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14" r:id="rId2"/>
    <p:sldId id="310" r:id="rId3"/>
    <p:sldId id="259" r:id="rId4"/>
    <p:sldId id="311" r:id="rId5"/>
    <p:sldId id="312" r:id="rId6"/>
    <p:sldId id="313" r:id="rId7"/>
    <p:sldId id="295" r:id="rId8"/>
    <p:sldId id="296" r:id="rId9"/>
    <p:sldId id="297" r:id="rId10"/>
    <p:sldId id="258" r:id="rId11"/>
    <p:sldId id="257" r:id="rId12"/>
    <p:sldId id="318" r:id="rId13"/>
    <p:sldId id="298" r:id="rId14"/>
    <p:sldId id="299" r:id="rId15"/>
    <p:sldId id="300" r:id="rId16"/>
    <p:sldId id="301" r:id="rId17"/>
    <p:sldId id="302" r:id="rId18"/>
    <p:sldId id="305" r:id="rId19"/>
    <p:sldId id="306" r:id="rId20"/>
    <p:sldId id="308" r:id="rId21"/>
    <p:sldId id="307" r:id="rId22"/>
    <p:sldId id="304" r:id="rId23"/>
    <p:sldId id="303" r:id="rId24"/>
    <p:sldId id="260" r:id="rId25"/>
    <p:sldId id="261" r:id="rId26"/>
    <p:sldId id="263" r:id="rId27"/>
    <p:sldId id="265" r:id="rId28"/>
    <p:sldId id="264" r:id="rId29"/>
    <p:sldId id="266" r:id="rId30"/>
    <p:sldId id="267" r:id="rId31"/>
    <p:sldId id="271" r:id="rId32"/>
    <p:sldId id="269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316" r:id="rId45"/>
    <p:sldId id="317" r:id="rId46"/>
    <p:sldId id="315" r:id="rId47"/>
    <p:sldId id="283" r:id="rId48"/>
    <p:sldId id="284" r:id="rId49"/>
    <p:sldId id="289" r:id="rId50"/>
    <p:sldId id="285" r:id="rId51"/>
    <p:sldId id="286" r:id="rId52"/>
    <p:sldId id="290" r:id="rId53"/>
    <p:sldId id="287" r:id="rId54"/>
    <p:sldId id="288" r:id="rId55"/>
    <p:sldId id="291" r:id="rId56"/>
    <p:sldId id="292" r:id="rId57"/>
    <p:sldId id="293" r:id="rId58"/>
    <p:sldId id="294" r:id="rId5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895E3-317F-4720-A57E-1984F8B7A532}" type="datetimeFigureOut">
              <a:rPr lang="el-GR" smtClean="0"/>
              <a:pPr/>
              <a:t>24/9/2018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C5A43-B652-461A-BE3C-CD5D078ED7B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7191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069FD-1E50-4FBF-8734-BBC0540C499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643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55F5-C182-4895-97C4-061A57E530E4}" type="datetimeFigureOut">
              <a:rPr lang="el-GR" smtClean="0"/>
              <a:pPr/>
              <a:t>24/9/2018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8F60-B3C8-40D2-93F1-8C786C30D2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55F5-C182-4895-97C4-061A57E530E4}" type="datetimeFigureOut">
              <a:rPr lang="el-GR" smtClean="0"/>
              <a:pPr/>
              <a:t>24/9/2018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8F60-B3C8-40D2-93F1-8C786C30D2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55F5-C182-4895-97C4-061A57E530E4}" type="datetimeFigureOut">
              <a:rPr lang="el-GR" smtClean="0"/>
              <a:pPr/>
              <a:t>24/9/2018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8F60-B3C8-40D2-93F1-8C786C30D2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55F5-C182-4895-97C4-061A57E530E4}" type="datetimeFigureOut">
              <a:rPr lang="el-GR" smtClean="0"/>
              <a:pPr/>
              <a:t>24/9/2018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8F60-B3C8-40D2-93F1-8C786C30D2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55F5-C182-4895-97C4-061A57E530E4}" type="datetimeFigureOut">
              <a:rPr lang="el-GR" smtClean="0"/>
              <a:pPr/>
              <a:t>24/9/2018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8F60-B3C8-40D2-93F1-8C786C30D2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55F5-C182-4895-97C4-061A57E530E4}" type="datetimeFigureOut">
              <a:rPr lang="el-GR" smtClean="0"/>
              <a:pPr/>
              <a:t>24/9/2018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8F60-B3C8-40D2-93F1-8C786C30D2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55F5-C182-4895-97C4-061A57E530E4}" type="datetimeFigureOut">
              <a:rPr lang="el-GR" smtClean="0"/>
              <a:pPr/>
              <a:t>24/9/2018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8F60-B3C8-40D2-93F1-8C786C30D2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55F5-C182-4895-97C4-061A57E530E4}" type="datetimeFigureOut">
              <a:rPr lang="el-GR" smtClean="0"/>
              <a:pPr/>
              <a:t>24/9/2018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8F60-B3C8-40D2-93F1-8C786C30D2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55F5-C182-4895-97C4-061A57E530E4}" type="datetimeFigureOut">
              <a:rPr lang="el-GR" smtClean="0"/>
              <a:pPr/>
              <a:t>24/9/2018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8F60-B3C8-40D2-93F1-8C786C30D2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55F5-C182-4895-97C4-061A57E530E4}" type="datetimeFigureOut">
              <a:rPr lang="el-GR" smtClean="0"/>
              <a:pPr/>
              <a:t>24/9/2018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8F60-B3C8-40D2-93F1-8C786C30D2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55F5-C182-4895-97C4-061A57E530E4}" type="datetimeFigureOut">
              <a:rPr lang="el-GR" smtClean="0"/>
              <a:pPr/>
              <a:t>24/9/2018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08F60-B3C8-40D2-93F1-8C786C30D2A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355F5-C182-4895-97C4-061A57E530E4}" type="datetimeFigureOut">
              <a:rPr lang="el-GR" smtClean="0"/>
              <a:pPr/>
              <a:t>24/9/2018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08F60-B3C8-40D2-93F1-8C786C30D2A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Παναγιώτης Γ. </a:t>
            </a:r>
            <a:r>
              <a:rPr lang="el-GR" dirty="0" err="1" smtClean="0">
                <a:solidFill>
                  <a:schemeClr val="tx2"/>
                </a:solidFill>
              </a:rPr>
              <a:t>Βλαχογιαννόπουλος</a:t>
            </a:r>
            <a:endParaRPr lang="el-GR" dirty="0" smtClean="0">
              <a:solidFill>
                <a:schemeClr val="tx2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Καθηγητής Παθολογίας-Ανοσολογίας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Ιατρικής Σχολής ΕΚΠΑ</a:t>
            </a:r>
            <a:endParaRPr lang="el-GR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9240"/>
            <a:ext cx="9078570" cy="25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084" y="134984"/>
            <a:ext cx="7448510" cy="65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0" y="142852"/>
            <a:ext cx="164304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l-GR" dirty="0" smtClean="0"/>
              <a:t>Τα κύτταρα του ανοσολογικού συστήματος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71414"/>
            <a:ext cx="9001156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Ανοσία:</a:t>
            </a:r>
            <a:br>
              <a:rPr lang="el-GR" dirty="0" smtClean="0"/>
            </a:br>
            <a:r>
              <a:rPr lang="el-GR" dirty="0" smtClean="0"/>
              <a:t>Ορισμοί και εκτελεστικά κύτταρα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01" y="1214422"/>
            <a:ext cx="9044293" cy="368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06" y="4899266"/>
            <a:ext cx="892975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2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Παράγοντας νέκρωσης των όγκων (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Tumor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Necrosis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Factor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-α, TNF-α),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ιντερλευκίνη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 1β (IL-1β),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ιντερλευκίνη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 6 (IL-6),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ιντερλευκίνη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 8 (IL-8),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ιντερφερόνη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 τύπων α, β (IFN-α, IFN-β).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3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Ανοσοσφαιρίνες, ιντερλευκίνη-2 (IL-2), TNF-β, και οι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ιντερλευκίνες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 4, 5, 6, 9, 10 και 13. Ο υποδοχέας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Fas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 ο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συνδέτης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 του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Fas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 (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Fas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ligant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,</a:t>
            </a:r>
            <a:r>
              <a:rPr lang="el-G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Fas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 L) και τα μόρια επαγωγής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κυτταροτοξικότητας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περφορίνες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 (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perforins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), (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Διατορίνες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 =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διατορώ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 = διατρυπώ), και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θρυμματίνες</a:t>
            </a:r>
            <a:r>
              <a:rPr lang="el-GR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(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fragmentins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) (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θρυμματίνες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 = θρυμματίζω) ή </a:t>
            </a:r>
            <a:r>
              <a:rPr kumimoji="0" lang="el-GR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granzymes</a:t>
            </a: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.</a:t>
            </a:r>
            <a:endParaRPr kumimoji="0" lang="el-G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4"/>
          <p:cNvGrpSpPr>
            <a:grpSpLocks noChangeAspect="1"/>
          </p:cNvGrpSpPr>
          <p:nvPr/>
        </p:nvGrpSpPr>
        <p:grpSpPr bwMode="auto">
          <a:xfrm>
            <a:off x="43853" y="1571612"/>
            <a:ext cx="8859312" cy="4929222"/>
            <a:chOff x="858" y="1056"/>
            <a:chExt cx="3600" cy="2003"/>
          </a:xfrm>
        </p:grpSpPr>
        <p:sp>
          <p:nvSpPr>
            <p:cNvPr id="5" name="Freeform 14"/>
            <p:cNvSpPr>
              <a:spLocks noChangeAspect="1"/>
            </p:cNvSpPr>
            <p:nvPr/>
          </p:nvSpPr>
          <p:spPr bwMode="auto">
            <a:xfrm>
              <a:off x="1147" y="2100"/>
              <a:ext cx="2105" cy="959"/>
            </a:xfrm>
            <a:custGeom>
              <a:avLst/>
              <a:gdLst>
                <a:gd name="T0" fmla="*/ 15 w 349"/>
                <a:gd name="T1" fmla="*/ 143 h 159"/>
                <a:gd name="T2" fmla="*/ 2 w 349"/>
                <a:gd name="T3" fmla="*/ 156 h 159"/>
                <a:gd name="T4" fmla="*/ 14 w 349"/>
                <a:gd name="T5" fmla="*/ 150 h 159"/>
                <a:gd name="T6" fmla="*/ 52 w 349"/>
                <a:gd name="T7" fmla="*/ 127 h 159"/>
                <a:gd name="T8" fmla="*/ 168 w 349"/>
                <a:gd name="T9" fmla="*/ 86 h 159"/>
                <a:gd name="T10" fmla="*/ 260 w 349"/>
                <a:gd name="T11" fmla="*/ 77 h 159"/>
                <a:gd name="T12" fmla="*/ 321 w 349"/>
                <a:gd name="T13" fmla="*/ 52 h 159"/>
                <a:gd name="T14" fmla="*/ 349 w 349"/>
                <a:gd name="T15" fmla="*/ 0 h 159"/>
                <a:gd name="T16" fmla="*/ 343 w 349"/>
                <a:gd name="T17" fmla="*/ 3 h 159"/>
                <a:gd name="T18" fmla="*/ 328 w 349"/>
                <a:gd name="T19" fmla="*/ 38 h 159"/>
                <a:gd name="T20" fmla="*/ 257 w 349"/>
                <a:gd name="T21" fmla="*/ 72 h 159"/>
                <a:gd name="T22" fmla="*/ 186 w 349"/>
                <a:gd name="T23" fmla="*/ 79 h 159"/>
                <a:gd name="T24" fmla="*/ 132 w 349"/>
                <a:gd name="T25" fmla="*/ 89 h 159"/>
                <a:gd name="T26" fmla="*/ 15 w 349"/>
                <a:gd name="T27" fmla="*/ 143 h 1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9"/>
                <a:gd name="T43" fmla="*/ 0 h 159"/>
                <a:gd name="T44" fmla="*/ 349 w 349"/>
                <a:gd name="T45" fmla="*/ 159 h 1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9" h="159">
                  <a:moveTo>
                    <a:pt x="15" y="143"/>
                  </a:moveTo>
                  <a:cubicBezTo>
                    <a:pt x="15" y="143"/>
                    <a:pt x="0" y="153"/>
                    <a:pt x="2" y="156"/>
                  </a:cubicBezTo>
                  <a:cubicBezTo>
                    <a:pt x="3" y="159"/>
                    <a:pt x="14" y="150"/>
                    <a:pt x="14" y="150"/>
                  </a:cubicBezTo>
                  <a:cubicBezTo>
                    <a:pt x="14" y="150"/>
                    <a:pt x="31" y="138"/>
                    <a:pt x="52" y="127"/>
                  </a:cubicBezTo>
                  <a:cubicBezTo>
                    <a:pt x="72" y="116"/>
                    <a:pt x="126" y="92"/>
                    <a:pt x="168" y="86"/>
                  </a:cubicBezTo>
                  <a:cubicBezTo>
                    <a:pt x="211" y="81"/>
                    <a:pt x="244" y="80"/>
                    <a:pt x="260" y="77"/>
                  </a:cubicBezTo>
                  <a:cubicBezTo>
                    <a:pt x="276" y="74"/>
                    <a:pt x="297" y="73"/>
                    <a:pt x="321" y="52"/>
                  </a:cubicBezTo>
                  <a:cubicBezTo>
                    <a:pt x="345" y="30"/>
                    <a:pt x="347" y="14"/>
                    <a:pt x="349" y="0"/>
                  </a:cubicBezTo>
                  <a:cubicBezTo>
                    <a:pt x="343" y="3"/>
                    <a:pt x="343" y="3"/>
                    <a:pt x="343" y="3"/>
                  </a:cubicBezTo>
                  <a:cubicBezTo>
                    <a:pt x="343" y="3"/>
                    <a:pt x="344" y="22"/>
                    <a:pt x="328" y="38"/>
                  </a:cubicBezTo>
                  <a:cubicBezTo>
                    <a:pt x="312" y="53"/>
                    <a:pt x="298" y="67"/>
                    <a:pt x="257" y="72"/>
                  </a:cubicBezTo>
                  <a:cubicBezTo>
                    <a:pt x="215" y="77"/>
                    <a:pt x="191" y="78"/>
                    <a:pt x="186" y="79"/>
                  </a:cubicBezTo>
                  <a:cubicBezTo>
                    <a:pt x="181" y="79"/>
                    <a:pt x="150" y="84"/>
                    <a:pt x="132" y="89"/>
                  </a:cubicBezTo>
                  <a:cubicBezTo>
                    <a:pt x="113" y="93"/>
                    <a:pt x="49" y="119"/>
                    <a:pt x="15" y="143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7"/>
            <p:cNvSpPr>
              <a:spLocks noChangeAspect="1"/>
            </p:cNvSpPr>
            <p:nvPr/>
          </p:nvSpPr>
          <p:spPr bwMode="auto">
            <a:xfrm>
              <a:off x="3481" y="1195"/>
              <a:ext cx="766" cy="730"/>
            </a:xfrm>
            <a:custGeom>
              <a:avLst/>
              <a:gdLst>
                <a:gd name="T0" fmla="*/ 3 w 127"/>
                <a:gd name="T1" fmla="*/ 40 h 121"/>
                <a:gd name="T2" fmla="*/ 1 w 127"/>
                <a:gd name="T3" fmla="*/ 49 h 121"/>
                <a:gd name="T4" fmla="*/ 17 w 127"/>
                <a:gd name="T5" fmla="*/ 118 h 121"/>
                <a:gd name="T6" fmla="*/ 22 w 127"/>
                <a:gd name="T7" fmla="*/ 121 h 121"/>
                <a:gd name="T8" fmla="*/ 39 w 127"/>
                <a:gd name="T9" fmla="*/ 119 h 121"/>
                <a:gd name="T10" fmla="*/ 59 w 127"/>
                <a:gd name="T11" fmla="*/ 109 h 121"/>
                <a:gd name="T12" fmla="*/ 67 w 127"/>
                <a:gd name="T13" fmla="*/ 103 h 121"/>
                <a:gd name="T14" fmla="*/ 83 w 127"/>
                <a:gd name="T15" fmla="*/ 98 h 121"/>
                <a:gd name="T16" fmla="*/ 101 w 127"/>
                <a:gd name="T17" fmla="*/ 87 h 121"/>
                <a:gd name="T18" fmla="*/ 119 w 127"/>
                <a:gd name="T19" fmla="*/ 76 h 121"/>
                <a:gd name="T20" fmla="*/ 126 w 127"/>
                <a:gd name="T21" fmla="*/ 60 h 121"/>
                <a:gd name="T22" fmla="*/ 127 w 127"/>
                <a:gd name="T23" fmla="*/ 41 h 121"/>
                <a:gd name="T24" fmla="*/ 121 w 127"/>
                <a:gd name="T25" fmla="*/ 22 h 121"/>
                <a:gd name="T26" fmla="*/ 114 w 127"/>
                <a:gd name="T27" fmla="*/ 16 h 121"/>
                <a:gd name="T28" fmla="*/ 102 w 127"/>
                <a:gd name="T29" fmla="*/ 6 h 121"/>
                <a:gd name="T30" fmla="*/ 88 w 127"/>
                <a:gd name="T31" fmla="*/ 3 h 121"/>
                <a:gd name="T32" fmla="*/ 78 w 127"/>
                <a:gd name="T33" fmla="*/ 1 h 121"/>
                <a:gd name="T34" fmla="*/ 67 w 127"/>
                <a:gd name="T35" fmla="*/ 6 h 121"/>
                <a:gd name="T36" fmla="*/ 57 w 127"/>
                <a:gd name="T37" fmla="*/ 10 h 121"/>
                <a:gd name="T38" fmla="*/ 50 w 127"/>
                <a:gd name="T39" fmla="*/ 13 h 121"/>
                <a:gd name="T40" fmla="*/ 39 w 127"/>
                <a:gd name="T41" fmla="*/ 17 h 121"/>
                <a:gd name="T42" fmla="*/ 28 w 127"/>
                <a:gd name="T43" fmla="*/ 24 h 121"/>
                <a:gd name="T44" fmla="*/ 20 w 127"/>
                <a:gd name="T45" fmla="*/ 28 h 121"/>
                <a:gd name="T46" fmla="*/ 3 w 127"/>
                <a:gd name="T47" fmla="*/ 40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7"/>
                <a:gd name="T73" fmla="*/ 0 h 121"/>
                <a:gd name="T74" fmla="*/ 127 w 127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7" h="121">
                  <a:moveTo>
                    <a:pt x="3" y="40"/>
                  </a:moveTo>
                  <a:cubicBezTo>
                    <a:pt x="3" y="40"/>
                    <a:pt x="0" y="44"/>
                    <a:pt x="1" y="49"/>
                  </a:cubicBezTo>
                  <a:cubicBezTo>
                    <a:pt x="1" y="55"/>
                    <a:pt x="17" y="118"/>
                    <a:pt x="17" y="118"/>
                  </a:cubicBezTo>
                  <a:cubicBezTo>
                    <a:pt x="17" y="118"/>
                    <a:pt x="21" y="120"/>
                    <a:pt x="22" y="121"/>
                  </a:cubicBezTo>
                  <a:cubicBezTo>
                    <a:pt x="24" y="121"/>
                    <a:pt x="34" y="121"/>
                    <a:pt x="39" y="119"/>
                  </a:cubicBezTo>
                  <a:cubicBezTo>
                    <a:pt x="44" y="117"/>
                    <a:pt x="59" y="109"/>
                    <a:pt x="59" y="109"/>
                  </a:cubicBezTo>
                  <a:cubicBezTo>
                    <a:pt x="59" y="109"/>
                    <a:pt x="65" y="103"/>
                    <a:pt x="67" y="103"/>
                  </a:cubicBezTo>
                  <a:cubicBezTo>
                    <a:pt x="68" y="102"/>
                    <a:pt x="80" y="99"/>
                    <a:pt x="83" y="98"/>
                  </a:cubicBezTo>
                  <a:cubicBezTo>
                    <a:pt x="85" y="98"/>
                    <a:pt x="90" y="95"/>
                    <a:pt x="101" y="87"/>
                  </a:cubicBezTo>
                  <a:cubicBezTo>
                    <a:pt x="112" y="80"/>
                    <a:pt x="114" y="81"/>
                    <a:pt x="119" y="76"/>
                  </a:cubicBezTo>
                  <a:cubicBezTo>
                    <a:pt x="125" y="71"/>
                    <a:pt x="126" y="65"/>
                    <a:pt x="126" y="60"/>
                  </a:cubicBezTo>
                  <a:cubicBezTo>
                    <a:pt x="126" y="54"/>
                    <a:pt x="127" y="47"/>
                    <a:pt x="127" y="41"/>
                  </a:cubicBezTo>
                  <a:cubicBezTo>
                    <a:pt x="126" y="35"/>
                    <a:pt x="125" y="26"/>
                    <a:pt x="121" y="22"/>
                  </a:cubicBezTo>
                  <a:cubicBezTo>
                    <a:pt x="117" y="19"/>
                    <a:pt x="117" y="20"/>
                    <a:pt x="114" y="16"/>
                  </a:cubicBezTo>
                  <a:cubicBezTo>
                    <a:pt x="112" y="11"/>
                    <a:pt x="108" y="6"/>
                    <a:pt x="102" y="6"/>
                  </a:cubicBezTo>
                  <a:cubicBezTo>
                    <a:pt x="96" y="6"/>
                    <a:pt x="88" y="3"/>
                    <a:pt x="88" y="3"/>
                  </a:cubicBezTo>
                  <a:cubicBezTo>
                    <a:pt x="88" y="3"/>
                    <a:pt x="84" y="0"/>
                    <a:pt x="78" y="1"/>
                  </a:cubicBezTo>
                  <a:cubicBezTo>
                    <a:pt x="72" y="3"/>
                    <a:pt x="72" y="5"/>
                    <a:pt x="67" y="6"/>
                  </a:cubicBezTo>
                  <a:cubicBezTo>
                    <a:pt x="62" y="6"/>
                    <a:pt x="60" y="7"/>
                    <a:pt x="57" y="10"/>
                  </a:cubicBezTo>
                  <a:cubicBezTo>
                    <a:pt x="55" y="13"/>
                    <a:pt x="51" y="12"/>
                    <a:pt x="50" y="13"/>
                  </a:cubicBezTo>
                  <a:cubicBezTo>
                    <a:pt x="49" y="13"/>
                    <a:pt x="43" y="14"/>
                    <a:pt x="39" y="17"/>
                  </a:cubicBezTo>
                  <a:cubicBezTo>
                    <a:pt x="35" y="19"/>
                    <a:pt x="28" y="24"/>
                    <a:pt x="28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7" y="34"/>
                    <a:pt x="3" y="40"/>
                  </a:cubicBezTo>
                  <a:close/>
                </a:path>
              </a:pathLst>
            </a:custGeom>
            <a:solidFill>
              <a:srgbClr val="99CCFF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6"/>
            <p:cNvSpPr>
              <a:spLocks noChangeAspect="1"/>
            </p:cNvSpPr>
            <p:nvPr/>
          </p:nvSpPr>
          <p:spPr bwMode="auto">
            <a:xfrm>
              <a:off x="3704" y="1261"/>
              <a:ext cx="500" cy="561"/>
            </a:xfrm>
            <a:custGeom>
              <a:avLst/>
              <a:gdLst>
                <a:gd name="T0" fmla="*/ 0 w 83"/>
                <a:gd name="T1" fmla="*/ 19 h 93"/>
                <a:gd name="T2" fmla="*/ 24 w 83"/>
                <a:gd name="T3" fmla="*/ 6 h 93"/>
                <a:gd name="T4" fmla="*/ 46 w 83"/>
                <a:gd name="T5" fmla="*/ 0 h 93"/>
                <a:gd name="T6" fmla="*/ 66 w 83"/>
                <a:gd name="T7" fmla="*/ 6 h 93"/>
                <a:gd name="T8" fmla="*/ 82 w 83"/>
                <a:gd name="T9" fmla="*/ 34 h 93"/>
                <a:gd name="T10" fmla="*/ 71 w 83"/>
                <a:gd name="T11" fmla="*/ 65 h 93"/>
                <a:gd name="T12" fmla="*/ 18 w 83"/>
                <a:gd name="T13" fmla="*/ 93 h 93"/>
                <a:gd name="T14" fmla="*/ 25 w 83"/>
                <a:gd name="T15" fmla="*/ 68 h 93"/>
                <a:gd name="T16" fmla="*/ 0 w 83"/>
                <a:gd name="T17" fmla="*/ 19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93"/>
                <a:gd name="T29" fmla="*/ 83 w 83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93">
                  <a:moveTo>
                    <a:pt x="0" y="19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36" y="0"/>
                    <a:pt x="46" y="0"/>
                  </a:cubicBezTo>
                  <a:cubicBezTo>
                    <a:pt x="46" y="0"/>
                    <a:pt x="56" y="0"/>
                    <a:pt x="66" y="6"/>
                  </a:cubicBezTo>
                  <a:cubicBezTo>
                    <a:pt x="75" y="12"/>
                    <a:pt x="81" y="22"/>
                    <a:pt x="82" y="34"/>
                  </a:cubicBezTo>
                  <a:cubicBezTo>
                    <a:pt x="83" y="47"/>
                    <a:pt x="77" y="59"/>
                    <a:pt x="71" y="65"/>
                  </a:cubicBezTo>
                  <a:cubicBezTo>
                    <a:pt x="64" y="72"/>
                    <a:pt x="18" y="93"/>
                    <a:pt x="18" y="93"/>
                  </a:cubicBezTo>
                  <a:cubicBezTo>
                    <a:pt x="18" y="93"/>
                    <a:pt x="24" y="83"/>
                    <a:pt x="25" y="68"/>
                  </a:cubicBezTo>
                  <a:cubicBezTo>
                    <a:pt x="25" y="54"/>
                    <a:pt x="23" y="34"/>
                    <a:pt x="0" y="19"/>
                  </a:cubicBezTo>
                  <a:close/>
                </a:path>
              </a:pathLst>
            </a:custGeom>
            <a:solidFill>
              <a:srgbClr val="FFCC99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8"/>
            <p:cNvSpPr>
              <a:spLocks noChangeAspect="1"/>
            </p:cNvSpPr>
            <p:nvPr/>
          </p:nvSpPr>
          <p:spPr bwMode="auto">
            <a:xfrm>
              <a:off x="2625" y="1412"/>
              <a:ext cx="1187" cy="881"/>
            </a:xfrm>
            <a:custGeom>
              <a:avLst/>
              <a:gdLst>
                <a:gd name="T0" fmla="*/ 20 w 197"/>
                <a:gd name="T1" fmla="*/ 74 h 146"/>
                <a:gd name="T2" fmla="*/ 5 w 197"/>
                <a:gd name="T3" fmla="*/ 92 h 146"/>
                <a:gd name="T4" fmla="*/ 11 w 197"/>
                <a:gd name="T5" fmla="*/ 130 h 146"/>
                <a:gd name="T6" fmla="*/ 55 w 197"/>
                <a:gd name="T7" fmla="*/ 140 h 146"/>
                <a:gd name="T8" fmla="*/ 84 w 197"/>
                <a:gd name="T9" fmla="*/ 125 h 146"/>
                <a:gd name="T10" fmla="*/ 109 w 197"/>
                <a:gd name="T11" fmla="*/ 112 h 146"/>
                <a:gd name="T12" fmla="*/ 134 w 197"/>
                <a:gd name="T13" fmla="*/ 99 h 146"/>
                <a:gd name="T14" fmla="*/ 159 w 197"/>
                <a:gd name="T15" fmla="*/ 87 h 146"/>
                <a:gd name="T16" fmla="*/ 183 w 197"/>
                <a:gd name="T17" fmla="*/ 74 h 146"/>
                <a:gd name="T18" fmla="*/ 192 w 197"/>
                <a:gd name="T19" fmla="*/ 61 h 146"/>
                <a:gd name="T20" fmla="*/ 195 w 197"/>
                <a:gd name="T21" fmla="*/ 29 h 146"/>
                <a:gd name="T22" fmla="*/ 169 w 197"/>
                <a:gd name="T23" fmla="*/ 1 h 146"/>
                <a:gd name="T24" fmla="*/ 160 w 197"/>
                <a:gd name="T25" fmla="*/ 0 h 146"/>
                <a:gd name="T26" fmla="*/ 137 w 197"/>
                <a:gd name="T27" fmla="*/ 10 h 146"/>
                <a:gd name="T28" fmla="*/ 122 w 197"/>
                <a:gd name="T29" fmla="*/ 22 h 146"/>
                <a:gd name="T30" fmla="*/ 69 w 197"/>
                <a:gd name="T31" fmla="*/ 49 h 146"/>
                <a:gd name="T32" fmla="*/ 20 w 197"/>
                <a:gd name="T33" fmla="*/ 74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7"/>
                <a:gd name="T52" fmla="*/ 0 h 146"/>
                <a:gd name="T53" fmla="*/ 197 w 197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7" h="146">
                  <a:moveTo>
                    <a:pt x="20" y="74"/>
                  </a:moveTo>
                  <a:cubicBezTo>
                    <a:pt x="20" y="74"/>
                    <a:pt x="9" y="80"/>
                    <a:pt x="5" y="92"/>
                  </a:cubicBezTo>
                  <a:cubicBezTo>
                    <a:pt x="1" y="104"/>
                    <a:pt x="0" y="117"/>
                    <a:pt x="11" y="130"/>
                  </a:cubicBezTo>
                  <a:cubicBezTo>
                    <a:pt x="23" y="143"/>
                    <a:pt x="41" y="146"/>
                    <a:pt x="55" y="140"/>
                  </a:cubicBezTo>
                  <a:cubicBezTo>
                    <a:pt x="69" y="133"/>
                    <a:pt x="84" y="125"/>
                    <a:pt x="84" y="125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59" y="87"/>
                    <a:pt x="159" y="87"/>
                    <a:pt x="159" y="87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83" y="74"/>
                    <a:pt x="189" y="71"/>
                    <a:pt x="192" y="61"/>
                  </a:cubicBezTo>
                  <a:cubicBezTo>
                    <a:pt x="196" y="52"/>
                    <a:pt x="197" y="41"/>
                    <a:pt x="195" y="29"/>
                  </a:cubicBezTo>
                  <a:cubicBezTo>
                    <a:pt x="192" y="18"/>
                    <a:pt x="182" y="3"/>
                    <a:pt x="169" y="1"/>
                  </a:cubicBezTo>
                  <a:cubicBezTo>
                    <a:pt x="169" y="1"/>
                    <a:pt x="164" y="0"/>
                    <a:pt x="160" y="0"/>
                  </a:cubicBezTo>
                  <a:cubicBezTo>
                    <a:pt x="157" y="1"/>
                    <a:pt x="137" y="10"/>
                    <a:pt x="137" y="10"/>
                  </a:cubicBezTo>
                  <a:cubicBezTo>
                    <a:pt x="137" y="10"/>
                    <a:pt x="128" y="14"/>
                    <a:pt x="122" y="22"/>
                  </a:cubicBezTo>
                  <a:cubicBezTo>
                    <a:pt x="69" y="49"/>
                    <a:pt x="69" y="49"/>
                    <a:pt x="69" y="49"/>
                  </a:cubicBezTo>
                  <a:lnTo>
                    <a:pt x="20" y="74"/>
                  </a:lnTo>
                  <a:close/>
                </a:path>
              </a:pathLst>
            </a:custGeom>
            <a:solidFill>
              <a:srgbClr val="FFCC99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9"/>
            <p:cNvSpPr>
              <a:spLocks noChangeAspect="1"/>
            </p:cNvSpPr>
            <p:nvPr/>
          </p:nvSpPr>
          <p:spPr bwMode="auto">
            <a:xfrm>
              <a:off x="2673" y="1466"/>
              <a:ext cx="995" cy="742"/>
            </a:xfrm>
            <a:custGeom>
              <a:avLst/>
              <a:gdLst>
                <a:gd name="T0" fmla="*/ 14 w 165"/>
                <a:gd name="T1" fmla="*/ 64 h 123"/>
                <a:gd name="T2" fmla="*/ 2 w 165"/>
                <a:gd name="T3" fmla="*/ 83 h 123"/>
                <a:gd name="T4" fmla="*/ 6 w 165"/>
                <a:gd name="T5" fmla="*/ 108 h 123"/>
                <a:gd name="T6" fmla="*/ 31 w 165"/>
                <a:gd name="T7" fmla="*/ 123 h 123"/>
                <a:gd name="T8" fmla="*/ 50 w 165"/>
                <a:gd name="T9" fmla="*/ 118 h 123"/>
                <a:gd name="T10" fmla="*/ 98 w 165"/>
                <a:gd name="T11" fmla="*/ 94 h 123"/>
                <a:gd name="T12" fmla="*/ 125 w 165"/>
                <a:gd name="T13" fmla="*/ 81 h 123"/>
                <a:gd name="T14" fmla="*/ 146 w 165"/>
                <a:gd name="T15" fmla="*/ 70 h 123"/>
                <a:gd name="T16" fmla="*/ 157 w 165"/>
                <a:gd name="T17" fmla="*/ 57 h 123"/>
                <a:gd name="T18" fmla="*/ 162 w 165"/>
                <a:gd name="T19" fmla="*/ 25 h 123"/>
                <a:gd name="T20" fmla="*/ 136 w 165"/>
                <a:gd name="T21" fmla="*/ 0 h 123"/>
                <a:gd name="T22" fmla="*/ 116 w 165"/>
                <a:gd name="T23" fmla="*/ 11 h 123"/>
                <a:gd name="T24" fmla="*/ 114 w 165"/>
                <a:gd name="T25" fmla="*/ 13 h 123"/>
                <a:gd name="T26" fmla="*/ 14 w 165"/>
                <a:gd name="T27" fmla="*/ 64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5"/>
                <a:gd name="T43" fmla="*/ 0 h 123"/>
                <a:gd name="T44" fmla="*/ 165 w 165"/>
                <a:gd name="T45" fmla="*/ 123 h 1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5" h="123">
                  <a:moveTo>
                    <a:pt x="14" y="64"/>
                  </a:moveTo>
                  <a:cubicBezTo>
                    <a:pt x="14" y="64"/>
                    <a:pt x="5" y="71"/>
                    <a:pt x="2" y="83"/>
                  </a:cubicBezTo>
                  <a:cubicBezTo>
                    <a:pt x="0" y="94"/>
                    <a:pt x="3" y="101"/>
                    <a:pt x="6" y="108"/>
                  </a:cubicBezTo>
                  <a:cubicBezTo>
                    <a:pt x="10" y="115"/>
                    <a:pt x="22" y="123"/>
                    <a:pt x="31" y="123"/>
                  </a:cubicBezTo>
                  <a:cubicBezTo>
                    <a:pt x="39" y="123"/>
                    <a:pt x="42" y="122"/>
                    <a:pt x="50" y="118"/>
                  </a:cubicBezTo>
                  <a:cubicBezTo>
                    <a:pt x="58" y="114"/>
                    <a:pt x="98" y="94"/>
                    <a:pt x="98" y="94"/>
                  </a:cubicBezTo>
                  <a:cubicBezTo>
                    <a:pt x="125" y="81"/>
                    <a:pt x="125" y="81"/>
                    <a:pt x="125" y="81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6" y="70"/>
                    <a:pt x="153" y="65"/>
                    <a:pt x="157" y="57"/>
                  </a:cubicBezTo>
                  <a:cubicBezTo>
                    <a:pt x="162" y="50"/>
                    <a:pt x="165" y="40"/>
                    <a:pt x="162" y="25"/>
                  </a:cubicBezTo>
                  <a:cubicBezTo>
                    <a:pt x="158" y="10"/>
                    <a:pt x="146" y="0"/>
                    <a:pt x="136" y="0"/>
                  </a:cubicBezTo>
                  <a:cubicBezTo>
                    <a:pt x="127" y="1"/>
                    <a:pt x="120" y="7"/>
                    <a:pt x="116" y="11"/>
                  </a:cubicBezTo>
                  <a:cubicBezTo>
                    <a:pt x="114" y="13"/>
                    <a:pt x="114" y="13"/>
                    <a:pt x="114" y="13"/>
                  </a:cubicBezTo>
                  <a:lnTo>
                    <a:pt x="14" y="64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10"/>
            <p:cNvSpPr>
              <a:spLocks noChangeAspect="1"/>
            </p:cNvSpPr>
            <p:nvPr/>
          </p:nvSpPr>
          <p:spPr bwMode="auto">
            <a:xfrm>
              <a:off x="2407" y="1466"/>
              <a:ext cx="1243" cy="966"/>
            </a:xfrm>
            <a:custGeom>
              <a:avLst/>
              <a:gdLst>
                <a:gd name="T0" fmla="*/ 164 w 206"/>
                <a:gd name="T1" fmla="*/ 11 h 160"/>
                <a:gd name="T2" fmla="*/ 113 w 206"/>
                <a:gd name="T3" fmla="*/ 39 h 160"/>
                <a:gd name="T4" fmla="*/ 104 w 206"/>
                <a:gd name="T5" fmla="*/ 17 h 160"/>
                <a:gd name="T6" fmla="*/ 91 w 206"/>
                <a:gd name="T7" fmla="*/ 3 h 160"/>
                <a:gd name="T8" fmla="*/ 90 w 206"/>
                <a:gd name="T9" fmla="*/ 7 h 160"/>
                <a:gd name="T10" fmla="*/ 106 w 206"/>
                <a:gd name="T11" fmla="*/ 28 h 160"/>
                <a:gd name="T12" fmla="*/ 72 w 206"/>
                <a:gd name="T13" fmla="*/ 60 h 160"/>
                <a:gd name="T14" fmla="*/ 49 w 206"/>
                <a:gd name="T15" fmla="*/ 44 h 160"/>
                <a:gd name="T16" fmla="*/ 23 w 206"/>
                <a:gd name="T17" fmla="*/ 23 h 160"/>
                <a:gd name="T18" fmla="*/ 22 w 206"/>
                <a:gd name="T19" fmla="*/ 24 h 160"/>
                <a:gd name="T20" fmla="*/ 55 w 206"/>
                <a:gd name="T21" fmla="*/ 51 h 160"/>
                <a:gd name="T22" fmla="*/ 50 w 206"/>
                <a:gd name="T23" fmla="*/ 84 h 160"/>
                <a:gd name="T24" fmla="*/ 10 w 206"/>
                <a:gd name="T25" fmla="*/ 85 h 160"/>
                <a:gd name="T26" fmla="*/ 1 w 206"/>
                <a:gd name="T27" fmla="*/ 82 h 160"/>
                <a:gd name="T28" fmla="*/ 49 w 206"/>
                <a:gd name="T29" fmla="*/ 87 h 160"/>
                <a:gd name="T30" fmla="*/ 77 w 206"/>
                <a:gd name="T31" fmla="*/ 118 h 160"/>
                <a:gd name="T32" fmla="*/ 80 w 206"/>
                <a:gd name="T33" fmla="*/ 128 h 160"/>
                <a:gd name="T34" fmla="*/ 56 w 206"/>
                <a:gd name="T35" fmla="*/ 155 h 160"/>
                <a:gd name="T36" fmla="*/ 56 w 206"/>
                <a:gd name="T37" fmla="*/ 158 h 160"/>
                <a:gd name="T38" fmla="*/ 74 w 206"/>
                <a:gd name="T39" fmla="*/ 139 h 160"/>
                <a:gd name="T40" fmla="*/ 88 w 206"/>
                <a:gd name="T41" fmla="*/ 117 h 160"/>
                <a:gd name="T42" fmla="*/ 117 w 206"/>
                <a:gd name="T43" fmla="*/ 102 h 160"/>
                <a:gd name="T44" fmla="*/ 138 w 206"/>
                <a:gd name="T45" fmla="*/ 130 h 160"/>
                <a:gd name="T46" fmla="*/ 140 w 206"/>
                <a:gd name="T47" fmla="*/ 143 h 160"/>
                <a:gd name="T48" fmla="*/ 135 w 206"/>
                <a:gd name="T49" fmla="*/ 122 h 160"/>
                <a:gd name="T50" fmla="*/ 157 w 206"/>
                <a:gd name="T51" fmla="*/ 83 h 160"/>
                <a:gd name="T52" fmla="*/ 182 w 206"/>
                <a:gd name="T53" fmla="*/ 82 h 160"/>
                <a:gd name="T54" fmla="*/ 196 w 206"/>
                <a:gd name="T55" fmla="*/ 99 h 160"/>
                <a:gd name="T56" fmla="*/ 205 w 206"/>
                <a:gd name="T57" fmla="*/ 115 h 160"/>
                <a:gd name="T58" fmla="*/ 204 w 206"/>
                <a:gd name="T59" fmla="*/ 112 h 160"/>
                <a:gd name="T60" fmla="*/ 194 w 206"/>
                <a:gd name="T61" fmla="*/ 89 h 160"/>
                <a:gd name="T62" fmla="*/ 179 w 206"/>
                <a:gd name="T63" fmla="*/ 72 h 160"/>
                <a:gd name="T64" fmla="*/ 204 w 206"/>
                <a:gd name="T65" fmla="*/ 38 h 160"/>
                <a:gd name="T66" fmla="*/ 176 w 206"/>
                <a:gd name="T67" fmla="*/ 5 h 1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6"/>
                <a:gd name="T103" fmla="*/ 0 h 160"/>
                <a:gd name="T104" fmla="*/ 206 w 206"/>
                <a:gd name="T105" fmla="*/ 160 h 1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6" h="160">
                  <a:moveTo>
                    <a:pt x="176" y="5"/>
                  </a:moveTo>
                  <a:cubicBezTo>
                    <a:pt x="176" y="5"/>
                    <a:pt x="169" y="7"/>
                    <a:pt x="164" y="11"/>
                  </a:cubicBezTo>
                  <a:cubicBezTo>
                    <a:pt x="160" y="15"/>
                    <a:pt x="160" y="16"/>
                    <a:pt x="160" y="16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9"/>
                    <a:pt x="109" y="37"/>
                    <a:pt x="109" y="33"/>
                  </a:cubicBezTo>
                  <a:cubicBezTo>
                    <a:pt x="108" y="30"/>
                    <a:pt x="107" y="20"/>
                    <a:pt x="104" y="17"/>
                  </a:cubicBezTo>
                  <a:cubicBezTo>
                    <a:pt x="101" y="13"/>
                    <a:pt x="94" y="7"/>
                    <a:pt x="94" y="7"/>
                  </a:cubicBezTo>
                  <a:cubicBezTo>
                    <a:pt x="94" y="7"/>
                    <a:pt x="91" y="5"/>
                    <a:pt x="91" y="3"/>
                  </a:cubicBezTo>
                  <a:cubicBezTo>
                    <a:pt x="90" y="0"/>
                    <a:pt x="90" y="0"/>
                    <a:pt x="89" y="0"/>
                  </a:cubicBezTo>
                  <a:cubicBezTo>
                    <a:pt x="88" y="1"/>
                    <a:pt x="88" y="5"/>
                    <a:pt x="90" y="7"/>
                  </a:cubicBezTo>
                  <a:cubicBezTo>
                    <a:pt x="92" y="9"/>
                    <a:pt x="100" y="14"/>
                    <a:pt x="101" y="16"/>
                  </a:cubicBezTo>
                  <a:cubicBezTo>
                    <a:pt x="102" y="19"/>
                    <a:pt x="104" y="21"/>
                    <a:pt x="106" y="28"/>
                  </a:cubicBezTo>
                  <a:cubicBezTo>
                    <a:pt x="107" y="36"/>
                    <a:pt x="106" y="36"/>
                    <a:pt x="111" y="4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64" y="52"/>
                    <a:pt x="61" y="51"/>
                  </a:cubicBezTo>
                  <a:cubicBezTo>
                    <a:pt x="58" y="51"/>
                    <a:pt x="52" y="49"/>
                    <a:pt x="49" y="44"/>
                  </a:cubicBezTo>
                  <a:cubicBezTo>
                    <a:pt x="45" y="39"/>
                    <a:pt x="44" y="34"/>
                    <a:pt x="39" y="31"/>
                  </a:cubicBezTo>
                  <a:cubicBezTo>
                    <a:pt x="35" y="28"/>
                    <a:pt x="26" y="24"/>
                    <a:pt x="23" y="23"/>
                  </a:cubicBezTo>
                  <a:cubicBezTo>
                    <a:pt x="23" y="23"/>
                    <a:pt x="23" y="22"/>
                    <a:pt x="22" y="22"/>
                  </a:cubicBezTo>
                  <a:cubicBezTo>
                    <a:pt x="21" y="22"/>
                    <a:pt x="20" y="24"/>
                    <a:pt x="22" y="24"/>
                  </a:cubicBezTo>
                  <a:cubicBezTo>
                    <a:pt x="24" y="25"/>
                    <a:pt x="40" y="32"/>
                    <a:pt x="42" y="37"/>
                  </a:cubicBezTo>
                  <a:cubicBezTo>
                    <a:pt x="45" y="42"/>
                    <a:pt x="49" y="49"/>
                    <a:pt x="55" y="51"/>
                  </a:cubicBezTo>
                  <a:cubicBezTo>
                    <a:pt x="61" y="53"/>
                    <a:pt x="68" y="57"/>
                    <a:pt x="69" y="61"/>
                  </a:cubicBezTo>
                  <a:cubicBezTo>
                    <a:pt x="69" y="61"/>
                    <a:pt x="51" y="68"/>
                    <a:pt x="50" y="84"/>
                  </a:cubicBezTo>
                  <a:cubicBezTo>
                    <a:pt x="50" y="84"/>
                    <a:pt x="42" y="81"/>
                    <a:pt x="33" y="82"/>
                  </a:cubicBezTo>
                  <a:cubicBezTo>
                    <a:pt x="24" y="83"/>
                    <a:pt x="15" y="86"/>
                    <a:pt x="10" y="85"/>
                  </a:cubicBezTo>
                  <a:cubicBezTo>
                    <a:pt x="5" y="84"/>
                    <a:pt x="3" y="82"/>
                    <a:pt x="3" y="82"/>
                  </a:cubicBezTo>
                  <a:cubicBezTo>
                    <a:pt x="3" y="82"/>
                    <a:pt x="0" y="80"/>
                    <a:pt x="1" y="82"/>
                  </a:cubicBezTo>
                  <a:cubicBezTo>
                    <a:pt x="2" y="85"/>
                    <a:pt x="10" y="88"/>
                    <a:pt x="17" y="87"/>
                  </a:cubicBezTo>
                  <a:cubicBezTo>
                    <a:pt x="25" y="86"/>
                    <a:pt x="38" y="81"/>
                    <a:pt x="49" y="87"/>
                  </a:cubicBezTo>
                  <a:cubicBezTo>
                    <a:pt x="49" y="87"/>
                    <a:pt x="47" y="95"/>
                    <a:pt x="53" y="104"/>
                  </a:cubicBezTo>
                  <a:cubicBezTo>
                    <a:pt x="59" y="113"/>
                    <a:pt x="65" y="117"/>
                    <a:pt x="77" y="118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80" y="118"/>
                    <a:pt x="81" y="125"/>
                    <a:pt x="80" y="128"/>
                  </a:cubicBezTo>
                  <a:cubicBezTo>
                    <a:pt x="78" y="132"/>
                    <a:pt x="78" y="134"/>
                    <a:pt x="71" y="138"/>
                  </a:cubicBezTo>
                  <a:cubicBezTo>
                    <a:pt x="64" y="142"/>
                    <a:pt x="59" y="150"/>
                    <a:pt x="56" y="155"/>
                  </a:cubicBezTo>
                  <a:cubicBezTo>
                    <a:pt x="56" y="155"/>
                    <a:pt x="54" y="159"/>
                    <a:pt x="54" y="159"/>
                  </a:cubicBezTo>
                  <a:cubicBezTo>
                    <a:pt x="55" y="160"/>
                    <a:pt x="55" y="160"/>
                    <a:pt x="56" y="158"/>
                  </a:cubicBezTo>
                  <a:cubicBezTo>
                    <a:pt x="57" y="157"/>
                    <a:pt x="65" y="145"/>
                    <a:pt x="67" y="143"/>
                  </a:cubicBezTo>
                  <a:cubicBezTo>
                    <a:pt x="70" y="142"/>
                    <a:pt x="71" y="141"/>
                    <a:pt x="74" y="139"/>
                  </a:cubicBezTo>
                  <a:cubicBezTo>
                    <a:pt x="78" y="136"/>
                    <a:pt x="83" y="133"/>
                    <a:pt x="82" y="119"/>
                  </a:cubicBezTo>
                  <a:cubicBezTo>
                    <a:pt x="82" y="119"/>
                    <a:pt x="87" y="118"/>
                    <a:pt x="88" y="117"/>
                  </a:cubicBezTo>
                  <a:cubicBezTo>
                    <a:pt x="90" y="116"/>
                    <a:pt x="112" y="105"/>
                    <a:pt x="112" y="105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7" y="102"/>
                    <a:pt x="117" y="114"/>
                    <a:pt x="125" y="118"/>
                  </a:cubicBezTo>
                  <a:cubicBezTo>
                    <a:pt x="133" y="122"/>
                    <a:pt x="137" y="125"/>
                    <a:pt x="138" y="130"/>
                  </a:cubicBezTo>
                  <a:cubicBezTo>
                    <a:pt x="139" y="135"/>
                    <a:pt x="139" y="142"/>
                    <a:pt x="139" y="142"/>
                  </a:cubicBezTo>
                  <a:cubicBezTo>
                    <a:pt x="139" y="142"/>
                    <a:pt x="139" y="143"/>
                    <a:pt x="140" y="143"/>
                  </a:cubicBezTo>
                  <a:cubicBezTo>
                    <a:pt x="141" y="143"/>
                    <a:pt x="142" y="143"/>
                    <a:pt x="142" y="141"/>
                  </a:cubicBezTo>
                  <a:cubicBezTo>
                    <a:pt x="142" y="139"/>
                    <a:pt x="141" y="128"/>
                    <a:pt x="135" y="122"/>
                  </a:cubicBezTo>
                  <a:cubicBezTo>
                    <a:pt x="129" y="116"/>
                    <a:pt x="119" y="114"/>
                    <a:pt x="119" y="102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7" y="73"/>
                    <a:pt x="178" y="78"/>
                    <a:pt x="182" y="82"/>
                  </a:cubicBezTo>
                  <a:cubicBezTo>
                    <a:pt x="187" y="87"/>
                    <a:pt x="193" y="90"/>
                    <a:pt x="193" y="90"/>
                  </a:cubicBezTo>
                  <a:cubicBezTo>
                    <a:pt x="193" y="90"/>
                    <a:pt x="196" y="94"/>
                    <a:pt x="196" y="99"/>
                  </a:cubicBezTo>
                  <a:cubicBezTo>
                    <a:pt x="196" y="105"/>
                    <a:pt x="197" y="109"/>
                    <a:pt x="200" y="112"/>
                  </a:cubicBezTo>
                  <a:cubicBezTo>
                    <a:pt x="204" y="115"/>
                    <a:pt x="205" y="115"/>
                    <a:pt x="205" y="115"/>
                  </a:cubicBezTo>
                  <a:cubicBezTo>
                    <a:pt x="205" y="115"/>
                    <a:pt x="206" y="115"/>
                    <a:pt x="206" y="114"/>
                  </a:cubicBezTo>
                  <a:cubicBezTo>
                    <a:pt x="206" y="114"/>
                    <a:pt x="206" y="114"/>
                    <a:pt x="204" y="112"/>
                  </a:cubicBezTo>
                  <a:cubicBezTo>
                    <a:pt x="202" y="110"/>
                    <a:pt x="199" y="108"/>
                    <a:pt x="199" y="105"/>
                  </a:cubicBezTo>
                  <a:cubicBezTo>
                    <a:pt x="199" y="101"/>
                    <a:pt x="198" y="93"/>
                    <a:pt x="194" y="89"/>
                  </a:cubicBezTo>
                  <a:cubicBezTo>
                    <a:pt x="191" y="86"/>
                    <a:pt x="180" y="81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2"/>
                    <a:pt x="190" y="68"/>
                    <a:pt x="193" y="63"/>
                  </a:cubicBezTo>
                  <a:cubicBezTo>
                    <a:pt x="196" y="59"/>
                    <a:pt x="204" y="51"/>
                    <a:pt x="204" y="38"/>
                  </a:cubicBezTo>
                  <a:cubicBezTo>
                    <a:pt x="205" y="25"/>
                    <a:pt x="197" y="10"/>
                    <a:pt x="189" y="6"/>
                  </a:cubicBezTo>
                  <a:cubicBezTo>
                    <a:pt x="189" y="6"/>
                    <a:pt x="182" y="2"/>
                    <a:pt x="176" y="5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1"/>
            <p:cNvSpPr>
              <a:spLocks noChangeAspect="1"/>
            </p:cNvSpPr>
            <p:nvPr/>
          </p:nvSpPr>
          <p:spPr bwMode="auto">
            <a:xfrm>
              <a:off x="2703" y="1497"/>
              <a:ext cx="929" cy="675"/>
            </a:xfrm>
            <a:custGeom>
              <a:avLst/>
              <a:gdLst>
                <a:gd name="T0" fmla="*/ 4 w 154"/>
                <a:gd name="T1" fmla="*/ 75 h 112"/>
                <a:gd name="T2" fmla="*/ 3 w 154"/>
                <a:gd name="T3" fmla="*/ 92 h 112"/>
                <a:gd name="T4" fmla="*/ 26 w 154"/>
                <a:gd name="T5" fmla="*/ 111 h 112"/>
                <a:gd name="T6" fmla="*/ 47 w 154"/>
                <a:gd name="T7" fmla="*/ 105 h 112"/>
                <a:gd name="T8" fmla="*/ 74 w 154"/>
                <a:gd name="T9" fmla="*/ 92 h 112"/>
                <a:gd name="T10" fmla="*/ 95 w 154"/>
                <a:gd name="T11" fmla="*/ 81 h 112"/>
                <a:gd name="T12" fmla="*/ 115 w 154"/>
                <a:gd name="T13" fmla="*/ 72 h 112"/>
                <a:gd name="T14" fmla="*/ 137 w 154"/>
                <a:gd name="T15" fmla="*/ 61 h 112"/>
                <a:gd name="T16" fmla="*/ 146 w 154"/>
                <a:gd name="T17" fmla="*/ 53 h 112"/>
                <a:gd name="T18" fmla="*/ 154 w 154"/>
                <a:gd name="T19" fmla="*/ 34 h 112"/>
                <a:gd name="T20" fmla="*/ 146 w 154"/>
                <a:gd name="T21" fmla="*/ 9 h 112"/>
                <a:gd name="T22" fmla="*/ 129 w 154"/>
                <a:gd name="T23" fmla="*/ 1 h 112"/>
                <a:gd name="T24" fmla="*/ 114 w 154"/>
                <a:gd name="T25" fmla="*/ 11 h 112"/>
                <a:gd name="T26" fmla="*/ 69 w 154"/>
                <a:gd name="T27" fmla="*/ 34 h 112"/>
                <a:gd name="T28" fmla="*/ 33 w 154"/>
                <a:gd name="T29" fmla="*/ 52 h 112"/>
                <a:gd name="T30" fmla="*/ 14 w 154"/>
                <a:gd name="T31" fmla="*/ 62 h 112"/>
                <a:gd name="T32" fmla="*/ 4 w 154"/>
                <a:gd name="T33" fmla="*/ 75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4"/>
                <a:gd name="T52" fmla="*/ 0 h 112"/>
                <a:gd name="T53" fmla="*/ 154 w 154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4" h="112">
                  <a:moveTo>
                    <a:pt x="4" y="75"/>
                  </a:moveTo>
                  <a:cubicBezTo>
                    <a:pt x="4" y="75"/>
                    <a:pt x="0" y="83"/>
                    <a:pt x="3" y="92"/>
                  </a:cubicBezTo>
                  <a:cubicBezTo>
                    <a:pt x="7" y="101"/>
                    <a:pt x="15" y="110"/>
                    <a:pt x="26" y="111"/>
                  </a:cubicBezTo>
                  <a:cubicBezTo>
                    <a:pt x="38" y="112"/>
                    <a:pt x="47" y="105"/>
                    <a:pt x="47" y="105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7" y="61"/>
                    <a:pt x="143" y="57"/>
                    <a:pt x="146" y="53"/>
                  </a:cubicBezTo>
                  <a:cubicBezTo>
                    <a:pt x="149" y="49"/>
                    <a:pt x="154" y="42"/>
                    <a:pt x="154" y="34"/>
                  </a:cubicBezTo>
                  <a:cubicBezTo>
                    <a:pt x="154" y="26"/>
                    <a:pt x="151" y="16"/>
                    <a:pt x="146" y="9"/>
                  </a:cubicBezTo>
                  <a:cubicBezTo>
                    <a:pt x="141" y="3"/>
                    <a:pt x="134" y="0"/>
                    <a:pt x="129" y="1"/>
                  </a:cubicBezTo>
                  <a:cubicBezTo>
                    <a:pt x="124" y="3"/>
                    <a:pt x="120" y="5"/>
                    <a:pt x="114" y="11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17" y="60"/>
                    <a:pt x="14" y="62"/>
                  </a:cubicBezTo>
                  <a:cubicBezTo>
                    <a:pt x="11" y="64"/>
                    <a:pt x="5" y="71"/>
                    <a:pt x="4" y="75"/>
                  </a:cubicBezTo>
                  <a:close/>
                </a:path>
              </a:pathLst>
            </a:custGeom>
            <a:solidFill>
              <a:srgbClr val="FFFF99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2"/>
            <p:cNvSpPr>
              <a:spLocks noChangeAspect="1"/>
            </p:cNvSpPr>
            <p:nvPr/>
          </p:nvSpPr>
          <p:spPr bwMode="auto">
            <a:xfrm>
              <a:off x="858" y="1828"/>
              <a:ext cx="1941" cy="1213"/>
            </a:xfrm>
            <a:custGeom>
              <a:avLst/>
              <a:gdLst>
                <a:gd name="T0" fmla="*/ 322 w 322"/>
                <a:gd name="T1" fmla="*/ 0 h 201"/>
                <a:gd name="T2" fmla="*/ 293 w 322"/>
                <a:gd name="T3" fmla="*/ 0 h 201"/>
                <a:gd name="T4" fmla="*/ 246 w 322"/>
                <a:gd name="T5" fmla="*/ 10 h 201"/>
                <a:gd name="T6" fmla="*/ 190 w 322"/>
                <a:gd name="T7" fmla="*/ 40 h 201"/>
                <a:gd name="T8" fmla="*/ 155 w 322"/>
                <a:gd name="T9" fmla="*/ 70 h 201"/>
                <a:gd name="T10" fmla="*/ 117 w 322"/>
                <a:gd name="T11" fmla="*/ 108 h 201"/>
                <a:gd name="T12" fmla="*/ 93 w 322"/>
                <a:gd name="T13" fmla="*/ 134 h 201"/>
                <a:gd name="T14" fmla="*/ 43 w 322"/>
                <a:gd name="T15" fmla="*/ 169 h 201"/>
                <a:gd name="T16" fmla="*/ 6 w 322"/>
                <a:gd name="T17" fmla="*/ 192 h 201"/>
                <a:gd name="T18" fmla="*/ 1 w 322"/>
                <a:gd name="T19" fmla="*/ 200 h 201"/>
                <a:gd name="T20" fmla="*/ 13 w 322"/>
                <a:gd name="T21" fmla="*/ 193 h 201"/>
                <a:gd name="T22" fmla="*/ 44 w 322"/>
                <a:gd name="T23" fmla="*/ 175 h 201"/>
                <a:gd name="T24" fmla="*/ 92 w 322"/>
                <a:gd name="T25" fmla="*/ 143 h 201"/>
                <a:gd name="T26" fmla="*/ 131 w 322"/>
                <a:gd name="T27" fmla="*/ 100 h 201"/>
                <a:gd name="T28" fmla="*/ 177 w 322"/>
                <a:gd name="T29" fmla="*/ 57 h 201"/>
                <a:gd name="T30" fmla="*/ 232 w 322"/>
                <a:gd name="T31" fmla="*/ 22 h 201"/>
                <a:gd name="T32" fmla="*/ 312 w 322"/>
                <a:gd name="T33" fmla="*/ 5 h 201"/>
                <a:gd name="T34" fmla="*/ 322 w 322"/>
                <a:gd name="T35" fmla="*/ 0 h 2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2"/>
                <a:gd name="T55" fmla="*/ 0 h 201"/>
                <a:gd name="T56" fmla="*/ 322 w 322"/>
                <a:gd name="T57" fmla="*/ 201 h 2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2" h="201">
                  <a:moveTo>
                    <a:pt x="322" y="0"/>
                  </a:moveTo>
                  <a:cubicBezTo>
                    <a:pt x="322" y="0"/>
                    <a:pt x="301" y="0"/>
                    <a:pt x="293" y="0"/>
                  </a:cubicBezTo>
                  <a:cubicBezTo>
                    <a:pt x="284" y="1"/>
                    <a:pt x="258" y="6"/>
                    <a:pt x="246" y="10"/>
                  </a:cubicBezTo>
                  <a:cubicBezTo>
                    <a:pt x="234" y="14"/>
                    <a:pt x="208" y="28"/>
                    <a:pt x="190" y="40"/>
                  </a:cubicBezTo>
                  <a:cubicBezTo>
                    <a:pt x="173" y="53"/>
                    <a:pt x="155" y="70"/>
                    <a:pt x="155" y="70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02" y="126"/>
                    <a:pt x="93" y="134"/>
                  </a:cubicBezTo>
                  <a:cubicBezTo>
                    <a:pt x="84" y="143"/>
                    <a:pt x="59" y="162"/>
                    <a:pt x="43" y="169"/>
                  </a:cubicBezTo>
                  <a:cubicBezTo>
                    <a:pt x="26" y="177"/>
                    <a:pt x="10" y="187"/>
                    <a:pt x="6" y="192"/>
                  </a:cubicBezTo>
                  <a:cubicBezTo>
                    <a:pt x="2" y="196"/>
                    <a:pt x="0" y="200"/>
                    <a:pt x="1" y="200"/>
                  </a:cubicBezTo>
                  <a:cubicBezTo>
                    <a:pt x="2" y="201"/>
                    <a:pt x="13" y="193"/>
                    <a:pt x="13" y="193"/>
                  </a:cubicBezTo>
                  <a:cubicBezTo>
                    <a:pt x="13" y="193"/>
                    <a:pt x="28" y="183"/>
                    <a:pt x="44" y="175"/>
                  </a:cubicBezTo>
                  <a:cubicBezTo>
                    <a:pt x="61" y="167"/>
                    <a:pt x="83" y="151"/>
                    <a:pt x="92" y="143"/>
                  </a:cubicBezTo>
                  <a:cubicBezTo>
                    <a:pt x="101" y="135"/>
                    <a:pt x="131" y="100"/>
                    <a:pt x="131" y="100"/>
                  </a:cubicBezTo>
                  <a:cubicBezTo>
                    <a:pt x="131" y="100"/>
                    <a:pt x="166" y="66"/>
                    <a:pt x="177" y="57"/>
                  </a:cubicBezTo>
                  <a:cubicBezTo>
                    <a:pt x="188" y="48"/>
                    <a:pt x="216" y="29"/>
                    <a:pt x="232" y="22"/>
                  </a:cubicBezTo>
                  <a:cubicBezTo>
                    <a:pt x="247" y="15"/>
                    <a:pt x="275" y="4"/>
                    <a:pt x="312" y="5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3"/>
            <p:cNvSpPr>
              <a:spLocks noChangeAspect="1"/>
            </p:cNvSpPr>
            <p:nvPr/>
          </p:nvSpPr>
          <p:spPr bwMode="auto">
            <a:xfrm>
              <a:off x="984" y="2112"/>
              <a:ext cx="1755" cy="929"/>
            </a:xfrm>
            <a:custGeom>
              <a:avLst/>
              <a:gdLst>
                <a:gd name="T0" fmla="*/ 12 w 291"/>
                <a:gd name="T1" fmla="*/ 146 h 154"/>
                <a:gd name="T2" fmla="*/ 1 w 291"/>
                <a:gd name="T3" fmla="*/ 154 h 154"/>
                <a:gd name="T4" fmla="*/ 8 w 291"/>
                <a:gd name="T5" fmla="*/ 143 h 154"/>
                <a:gd name="T6" fmla="*/ 36 w 291"/>
                <a:gd name="T7" fmla="*/ 101 h 154"/>
                <a:gd name="T8" fmla="*/ 61 w 291"/>
                <a:gd name="T9" fmla="*/ 51 h 154"/>
                <a:gd name="T10" fmla="*/ 115 w 291"/>
                <a:gd name="T11" fmla="*/ 23 h 154"/>
                <a:gd name="T12" fmla="*/ 164 w 291"/>
                <a:gd name="T13" fmla="*/ 19 h 154"/>
                <a:gd name="T14" fmla="*/ 224 w 291"/>
                <a:gd name="T15" fmla="*/ 17 h 154"/>
                <a:gd name="T16" fmla="*/ 288 w 291"/>
                <a:gd name="T17" fmla="*/ 0 h 154"/>
                <a:gd name="T18" fmla="*/ 291 w 291"/>
                <a:gd name="T19" fmla="*/ 3 h 154"/>
                <a:gd name="T20" fmla="*/ 243 w 291"/>
                <a:gd name="T21" fmla="*/ 19 h 154"/>
                <a:gd name="T22" fmla="*/ 147 w 291"/>
                <a:gd name="T23" fmla="*/ 25 h 154"/>
                <a:gd name="T24" fmla="*/ 65 w 291"/>
                <a:gd name="T25" fmla="*/ 55 h 154"/>
                <a:gd name="T26" fmla="*/ 35 w 291"/>
                <a:gd name="T27" fmla="*/ 114 h 154"/>
                <a:gd name="T28" fmla="*/ 12 w 291"/>
                <a:gd name="T29" fmla="*/ 146 h 1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1"/>
                <a:gd name="T46" fmla="*/ 0 h 154"/>
                <a:gd name="T47" fmla="*/ 291 w 291"/>
                <a:gd name="T48" fmla="*/ 154 h 1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1" h="154">
                  <a:moveTo>
                    <a:pt x="12" y="146"/>
                  </a:moveTo>
                  <a:cubicBezTo>
                    <a:pt x="12" y="146"/>
                    <a:pt x="3" y="154"/>
                    <a:pt x="1" y="154"/>
                  </a:cubicBezTo>
                  <a:cubicBezTo>
                    <a:pt x="0" y="154"/>
                    <a:pt x="2" y="148"/>
                    <a:pt x="8" y="143"/>
                  </a:cubicBezTo>
                  <a:cubicBezTo>
                    <a:pt x="13" y="138"/>
                    <a:pt x="27" y="119"/>
                    <a:pt x="36" y="101"/>
                  </a:cubicBezTo>
                  <a:cubicBezTo>
                    <a:pt x="45" y="82"/>
                    <a:pt x="57" y="58"/>
                    <a:pt x="61" y="51"/>
                  </a:cubicBezTo>
                  <a:cubicBezTo>
                    <a:pt x="65" y="45"/>
                    <a:pt x="80" y="30"/>
                    <a:pt x="115" y="23"/>
                  </a:cubicBezTo>
                  <a:cubicBezTo>
                    <a:pt x="115" y="23"/>
                    <a:pt x="143" y="19"/>
                    <a:pt x="164" y="19"/>
                  </a:cubicBezTo>
                  <a:cubicBezTo>
                    <a:pt x="185" y="19"/>
                    <a:pt x="213" y="18"/>
                    <a:pt x="224" y="17"/>
                  </a:cubicBezTo>
                  <a:cubicBezTo>
                    <a:pt x="234" y="15"/>
                    <a:pt x="272" y="11"/>
                    <a:pt x="288" y="0"/>
                  </a:cubicBezTo>
                  <a:cubicBezTo>
                    <a:pt x="291" y="3"/>
                    <a:pt x="291" y="3"/>
                    <a:pt x="291" y="3"/>
                  </a:cubicBezTo>
                  <a:cubicBezTo>
                    <a:pt x="291" y="3"/>
                    <a:pt x="279" y="15"/>
                    <a:pt x="243" y="19"/>
                  </a:cubicBezTo>
                  <a:cubicBezTo>
                    <a:pt x="208" y="23"/>
                    <a:pt x="201" y="23"/>
                    <a:pt x="147" y="25"/>
                  </a:cubicBezTo>
                  <a:cubicBezTo>
                    <a:pt x="92" y="27"/>
                    <a:pt x="71" y="47"/>
                    <a:pt x="65" y="55"/>
                  </a:cubicBezTo>
                  <a:cubicBezTo>
                    <a:pt x="59" y="64"/>
                    <a:pt x="43" y="100"/>
                    <a:pt x="35" y="114"/>
                  </a:cubicBezTo>
                  <a:cubicBezTo>
                    <a:pt x="26" y="127"/>
                    <a:pt x="21" y="135"/>
                    <a:pt x="12" y="146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5"/>
            <p:cNvSpPr>
              <a:spLocks noChangeAspect="1"/>
            </p:cNvSpPr>
            <p:nvPr/>
          </p:nvSpPr>
          <p:spPr bwMode="auto">
            <a:xfrm>
              <a:off x="2709" y="2088"/>
              <a:ext cx="54" cy="54"/>
            </a:xfrm>
            <a:custGeom>
              <a:avLst/>
              <a:gdLst>
                <a:gd name="T0" fmla="*/ 9 w 9"/>
                <a:gd name="T1" fmla="*/ 5 h 9"/>
                <a:gd name="T2" fmla="*/ 5 w 9"/>
                <a:gd name="T3" fmla="*/ 0 h 9"/>
                <a:gd name="T4" fmla="*/ 4 w 9"/>
                <a:gd name="T5" fmla="*/ 2 h 9"/>
                <a:gd name="T6" fmla="*/ 3 w 9"/>
                <a:gd name="T7" fmla="*/ 3 h 9"/>
                <a:gd name="T8" fmla="*/ 2 w 9"/>
                <a:gd name="T9" fmla="*/ 3 h 9"/>
                <a:gd name="T10" fmla="*/ 0 w 9"/>
                <a:gd name="T11" fmla="*/ 5 h 9"/>
                <a:gd name="T12" fmla="*/ 3 w 9"/>
                <a:gd name="T13" fmla="*/ 9 h 9"/>
                <a:gd name="T14" fmla="*/ 5 w 9"/>
                <a:gd name="T15" fmla="*/ 8 h 9"/>
                <a:gd name="T16" fmla="*/ 5 w 9"/>
                <a:gd name="T17" fmla="*/ 6 h 9"/>
                <a:gd name="T18" fmla="*/ 7 w 9"/>
                <a:gd name="T19" fmla="*/ 6 h 9"/>
                <a:gd name="T20" fmla="*/ 9 w 9"/>
                <a:gd name="T21" fmla="*/ 5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9"/>
                <a:gd name="T35" fmla="*/ 9 w 9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9">
                  <a:moveTo>
                    <a:pt x="9" y="5"/>
                  </a:moveTo>
                  <a:cubicBezTo>
                    <a:pt x="9" y="5"/>
                    <a:pt x="5" y="1"/>
                    <a:pt x="5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7"/>
                    <a:pt x="5" y="6"/>
                  </a:cubicBezTo>
                  <a:cubicBezTo>
                    <a:pt x="6" y="6"/>
                    <a:pt x="7" y="6"/>
                    <a:pt x="7" y="6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6"/>
            <p:cNvSpPr>
              <a:spLocks noChangeAspect="1"/>
            </p:cNvSpPr>
            <p:nvPr/>
          </p:nvSpPr>
          <p:spPr bwMode="auto">
            <a:xfrm>
              <a:off x="2432" y="2064"/>
              <a:ext cx="241" cy="66"/>
            </a:xfrm>
            <a:custGeom>
              <a:avLst/>
              <a:gdLst>
                <a:gd name="T0" fmla="*/ 3 w 40"/>
                <a:gd name="T1" fmla="*/ 7 h 11"/>
                <a:gd name="T2" fmla="*/ 10 w 40"/>
                <a:gd name="T3" fmla="*/ 9 h 11"/>
                <a:gd name="T4" fmla="*/ 24 w 40"/>
                <a:gd name="T5" fmla="*/ 4 h 11"/>
                <a:gd name="T6" fmla="*/ 38 w 40"/>
                <a:gd name="T7" fmla="*/ 1 h 11"/>
                <a:gd name="T8" fmla="*/ 38 w 40"/>
                <a:gd name="T9" fmla="*/ 3 h 11"/>
                <a:gd name="T10" fmla="*/ 27 w 40"/>
                <a:gd name="T11" fmla="*/ 5 h 11"/>
                <a:gd name="T12" fmla="*/ 12 w 40"/>
                <a:gd name="T13" fmla="*/ 10 h 11"/>
                <a:gd name="T14" fmla="*/ 2 w 40"/>
                <a:gd name="T15" fmla="*/ 9 h 11"/>
                <a:gd name="T16" fmla="*/ 3 w 40"/>
                <a:gd name="T17" fmla="*/ 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11"/>
                <a:gd name="T29" fmla="*/ 40 w 40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11">
                  <a:moveTo>
                    <a:pt x="3" y="7"/>
                  </a:moveTo>
                  <a:cubicBezTo>
                    <a:pt x="3" y="7"/>
                    <a:pt x="7" y="9"/>
                    <a:pt x="10" y="9"/>
                  </a:cubicBezTo>
                  <a:cubicBezTo>
                    <a:pt x="14" y="8"/>
                    <a:pt x="16" y="8"/>
                    <a:pt x="24" y="4"/>
                  </a:cubicBezTo>
                  <a:cubicBezTo>
                    <a:pt x="32" y="0"/>
                    <a:pt x="36" y="1"/>
                    <a:pt x="38" y="1"/>
                  </a:cubicBezTo>
                  <a:cubicBezTo>
                    <a:pt x="40" y="1"/>
                    <a:pt x="40" y="3"/>
                    <a:pt x="38" y="3"/>
                  </a:cubicBezTo>
                  <a:cubicBezTo>
                    <a:pt x="37" y="3"/>
                    <a:pt x="32" y="3"/>
                    <a:pt x="27" y="5"/>
                  </a:cubicBezTo>
                  <a:cubicBezTo>
                    <a:pt x="22" y="7"/>
                    <a:pt x="17" y="10"/>
                    <a:pt x="12" y="10"/>
                  </a:cubicBezTo>
                  <a:cubicBezTo>
                    <a:pt x="8" y="11"/>
                    <a:pt x="4" y="10"/>
                    <a:pt x="2" y="9"/>
                  </a:cubicBezTo>
                  <a:cubicBezTo>
                    <a:pt x="0" y="8"/>
                    <a:pt x="0" y="6"/>
                    <a:pt x="3" y="7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7"/>
            <p:cNvSpPr>
              <a:spLocks noChangeAspect="1"/>
            </p:cNvSpPr>
            <p:nvPr/>
          </p:nvSpPr>
          <p:spPr bwMode="auto">
            <a:xfrm>
              <a:off x="2552" y="2184"/>
              <a:ext cx="181" cy="199"/>
            </a:xfrm>
            <a:custGeom>
              <a:avLst/>
              <a:gdLst>
                <a:gd name="T0" fmla="*/ 29 w 30"/>
                <a:gd name="T1" fmla="*/ 4 h 33"/>
                <a:gd name="T2" fmla="*/ 29 w 30"/>
                <a:gd name="T3" fmla="*/ 1 h 33"/>
                <a:gd name="T4" fmla="*/ 27 w 30"/>
                <a:gd name="T5" fmla="*/ 3 h 33"/>
                <a:gd name="T6" fmla="*/ 17 w 30"/>
                <a:gd name="T7" fmla="*/ 11 h 33"/>
                <a:gd name="T8" fmla="*/ 3 w 30"/>
                <a:gd name="T9" fmla="*/ 22 h 33"/>
                <a:gd name="T10" fmla="*/ 0 w 30"/>
                <a:gd name="T11" fmla="*/ 30 h 33"/>
                <a:gd name="T12" fmla="*/ 1 w 30"/>
                <a:gd name="T13" fmla="*/ 33 h 33"/>
                <a:gd name="T14" fmla="*/ 3 w 30"/>
                <a:gd name="T15" fmla="*/ 30 h 33"/>
                <a:gd name="T16" fmla="*/ 11 w 30"/>
                <a:gd name="T17" fmla="*/ 16 h 33"/>
                <a:gd name="T18" fmla="*/ 21 w 30"/>
                <a:gd name="T19" fmla="*/ 11 h 33"/>
                <a:gd name="T20" fmla="*/ 29 w 30"/>
                <a:gd name="T21" fmla="*/ 4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33"/>
                <a:gd name="T35" fmla="*/ 30 w 30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33">
                  <a:moveTo>
                    <a:pt x="29" y="4"/>
                  </a:moveTo>
                  <a:cubicBezTo>
                    <a:pt x="29" y="4"/>
                    <a:pt x="30" y="1"/>
                    <a:pt x="29" y="1"/>
                  </a:cubicBezTo>
                  <a:cubicBezTo>
                    <a:pt x="28" y="0"/>
                    <a:pt x="28" y="0"/>
                    <a:pt x="27" y="3"/>
                  </a:cubicBezTo>
                  <a:cubicBezTo>
                    <a:pt x="26" y="6"/>
                    <a:pt x="23" y="9"/>
                    <a:pt x="17" y="11"/>
                  </a:cubicBezTo>
                  <a:cubicBezTo>
                    <a:pt x="10" y="12"/>
                    <a:pt x="5" y="17"/>
                    <a:pt x="3" y="22"/>
                  </a:cubicBezTo>
                  <a:cubicBezTo>
                    <a:pt x="1" y="27"/>
                    <a:pt x="0" y="30"/>
                    <a:pt x="0" y="30"/>
                  </a:cubicBezTo>
                  <a:cubicBezTo>
                    <a:pt x="0" y="30"/>
                    <a:pt x="0" y="33"/>
                    <a:pt x="1" y="33"/>
                  </a:cubicBezTo>
                  <a:cubicBezTo>
                    <a:pt x="3" y="33"/>
                    <a:pt x="3" y="32"/>
                    <a:pt x="3" y="30"/>
                  </a:cubicBezTo>
                  <a:cubicBezTo>
                    <a:pt x="3" y="27"/>
                    <a:pt x="6" y="19"/>
                    <a:pt x="11" y="16"/>
                  </a:cubicBezTo>
                  <a:cubicBezTo>
                    <a:pt x="15" y="13"/>
                    <a:pt x="18" y="12"/>
                    <a:pt x="21" y="11"/>
                  </a:cubicBezTo>
                  <a:cubicBezTo>
                    <a:pt x="24" y="10"/>
                    <a:pt x="28" y="8"/>
                    <a:pt x="29" y="4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18"/>
            <p:cNvSpPr>
              <a:spLocks noChangeAspect="1"/>
            </p:cNvSpPr>
            <p:nvPr/>
          </p:nvSpPr>
          <p:spPr bwMode="auto">
            <a:xfrm>
              <a:off x="2685" y="2245"/>
              <a:ext cx="90" cy="150"/>
            </a:xfrm>
            <a:custGeom>
              <a:avLst/>
              <a:gdLst>
                <a:gd name="T0" fmla="*/ 15 w 15"/>
                <a:gd name="T1" fmla="*/ 1 h 25"/>
                <a:gd name="T2" fmla="*/ 15 w 15"/>
                <a:gd name="T3" fmla="*/ 1 h 25"/>
                <a:gd name="T4" fmla="*/ 13 w 15"/>
                <a:gd name="T5" fmla="*/ 0 h 25"/>
                <a:gd name="T6" fmla="*/ 10 w 15"/>
                <a:gd name="T7" fmla="*/ 4 h 25"/>
                <a:gd name="T8" fmla="*/ 6 w 15"/>
                <a:gd name="T9" fmla="*/ 7 h 25"/>
                <a:gd name="T10" fmla="*/ 1 w 15"/>
                <a:gd name="T11" fmla="*/ 17 h 25"/>
                <a:gd name="T12" fmla="*/ 1 w 15"/>
                <a:gd name="T13" fmla="*/ 23 h 25"/>
                <a:gd name="T14" fmla="*/ 2 w 15"/>
                <a:gd name="T15" fmla="*/ 22 h 25"/>
                <a:gd name="T16" fmla="*/ 5 w 15"/>
                <a:gd name="T17" fmla="*/ 11 h 25"/>
                <a:gd name="T18" fmla="*/ 11 w 15"/>
                <a:gd name="T19" fmla="*/ 6 h 25"/>
                <a:gd name="T20" fmla="*/ 15 w 15"/>
                <a:gd name="T21" fmla="*/ 1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25"/>
                <a:gd name="T35" fmla="*/ 15 w 15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25"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1" y="4"/>
                    <a:pt x="10" y="4"/>
                  </a:cubicBezTo>
                  <a:cubicBezTo>
                    <a:pt x="10" y="5"/>
                    <a:pt x="8" y="6"/>
                    <a:pt x="6" y="7"/>
                  </a:cubicBezTo>
                  <a:cubicBezTo>
                    <a:pt x="5" y="8"/>
                    <a:pt x="2" y="11"/>
                    <a:pt x="1" y="17"/>
                  </a:cubicBezTo>
                  <a:cubicBezTo>
                    <a:pt x="1" y="17"/>
                    <a:pt x="0" y="21"/>
                    <a:pt x="1" y="23"/>
                  </a:cubicBezTo>
                  <a:cubicBezTo>
                    <a:pt x="1" y="25"/>
                    <a:pt x="2" y="23"/>
                    <a:pt x="2" y="22"/>
                  </a:cubicBezTo>
                  <a:cubicBezTo>
                    <a:pt x="2" y="22"/>
                    <a:pt x="3" y="13"/>
                    <a:pt x="5" y="11"/>
                  </a:cubicBezTo>
                  <a:cubicBezTo>
                    <a:pt x="7" y="9"/>
                    <a:pt x="10" y="7"/>
                    <a:pt x="11" y="6"/>
                  </a:cubicBezTo>
                  <a:cubicBezTo>
                    <a:pt x="12" y="6"/>
                    <a:pt x="15" y="1"/>
                    <a:pt x="15" y="1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9"/>
            <p:cNvSpPr>
              <a:spLocks noChangeAspect="1"/>
            </p:cNvSpPr>
            <p:nvPr/>
          </p:nvSpPr>
          <p:spPr bwMode="auto">
            <a:xfrm>
              <a:off x="2884" y="2275"/>
              <a:ext cx="24" cy="84"/>
            </a:xfrm>
            <a:custGeom>
              <a:avLst/>
              <a:gdLst>
                <a:gd name="T0" fmla="*/ 2 w 4"/>
                <a:gd name="T1" fmla="*/ 0 h 14"/>
                <a:gd name="T2" fmla="*/ 2 w 4"/>
                <a:gd name="T3" fmla="*/ 8 h 14"/>
                <a:gd name="T4" fmla="*/ 3 w 4"/>
                <a:gd name="T5" fmla="*/ 14 h 14"/>
                <a:gd name="T6" fmla="*/ 2 w 4"/>
                <a:gd name="T7" fmla="*/ 12 h 14"/>
                <a:gd name="T8" fmla="*/ 0 w 4"/>
                <a:gd name="T9" fmla="*/ 5 h 14"/>
                <a:gd name="T10" fmla="*/ 0 w 4"/>
                <a:gd name="T11" fmla="*/ 0 h 14"/>
                <a:gd name="T12" fmla="*/ 2 w 4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4"/>
                <a:gd name="T23" fmla="*/ 4 w 4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4">
                  <a:moveTo>
                    <a:pt x="2" y="0"/>
                  </a:moveTo>
                  <a:cubicBezTo>
                    <a:pt x="2" y="0"/>
                    <a:pt x="2" y="6"/>
                    <a:pt x="2" y="8"/>
                  </a:cubicBezTo>
                  <a:cubicBezTo>
                    <a:pt x="3" y="10"/>
                    <a:pt x="4" y="14"/>
                    <a:pt x="3" y="14"/>
                  </a:cubicBezTo>
                  <a:cubicBezTo>
                    <a:pt x="3" y="14"/>
                    <a:pt x="2" y="14"/>
                    <a:pt x="2" y="12"/>
                  </a:cubicBezTo>
                  <a:cubicBezTo>
                    <a:pt x="1" y="11"/>
                    <a:pt x="0" y="7"/>
                    <a:pt x="0" y="5"/>
                  </a:cubicBezTo>
                  <a:cubicBezTo>
                    <a:pt x="0" y="2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20"/>
            <p:cNvSpPr>
              <a:spLocks noChangeAspect="1"/>
            </p:cNvSpPr>
            <p:nvPr/>
          </p:nvSpPr>
          <p:spPr bwMode="auto">
            <a:xfrm>
              <a:off x="2938" y="2220"/>
              <a:ext cx="36" cy="218"/>
            </a:xfrm>
            <a:custGeom>
              <a:avLst/>
              <a:gdLst>
                <a:gd name="T0" fmla="*/ 3 w 6"/>
                <a:gd name="T1" fmla="*/ 1 h 36"/>
                <a:gd name="T2" fmla="*/ 3 w 6"/>
                <a:gd name="T3" fmla="*/ 13 h 36"/>
                <a:gd name="T4" fmla="*/ 6 w 6"/>
                <a:gd name="T5" fmla="*/ 29 h 36"/>
                <a:gd name="T6" fmla="*/ 4 w 6"/>
                <a:gd name="T7" fmla="*/ 36 h 36"/>
                <a:gd name="T8" fmla="*/ 2 w 6"/>
                <a:gd name="T9" fmla="*/ 34 h 36"/>
                <a:gd name="T10" fmla="*/ 4 w 6"/>
                <a:gd name="T11" fmla="*/ 25 h 36"/>
                <a:gd name="T12" fmla="*/ 0 w 6"/>
                <a:gd name="T13" fmla="*/ 10 h 36"/>
                <a:gd name="T14" fmla="*/ 1 w 6"/>
                <a:gd name="T15" fmla="*/ 0 h 36"/>
                <a:gd name="T16" fmla="*/ 3 w 6"/>
                <a:gd name="T17" fmla="*/ 1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6"/>
                <a:gd name="T29" fmla="*/ 6 w 6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6">
                  <a:moveTo>
                    <a:pt x="3" y="1"/>
                  </a:moveTo>
                  <a:cubicBezTo>
                    <a:pt x="3" y="1"/>
                    <a:pt x="1" y="7"/>
                    <a:pt x="3" y="13"/>
                  </a:cubicBezTo>
                  <a:cubicBezTo>
                    <a:pt x="4" y="19"/>
                    <a:pt x="6" y="24"/>
                    <a:pt x="6" y="29"/>
                  </a:cubicBezTo>
                  <a:cubicBezTo>
                    <a:pt x="6" y="35"/>
                    <a:pt x="4" y="36"/>
                    <a:pt x="4" y="36"/>
                  </a:cubicBezTo>
                  <a:cubicBezTo>
                    <a:pt x="4" y="36"/>
                    <a:pt x="2" y="36"/>
                    <a:pt x="2" y="34"/>
                  </a:cubicBezTo>
                  <a:cubicBezTo>
                    <a:pt x="3" y="33"/>
                    <a:pt x="5" y="32"/>
                    <a:pt x="4" y="25"/>
                  </a:cubicBezTo>
                  <a:cubicBezTo>
                    <a:pt x="3" y="18"/>
                    <a:pt x="0" y="14"/>
                    <a:pt x="0" y="10"/>
                  </a:cubicBezTo>
                  <a:cubicBezTo>
                    <a:pt x="0" y="6"/>
                    <a:pt x="1" y="0"/>
                    <a:pt x="1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21"/>
            <p:cNvSpPr>
              <a:spLocks noChangeAspect="1"/>
            </p:cNvSpPr>
            <p:nvPr/>
          </p:nvSpPr>
          <p:spPr bwMode="auto">
            <a:xfrm>
              <a:off x="3010" y="2220"/>
              <a:ext cx="67" cy="169"/>
            </a:xfrm>
            <a:custGeom>
              <a:avLst/>
              <a:gdLst>
                <a:gd name="T0" fmla="*/ 2 w 11"/>
                <a:gd name="T1" fmla="*/ 0 h 28"/>
                <a:gd name="T2" fmla="*/ 3 w 11"/>
                <a:gd name="T3" fmla="*/ 8 h 28"/>
                <a:gd name="T4" fmla="*/ 8 w 11"/>
                <a:gd name="T5" fmla="*/ 15 h 28"/>
                <a:gd name="T6" fmla="*/ 11 w 11"/>
                <a:gd name="T7" fmla="*/ 22 h 28"/>
                <a:gd name="T8" fmla="*/ 10 w 11"/>
                <a:gd name="T9" fmla="*/ 28 h 28"/>
                <a:gd name="T10" fmla="*/ 9 w 11"/>
                <a:gd name="T11" fmla="*/ 25 h 28"/>
                <a:gd name="T12" fmla="*/ 7 w 11"/>
                <a:gd name="T13" fmla="*/ 17 h 28"/>
                <a:gd name="T14" fmla="*/ 0 w 11"/>
                <a:gd name="T15" fmla="*/ 7 h 28"/>
                <a:gd name="T16" fmla="*/ 0 w 11"/>
                <a:gd name="T17" fmla="*/ 1 h 28"/>
                <a:gd name="T18" fmla="*/ 2 w 11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8"/>
                <a:gd name="T32" fmla="*/ 11 w 11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8">
                  <a:moveTo>
                    <a:pt x="2" y="0"/>
                  </a:moveTo>
                  <a:cubicBezTo>
                    <a:pt x="2" y="0"/>
                    <a:pt x="1" y="6"/>
                    <a:pt x="3" y="8"/>
                  </a:cubicBezTo>
                  <a:cubicBezTo>
                    <a:pt x="4" y="10"/>
                    <a:pt x="8" y="15"/>
                    <a:pt x="8" y="15"/>
                  </a:cubicBezTo>
                  <a:cubicBezTo>
                    <a:pt x="8" y="16"/>
                    <a:pt x="11" y="20"/>
                    <a:pt x="11" y="22"/>
                  </a:cubicBezTo>
                  <a:cubicBezTo>
                    <a:pt x="11" y="24"/>
                    <a:pt x="11" y="28"/>
                    <a:pt x="10" y="28"/>
                  </a:cubicBezTo>
                  <a:cubicBezTo>
                    <a:pt x="9" y="28"/>
                    <a:pt x="9" y="27"/>
                    <a:pt x="9" y="25"/>
                  </a:cubicBezTo>
                  <a:cubicBezTo>
                    <a:pt x="9" y="24"/>
                    <a:pt x="10" y="20"/>
                    <a:pt x="7" y="17"/>
                  </a:cubicBezTo>
                  <a:cubicBezTo>
                    <a:pt x="5" y="14"/>
                    <a:pt x="1" y="10"/>
                    <a:pt x="0" y="7"/>
                  </a:cubicBezTo>
                  <a:cubicBezTo>
                    <a:pt x="0" y="4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22"/>
            <p:cNvSpPr>
              <a:spLocks noChangeAspect="1"/>
            </p:cNvSpPr>
            <p:nvPr/>
          </p:nvSpPr>
          <p:spPr bwMode="auto">
            <a:xfrm>
              <a:off x="3077" y="2184"/>
              <a:ext cx="139" cy="199"/>
            </a:xfrm>
            <a:custGeom>
              <a:avLst/>
              <a:gdLst>
                <a:gd name="T0" fmla="*/ 2 w 23"/>
                <a:gd name="T1" fmla="*/ 0 h 33"/>
                <a:gd name="T2" fmla="*/ 5 w 23"/>
                <a:gd name="T3" fmla="*/ 2 h 33"/>
                <a:gd name="T4" fmla="*/ 11 w 23"/>
                <a:gd name="T5" fmla="*/ 7 h 33"/>
                <a:gd name="T6" fmla="*/ 14 w 23"/>
                <a:gd name="T7" fmla="*/ 20 h 33"/>
                <a:gd name="T8" fmla="*/ 18 w 23"/>
                <a:gd name="T9" fmla="*/ 27 h 33"/>
                <a:gd name="T10" fmla="*/ 22 w 23"/>
                <a:gd name="T11" fmla="*/ 31 h 33"/>
                <a:gd name="T12" fmla="*/ 21 w 23"/>
                <a:gd name="T13" fmla="*/ 33 h 33"/>
                <a:gd name="T14" fmla="*/ 15 w 23"/>
                <a:gd name="T15" fmla="*/ 27 h 33"/>
                <a:gd name="T16" fmla="*/ 10 w 23"/>
                <a:gd name="T17" fmla="*/ 15 h 33"/>
                <a:gd name="T18" fmla="*/ 9 w 23"/>
                <a:gd name="T19" fmla="*/ 7 h 33"/>
                <a:gd name="T20" fmla="*/ 6 w 23"/>
                <a:gd name="T21" fmla="*/ 5 h 33"/>
                <a:gd name="T22" fmla="*/ 0 w 23"/>
                <a:gd name="T23" fmla="*/ 1 h 33"/>
                <a:gd name="T24" fmla="*/ 2 w 23"/>
                <a:gd name="T25" fmla="*/ 0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33"/>
                <a:gd name="T41" fmla="*/ 23 w 23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33">
                  <a:moveTo>
                    <a:pt x="2" y="0"/>
                  </a:moveTo>
                  <a:cubicBezTo>
                    <a:pt x="2" y="0"/>
                    <a:pt x="3" y="2"/>
                    <a:pt x="5" y="2"/>
                  </a:cubicBezTo>
                  <a:cubicBezTo>
                    <a:pt x="8" y="3"/>
                    <a:pt x="11" y="4"/>
                    <a:pt x="11" y="7"/>
                  </a:cubicBezTo>
                  <a:cubicBezTo>
                    <a:pt x="12" y="10"/>
                    <a:pt x="12" y="15"/>
                    <a:pt x="14" y="20"/>
                  </a:cubicBezTo>
                  <a:cubicBezTo>
                    <a:pt x="16" y="24"/>
                    <a:pt x="18" y="27"/>
                    <a:pt x="18" y="27"/>
                  </a:cubicBezTo>
                  <a:cubicBezTo>
                    <a:pt x="18" y="27"/>
                    <a:pt x="21" y="31"/>
                    <a:pt x="22" y="31"/>
                  </a:cubicBezTo>
                  <a:cubicBezTo>
                    <a:pt x="23" y="31"/>
                    <a:pt x="23" y="33"/>
                    <a:pt x="21" y="33"/>
                  </a:cubicBezTo>
                  <a:cubicBezTo>
                    <a:pt x="19" y="33"/>
                    <a:pt x="16" y="30"/>
                    <a:pt x="15" y="27"/>
                  </a:cubicBezTo>
                  <a:cubicBezTo>
                    <a:pt x="13" y="24"/>
                    <a:pt x="11" y="19"/>
                    <a:pt x="10" y="15"/>
                  </a:cubicBezTo>
                  <a:cubicBezTo>
                    <a:pt x="10" y="11"/>
                    <a:pt x="10" y="7"/>
                    <a:pt x="9" y="7"/>
                  </a:cubicBezTo>
                  <a:cubicBezTo>
                    <a:pt x="9" y="6"/>
                    <a:pt x="8" y="5"/>
                    <a:pt x="6" y="5"/>
                  </a:cubicBezTo>
                  <a:cubicBezTo>
                    <a:pt x="5" y="4"/>
                    <a:pt x="1" y="3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23"/>
            <p:cNvSpPr>
              <a:spLocks noChangeAspect="1"/>
            </p:cNvSpPr>
            <p:nvPr/>
          </p:nvSpPr>
          <p:spPr bwMode="auto">
            <a:xfrm>
              <a:off x="3288" y="2082"/>
              <a:ext cx="48" cy="72"/>
            </a:xfrm>
            <a:custGeom>
              <a:avLst/>
              <a:gdLst>
                <a:gd name="T0" fmla="*/ 2 w 8"/>
                <a:gd name="T1" fmla="*/ 0 h 12"/>
                <a:gd name="T2" fmla="*/ 3 w 8"/>
                <a:gd name="T3" fmla="*/ 5 h 12"/>
                <a:gd name="T4" fmla="*/ 7 w 8"/>
                <a:gd name="T5" fmla="*/ 10 h 12"/>
                <a:gd name="T6" fmla="*/ 6 w 8"/>
                <a:gd name="T7" fmla="*/ 12 h 12"/>
                <a:gd name="T8" fmla="*/ 3 w 8"/>
                <a:gd name="T9" fmla="*/ 8 h 12"/>
                <a:gd name="T10" fmla="*/ 0 w 8"/>
                <a:gd name="T11" fmla="*/ 1 h 12"/>
                <a:gd name="T12" fmla="*/ 2 w 8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2"/>
                <a:gd name="T23" fmla="*/ 8 w 8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2">
                  <a:moveTo>
                    <a:pt x="2" y="0"/>
                  </a:moveTo>
                  <a:cubicBezTo>
                    <a:pt x="2" y="0"/>
                    <a:pt x="2" y="3"/>
                    <a:pt x="3" y="5"/>
                  </a:cubicBezTo>
                  <a:cubicBezTo>
                    <a:pt x="5" y="7"/>
                    <a:pt x="7" y="10"/>
                    <a:pt x="7" y="10"/>
                  </a:cubicBezTo>
                  <a:cubicBezTo>
                    <a:pt x="7" y="10"/>
                    <a:pt x="8" y="12"/>
                    <a:pt x="6" y="12"/>
                  </a:cubicBezTo>
                  <a:cubicBezTo>
                    <a:pt x="5" y="12"/>
                    <a:pt x="5" y="11"/>
                    <a:pt x="3" y="8"/>
                  </a:cubicBezTo>
                  <a:cubicBezTo>
                    <a:pt x="2" y="6"/>
                    <a:pt x="0" y="3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24"/>
            <p:cNvSpPr>
              <a:spLocks noChangeAspect="1"/>
            </p:cNvSpPr>
            <p:nvPr/>
          </p:nvSpPr>
          <p:spPr bwMode="auto">
            <a:xfrm>
              <a:off x="3330" y="2021"/>
              <a:ext cx="127" cy="260"/>
            </a:xfrm>
            <a:custGeom>
              <a:avLst/>
              <a:gdLst>
                <a:gd name="T0" fmla="*/ 2 w 21"/>
                <a:gd name="T1" fmla="*/ 1 h 43"/>
                <a:gd name="T2" fmla="*/ 6 w 21"/>
                <a:gd name="T3" fmla="*/ 14 h 43"/>
                <a:gd name="T4" fmla="*/ 15 w 21"/>
                <a:gd name="T5" fmla="*/ 25 h 43"/>
                <a:gd name="T6" fmla="*/ 21 w 21"/>
                <a:gd name="T7" fmla="*/ 33 h 43"/>
                <a:gd name="T8" fmla="*/ 18 w 21"/>
                <a:gd name="T9" fmla="*/ 42 h 43"/>
                <a:gd name="T10" fmla="*/ 16 w 21"/>
                <a:gd name="T11" fmla="*/ 42 h 43"/>
                <a:gd name="T12" fmla="*/ 17 w 21"/>
                <a:gd name="T13" fmla="*/ 40 h 43"/>
                <a:gd name="T14" fmla="*/ 18 w 21"/>
                <a:gd name="T15" fmla="*/ 31 h 43"/>
                <a:gd name="T16" fmla="*/ 12 w 21"/>
                <a:gd name="T17" fmla="*/ 25 h 43"/>
                <a:gd name="T18" fmla="*/ 1 w 21"/>
                <a:gd name="T19" fmla="*/ 6 h 43"/>
                <a:gd name="T20" fmla="*/ 0 w 21"/>
                <a:gd name="T21" fmla="*/ 1 h 43"/>
                <a:gd name="T22" fmla="*/ 2 w 21"/>
                <a:gd name="T23" fmla="*/ 1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43"/>
                <a:gd name="T38" fmla="*/ 21 w 21"/>
                <a:gd name="T39" fmla="*/ 4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43">
                  <a:moveTo>
                    <a:pt x="2" y="1"/>
                  </a:moveTo>
                  <a:cubicBezTo>
                    <a:pt x="2" y="1"/>
                    <a:pt x="2" y="8"/>
                    <a:pt x="6" y="14"/>
                  </a:cubicBezTo>
                  <a:cubicBezTo>
                    <a:pt x="10" y="19"/>
                    <a:pt x="13" y="23"/>
                    <a:pt x="15" y="25"/>
                  </a:cubicBezTo>
                  <a:cubicBezTo>
                    <a:pt x="15" y="25"/>
                    <a:pt x="21" y="29"/>
                    <a:pt x="21" y="33"/>
                  </a:cubicBezTo>
                  <a:cubicBezTo>
                    <a:pt x="20" y="37"/>
                    <a:pt x="18" y="41"/>
                    <a:pt x="18" y="42"/>
                  </a:cubicBezTo>
                  <a:cubicBezTo>
                    <a:pt x="18" y="42"/>
                    <a:pt x="17" y="43"/>
                    <a:pt x="16" y="42"/>
                  </a:cubicBezTo>
                  <a:cubicBezTo>
                    <a:pt x="15" y="41"/>
                    <a:pt x="16" y="41"/>
                    <a:pt x="17" y="40"/>
                  </a:cubicBezTo>
                  <a:cubicBezTo>
                    <a:pt x="17" y="38"/>
                    <a:pt x="20" y="34"/>
                    <a:pt x="18" y="31"/>
                  </a:cubicBezTo>
                  <a:cubicBezTo>
                    <a:pt x="17" y="28"/>
                    <a:pt x="12" y="25"/>
                    <a:pt x="12" y="25"/>
                  </a:cubicBezTo>
                  <a:cubicBezTo>
                    <a:pt x="12" y="25"/>
                    <a:pt x="4" y="19"/>
                    <a:pt x="1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Freeform 25"/>
            <p:cNvSpPr>
              <a:spLocks noChangeAspect="1"/>
            </p:cNvSpPr>
            <p:nvPr/>
          </p:nvSpPr>
          <p:spPr bwMode="auto">
            <a:xfrm>
              <a:off x="3396" y="2021"/>
              <a:ext cx="109" cy="163"/>
            </a:xfrm>
            <a:custGeom>
              <a:avLst/>
              <a:gdLst>
                <a:gd name="T0" fmla="*/ 3 w 18"/>
                <a:gd name="T1" fmla="*/ 1 h 27"/>
                <a:gd name="T2" fmla="*/ 7 w 18"/>
                <a:gd name="T3" fmla="*/ 7 h 27"/>
                <a:gd name="T4" fmla="*/ 18 w 18"/>
                <a:gd name="T5" fmla="*/ 19 h 27"/>
                <a:gd name="T6" fmla="*/ 18 w 18"/>
                <a:gd name="T7" fmla="*/ 26 h 27"/>
                <a:gd name="T8" fmla="*/ 17 w 18"/>
                <a:gd name="T9" fmla="*/ 27 h 27"/>
                <a:gd name="T10" fmla="*/ 16 w 18"/>
                <a:gd name="T11" fmla="*/ 23 h 27"/>
                <a:gd name="T12" fmla="*/ 13 w 18"/>
                <a:gd name="T13" fmla="*/ 15 h 27"/>
                <a:gd name="T14" fmla="*/ 5 w 18"/>
                <a:gd name="T15" fmla="*/ 8 h 27"/>
                <a:gd name="T16" fmla="*/ 1 w 18"/>
                <a:gd name="T17" fmla="*/ 2 h 27"/>
                <a:gd name="T18" fmla="*/ 3 w 18"/>
                <a:gd name="T19" fmla="*/ 1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27"/>
                <a:gd name="T32" fmla="*/ 18 w 18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27">
                  <a:moveTo>
                    <a:pt x="3" y="1"/>
                  </a:moveTo>
                  <a:cubicBezTo>
                    <a:pt x="3" y="1"/>
                    <a:pt x="4" y="5"/>
                    <a:pt x="7" y="7"/>
                  </a:cubicBezTo>
                  <a:cubicBezTo>
                    <a:pt x="10" y="10"/>
                    <a:pt x="17" y="14"/>
                    <a:pt x="18" y="19"/>
                  </a:cubicBezTo>
                  <a:cubicBezTo>
                    <a:pt x="18" y="23"/>
                    <a:pt x="18" y="26"/>
                    <a:pt x="18" y="26"/>
                  </a:cubicBezTo>
                  <a:cubicBezTo>
                    <a:pt x="18" y="26"/>
                    <a:pt x="18" y="27"/>
                    <a:pt x="17" y="27"/>
                  </a:cubicBezTo>
                  <a:cubicBezTo>
                    <a:pt x="16" y="27"/>
                    <a:pt x="16" y="23"/>
                    <a:pt x="16" y="23"/>
                  </a:cubicBezTo>
                  <a:cubicBezTo>
                    <a:pt x="16" y="23"/>
                    <a:pt x="16" y="17"/>
                    <a:pt x="13" y="15"/>
                  </a:cubicBezTo>
                  <a:cubicBezTo>
                    <a:pt x="10" y="13"/>
                    <a:pt x="6" y="11"/>
                    <a:pt x="5" y="8"/>
                  </a:cubicBezTo>
                  <a:cubicBezTo>
                    <a:pt x="3" y="6"/>
                    <a:pt x="1" y="2"/>
                    <a:pt x="1" y="2"/>
                  </a:cubicBezTo>
                  <a:cubicBezTo>
                    <a:pt x="1" y="2"/>
                    <a:pt x="0" y="0"/>
                    <a:pt x="3" y="1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Freeform 26"/>
            <p:cNvSpPr>
              <a:spLocks noChangeAspect="1"/>
            </p:cNvSpPr>
            <p:nvPr/>
          </p:nvSpPr>
          <p:spPr bwMode="auto">
            <a:xfrm>
              <a:off x="3559" y="1919"/>
              <a:ext cx="109" cy="205"/>
            </a:xfrm>
            <a:custGeom>
              <a:avLst/>
              <a:gdLst>
                <a:gd name="T0" fmla="*/ 3 w 18"/>
                <a:gd name="T1" fmla="*/ 0 h 34"/>
                <a:gd name="T2" fmla="*/ 5 w 18"/>
                <a:gd name="T3" fmla="*/ 5 h 34"/>
                <a:gd name="T4" fmla="*/ 17 w 18"/>
                <a:gd name="T5" fmla="*/ 20 h 34"/>
                <a:gd name="T6" fmla="*/ 17 w 18"/>
                <a:gd name="T7" fmla="*/ 31 h 34"/>
                <a:gd name="T8" fmla="*/ 17 w 18"/>
                <a:gd name="T9" fmla="*/ 34 h 34"/>
                <a:gd name="T10" fmla="*/ 15 w 18"/>
                <a:gd name="T11" fmla="*/ 32 h 34"/>
                <a:gd name="T12" fmla="*/ 15 w 18"/>
                <a:gd name="T13" fmla="*/ 22 h 34"/>
                <a:gd name="T14" fmla="*/ 10 w 18"/>
                <a:gd name="T15" fmla="*/ 13 h 34"/>
                <a:gd name="T16" fmla="*/ 2 w 18"/>
                <a:gd name="T17" fmla="*/ 4 h 34"/>
                <a:gd name="T18" fmla="*/ 3 w 18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34"/>
                <a:gd name="T32" fmla="*/ 18 w 18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34">
                  <a:moveTo>
                    <a:pt x="3" y="0"/>
                  </a:moveTo>
                  <a:cubicBezTo>
                    <a:pt x="3" y="0"/>
                    <a:pt x="3" y="3"/>
                    <a:pt x="5" y="5"/>
                  </a:cubicBezTo>
                  <a:cubicBezTo>
                    <a:pt x="8" y="7"/>
                    <a:pt x="16" y="14"/>
                    <a:pt x="17" y="20"/>
                  </a:cubicBezTo>
                  <a:cubicBezTo>
                    <a:pt x="18" y="25"/>
                    <a:pt x="17" y="31"/>
                    <a:pt x="17" y="31"/>
                  </a:cubicBezTo>
                  <a:cubicBezTo>
                    <a:pt x="17" y="31"/>
                    <a:pt x="18" y="34"/>
                    <a:pt x="17" y="34"/>
                  </a:cubicBezTo>
                  <a:cubicBezTo>
                    <a:pt x="16" y="34"/>
                    <a:pt x="15" y="33"/>
                    <a:pt x="15" y="32"/>
                  </a:cubicBezTo>
                  <a:cubicBezTo>
                    <a:pt x="16" y="31"/>
                    <a:pt x="16" y="27"/>
                    <a:pt x="15" y="22"/>
                  </a:cubicBezTo>
                  <a:cubicBezTo>
                    <a:pt x="14" y="18"/>
                    <a:pt x="13" y="15"/>
                    <a:pt x="10" y="13"/>
                  </a:cubicBezTo>
                  <a:cubicBezTo>
                    <a:pt x="8" y="10"/>
                    <a:pt x="2" y="6"/>
                    <a:pt x="2" y="4"/>
                  </a:cubicBezTo>
                  <a:cubicBezTo>
                    <a:pt x="1" y="2"/>
                    <a:pt x="0" y="0"/>
                    <a:pt x="3" y="0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Freeform 27"/>
            <p:cNvSpPr>
              <a:spLocks noChangeAspect="1"/>
            </p:cNvSpPr>
            <p:nvPr/>
          </p:nvSpPr>
          <p:spPr bwMode="auto">
            <a:xfrm>
              <a:off x="3698" y="1913"/>
              <a:ext cx="60" cy="78"/>
            </a:xfrm>
            <a:custGeom>
              <a:avLst/>
              <a:gdLst>
                <a:gd name="T0" fmla="*/ 1 w 10"/>
                <a:gd name="T1" fmla="*/ 0 h 13"/>
                <a:gd name="T2" fmla="*/ 5 w 10"/>
                <a:gd name="T3" fmla="*/ 7 h 13"/>
                <a:gd name="T4" fmla="*/ 8 w 10"/>
                <a:gd name="T5" fmla="*/ 10 h 13"/>
                <a:gd name="T6" fmla="*/ 9 w 10"/>
                <a:gd name="T7" fmla="*/ 12 h 13"/>
                <a:gd name="T8" fmla="*/ 7 w 10"/>
                <a:gd name="T9" fmla="*/ 12 h 13"/>
                <a:gd name="T10" fmla="*/ 0 w 10"/>
                <a:gd name="T11" fmla="*/ 1 h 13"/>
                <a:gd name="T12" fmla="*/ 1 w 10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3"/>
                <a:gd name="T23" fmla="*/ 10 w 1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3">
                  <a:moveTo>
                    <a:pt x="1" y="0"/>
                  </a:moveTo>
                  <a:cubicBezTo>
                    <a:pt x="1" y="0"/>
                    <a:pt x="3" y="6"/>
                    <a:pt x="5" y="7"/>
                  </a:cubicBezTo>
                  <a:cubicBezTo>
                    <a:pt x="7" y="9"/>
                    <a:pt x="8" y="10"/>
                    <a:pt x="8" y="10"/>
                  </a:cubicBezTo>
                  <a:cubicBezTo>
                    <a:pt x="8" y="10"/>
                    <a:pt x="10" y="11"/>
                    <a:pt x="9" y="12"/>
                  </a:cubicBezTo>
                  <a:cubicBezTo>
                    <a:pt x="9" y="13"/>
                    <a:pt x="8" y="12"/>
                    <a:pt x="7" y="12"/>
                  </a:cubicBezTo>
                  <a:cubicBezTo>
                    <a:pt x="6" y="11"/>
                    <a:pt x="1" y="7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Freeform 28"/>
            <p:cNvSpPr>
              <a:spLocks noChangeAspect="1"/>
            </p:cNvSpPr>
            <p:nvPr/>
          </p:nvSpPr>
          <p:spPr bwMode="auto">
            <a:xfrm>
              <a:off x="3800" y="1846"/>
              <a:ext cx="145" cy="169"/>
            </a:xfrm>
            <a:custGeom>
              <a:avLst/>
              <a:gdLst>
                <a:gd name="T0" fmla="*/ 2 w 24"/>
                <a:gd name="T1" fmla="*/ 0 h 28"/>
                <a:gd name="T2" fmla="*/ 9 w 24"/>
                <a:gd name="T3" fmla="*/ 4 h 28"/>
                <a:gd name="T4" fmla="*/ 14 w 24"/>
                <a:gd name="T5" fmla="*/ 16 h 28"/>
                <a:gd name="T6" fmla="*/ 19 w 24"/>
                <a:gd name="T7" fmla="*/ 23 h 28"/>
                <a:gd name="T8" fmla="*/ 23 w 24"/>
                <a:gd name="T9" fmla="*/ 25 h 28"/>
                <a:gd name="T10" fmla="*/ 24 w 24"/>
                <a:gd name="T11" fmla="*/ 27 h 28"/>
                <a:gd name="T12" fmla="*/ 21 w 24"/>
                <a:gd name="T13" fmla="*/ 27 h 28"/>
                <a:gd name="T14" fmla="*/ 13 w 24"/>
                <a:gd name="T15" fmla="*/ 18 h 28"/>
                <a:gd name="T16" fmla="*/ 9 w 24"/>
                <a:gd name="T17" fmla="*/ 6 h 28"/>
                <a:gd name="T18" fmla="*/ 1 w 24"/>
                <a:gd name="T19" fmla="*/ 2 h 28"/>
                <a:gd name="T20" fmla="*/ 2 w 24"/>
                <a:gd name="T21" fmla="*/ 0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"/>
                <a:gd name="T34" fmla="*/ 0 h 28"/>
                <a:gd name="T35" fmla="*/ 24 w 24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" h="28">
                  <a:moveTo>
                    <a:pt x="2" y="0"/>
                  </a:moveTo>
                  <a:cubicBezTo>
                    <a:pt x="2" y="0"/>
                    <a:pt x="7" y="2"/>
                    <a:pt x="9" y="4"/>
                  </a:cubicBezTo>
                  <a:cubicBezTo>
                    <a:pt x="11" y="7"/>
                    <a:pt x="13" y="13"/>
                    <a:pt x="14" y="16"/>
                  </a:cubicBezTo>
                  <a:cubicBezTo>
                    <a:pt x="15" y="20"/>
                    <a:pt x="17" y="21"/>
                    <a:pt x="19" y="23"/>
                  </a:cubicBezTo>
                  <a:cubicBezTo>
                    <a:pt x="21" y="24"/>
                    <a:pt x="23" y="25"/>
                    <a:pt x="23" y="25"/>
                  </a:cubicBezTo>
                  <a:cubicBezTo>
                    <a:pt x="23" y="25"/>
                    <a:pt x="24" y="26"/>
                    <a:pt x="24" y="27"/>
                  </a:cubicBezTo>
                  <a:cubicBezTo>
                    <a:pt x="23" y="28"/>
                    <a:pt x="23" y="28"/>
                    <a:pt x="21" y="27"/>
                  </a:cubicBezTo>
                  <a:cubicBezTo>
                    <a:pt x="19" y="26"/>
                    <a:pt x="15" y="23"/>
                    <a:pt x="13" y="18"/>
                  </a:cubicBezTo>
                  <a:cubicBezTo>
                    <a:pt x="11" y="12"/>
                    <a:pt x="10" y="8"/>
                    <a:pt x="9" y="6"/>
                  </a:cubicBezTo>
                  <a:cubicBezTo>
                    <a:pt x="7" y="5"/>
                    <a:pt x="1" y="2"/>
                    <a:pt x="1" y="2"/>
                  </a:cubicBezTo>
                  <a:cubicBezTo>
                    <a:pt x="1" y="2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Freeform 29"/>
            <p:cNvSpPr>
              <a:spLocks noChangeAspect="1"/>
            </p:cNvSpPr>
            <p:nvPr/>
          </p:nvSpPr>
          <p:spPr bwMode="auto">
            <a:xfrm>
              <a:off x="3885" y="1816"/>
              <a:ext cx="60" cy="85"/>
            </a:xfrm>
            <a:custGeom>
              <a:avLst/>
              <a:gdLst>
                <a:gd name="T0" fmla="*/ 2 w 10"/>
                <a:gd name="T1" fmla="*/ 0 h 14"/>
                <a:gd name="T2" fmla="*/ 8 w 10"/>
                <a:gd name="T3" fmla="*/ 7 h 14"/>
                <a:gd name="T4" fmla="*/ 10 w 10"/>
                <a:gd name="T5" fmla="*/ 13 h 14"/>
                <a:gd name="T6" fmla="*/ 8 w 10"/>
                <a:gd name="T7" fmla="*/ 13 h 14"/>
                <a:gd name="T8" fmla="*/ 7 w 10"/>
                <a:gd name="T9" fmla="*/ 8 h 14"/>
                <a:gd name="T10" fmla="*/ 0 w 10"/>
                <a:gd name="T11" fmla="*/ 1 h 14"/>
                <a:gd name="T12" fmla="*/ 2 w 10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4"/>
                <a:gd name="T23" fmla="*/ 10 w 10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4">
                  <a:moveTo>
                    <a:pt x="2" y="0"/>
                  </a:moveTo>
                  <a:cubicBezTo>
                    <a:pt x="2" y="0"/>
                    <a:pt x="7" y="5"/>
                    <a:pt x="8" y="7"/>
                  </a:cubicBezTo>
                  <a:cubicBezTo>
                    <a:pt x="10" y="8"/>
                    <a:pt x="10" y="12"/>
                    <a:pt x="10" y="13"/>
                  </a:cubicBezTo>
                  <a:cubicBezTo>
                    <a:pt x="10" y="14"/>
                    <a:pt x="8" y="13"/>
                    <a:pt x="8" y="13"/>
                  </a:cubicBezTo>
                  <a:cubicBezTo>
                    <a:pt x="8" y="13"/>
                    <a:pt x="8" y="10"/>
                    <a:pt x="7" y="8"/>
                  </a:cubicBezTo>
                  <a:cubicBezTo>
                    <a:pt x="5" y="6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Freeform 30"/>
            <p:cNvSpPr>
              <a:spLocks noChangeAspect="1"/>
            </p:cNvSpPr>
            <p:nvPr/>
          </p:nvSpPr>
          <p:spPr bwMode="auto">
            <a:xfrm>
              <a:off x="3945" y="1714"/>
              <a:ext cx="253" cy="114"/>
            </a:xfrm>
            <a:custGeom>
              <a:avLst/>
              <a:gdLst>
                <a:gd name="T0" fmla="*/ 2 w 42"/>
                <a:gd name="T1" fmla="*/ 0 h 19"/>
                <a:gd name="T2" fmla="*/ 0 w 42"/>
                <a:gd name="T3" fmla="*/ 1 h 19"/>
                <a:gd name="T4" fmla="*/ 4 w 42"/>
                <a:gd name="T5" fmla="*/ 3 h 19"/>
                <a:gd name="T6" fmla="*/ 20 w 42"/>
                <a:gd name="T7" fmla="*/ 11 h 19"/>
                <a:gd name="T8" fmla="*/ 27 w 42"/>
                <a:gd name="T9" fmla="*/ 18 h 19"/>
                <a:gd name="T10" fmla="*/ 33 w 42"/>
                <a:gd name="T11" fmla="*/ 19 h 19"/>
                <a:gd name="T12" fmla="*/ 40 w 42"/>
                <a:gd name="T13" fmla="*/ 18 h 19"/>
                <a:gd name="T14" fmla="*/ 41 w 42"/>
                <a:gd name="T15" fmla="*/ 17 h 19"/>
                <a:gd name="T16" fmla="*/ 40 w 42"/>
                <a:gd name="T17" fmla="*/ 16 h 19"/>
                <a:gd name="T18" fmla="*/ 28 w 42"/>
                <a:gd name="T19" fmla="*/ 16 h 19"/>
                <a:gd name="T20" fmla="*/ 21 w 42"/>
                <a:gd name="T21" fmla="*/ 9 h 19"/>
                <a:gd name="T22" fmla="*/ 2 w 42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19"/>
                <a:gd name="T38" fmla="*/ 42 w 42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19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2" y="2"/>
                    <a:pt x="4" y="3"/>
                  </a:cubicBezTo>
                  <a:cubicBezTo>
                    <a:pt x="5" y="3"/>
                    <a:pt x="17" y="7"/>
                    <a:pt x="20" y="11"/>
                  </a:cubicBezTo>
                  <a:cubicBezTo>
                    <a:pt x="24" y="16"/>
                    <a:pt x="25" y="18"/>
                    <a:pt x="27" y="18"/>
                  </a:cubicBezTo>
                  <a:cubicBezTo>
                    <a:pt x="29" y="19"/>
                    <a:pt x="33" y="19"/>
                    <a:pt x="33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2" y="18"/>
                    <a:pt x="41" y="17"/>
                  </a:cubicBezTo>
                  <a:cubicBezTo>
                    <a:pt x="41" y="17"/>
                    <a:pt x="41" y="16"/>
                    <a:pt x="40" y="16"/>
                  </a:cubicBezTo>
                  <a:cubicBezTo>
                    <a:pt x="38" y="16"/>
                    <a:pt x="31" y="18"/>
                    <a:pt x="28" y="16"/>
                  </a:cubicBezTo>
                  <a:cubicBezTo>
                    <a:pt x="26" y="15"/>
                    <a:pt x="25" y="13"/>
                    <a:pt x="21" y="9"/>
                  </a:cubicBezTo>
                  <a:cubicBezTo>
                    <a:pt x="17" y="4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30" name="Freeform 31"/>
            <p:cNvSpPr>
              <a:spLocks noChangeAspect="1"/>
            </p:cNvSpPr>
            <p:nvPr/>
          </p:nvSpPr>
          <p:spPr bwMode="auto">
            <a:xfrm>
              <a:off x="4102" y="1708"/>
              <a:ext cx="84" cy="36"/>
            </a:xfrm>
            <a:custGeom>
              <a:avLst/>
              <a:gdLst>
                <a:gd name="T0" fmla="*/ 10 w 14"/>
                <a:gd name="T1" fmla="*/ 4 h 6"/>
                <a:gd name="T2" fmla="*/ 3 w 14"/>
                <a:gd name="T3" fmla="*/ 1 h 6"/>
                <a:gd name="T4" fmla="*/ 1 w 14"/>
                <a:gd name="T5" fmla="*/ 0 h 6"/>
                <a:gd name="T6" fmla="*/ 0 w 14"/>
                <a:gd name="T7" fmla="*/ 1 h 6"/>
                <a:gd name="T8" fmla="*/ 2 w 14"/>
                <a:gd name="T9" fmla="*/ 3 h 6"/>
                <a:gd name="T10" fmla="*/ 10 w 14"/>
                <a:gd name="T11" fmla="*/ 6 h 6"/>
                <a:gd name="T12" fmla="*/ 13 w 14"/>
                <a:gd name="T13" fmla="*/ 5 h 6"/>
                <a:gd name="T14" fmla="*/ 10 w 14"/>
                <a:gd name="T15" fmla="*/ 4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6"/>
                <a:gd name="T26" fmla="*/ 14 w 14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6">
                  <a:moveTo>
                    <a:pt x="10" y="4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2" y="3"/>
                  </a:cubicBezTo>
                  <a:cubicBezTo>
                    <a:pt x="3" y="3"/>
                    <a:pt x="10" y="6"/>
                    <a:pt x="10" y="6"/>
                  </a:cubicBezTo>
                  <a:cubicBezTo>
                    <a:pt x="10" y="6"/>
                    <a:pt x="13" y="6"/>
                    <a:pt x="13" y="5"/>
                  </a:cubicBezTo>
                  <a:cubicBezTo>
                    <a:pt x="14" y="4"/>
                    <a:pt x="13" y="5"/>
                    <a:pt x="10" y="4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Freeform 32"/>
            <p:cNvSpPr>
              <a:spLocks noChangeAspect="1"/>
            </p:cNvSpPr>
            <p:nvPr/>
          </p:nvSpPr>
          <p:spPr bwMode="auto">
            <a:xfrm>
              <a:off x="4078" y="1629"/>
              <a:ext cx="265" cy="97"/>
            </a:xfrm>
            <a:custGeom>
              <a:avLst/>
              <a:gdLst>
                <a:gd name="T0" fmla="*/ 3 w 44"/>
                <a:gd name="T1" fmla="*/ 1 h 16"/>
                <a:gd name="T2" fmla="*/ 7 w 44"/>
                <a:gd name="T3" fmla="*/ 3 h 16"/>
                <a:gd name="T4" fmla="*/ 17 w 44"/>
                <a:gd name="T5" fmla="*/ 4 h 16"/>
                <a:gd name="T6" fmla="*/ 23 w 44"/>
                <a:gd name="T7" fmla="*/ 4 h 16"/>
                <a:gd name="T8" fmla="*/ 30 w 44"/>
                <a:gd name="T9" fmla="*/ 8 h 16"/>
                <a:gd name="T10" fmla="*/ 35 w 44"/>
                <a:gd name="T11" fmla="*/ 13 h 16"/>
                <a:gd name="T12" fmla="*/ 43 w 44"/>
                <a:gd name="T13" fmla="*/ 14 h 16"/>
                <a:gd name="T14" fmla="*/ 43 w 44"/>
                <a:gd name="T15" fmla="*/ 16 h 16"/>
                <a:gd name="T16" fmla="*/ 35 w 44"/>
                <a:gd name="T17" fmla="*/ 14 h 16"/>
                <a:gd name="T18" fmla="*/ 28 w 44"/>
                <a:gd name="T19" fmla="*/ 9 h 16"/>
                <a:gd name="T20" fmla="*/ 24 w 44"/>
                <a:gd name="T21" fmla="*/ 7 h 16"/>
                <a:gd name="T22" fmla="*/ 10 w 44"/>
                <a:gd name="T23" fmla="*/ 6 h 16"/>
                <a:gd name="T24" fmla="*/ 2 w 44"/>
                <a:gd name="T25" fmla="*/ 3 h 16"/>
                <a:gd name="T26" fmla="*/ 3 w 44"/>
                <a:gd name="T27" fmla="*/ 1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"/>
                <a:gd name="T43" fmla="*/ 0 h 16"/>
                <a:gd name="T44" fmla="*/ 44 w 44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" h="16">
                  <a:moveTo>
                    <a:pt x="3" y="1"/>
                  </a:moveTo>
                  <a:cubicBezTo>
                    <a:pt x="3" y="1"/>
                    <a:pt x="5" y="3"/>
                    <a:pt x="7" y="3"/>
                  </a:cubicBezTo>
                  <a:cubicBezTo>
                    <a:pt x="8" y="4"/>
                    <a:pt x="17" y="4"/>
                    <a:pt x="17" y="4"/>
                  </a:cubicBezTo>
                  <a:cubicBezTo>
                    <a:pt x="17" y="4"/>
                    <a:pt x="23" y="4"/>
                    <a:pt x="23" y="4"/>
                  </a:cubicBezTo>
                  <a:cubicBezTo>
                    <a:pt x="24" y="4"/>
                    <a:pt x="29" y="5"/>
                    <a:pt x="30" y="8"/>
                  </a:cubicBezTo>
                  <a:cubicBezTo>
                    <a:pt x="31" y="11"/>
                    <a:pt x="33" y="12"/>
                    <a:pt x="35" y="13"/>
                  </a:cubicBezTo>
                  <a:cubicBezTo>
                    <a:pt x="38" y="13"/>
                    <a:pt x="41" y="14"/>
                    <a:pt x="43" y="14"/>
                  </a:cubicBezTo>
                  <a:cubicBezTo>
                    <a:pt x="44" y="14"/>
                    <a:pt x="44" y="15"/>
                    <a:pt x="43" y="16"/>
                  </a:cubicBezTo>
                  <a:cubicBezTo>
                    <a:pt x="42" y="16"/>
                    <a:pt x="37" y="16"/>
                    <a:pt x="35" y="14"/>
                  </a:cubicBezTo>
                  <a:cubicBezTo>
                    <a:pt x="33" y="13"/>
                    <a:pt x="30" y="12"/>
                    <a:pt x="28" y="9"/>
                  </a:cubicBezTo>
                  <a:cubicBezTo>
                    <a:pt x="27" y="7"/>
                    <a:pt x="26" y="7"/>
                    <a:pt x="24" y="7"/>
                  </a:cubicBezTo>
                  <a:cubicBezTo>
                    <a:pt x="22" y="7"/>
                    <a:pt x="11" y="6"/>
                    <a:pt x="10" y="6"/>
                  </a:cubicBezTo>
                  <a:cubicBezTo>
                    <a:pt x="8" y="6"/>
                    <a:pt x="3" y="5"/>
                    <a:pt x="2" y="3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Freeform 33"/>
            <p:cNvSpPr>
              <a:spLocks noChangeAspect="1"/>
            </p:cNvSpPr>
            <p:nvPr/>
          </p:nvSpPr>
          <p:spPr bwMode="auto">
            <a:xfrm>
              <a:off x="3933" y="1466"/>
              <a:ext cx="66" cy="169"/>
            </a:xfrm>
            <a:custGeom>
              <a:avLst/>
              <a:gdLst>
                <a:gd name="T0" fmla="*/ 2 w 11"/>
                <a:gd name="T1" fmla="*/ 3 h 28"/>
                <a:gd name="T2" fmla="*/ 3 w 11"/>
                <a:gd name="T3" fmla="*/ 6 h 28"/>
                <a:gd name="T4" fmla="*/ 11 w 11"/>
                <a:gd name="T5" fmla="*/ 14 h 28"/>
                <a:gd name="T6" fmla="*/ 10 w 11"/>
                <a:gd name="T7" fmla="*/ 24 h 28"/>
                <a:gd name="T8" fmla="*/ 8 w 11"/>
                <a:gd name="T9" fmla="*/ 28 h 28"/>
                <a:gd name="T10" fmla="*/ 7 w 11"/>
                <a:gd name="T11" fmla="*/ 26 h 28"/>
                <a:gd name="T12" fmla="*/ 9 w 11"/>
                <a:gd name="T13" fmla="*/ 16 h 28"/>
                <a:gd name="T14" fmla="*/ 7 w 11"/>
                <a:gd name="T15" fmla="*/ 12 h 28"/>
                <a:gd name="T16" fmla="*/ 2 w 11"/>
                <a:gd name="T17" fmla="*/ 8 h 28"/>
                <a:gd name="T18" fmla="*/ 0 w 11"/>
                <a:gd name="T19" fmla="*/ 3 h 28"/>
                <a:gd name="T20" fmla="*/ 2 w 11"/>
                <a:gd name="T21" fmla="*/ 3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28"/>
                <a:gd name="T35" fmla="*/ 11 w 11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28">
                  <a:moveTo>
                    <a:pt x="2" y="3"/>
                  </a:moveTo>
                  <a:cubicBezTo>
                    <a:pt x="2" y="3"/>
                    <a:pt x="2" y="5"/>
                    <a:pt x="3" y="6"/>
                  </a:cubicBezTo>
                  <a:cubicBezTo>
                    <a:pt x="5" y="7"/>
                    <a:pt x="11" y="11"/>
                    <a:pt x="11" y="14"/>
                  </a:cubicBezTo>
                  <a:cubicBezTo>
                    <a:pt x="11" y="16"/>
                    <a:pt x="11" y="20"/>
                    <a:pt x="10" y="24"/>
                  </a:cubicBezTo>
                  <a:cubicBezTo>
                    <a:pt x="9" y="28"/>
                    <a:pt x="8" y="27"/>
                    <a:pt x="8" y="28"/>
                  </a:cubicBezTo>
                  <a:cubicBezTo>
                    <a:pt x="7" y="28"/>
                    <a:pt x="7" y="27"/>
                    <a:pt x="7" y="26"/>
                  </a:cubicBezTo>
                  <a:cubicBezTo>
                    <a:pt x="8" y="24"/>
                    <a:pt x="10" y="19"/>
                    <a:pt x="9" y="16"/>
                  </a:cubicBezTo>
                  <a:cubicBezTo>
                    <a:pt x="9" y="13"/>
                    <a:pt x="9" y="12"/>
                    <a:pt x="7" y="12"/>
                  </a:cubicBezTo>
                  <a:cubicBezTo>
                    <a:pt x="6" y="11"/>
                    <a:pt x="2" y="8"/>
                    <a:pt x="2" y="8"/>
                  </a:cubicBezTo>
                  <a:cubicBezTo>
                    <a:pt x="2" y="8"/>
                    <a:pt x="0" y="6"/>
                    <a:pt x="0" y="3"/>
                  </a:cubicBezTo>
                  <a:cubicBezTo>
                    <a:pt x="0" y="0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Freeform 34"/>
            <p:cNvSpPr>
              <a:spLocks noChangeAspect="1"/>
            </p:cNvSpPr>
            <p:nvPr/>
          </p:nvSpPr>
          <p:spPr bwMode="auto">
            <a:xfrm>
              <a:off x="4084" y="1539"/>
              <a:ext cx="175" cy="84"/>
            </a:xfrm>
            <a:custGeom>
              <a:avLst/>
              <a:gdLst>
                <a:gd name="T0" fmla="*/ 3 w 29"/>
                <a:gd name="T1" fmla="*/ 2 h 14"/>
                <a:gd name="T2" fmla="*/ 1 w 29"/>
                <a:gd name="T3" fmla="*/ 0 h 14"/>
                <a:gd name="T4" fmla="*/ 1 w 29"/>
                <a:gd name="T5" fmla="*/ 3 h 14"/>
                <a:gd name="T6" fmla="*/ 8 w 29"/>
                <a:gd name="T7" fmla="*/ 7 h 14"/>
                <a:gd name="T8" fmla="*/ 17 w 29"/>
                <a:gd name="T9" fmla="*/ 8 h 14"/>
                <a:gd name="T10" fmla="*/ 25 w 29"/>
                <a:gd name="T11" fmla="*/ 10 h 14"/>
                <a:gd name="T12" fmla="*/ 29 w 29"/>
                <a:gd name="T13" fmla="*/ 13 h 14"/>
                <a:gd name="T14" fmla="*/ 28 w 29"/>
                <a:gd name="T15" fmla="*/ 11 h 14"/>
                <a:gd name="T16" fmla="*/ 19 w 29"/>
                <a:gd name="T17" fmla="*/ 6 h 14"/>
                <a:gd name="T18" fmla="*/ 3 w 29"/>
                <a:gd name="T19" fmla="*/ 2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4"/>
                <a:gd name="T32" fmla="*/ 29 w 29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4">
                  <a:moveTo>
                    <a:pt x="3" y="2"/>
                  </a:moveTo>
                  <a:cubicBezTo>
                    <a:pt x="3" y="2"/>
                    <a:pt x="2" y="0"/>
                    <a:pt x="1" y="0"/>
                  </a:cubicBezTo>
                  <a:cubicBezTo>
                    <a:pt x="0" y="0"/>
                    <a:pt x="0" y="1"/>
                    <a:pt x="1" y="3"/>
                  </a:cubicBezTo>
                  <a:cubicBezTo>
                    <a:pt x="1" y="4"/>
                    <a:pt x="4" y="6"/>
                    <a:pt x="8" y="7"/>
                  </a:cubicBezTo>
                  <a:cubicBezTo>
                    <a:pt x="11" y="7"/>
                    <a:pt x="17" y="8"/>
                    <a:pt x="17" y="8"/>
                  </a:cubicBezTo>
                  <a:cubicBezTo>
                    <a:pt x="17" y="8"/>
                    <a:pt x="23" y="8"/>
                    <a:pt x="25" y="10"/>
                  </a:cubicBezTo>
                  <a:cubicBezTo>
                    <a:pt x="27" y="12"/>
                    <a:pt x="29" y="14"/>
                    <a:pt x="29" y="13"/>
                  </a:cubicBezTo>
                  <a:cubicBezTo>
                    <a:pt x="29" y="12"/>
                    <a:pt x="29" y="12"/>
                    <a:pt x="28" y="11"/>
                  </a:cubicBezTo>
                  <a:cubicBezTo>
                    <a:pt x="28" y="9"/>
                    <a:pt x="22" y="6"/>
                    <a:pt x="19" y="6"/>
                  </a:cubicBezTo>
                  <a:cubicBezTo>
                    <a:pt x="16" y="6"/>
                    <a:pt x="6" y="7"/>
                    <a:pt x="3" y="2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34" name="Freeform 35"/>
            <p:cNvSpPr>
              <a:spLocks noChangeAspect="1"/>
            </p:cNvSpPr>
            <p:nvPr/>
          </p:nvSpPr>
          <p:spPr bwMode="auto">
            <a:xfrm>
              <a:off x="4241" y="1521"/>
              <a:ext cx="217" cy="48"/>
            </a:xfrm>
            <a:custGeom>
              <a:avLst/>
              <a:gdLst>
                <a:gd name="T0" fmla="*/ 35 w 36"/>
                <a:gd name="T1" fmla="*/ 3 h 8"/>
                <a:gd name="T2" fmla="*/ 35 w 36"/>
                <a:gd name="T3" fmla="*/ 1 h 8"/>
                <a:gd name="T4" fmla="*/ 32 w 36"/>
                <a:gd name="T5" fmla="*/ 3 h 8"/>
                <a:gd name="T6" fmla="*/ 22 w 36"/>
                <a:gd name="T7" fmla="*/ 6 h 8"/>
                <a:gd name="T8" fmla="*/ 7 w 36"/>
                <a:gd name="T9" fmla="*/ 1 h 8"/>
                <a:gd name="T10" fmla="*/ 0 w 36"/>
                <a:gd name="T11" fmla="*/ 1 h 8"/>
                <a:gd name="T12" fmla="*/ 0 w 36"/>
                <a:gd name="T13" fmla="*/ 3 h 8"/>
                <a:gd name="T14" fmla="*/ 11 w 36"/>
                <a:gd name="T15" fmla="*/ 3 h 8"/>
                <a:gd name="T16" fmla="*/ 19 w 36"/>
                <a:gd name="T17" fmla="*/ 7 h 8"/>
                <a:gd name="T18" fmla="*/ 27 w 36"/>
                <a:gd name="T19" fmla="*/ 7 h 8"/>
                <a:gd name="T20" fmla="*/ 35 w 36"/>
                <a:gd name="T21" fmla="*/ 3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8"/>
                <a:gd name="T35" fmla="*/ 36 w 36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8">
                  <a:moveTo>
                    <a:pt x="35" y="3"/>
                  </a:moveTo>
                  <a:cubicBezTo>
                    <a:pt x="35" y="3"/>
                    <a:pt x="36" y="1"/>
                    <a:pt x="35" y="1"/>
                  </a:cubicBezTo>
                  <a:cubicBezTo>
                    <a:pt x="34" y="1"/>
                    <a:pt x="34" y="2"/>
                    <a:pt x="32" y="3"/>
                  </a:cubicBezTo>
                  <a:cubicBezTo>
                    <a:pt x="31" y="4"/>
                    <a:pt x="26" y="7"/>
                    <a:pt x="22" y="6"/>
                  </a:cubicBezTo>
                  <a:cubicBezTo>
                    <a:pt x="19" y="5"/>
                    <a:pt x="15" y="0"/>
                    <a:pt x="7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8" y="2"/>
                    <a:pt x="11" y="3"/>
                  </a:cubicBezTo>
                  <a:cubicBezTo>
                    <a:pt x="14" y="4"/>
                    <a:pt x="17" y="6"/>
                    <a:pt x="19" y="7"/>
                  </a:cubicBezTo>
                  <a:cubicBezTo>
                    <a:pt x="21" y="8"/>
                    <a:pt x="25" y="8"/>
                    <a:pt x="27" y="7"/>
                  </a:cubicBezTo>
                  <a:cubicBezTo>
                    <a:pt x="29" y="6"/>
                    <a:pt x="32" y="6"/>
                    <a:pt x="35" y="3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35" name="Freeform 36"/>
            <p:cNvSpPr>
              <a:spLocks noChangeAspect="1"/>
            </p:cNvSpPr>
            <p:nvPr/>
          </p:nvSpPr>
          <p:spPr bwMode="auto">
            <a:xfrm>
              <a:off x="4247" y="1448"/>
              <a:ext cx="114" cy="37"/>
            </a:xfrm>
            <a:custGeom>
              <a:avLst/>
              <a:gdLst>
                <a:gd name="T0" fmla="*/ 0 w 19"/>
                <a:gd name="T1" fmla="*/ 5 h 6"/>
                <a:gd name="T2" fmla="*/ 11 w 19"/>
                <a:gd name="T3" fmla="*/ 5 h 6"/>
                <a:gd name="T4" fmla="*/ 19 w 19"/>
                <a:gd name="T5" fmla="*/ 1 h 6"/>
                <a:gd name="T6" fmla="*/ 17 w 19"/>
                <a:gd name="T7" fmla="*/ 0 h 6"/>
                <a:gd name="T8" fmla="*/ 0 w 19"/>
                <a:gd name="T9" fmla="*/ 3 h 6"/>
                <a:gd name="T10" fmla="*/ 0 w 19"/>
                <a:gd name="T11" fmla="*/ 5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6"/>
                <a:gd name="T20" fmla="*/ 19 w 19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6">
                  <a:moveTo>
                    <a:pt x="0" y="5"/>
                  </a:moveTo>
                  <a:cubicBezTo>
                    <a:pt x="0" y="5"/>
                    <a:pt x="7" y="6"/>
                    <a:pt x="11" y="5"/>
                  </a:cubicBezTo>
                  <a:cubicBezTo>
                    <a:pt x="15" y="4"/>
                    <a:pt x="18" y="2"/>
                    <a:pt x="19" y="1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6" y="1"/>
                    <a:pt x="6" y="6"/>
                    <a:pt x="0" y="3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Freeform 37"/>
            <p:cNvSpPr>
              <a:spLocks noChangeAspect="1"/>
            </p:cNvSpPr>
            <p:nvPr/>
          </p:nvSpPr>
          <p:spPr bwMode="auto">
            <a:xfrm>
              <a:off x="4005" y="1400"/>
              <a:ext cx="218" cy="48"/>
            </a:xfrm>
            <a:custGeom>
              <a:avLst/>
              <a:gdLst>
                <a:gd name="T0" fmla="*/ 3 w 36"/>
                <a:gd name="T1" fmla="*/ 1 h 8"/>
                <a:gd name="T2" fmla="*/ 2 w 36"/>
                <a:gd name="T3" fmla="*/ 0 h 8"/>
                <a:gd name="T4" fmla="*/ 2 w 36"/>
                <a:gd name="T5" fmla="*/ 2 h 8"/>
                <a:gd name="T6" fmla="*/ 15 w 36"/>
                <a:gd name="T7" fmla="*/ 6 h 8"/>
                <a:gd name="T8" fmla="*/ 27 w 36"/>
                <a:gd name="T9" fmla="*/ 5 h 8"/>
                <a:gd name="T10" fmla="*/ 34 w 36"/>
                <a:gd name="T11" fmla="*/ 6 h 8"/>
                <a:gd name="T12" fmla="*/ 36 w 36"/>
                <a:gd name="T13" fmla="*/ 7 h 8"/>
                <a:gd name="T14" fmla="*/ 33 w 36"/>
                <a:gd name="T15" fmla="*/ 3 h 8"/>
                <a:gd name="T16" fmla="*/ 27 w 36"/>
                <a:gd name="T17" fmla="*/ 3 h 8"/>
                <a:gd name="T18" fmla="*/ 3 w 36"/>
                <a:gd name="T19" fmla="*/ 1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8"/>
                <a:gd name="T32" fmla="*/ 36 w 3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8">
                  <a:moveTo>
                    <a:pt x="3" y="1"/>
                  </a:move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0"/>
                    <a:pt x="2" y="2"/>
                  </a:cubicBezTo>
                  <a:cubicBezTo>
                    <a:pt x="5" y="4"/>
                    <a:pt x="9" y="6"/>
                    <a:pt x="15" y="6"/>
                  </a:cubicBezTo>
                  <a:cubicBezTo>
                    <a:pt x="21" y="6"/>
                    <a:pt x="25" y="5"/>
                    <a:pt x="27" y="5"/>
                  </a:cubicBezTo>
                  <a:cubicBezTo>
                    <a:pt x="30" y="4"/>
                    <a:pt x="33" y="4"/>
                    <a:pt x="34" y="6"/>
                  </a:cubicBezTo>
                  <a:cubicBezTo>
                    <a:pt x="34" y="8"/>
                    <a:pt x="36" y="8"/>
                    <a:pt x="36" y="7"/>
                  </a:cubicBezTo>
                  <a:cubicBezTo>
                    <a:pt x="36" y="6"/>
                    <a:pt x="35" y="4"/>
                    <a:pt x="33" y="3"/>
                  </a:cubicBezTo>
                  <a:cubicBezTo>
                    <a:pt x="31" y="1"/>
                    <a:pt x="29" y="3"/>
                    <a:pt x="27" y="3"/>
                  </a:cubicBezTo>
                  <a:cubicBezTo>
                    <a:pt x="25" y="3"/>
                    <a:pt x="13" y="8"/>
                    <a:pt x="3" y="1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37" name="Freeform 38"/>
            <p:cNvSpPr>
              <a:spLocks noChangeAspect="1"/>
            </p:cNvSpPr>
            <p:nvPr/>
          </p:nvSpPr>
          <p:spPr bwMode="auto">
            <a:xfrm>
              <a:off x="4235" y="1297"/>
              <a:ext cx="205" cy="91"/>
            </a:xfrm>
            <a:custGeom>
              <a:avLst/>
              <a:gdLst>
                <a:gd name="T0" fmla="*/ 4 w 34"/>
                <a:gd name="T1" fmla="*/ 12 h 15"/>
                <a:gd name="T2" fmla="*/ 0 w 34"/>
                <a:gd name="T3" fmla="*/ 13 h 15"/>
                <a:gd name="T4" fmla="*/ 1 w 34"/>
                <a:gd name="T5" fmla="*/ 15 h 15"/>
                <a:gd name="T6" fmla="*/ 7 w 34"/>
                <a:gd name="T7" fmla="*/ 14 h 15"/>
                <a:gd name="T8" fmla="*/ 23 w 34"/>
                <a:gd name="T9" fmla="*/ 12 h 15"/>
                <a:gd name="T10" fmla="*/ 32 w 34"/>
                <a:gd name="T11" fmla="*/ 3 h 15"/>
                <a:gd name="T12" fmla="*/ 31 w 34"/>
                <a:gd name="T13" fmla="*/ 1 h 15"/>
                <a:gd name="T14" fmla="*/ 29 w 34"/>
                <a:gd name="T15" fmla="*/ 4 h 15"/>
                <a:gd name="T16" fmla="*/ 18 w 34"/>
                <a:gd name="T17" fmla="*/ 11 h 15"/>
                <a:gd name="T18" fmla="*/ 4 w 34"/>
                <a:gd name="T19" fmla="*/ 12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15"/>
                <a:gd name="T32" fmla="*/ 34 w 3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15">
                  <a:moveTo>
                    <a:pt x="4" y="1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4" y="14"/>
                    <a:pt x="7" y="14"/>
                  </a:cubicBezTo>
                  <a:cubicBezTo>
                    <a:pt x="9" y="14"/>
                    <a:pt x="18" y="14"/>
                    <a:pt x="23" y="12"/>
                  </a:cubicBezTo>
                  <a:cubicBezTo>
                    <a:pt x="27" y="9"/>
                    <a:pt x="31" y="7"/>
                    <a:pt x="32" y="3"/>
                  </a:cubicBezTo>
                  <a:cubicBezTo>
                    <a:pt x="34" y="0"/>
                    <a:pt x="31" y="1"/>
                    <a:pt x="31" y="1"/>
                  </a:cubicBezTo>
                  <a:cubicBezTo>
                    <a:pt x="31" y="1"/>
                    <a:pt x="30" y="3"/>
                    <a:pt x="29" y="4"/>
                  </a:cubicBezTo>
                  <a:cubicBezTo>
                    <a:pt x="28" y="5"/>
                    <a:pt x="26" y="9"/>
                    <a:pt x="18" y="11"/>
                  </a:cubicBezTo>
                  <a:cubicBezTo>
                    <a:pt x="10" y="13"/>
                    <a:pt x="7" y="12"/>
                    <a:pt x="4" y="12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38" name="Freeform 39"/>
            <p:cNvSpPr>
              <a:spLocks noChangeAspect="1"/>
            </p:cNvSpPr>
            <p:nvPr/>
          </p:nvSpPr>
          <p:spPr bwMode="auto">
            <a:xfrm>
              <a:off x="4223" y="1201"/>
              <a:ext cx="156" cy="151"/>
            </a:xfrm>
            <a:custGeom>
              <a:avLst/>
              <a:gdLst>
                <a:gd name="T0" fmla="*/ 1 w 26"/>
                <a:gd name="T1" fmla="*/ 25 h 25"/>
                <a:gd name="T2" fmla="*/ 9 w 26"/>
                <a:gd name="T3" fmla="*/ 19 h 25"/>
                <a:gd name="T4" fmla="*/ 17 w 26"/>
                <a:gd name="T5" fmla="*/ 7 h 25"/>
                <a:gd name="T6" fmla="*/ 25 w 26"/>
                <a:gd name="T7" fmla="*/ 3 h 25"/>
                <a:gd name="T8" fmla="*/ 25 w 26"/>
                <a:gd name="T9" fmla="*/ 1 h 25"/>
                <a:gd name="T10" fmla="*/ 17 w 26"/>
                <a:gd name="T11" fmla="*/ 5 h 25"/>
                <a:gd name="T12" fmla="*/ 7 w 26"/>
                <a:gd name="T13" fmla="*/ 16 h 25"/>
                <a:gd name="T14" fmla="*/ 0 w 26"/>
                <a:gd name="T15" fmla="*/ 23 h 25"/>
                <a:gd name="T16" fmla="*/ 1 w 26"/>
                <a:gd name="T17" fmla="*/ 25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5"/>
                <a:gd name="T29" fmla="*/ 26 w 26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5">
                  <a:moveTo>
                    <a:pt x="1" y="25"/>
                  </a:moveTo>
                  <a:cubicBezTo>
                    <a:pt x="1" y="25"/>
                    <a:pt x="6" y="23"/>
                    <a:pt x="9" y="19"/>
                  </a:cubicBezTo>
                  <a:cubicBezTo>
                    <a:pt x="11" y="14"/>
                    <a:pt x="16" y="8"/>
                    <a:pt x="17" y="7"/>
                  </a:cubicBezTo>
                  <a:cubicBezTo>
                    <a:pt x="19" y="5"/>
                    <a:pt x="25" y="3"/>
                    <a:pt x="25" y="3"/>
                  </a:cubicBezTo>
                  <a:cubicBezTo>
                    <a:pt x="25" y="3"/>
                    <a:pt x="26" y="2"/>
                    <a:pt x="25" y="1"/>
                  </a:cubicBezTo>
                  <a:cubicBezTo>
                    <a:pt x="24" y="0"/>
                    <a:pt x="18" y="4"/>
                    <a:pt x="17" y="5"/>
                  </a:cubicBezTo>
                  <a:cubicBezTo>
                    <a:pt x="15" y="6"/>
                    <a:pt x="10" y="13"/>
                    <a:pt x="7" y="16"/>
                  </a:cubicBezTo>
                  <a:cubicBezTo>
                    <a:pt x="4" y="20"/>
                    <a:pt x="0" y="24"/>
                    <a:pt x="0" y="23"/>
                  </a:cubicBezTo>
                  <a:lnTo>
                    <a:pt x="1" y="25"/>
                  </a:ln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39" name="Freeform 40"/>
            <p:cNvSpPr>
              <a:spLocks noChangeAspect="1"/>
            </p:cNvSpPr>
            <p:nvPr/>
          </p:nvSpPr>
          <p:spPr bwMode="auto">
            <a:xfrm>
              <a:off x="4174" y="1135"/>
              <a:ext cx="67" cy="175"/>
            </a:xfrm>
            <a:custGeom>
              <a:avLst/>
              <a:gdLst>
                <a:gd name="T0" fmla="*/ 11 w 11"/>
                <a:gd name="T1" fmla="*/ 7 h 29"/>
                <a:gd name="T2" fmla="*/ 11 w 11"/>
                <a:gd name="T3" fmla="*/ 0 h 29"/>
                <a:gd name="T4" fmla="*/ 10 w 11"/>
                <a:gd name="T5" fmla="*/ 0 h 29"/>
                <a:gd name="T6" fmla="*/ 9 w 11"/>
                <a:gd name="T7" fmla="*/ 2 h 29"/>
                <a:gd name="T8" fmla="*/ 8 w 11"/>
                <a:gd name="T9" fmla="*/ 15 h 29"/>
                <a:gd name="T10" fmla="*/ 0 w 11"/>
                <a:gd name="T11" fmla="*/ 27 h 29"/>
                <a:gd name="T12" fmla="*/ 2 w 11"/>
                <a:gd name="T13" fmla="*/ 29 h 29"/>
                <a:gd name="T14" fmla="*/ 3 w 11"/>
                <a:gd name="T15" fmla="*/ 22 h 29"/>
                <a:gd name="T16" fmla="*/ 10 w 11"/>
                <a:gd name="T17" fmla="*/ 14 h 29"/>
                <a:gd name="T18" fmla="*/ 11 w 11"/>
                <a:gd name="T19" fmla="*/ 7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9"/>
                <a:gd name="T32" fmla="*/ 11 w 11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9">
                  <a:moveTo>
                    <a:pt x="11" y="7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9" y="0"/>
                    <a:pt x="9" y="2"/>
                  </a:cubicBezTo>
                  <a:cubicBezTo>
                    <a:pt x="9" y="4"/>
                    <a:pt x="10" y="12"/>
                    <a:pt x="8" y="15"/>
                  </a:cubicBezTo>
                  <a:cubicBezTo>
                    <a:pt x="5" y="17"/>
                    <a:pt x="0" y="21"/>
                    <a:pt x="0" y="27"/>
                  </a:cubicBezTo>
                  <a:cubicBezTo>
                    <a:pt x="0" y="27"/>
                    <a:pt x="2" y="29"/>
                    <a:pt x="2" y="29"/>
                  </a:cubicBezTo>
                  <a:cubicBezTo>
                    <a:pt x="2" y="29"/>
                    <a:pt x="2" y="24"/>
                    <a:pt x="3" y="22"/>
                  </a:cubicBezTo>
                  <a:cubicBezTo>
                    <a:pt x="5" y="20"/>
                    <a:pt x="9" y="16"/>
                    <a:pt x="10" y="14"/>
                  </a:cubicBezTo>
                  <a:cubicBezTo>
                    <a:pt x="11" y="12"/>
                    <a:pt x="11" y="9"/>
                    <a:pt x="11" y="7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40" name="Freeform 41"/>
            <p:cNvSpPr>
              <a:spLocks noChangeAspect="1"/>
            </p:cNvSpPr>
            <p:nvPr/>
          </p:nvSpPr>
          <p:spPr bwMode="auto">
            <a:xfrm>
              <a:off x="3921" y="1201"/>
              <a:ext cx="115" cy="151"/>
            </a:xfrm>
            <a:custGeom>
              <a:avLst/>
              <a:gdLst>
                <a:gd name="T0" fmla="*/ 15 w 19"/>
                <a:gd name="T1" fmla="*/ 4 h 25"/>
                <a:gd name="T2" fmla="*/ 9 w 19"/>
                <a:gd name="T3" fmla="*/ 10 h 25"/>
                <a:gd name="T4" fmla="*/ 6 w 19"/>
                <a:gd name="T5" fmla="*/ 21 h 25"/>
                <a:gd name="T6" fmla="*/ 2 w 19"/>
                <a:gd name="T7" fmla="*/ 24 h 25"/>
                <a:gd name="T8" fmla="*/ 1 w 19"/>
                <a:gd name="T9" fmla="*/ 23 h 25"/>
                <a:gd name="T10" fmla="*/ 2 w 19"/>
                <a:gd name="T11" fmla="*/ 22 h 25"/>
                <a:gd name="T12" fmla="*/ 6 w 19"/>
                <a:gd name="T13" fmla="*/ 14 h 25"/>
                <a:gd name="T14" fmla="*/ 10 w 19"/>
                <a:gd name="T15" fmla="*/ 5 h 25"/>
                <a:gd name="T16" fmla="*/ 17 w 19"/>
                <a:gd name="T17" fmla="*/ 1 h 25"/>
                <a:gd name="T18" fmla="*/ 19 w 19"/>
                <a:gd name="T19" fmla="*/ 1 h 25"/>
                <a:gd name="T20" fmla="*/ 15 w 19"/>
                <a:gd name="T21" fmla="*/ 4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25"/>
                <a:gd name="T35" fmla="*/ 19 w 19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25">
                  <a:moveTo>
                    <a:pt x="15" y="4"/>
                  </a:moveTo>
                  <a:cubicBezTo>
                    <a:pt x="15" y="4"/>
                    <a:pt x="9" y="6"/>
                    <a:pt x="9" y="10"/>
                  </a:cubicBezTo>
                  <a:cubicBezTo>
                    <a:pt x="8" y="13"/>
                    <a:pt x="8" y="18"/>
                    <a:pt x="6" y="21"/>
                  </a:cubicBezTo>
                  <a:cubicBezTo>
                    <a:pt x="4" y="23"/>
                    <a:pt x="2" y="24"/>
                    <a:pt x="2" y="24"/>
                  </a:cubicBezTo>
                  <a:cubicBezTo>
                    <a:pt x="2" y="24"/>
                    <a:pt x="0" y="25"/>
                    <a:pt x="1" y="23"/>
                  </a:cubicBezTo>
                  <a:cubicBezTo>
                    <a:pt x="1" y="22"/>
                    <a:pt x="2" y="23"/>
                    <a:pt x="2" y="22"/>
                  </a:cubicBezTo>
                  <a:cubicBezTo>
                    <a:pt x="3" y="21"/>
                    <a:pt x="6" y="20"/>
                    <a:pt x="6" y="14"/>
                  </a:cubicBezTo>
                  <a:cubicBezTo>
                    <a:pt x="6" y="9"/>
                    <a:pt x="7" y="7"/>
                    <a:pt x="10" y="5"/>
                  </a:cubicBezTo>
                  <a:cubicBezTo>
                    <a:pt x="13" y="2"/>
                    <a:pt x="17" y="1"/>
                    <a:pt x="17" y="1"/>
                  </a:cubicBezTo>
                  <a:cubicBezTo>
                    <a:pt x="17" y="1"/>
                    <a:pt x="19" y="0"/>
                    <a:pt x="19" y="1"/>
                  </a:cubicBezTo>
                  <a:cubicBezTo>
                    <a:pt x="18" y="3"/>
                    <a:pt x="15" y="4"/>
                    <a:pt x="15" y="4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41" name="Freeform 42"/>
            <p:cNvSpPr>
              <a:spLocks noChangeAspect="1"/>
            </p:cNvSpPr>
            <p:nvPr/>
          </p:nvSpPr>
          <p:spPr bwMode="auto">
            <a:xfrm>
              <a:off x="4036" y="1056"/>
              <a:ext cx="144" cy="235"/>
            </a:xfrm>
            <a:custGeom>
              <a:avLst/>
              <a:gdLst>
                <a:gd name="T0" fmla="*/ 22 w 24"/>
                <a:gd name="T1" fmla="*/ 2 h 39"/>
                <a:gd name="T2" fmla="*/ 24 w 24"/>
                <a:gd name="T3" fmla="*/ 1 h 39"/>
                <a:gd name="T4" fmla="*/ 21 w 24"/>
                <a:gd name="T5" fmla="*/ 0 h 39"/>
                <a:gd name="T6" fmla="*/ 12 w 24"/>
                <a:gd name="T7" fmla="*/ 9 h 39"/>
                <a:gd name="T8" fmla="*/ 6 w 24"/>
                <a:gd name="T9" fmla="*/ 23 h 39"/>
                <a:gd name="T10" fmla="*/ 4 w 24"/>
                <a:gd name="T11" fmla="*/ 33 h 39"/>
                <a:gd name="T12" fmla="*/ 1 w 24"/>
                <a:gd name="T13" fmla="*/ 36 h 39"/>
                <a:gd name="T14" fmla="*/ 1 w 24"/>
                <a:gd name="T15" fmla="*/ 39 h 39"/>
                <a:gd name="T16" fmla="*/ 6 w 24"/>
                <a:gd name="T17" fmla="*/ 33 h 39"/>
                <a:gd name="T18" fmla="*/ 9 w 24"/>
                <a:gd name="T19" fmla="*/ 19 h 39"/>
                <a:gd name="T20" fmla="*/ 22 w 24"/>
                <a:gd name="T21" fmla="*/ 2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"/>
                <a:gd name="T34" fmla="*/ 0 h 39"/>
                <a:gd name="T35" fmla="*/ 24 w 24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" h="39">
                  <a:moveTo>
                    <a:pt x="22" y="2"/>
                  </a:moveTo>
                  <a:cubicBezTo>
                    <a:pt x="22" y="2"/>
                    <a:pt x="24" y="1"/>
                    <a:pt x="24" y="1"/>
                  </a:cubicBezTo>
                  <a:cubicBezTo>
                    <a:pt x="24" y="0"/>
                    <a:pt x="23" y="0"/>
                    <a:pt x="21" y="0"/>
                  </a:cubicBezTo>
                  <a:cubicBezTo>
                    <a:pt x="20" y="1"/>
                    <a:pt x="16" y="3"/>
                    <a:pt x="12" y="9"/>
                  </a:cubicBezTo>
                  <a:cubicBezTo>
                    <a:pt x="9" y="15"/>
                    <a:pt x="8" y="17"/>
                    <a:pt x="6" y="23"/>
                  </a:cubicBezTo>
                  <a:cubicBezTo>
                    <a:pt x="5" y="29"/>
                    <a:pt x="4" y="33"/>
                    <a:pt x="4" y="33"/>
                  </a:cubicBezTo>
                  <a:cubicBezTo>
                    <a:pt x="4" y="33"/>
                    <a:pt x="3" y="36"/>
                    <a:pt x="1" y="36"/>
                  </a:cubicBezTo>
                  <a:cubicBezTo>
                    <a:pt x="0" y="37"/>
                    <a:pt x="0" y="39"/>
                    <a:pt x="1" y="39"/>
                  </a:cubicBezTo>
                  <a:cubicBezTo>
                    <a:pt x="2" y="39"/>
                    <a:pt x="5" y="37"/>
                    <a:pt x="6" y="33"/>
                  </a:cubicBezTo>
                  <a:cubicBezTo>
                    <a:pt x="7" y="29"/>
                    <a:pt x="9" y="19"/>
                    <a:pt x="9" y="19"/>
                  </a:cubicBezTo>
                  <a:cubicBezTo>
                    <a:pt x="9" y="19"/>
                    <a:pt x="13" y="7"/>
                    <a:pt x="22" y="2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42" name="Freeform 43"/>
            <p:cNvSpPr>
              <a:spLocks noChangeAspect="1"/>
            </p:cNvSpPr>
            <p:nvPr/>
          </p:nvSpPr>
          <p:spPr bwMode="auto">
            <a:xfrm>
              <a:off x="3945" y="1056"/>
              <a:ext cx="48" cy="145"/>
            </a:xfrm>
            <a:custGeom>
              <a:avLst/>
              <a:gdLst>
                <a:gd name="T0" fmla="*/ 7 w 8"/>
                <a:gd name="T1" fmla="*/ 4 h 24"/>
                <a:gd name="T2" fmla="*/ 8 w 8"/>
                <a:gd name="T3" fmla="*/ 2 h 24"/>
                <a:gd name="T4" fmla="*/ 6 w 8"/>
                <a:gd name="T5" fmla="*/ 3 h 24"/>
                <a:gd name="T6" fmla="*/ 1 w 8"/>
                <a:gd name="T7" fmla="*/ 24 h 24"/>
                <a:gd name="T8" fmla="*/ 1 w 8"/>
                <a:gd name="T9" fmla="*/ 24 h 24"/>
                <a:gd name="T10" fmla="*/ 4 w 8"/>
                <a:gd name="T11" fmla="*/ 24 h 24"/>
                <a:gd name="T12" fmla="*/ 4 w 8"/>
                <a:gd name="T13" fmla="*/ 15 h 24"/>
                <a:gd name="T14" fmla="*/ 7 w 8"/>
                <a:gd name="T15" fmla="*/ 4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24"/>
                <a:gd name="T26" fmla="*/ 8 w 8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24">
                  <a:moveTo>
                    <a:pt x="7" y="4"/>
                  </a:moveTo>
                  <a:cubicBezTo>
                    <a:pt x="7" y="4"/>
                    <a:pt x="8" y="3"/>
                    <a:pt x="8" y="2"/>
                  </a:cubicBezTo>
                  <a:cubicBezTo>
                    <a:pt x="8" y="0"/>
                    <a:pt x="6" y="2"/>
                    <a:pt x="6" y="3"/>
                  </a:cubicBezTo>
                  <a:cubicBezTo>
                    <a:pt x="5" y="3"/>
                    <a:pt x="0" y="13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3" y="19"/>
                    <a:pt x="4" y="15"/>
                  </a:cubicBezTo>
                  <a:cubicBezTo>
                    <a:pt x="4" y="11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43" name="Freeform 44"/>
            <p:cNvSpPr>
              <a:spLocks noChangeAspect="1"/>
            </p:cNvSpPr>
            <p:nvPr/>
          </p:nvSpPr>
          <p:spPr bwMode="auto">
            <a:xfrm>
              <a:off x="3891" y="1129"/>
              <a:ext cx="42" cy="90"/>
            </a:xfrm>
            <a:custGeom>
              <a:avLst/>
              <a:gdLst>
                <a:gd name="T0" fmla="*/ 6 w 7"/>
                <a:gd name="T1" fmla="*/ 14 h 15"/>
                <a:gd name="T2" fmla="*/ 6 w 7"/>
                <a:gd name="T3" fmla="*/ 9 h 15"/>
                <a:gd name="T4" fmla="*/ 3 w 7"/>
                <a:gd name="T5" fmla="*/ 2 h 15"/>
                <a:gd name="T6" fmla="*/ 1 w 7"/>
                <a:gd name="T7" fmla="*/ 1 h 15"/>
                <a:gd name="T8" fmla="*/ 2 w 7"/>
                <a:gd name="T9" fmla="*/ 5 h 15"/>
                <a:gd name="T10" fmla="*/ 4 w 7"/>
                <a:gd name="T11" fmla="*/ 15 h 15"/>
                <a:gd name="T12" fmla="*/ 6 w 7"/>
                <a:gd name="T13" fmla="*/ 14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5"/>
                <a:gd name="T23" fmla="*/ 7 w 7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5">
                  <a:moveTo>
                    <a:pt x="6" y="14"/>
                  </a:moveTo>
                  <a:cubicBezTo>
                    <a:pt x="6" y="14"/>
                    <a:pt x="7" y="11"/>
                    <a:pt x="6" y="9"/>
                  </a:cubicBezTo>
                  <a:cubicBezTo>
                    <a:pt x="5" y="7"/>
                    <a:pt x="3" y="2"/>
                    <a:pt x="3" y="2"/>
                  </a:cubicBezTo>
                  <a:cubicBezTo>
                    <a:pt x="3" y="2"/>
                    <a:pt x="2" y="0"/>
                    <a:pt x="1" y="1"/>
                  </a:cubicBezTo>
                  <a:cubicBezTo>
                    <a:pt x="0" y="1"/>
                    <a:pt x="2" y="4"/>
                    <a:pt x="2" y="5"/>
                  </a:cubicBezTo>
                  <a:cubicBezTo>
                    <a:pt x="2" y="7"/>
                    <a:pt x="5" y="11"/>
                    <a:pt x="4" y="15"/>
                  </a:cubicBezTo>
                  <a:lnTo>
                    <a:pt x="6" y="14"/>
                  </a:ln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44" name="Freeform 45"/>
            <p:cNvSpPr>
              <a:spLocks noChangeAspect="1"/>
            </p:cNvSpPr>
            <p:nvPr/>
          </p:nvSpPr>
          <p:spPr bwMode="auto">
            <a:xfrm>
              <a:off x="3782" y="1074"/>
              <a:ext cx="79" cy="163"/>
            </a:xfrm>
            <a:custGeom>
              <a:avLst/>
              <a:gdLst>
                <a:gd name="T0" fmla="*/ 4 w 13"/>
                <a:gd name="T1" fmla="*/ 2 h 27"/>
                <a:gd name="T2" fmla="*/ 9 w 13"/>
                <a:gd name="T3" fmla="*/ 11 h 27"/>
                <a:gd name="T4" fmla="*/ 10 w 13"/>
                <a:gd name="T5" fmla="*/ 22 h 27"/>
                <a:gd name="T6" fmla="*/ 13 w 13"/>
                <a:gd name="T7" fmla="*/ 26 h 27"/>
                <a:gd name="T8" fmla="*/ 11 w 13"/>
                <a:gd name="T9" fmla="*/ 27 h 27"/>
                <a:gd name="T10" fmla="*/ 7 w 13"/>
                <a:gd name="T11" fmla="*/ 20 h 27"/>
                <a:gd name="T12" fmla="*/ 7 w 13"/>
                <a:gd name="T13" fmla="*/ 11 h 27"/>
                <a:gd name="T14" fmla="*/ 5 w 13"/>
                <a:gd name="T15" fmla="*/ 7 h 27"/>
                <a:gd name="T16" fmla="*/ 2 w 13"/>
                <a:gd name="T17" fmla="*/ 3 h 27"/>
                <a:gd name="T18" fmla="*/ 4 w 13"/>
                <a:gd name="T19" fmla="*/ 2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27"/>
                <a:gd name="T32" fmla="*/ 13 w 13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27">
                  <a:moveTo>
                    <a:pt x="4" y="2"/>
                  </a:moveTo>
                  <a:cubicBezTo>
                    <a:pt x="4" y="2"/>
                    <a:pt x="10" y="7"/>
                    <a:pt x="9" y="11"/>
                  </a:cubicBezTo>
                  <a:cubicBezTo>
                    <a:pt x="9" y="14"/>
                    <a:pt x="8" y="19"/>
                    <a:pt x="10" y="22"/>
                  </a:cubicBezTo>
                  <a:cubicBezTo>
                    <a:pt x="11" y="24"/>
                    <a:pt x="13" y="26"/>
                    <a:pt x="13" y="26"/>
                  </a:cubicBezTo>
                  <a:cubicBezTo>
                    <a:pt x="13" y="26"/>
                    <a:pt x="12" y="26"/>
                    <a:pt x="11" y="27"/>
                  </a:cubicBezTo>
                  <a:cubicBezTo>
                    <a:pt x="11" y="27"/>
                    <a:pt x="7" y="24"/>
                    <a:pt x="7" y="20"/>
                  </a:cubicBezTo>
                  <a:cubicBezTo>
                    <a:pt x="6" y="16"/>
                    <a:pt x="7" y="13"/>
                    <a:pt x="7" y="11"/>
                  </a:cubicBezTo>
                  <a:cubicBezTo>
                    <a:pt x="7" y="9"/>
                    <a:pt x="6" y="7"/>
                    <a:pt x="5" y="7"/>
                  </a:cubicBezTo>
                  <a:cubicBezTo>
                    <a:pt x="4" y="6"/>
                    <a:pt x="2" y="3"/>
                    <a:pt x="2" y="3"/>
                  </a:cubicBezTo>
                  <a:cubicBezTo>
                    <a:pt x="2" y="3"/>
                    <a:pt x="0" y="0"/>
                    <a:pt x="4" y="2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45" name="Freeform 46"/>
            <p:cNvSpPr>
              <a:spLocks noChangeAspect="1"/>
            </p:cNvSpPr>
            <p:nvPr/>
          </p:nvSpPr>
          <p:spPr bwMode="auto">
            <a:xfrm>
              <a:off x="3710" y="1080"/>
              <a:ext cx="66" cy="242"/>
            </a:xfrm>
            <a:custGeom>
              <a:avLst/>
              <a:gdLst>
                <a:gd name="T0" fmla="*/ 3 w 11"/>
                <a:gd name="T1" fmla="*/ 2 h 40"/>
                <a:gd name="T2" fmla="*/ 3 w 11"/>
                <a:gd name="T3" fmla="*/ 9 h 40"/>
                <a:gd name="T4" fmla="*/ 8 w 11"/>
                <a:gd name="T5" fmla="*/ 24 h 40"/>
                <a:gd name="T6" fmla="*/ 10 w 11"/>
                <a:gd name="T7" fmla="*/ 34 h 40"/>
                <a:gd name="T8" fmla="*/ 9 w 11"/>
                <a:gd name="T9" fmla="*/ 40 h 40"/>
                <a:gd name="T10" fmla="*/ 8 w 11"/>
                <a:gd name="T11" fmla="*/ 36 h 40"/>
                <a:gd name="T12" fmla="*/ 6 w 11"/>
                <a:gd name="T13" fmla="*/ 24 h 40"/>
                <a:gd name="T14" fmla="*/ 1 w 11"/>
                <a:gd name="T15" fmla="*/ 12 h 40"/>
                <a:gd name="T16" fmla="*/ 0 w 11"/>
                <a:gd name="T17" fmla="*/ 5 h 40"/>
                <a:gd name="T18" fmla="*/ 2 w 11"/>
                <a:gd name="T19" fmla="*/ 0 h 40"/>
                <a:gd name="T20" fmla="*/ 3 w 11"/>
                <a:gd name="T21" fmla="*/ 2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40"/>
                <a:gd name="T35" fmla="*/ 11 w 11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40">
                  <a:moveTo>
                    <a:pt x="3" y="2"/>
                  </a:moveTo>
                  <a:cubicBezTo>
                    <a:pt x="3" y="2"/>
                    <a:pt x="2" y="5"/>
                    <a:pt x="3" y="9"/>
                  </a:cubicBezTo>
                  <a:cubicBezTo>
                    <a:pt x="4" y="14"/>
                    <a:pt x="7" y="21"/>
                    <a:pt x="8" y="24"/>
                  </a:cubicBezTo>
                  <a:cubicBezTo>
                    <a:pt x="9" y="26"/>
                    <a:pt x="10" y="31"/>
                    <a:pt x="10" y="34"/>
                  </a:cubicBezTo>
                  <a:cubicBezTo>
                    <a:pt x="10" y="37"/>
                    <a:pt x="11" y="40"/>
                    <a:pt x="9" y="40"/>
                  </a:cubicBezTo>
                  <a:cubicBezTo>
                    <a:pt x="8" y="40"/>
                    <a:pt x="8" y="38"/>
                    <a:pt x="8" y="36"/>
                  </a:cubicBezTo>
                  <a:cubicBezTo>
                    <a:pt x="8" y="34"/>
                    <a:pt x="7" y="27"/>
                    <a:pt x="6" y="24"/>
                  </a:cubicBezTo>
                  <a:cubicBezTo>
                    <a:pt x="5" y="22"/>
                    <a:pt x="1" y="12"/>
                    <a:pt x="1" y="12"/>
                  </a:cubicBezTo>
                  <a:cubicBezTo>
                    <a:pt x="1" y="12"/>
                    <a:pt x="0" y="8"/>
                    <a:pt x="0" y="5"/>
                  </a:cubicBezTo>
                  <a:cubicBezTo>
                    <a:pt x="1" y="2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46" name="Freeform 47"/>
            <p:cNvSpPr>
              <a:spLocks noChangeAspect="1"/>
            </p:cNvSpPr>
            <p:nvPr/>
          </p:nvSpPr>
          <p:spPr bwMode="auto">
            <a:xfrm>
              <a:off x="3607" y="1201"/>
              <a:ext cx="97" cy="109"/>
            </a:xfrm>
            <a:custGeom>
              <a:avLst/>
              <a:gdLst>
                <a:gd name="T0" fmla="*/ 2 w 16"/>
                <a:gd name="T1" fmla="*/ 1 h 18"/>
                <a:gd name="T2" fmla="*/ 16 w 16"/>
                <a:gd name="T3" fmla="*/ 17 h 18"/>
                <a:gd name="T4" fmla="*/ 14 w 16"/>
                <a:gd name="T5" fmla="*/ 18 h 18"/>
                <a:gd name="T6" fmla="*/ 12 w 16"/>
                <a:gd name="T7" fmla="*/ 14 h 18"/>
                <a:gd name="T8" fmla="*/ 2 w 16"/>
                <a:gd name="T9" fmla="*/ 5 h 18"/>
                <a:gd name="T10" fmla="*/ 1 w 16"/>
                <a:gd name="T11" fmla="*/ 1 h 18"/>
                <a:gd name="T12" fmla="*/ 2 w 16"/>
                <a:gd name="T13" fmla="*/ 1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8"/>
                <a:gd name="T23" fmla="*/ 16 w 16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8">
                  <a:moveTo>
                    <a:pt x="2" y="1"/>
                  </a:moveTo>
                  <a:cubicBezTo>
                    <a:pt x="2" y="1"/>
                    <a:pt x="16" y="11"/>
                    <a:pt x="16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6"/>
                    <a:pt x="12" y="14"/>
                  </a:cubicBezTo>
                  <a:cubicBezTo>
                    <a:pt x="10" y="12"/>
                    <a:pt x="5" y="6"/>
                    <a:pt x="2" y="5"/>
                  </a:cubicBezTo>
                  <a:cubicBezTo>
                    <a:pt x="0" y="3"/>
                    <a:pt x="0" y="3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47" name="Freeform 48"/>
            <p:cNvSpPr>
              <a:spLocks noChangeAspect="1"/>
            </p:cNvSpPr>
            <p:nvPr/>
          </p:nvSpPr>
          <p:spPr bwMode="auto">
            <a:xfrm>
              <a:off x="3499" y="1141"/>
              <a:ext cx="114" cy="223"/>
            </a:xfrm>
            <a:custGeom>
              <a:avLst/>
              <a:gdLst>
                <a:gd name="T0" fmla="*/ 2 w 19"/>
                <a:gd name="T1" fmla="*/ 1 h 37"/>
                <a:gd name="T2" fmla="*/ 6 w 19"/>
                <a:gd name="T3" fmla="*/ 11 h 37"/>
                <a:gd name="T4" fmla="*/ 17 w 19"/>
                <a:gd name="T5" fmla="*/ 26 h 37"/>
                <a:gd name="T6" fmla="*/ 19 w 19"/>
                <a:gd name="T7" fmla="*/ 36 h 37"/>
                <a:gd name="T8" fmla="*/ 17 w 19"/>
                <a:gd name="T9" fmla="*/ 37 h 37"/>
                <a:gd name="T10" fmla="*/ 14 w 19"/>
                <a:gd name="T11" fmla="*/ 25 h 37"/>
                <a:gd name="T12" fmla="*/ 7 w 19"/>
                <a:gd name="T13" fmla="*/ 15 h 37"/>
                <a:gd name="T14" fmla="*/ 1 w 19"/>
                <a:gd name="T15" fmla="*/ 4 h 37"/>
                <a:gd name="T16" fmla="*/ 1 w 19"/>
                <a:gd name="T17" fmla="*/ 0 h 37"/>
                <a:gd name="T18" fmla="*/ 2 w 19"/>
                <a:gd name="T19" fmla="*/ 1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37"/>
                <a:gd name="T32" fmla="*/ 19 w 19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37">
                  <a:moveTo>
                    <a:pt x="2" y="1"/>
                  </a:moveTo>
                  <a:cubicBezTo>
                    <a:pt x="2" y="1"/>
                    <a:pt x="2" y="8"/>
                    <a:pt x="6" y="11"/>
                  </a:cubicBezTo>
                  <a:cubicBezTo>
                    <a:pt x="10" y="14"/>
                    <a:pt x="15" y="22"/>
                    <a:pt x="17" y="26"/>
                  </a:cubicBezTo>
                  <a:cubicBezTo>
                    <a:pt x="18" y="31"/>
                    <a:pt x="19" y="36"/>
                    <a:pt x="19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5" y="28"/>
                    <a:pt x="14" y="25"/>
                  </a:cubicBezTo>
                  <a:cubicBezTo>
                    <a:pt x="13" y="22"/>
                    <a:pt x="9" y="16"/>
                    <a:pt x="7" y="15"/>
                  </a:cubicBezTo>
                  <a:cubicBezTo>
                    <a:pt x="5" y="13"/>
                    <a:pt x="1" y="8"/>
                    <a:pt x="1" y="4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48" name="Freeform 49"/>
            <p:cNvSpPr>
              <a:spLocks noChangeAspect="1"/>
            </p:cNvSpPr>
            <p:nvPr/>
          </p:nvSpPr>
          <p:spPr bwMode="auto">
            <a:xfrm>
              <a:off x="3457" y="1334"/>
              <a:ext cx="54" cy="102"/>
            </a:xfrm>
            <a:custGeom>
              <a:avLst/>
              <a:gdLst>
                <a:gd name="T0" fmla="*/ 2 w 9"/>
                <a:gd name="T1" fmla="*/ 1 h 17"/>
                <a:gd name="T2" fmla="*/ 3 w 9"/>
                <a:gd name="T3" fmla="*/ 8 h 17"/>
                <a:gd name="T4" fmla="*/ 9 w 9"/>
                <a:gd name="T5" fmla="*/ 15 h 17"/>
                <a:gd name="T6" fmla="*/ 7 w 9"/>
                <a:gd name="T7" fmla="*/ 17 h 17"/>
                <a:gd name="T8" fmla="*/ 1 w 9"/>
                <a:gd name="T9" fmla="*/ 9 h 17"/>
                <a:gd name="T10" fmla="*/ 0 w 9"/>
                <a:gd name="T11" fmla="*/ 2 h 17"/>
                <a:gd name="T12" fmla="*/ 2 w 9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7"/>
                <a:gd name="T23" fmla="*/ 9 w 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7">
                  <a:moveTo>
                    <a:pt x="2" y="1"/>
                  </a:moveTo>
                  <a:cubicBezTo>
                    <a:pt x="2" y="1"/>
                    <a:pt x="2" y="6"/>
                    <a:pt x="3" y="8"/>
                  </a:cubicBezTo>
                  <a:cubicBezTo>
                    <a:pt x="4" y="9"/>
                    <a:pt x="9" y="15"/>
                    <a:pt x="9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2" y="11"/>
                    <a:pt x="1" y="9"/>
                  </a:cubicBezTo>
                  <a:cubicBezTo>
                    <a:pt x="0" y="6"/>
                    <a:pt x="0" y="2"/>
                    <a:pt x="0" y="2"/>
                  </a:cubicBezTo>
                  <a:cubicBezTo>
                    <a:pt x="0" y="2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49" name="Freeform 50"/>
            <p:cNvSpPr>
              <a:spLocks noChangeAspect="1"/>
            </p:cNvSpPr>
            <p:nvPr/>
          </p:nvSpPr>
          <p:spPr bwMode="auto">
            <a:xfrm>
              <a:off x="3306" y="1394"/>
              <a:ext cx="84" cy="133"/>
            </a:xfrm>
            <a:custGeom>
              <a:avLst/>
              <a:gdLst>
                <a:gd name="T0" fmla="*/ 2 w 14"/>
                <a:gd name="T1" fmla="*/ 2 h 22"/>
                <a:gd name="T2" fmla="*/ 4 w 14"/>
                <a:gd name="T3" fmla="*/ 9 h 22"/>
                <a:gd name="T4" fmla="*/ 14 w 14"/>
                <a:gd name="T5" fmla="*/ 20 h 22"/>
                <a:gd name="T6" fmla="*/ 12 w 14"/>
                <a:gd name="T7" fmla="*/ 22 h 22"/>
                <a:gd name="T8" fmla="*/ 10 w 14"/>
                <a:gd name="T9" fmla="*/ 18 h 22"/>
                <a:gd name="T10" fmla="*/ 2 w 14"/>
                <a:gd name="T11" fmla="*/ 8 h 22"/>
                <a:gd name="T12" fmla="*/ 0 w 14"/>
                <a:gd name="T13" fmla="*/ 1 h 22"/>
                <a:gd name="T14" fmla="*/ 2 w 14"/>
                <a:gd name="T15" fmla="*/ 2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22"/>
                <a:gd name="T26" fmla="*/ 14 w 14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22">
                  <a:moveTo>
                    <a:pt x="2" y="2"/>
                  </a:moveTo>
                  <a:cubicBezTo>
                    <a:pt x="2" y="2"/>
                    <a:pt x="2" y="6"/>
                    <a:pt x="4" y="9"/>
                  </a:cubicBezTo>
                  <a:cubicBezTo>
                    <a:pt x="7" y="12"/>
                    <a:pt x="14" y="18"/>
                    <a:pt x="14" y="20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19"/>
                    <a:pt x="10" y="18"/>
                  </a:cubicBezTo>
                  <a:cubicBezTo>
                    <a:pt x="9" y="17"/>
                    <a:pt x="4" y="12"/>
                    <a:pt x="2" y="8"/>
                  </a:cubicBezTo>
                  <a:cubicBezTo>
                    <a:pt x="0" y="4"/>
                    <a:pt x="0" y="1"/>
                    <a:pt x="0" y="1"/>
                  </a:cubicBezTo>
                  <a:cubicBezTo>
                    <a:pt x="0" y="0"/>
                    <a:pt x="1" y="0"/>
                    <a:pt x="2" y="2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50" name="Freeform 51"/>
            <p:cNvSpPr>
              <a:spLocks noChangeAspect="1"/>
            </p:cNvSpPr>
            <p:nvPr/>
          </p:nvSpPr>
          <p:spPr bwMode="auto">
            <a:xfrm>
              <a:off x="3203" y="1442"/>
              <a:ext cx="127" cy="127"/>
            </a:xfrm>
            <a:custGeom>
              <a:avLst/>
              <a:gdLst>
                <a:gd name="T0" fmla="*/ 3 w 21"/>
                <a:gd name="T1" fmla="*/ 2 h 21"/>
                <a:gd name="T2" fmla="*/ 6 w 21"/>
                <a:gd name="T3" fmla="*/ 5 h 21"/>
                <a:gd name="T4" fmla="*/ 15 w 21"/>
                <a:gd name="T5" fmla="*/ 8 h 21"/>
                <a:gd name="T6" fmla="*/ 21 w 21"/>
                <a:gd name="T7" fmla="*/ 20 h 21"/>
                <a:gd name="T8" fmla="*/ 18 w 21"/>
                <a:gd name="T9" fmla="*/ 21 h 21"/>
                <a:gd name="T10" fmla="*/ 15 w 21"/>
                <a:gd name="T11" fmla="*/ 15 h 21"/>
                <a:gd name="T12" fmla="*/ 11 w 21"/>
                <a:gd name="T13" fmla="*/ 8 h 21"/>
                <a:gd name="T14" fmla="*/ 1 w 21"/>
                <a:gd name="T15" fmla="*/ 4 h 21"/>
                <a:gd name="T16" fmla="*/ 3 w 21"/>
                <a:gd name="T17" fmla="*/ 2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3" y="2"/>
                  </a:moveTo>
                  <a:cubicBezTo>
                    <a:pt x="3" y="2"/>
                    <a:pt x="3" y="5"/>
                    <a:pt x="6" y="5"/>
                  </a:cubicBezTo>
                  <a:cubicBezTo>
                    <a:pt x="10" y="5"/>
                    <a:pt x="14" y="6"/>
                    <a:pt x="15" y="8"/>
                  </a:cubicBezTo>
                  <a:cubicBezTo>
                    <a:pt x="16" y="11"/>
                    <a:pt x="16" y="18"/>
                    <a:pt x="21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6" y="19"/>
                    <a:pt x="15" y="15"/>
                  </a:cubicBezTo>
                  <a:cubicBezTo>
                    <a:pt x="14" y="11"/>
                    <a:pt x="13" y="8"/>
                    <a:pt x="11" y="8"/>
                  </a:cubicBezTo>
                  <a:cubicBezTo>
                    <a:pt x="9" y="7"/>
                    <a:pt x="2" y="8"/>
                    <a:pt x="1" y="4"/>
                  </a:cubicBezTo>
                  <a:cubicBezTo>
                    <a:pt x="0" y="0"/>
                    <a:pt x="2" y="0"/>
                    <a:pt x="3" y="2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51" name="Freeform 52"/>
            <p:cNvSpPr>
              <a:spLocks noChangeAspect="1"/>
            </p:cNvSpPr>
            <p:nvPr/>
          </p:nvSpPr>
          <p:spPr bwMode="auto">
            <a:xfrm>
              <a:off x="3101" y="1442"/>
              <a:ext cx="90" cy="199"/>
            </a:xfrm>
            <a:custGeom>
              <a:avLst/>
              <a:gdLst>
                <a:gd name="T0" fmla="*/ 3 w 15"/>
                <a:gd name="T1" fmla="*/ 3 h 33"/>
                <a:gd name="T2" fmla="*/ 5 w 15"/>
                <a:gd name="T3" fmla="*/ 12 h 33"/>
                <a:gd name="T4" fmla="*/ 14 w 15"/>
                <a:gd name="T5" fmla="*/ 24 h 33"/>
                <a:gd name="T6" fmla="*/ 15 w 15"/>
                <a:gd name="T7" fmla="*/ 31 h 33"/>
                <a:gd name="T8" fmla="*/ 13 w 15"/>
                <a:gd name="T9" fmla="*/ 33 h 33"/>
                <a:gd name="T10" fmla="*/ 10 w 15"/>
                <a:gd name="T11" fmla="*/ 21 h 33"/>
                <a:gd name="T12" fmla="*/ 1 w 15"/>
                <a:gd name="T13" fmla="*/ 9 h 33"/>
                <a:gd name="T14" fmla="*/ 1 w 15"/>
                <a:gd name="T15" fmla="*/ 2 h 33"/>
                <a:gd name="T16" fmla="*/ 2 w 15"/>
                <a:gd name="T17" fmla="*/ 1 h 33"/>
                <a:gd name="T18" fmla="*/ 3 w 15"/>
                <a:gd name="T19" fmla="*/ 3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33"/>
                <a:gd name="T32" fmla="*/ 15 w 15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33">
                  <a:moveTo>
                    <a:pt x="3" y="3"/>
                  </a:moveTo>
                  <a:cubicBezTo>
                    <a:pt x="3" y="3"/>
                    <a:pt x="1" y="9"/>
                    <a:pt x="5" y="12"/>
                  </a:cubicBezTo>
                  <a:cubicBezTo>
                    <a:pt x="8" y="16"/>
                    <a:pt x="14" y="21"/>
                    <a:pt x="14" y="24"/>
                  </a:cubicBezTo>
                  <a:cubicBezTo>
                    <a:pt x="15" y="26"/>
                    <a:pt x="15" y="31"/>
                    <a:pt x="15" y="31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4" y="25"/>
                    <a:pt x="10" y="21"/>
                  </a:cubicBezTo>
                  <a:cubicBezTo>
                    <a:pt x="6" y="17"/>
                    <a:pt x="2" y="13"/>
                    <a:pt x="1" y="9"/>
                  </a:cubicBezTo>
                  <a:cubicBezTo>
                    <a:pt x="0" y="5"/>
                    <a:pt x="1" y="2"/>
                    <a:pt x="1" y="2"/>
                  </a:cubicBezTo>
                  <a:cubicBezTo>
                    <a:pt x="1" y="2"/>
                    <a:pt x="1" y="0"/>
                    <a:pt x="2" y="1"/>
                  </a:cubicBezTo>
                  <a:cubicBezTo>
                    <a:pt x="3" y="1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52" name="Freeform 53"/>
            <p:cNvSpPr>
              <a:spLocks noChangeAspect="1"/>
            </p:cNvSpPr>
            <p:nvPr/>
          </p:nvSpPr>
          <p:spPr bwMode="auto">
            <a:xfrm>
              <a:off x="3089" y="1569"/>
              <a:ext cx="48" cy="96"/>
            </a:xfrm>
            <a:custGeom>
              <a:avLst/>
              <a:gdLst>
                <a:gd name="T0" fmla="*/ 3 w 8"/>
                <a:gd name="T1" fmla="*/ 2 h 16"/>
                <a:gd name="T2" fmla="*/ 4 w 8"/>
                <a:gd name="T3" fmla="*/ 9 h 16"/>
                <a:gd name="T4" fmla="*/ 8 w 8"/>
                <a:gd name="T5" fmla="*/ 15 h 16"/>
                <a:gd name="T6" fmla="*/ 7 w 8"/>
                <a:gd name="T7" fmla="*/ 16 h 16"/>
                <a:gd name="T8" fmla="*/ 1 w 8"/>
                <a:gd name="T9" fmla="*/ 7 h 16"/>
                <a:gd name="T10" fmla="*/ 1 w 8"/>
                <a:gd name="T11" fmla="*/ 1 h 16"/>
                <a:gd name="T12" fmla="*/ 3 w 8"/>
                <a:gd name="T13" fmla="*/ 2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6"/>
                <a:gd name="T23" fmla="*/ 8 w 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6">
                  <a:moveTo>
                    <a:pt x="3" y="2"/>
                  </a:moveTo>
                  <a:cubicBezTo>
                    <a:pt x="3" y="2"/>
                    <a:pt x="2" y="5"/>
                    <a:pt x="4" y="9"/>
                  </a:cubicBezTo>
                  <a:cubicBezTo>
                    <a:pt x="7" y="13"/>
                    <a:pt x="8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3" y="12"/>
                    <a:pt x="1" y="7"/>
                  </a:cubicBezTo>
                  <a:cubicBezTo>
                    <a:pt x="0" y="3"/>
                    <a:pt x="1" y="1"/>
                    <a:pt x="1" y="1"/>
                  </a:cubicBezTo>
                  <a:cubicBezTo>
                    <a:pt x="1" y="1"/>
                    <a:pt x="3" y="0"/>
                    <a:pt x="3" y="2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53" name="Freeform 54"/>
            <p:cNvSpPr>
              <a:spLocks noChangeAspect="1"/>
            </p:cNvSpPr>
            <p:nvPr/>
          </p:nvSpPr>
          <p:spPr bwMode="auto">
            <a:xfrm>
              <a:off x="2938" y="1575"/>
              <a:ext cx="85" cy="151"/>
            </a:xfrm>
            <a:custGeom>
              <a:avLst/>
              <a:gdLst>
                <a:gd name="T0" fmla="*/ 3 w 14"/>
                <a:gd name="T1" fmla="*/ 2 h 25"/>
                <a:gd name="T2" fmla="*/ 5 w 14"/>
                <a:gd name="T3" fmla="*/ 8 h 25"/>
                <a:gd name="T4" fmla="*/ 12 w 14"/>
                <a:gd name="T5" fmla="*/ 17 h 25"/>
                <a:gd name="T6" fmla="*/ 14 w 14"/>
                <a:gd name="T7" fmla="*/ 23 h 25"/>
                <a:gd name="T8" fmla="*/ 12 w 14"/>
                <a:gd name="T9" fmla="*/ 25 h 25"/>
                <a:gd name="T10" fmla="*/ 9 w 14"/>
                <a:gd name="T11" fmla="*/ 16 h 25"/>
                <a:gd name="T12" fmla="*/ 1 w 14"/>
                <a:gd name="T13" fmla="*/ 6 h 25"/>
                <a:gd name="T14" fmla="*/ 2 w 14"/>
                <a:gd name="T15" fmla="*/ 0 h 25"/>
                <a:gd name="T16" fmla="*/ 3 w 14"/>
                <a:gd name="T17" fmla="*/ 2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25"/>
                <a:gd name="T29" fmla="*/ 14 w 14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25">
                  <a:moveTo>
                    <a:pt x="3" y="2"/>
                  </a:moveTo>
                  <a:cubicBezTo>
                    <a:pt x="3" y="2"/>
                    <a:pt x="2" y="5"/>
                    <a:pt x="5" y="8"/>
                  </a:cubicBezTo>
                  <a:cubicBezTo>
                    <a:pt x="7" y="11"/>
                    <a:pt x="12" y="14"/>
                    <a:pt x="12" y="17"/>
                  </a:cubicBezTo>
                  <a:cubicBezTo>
                    <a:pt x="13" y="21"/>
                    <a:pt x="14" y="23"/>
                    <a:pt x="14" y="23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1" y="18"/>
                    <a:pt x="9" y="16"/>
                  </a:cubicBezTo>
                  <a:cubicBezTo>
                    <a:pt x="7" y="14"/>
                    <a:pt x="3" y="10"/>
                    <a:pt x="1" y="6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54" name="Freeform 55"/>
            <p:cNvSpPr>
              <a:spLocks noChangeAspect="1"/>
            </p:cNvSpPr>
            <p:nvPr/>
          </p:nvSpPr>
          <p:spPr bwMode="auto">
            <a:xfrm>
              <a:off x="2824" y="1659"/>
              <a:ext cx="96" cy="115"/>
            </a:xfrm>
            <a:custGeom>
              <a:avLst/>
              <a:gdLst>
                <a:gd name="T0" fmla="*/ 2 w 16"/>
                <a:gd name="T1" fmla="*/ 1 h 19"/>
                <a:gd name="T2" fmla="*/ 5 w 16"/>
                <a:gd name="T3" fmla="*/ 6 h 19"/>
                <a:gd name="T4" fmla="*/ 14 w 16"/>
                <a:gd name="T5" fmla="*/ 12 h 19"/>
                <a:gd name="T6" fmla="*/ 16 w 16"/>
                <a:gd name="T7" fmla="*/ 18 h 19"/>
                <a:gd name="T8" fmla="*/ 14 w 16"/>
                <a:gd name="T9" fmla="*/ 19 h 19"/>
                <a:gd name="T10" fmla="*/ 11 w 16"/>
                <a:gd name="T11" fmla="*/ 12 h 19"/>
                <a:gd name="T12" fmla="*/ 7 w 16"/>
                <a:gd name="T13" fmla="*/ 9 h 19"/>
                <a:gd name="T14" fmla="*/ 0 w 16"/>
                <a:gd name="T15" fmla="*/ 4 h 19"/>
                <a:gd name="T16" fmla="*/ 1 w 16"/>
                <a:gd name="T17" fmla="*/ 0 h 19"/>
                <a:gd name="T18" fmla="*/ 2 w 16"/>
                <a:gd name="T19" fmla="*/ 1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19"/>
                <a:gd name="T32" fmla="*/ 16 w 16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19">
                  <a:moveTo>
                    <a:pt x="2" y="1"/>
                  </a:moveTo>
                  <a:cubicBezTo>
                    <a:pt x="2" y="1"/>
                    <a:pt x="1" y="5"/>
                    <a:pt x="5" y="6"/>
                  </a:cubicBezTo>
                  <a:cubicBezTo>
                    <a:pt x="10" y="8"/>
                    <a:pt x="13" y="10"/>
                    <a:pt x="14" y="12"/>
                  </a:cubicBezTo>
                  <a:cubicBezTo>
                    <a:pt x="14" y="14"/>
                    <a:pt x="16" y="18"/>
                    <a:pt x="16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2" y="12"/>
                    <a:pt x="11" y="12"/>
                  </a:cubicBezTo>
                  <a:cubicBezTo>
                    <a:pt x="10" y="11"/>
                    <a:pt x="9" y="10"/>
                    <a:pt x="7" y="9"/>
                  </a:cubicBezTo>
                  <a:cubicBezTo>
                    <a:pt x="4" y="8"/>
                    <a:pt x="1" y="7"/>
                    <a:pt x="0" y="4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EAEAEA"/>
            </a:solidFill>
            <a:ln w="6350">
              <a:solidFill>
                <a:srgbClr val="3333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55" name="Freeform 56"/>
            <p:cNvSpPr>
              <a:spLocks noChangeAspect="1"/>
            </p:cNvSpPr>
            <p:nvPr/>
          </p:nvSpPr>
          <p:spPr bwMode="auto">
            <a:xfrm rot="-1064680">
              <a:off x="2732" y="1878"/>
              <a:ext cx="171" cy="82"/>
            </a:xfrm>
            <a:custGeom>
              <a:avLst/>
              <a:gdLst>
                <a:gd name="T0" fmla="*/ 40 w 214"/>
                <a:gd name="T1" fmla="*/ 46 h 103"/>
                <a:gd name="T2" fmla="*/ 14 w 214"/>
                <a:gd name="T3" fmla="*/ 94 h 103"/>
                <a:gd name="T4" fmla="*/ 126 w 214"/>
                <a:gd name="T5" fmla="*/ 94 h 103"/>
                <a:gd name="T6" fmla="*/ 209 w 214"/>
                <a:gd name="T7" fmla="*/ 40 h 103"/>
                <a:gd name="T8" fmla="*/ 158 w 214"/>
                <a:gd name="T9" fmla="*/ 1 h 103"/>
                <a:gd name="T10" fmla="*/ 112 w 214"/>
                <a:gd name="T11" fmla="*/ 36 h 103"/>
                <a:gd name="T12" fmla="*/ 40 w 214"/>
                <a:gd name="T13" fmla="*/ 46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4"/>
                <a:gd name="T22" fmla="*/ 0 h 103"/>
                <a:gd name="T23" fmla="*/ 214 w 214"/>
                <a:gd name="T24" fmla="*/ 103 h 1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4" h="103">
                  <a:moveTo>
                    <a:pt x="40" y="46"/>
                  </a:moveTo>
                  <a:cubicBezTo>
                    <a:pt x="24" y="56"/>
                    <a:pt x="0" y="86"/>
                    <a:pt x="14" y="94"/>
                  </a:cubicBezTo>
                  <a:cubicBezTo>
                    <a:pt x="28" y="102"/>
                    <a:pt x="94" y="103"/>
                    <a:pt x="126" y="94"/>
                  </a:cubicBezTo>
                  <a:cubicBezTo>
                    <a:pt x="158" y="85"/>
                    <a:pt x="204" y="55"/>
                    <a:pt x="209" y="40"/>
                  </a:cubicBezTo>
                  <a:cubicBezTo>
                    <a:pt x="214" y="25"/>
                    <a:pt x="174" y="2"/>
                    <a:pt x="158" y="1"/>
                  </a:cubicBezTo>
                  <a:cubicBezTo>
                    <a:pt x="142" y="0"/>
                    <a:pt x="132" y="28"/>
                    <a:pt x="112" y="36"/>
                  </a:cubicBezTo>
                  <a:cubicBezTo>
                    <a:pt x="92" y="44"/>
                    <a:pt x="56" y="36"/>
                    <a:pt x="40" y="46"/>
                  </a:cubicBezTo>
                  <a:close/>
                </a:path>
              </a:pathLst>
            </a:custGeom>
            <a:noFill/>
            <a:ln w="19050">
              <a:solidFill>
                <a:srgbClr val="80808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56" name="Freeform 58"/>
            <p:cNvSpPr>
              <a:spLocks noChangeAspect="1"/>
            </p:cNvSpPr>
            <p:nvPr/>
          </p:nvSpPr>
          <p:spPr bwMode="auto">
            <a:xfrm>
              <a:off x="2976" y="2000"/>
              <a:ext cx="139" cy="64"/>
            </a:xfrm>
            <a:custGeom>
              <a:avLst/>
              <a:gdLst>
                <a:gd name="T0" fmla="*/ 144 w 174"/>
                <a:gd name="T1" fmla="*/ 49 h 80"/>
                <a:gd name="T2" fmla="*/ 165 w 174"/>
                <a:gd name="T3" fmla="*/ 12 h 80"/>
                <a:gd name="T4" fmla="*/ 92 w 174"/>
                <a:gd name="T5" fmla="*/ 7 h 80"/>
                <a:gd name="T6" fmla="*/ 6 w 174"/>
                <a:gd name="T7" fmla="*/ 56 h 80"/>
                <a:gd name="T8" fmla="*/ 58 w 174"/>
                <a:gd name="T9" fmla="*/ 79 h 80"/>
                <a:gd name="T10" fmla="*/ 144 w 174"/>
                <a:gd name="T11" fmla="*/ 49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4"/>
                <a:gd name="T19" fmla="*/ 0 h 80"/>
                <a:gd name="T20" fmla="*/ 174 w 174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4" h="80">
                  <a:moveTo>
                    <a:pt x="144" y="49"/>
                  </a:moveTo>
                  <a:cubicBezTo>
                    <a:pt x="162" y="38"/>
                    <a:pt x="174" y="19"/>
                    <a:pt x="165" y="12"/>
                  </a:cubicBezTo>
                  <a:cubicBezTo>
                    <a:pt x="156" y="5"/>
                    <a:pt x="118" y="0"/>
                    <a:pt x="92" y="7"/>
                  </a:cubicBezTo>
                  <a:cubicBezTo>
                    <a:pt x="66" y="14"/>
                    <a:pt x="12" y="44"/>
                    <a:pt x="6" y="56"/>
                  </a:cubicBezTo>
                  <a:cubicBezTo>
                    <a:pt x="0" y="68"/>
                    <a:pt x="35" y="80"/>
                    <a:pt x="58" y="79"/>
                  </a:cubicBezTo>
                  <a:cubicBezTo>
                    <a:pt x="81" y="78"/>
                    <a:pt x="120" y="60"/>
                    <a:pt x="144" y="49"/>
                  </a:cubicBezTo>
                  <a:close/>
                </a:path>
              </a:pathLst>
            </a:custGeom>
            <a:noFill/>
            <a:ln w="19050">
              <a:solidFill>
                <a:srgbClr val="80808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57" name="Oval 59"/>
            <p:cNvSpPr>
              <a:spLocks noChangeAspect="1" noChangeArrowheads="1"/>
            </p:cNvSpPr>
            <p:nvPr/>
          </p:nvSpPr>
          <p:spPr bwMode="auto">
            <a:xfrm>
              <a:off x="2736" y="2016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" name="Oval 60"/>
            <p:cNvSpPr>
              <a:spLocks noChangeAspect="1" noChangeArrowheads="1"/>
            </p:cNvSpPr>
            <p:nvPr/>
          </p:nvSpPr>
          <p:spPr bwMode="auto">
            <a:xfrm>
              <a:off x="2832" y="2112"/>
              <a:ext cx="23" cy="2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00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9" name="Oval 61"/>
            <p:cNvSpPr>
              <a:spLocks noChangeAspect="1" noChangeArrowheads="1"/>
            </p:cNvSpPr>
            <p:nvPr/>
          </p:nvSpPr>
          <p:spPr bwMode="auto">
            <a:xfrm>
              <a:off x="2928" y="1920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" name="Oval 62"/>
            <p:cNvSpPr>
              <a:spLocks noChangeAspect="1" noChangeArrowheads="1"/>
            </p:cNvSpPr>
            <p:nvPr/>
          </p:nvSpPr>
          <p:spPr bwMode="auto">
            <a:xfrm>
              <a:off x="2868" y="2016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" name="Oval 63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2" name="Oval 64"/>
            <p:cNvSpPr>
              <a:spLocks noChangeAspect="1" noChangeArrowheads="1"/>
            </p:cNvSpPr>
            <p:nvPr/>
          </p:nvSpPr>
          <p:spPr bwMode="auto">
            <a:xfrm>
              <a:off x="3072" y="1872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3" name="Oval 65"/>
            <p:cNvSpPr>
              <a:spLocks noChangeAspect="1" noChangeArrowheads="1"/>
            </p:cNvSpPr>
            <p:nvPr/>
          </p:nvSpPr>
          <p:spPr bwMode="auto">
            <a:xfrm>
              <a:off x="3168" y="1776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" name="Oval 67"/>
            <p:cNvSpPr>
              <a:spLocks noChangeAspect="1" noChangeArrowheads="1"/>
            </p:cNvSpPr>
            <p:nvPr/>
          </p:nvSpPr>
          <p:spPr bwMode="auto">
            <a:xfrm>
              <a:off x="2832" y="2112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" name="Oval 68"/>
            <p:cNvSpPr>
              <a:spLocks noChangeAspect="1" noChangeArrowheads="1"/>
            </p:cNvSpPr>
            <p:nvPr/>
          </p:nvSpPr>
          <p:spPr bwMode="auto">
            <a:xfrm>
              <a:off x="2778" y="2058"/>
              <a:ext cx="35" cy="3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CC99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6" name="Oval 69"/>
            <p:cNvSpPr>
              <a:spLocks noChangeAspect="1" noChangeArrowheads="1"/>
            </p:cNvSpPr>
            <p:nvPr/>
          </p:nvSpPr>
          <p:spPr bwMode="auto">
            <a:xfrm>
              <a:off x="2928" y="1968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7" name="Oval 70"/>
            <p:cNvSpPr>
              <a:spLocks noChangeAspect="1" noChangeArrowheads="1"/>
            </p:cNvSpPr>
            <p:nvPr/>
          </p:nvSpPr>
          <p:spPr bwMode="auto">
            <a:xfrm>
              <a:off x="2928" y="2064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" name="Oval 71"/>
            <p:cNvSpPr>
              <a:spLocks noChangeAspect="1" noChangeArrowheads="1"/>
            </p:cNvSpPr>
            <p:nvPr/>
          </p:nvSpPr>
          <p:spPr bwMode="auto">
            <a:xfrm>
              <a:off x="3072" y="1920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" name="Oval 72"/>
            <p:cNvSpPr>
              <a:spLocks noChangeAspect="1" noChangeArrowheads="1"/>
            </p:cNvSpPr>
            <p:nvPr/>
          </p:nvSpPr>
          <p:spPr bwMode="auto">
            <a:xfrm>
              <a:off x="3168" y="1968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" name="Oval 73"/>
            <p:cNvSpPr>
              <a:spLocks noChangeAspect="1" noChangeArrowheads="1"/>
            </p:cNvSpPr>
            <p:nvPr/>
          </p:nvSpPr>
          <p:spPr bwMode="auto">
            <a:xfrm>
              <a:off x="3264" y="1872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" name="Oval 74"/>
            <p:cNvSpPr>
              <a:spLocks noChangeAspect="1" noChangeArrowheads="1"/>
            </p:cNvSpPr>
            <p:nvPr/>
          </p:nvSpPr>
          <p:spPr bwMode="auto">
            <a:xfrm>
              <a:off x="3049" y="1824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" name="Oval 75"/>
            <p:cNvSpPr>
              <a:spLocks noChangeAspect="1" noChangeArrowheads="1"/>
            </p:cNvSpPr>
            <p:nvPr/>
          </p:nvSpPr>
          <p:spPr bwMode="auto">
            <a:xfrm>
              <a:off x="3241" y="1728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3" name="Oval 76"/>
            <p:cNvSpPr>
              <a:spLocks noChangeAspect="1" noChangeArrowheads="1"/>
            </p:cNvSpPr>
            <p:nvPr/>
          </p:nvSpPr>
          <p:spPr bwMode="auto">
            <a:xfrm>
              <a:off x="3216" y="1824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4" name="Oval 77"/>
            <p:cNvSpPr>
              <a:spLocks noChangeAspect="1" noChangeArrowheads="1"/>
            </p:cNvSpPr>
            <p:nvPr/>
          </p:nvSpPr>
          <p:spPr bwMode="auto">
            <a:xfrm>
              <a:off x="3216" y="1680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5" name="Oval 78"/>
            <p:cNvSpPr>
              <a:spLocks noChangeAspect="1" noChangeArrowheads="1"/>
            </p:cNvSpPr>
            <p:nvPr/>
          </p:nvSpPr>
          <p:spPr bwMode="auto">
            <a:xfrm>
              <a:off x="3385" y="1680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6" name="Oval 79"/>
            <p:cNvSpPr>
              <a:spLocks noChangeAspect="1" noChangeArrowheads="1"/>
            </p:cNvSpPr>
            <p:nvPr/>
          </p:nvSpPr>
          <p:spPr bwMode="auto">
            <a:xfrm>
              <a:off x="3481" y="1584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7" name="Oval 80"/>
            <p:cNvSpPr>
              <a:spLocks noChangeAspect="1" noChangeArrowheads="1"/>
            </p:cNvSpPr>
            <p:nvPr/>
          </p:nvSpPr>
          <p:spPr bwMode="auto">
            <a:xfrm>
              <a:off x="3145" y="1920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" name="Oval 81"/>
            <p:cNvSpPr>
              <a:spLocks noChangeAspect="1" noChangeArrowheads="1"/>
            </p:cNvSpPr>
            <p:nvPr/>
          </p:nvSpPr>
          <p:spPr bwMode="auto">
            <a:xfrm>
              <a:off x="3024" y="1968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9" name="Oval 82"/>
            <p:cNvSpPr>
              <a:spLocks noChangeAspect="1" noChangeArrowheads="1"/>
            </p:cNvSpPr>
            <p:nvPr/>
          </p:nvSpPr>
          <p:spPr bwMode="auto">
            <a:xfrm>
              <a:off x="3337" y="1824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" name="Oval 83"/>
            <p:cNvSpPr>
              <a:spLocks noChangeAspect="1" noChangeArrowheads="1"/>
            </p:cNvSpPr>
            <p:nvPr/>
          </p:nvSpPr>
          <p:spPr bwMode="auto">
            <a:xfrm>
              <a:off x="3277" y="1920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1" name="Oval 84"/>
            <p:cNvSpPr>
              <a:spLocks noChangeAspect="1" noChangeArrowheads="1"/>
            </p:cNvSpPr>
            <p:nvPr/>
          </p:nvSpPr>
          <p:spPr bwMode="auto">
            <a:xfrm>
              <a:off x="3385" y="1728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2" name="Oval 85"/>
            <p:cNvSpPr>
              <a:spLocks noChangeAspect="1" noChangeArrowheads="1"/>
            </p:cNvSpPr>
            <p:nvPr/>
          </p:nvSpPr>
          <p:spPr bwMode="auto">
            <a:xfrm>
              <a:off x="3504" y="1776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3" name="Oval 86"/>
            <p:cNvSpPr>
              <a:spLocks noChangeAspect="1" noChangeArrowheads="1"/>
            </p:cNvSpPr>
            <p:nvPr/>
          </p:nvSpPr>
          <p:spPr bwMode="auto">
            <a:xfrm>
              <a:off x="3577" y="1680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4" name="Oval 87"/>
            <p:cNvSpPr>
              <a:spLocks noChangeAspect="1" noChangeArrowheads="1"/>
            </p:cNvSpPr>
            <p:nvPr/>
          </p:nvSpPr>
          <p:spPr bwMode="auto">
            <a:xfrm>
              <a:off x="3468" y="1632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5" name="Oval 88"/>
            <p:cNvSpPr>
              <a:spLocks noChangeAspect="1" noChangeArrowheads="1"/>
            </p:cNvSpPr>
            <p:nvPr/>
          </p:nvSpPr>
          <p:spPr bwMode="auto">
            <a:xfrm>
              <a:off x="3408" y="1824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6" name="Oval 89"/>
            <p:cNvSpPr>
              <a:spLocks noChangeAspect="1" noChangeArrowheads="1"/>
            </p:cNvSpPr>
            <p:nvPr/>
          </p:nvSpPr>
          <p:spPr bwMode="auto">
            <a:xfrm>
              <a:off x="3564" y="1728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7" name="Oval 90"/>
            <p:cNvSpPr>
              <a:spLocks noChangeAspect="1" noChangeArrowheads="1"/>
            </p:cNvSpPr>
            <p:nvPr/>
          </p:nvSpPr>
          <p:spPr bwMode="auto">
            <a:xfrm>
              <a:off x="3472" y="1708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8" name="Oval 91"/>
            <p:cNvSpPr>
              <a:spLocks noChangeAspect="1" noChangeArrowheads="1"/>
            </p:cNvSpPr>
            <p:nvPr/>
          </p:nvSpPr>
          <p:spPr bwMode="auto">
            <a:xfrm>
              <a:off x="3445" y="1776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9" name="Oval 92"/>
            <p:cNvSpPr>
              <a:spLocks noChangeAspect="1" noChangeArrowheads="1"/>
            </p:cNvSpPr>
            <p:nvPr/>
          </p:nvSpPr>
          <p:spPr bwMode="auto">
            <a:xfrm>
              <a:off x="3312" y="1776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" name="Oval 93"/>
            <p:cNvSpPr>
              <a:spLocks noChangeAspect="1" noChangeArrowheads="1"/>
            </p:cNvSpPr>
            <p:nvPr/>
          </p:nvSpPr>
          <p:spPr bwMode="auto">
            <a:xfrm>
              <a:off x="3145" y="1849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1" name="Oval 94"/>
            <p:cNvSpPr>
              <a:spLocks noChangeAspect="1" noChangeArrowheads="1"/>
            </p:cNvSpPr>
            <p:nvPr/>
          </p:nvSpPr>
          <p:spPr bwMode="auto">
            <a:xfrm>
              <a:off x="3191" y="1728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" name="Oval 95"/>
            <p:cNvSpPr>
              <a:spLocks noChangeAspect="1" noChangeArrowheads="1"/>
            </p:cNvSpPr>
            <p:nvPr/>
          </p:nvSpPr>
          <p:spPr bwMode="auto">
            <a:xfrm>
              <a:off x="3072" y="1776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3" name="Oval 96"/>
            <p:cNvSpPr>
              <a:spLocks noChangeAspect="1" noChangeArrowheads="1"/>
            </p:cNvSpPr>
            <p:nvPr/>
          </p:nvSpPr>
          <p:spPr bwMode="auto">
            <a:xfrm>
              <a:off x="3312" y="1692"/>
              <a:ext cx="23" cy="23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66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4" name="Freeform 97"/>
            <p:cNvSpPr>
              <a:spLocks noChangeAspect="1"/>
            </p:cNvSpPr>
            <p:nvPr/>
          </p:nvSpPr>
          <p:spPr bwMode="auto">
            <a:xfrm rot="10112070">
              <a:off x="3264" y="1612"/>
              <a:ext cx="139" cy="64"/>
            </a:xfrm>
            <a:custGeom>
              <a:avLst/>
              <a:gdLst>
                <a:gd name="T0" fmla="*/ 144 w 174"/>
                <a:gd name="T1" fmla="*/ 49 h 80"/>
                <a:gd name="T2" fmla="*/ 165 w 174"/>
                <a:gd name="T3" fmla="*/ 12 h 80"/>
                <a:gd name="T4" fmla="*/ 92 w 174"/>
                <a:gd name="T5" fmla="*/ 7 h 80"/>
                <a:gd name="T6" fmla="*/ 6 w 174"/>
                <a:gd name="T7" fmla="*/ 56 h 80"/>
                <a:gd name="T8" fmla="*/ 58 w 174"/>
                <a:gd name="T9" fmla="*/ 79 h 80"/>
                <a:gd name="T10" fmla="*/ 144 w 174"/>
                <a:gd name="T11" fmla="*/ 49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4"/>
                <a:gd name="T19" fmla="*/ 0 h 80"/>
                <a:gd name="T20" fmla="*/ 174 w 174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4" h="80">
                  <a:moveTo>
                    <a:pt x="144" y="49"/>
                  </a:moveTo>
                  <a:cubicBezTo>
                    <a:pt x="162" y="38"/>
                    <a:pt x="174" y="19"/>
                    <a:pt x="165" y="12"/>
                  </a:cubicBezTo>
                  <a:cubicBezTo>
                    <a:pt x="156" y="5"/>
                    <a:pt x="118" y="0"/>
                    <a:pt x="92" y="7"/>
                  </a:cubicBezTo>
                  <a:cubicBezTo>
                    <a:pt x="66" y="14"/>
                    <a:pt x="12" y="44"/>
                    <a:pt x="6" y="56"/>
                  </a:cubicBezTo>
                  <a:cubicBezTo>
                    <a:pt x="0" y="68"/>
                    <a:pt x="35" y="80"/>
                    <a:pt x="58" y="79"/>
                  </a:cubicBezTo>
                  <a:cubicBezTo>
                    <a:pt x="81" y="78"/>
                    <a:pt x="120" y="60"/>
                    <a:pt x="144" y="49"/>
                  </a:cubicBezTo>
                  <a:close/>
                </a:path>
              </a:pathLst>
            </a:custGeom>
            <a:noFill/>
            <a:ln w="19050">
              <a:solidFill>
                <a:srgbClr val="80808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  <p:sp>
          <p:nvSpPr>
            <p:cNvPr id="95" name="Oval 98"/>
            <p:cNvSpPr>
              <a:spLocks noChangeAspect="1" noChangeArrowheads="1"/>
            </p:cNvSpPr>
            <p:nvPr/>
          </p:nvSpPr>
          <p:spPr bwMode="auto">
            <a:xfrm>
              <a:off x="2870" y="2056"/>
              <a:ext cx="48" cy="48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CC99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" name="Oval 99"/>
            <p:cNvSpPr>
              <a:spLocks noChangeAspect="1" noChangeArrowheads="1"/>
            </p:cNvSpPr>
            <p:nvPr/>
          </p:nvSpPr>
          <p:spPr bwMode="auto">
            <a:xfrm>
              <a:off x="3120" y="1776"/>
              <a:ext cx="35" cy="3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CC99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7" name="Oval 100"/>
            <p:cNvSpPr>
              <a:spLocks noChangeAspect="1" noChangeArrowheads="1"/>
            </p:cNvSpPr>
            <p:nvPr/>
          </p:nvSpPr>
          <p:spPr bwMode="auto">
            <a:xfrm>
              <a:off x="3312" y="1872"/>
              <a:ext cx="48" cy="48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CC99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" name="Oval 101"/>
            <p:cNvSpPr>
              <a:spLocks noChangeAspect="1" noChangeArrowheads="1"/>
            </p:cNvSpPr>
            <p:nvPr/>
          </p:nvSpPr>
          <p:spPr bwMode="auto">
            <a:xfrm>
              <a:off x="3456" y="1824"/>
              <a:ext cx="35" cy="3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CC99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9" name="Oval 102"/>
            <p:cNvSpPr>
              <a:spLocks noChangeAspect="1" noChangeArrowheads="1"/>
            </p:cNvSpPr>
            <p:nvPr/>
          </p:nvSpPr>
          <p:spPr bwMode="auto">
            <a:xfrm>
              <a:off x="2972" y="1872"/>
              <a:ext cx="48" cy="48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CC99FF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0" name="Freeform 103"/>
            <p:cNvSpPr>
              <a:spLocks noChangeAspect="1"/>
            </p:cNvSpPr>
            <p:nvPr/>
          </p:nvSpPr>
          <p:spPr bwMode="auto">
            <a:xfrm rot="-460009">
              <a:off x="2946" y="1748"/>
              <a:ext cx="464" cy="208"/>
            </a:xfrm>
            <a:custGeom>
              <a:avLst/>
              <a:gdLst>
                <a:gd name="T0" fmla="*/ 16 w 464"/>
                <a:gd name="T1" fmla="*/ 208 h 272"/>
                <a:gd name="T2" fmla="*/ 16 w 464"/>
                <a:gd name="T3" fmla="*/ 256 h 272"/>
                <a:gd name="T4" fmla="*/ 112 w 464"/>
                <a:gd name="T5" fmla="*/ 208 h 272"/>
                <a:gd name="T6" fmla="*/ 112 w 464"/>
                <a:gd name="T7" fmla="*/ 160 h 272"/>
                <a:gd name="T8" fmla="*/ 64 w 464"/>
                <a:gd name="T9" fmla="*/ 160 h 272"/>
                <a:gd name="T10" fmla="*/ 64 w 464"/>
                <a:gd name="T11" fmla="*/ 256 h 272"/>
                <a:gd name="T12" fmla="*/ 112 w 464"/>
                <a:gd name="T13" fmla="*/ 256 h 272"/>
                <a:gd name="T14" fmla="*/ 160 w 464"/>
                <a:gd name="T15" fmla="*/ 208 h 272"/>
                <a:gd name="T16" fmla="*/ 64 w 464"/>
                <a:gd name="T17" fmla="*/ 208 h 272"/>
                <a:gd name="T18" fmla="*/ 64 w 464"/>
                <a:gd name="T19" fmla="*/ 256 h 272"/>
                <a:gd name="T20" fmla="*/ 16 w 464"/>
                <a:gd name="T21" fmla="*/ 256 h 272"/>
                <a:gd name="T22" fmla="*/ 64 w 464"/>
                <a:gd name="T23" fmla="*/ 256 h 272"/>
                <a:gd name="T24" fmla="*/ 16 w 464"/>
                <a:gd name="T25" fmla="*/ 160 h 272"/>
                <a:gd name="T26" fmla="*/ 64 w 464"/>
                <a:gd name="T27" fmla="*/ 160 h 272"/>
                <a:gd name="T28" fmla="*/ 160 w 464"/>
                <a:gd name="T29" fmla="*/ 112 h 272"/>
                <a:gd name="T30" fmla="*/ 256 w 464"/>
                <a:gd name="T31" fmla="*/ 112 h 272"/>
                <a:gd name="T32" fmla="*/ 256 w 464"/>
                <a:gd name="T33" fmla="*/ 160 h 272"/>
                <a:gd name="T34" fmla="*/ 208 w 464"/>
                <a:gd name="T35" fmla="*/ 208 h 272"/>
                <a:gd name="T36" fmla="*/ 112 w 464"/>
                <a:gd name="T37" fmla="*/ 208 h 272"/>
                <a:gd name="T38" fmla="*/ 112 w 464"/>
                <a:gd name="T39" fmla="*/ 160 h 272"/>
                <a:gd name="T40" fmla="*/ 208 w 464"/>
                <a:gd name="T41" fmla="*/ 112 h 272"/>
                <a:gd name="T42" fmla="*/ 304 w 464"/>
                <a:gd name="T43" fmla="*/ 64 h 272"/>
                <a:gd name="T44" fmla="*/ 400 w 464"/>
                <a:gd name="T45" fmla="*/ 64 h 272"/>
                <a:gd name="T46" fmla="*/ 400 w 464"/>
                <a:gd name="T47" fmla="*/ 112 h 272"/>
                <a:gd name="T48" fmla="*/ 304 w 464"/>
                <a:gd name="T49" fmla="*/ 112 h 272"/>
                <a:gd name="T50" fmla="*/ 208 w 464"/>
                <a:gd name="T51" fmla="*/ 160 h 272"/>
                <a:gd name="T52" fmla="*/ 256 w 464"/>
                <a:gd name="T53" fmla="*/ 208 h 272"/>
                <a:gd name="T54" fmla="*/ 304 w 464"/>
                <a:gd name="T55" fmla="*/ 160 h 272"/>
                <a:gd name="T56" fmla="*/ 352 w 464"/>
                <a:gd name="T57" fmla="*/ 112 h 272"/>
                <a:gd name="T58" fmla="*/ 352 w 464"/>
                <a:gd name="T59" fmla="*/ 64 h 272"/>
                <a:gd name="T60" fmla="*/ 304 w 464"/>
                <a:gd name="T61" fmla="*/ 16 h 272"/>
                <a:gd name="T62" fmla="*/ 256 w 464"/>
                <a:gd name="T63" fmla="*/ 16 h 272"/>
                <a:gd name="T64" fmla="*/ 160 w 464"/>
                <a:gd name="T65" fmla="*/ 112 h 272"/>
                <a:gd name="T66" fmla="*/ 160 w 464"/>
                <a:gd name="T67" fmla="*/ 160 h 272"/>
                <a:gd name="T68" fmla="*/ 208 w 464"/>
                <a:gd name="T69" fmla="*/ 160 h 272"/>
                <a:gd name="T70" fmla="*/ 256 w 464"/>
                <a:gd name="T71" fmla="*/ 160 h 272"/>
                <a:gd name="T72" fmla="*/ 304 w 464"/>
                <a:gd name="T73" fmla="*/ 64 h 272"/>
                <a:gd name="T74" fmla="*/ 400 w 464"/>
                <a:gd name="T75" fmla="*/ 64 h 272"/>
                <a:gd name="T76" fmla="*/ 448 w 464"/>
                <a:gd name="T77" fmla="*/ 112 h 272"/>
                <a:gd name="T78" fmla="*/ 304 w 464"/>
                <a:gd name="T79" fmla="*/ 160 h 272"/>
                <a:gd name="T80" fmla="*/ 208 w 464"/>
                <a:gd name="T81" fmla="*/ 112 h 272"/>
                <a:gd name="T82" fmla="*/ 256 w 464"/>
                <a:gd name="T83" fmla="*/ 64 h 272"/>
                <a:gd name="T84" fmla="*/ 112 w 464"/>
                <a:gd name="T85" fmla="*/ 64 h 272"/>
                <a:gd name="T86" fmla="*/ 64 w 464"/>
                <a:gd name="T87" fmla="*/ 112 h 272"/>
                <a:gd name="T88" fmla="*/ 112 w 464"/>
                <a:gd name="T89" fmla="*/ 160 h 272"/>
                <a:gd name="T90" fmla="*/ 16 w 464"/>
                <a:gd name="T91" fmla="*/ 208 h 2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4"/>
                <a:gd name="T139" fmla="*/ 0 h 272"/>
                <a:gd name="T140" fmla="*/ 464 w 464"/>
                <a:gd name="T141" fmla="*/ 272 h 27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4" h="272">
                  <a:moveTo>
                    <a:pt x="16" y="208"/>
                  </a:moveTo>
                  <a:cubicBezTo>
                    <a:pt x="0" y="224"/>
                    <a:pt x="0" y="256"/>
                    <a:pt x="16" y="256"/>
                  </a:cubicBezTo>
                  <a:cubicBezTo>
                    <a:pt x="32" y="256"/>
                    <a:pt x="96" y="224"/>
                    <a:pt x="112" y="208"/>
                  </a:cubicBezTo>
                  <a:cubicBezTo>
                    <a:pt x="128" y="192"/>
                    <a:pt x="120" y="168"/>
                    <a:pt x="112" y="160"/>
                  </a:cubicBezTo>
                  <a:cubicBezTo>
                    <a:pt x="104" y="152"/>
                    <a:pt x="72" y="144"/>
                    <a:pt x="64" y="160"/>
                  </a:cubicBezTo>
                  <a:cubicBezTo>
                    <a:pt x="56" y="176"/>
                    <a:pt x="56" y="240"/>
                    <a:pt x="64" y="256"/>
                  </a:cubicBezTo>
                  <a:cubicBezTo>
                    <a:pt x="72" y="272"/>
                    <a:pt x="96" y="264"/>
                    <a:pt x="112" y="256"/>
                  </a:cubicBezTo>
                  <a:cubicBezTo>
                    <a:pt x="128" y="248"/>
                    <a:pt x="168" y="216"/>
                    <a:pt x="160" y="208"/>
                  </a:cubicBezTo>
                  <a:cubicBezTo>
                    <a:pt x="152" y="200"/>
                    <a:pt x="80" y="200"/>
                    <a:pt x="64" y="208"/>
                  </a:cubicBezTo>
                  <a:cubicBezTo>
                    <a:pt x="48" y="216"/>
                    <a:pt x="72" y="248"/>
                    <a:pt x="64" y="256"/>
                  </a:cubicBezTo>
                  <a:cubicBezTo>
                    <a:pt x="56" y="264"/>
                    <a:pt x="16" y="256"/>
                    <a:pt x="16" y="256"/>
                  </a:cubicBezTo>
                  <a:cubicBezTo>
                    <a:pt x="16" y="256"/>
                    <a:pt x="64" y="272"/>
                    <a:pt x="64" y="256"/>
                  </a:cubicBezTo>
                  <a:cubicBezTo>
                    <a:pt x="64" y="240"/>
                    <a:pt x="16" y="176"/>
                    <a:pt x="16" y="160"/>
                  </a:cubicBezTo>
                  <a:cubicBezTo>
                    <a:pt x="16" y="144"/>
                    <a:pt x="40" y="168"/>
                    <a:pt x="64" y="160"/>
                  </a:cubicBezTo>
                  <a:cubicBezTo>
                    <a:pt x="88" y="152"/>
                    <a:pt x="128" y="120"/>
                    <a:pt x="160" y="112"/>
                  </a:cubicBezTo>
                  <a:cubicBezTo>
                    <a:pt x="192" y="104"/>
                    <a:pt x="240" y="104"/>
                    <a:pt x="256" y="112"/>
                  </a:cubicBezTo>
                  <a:cubicBezTo>
                    <a:pt x="272" y="120"/>
                    <a:pt x="264" y="144"/>
                    <a:pt x="256" y="160"/>
                  </a:cubicBezTo>
                  <a:cubicBezTo>
                    <a:pt x="248" y="176"/>
                    <a:pt x="232" y="200"/>
                    <a:pt x="208" y="208"/>
                  </a:cubicBezTo>
                  <a:cubicBezTo>
                    <a:pt x="184" y="216"/>
                    <a:pt x="128" y="216"/>
                    <a:pt x="112" y="208"/>
                  </a:cubicBezTo>
                  <a:cubicBezTo>
                    <a:pt x="96" y="200"/>
                    <a:pt x="96" y="176"/>
                    <a:pt x="112" y="160"/>
                  </a:cubicBezTo>
                  <a:cubicBezTo>
                    <a:pt x="128" y="144"/>
                    <a:pt x="176" y="128"/>
                    <a:pt x="208" y="112"/>
                  </a:cubicBezTo>
                  <a:cubicBezTo>
                    <a:pt x="240" y="96"/>
                    <a:pt x="272" y="72"/>
                    <a:pt x="304" y="64"/>
                  </a:cubicBezTo>
                  <a:cubicBezTo>
                    <a:pt x="336" y="56"/>
                    <a:pt x="384" y="56"/>
                    <a:pt x="400" y="64"/>
                  </a:cubicBezTo>
                  <a:cubicBezTo>
                    <a:pt x="416" y="72"/>
                    <a:pt x="416" y="104"/>
                    <a:pt x="400" y="112"/>
                  </a:cubicBezTo>
                  <a:cubicBezTo>
                    <a:pt x="384" y="120"/>
                    <a:pt x="336" y="104"/>
                    <a:pt x="304" y="112"/>
                  </a:cubicBezTo>
                  <a:cubicBezTo>
                    <a:pt x="272" y="120"/>
                    <a:pt x="216" y="144"/>
                    <a:pt x="208" y="160"/>
                  </a:cubicBezTo>
                  <a:cubicBezTo>
                    <a:pt x="200" y="176"/>
                    <a:pt x="240" y="208"/>
                    <a:pt x="256" y="208"/>
                  </a:cubicBezTo>
                  <a:cubicBezTo>
                    <a:pt x="272" y="208"/>
                    <a:pt x="288" y="176"/>
                    <a:pt x="304" y="160"/>
                  </a:cubicBezTo>
                  <a:cubicBezTo>
                    <a:pt x="320" y="144"/>
                    <a:pt x="344" y="128"/>
                    <a:pt x="352" y="112"/>
                  </a:cubicBezTo>
                  <a:cubicBezTo>
                    <a:pt x="360" y="96"/>
                    <a:pt x="360" y="80"/>
                    <a:pt x="352" y="64"/>
                  </a:cubicBezTo>
                  <a:cubicBezTo>
                    <a:pt x="344" y="48"/>
                    <a:pt x="320" y="24"/>
                    <a:pt x="304" y="16"/>
                  </a:cubicBezTo>
                  <a:cubicBezTo>
                    <a:pt x="288" y="8"/>
                    <a:pt x="280" y="0"/>
                    <a:pt x="256" y="16"/>
                  </a:cubicBezTo>
                  <a:cubicBezTo>
                    <a:pt x="232" y="32"/>
                    <a:pt x="176" y="88"/>
                    <a:pt x="160" y="112"/>
                  </a:cubicBezTo>
                  <a:cubicBezTo>
                    <a:pt x="144" y="136"/>
                    <a:pt x="152" y="152"/>
                    <a:pt x="160" y="160"/>
                  </a:cubicBezTo>
                  <a:cubicBezTo>
                    <a:pt x="168" y="168"/>
                    <a:pt x="192" y="160"/>
                    <a:pt x="208" y="160"/>
                  </a:cubicBezTo>
                  <a:cubicBezTo>
                    <a:pt x="224" y="160"/>
                    <a:pt x="240" y="176"/>
                    <a:pt x="256" y="160"/>
                  </a:cubicBezTo>
                  <a:cubicBezTo>
                    <a:pt x="272" y="144"/>
                    <a:pt x="280" y="80"/>
                    <a:pt x="304" y="64"/>
                  </a:cubicBezTo>
                  <a:cubicBezTo>
                    <a:pt x="328" y="48"/>
                    <a:pt x="376" y="56"/>
                    <a:pt x="400" y="64"/>
                  </a:cubicBezTo>
                  <a:cubicBezTo>
                    <a:pt x="424" y="72"/>
                    <a:pt x="464" y="96"/>
                    <a:pt x="448" y="112"/>
                  </a:cubicBezTo>
                  <a:cubicBezTo>
                    <a:pt x="432" y="128"/>
                    <a:pt x="344" y="160"/>
                    <a:pt x="304" y="160"/>
                  </a:cubicBezTo>
                  <a:cubicBezTo>
                    <a:pt x="264" y="160"/>
                    <a:pt x="216" y="128"/>
                    <a:pt x="208" y="112"/>
                  </a:cubicBezTo>
                  <a:cubicBezTo>
                    <a:pt x="200" y="96"/>
                    <a:pt x="272" y="72"/>
                    <a:pt x="256" y="64"/>
                  </a:cubicBezTo>
                  <a:cubicBezTo>
                    <a:pt x="240" y="56"/>
                    <a:pt x="144" y="56"/>
                    <a:pt x="112" y="64"/>
                  </a:cubicBezTo>
                  <a:cubicBezTo>
                    <a:pt x="80" y="72"/>
                    <a:pt x="64" y="96"/>
                    <a:pt x="64" y="112"/>
                  </a:cubicBezTo>
                  <a:cubicBezTo>
                    <a:pt x="64" y="128"/>
                    <a:pt x="120" y="144"/>
                    <a:pt x="112" y="160"/>
                  </a:cubicBezTo>
                  <a:cubicBezTo>
                    <a:pt x="104" y="176"/>
                    <a:pt x="32" y="192"/>
                    <a:pt x="16" y="208"/>
                  </a:cubicBezTo>
                  <a:close/>
                </a:path>
              </a:pathLst>
            </a:custGeom>
            <a:noFill/>
            <a:ln w="25400">
              <a:solidFill>
                <a:srgbClr val="C0C0C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1" name="100 - Τίτλος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164307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Ποιες δομές των παθογόνων αναγνωρίζονται από το ανοσολογικό σύστημα;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3200" b="1" dirty="0" smtClean="0"/>
              <a:t>Οι δομές των παθογόνων που αναγνωρίζονται από το ανοσολογικό σύστημα</a:t>
            </a:r>
            <a:endParaRPr lang="en-US" sz="3200" b="1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63976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Τα κύτταρα της φυσικής ανοσίας αναγνωρίζουν</a:t>
            </a:r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540274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 smtClean="0"/>
              <a:t>Μοριακά πρότυπα παθογόνων</a:t>
            </a: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Μεγάλα μόρια πρωτεϊνών ή </a:t>
            </a:r>
            <a:r>
              <a:rPr lang="el-GR" dirty="0" err="1" smtClean="0"/>
              <a:t>λιποσακχαριτών</a:t>
            </a:r>
            <a:r>
              <a:rPr lang="el-GR" dirty="0" smtClean="0"/>
              <a:t> ή και </a:t>
            </a:r>
            <a:r>
              <a:rPr lang="en-US" dirty="0" smtClean="0"/>
              <a:t>DNA </a:t>
            </a:r>
            <a:r>
              <a:rPr lang="el-GR" dirty="0" smtClean="0"/>
              <a:t>ή </a:t>
            </a:r>
            <a:r>
              <a:rPr lang="en-US" dirty="0" smtClean="0"/>
              <a:t>RNA</a:t>
            </a:r>
            <a:r>
              <a:rPr lang="el-GR" dirty="0" smtClean="0"/>
              <a:t> που υπάρχουν σε βακτήρια, μύκητες και ιούς</a:t>
            </a:r>
          </a:p>
          <a:p>
            <a:pPr>
              <a:buNone/>
            </a:pPr>
            <a:r>
              <a:rPr lang="el-GR" b="1" dirty="0" smtClean="0"/>
              <a:t>Αναγνώριση μέσω υποδοχέων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Οι υποδοχείς αυτοί ονομάζονται «υποδοχείς αναγνωρίσεως δομικών προτύπων παθογόνων» και αποτελούν τους «αισθητήρες» με τους οποίους το ανοσολογικό σύστημα «αντιλαμβάνεται» τον ξένο «εισβολέα»</a:t>
            </a:r>
            <a:endParaRPr lang="en-US" dirty="0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63976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Τα κύτταρα της ειδικής ανοσίας αναγνωρίζουν</a:t>
            </a:r>
            <a:endParaRPr lang="en-US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68835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b="1" dirty="0" smtClean="0"/>
              <a:t>Αντιγόνα</a:t>
            </a: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Είναι συνήθως πρωτεΐνες.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Δεν αναγνωρίζονται ολόκληρες αλλά μικρά τμήματα αυτών που ονομάζονται «</a:t>
            </a:r>
            <a:r>
              <a:rPr lang="el-GR" dirty="0" err="1" smtClean="0"/>
              <a:t>αντιγονικοί</a:t>
            </a:r>
            <a:r>
              <a:rPr lang="el-GR" dirty="0" smtClean="0"/>
              <a:t> </a:t>
            </a:r>
            <a:r>
              <a:rPr lang="el-GR" dirty="0" err="1" smtClean="0"/>
              <a:t>επίτοποι</a:t>
            </a:r>
            <a:r>
              <a:rPr lang="el-GR" dirty="0" smtClean="0"/>
              <a:t>»</a:t>
            </a:r>
          </a:p>
          <a:p>
            <a:pPr>
              <a:buNone/>
            </a:pPr>
            <a:r>
              <a:rPr lang="el-GR" b="1" dirty="0" smtClean="0"/>
              <a:t>Αναγνώριση μέσω υποδοχέων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Αναγνώριση πολύ ειδική και μοναδική</a:t>
            </a:r>
          </a:p>
          <a:p>
            <a:pPr>
              <a:buFont typeface="Wingdings" pitchFamily="2" charset="2"/>
              <a:buChar char="Ø"/>
            </a:pPr>
            <a:r>
              <a:rPr lang="el-GR" b="1" dirty="0" smtClean="0"/>
              <a:t>Υποδοχείς αντιγόνου </a:t>
            </a:r>
            <a:endParaRPr lang="el-GR" b="1" dirty="0"/>
          </a:p>
          <a:p>
            <a:pPr lvl="1">
              <a:buFont typeface="Wingdings" pitchFamily="2" charset="2"/>
              <a:buChar char="Ø"/>
            </a:pPr>
            <a:r>
              <a:rPr lang="el-GR" i="1" dirty="0" smtClean="0"/>
              <a:t>Β-λεμφοκύτταρο: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err="1" smtClean="0"/>
              <a:t>ανοσοσφαιρίνες</a:t>
            </a:r>
            <a:r>
              <a:rPr lang="el-GR" dirty="0" smtClean="0"/>
              <a:t> (τα αντισώματα) που έχει στην επιφάνειά του, για</a:t>
            </a:r>
          </a:p>
          <a:p>
            <a:pPr lvl="1">
              <a:buFont typeface="Wingdings" pitchFamily="2" charset="2"/>
              <a:buChar char="Ø"/>
            </a:pPr>
            <a:r>
              <a:rPr lang="el-GR" i="1" dirty="0" smtClean="0"/>
              <a:t>Τ-λεμφοκύτταρο </a:t>
            </a:r>
            <a:endParaRPr lang="el-GR" i="1" dirty="0"/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υποδοχέας του Τ-λεμφοκυττάρου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Χαρακτηριστικά των μοριακών προτύπων παθογόνων και αντιγόνων</a:t>
            </a:r>
            <a:endParaRPr lang="en-US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el-GR" dirty="0" smtClean="0"/>
              <a:t>Μοριακά πρότυπα παθογόνων</a:t>
            </a:r>
            <a:endParaRPr lang="en-US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Αντιγόνα</a:t>
            </a:r>
            <a:endParaRPr lang="en-US" dirty="0"/>
          </a:p>
        </p:txBody>
      </p:sp>
      <p:pic>
        <p:nvPicPr>
          <p:cNvPr id="1026" name="Picture 2" descr="C:\Users\user\Desktop\Antigen-Work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214554"/>
            <a:ext cx="4041775" cy="2085556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4786314" y="4429132"/>
            <a:ext cx="3929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διακριτές περιοχές του αντιγόνου που αναγνωρίζονται από αντισώματα λέγονται </a:t>
            </a:r>
            <a:r>
              <a:rPr lang="el-GR" dirty="0" err="1" smtClean="0"/>
              <a:t>επίτοποι</a:t>
            </a:r>
            <a:r>
              <a:rPr lang="el-GR" dirty="0" smtClean="0"/>
              <a:t>. Οι επίτοποι ακόμη και του ιδίου αντιγόνου μπορεί να διαφέρουν μεταξύ τους στη λεπτή δομή. Τότε κάθε ένας αναγνωρίζεται από διαφορετικό αντίσωμα</a:t>
            </a:r>
            <a:endParaRPr lang="en-US" dirty="0"/>
          </a:p>
        </p:txBody>
      </p:sp>
      <p:sp>
        <p:nvSpPr>
          <p:cNvPr id="10" name="9 - TextBox"/>
          <p:cNvSpPr txBox="1"/>
          <p:nvPr/>
        </p:nvSpPr>
        <p:spPr>
          <a:xfrm>
            <a:off x="4714876" y="2857496"/>
            <a:ext cx="11430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Αντίσωμα  Α</a:t>
            </a:r>
            <a:endParaRPr lang="en-US" sz="1400" dirty="0"/>
          </a:p>
        </p:txBody>
      </p:sp>
      <p:sp>
        <p:nvSpPr>
          <p:cNvPr id="11" name="10 - TextBox"/>
          <p:cNvSpPr txBox="1"/>
          <p:nvPr/>
        </p:nvSpPr>
        <p:spPr>
          <a:xfrm>
            <a:off x="5286380" y="4009257"/>
            <a:ext cx="10001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/>
              <a:t>Αντίσωμα  Β</a:t>
            </a:r>
            <a:endParaRPr lang="en-US" sz="1200" dirty="0"/>
          </a:p>
        </p:txBody>
      </p:sp>
      <p:sp>
        <p:nvSpPr>
          <p:cNvPr id="12" name="11 - TextBox"/>
          <p:cNvSpPr txBox="1"/>
          <p:nvPr/>
        </p:nvSpPr>
        <p:spPr>
          <a:xfrm>
            <a:off x="6215074" y="4000504"/>
            <a:ext cx="10001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/>
              <a:t>Αντίσωμα  Γ</a:t>
            </a:r>
            <a:endParaRPr lang="en-US" sz="1200" dirty="0"/>
          </a:p>
        </p:txBody>
      </p:sp>
      <p:sp>
        <p:nvSpPr>
          <p:cNvPr id="13" name="12 - TextBox"/>
          <p:cNvSpPr txBox="1"/>
          <p:nvPr/>
        </p:nvSpPr>
        <p:spPr>
          <a:xfrm>
            <a:off x="6429388" y="2285992"/>
            <a:ext cx="12858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Περιοχές σύνδεσης με το αντιγόνο</a:t>
            </a:r>
            <a:endParaRPr lang="en-US" sz="1200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7715272" y="2357430"/>
            <a:ext cx="12144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200" b="1" dirty="0" err="1" smtClean="0"/>
              <a:t>Επίτοποι</a:t>
            </a:r>
            <a:r>
              <a:rPr lang="el-GR" sz="1200" b="1" dirty="0" smtClean="0"/>
              <a:t> </a:t>
            </a:r>
          </a:p>
          <a:p>
            <a:r>
              <a:rPr lang="el-GR" sz="1200" b="1" dirty="0" smtClean="0"/>
              <a:t>(</a:t>
            </a:r>
            <a:r>
              <a:rPr lang="el-GR" sz="1200" b="1" dirty="0" err="1" smtClean="0"/>
              <a:t>αντιγονικοί</a:t>
            </a:r>
            <a:r>
              <a:rPr lang="el-GR" sz="1200" b="1" dirty="0" smtClean="0"/>
              <a:t> </a:t>
            </a:r>
            <a:r>
              <a:rPr lang="el-GR" sz="1200" b="1" dirty="0" err="1" smtClean="0"/>
              <a:t>καθοριστές</a:t>
            </a:r>
            <a:r>
              <a:rPr lang="el-GR" sz="1200" b="1" dirty="0" smtClean="0"/>
              <a:t>)</a:t>
            </a:r>
            <a:endParaRPr lang="en-US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3356992"/>
            <a:ext cx="792088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/>
              <a:t>αντιγόνο</a:t>
            </a:r>
            <a:endParaRPr lang="el-GR" sz="1200" b="1" dirty="0"/>
          </a:p>
        </p:txBody>
      </p:sp>
      <p:sp>
        <p:nvSpPr>
          <p:cNvPr id="6" name="Freeform 5"/>
          <p:cNvSpPr/>
          <p:nvPr/>
        </p:nvSpPr>
        <p:spPr>
          <a:xfrm>
            <a:off x="6749592" y="3242821"/>
            <a:ext cx="94268" cy="292231"/>
          </a:xfrm>
          <a:custGeom>
            <a:avLst/>
            <a:gdLst>
              <a:gd name="connsiteX0" fmla="*/ 0 w 94268"/>
              <a:gd name="connsiteY0" fmla="*/ 0 h 292231"/>
              <a:gd name="connsiteX1" fmla="*/ 28280 w 94268"/>
              <a:gd name="connsiteY1" fmla="*/ 56560 h 292231"/>
              <a:gd name="connsiteX2" fmla="*/ 47134 w 94268"/>
              <a:gd name="connsiteY2" fmla="*/ 84841 h 292231"/>
              <a:gd name="connsiteX3" fmla="*/ 56561 w 94268"/>
              <a:gd name="connsiteY3" fmla="*/ 113121 h 292231"/>
              <a:gd name="connsiteX4" fmla="*/ 75414 w 94268"/>
              <a:gd name="connsiteY4" fmla="*/ 150828 h 292231"/>
              <a:gd name="connsiteX5" fmla="*/ 94268 w 94268"/>
              <a:gd name="connsiteY5" fmla="*/ 216816 h 292231"/>
              <a:gd name="connsiteX6" fmla="*/ 65987 w 94268"/>
              <a:gd name="connsiteY6" fmla="*/ 292231 h 292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268" h="292231">
                <a:moveTo>
                  <a:pt x="0" y="0"/>
                </a:moveTo>
                <a:cubicBezTo>
                  <a:pt x="9427" y="18853"/>
                  <a:pt x="18043" y="38134"/>
                  <a:pt x="28280" y="56560"/>
                </a:cubicBezTo>
                <a:cubicBezTo>
                  <a:pt x="33782" y="66464"/>
                  <a:pt x="42067" y="74707"/>
                  <a:pt x="47134" y="84841"/>
                </a:cubicBezTo>
                <a:cubicBezTo>
                  <a:pt x="51578" y="93729"/>
                  <a:pt x="52647" y="103988"/>
                  <a:pt x="56561" y="113121"/>
                </a:cubicBezTo>
                <a:cubicBezTo>
                  <a:pt x="62097" y="126037"/>
                  <a:pt x="69879" y="137912"/>
                  <a:pt x="75414" y="150828"/>
                </a:cubicBezTo>
                <a:cubicBezTo>
                  <a:pt x="83528" y="169762"/>
                  <a:pt x="89484" y="197681"/>
                  <a:pt x="94268" y="216816"/>
                </a:cubicBezTo>
                <a:cubicBezTo>
                  <a:pt x="73192" y="280043"/>
                  <a:pt x="84302" y="255602"/>
                  <a:pt x="65987" y="292231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4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26" y="2285992"/>
            <a:ext cx="458146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294004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3200" dirty="0" smtClean="0"/>
              <a:t>Οι </a:t>
            </a:r>
            <a:r>
              <a:rPr lang="el-GR" sz="3200" dirty="0" err="1" smtClean="0"/>
              <a:t>επίτοποι</a:t>
            </a:r>
            <a:r>
              <a:rPr lang="el-GR" sz="3200" dirty="0" smtClean="0"/>
              <a:t> είναι μικρές περιοχές εντός των αντιγόνων στις οποίες προσκολλώνται τα αντισώματα</a:t>
            </a:r>
            <a:endParaRPr lang="en-US" sz="3200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3589357"/>
            <a:ext cx="4038600" cy="2911477"/>
          </a:xfrm>
          <a:solidFill>
            <a:srgbClr val="7CE0F4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Όπως φαίνεται στο σχήμα ένα αντιγόνο μπορεί να έχει πάνω από έναν </a:t>
            </a:r>
            <a:r>
              <a:rPr lang="el-GR" dirty="0" err="1" smtClean="0"/>
              <a:t>επίτοπο</a:t>
            </a:r>
            <a:r>
              <a:rPr lang="el-GR" dirty="0" smtClean="0"/>
              <a:t>. Κάθε </a:t>
            </a:r>
            <a:r>
              <a:rPr lang="el-GR" dirty="0" err="1" smtClean="0"/>
              <a:t>επίτοπος</a:t>
            </a:r>
            <a:r>
              <a:rPr lang="el-GR" dirty="0" smtClean="0"/>
              <a:t> αναγνωρίζεται από διαφορετικό αντίσωμα και κάθε αντίσωμα προέρχεται από διαφορετικό κλώνο Β-λεμφοκυττάρων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90359"/>
            <a:ext cx="3286148" cy="659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7286644" y="3214686"/>
            <a:ext cx="10715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/>
              <a:t>Αντιγόνο</a:t>
            </a:r>
            <a:endParaRPr lang="en-US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6500826" y="2857496"/>
            <a:ext cx="1143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err="1" smtClean="0"/>
              <a:t>επίτοπος</a:t>
            </a:r>
            <a:endParaRPr lang="en-US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6143636" y="6286520"/>
            <a:ext cx="13573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/>
              <a:t>Αντίσωμα 1</a:t>
            </a:r>
            <a:endParaRPr lang="en-US" b="1" dirty="0"/>
          </a:p>
        </p:txBody>
      </p:sp>
      <p:sp>
        <p:nvSpPr>
          <p:cNvPr id="14" name="13 - TextBox"/>
          <p:cNvSpPr txBox="1"/>
          <p:nvPr/>
        </p:nvSpPr>
        <p:spPr>
          <a:xfrm>
            <a:off x="6500826" y="357166"/>
            <a:ext cx="13573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/>
              <a:t>Αντίσωμα 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214282" y="71414"/>
            <a:ext cx="8786874" cy="16541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800" dirty="0" smtClean="0"/>
              <a:t>Οι </a:t>
            </a:r>
            <a:r>
              <a:rPr lang="el-GR" sz="2800" dirty="0" err="1" smtClean="0"/>
              <a:t>επίτοποι</a:t>
            </a:r>
            <a:r>
              <a:rPr lang="el-GR" sz="2800" dirty="0" smtClean="0"/>
              <a:t> των αντιγόνων μπορεί να είναι απομεμακρυσμένες αλληλουχίες αμινοξέων που συνενώνονται στο χώρο (</a:t>
            </a:r>
            <a:r>
              <a:rPr lang="el-GR" sz="2800" dirty="0" err="1" smtClean="0"/>
              <a:t>επίτοποι</a:t>
            </a:r>
            <a:r>
              <a:rPr lang="el-GR" sz="2800" dirty="0" smtClean="0"/>
              <a:t> διαμόρφωσης). Μπορεί όμως να είναι και  συνεχείς (γραμμικοί). </a:t>
            </a:r>
            <a:endParaRPr lang="el-GR" sz="2800" dirty="0"/>
          </a:p>
        </p:txBody>
      </p:sp>
      <p:pic>
        <p:nvPicPr>
          <p:cNvPr id="2050" name="Picture 2" descr="C:\Users\dell\Desktop\imag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507" y="1854332"/>
            <a:ext cx="6674765" cy="4860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400" b="1" dirty="0" smtClean="0"/>
              <a:t>Τα Β- και Τ- λεμφοκύτταρα αναγνωρίζουν αντιγόνα μέσω ειδικών υποδοχέων</a:t>
            </a:r>
            <a:endParaRPr lang="el-GR" sz="2400" b="1" dirty="0"/>
          </a:p>
        </p:txBody>
      </p:sp>
      <p:pic>
        <p:nvPicPr>
          <p:cNvPr id="1026" name="Picture 2" descr="C:\Users\Vlach\Desktop\TCRandBCR-1024x7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48" y="857232"/>
            <a:ext cx="7802880" cy="5806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40820" y="928670"/>
            <a:ext cx="748883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Υποδοχείς Αντιγόνου των Β- και των Τ-λεμφοκυττάρων</a:t>
            </a:r>
            <a:endParaRPr lang="el-GR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1844824"/>
            <a:ext cx="18722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0070C0"/>
                </a:solidFill>
              </a:rPr>
              <a:t>Υποδοχέας Β-λεμφοκυττάρου</a:t>
            </a:r>
            <a:endParaRPr lang="el-GR" sz="1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1844824"/>
            <a:ext cx="21368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0070C0"/>
                </a:solidFill>
              </a:rPr>
              <a:t>Υποδοχέας Τ-λεμφοκυττάρου</a:t>
            </a:r>
            <a:endParaRPr lang="el-GR" sz="1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2519318"/>
            <a:ext cx="201622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050" b="1" dirty="0" smtClean="0"/>
              <a:t>Αναγνώριση υπό Β-υποδοχέα</a:t>
            </a:r>
            <a:endParaRPr lang="el-GR" sz="105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2715737"/>
            <a:ext cx="252028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050" b="1" dirty="0" smtClean="0"/>
              <a:t>Αναγνώριση υπό Τ-υποδοχέα</a:t>
            </a:r>
            <a:endParaRPr lang="el-GR" sz="1050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1285852" y="6000768"/>
            <a:ext cx="25003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/>
              <a:t>Μεταγωγή σήματος</a:t>
            </a:r>
            <a:endParaRPr lang="en-US" sz="1600" b="1" dirty="0"/>
          </a:p>
        </p:txBody>
      </p:sp>
      <p:sp>
        <p:nvSpPr>
          <p:cNvPr id="14" name="13 - TextBox"/>
          <p:cNvSpPr txBox="1"/>
          <p:nvPr/>
        </p:nvSpPr>
        <p:spPr>
          <a:xfrm>
            <a:off x="5143504" y="6215082"/>
            <a:ext cx="25003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/>
              <a:t>Μεταγωγή σήματος</a:t>
            </a:r>
            <a:endParaRPr lang="en-US" sz="1600" b="1" dirty="0"/>
          </a:p>
        </p:txBody>
      </p:sp>
      <p:sp>
        <p:nvSpPr>
          <p:cNvPr id="15" name="14 - Ορθογώνιο"/>
          <p:cNvSpPr/>
          <p:nvPr/>
        </p:nvSpPr>
        <p:spPr>
          <a:xfrm>
            <a:off x="785786" y="6478809"/>
            <a:ext cx="4572000" cy="30777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1400" b="1" dirty="0" smtClean="0"/>
              <a:t> </a:t>
            </a:r>
            <a:r>
              <a:rPr lang="en-US" sz="1400" b="1" dirty="0" err="1" smtClean="0"/>
              <a:t>immunoreceptor</a:t>
            </a:r>
            <a:r>
              <a:rPr lang="en-US" sz="1400" b="1" dirty="0" smtClean="0"/>
              <a:t> tyrosine-based activation motif (ITAM)</a:t>
            </a:r>
            <a:endParaRPr lang="en-US" sz="1400" b="1" dirty="0"/>
          </a:p>
        </p:txBody>
      </p:sp>
      <p:sp>
        <p:nvSpPr>
          <p:cNvPr id="16" name="15 - TextBox"/>
          <p:cNvSpPr txBox="1"/>
          <p:nvPr/>
        </p:nvSpPr>
        <p:spPr>
          <a:xfrm>
            <a:off x="1000100" y="3571876"/>
            <a:ext cx="13573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/>
              <a:t>Ελαφρά αλυσίδα</a:t>
            </a:r>
            <a:endParaRPr lang="en-US" sz="1200" b="1" dirty="0"/>
          </a:p>
        </p:txBody>
      </p:sp>
      <p:sp>
        <p:nvSpPr>
          <p:cNvPr id="17" name="16 - TextBox"/>
          <p:cNvSpPr txBox="1"/>
          <p:nvPr/>
        </p:nvSpPr>
        <p:spPr>
          <a:xfrm>
            <a:off x="1142976" y="3929066"/>
            <a:ext cx="12858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Βαριά </a:t>
            </a:r>
            <a:r>
              <a:rPr lang="el-GR" sz="1400" b="1" dirty="0" smtClean="0"/>
              <a:t>αλυσίδα</a:t>
            </a:r>
            <a:endParaRPr lang="en-US" sz="1200" b="1" dirty="0"/>
          </a:p>
        </p:txBody>
      </p:sp>
    </p:spTree>
    <p:extLst>
      <p:ext uri="{BB962C8B-B14F-4D97-AF65-F5344CB8AC3E}">
        <p14:creationId xmlns="" xmlns:p14="http://schemas.microsoft.com/office/powerpoint/2010/main" val="20620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4-18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00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0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85926"/>
            <a:ext cx="5529276" cy="4794233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214282" y="214290"/>
            <a:ext cx="8786874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Οι διάφοροι τύποι των </a:t>
            </a:r>
            <a:r>
              <a:rPr lang="el-GR" sz="2800" dirty="0" err="1" smtClean="0"/>
              <a:t>ανοσοσφαιρινών</a:t>
            </a:r>
            <a:r>
              <a:rPr lang="el-GR" sz="2800" dirty="0" smtClean="0"/>
              <a:t> καθορίζονται και ονομάζονται με βάση την μακρά αλυσίδα</a:t>
            </a:r>
            <a:endParaRPr lang="en-US" sz="2800" dirty="0"/>
          </a:p>
        </p:txBody>
      </p:sp>
      <p:sp>
        <p:nvSpPr>
          <p:cNvPr id="8" name="7 - TextBox"/>
          <p:cNvSpPr txBox="1"/>
          <p:nvPr/>
        </p:nvSpPr>
        <p:spPr>
          <a:xfrm>
            <a:off x="2071670" y="3214686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latin typeface="Gabriola" pitchFamily="82" charset="0"/>
              </a:rPr>
              <a:t>γ</a:t>
            </a:r>
            <a:endParaRPr lang="en-US" sz="3200" b="1" dirty="0">
              <a:latin typeface="Gabriola" pitchFamily="82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786182" y="3221180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latin typeface="Gabriola" pitchFamily="82" charset="0"/>
              </a:rPr>
              <a:t>μ</a:t>
            </a:r>
            <a:endParaRPr lang="en-US" sz="4000" b="1" dirty="0">
              <a:latin typeface="Gabriola" pitchFamily="82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643570" y="3282735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atin typeface="Gabriola" pitchFamily="82" charset="0"/>
              </a:rPr>
              <a:t>δ</a:t>
            </a:r>
            <a:endParaRPr lang="en-US" sz="3600" b="1" dirty="0">
              <a:latin typeface="Gabriola" pitchFamily="82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2857488" y="5500702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latin typeface="Gabriola" pitchFamily="82" charset="0"/>
              </a:rPr>
              <a:t>α</a:t>
            </a:r>
            <a:endParaRPr lang="en-US" sz="4000" b="1" dirty="0">
              <a:latin typeface="Gabriola" pitchFamily="82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4857752" y="5844621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atin typeface="Gabriola" pitchFamily="82" charset="0"/>
              </a:rPr>
              <a:t>ε</a:t>
            </a:r>
            <a:endParaRPr lang="en-US" sz="3600" b="1" dirty="0">
              <a:latin typeface="Gabriola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060848"/>
            <a:ext cx="1606976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IgG: </a:t>
            </a:r>
          </a:p>
          <a:p>
            <a:r>
              <a:rPr lang="el-GR" sz="1600" dirty="0" smtClean="0"/>
              <a:t>Περνάει τον πλακούντα και προστατεύει το έμβρυο και το νεογνό.</a:t>
            </a:r>
          </a:p>
          <a:p>
            <a:r>
              <a:rPr lang="el-GR" sz="1600" dirty="0" smtClean="0"/>
              <a:t>Συνδέει τις πρωτε</a:t>
            </a:r>
            <a:r>
              <a:rPr lang="el-GR" sz="1600" dirty="0" smtClean="0">
                <a:latin typeface="Calibri"/>
              </a:rPr>
              <a:t>ΐνες του συμπληρώματος και τις ενεργοποιεί</a:t>
            </a:r>
            <a:endParaRPr lang="el-GR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084168" y="5373216"/>
            <a:ext cx="2808312" cy="1077218"/>
          </a:xfrm>
          <a:prstGeom prst="rect">
            <a:avLst/>
          </a:prstGeom>
          <a:solidFill>
            <a:srgbClr val="A4F2FA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IgE</a:t>
            </a:r>
            <a:r>
              <a:rPr lang="en-US" sz="1600" b="1" dirty="0" smtClean="0"/>
              <a:t>: </a:t>
            </a:r>
            <a:endParaRPr lang="el-GR" sz="1600" b="1" dirty="0" smtClean="0"/>
          </a:p>
          <a:p>
            <a:r>
              <a:rPr lang="el-GR" sz="1600" dirty="0" smtClean="0"/>
              <a:t>Ευοδώνει τις αντιδράσεις κατά αλλεργιογόνων καισυμμετέχει στην αλλεργία</a:t>
            </a:r>
            <a:endParaRPr lang="el-GR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721584" y="1196752"/>
            <a:ext cx="5242904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IgM: </a:t>
            </a:r>
            <a:r>
              <a:rPr lang="el-GR" sz="1600" dirty="0" smtClean="0"/>
              <a:t>Είναι πενταμερής. Δεν περνάει στους ιστούς. Στο αίμα προσκολλάται σε βακτήρια και ενεργοποιεί το συμπλήρωμα</a:t>
            </a:r>
            <a:endParaRPr lang="el-GR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5027692"/>
            <a:ext cx="2592288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IgA: </a:t>
            </a:r>
            <a:r>
              <a:rPr lang="el-GR" sz="1600" dirty="0" smtClean="0"/>
              <a:t>Είναι είτε διμερής, είτε μονομερής. Εκκρίνεται στα υγρά του σώματος (δάκρυα, γάλα, σάλια, βρόγχους έντερο) και προλαμβάνει την είσοδο βακτηρίων</a:t>
            </a:r>
            <a:endParaRPr lang="el-GR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092280" y="2780928"/>
            <a:ext cx="1720732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IgD</a:t>
            </a:r>
            <a:r>
              <a:rPr lang="en-US" sz="1600" b="1" dirty="0" smtClean="0"/>
              <a:t>: </a:t>
            </a:r>
            <a:r>
              <a:rPr lang="el-GR" sz="1600" dirty="0" smtClean="0"/>
              <a:t>Υποδοχέας αντιγόνου στην επιφάνεια των ώριμων λεμφοκυττάρων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3200" dirty="0" err="1" smtClean="0"/>
              <a:t>Ανοσοσφαιρίνες</a:t>
            </a:r>
            <a:r>
              <a:rPr lang="el-GR" sz="3200" dirty="0" smtClean="0"/>
              <a:t> και άλλα μόρια αναγνώρισης: </a:t>
            </a:r>
            <a:r>
              <a:rPr lang="el-GR" sz="3200" dirty="0" err="1" smtClean="0"/>
              <a:t>Γλυκοπρωτεΐνες</a:t>
            </a:r>
            <a:r>
              <a:rPr lang="el-GR" sz="3200" dirty="0" smtClean="0"/>
              <a:t> με πολλούς </a:t>
            </a:r>
            <a:r>
              <a:rPr lang="el-GR" sz="3200" dirty="0" err="1" smtClean="0"/>
              <a:t>δισουλφιδικούς</a:t>
            </a:r>
            <a:r>
              <a:rPr lang="el-GR" sz="3200" dirty="0" smtClean="0"/>
              <a:t> δεσμούς</a:t>
            </a:r>
            <a:endParaRPr lang="el-GR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763" y="1484214"/>
            <a:ext cx="6911510" cy="523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Autofit/>
          </a:bodyPr>
          <a:lstStyle/>
          <a:p>
            <a:r>
              <a:rPr lang="el-GR" sz="2000" b="1" dirty="0" smtClean="0"/>
              <a:t>Άνδρας, 80 ετών εισάγεται για πυρετό πολλών ημερών</a:t>
            </a:r>
          </a:p>
          <a:p>
            <a:r>
              <a:rPr lang="el-GR" sz="2000" b="1" dirty="0" smtClean="0"/>
              <a:t>Ιστορικό: Κίρρωση και </a:t>
            </a:r>
            <a:r>
              <a:rPr lang="el-GR" sz="2000" b="1" dirty="0" err="1" smtClean="0"/>
              <a:t>ηπατοκυτταρικό</a:t>
            </a:r>
            <a:r>
              <a:rPr lang="el-GR" sz="2000" b="1" dirty="0" smtClean="0"/>
              <a:t> καρκίνωμα σε έδαφος </a:t>
            </a:r>
            <a:r>
              <a:rPr lang="en-US" sz="2000" b="1" dirty="0" smtClean="0"/>
              <a:t> </a:t>
            </a:r>
            <a:r>
              <a:rPr lang="el-GR" sz="2000" b="1" dirty="0" smtClean="0"/>
              <a:t>λοίμωξης από τον ιό της Ηπατίτιδας Β. </a:t>
            </a:r>
          </a:p>
          <a:p>
            <a:pPr lvl="1"/>
            <a:r>
              <a:rPr lang="el-GR" sz="2000" b="1" dirty="0" smtClean="0"/>
              <a:t>Μεταμόσχευση ήπατος (2002) από ζώντα δότη (έκτοτε ανοσοκατασταλτική αγωγή αρχικά με κυκλοσπορίνη</a:t>
            </a:r>
            <a:r>
              <a:rPr lang="en-US" sz="2000" b="1" dirty="0" smtClean="0"/>
              <a:t>/ </a:t>
            </a:r>
            <a:r>
              <a:rPr lang="el-GR" sz="2000" b="1" dirty="0" smtClean="0"/>
              <a:t>κορτιζόνη και εν συνεχεία με</a:t>
            </a:r>
            <a:r>
              <a:rPr lang="en-US" sz="2000" b="1" dirty="0"/>
              <a:t> </a:t>
            </a:r>
            <a:r>
              <a:rPr lang="en-US" sz="2000" b="1" dirty="0" smtClean="0"/>
              <a:t>MMF </a:t>
            </a:r>
            <a:r>
              <a:rPr lang="el-GR" sz="2000" b="1" dirty="0" smtClean="0"/>
              <a:t>και </a:t>
            </a:r>
            <a:r>
              <a:rPr lang="en-US" sz="2000" b="1" dirty="0" err="1" smtClean="0"/>
              <a:t>Everolimus</a:t>
            </a:r>
            <a:r>
              <a:rPr lang="en-US" sz="1600" b="1" dirty="0" smtClean="0"/>
              <a:t>)</a:t>
            </a:r>
            <a:endParaRPr lang="el-GR" sz="1600" b="1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228600" y="152400"/>
            <a:ext cx="8763000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Η ανοσολογία στο σταυροδρόμι πολλών ιατρικών ειδικοτήτων</a:t>
            </a:r>
            <a:endParaRPr lang="el-GR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800" dirty="0" smtClean="0"/>
              <a:t>Η </a:t>
            </a:r>
            <a:r>
              <a:rPr lang="en-US" sz="2800" dirty="0" err="1" smtClean="0"/>
              <a:t>IgG</a:t>
            </a:r>
            <a:r>
              <a:rPr lang="el-GR" sz="2800" dirty="0" smtClean="0"/>
              <a:t> είναι μονομερής, η</a:t>
            </a:r>
            <a:r>
              <a:rPr lang="en-US" sz="2800" dirty="0" smtClean="0"/>
              <a:t> </a:t>
            </a:r>
            <a:r>
              <a:rPr lang="en-US" sz="2800" dirty="0" err="1" smtClean="0"/>
              <a:t>IgA</a:t>
            </a:r>
            <a:r>
              <a:rPr lang="el-GR" sz="2800" dirty="0" smtClean="0"/>
              <a:t> είναι διμερής, η</a:t>
            </a:r>
            <a:r>
              <a:rPr lang="en-US" sz="2800" dirty="0" smtClean="0"/>
              <a:t> </a:t>
            </a:r>
            <a:r>
              <a:rPr lang="en-US" sz="2800" dirty="0" err="1" smtClean="0"/>
              <a:t>IgM</a:t>
            </a:r>
            <a:r>
              <a:rPr lang="el-GR" sz="2800" dirty="0" smtClean="0"/>
              <a:t> είναι πενταμερής. Οι περιοχές αναγνώρισης του αντιγόνου είναι </a:t>
            </a:r>
            <a:r>
              <a:rPr lang="el-GR" sz="2800" dirty="0" err="1" smtClean="0"/>
              <a:t>επίτοποι</a:t>
            </a:r>
            <a:r>
              <a:rPr lang="el-GR" sz="2800" dirty="0" smtClean="0"/>
              <a:t> διαμόρφωσης</a:t>
            </a:r>
            <a:endParaRPr lang="el-GR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754" y="1456446"/>
            <a:ext cx="7452492" cy="540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44624"/>
            <a:ext cx="8496300" cy="9064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3200" dirty="0" smtClean="0"/>
              <a:t>Η ειδικότητα του αντισώματος πρός ένα αντιγόνο καθορίζεται κυρίως από τις </a:t>
            </a:r>
            <a:r>
              <a:rPr lang="en-US" sz="3200" dirty="0" smtClean="0"/>
              <a:t>CDRs</a:t>
            </a:r>
            <a:endParaRPr lang="el-GR" sz="3200" dirty="0"/>
          </a:p>
        </p:txBody>
      </p:sp>
      <p:grpSp>
        <p:nvGrpSpPr>
          <p:cNvPr id="3" name="Group 12"/>
          <p:cNvGrpSpPr>
            <a:grpSpLocks noChangeAspect="1"/>
          </p:cNvGrpSpPr>
          <p:nvPr/>
        </p:nvGrpSpPr>
        <p:grpSpPr bwMode="auto">
          <a:xfrm>
            <a:off x="241996" y="1306273"/>
            <a:ext cx="2140124" cy="1944216"/>
            <a:chOff x="1296" y="716"/>
            <a:chExt cx="3168" cy="2878"/>
          </a:xfrm>
        </p:grpSpPr>
        <p:sp>
          <p:nvSpPr>
            <p:cNvPr id="4" name="Freeform 11"/>
            <p:cNvSpPr>
              <a:spLocks noChangeAspect="1" noEditPoints="1"/>
            </p:cNvSpPr>
            <p:nvPr/>
          </p:nvSpPr>
          <p:spPr bwMode="auto">
            <a:xfrm flipH="1">
              <a:off x="2935" y="716"/>
              <a:ext cx="1529" cy="2878"/>
            </a:xfrm>
            <a:custGeom>
              <a:avLst/>
              <a:gdLst>
                <a:gd name="T0" fmla="*/ 98 w 657"/>
                <a:gd name="T1" fmla="*/ 185 h 1237"/>
                <a:gd name="T2" fmla="*/ 37 w 657"/>
                <a:gd name="T3" fmla="*/ 158 h 1237"/>
                <a:gd name="T4" fmla="*/ 0 w 657"/>
                <a:gd name="T5" fmla="*/ 195 h 1237"/>
                <a:gd name="T6" fmla="*/ 391 w 657"/>
                <a:gd name="T7" fmla="*/ 586 h 1237"/>
                <a:gd name="T8" fmla="*/ 479 w 657"/>
                <a:gd name="T9" fmla="*/ 497 h 1237"/>
                <a:gd name="T10" fmla="*/ 149 w 657"/>
                <a:gd name="T11" fmla="*/ 167 h 1237"/>
                <a:gd name="T12" fmla="*/ 98 w 657"/>
                <a:gd name="T13" fmla="*/ 185 h 1237"/>
                <a:gd name="T14" fmla="*/ 195 w 657"/>
                <a:gd name="T15" fmla="*/ 0 h 1237"/>
                <a:gd name="T16" fmla="*/ 155 w 657"/>
                <a:gd name="T17" fmla="*/ 40 h 1237"/>
                <a:gd name="T18" fmla="*/ 182 w 657"/>
                <a:gd name="T19" fmla="*/ 101 h 1237"/>
                <a:gd name="T20" fmla="*/ 166 w 657"/>
                <a:gd name="T21" fmla="*/ 151 h 1237"/>
                <a:gd name="T22" fmla="*/ 527 w 657"/>
                <a:gd name="T23" fmla="*/ 511 h 1237"/>
                <a:gd name="T24" fmla="*/ 527 w 657"/>
                <a:gd name="T25" fmla="*/ 1237 h 1237"/>
                <a:gd name="T26" fmla="*/ 657 w 657"/>
                <a:gd name="T27" fmla="*/ 1237 h 1237"/>
                <a:gd name="T28" fmla="*/ 657 w 657"/>
                <a:gd name="T29" fmla="*/ 462 h 1237"/>
                <a:gd name="T30" fmla="*/ 195 w 657"/>
                <a:gd name="T31" fmla="*/ 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7" h="1237">
                  <a:moveTo>
                    <a:pt x="98" y="185"/>
                  </a:moveTo>
                  <a:cubicBezTo>
                    <a:pt x="74" y="185"/>
                    <a:pt x="52" y="175"/>
                    <a:pt x="37" y="158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391" y="586"/>
                    <a:pt x="391" y="586"/>
                    <a:pt x="391" y="586"/>
                  </a:cubicBezTo>
                  <a:cubicBezTo>
                    <a:pt x="479" y="497"/>
                    <a:pt x="479" y="497"/>
                    <a:pt x="479" y="497"/>
                  </a:cubicBezTo>
                  <a:cubicBezTo>
                    <a:pt x="149" y="167"/>
                    <a:pt x="149" y="167"/>
                    <a:pt x="149" y="167"/>
                  </a:cubicBezTo>
                  <a:cubicBezTo>
                    <a:pt x="135" y="178"/>
                    <a:pt x="117" y="185"/>
                    <a:pt x="98" y="185"/>
                  </a:cubicBezTo>
                  <a:close/>
                  <a:moveTo>
                    <a:pt x="195" y="0"/>
                  </a:moveTo>
                  <a:cubicBezTo>
                    <a:pt x="155" y="40"/>
                    <a:pt x="155" y="40"/>
                    <a:pt x="155" y="40"/>
                  </a:cubicBezTo>
                  <a:cubicBezTo>
                    <a:pt x="172" y="55"/>
                    <a:pt x="182" y="77"/>
                    <a:pt x="182" y="101"/>
                  </a:cubicBezTo>
                  <a:cubicBezTo>
                    <a:pt x="182" y="120"/>
                    <a:pt x="176" y="137"/>
                    <a:pt x="166" y="151"/>
                  </a:cubicBezTo>
                  <a:cubicBezTo>
                    <a:pt x="527" y="511"/>
                    <a:pt x="527" y="511"/>
                    <a:pt x="527" y="511"/>
                  </a:cubicBezTo>
                  <a:cubicBezTo>
                    <a:pt x="527" y="1237"/>
                    <a:pt x="527" y="1237"/>
                    <a:pt x="527" y="1237"/>
                  </a:cubicBezTo>
                  <a:cubicBezTo>
                    <a:pt x="657" y="1237"/>
                    <a:pt x="657" y="1237"/>
                    <a:pt x="657" y="1237"/>
                  </a:cubicBezTo>
                  <a:cubicBezTo>
                    <a:pt x="657" y="462"/>
                    <a:pt x="657" y="462"/>
                    <a:pt x="657" y="462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10"/>
            <p:cNvSpPr>
              <a:spLocks noChangeAspect="1" noEditPoints="1"/>
            </p:cNvSpPr>
            <p:nvPr/>
          </p:nvSpPr>
          <p:spPr bwMode="auto">
            <a:xfrm>
              <a:off x="1296" y="716"/>
              <a:ext cx="1529" cy="2878"/>
            </a:xfrm>
            <a:custGeom>
              <a:avLst/>
              <a:gdLst>
                <a:gd name="T0" fmla="*/ 98 w 657"/>
                <a:gd name="T1" fmla="*/ 185 h 1237"/>
                <a:gd name="T2" fmla="*/ 37 w 657"/>
                <a:gd name="T3" fmla="*/ 158 h 1237"/>
                <a:gd name="T4" fmla="*/ 0 w 657"/>
                <a:gd name="T5" fmla="*/ 195 h 1237"/>
                <a:gd name="T6" fmla="*/ 391 w 657"/>
                <a:gd name="T7" fmla="*/ 586 h 1237"/>
                <a:gd name="T8" fmla="*/ 479 w 657"/>
                <a:gd name="T9" fmla="*/ 497 h 1237"/>
                <a:gd name="T10" fmla="*/ 149 w 657"/>
                <a:gd name="T11" fmla="*/ 167 h 1237"/>
                <a:gd name="T12" fmla="*/ 98 w 657"/>
                <a:gd name="T13" fmla="*/ 185 h 1237"/>
                <a:gd name="T14" fmla="*/ 195 w 657"/>
                <a:gd name="T15" fmla="*/ 0 h 1237"/>
                <a:gd name="T16" fmla="*/ 155 w 657"/>
                <a:gd name="T17" fmla="*/ 40 h 1237"/>
                <a:gd name="T18" fmla="*/ 182 w 657"/>
                <a:gd name="T19" fmla="*/ 101 h 1237"/>
                <a:gd name="T20" fmla="*/ 166 w 657"/>
                <a:gd name="T21" fmla="*/ 151 h 1237"/>
                <a:gd name="T22" fmla="*/ 527 w 657"/>
                <a:gd name="T23" fmla="*/ 511 h 1237"/>
                <a:gd name="T24" fmla="*/ 527 w 657"/>
                <a:gd name="T25" fmla="*/ 1237 h 1237"/>
                <a:gd name="T26" fmla="*/ 657 w 657"/>
                <a:gd name="T27" fmla="*/ 1237 h 1237"/>
                <a:gd name="T28" fmla="*/ 657 w 657"/>
                <a:gd name="T29" fmla="*/ 462 h 1237"/>
                <a:gd name="T30" fmla="*/ 195 w 657"/>
                <a:gd name="T31" fmla="*/ 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7" h="1237">
                  <a:moveTo>
                    <a:pt x="98" y="185"/>
                  </a:moveTo>
                  <a:cubicBezTo>
                    <a:pt x="74" y="185"/>
                    <a:pt x="52" y="175"/>
                    <a:pt x="37" y="158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391" y="586"/>
                    <a:pt x="391" y="586"/>
                    <a:pt x="391" y="586"/>
                  </a:cubicBezTo>
                  <a:cubicBezTo>
                    <a:pt x="479" y="497"/>
                    <a:pt x="479" y="497"/>
                    <a:pt x="479" y="497"/>
                  </a:cubicBezTo>
                  <a:cubicBezTo>
                    <a:pt x="149" y="167"/>
                    <a:pt x="149" y="167"/>
                    <a:pt x="149" y="167"/>
                  </a:cubicBezTo>
                  <a:cubicBezTo>
                    <a:pt x="135" y="178"/>
                    <a:pt x="117" y="185"/>
                    <a:pt x="98" y="185"/>
                  </a:cubicBezTo>
                  <a:close/>
                  <a:moveTo>
                    <a:pt x="195" y="0"/>
                  </a:moveTo>
                  <a:cubicBezTo>
                    <a:pt x="155" y="40"/>
                    <a:pt x="155" y="40"/>
                    <a:pt x="155" y="40"/>
                  </a:cubicBezTo>
                  <a:cubicBezTo>
                    <a:pt x="172" y="55"/>
                    <a:pt x="182" y="77"/>
                    <a:pt x="182" y="101"/>
                  </a:cubicBezTo>
                  <a:cubicBezTo>
                    <a:pt x="182" y="120"/>
                    <a:pt x="176" y="137"/>
                    <a:pt x="166" y="151"/>
                  </a:cubicBezTo>
                  <a:cubicBezTo>
                    <a:pt x="527" y="511"/>
                    <a:pt x="527" y="511"/>
                    <a:pt x="527" y="511"/>
                  </a:cubicBezTo>
                  <a:cubicBezTo>
                    <a:pt x="527" y="1237"/>
                    <a:pt x="527" y="1237"/>
                    <a:pt x="527" y="1237"/>
                  </a:cubicBezTo>
                  <a:cubicBezTo>
                    <a:pt x="657" y="1237"/>
                    <a:pt x="657" y="1237"/>
                    <a:pt x="657" y="1237"/>
                  </a:cubicBezTo>
                  <a:cubicBezTo>
                    <a:pt x="657" y="462"/>
                    <a:pt x="657" y="462"/>
                    <a:pt x="657" y="462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" name="Group 26"/>
          <p:cNvGrpSpPr>
            <a:grpSpLocks noChangeAspect="1"/>
          </p:cNvGrpSpPr>
          <p:nvPr/>
        </p:nvGrpSpPr>
        <p:grpSpPr bwMode="auto">
          <a:xfrm>
            <a:off x="2636522" y="1340768"/>
            <a:ext cx="2098172" cy="1909721"/>
            <a:chOff x="1296" y="714"/>
            <a:chExt cx="3162" cy="2878"/>
          </a:xfrm>
        </p:grpSpPr>
        <p:grpSp>
          <p:nvGrpSpPr>
            <p:cNvPr id="7" name="Group 21"/>
            <p:cNvGrpSpPr>
              <a:grpSpLocks noChangeAspect="1"/>
            </p:cNvGrpSpPr>
            <p:nvPr/>
          </p:nvGrpSpPr>
          <p:grpSpPr bwMode="auto">
            <a:xfrm>
              <a:off x="1296" y="714"/>
              <a:ext cx="1529" cy="2878"/>
              <a:chOff x="1296" y="714"/>
              <a:chExt cx="1529" cy="2878"/>
            </a:xfrm>
          </p:grpSpPr>
          <p:sp>
            <p:nvSpPr>
              <p:cNvPr id="12" name="Freeform 17"/>
              <p:cNvSpPr>
                <a:spLocks noChangeAspect="1"/>
              </p:cNvSpPr>
              <p:nvPr/>
            </p:nvSpPr>
            <p:spPr bwMode="auto">
              <a:xfrm>
                <a:off x="1989" y="1163"/>
                <a:ext cx="836" cy="2429"/>
              </a:xfrm>
              <a:custGeom>
                <a:avLst/>
                <a:gdLst>
                  <a:gd name="T0" fmla="*/ 848 w 848"/>
                  <a:gd name="T1" fmla="*/ 635 h 2466"/>
                  <a:gd name="T2" fmla="*/ 848 w 848"/>
                  <a:gd name="T3" fmla="*/ 2466 h 2466"/>
                  <a:gd name="T4" fmla="*/ 541 w 848"/>
                  <a:gd name="T5" fmla="*/ 2466 h 2466"/>
                  <a:gd name="T6" fmla="*/ 541 w 848"/>
                  <a:gd name="T7" fmla="*/ 751 h 2466"/>
                  <a:gd name="T8" fmla="*/ 0 w 848"/>
                  <a:gd name="T9" fmla="*/ 212 h 2466"/>
                  <a:gd name="T10" fmla="*/ 212 w 848"/>
                  <a:gd name="T11" fmla="*/ 0 h 2466"/>
                  <a:gd name="T12" fmla="*/ 848 w 848"/>
                  <a:gd name="T13" fmla="*/ 635 h 2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2466">
                    <a:moveTo>
                      <a:pt x="848" y="635"/>
                    </a:moveTo>
                    <a:lnTo>
                      <a:pt x="848" y="2466"/>
                    </a:lnTo>
                    <a:lnTo>
                      <a:pt x="541" y="2466"/>
                    </a:lnTo>
                    <a:lnTo>
                      <a:pt x="541" y="751"/>
                    </a:lnTo>
                    <a:lnTo>
                      <a:pt x="0" y="212"/>
                    </a:lnTo>
                    <a:lnTo>
                      <a:pt x="212" y="0"/>
                    </a:lnTo>
                    <a:lnTo>
                      <a:pt x="848" y="63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" name="Freeform 18"/>
              <p:cNvSpPr>
                <a:spLocks noChangeAspect="1"/>
              </p:cNvSpPr>
              <p:nvPr/>
            </p:nvSpPr>
            <p:spPr bwMode="auto">
              <a:xfrm>
                <a:off x="1745" y="1409"/>
                <a:ext cx="665" cy="668"/>
              </a:xfrm>
              <a:custGeom>
                <a:avLst/>
                <a:gdLst>
                  <a:gd name="T0" fmla="*/ 675 w 675"/>
                  <a:gd name="T1" fmla="*/ 468 h 678"/>
                  <a:gd name="T2" fmla="*/ 467 w 675"/>
                  <a:gd name="T3" fmla="*/ 678 h 678"/>
                  <a:gd name="T4" fmla="*/ 0 w 675"/>
                  <a:gd name="T5" fmla="*/ 210 h 678"/>
                  <a:gd name="T6" fmla="*/ 208 w 675"/>
                  <a:gd name="T7" fmla="*/ 0 h 678"/>
                  <a:gd name="T8" fmla="*/ 675 w 675"/>
                  <a:gd name="T9" fmla="*/ 468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5" h="678">
                    <a:moveTo>
                      <a:pt x="675" y="468"/>
                    </a:moveTo>
                    <a:lnTo>
                      <a:pt x="467" y="678"/>
                    </a:lnTo>
                    <a:lnTo>
                      <a:pt x="0" y="210"/>
                    </a:lnTo>
                    <a:lnTo>
                      <a:pt x="208" y="0"/>
                    </a:lnTo>
                    <a:lnTo>
                      <a:pt x="675" y="46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" name="Freeform 20"/>
              <p:cNvSpPr>
                <a:spLocks noChangeAspect="1" noEditPoints="1"/>
              </p:cNvSpPr>
              <p:nvPr/>
            </p:nvSpPr>
            <p:spPr bwMode="auto">
              <a:xfrm>
                <a:off x="1296" y="714"/>
                <a:ext cx="902" cy="902"/>
              </a:xfrm>
              <a:custGeom>
                <a:avLst/>
                <a:gdLst>
                  <a:gd name="T0" fmla="*/ 96 w 388"/>
                  <a:gd name="T1" fmla="*/ 183 h 388"/>
                  <a:gd name="T2" fmla="*/ 37 w 388"/>
                  <a:gd name="T3" fmla="*/ 158 h 388"/>
                  <a:gd name="T4" fmla="*/ 0 w 388"/>
                  <a:gd name="T5" fmla="*/ 195 h 388"/>
                  <a:gd name="T6" fmla="*/ 193 w 388"/>
                  <a:gd name="T7" fmla="*/ 388 h 388"/>
                  <a:gd name="T8" fmla="*/ 281 w 388"/>
                  <a:gd name="T9" fmla="*/ 299 h 388"/>
                  <a:gd name="T10" fmla="*/ 147 w 388"/>
                  <a:gd name="T11" fmla="*/ 165 h 388"/>
                  <a:gd name="T12" fmla="*/ 96 w 388"/>
                  <a:gd name="T13" fmla="*/ 183 h 388"/>
                  <a:gd name="T14" fmla="*/ 195 w 388"/>
                  <a:gd name="T15" fmla="*/ 0 h 388"/>
                  <a:gd name="T16" fmla="*/ 155 w 388"/>
                  <a:gd name="T17" fmla="*/ 40 h 388"/>
                  <a:gd name="T18" fmla="*/ 180 w 388"/>
                  <a:gd name="T19" fmla="*/ 99 h 388"/>
                  <a:gd name="T20" fmla="*/ 164 w 388"/>
                  <a:gd name="T21" fmla="*/ 149 h 388"/>
                  <a:gd name="T22" fmla="*/ 298 w 388"/>
                  <a:gd name="T23" fmla="*/ 283 h 388"/>
                  <a:gd name="T24" fmla="*/ 388 w 388"/>
                  <a:gd name="T25" fmla="*/ 193 h 388"/>
                  <a:gd name="T26" fmla="*/ 195 w 388"/>
                  <a:gd name="T27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8" h="388">
                    <a:moveTo>
                      <a:pt x="96" y="183"/>
                    </a:moveTo>
                    <a:cubicBezTo>
                      <a:pt x="73" y="183"/>
                      <a:pt x="52" y="174"/>
                      <a:pt x="37" y="158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3" y="388"/>
                      <a:pt x="193" y="388"/>
                      <a:pt x="193" y="388"/>
                    </a:cubicBezTo>
                    <a:cubicBezTo>
                      <a:pt x="281" y="299"/>
                      <a:pt x="281" y="299"/>
                      <a:pt x="281" y="299"/>
                    </a:cubicBezTo>
                    <a:cubicBezTo>
                      <a:pt x="147" y="165"/>
                      <a:pt x="147" y="165"/>
                      <a:pt x="147" y="165"/>
                    </a:cubicBezTo>
                    <a:cubicBezTo>
                      <a:pt x="133" y="176"/>
                      <a:pt x="115" y="183"/>
                      <a:pt x="96" y="183"/>
                    </a:cubicBezTo>
                    <a:close/>
                    <a:moveTo>
                      <a:pt x="195" y="0"/>
                    </a:moveTo>
                    <a:cubicBezTo>
                      <a:pt x="155" y="40"/>
                      <a:pt x="155" y="40"/>
                      <a:pt x="155" y="40"/>
                    </a:cubicBezTo>
                    <a:cubicBezTo>
                      <a:pt x="171" y="55"/>
                      <a:pt x="180" y="76"/>
                      <a:pt x="180" y="99"/>
                    </a:cubicBezTo>
                    <a:cubicBezTo>
                      <a:pt x="180" y="118"/>
                      <a:pt x="174" y="135"/>
                      <a:pt x="164" y="149"/>
                    </a:cubicBezTo>
                    <a:cubicBezTo>
                      <a:pt x="298" y="283"/>
                      <a:pt x="298" y="283"/>
                      <a:pt x="298" y="283"/>
                    </a:cubicBezTo>
                    <a:cubicBezTo>
                      <a:pt x="388" y="193"/>
                      <a:pt x="388" y="193"/>
                      <a:pt x="388" y="193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8" name="Group 22"/>
            <p:cNvGrpSpPr>
              <a:grpSpLocks noChangeAspect="1"/>
            </p:cNvGrpSpPr>
            <p:nvPr/>
          </p:nvGrpSpPr>
          <p:grpSpPr bwMode="auto">
            <a:xfrm flipH="1">
              <a:off x="2929" y="714"/>
              <a:ext cx="1529" cy="2878"/>
              <a:chOff x="1296" y="714"/>
              <a:chExt cx="1529" cy="2878"/>
            </a:xfrm>
          </p:grpSpPr>
          <p:sp>
            <p:nvSpPr>
              <p:cNvPr id="9" name="Freeform 23"/>
              <p:cNvSpPr>
                <a:spLocks noChangeAspect="1"/>
              </p:cNvSpPr>
              <p:nvPr/>
            </p:nvSpPr>
            <p:spPr bwMode="auto">
              <a:xfrm>
                <a:off x="1989" y="1163"/>
                <a:ext cx="836" cy="2429"/>
              </a:xfrm>
              <a:custGeom>
                <a:avLst/>
                <a:gdLst>
                  <a:gd name="T0" fmla="*/ 848 w 848"/>
                  <a:gd name="T1" fmla="*/ 635 h 2466"/>
                  <a:gd name="T2" fmla="*/ 848 w 848"/>
                  <a:gd name="T3" fmla="*/ 2466 h 2466"/>
                  <a:gd name="T4" fmla="*/ 541 w 848"/>
                  <a:gd name="T5" fmla="*/ 2466 h 2466"/>
                  <a:gd name="T6" fmla="*/ 541 w 848"/>
                  <a:gd name="T7" fmla="*/ 751 h 2466"/>
                  <a:gd name="T8" fmla="*/ 0 w 848"/>
                  <a:gd name="T9" fmla="*/ 212 h 2466"/>
                  <a:gd name="T10" fmla="*/ 212 w 848"/>
                  <a:gd name="T11" fmla="*/ 0 h 2466"/>
                  <a:gd name="T12" fmla="*/ 848 w 848"/>
                  <a:gd name="T13" fmla="*/ 635 h 2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8" h="2466">
                    <a:moveTo>
                      <a:pt x="848" y="635"/>
                    </a:moveTo>
                    <a:lnTo>
                      <a:pt x="848" y="2466"/>
                    </a:lnTo>
                    <a:lnTo>
                      <a:pt x="541" y="2466"/>
                    </a:lnTo>
                    <a:lnTo>
                      <a:pt x="541" y="751"/>
                    </a:lnTo>
                    <a:lnTo>
                      <a:pt x="0" y="212"/>
                    </a:lnTo>
                    <a:lnTo>
                      <a:pt x="212" y="0"/>
                    </a:lnTo>
                    <a:lnTo>
                      <a:pt x="848" y="63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" name="Freeform 24"/>
              <p:cNvSpPr>
                <a:spLocks noChangeAspect="1"/>
              </p:cNvSpPr>
              <p:nvPr/>
            </p:nvSpPr>
            <p:spPr bwMode="auto">
              <a:xfrm>
                <a:off x="1745" y="1409"/>
                <a:ext cx="665" cy="668"/>
              </a:xfrm>
              <a:custGeom>
                <a:avLst/>
                <a:gdLst>
                  <a:gd name="T0" fmla="*/ 675 w 675"/>
                  <a:gd name="T1" fmla="*/ 468 h 678"/>
                  <a:gd name="T2" fmla="*/ 467 w 675"/>
                  <a:gd name="T3" fmla="*/ 678 h 678"/>
                  <a:gd name="T4" fmla="*/ 0 w 675"/>
                  <a:gd name="T5" fmla="*/ 210 h 678"/>
                  <a:gd name="T6" fmla="*/ 208 w 675"/>
                  <a:gd name="T7" fmla="*/ 0 h 678"/>
                  <a:gd name="T8" fmla="*/ 675 w 675"/>
                  <a:gd name="T9" fmla="*/ 468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5" h="678">
                    <a:moveTo>
                      <a:pt x="675" y="468"/>
                    </a:moveTo>
                    <a:lnTo>
                      <a:pt x="467" y="678"/>
                    </a:lnTo>
                    <a:lnTo>
                      <a:pt x="0" y="210"/>
                    </a:lnTo>
                    <a:lnTo>
                      <a:pt x="208" y="0"/>
                    </a:lnTo>
                    <a:lnTo>
                      <a:pt x="675" y="46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6350" cap="flat">
                <a:solidFill>
                  <a:srgbClr val="FF66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" name="Freeform 25"/>
              <p:cNvSpPr>
                <a:spLocks noChangeAspect="1" noEditPoints="1"/>
              </p:cNvSpPr>
              <p:nvPr/>
            </p:nvSpPr>
            <p:spPr bwMode="auto">
              <a:xfrm>
                <a:off x="1296" y="714"/>
                <a:ext cx="902" cy="902"/>
              </a:xfrm>
              <a:custGeom>
                <a:avLst/>
                <a:gdLst>
                  <a:gd name="T0" fmla="*/ 96 w 388"/>
                  <a:gd name="T1" fmla="*/ 183 h 388"/>
                  <a:gd name="T2" fmla="*/ 37 w 388"/>
                  <a:gd name="T3" fmla="*/ 158 h 388"/>
                  <a:gd name="T4" fmla="*/ 0 w 388"/>
                  <a:gd name="T5" fmla="*/ 195 h 388"/>
                  <a:gd name="T6" fmla="*/ 193 w 388"/>
                  <a:gd name="T7" fmla="*/ 388 h 388"/>
                  <a:gd name="T8" fmla="*/ 281 w 388"/>
                  <a:gd name="T9" fmla="*/ 299 h 388"/>
                  <a:gd name="T10" fmla="*/ 147 w 388"/>
                  <a:gd name="T11" fmla="*/ 165 h 388"/>
                  <a:gd name="T12" fmla="*/ 96 w 388"/>
                  <a:gd name="T13" fmla="*/ 183 h 388"/>
                  <a:gd name="T14" fmla="*/ 195 w 388"/>
                  <a:gd name="T15" fmla="*/ 0 h 388"/>
                  <a:gd name="T16" fmla="*/ 155 w 388"/>
                  <a:gd name="T17" fmla="*/ 40 h 388"/>
                  <a:gd name="T18" fmla="*/ 180 w 388"/>
                  <a:gd name="T19" fmla="*/ 99 h 388"/>
                  <a:gd name="T20" fmla="*/ 164 w 388"/>
                  <a:gd name="T21" fmla="*/ 149 h 388"/>
                  <a:gd name="T22" fmla="*/ 298 w 388"/>
                  <a:gd name="T23" fmla="*/ 283 h 388"/>
                  <a:gd name="T24" fmla="*/ 388 w 388"/>
                  <a:gd name="T25" fmla="*/ 193 h 388"/>
                  <a:gd name="T26" fmla="*/ 195 w 388"/>
                  <a:gd name="T27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8" h="388">
                    <a:moveTo>
                      <a:pt x="96" y="183"/>
                    </a:moveTo>
                    <a:cubicBezTo>
                      <a:pt x="73" y="183"/>
                      <a:pt x="52" y="174"/>
                      <a:pt x="37" y="158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193" y="388"/>
                      <a:pt x="193" y="388"/>
                      <a:pt x="193" y="388"/>
                    </a:cubicBezTo>
                    <a:cubicBezTo>
                      <a:pt x="281" y="299"/>
                      <a:pt x="281" y="299"/>
                      <a:pt x="281" y="299"/>
                    </a:cubicBezTo>
                    <a:cubicBezTo>
                      <a:pt x="147" y="165"/>
                      <a:pt x="147" y="165"/>
                      <a:pt x="147" y="165"/>
                    </a:cubicBezTo>
                    <a:cubicBezTo>
                      <a:pt x="133" y="176"/>
                      <a:pt x="115" y="183"/>
                      <a:pt x="96" y="183"/>
                    </a:cubicBezTo>
                    <a:close/>
                    <a:moveTo>
                      <a:pt x="195" y="0"/>
                    </a:moveTo>
                    <a:cubicBezTo>
                      <a:pt x="155" y="40"/>
                      <a:pt x="155" y="40"/>
                      <a:pt x="155" y="40"/>
                    </a:cubicBezTo>
                    <a:cubicBezTo>
                      <a:pt x="171" y="55"/>
                      <a:pt x="180" y="76"/>
                      <a:pt x="180" y="99"/>
                    </a:cubicBezTo>
                    <a:cubicBezTo>
                      <a:pt x="180" y="118"/>
                      <a:pt x="174" y="135"/>
                      <a:pt x="164" y="149"/>
                    </a:cubicBezTo>
                    <a:cubicBezTo>
                      <a:pt x="298" y="283"/>
                      <a:pt x="298" y="283"/>
                      <a:pt x="298" y="283"/>
                    </a:cubicBezTo>
                    <a:cubicBezTo>
                      <a:pt x="388" y="193"/>
                      <a:pt x="388" y="193"/>
                      <a:pt x="388" y="193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15" name="Group 55"/>
          <p:cNvGrpSpPr>
            <a:grpSpLocks noChangeAspect="1"/>
          </p:cNvGrpSpPr>
          <p:nvPr/>
        </p:nvGrpSpPr>
        <p:grpSpPr bwMode="auto">
          <a:xfrm>
            <a:off x="4947901" y="1376166"/>
            <a:ext cx="1834075" cy="1909721"/>
            <a:chOff x="1776" y="1006"/>
            <a:chExt cx="2214" cy="2305"/>
          </a:xfrm>
        </p:grpSpPr>
        <p:sp>
          <p:nvSpPr>
            <p:cNvPr id="16" name="Freeform 37"/>
            <p:cNvSpPr>
              <a:spLocks noChangeAspect="1"/>
            </p:cNvSpPr>
            <p:nvPr/>
          </p:nvSpPr>
          <p:spPr bwMode="auto">
            <a:xfrm>
              <a:off x="2338" y="1489"/>
              <a:ext cx="494" cy="1822"/>
            </a:xfrm>
            <a:custGeom>
              <a:avLst/>
              <a:gdLst>
                <a:gd name="T0" fmla="*/ 365 w 443"/>
                <a:gd name="T1" fmla="*/ 1192 h 1636"/>
                <a:gd name="T2" fmla="*/ 427 w 443"/>
                <a:gd name="T3" fmla="*/ 1212 h 1636"/>
                <a:gd name="T4" fmla="*/ 443 w 443"/>
                <a:gd name="T5" fmla="*/ 1223 h 1636"/>
                <a:gd name="T6" fmla="*/ 443 w 443"/>
                <a:gd name="T7" fmla="*/ 1032 h 1636"/>
                <a:gd name="T8" fmla="*/ 443 w 443"/>
                <a:gd name="T9" fmla="*/ 1032 h 1636"/>
                <a:gd name="T10" fmla="*/ 443 w 443"/>
                <a:gd name="T11" fmla="*/ 838 h 1636"/>
                <a:gd name="T12" fmla="*/ 427 w 443"/>
                <a:gd name="T13" fmla="*/ 849 h 1636"/>
                <a:gd name="T14" fmla="*/ 365 w 443"/>
                <a:gd name="T15" fmla="*/ 868 h 1636"/>
                <a:gd name="T16" fmla="*/ 279 w 443"/>
                <a:gd name="T17" fmla="*/ 828 h 1636"/>
                <a:gd name="T18" fmla="*/ 243 w 443"/>
                <a:gd name="T19" fmla="*/ 728 h 1636"/>
                <a:gd name="T20" fmla="*/ 279 w 443"/>
                <a:gd name="T21" fmla="*/ 629 h 1636"/>
                <a:gd name="T22" fmla="*/ 365 w 443"/>
                <a:gd name="T23" fmla="*/ 588 h 1636"/>
                <a:gd name="T24" fmla="*/ 427 w 443"/>
                <a:gd name="T25" fmla="*/ 608 h 1636"/>
                <a:gd name="T26" fmla="*/ 443 w 443"/>
                <a:gd name="T27" fmla="*/ 619 h 1636"/>
                <a:gd name="T28" fmla="*/ 443 w 443"/>
                <a:gd name="T29" fmla="*/ 429 h 1636"/>
                <a:gd name="T30" fmla="*/ 443 w 443"/>
                <a:gd name="T31" fmla="*/ 429 h 1636"/>
                <a:gd name="T32" fmla="*/ 443 w 443"/>
                <a:gd name="T33" fmla="*/ 428 h 1636"/>
                <a:gd name="T34" fmla="*/ 443 w 443"/>
                <a:gd name="T35" fmla="*/ 425 h 1636"/>
                <a:gd name="T36" fmla="*/ 439 w 443"/>
                <a:gd name="T37" fmla="*/ 425 h 1636"/>
                <a:gd name="T38" fmla="*/ 332 w 443"/>
                <a:gd name="T39" fmla="*/ 318 h 1636"/>
                <a:gd name="T40" fmla="*/ 383 w 443"/>
                <a:gd name="T41" fmla="*/ 286 h 1636"/>
                <a:gd name="T42" fmla="*/ 421 w 443"/>
                <a:gd name="T43" fmla="*/ 191 h 1636"/>
                <a:gd name="T44" fmla="*/ 370 w 443"/>
                <a:gd name="T45" fmla="*/ 73 h 1636"/>
                <a:gd name="T46" fmla="*/ 252 w 443"/>
                <a:gd name="T47" fmla="*/ 22 h 1636"/>
                <a:gd name="T48" fmla="*/ 156 w 443"/>
                <a:gd name="T49" fmla="*/ 60 h 1636"/>
                <a:gd name="T50" fmla="*/ 125 w 443"/>
                <a:gd name="T51" fmla="*/ 111 h 1636"/>
                <a:gd name="T52" fmla="*/ 14 w 443"/>
                <a:gd name="T53" fmla="*/ 0 h 1636"/>
                <a:gd name="T54" fmla="*/ 0 w 443"/>
                <a:gd name="T55" fmla="*/ 14 h 1636"/>
                <a:gd name="T56" fmla="*/ 137 w 443"/>
                <a:gd name="T57" fmla="*/ 151 h 1636"/>
                <a:gd name="T58" fmla="*/ 140 w 443"/>
                <a:gd name="T59" fmla="*/ 132 h 1636"/>
                <a:gd name="T60" fmla="*/ 171 w 443"/>
                <a:gd name="T61" fmla="*/ 74 h 1636"/>
                <a:gd name="T62" fmla="*/ 252 w 443"/>
                <a:gd name="T63" fmla="*/ 42 h 1636"/>
                <a:gd name="T64" fmla="*/ 356 w 443"/>
                <a:gd name="T65" fmla="*/ 87 h 1636"/>
                <a:gd name="T66" fmla="*/ 401 w 443"/>
                <a:gd name="T67" fmla="*/ 191 h 1636"/>
                <a:gd name="T68" fmla="*/ 369 w 443"/>
                <a:gd name="T69" fmla="*/ 272 h 1636"/>
                <a:gd name="T70" fmla="*/ 311 w 443"/>
                <a:gd name="T71" fmla="*/ 302 h 1636"/>
                <a:gd name="T72" fmla="*/ 292 w 443"/>
                <a:gd name="T73" fmla="*/ 306 h 1636"/>
                <a:gd name="T74" fmla="*/ 423 w 443"/>
                <a:gd name="T75" fmla="*/ 437 h 1636"/>
                <a:gd name="T76" fmla="*/ 423 w 443"/>
                <a:gd name="T77" fmla="*/ 582 h 1636"/>
                <a:gd name="T78" fmla="*/ 365 w 443"/>
                <a:gd name="T79" fmla="*/ 568 h 1636"/>
                <a:gd name="T80" fmla="*/ 264 w 443"/>
                <a:gd name="T81" fmla="*/ 616 h 1636"/>
                <a:gd name="T82" fmla="*/ 223 w 443"/>
                <a:gd name="T83" fmla="*/ 728 h 1636"/>
                <a:gd name="T84" fmla="*/ 264 w 443"/>
                <a:gd name="T85" fmla="*/ 841 h 1636"/>
                <a:gd name="T86" fmla="*/ 365 w 443"/>
                <a:gd name="T87" fmla="*/ 888 h 1636"/>
                <a:gd name="T88" fmla="*/ 423 w 443"/>
                <a:gd name="T89" fmla="*/ 874 h 1636"/>
                <a:gd name="T90" fmla="*/ 423 w 443"/>
                <a:gd name="T91" fmla="*/ 1029 h 1636"/>
                <a:gd name="T92" fmla="*/ 423 w 443"/>
                <a:gd name="T93" fmla="*/ 1032 h 1636"/>
                <a:gd name="T94" fmla="*/ 423 w 443"/>
                <a:gd name="T95" fmla="*/ 1186 h 1636"/>
                <a:gd name="T96" fmla="*/ 365 w 443"/>
                <a:gd name="T97" fmla="*/ 1172 h 1636"/>
                <a:gd name="T98" fmla="*/ 264 w 443"/>
                <a:gd name="T99" fmla="*/ 1220 h 1636"/>
                <a:gd name="T100" fmla="*/ 223 w 443"/>
                <a:gd name="T101" fmla="*/ 1332 h 1636"/>
                <a:gd name="T102" fmla="*/ 264 w 443"/>
                <a:gd name="T103" fmla="*/ 1445 h 1636"/>
                <a:gd name="T104" fmla="*/ 365 w 443"/>
                <a:gd name="T105" fmla="*/ 1492 h 1636"/>
                <a:gd name="T106" fmla="*/ 423 w 443"/>
                <a:gd name="T107" fmla="*/ 1478 h 1636"/>
                <a:gd name="T108" fmla="*/ 423 w 443"/>
                <a:gd name="T109" fmla="*/ 1636 h 1636"/>
                <a:gd name="T110" fmla="*/ 443 w 443"/>
                <a:gd name="T111" fmla="*/ 1636 h 1636"/>
                <a:gd name="T112" fmla="*/ 443 w 443"/>
                <a:gd name="T113" fmla="*/ 1442 h 1636"/>
                <a:gd name="T114" fmla="*/ 427 w 443"/>
                <a:gd name="T115" fmla="*/ 1453 h 1636"/>
                <a:gd name="T116" fmla="*/ 365 w 443"/>
                <a:gd name="T117" fmla="*/ 1472 h 1636"/>
                <a:gd name="T118" fmla="*/ 279 w 443"/>
                <a:gd name="T119" fmla="*/ 1432 h 1636"/>
                <a:gd name="T120" fmla="*/ 243 w 443"/>
                <a:gd name="T121" fmla="*/ 1332 h 1636"/>
                <a:gd name="T122" fmla="*/ 279 w 443"/>
                <a:gd name="T123" fmla="*/ 1233 h 1636"/>
                <a:gd name="T124" fmla="*/ 365 w 443"/>
                <a:gd name="T125" fmla="*/ 1192 h 16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3"/>
                <a:gd name="T190" fmla="*/ 0 h 1636"/>
                <a:gd name="T191" fmla="*/ 443 w 443"/>
                <a:gd name="T192" fmla="*/ 1636 h 16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3" h="1636">
                  <a:moveTo>
                    <a:pt x="365" y="1192"/>
                  </a:moveTo>
                  <a:cubicBezTo>
                    <a:pt x="387" y="1192"/>
                    <a:pt x="409" y="1199"/>
                    <a:pt x="427" y="1212"/>
                  </a:cubicBezTo>
                  <a:cubicBezTo>
                    <a:pt x="443" y="1223"/>
                    <a:pt x="443" y="1223"/>
                    <a:pt x="443" y="1223"/>
                  </a:cubicBezTo>
                  <a:cubicBezTo>
                    <a:pt x="443" y="1032"/>
                    <a:pt x="443" y="1032"/>
                    <a:pt x="443" y="1032"/>
                  </a:cubicBezTo>
                  <a:cubicBezTo>
                    <a:pt x="443" y="1032"/>
                    <a:pt x="443" y="1032"/>
                    <a:pt x="443" y="1032"/>
                  </a:cubicBezTo>
                  <a:cubicBezTo>
                    <a:pt x="443" y="838"/>
                    <a:pt x="443" y="838"/>
                    <a:pt x="443" y="838"/>
                  </a:cubicBezTo>
                  <a:cubicBezTo>
                    <a:pt x="427" y="849"/>
                    <a:pt x="427" y="849"/>
                    <a:pt x="427" y="849"/>
                  </a:cubicBezTo>
                  <a:cubicBezTo>
                    <a:pt x="409" y="861"/>
                    <a:pt x="387" y="868"/>
                    <a:pt x="365" y="868"/>
                  </a:cubicBezTo>
                  <a:cubicBezTo>
                    <a:pt x="331" y="868"/>
                    <a:pt x="301" y="853"/>
                    <a:pt x="279" y="828"/>
                  </a:cubicBezTo>
                  <a:cubicBezTo>
                    <a:pt x="257" y="803"/>
                    <a:pt x="243" y="767"/>
                    <a:pt x="243" y="728"/>
                  </a:cubicBezTo>
                  <a:cubicBezTo>
                    <a:pt x="243" y="689"/>
                    <a:pt x="257" y="654"/>
                    <a:pt x="279" y="629"/>
                  </a:cubicBezTo>
                  <a:cubicBezTo>
                    <a:pt x="301" y="604"/>
                    <a:pt x="331" y="588"/>
                    <a:pt x="365" y="588"/>
                  </a:cubicBezTo>
                  <a:cubicBezTo>
                    <a:pt x="387" y="588"/>
                    <a:pt x="409" y="595"/>
                    <a:pt x="427" y="608"/>
                  </a:cubicBezTo>
                  <a:cubicBezTo>
                    <a:pt x="443" y="619"/>
                    <a:pt x="443" y="619"/>
                    <a:pt x="443" y="619"/>
                  </a:cubicBezTo>
                  <a:cubicBezTo>
                    <a:pt x="443" y="429"/>
                    <a:pt x="443" y="429"/>
                    <a:pt x="443" y="429"/>
                  </a:cubicBezTo>
                  <a:cubicBezTo>
                    <a:pt x="443" y="429"/>
                    <a:pt x="443" y="429"/>
                    <a:pt x="443" y="429"/>
                  </a:cubicBezTo>
                  <a:cubicBezTo>
                    <a:pt x="443" y="428"/>
                    <a:pt x="443" y="428"/>
                    <a:pt x="443" y="428"/>
                  </a:cubicBezTo>
                  <a:cubicBezTo>
                    <a:pt x="443" y="425"/>
                    <a:pt x="443" y="425"/>
                    <a:pt x="443" y="425"/>
                  </a:cubicBezTo>
                  <a:cubicBezTo>
                    <a:pt x="439" y="425"/>
                    <a:pt x="439" y="425"/>
                    <a:pt x="439" y="425"/>
                  </a:cubicBezTo>
                  <a:cubicBezTo>
                    <a:pt x="332" y="318"/>
                    <a:pt x="332" y="318"/>
                    <a:pt x="332" y="318"/>
                  </a:cubicBezTo>
                  <a:cubicBezTo>
                    <a:pt x="351" y="311"/>
                    <a:pt x="368" y="301"/>
                    <a:pt x="383" y="286"/>
                  </a:cubicBezTo>
                  <a:cubicBezTo>
                    <a:pt x="408" y="261"/>
                    <a:pt x="421" y="226"/>
                    <a:pt x="421" y="191"/>
                  </a:cubicBezTo>
                  <a:cubicBezTo>
                    <a:pt x="421" y="150"/>
                    <a:pt x="404" y="106"/>
                    <a:pt x="370" y="73"/>
                  </a:cubicBezTo>
                  <a:cubicBezTo>
                    <a:pt x="336" y="39"/>
                    <a:pt x="293" y="22"/>
                    <a:pt x="252" y="22"/>
                  </a:cubicBezTo>
                  <a:cubicBezTo>
                    <a:pt x="216" y="22"/>
                    <a:pt x="182" y="34"/>
                    <a:pt x="156" y="60"/>
                  </a:cubicBezTo>
                  <a:cubicBezTo>
                    <a:pt x="142" y="75"/>
                    <a:pt x="131" y="92"/>
                    <a:pt x="125" y="1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5" y="110"/>
                    <a:pt x="155" y="90"/>
                    <a:pt x="171" y="74"/>
                  </a:cubicBezTo>
                  <a:cubicBezTo>
                    <a:pt x="192" y="53"/>
                    <a:pt x="221" y="42"/>
                    <a:pt x="252" y="42"/>
                  </a:cubicBezTo>
                  <a:cubicBezTo>
                    <a:pt x="288" y="42"/>
                    <a:pt x="326" y="57"/>
                    <a:pt x="356" y="87"/>
                  </a:cubicBezTo>
                  <a:cubicBezTo>
                    <a:pt x="386" y="117"/>
                    <a:pt x="401" y="155"/>
                    <a:pt x="401" y="191"/>
                  </a:cubicBezTo>
                  <a:cubicBezTo>
                    <a:pt x="401" y="222"/>
                    <a:pt x="390" y="251"/>
                    <a:pt x="369" y="272"/>
                  </a:cubicBezTo>
                  <a:cubicBezTo>
                    <a:pt x="353" y="288"/>
                    <a:pt x="332" y="298"/>
                    <a:pt x="311" y="302"/>
                  </a:cubicBezTo>
                  <a:cubicBezTo>
                    <a:pt x="292" y="306"/>
                    <a:pt x="292" y="306"/>
                    <a:pt x="292" y="306"/>
                  </a:cubicBezTo>
                  <a:cubicBezTo>
                    <a:pt x="423" y="437"/>
                    <a:pt x="423" y="437"/>
                    <a:pt x="423" y="437"/>
                  </a:cubicBezTo>
                  <a:cubicBezTo>
                    <a:pt x="423" y="582"/>
                    <a:pt x="423" y="582"/>
                    <a:pt x="423" y="582"/>
                  </a:cubicBezTo>
                  <a:cubicBezTo>
                    <a:pt x="405" y="573"/>
                    <a:pt x="385" y="568"/>
                    <a:pt x="365" y="568"/>
                  </a:cubicBezTo>
                  <a:cubicBezTo>
                    <a:pt x="325" y="568"/>
                    <a:pt x="289" y="587"/>
                    <a:pt x="264" y="616"/>
                  </a:cubicBezTo>
                  <a:cubicBezTo>
                    <a:pt x="238" y="645"/>
                    <a:pt x="223" y="685"/>
                    <a:pt x="223" y="728"/>
                  </a:cubicBezTo>
                  <a:cubicBezTo>
                    <a:pt x="223" y="772"/>
                    <a:pt x="238" y="812"/>
                    <a:pt x="264" y="841"/>
                  </a:cubicBezTo>
                  <a:cubicBezTo>
                    <a:pt x="289" y="870"/>
                    <a:pt x="325" y="888"/>
                    <a:pt x="365" y="888"/>
                  </a:cubicBezTo>
                  <a:cubicBezTo>
                    <a:pt x="385" y="888"/>
                    <a:pt x="405" y="883"/>
                    <a:pt x="423" y="874"/>
                  </a:cubicBezTo>
                  <a:cubicBezTo>
                    <a:pt x="423" y="1029"/>
                    <a:pt x="423" y="1029"/>
                    <a:pt x="423" y="1029"/>
                  </a:cubicBezTo>
                  <a:cubicBezTo>
                    <a:pt x="423" y="1032"/>
                    <a:pt x="423" y="1032"/>
                    <a:pt x="423" y="1032"/>
                  </a:cubicBezTo>
                  <a:cubicBezTo>
                    <a:pt x="423" y="1186"/>
                    <a:pt x="423" y="1186"/>
                    <a:pt x="423" y="1186"/>
                  </a:cubicBezTo>
                  <a:cubicBezTo>
                    <a:pt x="405" y="1177"/>
                    <a:pt x="385" y="1172"/>
                    <a:pt x="365" y="1172"/>
                  </a:cubicBezTo>
                  <a:cubicBezTo>
                    <a:pt x="325" y="1172"/>
                    <a:pt x="289" y="1191"/>
                    <a:pt x="264" y="1220"/>
                  </a:cubicBezTo>
                  <a:cubicBezTo>
                    <a:pt x="238" y="1249"/>
                    <a:pt x="223" y="1289"/>
                    <a:pt x="223" y="1332"/>
                  </a:cubicBezTo>
                  <a:cubicBezTo>
                    <a:pt x="223" y="1376"/>
                    <a:pt x="238" y="1416"/>
                    <a:pt x="264" y="1445"/>
                  </a:cubicBezTo>
                  <a:cubicBezTo>
                    <a:pt x="289" y="1474"/>
                    <a:pt x="325" y="1492"/>
                    <a:pt x="365" y="1492"/>
                  </a:cubicBezTo>
                  <a:cubicBezTo>
                    <a:pt x="385" y="1492"/>
                    <a:pt x="405" y="1487"/>
                    <a:pt x="423" y="1478"/>
                  </a:cubicBezTo>
                  <a:cubicBezTo>
                    <a:pt x="423" y="1636"/>
                    <a:pt x="423" y="1636"/>
                    <a:pt x="423" y="1636"/>
                  </a:cubicBezTo>
                  <a:cubicBezTo>
                    <a:pt x="443" y="1636"/>
                    <a:pt x="443" y="1636"/>
                    <a:pt x="443" y="1636"/>
                  </a:cubicBezTo>
                  <a:cubicBezTo>
                    <a:pt x="443" y="1442"/>
                    <a:pt x="443" y="1442"/>
                    <a:pt x="443" y="1442"/>
                  </a:cubicBezTo>
                  <a:cubicBezTo>
                    <a:pt x="427" y="1453"/>
                    <a:pt x="427" y="1453"/>
                    <a:pt x="427" y="1453"/>
                  </a:cubicBezTo>
                  <a:cubicBezTo>
                    <a:pt x="409" y="1465"/>
                    <a:pt x="387" y="1472"/>
                    <a:pt x="365" y="1472"/>
                  </a:cubicBezTo>
                  <a:cubicBezTo>
                    <a:pt x="331" y="1472"/>
                    <a:pt x="301" y="1457"/>
                    <a:pt x="279" y="1432"/>
                  </a:cubicBezTo>
                  <a:cubicBezTo>
                    <a:pt x="257" y="1407"/>
                    <a:pt x="243" y="1371"/>
                    <a:pt x="243" y="1332"/>
                  </a:cubicBezTo>
                  <a:cubicBezTo>
                    <a:pt x="243" y="1293"/>
                    <a:pt x="257" y="1258"/>
                    <a:pt x="279" y="1233"/>
                  </a:cubicBezTo>
                  <a:cubicBezTo>
                    <a:pt x="301" y="1208"/>
                    <a:pt x="331" y="1192"/>
                    <a:pt x="365" y="119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l-GR" altLang="el-GR" sz="1800"/>
            </a:p>
          </p:txBody>
        </p:sp>
        <p:sp>
          <p:nvSpPr>
            <p:cNvPr id="17" name="Freeform 43"/>
            <p:cNvSpPr>
              <a:spLocks noChangeAspect="1"/>
            </p:cNvSpPr>
            <p:nvPr/>
          </p:nvSpPr>
          <p:spPr bwMode="auto">
            <a:xfrm flipH="1">
              <a:off x="2928" y="1489"/>
              <a:ext cx="494" cy="1822"/>
            </a:xfrm>
            <a:custGeom>
              <a:avLst/>
              <a:gdLst>
                <a:gd name="T0" fmla="*/ 365 w 443"/>
                <a:gd name="T1" fmla="*/ 1192 h 1636"/>
                <a:gd name="T2" fmla="*/ 427 w 443"/>
                <a:gd name="T3" fmla="*/ 1212 h 1636"/>
                <a:gd name="T4" fmla="*/ 443 w 443"/>
                <a:gd name="T5" fmla="*/ 1223 h 1636"/>
                <a:gd name="T6" fmla="*/ 443 w 443"/>
                <a:gd name="T7" fmla="*/ 1032 h 1636"/>
                <a:gd name="T8" fmla="*/ 443 w 443"/>
                <a:gd name="T9" fmla="*/ 1032 h 1636"/>
                <a:gd name="T10" fmla="*/ 443 w 443"/>
                <a:gd name="T11" fmla="*/ 838 h 1636"/>
                <a:gd name="T12" fmla="*/ 427 w 443"/>
                <a:gd name="T13" fmla="*/ 849 h 1636"/>
                <a:gd name="T14" fmla="*/ 365 w 443"/>
                <a:gd name="T15" fmla="*/ 868 h 1636"/>
                <a:gd name="T16" fmla="*/ 279 w 443"/>
                <a:gd name="T17" fmla="*/ 828 h 1636"/>
                <a:gd name="T18" fmla="*/ 243 w 443"/>
                <a:gd name="T19" fmla="*/ 728 h 1636"/>
                <a:gd name="T20" fmla="*/ 279 w 443"/>
                <a:gd name="T21" fmla="*/ 629 h 1636"/>
                <a:gd name="T22" fmla="*/ 365 w 443"/>
                <a:gd name="T23" fmla="*/ 588 h 1636"/>
                <a:gd name="T24" fmla="*/ 427 w 443"/>
                <a:gd name="T25" fmla="*/ 608 h 1636"/>
                <a:gd name="T26" fmla="*/ 443 w 443"/>
                <a:gd name="T27" fmla="*/ 619 h 1636"/>
                <a:gd name="T28" fmla="*/ 443 w 443"/>
                <a:gd name="T29" fmla="*/ 429 h 1636"/>
                <a:gd name="T30" fmla="*/ 443 w 443"/>
                <a:gd name="T31" fmla="*/ 429 h 1636"/>
                <a:gd name="T32" fmla="*/ 443 w 443"/>
                <a:gd name="T33" fmla="*/ 428 h 1636"/>
                <a:gd name="T34" fmla="*/ 443 w 443"/>
                <a:gd name="T35" fmla="*/ 425 h 1636"/>
                <a:gd name="T36" fmla="*/ 439 w 443"/>
                <a:gd name="T37" fmla="*/ 425 h 1636"/>
                <a:gd name="T38" fmla="*/ 332 w 443"/>
                <a:gd name="T39" fmla="*/ 318 h 1636"/>
                <a:gd name="T40" fmla="*/ 383 w 443"/>
                <a:gd name="T41" fmla="*/ 286 h 1636"/>
                <a:gd name="T42" fmla="*/ 421 w 443"/>
                <a:gd name="T43" fmla="*/ 191 h 1636"/>
                <a:gd name="T44" fmla="*/ 370 w 443"/>
                <a:gd name="T45" fmla="*/ 73 h 1636"/>
                <a:gd name="T46" fmla="*/ 252 w 443"/>
                <a:gd name="T47" fmla="*/ 22 h 1636"/>
                <a:gd name="T48" fmla="*/ 156 w 443"/>
                <a:gd name="T49" fmla="*/ 60 h 1636"/>
                <a:gd name="T50" fmla="*/ 125 w 443"/>
                <a:gd name="T51" fmla="*/ 111 h 1636"/>
                <a:gd name="T52" fmla="*/ 14 w 443"/>
                <a:gd name="T53" fmla="*/ 0 h 1636"/>
                <a:gd name="T54" fmla="*/ 0 w 443"/>
                <a:gd name="T55" fmla="*/ 14 h 1636"/>
                <a:gd name="T56" fmla="*/ 137 w 443"/>
                <a:gd name="T57" fmla="*/ 151 h 1636"/>
                <a:gd name="T58" fmla="*/ 140 w 443"/>
                <a:gd name="T59" fmla="*/ 132 h 1636"/>
                <a:gd name="T60" fmla="*/ 171 w 443"/>
                <a:gd name="T61" fmla="*/ 74 h 1636"/>
                <a:gd name="T62" fmla="*/ 252 w 443"/>
                <a:gd name="T63" fmla="*/ 42 h 1636"/>
                <a:gd name="T64" fmla="*/ 356 w 443"/>
                <a:gd name="T65" fmla="*/ 87 h 1636"/>
                <a:gd name="T66" fmla="*/ 401 w 443"/>
                <a:gd name="T67" fmla="*/ 191 h 1636"/>
                <a:gd name="T68" fmla="*/ 369 w 443"/>
                <a:gd name="T69" fmla="*/ 272 h 1636"/>
                <a:gd name="T70" fmla="*/ 311 w 443"/>
                <a:gd name="T71" fmla="*/ 302 h 1636"/>
                <a:gd name="T72" fmla="*/ 292 w 443"/>
                <a:gd name="T73" fmla="*/ 306 h 1636"/>
                <a:gd name="T74" fmla="*/ 423 w 443"/>
                <a:gd name="T75" fmla="*/ 437 h 1636"/>
                <a:gd name="T76" fmla="*/ 423 w 443"/>
                <a:gd name="T77" fmla="*/ 582 h 1636"/>
                <a:gd name="T78" fmla="*/ 365 w 443"/>
                <a:gd name="T79" fmla="*/ 568 h 1636"/>
                <a:gd name="T80" fmla="*/ 264 w 443"/>
                <a:gd name="T81" fmla="*/ 616 h 1636"/>
                <a:gd name="T82" fmla="*/ 223 w 443"/>
                <a:gd name="T83" fmla="*/ 728 h 1636"/>
                <a:gd name="T84" fmla="*/ 264 w 443"/>
                <a:gd name="T85" fmla="*/ 841 h 1636"/>
                <a:gd name="T86" fmla="*/ 365 w 443"/>
                <a:gd name="T87" fmla="*/ 888 h 1636"/>
                <a:gd name="T88" fmla="*/ 423 w 443"/>
                <a:gd name="T89" fmla="*/ 874 h 1636"/>
                <a:gd name="T90" fmla="*/ 423 w 443"/>
                <a:gd name="T91" fmla="*/ 1029 h 1636"/>
                <a:gd name="T92" fmla="*/ 423 w 443"/>
                <a:gd name="T93" fmla="*/ 1032 h 1636"/>
                <a:gd name="T94" fmla="*/ 423 w 443"/>
                <a:gd name="T95" fmla="*/ 1186 h 1636"/>
                <a:gd name="T96" fmla="*/ 365 w 443"/>
                <a:gd name="T97" fmla="*/ 1172 h 1636"/>
                <a:gd name="T98" fmla="*/ 264 w 443"/>
                <a:gd name="T99" fmla="*/ 1220 h 1636"/>
                <a:gd name="T100" fmla="*/ 223 w 443"/>
                <a:gd name="T101" fmla="*/ 1332 h 1636"/>
                <a:gd name="T102" fmla="*/ 264 w 443"/>
                <a:gd name="T103" fmla="*/ 1445 h 1636"/>
                <a:gd name="T104" fmla="*/ 365 w 443"/>
                <a:gd name="T105" fmla="*/ 1492 h 1636"/>
                <a:gd name="T106" fmla="*/ 423 w 443"/>
                <a:gd name="T107" fmla="*/ 1478 h 1636"/>
                <a:gd name="T108" fmla="*/ 423 w 443"/>
                <a:gd name="T109" fmla="*/ 1636 h 1636"/>
                <a:gd name="T110" fmla="*/ 443 w 443"/>
                <a:gd name="T111" fmla="*/ 1636 h 1636"/>
                <a:gd name="T112" fmla="*/ 443 w 443"/>
                <a:gd name="T113" fmla="*/ 1442 h 1636"/>
                <a:gd name="T114" fmla="*/ 427 w 443"/>
                <a:gd name="T115" fmla="*/ 1453 h 1636"/>
                <a:gd name="T116" fmla="*/ 365 w 443"/>
                <a:gd name="T117" fmla="*/ 1472 h 1636"/>
                <a:gd name="T118" fmla="*/ 279 w 443"/>
                <a:gd name="T119" fmla="*/ 1432 h 1636"/>
                <a:gd name="T120" fmla="*/ 243 w 443"/>
                <a:gd name="T121" fmla="*/ 1332 h 1636"/>
                <a:gd name="T122" fmla="*/ 279 w 443"/>
                <a:gd name="T123" fmla="*/ 1233 h 1636"/>
                <a:gd name="T124" fmla="*/ 365 w 443"/>
                <a:gd name="T125" fmla="*/ 1192 h 16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3"/>
                <a:gd name="T190" fmla="*/ 0 h 1636"/>
                <a:gd name="T191" fmla="*/ 443 w 443"/>
                <a:gd name="T192" fmla="*/ 1636 h 16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3" h="1636">
                  <a:moveTo>
                    <a:pt x="365" y="1192"/>
                  </a:moveTo>
                  <a:cubicBezTo>
                    <a:pt x="387" y="1192"/>
                    <a:pt x="409" y="1199"/>
                    <a:pt x="427" y="1212"/>
                  </a:cubicBezTo>
                  <a:cubicBezTo>
                    <a:pt x="443" y="1223"/>
                    <a:pt x="443" y="1223"/>
                    <a:pt x="443" y="1223"/>
                  </a:cubicBezTo>
                  <a:cubicBezTo>
                    <a:pt x="443" y="1032"/>
                    <a:pt x="443" y="1032"/>
                    <a:pt x="443" y="1032"/>
                  </a:cubicBezTo>
                  <a:cubicBezTo>
                    <a:pt x="443" y="1032"/>
                    <a:pt x="443" y="1032"/>
                    <a:pt x="443" y="1032"/>
                  </a:cubicBezTo>
                  <a:cubicBezTo>
                    <a:pt x="443" y="838"/>
                    <a:pt x="443" y="838"/>
                    <a:pt x="443" y="838"/>
                  </a:cubicBezTo>
                  <a:cubicBezTo>
                    <a:pt x="427" y="849"/>
                    <a:pt x="427" y="849"/>
                    <a:pt x="427" y="849"/>
                  </a:cubicBezTo>
                  <a:cubicBezTo>
                    <a:pt x="409" y="861"/>
                    <a:pt x="387" y="868"/>
                    <a:pt x="365" y="868"/>
                  </a:cubicBezTo>
                  <a:cubicBezTo>
                    <a:pt x="331" y="868"/>
                    <a:pt x="301" y="853"/>
                    <a:pt x="279" y="828"/>
                  </a:cubicBezTo>
                  <a:cubicBezTo>
                    <a:pt x="257" y="803"/>
                    <a:pt x="243" y="767"/>
                    <a:pt x="243" y="728"/>
                  </a:cubicBezTo>
                  <a:cubicBezTo>
                    <a:pt x="243" y="689"/>
                    <a:pt x="257" y="654"/>
                    <a:pt x="279" y="629"/>
                  </a:cubicBezTo>
                  <a:cubicBezTo>
                    <a:pt x="301" y="604"/>
                    <a:pt x="331" y="588"/>
                    <a:pt x="365" y="588"/>
                  </a:cubicBezTo>
                  <a:cubicBezTo>
                    <a:pt x="387" y="588"/>
                    <a:pt x="409" y="595"/>
                    <a:pt x="427" y="608"/>
                  </a:cubicBezTo>
                  <a:cubicBezTo>
                    <a:pt x="443" y="619"/>
                    <a:pt x="443" y="619"/>
                    <a:pt x="443" y="619"/>
                  </a:cubicBezTo>
                  <a:cubicBezTo>
                    <a:pt x="443" y="429"/>
                    <a:pt x="443" y="429"/>
                    <a:pt x="443" y="429"/>
                  </a:cubicBezTo>
                  <a:cubicBezTo>
                    <a:pt x="443" y="429"/>
                    <a:pt x="443" y="429"/>
                    <a:pt x="443" y="429"/>
                  </a:cubicBezTo>
                  <a:cubicBezTo>
                    <a:pt x="443" y="428"/>
                    <a:pt x="443" y="428"/>
                    <a:pt x="443" y="428"/>
                  </a:cubicBezTo>
                  <a:cubicBezTo>
                    <a:pt x="443" y="425"/>
                    <a:pt x="443" y="425"/>
                    <a:pt x="443" y="425"/>
                  </a:cubicBezTo>
                  <a:cubicBezTo>
                    <a:pt x="439" y="425"/>
                    <a:pt x="439" y="425"/>
                    <a:pt x="439" y="425"/>
                  </a:cubicBezTo>
                  <a:cubicBezTo>
                    <a:pt x="332" y="318"/>
                    <a:pt x="332" y="318"/>
                    <a:pt x="332" y="318"/>
                  </a:cubicBezTo>
                  <a:cubicBezTo>
                    <a:pt x="351" y="311"/>
                    <a:pt x="368" y="301"/>
                    <a:pt x="383" y="286"/>
                  </a:cubicBezTo>
                  <a:cubicBezTo>
                    <a:pt x="408" y="261"/>
                    <a:pt x="421" y="226"/>
                    <a:pt x="421" y="191"/>
                  </a:cubicBezTo>
                  <a:cubicBezTo>
                    <a:pt x="421" y="150"/>
                    <a:pt x="404" y="106"/>
                    <a:pt x="370" y="73"/>
                  </a:cubicBezTo>
                  <a:cubicBezTo>
                    <a:pt x="336" y="39"/>
                    <a:pt x="293" y="22"/>
                    <a:pt x="252" y="22"/>
                  </a:cubicBezTo>
                  <a:cubicBezTo>
                    <a:pt x="216" y="22"/>
                    <a:pt x="182" y="34"/>
                    <a:pt x="156" y="60"/>
                  </a:cubicBezTo>
                  <a:cubicBezTo>
                    <a:pt x="142" y="75"/>
                    <a:pt x="131" y="92"/>
                    <a:pt x="125" y="1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5" y="110"/>
                    <a:pt x="155" y="90"/>
                    <a:pt x="171" y="74"/>
                  </a:cubicBezTo>
                  <a:cubicBezTo>
                    <a:pt x="192" y="53"/>
                    <a:pt x="221" y="42"/>
                    <a:pt x="252" y="42"/>
                  </a:cubicBezTo>
                  <a:cubicBezTo>
                    <a:pt x="288" y="42"/>
                    <a:pt x="326" y="57"/>
                    <a:pt x="356" y="87"/>
                  </a:cubicBezTo>
                  <a:cubicBezTo>
                    <a:pt x="386" y="117"/>
                    <a:pt x="401" y="155"/>
                    <a:pt x="401" y="191"/>
                  </a:cubicBezTo>
                  <a:cubicBezTo>
                    <a:pt x="401" y="222"/>
                    <a:pt x="390" y="251"/>
                    <a:pt x="369" y="272"/>
                  </a:cubicBezTo>
                  <a:cubicBezTo>
                    <a:pt x="353" y="288"/>
                    <a:pt x="332" y="298"/>
                    <a:pt x="311" y="302"/>
                  </a:cubicBezTo>
                  <a:cubicBezTo>
                    <a:pt x="292" y="306"/>
                    <a:pt x="292" y="306"/>
                    <a:pt x="292" y="306"/>
                  </a:cubicBezTo>
                  <a:cubicBezTo>
                    <a:pt x="423" y="437"/>
                    <a:pt x="423" y="437"/>
                    <a:pt x="423" y="437"/>
                  </a:cubicBezTo>
                  <a:cubicBezTo>
                    <a:pt x="423" y="582"/>
                    <a:pt x="423" y="582"/>
                    <a:pt x="423" y="582"/>
                  </a:cubicBezTo>
                  <a:cubicBezTo>
                    <a:pt x="405" y="573"/>
                    <a:pt x="385" y="568"/>
                    <a:pt x="365" y="568"/>
                  </a:cubicBezTo>
                  <a:cubicBezTo>
                    <a:pt x="325" y="568"/>
                    <a:pt x="289" y="587"/>
                    <a:pt x="264" y="616"/>
                  </a:cubicBezTo>
                  <a:cubicBezTo>
                    <a:pt x="238" y="645"/>
                    <a:pt x="223" y="685"/>
                    <a:pt x="223" y="728"/>
                  </a:cubicBezTo>
                  <a:cubicBezTo>
                    <a:pt x="223" y="772"/>
                    <a:pt x="238" y="812"/>
                    <a:pt x="264" y="841"/>
                  </a:cubicBezTo>
                  <a:cubicBezTo>
                    <a:pt x="289" y="870"/>
                    <a:pt x="325" y="888"/>
                    <a:pt x="365" y="888"/>
                  </a:cubicBezTo>
                  <a:cubicBezTo>
                    <a:pt x="385" y="888"/>
                    <a:pt x="405" y="883"/>
                    <a:pt x="423" y="874"/>
                  </a:cubicBezTo>
                  <a:cubicBezTo>
                    <a:pt x="423" y="1029"/>
                    <a:pt x="423" y="1029"/>
                    <a:pt x="423" y="1029"/>
                  </a:cubicBezTo>
                  <a:cubicBezTo>
                    <a:pt x="423" y="1032"/>
                    <a:pt x="423" y="1032"/>
                    <a:pt x="423" y="1032"/>
                  </a:cubicBezTo>
                  <a:cubicBezTo>
                    <a:pt x="423" y="1186"/>
                    <a:pt x="423" y="1186"/>
                    <a:pt x="423" y="1186"/>
                  </a:cubicBezTo>
                  <a:cubicBezTo>
                    <a:pt x="405" y="1177"/>
                    <a:pt x="385" y="1172"/>
                    <a:pt x="365" y="1172"/>
                  </a:cubicBezTo>
                  <a:cubicBezTo>
                    <a:pt x="325" y="1172"/>
                    <a:pt x="289" y="1191"/>
                    <a:pt x="264" y="1220"/>
                  </a:cubicBezTo>
                  <a:cubicBezTo>
                    <a:pt x="238" y="1249"/>
                    <a:pt x="223" y="1289"/>
                    <a:pt x="223" y="1332"/>
                  </a:cubicBezTo>
                  <a:cubicBezTo>
                    <a:pt x="223" y="1376"/>
                    <a:pt x="238" y="1416"/>
                    <a:pt x="264" y="1445"/>
                  </a:cubicBezTo>
                  <a:cubicBezTo>
                    <a:pt x="289" y="1474"/>
                    <a:pt x="325" y="1492"/>
                    <a:pt x="365" y="1492"/>
                  </a:cubicBezTo>
                  <a:cubicBezTo>
                    <a:pt x="385" y="1492"/>
                    <a:pt x="405" y="1487"/>
                    <a:pt x="423" y="1478"/>
                  </a:cubicBezTo>
                  <a:cubicBezTo>
                    <a:pt x="423" y="1636"/>
                    <a:pt x="423" y="1636"/>
                    <a:pt x="423" y="1636"/>
                  </a:cubicBezTo>
                  <a:cubicBezTo>
                    <a:pt x="443" y="1636"/>
                    <a:pt x="443" y="1636"/>
                    <a:pt x="443" y="1636"/>
                  </a:cubicBezTo>
                  <a:cubicBezTo>
                    <a:pt x="443" y="1442"/>
                    <a:pt x="443" y="1442"/>
                    <a:pt x="443" y="1442"/>
                  </a:cubicBezTo>
                  <a:cubicBezTo>
                    <a:pt x="427" y="1453"/>
                    <a:pt x="427" y="1453"/>
                    <a:pt x="427" y="1453"/>
                  </a:cubicBezTo>
                  <a:cubicBezTo>
                    <a:pt x="409" y="1465"/>
                    <a:pt x="387" y="1472"/>
                    <a:pt x="365" y="1472"/>
                  </a:cubicBezTo>
                  <a:cubicBezTo>
                    <a:pt x="331" y="1472"/>
                    <a:pt x="301" y="1457"/>
                    <a:pt x="279" y="1432"/>
                  </a:cubicBezTo>
                  <a:cubicBezTo>
                    <a:pt x="257" y="1407"/>
                    <a:pt x="243" y="1371"/>
                    <a:pt x="243" y="1332"/>
                  </a:cubicBezTo>
                  <a:cubicBezTo>
                    <a:pt x="243" y="1293"/>
                    <a:pt x="257" y="1258"/>
                    <a:pt x="279" y="1233"/>
                  </a:cubicBezTo>
                  <a:cubicBezTo>
                    <a:pt x="301" y="1208"/>
                    <a:pt x="331" y="1192"/>
                    <a:pt x="365" y="119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l-GR" altLang="el-GR" sz="1800"/>
            </a:p>
          </p:txBody>
        </p:sp>
        <p:grpSp>
          <p:nvGrpSpPr>
            <p:cNvPr id="18" name="Group 47"/>
            <p:cNvGrpSpPr>
              <a:grpSpLocks noChangeAspect="1"/>
            </p:cNvGrpSpPr>
            <p:nvPr/>
          </p:nvGrpSpPr>
          <p:grpSpPr bwMode="auto">
            <a:xfrm>
              <a:off x="3012" y="1088"/>
              <a:ext cx="978" cy="976"/>
              <a:chOff x="3012" y="1088"/>
              <a:chExt cx="978" cy="976"/>
            </a:xfrm>
          </p:grpSpPr>
          <p:sp>
            <p:nvSpPr>
              <p:cNvPr id="24" name="Freeform 41"/>
              <p:cNvSpPr>
                <a:spLocks noChangeAspect="1"/>
              </p:cNvSpPr>
              <p:nvPr/>
            </p:nvSpPr>
            <p:spPr bwMode="auto">
              <a:xfrm flipH="1">
                <a:off x="3495" y="1088"/>
                <a:ext cx="495" cy="494"/>
              </a:xfrm>
              <a:custGeom>
                <a:avLst/>
                <a:gdLst>
                  <a:gd name="T0" fmla="*/ 317 w 443"/>
                  <a:gd name="T1" fmla="*/ 331 h 443"/>
                  <a:gd name="T2" fmla="*/ 286 w 443"/>
                  <a:gd name="T3" fmla="*/ 382 h 443"/>
                  <a:gd name="T4" fmla="*/ 286 w 443"/>
                  <a:gd name="T5" fmla="*/ 382 h 443"/>
                  <a:gd name="T6" fmla="*/ 191 w 443"/>
                  <a:gd name="T7" fmla="*/ 420 h 443"/>
                  <a:gd name="T8" fmla="*/ 191 w 443"/>
                  <a:gd name="T9" fmla="*/ 420 h 443"/>
                  <a:gd name="T10" fmla="*/ 73 w 443"/>
                  <a:gd name="T11" fmla="*/ 370 h 443"/>
                  <a:gd name="T12" fmla="*/ 73 w 443"/>
                  <a:gd name="T13" fmla="*/ 370 h 443"/>
                  <a:gd name="T14" fmla="*/ 22 w 443"/>
                  <a:gd name="T15" fmla="*/ 251 h 443"/>
                  <a:gd name="T16" fmla="*/ 22 w 443"/>
                  <a:gd name="T17" fmla="*/ 251 h 443"/>
                  <a:gd name="T18" fmla="*/ 60 w 443"/>
                  <a:gd name="T19" fmla="*/ 156 h 443"/>
                  <a:gd name="T20" fmla="*/ 60 w 443"/>
                  <a:gd name="T21" fmla="*/ 156 h 443"/>
                  <a:gd name="T22" fmla="*/ 111 w 443"/>
                  <a:gd name="T23" fmla="*/ 125 h 443"/>
                  <a:gd name="T24" fmla="*/ 111 w 443"/>
                  <a:gd name="T25" fmla="*/ 125 h 443"/>
                  <a:gd name="T26" fmla="*/ 0 w 443"/>
                  <a:gd name="T27" fmla="*/ 14 h 443"/>
                  <a:gd name="T28" fmla="*/ 14 w 443"/>
                  <a:gd name="T29" fmla="*/ 0 h 443"/>
                  <a:gd name="T30" fmla="*/ 151 w 443"/>
                  <a:gd name="T31" fmla="*/ 136 h 443"/>
                  <a:gd name="T32" fmla="*/ 132 w 443"/>
                  <a:gd name="T33" fmla="*/ 140 h 443"/>
                  <a:gd name="T34" fmla="*/ 74 w 443"/>
                  <a:gd name="T35" fmla="*/ 170 h 443"/>
                  <a:gd name="T36" fmla="*/ 74 w 443"/>
                  <a:gd name="T37" fmla="*/ 170 h 443"/>
                  <a:gd name="T38" fmla="*/ 42 w 443"/>
                  <a:gd name="T39" fmla="*/ 251 h 443"/>
                  <a:gd name="T40" fmla="*/ 42 w 443"/>
                  <a:gd name="T41" fmla="*/ 251 h 443"/>
                  <a:gd name="T42" fmla="*/ 87 w 443"/>
                  <a:gd name="T43" fmla="*/ 355 h 443"/>
                  <a:gd name="T44" fmla="*/ 87 w 443"/>
                  <a:gd name="T45" fmla="*/ 355 h 443"/>
                  <a:gd name="T46" fmla="*/ 191 w 443"/>
                  <a:gd name="T47" fmla="*/ 400 h 443"/>
                  <a:gd name="T48" fmla="*/ 191 w 443"/>
                  <a:gd name="T49" fmla="*/ 400 h 443"/>
                  <a:gd name="T50" fmla="*/ 272 w 443"/>
                  <a:gd name="T51" fmla="*/ 368 h 443"/>
                  <a:gd name="T52" fmla="*/ 272 w 443"/>
                  <a:gd name="T53" fmla="*/ 368 h 443"/>
                  <a:gd name="T54" fmla="*/ 302 w 443"/>
                  <a:gd name="T55" fmla="*/ 310 h 443"/>
                  <a:gd name="T56" fmla="*/ 302 w 443"/>
                  <a:gd name="T57" fmla="*/ 310 h 443"/>
                  <a:gd name="T58" fmla="*/ 306 w 443"/>
                  <a:gd name="T59" fmla="*/ 292 h 443"/>
                  <a:gd name="T60" fmla="*/ 443 w 443"/>
                  <a:gd name="T61" fmla="*/ 429 h 443"/>
                  <a:gd name="T62" fmla="*/ 429 w 443"/>
                  <a:gd name="T63" fmla="*/ 443 h 443"/>
                  <a:gd name="T64" fmla="*/ 317 w 443"/>
                  <a:gd name="T65" fmla="*/ 331 h 4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3"/>
                  <a:gd name="T100" fmla="*/ 0 h 443"/>
                  <a:gd name="T101" fmla="*/ 443 w 443"/>
                  <a:gd name="T102" fmla="*/ 443 h 4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3" h="443">
                    <a:moveTo>
                      <a:pt x="317" y="331"/>
                    </a:moveTo>
                    <a:cubicBezTo>
                      <a:pt x="311" y="350"/>
                      <a:pt x="301" y="368"/>
                      <a:pt x="286" y="382"/>
                    </a:cubicBezTo>
                    <a:cubicBezTo>
                      <a:pt x="286" y="382"/>
                      <a:pt x="286" y="382"/>
                      <a:pt x="286" y="382"/>
                    </a:cubicBezTo>
                    <a:cubicBezTo>
                      <a:pt x="261" y="408"/>
                      <a:pt x="226" y="420"/>
                      <a:pt x="191" y="420"/>
                    </a:cubicBezTo>
                    <a:cubicBezTo>
                      <a:pt x="191" y="420"/>
                      <a:pt x="191" y="420"/>
                      <a:pt x="191" y="420"/>
                    </a:cubicBezTo>
                    <a:cubicBezTo>
                      <a:pt x="150" y="420"/>
                      <a:pt x="106" y="403"/>
                      <a:pt x="73" y="370"/>
                    </a:cubicBezTo>
                    <a:cubicBezTo>
                      <a:pt x="73" y="370"/>
                      <a:pt x="73" y="370"/>
                      <a:pt x="73" y="370"/>
                    </a:cubicBezTo>
                    <a:cubicBezTo>
                      <a:pt x="39" y="336"/>
                      <a:pt x="22" y="293"/>
                      <a:pt x="22" y="251"/>
                    </a:cubicBezTo>
                    <a:cubicBezTo>
                      <a:pt x="22" y="251"/>
                      <a:pt x="22" y="251"/>
                      <a:pt x="22" y="251"/>
                    </a:cubicBezTo>
                    <a:cubicBezTo>
                      <a:pt x="22" y="216"/>
                      <a:pt x="34" y="182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75" y="141"/>
                      <a:pt x="92" y="131"/>
                      <a:pt x="111" y="125"/>
                    </a:cubicBezTo>
                    <a:cubicBezTo>
                      <a:pt x="111" y="125"/>
                      <a:pt x="111" y="125"/>
                      <a:pt x="111" y="12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1" y="136"/>
                      <a:pt x="151" y="136"/>
                      <a:pt x="151" y="136"/>
                    </a:cubicBezTo>
                    <a:cubicBezTo>
                      <a:pt x="132" y="140"/>
                      <a:pt x="132" y="140"/>
                      <a:pt x="132" y="140"/>
                    </a:cubicBezTo>
                    <a:cubicBezTo>
                      <a:pt x="110" y="144"/>
                      <a:pt x="90" y="154"/>
                      <a:pt x="74" y="170"/>
                    </a:cubicBezTo>
                    <a:cubicBezTo>
                      <a:pt x="74" y="170"/>
                      <a:pt x="74" y="170"/>
                      <a:pt x="74" y="170"/>
                    </a:cubicBezTo>
                    <a:cubicBezTo>
                      <a:pt x="53" y="192"/>
                      <a:pt x="42" y="221"/>
                      <a:pt x="42" y="251"/>
                    </a:cubicBezTo>
                    <a:cubicBezTo>
                      <a:pt x="42" y="251"/>
                      <a:pt x="42" y="251"/>
                      <a:pt x="42" y="251"/>
                    </a:cubicBezTo>
                    <a:cubicBezTo>
                      <a:pt x="42" y="287"/>
                      <a:pt x="57" y="326"/>
                      <a:pt x="87" y="355"/>
                    </a:cubicBezTo>
                    <a:cubicBezTo>
                      <a:pt x="87" y="355"/>
                      <a:pt x="87" y="355"/>
                      <a:pt x="87" y="355"/>
                    </a:cubicBezTo>
                    <a:cubicBezTo>
                      <a:pt x="117" y="385"/>
                      <a:pt x="155" y="400"/>
                      <a:pt x="191" y="400"/>
                    </a:cubicBezTo>
                    <a:cubicBezTo>
                      <a:pt x="191" y="400"/>
                      <a:pt x="191" y="400"/>
                      <a:pt x="191" y="400"/>
                    </a:cubicBezTo>
                    <a:cubicBezTo>
                      <a:pt x="222" y="400"/>
                      <a:pt x="251" y="390"/>
                      <a:pt x="272" y="368"/>
                    </a:cubicBezTo>
                    <a:cubicBezTo>
                      <a:pt x="272" y="368"/>
                      <a:pt x="272" y="368"/>
                      <a:pt x="272" y="368"/>
                    </a:cubicBezTo>
                    <a:cubicBezTo>
                      <a:pt x="288" y="352"/>
                      <a:pt x="298" y="332"/>
                      <a:pt x="302" y="310"/>
                    </a:cubicBezTo>
                    <a:cubicBezTo>
                      <a:pt x="302" y="310"/>
                      <a:pt x="302" y="310"/>
                      <a:pt x="302" y="310"/>
                    </a:cubicBezTo>
                    <a:cubicBezTo>
                      <a:pt x="306" y="292"/>
                      <a:pt x="306" y="292"/>
                      <a:pt x="306" y="292"/>
                    </a:cubicBezTo>
                    <a:cubicBezTo>
                      <a:pt x="443" y="429"/>
                      <a:pt x="443" y="429"/>
                      <a:pt x="443" y="429"/>
                    </a:cubicBezTo>
                    <a:cubicBezTo>
                      <a:pt x="429" y="443"/>
                      <a:pt x="429" y="443"/>
                      <a:pt x="429" y="443"/>
                    </a:cubicBezTo>
                    <a:cubicBezTo>
                      <a:pt x="317" y="331"/>
                      <a:pt x="317" y="331"/>
                      <a:pt x="317" y="33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l-GR" altLang="el-GR" sz="1800"/>
              </a:p>
            </p:txBody>
          </p:sp>
          <p:sp>
            <p:nvSpPr>
              <p:cNvPr id="25" name="Freeform 46"/>
              <p:cNvSpPr>
                <a:spLocks noChangeAspect="1"/>
              </p:cNvSpPr>
              <p:nvPr/>
            </p:nvSpPr>
            <p:spPr bwMode="auto">
              <a:xfrm flipH="1">
                <a:off x="3012" y="1570"/>
                <a:ext cx="495" cy="494"/>
              </a:xfrm>
              <a:custGeom>
                <a:avLst/>
                <a:gdLst>
                  <a:gd name="T0" fmla="*/ 317 w 443"/>
                  <a:gd name="T1" fmla="*/ 331 h 443"/>
                  <a:gd name="T2" fmla="*/ 286 w 443"/>
                  <a:gd name="T3" fmla="*/ 382 h 443"/>
                  <a:gd name="T4" fmla="*/ 286 w 443"/>
                  <a:gd name="T5" fmla="*/ 382 h 443"/>
                  <a:gd name="T6" fmla="*/ 191 w 443"/>
                  <a:gd name="T7" fmla="*/ 420 h 443"/>
                  <a:gd name="T8" fmla="*/ 191 w 443"/>
                  <a:gd name="T9" fmla="*/ 420 h 443"/>
                  <a:gd name="T10" fmla="*/ 73 w 443"/>
                  <a:gd name="T11" fmla="*/ 370 h 443"/>
                  <a:gd name="T12" fmla="*/ 73 w 443"/>
                  <a:gd name="T13" fmla="*/ 370 h 443"/>
                  <a:gd name="T14" fmla="*/ 22 w 443"/>
                  <a:gd name="T15" fmla="*/ 251 h 443"/>
                  <a:gd name="T16" fmla="*/ 22 w 443"/>
                  <a:gd name="T17" fmla="*/ 251 h 443"/>
                  <a:gd name="T18" fmla="*/ 60 w 443"/>
                  <a:gd name="T19" fmla="*/ 156 h 443"/>
                  <a:gd name="T20" fmla="*/ 60 w 443"/>
                  <a:gd name="T21" fmla="*/ 156 h 443"/>
                  <a:gd name="T22" fmla="*/ 111 w 443"/>
                  <a:gd name="T23" fmla="*/ 125 h 443"/>
                  <a:gd name="T24" fmla="*/ 111 w 443"/>
                  <a:gd name="T25" fmla="*/ 125 h 443"/>
                  <a:gd name="T26" fmla="*/ 0 w 443"/>
                  <a:gd name="T27" fmla="*/ 14 h 443"/>
                  <a:gd name="T28" fmla="*/ 14 w 443"/>
                  <a:gd name="T29" fmla="*/ 0 h 443"/>
                  <a:gd name="T30" fmla="*/ 151 w 443"/>
                  <a:gd name="T31" fmla="*/ 136 h 443"/>
                  <a:gd name="T32" fmla="*/ 132 w 443"/>
                  <a:gd name="T33" fmla="*/ 140 h 443"/>
                  <a:gd name="T34" fmla="*/ 74 w 443"/>
                  <a:gd name="T35" fmla="*/ 170 h 443"/>
                  <a:gd name="T36" fmla="*/ 74 w 443"/>
                  <a:gd name="T37" fmla="*/ 170 h 443"/>
                  <a:gd name="T38" fmla="*/ 42 w 443"/>
                  <a:gd name="T39" fmla="*/ 251 h 443"/>
                  <a:gd name="T40" fmla="*/ 42 w 443"/>
                  <a:gd name="T41" fmla="*/ 251 h 443"/>
                  <a:gd name="T42" fmla="*/ 87 w 443"/>
                  <a:gd name="T43" fmla="*/ 355 h 443"/>
                  <a:gd name="T44" fmla="*/ 87 w 443"/>
                  <a:gd name="T45" fmla="*/ 355 h 443"/>
                  <a:gd name="T46" fmla="*/ 191 w 443"/>
                  <a:gd name="T47" fmla="*/ 400 h 443"/>
                  <a:gd name="T48" fmla="*/ 191 w 443"/>
                  <a:gd name="T49" fmla="*/ 400 h 443"/>
                  <a:gd name="T50" fmla="*/ 272 w 443"/>
                  <a:gd name="T51" fmla="*/ 368 h 443"/>
                  <a:gd name="T52" fmla="*/ 272 w 443"/>
                  <a:gd name="T53" fmla="*/ 368 h 443"/>
                  <a:gd name="T54" fmla="*/ 302 w 443"/>
                  <a:gd name="T55" fmla="*/ 310 h 443"/>
                  <a:gd name="T56" fmla="*/ 302 w 443"/>
                  <a:gd name="T57" fmla="*/ 310 h 443"/>
                  <a:gd name="T58" fmla="*/ 306 w 443"/>
                  <a:gd name="T59" fmla="*/ 292 h 443"/>
                  <a:gd name="T60" fmla="*/ 443 w 443"/>
                  <a:gd name="T61" fmla="*/ 429 h 443"/>
                  <a:gd name="T62" fmla="*/ 429 w 443"/>
                  <a:gd name="T63" fmla="*/ 443 h 443"/>
                  <a:gd name="T64" fmla="*/ 317 w 443"/>
                  <a:gd name="T65" fmla="*/ 331 h 4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3"/>
                  <a:gd name="T100" fmla="*/ 0 h 443"/>
                  <a:gd name="T101" fmla="*/ 443 w 443"/>
                  <a:gd name="T102" fmla="*/ 443 h 4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3" h="443">
                    <a:moveTo>
                      <a:pt x="317" y="331"/>
                    </a:moveTo>
                    <a:cubicBezTo>
                      <a:pt x="311" y="350"/>
                      <a:pt x="301" y="368"/>
                      <a:pt x="286" y="382"/>
                    </a:cubicBezTo>
                    <a:cubicBezTo>
                      <a:pt x="286" y="382"/>
                      <a:pt x="286" y="382"/>
                      <a:pt x="286" y="382"/>
                    </a:cubicBezTo>
                    <a:cubicBezTo>
                      <a:pt x="261" y="408"/>
                      <a:pt x="226" y="420"/>
                      <a:pt x="191" y="420"/>
                    </a:cubicBezTo>
                    <a:cubicBezTo>
                      <a:pt x="191" y="420"/>
                      <a:pt x="191" y="420"/>
                      <a:pt x="191" y="420"/>
                    </a:cubicBezTo>
                    <a:cubicBezTo>
                      <a:pt x="150" y="420"/>
                      <a:pt x="106" y="403"/>
                      <a:pt x="73" y="370"/>
                    </a:cubicBezTo>
                    <a:cubicBezTo>
                      <a:pt x="73" y="370"/>
                      <a:pt x="73" y="370"/>
                      <a:pt x="73" y="370"/>
                    </a:cubicBezTo>
                    <a:cubicBezTo>
                      <a:pt x="39" y="336"/>
                      <a:pt x="22" y="293"/>
                      <a:pt x="22" y="251"/>
                    </a:cubicBezTo>
                    <a:cubicBezTo>
                      <a:pt x="22" y="251"/>
                      <a:pt x="22" y="251"/>
                      <a:pt x="22" y="251"/>
                    </a:cubicBezTo>
                    <a:cubicBezTo>
                      <a:pt x="22" y="216"/>
                      <a:pt x="34" y="182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75" y="141"/>
                      <a:pt x="92" y="131"/>
                      <a:pt x="111" y="125"/>
                    </a:cubicBezTo>
                    <a:cubicBezTo>
                      <a:pt x="111" y="125"/>
                      <a:pt x="111" y="125"/>
                      <a:pt x="111" y="12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1" y="136"/>
                      <a:pt x="151" y="136"/>
                      <a:pt x="151" y="136"/>
                    </a:cubicBezTo>
                    <a:cubicBezTo>
                      <a:pt x="132" y="140"/>
                      <a:pt x="132" y="140"/>
                      <a:pt x="132" y="140"/>
                    </a:cubicBezTo>
                    <a:cubicBezTo>
                      <a:pt x="110" y="144"/>
                      <a:pt x="90" y="154"/>
                      <a:pt x="74" y="170"/>
                    </a:cubicBezTo>
                    <a:cubicBezTo>
                      <a:pt x="74" y="170"/>
                      <a:pt x="74" y="170"/>
                      <a:pt x="74" y="170"/>
                    </a:cubicBezTo>
                    <a:cubicBezTo>
                      <a:pt x="53" y="192"/>
                      <a:pt x="42" y="221"/>
                      <a:pt x="42" y="251"/>
                    </a:cubicBezTo>
                    <a:cubicBezTo>
                      <a:pt x="42" y="251"/>
                      <a:pt x="42" y="251"/>
                      <a:pt x="42" y="251"/>
                    </a:cubicBezTo>
                    <a:cubicBezTo>
                      <a:pt x="42" y="287"/>
                      <a:pt x="57" y="326"/>
                      <a:pt x="87" y="355"/>
                    </a:cubicBezTo>
                    <a:cubicBezTo>
                      <a:pt x="87" y="355"/>
                      <a:pt x="87" y="355"/>
                      <a:pt x="87" y="355"/>
                    </a:cubicBezTo>
                    <a:cubicBezTo>
                      <a:pt x="117" y="385"/>
                      <a:pt x="155" y="400"/>
                      <a:pt x="191" y="400"/>
                    </a:cubicBezTo>
                    <a:cubicBezTo>
                      <a:pt x="191" y="400"/>
                      <a:pt x="191" y="400"/>
                      <a:pt x="191" y="400"/>
                    </a:cubicBezTo>
                    <a:cubicBezTo>
                      <a:pt x="222" y="400"/>
                      <a:pt x="251" y="390"/>
                      <a:pt x="272" y="368"/>
                    </a:cubicBezTo>
                    <a:cubicBezTo>
                      <a:pt x="272" y="368"/>
                      <a:pt x="272" y="368"/>
                      <a:pt x="272" y="368"/>
                    </a:cubicBezTo>
                    <a:cubicBezTo>
                      <a:pt x="288" y="352"/>
                      <a:pt x="298" y="332"/>
                      <a:pt x="302" y="310"/>
                    </a:cubicBezTo>
                    <a:cubicBezTo>
                      <a:pt x="302" y="310"/>
                      <a:pt x="302" y="310"/>
                      <a:pt x="302" y="310"/>
                    </a:cubicBezTo>
                    <a:cubicBezTo>
                      <a:pt x="306" y="292"/>
                      <a:pt x="306" y="292"/>
                      <a:pt x="306" y="292"/>
                    </a:cubicBezTo>
                    <a:cubicBezTo>
                      <a:pt x="443" y="429"/>
                      <a:pt x="443" y="429"/>
                      <a:pt x="443" y="429"/>
                    </a:cubicBezTo>
                    <a:cubicBezTo>
                      <a:pt x="429" y="443"/>
                      <a:pt x="429" y="443"/>
                      <a:pt x="429" y="443"/>
                    </a:cubicBezTo>
                    <a:cubicBezTo>
                      <a:pt x="317" y="331"/>
                      <a:pt x="317" y="331"/>
                      <a:pt x="317" y="33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l-GR" altLang="el-GR" sz="1800"/>
              </a:p>
            </p:txBody>
          </p:sp>
        </p:grpSp>
        <p:grpSp>
          <p:nvGrpSpPr>
            <p:cNvPr id="19" name="Group 48"/>
            <p:cNvGrpSpPr>
              <a:grpSpLocks noChangeAspect="1"/>
            </p:cNvGrpSpPr>
            <p:nvPr/>
          </p:nvGrpSpPr>
          <p:grpSpPr bwMode="auto">
            <a:xfrm flipH="1">
              <a:off x="1776" y="1088"/>
              <a:ext cx="978" cy="976"/>
              <a:chOff x="3012" y="1088"/>
              <a:chExt cx="978" cy="976"/>
            </a:xfrm>
          </p:grpSpPr>
          <p:sp>
            <p:nvSpPr>
              <p:cNvPr id="22" name="Freeform 49"/>
              <p:cNvSpPr>
                <a:spLocks noChangeAspect="1"/>
              </p:cNvSpPr>
              <p:nvPr/>
            </p:nvSpPr>
            <p:spPr bwMode="auto">
              <a:xfrm flipH="1">
                <a:off x="3495" y="1088"/>
                <a:ext cx="495" cy="494"/>
              </a:xfrm>
              <a:custGeom>
                <a:avLst/>
                <a:gdLst>
                  <a:gd name="T0" fmla="*/ 317 w 443"/>
                  <a:gd name="T1" fmla="*/ 331 h 443"/>
                  <a:gd name="T2" fmla="*/ 286 w 443"/>
                  <a:gd name="T3" fmla="*/ 382 h 443"/>
                  <a:gd name="T4" fmla="*/ 286 w 443"/>
                  <a:gd name="T5" fmla="*/ 382 h 443"/>
                  <a:gd name="T6" fmla="*/ 191 w 443"/>
                  <a:gd name="T7" fmla="*/ 420 h 443"/>
                  <a:gd name="T8" fmla="*/ 191 w 443"/>
                  <a:gd name="T9" fmla="*/ 420 h 443"/>
                  <a:gd name="T10" fmla="*/ 73 w 443"/>
                  <a:gd name="T11" fmla="*/ 370 h 443"/>
                  <a:gd name="T12" fmla="*/ 73 w 443"/>
                  <a:gd name="T13" fmla="*/ 370 h 443"/>
                  <a:gd name="T14" fmla="*/ 22 w 443"/>
                  <a:gd name="T15" fmla="*/ 251 h 443"/>
                  <a:gd name="T16" fmla="*/ 22 w 443"/>
                  <a:gd name="T17" fmla="*/ 251 h 443"/>
                  <a:gd name="T18" fmla="*/ 60 w 443"/>
                  <a:gd name="T19" fmla="*/ 156 h 443"/>
                  <a:gd name="T20" fmla="*/ 60 w 443"/>
                  <a:gd name="T21" fmla="*/ 156 h 443"/>
                  <a:gd name="T22" fmla="*/ 111 w 443"/>
                  <a:gd name="T23" fmla="*/ 125 h 443"/>
                  <a:gd name="T24" fmla="*/ 111 w 443"/>
                  <a:gd name="T25" fmla="*/ 125 h 443"/>
                  <a:gd name="T26" fmla="*/ 0 w 443"/>
                  <a:gd name="T27" fmla="*/ 14 h 443"/>
                  <a:gd name="T28" fmla="*/ 14 w 443"/>
                  <a:gd name="T29" fmla="*/ 0 h 443"/>
                  <a:gd name="T30" fmla="*/ 151 w 443"/>
                  <a:gd name="T31" fmla="*/ 136 h 443"/>
                  <a:gd name="T32" fmla="*/ 132 w 443"/>
                  <a:gd name="T33" fmla="*/ 140 h 443"/>
                  <a:gd name="T34" fmla="*/ 74 w 443"/>
                  <a:gd name="T35" fmla="*/ 170 h 443"/>
                  <a:gd name="T36" fmla="*/ 74 w 443"/>
                  <a:gd name="T37" fmla="*/ 170 h 443"/>
                  <a:gd name="T38" fmla="*/ 42 w 443"/>
                  <a:gd name="T39" fmla="*/ 251 h 443"/>
                  <a:gd name="T40" fmla="*/ 42 w 443"/>
                  <a:gd name="T41" fmla="*/ 251 h 443"/>
                  <a:gd name="T42" fmla="*/ 87 w 443"/>
                  <a:gd name="T43" fmla="*/ 355 h 443"/>
                  <a:gd name="T44" fmla="*/ 87 w 443"/>
                  <a:gd name="T45" fmla="*/ 355 h 443"/>
                  <a:gd name="T46" fmla="*/ 191 w 443"/>
                  <a:gd name="T47" fmla="*/ 400 h 443"/>
                  <a:gd name="T48" fmla="*/ 191 w 443"/>
                  <a:gd name="T49" fmla="*/ 400 h 443"/>
                  <a:gd name="T50" fmla="*/ 272 w 443"/>
                  <a:gd name="T51" fmla="*/ 368 h 443"/>
                  <a:gd name="T52" fmla="*/ 272 w 443"/>
                  <a:gd name="T53" fmla="*/ 368 h 443"/>
                  <a:gd name="T54" fmla="*/ 302 w 443"/>
                  <a:gd name="T55" fmla="*/ 310 h 443"/>
                  <a:gd name="T56" fmla="*/ 302 w 443"/>
                  <a:gd name="T57" fmla="*/ 310 h 443"/>
                  <a:gd name="T58" fmla="*/ 306 w 443"/>
                  <a:gd name="T59" fmla="*/ 292 h 443"/>
                  <a:gd name="T60" fmla="*/ 443 w 443"/>
                  <a:gd name="T61" fmla="*/ 429 h 443"/>
                  <a:gd name="T62" fmla="*/ 429 w 443"/>
                  <a:gd name="T63" fmla="*/ 443 h 443"/>
                  <a:gd name="T64" fmla="*/ 317 w 443"/>
                  <a:gd name="T65" fmla="*/ 331 h 4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3"/>
                  <a:gd name="T100" fmla="*/ 0 h 443"/>
                  <a:gd name="T101" fmla="*/ 443 w 443"/>
                  <a:gd name="T102" fmla="*/ 443 h 4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3" h="443">
                    <a:moveTo>
                      <a:pt x="317" y="331"/>
                    </a:moveTo>
                    <a:cubicBezTo>
                      <a:pt x="311" y="350"/>
                      <a:pt x="301" y="368"/>
                      <a:pt x="286" y="382"/>
                    </a:cubicBezTo>
                    <a:cubicBezTo>
                      <a:pt x="286" y="382"/>
                      <a:pt x="286" y="382"/>
                      <a:pt x="286" y="382"/>
                    </a:cubicBezTo>
                    <a:cubicBezTo>
                      <a:pt x="261" y="408"/>
                      <a:pt x="226" y="420"/>
                      <a:pt x="191" y="420"/>
                    </a:cubicBezTo>
                    <a:cubicBezTo>
                      <a:pt x="191" y="420"/>
                      <a:pt x="191" y="420"/>
                      <a:pt x="191" y="420"/>
                    </a:cubicBezTo>
                    <a:cubicBezTo>
                      <a:pt x="150" y="420"/>
                      <a:pt x="106" y="403"/>
                      <a:pt x="73" y="370"/>
                    </a:cubicBezTo>
                    <a:cubicBezTo>
                      <a:pt x="73" y="370"/>
                      <a:pt x="73" y="370"/>
                      <a:pt x="73" y="370"/>
                    </a:cubicBezTo>
                    <a:cubicBezTo>
                      <a:pt x="39" y="336"/>
                      <a:pt x="22" y="293"/>
                      <a:pt x="22" y="251"/>
                    </a:cubicBezTo>
                    <a:cubicBezTo>
                      <a:pt x="22" y="251"/>
                      <a:pt x="22" y="251"/>
                      <a:pt x="22" y="251"/>
                    </a:cubicBezTo>
                    <a:cubicBezTo>
                      <a:pt x="22" y="216"/>
                      <a:pt x="34" y="182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75" y="141"/>
                      <a:pt x="92" y="131"/>
                      <a:pt x="111" y="125"/>
                    </a:cubicBezTo>
                    <a:cubicBezTo>
                      <a:pt x="111" y="125"/>
                      <a:pt x="111" y="125"/>
                      <a:pt x="111" y="12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1" y="136"/>
                      <a:pt x="151" y="136"/>
                      <a:pt x="151" y="136"/>
                    </a:cubicBezTo>
                    <a:cubicBezTo>
                      <a:pt x="132" y="140"/>
                      <a:pt x="132" y="140"/>
                      <a:pt x="132" y="140"/>
                    </a:cubicBezTo>
                    <a:cubicBezTo>
                      <a:pt x="110" y="144"/>
                      <a:pt x="90" y="154"/>
                      <a:pt x="74" y="170"/>
                    </a:cubicBezTo>
                    <a:cubicBezTo>
                      <a:pt x="74" y="170"/>
                      <a:pt x="74" y="170"/>
                      <a:pt x="74" y="170"/>
                    </a:cubicBezTo>
                    <a:cubicBezTo>
                      <a:pt x="53" y="192"/>
                      <a:pt x="42" y="221"/>
                      <a:pt x="42" y="251"/>
                    </a:cubicBezTo>
                    <a:cubicBezTo>
                      <a:pt x="42" y="251"/>
                      <a:pt x="42" y="251"/>
                      <a:pt x="42" y="251"/>
                    </a:cubicBezTo>
                    <a:cubicBezTo>
                      <a:pt x="42" y="287"/>
                      <a:pt x="57" y="326"/>
                      <a:pt x="87" y="355"/>
                    </a:cubicBezTo>
                    <a:cubicBezTo>
                      <a:pt x="87" y="355"/>
                      <a:pt x="87" y="355"/>
                      <a:pt x="87" y="355"/>
                    </a:cubicBezTo>
                    <a:cubicBezTo>
                      <a:pt x="117" y="385"/>
                      <a:pt x="155" y="400"/>
                      <a:pt x="191" y="400"/>
                    </a:cubicBezTo>
                    <a:cubicBezTo>
                      <a:pt x="191" y="400"/>
                      <a:pt x="191" y="400"/>
                      <a:pt x="191" y="400"/>
                    </a:cubicBezTo>
                    <a:cubicBezTo>
                      <a:pt x="222" y="400"/>
                      <a:pt x="251" y="390"/>
                      <a:pt x="272" y="368"/>
                    </a:cubicBezTo>
                    <a:cubicBezTo>
                      <a:pt x="272" y="368"/>
                      <a:pt x="272" y="368"/>
                      <a:pt x="272" y="368"/>
                    </a:cubicBezTo>
                    <a:cubicBezTo>
                      <a:pt x="288" y="352"/>
                      <a:pt x="298" y="332"/>
                      <a:pt x="302" y="310"/>
                    </a:cubicBezTo>
                    <a:cubicBezTo>
                      <a:pt x="302" y="310"/>
                      <a:pt x="302" y="310"/>
                      <a:pt x="302" y="310"/>
                    </a:cubicBezTo>
                    <a:cubicBezTo>
                      <a:pt x="306" y="292"/>
                      <a:pt x="306" y="292"/>
                      <a:pt x="306" y="292"/>
                    </a:cubicBezTo>
                    <a:cubicBezTo>
                      <a:pt x="443" y="429"/>
                      <a:pt x="443" y="429"/>
                      <a:pt x="443" y="429"/>
                    </a:cubicBezTo>
                    <a:cubicBezTo>
                      <a:pt x="429" y="443"/>
                      <a:pt x="429" y="443"/>
                      <a:pt x="429" y="443"/>
                    </a:cubicBezTo>
                    <a:cubicBezTo>
                      <a:pt x="317" y="331"/>
                      <a:pt x="317" y="331"/>
                      <a:pt x="317" y="33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l-GR" altLang="el-GR" sz="1800"/>
              </a:p>
            </p:txBody>
          </p:sp>
          <p:sp>
            <p:nvSpPr>
              <p:cNvPr id="23" name="Freeform 50"/>
              <p:cNvSpPr>
                <a:spLocks noChangeAspect="1"/>
              </p:cNvSpPr>
              <p:nvPr/>
            </p:nvSpPr>
            <p:spPr bwMode="auto">
              <a:xfrm flipH="1">
                <a:off x="3012" y="1570"/>
                <a:ext cx="495" cy="494"/>
              </a:xfrm>
              <a:custGeom>
                <a:avLst/>
                <a:gdLst>
                  <a:gd name="T0" fmla="*/ 317 w 443"/>
                  <a:gd name="T1" fmla="*/ 331 h 443"/>
                  <a:gd name="T2" fmla="*/ 286 w 443"/>
                  <a:gd name="T3" fmla="*/ 382 h 443"/>
                  <a:gd name="T4" fmla="*/ 286 w 443"/>
                  <a:gd name="T5" fmla="*/ 382 h 443"/>
                  <a:gd name="T6" fmla="*/ 191 w 443"/>
                  <a:gd name="T7" fmla="*/ 420 h 443"/>
                  <a:gd name="T8" fmla="*/ 191 w 443"/>
                  <a:gd name="T9" fmla="*/ 420 h 443"/>
                  <a:gd name="T10" fmla="*/ 73 w 443"/>
                  <a:gd name="T11" fmla="*/ 370 h 443"/>
                  <a:gd name="T12" fmla="*/ 73 w 443"/>
                  <a:gd name="T13" fmla="*/ 370 h 443"/>
                  <a:gd name="T14" fmla="*/ 22 w 443"/>
                  <a:gd name="T15" fmla="*/ 251 h 443"/>
                  <a:gd name="T16" fmla="*/ 22 w 443"/>
                  <a:gd name="T17" fmla="*/ 251 h 443"/>
                  <a:gd name="T18" fmla="*/ 60 w 443"/>
                  <a:gd name="T19" fmla="*/ 156 h 443"/>
                  <a:gd name="T20" fmla="*/ 60 w 443"/>
                  <a:gd name="T21" fmla="*/ 156 h 443"/>
                  <a:gd name="T22" fmla="*/ 111 w 443"/>
                  <a:gd name="T23" fmla="*/ 125 h 443"/>
                  <a:gd name="T24" fmla="*/ 111 w 443"/>
                  <a:gd name="T25" fmla="*/ 125 h 443"/>
                  <a:gd name="T26" fmla="*/ 0 w 443"/>
                  <a:gd name="T27" fmla="*/ 14 h 443"/>
                  <a:gd name="T28" fmla="*/ 14 w 443"/>
                  <a:gd name="T29" fmla="*/ 0 h 443"/>
                  <a:gd name="T30" fmla="*/ 151 w 443"/>
                  <a:gd name="T31" fmla="*/ 136 h 443"/>
                  <a:gd name="T32" fmla="*/ 132 w 443"/>
                  <a:gd name="T33" fmla="*/ 140 h 443"/>
                  <a:gd name="T34" fmla="*/ 74 w 443"/>
                  <a:gd name="T35" fmla="*/ 170 h 443"/>
                  <a:gd name="T36" fmla="*/ 74 w 443"/>
                  <a:gd name="T37" fmla="*/ 170 h 443"/>
                  <a:gd name="T38" fmla="*/ 42 w 443"/>
                  <a:gd name="T39" fmla="*/ 251 h 443"/>
                  <a:gd name="T40" fmla="*/ 42 w 443"/>
                  <a:gd name="T41" fmla="*/ 251 h 443"/>
                  <a:gd name="T42" fmla="*/ 87 w 443"/>
                  <a:gd name="T43" fmla="*/ 355 h 443"/>
                  <a:gd name="T44" fmla="*/ 87 w 443"/>
                  <a:gd name="T45" fmla="*/ 355 h 443"/>
                  <a:gd name="T46" fmla="*/ 191 w 443"/>
                  <a:gd name="T47" fmla="*/ 400 h 443"/>
                  <a:gd name="T48" fmla="*/ 191 w 443"/>
                  <a:gd name="T49" fmla="*/ 400 h 443"/>
                  <a:gd name="T50" fmla="*/ 272 w 443"/>
                  <a:gd name="T51" fmla="*/ 368 h 443"/>
                  <a:gd name="T52" fmla="*/ 272 w 443"/>
                  <a:gd name="T53" fmla="*/ 368 h 443"/>
                  <a:gd name="T54" fmla="*/ 302 w 443"/>
                  <a:gd name="T55" fmla="*/ 310 h 443"/>
                  <a:gd name="T56" fmla="*/ 302 w 443"/>
                  <a:gd name="T57" fmla="*/ 310 h 443"/>
                  <a:gd name="T58" fmla="*/ 306 w 443"/>
                  <a:gd name="T59" fmla="*/ 292 h 443"/>
                  <a:gd name="T60" fmla="*/ 443 w 443"/>
                  <a:gd name="T61" fmla="*/ 429 h 443"/>
                  <a:gd name="T62" fmla="*/ 429 w 443"/>
                  <a:gd name="T63" fmla="*/ 443 h 443"/>
                  <a:gd name="T64" fmla="*/ 317 w 443"/>
                  <a:gd name="T65" fmla="*/ 331 h 4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3"/>
                  <a:gd name="T100" fmla="*/ 0 h 443"/>
                  <a:gd name="T101" fmla="*/ 443 w 443"/>
                  <a:gd name="T102" fmla="*/ 443 h 4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3" h="443">
                    <a:moveTo>
                      <a:pt x="317" y="331"/>
                    </a:moveTo>
                    <a:cubicBezTo>
                      <a:pt x="311" y="350"/>
                      <a:pt x="301" y="368"/>
                      <a:pt x="286" y="382"/>
                    </a:cubicBezTo>
                    <a:cubicBezTo>
                      <a:pt x="286" y="382"/>
                      <a:pt x="286" y="382"/>
                      <a:pt x="286" y="382"/>
                    </a:cubicBezTo>
                    <a:cubicBezTo>
                      <a:pt x="261" y="408"/>
                      <a:pt x="226" y="420"/>
                      <a:pt x="191" y="420"/>
                    </a:cubicBezTo>
                    <a:cubicBezTo>
                      <a:pt x="191" y="420"/>
                      <a:pt x="191" y="420"/>
                      <a:pt x="191" y="420"/>
                    </a:cubicBezTo>
                    <a:cubicBezTo>
                      <a:pt x="150" y="420"/>
                      <a:pt x="106" y="403"/>
                      <a:pt x="73" y="370"/>
                    </a:cubicBezTo>
                    <a:cubicBezTo>
                      <a:pt x="73" y="370"/>
                      <a:pt x="73" y="370"/>
                      <a:pt x="73" y="370"/>
                    </a:cubicBezTo>
                    <a:cubicBezTo>
                      <a:pt x="39" y="336"/>
                      <a:pt x="22" y="293"/>
                      <a:pt x="22" y="251"/>
                    </a:cubicBezTo>
                    <a:cubicBezTo>
                      <a:pt x="22" y="251"/>
                      <a:pt x="22" y="251"/>
                      <a:pt x="22" y="251"/>
                    </a:cubicBezTo>
                    <a:cubicBezTo>
                      <a:pt x="22" y="216"/>
                      <a:pt x="34" y="182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75" y="141"/>
                      <a:pt x="92" y="131"/>
                      <a:pt x="111" y="125"/>
                    </a:cubicBezTo>
                    <a:cubicBezTo>
                      <a:pt x="111" y="125"/>
                      <a:pt x="111" y="125"/>
                      <a:pt x="111" y="12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1" y="136"/>
                      <a:pt x="151" y="136"/>
                      <a:pt x="151" y="136"/>
                    </a:cubicBezTo>
                    <a:cubicBezTo>
                      <a:pt x="132" y="140"/>
                      <a:pt x="132" y="140"/>
                      <a:pt x="132" y="140"/>
                    </a:cubicBezTo>
                    <a:cubicBezTo>
                      <a:pt x="110" y="144"/>
                      <a:pt x="90" y="154"/>
                      <a:pt x="74" y="170"/>
                    </a:cubicBezTo>
                    <a:cubicBezTo>
                      <a:pt x="74" y="170"/>
                      <a:pt x="74" y="170"/>
                      <a:pt x="74" y="170"/>
                    </a:cubicBezTo>
                    <a:cubicBezTo>
                      <a:pt x="53" y="192"/>
                      <a:pt x="42" y="221"/>
                      <a:pt x="42" y="251"/>
                    </a:cubicBezTo>
                    <a:cubicBezTo>
                      <a:pt x="42" y="251"/>
                      <a:pt x="42" y="251"/>
                      <a:pt x="42" y="251"/>
                    </a:cubicBezTo>
                    <a:cubicBezTo>
                      <a:pt x="42" y="287"/>
                      <a:pt x="57" y="326"/>
                      <a:pt x="87" y="355"/>
                    </a:cubicBezTo>
                    <a:cubicBezTo>
                      <a:pt x="87" y="355"/>
                      <a:pt x="87" y="355"/>
                      <a:pt x="87" y="355"/>
                    </a:cubicBezTo>
                    <a:cubicBezTo>
                      <a:pt x="117" y="385"/>
                      <a:pt x="155" y="400"/>
                      <a:pt x="191" y="400"/>
                    </a:cubicBezTo>
                    <a:cubicBezTo>
                      <a:pt x="191" y="400"/>
                      <a:pt x="191" y="400"/>
                      <a:pt x="191" y="400"/>
                    </a:cubicBezTo>
                    <a:cubicBezTo>
                      <a:pt x="222" y="400"/>
                      <a:pt x="251" y="390"/>
                      <a:pt x="272" y="368"/>
                    </a:cubicBezTo>
                    <a:cubicBezTo>
                      <a:pt x="272" y="368"/>
                      <a:pt x="272" y="368"/>
                      <a:pt x="272" y="368"/>
                    </a:cubicBezTo>
                    <a:cubicBezTo>
                      <a:pt x="288" y="352"/>
                      <a:pt x="298" y="332"/>
                      <a:pt x="302" y="310"/>
                    </a:cubicBezTo>
                    <a:cubicBezTo>
                      <a:pt x="302" y="310"/>
                      <a:pt x="302" y="310"/>
                      <a:pt x="302" y="310"/>
                    </a:cubicBezTo>
                    <a:cubicBezTo>
                      <a:pt x="306" y="292"/>
                      <a:pt x="306" y="292"/>
                      <a:pt x="306" y="292"/>
                    </a:cubicBezTo>
                    <a:cubicBezTo>
                      <a:pt x="443" y="429"/>
                      <a:pt x="443" y="429"/>
                      <a:pt x="443" y="429"/>
                    </a:cubicBezTo>
                    <a:cubicBezTo>
                      <a:pt x="429" y="443"/>
                      <a:pt x="429" y="443"/>
                      <a:pt x="429" y="443"/>
                    </a:cubicBezTo>
                    <a:cubicBezTo>
                      <a:pt x="317" y="331"/>
                      <a:pt x="317" y="331"/>
                      <a:pt x="317" y="33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l-GR" altLang="el-GR" sz="1800"/>
              </a:p>
            </p:txBody>
          </p:sp>
        </p:grpSp>
        <p:sp>
          <p:nvSpPr>
            <p:cNvPr id="20" name="Freeform 52"/>
            <p:cNvSpPr>
              <a:spLocks noChangeAspect="1"/>
            </p:cNvSpPr>
            <p:nvPr/>
          </p:nvSpPr>
          <p:spPr bwMode="auto">
            <a:xfrm rot="5372164" flipV="1">
              <a:off x="1851" y="1007"/>
              <a:ext cx="495" cy="494"/>
            </a:xfrm>
            <a:custGeom>
              <a:avLst/>
              <a:gdLst>
                <a:gd name="T0" fmla="*/ 317 w 443"/>
                <a:gd name="T1" fmla="*/ 331 h 443"/>
                <a:gd name="T2" fmla="*/ 286 w 443"/>
                <a:gd name="T3" fmla="*/ 382 h 443"/>
                <a:gd name="T4" fmla="*/ 286 w 443"/>
                <a:gd name="T5" fmla="*/ 382 h 443"/>
                <a:gd name="T6" fmla="*/ 191 w 443"/>
                <a:gd name="T7" fmla="*/ 420 h 443"/>
                <a:gd name="T8" fmla="*/ 191 w 443"/>
                <a:gd name="T9" fmla="*/ 420 h 443"/>
                <a:gd name="T10" fmla="*/ 73 w 443"/>
                <a:gd name="T11" fmla="*/ 370 h 443"/>
                <a:gd name="T12" fmla="*/ 73 w 443"/>
                <a:gd name="T13" fmla="*/ 370 h 443"/>
                <a:gd name="T14" fmla="*/ 22 w 443"/>
                <a:gd name="T15" fmla="*/ 251 h 443"/>
                <a:gd name="T16" fmla="*/ 22 w 443"/>
                <a:gd name="T17" fmla="*/ 251 h 443"/>
                <a:gd name="T18" fmla="*/ 60 w 443"/>
                <a:gd name="T19" fmla="*/ 156 h 443"/>
                <a:gd name="T20" fmla="*/ 60 w 443"/>
                <a:gd name="T21" fmla="*/ 156 h 443"/>
                <a:gd name="T22" fmla="*/ 111 w 443"/>
                <a:gd name="T23" fmla="*/ 125 h 443"/>
                <a:gd name="T24" fmla="*/ 111 w 443"/>
                <a:gd name="T25" fmla="*/ 125 h 443"/>
                <a:gd name="T26" fmla="*/ 0 w 443"/>
                <a:gd name="T27" fmla="*/ 14 h 443"/>
                <a:gd name="T28" fmla="*/ 14 w 443"/>
                <a:gd name="T29" fmla="*/ 0 h 443"/>
                <a:gd name="T30" fmla="*/ 151 w 443"/>
                <a:gd name="T31" fmla="*/ 136 h 443"/>
                <a:gd name="T32" fmla="*/ 132 w 443"/>
                <a:gd name="T33" fmla="*/ 140 h 443"/>
                <a:gd name="T34" fmla="*/ 74 w 443"/>
                <a:gd name="T35" fmla="*/ 170 h 443"/>
                <a:gd name="T36" fmla="*/ 74 w 443"/>
                <a:gd name="T37" fmla="*/ 170 h 443"/>
                <a:gd name="T38" fmla="*/ 42 w 443"/>
                <a:gd name="T39" fmla="*/ 251 h 443"/>
                <a:gd name="T40" fmla="*/ 42 w 443"/>
                <a:gd name="T41" fmla="*/ 251 h 443"/>
                <a:gd name="T42" fmla="*/ 87 w 443"/>
                <a:gd name="T43" fmla="*/ 355 h 443"/>
                <a:gd name="T44" fmla="*/ 87 w 443"/>
                <a:gd name="T45" fmla="*/ 355 h 443"/>
                <a:gd name="T46" fmla="*/ 191 w 443"/>
                <a:gd name="T47" fmla="*/ 400 h 443"/>
                <a:gd name="T48" fmla="*/ 191 w 443"/>
                <a:gd name="T49" fmla="*/ 400 h 443"/>
                <a:gd name="T50" fmla="*/ 272 w 443"/>
                <a:gd name="T51" fmla="*/ 368 h 443"/>
                <a:gd name="T52" fmla="*/ 272 w 443"/>
                <a:gd name="T53" fmla="*/ 368 h 443"/>
                <a:gd name="T54" fmla="*/ 302 w 443"/>
                <a:gd name="T55" fmla="*/ 310 h 443"/>
                <a:gd name="T56" fmla="*/ 302 w 443"/>
                <a:gd name="T57" fmla="*/ 310 h 443"/>
                <a:gd name="T58" fmla="*/ 306 w 443"/>
                <a:gd name="T59" fmla="*/ 292 h 443"/>
                <a:gd name="T60" fmla="*/ 443 w 443"/>
                <a:gd name="T61" fmla="*/ 429 h 443"/>
                <a:gd name="T62" fmla="*/ 429 w 443"/>
                <a:gd name="T63" fmla="*/ 443 h 443"/>
                <a:gd name="T64" fmla="*/ 317 w 443"/>
                <a:gd name="T65" fmla="*/ 331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3"/>
                <a:gd name="T100" fmla="*/ 0 h 443"/>
                <a:gd name="T101" fmla="*/ 443 w 443"/>
                <a:gd name="T102" fmla="*/ 443 h 4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3" h="443">
                  <a:moveTo>
                    <a:pt x="317" y="331"/>
                  </a:moveTo>
                  <a:cubicBezTo>
                    <a:pt x="311" y="350"/>
                    <a:pt x="301" y="368"/>
                    <a:pt x="286" y="382"/>
                  </a:cubicBezTo>
                  <a:cubicBezTo>
                    <a:pt x="286" y="382"/>
                    <a:pt x="286" y="382"/>
                    <a:pt x="286" y="382"/>
                  </a:cubicBezTo>
                  <a:cubicBezTo>
                    <a:pt x="261" y="408"/>
                    <a:pt x="226" y="420"/>
                    <a:pt x="191" y="420"/>
                  </a:cubicBezTo>
                  <a:cubicBezTo>
                    <a:pt x="191" y="420"/>
                    <a:pt x="191" y="420"/>
                    <a:pt x="191" y="420"/>
                  </a:cubicBezTo>
                  <a:cubicBezTo>
                    <a:pt x="150" y="420"/>
                    <a:pt x="106" y="403"/>
                    <a:pt x="73" y="370"/>
                  </a:cubicBezTo>
                  <a:cubicBezTo>
                    <a:pt x="73" y="370"/>
                    <a:pt x="73" y="370"/>
                    <a:pt x="73" y="370"/>
                  </a:cubicBezTo>
                  <a:cubicBezTo>
                    <a:pt x="39" y="336"/>
                    <a:pt x="22" y="293"/>
                    <a:pt x="22" y="251"/>
                  </a:cubicBezTo>
                  <a:cubicBezTo>
                    <a:pt x="22" y="251"/>
                    <a:pt x="22" y="251"/>
                    <a:pt x="22" y="251"/>
                  </a:cubicBezTo>
                  <a:cubicBezTo>
                    <a:pt x="22" y="216"/>
                    <a:pt x="34" y="182"/>
                    <a:pt x="60" y="156"/>
                  </a:cubicBezTo>
                  <a:cubicBezTo>
                    <a:pt x="60" y="156"/>
                    <a:pt x="60" y="156"/>
                    <a:pt x="60" y="156"/>
                  </a:cubicBezTo>
                  <a:cubicBezTo>
                    <a:pt x="75" y="141"/>
                    <a:pt x="92" y="131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1" y="136"/>
                    <a:pt x="151" y="136"/>
                    <a:pt x="151" y="136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10" y="144"/>
                    <a:pt x="90" y="154"/>
                    <a:pt x="74" y="170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53" y="192"/>
                    <a:pt x="42" y="221"/>
                    <a:pt x="42" y="251"/>
                  </a:cubicBezTo>
                  <a:cubicBezTo>
                    <a:pt x="42" y="251"/>
                    <a:pt x="42" y="251"/>
                    <a:pt x="42" y="251"/>
                  </a:cubicBezTo>
                  <a:cubicBezTo>
                    <a:pt x="42" y="287"/>
                    <a:pt x="57" y="326"/>
                    <a:pt x="87" y="355"/>
                  </a:cubicBezTo>
                  <a:cubicBezTo>
                    <a:pt x="87" y="355"/>
                    <a:pt x="87" y="355"/>
                    <a:pt x="87" y="355"/>
                  </a:cubicBezTo>
                  <a:cubicBezTo>
                    <a:pt x="117" y="385"/>
                    <a:pt x="155" y="400"/>
                    <a:pt x="191" y="400"/>
                  </a:cubicBezTo>
                  <a:cubicBezTo>
                    <a:pt x="191" y="400"/>
                    <a:pt x="191" y="400"/>
                    <a:pt x="191" y="400"/>
                  </a:cubicBezTo>
                  <a:cubicBezTo>
                    <a:pt x="222" y="400"/>
                    <a:pt x="251" y="390"/>
                    <a:pt x="272" y="368"/>
                  </a:cubicBezTo>
                  <a:cubicBezTo>
                    <a:pt x="272" y="368"/>
                    <a:pt x="272" y="368"/>
                    <a:pt x="272" y="368"/>
                  </a:cubicBezTo>
                  <a:cubicBezTo>
                    <a:pt x="288" y="352"/>
                    <a:pt x="298" y="332"/>
                    <a:pt x="302" y="310"/>
                  </a:cubicBezTo>
                  <a:cubicBezTo>
                    <a:pt x="302" y="310"/>
                    <a:pt x="302" y="310"/>
                    <a:pt x="302" y="310"/>
                  </a:cubicBezTo>
                  <a:cubicBezTo>
                    <a:pt x="306" y="292"/>
                    <a:pt x="306" y="292"/>
                    <a:pt x="306" y="292"/>
                  </a:cubicBezTo>
                  <a:cubicBezTo>
                    <a:pt x="443" y="429"/>
                    <a:pt x="443" y="429"/>
                    <a:pt x="443" y="429"/>
                  </a:cubicBezTo>
                  <a:cubicBezTo>
                    <a:pt x="429" y="443"/>
                    <a:pt x="429" y="443"/>
                    <a:pt x="429" y="443"/>
                  </a:cubicBezTo>
                  <a:cubicBezTo>
                    <a:pt x="317" y="331"/>
                    <a:pt x="317" y="331"/>
                    <a:pt x="317" y="331"/>
                  </a:cubicBez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 vert="eaVert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l-GR" altLang="el-GR" sz="1800"/>
            </a:p>
          </p:txBody>
        </p:sp>
        <p:sp>
          <p:nvSpPr>
            <p:cNvPr id="21" name="Freeform 54"/>
            <p:cNvSpPr>
              <a:spLocks noChangeAspect="1"/>
            </p:cNvSpPr>
            <p:nvPr/>
          </p:nvSpPr>
          <p:spPr bwMode="auto">
            <a:xfrm rot="-5372164" flipH="1" flipV="1">
              <a:off x="3413" y="1007"/>
              <a:ext cx="495" cy="494"/>
            </a:xfrm>
            <a:custGeom>
              <a:avLst/>
              <a:gdLst>
                <a:gd name="T0" fmla="*/ 317 w 443"/>
                <a:gd name="T1" fmla="*/ 331 h 443"/>
                <a:gd name="T2" fmla="*/ 286 w 443"/>
                <a:gd name="T3" fmla="*/ 382 h 443"/>
                <a:gd name="T4" fmla="*/ 286 w 443"/>
                <a:gd name="T5" fmla="*/ 382 h 443"/>
                <a:gd name="T6" fmla="*/ 191 w 443"/>
                <a:gd name="T7" fmla="*/ 420 h 443"/>
                <a:gd name="T8" fmla="*/ 191 w 443"/>
                <a:gd name="T9" fmla="*/ 420 h 443"/>
                <a:gd name="T10" fmla="*/ 73 w 443"/>
                <a:gd name="T11" fmla="*/ 370 h 443"/>
                <a:gd name="T12" fmla="*/ 73 w 443"/>
                <a:gd name="T13" fmla="*/ 370 h 443"/>
                <a:gd name="T14" fmla="*/ 22 w 443"/>
                <a:gd name="T15" fmla="*/ 251 h 443"/>
                <a:gd name="T16" fmla="*/ 22 w 443"/>
                <a:gd name="T17" fmla="*/ 251 h 443"/>
                <a:gd name="T18" fmla="*/ 60 w 443"/>
                <a:gd name="T19" fmla="*/ 156 h 443"/>
                <a:gd name="T20" fmla="*/ 60 w 443"/>
                <a:gd name="T21" fmla="*/ 156 h 443"/>
                <a:gd name="T22" fmla="*/ 111 w 443"/>
                <a:gd name="T23" fmla="*/ 125 h 443"/>
                <a:gd name="T24" fmla="*/ 111 w 443"/>
                <a:gd name="T25" fmla="*/ 125 h 443"/>
                <a:gd name="T26" fmla="*/ 0 w 443"/>
                <a:gd name="T27" fmla="*/ 14 h 443"/>
                <a:gd name="T28" fmla="*/ 14 w 443"/>
                <a:gd name="T29" fmla="*/ 0 h 443"/>
                <a:gd name="T30" fmla="*/ 151 w 443"/>
                <a:gd name="T31" fmla="*/ 136 h 443"/>
                <a:gd name="T32" fmla="*/ 132 w 443"/>
                <a:gd name="T33" fmla="*/ 140 h 443"/>
                <a:gd name="T34" fmla="*/ 74 w 443"/>
                <a:gd name="T35" fmla="*/ 170 h 443"/>
                <a:gd name="T36" fmla="*/ 74 w 443"/>
                <a:gd name="T37" fmla="*/ 170 h 443"/>
                <a:gd name="T38" fmla="*/ 42 w 443"/>
                <a:gd name="T39" fmla="*/ 251 h 443"/>
                <a:gd name="T40" fmla="*/ 42 w 443"/>
                <a:gd name="T41" fmla="*/ 251 h 443"/>
                <a:gd name="T42" fmla="*/ 87 w 443"/>
                <a:gd name="T43" fmla="*/ 355 h 443"/>
                <a:gd name="T44" fmla="*/ 87 w 443"/>
                <a:gd name="T45" fmla="*/ 355 h 443"/>
                <a:gd name="T46" fmla="*/ 191 w 443"/>
                <a:gd name="T47" fmla="*/ 400 h 443"/>
                <a:gd name="T48" fmla="*/ 191 w 443"/>
                <a:gd name="T49" fmla="*/ 400 h 443"/>
                <a:gd name="T50" fmla="*/ 272 w 443"/>
                <a:gd name="T51" fmla="*/ 368 h 443"/>
                <a:gd name="T52" fmla="*/ 272 w 443"/>
                <a:gd name="T53" fmla="*/ 368 h 443"/>
                <a:gd name="T54" fmla="*/ 302 w 443"/>
                <a:gd name="T55" fmla="*/ 310 h 443"/>
                <a:gd name="T56" fmla="*/ 302 w 443"/>
                <a:gd name="T57" fmla="*/ 310 h 443"/>
                <a:gd name="T58" fmla="*/ 306 w 443"/>
                <a:gd name="T59" fmla="*/ 292 h 443"/>
                <a:gd name="T60" fmla="*/ 443 w 443"/>
                <a:gd name="T61" fmla="*/ 429 h 443"/>
                <a:gd name="T62" fmla="*/ 429 w 443"/>
                <a:gd name="T63" fmla="*/ 443 h 443"/>
                <a:gd name="T64" fmla="*/ 317 w 443"/>
                <a:gd name="T65" fmla="*/ 331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3"/>
                <a:gd name="T100" fmla="*/ 0 h 443"/>
                <a:gd name="T101" fmla="*/ 443 w 443"/>
                <a:gd name="T102" fmla="*/ 443 h 4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3" h="443">
                  <a:moveTo>
                    <a:pt x="317" y="331"/>
                  </a:moveTo>
                  <a:cubicBezTo>
                    <a:pt x="311" y="350"/>
                    <a:pt x="301" y="368"/>
                    <a:pt x="286" y="382"/>
                  </a:cubicBezTo>
                  <a:cubicBezTo>
                    <a:pt x="286" y="382"/>
                    <a:pt x="286" y="382"/>
                    <a:pt x="286" y="382"/>
                  </a:cubicBezTo>
                  <a:cubicBezTo>
                    <a:pt x="261" y="408"/>
                    <a:pt x="226" y="420"/>
                    <a:pt x="191" y="420"/>
                  </a:cubicBezTo>
                  <a:cubicBezTo>
                    <a:pt x="191" y="420"/>
                    <a:pt x="191" y="420"/>
                    <a:pt x="191" y="420"/>
                  </a:cubicBezTo>
                  <a:cubicBezTo>
                    <a:pt x="150" y="420"/>
                    <a:pt x="106" y="403"/>
                    <a:pt x="73" y="370"/>
                  </a:cubicBezTo>
                  <a:cubicBezTo>
                    <a:pt x="73" y="370"/>
                    <a:pt x="73" y="370"/>
                    <a:pt x="73" y="370"/>
                  </a:cubicBezTo>
                  <a:cubicBezTo>
                    <a:pt x="39" y="336"/>
                    <a:pt x="22" y="293"/>
                    <a:pt x="22" y="251"/>
                  </a:cubicBezTo>
                  <a:cubicBezTo>
                    <a:pt x="22" y="251"/>
                    <a:pt x="22" y="251"/>
                    <a:pt x="22" y="251"/>
                  </a:cubicBezTo>
                  <a:cubicBezTo>
                    <a:pt x="22" y="216"/>
                    <a:pt x="34" y="182"/>
                    <a:pt x="60" y="156"/>
                  </a:cubicBezTo>
                  <a:cubicBezTo>
                    <a:pt x="60" y="156"/>
                    <a:pt x="60" y="156"/>
                    <a:pt x="60" y="156"/>
                  </a:cubicBezTo>
                  <a:cubicBezTo>
                    <a:pt x="75" y="141"/>
                    <a:pt x="92" y="131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1" y="136"/>
                    <a:pt x="151" y="136"/>
                    <a:pt x="151" y="136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10" y="144"/>
                    <a:pt x="90" y="154"/>
                    <a:pt x="74" y="170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53" y="192"/>
                    <a:pt x="42" y="221"/>
                    <a:pt x="42" y="251"/>
                  </a:cubicBezTo>
                  <a:cubicBezTo>
                    <a:pt x="42" y="251"/>
                    <a:pt x="42" y="251"/>
                    <a:pt x="42" y="251"/>
                  </a:cubicBezTo>
                  <a:cubicBezTo>
                    <a:pt x="42" y="287"/>
                    <a:pt x="57" y="326"/>
                    <a:pt x="87" y="355"/>
                  </a:cubicBezTo>
                  <a:cubicBezTo>
                    <a:pt x="87" y="355"/>
                    <a:pt x="87" y="355"/>
                    <a:pt x="87" y="355"/>
                  </a:cubicBezTo>
                  <a:cubicBezTo>
                    <a:pt x="117" y="385"/>
                    <a:pt x="155" y="400"/>
                    <a:pt x="191" y="400"/>
                  </a:cubicBezTo>
                  <a:cubicBezTo>
                    <a:pt x="191" y="400"/>
                    <a:pt x="191" y="400"/>
                    <a:pt x="191" y="400"/>
                  </a:cubicBezTo>
                  <a:cubicBezTo>
                    <a:pt x="222" y="400"/>
                    <a:pt x="251" y="390"/>
                    <a:pt x="272" y="368"/>
                  </a:cubicBezTo>
                  <a:cubicBezTo>
                    <a:pt x="272" y="368"/>
                    <a:pt x="272" y="368"/>
                    <a:pt x="272" y="368"/>
                  </a:cubicBezTo>
                  <a:cubicBezTo>
                    <a:pt x="288" y="352"/>
                    <a:pt x="298" y="332"/>
                    <a:pt x="302" y="310"/>
                  </a:cubicBezTo>
                  <a:cubicBezTo>
                    <a:pt x="302" y="310"/>
                    <a:pt x="302" y="310"/>
                    <a:pt x="302" y="310"/>
                  </a:cubicBezTo>
                  <a:cubicBezTo>
                    <a:pt x="306" y="292"/>
                    <a:pt x="306" y="292"/>
                    <a:pt x="306" y="292"/>
                  </a:cubicBezTo>
                  <a:cubicBezTo>
                    <a:pt x="443" y="429"/>
                    <a:pt x="443" y="429"/>
                    <a:pt x="443" y="429"/>
                  </a:cubicBezTo>
                  <a:cubicBezTo>
                    <a:pt x="429" y="443"/>
                    <a:pt x="429" y="443"/>
                    <a:pt x="429" y="443"/>
                  </a:cubicBezTo>
                  <a:cubicBezTo>
                    <a:pt x="317" y="331"/>
                    <a:pt x="317" y="331"/>
                    <a:pt x="317" y="331"/>
                  </a:cubicBez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FF6600"/>
              </a:solidFill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l-GR" altLang="el-GR" sz="1800"/>
            </a:p>
          </p:txBody>
        </p:sp>
      </p:grpSp>
      <p:grpSp>
        <p:nvGrpSpPr>
          <p:cNvPr id="26" name="Group 47"/>
          <p:cNvGrpSpPr>
            <a:grpSpLocks noChangeAspect="1"/>
          </p:cNvGrpSpPr>
          <p:nvPr/>
        </p:nvGrpSpPr>
        <p:grpSpPr bwMode="auto">
          <a:xfrm>
            <a:off x="6876256" y="1744258"/>
            <a:ext cx="2321663" cy="1573708"/>
            <a:chOff x="1179" y="1246"/>
            <a:chExt cx="3402" cy="2306"/>
          </a:xfrm>
        </p:grpSpPr>
        <p:grpSp>
          <p:nvGrpSpPr>
            <p:cNvPr id="27" name="Group 26"/>
            <p:cNvGrpSpPr>
              <a:grpSpLocks noChangeAspect="1"/>
            </p:cNvGrpSpPr>
            <p:nvPr/>
          </p:nvGrpSpPr>
          <p:grpSpPr bwMode="auto">
            <a:xfrm>
              <a:off x="2784" y="1246"/>
              <a:ext cx="1797" cy="2306"/>
              <a:chOff x="2820" y="1584"/>
              <a:chExt cx="1346" cy="1727"/>
            </a:xfrm>
          </p:grpSpPr>
          <p:grpSp>
            <p:nvGrpSpPr>
              <p:cNvPr id="28" name="Group 18"/>
              <p:cNvGrpSpPr>
                <a:grpSpLocks noChangeAspect="1"/>
              </p:cNvGrpSpPr>
              <p:nvPr/>
            </p:nvGrpSpPr>
            <p:grpSpPr bwMode="auto">
              <a:xfrm>
                <a:off x="2926" y="2079"/>
                <a:ext cx="124" cy="1232"/>
                <a:chOff x="2926" y="2079"/>
                <a:chExt cx="124" cy="1232"/>
              </a:xfrm>
            </p:grpSpPr>
            <p:sp>
              <p:nvSpPr>
                <p:cNvPr id="45" name="Freeform 12"/>
                <p:cNvSpPr>
                  <a:spLocks noChangeAspect="1"/>
                </p:cNvSpPr>
                <p:nvPr/>
              </p:nvSpPr>
              <p:spPr bwMode="auto">
                <a:xfrm>
                  <a:off x="2926" y="2079"/>
                  <a:ext cx="124" cy="616"/>
                </a:xfrm>
                <a:custGeom>
                  <a:avLst/>
                  <a:gdLst>
                    <a:gd name="T0" fmla="*/ 200 w 200"/>
                    <a:gd name="T1" fmla="*/ 170 h 628"/>
                    <a:gd name="T2" fmla="*/ 100 w 200"/>
                    <a:gd name="T3" fmla="*/ 0 h 628"/>
                    <a:gd name="T4" fmla="*/ 0 w 200"/>
                    <a:gd name="T5" fmla="*/ 170 h 628"/>
                    <a:gd name="T6" fmla="*/ 47 w 200"/>
                    <a:gd name="T7" fmla="*/ 314 h 628"/>
                    <a:gd name="T8" fmla="*/ 0 w 200"/>
                    <a:gd name="T9" fmla="*/ 458 h 628"/>
                    <a:gd name="T10" fmla="*/ 100 w 200"/>
                    <a:gd name="T11" fmla="*/ 628 h 628"/>
                    <a:gd name="T12" fmla="*/ 200 w 200"/>
                    <a:gd name="T13" fmla="*/ 458 h 628"/>
                    <a:gd name="T14" fmla="*/ 153 w 200"/>
                    <a:gd name="T15" fmla="*/ 314 h 628"/>
                    <a:gd name="T16" fmla="*/ 200 w 200"/>
                    <a:gd name="T17" fmla="*/ 170 h 6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0"/>
                    <a:gd name="T28" fmla="*/ 0 h 628"/>
                    <a:gd name="T29" fmla="*/ 200 w 200"/>
                    <a:gd name="T30" fmla="*/ 628 h 6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0" h="628">
                      <a:moveTo>
                        <a:pt x="200" y="170"/>
                      </a:moveTo>
                      <a:cubicBezTo>
                        <a:pt x="200" y="76"/>
                        <a:pt x="155" y="0"/>
                        <a:pt x="100" y="0"/>
                      </a:cubicBezTo>
                      <a:cubicBezTo>
                        <a:pt x="45" y="0"/>
                        <a:pt x="0" y="76"/>
                        <a:pt x="0" y="170"/>
                      </a:cubicBezTo>
                      <a:cubicBezTo>
                        <a:pt x="0" y="231"/>
                        <a:pt x="19" y="284"/>
                        <a:pt x="47" y="314"/>
                      </a:cubicBezTo>
                      <a:cubicBezTo>
                        <a:pt x="19" y="344"/>
                        <a:pt x="0" y="397"/>
                        <a:pt x="0" y="458"/>
                      </a:cubicBezTo>
                      <a:cubicBezTo>
                        <a:pt x="0" y="552"/>
                        <a:pt x="45" y="628"/>
                        <a:pt x="100" y="628"/>
                      </a:cubicBezTo>
                      <a:cubicBezTo>
                        <a:pt x="155" y="628"/>
                        <a:pt x="200" y="552"/>
                        <a:pt x="200" y="458"/>
                      </a:cubicBezTo>
                      <a:cubicBezTo>
                        <a:pt x="200" y="397"/>
                        <a:pt x="181" y="344"/>
                        <a:pt x="153" y="314"/>
                      </a:cubicBezTo>
                      <a:cubicBezTo>
                        <a:pt x="181" y="284"/>
                        <a:pt x="200" y="231"/>
                        <a:pt x="200" y="170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63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l-GR" altLang="el-GR" sz="1800"/>
                </a:p>
              </p:txBody>
            </p:sp>
            <p:sp>
              <p:nvSpPr>
                <p:cNvPr id="46" name="Freeform 14"/>
                <p:cNvSpPr>
                  <a:spLocks noChangeAspect="1"/>
                </p:cNvSpPr>
                <p:nvPr/>
              </p:nvSpPr>
              <p:spPr bwMode="auto">
                <a:xfrm>
                  <a:off x="2926" y="2695"/>
                  <a:ext cx="124" cy="616"/>
                </a:xfrm>
                <a:custGeom>
                  <a:avLst/>
                  <a:gdLst>
                    <a:gd name="T0" fmla="*/ 200 w 200"/>
                    <a:gd name="T1" fmla="*/ 170 h 628"/>
                    <a:gd name="T2" fmla="*/ 100 w 200"/>
                    <a:gd name="T3" fmla="*/ 0 h 628"/>
                    <a:gd name="T4" fmla="*/ 0 w 200"/>
                    <a:gd name="T5" fmla="*/ 170 h 628"/>
                    <a:gd name="T6" fmla="*/ 47 w 200"/>
                    <a:gd name="T7" fmla="*/ 314 h 628"/>
                    <a:gd name="T8" fmla="*/ 0 w 200"/>
                    <a:gd name="T9" fmla="*/ 458 h 628"/>
                    <a:gd name="T10" fmla="*/ 100 w 200"/>
                    <a:gd name="T11" fmla="*/ 628 h 628"/>
                    <a:gd name="T12" fmla="*/ 200 w 200"/>
                    <a:gd name="T13" fmla="*/ 458 h 628"/>
                    <a:gd name="T14" fmla="*/ 153 w 200"/>
                    <a:gd name="T15" fmla="*/ 314 h 628"/>
                    <a:gd name="T16" fmla="*/ 200 w 200"/>
                    <a:gd name="T17" fmla="*/ 170 h 6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0"/>
                    <a:gd name="T28" fmla="*/ 0 h 628"/>
                    <a:gd name="T29" fmla="*/ 200 w 200"/>
                    <a:gd name="T30" fmla="*/ 628 h 6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0" h="628">
                      <a:moveTo>
                        <a:pt x="200" y="170"/>
                      </a:moveTo>
                      <a:cubicBezTo>
                        <a:pt x="200" y="76"/>
                        <a:pt x="155" y="0"/>
                        <a:pt x="100" y="0"/>
                      </a:cubicBezTo>
                      <a:cubicBezTo>
                        <a:pt x="45" y="0"/>
                        <a:pt x="0" y="76"/>
                        <a:pt x="0" y="170"/>
                      </a:cubicBezTo>
                      <a:cubicBezTo>
                        <a:pt x="0" y="231"/>
                        <a:pt x="19" y="284"/>
                        <a:pt x="47" y="314"/>
                      </a:cubicBezTo>
                      <a:cubicBezTo>
                        <a:pt x="19" y="344"/>
                        <a:pt x="0" y="397"/>
                        <a:pt x="0" y="458"/>
                      </a:cubicBezTo>
                      <a:cubicBezTo>
                        <a:pt x="0" y="552"/>
                        <a:pt x="45" y="628"/>
                        <a:pt x="100" y="628"/>
                      </a:cubicBezTo>
                      <a:cubicBezTo>
                        <a:pt x="155" y="628"/>
                        <a:pt x="200" y="552"/>
                        <a:pt x="200" y="458"/>
                      </a:cubicBezTo>
                      <a:cubicBezTo>
                        <a:pt x="200" y="397"/>
                        <a:pt x="181" y="344"/>
                        <a:pt x="153" y="314"/>
                      </a:cubicBezTo>
                      <a:cubicBezTo>
                        <a:pt x="181" y="284"/>
                        <a:pt x="200" y="231"/>
                        <a:pt x="200" y="170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63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l-GR" altLang="el-GR" sz="1800"/>
                </a:p>
              </p:txBody>
            </p:sp>
          </p:grpSp>
          <p:grpSp>
            <p:nvGrpSpPr>
              <p:cNvPr id="29" name="Group 19"/>
              <p:cNvGrpSpPr>
                <a:grpSpLocks noChangeAspect="1"/>
              </p:cNvGrpSpPr>
              <p:nvPr/>
            </p:nvGrpSpPr>
            <p:grpSpPr bwMode="auto">
              <a:xfrm rot="2700000">
                <a:off x="3374" y="1030"/>
                <a:ext cx="124" cy="1232"/>
                <a:chOff x="2926" y="2079"/>
                <a:chExt cx="124" cy="1232"/>
              </a:xfrm>
            </p:grpSpPr>
            <p:sp>
              <p:nvSpPr>
                <p:cNvPr id="43" name="Freeform 12"/>
                <p:cNvSpPr>
                  <a:spLocks noChangeAspect="1"/>
                </p:cNvSpPr>
                <p:nvPr/>
              </p:nvSpPr>
              <p:spPr bwMode="auto">
                <a:xfrm>
                  <a:off x="2926" y="2079"/>
                  <a:ext cx="124" cy="616"/>
                </a:xfrm>
                <a:custGeom>
                  <a:avLst/>
                  <a:gdLst>
                    <a:gd name="T0" fmla="*/ 200 w 200"/>
                    <a:gd name="T1" fmla="*/ 170 h 628"/>
                    <a:gd name="T2" fmla="*/ 100 w 200"/>
                    <a:gd name="T3" fmla="*/ 0 h 628"/>
                    <a:gd name="T4" fmla="*/ 0 w 200"/>
                    <a:gd name="T5" fmla="*/ 170 h 628"/>
                    <a:gd name="T6" fmla="*/ 47 w 200"/>
                    <a:gd name="T7" fmla="*/ 314 h 628"/>
                    <a:gd name="T8" fmla="*/ 0 w 200"/>
                    <a:gd name="T9" fmla="*/ 458 h 628"/>
                    <a:gd name="T10" fmla="*/ 100 w 200"/>
                    <a:gd name="T11" fmla="*/ 628 h 628"/>
                    <a:gd name="T12" fmla="*/ 200 w 200"/>
                    <a:gd name="T13" fmla="*/ 458 h 628"/>
                    <a:gd name="T14" fmla="*/ 153 w 200"/>
                    <a:gd name="T15" fmla="*/ 314 h 628"/>
                    <a:gd name="T16" fmla="*/ 200 w 200"/>
                    <a:gd name="T17" fmla="*/ 170 h 6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0"/>
                    <a:gd name="T28" fmla="*/ 0 h 628"/>
                    <a:gd name="T29" fmla="*/ 200 w 200"/>
                    <a:gd name="T30" fmla="*/ 628 h 6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0" h="628">
                      <a:moveTo>
                        <a:pt x="200" y="170"/>
                      </a:moveTo>
                      <a:cubicBezTo>
                        <a:pt x="200" y="76"/>
                        <a:pt x="155" y="0"/>
                        <a:pt x="100" y="0"/>
                      </a:cubicBezTo>
                      <a:cubicBezTo>
                        <a:pt x="45" y="0"/>
                        <a:pt x="0" y="76"/>
                        <a:pt x="0" y="170"/>
                      </a:cubicBezTo>
                      <a:cubicBezTo>
                        <a:pt x="0" y="231"/>
                        <a:pt x="19" y="284"/>
                        <a:pt x="47" y="314"/>
                      </a:cubicBezTo>
                      <a:cubicBezTo>
                        <a:pt x="19" y="344"/>
                        <a:pt x="0" y="397"/>
                        <a:pt x="0" y="458"/>
                      </a:cubicBezTo>
                      <a:cubicBezTo>
                        <a:pt x="0" y="552"/>
                        <a:pt x="45" y="628"/>
                        <a:pt x="100" y="628"/>
                      </a:cubicBezTo>
                      <a:cubicBezTo>
                        <a:pt x="155" y="628"/>
                        <a:pt x="200" y="552"/>
                        <a:pt x="200" y="458"/>
                      </a:cubicBezTo>
                      <a:cubicBezTo>
                        <a:pt x="200" y="397"/>
                        <a:pt x="181" y="344"/>
                        <a:pt x="153" y="314"/>
                      </a:cubicBezTo>
                      <a:cubicBezTo>
                        <a:pt x="181" y="284"/>
                        <a:pt x="200" y="231"/>
                        <a:pt x="200" y="17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63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l-GR" altLang="el-GR" sz="1800"/>
                </a:p>
              </p:txBody>
            </p:sp>
            <p:sp>
              <p:nvSpPr>
                <p:cNvPr id="44" name="Freeform 14"/>
                <p:cNvSpPr>
                  <a:spLocks noChangeAspect="1"/>
                </p:cNvSpPr>
                <p:nvPr/>
              </p:nvSpPr>
              <p:spPr bwMode="auto">
                <a:xfrm>
                  <a:off x="2926" y="2695"/>
                  <a:ext cx="124" cy="616"/>
                </a:xfrm>
                <a:custGeom>
                  <a:avLst/>
                  <a:gdLst>
                    <a:gd name="T0" fmla="*/ 200 w 200"/>
                    <a:gd name="T1" fmla="*/ 170 h 628"/>
                    <a:gd name="T2" fmla="*/ 100 w 200"/>
                    <a:gd name="T3" fmla="*/ 0 h 628"/>
                    <a:gd name="T4" fmla="*/ 0 w 200"/>
                    <a:gd name="T5" fmla="*/ 170 h 628"/>
                    <a:gd name="T6" fmla="*/ 47 w 200"/>
                    <a:gd name="T7" fmla="*/ 314 h 628"/>
                    <a:gd name="T8" fmla="*/ 0 w 200"/>
                    <a:gd name="T9" fmla="*/ 458 h 628"/>
                    <a:gd name="T10" fmla="*/ 100 w 200"/>
                    <a:gd name="T11" fmla="*/ 628 h 628"/>
                    <a:gd name="T12" fmla="*/ 200 w 200"/>
                    <a:gd name="T13" fmla="*/ 458 h 628"/>
                    <a:gd name="T14" fmla="*/ 153 w 200"/>
                    <a:gd name="T15" fmla="*/ 314 h 628"/>
                    <a:gd name="T16" fmla="*/ 200 w 200"/>
                    <a:gd name="T17" fmla="*/ 170 h 6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0"/>
                    <a:gd name="T28" fmla="*/ 0 h 628"/>
                    <a:gd name="T29" fmla="*/ 200 w 200"/>
                    <a:gd name="T30" fmla="*/ 628 h 6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0" h="628">
                      <a:moveTo>
                        <a:pt x="200" y="170"/>
                      </a:moveTo>
                      <a:cubicBezTo>
                        <a:pt x="200" y="76"/>
                        <a:pt x="155" y="0"/>
                        <a:pt x="100" y="0"/>
                      </a:cubicBezTo>
                      <a:cubicBezTo>
                        <a:pt x="45" y="0"/>
                        <a:pt x="0" y="76"/>
                        <a:pt x="0" y="170"/>
                      </a:cubicBezTo>
                      <a:cubicBezTo>
                        <a:pt x="0" y="231"/>
                        <a:pt x="19" y="284"/>
                        <a:pt x="47" y="314"/>
                      </a:cubicBezTo>
                      <a:cubicBezTo>
                        <a:pt x="19" y="344"/>
                        <a:pt x="0" y="397"/>
                        <a:pt x="0" y="458"/>
                      </a:cubicBezTo>
                      <a:cubicBezTo>
                        <a:pt x="0" y="552"/>
                        <a:pt x="45" y="628"/>
                        <a:pt x="100" y="628"/>
                      </a:cubicBezTo>
                      <a:cubicBezTo>
                        <a:pt x="155" y="628"/>
                        <a:pt x="200" y="552"/>
                        <a:pt x="200" y="458"/>
                      </a:cubicBezTo>
                      <a:cubicBezTo>
                        <a:pt x="200" y="397"/>
                        <a:pt x="181" y="344"/>
                        <a:pt x="153" y="314"/>
                      </a:cubicBezTo>
                      <a:cubicBezTo>
                        <a:pt x="181" y="284"/>
                        <a:pt x="200" y="231"/>
                        <a:pt x="200" y="170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63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l-GR" altLang="el-GR" sz="1800"/>
                </a:p>
              </p:txBody>
            </p:sp>
          </p:grpSp>
          <p:grpSp>
            <p:nvGrpSpPr>
              <p:cNvPr id="30" name="Group 22"/>
              <p:cNvGrpSpPr>
                <a:grpSpLocks noChangeAspect="1"/>
              </p:cNvGrpSpPr>
              <p:nvPr/>
            </p:nvGrpSpPr>
            <p:grpSpPr bwMode="auto">
              <a:xfrm rot="2700000">
                <a:off x="3488" y="1156"/>
                <a:ext cx="124" cy="1232"/>
                <a:chOff x="2926" y="2079"/>
                <a:chExt cx="124" cy="1232"/>
              </a:xfrm>
            </p:grpSpPr>
            <p:sp>
              <p:nvSpPr>
                <p:cNvPr id="41" name="Freeform 12"/>
                <p:cNvSpPr>
                  <a:spLocks noChangeAspect="1"/>
                </p:cNvSpPr>
                <p:nvPr/>
              </p:nvSpPr>
              <p:spPr bwMode="auto">
                <a:xfrm>
                  <a:off x="2926" y="2079"/>
                  <a:ext cx="124" cy="616"/>
                </a:xfrm>
                <a:custGeom>
                  <a:avLst/>
                  <a:gdLst>
                    <a:gd name="T0" fmla="*/ 200 w 200"/>
                    <a:gd name="T1" fmla="*/ 170 h 628"/>
                    <a:gd name="T2" fmla="*/ 100 w 200"/>
                    <a:gd name="T3" fmla="*/ 0 h 628"/>
                    <a:gd name="T4" fmla="*/ 0 w 200"/>
                    <a:gd name="T5" fmla="*/ 170 h 628"/>
                    <a:gd name="T6" fmla="*/ 47 w 200"/>
                    <a:gd name="T7" fmla="*/ 314 h 628"/>
                    <a:gd name="T8" fmla="*/ 0 w 200"/>
                    <a:gd name="T9" fmla="*/ 458 h 628"/>
                    <a:gd name="T10" fmla="*/ 100 w 200"/>
                    <a:gd name="T11" fmla="*/ 628 h 628"/>
                    <a:gd name="T12" fmla="*/ 200 w 200"/>
                    <a:gd name="T13" fmla="*/ 458 h 628"/>
                    <a:gd name="T14" fmla="*/ 153 w 200"/>
                    <a:gd name="T15" fmla="*/ 314 h 628"/>
                    <a:gd name="T16" fmla="*/ 200 w 200"/>
                    <a:gd name="T17" fmla="*/ 170 h 6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0"/>
                    <a:gd name="T28" fmla="*/ 0 h 628"/>
                    <a:gd name="T29" fmla="*/ 200 w 200"/>
                    <a:gd name="T30" fmla="*/ 628 h 6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0" h="628">
                      <a:moveTo>
                        <a:pt x="200" y="170"/>
                      </a:moveTo>
                      <a:cubicBezTo>
                        <a:pt x="200" y="76"/>
                        <a:pt x="155" y="0"/>
                        <a:pt x="100" y="0"/>
                      </a:cubicBezTo>
                      <a:cubicBezTo>
                        <a:pt x="45" y="0"/>
                        <a:pt x="0" y="76"/>
                        <a:pt x="0" y="170"/>
                      </a:cubicBezTo>
                      <a:cubicBezTo>
                        <a:pt x="0" y="231"/>
                        <a:pt x="19" y="284"/>
                        <a:pt x="47" y="314"/>
                      </a:cubicBezTo>
                      <a:cubicBezTo>
                        <a:pt x="19" y="344"/>
                        <a:pt x="0" y="397"/>
                        <a:pt x="0" y="458"/>
                      </a:cubicBezTo>
                      <a:cubicBezTo>
                        <a:pt x="0" y="552"/>
                        <a:pt x="45" y="628"/>
                        <a:pt x="100" y="628"/>
                      </a:cubicBezTo>
                      <a:cubicBezTo>
                        <a:pt x="155" y="628"/>
                        <a:pt x="200" y="552"/>
                        <a:pt x="200" y="458"/>
                      </a:cubicBezTo>
                      <a:cubicBezTo>
                        <a:pt x="200" y="397"/>
                        <a:pt x="181" y="344"/>
                        <a:pt x="153" y="314"/>
                      </a:cubicBezTo>
                      <a:cubicBezTo>
                        <a:pt x="181" y="284"/>
                        <a:pt x="200" y="231"/>
                        <a:pt x="200" y="17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63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l-GR" altLang="el-GR" sz="1800"/>
                </a:p>
              </p:txBody>
            </p:sp>
            <p:sp>
              <p:nvSpPr>
                <p:cNvPr id="42" name="Freeform 14"/>
                <p:cNvSpPr>
                  <a:spLocks noChangeAspect="1"/>
                </p:cNvSpPr>
                <p:nvPr/>
              </p:nvSpPr>
              <p:spPr bwMode="auto">
                <a:xfrm>
                  <a:off x="2926" y="2695"/>
                  <a:ext cx="124" cy="616"/>
                </a:xfrm>
                <a:custGeom>
                  <a:avLst/>
                  <a:gdLst>
                    <a:gd name="T0" fmla="*/ 200 w 200"/>
                    <a:gd name="T1" fmla="*/ 170 h 628"/>
                    <a:gd name="T2" fmla="*/ 100 w 200"/>
                    <a:gd name="T3" fmla="*/ 0 h 628"/>
                    <a:gd name="T4" fmla="*/ 0 w 200"/>
                    <a:gd name="T5" fmla="*/ 170 h 628"/>
                    <a:gd name="T6" fmla="*/ 47 w 200"/>
                    <a:gd name="T7" fmla="*/ 314 h 628"/>
                    <a:gd name="T8" fmla="*/ 0 w 200"/>
                    <a:gd name="T9" fmla="*/ 458 h 628"/>
                    <a:gd name="T10" fmla="*/ 100 w 200"/>
                    <a:gd name="T11" fmla="*/ 628 h 628"/>
                    <a:gd name="T12" fmla="*/ 200 w 200"/>
                    <a:gd name="T13" fmla="*/ 458 h 628"/>
                    <a:gd name="T14" fmla="*/ 153 w 200"/>
                    <a:gd name="T15" fmla="*/ 314 h 628"/>
                    <a:gd name="T16" fmla="*/ 200 w 200"/>
                    <a:gd name="T17" fmla="*/ 170 h 6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0"/>
                    <a:gd name="T28" fmla="*/ 0 h 628"/>
                    <a:gd name="T29" fmla="*/ 200 w 200"/>
                    <a:gd name="T30" fmla="*/ 628 h 6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0" h="628">
                      <a:moveTo>
                        <a:pt x="200" y="170"/>
                      </a:moveTo>
                      <a:cubicBezTo>
                        <a:pt x="200" y="76"/>
                        <a:pt x="155" y="0"/>
                        <a:pt x="100" y="0"/>
                      </a:cubicBezTo>
                      <a:cubicBezTo>
                        <a:pt x="45" y="0"/>
                        <a:pt x="0" y="76"/>
                        <a:pt x="0" y="170"/>
                      </a:cubicBezTo>
                      <a:cubicBezTo>
                        <a:pt x="0" y="231"/>
                        <a:pt x="19" y="284"/>
                        <a:pt x="47" y="314"/>
                      </a:cubicBezTo>
                      <a:cubicBezTo>
                        <a:pt x="19" y="344"/>
                        <a:pt x="0" y="397"/>
                        <a:pt x="0" y="458"/>
                      </a:cubicBezTo>
                      <a:cubicBezTo>
                        <a:pt x="0" y="552"/>
                        <a:pt x="45" y="628"/>
                        <a:pt x="100" y="628"/>
                      </a:cubicBezTo>
                      <a:cubicBezTo>
                        <a:pt x="155" y="628"/>
                        <a:pt x="200" y="552"/>
                        <a:pt x="200" y="458"/>
                      </a:cubicBezTo>
                      <a:cubicBezTo>
                        <a:pt x="200" y="397"/>
                        <a:pt x="181" y="344"/>
                        <a:pt x="153" y="314"/>
                      </a:cubicBezTo>
                      <a:cubicBezTo>
                        <a:pt x="181" y="284"/>
                        <a:pt x="200" y="231"/>
                        <a:pt x="200" y="170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63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l-GR" altLang="el-GR" sz="1800"/>
                </a:p>
              </p:txBody>
            </p:sp>
          </p:grpSp>
        </p:grpSp>
        <p:grpSp>
          <p:nvGrpSpPr>
            <p:cNvPr id="31" name="Group 37"/>
            <p:cNvGrpSpPr>
              <a:grpSpLocks noChangeAspect="1"/>
            </p:cNvGrpSpPr>
            <p:nvPr/>
          </p:nvGrpSpPr>
          <p:grpSpPr bwMode="auto">
            <a:xfrm flipH="1">
              <a:off x="1179" y="1246"/>
              <a:ext cx="1797" cy="2306"/>
              <a:chOff x="2820" y="1584"/>
              <a:chExt cx="1346" cy="1727"/>
            </a:xfrm>
          </p:grpSpPr>
          <p:grpSp>
            <p:nvGrpSpPr>
              <p:cNvPr id="38" name="Group 38"/>
              <p:cNvGrpSpPr>
                <a:grpSpLocks noChangeAspect="1"/>
              </p:cNvGrpSpPr>
              <p:nvPr/>
            </p:nvGrpSpPr>
            <p:grpSpPr bwMode="auto">
              <a:xfrm>
                <a:off x="2926" y="2079"/>
                <a:ext cx="124" cy="1232"/>
                <a:chOff x="2926" y="2079"/>
                <a:chExt cx="124" cy="1232"/>
              </a:xfrm>
            </p:grpSpPr>
            <p:sp>
              <p:nvSpPr>
                <p:cNvPr id="36" name="Freeform 12"/>
                <p:cNvSpPr>
                  <a:spLocks noChangeAspect="1"/>
                </p:cNvSpPr>
                <p:nvPr/>
              </p:nvSpPr>
              <p:spPr bwMode="auto">
                <a:xfrm>
                  <a:off x="2926" y="2079"/>
                  <a:ext cx="124" cy="616"/>
                </a:xfrm>
                <a:custGeom>
                  <a:avLst/>
                  <a:gdLst>
                    <a:gd name="T0" fmla="*/ 200 w 200"/>
                    <a:gd name="T1" fmla="*/ 170 h 628"/>
                    <a:gd name="T2" fmla="*/ 100 w 200"/>
                    <a:gd name="T3" fmla="*/ 0 h 628"/>
                    <a:gd name="T4" fmla="*/ 0 w 200"/>
                    <a:gd name="T5" fmla="*/ 170 h 628"/>
                    <a:gd name="T6" fmla="*/ 47 w 200"/>
                    <a:gd name="T7" fmla="*/ 314 h 628"/>
                    <a:gd name="T8" fmla="*/ 0 w 200"/>
                    <a:gd name="T9" fmla="*/ 458 h 628"/>
                    <a:gd name="T10" fmla="*/ 100 w 200"/>
                    <a:gd name="T11" fmla="*/ 628 h 628"/>
                    <a:gd name="T12" fmla="*/ 200 w 200"/>
                    <a:gd name="T13" fmla="*/ 458 h 628"/>
                    <a:gd name="T14" fmla="*/ 153 w 200"/>
                    <a:gd name="T15" fmla="*/ 314 h 628"/>
                    <a:gd name="T16" fmla="*/ 200 w 200"/>
                    <a:gd name="T17" fmla="*/ 170 h 6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0"/>
                    <a:gd name="T28" fmla="*/ 0 h 628"/>
                    <a:gd name="T29" fmla="*/ 200 w 200"/>
                    <a:gd name="T30" fmla="*/ 628 h 6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0" h="628">
                      <a:moveTo>
                        <a:pt x="200" y="170"/>
                      </a:moveTo>
                      <a:cubicBezTo>
                        <a:pt x="200" y="76"/>
                        <a:pt x="155" y="0"/>
                        <a:pt x="100" y="0"/>
                      </a:cubicBezTo>
                      <a:cubicBezTo>
                        <a:pt x="45" y="0"/>
                        <a:pt x="0" y="76"/>
                        <a:pt x="0" y="170"/>
                      </a:cubicBezTo>
                      <a:cubicBezTo>
                        <a:pt x="0" y="231"/>
                        <a:pt x="19" y="284"/>
                        <a:pt x="47" y="314"/>
                      </a:cubicBezTo>
                      <a:cubicBezTo>
                        <a:pt x="19" y="344"/>
                        <a:pt x="0" y="397"/>
                        <a:pt x="0" y="458"/>
                      </a:cubicBezTo>
                      <a:cubicBezTo>
                        <a:pt x="0" y="552"/>
                        <a:pt x="45" y="628"/>
                        <a:pt x="100" y="628"/>
                      </a:cubicBezTo>
                      <a:cubicBezTo>
                        <a:pt x="155" y="628"/>
                        <a:pt x="200" y="552"/>
                        <a:pt x="200" y="458"/>
                      </a:cubicBezTo>
                      <a:cubicBezTo>
                        <a:pt x="200" y="397"/>
                        <a:pt x="181" y="344"/>
                        <a:pt x="153" y="314"/>
                      </a:cubicBezTo>
                      <a:cubicBezTo>
                        <a:pt x="181" y="284"/>
                        <a:pt x="200" y="231"/>
                        <a:pt x="200" y="170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63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l-GR" altLang="el-GR" sz="1800"/>
                </a:p>
              </p:txBody>
            </p:sp>
            <p:sp>
              <p:nvSpPr>
                <p:cNvPr id="37" name="Freeform 14"/>
                <p:cNvSpPr>
                  <a:spLocks noChangeAspect="1"/>
                </p:cNvSpPr>
                <p:nvPr/>
              </p:nvSpPr>
              <p:spPr bwMode="auto">
                <a:xfrm>
                  <a:off x="2926" y="2695"/>
                  <a:ext cx="124" cy="616"/>
                </a:xfrm>
                <a:custGeom>
                  <a:avLst/>
                  <a:gdLst>
                    <a:gd name="T0" fmla="*/ 200 w 200"/>
                    <a:gd name="T1" fmla="*/ 170 h 628"/>
                    <a:gd name="T2" fmla="*/ 100 w 200"/>
                    <a:gd name="T3" fmla="*/ 0 h 628"/>
                    <a:gd name="T4" fmla="*/ 0 w 200"/>
                    <a:gd name="T5" fmla="*/ 170 h 628"/>
                    <a:gd name="T6" fmla="*/ 47 w 200"/>
                    <a:gd name="T7" fmla="*/ 314 h 628"/>
                    <a:gd name="T8" fmla="*/ 0 w 200"/>
                    <a:gd name="T9" fmla="*/ 458 h 628"/>
                    <a:gd name="T10" fmla="*/ 100 w 200"/>
                    <a:gd name="T11" fmla="*/ 628 h 628"/>
                    <a:gd name="T12" fmla="*/ 200 w 200"/>
                    <a:gd name="T13" fmla="*/ 458 h 628"/>
                    <a:gd name="T14" fmla="*/ 153 w 200"/>
                    <a:gd name="T15" fmla="*/ 314 h 628"/>
                    <a:gd name="T16" fmla="*/ 200 w 200"/>
                    <a:gd name="T17" fmla="*/ 170 h 6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0"/>
                    <a:gd name="T28" fmla="*/ 0 h 628"/>
                    <a:gd name="T29" fmla="*/ 200 w 200"/>
                    <a:gd name="T30" fmla="*/ 628 h 6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0" h="628">
                      <a:moveTo>
                        <a:pt x="200" y="170"/>
                      </a:moveTo>
                      <a:cubicBezTo>
                        <a:pt x="200" y="76"/>
                        <a:pt x="155" y="0"/>
                        <a:pt x="100" y="0"/>
                      </a:cubicBezTo>
                      <a:cubicBezTo>
                        <a:pt x="45" y="0"/>
                        <a:pt x="0" y="76"/>
                        <a:pt x="0" y="170"/>
                      </a:cubicBezTo>
                      <a:cubicBezTo>
                        <a:pt x="0" y="231"/>
                        <a:pt x="19" y="284"/>
                        <a:pt x="47" y="314"/>
                      </a:cubicBezTo>
                      <a:cubicBezTo>
                        <a:pt x="19" y="344"/>
                        <a:pt x="0" y="397"/>
                        <a:pt x="0" y="458"/>
                      </a:cubicBezTo>
                      <a:cubicBezTo>
                        <a:pt x="0" y="552"/>
                        <a:pt x="45" y="628"/>
                        <a:pt x="100" y="628"/>
                      </a:cubicBezTo>
                      <a:cubicBezTo>
                        <a:pt x="155" y="628"/>
                        <a:pt x="200" y="552"/>
                        <a:pt x="200" y="458"/>
                      </a:cubicBezTo>
                      <a:cubicBezTo>
                        <a:pt x="200" y="397"/>
                        <a:pt x="181" y="344"/>
                        <a:pt x="153" y="314"/>
                      </a:cubicBezTo>
                      <a:cubicBezTo>
                        <a:pt x="181" y="284"/>
                        <a:pt x="200" y="231"/>
                        <a:pt x="200" y="170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63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l-GR" altLang="el-GR" sz="1800"/>
                </a:p>
              </p:txBody>
            </p:sp>
          </p:grpSp>
          <p:grpSp>
            <p:nvGrpSpPr>
              <p:cNvPr id="39" name="Group 41"/>
              <p:cNvGrpSpPr>
                <a:grpSpLocks noChangeAspect="1"/>
              </p:cNvGrpSpPr>
              <p:nvPr/>
            </p:nvGrpSpPr>
            <p:grpSpPr bwMode="auto">
              <a:xfrm rot="2700000">
                <a:off x="3374" y="1030"/>
                <a:ext cx="124" cy="1232"/>
                <a:chOff x="2926" y="2079"/>
                <a:chExt cx="124" cy="1232"/>
              </a:xfrm>
            </p:grpSpPr>
            <p:sp>
              <p:nvSpPr>
                <p:cNvPr id="34" name="Freeform 12"/>
                <p:cNvSpPr>
                  <a:spLocks noChangeAspect="1"/>
                </p:cNvSpPr>
                <p:nvPr/>
              </p:nvSpPr>
              <p:spPr bwMode="auto">
                <a:xfrm>
                  <a:off x="2926" y="2079"/>
                  <a:ext cx="124" cy="616"/>
                </a:xfrm>
                <a:custGeom>
                  <a:avLst/>
                  <a:gdLst>
                    <a:gd name="T0" fmla="*/ 200 w 200"/>
                    <a:gd name="T1" fmla="*/ 170 h 628"/>
                    <a:gd name="T2" fmla="*/ 100 w 200"/>
                    <a:gd name="T3" fmla="*/ 0 h 628"/>
                    <a:gd name="T4" fmla="*/ 0 w 200"/>
                    <a:gd name="T5" fmla="*/ 170 h 628"/>
                    <a:gd name="T6" fmla="*/ 47 w 200"/>
                    <a:gd name="T7" fmla="*/ 314 h 628"/>
                    <a:gd name="T8" fmla="*/ 0 w 200"/>
                    <a:gd name="T9" fmla="*/ 458 h 628"/>
                    <a:gd name="T10" fmla="*/ 100 w 200"/>
                    <a:gd name="T11" fmla="*/ 628 h 628"/>
                    <a:gd name="T12" fmla="*/ 200 w 200"/>
                    <a:gd name="T13" fmla="*/ 458 h 628"/>
                    <a:gd name="T14" fmla="*/ 153 w 200"/>
                    <a:gd name="T15" fmla="*/ 314 h 628"/>
                    <a:gd name="T16" fmla="*/ 200 w 200"/>
                    <a:gd name="T17" fmla="*/ 170 h 6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0"/>
                    <a:gd name="T28" fmla="*/ 0 h 628"/>
                    <a:gd name="T29" fmla="*/ 200 w 200"/>
                    <a:gd name="T30" fmla="*/ 628 h 6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0" h="628">
                      <a:moveTo>
                        <a:pt x="200" y="170"/>
                      </a:moveTo>
                      <a:cubicBezTo>
                        <a:pt x="200" y="76"/>
                        <a:pt x="155" y="0"/>
                        <a:pt x="100" y="0"/>
                      </a:cubicBezTo>
                      <a:cubicBezTo>
                        <a:pt x="45" y="0"/>
                        <a:pt x="0" y="76"/>
                        <a:pt x="0" y="170"/>
                      </a:cubicBezTo>
                      <a:cubicBezTo>
                        <a:pt x="0" y="231"/>
                        <a:pt x="19" y="284"/>
                        <a:pt x="47" y="314"/>
                      </a:cubicBezTo>
                      <a:cubicBezTo>
                        <a:pt x="19" y="344"/>
                        <a:pt x="0" y="397"/>
                        <a:pt x="0" y="458"/>
                      </a:cubicBezTo>
                      <a:cubicBezTo>
                        <a:pt x="0" y="552"/>
                        <a:pt x="45" y="628"/>
                        <a:pt x="100" y="628"/>
                      </a:cubicBezTo>
                      <a:cubicBezTo>
                        <a:pt x="155" y="628"/>
                        <a:pt x="200" y="552"/>
                        <a:pt x="200" y="458"/>
                      </a:cubicBezTo>
                      <a:cubicBezTo>
                        <a:pt x="200" y="397"/>
                        <a:pt x="181" y="344"/>
                        <a:pt x="153" y="314"/>
                      </a:cubicBezTo>
                      <a:cubicBezTo>
                        <a:pt x="181" y="284"/>
                        <a:pt x="200" y="231"/>
                        <a:pt x="200" y="17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63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eaVert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l-GR" altLang="el-GR" sz="1800"/>
                </a:p>
              </p:txBody>
            </p:sp>
            <p:sp>
              <p:nvSpPr>
                <p:cNvPr id="35" name="Freeform 14"/>
                <p:cNvSpPr>
                  <a:spLocks noChangeAspect="1"/>
                </p:cNvSpPr>
                <p:nvPr/>
              </p:nvSpPr>
              <p:spPr bwMode="auto">
                <a:xfrm>
                  <a:off x="2926" y="2695"/>
                  <a:ext cx="124" cy="616"/>
                </a:xfrm>
                <a:custGeom>
                  <a:avLst/>
                  <a:gdLst>
                    <a:gd name="T0" fmla="*/ 200 w 200"/>
                    <a:gd name="T1" fmla="*/ 170 h 628"/>
                    <a:gd name="T2" fmla="*/ 100 w 200"/>
                    <a:gd name="T3" fmla="*/ 0 h 628"/>
                    <a:gd name="T4" fmla="*/ 0 w 200"/>
                    <a:gd name="T5" fmla="*/ 170 h 628"/>
                    <a:gd name="T6" fmla="*/ 47 w 200"/>
                    <a:gd name="T7" fmla="*/ 314 h 628"/>
                    <a:gd name="T8" fmla="*/ 0 w 200"/>
                    <a:gd name="T9" fmla="*/ 458 h 628"/>
                    <a:gd name="T10" fmla="*/ 100 w 200"/>
                    <a:gd name="T11" fmla="*/ 628 h 628"/>
                    <a:gd name="T12" fmla="*/ 200 w 200"/>
                    <a:gd name="T13" fmla="*/ 458 h 628"/>
                    <a:gd name="T14" fmla="*/ 153 w 200"/>
                    <a:gd name="T15" fmla="*/ 314 h 628"/>
                    <a:gd name="T16" fmla="*/ 200 w 200"/>
                    <a:gd name="T17" fmla="*/ 170 h 6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0"/>
                    <a:gd name="T28" fmla="*/ 0 h 628"/>
                    <a:gd name="T29" fmla="*/ 200 w 200"/>
                    <a:gd name="T30" fmla="*/ 628 h 6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0" h="628">
                      <a:moveTo>
                        <a:pt x="200" y="170"/>
                      </a:moveTo>
                      <a:cubicBezTo>
                        <a:pt x="200" y="76"/>
                        <a:pt x="155" y="0"/>
                        <a:pt x="100" y="0"/>
                      </a:cubicBezTo>
                      <a:cubicBezTo>
                        <a:pt x="45" y="0"/>
                        <a:pt x="0" y="76"/>
                        <a:pt x="0" y="170"/>
                      </a:cubicBezTo>
                      <a:cubicBezTo>
                        <a:pt x="0" y="231"/>
                        <a:pt x="19" y="284"/>
                        <a:pt x="47" y="314"/>
                      </a:cubicBezTo>
                      <a:cubicBezTo>
                        <a:pt x="19" y="344"/>
                        <a:pt x="0" y="397"/>
                        <a:pt x="0" y="458"/>
                      </a:cubicBezTo>
                      <a:cubicBezTo>
                        <a:pt x="0" y="552"/>
                        <a:pt x="45" y="628"/>
                        <a:pt x="100" y="628"/>
                      </a:cubicBezTo>
                      <a:cubicBezTo>
                        <a:pt x="155" y="628"/>
                        <a:pt x="200" y="552"/>
                        <a:pt x="200" y="458"/>
                      </a:cubicBezTo>
                      <a:cubicBezTo>
                        <a:pt x="200" y="397"/>
                        <a:pt x="181" y="344"/>
                        <a:pt x="153" y="314"/>
                      </a:cubicBezTo>
                      <a:cubicBezTo>
                        <a:pt x="181" y="284"/>
                        <a:pt x="200" y="231"/>
                        <a:pt x="200" y="170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63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vert="eaVert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l-GR" altLang="el-GR" sz="1800"/>
                </a:p>
              </p:txBody>
            </p:sp>
          </p:grpSp>
          <p:grpSp>
            <p:nvGrpSpPr>
              <p:cNvPr id="40" name="Group 44"/>
              <p:cNvGrpSpPr>
                <a:grpSpLocks noChangeAspect="1"/>
              </p:cNvGrpSpPr>
              <p:nvPr/>
            </p:nvGrpSpPr>
            <p:grpSpPr bwMode="auto">
              <a:xfrm rot="2700000">
                <a:off x="3488" y="1156"/>
                <a:ext cx="124" cy="1232"/>
                <a:chOff x="2926" y="2079"/>
                <a:chExt cx="124" cy="1232"/>
              </a:xfrm>
            </p:grpSpPr>
            <p:sp>
              <p:nvSpPr>
                <p:cNvPr id="32" name="Freeform 12"/>
                <p:cNvSpPr>
                  <a:spLocks noChangeAspect="1"/>
                </p:cNvSpPr>
                <p:nvPr/>
              </p:nvSpPr>
              <p:spPr bwMode="auto">
                <a:xfrm>
                  <a:off x="2926" y="2079"/>
                  <a:ext cx="124" cy="616"/>
                </a:xfrm>
                <a:custGeom>
                  <a:avLst/>
                  <a:gdLst>
                    <a:gd name="T0" fmla="*/ 200 w 200"/>
                    <a:gd name="T1" fmla="*/ 170 h 628"/>
                    <a:gd name="T2" fmla="*/ 100 w 200"/>
                    <a:gd name="T3" fmla="*/ 0 h 628"/>
                    <a:gd name="T4" fmla="*/ 0 w 200"/>
                    <a:gd name="T5" fmla="*/ 170 h 628"/>
                    <a:gd name="T6" fmla="*/ 47 w 200"/>
                    <a:gd name="T7" fmla="*/ 314 h 628"/>
                    <a:gd name="T8" fmla="*/ 0 w 200"/>
                    <a:gd name="T9" fmla="*/ 458 h 628"/>
                    <a:gd name="T10" fmla="*/ 100 w 200"/>
                    <a:gd name="T11" fmla="*/ 628 h 628"/>
                    <a:gd name="T12" fmla="*/ 200 w 200"/>
                    <a:gd name="T13" fmla="*/ 458 h 628"/>
                    <a:gd name="T14" fmla="*/ 153 w 200"/>
                    <a:gd name="T15" fmla="*/ 314 h 628"/>
                    <a:gd name="T16" fmla="*/ 200 w 200"/>
                    <a:gd name="T17" fmla="*/ 170 h 6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0"/>
                    <a:gd name="T28" fmla="*/ 0 h 628"/>
                    <a:gd name="T29" fmla="*/ 200 w 200"/>
                    <a:gd name="T30" fmla="*/ 628 h 6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0" h="628">
                      <a:moveTo>
                        <a:pt x="200" y="170"/>
                      </a:moveTo>
                      <a:cubicBezTo>
                        <a:pt x="200" y="76"/>
                        <a:pt x="155" y="0"/>
                        <a:pt x="100" y="0"/>
                      </a:cubicBezTo>
                      <a:cubicBezTo>
                        <a:pt x="45" y="0"/>
                        <a:pt x="0" y="76"/>
                        <a:pt x="0" y="170"/>
                      </a:cubicBezTo>
                      <a:cubicBezTo>
                        <a:pt x="0" y="231"/>
                        <a:pt x="19" y="284"/>
                        <a:pt x="47" y="314"/>
                      </a:cubicBezTo>
                      <a:cubicBezTo>
                        <a:pt x="19" y="344"/>
                        <a:pt x="0" y="397"/>
                        <a:pt x="0" y="458"/>
                      </a:cubicBezTo>
                      <a:cubicBezTo>
                        <a:pt x="0" y="552"/>
                        <a:pt x="45" y="628"/>
                        <a:pt x="100" y="628"/>
                      </a:cubicBezTo>
                      <a:cubicBezTo>
                        <a:pt x="155" y="628"/>
                        <a:pt x="200" y="552"/>
                        <a:pt x="200" y="458"/>
                      </a:cubicBezTo>
                      <a:cubicBezTo>
                        <a:pt x="200" y="397"/>
                        <a:pt x="181" y="344"/>
                        <a:pt x="153" y="314"/>
                      </a:cubicBezTo>
                      <a:cubicBezTo>
                        <a:pt x="181" y="284"/>
                        <a:pt x="200" y="231"/>
                        <a:pt x="200" y="17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63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eaVert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l-GR" altLang="el-GR" sz="1800"/>
                </a:p>
              </p:txBody>
            </p:sp>
            <p:sp>
              <p:nvSpPr>
                <p:cNvPr id="33" name="Freeform 14"/>
                <p:cNvSpPr>
                  <a:spLocks noChangeAspect="1"/>
                </p:cNvSpPr>
                <p:nvPr/>
              </p:nvSpPr>
              <p:spPr bwMode="auto">
                <a:xfrm>
                  <a:off x="2926" y="2695"/>
                  <a:ext cx="124" cy="616"/>
                </a:xfrm>
                <a:custGeom>
                  <a:avLst/>
                  <a:gdLst>
                    <a:gd name="T0" fmla="*/ 200 w 200"/>
                    <a:gd name="T1" fmla="*/ 170 h 628"/>
                    <a:gd name="T2" fmla="*/ 100 w 200"/>
                    <a:gd name="T3" fmla="*/ 0 h 628"/>
                    <a:gd name="T4" fmla="*/ 0 w 200"/>
                    <a:gd name="T5" fmla="*/ 170 h 628"/>
                    <a:gd name="T6" fmla="*/ 47 w 200"/>
                    <a:gd name="T7" fmla="*/ 314 h 628"/>
                    <a:gd name="T8" fmla="*/ 0 w 200"/>
                    <a:gd name="T9" fmla="*/ 458 h 628"/>
                    <a:gd name="T10" fmla="*/ 100 w 200"/>
                    <a:gd name="T11" fmla="*/ 628 h 628"/>
                    <a:gd name="T12" fmla="*/ 200 w 200"/>
                    <a:gd name="T13" fmla="*/ 458 h 628"/>
                    <a:gd name="T14" fmla="*/ 153 w 200"/>
                    <a:gd name="T15" fmla="*/ 314 h 628"/>
                    <a:gd name="T16" fmla="*/ 200 w 200"/>
                    <a:gd name="T17" fmla="*/ 170 h 6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0"/>
                    <a:gd name="T28" fmla="*/ 0 h 628"/>
                    <a:gd name="T29" fmla="*/ 200 w 200"/>
                    <a:gd name="T30" fmla="*/ 628 h 6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0" h="628">
                      <a:moveTo>
                        <a:pt x="200" y="170"/>
                      </a:moveTo>
                      <a:cubicBezTo>
                        <a:pt x="200" y="76"/>
                        <a:pt x="155" y="0"/>
                        <a:pt x="100" y="0"/>
                      </a:cubicBezTo>
                      <a:cubicBezTo>
                        <a:pt x="45" y="0"/>
                        <a:pt x="0" y="76"/>
                        <a:pt x="0" y="170"/>
                      </a:cubicBezTo>
                      <a:cubicBezTo>
                        <a:pt x="0" y="231"/>
                        <a:pt x="19" y="284"/>
                        <a:pt x="47" y="314"/>
                      </a:cubicBezTo>
                      <a:cubicBezTo>
                        <a:pt x="19" y="344"/>
                        <a:pt x="0" y="397"/>
                        <a:pt x="0" y="458"/>
                      </a:cubicBezTo>
                      <a:cubicBezTo>
                        <a:pt x="0" y="552"/>
                        <a:pt x="45" y="628"/>
                        <a:pt x="100" y="628"/>
                      </a:cubicBezTo>
                      <a:cubicBezTo>
                        <a:pt x="155" y="628"/>
                        <a:pt x="200" y="552"/>
                        <a:pt x="200" y="458"/>
                      </a:cubicBezTo>
                      <a:cubicBezTo>
                        <a:pt x="200" y="397"/>
                        <a:pt x="181" y="344"/>
                        <a:pt x="153" y="314"/>
                      </a:cubicBezTo>
                      <a:cubicBezTo>
                        <a:pt x="181" y="284"/>
                        <a:pt x="200" y="231"/>
                        <a:pt x="200" y="170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63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vert="eaVert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l-GR" altLang="el-GR" sz="1800"/>
                </a:p>
              </p:txBody>
            </p:sp>
          </p:grpSp>
        </p:grpSp>
      </p:grpSp>
      <p:pic>
        <p:nvPicPr>
          <p:cNvPr id="5122" name="Picture 2" descr="C:\Users\Vlach\Desktop\CDRx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615" y="3673386"/>
            <a:ext cx="2107509" cy="20980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80" y="3673386"/>
            <a:ext cx="3069278" cy="2225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72" y="3673386"/>
            <a:ext cx="3208817" cy="2253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198672" y="2756644"/>
            <a:ext cx="7729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400" b="1" i="1" dirty="0" smtClean="0">
                <a:latin typeface="Gabriola" panose="04040605051002020D02" pitchFamily="82" charset="0"/>
              </a:rPr>
              <a:t>Μακρά αλυσίδα</a:t>
            </a:r>
            <a:endParaRPr lang="el-GR" sz="1400" b="1" i="1" dirty="0">
              <a:latin typeface="Gabriola" panose="04040605051002020D02" pitchFamily="8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8672" y="2023569"/>
            <a:ext cx="55977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200" b="1" i="1" dirty="0" smtClean="0">
                <a:latin typeface="Gabriola" panose="04040605051002020D02" pitchFamily="82" charset="0"/>
              </a:rPr>
              <a:t>Βραχεία αλυσίδα</a:t>
            </a:r>
            <a:endParaRPr lang="el-GR" sz="1200" b="1" i="1" dirty="0">
              <a:latin typeface="Gabriola" panose="04040605051002020D02" pitchFamily="82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863588" y="2963493"/>
            <a:ext cx="216024" cy="1095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390452" y="1875621"/>
            <a:ext cx="153540" cy="1972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67743" y="2048089"/>
            <a:ext cx="88734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600" b="1" i="1" dirty="0" smtClean="0">
                <a:latin typeface="Gabriola" panose="04040605051002020D02" pitchFamily="82" charset="0"/>
                <a:cs typeface="AngsanaUPC" panose="02020603050405020304" pitchFamily="18" charset="-34"/>
              </a:rPr>
              <a:t>Μεταβλητή περιοχή</a:t>
            </a:r>
            <a:endParaRPr lang="el-GR" sz="1600" b="1" i="1" dirty="0">
              <a:latin typeface="Gabriola" panose="04040605051002020D02" pitchFamily="82" charset="0"/>
              <a:cs typeface="AngsanaUPC" panose="02020603050405020304" pitchFamily="18" charset="-34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2597592" y="1840705"/>
            <a:ext cx="227649" cy="2732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136164" y="2531112"/>
            <a:ext cx="101676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400" b="1" i="1" dirty="0" smtClean="0">
                <a:latin typeface="Gabriola" panose="04040605051002020D02" pitchFamily="82" charset="0"/>
              </a:rPr>
              <a:t>Σταθερή περιοχή</a:t>
            </a:r>
            <a:endParaRPr lang="el-GR" sz="1400" b="1" i="1" dirty="0">
              <a:latin typeface="Gabriola" panose="04040605051002020D02" pitchFamily="82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3923928" y="2963493"/>
            <a:ext cx="21223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0" name="Straight Arrow Connector 5119"/>
          <p:cNvCxnSpPr/>
          <p:nvPr/>
        </p:nvCxnSpPr>
        <p:spPr>
          <a:xfrm flipH="1" flipV="1">
            <a:off x="4216123" y="2237561"/>
            <a:ext cx="139853" cy="2935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" name="TextBox 5120"/>
          <p:cNvSpPr txBox="1"/>
          <p:nvPr/>
        </p:nvSpPr>
        <p:spPr>
          <a:xfrm>
            <a:off x="4644008" y="4800176"/>
            <a:ext cx="11675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i="1" dirty="0" smtClean="0">
                <a:latin typeface="Gabriola" panose="04040605051002020D02" pitchFamily="82" charset="0"/>
              </a:rPr>
              <a:t>Υπερμεταβλητή περιοχή  </a:t>
            </a:r>
            <a:r>
              <a:rPr lang="en-US" sz="1400" b="1" i="1" dirty="0" smtClean="0">
                <a:latin typeface="Gabriola" panose="04040605051002020D02" pitchFamily="82" charset="0"/>
              </a:rPr>
              <a:t>(HVR) </a:t>
            </a:r>
            <a:r>
              <a:rPr lang="el-GR" sz="1400" b="1" i="1" dirty="0" smtClean="0">
                <a:latin typeface="Gabriola" panose="04040605051002020D02" pitchFamily="82" charset="0"/>
              </a:rPr>
              <a:t>ή περιοχή συμπληρωματικότητας</a:t>
            </a:r>
            <a:r>
              <a:rPr lang="en-US" sz="1400" b="1" i="1" dirty="0" smtClean="0">
                <a:latin typeface="Gabriola" panose="04040605051002020D02" pitchFamily="82" charset="0"/>
              </a:rPr>
              <a:t> (CDR)</a:t>
            </a:r>
            <a:endParaRPr lang="el-GR" sz="1400" b="1" i="1" dirty="0">
              <a:latin typeface="Gabriola" panose="04040605051002020D02" pitchFamily="82" charset="0"/>
            </a:endParaRPr>
          </a:p>
        </p:txBody>
      </p:sp>
      <p:cxnSp>
        <p:nvCxnSpPr>
          <p:cNvPr id="5124" name="Straight Arrow Connector 5123"/>
          <p:cNvCxnSpPr/>
          <p:nvPr/>
        </p:nvCxnSpPr>
        <p:spPr>
          <a:xfrm flipV="1">
            <a:off x="5220072" y="4221088"/>
            <a:ext cx="0" cy="5649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154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Υποδοχείς αναγνωρίσεως δομικών προτύπων παθογόνων (</a:t>
            </a:r>
            <a:r>
              <a:rPr lang="en-US" smtClean="0"/>
              <a:t>TLRs)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784" y="1255631"/>
            <a:ext cx="6949677" cy="560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544616" cy="207424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3200" dirty="0" smtClean="0"/>
              <a:t>Η αναγνώριση των δομικών προτύπων παθογόνων από τους υποδοχείς της φυσικής ανοσίας δεν είναι τόσο ειδική </a:t>
            </a:r>
            <a:endParaRPr lang="el-GR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15" y="3573016"/>
            <a:ext cx="655102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3249712" cy="34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768" y="3482424"/>
            <a:ext cx="3168352" cy="738664"/>
          </a:xfrm>
          <a:prstGeom prst="rect">
            <a:avLst/>
          </a:prstGeom>
          <a:solidFill>
            <a:srgbClr val="8DCC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/>
              <a:t>Οι κυρτ</a:t>
            </a:r>
            <a:r>
              <a:rPr lang="el-GR" sz="1400" b="1" dirty="0"/>
              <a:t>έ</a:t>
            </a:r>
            <a:r>
              <a:rPr lang="el-GR" sz="1400" b="1" dirty="0" smtClean="0"/>
              <a:t>ς επιφάνειες των </a:t>
            </a:r>
            <a:r>
              <a:rPr lang="en-US" sz="1400" b="1" dirty="0" smtClean="0"/>
              <a:t>TLR1</a:t>
            </a:r>
            <a:r>
              <a:rPr lang="el-GR" sz="1400" b="1" dirty="0" smtClean="0"/>
              <a:t> και </a:t>
            </a:r>
            <a:r>
              <a:rPr lang="en-US" sz="1400" b="1" dirty="0" smtClean="0"/>
              <a:t>TLR2 </a:t>
            </a:r>
            <a:r>
              <a:rPr lang="el-GR" sz="1400" b="1" dirty="0" smtClean="0"/>
              <a:t>έχουν σημεία σύνδεσης για πλευρικές αλυσίδες λιποπεπτιδίων</a:t>
            </a:r>
            <a:endParaRPr lang="el-GR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3436257"/>
            <a:ext cx="3168352" cy="830997"/>
          </a:xfrm>
          <a:prstGeom prst="rect">
            <a:avLst/>
          </a:prstGeom>
          <a:solidFill>
            <a:srgbClr val="8DCC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/>
              <a:t>Σύνδεση κάθε </a:t>
            </a:r>
            <a:r>
              <a:rPr lang="en-US" sz="1200" b="1" dirty="0" smtClean="0"/>
              <a:t>TLR </a:t>
            </a:r>
            <a:r>
              <a:rPr lang="el-GR" sz="1200" b="1" dirty="0" smtClean="0"/>
              <a:t>με το ίδιο λιποπεπτίδιο τους οδηγεί σε διμερισμό και φέρνει σε γειτνίαση τις κυτταροπλασματικές περιοχές </a:t>
            </a:r>
            <a:r>
              <a:rPr lang="en-US" sz="1200" b="1" dirty="0" smtClean="0"/>
              <a:t>TIR</a:t>
            </a:r>
            <a:endParaRPr lang="el-GR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4304129"/>
            <a:ext cx="10801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λιποπεπτίδιο</a:t>
            </a:r>
            <a:endParaRPr lang="el-G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6381328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περιοχή</a:t>
            </a:r>
            <a:endParaRPr lang="el-GR" sz="1400" dirty="0"/>
          </a:p>
        </p:txBody>
      </p:sp>
    </p:spTree>
    <p:extLst>
      <p:ext uri="{BB962C8B-B14F-4D97-AF65-F5344CB8AC3E}">
        <p14:creationId xmlns="" xmlns:p14="http://schemas.microsoft.com/office/powerpoint/2010/main" val="42464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Τα κύτταρα του ανοσολογικού συστήματος και οι βασικότερες λειτουργίες τους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2434049" cy="5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571736" y="1357298"/>
            <a:ext cx="64294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err="1" smtClean="0"/>
              <a:t>Φαγοκυτταρώνει</a:t>
            </a:r>
            <a:r>
              <a:rPr lang="el-GR" sz="2000" dirty="0" smtClean="0"/>
              <a:t>, επεξεργάζεται και παρουσιάζει αντιγόνο στο Τ-λεμφοκύτταρο</a:t>
            </a:r>
          </a:p>
          <a:p>
            <a:r>
              <a:rPr lang="el-GR" sz="2000" dirty="0" smtClean="0"/>
              <a:t>Εκκρίνει βραχείας ζωής μόρια-μεταβιβαστές φλεγμονής (π.χ. </a:t>
            </a:r>
            <a:r>
              <a:rPr lang="el-GR" sz="2000" dirty="0" err="1" smtClean="0"/>
              <a:t>προσταγλανδίνες</a:t>
            </a:r>
            <a:r>
              <a:rPr lang="el-GR" sz="2000" dirty="0" smtClean="0"/>
              <a:t>, </a:t>
            </a:r>
            <a:r>
              <a:rPr lang="el-GR" sz="2000" dirty="0" err="1" smtClean="0"/>
              <a:t>λευκοτριένια</a:t>
            </a:r>
            <a:r>
              <a:rPr lang="el-GR" sz="2000" dirty="0" smtClean="0"/>
              <a:t>)</a:t>
            </a:r>
          </a:p>
          <a:p>
            <a:r>
              <a:rPr lang="el-GR" sz="2000" dirty="0" smtClean="0"/>
              <a:t>Ενεργοποιείται από </a:t>
            </a:r>
            <a:r>
              <a:rPr lang="el-GR" sz="2000" dirty="0" err="1" smtClean="0"/>
              <a:t>ολιγοπεπτίδια</a:t>
            </a:r>
            <a:r>
              <a:rPr lang="el-GR" sz="2000" dirty="0" smtClean="0"/>
              <a:t> βακτηρίων για παραγωγή δραστικών μορφών οξυγόνου </a:t>
            </a:r>
          </a:p>
          <a:p>
            <a:r>
              <a:rPr lang="el-GR" sz="2400" dirty="0" smtClean="0"/>
              <a:t>2 O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 + NADPH →2 Ο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–. + NADP</a:t>
            </a:r>
            <a:r>
              <a:rPr lang="el-GR" sz="2400" baseline="30000" dirty="0" smtClean="0"/>
              <a:t>+</a:t>
            </a:r>
            <a:r>
              <a:rPr lang="el-GR" sz="2400" dirty="0" smtClean="0"/>
              <a:t> + H</a:t>
            </a:r>
            <a:r>
              <a:rPr lang="el-GR" sz="2400" baseline="30000" dirty="0" smtClean="0"/>
              <a:t>+ </a:t>
            </a:r>
          </a:p>
          <a:p>
            <a:r>
              <a:rPr lang="el-GR" sz="2800" dirty="0" smtClean="0"/>
              <a:t> </a:t>
            </a:r>
            <a:endParaRPr lang="el-GR" sz="2800" dirty="0"/>
          </a:p>
        </p:txBody>
      </p:sp>
      <p:sp>
        <p:nvSpPr>
          <p:cNvPr id="7" name="6 - Ορθογώνιο"/>
          <p:cNvSpPr/>
          <p:nvPr/>
        </p:nvSpPr>
        <p:spPr>
          <a:xfrm>
            <a:off x="2500298" y="4129825"/>
            <a:ext cx="66437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Επεξεργάζονται πρωτεΐνες του αντιγόνου και παρουσιάζουν τα θραύσματα (πεπτίδια) αυτών συνδεδεμένα σε μόρια MHC στους </a:t>
            </a:r>
            <a:r>
              <a:rPr lang="el-GR" dirty="0" err="1" smtClean="0"/>
              <a:t>αντιγονικούς</a:t>
            </a:r>
            <a:r>
              <a:rPr lang="el-GR" dirty="0" smtClean="0"/>
              <a:t> υποδοχείς ενός Τ-λεμφοκυττάρου.</a:t>
            </a:r>
          </a:p>
          <a:p>
            <a:r>
              <a:rPr lang="el-GR" dirty="0" smtClean="0"/>
              <a:t>Ευρίσκονται στους ιστούς που έρχονται σε επαφή με το εξωτερικό περιβάλλον όπως το δέρμα (κύτταρα </a:t>
            </a:r>
            <a:r>
              <a:rPr lang="el-GR" dirty="0" err="1" smtClean="0"/>
              <a:t>Langerhans</a:t>
            </a:r>
            <a:r>
              <a:rPr lang="el-GR" dirty="0" smtClean="0"/>
              <a:t>) και οι βλεννογόνοι μύτης, τραχείας, στομάχου και εντέρου. </a:t>
            </a:r>
          </a:p>
          <a:p>
            <a:r>
              <a:rPr lang="el-GR" dirty="0" smtClean="0"/>
              <a:t>Βρίσκονται επίσης σε </a:t>
            </a:r>
            <a:r>
              <a:rPr lang="el-GR" dirty="0" err="1" smtClean="0"/>
              <a:t>άωρη</a:t>
            </a:r>
            <a:r>
              <a:rPr lang="el-GR" dirty="0" smtClean="0"/>
              <a:t> μορφή στο αίμα.</a:t>
            </a:r>
          </a:p>
          <a:p>
            <a:r>
              <a:rPr lang="el-GR" dirty="0" err="1" smtClean="0"/>
              <a:t>Μυελοειδή</a:t>
            </a:r>
            <a:endParaRPr lang="el-GR" dirty="0" smtClean="0"/>
          </a:p>
          <a:p>
            <a:r>
              <a:rPr lang="el-GR" dirty="0" err="1" smtClean="0"/>
              <a:t>Πλασματοκυτταροειδή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Τα κύτταρα του ανοσολογικού συστήματος και οι βασικότερες λειτουργίες τους</a:t>
            </a:r>
            <a:endParaRPr lang="el-GR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2500330" cy="538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2643174" y="1486619"/>
            <a:ext cx="64294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55-70% </a:t>
            </a:r>
            <a:r>
              <a:rPr lang="el-GR" dirty="0" smtClean="0"/>
              <a:t>των λευκών αιμοσφαιρίων του περιφερικού αίματος. Βραχύβια και ευκίνητα. Διακρίνονται στα </a:t>
            </a:r>
            <a:r>
              <a:rPr lang="el-GR" b="1" dirty="0" err="1" smtClean="0"/>
              <a:t>κατάτμητα</a:t>
            </a:r>
            <a:r>
              <a:rPr lang="el-GR" b="1" dirty="0" smtClean="0"/>
              <a:t> ουδετερόφιλα τα οποία διαθέτουν </a:t>
            </a:r>
            <a:r>
              <a:rPr lang="el-GR" b="1" dirty="0" err="1" smtClean="0"/>
              <a:t>λοβιώδεις</a:t>
            </a:r>
            <a:r>
              <a:rPr lang="el-GR" b="1" dirty="0" smtClean="0"/>
              <a:t> πυρήνες (2-5 λόβια) (</a:t>
            </a:r>
            <a:r>
              <a:rPr lang="el-GR" b="1" dirty="0" err="1" smtClean="0"/>
              <a:t>segmented</a:t>
            </a:r>
            <a:r>
              <a:rPr lang="el-GR" b="1" dirty="0" smtClean="0"/>
              <a:t> </a:t>
            </a:r>
            <a:r>
              <a:rPr lang="el-GR" b="1" dirty="0" err="1" smtClean="0"/>
              <a:t>neutrophils</a:t>
            </a:r>
            <a:r>
              <a:rPr lang="el-GR" dirty="0" smtClean="0"/>
              <a:t>) και στα </a:t>
            </a:r>
            <a:r>
              <a:rPr lang="el-GR" b="1" dirty="0" err="1" smtClean="0"/>
              <a:t>ταινιώδη</a:t>
            </a:r>
            <a:r>
              <a:rPr lang="el-GR" b="1" dirty="0" smtClean="0"/>
              <a:t> ουδετερόφιλα με ελικοειδείς πυρήνες που δεν έχουν λόβια και </a:t>
            </a:r>
            <a:r>
              <a:rPr lang="el-GR" dirty="0" smtClean="0"/>
              <a:t>μοιάζουν με </a:t>
            </a:r>
            <a:r>
              <a:rPr lang="el-GR" b="1" dirty="0" smtClean="0"/>
              <a:t>ταινία </a:t>
            </a:r>
            <a:r>
              <a:rPr lang="el-GR" dirty="0" smtClean="0"/>
              <a:t>(</a:t>
            </a:r>
            <a:r>
              <a:rPr lang="el-GR" dirty="0" err="1" smtClean="0"/>
              <a:t>banded</a:t>
            </a:r>
            <a:r>
              <a:rPr lang="el-GR" dirty="0" smtClean="0"/>
              <a:t> </a:t>
            </a:r>
            <a:r>
              <a:rPr lang="el-GR" dirty="0" err="1" smtClean="0"/>
              <a:t>neutrophils</a:t>
            </a:r>
            <a:r>
              <a:rPr lang="el-GR" dirty="0" smtClean="0"/>
              <a:t>, </a:t>
            </a:r>
            <a:r>
              <a:rPr lang="el-GR" dirty="0" err="1" smtClean="0"/>
              <a:t>band</a:t>
            </a:r>
            <a:r>
              <a:rPr lang="el-GR" dirty="0" smtClean="0"/>
              <a:t> </a:t>
            </a:r>
            <a:r>
              <a:rPr lang="el-GR" dirty="0" err="1" smtClean="0"/>
              <a:t>forms</a:t>
            </a:r>
            <a:r>
              <a:rPr lang="el-GR" dirty="0" smtClean="0"/>
              <a:t>). </a:t>
            </a:r>
          </a:p>
          <a:p>
            <a:r>
              <a:rPr lang="el-GR" dirty="0" smtClean="0"/>
              <a:t>Μετά από </a:t>
            </a:r>
            <a:r>
              <a:rPr lang="el-GR" dirty="0" err="1" smtClean="0"/>
              <a:t>βακτηριακή</a:t>
            </a:r>
            <a:r>
              <a:rPr lang="el-GR" dirty="0" smtClean="0"/>
              <a:t> λοίμωξη, ή </a:t>
            </a:r>
            <a:r>
              <a:rPr lang="el-GR" dirty="0" err="1" smtClean="0"/>
              <a:t>ιστικό</a:t>
            </a:r>
            <a:r>
              <a:rPr lang="el-GR" dirty="0" smtClean="0"/>
              <a:t> τραύμα μεταναστεύουν από το αίμα στον ιστό που πάσχει και καταστρέφουν τον εισβολέα. Το φαινόμενο αυτό λέγεται «</a:t>
            </a:r>
            <a:r>
              <a:rPr lang="el-GR" dirty="0" err="1" smtClean="0"/>
              <a:t>χημειοταξία</a:t>
            </a:r>
            <a:r>
              <a:rPr lang="el-GR" dirty="0" smtClean="0"/>
              <a:t>».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2643174" y="4357694"/>
            <a:ext cx="65008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Έχουν παρόμοιες δράσεις με αυτές των </a:t>
            </a:r>
            <a:r>
              <a:rPr lang="el-GR" sz="2000" dirty="0" err="1" smtClean="0"/>
              <a:t>ουδετεροφίλων</a:t>
            </a:r>
            <a:r>
              <a:rPr lang="el-GR" sz="2000" dirty="0" smtClean="0"/>
              <a:t>. Φέρουν υποδοχέα για την </a:t>
            </a:r>
            <a:r>
              <a:rPr lang="el-GR" sz="2000" dirty="0" err="1" smtClean="0"/>
              <a:t>IgE</a:t>
            </a:r>
            <a:r>
              <a:rPr lang="el-GR" sz="2000" dirty="0" smtClean="0"/>
              <a:t> </a:t>
            </a:r>
            <a:r>
              <a:rPr lang="el-GR" sz="2000" dirty="0" err="1" smtClean="0"/>
              <a:t>ανοσοσφαιρίνη</a:t>
            </a:r>
            <a:r>
              <a:rPr lang="el-GR" sz="2000" dirty="0" smtClean="0"/>
              <a:t>.</a:t>
            </a:r>
          </a:p>
          <a:p>
            <a:r>
              <a:rPr lang="el-GR" sz="2000" dirty="0" smtClean="0"/>
              <a:t>Καταστρέφουν τα παράσιτα που είναι ανθεκτικά στα ένζυμα των </a:t>
            </a:r>
            <a:r>
              <a:rPr lang="el-GR" sz="2000" dirty="0" err="1" smtClean="0"/>
              <a:t>ουδετεροφίλων</a:t>
            </a:r>
            <a:r>
              <a:rPr lang="el-GR" sz="2000" dirty="0" smtClean="0"/>
              <a:t> και των </a:t>
            </a:r>
            <a:r>
              <a:rPr lang="el-GR" sz="2000" dirty="0" err="1" smtClean="0"/>
              <a:t>μακροφάγων</a:t>
            </a:r>
            <a:r>
              <a:rPr lang="el-GR" sz="2000" dirty="0" smtClean="0"/>
              <a:t>. </a:t>
            </a:r>
          </a:p>
          <a:p>
            <a:r>
              <a:rPr lang="el-GR" sz="2000" dirty="0" smtClean="0"/>
              <a:t>Συμμετέχουν στην αλλεργία. Η ανάπτυξή τους προάγεται από μια Τ-εξαρτώμενη </a:t>
            </a:r>
            <a:r>
              <a:rPr lang="el-GR" sz="2000" dirty="0" err="1" smtClean="0"/>
              <a:t>κυτταροκίνη</a:t>
            </a:r>
            <a:r>
              <a:rPr lang="el-GR" sz="2000" dirty="0" smtClean="0"/>
              <a:t>, (παράγεται από Τ-λεμφοκύτταρα) την ιντελευκίνη-5 (IL-5)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Τίτλος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2144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Τα κύτταρα του ανοσολογικού συστήματος και οι βασικότερες λειτουργίες τους</a:t>
            </a:r>
            <a:endParaRPr lang="el-GR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2857488" cy="30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29132"/>
            <a:ext cx="2880956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2857488" y="4429132"/>
            <a:ext cx="6286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Φυσιολογικά δεν υπάρχουν στην κυκλοφορία. Μεταναστεύουν πρώιμα στους ιστούς (κάτω από τα </a:t>
            </a:r>
            <a:r>
              <a:rPr lang="el-GR" sz="2000" dirty="0" err="1" smtClean="0"/>
              <a:t>επι</a:t>
            </a:r>
            <a:r>
              <a:rPr lang="el-GR" sz="2000" dirty="0" smtClean="0"/>
              <a:t>-</a:t>
            </a:r>
          </a:p>
          <a:p>
            <a:r>
              <a:rPr lang="el-GR" sz="2000" dirty="0" err="1" smtClean="0"/>
              <a:t>θήλια</a:t>
            </a:r>
            <a:r>
              <a:rPr lang="el-GR" sz="2000" dirty="0" smtClean="0"/>
              <a:t>, και δίπλα σε νεύρα και αγγεία) και ωριμάζουν εκεί. Εκκρίνουν τον </a:t>
            </a:r>
            <a:r>
              <a:rPr lang="el-GR" sz="2000" dirty="0" err="1" smtClean="0"/>
              <a:t>stem</a:t>
            </a:r>
            <a:r>
              <a:rPr lang="el-GR" sz="2000" dirty="0" smtClean="0"/>
              <a:t> </a:t>
            </a:r>
            <a:r>
              <a:rPr lang="el-GR" sz="2000" dirty="0" err="1" smtClean="0"/>
              <a:t>cell</a:t>
            </a:r>
            <a:r>
              <a:rPr lang="el-GR" sz="2000" dirty="0" smtClean="0"/>
              <a:t> </a:t>
            </a:r>
            <a:r>
              <a:rPr lang="el-GR" sz="2000" dirty="0" err="1" smtClean="0"/>
              <a:t>factor</a:t>
            </a:r>
            <a:r>
              <a:rPr lang="el-GR" sz="2000" dirty="0" smtClean="0"/>
              <a:t>, </a:t>
            </a:r>
            <a:r>
              <a:rPr lang="el-GR" sz="2000" dirty="0" err="1" smtClean="0"/>
              <a:t>ιντερλευκί</a:t>
            </a:r>
            <a:r>
              <a:rPr lang="el-GR" sz="2000" dirty="0" smtClean="0"/>
              <a:t>-</a:t>
            </a:r>
          </a:p>
          <a:p>
            <a:r>
              <a:rPr lang="el-GR" sz="2000" dirty="0" smtClean="0"/>
              <a:t>νη-13 (IL-13), ηπαρίνη, θειική </a:t>
            </a:r>
            <a:r>
              <a:rPr lang="el-GR" sz="2000" dirty="0" err="1" smtClean="0"/>
              <a:t>χονδροϊτίνη</a:t>
            </a:r>
            <a:r>
              <a:rPr lang="el-GR" sz="2000" dirty="0" smtClean="0"/>
              <a:t> και ποικίλες </a:t>
            </a:r>
            <a:r>
              <a:rPr lang="el-GR" sz="2000" dirty="0" err="1" smtClean="0"/>
              <a:t>πρωτεάσες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9" name="8 - Ορθογώνιο"/>
          <p:cNvSpPr/>
          <p:nvPr/>
        </p:nvSpPr>
        <p:spPr>
          <a:xfrm>
            <a:off x="2928926" y="1357298"/>
            <a:ext cx="62150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Είναι τα αντίστοιχα των </a:t>
            </a:r>
            <a:r>
              <a:rPr lang="el-GR" sz="2000" dirty="0" err="1" smtClean="0"/>
              <a:t>σιτευτικών</a:t>
            </a:r>
            <a:r>
              <a:rPr lang="el-GR" sz="2000" dirty="0" smtClean="0"/>
              <a:t> κυττάρων στους ιστούς. Εκφράζουν υποδοχείς </a:t>
            </a:r>
            <a:r>
              <a:rPr lang="el-GR" sz="2000" dirty="0" err="1" smtClean="0"/>
              <a:t>IgE</a:t>
            </a:r>
            <a:r>
              <a:rPr lang="el-GR" sz="2000" dirty="0" smtClean="0"/>
              <a:t> </a:t>
            </a:r>
            <a:r>
              <a:rPr lang="el-GR" sz="2000" dirty="0" err="1" smtClean="0"/>
              <a:t>ανοσοσφαιρίνης</a:t>
            </a:r>
            <a:r>
              <a:rPr lang="el-GR" sz="2000" dirty="0" smtClean="0"/>
              <a:t>.</a:t>
            </a:r>
          </a:p>
          <a:p>
            <a:r>
              <a:rPr lang="el-GR" sz="2000" dirty="0" smtClean="0"/>
              <a:t>Μέσω των υποδοχέων για </a:t>
            </a:r>
            <a:r>
              <a:rPr lang="el-GR" sz="2000" dirty="0" err="1" smtClean="0"/>
              <a:t>IgE</a:t>
            </a:r>
            <a:r>
              <a:rPr lang="el-GR" sz="2000" dirty="0" smtClean="0"/>
              <a:t> διεγείρονται για απελευθέρωση μεταβιβαστών φλεγμονής που είναι οι ακόλουθοι: </a:t>
            </a:r>
            <a:r>
              <a:rPr lang="el-GR" sz="2000" dirty="0" err="1" smtClean="0"/>
              <a:t>Βιογενείς</a:t>
            </a:r>
            <a:r>
              <a:rPr lang="el-GR" sz="2000" dirty="0" smtClean="0"/>
              <a:t> </a:t>
            </a:r>
            <a:r>
              <a:rPr lang="el-GR" sz="2000" dirty="0" err="1" smtClean="0"/>
              <a:t>αμίνες</a:t>
            </a:r>
            <a:r>
              <a:rPr lang="el-GR" sz="2000" dirty="0" smtClean="0"/>
              <a:t> (</a:t>
            </a:r>
            <a:r>
              <a:rPr lang="el-GR" sz="2000" dirty="0" err="1" smtClean="0"/>
              <a:t>ισταμίνη</a:t>
            </a:r>
            <a:r>
              <a:rPr lang="el-GR" sz="2000" dirty="0" smtClean="0"/>
              <a:t> στον άνθρωπο), πρωτεΐνες και </a:t>
            </a:r>
            <a:r>
              <a:rPr lang="el-GR" sz="2000" dirty="0" err="1" smtClean="0"/>
              <a:t>πρωτεογλυκάνες</a:t>
            </a:r>
            <a:r>
              <a:rPr lang="el-GR" sz="2000" dirty="0" smtClean="0"/>
              <a:t> των κοκκίων (</a:t>
            </a:r>
            <a:r>
              <a:rPr lang="el-GR" sz="2000" dirty="0" err="1" smtClean="0"/>
              <a:t>πρωτεάσες</a:t>
            </a:r>
            <a:r>
              <a:rPr lang="el-GR" sz="2000" dirty="0" smtClean="0"/>
              <a:t> της </a:t>
            </a:r>
            <a:r>
              <a:rPr lang="el-GR" sz="2000" dirty="0" err="1" smtClean="0"/>
              <a:t>σερίνης</a:t>
            </a:r>
            <a:r>
              <a:rPr lang="el-GR" sz="2000" dirty="0" smtClean="0"/>
              <a:t>, </a:t>
            </a:r>
            <a:r>
              <a:rPr lang="el-GR" sz="2000" dirty="0" err="1" smtClean="0"/>
              <a:t>αρυλσουλφατάση</a:t>
            </a:r>
            <a:r>
              <a:rPr lang="el-GR" sz="2000" dirty="0" smtClean="0"/>
              <a:t>, θειική ηπαρίνη και θειική </a:t>
            </a:r>
            <a:r>
              <a:rPr lang="el-GR" sz="2000" dirty="0" err="1" smtClean="0"/>
              <a:t>χονδροϊτίνη</a:t>
            </a:r>
            <a:r>
              <a:rPr lang="el-GR" sz="2000" dirty="0" smtClean="0"/>
              <a:t>), </a:t>
            </a:r>
            <a:r>
              <a:rPr lang="el-GR" sz="2000" dirty="0" err="1" smtClean="0"/>
              <a:t>λιπιδιακοί</a:t>
            </a:r>
            <a:r>
              <a:rPr lang="el-GR" sz="2000" dirty="0" smtClean="0"/>
              <a:t> μεταβιβαστές και </a:t>
            </a:r>
            <a:r>
              <a:rPr lang="el-GR" sz="2000" dirty="0" err="1" smtClean="0"/>
              <a:t>κυτταροκίνες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392690"/>
            <a:ext cx="2324995" cy="546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 - Τίτλος"/>
          <p:cNvSpPr>
            <a:spLocks noGrp="1"/>
          </p:cNvSpPr>
          <p:nvPr>
            <p:ph type="title"/>
          </p:nvPr>
        </p:nvSpPr>
        <p:spPr>
          <a:xfrm>
            <a:off x="71438" y="142875"/>
            <a:ext cx="9072562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3600" dirty="0" smtClean="0"/>
              <a:t>Τα κύτταρα του ανοσολογικού συστήματος και οι βασικότερες λειτουργίες τους</a:t>
            </a:r>
            <a:endParaRPr lang="el-GR" sz="3600" dirty="0"/>
          </a:p>
        </p:txBody>
      </p:sp>
      <p:sp>
        <p:nvSpPr>
          <p:cNvPr id="8" name="7 - Ορθογώνιο"/>
          <p:cNvSpPr/>
          <p:nvPr/>
        </p:nvSpPr>
        <p:spPr>
          <a:xfrm>
            <a:off x="2357422" y="1285860"/>
            <a:ext cx="67865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Φυσικά φονικά κύτταρα (</a:t>
            </a:r>
            <a:r>
              <a:rPr lang="el-GR" sz="2000" dirty="0" err="1" smtClean="0"/>
              <a:t>Natural</a:t>
            </a:r>
            <a:r>
              <a:rPr lang="el-GR" sz="2000" dirty="0" smtClean="0"/>
              <a:t> </a:t>
            </a:r>
            <a:r>
              <a:rPr lang="el-GR" sz="2000" dirty="0" err="1" smtClean="0"/>
              <a:t>killer</a:t>
            </a:r>
            <a:r>
              <a:rPr lang="el-GR" sz="2000" dirty="0" smtClean="0"/>
              <a:t> </a:t>
            </a:r>
            <a:r>
              <a:rPr lang="el-GR" sz="2000" dirty="0" err="1" smtClean="0"/>
              <a:t>cell</a:t>
            </a:r>
            <a:r>
              <a:rPr lang="en-US" sz="2000" dirty="0" smtClean="0"/>
              <a:t>s</a:t>
            </a:r>
            <a:r>
              <a:rPr lang="el-GR" sz="2000" dirty="0" smtClean="0"/>
              <a:t>, NK </a:t>
            </a:r>
            <a:r>
              <a:rPr lang="el-GR" sz="2000" dirty="0" err="1" smtClean="0"/>
              <a:t>cell</a:t>
            </a:r>
            <a:r>
              <a:rPr lang="en-US" sz="2000" dirty="0" smtClean="0"/>
              <a:t>s</a:t>
            </a:r>
            <a:r>
              <a:rPr lang="el-GR" sz="2000" dirty="0" smtClean="0"/>
              <a:t>). Μεγάλα λεμφοκύτταρα με διακριτά κοκκία. Αποικίζουν σπλήνα, λεμφαδένες, αλλά και κυκλοφορούν στο περιφερικό αίμα. </a:t>
            </a:r>
          </a:p>
          <a:p>
            <a:r>
              <a:rPr lang="el-GR" sz="2000" dirty="0" smtClean="0"/>
              <a:t>Έχουν ειδικούς αισθητήρες που αναγνωρίζουν στην επιφάνεια των επιθηλιακών κυττάρων τα οποία έχουν μολυνθεί από ιούς, αντιγόνα των ιών συνδεδεμένα πάνω σε MHC-τάξεως I. Τότε εξαπολύουν ένα «σήμα θανάτου» προς το </a:t>
            </a:r>
            <a:r>
              <a:rPr lang="el-GR" sz="2000" dirty="0" err="1" smtClean="0"/>
              <a:t>μολυνθέν</a:t>
            </a:r>
            <a:r>
              <a:rPr lang="el-GR" sz="2000" dirty="0" smtClean="0"/>
              <a:t> κύτταρο και το φονεύουν, με προσχηματισμένες τοξίνες που ευρίσκονται στα κοκκία τους.</a:t>
            </a:r>
            <a:endParaRPr lang="el-GR" sz="2000" dirty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357422" y="4214818"/>
            <a:ext cx="671514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Μοιάζουν με 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δενδριτικά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 κύτταρα αλλά είναι κύτταρα 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μεσεγχυματικής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 προέλευσης. Παράγουν την 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χυμοκίνη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 CXCL13 που προσκαλεί και οργανώνει τα λεμφικά κύτταρα σε συγκροτημένες δομές στο λεμφαδένα. Χωρίς τα ΘΔΚ δεν υπάρχουν 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λεμφοζίδια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. Συνεπώς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 o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ργανώνουν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 την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 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μικροαρχιτεκτονική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 του λεμφαδένα,</a:t>
            </a:r>
            <a:endParaRPr kumimoji="0" lang="el-G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5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Τίτλος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3600" dirty="0" smtClean="0"/>
              <a:t>Τα κύτταρα του ανοσολογικού συστήματος και οι βασικότερες λειτουργίες τους</a:t>
            </a:r>
            <a:endParaRPr lang="el-GR" sz="36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2545214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714612" y="1500174"/>
            <a:ext cx="621510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Αποτελούν το 10-15 τοις εκατό των λεμφοκυττάρων του περιφερικού αίματος, περίπου το 10 τοις εκατό των λεμφοκυττάρων των λεμφαδένων και το 50 τοις εκατό των κυττάρων του σπλήνα. 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Κύριες λειτουργίες: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Παρουσιάζουν αντιγόνο στα Τ-λεμφοκύτταρα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Διαφοροποιούνται μετά την αναγνώριση αντιγόνου και με τη βοήθεια του Τ-λεμφοκυττάρου σε πλασματοκύτταρα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Τα πλασματοκύτταρα παράγουν αντίσωμα (</a:t>
            </a:r>
            <a:r>
              <a:rPr kumimoji="0" lang="el-GR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ανοσοσφαιρίνη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)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el-G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357298"/>
            <a:ext cx="2143108" cy="54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 - Τίτλος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3600" dirty="0" smtClean="0"/>
              <a:t>Τα κύτταρα του ανοσολογικού συστήματος και οι βασικότερες λειτουργίες τους</a:t>
            </a:r>
            <a:endParaRPr lang="el-GR" sz="3600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214546" y="1357298"/>
            <a:ext cx="678661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Τα Τ-λεμφοκύτταρα (ή Τ- κύτταρα) παράγονται στο μυελό των οστών και μεταναστεύουν στο θύμο αδένα κατά τη διάρκεια της εμβρυϊκής και νεογνικής ζωής του ατόμου. 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Στο θύμο μετατρέπονται σε ώριμα Τ-λεμφοκύτταρα τα οποία υπάρχουν κυρίως στον περιφερικό λεμφικό ιστό και κυκλοφορούν στο αίμα και τη λέμφο. 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Απαρτίζουν το 70-80 τοις εκατό των λεμφοκυττάρων του περιφερικού αίματος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Κύριες λειτουργίες: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η ρύθμιση της λειτουργίας των Β κυττάρων και 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μακροφάγων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κύτταρα καταστροφής των αντιγόνων χωρίς τη συμμετοχή άλλων κυττάρων 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Αναγνωρίζουν αντιγόνο συνδεδεμένο πάνω σε αντιγόνα του μέγιστου συμπλέγματος 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ιστοσυμβατότητας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 που εκφράζονται στις επιφάνειες των 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αντιγονοπαρουσιαστικών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UB-HelveticaCond"/>
              </a:rPr>
              <a:t> κυττάρων 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ιζόντιος πάπυρος"/>
          <p:cNvSpPr/>
          <p:nvPr/>
        </p:nvSpPr>
        <p:spPr>
          <a:xfrm>
            <a:off x="357158" y="285728"/>
            <a:ext cx="8501122" cy="5000660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/>
          </a:p>
        </p:txBody>
      </p:sp>
      <p:sp>
        <p:nvSpPr>
          <p:cNvPr id="5" name="4 - TextBox"/>
          <p:cNvSpPr txBox="1"/>
          <p:nvPr/>
        </p:nvSpPr>
        <p:spPr>
          <a:xfrm>
            <a:off x="1071538" y="1000108"/>
            <a:ext cx="7643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>
                <a:latin typeface="Mistral" pitchFamily="66" charset="0"/>
              </a:rPr>
              <a:t>Καλώς ήλθατε</a:t>
            </a:r>
          </a:p>
          <a:p>
            <a:pPr algn="ctr"/>
            <a:r>
              <a:rPr lang="el-GR" sz="4400" dirty="0" smtClean="0">
                <a:latin typeface="Mistral" pitchFamily="66" charset="0"/>
              </a:rPr>
              <a:t>Οι παραδόσεις και οι εξετάσεις θα γίνουν από καινούργιο Βιβλίο με τίτλο: </a:t>
            </a:r>
          </a:p>
          <a:p>
            <a:pPr algn="ctr"/>
            <a:r>
              <a:rPr lang="el-GR" sz="4400" dirty="0" smtClean="0">
                <a:latin typeface="Mistral" pitchFamily="66" charset="0"/>
              </a:rPr>
              <a:t> </a:t>
            </a:r>
          </a:p>
          <a:p>
            <a:pPr algn="ctr"/>
            <a:endParaRPr lang="el-GR" sz="4400" dirty="0">
              <a:latin typeface="Mistral" pitchFamily="66" charset="0"/>
            </a:endParaRPr>
          </a:p>
        </p:txBody>
      </p:sp>
      <p:sp>
        <p:nvSpPr>
          <p:cNvPr id="7" name="6 - Οριζόντιος πάπυρος"/>
          <p:cNvSpPr/>
          <p:nvPr/>
        </p:nvSpPr>
        <p:spPr>
          <a:xfrm>
            <a:off x="1142976" y="3143248"/>
            <a:ext cx="7429552" cy="1500198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1500166" y="3571876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ΠΑΘΟΦΥΣΙΟΛΟΓΙΑ ΜΟΥΤΣΟΠΟΥΛΟΥ</a:t>
            </a:r>
          </a:p>
          <a:p>
            <a:pPr algn="ctr"/>
            <a:r>
              <a:rPr lang="el-GR" sz="2000" b="1" dirty="0" smtClean="0"/>
              <a:t>Βασικές Αρχές </a:t>
            </a:r>
            <a:r>
              <a:rPr lang="el-GR" sz="2000" b="1" dirty="0" err="1" smtClean="0"/>
              <a:t>Παθοφυσιολογίας</a:t>
            </a:r>
            <a:r>
              <a:rPr lang="el-GR" sz="2000" b="1" dirty="0" smtClean="0"/>
              <a:t> των Νόσων του Ανθρώπου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235745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3600" dirty="0" smtClean="0"/>
              <a:t>Τα Τ-λεμφοκύτταρα εκτός από τον Τ-κυτταρικό υποδοχέα έχουν και μόρια </a:t>
            </a:r>
            <a:r>
              <a:rPr lang="el-GR" sz="3600" dirty="0" err="1" smtClean="0"/>
              <a:t>συνυποδοχείς</a:t>
            </a:r>
            <a:r>
              <a:rPr lang="el-GR" sz="3600" dirty="0" smtClean="0"/>
              <a:t>, που τα ξεχωρίζουν σε δύο κατηγορίες: Τα </a:t>
            </a:r>
            <a:r>
              <a:rPr lang="en-US" sz="3600" dirty="0" smtClean="0"/>
              <a:t>CD</a:t>
            </a:r>
            <a:r>
              <a:rPr lang="el-GR" sz="3600" dirty="0" smtClean="0"/>
              <a:t>4</a:t>
            </a:r>
            <a:r>
              <a:rPr lang="en-US" sz="3600" dirty="0" smtClean="0"/>
              <a:t>+ </a:t>
            </a:r>
            <a:r>
              <a:rPr lang="el-GR" sz="3600" dirty="0" smtClean="0"/>
              <a:t>και τα </a:t>
            </a:r>
            <a:r>
              <a:rPr lang="en-US" sz="3600" dirty="0" smtClean="0"/>
              <a:t>CD8+ T-</a:t>
            </a:r>
            <a:r>
              <a:rPr lang="el-GR" sz="3600" dirty="0" smtClean="0"/>
              <a:t>κύτταρα</a:t>
            </a:r>
            <a:endParaRPr lang="el-GR" sz="36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77" y="2571745"/>
            <a:ext cx="9104046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3200" dirty="0" smtClean="0"/>
              <a:t>Τα Τ-κύτταρα είναι δύο ειδών με βάση την σύνθεση των </a:t>
            </a:r>
            <a:r>
              <a:rPr lang="el-GR" sz="3200" dirty="0" err="1" smtClean="0"/>
              <a:t>πεπτιδικών</a:t>
            </a:r>
            <a:r>
              <a:rPr lang="el-GR" sz="3200" dirty="0" smtClean="0"/>
              <a:t> αλυσίδων του υποδοχέα τους: Τα </a:t>
            </a:r>
            <a:r>
              <a:rPr lang="el-GR" sz="3200" dirty="0" err="1" smtClean="0"/>
              <a:t>αβΤ</a:t>
            </a:r>
            <a:r>
              <a:rPr lang="el-GR" sz="3200" dirty="0" smtClean="0"/>
              <a:t>-κύτταρα και τα </a:t>
            </a:r>
            <a:r>
              <a:rPr lang="el-GR" sz="3200" dirty="0" err="1" smtClean="0"/>
              <a:t>γδ</a:t>
            </a:r>
            <a:r>
              <a:rPr lang="el-GR" sz="3200" dirty="0" smtClean="0"/>
              <a:t> Τ-κύτταρα </a:t>
            </a:r>
            <a:endParaRPr lang="el-GR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643050"/>
            <a:ext cx="9086721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3600" dirty="0" smtClean="0"/>
              <a:t>Τα </a:t>
            </a:r>
            <a:r>
              <a:rPr lang="en-US" sz="3600" dirty="0" smtClean="0"/>
              <a:t>CD4+</a:t>
            </a:r>
            <a:r>
              <a:rPr lang="el-GR" sz="3600" dirty="0" smtClean="0"/>
              <a:t> </a:t>
            </a:r>
            <a:r>
              <a:rPr lang="en-US" sz="3600" dirty="0" smtClean="0"/>
              <a:t>T-</a:t>
            </a:r>
            <a:r>
              <a:rPr lang="el-GR" sz="3600" dirty="0" smtClean="0"/>
              <a:t>κύτταρα διακρίνονται σε υποκατηγορίες </a:t>
            </a:r>
            <a:r>
              <a:rPr lang="en-US" sz="3600" dirty="0" smtClean="0"/>
              <a:t>TH1, TH2 </a:t>
            </a:r>
            <a:r>
              <a:rPr lang="el-GR" sz="3600" dirty="0" smtClean="0"/>
              <a:t>και </a:t>
            </a:r>
            <a:r>
              <a:rPr lang="en-US" sz="3600" dirty="0" smtClean="0"/>
              <a:t>TH17 </a:t>
            </a:r>
            <a:r>
              <a:rPr lang="el-GR" sz="3600" dirty="0" smtClean="0"/>
              <a:t>και ασκούν διακριτές δράσεις</a:t>
            </a:r>
            <a:endParaRPr lang="el-GR" sz="3600" dirty="0"/>
          </a:p>
        </p:txBody>
      </p:sp>
      <p:grpSp>
        <p:nvGrpSpPr>
          <p:cNvPr id="16" name="15 - Ομάδα"/>
          <p:cNvGrpSpPr/>
          <p:nvPr/>
        </p:nvGrpSpPr>
        <p:grpSpPr>
          <a:xfrm>
            <a:off x="2214546" y="1571612"/>
            <a:ext cx="6605715" cy="1314288"/>
            <a:chOff x="1643042" y="2000240"/>
            <a:chExt cx="7093275" cy="1642860"/>
          </a:xfrm>
        </p:grpSpPr>
        <p:sp>
          <p:nvSpPr>
            <p:cNvPr id="12" name="Freeform 3"/>
            <p:cNvSpPr>
              <a:spLocks noChangeAspect="1"/>
            </p:cNvSpPr>
            <p:nvPr/>
          </p:nvSpPr>
          <p:spPr bwMode="auto">
            <a:xfrm>
              <a:off x="1687981" y="2000240"/>
              <a:ext cx="1592845" cy="1267923"/>
            </a:xfrm>
            <a:custGeom>
              <a:avLst/>
              <a:gdLst>
                <a:gd name="T0" fmla="*/ 22 w 187"/>
                <a:gd name="T1" fmla="*/ 195 h 187"/>
                <a:gd name="T2" fmla="*/ 94 w 187"/>
                <a:gd name="T3" fmla="*/ 281 h 187"/>
                <a:gd name="T4" fmla="*/ 285 w 187"/>
                <a:gd name="T5" fmla="*/ 210 h 187"/>
                <a:gd name="T6" fmla="*/ 203 w 187"/>
                <a:gd name="T7" fmla="*/ 17 h 187"/>
                <a:gd name="T8" fmla="*/ 63 w 187"/>
                <a:gd name="T9" fmla="*/ 41 h 187"/>
                <a:gd name="T10" fmla="*/ 22 w 187"/>
                <a:gd name="T11" fmla="*/ 195 h 1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7" h="187">
                  <a:moveTo>
                    <a:pt x="13" y="114"/>
                  </a:moveTo>
                  <a:cubicBezTo>
                    <a:pt x="20" y="139"/>
                    <a:pt x="38" y="156"/>
                    <a:pt x="55" y="164"/>
                  </a:cubicBezTo>
                  <a:cubicBezTo>
                    <a:pt x="78" y="175"/>
                    <a:pt x="146" y="187"/>
                    <a:pt x="167" y="123"/>
                  </a:cubicBezTo>
                  <a:cubicBezTo>
                    <a:pt x="187" y="56"/>
                    <a:pt x="143" y="18"/>
                    <a:pt x="119" y="10"/>
                  </a:cubicBezTo>
                  <a:cubicBezTo>
                    <a:pt x="89" y="0"/>
                    <a:pt x="58" y="4"/>
                    <a:pt x="37" y="24"/>
                  </a:cubicBezTo>
                  <a:cubicBezTo>
                    <a:pt x="17" y="42"/>
                    <a:pt x="0" y="68"/>
                    <a:pt x="13" y="114"/>
                  </a:cubicBezTo>
                </a:path>
              </a:pathLst>
            </a:custGeom>
            <a:solidFill>
              <a:srgbClr val="FBB7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4"/>
            <p:cNvSpPr>
              <a:spLocks noChangeAspect="1"/>
            </p:cNvSpPr>
            <p:nvPr/>
          </p:nvSpPr>
          <p:spPr bwMode="auto">
            <a:xfrm>
              <a:off x="1643042" y="2143116"/>
              <a:ext cx="659108" cy="681049"/>
            </a:xfrm>
            <a:custGeom>
              <a:avLst/>
              <a:gdLst>
                <a:gd name="T0" fmla="*/ 132 w 731"/>
                <a:gd name="T1" fmla="*/ 0 h 1010"/>
                <a:gd name="T2" fmla="*/ 43 w 731"/>
                <a:gd name="T3" fmla="*/ 181 h 1010"/>
                <a:gd name="T4" fmla="*/ 132 w 731"/>
                <a:gd name="T5" fmla="*/ 0 h 10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31" h="1010">
                  <a:moveTo>
                    <a:pt x="731" y="0"/>
                  </a:moveTo>
                  <a:cubicBezTo>
                    <a:pt x="299" y="26"/>
                    <a:pt x="0" y="639"/>
                    <a:pt x="240" y="1010"/>
                  </a:cubicBezTo>
                  <a:cubicBezTo>
                    <a:pt x="94" y="584"/>
                    <a:pt x="306" y="134"/>
                    <a:pt x="73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ChangeAspect="1"/>
            </p:cNvSpPr>
            <p:nvPr/>
          </p:nvSpPr>
          <p:spPr bwMode="auto">
            <a:xfrm rot="14838809">
              <a:off x="2162894" y="2269193"/>
              <a:ext cx="634509" cy="775079"/>
            </a:xfrm>
            <a:custGeom>
              <a:avLst/>
              <a:gdLst>
                <a:gd name="T0" fmla="*/ 56 w 140"/>
                <a:gd name="T1" fmla="*/ 203 h 128"/>
                <a:gd name="T2" fmla="*/ 137 w 140"/>
                <a:gd name="T3" fmla="*/ 210 h 128"/>
                <a:gd name="T4" fmla="*/ 207 w 140"/>
                <a:gd name="T5" fmla="*/ 76 h 128"/>
                <a:gd name="T6" fmla="*/ 67 w 140"/>
                <a:gd name="T7" fmla="*/ 17 h 128"/>
                <a:gd name="T8" fmla="*/ 3 w 140"/>
                <a:gd name="T9" fmla="*/ 101 h 128"/>
                <a:gd name="T10" fmla="*/ 56 w 140"/>
                <a:gd name="T11" fmla="*/ 203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0" h="128">
                  <a:moveTo>
                    <a:pt x="33" y="118"/>
                  </a:moveTo>
                  <a:cubicBezTo>
                    <a:pt x="49" y="128"/>
                    <a:pt x="67" y="127"/>
                    <a:pt x="80" y="122"/>
                  </a:cubicBezTo>
                  <a:cubicBezTo>
                    <a:pt x="98" y="116"/>
                    <a:pt x="140" y="88"/>
                    <a:pt x="121" y="44"/>
                  </a:cubicBezTo>
                  <a:cubicBezTo>
                    <a:pt x="99" y="0"/>
                    <a:pt x="57" y="2"/>
                    <a:pt x="39" y="10"/>
                  </a:cubicBezTo>
                  <a:cubicBezTo>
                    <a:pt x="19" y="20"/>
                    <a:pt x="4" y="38"/>
                    <a:pt x="2" y="59"/>
                  </a:cubicBezTo>
                  <a:cubicBezTo>
                    <a:pt x="0" y="79"/>
                    <a:pt x="3" y="100"/>
                    <a:pt x="33" y="118"/>
                  </a:cubicBezTo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6"/>
            <p:cNvSpPr>
              <a:spLocks noChangeAspect="1"/>
            </p:cNvSpPr>
            <p:nvPr/>
          </p:nvSpPr>
          <p:spPr bwMode="auto">
            <a:xfrm rot="20945416">
              <a:off x="2007549" y="2541962"/>
              <a:ext cx="364507" cy="440236"/>
            </a:xfrm>
            <a:custGeom>
              <a:avLst/>
              <a:gdLst>
                <a:gd name="T0" fmla="*/ 73 w 43"/>
                <a:gd name="T1" fmla="*/ 0 h 68"/>
                <a:gd name="T2" fmla="*/ 31 w 43"/>
                <a:gd name="T3" fmla="*/ 117 h 68"/>
                <a:gd name="T4" fmla="*/ 73 w 43"/>
                <a:gd name="T5" fmla="*/ 0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68">
                  <a:moveTo>
                    <a:pt x="43" y="0"/>
                  </a:moveTo>
                  <a:cubicBezTo>
                    <a:pt x="11" y="6"/>
                    <a:pt x="0" y="50"/>
                    <a:pt x="18" y="68"/>
                  </a:cubicBezTo>
                  <a:cubicBezTo>
                    <a:pt x="6" y="38"/>
                    <a:pt x="23" y="11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5 - TextBox"/>
            <p:cNvSpPr txBox="1"/>
            <p:nvPr/>
          </p:nvSpPr>
          <p:spPr>
            <a:xfrm>
              <a:off x="3143240" y="2643182"/>
              <a:ext cx="708607" cy="378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CD8</a:t>
              </a:r>
              <a:endParaRPr lang="en-US" b="1" dirty="0"/>
            </a:p>
          </p:txBody>
        </p:sp>
        <p:cxnSp>
          <p:nvCxnSpPr>
            <p:cNvPr id="8" name="7 - Ευθύγραμμο βέλος σύνδεσης"/>
            <p:cNvCxnSpPr/>
            <p:nvPr/>
          </p:nvCxnSpPr>
          <p:spPr>
            <a:xfrm flipV="1">
              <a:off x="3560811" y="2714620"/>
              <a:ext cx="403906" cy="5673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- TextBox"/>
            <p:cNvSpPr txBox="1"/>
            <p:nvPr/>
          </p:nvSpPr>
          <p:spPr>
            <a:xfrm>
              <a:off x="4174497" y="2450466"/>
              <a:ext cx="2071190" cy="1192634"/>
            </a:xfrm>
            <a:prstGeom prst="rect">
              <a:avLst/>
            </a:prstGeom>
            <a:solidFill>
              <a:srgbClr val="B6FCF0"/>
            </a:solidFill>
          </p:spPr>
          <p:txBody>
            <a:bodyPr wrap="square" rtlCol="0">
              <a:spAutoFit/>
            </a:bodyPr>
            <a:lstStyle/>
            <a:p>
              <a:r>
                <a:rPr lang="el-GR" sz="1400" b="1" dirty="0" err="1" smtClean="0"/>
                <a:t>Διατορίνες</a:t>
              </a:r>
              <a:r>
                <a:rPr lang="el-GR" sz="1400" b="1" dirty="0" smtClean="0"/>
                <a:t> (</a:t>
              </a:r>
              <a:r>
                <a:rPr lang="en-US" sz="1400" b="1" dirty="0" err="1" smtClean="0"/>
                <a:t>perforins</a:t>
              </a:r>
              <a:r>
                <a:rPr lang="en-US" sz="1400" b="1" dirty="0" smtClean="0"/>
                <a:t>)</a:t>
              </a:r>
              <a:endParaRPr lang="el-GR" sz="1400" b="1" dirty="0" smtClean="0"/>
            </a:p>
            <a:p>
              <a:r>
                <a:rPr lang="el-GR" sz="1400" b="1" dirty="0" err="1" smtClean="0"/>
                <a:t>Θρυμματίνες</a:t>
              </a:r>
              <a:r>
                <a:rPr lang="en-US" sz="1400" b="1" dirty="0" smtClean="0"/>
                <a:t> (</a:t>
              </a:r>
              <a:r>
                <a:rPr lang="en-US" sz="1400" b="1" dirty="0" err="1" smtClean="0"/>
                <a:t>granzymes</a:t>
              </a:r>
              <a:r>
                <a:rPr lang="en-US" sz="1400" b="1" dirty="0" smtClean="0"/>
                <a:t>)</a:t>
              </a:r>
              <a:endParaRPr lang="el-GR" sz="1400" b="1" dirty="0" smtClean="0"/>
            </a:p>
            <a:p>
              <a:r>
                <a:rPr lang="en-US" sz="1400" b="1" dirty="0" err="1" smtClean="0"/>
                <a:t>FasL</a:t>
              </a:r>
              <a:r>
                <a:rPr lang="en-US" sz="1400" b="1" dirty="0" smtClean="0"/>
                <a:t>, IFN-</a:t>
              </a:r>
              <a:r>
                <a:rPr lang="el-GR" sz="1400" b="1" dirty="0" smtClean="0"/>
                <a:t>γ, </a:t>
              </a:r>
              <a:r>
                <a:rPr lang="en-US" sz="1400" b="1" dirty="0" smtClean="0"/>
                <a:t>TNF-</a:t>
              </a:r>
              <a:r>
                <a:rPr lang="el-GR" sz="1400" b="1" dirty="0" smtClean="0"/>
                <a:t>α</a:t>
              </a:r>
              <a:endParaRPr lang="en-US" sz="1400" b="1" dirty="0"/>
            </a:p>
          </p:txBody>
        </p:sp>
        <p:sp>
          <p:nvSpPr>
            <p:cNvPr id="10" name="9 - Επεξήγηση με σύννεφο"/>
            <p:cNvSpPr/>
            <p:nvPr/>
          </p:nvSpPr>
          <p:spPr>
            <a:xfrm>
              <a:off x="6000760" y="2178835"/>
              <a:ext cx="2699671" cy="1250166"/>
            </a:xfrm>
            <a:prstGeom prst="cloudCallout">
              <a:avLst/>
            </a:prstGeom>
            <a:gradFill>
              <a:gsLst>
                <a:gs pos="0">
                  <a:srgbClr val="E7F9A7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0 - TextBox"/>
            <p:cNvSpPr txBox="1"/>
            <p:nvPr/>
          </p:nvSpPr>
          <p:spPr>
            <a:xfrm>
              <a:off x="6399109" y="2357430"/>
              <a:ext cx="23372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 smtClean="0"/>
                <a:t>Θανάτωση </a:t>
              </a:r>
              <a:r>
                <a:rPr lang="el-GR" sz="1400" b="1" dirty="0" err="1" smtClean="0"/>
                <a:t>αυτολόγων</a:t>
              </a:r>
              <a:r>
                <a:rPr lang="el-GR" sz="1400" b="1" dirty="0" smtClean="0"/>
                <a:t> κυττάρων </a:t>
              </a:r>
              <a:r>
                <a:rPr lang="el-GR" sz="1400" b="1" dirty="0" err="1" smtClean="0"/>
                <a:t>μολυνθέντων</a:t>
              </a:r>
              <a:r>
                <a:rPr lang="el-GR" sz="1400" b="1" dirty="0" smtClean="0"/>
                <a:t> με ιούς</a:t>
              </a:r>
              <a:endParaRPr lang="en-US" sz="1400" b="1" dirty="0"/>
            </a:p>
          </p:txBody>
        </p:sp>
      </p:grpSp>
      <p:grpSp>
        <p:nvGrpSpPr>
          <p:cNvPr id="57" name="56 - Ομάδα"/>
          <p:cNvGrpSpPr/>
          <p:nvPr/>
        </p:nvGrpSpPr>
        <p:grpSpPr>
          <a:xfrm>
            <a:off x="214282" y="3000372"/>
            <a:ext cx="8643998" cy="3714776"/>
            <a:chOff x="214282" y="3000372"/>
            <a:chExt cx="8643998" cy="3714776"/>
          </a:xfrm>
        </p:grpSpPr>
        <p:grpSp>
          <p:nvGrpSpPr>
            <p:cNvPr id="17" name="16 - Ομάδα"/>
            <p:cNvGrpSpPr/>
            <p:nvPr/>
          </p:nvGrpSpPr>
          <p:grpSpPr>
            <a:xfrm>
              <a:off x="1785918" y="3000372"/>
              <a:ext cx="7072362" cy="1072021"/>
              <a:chOff x="3798434" y="1059394"/>
              <a:chExt cx="4988408" cy="1246569"/>
            </a:xfrm>
          </p:grpSpPr>
          <p:grpSp>
            <p:nvGrpSpPr>
              <p:cNvPr id="18" name="Group 2"/>
              <p:cNvGrpSpPr>
                <a:grpSpLocks noChangeAspect="1"/>
              </p:cNvGrpSpPr>
              <p:nvPr/>
            </p:nvGrpSpPr>
            <p:grpSpPr bwMode="auto">
              <a:xfrm>
                <a:off x="3798434" y="1059394"/>
                <a:ext cx="1308494" cy="1246569"/>
                <a:chOff x="4512" y="2569"/>
                <a:chExt cx="328" cy="343"/>
              </a:xfrm>
            </p:grpSpPr>
            <p:sp>
              <p:nvSpPr>
                <p:cNvPr id="26" name="Freeform 3"/>
                <p:cNvSpPr>
                  <a:spLocks noChangeAspect="1"/>
                </p:cNvSpPr>
                <p:nvPr/>
              </p:nvSpPr>
              <p:spPr bwMode="auto">
                <a:xfrm>
                  <a:off x="4600" y="2569"/>
                  <a:ext cx="240" cy="343"/>
                </a:xfrm>
                <a:custGeom>
                  <a:avLst/>
                  <a:gdLst>
                    <a:gd name="T0" fmla="*/ 22 w 187"/>
                    <a:gd name="T1" fmla="*/ 195 h 187"/>
                    <a:gd name="T2" fmla="*/ 94 w 187"/>
                    <a:gd name="T3" fmla="*/ 281 h 187"/>
                    <a:gd name="T4" fmla="*/ 285 w 187"/>
                    <a:gd name="T5" fmla="*/ 210 h 187"/>
                    <a:gd name="T6" fmla="*/ 203 w 187"/>
                    <a:gd name="T7" fmla="*/ 17 h 187"/>
                    <a:gd name="T8" fmla="*/ 63 w 187"/>
                    <a:gd name="T9" fmla="*/ 41 h 187"/>
                    <a:gd name="T10" fmla="*/ 22 w 187"/>
                    <a:gd name="T11" fmla="*/ 195 h 1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D1F6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4"/>
                <p:cNvSpPr>
                  <a:spLocks noChangeAspect="1"/>
                </p:cNvSpPr>
                <p:nvPr/>
              </p:nvSpPr>
              <p:spPr bwMode="auto">
                <a:xfrm>
                  <a:off x="4512" y="2613"/>
                  <a:ext cx="132" cy="181"/>
                </a:xfrm>
                <a:custGeom>
                  <a:avLst/>
                  <a:gdLst>
                    <a:gd name="T0" fmla="*/ 132 w 731"/>
                    <a:gd name="T1" fmla="*/ 0 h 1010"/>
                    <a:gd name="T2" fmla="*/ 43 w 731"/>
                    <a:gd name="T3" fmla="*/ 181 h 1010"/>
                    <a:gd name="T4" fmla="*/ 132 w 731"/>
                    <a:gd name="T5" fmla="*/ 0 h 10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31" h="1010">
                      <a:moveTo>
                        <a:pt x="731" y="0"/>
                      </a:moveTo>
                      <a:cubicBezTo>
                        <a:pt x="299" y="26"/>
                        <a:pt x="0" y="639"/>
                        <a:pt x="240" y="1010"/>
                      </a:cubicBezTo>
                      <a:cubicBezTo>
                        <a:pt x="94" y="584"/>
                        <a:pt x="306" y="134"/>
                        <a:pt x="7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5"/>
                <p:cNvSpPr>
                  <a:spLocks noChangeAspect="1"/>
                </p:cNvSpPr>
                <p:nvPr/>
              </p:nvSpPr>
              <p:spPr bwMode="auto">
                <a:xfrm rot="14838809">
                  <a:off x="4630" y="2697"/>
                  <a:ext cx="169" cy="121"/>
                </a:xfrm>
                <a:custGeom>
                  <a:avLst/>
                  <a:gdLst>
                    <a:gd name="T0" fmla="*/ 56 w 140"/>
                    <a:gd name="T1" fmla="*/ 203 h 128"/>
                    <a:gd name="T2" fmla="*/ 137 w 140"/>
                    <a:gd name="T3" fmla="*/ 210 h 128"/>
                    <a:gd name="T4" fmla="*/ 207 w 140"/>
                    <a:gd name="T5" fmla="*/ 76 h 128"/>
                    <a:gd name="T6" fmla="*/ 67 w 140"/>
                    <a:gd name="T7" fmla="*/ 17 h 128"/>
                    <a:gd name="T8" fmla="*/ 3 w 140"/>
                    <a:gd name="T9" fmla="*/ 101 h 128"/>
                    <a:gd name="T10" fmla="*/ 56 w 140"/>
                    <a:gd name="T11" fmla="*/ 203 h 1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0" h="128">
                      <a:moveTo>
                        <a:pt x="33" y="118"/>
                      </a:moveTo>
                      <a:cubicBezTo>
                        <a:pt x="49" y="128"/>
                        <a:pt x="67" y="127"/>
                        <a:pt x="80" y="122"/>
                      </a:cubicBezTo>
                      <a:cubicBezTo>
                        <a:pt x="98" y="116"/>
                        <a:pt x="140" y="88"/>
                        <a:pt x="121" y="44"/>
                      </a:cubicBezTo>
                      <a:cubicBezTo>
                        <a:pt x="99" y="0"/>
                        <a:pt x="57" y="2"/>
                        <a:pt x="39" y="10"/>
                      </a:cubicBezTo>
                      <a:cubicBezTo>
                        <a:pt x="19" y="20"/>
                        <a:pt x="4" y="38"/>
                        <a:pt x="2" y="59"/>
                      </a:cubicBezTo>
                      <a:cubicBezTo>
                        <a:pt x="0" y="79"/>
                        <a:pt x="3" y="100"/>
                        <a:pt x="33" y="118"/>
                      </a:cubicBezTo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6"/>
                <p:cNvSpPr>
                  <a:spLocks noChangeAspect="1"/>
                </p:cNvSpPr>
                <p:nvPr/>
              </p:nvSpPr>
              <p:spPr bwMode="auto">
                <a:xfrm rot="-654584">
                  <a:off x="4585" y="2719"/>
                  <a:ext cx="73" cy="117"/>
                </a:xfrm>
                <a:custGeom>
                  <a:avLst/>
                  <a:gdLst>
                    <a:gd name="T0" fmla="*/ 73 w 43"/>
                    <a:gd name="T1" fmla="*/ 0 h 68"/>
                    <a:gd name="T2" fmla="*/ 31 w 43"/>
                    <a:gd name="T3" fmla="*/ 117 h 68"/>
                    <a:gd name="T4" fmla="*/ 73 w 43"/>
                    <a:gd name="T5" fmla="*/ 0 h 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" h="68">
                      <a:moveTo>
                        <a:pt x="43" y="0"/>
                      </a:moveTo>
                      <a:cubicBezTo>
                        <a:pt x="11" y="6"/>
                        <a:pt x="0" y="50"/>
                        <a:pt x="18" y="68"/>
                      </a:cubicBezTo>
                      <a:cubicBezTo>
                        <a:pt x="6" y="38"/>
                        <a:pt x="23" y="11"/>
                        <a:pt x="4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" name="18 - TextBox"/>
              <p:cNvSpPr txBox="1"/>
              <p:nvPr/>
            </p:nvSpPr>
            <p:spPr>
              <a:xfrm>
                <a:off x="5041776" y="1428737"/>
                <a:ext cx="7446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TH 1</a:t>
                </a:r>
                <a:endParaRPr lang="en-US" sz="1600" b="1" dirty="0"/>
              </a:p>
            </p:txBody>
          </p:sp>
          <p:cxnSp>
            <p:nvCxnSpPr>
              <p:cNvPr id="22" name="21 - Ευθύγραμμο βέλος σύνδεσης"/>
              <p:cNvCxnSpPr/>
              <p:nvPr/>
            </p:nvCxnSpPr>
            <p:spPr>
              <a:xfrm flipV="1">
                <a:off x="5387661" y="1752164"/>
                <a:ext cx="325757" cy="5530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22 - TextBox"/>
              <p:cNvSpPr txBox="1"/>
              <p:nvPr/>
            </p:nvSpPr>
            <p:spPr>
              <a:xfrm>
                <a:off x="5763564" y="1309124"/>
                <a:ext cx="1108535" cy="751568"/>
              </a:xfrm>
              <a:prstGeom prst="rect">
                <a:avLst/>
              </a:prstGeom>
              <a:solidFill>
                <a:srgbClr val="B6FCF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IFN-</a:t>
                </a:r>
                <a:r>
                  <a:rPr lang="el-GR" b="1" dirty="0" smtClean="0"/>
                  <a:t>γ</a:t>
                </a:r>
              </a:p>
              <a:p>
                <a:r>
                  <a:rPr lang="en-US" b="1" dirty="0" smtClean="0"/>
                  <a:t>TNF</a:t>
                </a:r>
                <a:r>
                  <a:rPr lang="el-GR" b="1" dirty="0" smtClean="0"/>
                  <a:t>-α</a:t>
                </a:r>
                <a:endParaRPr lang="en-US" b="1" dirty="0"/>
              </a:p>
            </p:txBody>
          </p:sp>
          <p:sp>
            <p:nvSpPr>
              <p:cNvPr id="24" name="23 - Επεξήγηση με σύννεφο"/>
              <p:cNvSpPr/>
              <p:nvPr/>
            </p:nvSpPr>
            <p:spPr>
              <a:xfrm>
                <a:off x="6800866" y="1142984"/>
                <a:ext cx="1985976" cy="1012021"/>
              </a:xfrm>
              <a:prstGeom prst="cloudCallou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24 - TextBox"/>
              <p:cNvSpPr txBox="1"/>
              <p:nvPr/>
            </p:nvSpPr>
            <p:spPr>
              <a:xfrm>
                <a:off x="6866046" y="1321559"/>
                <a:ext cx="17779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b="1" dirty="0" err="1" smtClean="0"/>
                  <a:t>Αντι</a:t>
                </a:r>
                <a:r>
                  <a:rPr lang="el-GR" sz="1600" b="1" dirty="0" smtClean="0"/>
                  <a:t>-</a:t>
                </a:r>
                <a:r>
                  <a:rPr lang="el-GR" sz="1600" b="1" dirty="0" err="1" smtClean="0"/>
                  <a:t>ιϊκή</a:t>
                </a:r>
                <a:endParaRPr lang="el-GR" sz="1600" b="1" dirty="0" smtClean="0"/>
              </a:p>
              <a:p>
                <a:pPr algn="ctr"/>
                <a:r>
                  <a:rPr lang="el-GR" sz="1600" b="1" dirty="0" err="1" smtClean="0"/>
                  <a:t>Αντι</a:t>
                </a:r>
                <a:r>
                  <a:rPr lang="el-GR" sz="1600" b="1" dirty="0" smtClean="0"/>
                  <a:t>-</a:t>
                </a:r>
                <a:r>
                  <a:rPr lang="el-GR" sz="1600" b="1" dirty="0" err="1" smtClean="0"/>
                  <a:t>βακτηριακή</a:t>
                </a:r>
                <a:r>
                  <a:rPr lang="el-GR" sz="1600" b="1" dirty="0" smtClean="0"/>
                  <a:t> ανοσία</a:t>
                </a:r>
                <a:endParaRPr lang="en-US" sz="1600" b="1" dirty="0"/>
              </a:p>
            </p:txBody>
          </p:sp>
        </p:grpSp>
        <p:grpSp>
          <p:nvGrpSpPr>
            <p:cNvPr id="30" name="29 - Ομάδα"/>
            <p:cNvGrpSpPr/>
            <p:nvPr/>
          </p:nvGrpSpPr>
          <p:grpSpPr>
            <a:xfrm>
              <a:off x="2000232" y="4286256"/>
              <a:ext cx="6643734" cy="1226369"/>
              <a:chOff x="3869050" y="2274069"/>
              <a:chExt cx="4917792" cy="1226369"/>
            </a:xfrm>
          </p:grpSpPr>
          <p:grpSp>
            <p:nvGrpSpPr>
              <p:cNvPr id="31" name="Group 2"/>
              <p:cNvGrpSpPr>
                <a:grpSpLocks noChangeAspect="1"/>
              </p:cNvGrpSpPr>
              <p:nvPr/>
            </p:nvGrpSpPr>
            <p:grpSpPr bwMode="auto">
              <a:xfrm>
                <a:off x="3869050" y="2274069"/>
                <a:ext cx="1237878" cy="1100217"/>
                <a:chOff x="4512" y="2592"/>
                <a:chExt cx="328" cy="320"/>
              </a:xfrm>
            </p:grpSpPr>
            <p:sp>
              <p:nvSpPr>
                <p:cNvPr id="39" name="Freeform 3"/>
                <p:cNvSpPr>
                  <a:spLocks noChangeAspect="1"/>
                </p:cNvSpPr>
                <p:nvPr/>
              </p:nvSpPr>
              <p:spPr bwMode="auto">
                <a:xfrm>
                  <a:off x="4541" y="2592"/>
                  <a:ext cx="299" cy="320"/>
                </a:xfrm>
                <a:custGeom>
                  <a:avLst/>
                  <a:gdLst>
                    <a:gd name="T0" fmla="*/ 22 w 187"/>
                    <a:gd name="T1" fmla="*/ 195 h 187"/>
                    <a:gd name="T2" fmla="*/ 94 w 187"/>
                    <a:gd name="T3" fmla="*/ 281 h 187"/>
                    <a:gd name="T4" fmla="*/ 285 w 187"/>
                    <a:gd name="T5" fmla="*/ 210 h 187"/>
                    <a:gd name="T6" fmla="*/ 203 w 187"/>
                    <a:gd name="T7" fmla="*/ 17 h 187"/>
                    <a:gd name="T8" fmla="*/ 63 w 187"/>
                    <a:gd name="T9" fmla="*/ 41 h 187"/>
                    <a:gd name="T10" fmla="*/ 22 w 187"/>
                    <a:gd name="T11" fmla="*/ 195 h 1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4"/>
                <p:cNvSpPr>
                  <a:spLocks noChangeAspect="1"/>
                </p:cNvSpPr>
                <p:nvPr/>
              </p:nvSpPr>
              <p:spPr bwMode="auto">
                <a:xfrm>
                  <a:off x="4512" y="2613"/>
                  <a:ext cx="132" cy="181"/>
                </a:xfrm>
                <a:custGeom>
                  <a:avLst/>
                  <a:gdLst>
                    <a:gd name="T0" fmla="*/ 132 w 731"/>
                    <a:gd name="T1" fmla="*/ 0 h 1010"/>
                    <a:gd name="T2" fmla="*/ 43 w 731"/>
                    <a:gd name="T3" fmla="*/ 181 h 1010"/>
                    <a:gd name="T4" fmla="*/ 132 w 731"/>
                    <a:gd name="T5" fmla="*/ 0 h 10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31" h="1010">
                      <a:moveTo>
                        <a:pt x="731" y="0"/>
                      </a:moveTo>
                      <a:cubicBezTo>
                        <a:pt x="299" y="26"/>
                        <a:pt x="0" y="639"/>
                        <a:pt x="240" y="1010"/>
                      </a:cubicBezTo>
                      <a:cubicBezTo>
                        <a:pt x="94" y="584"/>
                        <a:pt x="306" y="134"/>
                        <a:pt x="7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5"/>
                <p:cNvSpPr>
                  <a:spLocks noChangeAspect="1"/>
                </p:cNvSpPr>
                <p:nvPr/>
              </p:nvSpPr>
              <p:spPr bwMode="auto">
                <a:xfrm rot="14838809">
                  <a:off x="4610" y="2661"/>
                  <a:ext cx="175" cy="160"/>
                </a:xfrm>
                <a:custGeom>
                  <a:avLst/>
                  <a:gdLst>
                    <a:gd name="T0" fmla="*/ 56 w 140"/>
                    <a:gd name="T1" fmla="*/ 203 h 128"/>
                    <a:gd name="T2" fmla="*/ 137 w 140"/>
                    <a:gd name="T3" fmla="*/ 210 h 128"/>
                    <a:gd name="T4" fmla="*/ 207 w 140"/>
                    <a:gd name="T5" fmla="*/ 76 h 128"/>
                    <a:gd name="T6" fmla="*/ 67 w 140"/>
                    <a:gd name="T7" fmla="*/ 17 h 128"/>
                    <a:gd name="T8" fmla="*/ 3 w 140"/>
                    <a:gd name="T9" fmla="*/ 101 h 128"/>
                    <a:gd name="T10" fmla="*/ 56 w 140"/>
                    <a:gd name="T11" fmla="*/ 203 h 1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0" h="128">
                      <a:moveTo>
                        <a:pt x="33" y="118"/>
                      </a:moveTo>
                      <a:cubicBezTo>
                        <a:pt x="49" y="128"/>
                        <a:pt x="67" y="127"/>
                        <a:pt x="80" y="122"/>
                      </a:cubicBezTo>
                      <a:cubicBezTo>
                        <a:pt x="98" y="116"/>
                        <a:pt x="140" y="88"/>
                        <a:pt x="121" y="44"/>
                      </a:cubicBezTo>
                      <a:cubicBezTo>
                        <a:pt x="99" y="0"/>
                        <a:pt x="57" y="2"/>
                        <a:pt x="39" y="10"/>
                      </a:cubicBezTo>
                      <a:cubicBezTo>
                        <a:pt x="19" y="20"/>
                        <a:pt x="4" y="38"/>
                        <a:pt x="2" y="59"/>
                      </a:cubicBezTo>
                      <a:cubicBezTo>
                        <a:pt x="0" y="79"/>
                        <a:pt x="3" y="100"/>
                        <a:pt x="33" y="118"/>
                      </a:cubicBezTo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6"/>
                <p:cNvSpPr>
                  <a:spLocks noChangeAspect="1"/>
                </p:cNvSpPr>
                <p:nvPr/>
              </p:nvSpPr>
              <p:spPr bwMode="auto">
                <a:xfrm rot="-654584">
                  <a:off x="4585" y="2719"/>
                  <a:ext cx="73" cy="117"/>
                </a:xfrm>
                <a:custGeom>
                  <a:avLst/>
                  <a:gdLst>
                    <a:gd name="T0" fmla="*/ 73 w 43"/>
                    <a:gd name="T1" fmla="*/ 0 h 68"/>
                    <a:gd name="T2" fmla="*/ 31 w 43"/>
                    <a:gd name="T3" fmla="*/ 117 h 68"/>
                    <a:gd name="T4" fmla="*/ 73 w 43"/>
                    <a:gd name="T5" fmla="*/ 0 h 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" h="68">
                      <a:moveTo>
                        <a:pt x="43" y="0"/>
                      </a:moveTo>
                      <a:cubicBezTo>
                        <a:pt x="11" y="6"/>
                        <a:pt x="0" y="50"/>
                        <a:pt x="18" y="68"/>
                      </a:cubicBezTo>
                      <a:cubicBezTo>
                        <a:pt x="6" y="38"/>
                        <a:pt x="23" y="11"/>
                        <a:pt x="4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" name="31 - TextBox"/>
              <p:cNvSpPr txBox="1"/>
              <p:nvPr/>
            </p:nvSpPr>
            <p:spPr>
              <a:xfrm>
                <a:off x="5057967" y="2631259"/>
                <a:ext cx="7446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TH </a:t>
                </a:r>
                <a:r>
                  <a:rPr lang="el-GR" sz="1600" b="1" dirty="0" smtClean="0"/>
                  <a:t>2</a:t>
                </a:r>
                <a:endParaRPr lang="en-US" sz="1600" b="1" baseline="-25000" dirty="0"/>
              </a:p>
            </p:txBody>
          </p:sp>
          <p:cxnSp>
            <p:nvCxnSpPr>
              <p:cNvPr id="35" name="34 - Ευθύγραμμο βέλος σύνδεσης"/>
              <p:cNvCxnSpPr/>
              <p:nvPr/>
            </p:nvCxnSpPr>
            <p:spPr>
              <a:xfrm flipV="1">
                <a:off x="5446955" y="2988449"/>
                <a:ext cx="325757" cy="5530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35 - TextBox"/>
              <p:cNvSpPr txBox="1"/>
              <p:nvPr/>
            </p:nvSpPr>
            <p:spPr>
              <a:xfrm>
                <a:off x="5772711" y="2631260"/>
                <a:ext cx="1028155" cy="646331"/>
              </a:xfrm>
              <a:prstGeom prst="rect">
                <a:avLst/>
              </a:prstGeom>
              <a:solidFill>
                <a:srgbClr val="B6FCF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IL-4</a:t>
                </a:r>
              </a:p>
              <a:p>
                <a:r>
                  <a:rPr lang="en-US" b="1" dirty="0" smtClean="0"/>
                  <a:t>IL-13</a:t>
                </a:r>
                <a:endParaRPr lang="en-US" b="1" dirty="0"/>
              </a:p>
            </p:txBody>
          </p:sp>
          <p:sp>
            <p:nvSpPr>
              <p:cNvPr id="37" name="36 - Επεξήγηση με σύννεφο"/>
              <p:cNvSpPr/>
              <p:nvPr/>
            </p:nvSpPr>
            <p:spPr>
              <a:xfrm>
                <a:off x="6800866" y="2512196"/>
                <a:ext cx="1985976" cy="988242"/>
              </a:xfrm>
              <a:prstGeom prst="cloudCallout">
                <a:avLst/>
              </a:prstGeom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37 - TextBox"/>
              <p:cNvSpPr txBox="1"/>
              <p:nvPr/>
            </p:nvSpPr>
            <p:spPr>
              <a:xfrm>
                <a:off x="6996320" y="2571728"/>
                <a:ext cx="17190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b="1" dirty="0" smtClean="0"/>
                  <a:t>Ανοσία σε </a:t>
                </a:r>
                <a:r>
                  <a:rPr lang="el-GR" sz="1600" b="1" dirty="0" err="1" smtClean="0"/>
                  <a:t>εξωκυττάρια</a:t>
                </a:r>
                <a:r>
                  <a:rPr lang="el-GR" sz="1600" b="1" dirty="0" smtClean="0"/>
                  <a:t> παράσιτα</a:t>
                </a:r>
                <a:endParaRPr lang="en-US" sz="1600" b="1" dirty="0"/>
              </a:p>
            </p:txBody>
          </p:sp>
        </p:grpSp>
        <p:grpSp>
          <p:nvGrpSpPr>
            <p:cNvPr id="43" name="42 - Ομάδα"/>
            <p:cNvGrpSpPr/>
            <p:nvPr/>
          </p:nvGrpSpPr>
          <p:grpSpPr>
            <a:xfrm>
              <a:off x="2285988" y="5622981"/>
              <a:ext cx="6429416" cy="1092167"/>
              <a:chOff x="3803918" y="4479997"/>
              <a:chExt cx="4982925" cy="1092167"/>
            </a:xfrm>
          </p:grpSpPr>
          <p:grpSp>
            <p:nvGrpSpPr>
              <p:cNvPr id="44" name="Group 2"/>
              <p:cNvGrpSpPr>
                <a:grpSpLocks noChangeAspect="1"/>
              </p:cNvGrpSpPr>
              <p:nvPr/>
            </p:nvGrpSpPr>
            <p:grpSpPr bwMode="auto">
              <a:xfrm>
                <a:off x="3803918" y="4479997"/>
                <a:ext cx="1097047" cy="1090625"/>
                <a:chOff x="4512" y="2592"/>
                <a:chExt cx="263" cy="287"/>
              </a:xfrm>
            </p:grpSpPr>
            <p:sp>
              <p:nvSpPr>
                <p:cNvPr id="52" name="Freeform 3"/>
                <p:cNvSpPr>
                  <a:spLocks noChangeAspect="1"/>
                </p:cNvSpPr>
                <p:nvPr/>
              </p:nvSpPr>
              <p:spPr bwMode="auto">
                <a:xfrm>
                  <a:off x="4512" y="2592"/>
                  <a:ext cx="263" cy="287"/>
                </a:xfrm>
                <a:custGeom>
                  <a:avLst/>
                  <a:gdLst>
                    <a:gd name="T0" fmla="*/ 22 w 187"/>
                    <a:gd name="T1" fmla="*/ 195 h 187"/>
                    <a:gd name="T2" fmla="*/ 94 w 187"/>
                    <a:gd name="T3" fmla="*/ 281 h 187"/>
                    <a:gd name="T4" fmla="*/ 285 w 187"/>
                    <a:gd name="T5" fmla="*/ 210 h 187"/>
                    <a:gd name="T6" fmla="*/ 203 w 187"/>
                    <a:gd name="T7" fmla="*/ 17 h 187"/>
                    <a:gd name="T8" fmla="*/ 63 w 187"/>
                    <a:gd name="T9" fmla="*/ 41 h 187"/>
                    <a:gd name="T10" fmla="*/ 22 w 187"/>
                    <a:gd name="T11" fmla="*/ 195 h 1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4"/>
                <p:cNvSpPr>
                  <a:spLocks noChangeAspect="1"/>
                </p:cNvSpPr>
                <p:nvPr/>
              </p:nvSpPr>
              <p:spPr bwMode="auto">
                <a:xfrm>
                  <a:off x="4512" y="2613"/>
                  <a:ext cx="132" cy="181"/>
                </a:xfrm>
                <a:custGeom>
                  <a:avLst/>
                  <a:gdLst>
                    <a:gd name="T0" fmla="*/ 132 w 731"/>
                    <a:gd name="T1" fmla="*/ 0 h 1010"/>
                    <a:gd name="T2" fmla="*/ 43 w 731"/>
                    <a:gd name="T3" fmla="*/ 181 h 1010"/>
                    <a:gd name="T4" fmla="*/ 132 w 731"/>
                    <a:gd name="T5" fmla="*/ 0 h 10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31" h="1010">
                      <a:moveTo>
                        <a:pt x="731" y="0"/>
                      </a:moveTo>
                      <a:cubicBezTo>
                        <a:pt x="299" y="26"/>
                        <a:pt x="0" y="639"/>
                        <a:pt x="240" y="1010"/>
                      </a:cubicBezTo>
                      <a:cubicBezTo>
                        <a:pt x="94" y="584"/>
                        <a:pt x="306" y="134"/>
                        <a:pt x="7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5"/>
                <p:cNvSpPr>
                  <a:spLocks noChangeAspect="1"/>
                </p:cNvSpPr>
                <p:nvPr/>
              </p:nvSpPr>
              <p:spPr bwMode="auto">
                <a:xfrm rot="14838809">
                  <a:off x="4577" y="2673"/>
                  <a:ext cx="155" cy="142"/>
                </a:xfrm>
                <a:custGeom>
                  <a:avLst/>
                  <a:gdLst>
                    <a:gd name="T0" fmla="*/ 56 w 140"/>
                    <a:gd name="T1" fmla="*/ 203 h 128"/>
                    <a:gd name="T2" fmla="*/ 137 w 140"/>
                    <a:gd name="T3" fmla="*/ 210 h 128"/>
                    <a:gd name="T4" fmla="*/ 207 w 140"/>
                    <a:gd name="T5" fmla="*/ 76 h 128"/>
                    <a:gd name="T6" fmla="*/ 67 w 140"/>
                    <a:gd name="T7" fmla="*/ 17 h 128"/>
                    <a:gd name="T8" fmla="*/ 3 w 140"/>
                    <a:gd name="T9" fmla="*/ 101 h 128"/>
                    <a:gd name="T10" fmla="*/ 56 w 140"/>
                    <a:gd name="T11" fmla="*/ 203 h 1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0" h="128">
                      <a:moveTo>
                        <a:pt x="33" y="118"/>
                      </a:moveTo>
                      <a:cubicBezTo>
                        <a:pt x="49" y="128"/>
                        <a:pt x="67" y="127"/>
                        <a:pt x="80" y="122"/>
                      </a:cubicBezTo>
                      <a:cubicBezTo>
                        <a:pt x="98" y="116"/>
                        <a:pt x="140" y="88"/>
                        <a:pt x="121" y="44"/>
                      </a:cubicBezTo>
                      <a:cubicBezTo>
                        <a:pt x="99" y="0"/>
                        <a:pt x="57" y="2"/>
                        <a:pt x="39" y="10"/>
                      </a:cubicBezTo>
                      <a:cubicBezTo>
                        <a:pt x="19" y="20"/>
                        <a:pt x="4" y="38"/>
                        <a:pt x="2" y="59"/>
                      </a:cubicBezTo>
                      <a:cubicBezTo>
                        <a:pt x="0" y="79"/>
                        <a:pt x="3" y="100"/>
                        <a:pt x="33" y="118"/>
                      </a:cubicBezTo>
                    </a:path>
                  </a:pathLst>
                </a:custGeom>
                <a:solidFill>
                  <a:srgbClr val="000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6"/>
                <p:cNvSpPr>
                  <a:spLocks noChangeAspect="1"/>
                </p:cNvSpPr>
                <p:nvPr/>
              </p:nvSpPr>
              <p:spPr bwMode="auto">
                <a:xfrm rot="-654584">
                  <a:off x="4585" y="2719"/>
                  <a:ext cx="73" cy="117"/>
                </a:xfrm>
                <a:custGeom>
                  <a:avLst/>
                  <a:gdLst>
                    <a:gd name="T0" fmla="*/ 73 w 43"/>
                    <a:gd name="T1" fmla="*/ 0 h 68"/>
                    <a:gd name="T2" fmla="*/ 31 w 43"/>
                    <a:gd name="T3" fmla="*/ 117 h 68"/>
                    <a:gd name="T4" fmla="*/ 73 w 43"/>
                    <a:gd name="T5" fmla="*/ 0 h 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" h="68">
                      <a:moveTo>
                        <a:pt x="43" y="0"/>
                      </a:moveTo>
                      <a:cubicBezTo>
                        <a:pt x="11" y="6"/>
                        <a:pt x="0" y="50"/>
                        <a:pt x="18" y="68"/>
                      </a:cubicBezTo>
                      <a:cubicBezTo>
                        <a:pt x="6" y="38"/>
                        <a:pt x="23" y="11"/>
                        <a:pt x="4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5" name="44 - TextBox"/>
              <p:cNvSpPr txBox="1"/>
              <p:nvPr/>
            </p:nvSpPr>
            <p:spPr>
              <a:xfrm>
                <a:off x="4911232" y="4857784"/>
                <a:ext cx="8875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TH 17</a:t>
                </a:r>
                <a:endParaRPr lang="en-US" b="1" baseline="-25000" dirty="0"/>
              </a:p>
            </p:txBody>
          </p:sp>
          <p:cxnSp>
            <p:nvCxnSpPr>
              <p:cNvPr id="48" name="47 - Ευθύγραμμο βέλος σύνδεσης"/>
              <p:cNvCxnSpPr/>
              <p:nvPr/>
            </p:nvCxnSpPr>
            <p:spPr>
              <a:xfrm flipV="1">
                <a:off x="5249865" y="5214974"/>
                <a:ext cx="325757" cy="5530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48 - TextBox"/>
              <p:cNvSpPr txBox="1"/>
              <p:nvPr/>
            </p:nvSpPr>
            <p:spPr>
              <a:xfrm>
                <a:off x="5575623" y="4833938"/>
                <a:ext cx="996586" cy="584775"/>
              </a:xfrm>
              <a:prstGeom prst="rect">
                <a:avLst/>
              </a:prstGeom>
              <a:solidFill>
                <a:srgbClr val="B6FCF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IL-17</a:t>
                </a:r>
              </a:p>
              <a:p>
                <a:r>
                  <a:rPr lang="en-US" sz="1600" b="1" dirty="0" smtClean="0"/>
                  <a:t>IL-6</a:t>
                </a:r>
                <a:endParaRPr lang="en-US" sz="1600" b="1" dirty="0"/>
              </a:p>
            </p:txBody>
          </p:sp>
          <p:sp>
            <p:nvSpPr>
              <p:cNvPr id="50" name="49 - Επεξήγηση με σύννεφο"/>
              <p:cNvSpPr/>
              <p:nvPr/>
            </p:nvSpPr>
            <p:spPr>
              <a:xfrm>
                <a:off x="6866016" y="4572032"/>
                <a:ext cx="1920825" cy="1000132"/>
              </a:xfrm>
              <a:prstGeom prst="cloudCallout">
                <a:avLst/>
              </a:prstGeom>
              <a:gradFill>
                <a:gsLst>
                  <a:gs pos="0">
                    <a:srgbClr val="8488C4">
                      <a:alpha val="64000"/>
                    </a:srgbClr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50 - TextBox"/>
              <p:cNvSpPr txBox="1"/>
              <p:nvPr/>
            </p:nvSpPr>
            <p:spPr>
              <a:xfrm>
                <a:off x="7118069" y="4786346"/>
                <a:ext cx="16687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/>
                  <a:t>Φλεγμονή</a:t>
                </a:r>
              </a:p>
              <a:p>
                <a:r>
                  <a:rPr lang="el-GR" sz="1600" b="1" dirty="0" smtClean="0"/>
                  <a:t>Ανοσία σε</a:t>
                </a:r>
                <a:r>
                  <a:rPr lang="en-US" sz="1600" b="1" dirty="0" smtClean="0"/>
                  <a:t> </a:t>
                </a:r>
                <a:r>
                  <a:rPr lang="el-GR" sz="1600" b="1" dirty="0" smtClean="0"/>
                  <a:t>μύκητες</a:t>
                </a:r>
                <a:endParaRPr lang="en-US" sz="1600" b="1" dirty="0"/>
              </a:p>
            </p:txBody>
          </p:sp>
        </p:grpSp>
        <p:sp>
          <p:nvSpPr>
            <p:cNvPr id="56" name="55 - TextBox"/>
            <p:cNvSpPr txBox="1"/>
            <p:nvPr/>
          </p:nvSpPr>
          <p:spPr>
            <a:xfrm>
              <a:off x="214282" y="4500570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/>
                <a:t>CD4</a:t>
              </a:r>
              <a:endParaRPr lang="el-GR" b="1" dirty="0"/>
            </a:p>
          </p:txBody>
        </p:sp>
        <p:cxnSp>
          <p:nvCxnSpPr>
            <p:cNvPr id="58" name="57 - Ευθύγραμμο βέλος σύνδεσης"/>
            <p:cNvCxnSpPr/>
            <p:nvPr/>
          </p:nvCxnSpPr>
          <p:spPr>
            <a:xfrm flipV="1">
              <a:off x="1571604" y="3929066"/>
              <a:ext cx="714380" cy="50006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- Ευθύγραμμο βέλος σύνδεσης"/>
            <p:cNvCxnSpPr/>
            <p:nvPr/>
          </p:nvCxnSpPr>
          <p:spPr>
            <a:xfrm>
              <a:off x="1571604" y="4714884"/>
              <a:ext cx="64294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- Ευθύγραμμο βέλος σύνδεσης"/>
            <p:cNvCxnSpPr/>
            <p:nvPr/>
          </p:nvCxnSpPr>
          <p:spPr>
            <a:xfrm>
              <a:off x="1571604" y="5143512"/>
              <a:ext cx="785818" cy="50006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2800" dirty="0" smtClean="0"/>
              <a:t>Οι </a:t>
            </a:r>
            <a:r>
              <a:rPr lang="el-GR" sz="2800" dirty="0" err="1" smtClean="0"/>
              <a:t>ανοσοσφαιρίνες</a:t>
            </a:r>
            <a:r>
              <a:rPr lang="el-GR" sz="2800" dirty="0" smtClean="0"/>
              <a:t> είναι τα κύρια προϊόντα των πλασματοκυττάρων και διακρίνονται σε 5 τάξεις</a:t>
            </a:r>
            <a:r>
              <a:rPr lang="en-US" sz="2800" dirty="0" smtClean="0"/>
              <a:t> </a:t>
            </a:r>
            <a:r>
              <a:rPr lang="el-GR" sz="2800" dirty="0" smtClean="0"/>
              <a:t>ανάλογα με τη δομή της μακράς αλυσίδας: </a:t>
            </a:r>
            <a:r>
              <a:rPr lang="en-US" sz="2800" dirty="0" err="1" smtClean="0"/>
              <a:t>IgG</a:t>
            </a:r>
            <a:r>
              <a:rPr lang="en-US" sz="2800" dirty="0" smtClean="0"/>
              <a:t>, </a:t>
            </a:r>
            <a:r>
              <a:rPr lang="en-US" sz="2800" dirty="0" err="1" smtClean="0"/>
              <a:t>IgA</a:t>
            </a:r>
            <a:r>
              <a:rPr lang="en-US" sz="2800" dirty="0" smtClean="0"/>
              <a:t>, </a:t>
            </a:r>
            <a:r>
              <a:rPr lang="en-US" sz="2800" dirty="0" err="1" smtClean="0"/>
              <a:t>IgM</a:t>
            </a:r>
            <a:r>
              <a:rPr lang="en-US" sz="2800" dirty="0" smtClean="0"/>
              <a:t>, </a:t>
            </a:r>
            <a:r>
              <a:rPr lang="en-US" sz="2800" dirty="0" err="1" smtClean="0"/>
              <a:t>IgD</a:t>
            </a:r>
            <a:r>
              <a:rPr lang="en-US" sz="2800" dirty="0" smtClean="0"/>
              <a:t>, </a:t>
            </a:r>
            <a:r>
              <a:rPr lang="en-US" sz="2800" dirty="0" err="1" smtClean="0"/>
              <a:t>IgE</a:t>
            </a:r>
            <a:r>
              <a:rPr lang="el-GR" sz="2800" dirty="0" smtClean="0"/>
              <a:t> </a:t>
            </a:r>
            <a:endParaRPr lang="el-GR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723246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3600" dirty="0" smtClean="0"/>
              <a:t>Το </a:t>
            </a:r>
            <a:r>
              <a:rPr lang="en-US" sz="3600" dirty="0" err="1" smtClean="0"/>
              <a:t>Fc</a:t>
            </a:r>
            <a:r>
              <a:rPr lang="en-US" sz="3600" dirty="0" smtClean="0"/>
              <a:t> </a:t>
            </a:r>
            <a:r>
              <a:rPr lang="el-GR" sz="3600" dirty="0" smtClean="0"/>
              <a:t>τμήμα του μορίου της </a:t>
            </a:r>
            <a:r>
              <a:rPr lang="el-GR" sz="3600" dirty="0" err="1" smtClean="0"/>
              <a:t>ανοσοσφαιρίνης</a:t>
            </a:r>
            <a:r>
              <a:rPr lang="el-GR" sz="3600" dirty="0" smtClean="0"/>
              <a:t> συνδέεται με τον </a:t>
            </a:r>
            <a:r>
              <a:rPr lang="en-US" sz="3600" dirty="0" err="1" smtClean="0"/>
              <a:t>Fc</a:t>
            </a:r>
            <a:r>
              <a:rPr lang="en-US" sz="3600" dirty="0" smtClean="0"/>
              <a:t> </a:t>
            </a:r>
            <a:r>
              <a:rPr lang="el-GR" sz="3600" dirty="0" smtClean="0"/>
              <a:t>υποδοχέα</a:t>
            </a:r>
            <a:r>
              <a:rPr lang="en-US" sz="3600" dirty="0" smtClean="0"/>
              <a:t> </a:t>
            </a:r>
            <a:r>
              <a:rPr lang="el-GR" sz="3600" dirty="0" smtClean="0"/>
              <a:t>πολλών ειδών κυττάρων </a:t>
            </a:r>
            <a:endParaRPr lang="el-GR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593790"/>
            <a:ext cx="5786478" cy="526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0" y="1643050"/>
            <a:ext cx="3357554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l-GR" sz="2000" b="1" dirty="0" smtClean="0"/>
              <a:t>Δράσεις που εξυπηρετούνται από την αλληλεπίδραση </a:t>
            </a:r>
            <a:r>
              <a:rPr lang="en-US" sz="2000" b="1" dirty="0" err="1" smtClean="0"/>
              <a:t>Fc</a:t>
            </a:r>
            <a:r>
              <a:rPr lang="en-US" sz="2000" b="1" dirty="0" smtClean="0"/>
              <a:t> </a:t>
            </a:r>
            <a:r>
              <a:rPr lang="el-GR" sz="2000" b="1" dirty="0" err="1" smtClean="0"/>
              <a:t>ανοσοσφαιρίνης</a:t>
            </a:r>
            <a:r>
              <a:rPr lang="el-GR" sz="2000" b="1" dirty="0" smtClean="0"/>
              <a:t>- </a:t>
            </a:r>
            <a:r>
              <a:rPr lang="en-US" sz="2000" b="1" dirty="0" err="1" smtClean="0"/>
              <a:t>Fc</a:t>
            </a:r>
            <a:r>
              <a:rPr lang="en-US" sz="2000" b="1" dirty="0" smtClean="0"/>
              <a:t> </a:t>
            </a:r>
            <a:r>
              <a:rPr lang="el-GR" sz="2000" b="1" dirty="0" smtClean="0"/>
              <a:t>υποδοχέα</a:t>
            </a:r>
          </a:p>
          <a:p>
            <a:pPr marL="342900" indent="-342900">
              <a:buAutoNum type="arabicParenR"/>
            </a:pPr>
            <a:r>
              <a:rPr lang="el-GR" sz="2000" dirty="0" smtClean="0"/>
              <a:t>Μεταφορά </a:t>
            </a:r>
            <a:r>
              <a:rPr lang="el-GR" sz="2000" dirty="0" err="1" smtClean="0"/>
              <a:t>ανοσοσφαιρινών</a:t>
            </a:r>
            <a:r>
              <a:rPr lang="el-GR" sz="2000" dirty="0" smtClean="0"/>
              <a:t> μέσα από επιθηλιακούς φραγμούς</a:t>
            </a:r>
          </a:p>
          <a:p>
            <a:pPr marL="342900" indent="-342900">
              <a:buAutoNum type="arabicParenR"/>
            </a:pPr>
            <a:r>
              <a:rPr lang="el-GR" sz="2000" dirty="0" smtClean="0"/>
              <a:t>Μεταφορά </a:t>
            </a:r>
            <a:r>
              <a:rPr lang="en-US" sz="2000" dirty="0" err="1" smtClean="0"/>
              <a:t>IgG</a:t>
            </a:r>
            <a:r>
              <a:rPr lang="en-US" sz="2000" dirty="0" smtClean="0"/>
              <a:t> </a:t>
            </a:r>
            <a:r>
              <a:rPr lang="el-GR" sz="2000" dirty="0" smtClean="0"/>
              <a:t>από τη μητέρα στο έμβρυο</a:t>
            </a:r>
          </a:p>
          <a:p>
            <a:pPr marL="342900" indent="-342900">
              <a:buAutoNum type="arabicParenR"/>
            </a:pPr>
            <a:r>
              <a:rPr lang="el-GR" sz="2000" dirty="0" err="1" smtClean="0"/>
              <a:t>Οψωνινοποίηση</a:t>
            </a:r>
            <a:r>
              <a:rPr lang="el-GR" sz="2000" dirty="0" smtClean="0"/>
              <a:t> και φαγοκυττάρωση βακτηρίων και </a:t>
            </a:r>
            <a:r>
              <a:rPr lang="el-GR" sz="2000" dirty="0" err="1" smtClean="0"/>
              <a:t>ανοσοσυμπλεγμάτων</a:t>
            </a:r>
            <a:endParaRPr lang="el-GR" sz="2000" dirty="0" smtClean="0"/>
          </a:p>
          <a:p>
            <a:pPr marL="342900" indent="-342900">
              <a:buAutoNum type="arabicParenR"/>
            </a:pPr>
            <a:r>
              <a:rPr lang="el-GR" sz="2000" dirty="0" smtClean="0"/>
              <a:t>Σηματοδότηση (ενεργοποίηση) κυττάρων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06" y="0"/>
            <a:ext cx="9072594" cy="107154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Ο </a:t>
            </a:r>
            <a:r>
              <a:rPr lang="en-US" dirty="0" err="1" smtClean="0"/>
              <a:t>Fc</a:t>
            </a:r>
            <a:r>
              <a:rPr lang="en-US" dirty="0" smtClean="0"/>
              <a:t> </a:t>
            </a:r>
            <a:r>
              <a:rPr lang="el-GR" dirty="0" smtClean="0"/>
              <a:t>υποδοχέας συμβάλλει στην φαγοκυττάρωση </a:t>
            </a:r>
            <a:r>
              <a:rPr lang="el-GR" dirty="0" err="1" smtClean="0"/>
              <a:t>ανοσοσυμπλεγμάτων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146615"/>
            <a:ext cx="7562562" cy="571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3600" dirty="0" smtClean="0"/>
              <a:t>Η διέγερση του Β-λεμφοκυττάρου μπορεί να είναι ανεξάρτητη από την βοήθεια του</a:t>
            </a:r>
            <a:br>
              <a:rPr lang="el-GR" sz="3600" dirty="0" smtClean="0"/>
            </a:br>
            <a:r>
              <a:rPr lang="el-GR" sz="3600" dirty="0" smtClean="0"/>
              <a:t> Τ-λεμφοκυττάρου</a:t>
            </a:r>
            <a:endParaRPr lang="el-GR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65" y="1600200"/>
            <a:ext cx="8912410" cy="511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34622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3200" dirty="0" smtClean="0"/>
              <a:t>Συνήθως η διέγερση του Β- λεμφοκυττάρου για παραγωγή αντισωμάτων κατά πρωτεϊνικών αντιγόνων απαιτεί τη βοήθεια του Τ-λεμφοκυττάρου</a:t>
            </a:r>
            <a:endParaRPr lang="el-GR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091" y="1447867"/>
            <a:ext cx="7348809" cy="54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06" y="274638"/>
            <a:ext cx="2500330" cy="636907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l-GR" sz="2800" dirty="0" smtClean="0"/>
              <a:t>Το αντιγόνο παρουσιάζεται στα Τ-λεμφοκύτταρα συνδεδεμένο σε μόρια επιφανείας του </a:t>
            </a:r>
            <a:r>
              <a:rPr lang="el-GR" sz="2800" dirty="0" err="1" smtClean="0"/>
              <a:t>αντιγονοπαρουσιαστικού</a:t>
            </a:r>
            <a:r>
              <a:rPr lang="el-GR" sz="2800" dirty="0" smtClean="0"/>
              <a:t> κυττάρου που ονομάζονται αντιγόνα </a:t>
            </a:r>
            <a:r>
              <a:rPr lang="el-GR" sz="2800" dirty="0" err="1" smtClean="0"/>
              <a:t>ιστοσυμβατότητας</a:t>
            </a:r>
            <a:endParaRPr lang="el-GR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76166"/>
            <a:ext cx="6572264" cy="661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07157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2400" dirty="0" smtClean="0"/>
              <a:t>Η θέση επεξεργασίας του αντιγόνου εντός του </a:t>
            </a:r>
            <a:r>
              <a:rPr lang="el-GR" sz="2400" dirty="0" err="1" smtClean="0"/>
              <a:t>αντιγονοπαρουσιαστικού</a:t>
            </a:r>
            <a:r>
              <a:rPr lang="el-GR" sz="2400" dirty="0" smtClean="0"/>
              <a:t> κυττάρου καθορίζει αν το αντιγόνο θα αναγνωριστεί από </a:t>
            </a:r>
            <a:r>
              <a:rPr lang="en-US" sz="2400" dirty="0" smtClean="0"/>
              <a:t>CD8+ </a:t>
            </a:r>
            <a:r>
              <a:rPr lang="el-GR" sz="2400" dirty="0" smtClean="0"/>
              <a:t>ή </a:t>
            </a:r>
            <a:r>
              <a:rPr lang="en-US" sz="2400" dirty="0" smtClean="0"/>
              <a:t>CD4+ T- </a:t>
            </a:r>
            <a:r>
              <a:rPr lang="el-GR" sz="2400" dirty="0" smtClean="0"/>
              <a:t>κύτταρα</a:t>
            </a:r>
            <a:endParaRPr lang="el-GR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323" y="1071546"/>
            <a:ext cx="8864833" cy="57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Μεταμόσχευση ήπατος από ζώντα δότη</a:t>
            </a:r>
            <a:endParaRPr lang="el-GR" dirty="0"/>
          </a:p>
        </p:txBody>
      </p:sp>
      <p:pic>
        <p:nvPicPr>
          <p:cNvPr id="1026" name="Picture 2" descr="C:\Users\dell\Desktop\live-donor-liver-transplant-250x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7737" y="1524000"/>
            <a:ext cx="3929063" cy="2514600"/>
          </a:xfrm>
          <a:prstGeom prst="rect">
            <a:avLst/>
          </a:prstGeom>
          <a:noFill/>
        </p:spPr>
      </p:pic>
      <p:pic>
        <p:nvPicPr>
          <p:cNvPr id="1027" name="Picture 3" descr="C:\Users\dell\Desktop\don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4040659" cy="3200400"/>
          </a:xfrm>
          <a:prstGeom prst="rect">
            <a:avLst/>
          </a:prstGeom>
          <a:noFill/>
        </p:spPr>
      </p:pic>
      <p:pic>
        <p:nvPicPr>
          <p:cNvPr id="1028" name="Picture 4" descr="C:\Users\dell\Desktop\liver_transplant_recipi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133850"/>
            <a:ext cx="3333750" cy="27241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826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Το αντιγόνο πρωτοπαρουσιάζεται στο λεμφαδένα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94" y="1324505"/>
            <a:ext cx="8646440" cy="539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3600" dirty="0" smtClean="0"/>
              <a:t>Τα αθώα (δεν έχουν ξανασυναντήσει αντιγόνο) Τ- και Β- κύτταρα εισέρχονται στο λεμφαδένα μέσα από τα </a:t>
            </a:r>
            <a:r>
              <a:rPr lang="el-GR" sz="3600" dirty="0" err="1" smtClean="0"/>
              <a:t>φλεβίδια</a:t>
            </a:r>
            <a:r>
              <a:rPr lang="el-GR" sz="3600" dirty="0" smtClean="0"/>
              <a:t> με υψηλό ενδοθήλιο</a:t>
            </a:r>
            <a:endParaRPr lang="el-GR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182" y="1532129"/>
            <a:ext cx="8110908" cy="525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32" y="274638"/>
            <a:ext cx="2143140" cy="22256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l-GR" sz="2800" dirty="0" smtClean="0"/>
              <a:t>Ο σπλήνας συλλέγει αντιγόνα από το αίμα</a:t>
            </a:r>
            <a:endParaRPr lang="el-GR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1673"/>
            <a:ext cx="6572296" cy="670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71406" y="4683823"/>
            <a:ext cx="2357454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 smtClean="0"/>
              <a:t>Κύτταρα της οριακής ζώνης</a:t>
            </a:r>
            <a:r>
              <a:rPr lang="el-GR" dirty="0" smtClean="0"/>
              <a:t>: </a:t>
            </a:r>
            <a:r>
              <a:rPr lang="el-GR" dirty="0" err="1" smtClean="0"/>
              <a:t>δακτυλιοειδώς</a:t>
            </a:r>
            <a:r>
              <a:rPr lang="el-GR" dirty="0" smtClean="0"/>
              <a:t> </a:t>
            </a:r>
            <a:r>
              <a:rPr lang="el-GR" dirty="0" err="1" smtClean="0"/>
              <a:t>αναστομούμενοι</a:t>
            </a:r>
            <a:r>
              <a:rPr lang="el-GR" dirty="0" smtClean="0"/>
              <a:t> </a:t>
            </a:r>
            <a:r>
              <a:rPr lang="el-GR" dirty="0" err="1" smtClean="0"/>
              <a:t>ινοβλάστες</a:t>
            </a:r>
            <a:r>
              <a:rPr lang="el-GR" dirty="0" smtClean="0"/>
              <a:t>, </a:t>
            </a:r>
            <a:r>
              <a:rPr lang="el-GR" dirty="0" err="1" smtClean="0"/>
              <a:t>μακροφάγα</a:t>
            </a:r>
            <a:r>
              <a:rPr lang="el-GR" dirty="0" smtClean="0"/>
              <a:t>, Β-λεμφοκύτταρα, και </a:t>
            </a:r>
            <a:r>
              <a:rPr lang="el-GR" dirty="0" err="1" smtClean="0"/>
              <a:t>δενδριτικά</a:t>
            </a:r>
            <a:r>
              <a:rPr lang="el-GR" dirty="0" smtClean="0"/>
              <a:t> κύτταρα.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3600" dirty="0" smtClean="0"/>
              <a:t>Οι πλάκες του </a:t>
            </a:r>
            <a:r>
              <a:rPr lang="en-US" sz="3600" dirty="0" err="1" smtClean="0"/>
              <a:t>Peyer</a:t>
            </a:r>
            <a:r>
              <a:rPr lang="en-US" sz="3600" dirty="0" smtClean="0"/>
              <a:t> </a:t>
            </a:r>
            <a:r>
              <a:rPr lang="el-GR" sz="3600" dirty="0" smtClean="0"/>
              <a:t>είναι ο περισσότερο καλά δομημένος λεμφικός ιστός του εντέρου</a:t>
            </a:r>
            <a:endParaRPr lang="el-GR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6764547" cy="532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74638"/>
            <a:ext cx="3286148" cy="644051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el-GR" sz="3600" dirty="0" smtClean="0"/>
              <a:t>Τα κύτταρα Μ με ένα σύστημα </a:t>
            </a:r>
            <a:r>
              <a:rPr lang="el-GR" sz="3600" dirty="0" err="1" smtClean="0"/>
              <a:t>κυστιδίων</a:t>
            </a:r>
            <a:r>
              <a:rPr lang="el-GR" sz="3600" dirty="0" smtClean="0"/>
              <a:t> μεταφέρουν τα βακτήρια εντός του βλεννογόνου σώστε να έλθουν σε επαφή με </a:t>
            </a:r>
            <a:r>
              <a:rPr lang="el-GR" sz="3600" dirty="0" err="1" smtClean="0"/>
              <a:t>δενδριτικά</a:t>
            </a:r>
            <a:r>
              <a:rPr lang="el-GR" sz="3600" dirty="0" smtClean="0"/>
              <a:t> κύτταρα</a:t>
            </a:r>
            <a:endParaRPr lang="el-GR" sz="3600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275" y="1428736"/>
            <a:ext cx="550072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92882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3200" dirty="0" smtClean="0"/>
              <a:t>Τα </a:t>
            </a:r>
            <a:r>
              <a:rPr lang="el-GR" sz="3200" dirty="0" err="1" smtClean="0"/>
              <a:t>δενδριτικά</a:t>
            </a:r>
            <a:r>
              <a:rPr lang="el-GR" sz="3200" dirty="0" smtClean="0"/>
              <a:t> κύτταρα μπορεί να έχουν </a:t>
            </a:r>
            <a:r>
              <a:rPr lang="el-GR" sz="3200" dirty="0" err="1" smtClean="0"/>
              <a:t>προσεκβολές</a:t>
            </a:r>
            <a:r>
              <a:rPr lang="el-GR" sz="3200" dirty="0" smtClean="0"/>
              <a:t> που φτάνουν στην επιφάνεια του βλεννογόνου, ή να δέχονται αντιγόνα που περνούν ανάμεσα από τα κύτταρα του βλεννογόνου </a:t>
            </a:r>
            <a:endParaRPr lang="el-GR" sz="3200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213" y="2260623"/>
            <a:ext cx="60955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75253"/>
            <a:ext cx="8786874" cy="57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285720" y="642918"/>
            <a:ext cx="1571636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3600" dirty="0" smtClean="0"/>
              <a:t>Τα αντιγόνα και τα λεμφοκύτταρα ταξιδεύουν για να συναντηθούν στους λεμφαδένες</a:t>
            </a:r>
            <a:endParaRPr lang="el-GR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59787"/>
            <a:ext cx="3143272" cy="576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969" y="1000108"/>
            <a:ext cx="565283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887" y="0"/>
            <a:ext cx="7745224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3200" dirty="0" smtClean="0"/>
              <a:t>Τα </a:t>
            </a:r>
            <a:r>
              <a:rPr lang="el-GR" sz="3200" dirty="0" err="1" smtClean="0"/>
              <a:t>δενδριτικά</a:t>
            </a:r>
            <a:r>
              <a:rPr lang="el-GR" sz="3200" dirty="0" smtClean="0"/>
              <a:t> κύτταρα (</a:t>
            </a:r>
            <a:r>
              <a:rPr lang="en-US" sz="3200" dirty="0" err="1" smtClean="0"/>
              <a:t>Langerhans</a:t>
            </a:r>
            <a:r>
              <a:rPr lang="en-US" sz="3200" dirty="0" smtClean="0"/>
              <a:t>) </a:t>
            </a:r>
            <a:r>
              <a:rPr lang="el-GR" sz="3200" dirty="0" smtClean="0"/>
              <a:t>και η λέμφος μεταφέρουν τα αντιγόνα στον λεμφαδένα</a:t>
            </a:r>
            <a:endParaRPr lang="el-GR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64" y="1340971"/>
            <a:ext cx="8499277" cy="537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357850"/>
          </a:xfrm>
        </p:spPr>
        <p:txBody>
          <a:bodyPr>
            <a:noAutofit/>
          </a:bodyPr>
          <a:lstStyle/>
          <a:p>
            <a:r>
              <a:rPr lang="el-GR" sz="2000" b="1" dirty="0" smtClean="0"/>
              <a:t>Άνδρας, 80 ετών</a:t>
            </a:r>
          </a:p>
          <a:p>
            <a:r>
              <a:rPr lang="el-GR" sz="2000" b="1" dirty="0" smtClean="0"/>
              <a:t>Κίρρωση και </a:t>
            </a:r>
            <a:r>
              <a:rPr lang="el-GR" sz="2000" b="1" dirty="0" err="1" smtClean="0"/>
              <a:t>ηπατοκυτταρικό</a:t>
            </a:r>
            <a:r>
              <a:rPr lang="el-GR" sz="2000" b="1" dirty="0" smtClean="0"/>
              <a:t> καρκίνωμα σε έδαφος </a:t>
            </a:r>
            <a:r>
              <a:rPr lang="en-US" sz="2000" b="1" dirty="0" smtClean="0"/>
              <a:t> </a:t>
            </a:r>
            <a:r>
              <a:rPr lang="el-GR" sz="2000" b="1" dirty="0" smtClean="0"/>
              <a:t>λοίμωξης από τον ιό της Ηπατίτιδας Β. </a:t>
            </a:r>
          </a:p>
          <a:p>
            <a:pPr lvl="1"/>
            <a:r>
              <a:rPr lang="el-GR" sz="2000" b="1" dirty="0" smtClean="0"/>
              <a:t>Μεταμόσχευση ήπατος (2002) από ζώντα δότη (έκτοτε ανοσοκατασταλτική αγωγή αρχικά με κυκλοσπορίνη</a:t>
            </a:r>
            <a:r>
              <a:rPr lang="en-US" sz="2000" b="1" dirty="0" smtClean="0"/>
              <a:t>/ </a:t>
            </a:r>
            <a:r>
              <a:rPr lang="el-GR" sz="2000" b="1" dirty="0" smtClean="0"/>
              <a:t>κορτιζόνη και εν συνεχεία με</a:t>
            </a:r>
            <a:r>
              <a:rPr lang="en-US" sz="2000" b="1" dirty="0"/>
              <a:t> </a:t>
            </a:r>
            <a:r>
              <a:rPr lang="en-US" sz="2000" b="1" dirty="0" smtClean="0"/>
              <a:t>MMF </a:t>
            </a:r>
            <a:r>
              <a:rPr lang="el-GR" sz="2000" b="1" dirty="0" smtClean="0"/>
              <a:t>και </a:t>
            </a:r>
            <a:r>
              <a:rPr lang="en-US" sz="2000" b="1" dirty="0" err="1" smtClean="0"/>
              <a:t>Everolimus</a:t>
            </a:r>
            <a:r>
              <a:rPr lang="en-US" sz="1600" b="1" dirty="0" smtClean="0"/>
              <a:t>)</a:t>
            </a:r>
            <a:endParaRPr lang="el-GR" sz="1600" b="1" dirty="0" smtClean="0"/>
          </a:p>
          <a:p>
            <a:pPr lvl="1"/>
            <a:r>
              <a:rPr lang="en-US" sz="2000" b="1" dirty="0" smtClean="0"/>
              <a:t>Ca </a:t>
            </a:r>
            <a:r>
              <a:rPr lang="el-GR" sz="2000" b="1" dirty="0" smtClean="0"/>
              <a:t>παχέος εντέρου </a:t>
            </a:r>
            <a:r>
              <a:rPr lang="el-GR" sz="2000" b="1" dirty="0" err="1" smtClean="0"/>
              <a:t>χειρουργηθέν</a:t>
            </a:r>
            <a:r>
              <a:rPr lang="el-GR" sz="2000" b="1" dirty="0" smtClean="0"/>
              <a:t> χωρίς υποτροπή (2012)</a:t>
            </a:r>
          </a:p>
          <a:p>
            <a:pPr lvl="1"/>
            <a:r>
              <a:rPr lang="el-GR" sz="2000" b="1" dirty="0" smtClean="0"/>
              <a:t>Λέμφωμα </a:t>
            </a:r>
            <a:r>
              <a:rPr lang="en-US" sz="2000" b="1" dirty="0" smtClean="0"/>
              <a:t>Hodgkin </a:t>
            </a:r>
            <a:r>
              <a:rPr lang="el-GR" sz="2000" b="1" dirty="0" smtClean="0"/>
              <a:t>(2017) για το οποίο ολοκλήρωσε 6 κύκλους ΧΜΘ με </a:t>
            </a:r>
            <a:r>
              <a:rPr lang="en-US" sz="2000" b="1" dirty="0" smtClean="0"/>
              <a:t>ABVD </a:t>
            </a:r>
            <a:r>
              <a:rPr lang="el-GR" sz="2000" b="1" dirty="0" smtClean="0"/>
              <a:t>τον Ιούλιο του 2018</a:t>
            </a:r>
          </a:p>
          <a:p>
            <a:r>
              <a:rPr lang="el-GR" sz="2400" b="1" dirty="0" smtClean="0"/>
              <a:t>Εκτενής συζήτηση</a:t>
            </a:r>
          </a:p>
          <a:p>
            <a:pPr lvl="2"/>
            <a:r>
              <a:rPr lang="el-GR" sz="1800" b="1" dirty="0" smtClean="0"/>
              <a:t> Συμπτώματα συμβατά με</a:t>
            </a:r>
            <a:r>
              <a:rPr lang="en-US" sz="1800" b="1" dirty="0" smtClean="0"/>
              <a:t> </a:t>
            </a:r>
            <a:r>
              <a:rPr lang="el-GR" sz="1800" b="1" dirty="0" smtClean="0"/>
              <a:t>ηπατική βλάβη από φάρμακα</a:t>
            </a:r>
            <a:r>
              <a:rPr lang="en-US" sz="1800" b="1" dirty="0" smtClean="0"/>
              <a:t> </a:t>
            </a:r>
            <a:endParaRPr lang="el-GR" sz="1800" b="1" dirty="0" smtClean="0"/>
          </a:p>
          <a:p>
            <a:pPr lvl="1"/>
            <a:r>
              <a:rPr lang="el-GR" sz="2000" b="1" dirty="0" smtClean="0"/>
              <a:t>σταδιακή μείωση του </a:t>
            </a:r>
            <a:r>
              <a:rPr lang="en-US" sz="2000" b="1" dirty="0" err="1" smtClean="0"/>
              <a:t>Everolimus</a:t>
            </a:r>
            <a:r>
              <a:rPr lang="en-US" sz="2000" b="1" dirty="0" smtClean="0"/>
              <a:t> </a:t>
            </a:r>
            <a:r>
              <a:rPr lang="el-GR" sz="2000" b="1" dirty="0" smtClean="0"/>
              <a:t>που ελάμβανε και διακοπή του </a:t>
            </a:r>
            <a:r>
              <a:rPr lang="en-US" sz="2000" b="1" dirty="0" smtClean="0"/>
              <a:t>MMF </a:t>
            </a:r>
            <a:r>
              <a:rPr lang="el-GR" sz="2000" b="1" dirty="0" smtClean="0"/>
              <a:t>με βελτίωση της </a:t>
            </a:r>
            <a:r>
              <a:rPr lang="el-GR" sz="2000" b="1" dirty="0" err="1" smtClean="0"/>
              <a:t>κλινικοεργαστηριακής</a:t>
            </a:r>
            <a:r>
              <a:rPr lang="el-GR" sz="2000" b="1" dirty="0" smtClean="0"/>
              <a:t> του εικόνας</a:t>
            </a:r>
            <a:endParaRPr lang="en-US" sz="2000" b="1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228600" y="152400"/>
            <a:ext cx="8763000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Η ανοσολογία στο σταυροδρόμι πολλών ιατρικών ειδικοτήτων</a:t>
            </a:r>
            <a:endParaRPr lang="el-GR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82536"/>
            <a:ext cx="9144000" cy="14176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3200" dirty="0" smtClean="0"/>
              <a:t>Τα μόρια προσκόλλησης, οι </a:t>
            </a:r>
            <a:r>
              <a:rPr lang="el-GR" sz="3200" dirty="0" err="1" smtClean="0"/>
              <a:t>χυμοκίνες</a:t>
            </a:r>
            <a:r>
              <a:rPr lang="el-GR" sz="3200" dirty="0" smtClean="0"/>
              <a:t> και οι υποδοχείς τους, που </a:t>
            </a:r>
            <a:r>
              <a:rPr lang="el-GR" sz="3200" dirty="0" err="1" smtClean="0"/>
              <a:t>ευοδώνουν</a:t>
            </a:r>
            <a:r>
              <a:rPr lang="el-GR" sz="3200" dirty="0" smtClean="0"/>
              <a:t> τον αποικισμό του λεμφαδένα από τα αθώα Τ- λεμφοκύτταρα</a:t>
            </a:r>
            <a:endParaRPr lang="el-GR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478" y="1600200"/>
            <a:ext cx="8878021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3200" dirty="0" smtClean="0"/>
              <a:t>Η έξοδος των λεμφοκυττάρων από το λεμφαδένα είναι μια δυναμική διαδικασία και ακολουθεί τη συγκέντρωση της 1-φωσφορικής </a:t>
            </a:r>
            <a:r>
              <a:rPr lang="el-GR" sz="3200" dirty="0" err="1" smtClean="0"/>
              <a:t>σφιγγοσίνης</a:t>
            </a:r>
            <a:endParaRPr lang="el-GR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942314"/>
            <a:ext cx="9033376" cy="484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181" y="0"/>
            <a:ext cx="81938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19302306">
            <a:off x="-619957" y="2560063"/>
            <a:ext cx="8786874" cy="1511288"/>
          </a:xfrm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chemeClr val="bg2">
                    <a:lumMod val="50000"/>
                  </a:schemeClr>
                </a:solidFill>
              </a:rPr>
              <a:t>Η παρουσίαση του αντιγόνου στο λεμφαδένα εξασφαλίζει τα αναγκαία </a:t>
            </a:r>
            <a:r>
              <a:rPr lang="el-GR" sz="3600" dirty="0" err="1" smtClean="0">
                <a:solidFill>
                  <a:schemeClr val="bg2">
                    <a:lumMod val="50000"/>
                  </a:schemeClr>
                </a:solidFill>
              </a:rPr>
              <a:t>συνδιεγερτικά</a:t>
            </a:r>
            <a:r>
              <a:rPr lang="el-GR" sz="3600" dirty="0" smtClean="0">
                <a:solidFill>
                  <a:schemeClr val="bg2">
                    <a:lumMod val="50000"/>
                  </a:schemeClr>
                </a:solidFill>
              </a:rPr>
              <a:t> μόρια </a:t>
            </a:r>
            <a:r>
              <a:rPr lang="el-GR" sz="3600" dirty="0" err="1" smtClean="0">
                <a:solidFill>
                  <a:schemeClr val="bg2">
                    <a:lumMod val="50000"/>
                  </a:schemeClr>
                </a:solidFill>
              </a:rPr>
              <a:t>συνδιεγερτικά</a:t>
            </a:r>
            <a:r>
              <a:rPr lang="el-GR" sz="3600" dirty="0" smtClean="0">
                <a:solidFill>
                  <a:schemeClr val="bg2">
                    <a:lumMod val="50000"/>
                  </a:schemeClr>
                </a:solidFill>
              </a:rPr>
              <a:t> μόρια</a:t>
            </a:r>
            <a:endParaRPr lang="el-GR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3200" dirty="0" smtClean="0"/>
              <a:t>Η μετακίνηση των Τ-λεμφοκυττάρων στους ιστούς καθοδηγείται από μόρια προσκόλλησης και </a:t>
            </a:r>
            <a:r>
              <a:rPr lang="el-GR" sz="3200" dirty="0" err="1" smtClean="0"/>
              <a:t>χυμοκίνες</a:t>
            </a:r>
            <a:endParaRPr lang="el-GR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599" y="1142984"/>
            <a:ext cx="7749651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Τα μόρια προσκόλλησης, οι </a:t>
            </a:r>
            <a:r>
              <a:rPr lang="el-GR" sz="2800" dirty="0" err="1" smtClean="0"/>
              <a:t>χυμοκίνες</a:t>
            </a:r>
            <a:r>
              <a:rPr lang="el-GR" sz="2800" dirty="0" smtClean="0"/>
              <a:t> και οι υποδοχείς τους, που </a:t>
            </a:r>
            <a:r>
              <a:rPr lang="el-GR" sz="2800" dirty="0" err="1" smtClean="0"/>
              <a:t>ευοδώνουν</a:t>
            </a:r>
            <a:r>
              <a:rPr lang="el-GR" sz="2800" dirty="0" smtClean="0"/>
              <a:t> την μετανάστευση των δραστικών Τ-κυττάρων σε περιοχές λοιμώξεων ή </a:t>
            </a:r>
            <a:r>
              <a:rPr lang="el-GR" sz="2800" dirty="0" err="1" smtClean="0"/>
              <a:t>ιστικής</a:t>
            </a:r>
            <a:r>
              <a:rPr lang="el-GR" sz="2800" dirty="0" smtClean="0"/>
              <a:t> βλάβης.  </a:t>
            </a:r>
            <a:br>
              <a:rPr lang="el-GR" sz="2800" dirty="0" smtClean="0"/>
            </a:br>
            <a:endParaRPr lang="el-GR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74" y="1600200"/>
            <a:ext cx="845708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0" y="4000504"/>
            <a:ext cx="8858280" cy="476250"/>
            <a:chOff x="96" y="2368"/>
            <a:chExt cx="5525" cy="300"/>
          </a:xfrm>
        </p:grpSpPr>
        <p:sp>
          <p:nvSpPr>
            <p:cNvPr id="39952" name="AutoShape 52"/>
            <p:cNvSpPr>
              <a:spLocks noChangeArrowheads="1"/>
            </p:cNvSpPr>
            <p:nvPr/>
          </p:nvSpPr>
          <p:spPr bwMode="auto">
            <a:xfrm>
              <a:off x="4853" y="2368"/>
              <a:ext cx="768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DC54AD"/>
                </a:gs>
                <a:gs pos="50000">
                  <a:srgbClr val="FED2FE"/>
                </a:gs>
                <a:gs pos="100000">
                  <a:srgbClr val="DC54AD"/>
                </a:gs>
              </a:gsLst>
              <a:lin ang="5400000" scaled="1"/>
            </a:gra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96" y="2380"/>
              <a:ext cx="4608" cy="288"/>
              <a:chOff x="144" y="1920"/>
              <a:chExt cx="4608" cy="288"/>
            </a:xfrm>
          </p:grpSpPr>
          <p:sp>
            <p:nvSpPr>
              <p:cNvPr id="39961" name="AutoShape 54"/>
              <p:cNvSpPr>
                <a:spLocks noChangeArrowheads="1"/>
              </p:cNvSpPr>
              <p:nvPr/>
            </p:nvSpPr>
            <p:spPr bwMode="auto">
              <a:xfrm>
                <a:off x="144" y="1920"/>
                <a:ext cx="768" cy="28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DC54AD"/>
                  </a:gs>
                  <a:gs pos="50000">
                    <a:srgbClr val="FED2FE"/>
                  </a:gs>
                  <a:gs pos="100000">
                    <a:srgbClr val="DC54AD"/>
                  </a:gs>
                </a:gsLst>
                <a:lin ang="5400000" scaled="1"/>
              </a:gradFill>
              <a:ln w="9525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39962" name="AutoShape 55"/>
              <p:cNvSpPr>
                <a:spLocks noChangeArrowheads="1"/>
              </p:cNvSpPr>
              <p:nvPr/>
            </p:nvSpPr>
            <p:spPr bwMode="auto">
              <a:xfrm>
                <a:off x="912" y="1920"/>
                <a:ext cx="768" cy="28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DC54AD"/>
                  </a:gs>
                  <a:gs pos="50000">
                    <a:srgbClr val="FED2FE"/>
                  </a:gs>
                  <a:gs pos="100000">
                    <a:srgbClr val="DC54AD"/>
                  </a:gs>
                </a:gsLst>
                <a:lin ang="5400000" scaled="1"/>
              </a:gradFill>
              <a:ln w="9525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39963" name="AutoShape 56"/>
              <p:cNvSpPr>
                <a:spLocks noChangeArrowheads="1"/>
              </p:cNvSpPr>
              <p:nvPr/>
            </p:nvSpPr>
            <p:spPr bwMode="auto">
              <a:xfrm>
                <a:off x="1680" y="1920"/>
                <a:ext cx="768" cy="28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DC54AD"/>
                  </a:gs>
                  <a:gs pos="50000">
                    <a:srgbClr val="FED2FE"/>
                  </a:gs>
                  <a:gs pos="100000">
                    <a:srgbClr val="DC54AD"/>
                  </a:gs>
                </a:gsLst>
                <a:lin ang="5400000" scaled="1"/>
              </a:gradFill>
              <a:ln w="9525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39964" name="AutoShape 57"/>
              <p:cNvSpPr>
                <a:spLocks noChangeArrowheads="1"/>
              </p:cNvSpPr>
              <p:nvPr/>
            </p:nvSpPr>
            <p:spPr bwMode="auto">
              <a:xfrm>
                <a:off x="2448" y="1920"/>
                <a:ext cx="768" cy="28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DC54AD"/>
                  </a:gs>
                  <a:gs pos="50000">
                    <a:srgbClr val="FED2FE"/>
                  </a:gs>
                  <a:gs pos="100000">
                    <a:srgbClr val="DC54AD"/>
                  </a:gs>
                </a:gsLst>
                <a:lin ang="5400000" scaled="1"/>
              </a:gradFill>
              <a:ln w="9525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39965" name="AutoShape 58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768" cy="28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DC54AD"/>
                  </a:gs>
                  <a:gs pos="50000">
                    <a:srgbClr val="FED2FE"/>
                  </a:gs>
                  <a:gs pos="100000">
                    <a:srgbClr val="DC54AD"/>
                  </a:gs>
                </a:gsLst>
                <a:lin ang="5400000" scaled="1"/>
              </a:gradFill>
              <a:ln w="9525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  <p:sp>
            <p:nvSpPr>
              <p:cNvPr id="39966" name="AutoShape 59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768" cy="28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DC54AD"/>
                  </a:gs>
                  <a:gs pos="50000">
                    <a:srgbClr val="FED2FE"/>
                  </a:gs>
                  <a:gs pos="100000">
                    <a:srgbClr val="DC54AD"/>
                  </a:gs>
                </a:gsLst>
                <a:lin ang="5400000" scaled="1"/>
              </a:gradFill>
              <a:ln w="9525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>
                  <a:latin typeface="Calibri" pitchFamily="34" charset="0"/>
                </a:endParaRPr>
              </a:p>
            </p:txBody>
          </p:sp>
        </p:grpSp>
        <p:sp>
          <p:nvSpPr>
            <p:cNvPr id="39954" name="AutoShape 60"/>
            <p:cNvSpPr>
              <a:spLocks noChangeArrowheads="1"/>
            </p:cNvSpPr>
            <p:nvPr/>
          </p:nvSpPr>
          <p:spPr bwMode="auto">
            <a:xfrm>
              <a:off x="345" y="2496"/>
              <a:ext cx="312" cy="8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12700" cap="rnd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39955" name="AutoShape 61"/>
            <p:cNvSpPr>
              <a:spLocks noChangeArrowheads="1"/>
            </p:cNvSpPr>
            <p:nvPr/>
          </p:nvSpPr>
          <p:spPr bwMode="auto">
            <a:xfrm>
              <a:off x="4185" y="2480"/>
              <a:ext cx="312" cy="8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12700" cap="rnd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39956" name="AutoShape 62"/>
            <p:cNvSpPr>
              <a:spLocks noChangeArrowheads="1"/>
            </p:cNvSpPr>
            <p:nvPr/>
          </p:nvSpPr>
          <p:spPr bwMode="auto">
            <a:xfrm>
              <a:off x="3409" y="2488"/>
              <a:ext cx="312" cy="8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12700" cap="rnd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39957" name="AutoShape 63"/>
            <p:cNvSpPr>
              <a:spLocks noChangeArrowheads="1"/>
            </p:cNvSpPr>
            <p:nvPr/>
          </p:nvSpPr>
          <p:spPr bwMode="auto">
            <a:xfrm>
              <a:off x="2625" y="2480"/>
              <a:ext cx="312" cy="8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12700" cap="rnd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39958" name="AutoShape 64"/>
            <p:cNvSpPr>
              <a:spLocks noChangeArrowheads="1"/>
            </p:cNvSpPr>
            <p:nvPr/>
          </p:nvSpPr>
          <p:spPr bwMode="auto">
            <a:xfrm>
              <a:off x="1865" y="2488"/>
              <a:ext cx="312" cy="8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12700" cap="rnd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39959" name="AutoShape 65"/>
            <p:cNvSpPr>
              <a:spLocks noChangeArrowheads="1"/>
            </p:cNvSpPr>
            <p:nvPr/>
          </p:nvSpPr>
          <p:spPr bwMode="auto">
            <a:xfrm>
              <a:off x="1081" y="2488"/>
              <a:ext cx="312" cy="8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12700" cap="rnd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  <p:sp>
          <p:nvSpPr>
            <p:cNvPr id="39960" name="AutoShape 66"/>
            <p:cNvSpPr>
              <a:spLocks noChangeArrowheads="1"/>
            </p:cNvSpPr>
            <p:nvPr/>
          </p:nvSpPr>
          <p:spPr bwMode="auto">
            <a:xfrm>
              <a:off x="5097" y="2488"/>
              <a:ext cx="312" cy="8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12700" cap="rnd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57158" y="214290"/>
            <a:ext cx="8429684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Κυτταρικά γεγονότα που ακολουθούν την οξεία φλεγμονή</a:t>
            </a:r>
            <a:endParaRPr lang="el-GR" sz="2800" dirty="0"/>
          </a:p>
        </p:txBody>
      </p:sp>
      <p:grpSp>
        <p:nvGrpSpPr>
          <p:cNvPr id="6" name="392 - Ομάδα"/>
          <p:cNvGrpSpPr/>
          <p:nvPr/>
        </p:nvGrpSpPr>
        <p:grpSpPr>
          <a:xfrm>
            <a:off x="0" y="1428736"/>
            <a:ext cx="1463617" cy="1363349"/>
            <a:chOff x="107987" y="1621688"/>
            <a:chExt cx="1425774" cy="1363349"/>
          </a:xfrm>
        </p:grpSpPr>
        <p:sp>
          <p:nvSpPr>
            <p:cNvPr id="392" name="Freeform 6"/>
            <p:cNvSpPr>
              <a:spLocks noChangeAspect="1"/>
            </p:cNvSpPr>
            <p:nvPr/>
          </p:nvSpPr>
          <p:spPr bwMode="auto">
            <a:xfrm rot="8405577">
              <a:off x="1000817" y="2406049"/>
              <a:ext cx="361770" cy="578988"/>
            </a:xfrm>
            <a:custGeom>
              <a:avLst/>
              <a:gdLst>
                <a:gd name="T0" fmla="*/ 2147483647 w 659"/>
                <a:gd name="T1" fmla="*/ 0 h 948"/>
                <a:gd name="T2" fmla="*/ 2147483647 w 659"/>
                <a:gd name="T3" fmla="*/ 403650571 h 948"/>
                <a:gd name="T4" fmla="*/ 2147483647 w 659"/>
                <a:gd name="T5" fmla="*/ 2147483647 h 948"/>
                <a:gd name="T6" fmla="*/ 2147483647 w 659"/>
                <a:gd name="T7" fmla="*/ 514653200 h 948"/>
                <a:gd name="T8" fmla="*/ 807675206 w 659"/>
                <a:gd name="T9" fmla="*/ 2147483647 h 948"/>
                <a:gd name="T10" fmla="*/ 807675206 w 659"/>
                <a:gd name="T11" fmla="*/ 403650571 h 948"/>
                <a:gd name="T12" fmla="*/ 403836014 w 659"/>
                <a:gd name="T13" fmla="*/ 0 h 948"/>
                <a:gd name="T14" fmla="*/ 0 w 659"/>
                <a:gd name="T15" fmla="*/ 403650571 h 948"/>
                <a:gd name="T16" fmla="*/ 0 w 659"/>
                <a:gd name="T17" fmla="*/ 2147483647 h 948"/>
                <a:gd name="T18" fmla="*/ 2147483647 w 659"/>
                <a:gd name="T19" fmla="*/ 2147483647 h 948"/>
                <a:gd name="T20" fmla="*/ 2147483647 w 659"/>
                <a:gd name="T21" fmla="*/ 2147483647 h 948"/>
                <a:gd name="T22" fmla="*/ 2147483647 w 659"/>
                <a:gd name="T23" fmla="*/ 2147483647 h 948"/>
                <a:gd name="T24" fmla="*/ 2147483647 w 659"/>
                <a:gd name="T25" fmla="*/ 2147483647 h 948"/>
                <a:gd name="T26" fmla="*/ 2147483647 w 659"/>
                <a:gd name="T27" fmla="*/ 2147483647 h 948"/>
                <a:gd name="T28" fmla="*/ 2147483647 w 659"/>
                <a:gd name="T29" fmla="*/ 2147483647 h 948"/>
                <a:gd name="T30" fmla="*/ 2147483647 w 659"/>
                <a:gd name="T31" fmla="*/ 403650571 h 948"/>
                <a:gd name="T32" fmla="*/ 2147483647 w 659"/>
                <a:gd name="T33" fmla="*/ 0 h 9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9"/>
                <a:gd name="T52" fmla="*/ 0 h 948"/>
                <a:gd name="T53" fmla="*/ 659 w 659"/>
                <a:gd name="T54" fmla="*/ 948 h 9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9" h="948">
                  <a:moveTo>
                    <a:pt x="619" y="0"/>
                  </a:moveTo>
                  <a:cubicBezTo>
                    <a:pt x="596" y="0"/>
                    <a:pt x="578" y="18"/>
                    <a:pt x="578" y="40"/>
                  </a:cubicBezTo>
                  <a:cubicBezTo>
                    <a:pt x="578" y="182"/>
                    <a:pt x="578" y="243"/>
                    <a:pt x="578" y="269"/>
                  </a:cubicBezTo>
                  <a:cubicBezTo>
                    <a:pt x="329" y="51"/>
                    <a:pt x="329" y="51"/>
                    <a:pt x="329" y="51"/>
                  </a:cubicBezTo>
                  <a:cubicBezTo>
                    <a:pt x="80" y="269"/>
                    <a:pt x="80" y="269"/>
                    <a:pt x="80" y="269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289" y="369"/>
                    <a:pt x="289" y="369"/>
                    <a:pt x="289" y="369"/>
                  </a:cubicBezTo>
                  <a:cubicBezTo>
                    <a:pt x="289" y="907"/>
                    <a:pt x="289" y="907"/>
                    <a:pt x="289" y="907"/>
                  </a:cubicBezTo>
                  <a:cubicBezTo>
                    <a:pt x="289" y="930"/>
                    <a:pt x="307" y="948"/>
                    <a:pt x="329" y="948"/>
                  </a:cubicBezTo>
                  <a:cubicBezTo>
                    <a:pt x="351" y="948"/>
                    <a:pt x="370" y="930"/>
                    <a:pt x="370" y="907"/>
                  </a:cubicBezTo>
                  <a:cubicBezTo>
                    <a:pt x="370" y="369"/>
                    <a:pt x="370" y="369"/>
                    <a:pt x="370" y="369"/>
                  </a:cubicBezTo>
                  <a:cubicBezTo>
                    <a:pt x="659" y="369"/>
                    <a:pt x="659" y="369"/>
                    <a:pt x="659" y="369"/>
                  </a:cubicBezTo>
                  <a:cubicBezTo>
                    <a:pt x="659" y="40"/>
                    <a:pt x="659" y="40"/>
                    <a:pt x="659" y="40"/>
                  </a:cubicBezTo>
                  <a:cubicBezTo>
                    <a:pt x="659" y="18"/>
                    <a:pt x="641" y="0"/>
                    <a:pt x="619" y="0"/>
                  </a:cubicBezTo>
                  <a:close/>
                </a:path>
              </a:pathLst>
            </a:custGeom>
            <a:solidFill>
              <a:srgbClr val="00B050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6"/>
            <p:cNvSpPr>
              <a:spLocks noChangeAspect="1"/>
            </p:cNvSpPr>
            <p:nvPr/>
          </p:nvSpPr>
          <p:spPr bwMode="auto">
            <a:xfrm rot="17044955">
              <a:off x="215192" y="1900405"/>
              <a:ext cx="357094" cy="571504"/>
            </a:xfrm>
            <a:custGeom>
              <a:avLst/>
              <a:gdLst>
                <a:gd name="T0" fmla="*/ 2147483647 w 659"/>
                <a:gd name="T1" fmla="*/ 0 h 948"/>
                <a:gd name="T2" fmla="*/ 2147483647 w 659"/>
                <a:gd name="T3" fmla="*/ 403650571 h 948"/>
                <a:gd name="T4" fmla="*/ 2147483647 w 659"/>
                <a:gd name="T5" fmla="*/ 2147483647 h 948"/>
                <a:gd name="T6" fmla="*/ 2147483647 w 659"/>
                <a:gd name="T7" fmla="*/ 514653200 h 948"/>
                <a:gd name="T8" fmla="*/ 807675206 w 659"/>
                <a:gd name="T9" fmla="*/ 2147483647 h 948"/>
                <a:gd name="T10" fmla="*/ 807675206 w 659"/>
                <a:gd name="T11" fmla="*/ 403650571 h 948"/>
                <a:gd name="T12" fmla="*/ 403836014 w 659"/>
                <a:gd name="T13" fmla="*/ 0 h 948"/>
                <a:gd name="T14" fmla="*/ 0 w 659"/>
                <a:gd name="T15" fmla="*/ 403650571 h 948"/>
                <a:gd name="T16" fmla="*/ 0 w 659"/>
                <a:gd name="T17" fmla="*/ 2147483647 h 948"/>
                <a:gd name="T18" fmla="*/ 2147483647 w 659"/>
                <a:gd name="T19" fmla="*/ 2147483647 h 948"/>
                <a:gd name="T20" fmla="*/ 2147483647 w 659"/>
                <a:gd name="T21" fmla="*/ 2147483647 h 948"/>
                <a:gd name="T22" fmla="*/ 2147483647 w 659"/>
                <a:gd name="T23" fmla="*/ 2147483647 h 948"/>
                <a:gd name="T24" fmla="*/ 2147483647 w 659"/>
                <a:gd name="T25" fmla="*/ 2147483647 h 948"/>
                <a:gd name="T26" fmla="*/ 2147483647 w 659"/>
                <a:gd name="T27" fmla="*/ 2147483647 h 948"/>
                <a:gd name="T28" fmla="*/ 2147483647 w 659"/>
                <a:gd name="T29" fmla="*/ 2147483647 h 948"/>
                <a:gd name="T30" fmla="*/ 2147483647 w 659"/>
                <a:gd name="T31" fmla="*/ 403650571 h 948"/>
                <a:gd name="T32" fmla="*/ 2147483647 w 659"/>
                <a:gd name="T33" fmla="*/ 0 h 9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9"/>
                <a:gd name="T52" fmla="*/ 0 h 948"/>
                <a:gd name="T53" fmla="*/ 659 w 659"/>
                <a:gd name="T54" fmla="*/ 948 h 9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9" h="948">
                  <a:moveTo>
                    <a:pt x="619" y="0"/>
                  </a:moveTo>
                  <a:cubicBezTo>
                    <a:pt x="596" y="0"/>
                    <a:pt x="578" y="18"/>
                    <a:pt x="578" y="40"/>
                  </a:cubicBezTo>
                  <a:cubicBezTo>
                    <a:pt x="578" y="182"/>
                    <a:pt x="578" y="243"/>
                    <a:pt x="578" y="269"/>
                  </a:cubicBezTo>
                  <a:cubicBezTo>
                    <a:pt x="329" y="51"/>
                    <a:pt x="329" y="51"/>
                    <a:pt x="329" y="51"/>
                  </a:cubicBezTo>
                  <a:cubicBezTo>
                    <a:pt x="80" y="269"/>
                    <a:pt x="80" y="269"/>
                    <a:pt x="80" y="269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289" y="369"/>
                    <a:pt x="289" y="369"/>
                    <a:pt x="289" y="369"/>
                  </a:cubicBezTo>
                  <a:cubicBezTo>
                    <a:pt x="289" y="907"/>
                    <a:pt x="289" y="907"/>
                    <a:pt x="289" y="907"/>
                  </a:cubicBezTo>
                  <a:cubicBezTo>
                    <a:pt x="289" y="930"/>
                    <a:pt x="307" y="948"/>
                    <a:pt x="329" y="948"/>
                  </a:cubicBezTo>
                  <a:cubicBezTo>
                    <a:pt x="351" y="948"/>
                    <a:pt x="370" y="930"/>
                    <a:pt x="370" y="907"/>
                  </a:cubicBezTo>
                  <a:cubicBezTo>
                    <a:pt x="370" y="369"/>
                    <a:pt x="370" y="369"/>
                    <a:pt x="370" y="369"/>
                  </a:cubicBezTo>
                  <a:cubicBezTo>
                    <a:pt x="659" y="369"/>
                    <a:pt x="659" y="369"/>
                    <a:pt x="659" y="369"/>
                  </a:cubicBezTo>
                  <a:cubicBezTo>
                    <a:pt x="659" y="40"/>
                    <a:pt x="659" y="40"/>
                    <a:pt x="659" y="40"/>
                  </a:cubicBezTo>
                  <a:cubicBezTo>
                    <a:pt x="659" y="18"/>
                    <a:pt x="641" y="0"/>
                    <a:pt x="619" y="0"/>
                  </a:cubicBezTo>
                  <a:close/>
                </a:path>
              </a:pathLst>
            </a:custGeom>
            <a:solidFill>
              <a:srgbClr val="00B050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151 - Ομάδα"/>
            <p:cNvGrpSpPr/>
            <p:nvPr/>
          </p:nvGrpSpPr>
          <p:grpSpPr>
            <a:xfrm rot="19693086">
              <a:off x="506782" y="1621688"/>
              <a:ext cx="313482" cy="386143"/>
              <a:chOff x="1773798" y="2637857"/>
              <a:chExt cx="512185" cy="927211"/>
            </a:xfrm>
          </p:grpSpPr>
          <p:sp>
            <p:nvSpPr>
              <p:cNvPr id="153" name="152 - Στρογγυλεμένο ορθογώνιο"/>
              <p:cNvSpPr/>
              <p:nvPr/>
            </p:nvSpPr>
            <p:spPr>
              <a:xfrm flipH="1">
                <a:off x="1928794" y="2928934"/>
                <a:ext cx="45719" cy="60892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153 - Ορθογώνιο"/>
              <p:cNvSpPr/>
              <p:nvPr/>
            </p:nvSpPr>
            <p:spPr>
              <a:xfrm flipV="1">
                <a:off x="1829976" y="2935742"/>
                <a:ext cx="119278" cy="391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154 - Ορθογώνιο"/>
              <p:cNvSpPr/>
              <p:nvPr/>
            </p:nvSpPr>
            <p:spPr>
              <a:xfrm rot="3978503">
                <a:off x="1640813" y="2770842"/>
                <a:ext cx="303027" cy="370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36 - Ομάδα"/>
              <p:cNvGrpSpPr/>
              <p:nvPr/>
            </p:nvGrpSpPr>
            <p:grpSpPr>
              <a:xfrm flipH="1">
                <a:off x="2071674" y="2643183"/>
                <a:ext cx="214313" cy="921885"/>
                <a:chOff x="1778195" y="2301861"/>
                <a:chExt cx="404171" cy="1075532"/>
              </a:xfrm>
            </p:grpSpPr>
            <p:sp>
              <p:nvSpPr>
                <p:cNvPr id="158" name="157 - Στρογγυλεμένο ορθογώνιο"/>
                <p:cNvSpPr/>
                <p:nvPr/>
              </p:nvSpPr>
              <p:spPr>
                <a:xfrm>
                  <a:off x="2071668" y="2635238"/>
                  <a:ext cx="110698" cy="74215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158 - Ορθογώνιο"/>
                <p:cNvSpPr/>
                <p:nvPr/>
              </p:nvSpPr>
              <p:spPr>
                <a:xfrm flipV="1">
                  <a:off x="1857356" y="2643181"/>
                  <a:ext cx="214314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159 - Ορθογώνιο"/>
                <p:cNvSpPr/>
                <p:nvPr/>
              </p:nvSpPr>
              <p:spPr>
                <a:xfrm rot="3978503">
                  <a:off x="1634721" y="2445335"/>
                  <a:ext cx="353531" cy="6658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7" name="156 - Ορθογώνιο"/>
              <p:cNvSpPr/>
              <p:nvPr/>
            </p:nvSpPr>
            <p:spPr>
              <a:xfrm>
                <a:off x="1941531" y="3194275"/>
                <a:ext cx="13013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137 - Ομάδα"/>
            <p:cNvGrpSpPr/>
            <p:nvPr/>
          </p:nvGrpSpPr>
          <p:grpSpPr>
            <a:xfrm rot="3561519">
              <a:off x="1098181" y="1730431"/>
              <a:ext cx="303904" cy="567257"/>
              <a:chOff x="1773798" y="2637857"/>
              <a:chExt cx="512185" cy="927211"/>
            </a:xfrm>
          </p:grpSpPr>
          <p:sp>
            <p:nvSpPr>
              <p:cNvPr id="140" name="139 - Στρογγυλεμένο ορθογώνιο"/>
              <p:cNvSpPr/>
              <p:nvPr/>
            </p:nvSpPr>
            <p:spPr>
              <a:xfrm flipH="1">
                <a:off x="1928794" y="2928934"/>
                <a:ext cx="45719" cy="60892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144 - Ορθογώνιο"/>
              <p:cNvSpPr/>
              <p:nvPr/>
            </p:nvSpPr>
            <p:spPr>
              <a:xfrm flipV="1">
                <a:off x="1829976" y="2935742"/>
                <a:ext cx="119278" cy="391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145 - Ορθογώνιο"/>
              <p:cNvSpPr/>
              <p:nvPr/>
            </p:nvSpPr>
            <p:spPr>
              <a:xfrm rot="3978503">
                <a:off x="1640813" y="2770842"/>
                <a:ext cx="303027" cy="370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36 - Ομάδα"/>
              <p:cNvGrpSpPr/>
              <p:nvPr/>
            </p:nvGrpSpPr>
            <p:grpSpPr>
              <a:xfrm flipH="1">
                <a:off x="2071672" y="2643183"/>
                <a:ext cx="214313" cy="921885"/>
                <a:chOff x="1778195" y="2301861"/>
                <a:chExt cx="404171" cy="1075532"/>
              </a:xfrm>
            </p:grpSpPr>
            <p:sp>
              <p:nvSpPr>
                <p:cNvPr id="149" name="148 - Στρογγυλεμένο ορθογώνιο"/>
                <p:cNvSpPr/>
                <p:nvPr/>
              </p:nvSpPr>
              <p:spPr>
                <a:xfrm>
                  <a:off x="2071668" y="2635238"/>
                  <a:ext cx="110698" cy="74215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149 - Ορθογώνιο"/>
                <p:cNvSpPr/>
                <p:nvPr/>
              </p:nvSpPr>
              <p:spPr>
                <a:xfrm flipV="1">
                  <a:off x="1857356" y="2643181"/>
                  <a:ext cx="214314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150 - Ορθογώνιο"/>
                <p:cNvSpPr/>
                <p:nvPr/>
              </p:nvSpPr>
              <p:spPr>
                <a:xfrm rot="3978503">
                  <a:off x="1634721" y="2445335"/>
                  <a:ext cx="353531" cy="6658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8" name="147 - Ορθογώνιο"/>
              <p:cNvSpPr/>
              <p:nvPr/>
            </p:nvSpPr>
            <p:spPr>
              <a:xfrm>
                <a:off x="1941531" y="3194275"/>
                <a:ext cx="13013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395288" y="1844675"/>
              <a:ext cx="857250" cy="906463"/>
              <a:chOff x="396" y="808"/>
              <a:chExt cx="540" cy="571"/>
            </a:xfrm>
          </p:grpSpPr>
          <p:sp>
            <p:nvSpPr>
              <p:cNvPr id="39997" name="Freeform 13"/>
              <p:cNvSpPr>
                <a:spLocks/>
              </p:cNvSpPr>
              <p:nvPr/>
            </p:nvSpPr>
            <p:spPr bwMode="auto">
              <a:xfrm>
                <a:off x="396" y="808"/>
                <a:ext cx="540" cy="571"/>
              </a:xfrm>
              <a:custGeom>
                <a:avLst/>
                <a:gdLst>
                  <a:gd name="T0" fmla="*/ 399 w 540"/>
                  <a:gd name="T1" fmla="*/ 88 h 571"/>
                  <a:gd name="T2" fmla="*/ 409 w 540"/>
                  <a:gd name="T3" fmla="*/ 94 h 571"/>
                  <a:gd name="T4" fmla="*/ 424 w 540"/>
                  <a:gd name="T5" fmla="*/ 67 h 571"/>
                  <a:gd name="T6" fmla="*/ 430 w 540"/>
                  <a:gd name="T7" fmla="*/ 70 h 571"/>
                  <a:gd name="T8" fmla="*/ 462 w 540"/>
                  <a:gd name="T9" fmla="*/ 49 h 571"/>
                  <a:gd name="T10" fmla="*/ 477 w 540"/>
                  <a:gd name="T11" fmla="*/ 76 h 571"/>
                  <a:gd name="T12" fmla="*/ 451 w 540"/>
                  <a:gd name="T13" fmla="*/ 91 h 571"/>
                  <a:gd name="T14" fmla="*/ 445 w 540"/>
                  <a:gd name="T15" fmla="*/ 96 h 571"/>
                  <a:gd name="T16" fmla="*/ 439 w 540"/>
                  <a:gd name="T17" fmla="*/ 103 h 571"/>
                  <a:gd name="T18" fmla="*/ 438 w 540"/>
                  <a:gd name="T19" fmla="*/ 124 h 571"/>
                  <a:gd name="T20" fmla="*/ 450 w 540"/>
                  <a:gd name="T21" fmla="*/ 148 h 571"/>
                  <a:gd name="T22" fmla="*/ 463 w 540"/>
                  <a:gd name="T23" fmla="*/ 184 h 571"/>
                  <a:gd name="T24" fmla="*/ 534 w 540"/>
                  <a:gd name="T25" fmla="*/ 202 h 571"/>
                  <a:gd name="T26" fmla="*/ 526 w 540"/>
                  <a:gd name="T27" fmla="*/ 216 h 571"/>
                  <a:gd name="T28" fmla="*/ 510 w 540"/>
                  <a:gd name="T29" fmla="*/ 223 h 571"/>
                  <a:gd name="T30" fmla="*/ 498 w 540"/>
                  <a:gd name="T31" fmla="*/ 298 h 571"/>
                  <a:gd name="T32" fmla="*/ 540 w 540"/>
                  <a:gd name="T33" fmla="*/ 327 h 571"/>
                  <a:gd name="T34" fmla="*/ 505 w 540"/>
                  <a:gd name="T35" fmla="*/ 327 h 571"/>
                  <a:gd name="T36" fmla="*/ 475 w 540"/>
                  <a:gd name="T37" fmla="*/ 370 h 571"/>
                  <a:gd name="T38" fmla="*/ 478 w 540"/>
                  <a:gd name="T39" fmla="*/ 427 h 571"/>
                  <a:gd name="T40" fmla="*/ 504 w 540"/>
                  <a:gd name="T41" fmla="*/ 441 h 571"/>
                  <a:gd name="T42" fmla="*/ 466 w 540"/>
                  <a:gd name="T43" fmla="*/ 441 h 571"/>
                  <a:gd name="T44" fmla="*/ 397 w 540"/>
                  <a:gd name="T45" fmla="*/ 484 h 571"/>
                  <a:gd name="T46" fmla="*/ 426 w 540"/>
                  <a:gd name="T47" fmla="*/ 547 h 571"/>
                  <a:gd name="T48" fmla="*/ 370 w 540"/>
                  <a:gd name="T49" fmla="*/ 508 h 571"/>
                  <a:gd name="T50" fmla="*/ 300 w 540"/>
                  <a:gd name="T51" fmla="*/ 531 h 571"/>
                  <a:gd name="T52" fmla="*/ 289 w 540"/>
                  <a:gd name="T53" fmla="*/ 571 h 571"/>
                  <a:gd name="T54" fmla="*/ 268 w 540"/>
                  <a:gd name="T55" fmla="*/ 531 h 571"/>
                  <a:gd name="T56" fmla="*/ 225 w 540"/>
                  <a:gd name="T57" fmla="*/ 522 h 571"/>
                  <a:gd name="T58" fmla="*/ 199 w 540"/>
                  <a:gd name="T59" fmla="*/ 546 h 571"/>
                  <a:gd name="T60" fmla="*/ 193 w 540"/>
                  <a:gd name="T61" fmla="*/ 516 h 571"/>
                  <a:gd name="T62" fmla="*/ 157 w 540"/>
                  <a:gd name="T63" fmla="*/ 498 h 571"/>
                  <a:gd name="T64" fmla="*/ 121 w 540"/>
                  <a:gd name="T65" fmla="*/ 474 h 571"/>
                  <a:gd name="T66" fmla="*/ 82 w 540"/>
                  <a:gd name="T67" fmla="*/ 481 h 571"/>
                  <a:gd name="T68" fmla="*/ 90 w 540"/>
                  <a:gd name="T69" fmla="*/ 471 h 571"/>
                  <a:gd name="T70" fmla="*/ 76 w 540"/>
                  <a:gd name="T71" fmla="*/ 415 h 571"/>
                  <a:gd name="T72" fmla="*/ 52 w 540"/>
                  <a:gd name="T73" fmla="*/ 397 h 571"/>
                  <a:gd name="T74" fmla="*/ 30 w 540"/>
                  <a:gd name="T75" fmla="*/ 403 h 571"/>
                  <a:gd name="T76" fmla="*/ 49 w 540"/>
                  <a:gd name="T77" fmla="*/ 364 h 571"/>
                  <a:gd name="T78" fmla="*/ 9 w 540"/>
                  <a:gd name="T79" fmla="*/ 318 h 571"/>
                  <a:gd name="T80" fmla="*/ 18 w 540"/>
                  <a:gd name="T81" fmla="*/ 291 h 571"/>
                  <a:gd name="T82" fmla="*/ 48 w 540"/>
                  <a:gd name="T83" fmla="*/ 241 h 571"/>
                  <a:gd name="T84" fmla="*/ 25 w 540"/>
                  <a:gd name="T85" fmla="*/ 186 h 571"/>
                  <a:gd name="T86" fmla="*/ 63 w 540"/>
                  <a:gd name="T87" fmla="*/ 193 h 571"/>
                  <a:gd name="T88" fmla="*/ 76 w 540"/>
                  <a:gd name="T89" fmla="*/ 145 h 571"/>
                  <a:gd name="T90" fmla="*/ 123 w 540"/>
                  <a:gd name="T91" fmla="*/ 96 h 571"/>
                  <a:gd name="T92" fmla="*/ 108 w 540"/>
                  <a:gd name="T93" fmla="*/ 64 h 571"/>
                  <a:gd name="T94" fmla="*/ 136 w 540"/>
                  <a:gd name="T95" fmla="*/ 93 h 571"/>
                  <a:gd name="T96" fmla="*/ 175 w 540"/>
                  <a:gd name="T97" fmla="*/ 69 h 571"/>
                  <a:gd name="T98" fmla="*/ 237 w 540"/>
                  <a:gd name="T99" fmla="*/ 54 h 571"/>
                  <a:gd name="T100" fmla="*/ 243 w 540"/>
                  <a:gd name="T101" fmla="*/ 21 h 571"/>
                  <a:gd name="T102" fmla="*/ 270 w 540"/>
                  <a:gd name="T103" fmla="*/ 13 h 571"/>
                  <a:gd name="T104" fmla="*/ 271 w 540"/>
                  <a:gd name="T105" fmla="*/ 55 h 571"/>
                  <a:gd name="T106" fmla="*/ 372 w 540"/>
                  <a:gd name="T107" fmla="*/ 82 h 57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40"/>
                  <a:gd name="T163" fmla="*/ 0 h 571"/>
                  <a:gd name="T164" fmla="*/ 540 w 540"/>
                  <a:gd name="T165" fmla="*/ 571 h 57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40" h="571">
                    <a:moveTo>
                      <a:pt x="384" y="87"/>
                    </a:moveTo>
                    <a:cubicBezTo>
                      <a:pt x="389" y="87"/>
                      <a:pt x="395" y="86"/>
                      <a:pt x="399" y="88"/>
                    </a:cubicBezTo>
                    <a:cubicBezTo>
                      <a:pt x="401" y="89"/>
                      <a:pt x="398" y="95"/>
                      <a:pt x="400" y="96"/>
                    </a:cubicBezTo>
                    <a:cubicBezTo>
                      <a:pt x="403" y="98"/>
                      <a:pt x="406" y="95"/>
                      <a:pt x="409" y="94"/>
                    </a:cubicBezTo>
                    <a:cubicBezTo>
                      <a:pt x="413" y="88"/>
                      <a:pt x="416" y="88"/>
                      <a:pt x="423" y="87"/>
                    </a:cubicBezTo>
                    <a:cubicBezTo>
                      <a:pt x="423" y="80"/>
                      <a:pt x="423" y="74"/>
                      <a:pt x="424" y="67"/>
                    </a:cubicBezTo>
                    <a:cubicBezTo>
                      <a:pt x="424" y="65"/>
                      <a:pt x="424" y="71"/>
                      <a:pt x="426" y="72"/>
                    </a:cubicBezTo>
                    <a:cubicBezTo>
                      <a:pt x="427" y="73"/>
                      <a:pt x="429" y="71"/>
                      <a:pt x="430" y="70"/>
                    </a:cubicBezTo>
                    <a:cubicBezTo>
                      <a:pt x="432" y="65"/>
                      <a:pt x="436" y="65"/>
                      <a:pt x="438" y="60"/>
                    </a:cubicBezTo>
                    <a:cubicBezTo>
                      <a:pt x="440" y="41"/>
                      <a:pt x="447" y="47"/>
                      <a:pt x="462" y="49"/>
                    </a:cubicBezTo>
                    <a:cubicBezTo>
                      <a:pt x="464" y="61"/>
                      <a:pt x="470" y="48"/>
                      <a:pt x="468" y="63"/>
                    </a:cubicBezTo>
                    <a:cubicBezTo>
                      <a:pt x="469" y="73"/>
                      <a:pt x="472" y="69"/>
                      <a:pt x="477" y="76"/>
                    </a:cubicBezTo>
                    <a:cubicBezTo>
                      <a:pt x="471" y="79"/>
                      <a:pt x="469" y="80"/>
                      <a:pt x="468" y="87"/>
                    </a:cubicBezTo>
                    <a:cubicBezTo>
                      <a:pt x="461" y="84"/>
                      <a:pt x="456" y="85"/>
                      <a:pt x="451" y="91"/>
                    </a:cubicBezTo>
                    <a:cubicBezTo>
                      <a:pt x="451" y="93"/>
                      <a:pt x="452" y="96"/>
                      <a:pt x="450" y="97"/>
                    </a:cubicBezTo>
                    <a:cubicBezTo>
                      <a:pt x="449" y="98"/>
                      <a:pt x="446" y="95"/>
                      <a:pt x="445" y="96"/>
                    </a:cubicBezTo>
                    <a:cubicBezTo>
                      <a:pt x="443" y="97"/>
                      <a:pt x="445" y="100"/>
                      <a:pt x="444" y="102"/>
                    </a:cubicBezTo>
                    <a:cubicBezTo>
                      <a:pt x="443" y="103"/>
                      <a:pt x="441" y="103"/>
                      <a:pt x="439" y="103"/>
                    </a:cubicBezTo>
                    <a:cubicBezTo>
                      <a:pt x="429" y="101"/>
                      <a:pt x="431" y="107"/>
                      <a:pt x="427" y="115"/>
                    </a:cubicBezTo>
                    <a:cubicBezTo>
                      <a:pt x="429" y="123"/>
                      <a:pt x="429" y="127"/>
                      <a:pt x="438" y="124"/>
                    </a:cubicBezTo>
                    <a:cubicBezTo>
                      <a:pt x="435" y="132"/>
                      <a:pt x="436" y="135"/>
                      <a:pt x="444" y="136"/>
                    </a:cubicBezTo>
                    <a:cubicBezTo>
                      <a:pt x="446" y="144"/>
                      <a:pt x="441" y="146"/>
                      <a:pt x="450" y="148"/>
                    </a:cubicBezTo>
                    <a:cubicBezTo>
                      <a:pt x="460" y="155"/>
                      <a:pt x="449" y="167"/>
                      <a:pt x="462" y="169"/>
                    </a:cubicBezTo>
                    <a:cubicBezTo>
                      <a:pt x="462" y="174"/>
                      <a:pt x="460" y="180"/>
                      <a:pt x="463" y="184"/>
                    </a:cubicBezTo>
                    <a:cubicBezTo>
                      <a:pt x="468" y="193"/>
                      <a:pt x="477" y="180"/>
                      <a:pt x="469" y="190"/>
                    </a:cubicBezTo>
                    <a:cubicBezTo>
                      <a:pt x="491" y="199"/>
                      <a:pt x="509" y="201"/>
                      <a:pt x="534" y="202"/>
                    </a:cubicBezTo>
                    <a:cubicBezTo>
                      <a:pt x="533" y="207"/>
                      <a:pt x="535" y="213"/>
                      <a:pt x="532" y="217"/>
                    </a:cubicBezTo>
                    <a:cubicBezTo>
                      <a:pt x="531" y="219"/>
                      <a:pt x="528" y="215"/>
                      <a:pt x="526" y="216"/>
                    </a:cubicBezTo>
                    <a:cubicBezTo>
                      <a:pt x="524" y="217"/>
                      <a:pt x="527" y="221"/>
                      <a:pt x="525" y="222"/>
                    </a:cubicBezTo>
                    <a:cubicBezTo>
                      <a:pt x="520" y="224"/>
                      <a:pt x="515" y="223"/>
                      <a:pt x="510" y="223"/>
                    </a:cubicBezTo>
                    <a:cubicBezTo>
                      <a:pt x="501" y="226"/>
                      <a:pt x="502" y="233"/>
                      <a:pt x="493" y="235"/>
                    </a:cubicBezTo>
                    <a:cubicBezTo>
                      <a:pt x="485" y="248"/>
                      <a:pt x="484" y="295"/>
                      <a:pt x="498" y="298"/>
                    </a:cubicBezTo>
                    <a:cubicBezTo>
                      <a:pt x="503" y="305"/>
                      <a:pt x="513" y="309"/>
                      <a:pt x="522" y="310"/>
                    </a:cubicBezTo>
                    <a:cubicBezTo>
                      <a:pt x="531" y="314"/>
                      <a:pt x="536" y="318"/>
                      <a:pt x="540" y="327"/>
                    </a:cubicBezTo>
                    <a:cubicBezTo>
                      <a:pt x="537" y="335"/>
                      <a:pt x="532" y="337"/>
                      <a:pt x="525" y="342"/>
                    </a:cubicBezTo>
                    <a:cubicBezTo>
                      <a:pt x="512" y="340"/>
                      <a:pt x="510" y="338"/>
                      <a:pt x="505" y="327"/>
                    </a:cubicBezTo>
                    <a:cubicBezTo>
                      <a:pt x="503" y="317"/>
                      <a:pt x="498" y="319"/>
                      <a:pt x="489" y="321"/>
                    </a:cubicBezTo>
                    <a:cubicBezTo>
                      <a:pt x="479" y="329"/>
                      <a:pt x="485" y="357"/>
                      <a:pt x="475" y="370"/>
                    </a:cubicBezTo>
                    <a:cubicBezTo>
                      <a:pt x="471" y="387"/>
                      <a:pt x="471" y="401"/>
                      <a:pt x="460" y="415"/>
                    </a:cubicBezTo>
                    <a:cubicBezTo>
                      <a:pt x="463" y="427"/>
                      <a:pt x="465" y="426"/>
                      <a:pt x="478" y="427"/>
                    </a:cubicBezTo>
                    <a:cubicBezTo>
                      <a:pt x="483" y="429"/>
                      <a:pt x="487" y="432"/>
                      <a:pt x="492" y="435"/>
                    </a:cubicBezTo>
                    <a:cubicBezTo>
                      <a:pt x="496" y="437"/>
                      <a:pt x="504" y="441"/>
                      <a:pt x="504" y="441"/>
                    </a:cubicBezTo>
                    <a:cubicBezTo>
                      <a:pt x="511" y="451"/>
                      <a:pt x="505" y="455"/>
                      <a:pt x="495" y="457"/>
                    </a:cubicBezTo>
                    <a:cubicBezTo>
                      <a:pt x="476" y="455"/>
                      <a:pt x="480" y="444"/>
                      <a:pt x="466" y="441"/>
                    </a:cubicBezTo>
                    <a:cubicBezTo>
                      <a:pt x="445" y="443"/>
                      <a:pt x="436" y="465"/>
                      <a:pt x="415" y="469"/>
                    </a:cubicBezTo>
                    <a:cubicBezTo>
                      <a:pt x="409" y="474"/>
                      <a:pt x="403" y="479"/>
                      <a:pt x="397" y="484"/>
                    </a:cubicBezTo>
                    <a:cubicBezTo>
                      <a:pt x="385" y="504"/>
                      <a:pt x="401" y="519"/>
                      <a:pt x="417" y="529"/>
                    </a:cubicBezTo>
                    <a:cubicBezTo>
                      <a:pt x="418" y="535"/>
                      <a:pt x="422" y="542"/>
                      <a:pt x="426" y="547"/>
                    </a:cubicBezTo>
                    <a:cubicBezTo>
                      <a:pt x="410" y="553"/>
                      <a:pt x="407" y="539"/>
                      <a:pt x="397" y="531"/>
                    </a:cubicBezTo>
                    <a:cubicBezTo>
                      <a:pt x="391" y="521"/>
                      <a:pt x="381" y="513"/>
                      <a:pt x="370" y="508"/>
                    </a:cubicBezTo>
                    <a:cubicBezTo>
                      <a:pt x="351" y="513"/>
                      <a:pt x="335" y="524"/>
                      <a:pt x="316" y="529"/>
                    </a:cubicBezTo>
                    <a:cubicBezTo>
                      <a:pt x="313" y="530"/>
                      <a:pt x="300" y="536"/>
                      <a:pt x="300" y="531"/>
                    </a:cubicBezTo>
                    <a:cubicBezTo>
                      <a:pt x="298" y="535"/>
                      <a:pt x="297" y="540"/>
                      <a:pt x="295" y="544"/>
                    </a:cubicBezTo>
                    <a:cubicBezTo>
                      <a:pt x="296" y="552"/>
                      <a:pt x="300" y="569"/>
                      <a:pt x="289" y="571"/>
                    </a:cubicBezTo>
                    <a:cubicBezTo>
                      <a:pt x="285" y="567"/>
                      <a:pt x="282" y="563"/>
                      <a:pt x="279" y="558"/>
                    </a:cubicBezTo>
                    <a:cubicBezTo>
                      <a:pt x="280" y="543"/>
                      <a:pt x="286" y="534"/>
                      <a:pt x="268" y="531"/>
                    </a:cubicBezTo>
                    <a:cubicBezTo>
                      <a:pt x="255" y="532"/>
                      <a:pt x="252" y="533"/>
                      <a:pt x="241" y="529"/>
                    </a:cubicBezTo>
                    <a:cubicBezTo>
                      <a:pt x="235" y="525"/>
                      <a:pt x="232" y="523"/>
                      <a:pt x="225" y="522"/>
                    </a:cubicBezTo>
                    <a:cubicBezTo>
                      <a:pt x="217" y="519"/>
                      <a:pt x="209" y="519"/>
                      <a:pt x="204" y="526"/>
                    </a:cubicBezTo>
                    <a:cubicBezTo>
                      <a:pt x="205" y="535"/>
                      <a:pt x="208" y="542"/>
                      <a:pt x="199" y="546"/>
                    </a:cubicBezTo>
                    <a:cubicBezTo>
                      <a:pt x="193" y="544"/>
                      <a:pt x="185" y="542"/>
                      <a:pt x="195" y="538"/>
                    </a:cubicBezTo>
                    <a:cubicBezTo>
                      <a:pt x="200" y="532"/>
                      <a:pt x="196" y="523"/>
                      <a:pt x="193" y="516"/>
                    </a:cubicBezTo>
                    <a:cubicBezTo>
                      <a:pt x="191" y="507"/>
                      <a:pt x="183" y="505"/>
                      <a:pt x="175" y="504"/>
                    </a:cubicBezTo>
                    <a:cubicBezTo>
                      <a:pt x="169" y="501"/>
                      <a:pt x="163" y="499"/>
                      <a:pt x="157" y="498"/>
                    </a:cubicBezTo>
                    <a:cubicBezTo>
                      <a:pt x="151" y="493"/>
                      <a:pt x="147" y="488"/>
                      <a:pt x="139" y="486"/>
                    </a:cubicBezTo>
                    <a:cubicBezTo>
                      <a:pt x="133" y="481"/>
                      <a:pt x="129" y="476"/>
                      <a:pt x="121" y="474"/>
                    </a:cubicBezTo>
                    <a:cubicBezTo>
                      <a:pt x="114" y="470"/>
                      <a:pt x="110" y="471"/>
                      <a:pt x="102" y="472"/>
                    </a:cubicBezTo>
                    <a:cubicBezTo>
                      <a:pt x="95" y="475"/>
                      <a:pt x="90" y="480"/>
                      <a:pt x="82" y="481"/>
                    </a:cubicBezTo>
                    <a:cubicBezTo>
                      <a:pt x="76" y="486"/>
                      <a:pt x="75" y="492"/>
                      <a:pt x="67" y="495"/>
                    </a:cubicBezTo>
                    <a:cubicBezTo>
                      <a:pt x="64" y="482"/>
                      <a:pt x="78" y="473"/>
                      <a:pt x="90" y="471"/>
                    </a:cubicBezTo>
                    <a:cubicBezTo>
                      <a:pt x="98" y="460"/>
                      <a:pt x="95" y="465"/>
                      <a:pt x="100" y="457"/>
                    </a:cubicBezTo>
                    <a:cubicBezTo>
                      <a:pt x="98" y="440"/>
                      <a:pt x="85" y="429"/>
                      <a:pt x="76" y="415"/>
                    </a:cubicBezTo>
                    <a:cubicBezTo>
                      <a:pt x="75" y="407"/>
                      <a:pt x="74" y="406"/>
                      <a:pt x="67" y="402"/>
                    </a:cubicBezTo>
                    <a:cubicBezTo>
                      <a:pt x="62" y="395"/>
                      <a:pt x="60" y="396"/>
                      <a:pt x="52" y="397"/>
                    </a:cubicBezTo>
                    <a:cubicBezTo>
                      <a:pt x="48" y="403"/>
                      <a:pt x="46" y="410"/>
                      <a:pt x="40" y="414"/>
                    </a:cubicBezTo>
                    <a:cubicBezTo>
                      <a:pt x="34" y="411"/>
                      <a:pt x="31" y="410"/>
                      <a:pt x="30" y="403"/>
                    </a:cubicBezTo>
                    <a:cubicBezTo>
                      <a:pt x="32" y="392"/>
                      <a:pt x="40" y="395"/>
                      <a:pt x="51" y="394"/>
                    </a:cubicBezTo>
                    <a:cubicBezTo>
                      <a:pt x="57" y="386"/>
                      <a:pt x="52" y="373"/>
                      <a:pt x="49" y="364"/>
                    </a:cubicBezTo>
                    <a:cubicBezTo>
                      <a:pt x="46" y="345"/>
                      <a:pt x="52" y="312"/>
                      <a:pt x="31" y="304"/>
                    </a:cubicBezTo>
                    <a:cubicBezTo>
                      <a:pt x="14" y="307"/>
                      <a:pt x="20" y="310"/>
                      <a:pt x="9" y="318"/>
                    </a:cubicBezTo>
                    <a:cubicBezTo>
                      <a:pt x="3" y="314"/>
                      <a:pt x="4" y="312"/>
                      <a:pt x="0" y="306"/>
                    </a:cubicBezTo>
                    <a:cubicBezTo>
                      <a:pt x="1" y="292"/>
                      <a:pt x="5" y="293"/>
                      <a:pt x="18" y="291"/>
                    </a:cubicBezTo>
                    <a:cubicBezTo>
                      <a:pt x="27" y="286"/>
                      <a:pt x="36" y="278"/>
                      <a:pt x="42" y="270"/>
                    </a:cubicBezTo>
                    <a:cubicBezTo>
                      <a:pt x="44" y="260"/>
                      <a:pt x="46" y="251"/>
                      <a:pt x="48" y="241"/>
                    </a:cubicBezTo>
                    <a:cubicBezTo>
                      <a:pt x="49" y="226"/>
                      <a:pt x="57" y="198"/>
                      <a:pt x="37" y="195"/>
                    </a:cubicBezTo>
                    <a:cubicBezTo>
                      <a:pt x="32" y="192"/>
                      <a:pt x="28" y="191"/>
                      <a:pt x="25" y="186"/>
                    </a:cubicBezTo>
                    <a:cubicBezTo>
                      <a:pt x="22" y="172"/>
                      <a:pt x="30" y="175"/>
                      <a:pt x="42" y="177"/>
                    </a:cubicBezTo>
                    <a:cubicBezTo>
                      <a:pt x="49" y="182"/>
                      <a:pt x="54" y="191"/>
                      <a:pt x="63" y="193"/>
                    </a:cubicBezTo>
                    <a:cubicBezTo>
                      <a:pt x="70" y="192"/>
                      <a:pt x="72" y="190"/>
                      <a:pt x="75" y="183"/>
                    </a:cubicBezTo>
                    <a:cubicBezTo>
                      <a:pt x="75" y="170"/>
                      <a:pt x="75" y="158"/>
                      <a:pt x="76" y="145"/>
                    </a:cubicBezTo>
                    <a:cubicBezTo>
                      <a:pt x="77" y="129"/>
                      <a:pt x="105" y="116"/>
                      <a:pt x="117" y="109"/>
                    </a:cubicBezTo>
                    <a:cubicBezTo>
                      <a:pt x="120" y="105"/>
                      <a:pt x="121" y="101"/>
                      <a:pt x="123" y="96"/>
                    </a:cubicBezTo>
                    <a:cubicBezTo>
                      <a:pt x="118" y="84"/>
                      <a:pt x="120" y="82"/>
                      <a:pt x="105" y="79"/>
                    </a:cubicBezTo>
                    <a:cubicBezTo>
                      <a:pt x="99" y="71"/>
                      <a:pt x="98" y="67"/>
                      <a:pt x="108" y="64"/>
                    </a:cubicBezTo>
                    <a:cubicBezTo>
                      <a:pt x="118" y="67"/>
                      <a:pt x="116" y="70"/>
                      <a:pt x="120" y="79"/>
                    </a:cubicBezTo>
                    <a:cubicBezTo>
                      <a:pt x="121" y="86"/>
                      <a:pt x="129" y="91"/>
                      <a:pt x="136" y="93"/>
                    </a:cubicBezTo>
                    <a:cubicBezTo>
                      <a:pt x="146" y="90"/>
                      <a:pt x="155" y="83"/>
                      <a:pt x="165" y="81"/>
                    </a:cubicBezTo>
                    <a:cubicBezTo>
                      <a:pt x="170" y="78"/>
                      <a:pt x="171" y="73"/>
                      <a:pt x="175" y="69"/>
                    </a:cubicBezTo>
                    <a:cubicBezTo>
                      <a:pt x="186" y="59"/>
                      <a:pt x="204" y="62"/>
                      <a:pt x="217" y="60"/>
                    </a:cubicBezTo>
                    <a:cubicBezTo>
                      <a:pt x="223" y="57"/>
                      <a:pt x="230" y="55"/>
                      <a:pt x="237" y="54"/>
                    </a:cubicBezTo>
                    <a:cubicBezTo>
                      <a:pt x="242" y="50"/>
                      <a:pt x="242" y="46"/>
                      <a:pt x="247" y="42"/>
                    </a:cubicBezTo>
                    <a:cubicBezTo>
                      <a:pt x="250" y="33"/>
                      <a:pt x="254" y="23"/>
                      <a:pt x="243" y="21"/>
                    </a:cubicBezTo>
                    <a:cubicBezTo>
                      <a:pt x="226" y="14"/>
                      <a:pt x="237" y="2"/>
                      <a:pt x="250" y="0"/>
                    </a:cubicBezTo>
                    <a:cubicBezTo>
                      <a:pt x="260" y="1"/>
                      <a:pt x="264" y="5"/>
                      <a:pt x="270" y="13"/>
                    </a:cubicBezTo>
                    <a:cubicBezTo>
                      <a:pt x="268" y="19"/>
                      <a:pt x="266" y="23"/>
                      <a:pt x="261" y="28"/>
                    </a:cubicBezTo>
                    <a:cubicBezTo>
                      <a:pt x="262" y="38"/>
                      <a:pt x="263" y="49"/>
                      <a:pt x="271" y="55"/>
                    </a:cubicBezTo>
                    <a:cubicBezTo>
                      <a:pt x="294" y="54"/>
                      <a:pt x="311" y="52"/>
                      <a:pt x="333" y="54"/>
                    </a:cubicBezTo>
                    <a:cubicBezTo>
                      <a:pt x="345" y="63"/>
                      <a:pt x="357" y="79"/>
                      <a:pt x="372" y="82"/>
                    </a:cubicBezTo>
                    <a:cubicBezTo>
                      <a:pt x="376" y="84"/>
                      <a:pt x="380" y="84"/>
                      <a:pt x="384" y="87"/>
                    </a:cubicBezTo>
                    <a:close/>
                  </a:path>
                </a:pathLst>
              </a:custGeom>
              <a:solidFill>
                <a:srgbClr val="FF6699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9998" name="Freeform 14"/>
              <p:cNvSpPr>
                <a:spLocks/>
              </p:cNvSpPr>
              <p:nvPr/>
            </p:nvSpPr>
            <p:spPr bwMode="auto">
              <a:xfrm>
                <a:off x="489" y="898"/>
                <a:ext cx="351" cy="399"/>
              </a:xfrm>
              <a:custGeom>
                <a:avLst/>
                <a:gdLst>
                  <a:gd name="T0" fmla="*/ 93 w 351"/>
                  <a:gd name="T1" fmla="*/ 64 h 399"/>
                  <a:gd name="T2" fmla="*/ 153 w 351"/>
                  <a:gd name="T3" fmla="*/ 64 h 399"/>
                  <a:gd name="T4" fmla="*/ 165 w 351"/>
                  <a:gd name="T5" fmla="*/ 75 h 399"/>
                  <a:gd name="T6" fmla="*/ 198 w 351"/>
                  <a:gd name="T7" fmla="*/ 121 h 399"/>
                  <a:gd name="T8" fmla="*/ 267 w 351"/>
                  <a:gd name="T9" fmla="*/ 123 h 399"/>
                  <a:gd name="T10" fmla="*/ 285 w 351"/>
                  <a:gd name="T11" fmla="*/ 114 h 399"/>
                  <a:gd name="T12" fmla="*/ 288 w 351"/>
                  <a:gd name="T13" fmla="*/ 73 h 399"/>
                  <a:gd name="T14" fmla="*/ 274 w 351"/>
                  <a:gd name="T15" fmla="*/ 27 h 399"/>
                  <a:gd name="T16" fmla="*/ 244 w 351"/>
                  <a:gd name="T17" fmla="*/ 9 h 399"/>
                  <a:gd name="T18" fmla="*/ 208 w 351"/>
                  <a:gd name="T19" fmla="*/ 0 h 399"/>
                  <a:gd name="T20" fmla="*/ 175 w 351"/>
                  <a:gd name="T21" fmla="*/ 4 h 399"/>
                  <a:gd name="T22" fmla="*/ 115 w 351"/>
                  <a:gd name="T23" fmla="*/ 43 h 399"/>
                  <a:gd name="T24" fmla="*/ 36 w 351"/>
                  <a:gd name="T25" fmla="*/ 58 h 399"/>
                  <a:gd name="T26" fmla="*/ 7 w 351"/>
                  <a:gd name="T27" fmla="*/ 82 h 399"/>
                  <a:gd name="T28" fmla="*/ 3 w 351"/>
                  <a:gd name="T29" fmla="*/ 139 h 399"/>
                  <a:gd name="T30" fmla="*/ 9 w 351"/>
                  <a:gd name="T31" fmla="*/ 232 h 399"/>
                  <a:gd name="T32" fmla="*/ 15 w 351"/>
                  <a:gd name="T33" fmla="*/ 280 h 399"/>
                  <a:gd name="T34" fmla="*/ 21 w 351"/>
                  <a:gd name="T35" fmla="*/ 295 h 399"/>
                  <a:gd name="T36" fmla="*/ 57 w 351"/>
                  <a:gd name="T37" fmla="*/ 349 h 399"/>
                  <a:gd name="T38" fmla="*/ 100 w 351"/>
                  <a:gd name="T39" fmla="*/ 358 h 399"/>
                  <a:gd name="T40" fmla="*/ 130 w 351"/>
                  <a:gd name="T41" fmla="*/ 370 h 399"/>
                  <a:gd name="T42" fmla="*/ 166 w 351"/>
                  <a:gd name="T43" fmla="*/ 399 h 399"/>
                  <a:gd name="T44" fmla="*/ 195 w 351"/>
                  <a:gd name="T45" fmla="*/ 384 h 399"/>
                  <a:gd name="T46" fmla="*/ 213 w 351"/>
                  <a:gd name="T47" fmla="*/ 369 h 399"/>
                  <a:gd name="T48" fmla="*/ 262 w 351"/>
                  <a:gd name="T49" fmla="*/ 376 h 399"/>
                  <a:gd name="T50" fmla="*/ 289 w 351"/>
                  <a:gd name="T51" fmla="*/ 372 h 399"/>
                  <a:gd name="T52" fmla="*/ 312 w 351"/>
                  <a:gd name="T53" fmla="*/ 363 h 399"/>
                  <a:gd name="T54" fmla="*/ 330 w 351"/>
                  <a:gd name="T55" fmla="*/ 324 h 399"/>
                  <a:gd name="T56" fmla="*/ 336 w 351"/>
                  <a:gd name="T57" fmla="*/ 268 h 399"/>
                  <a:gd name="T58" fmla="*/ 304 w 351"/>
                  <a:gd name="T59" fmla="*/ 183 h 399"/>
                  <a:gd name="T60" fmla="*/ 256 w 351"/>
                  <a:gd name="T61" fmla="*/ 181 h 399"/>
                  <a:gd name="T62" fmla="*/ 237 w 351"/>
                  <a:gd name="T63" fmla="*/ 195 h 399"/>
                  <a:gd name="T64" fmla="*/ 229 w 351"/>
                  <a:gd name="T65" fmla="*/ 205 h 399"/>
                  <a:gd name="T66" fmla="*/ 225 w 351"/>
                  <a:gd name="T67" fmla="*/ 220 h 399"/>
                  <a:gd name="T68" fmla="*/ 223 w 351"/>
                  <a:gd name="T69" fmla="*/ 321 h 399"/>
                  <a:gd name="T70" fmla="*/ 199 w 351"/>
                  <a:gd name="T71" fmla="*/ 355 h 399"/>
                  <a:gd name="T72" fmla="*/ 198 w 351"/>
                  <a:gd name="T73" fmla="*/ 328 h 399"/>
                  <a:gd name="T74" fmla="*/ 169 w 351"/>
                  <a:gd name="T75" fmla="*/ 234 h 399"/>
                  <a:gd name="T76" fmla="*/ 121 w 351"/>
                  <a:gd name="T77" fmla="*/ 241 h 399"/>
                  <a:gd name="T78" fmla="*/ 99 w 351"/>
                  <a:gd name="T79" fmla="*/ 247 h 399"/>
                  <a:gd name="T80" fmla="*/ 57 w 351"/>
                  <a:gd name="T81" fmla="*/ 243 h 399"/>
                  <a:gd name="T82" fmla="*/ 37 w 351"/>
                  <a:gd name="T83" fmla="*/ 237 h 399"/>
                  <a:gd name="T84" fmla="*/ 25 w 351"/>
                  <a:gd name="T85" fmla="*/ 223 h 399"/>
                  <a:gd name="T86" fmla="*/ 52 w 351"/>
                  <a:gd name="T87" fmla="*/ 193 h 399"/>
                  <a:gd name="T88" fmla="*/ 129 w 351"/>
                  <a:gd name="T89" fmla="*/ 195 h 399"/>
                  <a:gd name="T90" fmla="*/ 144 w 351"/>
                  <a:gd name="T91" fmla="*/ 190 h 399"/>
                  <a:gd name="T92" fmla="*/ 153 w 351"/>
                  <a:gd name="T93" fmla="*/ 183 h 399"/>
                  <a:gd name="T94" fmla="*/ 162 w 351"/>
                  <a:gd name="T95" fmla="*/ 166 h 399"/>
                  <a:gd name="T96" fmla="*/ 160 w 351"/>
                  <a:gd name="T97" fmla="*/ 132 h 399"/>
                  <a:gd name="T98" fmla="*/ 121 w 351"/>
                  <a:gd name="T99" fmla="*/ 103 h 399"/>
                  <a:gd name="T100" fmla="*/ 99 w 351"/>
                  <a:gd name="T101" fmla="*/ 93 h 399"/>
                  <a:gd name="T102" fmla="*/ 76 w 351"/>
                  <a:gd name="T103" fmla="*/ 84 h 399"/>
                  <a:gd name="T104" fmla="*/ 78 w 351"/>
                  <a:gd name="T105" fmla="*/ 63 h 399"/>
                  <a:gd name="T106" fmla="*/ 144 w 351"/>
                  <a:gd name="T107" fmla="*/ 63 h 399"/>
                  <a:gd name="T108" fmla="*/ 129 w 351"/>
                  <a:gd name="T109" fmla="*/ 63 h 39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51"/>
                  <a:gd name="T166" fmla="*/ 0 h 399"/>
                  <a:gd name="T167" fmla="*/ 351 w 351"/>
                  <a:gd name="T168" fmla="*/ 399 h 39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51" h="399">
                    <a:moveTo>
                      <a:pt x="93" y="64"/>
                    </a:moveTo>
                    <a:cubicBezTo>
                      <a:pt x="113" y="61"/>
                      <a:pt x="132" y="63"/>
                      <a:pt x="153" y="64"/>
                    </a:cubicBezTo>
                    <a:cubicBezTo>
                      <a:pt x="161" y="66"/>
                      <a:pt x="162" y="67"/>
                      <a:pt x="165" y="75"/>
                    </a:cubicBezTo>
                    <a:cubicBezTo>
                      <a:pt x="166" y="102"/>
                      <a:pt x="170" y="115"/>
                      <a:pt x="198" y="121"/>
                    </a:cubicBezTo>
                    <a:cubicBezTo>
                      <a:pt x="218" y="131"/>
                      <a:pt x="254" y="123"/>
                      <a:pt x="267" y="123"/>
                    </a:cubicBezTo>
                    <a:cubicBezTo>
                      <a:pt x="274" y="122"/>
                      <a:pt x="285" y="114"/>
                      <a:pt x="285" y="114"/>
                    </a:cubicBezTo>
                    <a:cubicBezTo>
                      <a:pt x="293" y="101"/>
                      <a:pt x="289" y="89"/>
                      <a:pt x="288" y="73"/>
                    </a:cubicBezTo>
                    <a:cubicBezTo>
                      <a:pt x="289" y="53"/>
                      <a:pt x="299" y="31"/>
                      <a:pt x="274" y="27"/>
                    </a:cubicBezTo>
                    <a:cubicBezTo>
                      <a:pt x="263" y="22"/>
                      <a:pt x="256" y="11"/>
                      <a:pt x="244" y="9"/>
                    </a:cubicBezTo>
                    <a:cubicBezTo>
                      <a:pt x="232" y="3"/>
                      <a:pt x="221" y="1"/>
                      <a:pt x="208" y="0"/>
                    </a:cubicBezTo>
                    <a:cubicBezTo>
                      <a:pt x="193" y="1"/>
                      <a:pt x="188" y="1"/>
                      <a:pt x="175" y="4"/>
                    </a:cubicBezTo>
                    <a:cubicBezTo>
                      <a:pt x="154" y="15"/>
                      <a:pt x="140" y="38"/>
                      <a:pt x="115" y="43"/>
                    </a:cubicBezTo>
                    <a:cubicBezTo>
                      <a:pt x="97" y="56"/>
                      <a:pt x="57" y="55"/>
                      <a:pt x="36" y="58"/>
                    </a:cubicBezTo>
                    <a:cubicBezTo>
                      <a:pt x="22" y="63"/>
                      <a:pt x="14" y="68"/>
                      <a:pt x="7" y="82"/>
                    </a:cubicBezTo>
                    <a:cubicBezTo>
                      <a:pt x="3" y="101"/>
                      <a:pt x="5" y="120"/>
                      <a:pt x="3" y="139"/>
                    </a:cubicBezTo>
                    <a:cubicBezTo>
                      <a:pt x="1" y="172"/>
                      <a:pt x="0" y="201"/>
                      <a:pt x="9" y="232"/>
                    </a:cubicBezTo>
                    <a:cubicBezTo>
                      <a:pt x="11" y="246"/>
                      <a:pt x="9" y="267"/>
                      <a:pt x="15" y="280"/>
                    </a:cubicBezTo>
                    <a:cubicBezTo>
                      <a:pt x="16" y="286"/>
                      <a:pt x="18" y="290"/>
                      <a:pt x="21" y="295"/>
                    </a:cubicBezTo>
                    <a:cubicBezTo>
                      <a:pt x="25" y="314"/>
                      <a:pt x="35" y="345"/>
                      <a:pt x="57" y="349"/>
                    </a:cubicBezTo>
                    <a:cubicBezTo>
                      <a:pt x="69" y="358"/>
                      <a:pt x="86" y="357"/>
                      <a:pt x="100" y="358"/>
                    </a:cubicBezTo>
                    <a:cubicBezTo>
                      <a:pt x="111" y="361"/>
                      <a:pt x="121" y="362"/>
                      <a:pt x="130" y="370"/>
                    </a:cubicBezTo>
                    <a:cubicBezTo>
                      <a:pt x="142" y="381"/>
                      <a:pt x="150" y="394"/>
                      <a:pt x="166" y="399"/>
                    </a:cubicBezTo>
                    <a:cubicBezTo>
                      <a:pt x="178" y="396"/>
                      <a:pt x="185" y="390"/>
                      <a:pt x="195" y="384"/>
                    </a:cubicBezTo>
                    <a:cubicBezTo>
                      <a:pt x="200" y="376"/>
                      <a:pt x="204" y="371"/>
                      <a:pt x="213" y="369"/>
                    </a:cubicBezTo>
                    <a:cubicBezTo>
                      <a:pt x="230" y="370"/>
                      <a:pt x="245" y="374"/>
                      <a:pt x="262" y="376"/>
                    </a:cubicBezTo>
                    <a:cubicBezTo>
                      <a:pt x="275" y="375"/>
                      <a:pt x="278" y="374"/>
                      <a:pt x="289" y="372"/>
                    </a:cubicBezTo>
                    <a:cubicBezTo>
                      <a:pt x="296" y="368"/>
                      <a:pt x="304" y="365"/>
                      <a:pt x="312" y="363"/>
                    </a:cubicBezTo>
                    <a:cubicBezTo>
                      <a:pt x="322" y="351"/>
                      <a:pt x="324" y="338"/>
                      <a:pt x="330" y="324"/>
                    </a:cubicBezTo>
                    <a:cubicBezTo>
                      <a:pt x="334" y="304"/>
                      <a:pt x="335" y="290"/>
                      <a:pt x="336" y="268"/>
                    </a:cubicBezTo>
                    <a:cubicBezTo>
                      <a:pt x="337" y="228"/>
                      <a:pt x="351" y="191"/>
                      <a:pt x="304" y="183"/>
                    </a:cubicBezTo>
                    <a:cubicBezTo>
                      <a:pt x="289" y="176"/>
                      <a:pt x="272" y="179"/>
                      <a:pt x="256" y="181"/>
                    </a:cubicBezTo>
                    <a:cubicBezTo>
                      <a:pt x="244" y="184"/>
                      <a:pt x="244" y="185"/>
                      <a:pt x="237" y="195"/>
                    </a:cubicBezTo>
                    <a:cubicBezTo>
                      <a:pt x="235" y="199"/>
                      <a:pt x="229" y="205"/>
                      <a:pt x="229" y="205"/>
                    </a:cubicBezTo>
                    <a:cubicBezTo>
                      <a:pt x="228" y="210"/>
                      <a:pt x="226" y="215"/>
                      <a:pt x="225" y="220"/>
                    </a:cubicBezTo>
                    <a:cubicBezTo>
                      <a:pt x="225" y="232"/>
                      <a:pt x="231" y="301"/>
                      <a:pt x="223" y="321"/>
                    </a:cubicBezTo>
                    <a:cubicBezTo>
                      <a:pt x="221" y="335"/>
                      <a:pt x="214" y="352"/>
                      <a:pt x="199" y="355"/>
                    </a:cubicBezTo>
                    <a:cubicBezTo>
                      <a:pt x="179" y="352"/>
                      <a:pt x="189" y="337"/>
                      <a:pt x="198" y="328"/>
                    </a:cubicBezTo>
                    <a:cubicBezTo>
                      <a:pt x="203" y="297"/>
                      <a:pt x="210" y="242"/>
                      <a:pt x="169" y="234"/>
                    </a:cubicBezTo>
                    <a:cubicBezTo>
                      <a:pt x="152" y="235"/>
                      <a:pt x="137" y="238"/>
                      <a:pt x="121" y="241"/>
                    </a:cubicBezTo>
                    <a:cubicBezTo>
                      <a:pt x="114" y="244"/>
                      <a:pt x="106" y="246"/>
                      <a:pt x="99" y="247"/>
                    </a:cubicBezTo>
                    <a:cubicBezTo>
                      <a:pt x="69" y="246"/>
                      <a:pt x="75" y="246"/>
                      <a:pt x="57" y="243"/>
                    </a:cubicBezTo>
                    <a:cubicBezTo>
                      <a:pt x="51" y="240"/>
                      <a:pt x="44" y="238"/>
                      <a:pt x="37" y="237"/>
                    </a:cubicBezTo>
                    <a:cubicBezTo>
                      <a:pt x="31" y="233"/>
                      <a:pt x="28" y="229"/>
                      <a:pt x="25" y="223"/>
                    </a:cubicBezTo>
                    <a:cubicBezTo>
                      <a:pt x="22" y="202"/>
                      <a:pt x="34" y="197"/>
                      <a:pt x="52" y="193"/>
                    </a:cubicBezTo>
                    <a:cubicBezTo>
                      <a:pt x="79" y="197"/>
                      <a:pt x="101" y="196"/>
                      <a:pt x="129" y="195"/>
                    </a:cubicBezTo>
                    <a:cubicBezTo>
                      <a:pt x="136" y="194"/>
                      <a:pt x="139" y="194"/>
                      <a:pt x="144" y="190"/>
                    </a:cubicBezTo>
                    <a:cubicBezTo>
                      <a:pt x="147" y="188"/>
                      <a:pt x="153" y="183"/>
                      <a:pt x="153" y="183"/>
                    </a:cubicBezTo>
                    <a:cubicBezTo>
                      <a:pt x="156" y="178"/>
                      <a:pt x="162" y="166"/>
                      <a:pt x="162" y="166"/>
                    </a:cubicBezTo>
                    <a:cubicBezTo>
                      <a:pt x="164" y="155"/>
                      <a:pt x="165" y="143"/>
                      <a:pt x="160" y="132"/>
                    </a:cubicBezTo>
                    <a:cubicBezTo>
                      <a:pt x="156" y="111"/>
                      <a:pt x="137" y="110"/>
                      <a:pt x="121" y="103"/>
                    </a:cubicBezTo>
                    <a:cubicBezTo>
                      <a:pt x="113" y="100"/>
                      <a:pt x="107" y="94"/>
                      <a:pt x="99" y="93"/>
                    </a:cubicBezTo>
                    <a:cubicBezTo>
                      <a:pt x="91" y="90"/>
                      <a:pt x="84" y="86"/>
                      <a:pt x="76" y="84"/>
                    </a:cubicBezTo>
                    <a:cubicBezTo>
                      <a:pt x="71" y="76"/>
                      <a:pt x="70" y="69"/>
                      <a:pt x="78" y="63"/>
                    </a:cubicBezTo>
                    <a:cubicBezTo>
                      <a:pt x="101" y="65"/>
                      <a:pt x="121" y="63"/>
                      <a:pt x="144" y="63"/>
                    </a:cubicBezTo>
                    <a:lnTo>
                      <a:pt x="129" y="63"/>
                    </a:lnTo>
                  </a:path>
                </a:pathLst>
              </a:custGeom>
              <a:solidFill>
                <a:srgbClr val="621B8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" name="160 - Ομάδα"/>
            <p:cNvGrpSpPr/>
            <p:nvPr/>
          </p:nvGrpSpPr>
          <p:grpSpPr>
            <a:xfrm rot="12820094">
              <a:off x="446879" y="2638526"/>
              <a:ext cx="345312" cy="345001"/>
              <a:chOff x="1773798" y="2637857"/>
              <a:chExt cx="512185" cy="927211"/>
            </a:xfrm>
          </p:grpSpPr>
          <p:sp>
            <p:nvSpPr>
              <p:cNvPr id="162" name="161 - Στρογγυλεμένο ορθογώνιο"/>
              <p:cNvSpPr/>
              <p:nvPr/>
            </p:nvSpPr>
            <p:spPr>
              <a:xfrm flipH="1">
                <a:off x="1928794" y="2928934"/>
                <a:ext cx="45719" cy="60892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162 - Ορθογώνιο"/>
              <p:cNvSpPr/>
              <p:nvPr/>
            </p:nvSpPr>
            <p:spPr>
              <a:xfrm flipV="1">
                <a:off x="1829976" y="2935742"/>
                <a:ext cx="119278" cy="391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163 - Ορθογώνιο"/>
              <p:cNvSpPr/>
              <p:nvPr/>
            </p:nvSpPr>
            <p:spPr>
              <a:xfrm rot="3978503">
                <a:off x="1640813" y="2770842"/>
                <a:ext cx="303027" cy="370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36 - Ομάδα"/>
              <p:cNvGrpSpPr/>
              <p:nvPr/>
            </p:nvGrpSpPr>
            <p:grpSpPr>
              <a:xfrm flipH="1">
                <a:off x="2071676" y="2643183"/>
                <a:ext cx="214313" cy="921885"/>
                <a:chOff x="1778195" y="2301861"/>
                <a:chExt cx="404171" cy="1075532"/>
              </a:xfrm>
            </p:grpSpPr>
            <p:sp>
              <p:nvSpPr>
                <p:cNvPr id="167" name="166 - Στρογγυλεμένο ορθογώνιο"/>
                <p:cNvSpPr/>
                <p:nvPr/>
              </p:nvSpPr>
              <p:spPr>
                <a:xfrm>
                  <a:off x="2071668" y="2635238"/>
                  <a:ext cx="110698" cy="74215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167 - Ορθογώνιο"/>
                <p:cNvSpPr/>
                <p:nvPr/>
              </p:nvSpPr>
              <p:spPr>
                <a:xfrm flipV="1">
                  <a:off x="1857356" y="2643181"/>
                  <a:ext cx="214314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168 - Ορθογώνιο"/>
                <p:cNvSpPr/>
                <p:nvPr/>
              </p:nvSpPr>
              <p:spPr>
                <a:xfrm rot="3978503">
                  <a:off x="1634721" y="2445335"/>
                  <a:ext cx="353531" cy="6658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6" name="165 - Ορθογώνιο"/>
              <p:cNvSpPr/>
              <p:nvPr/>
            </p:nvSpPr>
            <p:spPr>
              <a:xfrm>
                <a:off x="1941531" y="3194275"/>
                <a:ext cx="130139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365 - Ομάδα"/>
          <p:cNvGrpSpPr/>
          <p:nvPr/>
        </p:nvGrpSpPr>
        <p:grpSpPr>
          <a:xfrm>
            <a:off x="285720" y="3325500"/>
            <a:ext cx="6357982" cy="817880"/>
            <a:chOff x="285720" y="3254062"/>
            <a:chExt cx="6357982" cy="817880"/>
          </a:xfrm>
        </p:grpSpPr>
        <p:grpSp>
          <p:nvGrpSpPr>
            <p:cNvPr id="17" name="247 - Ομάδα"/>
            <p:cNvGrpSpPr/>
            <p:nvPr/>
          </p:nvGrpSpPr>
          <p:grpSpPr>
            <a:xfrm>
              <a:off x="6357950" y="3429000"/>
              <a:ext cx="285752" cy="642942"/>
              <a:chOff x="6929454" y="5143512"/>
              <a:chExt cx="583975" cy="991508"/>
            </a:xfrm>
          </p:grpSpPr>
          <p:sp>
            <p:nvSpPr>
              <p:cNvPr id="249" name="Freeform 4"/>
              <p:cNvSpPr>
                <a:spLocks noChangeAspect="1"/>
              </p:cNvSpPr>
              <p:nvPr/>
            </p:nvSpPr>
            <p:spPr bwMode="auto">
              <a:xfrm>
                <a:off x="6929454" y="5574912"/>
                <a:ext cx="583975" cy="560108"/>
              </a:xfrm>
              <a:custGeom>
                <a:avLst/>
                <a:gdLst>
                  <a:gd name="T0" fmla="*/ 323064445 w 332"/>
                  <a:gd name="T1" fmla="*/ 1460809303 h 474"/>
                  <a:gd name="T2" fmla="*/ 2147483647 w 332"/>
                  <a:gd name="T3" fmla="*/ 2147483647 h 474"/>
                  <a:gd name="T4" fmla="*/ 2147483647 w 332"/>
                  <a:gd name="T5" fmla="*/ 2147483647 h 474"/>
                  <a:gd name="T6" fmla="*/ 2147483647 w 332"/>
                  <a:gd name="T7" fmla="*/ 2147483647 h 474"/>
                  <a:gd name="T8" fmla="*/ 2147483647 w 332"/>
                  <a:gd name="T9" fmla="*/ 2147483647 h 474"/>
                  <a:gd name="T10" fmla="*/ 2147483647 w 332"/>
                  <a:gd name="T11" fmla="*/ 2147483647 h 474"/>
                  <a:gd name="T12" fmla="*/ 2147483647 w 332"/>
                  <a:gd name="T13" fmla="*/ 1460809303 h 474"/>
                  <a:gd name="T14" fmla="*/ 2147483647 w 332"/>
                  <a:gd name="T15" fmla="*/ 324626424 h 474"/>
                  <a:gd name="T16" fmla="*/ 2147483647 w 332"/>
                  <a:gd name="T17" fmla="*/ 324626424 h 474"/>
                  <a:gd name="T18" fmla="*/ 2147483647 w 332"/>
                  <a:gd name="T19" fmla="*/ 2147483647 h 474"/>
                  <a:gd name="T20" fmla="*/ 1453796309 w 332"/>
                  <a:gd name="T21" fmla="*/ 324626424 h 474"/>
                  <a:gd name="T22" fmla="*/ 323064445 w 332"/>
                  <a:gd name="T23" fmla="*/ 324626424 h 474"/>
                  <a:gd name="T24" fmla="*/ 323064445 w 332"/>
                  <a:gd name="T25" fmla="*/ 1460809303 h 4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2"/>
                  <a:gd name="T40" fmla="*/ 0 h 474"/>
                  <a:gd name="T41" fmla="*/ 332 w 332"/>
                  <a:gd name="T42" fmla="*/ 474 h 4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2" h="474">
                    <a:moveTo>
                      <a:pt x="8" y="36"/>
                    </a:moveTo>
                    <a:cubicBezTo>
                      <a:pt x="146" y="174"/>
                      <a:pt x="146" y="174"/>
                      <a:pt x="146" y="174"/>
                    </a:cubicBezTo>
                    <a:cubicBezTo>
                      <a:pt x="146" y="454"/>
                      <a:pt x="146" y="454"/>
                      <a:pt x="146" y="454"/>
                    </a:cubicBezTo>
                    <a:cubicBezTo>
                      <a:pt x="146" y="465"/>
                      <a:pt x="155" y="474"/>
                      <a:pt x="166" y="474"/>
                    </a:cubicBezTo>
                    <a:cubicBezTo>
                      <a:pt x="177" y="474"/>
                      <a:pt x="186" y="465"/>
                      <a:pt x="186" y="454"/>
                    </a:cubicBezTo>
                    <a:cubicBezTo>
                      <a:pt x="186" y="174"/>
                      <a:pt x="186" y="174"/>
                      <a:pt x="186" y="174"/>
                    </a:cubicBezTo>
                    <a:cubicBezTo>
                      <a:pt x="324" y="36"/>
                      <a:pt x="324" y="36"/>
                      <a:pt x="324" y="36"/>
                    </a:cubicBezTo>
                    <a:cubicBezTo>
                      <a:pt x="332" y="28"/>
                      <a:pt x="332" y="16"/>
                      <a:pt x="324" y="8"/>
                    </a:cubicBezTo>
                    <a:cubicBezTo>
                      <a:pt x="316" y="0"/>
                      <a:pt x="304" y="0"/>
                      <a:pt x="296" y="8"/>
                    </a:cubicBezTo>
                    <a:cubicBezTo>
                      <a:pt x="166" y="138"/>
                      <a:pt x="166" y="138"/>
                      <a:pt x="166" y="13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28" y="0"/>
                      <a:pt x="16" y="0"/>
                      <a:pt x="8" y="8"/>
                    </a:cubicBezTo>
                    <a:cubicBezTo>
                      <a:pt x="0" y="16"/>
                      <a:pt x="0" y="28"/>
                      <a:pt x="8" y="3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4"/>
              <p:cNvSpPr>
                <a:spLocks noChangeAspect="1"/>
              </p:cNvSpPr>
              <p:nvPr/>
            </p:nvSpPr>
            <p:spPr bwMode="auto">
              <a:xfrm rot="19675396">
                <a:off x="7078184" y="5286388"/>
                <a:ext cx="419903" cy="411797"/>
              </a:xfrm>
              <a:custGeom>
                <a:avLst/>
                <a:gdLst>
                  <a:gd name="T0" fmla="*/ 323064445 w 332"/>
                  <a:gd name="T1" fmla="*/ 1460809303 h 474"/>
                  <a:gd name="T2" fmla="*/ 2147483647 w 332"/>
                  <a:gd name="T3" fmla="*/ 2147483647 h 474"/>
                  <a:gd name="T4" fmla="*/ 2147483647 w 332"/>
                  <a:gd name="T5" fmla="*/ 2147483647 h 474"/>
                  <a:gd name="T6" fmla="*/ 2147483647 w 332"/>
                  <a:gd name="T7" fmla="*/ 2147483647 h 474"/>
                  <a:gd name="T8" fmla="*/ 2147483647 w 332"/>
                  <a:gd name="T9" fmla="*/ 2147483647 h 474"/>
                  <a:gd name="T10" fmla="*/ 2147483647 w 332"/>
                  <a:gd name="T11" fmla="*/ 2147483647 h 474"/>
                  <a:gd name="T12" fmla="*/ 2147483647 w 332"/>
                  <a:gd name="T13" fmla="*/ 1460809303 h 474"/>
                  <a:gd name="T14" fmla="*/ 2147483647 w 332"/>
                  <a:gd name="T15" fmla="*/ 324626424 h 474"/>
                  <a:gd name="T16" fmla="*/ 2147483647 w 332"/>
                  <a:gd name="T17" fmla="*/ 324626424 h 474"/>
                  <a:gd name="T18" fmla="*/ 2147483647 w 332"/>
                  <a:gd name="T19" fmla="*/ 2147483647 h 474"/>
                  <a:gd name="T20" fmla="*/ 1453796309 w 332"/>
                  <a:gd name="T21" fmla="*/ 324626424 h 474"/>
                  <a:gd name="T22" fmla="*/ 323064445 w 332"/>
                  <a:gd name="T23" fmla="*/ 324626424 h 474"/>
                  <a:gd name="T24" fmla="*/ 323064445 w 332"/>
                  <a:gd name="T25" fmla="*/ 1460809303 h 4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2"/>
                  <a:gd name="T40" fmla="*/ 0 h 474"/>
                  <a:gd name="T41" fmla="*/ 332 w 332"/>
                  <a:gd name="T42" fmla="*/ 474 h 4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2" h="474">
                    <a:moveTo>
                      <a:pt x="8" y="36"/>
                    </a:moveTo>
                    <a:cubicBezTo>
                      <a:pt x="146" y="174"/>
                      <a:pt x="146" y="174"/>
                      <a:pt x="146" y="174"/>
                    </a:cubicBezTo>
                    <a:cubicBezTo>
                      <a:pt x="146" y="454"/>
                      <a:pt x="146" y="454"/>
                      <a:pt x="146" y="454"/>
                    </a:cubicBezTo>
                    <a:cubicBezTo>
                      <a:pt x="146" y="465"/>
                      <a:pt x="155" y="474"/>
                      <a:pt x="166" y="474"/>
                    </a:cubicBezTo>
                    <a:cubicBezTo>
                      <a:pt x="177" y="474"/>
                      <a:pt x="186" y="465"/>
                      <a:pt x="186" y="454"/>
                    </a:cubicBezTo>
                    <a:cubicBezTo>
                      <a:pt x="186" y="174"/>
                      <a:pt x="186" y="174"/>
                      <a:pt x="186" y="174"/>
                    </a:cubicBezTo>
                    <a:cubicBezTo>
                      <a:pt x="324" y="36"/>
                      <a:pt x="324" y="36"/>
                      <a:pt x="324" y="36"/>
                    </a:cubicBezTo>
                    <a:cubicBezTo>
                      <a:pt x="332" y="28"/>
                      <a:pt x="332" y="16"/>
                      <a:pt x="324" y="8"/>
                    </a:cubicBezTo>
                    <a:cubicBezTo>
                      <a:pt x="316" y="0"/>
                      <a:pt x="304" y="0"/>
                      <a:pt x="296" y="8"/>
                    </a:cubicBezTo>
                    <a:cubicBezTo>
                      <a:pt x="166" y="138"/>
                      <a:pt x="166" y="138"/>
                      <a:pt x="166" y="13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28" y="0"/>
                      <a:pt x="16" y="0"/>
                      <a:pt x="8" y="8"/>
                    </a:cubicBezTo>
                    <a:cubicBezTo>
                      <a:pt x="0" y="16"/>
                      <a:pt x="0" y="28"/>
                      <a:pt x="8" y="3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250 - Δάκρυ"/>
              <p:cNvSpPr/>
              <p:nvPr/>
            </p:nvSpPr>
            <p:spPr>
              <a:xfrm rot="5400000">
                <a:off x="7000892" y="5143512"/>
                <a:ext cx="214314" cy="214314"/>
              </a:xfrm>
              <a:prstGeom prst="teardrop">
                <a:avLst/>
              </a:prstGeom>
              <a:solidFill>
                <a:schemeClr val="accent6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364 - Ομάδα"/>
            <p:cNvGrpSpPr/>
            <p:nvPr/>
          </p:nvGrpSpPr>
          <p:grpSpPr>
            <a:xfrm>
              <a:off x="285720" y="3254062"/>
              <a:ext cx="6000792" cy="770252"/>
              <a:chOff x="285720" y="3254062"/>
              <a:chExt cx="6000792" cy="770252"/>
            </a:xfrm>
          </p:grpSpPr>
          <p:grpSp>
            <p:nvGrpSpPr>
              <p:cNvPr id="19" name="178 - Ομάδα"/>
              <p:cNvGrpSpPr/>
              <p:nvPr/>
            </p:nvGrpSpPr>
            <p:grpSpPr>
              <a:xfrm>
                <a:off x="285720" y="3286124"/>
                <a:ext cx="428628" cy="714380"/>
                <a:chOff x="6929454" y="5143512"/>
                <a:chExt cx="583975" cy="991508"/>
              </a:xfrm>
            </p:grpSpPr>
            <p:sp>
              <p:nvSpPr>
                <p:cNvPr id="180" name="Freeform 4"/>
                <p:cNvSpPr>
                  <a:spLocks noChangeAspect="1"/>
                </p:cNvSpPr>
                <p:nvPr/>
              </p:nvSpPr>
              <p:spPr bwMode="auto">
                <a:xfrm>
                  <a:off x="6929454" y="5574912"/>
                  <a:ext cx="583975" cy="560108"/>
                </a:xfrm>
                <a:custGeom>
                  <a:avLst/>
                  <a:gdLst>
                    <a:gd name="T0" fmla="*/ 323064445 w 332"/>
                    <a:gd name="T1" fmla="*/ 1460809303 h 474"/>
                    <a:gd name="T2" fmla="*/ 2147483647 w 332"/>
                    <a:gd name="T3" fmla="*/ 2147483647 h 474"/>
                    <a:gd name="T4" fmla="*/ 2147483647 w 332"/>
                    <a:gd name="T5" fmla="*/ 2147483647 h 474"/>
                    <a:gd name="T6" fmla="*/ 2147483647 w 332"/>
                    <a:gd name="T7" fmla="*/ 2147483647 h 474"/>
                    <a:gd name="T8" fmla="*/ 2147483647 w 332"/>
                    <a:gd name="T9" fmla="*/ 2147483647 h 474"/>
                    <a:gd name="T10" fmla="*/ 2147483647 w 332"/>
                    <a:gd name="T11" fmla="*/ 2147483647 h 474"/>
                    <a:gd name="T12" fmla="*/ 2147483647 w 332"/>
                    <a:gd name="T13" fmla="*/ 1460809303 h 474"/>
                    <a:gd name="T14" fmla="*/ 2147483647 w 332"/>
                    <a:gd name="T15" fmla="*/ 324626424 h 474"/>
                    <a:gd name="T16" fmla="*/ 2147483647 w 332"/>
                    <a:gd name="T17" fmla="*/ 324626424 h 474"/>
                    <a:gd name="T18" fmla="*/ 2147483647 w 332"/>
                    <a:gd name="T19" fmla="*/ 2147483647 h 474"/>
                    <a:gd name="T20" fmla="*/ 1453796309 w 332"/>
                    <a:gd name="T21" fmla="*/ 324626424 h 474"/>
                    <a:gd name="T22" fmla="*/ 323064445 w 332"/>
                    <a:gd name="T23" fmla="*/ 324626424 h 474"/>
                    <a:gd name="T24" fmla="*/ 323064445 w 332"/>
                    <a:gd name="T25" fmla="*/ 1460809303 h 47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2"/>
                    <a:gd name="T40" fmla="*/ 0 h 474"/>
                    <a:gd name="T41" fmla="*/ 332 w 332"/>
                    <a:gd name="T42" fmla="*/ 474 h 47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2" h="474">
                      <a:moveTo>
                        <a:pt x="8" y="36"/>
                      </a:moveTo>
                      <a:cubicBezTo>
                        <a:pt x="146" y="174"/>
                        <a:pt x="146" y="174"/>
                        <a:pt x="146" y="174"/>
                      </a:cubicBezTo>
                      <a:cubicBezTo>
                        <a:pt x="146" y="454"/>
                        <a:pt x="146" y="454"/>
                        <a:pt x="146" y="454"/>
                      </a:cubicBezTo>
                      <a:cubicBezTo>
                        <a:pt x="146" y="465"/>
                        <a:pt x="155" y="474"/>
                        <a:pt x="166" y="474"/>
                      </a:cubicBezTo>
                      <a:cubicBezTo>
                        <a:pt x="177" y="474"/>
                        <a:pt x="186" y="465"/>
                        <a:pt x="186" y="454"/>
                      </a:cubicBezTo>
                      <a:cubicBezTo>
                        <a:pt x="186" y="174"/>
                        <a:pt x="186" y="174"/>
                        <a:pt x="186" y="174"/>
                      </a:cubicBezTo>
                      <a:cubicBezTo>
                        <a:pt x="324" y="36"/>
                        <a:pt x="324" y="36"/>
                        <a:pt x="324" y="36"/>
                      </a:cubicBezTo>
                      <a:cubicBezTo>
                        <a:pt x="332" y="28"/>
                        <a:pt x="332" y="16"/>
                        <a:pt x="324" y="8"/>
                      </a:cubicBezTo>
                      <a:cubicBezTo>
                        <a:pt x="316" y="0"/>
                        <a:pt x="304" y="0"/>
                        <a:pt x="296" y="8"/>
                      </a:cubicBezTo>
                      <a:cubicBezTo>
                        <a:pt x="166" y="138"/>
                        <a:pt x="166" y="138"/>
                        <a:pt x="166" y="138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28" y="0"/>
                        <a:pt x="16" y="0"/>
                        <a:pt x="8" y="8"/>
                      </a:cubicBezTo>
                      <a:cubicBezTo>
                        <a:pt x="0" y="16"/>
                        <a:pt x="0" y="28"/>
                        <a:pt x="8" y="36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Freeform 4"/>
                <p:cNvSpPr>
                  <a:spLocks noChangeAspect="1"/>
                </p:cNvSpPr>
                <p:nvPr/>
              </p:nvSpPr>
              <p:spPr bwMode="auto">
                <a:xfrm rot="19675396">
                  <a:off x="7078184" y="5286388"/>
                  <a:ext cx="419903" cy="411797"/>
                </a:xfrm>
                <a:custGeom>
                  <a:avLst/>
                  <a:gdLst>
                    <a:gd name="T0" fmla="*/ 323064445 w 332"/>
                    <a:gd name="T1" fmla="*/ 1460809303 h 474"/>
                    <a:gd name="T2" fmla="*/ 2147483647 w 332"/>
                    <a:gd name="T3" fmla="*/ 2147483647 h 474"/>
                    <a:gd name="T4" fmla="*/ 2147483647 w 332"/>
                    <a:gd name="T5" fmla="*/ 2147483647 h 474"/>
                    <a:gd name="T6" fmla="*/ 2147483647 w 332"/>
                    <a:gd name="T7" fmla="*/ 2147483647 h 474"/>
                    <a:gd name="T8" fmla="*/ 2147483647 w 332"/>
                    <a:gd name="T9" fmla="*/ 2147483647 h 474"/>
                    <a:gd name="T10" fmla="*/ 2147483647 w 332"/>
                    <a:gd name="T11" fmla="*/ 2147483647 h 474"/>
                    <a:gd name="T12" fmla="*/ 2147483647 w 332"/>
                    <a:gd name="T13" fmla="*/ 1460809303 h 474"/>
                    <a:gd name="T14" fmla="*/ 2147483647 w 332"/>
                    <a:gd name="T15" fmla="*/ 324626424 h 474"/>
                    <a:gd name="T16" fmla="*/ 2147483647 w 332"/>
                    <a:gd name="T17" fmla="*/ 324626424 h 474"/>
                    <a:gd name="T18" fmla="*/ 2147483647 w 332"/>
                    <a:gd name="T19" fmla="*/ 2147483647 h 474"/>
                    <a:gd name="T20" fmla="*/ 1453796309 w 332"/>
                    <a:gd name="T21" fmla="*/ 324626424 h 474"/>
                    <a:gd name="T22" fmla="*/ 323064445 w 332"/>
                    <a:gd name="T23" fmla="*/ 324626424 h 474"/>
                    <a:gd name="T24" fmla="*/ 323064445 w 332"/>
                    <a:gd name="T25" fmla="*/ 1460809303 h 47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2"/>
                    <a:gd name="T40" fmla="*/ 0 h 474"/>
                    <a:gd name="T41" fmla="*/ 332 w 332"/>
                    <a:gd name="T42" fmla="*/ 474 h 47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2" h="474">
                      <a:moveTo>
                        <a:pt x="8" y="36"/>
                      </a:moveTo>
                      <a:cubicBezTo>
                        <a:pt x="146" y="174"/>
                        <a:pt x="146" y="174"/>
                        <a:pt x="146" y="174"/>
                      </a:cubicBezTo>
                      <a:cubicBezTo>
                        <a:pt x="146" y="454"/>
                        <a:pt x="146" y="454"/>
                        <a:pt x="146" y="454"/>
                      </a:cubicBezTo>
                      <a:cubicBezTo>
                        <a:pt x="146" y="465"/>
                        <a:pt x="155" y="474"/>
                        <a:pt x="166" y="474"/>
                      </a:cubicBezTo>
                      <a:cubicBezTo>
                        <a:pt x="177" y="474"/>
                        <a:pt x="186" y="465"/>
                        <a:pt x="186" y="454"/>
                      </a:cubicBezTo>
                      <a:cubicBezTo>
                        <a:pt x="186" y="174"/>
                        <a:pt x="186" y="174"/>
                        <a:pt x="186" y="174"/>
                      </a:cubicBezTo>
                      <a:cubicBezTo>
                        <a:pt x="324" y="36"/>
                        <a:pt x="324" y="36"/>
                        <a:pt x="324" y="36"/>
                      </a:cubicBezTo>
                      <a:cubicBezTo>
                        <a:pt x="332" y="28"/>
                        <a:pt x="332" y="16"/>
                        <a:pt x="324" y="8"/>
                      </a:cubicBezTo>
                      <a:cubicBezTo>
                        <a:pt x="316" y="0"/>
                        <a:pt x="304" y="0"/>
                        <a:pt x="296" y="8"/>
                      </a:cubicBezTo>
                      <a:cubicBezTo>
                        <a:pt x="166" y="138"/>
                        <a:pt x="166" y="138"/>
                        <a:pt x="166" y="138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28" y="0"/>
                        <a:pt x="16" y="0"/>
                        <a:pt x="8" y="8"/>
                      </a:cubicBezTo>
                      <a:cubicBezTo>
                        <a:pt x="0" y="16"/>
                        <a:pt x="0" y="28"/>
                        <a:pt x="8" y="36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181 - Δάκρυ"/>
                <p:cNvSpPr/>
                <p:nvPr/>
              </p:nvSpPr>
              <p:spPr>
                <a:xfrm rot="5400000">
                  <a:off x="7000892" y="5143512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216 - Ομάδα"/>
              <p:cNvGrpSpPr/>
              <p:nvPr/>
            </p:nvGrpSpPr>
            <p:grpSpPr>
              <a:xfrm flipH="1">
                <a:off x="2857488" y="3571876"/>
                <a:ext cx="142876" cy="357189"/>
                <a:chOff x="2786050" y="5715016"/>
                <a:chExt cx="214315" cy="571503"/>
              </a:xfrm>
            </p:grpSpPr>
            <p:sp>
              <p:nvSpPr>
                <p:cNvPr id="218" name="217 - Ορθογώνιο"/>
                <p:cNvSpPr/>
                <p:nvPr/>
              </p:nvSpPr>
              <p:spPr>
                <a:xfrm rot="5400000">
                  <a:off x="2714501" y="6000655"/>
                  <a:ext cx="357414" cy="214314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218 - Διάσημα"/>
                <p:cNvSpPr/>
                <p:nvPr/>
              </p:nvSpPr>
              <p:spPr>
                <a:xfrm rot="5400000">
                  <a:off x="2678758" y="5822308"/>
                  <a:ext cx="428898" cy="214314"/>
                </a:xfrm>
                <a:prstGeom prst="chevron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" name="219 - Ομάδα"/>
              <p:cNvGrpSpPr/>
              <p:nvPr/>
            </p:nvGrpSpPr>
            <p:grpSpPr>
              <a:xfrm flipH="1">
                <a:off x="4500562" y="3643314"/>
                <a:ext cx="142876" cy="357189"/>
                <a:chOff x="2786050" y="5715016"/>
                <a:chExt cx="214315" cy="571503"/>
              </a:xfrm>
            </p:grpSpPr>
            <p:sp>
              <p:nvSpPr>
                <p:cNvPr id="221" name="220 - Ορθογώνιο"/>
                <p:cNvSpPr/>
                <p:nvPr/>
              </p:nvSpPr>
              <p:spPr>
                <a:xfrm rot="5400000">
                  <a:off x="2714501" y="6000655"/>
                  <a:ext cx="357414" cy="214314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221 - Διάσημα"/>
                <p:cNvSpPr/>
                <p:nvPr/>
              </p:nvSpPr>
              <p:spPr>
                <a:xfrm rot="5400000">
                  <a:off x="2678758" y="5822308"/>
                  <a:ext cx="428898" cy="214314"/>
                </a:xfrm>
                <a:prstGeom prst="chevron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" name="224 - Ομάδα"/>
              <p:cNvGrpSpPr/>
              <p:nvPr/>
            </p:nvGrpSpPr>
            <p:grpSpPr>
              <a:xfrm>
                <a:off x="3286116" y="3286124"/>
                <a:ext cx="285752" cy="642942"/>
                <a:chOff x="6929454" y="5143512"/>
                <a:chExt cx="583975" cy="991508"/>
              </a:xfrm>
            </p:grpSpPr>
            <p:sp>
              <p:nvSpPr>
                <p:cNvPr id="226" name="Freeform 4"/>
                <p:cNvSpPr>
                  <a:spLocks noChangeAspect="1"/>
                </p:cNvSpPr>
                <p:nvPr/>
              </p:nvSpPr>
              <p:spPr bwMode="auto">
                <a:xfrm>
                  <a:off x="6929454" y="5574912"/>
                  <a:ext cx="583975" cy="560108"/>
                </a:xfrm>
                <a:custGeom>
                  <a:avLst/>
                  <a:gdLst>
                    <a:gd name="T0" fmla="*/ 323064445 w 332"/>
                    <a:gd name="T1" fmla="*/ 1460809303 h 474"/>
                    <a:gd name="T2" fmla="*/ 2147483647 w 332"/>
                    <a:gd name="T3" fmla="*/ 2147483647 h 474"/>
                    <a:gd name="T4" fmla="*/ 2147483647 w 332"/>
                    <a:gd name="T5" fmla="*/ 2147483647 h 474"/>
                    <a:gd name="T6" fmla="*/ 2147483647 w 332"/>
                    <a:gd name="T7" fmla="*/ 2147483647 h 474"/>
                    <a:gd name="T8" fmla="*/ 2147483647 w 332"/>
                    <a:gd name="T9" fmla="*/ 2147483647 h 474"/>
                    <a:gd name="T10" fmla="*/ 2147483647 w 332"/>
                    <a:gd name="T11" fmla="*/ 2147483647 h 474"/>
                    <a:gd name="T12" fmla="*/ 2147483647 w 332"/>
                    <a:gd name="T13" fmla="*/ 1460809303 h 474"/>
                    <a:gd name="T14" fmla="*/ 2147483647 w 332"/>
                    <a:gd name="T15" fmla="*/ 324626424 h 474"/>
                    <a:gd name="T16" fmla="*/ 2147483647 w 332"/>
                    <a:gd name="T17" fmla="*/ 324626424 h 474"/>
                    <a:gd name="T18" fmla="*/ 2147483647 w 332"/>
                    <a:gd name="T19" fmla="*/ 2147483647 h 474"/>
                    <a:gd name="T20" fmla="*/ 1453796309 w 332"/>
                    <a:gd name="T21" fmla="*/ 324626424 h 474"/>
                    <a:gd name="T22" fmla="*/ 323064445 w 332"/>
                    <a:gd name="T23" fmla="*/ 324626424 h 474"/>
                    <a:gd name="T24" fmla="*/ 323064445 w 332"/>
                    <a:gd name="T25" fmla="*/ 1460809303 h 47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2"/>
                    <a:gd name="T40" fmla="*/ 0 h 474"/>
                    <a:gd name="T41" fmla="*/ 332 w 332"/>
                    <a:gd name="T42" fmla="*/ 474 h 47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2" h="474">
                      <a:moveTo>
                        <a:pt x="8" y="36"/>
                      </a:moveTo>
                      <a:cubicBezTo>
                        <a:pt x="146" y="174"/>
                        <a:pt x="146" y="174"/>
                        <a:pt x="146" y="174"/>
                      </a:cubicBezTo>
                      <a:cubicBezTo>
                        <a:pt x="146" y="454"/>
                        <a:pt x="146" y="454"/>
                        <a:pt x="146" y="454"/>
                      </a:cubicBezTo>
                      <a:cubicBezTo>
                        <a:pt x="146" y="465"/>
                        <a:pt x="155" y="474"/>
                        <a:pt x="166" y="474"/>
                      </a:cubicBezTo>
                      <a:cubicBezTo>
                        <a:pt x="177" y="474"/>
                        <a:pt x="186" y="465"/>
                        <a:pt x="186" y="454"/>
                      </a:cubicBezTo>
                      <a:cubicBezTo>
                        <a:pt x="186" y="174"/>
                        <a:pt x="186" y="174"/>
                        <a:pt x="186" y="174"/>
                      </a:cubicBezTo>
                      <a:cubicBezTo>
                        <a:pt x="324" y="36"/>
                        <a:pt x="324" y="36"/>
                        <a:pt x="324" y="36"/>
                      </a:cubicBezTo>
                      <a:cubicBezTo>
                        <a:pt x="332" y="28"/>
                        <a:pt x="332" y="16"/>
                        <a:pt x="324" y="8"/>
                      </a:cubicBezTo>
                      <a:cubicBezTo>
                        <a:pt x="316" y="0"/>
                        <a:pt x="304" y="0"/>
                        <a:pt x="296" y="8"/>
                      </a:cubicBezTo>
                      <a:cubicBezTo>
                        <a:pt x="166" y="138"/>
                        <a:pt x="166" y="138"/>
                        <a:pt x="166" y="138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28" y="0"/>
                        <a:pt x="16" y="0"/>
                        <a:pt x="8" y="8"/>
                      </a:cubicBezTo>
                      <a:cubicBezTo>
                        <a:pt x="0" y="16"/>
                        <a:pt x="0" y="28"/>
                        <a:pt x="8" y="36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Freeform 4"/>
                <p:cNvSpPr>
                  <a:spLocks noChangeAspect="1"/>
                </p:cNvSpPr>
                <p:nvPr/>
              </p:nvSpPr>
              <p:spPr bwMode="auto">
                <a:xfrm rot="19675396">
                  <a:off x="7078184" y="5286388"/>
                  <a:ext cx="419903" cy="411797"/>
                </a:xfrm>
                <a:custGeom>
                  <a:avLst/>
                  <a:gdLst>
                    <a:gd name="T0" fmla="*/ 323064445 w 332"/>
                    <a:gd name="T1" fmla="*/ 1460809303 h 474"/>
                    <a:gd name="T2" fmla="*/ 2147483647 w 332"/>
                    <a:gd name="T3" fmla="*/ 2147483647 h 474"/>
                    <a:gd name="T4" fmla="*/ 2147483647 w 332"/>
                    <a:gd name="T5" fmla="*/ 2147483647 h 474"/>
                    <a:gd name="T6" fmla="*/ 2147483647 w 332"/>
                    <a:gd name="T7" fmla="*/ 2147483647 h 474"/>
                    <a:gd name="T8" fmla="*/ 2147483647 w 332"/>
                    <a:gd name="T9" fmla="*/ 2147483647 h 474"/>
                    <a:gd name="T10" fmla="*/ 2147483647 w 332"/>
                    <a:gd name="T11" fmla="*/ 2147483647 h 474"/>
                    <a:gd name="T12" fmla="*/ 2147483647 w 332"/>
                    <a:gd name="T13" fmla="*/ 1460809303 h 474"/>
                    <a:gd name="T14" fmla="*/ 2147483647 w 332"/>
                    <a:gd name="T15" fmla="*/ 324626424 h 474"/>
                    <a:gd name="T16" fmla="*/ 2147483647 w 332"/>
                    <a:gd name="T17" fmla="*/ 324626424 h 474"/>
                    <a:gd name="T18" fmla="*/ 2147483647 w 332"/>
                    <a:gd name="T19" fmla="*/ 2147483647 h 474"/>
                    <a:gd name="T20" fmla="*/ 1453796309 w 332"/>
                    <a:gd name="T21" fmla="*/ 324626424 h 474"/>
                    <a:gd name="T22" fmla="*/ 323064445 w 332"/>
                    <a:gd name="T23" fmla="*/ 324626424 h 474"/>
                    <a:gd name="T24" fmla="*/ 323064445 w 332"/>
                    <a:gd name="T25" fmla="*/ 1460809303 h 47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2"/>
                    <a:gd name="T40" fmla="*/ 0 h 474"/>
                    <a:gd name="T41" fmla="*/ 332 w 332"/>
                    <a:gd name="T42" fmla="*/ 474 h 47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2" h="474">
                      <a:moveTo>
                        <a:pt x="8" y="36"/>
                      </a:moveTo>
                      <a:cubicBezTo>
                        <a:pt x="146" y="174"/>
                        <a:pt x="146" y="174"/>
                        <a:pt x="146" y="174"/>
                      </a:cubicBezTo>
                      <a:cubicBezTo>
                        <a:pt x="146" y="454"/>
                        <a:pt x="146" y="454"/>
                        <a:pt x="146" y="454"/>
                      </a:cubicBezTo>
                      <a:cubicBezTo>
                        <a:pt x="146" y="465"/>
                        <a:pt x="155" y="474"/>
                        <a:pt x="166" y="474"/>
                      </a:cubicBezTo>
                      <a:cubicBezTo>
                        <a:pt x="177" y="474"/>
                        <a:pt x="186" y="465"/>
                        <a:pt x="186" y="454"/>
                      </a:cubicBezTo>
                      <a:cubicBezTo>
                        <a:pt x="186" y="174"/>
                        <a:pt x="186" y="174"/>
                        <a:pt x="186" y="174"/>
                      </a:cubicBezTo>
                      <a:cubicBezTo>
                        <a:pt x="324" y="36"/>
                        <a:pt x="324" y="36"/>
                        <a:pt x="324" y="36"/>
                      </a:cubicBezTo>
                      <a:cubicBezTo>
                        <a:pt x="332" y="28"/>
                        <a:pt x="332" y="16"/>
                        <a:pt x="324" y="8"/>
                      </a:cubicBezTo>
                      <a:cubicBezTo>
                        <a:pt x="316" y="0"/>
                        <a:pt x="304" y="0"/>
                        <a:pt x="296" y="8"/>
                      </a:cubicBezTo>
                      <a:cubicBezTo>
                        <a:pt x="166" y="138"/>
                        <a:pt x="166" y="138"/>
                        <a:pt x="166" y="138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28" y="0"/>
                        <a:pt x="16" y="0"/>
                        <a:pt x="8" y="8"/>
                      </a:cubicBezTo>
                      <a:cubicBezTo>
                        <a:pt x="0" y="16"/>
                        <a:pt x="0" y="28"/>
                        <a:pt x="8" y="36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227 - Δάκρυ"/>
                <p:cNvSpPr/>
                <p:nvPr/>
              </p:nvSpPr>
              <p:spPr>
                <a:xfrm rot="5400000">
                  <a:off x="7000892" y="5143512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207 - Ομάδα"/>
              <p:cNvGrpSpPr/>
              <p:nvPr/>
            </p:nvGrpSpPr>
            <p:grpSpPr>
              <a:xfrm flipH="1">
                <a:off x="857224" y="3571876"/>
                <a:ext cx="142876" cy="357189"/>
                <a:chOff x="2786050" y="5715016"/>
                <a:chExt cx="214315" cy="571503"/>
              </a:xfrm>
            </p:grpSpPr>
            <p:sp>
              <p:nvSpPr>
                <p:cNvPr id="209" name="208 - Ορθογώνιο"/>
                <p:cNvSpPr/>
                <p:nvPr/>
              </p:nvSpPr>
              <p:spPr>
                <a:xfrm rot="5400000">
                  <a:off x="2714501" y="6000655"/>
                  <a:ext cx="357414" cy="214314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209 - Διάσημα"/>
                <p:cNvSpPr/>
                <p:nvPr/>
              </p:nvSpPr>
              <p:spPr>
                <a:xfrm rot="5400000">
                  <a:off x="2678758" y="5822308"/>
                  <a:ext cx="428898" cy="214314"/>
                </a:xfrm>
                <a:prstGeom prst="chevron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" name="210 - Ομάδα"/>
              <p:cNvGrpSpPr/>
              <p:nvPr/>
            </p:nvGrpSpPr>
            <p:grpSpPr>
              <a:xfrm flipH="1">
                <a:off x="2285984" y="3571876"/>
                <a:ext cx="142876" cy="357189"/>
                <a:chOff x="2786050" y="5715016"/>
                <a:chExt cx="214315" cy="571503"/>
              </a:xfrm>
            </p:grpSpPr>
            <p:sp>
              <p:nvSpPr>
                <p:cNvPr id="212" name="211 - Ορθογώνιο"/>
                <p:cNvSpPr/>
                <p:nvPr/>
              </p:nvSpPr>
              <p:spPr>
                <a:xfrm rot="5400000">
                  <a:off x="2714501" y="6000655"/>
                  <a:ext cx="357414" cy="214314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212 - Διάσημα"/>
                <p:cNvSpPr/>
                <p:nvPr/>
              </p:nvSpPr>
              <p:spPr>
                <a:xfrm rot="5400000">
                  <a:off x="2678758" y="5822308"/>
                  <a:ext cx="428898" cy="214314"/>
                </a:xfrm>
                <a:prstGeom prst="chevron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5" name="213 - Ομάδα"/>
              <p:cNvGrpSpPr/>
              <p:nvPr/>
            </p:nvGrpSpPr>
            <p:grpSpPr>
              <a:xfrm flipH="1">
                <a:off x="1428728" y="3571876"/>
                <a:ext cx="142876" cy="357189"/>
                <a:chOff x="2786050" y="5715016"/>
                <a:chExt cx="214315" cy="571503"/>
              </a:xfrm>
            </p:grpSpPr>
            <p:sp>
              <p:nvSpPr>
                <p:cNvPr id="215" name="214 - Ορθογώνιο"/>
                <p:cNvSpPr/>
                <p:nvPr/>
              </p:nvSpPr>
              <p:spPr>
                <a:xfrm rot="5400000">
                  <a:off x="2714501" y="6000655"/>
                  <a:ext cx="357414" cy="214314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215 - Διάσημα"/>
                <p:cNvSpPr/>
                <p:nvPr/>
              </p:nvSpPr>
              <p:spPr>
                <a:xfrm rot="5400000">
                  <a:off x="2678758" y="5822308"/>
                  <a:ext cx="428898" cy="214314"/>
                </a:xfrm>
                <a:prstGeom prst="chevron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6" name="228 - Ομάδα"/>
              <p:cNvGrpSpPr/>
              <p:nvPr/>
            </p:nvGrpSpPr>
            <p:grpSpPr>
              <a:xfrm>
                <a:off x="1751602" y="3254062"/>
                <a:ext cx="320067" cy="752454"/>
                <a:chOff x="6421345" y="5094070"/>
                <a:chExt cx="654103" cy="1160391"/>
              </a:xfrm>
            </p:grpSpPr>
            <p:sp>
              <p:nvSpPr>
                <p:cNvPr id="230" name="Freeform 4"/>
                <p:cNvSpPr>
                  <a:spLocks noChangeAspect="1"/>
                </p:cNvSpPr>
                <p:nvPr/>
              </p:nvSpPr>
              <p:spPr bwMode="auto">
                <a:xfrm>
                  <a:off x="6491473" y="5694353"/>
                  <a:ext cx="583975" cy="560108"/>
                </a:xfrm>
                <a:custGeom>
                  <a:avLst/>
                  <a:gdLst>
                    <a:gd name="T0" fmla="*/ 323064445 w 332"/>
                    <a:gd name="T1" fmla="*/ 1460809303 h 474"/>
                    <a:gd name="T2" fmla="*/ 2147483647 w 332"/>
                    <a:gd name="T3" fmla="*/ 2147483647 h 474"/>
                    <a:gd name="T4" fmla="*/ 2147483647 w 332"/>
                    <a:gd name="T5" fmla="*/ 2147483647 h 474"/>
                    <a:gd name="T6" fmla="*/ 2147483647 w 332"/>
                    <a:gd name="T7" fmla="*/ 2147483647 h 474"/>
                    <a:gd name="T8" fmla="*/ 2147483647 w 332"/>
                    <a:gd name="T9" fmla="*/ 2147483647 h 474"/>
                    <a:gd name="T10" fmla="*/ 2147483647 w 332"/>
                    <a:gd name="T11" fmla="*/ 2147483647 h 474"/>
                    <a:gd name="T12" fmla="*/ 2147483647 w 332"/>
                    <a:gd name="T13" fmla="*/ 1460809303 h 474"/>
                    <a:gd name="T14" fmla="*/ 2147483647 w 332"/>
                    <a:gd name="T15" fmla="*/ 324626424 h 474"/>
                    <a:gd name="T16" fmla="*/ 2147483647 w 332"/>
                    <a:gd name="T17" fmla="*/ 324626424 h 474"/>
                    <a:gd name="T18" fmla="*/ 2147483647 w 332"/>
                    <a:gd name="T19" fmla="*/ 2147483647 h 474"/>
                    <a:gd name="T20" fmla="*/ 1453796309 w 332"/>
                    <a:gd name="T21" fmla="*/ 324626424 h 474"/>
                    <a:gd name="T22" fmla="*/ 323064445 w 332"/>
                    <a:gd name="T23" fmla="*/ 324626424 h 474"/>
                    <a:gd name="T24" fmla="*/ 323064445 w 332"/>
                    <a:gd name="T25" fmla="*/ 1460809303 h 47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2"/>
                    <a:gd name="T40" fmla="*/ 0 h 474"/>
                    <a:gd name="T41" fmla="*/ 332 w 332"/>
                    <a:gd name="T42" fmla="*/ 474 h 47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2" h="474">
                      <a:moveTo>
                        <a:pt x="8" y="36"/>
                      </a:moveTo>
                      <a:cubicBezTo>
                        <a:pt x="146" y="174"/>
                        <a:pt x="146" y="174"/>
                        <a:pt x="146" y="174"/>
                      </a:cubicBezTo>
                      <a:cubicBezTo>
                        <a:pt x="146" y="454"/>
                        <a:pt x="146" y="454"/>
                        <a:pt x="146" y="454"/>
                      </a:cubicBezTo>
                      <a:cubicBezTo>
                        <a:pt x="146" y="465"/>
                        <a:pt x="155" y="474"/>
                        <a:pt x="166" y="474"/>
                      </a:cubicBezTo>
                      <a:cubicBezTo>
                        <a:pt x="177" y="474"/>
                        <a:pt x="186" y="465"/>
                        <a:pt x="186" y="454"/>
                      </a:cubicBezTo>
                      <a:cubicBezTo>
                        <a:pt x="186" y="174"/>
                        <a:pt x="186" y="174"/>
                        <a:pt x="186" y="174"/>
                      </a:cubicBezTo>
                      <a:cubicBezTo>
                        <a:pt x="324" y="36"/>
                        <a:pt x="324" y="36"/>
                        <a:pt x="324" y="36"/>
                      </a:cubicBezTo>
                      <a:cubicBezTo>
                        <a:pt x="332" y="28"/>
                        <a:pt x="332" y="16"/>
                        <a:pt x="324" y="8"/>
                      </a:cubicBezTo>
                      <a:cubicBezTo>
                        <a:pt x="316" y="0"/>
                        <a:pt x="304" y="0"/>
                        <a:pt x="296" y="8"/>
                      </a:cubicBezTo>
                      <a:cubicBezTo>
                        <a:pt x="166" y="138"/>
                        <a:pt x="166" y="138"/>
                        <a:pt x="166" y="138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28" y="0"/>
                        <a:pt x="16" y="0"/>
                        <a:pt x="8" y="8"/>
                      </a:cubicBezTo>
                      <a:cubicBezTo>
                        <a:pt x="0" y="16"/>
                        <a:pt x="0" y="28"/>
                        <a:pt x="8" y="36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Freeform 4"/>
                <p:cNvSpPr>
                  <a:spLocks noChangeAspect="1"/>
                </p:cNvSpPr>
                <p:nvPr/>
              </p:nvSpPr>
              <p:spPr bwMode="auto">
                <a:xfrm rot="19675396">
                  <a:off x="6604321" y="5416553"/>
                  <a:ext cx="419903" cy="411797"/>
                </a:xfrm>
                <a:custGeom>
                  <a:avLst/>
                  <a:gdLst>
                    <a:gd name="T0" fmla="*/ 323064445 w 332"/>
                    <a:gd name="T1" fmla="*/ 1460809303 h 474"/>
                    <a:gd name="T2" fmla="*/ 2147483647 w 332"/>
                    <a:gd name="T3" fmla="*/ 2147483647 h 474"/>
                    <a:gd name="T4" fmla="*/ 2147483647 w 332"/>
                    <a:gd name="T5" fmla="*/ 2147483647 h 474"/>
                    <a:gd name="T6" fmla="*/ 2147483647 w 332"/>
                    <a:gd name="T7" fmla="*/ 2147483647 h 474"/>
                    <a:gd name="T8" fmla="*/ 2147483647 w 332"/>
                    <a:gd name="T9" fmla="*/ 2147483647 h 474"/>
                    <a:gd name="T10" fmla="*/ 2147483647 w 332"/>
                    <a:gd name="T11" fmla="*/ 2147483647 h 474"/>
                    <a:gd name="T12" fmla="*/ 2147483647 w 332"/>
                    <a:gd name="T13" fmla="*/ 1460809303 h 474"/>
                    <a:gd name="T14" fmla="*/ 2147483647 w 332"/>
                    <a:gd name="T15" fmla="*/ 324626424 h 474"/>
                    <a:gd name="T16" fmla="*/ 2147483647 w 332"/>
                    <a:gd name="T17" fmla="*/ 324626424 h 474"/>
                    <a:gd name="T18" fmla="*/ 2147483647 w 332"/>
                    <a:gd name="T19" fmla="*/ 2147483647 h 474"/>
                    <a:gd name="T20" fmla="*/ 1453796309 w 332"/>
                    <a:gd name="T21" fmla="*/ 324626424 h 474"/>
                    <a:gd name="T22" fmla="*/ 323064445 w 332"/>
                    <a:gd name="T23" fmla="*/ 324626424 h 474"/>
                    <a:gd name="T24" fmla="*/ 323064445 w 332"/>
                    <a:gd name="T25" fmla="*/ 1460809303 h 47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2"/>
                    <a:gd name="T40" fmla="*/ 0 h 474"/>
                    <a:gd name="T41" fmla="*/ 332 w 332"/>
                    <a:gd name="T42" fmla="*/ 474 h 47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2" h="474">
                      <a:moveTo>
                        <a:pt x="8" y="36"/>
                      </a:moveTo>
                      <a:cubicBezTo>
                        <a:pt x="146" y="174"/>
                        <a:pt x="146" y="174"/>
                        <a:pt x="146" y="174"/>
                      </a:cubicBezTo>
                      <a:cubicBezTo>
                        <a:pt x="146" y="454"/>
                        <a:pt x="146" y="454"/>
                        <a:pt x="146" y="454"/>
                      </a:cubicBezTo>
                      <a:cubicBezTo>
                        <a:pt x="146" y="465"/>
                        <a:pt x="155" y="474"/>
                        <a:pt x="166" y="474"/>
                      </a:cubicBezTo>
                      <a:cubicBezTo>
                        <a:pt x="177" y="474"/>
                        <a:pt x="186" y="465"/>
                        <a:pt x="186" y="454"/>
                      </a:cubicBezTo>
                      <a:cubicBezTo>
                        <a:pt x="186" y="174"/>
                        <a:pt x="186" y="174"/>
                        <a:pt x="186" y="174"/>
                      </a:cubicBezTo>
                      <a:cubicBezTo>
                        <a:pt x="324" y="36"/>
                        <a:pt x="324" y="36"/>
                        <a:pt x="324" y="36"/>
                      </a:cubicBezTo>
                      <a:cubicBezTo>
                        <a:pt x="332" y="28"/>
                        <a:pt x="332" y="16"/>
                        <a:pt x="324" y="8"/>
                      </a:cubicBezTo>
                      <a:cubicBezTo>
                        <a:pt x="316" y="0"/>
                        <a:pt x="304" y="0"/>
                        <a:pt x="296" y="8"/>
                      </a:cubicBezTo>
                      <a:cubicBezTo>
                        <a:pt x="166" y="138"/>
                        <a:pt x="166" y="138"/>
                        <a:pt x="166" y="138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28" y="0"/>
                        <a:pt x="16" y="0"/>
                        <a:pt x="8" y="8"/>
                      </a:cubicBezTo>
                      <a:cubicBezTo>
                        <a:pt x="0" y="16"/>
                        <a:pt x="0" y="28"/>
                        <a:pt x="8" y="36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231 - Δάκρυ"/>
                <p:cNvSpPr/>
                <p:nvPr/>
              </p:nvSpPr>
              <p:spPr>
                <a:xfrm rot="18157589" flipH="1" flipV="1">
                  <a:off x="6477433" y="5037982"/>
                  <a:ext cx="304362" cy="416537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236 - Ομάδα"/>
              <p:cNvGrpSpPr/>
              <p:nvPr/>
            </p:nvGrpSpPr>
            <p:grpSpPr>
              <a:xfrm flipH="1">
                <a:off x="5214942" y="3643314"/>
                <a:ext cx="142876" cy="357189"/>
                <a:chOff x="2786050" y="5715016"/>
                <a:chExt cx="214315" cy="571503"/>
              </a:xfrm>
            </p:grpSpPr>
            <p:sp>
              <p:nvSpPr>
                <p:cNvPr id="238" name="237 - Ορθογώνιο"/>
                <p:cNvSpPr/>
                <p:nvPr/>
              </p:nvSpPr>
              <p:spPr>
                <a:xfrm rot="5400000">
                  <a:off x="2714501" y="6000655"/>
                  <a:ext cx="357414" cy="214314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238 - Διάσημα"/>
                <p:cNvSpPr/>
                <p:nvPr/>
              </p:nvSpPr>
              <p:spPr>
                <a:xfrm rot="5400000">
                  <a:off x="2678758" y="5822308"/>
                  <a:ext cx="428898" cy="214314"/>
                </a:xfrm>
                <a:prstGeom prst="chevron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8" name="241 - Ομάδα"/>
              <p:cNvGrpSpPr/>
              <p:nvPr/>
            </p:nvGrpSpPr>
            <p:grpSpPr>
              <a:xfrm>
                <a:off x="6000760" y="3643314"/>
                <a:ext cx="285752" cy="381000"/>
                <a:chOff x="4929190" y="5572140"/>
                <a:chExt cx="285752" cy="738190"/>
              </a:xfrm>
            </p:grpSpPr>
            <p:sp>
              <p:nvSpPr>
                <p:cNvPr id="243" name="242 - Σταυρός"/>
                <p:cNvSpPr/>
                <p:nvPr/>
              </p:nvSpPr>
              <p:spPr bwMode="auto">
                <a:xfrm>
                  <a:off x="4929190" y="5572140"/>
                  <a:ext cx="285752" cy="381000"/>
                </a:xfrm>
                <a:prstGeom prst="plus">
                  <a:avLst/>
                </a:prstGeom>
                <a:solidFill>
                  <a:srgbClr val="C00000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4" name="243 - Ορθογώνιο"/>
                <p:cNvSpPr/>
                <p:nvPr/>
              </p:nvSpPr>
              <p:spPr bwMode="auto">
                <a:xfrm>
                  <a:off x="5000628" y="5929330"/>
                  <a:ext cx="142876" cy="381000"/>
                </a:xfrm>
                <a:prstGeom prst="rect">
                  <a:avLst/>
                </a:prstGeom>
                <a:solidFill>
                  <a:srgbClr val="C00000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" name="251 - Ομάδα"/>
              <p:cNvGrpSpPr/>
              <p:nvPr/>
            </p:nvGrpSpPr>
            <p:grpSpPr>
              <a:xfrm>
                <a:off x="4000496" y="3286124"/>
                <a:ext cx="285752" cy="642942"/>
                <a:chOff x="6929454" y="5143512"/>
                <a:chExt cx="583975" cy="991508"/>
              </a:xfrm>
            </p:grpSpPr>
            <p:sp>
              <p:nvSpPr>
                <p:cNvPr id="253" name="Freeform 4"/>
                <p:cNvSpPr>
                  <a:spLocks noChangeAspect="1"/>
                </p:cNvSpPr>
                <p:nvPr/>
              </p:nvSpPr>
              <p:spPr bwMode="auto">
                <a:xfrm>
                  <a:off x="6929454" y="5574912"/>
                  <a:ext cx="583975" cy="560108"/>
                </a:xfrm>
                <a:custGeom>
                  <a:avLst/>
                  <a:gdLst>
                    <a:gd name="T0" fmla="*/ 323064445 w 332"/>
                    <a:gd name="T1" fmla="*/ 1460809303 h 474"/>
                    <a:gd name="T2" fmla="*/ 2147483647 w 332"/>
                    <a:gd name="T3" fmla="*/ 2147483647 h 474"/>
                    <a:gd name="T4" fmla="*/ 2147483647 w 332"/>
                    <a:gd name="T5" fmla="*/ 2147483647 h 474"/>
                    <a:gd name="T6" fmla="*/ 2147483647 w 332"/>
                    <a:gd name="T7" fmla="*/ 2147483647 h 474"/>
                    <a:gd name="T8" fmla="*/ 2147483647 w 332"/>
                    <a:gd name="T9" fmla="*/ 2147483647 h 474"/>
                    <a:gd name="T10" fmla="*/ 2147483647 w 332"/>
                    <a:gd name="T11" fmla="*/ 2147483647 h 474"/>
                    <a:gd name="T12" fmla="*/ 2147483647 w 332"/>
                    <a:gd name="T13" fmla="*/ 1460809303 h 474"/>
                    <a:gd name="T14" fmla="*/ 2147483647 w 332"/>
                    <a:gd name="T15" fmla="*/ 324626424 h 474"/>
                    <a:gd name="T16" fmla="*/ 2147483647 w 332"/>
                    <a:gd name="T17" fmla="*/ 324626424 h 474"/>
                    <a:gd name="T18" fmla="*/ 2147483647 w 332"/>
                    <a:gd name="T19" fmla="*/ 2147483647 h 474"/>
                    <a:gd name="T20" fmla="*/ 1453796309 w 332"/>
                    <a:gd name="T21" fmla="*/ 324626424 h 474"/>
                    <a:gd name="T22" fmla="*/ 323064445 w 332"/>
                    <a:gd name="T23" fmla="*/ 324626424 h 474"/>
                    <a:gd name="T24" fmla="*/ 323064445 w 332"/>
                    <a:gd name="T25" fmla="*/ 1460809303 h 47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2"/>
                    <a:gd name="T40" fmla="*/ 0 h 474"/>
                    <a:gd name="T41" fmla="*/ 332 w 332"/>
                    <a:gd name="T42" fmla="*/ 474 h 47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2" h="474">
                      <a:moveTo>
                        <a:pt x="8" y="36"/>
                      </a:moveTo>
                      <a:cubicBezTo>
                        <a:pt x="146" y="174"/>
                        <a:pt x="146" y="174"/>
                        <a:pt x="146" y="174"/>
                      </a:cubicBezTo>
                      <a:cubicBezTo>
                        <a:pt x="146" y="454"/>
                        <a:pt x="146" y="454"/>
                        <a:pt x="146" y="454"/>
                      </a:cubicBezTo>
                      <a:cubicBezTo>
                        <a:pt x="146" y="465"/>
                        <a:pt x="155" y="474"/>
                        <a:pt x="166" y="474"/>
                      </a:cubicBezTo>
                      <a:cubicBezTo>
                        <a:pt x="177" y="474"/>
                        <a:pt x="186" y="465"/>
                        <a:pt x="186" y="454"/>
                      </a:cubicBezTo>
                      <a:cubicBezTo>
                        <a:pt x="186" y="174"/>
                        <a:pt x="186" y="174"/>
                        <a:pt x="186" y="174"/>
                      </a:cubicBezTo>
                      <a:cubicBezTo>
                        <a:pt x="324" y="36"/>
                        <a:pt x="324" y="36"/>
                        <a:pt x="324" y="36"/>
                      </a:cubicBezTo>
                      <a:cubicBezTo>
                        <a:pt x="332" y="28"/>
                        <a:pt x="332" y="16"/>
                        <a:pt x="324" y="8"/>
                      </a:cubicBezTo>
                      <a:cubicBezTo>
                        <a:pt x="316" y="0"/>
                        <a:pt x="304" y="0"/>
                        <a:pt x="296" y="8"/>
                      </a:cubicBezTo>
                      <a:cubicBezTo>
                        <a:pt x="166" y="138"/>
                        <a:pt x="166" y="138"/>
                        <a:pt x="166" y="138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28" y="0"/>
                        <a:pt x="16" y="0"/>
                        <a:pt x="8" y="8"/>
                      </a:cubicBezTo>
                      <a:cubicBezTo>
                        <a:pt x="0" y="16"/>
                        <a:pt x="0" y="28"/>
                        <a:pt x="8" y="36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Freeform 4"/>
                <p:cNvSpPr>
                  <a:spLocks noChangeAspect="1"/>
                </p:cNvSpPr>
                <p:nvPr/>
              </p:nvSpPr>
              <p:spPr bwMode="auto">
                <a:xfrm rot="19675396">
                  <a:off x="7078184" y="5286388"/>
                  <a:ext cx="419903" cy="411797"/>
                </a:xfrm>
                <a:custGeom>
                  <a:avLst/>
                  <a:gdLst>
                    <a:gd name="T0" fmla="*/ 323064445 w 332"/>
                    <a:gd name="T1" fmla="*/ 1460809303 h 474"/>
                    <a:gd name="T2" fmla="*/ 2147483647 w 332"/>
                    <a:gd name="T3" fmla="*/ 2147483647 h 474"/>
                    <a:gd name="T4" fmla="*/ 2147483647 w 332"/>
                    <a:gd name="T5" fmla="*/ 2147483647 h 474"/>
                    <a:gd name="T6" fmla="*/ 2147483647 w 332"/>
                    <a:gd name="T7" fmla="*/ 2147483647 h 474"/>
                    <a:gd name="T8" fmla="*/ 2147483647 w 332"/>
                    <a:gd name="T9" fmla="*/ 2147483647 h 474"/>
                    <a:gd name="T10" fmla="*/ 2147483647 w 332"/>
                    <a:gd name="T11" fmla="*/ 2147483647 h 474"/>
                    <a:gd name="T12" fmla="*/ 2147483647 w 332"/>
                    <a:gd name="T13" fmla="*/ 1460809303 h 474"/>
                    <a:gd name="T14" fmla="*/ 2147483647 w 332"/>
                    <a:gd name="T15" fmla="*/ 324626424 h 474"/>
                    <a:gd name="T16" fmla="*/ 2147483647 w 332"/>
                    <a:gd name="T17" fmla="*/ 324626424 h 474"/>
                    <a:gd name="T18" fmla="*/ 2147483647 w 332"/>
                    <a:gd name="T19" fmla="*/ 2147483647 h 474"/>
                    <a:gd name="T20" fmla="*/ 1453796309 w 332"/>
                    <a:gd name="T21" fmla="*/ 324626424 h 474"/>
                    <a:gd name="T22" fmla="*/ 323064445 w 332"/>
                    <a:gd name="T23" fmla="*/ 324626424 h 474"/>
                    <a:gd name="T24" fmla="*/ 323064445 w 332"/>
                    <a:gd name="T25" fmla="*/ 1460809303 h 47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2"/>
                    <a:gd name="T40" fmla="*/ 0 h 474"/>
                    <a:gd name="T41" fmla="*/ 332 w 332"/>
                    <a:gd name="T42" fmla="*/ 474 h 47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2" h="474">
                      <a:moveTo>
                        <a:pt x="8" y="36"/>
                      </a:moveTo>
                      <a:cubicBezTo>
                        <a:pt x="146" y="174"/>
                        <a:pt x="146" y="174"/>
                        <a:pt x="146" y="174"/>
                      </a:cubicBezTo>
                      <a:cubicBezTo>
                        <a:pt x="146" y="454"/>
                        <a:pt x="146" y="454"/>
                        <a:pt x="146" y="454"/>
                      </a:cubicBezTo>
                      <a:cubicBezTo>
                        <a:pt x="146" y="465"/>
                        <a:pt x="155" y="474"/>
                        <a:pt x="166" y="474"/>
                      </a:cubicBezTo>
                      <a:cubicBezTo>
                        <a:pt x="177" y="474"/>
                        <a:pt x="186" y="465"/>
                        <a:pt x="186" y="454"/>
                      </a:cubicBezTo>
                      <a:cubicBezTo>
                        <a:pt x="186" y="174"/>
                        <a:pt x="186" y="174"/>
                        <a:pt x="186" y="174"/>
                      </a:cubicBezTo>
                      <a:cubicBezTo>
                        <a:pt x="324" y="36"/>
                        <a:pt x="324" y="36"/>
                        <a:pt x="324" y="36"/>
                      </a:cubicBezTo>
                      <a:cubicBezTo>
                        <a:pt x="332" y="28"/>
                        <a:pt x="332" y="16"/>
                        <a:pt x="324" y="8"/>
                      </a:cubicBezTo>
                      <a:cubicBezTo>
                        <a:pt x="316" y="0"/>
                        <a:pt x="304" y="0"/>
                        <a:pt x="296" y="8"/>
                      </a:cubicBezTo>
                      <a:cubicBezTo>
                        <a:pt x="166" y="138"/>
                        <a:pt x="166" y="138"/>
                        <a:pt x="166" y="138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28" y="0"/>
                        <a:pt x="16" y="0"/>
                        <a:pt x="8" y="8"/>
                      </a:cubicBezTo>
                      <a:cubicBezTo>
                        <a:pt x="0" y="16"/>
                        <a:pt x="0" y="28"/>
                        <a:pt x="8" y="36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254 - Δάκρυ"/>
                <p:cNvSpPr/>
                <p:nvPr/>
              </p:nvSpPr>
              <p:spPr>
                <a:xfrm rot="5400000">
                  <a:off x="7000892" y="5143512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256 - Ομάδα"/>
              <p:cNvGrpSpPr/>
              <p:nvPr/>
            </p:nvGrpSpPr>
            <p:grpSpPr>
              <a:xfrm>
                <a:off x="5572132" y="3643314"/>
                <a:ext cx="285752" cy="381000"/>
                <a:chOff x="4929190" y="5572140"/>
                <a:chExt cx="285752" cy="738190"/>
              </a:xfrm>
            </p:grpSpPr>
            <p:sp>
              <p:nvSpPr>
                <p:cNvPr id="258" name="257 - Σταυρός"/>
                <p:cNvSpPr/>
                <p:nvPr/>
              </p:nvSpPr>
              <p:spPr bwMode="auto">
                <a:xfrm>
                  <a:off x="4929190" y="5572140"/>
                  <a:ext cx="285752" cy="381000"/>
                </a:xfrm>
                <a:prstGeom prst="plus">
                  <a:avLst/>
                </a:prstGeom>
                <a:solidFill>
                  <a:srgbClr val="C00000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9" name="258 - Ορθογώνιο"/>
                <p:cNvSpPr/>
                <p:nvPr/>
              </p:nvSpPr>
              <p:spPr bwMode="auto">
                <a:xfrm>
                  <a:off x="5000628" y="5929330"/>
                  <a:ext cx="142876" cy="381000"/>
                </a:xfrm>
                <a:prstGeom prst="rect">
                  <a:avLst/>
                </a:prstGeom>
                <a:solidFill>
                  <a:srgbClr val="C00000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31" name="394 - Ομάδα"/>
          <p:cNvGrpSpPr/>
          <p:nvPr/>
        </p:nvGrpSpPr>
        <p:grpSpPr>
          <a:xfrm>
            <a:off x="642910" y="4500570"/>
            <a:ext cx="5429289" cy="2273934"/>
            <a:chOff x="642910" y="4726966"/>
            <a:chExt cx="5429289" cy="2273934"/>
          </a:xfrm>
        </p:grpSpPr>
        <p:sp>
          <p:nvSpPr>
            <p:cNvPr id="39950" name="Text Box 70"/>
            <p:cNvSpPr txBox="1">
              <a:spLocks noChangeArrowheads="1"/>
            </p:cNvSpPr>
            <p:nvPr/>
          </p:nvSpPr>
          <p:spPr bwMode="auto">
            <a:xfrm>
              <a:off x="4572001" y="5584222"/>
              <a:ext cx="1500198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l-GR" sz="1600" i="1" dirty="0">
                  <a:latin typeface="Calibri" pitchFamily="34" charset="0"/>
                </a:rPr>
                <a:t>Ιστικό μακροφάγο που διεγείρεται από λοίμωξη ή ιστική βλάβη</a:t>
              </a:r>
            </a:p>
          </p:txBody>
        </p:sp>
        <p:sp>
          <p:nvSpPr>
            <p:cNvPr id="7" name="Up Arrow 6"/>
            <p:cNvSpPr/>
            <p:nvPr/>
          </p:nvSpPr>
          <p:spPr>
            <a:xfrm>
              <a:off x="3635375" y="4726966"/>
              <a:ext cx="188888" cy="27367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7" name="136 - TextBox"/>
            <p:cNvSpPr txBox="1"/>
            <p:nvPr/>
          </p:nvSpPr>
          <p:spPr>
            <a:xfrm>
              <a:off x="642910" y="6357958"/>
              <a:ext cx="1643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400" dirty="0" err="1" smtClean="0"/>
                <a:t>Φαγοκυτταρωμένα</a:t>
              </a:r>
              <a:r>
                <a:rPr lang="el-GR" sz="1400" dirty="0" smtClean="0"/>
                <a:t> βακτήρια </a:t>
              </a:r>
              <a:endParaRPr lang="en-US" sz="1400" dirty="0"/>
            </a:p>
          </p:txBody>
        </p:sp>
        <p:grpSp>
          <p:nvGrpSpPr>
            <p:cNvPr id="64" name="393 - Ομάδα"/>
            <p:cNvGrpSpPr/>
            <p:nvPr/>
          </p:nvGrpSpPr>
          <p:grpSpPr>
            <a:xfrm>
              <a:off x="2915816" y="5059932"/>
              <a:ext cx="1816894" cy="1940968"/>
              <a:chOff x="2915816" y="4845618"/>
              <a:chExt cx="1816894" cy="1940968"/>
            </a:xfrm>
          </p:grpSpPr>
          <p:grpSp>
            <p:nvGrpSpPr>
              <p:cNvPr id="65" name="Group 60"/>
              <p:cNvGrpSpPr>
                <a:grpSpLocks noChangeAspect="1"/>
              </p:cNvGrpSpPr>
              <p:nvPr/>
            </p:nvGrpSpPr>
            <p:grpSpPr bwMode="auto">
              <a:xfrm>
                <a:off x="3138463" y="5496485"/>
                <a:ext cx="1371600" cy="1290101"/>
                <a:chOff x="1344" y="768"/>
                <a:chExt cx="3063" cy="2881"/>
              </a:xfrm>
            </p:grpSpPr>
            <p:sp>
              <p:nvSpPr>
                <p:cNvPr id="77" name="Freeform 6"/>
                <p:cNvSpPr>
                  <a:spLocks noChangeAspect="1"/>
                </p:cNvSpPr>
                <p:nvPr/>
              </p:nvSpPr>
              <p:spPr bwMode="auto">
                <a:xfrm>
                  <a:off x="1344" y="768"/>
                  <a:ext cx="3063" cy="2881"/>
                </a:xfrm>
                <a:custGeom>
                  <a:avLst/>
                  <a:gdLst>
                    <a:gd name="T0" fmla="*/ 12009 w 12009"/>
                    <a:gd name="T1" fmla="*/ 5650 h 11300"/>
                    <a:gd name="T2" fmla="*/ 11007 w 12009"/>
                    <a:gd name="T3" fmla="*/ 6945 h 11300"/>
                    <a:gd name="T4" fmla="*/ 11184 w 12009"/>
                    <a:gd name="T5" fmla="*/ 8498 h 11300"/>
                    <a:gd name="T6" fmla="*/ 9667 w 12009"/>
                    <a:gd name="T7" fmla="*/ 9101 h 11300"/>
                    <a:gd name="T8" fmla="*/ 9038 w 12009"/>
                    <a:gd name="T9" fmla="*/ 10529 h 11300"/>
                    <a:gd name="T10" fmla="*/ 7379 w 12009"/>
                    <a:gd name="T11" fmla="*/ 10351 h 11300"/>
                    <a:gd name="T12" fmla="*/ 6005 w 12009"/>
                    <a:gd name="T13" fmla="*/ 11300 h 11300"/>
                    <a:gd name="T14" fmla="*/ 4630 w 12009"/>
                    <a:gd name="T15" fmla="*/ 10351 h 11300"/>
                    <a:gd name="T16" fmla="*/ 2972 w 12009"/>
                    <a:gd name="T17" fmla="*/ 10529 h 11300"/>
                    <a:gd name="T18" fmla="*/ 2342 w 12009"/>
                    <a:gd name="T19" fmla="*/ 9101 h 11300"/>
                    <a:gd name="T20" fmla="*/ 825 w 12009"/>
                    <a:gd name="T21" fmla="*/ 8498 h 11300"/>
                    <a:gd name="T22" fmla="*/ 1003 w 12009"/>
                    <a:gd name="T23" fmla="*/ 6945 h 11300"/>
                    <a:gd name="T24" fmla="*/ 0 w 12009"/>
                    <a:gd name="T25" fmla="*/ 5650 h 11300"/>
                    <a:gd name="T26" fmla="*/ 1003 w 12009"/>
                    <a:gd name="T27" fmla="*/ 4355 h 11300"/>
                    <a:gd name="T28" fmla="*/ 825 w 12009"/>
                    <a:gd name="T29" fmla="*/ 2803 h 11300"/>
                    <a:gd name="T30" fmla="*/ 2342 w 12009"/>
                    <a:gd name="T31" fmla="*/ 2200 h 11300"/>
                    <a:gd name="T32" fmla="*/ 2972 w 12009"/>
                    <a:gd name="T33" fmla="*/ 772 h 11300"/>
                    <a:gd name="T34" fmla="*/ 4630 w 12009"/>
                    <a:gd name="T35" fmla="*/ 950 h 11300"/>
                    <a:gd name="T36" fmla="*/ 6005 w 12009"/>
                    <a:gd name="T37" fmla="*/ 0 h 11300"/>
                    <a:gd name="T38" fmla="*/ 7379 w 12009"/>
                    <a:gd name="T39" fmla="*/ 950 h 11300"/>
                    <a:gd name="T40" fmla="*/ 9038 w 12009"/>
                    <a:gd name="T41" fmla="*/ 772 h 11300"/>
                    <a:gd name="T42" fmla="*/ 9667 w 12009"/>
                    <a:gd name="T43" fmla="*/ 2200 h 11300"/>
                    <a:gd name="T44" fmla="*/ 11184 w 12009"/>
                    <a:gd name="T45" fmla="*/ 2803 h 11300"/>
                    <a:gd name="T46" fmla="*/ 11007 w 12009"/>
                    <a:gd name="T47" fmla="*/ 4355 h 11300"/>
                    <a:gd name="T48" fmla="*/ 12009 w 12009"/>
                    <a:gd name="T49" fmla="*/ 5650 h 113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2009"/>
                    <a:gd name="T76" fmla="*/ 0 h 11300"/>
                    <a:gd name="T77" fmla="*/ 12009 w 12009"/>
                    <a:gd name="T78" fmla="*/ 11300 h 113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2009" h="11300">
                      <a:moveTo>
                        <a:pt x="12009" y="5650"/>
                      </a:moveTo>
                      <a:cubicBezTo>
                        <a:pt x="11468" y="6511"/>
                        <a:pt x="11140" y="6502"/>
                        <a:pt x="11007" y="6945"/>
                      </a:cubicBezTo>
                      <a:cubicBezTo>
                        <a:pt x="10874" y="7620"/>
                        <a:pt x="10936" y="7238"/>
                        <a:pt x="11184" y="8498"/>
                      </a:cubicBezTo>
                      <a:cubicBezTo>
                        <a:pt x="10510" y="8799"/>
                        <a:pt x="10013" y="9651"/>
                        <a:pt x="9667" y="9101"/>
                      </a:cubicBezTo>
                      <a:cubicBezTo>
                        <a:pt x="9322" y="9695"/>
                        <a:pt x="9126" y="9855"/>
                        <a:pt x="9038" y="10529"/>
                      </a:cubicBezTo>
                      <a:cubicBezTo>
                        <a:pt x="8399" y="10227"/>
                        <a:pt x="7867" y="10156"/>
                        <a:pt x="7379" y="10351"/>
                      </a:cubicBezTo>
                      <a:cubicBezTo>
                        <a:pt x="6900" y="10351"/>
                        <a:pt x="6457" y="10547"/>
                        <a:pt x="6005" y="11300"/>
                      </a:cubicBezTo>
                      <a:cubicBezTo>
                        <a:pt x="5552" y="10076"/>
                        <a:pt x="5109" y="9926"/>
                        <a:pt x="4630" y="10351"/>
                      </a:cubicBezTo>
                      <a:cubicBezTo>
                        <a:pt x="4142" y="10449"/>
                        <a:pt x="3610" y="10147"/>
                        <a:pt x="2972" y="10529"/>
                      </a:cubicBezTo>
                      <a:cubicBezTo>
                        <a:pt x="2883" y="11283"/>
                        <a:pt x="2688" y="10405"/>
                        <a:pt x="2342" y="9101"/>
                      </a:cubicBezTo>
                      <a:cubicBezTo>
                        <a:pt x="1996" y="8870"/>
                        <a:pt x="1499" y="8781"/>
                        <a:pt x="825" y="8498"/>
                      </a:cubicBezTo>
                      <a:cubicBezTo>
                        <a:pt x="1074" y="8249"/>
                        <a:pt x="1136" y="7460"/>
                        <a:pt x="1003" y="6945"/>
                      </a:cubicBezTo>
                      <a:cubicBezTo>
                        <a:pt x="870" y="6733"/>
                        <a:pt x="541" y="6307"/>
                        <a:pt x="0" y="5650"/>
                      </a:cubicBezTo>
                      <a:cubicBezTo>
                        <a:pt x="541" y="4320"/>
                        <a:pt x="870" y="4657"/>
                        <a:pt x="1003" y="4355"/>
                      </a:cubicBezTo>
                      <a:cubicBezTo>
                        <a:pt x="1136" y="3664"/>
                        <a:pt x="1074" y="2697"/>
                        <a:pt x="825" y="2803"/>
                      </a:cubicBezTo>
                      <a:cubicBezTo>
                        <a:pt x="1499" y="2741"/>
                        <a:pt x="1996" y="2883"/>
                        <a:pt x="2342" y="2200"/>
                      </a:cubicBezTo>
                      <a:cubicBezTo>
                        <a:pt x="2688" y="2067"/>
                        <a:pt x="2883" y="1437"/>
                        <a:pt x="2972" y="772"/>
                      </a:cubicBezTo>
                      <a:cubicBezTo>
                        <a:pt x="3610" y="267"/>
                        <a:pt x="4142" y="1091"/>
                        <a:pt x="4630" y="950"/>
                      </a:cubicBezTo>
                      <a:cubicBezTo>
                        <a:pt x="5109" y="648"/>
                        <a:pt x="5552" y="151"/>
                        <a:pt x="6005" y="0"/>
                      </a:cubicBezTo>
                      <a:cubicBezTo>
                        <a:pt x="6457" y="346"/>
                        <a:pt x="6900" y="302"/>
                        <a:pt x="7379" y="950"/>
                      </a:cubicBezTo>
                      <a:cubicBezTo>
                        <a:pt x="7867" y="1411"/>
                        <a:pt x="8399" y="1020"/>
                        <a:pt x="9038" y="772"/>
                      </a:cubicBezTo>
                      <a:cubicBezTo>
                        <a:pt x="9126" y="1881"/>
                        <a:pt x="9322" y="816"/>
                        <a:pt x="9667" y="2200"/>
                      </a:cubicBezTo>
                      <a:cubicBezTo>
                        <a:pt x="10013" y="2200"/>
                        <a:pt x="10510" y="3052"/>
                        <a:pt x="11184" y="2803"/>
                      </a:cubicBezTo>
                      <a:cubicBezTo>
                        <a:pt x="10936" y="3770"/>
                        <a:pt x="10874" y="3247"/>
                        <a:pt x="11007" y="4355"/>
                      </a:cubicBezTo>
                      <a:cubicBezTo>
                        <a:pt x="11140" y="4418"/>
                        <a:pt x="11468" y="4923"/>
                        <a:pt x="12009" y="5650"/>
                      </a:cubicBezTo>
                    </a:path>
                  </a:pathLst>
                </a:custGeom>
                <a:solidFill>
                  <a:srgbClr val="CCCCFF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l-GR" altLang="el-GR" sz="1800"/>
                </a:p>
              </p:txBody>
            </p:sp>
            <p:sp>
              <p:nvSpPr>
                <p:cNvPr id="78" name="Freeform 6"/>
                <p:cNvSpPr>
                  <a:spLocks noChangeAspect="1"/>
                </p:cNvSpPr>
                <p:nvPr/>
              </p:nvSpPr>
              <p:spPr bwMode="auto">
                <a:xfrm>
                  <a:off x="2947" y="2022"/>
                  <a:ext cx="1066" cy="983"/>
                </a:xfrm>
                <a:custGeom>
                  <a:avLst/>
                  <a:gdLst>
                    <a:gd name="T0" fmla="*/ 33 w 140"/>
                    <a:gd name="T1" fmla="*/ 118 h 128"/>
                    <a:gd name="T2" fmla="*/ 80 w 140"/>
                    <a:gd name="T3" fmla="*/ 122 h 128"/>
                    <a:gd name="T4" fmla="*/ 121 w 140"/>
                    <a:gd name="T5" fmla="*/ 44 h 128"/>
                    <a:gd name="T6" fmla="*/ 39 w 140"/>
                    <a:gd name="T7" fmla="*/ 10 h 128"/>
                    <a:gd name="T8" fmla="*/ 2 w 140"/>
                    <a:gd name="T9" fmla="*/ 59 h 128"/>
                    <a:gd name="T10" fmla="*/ 33 w 140"/>
                    <a:gd name="T11" fmla="*/ 11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0" h="128">
                      <a:moveTo>
                        <a:pt x="33" y="118"/>
                      </a:moveTo>
                      <a:cubicBezTo>
                        <a:pt x="49" y="128"/>
                        <a:pt x="67" y="127"/>
                        <a:pt x="80" y="122"/>
                      </a:cubicBezTo>
                      <a:cubicBezTo>
                        <a:pt x="98" y="116"/>
                        <a:pt x="140" y="88"/>
                        <a:pt x="121" y="44"/>
                      </a:cubicBezTo>
                      <a:cubicBezTo>
                        <a:pt x="99" y="0"/>
                        <a:pt x="57" y="2"/>
                        <a:pt x="39" y="10"/>
                      </a:cubicBezTo>
                      <a:cubicBezTo>
                        <a:pt x="19" y="20"/>
                        <a:pt x="4" y="38"/>
                        <a:pt x="2" y="59"/>
                      </a:cubicBezTo>
                      <a:cubicBezTo>
                        <a:pt x="0" y="79"/>
                        <a:pt x="3" y="100"/>
                        <a:pt x="33" y="118"/>
                      </a:cubicBezTo>
                    </a:path>
                  </a:pathLst>
                </a:custGeom>
                <a:solidFill>
                  <a:srgbClr val="3D09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79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2811" y="2725"/>
                  <a:ext cx="134" cy="134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0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2254" y="2725"/>
                  <a:ext cx="134" cy="134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1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2534" y="2725"/>
                  <a:ext cx="134" cy="134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2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2122" y="2314"/>
                  <a:ext cx="132" cy="132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3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1843" y="2591"/>
                  <a:ext cx="134" cy="134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4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1564" y="2314"/>
                  <a:ext cx="134" cy="132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5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1843" y="2314"/>
                  <a:ext cx="134" cy="132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6" name="Oval 15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320"/>
                  <a:ext cx="134" cy="134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7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2534" y="2446"/>
                  <a:ext cx="134" cy="134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8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2254" y="2169"/>
                  <a:ext cx="134" cy="132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89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2534" y="2169"/>
                  <a:ext cx="134" cy="132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0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2679" y="1610"/>
                  <a:ext cx="132" cy="134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1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2399" y="1890"/>
                  <a:ext cx="135" cy="132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2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122" y="1610"/>
                  <a:ext cx="132" cy="134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3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399" y="1610"/>
                  <a:ext cx="135" cy="134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4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2592" y="1392"/>
                  <a:ext cx="134" cy="132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5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696" y="2329"/>
                  <a:ext cx="132" cy="135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6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2254" y="1890"/>
                  <a:ext cx="134" cy="132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7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2696" y="2052"/>
                  <a:ext cx="132" cy="132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8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1832" y="2778"/>
                  <a:ext cx="132" cy="134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9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2406" y="2941"/>
                  <a:ext cx="132" cy="134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0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534" y="3005"/>
                  <a:ext cx="134" cy="134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1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2127" y="2941"/>
                  <a:ext cx="134" cy="134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2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2811" y="2987"/>
                  <a:ext cx="134" cy="134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3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1865" y="1890"/>
                  <a:ext cx="134" cy="132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4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3822" y="2156"/>
                  <a:ext cx="132" cy="134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5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1553" y="2022"/>
                  <a:ext cx="134" cy="134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6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1832" y="1744"/>
                  <a:ext cx="132" cy="132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7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3132" y="1744"/>
                  <a:ext cx="132" cy="132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8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2852" y="2022"/>
                  <a:ext cx="135" cy="134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2573" y="1744"/>
                  <a:ext cx="134" cy="132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2852" y="1744"/>
                  <a:ext cx="135" cy="132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1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3780" y="1975"/>
                  <a:ext cx="134" cy="135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3543" y="1876"/>
                  <a:ext cx="134" cy="135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3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3264" y="1599"/>
                  <a:ext cx="134" cy="132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4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3543" y="1599"/>
                  <a:ext cx="134" cy="132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5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2813" y="1008"/>
                  <a:ext cx="134" cy="134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6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3409" y="1320"/>
                  <a:ext cx="134" cy="134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7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3132" y="1041"/>
                  <a:ext cx="132" cy="134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8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3504" y="1152"/>
                  <a:ext cx="134" cy="134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9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2388" y="1186"/>
                  <a:ext cx="135" cy="134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0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3706" y="1762"/>
                  <a:ext cx="131" cy="132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1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3264" y="1320"/>
                  <a:ext cx="134" cy="134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2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3706" y="1483"/>
                  <a:ext cx="131" cy="134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3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2841" y="2209"/>
                  <a:ext cx="132" cy="134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4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2945" y="3139"/>
                  <a:ext cx="134" cy="132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5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3501" y="3139"/>
                  <a:ext cx="134" cy="132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6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2388" y="2580"/>
                  <a:ext cx="135" cy="134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7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3965" y="2417"/>
                  <a:ext cx="134" cy="135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8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2877" y="1320"/>
                  <a:ext cx="132" cy="134"/>
                </a:xfrm>
                <a:prstGeom prst="ellipse">
                  <a:avLst/>
                </a:prstGeom>
                <a:solidFill>
                  <a:srgbClr val="66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4" name="Up Arrow 3"/>
              <p:cNvSpPr/>
              <p:nvPr/>
            </p:nvSpPr>
            <p:spPr>
              <a:xfrm>
                <a:off x="3635374" y="5285099"/>
                <a:ext cx="142875" cy="215603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66" name="135 - Ομάδα"/>
              <p:cNvGrpSpPr/>
              <p:nvPr/>
            </p:nvGrpSpPr>
            <p:grpSpPr>
              <a:xfrm>
                <a:off x="3428992" y="5715016"/>
                <a:ext cx="428628" cy="500066"/>
                <a:chOff x="857224" y="4429132"/>
                <a:chExt cx="571504" cy="642942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30" name="129 - Έλλειψη"/>
                <p:cNvSpPr/>
                <p:nvPr/>
              </p:nvSpPr>
              <p:spPr>
                <a:xfrm>
                  <a:off x="857224" y="4429132"/>
                  <a:ext cx="571504" cy="642942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7" name="133 - Ομάδα"/>
                <p:cNvGrpSpPr/>
                <p:nvPr/>
              </p:nvGrpSpPr>
              <p:grpSpPr>
                <a:xfrm>
                  <a:off x="928662" y="4643446"/>
                  <a:ext cx="500066" cy="285753"/>
                  <a:chOff x="0" y="5357826"/>
                  <a:chExt cx="1098520" cy="633415"/>
                </a:xfrm>
                <a:grpFill/>
              </p:grpSpPr>
              <p:sp>
                <p:nvSpPr>
                  <p:cNvPr id="131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214282" y="5357826"/>
                    <a:ext cx="579438" cy="276225"/>
                  </a:xfrm>
                  <a:custGeom>
                    <a:avLst/>
                    <a:gdLst/>
                    <a:ahLst/>
                    <a:cxnLst>
                      <a:cxn ang="0">
                        <a:pos x="42" y="5"/>
                      </a:cxn>
                      <a:cxn ang="0">
                        <a:pos x="37" y="0"/>
                      </a:cxn>
                      <a:cxn ang="0">
                        <a:pos x="25" y="2"/>
                      </a:cxn>
                      <a:cxn ang="0">
                        <a:pos x="7" y="7"/>
                      </a:cxn>
                      <a:cxn ang="0">
                        <a:pos x="1" y="13"/>
                      </a:cxn>
                      <a:cxn ang="0">
                        <a:pos x="7" y="21"/>
                      </a:cxn>
                      <a:cxn ang="0">
                        <a:pos x="29" y="16"/>
                      </a:cxn>
                      <a:cxn ang="0">
                        <a:pos x="42" y="5"/>
                      </a:cxn>
                    </a:cxnLst>
                    <a:rect l="0" t="0" r="r" b="b"/>
                    <a:pathLst>
                      <a:path w="44" h="21">
                        <a:moveTo>
                          <a:pt x="42" y="5"/>
                        </a:moveTo>
                        <a:cubicBezTo>
                          <a:pt x="42" y="5"/>
                          <a:pt x="41" y="0"/>
                          <a:pt x="37" y="0"/>
                        </a:cubicBezTo>
                        <a:cubicBezTo>
                          <a:pt x="34" y="0"/>
                          <a:pt x="25" y="2"/>
                          <a:pt x="25" y="2"/>
                        </a:cubicBezTo>
                        <a:cubicBezTo>
                          <a:pt x="7" y="7"/>
                          <a:pt x="7" y="7"/>
                          <a:pt x="7" y="7"/>
                        </a:cubicBezTo>
                        <a:cubicBezTo>
                          <a:pt x="7" y="7"/>
                          <a:pt x="1" y="9"/>
                          <a:pt x="1" y="13"/>
                        </a:cubicBezTo>
                        <a:cubicBezTo>
                          <a:pt x="0" y="17"/>
                          <a:pt x="3" y="21"/>
                          <a:pt x="7" y="21"/>
                        </a:cubicBezTo>
                        <a:cubicBezTo>
                          <a:pt x="11" y="21"/>
                          <a:pt x="29" y="16"/>
                          <a:pt x="29" y="16"/>
                        </a:cubicBezTo>
                        <a:cubicBezTo>
                          <a:pt x="29" y="16"/>
                          <a:pt x="44" y="14"/>
                          <a:pt x="42" y="5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6350" cap="flat">
                    <a:solidFill>
                      <a:srgbClr val="333333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22"/>
                  <p:cNvSpPr>
                    <a:spLocks noChangeAspect="1"/>
                  </p:cNvSpPr>
                  <p:nvPr/>
                </p:nvSpPr>
                <p:spPr bwMode="auto">
                  <a:xfrm rot="20213963">
                    <a:off x="0" y="5715016"/>
                    <a:ext cx="579438" cy="276225"/>
                  </a:xfrm>
                  <a:custGeom>
                    <a:avLst/>
                    <a:gdLst/>
                    <a:ahLst/>
                    <a:cxnLst>
                      <a:cxn ang="0">
                        <a:pos x="42" y="5"/>
                      </a:cxn>
                      <a:cxn ang="0">
                        <a:pos x="37" y="0"/>
                      </a:cxn>
                      <a:cxn ang="0">
                        <a:pos x="25" y="2"/>
                      </a:cxn>
                      <a:cxn ang="0">
                        <a:pos x="7" y="7"/>
                      </a:cxn>
                      <a:cxn ang="0">
                        <a:pos x="1" y="13"/>
                      </a:cxn>
                      <a:cxn ang="0">
                        <a:pos x="7" y="21"/>
                      </a:cxn>
                      <a:cxn ang="0">
                        <a:pos x="29" y="16"/>
                      </a:cxn>
                      <a:cxn ang="0">
                        <a:pos x="42" y="5"/>
                      </a:cxn>
                    </a:cxnLst>
                    <a:rect l="0" t="0" r="r" b="b"/>
                    <a:pathLst>
                      <a:path w="44" h="21">
                        <a:moveTo>
                          <a:pt x="42" y="5"/>
                        </a:moveTo>
                        <a:cubicBezTo>
                          <a:pt x="42" y="5"/>
                          <a:pt x="41" y="0"/>
                          <a:pt x="37" y="0"/>
                        </a:cubicBezTo>
                        <a:cubicBezTo>
                          <a:pt x="34" y="0"/>
                          <a:pt x="25" y="2"/>
                          <a:pt x="25" y="2"/>
                        </a:cubicBezTo>
                        <a:cubicBezTo>
                          <a:pt x="7" y="7"/>
                          <a:pt x="7" y="7"/>
                          <a:pt x="7" y="7"/>
                        </a:cubicBezTo>
                        <a:cubicBezTo>
                          <a:pt x="7" y="7"/>
                          <a:pt x="1" y="9"/>
                          <a:pt x="1" y="13"/>
                        </a:cubicBezTo>
                        <a:cubicBezTo>
                          <a:pt x="0" y="17"/>
                          <a:pt x="3" y="21"/>
                          <a:pt x="7" y="21"/>
                        </a:cubicBezTo>
                        <a:cubicBezTo>
                          <a:pt x="11" y="21"/>
                          <a:pt x="29" y="16"/>
                          <a:pt x="29" y="16"/>
                        </a:cubicBezTo>
                        <a:cubicBezTo>
                          <a:pt x="29" y="16"/>
                          <a:pt x="44" y="14"/>
                          <a:pt x="42" y="5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6350" cap="flat">
                    <a:solidFill>
                      <a:srgbClr val="333333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22"/>
                  <p:cNvSpPr>
                    <a:spLocks noChangeAspect="1"/>
                  </p:cNvSpPr>
                  <p:nvPr/>
                </p:nvSpPr>
                <p:spPr bwMode="auto">
                  <a:xfrm rot="19570826">
                    <a:off x="519082" y="5567147"/>
                    <a:ext cx="579438" cy="276225"/>
                  </a:xfrm>
                  <a:custGeom>
                    <a:avLst/>
                    <a:gdLst/>
                    <a:ahLst/>
                    <a:cxnLst>
                      <a:cxn ang="0">
                        <a:pos x="42" y="5"/>
                      </a:cxn>
                      <a:cxn ang="0">
                        <a:pos x="37" y="0"/>
                      </a:cxn>
                      <a:cxn ang="0">
                        <a:pos x="25" y="2"/>
                      </a:cxn>
                      <a:cxn ang="0">
                        <a:pos x="7" y="7"/>
                      </a:cxn>
                      <a:cxn ang="0">
                        <a:pos x="1" y="13"/>
                      </a:cxn>
                      <a:cxn ang="0">
                        <a:pos x="7" y="21"/>
                      </a:cxn>
                      <a:cxn ang="0">
                        <a:pos x="29" y="16"/>
                      </a:cxn>
                      <a:cxn ang="0">
                        <a:pos x="42" y="5"/>
                      </a:cxn>
                    </a:cxnLst>
                    <a:rect l="0" t="0" r="r" b="b"/>
                    <a:pathLst>
                      <a:path w="44" h="21">
                        <a:moveTo>
                          <a:pt x="42" y="5"/>
                        </a:moveTo>
                        <a:cubicBezTo>
                          <a:pt x="42" y="5"/>
                          <a:pt x="41" y="0"/>
                          <a:pt x="37" y="0"/>
                        </a:cubicBezTo>
                        <a:cubicBezTo>
                          <a:pt x="34" y="0"/>
                          <a:pt x="25" y="2"/>
                          <a:pt x="25" y="2"/>
                        </a:cubicBezTo>
                        <a:cubicBezTo>
                          <a:pt x="7" y="7"/>
                          <a:pt x="7" y="7"/>
                          <a:pt x="7" y="7"/>
                        </a:cubicBezTo>
                        <a:cubicBezTo>
                          <a:pt x="7" y="7"/>
                          <a:pt x="1" y="9"/>
                          <a:pt x="1" y="13"/>
                        </a:cubicBezTo>
                        <a:cubicBezTo>
                          <a:pt x="0" y="17"/>
                          <a:pt x="3" y="21"/>
                          <a:pt x="7" y="21"/>
                        </a:cubicBezTo>
                        <a:cubicBezTo>
                          <a:pt x="11" y="21"/>
                          <a:pt x="29" y="16"/>
                          <a:pt x="29" y="16"/>
                        </a:cubicBezTo>
                        <a:cubicBezTo>
                          <a:pt x="29" y="16"/>
                          <a:pt x="44" y="14"/>
                          <a:pt x="42" y="5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  <a:ln w="6350" cap="flat">
                    <a:solidFill>
                      <a:srgbClr val="333333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" name="TextBox 4"/>
              <p:cNvSpPr txBox="1"/>
              <p:nvPr/>
            </p:nvSpPr>
            <p:spPr>
              <a:xfrm>
                <a:off x="2915816" y="4845618"/>
                <a:ext cx="1816894" cy="369332"/>
              </a:xfrm>
              <a:prstGeom prst="rect">
                <a:avLst/>
              </a:prstGeom>
              <a:solidFill>
                <a:schemeClr val="bg2"/>
              </a:solidFill>
              <a:ln w="25400" cmpd="sng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TNF-</a:t>
                </a:r>
                <a:r>
                  <a:rPr lang="el-GR" dirty="0" smtClean="0"/>
                  <a:t>α &amp; </a:t>
                </a:r>
                <a:r>
                  <a:rPr lang="en-US" dirty="0" smtClean="0"/>
                  <a:t>IL-1</a:t>
                </a:r>
                <a:r>
                  <a:rPr lang="el-GR" dirty="0" smtClean="0"/>
                  <a:t>β</a:t>
                </a:r>
                <a:endParaRPr lang="el-GR" dirty="0"/>
              </a:p>
            </p:txBody>
          </p:sp>
        </p:grpSp>
        <p:cxnSp>
          <p:nvCxnSpPr>
            <p:cNvPr id="139" name="138 - Ευθύγραμμο βέλος σύνδεσης"/>
            <p:cNvCxnSpPr/>
            <p:nvPr/>
          </p:nvCxnSpPr>
          <p:spPr>
            <a:xfrm flipV="1">
              <a:off x="2285984" y="6429396"/>
              <a:ext cx="1143008" cy="333047"/>
            </a:xfrm>
            <a:prstGeom prst="straightConnector1">
              <a:avLst/>
            </a:prstGeom>
            <a:ln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239 - Ομάδα"/>
          <p:cNvGrpSpPr/>
          <p:nvPr/>
        </p:nvGrpSpPr>
        <p:grpSpPr>
          <a:xfrm>
            <a:off x="2427653" y="2394339"/>
            <a:ext cx="1362193" cy="1315460"/>
            <a:chOff x="2500773" y="2351199"/>
            <a:chExt cx="1412129" cy="1134379"/>
          </a:xfrm>
        </p:grpSpPr>
        <p:sp>
          <p:nvSpPr>
            <p:cNvPr id="397" name="Freeform 6"/>
            <p:cNvSpPr>
              <a:spLocks noChangeAspect="1"/>
            </p:cNvSpPr>
            <p:nvPr/>
          </p:nvSpPr>
          <p:spPr bwMode="auto">
            <a:xfrm rot="8441728">
              <a:off x="3428576" y="2906590"/>
              <a:ext cx="361770" cy="578988"/>
            </a:xfrm>
            <a:custGeom>
              <a:avLst/>
              <a:gdLst>
                <a:gd name="T0" fmla="*/ 2147483647 w 659"/>
                <a:gd name="T1" fmla="*/ 0 h 948"/>
                <a:gd name="T2" fmla="*/ 2147483647 w 659"/>
                <a:gd name="T3" fmla="*/ 403650571 h 948"/>
                <a:gd name="T4" fmla="*/ 2147483647 w 659"/>
                <a:gd name="T5" fmla="*/ 2147483647 h 948"/>
                <a:gd name="T6" fmla="*/ 2147483647 w 659"/>
                <a:gd name="T7" fmla="*/ 514653200 h 948"/>
                <a:gd name="T8" fmla="*/ 807675206 w 659"/>
                <a:gd name="T9" fmla="*/ 2147483647 h 948"/>
                <a:gd name="T10" fmla="*/ 807675206 w 659"/>
                <a:gd name="T11" fmla="*/ 403650571 h 948"/>
                <a:gd name="T12" fmla="*/ 403836014 w 659"/>
                <a:gd name="T13" fmla="*/ 0 h 948"/>
                <a:gd name="T14" fmla="*/ 0 w 659"/>
                <a:gd name="T15" fmla="*/ 403650571 h 948"/>
                <a:gd name="T16" fmla="*/ 0 w 659"/>
                <a:gd name="T17" fmla="*/ 2147483647 h 948"/>
                <a:gd name="T18" fmla="*/ 2147483647 w 659"/>
                <a:gd name="T19" fmla="*/ 2147483647 h 948"/>
                <a:gd name="T20" fmla="*/ 2147483647 w 659"/>
                <a:gd name="T21" fmla="*/ 2147483647 h 948"/>
                <a:gd name="T22" fmla="*/ 2147483647 w 659"/>
                <a:gd name="T23" fmla="*/ 2147483647 h 948"/>
                <a:gd name="T24" fmla="*/ 2147483647 w 659"/>
                <a:gd name="T25" fmla="*/ 2147483647 h 948"/>
                <a:gd name="T26" fmla="*/ 2147483647 w 659"/>
                <a:gd name="T27" fmla="*/ 2147483647 h 948"/>
                <a:gd name="T28" fmla="*/ 2147483647 w 659"/>
                <a:gd name="T29" fmla="*/ 2147483647 h 948"/>
                <a:gd name="T30" fmla="*/ 2147483647 w 659"/>
                <a:gd name="T31" fmla="*/ 403650571 h 948"/>
                <a:gd name="T32" fmla="*/ 2147483647 w 659"/>
                <a:gd name="T33" fmla="*/ 0 h 9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9"/>
                <a:gd name="T52" fmla="*/ 0 h 948"/>
                <a:gd name="T53" fmla="*/ 659 w 659"/>
                <a:gd name="T54" fmla="*/ 948 h 9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9" h="948">
                  <a:moveTo>
                    <a:pt x="619" y="0"/>
                  </a:moveTo>
                  <a:cubicBezTo>
                    <a:pt x="596" y="0"/>
                    <a:pt x="578" y="18"/>
                    <a:pt x="578" y="40"/>
                  </a:cubicBezTo>
                  <a:cubicBezTo>
                    <a:pt x="578" y="182"/>
                    <a:pt x="578" y="243"/>
                    <a:pt x="578" y="269"/>
                  </a:cubicBezTo>
                  <a:cubicBezTo>
                    <a:pt x="329" y="51"/>
                    <a:pt x="329" y="51"/>
                    <a:pt x="329" y="51"/>
                  </a:cubicBezTo>
                  <a:cubicBezTo>
                    <a:pt x="80" y="269"/>
                    <a:pt x="80" y="269"/>
                    <a:pt x="80" y="269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289" y="369"/>
                    <a:pt x="289" y="369"/>
                    <a:pt x="289" y="369"/>
                  </a:cubicBezTo>
                  <a:cubicBezTo>
                    <a:pt x="289" y="907"/>
                    <a:pt x="289" y="907"/>
                    <a:pt x="289" y="907"/>
                  </a:cubicBezTo>
                  <a:cubicBezTo>
                    <a:pt x="289" y="930"/>
                    <a:pt x="307" y="948"/>
                    <a:pt x="329" y="948"/>
                  </a:cubicBezTo>
                  <a:cubicBezTo>
                    <a:pt x="351" y="948"/>
                    <a:pt x="370" y="930"/>
                    <a:pt x="370" y="907"/>
                  </a:cubicBezTo>
                  <a:cubicBezTo>
                    <a:pt x="370" y="369"/>
                    <a:pt x="370" y="369"/>
                    <a:pt x="370" y="369"/>
                  </a:cubicBezTo>
                  <a:cubicBezTo>
                    <a:pt x="659" y="369"/>
                    <a:pt x="659" y="369"/>
                    <a:pt x="659" y="369"/>
                  </a:cubicBezTo>
                  <a:cubicBezTo>
                    <a:pt x="659" y="40"/>
                    <a:pt x="659" y="40"/>
                    <a:pt x="659" y="40"/>
                  </a:cubicBezTo>
                  <a:cubicBezTo>
                    <a:pt x="659" y="18"/>
                    <a:pt x="641" y="0"/>
                    <a:pt x="619" y="0"/>
                  </a:cubicBezTo>
                  <a:close/>
                </a:path>
              </a:pathLst>
            </a:custGeom>
            <a:solidFill>
              <a:srgbClr val="00B050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6"/>
            <p:cNvSpPr>
              <a:spLocks noChangeAspect="1"/>
            </p:cNvSpPr>
            <p:nvPr/>
          </p:nvSpPr>
          <p:spPr bwMode="auto">
            <a:xfrm rot="8777350" flipV="1">
              <a:off x="2624834" y="2577684"/>
              <a:ext cx="361770" cy="457416"/>
            </a:xfrm>
            <a:custGeom>
              <a:avLst/>
              <a:gdLst>
                <a:gd name="T0" fmla="*/ 2147483647 w 659"/>
                <a:gd name="T1" fmla="*/ 0 h 948"/>
                <a:gd name="T2" fmla="*/ 2147483647 w 659"/>
                <a:gd name="T3" fmla="*/ 403650571 h 948"/>
                <a:gd name="T4" fmla="*/ 2147483647 w 659"/>
                <a:gd name="T5" fmla="*/ 2147483647 h 948"/>
                <a:gd name="T6" fmla="*/ 2147483647 w 659"/>
                <a:gd name="T7" fmla="*/ 514653200 h 948"/>
                <a:gd name="T8" fmla="*/ 807675206 w 659"/>
                <a:gd name="T9" fmla="*/ 2147483647 h 948"/>
                <a:gd name="T10" fmla="*/ 807675206 w 659"/>
                <a:gd name="T11" fmla="*/ 403650571 h 948"/>
                <a:gd name="T12" fmla="*/ 403836014 w 659"/>
                <a:gd name="T13" fmla="*/ 0 h 948"/>
                <a:gd name="T14" fmla="*/ 0 w 659"/>
                <a:gd name="T15" fmla="*/ 403650571 h 948"/>
                <a:gd name="T16" fmla="*/ 0 w 659"/>
                <a:gd name="T17" fmla="*/ 2147483647 h 948"/>
                <a:gd name="T18" fmla="*/ 2147483647 w 659"/>
                <a:gd name="T19" fmla="*/ 2147483647 h 948"/>
                <a:gd name="T20" fmla="*/ 2147483647 w 659"/>
                <a:gd name="T21" fmla="*/ 2147483647 h 948"/>
                <a:gd name="T22" fmla="*/ 2147483647 w 659"/>
                <a:gd name="T23" fmla="*/ 2147483647 h 948"/>
                <a:gd name="T24" fmla="*/ 2147483647 w 659"/>
                <a:gd name="T25" fmla="*/ 2147483647 h 948"/>
                <a:gd name="T26" fmla="*/ 2147483647 w 659"/>
                <a:gd name="T27" fmla="*/ 2147483647 h 948"/>
                <a:gd name="T28" fmla="*/ 2147483647 w 659"/>
                <a:gd name="T29" fmla="*/ 2147483647 h 948"/>
                <a:gd name="T30" fmla="*/ 2147483647 w 659"/>
                <a:gd name="T31" fmla="*/ 403650571 h 948"/>
                <a:gd name="T32" fmla="*/ 2147483647 w 659"/>
                <a:gd name="T33" fmla="*/ 0 h 9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9"/>
                <a:gd name="T52" fmla="*/ 0 h 948"/>
                <a:gd name="T53" fmla="*/ 659 w 659"/>
                <a:gd name="T54" fmla="*/ 948 h 9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9" h="948">
                  <a:moveTo>
                    <a:pt x="619" y="0"/>
                  </a:moveTo>
                  <a:cubicBezTo>
                    <a:pt x="596" y="0"/>
                    <a:pt x="578" y="18"/>
                    <a:pt x="578" y="40"/>
                  </a:cubicBezTo>
                  <a:cubicBezTo>
                    <a:pt x="578" y="182"/>
                    <a:pt x="578" y="243"/>
                    <a:pt x="578" y="269"/>
                  </a:cubicBezTo>
                  <a:cubicBezTo>
                    <a:pt x="329" y="51"/>
                    <a:pt x="329" y="51"/>
                    <a:pt x="329" y="51"/>
                  </a:cubicBezTo>
                  <a:cubicBezTo>
                    <a:pt x="80" y="269"/>
                    <a:pt x="80" y="269"/>
                    <a:pt x="80" y="269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289" y="369"/>
                    <a:pt x="289" y="369"/>
                    <a:pt x="289" y="369"/>
                  </a:cubicBezTo>
                  <a:cubicBezTo>
                    <a:pt x="289" y="907"/>
                    <a:pt x="289" y="907"/>
                    <a:pt x="289" y="907"/>
                  </a:cubicBezTo>
                  <a:cubicBezTo>
                    <a:pt x="289" y="930"/>
                    <a:pt x="307" y="948"/>
                    <a:pt x="329" y="948"/>
                  </a:cubicBezTo>
                  <a:cubicBezTo>
                    <a:pt x="351" y="948"/>
                    <a:pt x="370" y="930"/>
                    <a:pt x="370" y="907"/>
                  </a:cubicBezTo>
                  <a:cubicBezTo>
                    <a:pt x="370" y="369"/>
                    <a:pt x="370" y="369"/>
                    <a:pt x="370" y="369"/>
                  </a:cubicBezTo>
                  <a:cubicBezTo>
                    <a:pt x="659" y="369"/>
                    <a:pt x="659" y="369"/>
                    <a:pt x="659" y="369"/>
                  </a:cubicBezTo>
                  <a:cubicBezTo>
                    <a:pt x="659" y="40"/>
                    <a:pt x="659" y="40"/>
                    <a:pt x="659" y="40"/>
                  </a:cubicBezTo>
                  <a:cubicBezTo>
                    <a:pt x="659" y="18"/>
                    <a:pt x="641" y="0"/>
                    <a:pt x="619" y="0"/>
                  </a:cubicBezTo>
                  <a:close/>
                </a:path>
              </a:pathLst>
            </a:custGeom>
            <a:solidFill>
              <a:srgbClr val="00B050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5"/>
            <p:cNvSpPr>
              <a:spLocks noChangeAspect="1"/>
            </p:cNvSpPr>
            <p:nvPr/>
          </p:nvSpPr>
          <p:spPr bwMode="auto">
            <a:xfrm rot="20258646">
              <a:off x="2968030" y="2351199"/>
              <a:ext cx="312857" cy="470112"/>
            </a:xfrm>
            <a:custGeom>
              <a:avLst/>
              <a:gdLst/>
              <a:ahLst/>
              <a:cxnLst>
                <a:cxn ang="0">
                  <a:pos x="308" y="0"/>
                </a:cxn>
                <a:cxn ang="0">
                  <a:pos x="288" y="20"/>
                </a:cxn>
                <a:cxn ang="0">
                  <a:pos x="288" y="144"/>
                </a:cxn>
                <a:cxn ang="0">
                  <a:pos x="40" y="144"/>
                </a:cxn>
                <a:cxn ang="0">
                  <a:pos x="40" y="2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184"/>
                </a:cxn>
                <a:cxn ang="0">
                  <a:pos x="108" y="184"/>
                </a:cxn>
                <a:cxn ang="0">
                  <a:pos x="108" y="452"/>
                </a:cxn>
                <a:cxn ang="0">
                  <a:pos x="128" y="472"/>
                </a:cxn>
                <a:cxn ang="0">
                  <a:pos x="148" y="452"/>
                </a:cxn>
                <a:cxn ang="0">
                  <a:pos x="148" y="184"/>
                </a:cxn>
                <a:cxn ang="0">
                  <a:pos x="180" y="184"/>
                </a:cxn>
                <a:cxn ang="0">
                  <a:pos x="180" y="452"/>
                </a:cxn>
                <a:cxn ang="0">
                  <a:pos x="200" y="472"/>
                </a:cxn>
                <a:cxn ang="0">
                  <a:pos x="220" y="452"/>
                </a:cxn>
                <a:cxn ang="0">
                  <a:pos x="220" y="184"/>
                </a:cxn>
                <a:cxn ang="0">
                  <a:pos x="328" y="184"/>
                </a:cxn>
                <a:cxn ang="0">
                  <a:pos x="328" y="20"/>
                </a:cxn>
                <a:cxn ang="0">
                  <a:pos x="308" y="0"/>
                </a:cxn>
              </a:cxnLst>
              <a:rect l="0" t="0" r="r" b="b"/>
              <a:pathLst>
                <a:path w="328" h="472">
                  <a:moveTo>
                    <a:pt x="308" y="0"/>
                  </a:moveTo>
                  <a:cubicBezTo>
                    <a:pt x="297" y="0"/>
                    <a:pt x="288" y="9"/>
                    <a:pt x="288" y="2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08" y="184"/>
                    <a:pt x="108" y="184"/>
                    <a:pt x="108" y="184"/>
                  </a:cubicBezTo>
                  <a:cubicBezTo>
                    <a:pt x="108" y="452"/>
                    <a:pt x="108" y="452"/>
                    <a:pt x="108" y="452"/>
                  </a:cubicBezTo>
                  <a:cubicBezTo>
                    <a:pt x="108" y="463"/>
                    <a:pt x="117" y="472"/>
                    <a:pt x="128" y="472"/>
                  </a:cubicBezTo>
                  <a:cubicBezTo>
                    <a:pt x="139" y="472"/>
                    <a:pt x="148" y="463"/>
                    <a:pt x="148" y="452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80" y="184"/>
                    <a:pt x="180" y="184"/>
                    <a:pt x="180" y="184"/>
                  </a:cubicBezTo>
                  <a:cubicBezTo>
                    <a:pt x="180" y="452"/>
                    <a:pt x="180" y="452"/>
                    <a:pt x="180" y="452"/>
                  </a:cubicBezTo>
                  <a:cubicBezTo>
                    <a:pt x="180" y="463"/>
                    <a:pt x="189" y="472"/>
                    <a:pt x="200" y="472"/>
                  </a:cubicBezTo>
                  <a:cubicBezTo>
                    <a:pt x="211" y="472"/>
                    <a:pt x="220" y="463"/>
                    <a:pt x="220" y="452"/>
                  </a:cubicBezTo>
                  <a:cubicBezTo>
                    <a:pt x="220" y="184"/>
                    <a:pt x="220" y="184"/>
                    <a:pt x="220" y="184"/>
                  </a:cubicBezTo>
                  <a:cubicBezTo>
                    <a:pt x="328" y="184"/>
                    <a:pt x="328" y="184"/>
                    <a:pt x="328" y="184"/>
                  </a:cubicBezTo>
                  <a:cubicBezTo>
                    <a:pt x="328" y="20"/>
                    <a:pt x="328" y="20"/>
                    <a:pt x="328" y="20"/>
                  </a:cubicBezTo>
                  <a:cubicBezTo>
                    <a:pt x="328" y="9"/>
                    <a:pt x="319" y="0"/>
                    <a:pt x="308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399 - Ορθογώνιο"/>
            <p:cNvSpPr/>
            <p:nvPr/>
          </p:nvSpPr>
          <p:spPr>
            <a:xfrm rot="19792846">
              <a:off x="3119025" y="2647707"/>
              <a:ext cx="75129" cy="3928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Freeform 5"/>
            <p:cNvSpPr>
              <a:spLocks noChangeAspect="1"/>
            </p:cNvSpPr>
            <p:nvPr/>
          </p:nvSpPr>
          <p:spPr bwMode="auto">
            <a:xfrm rot="13546963">
              <a:off x="2563843" y="3019021"/>
              <a:ext cx="326719" cy="452860"/>
            </a:xfrm>
            <a:custGeom>
              <a:avLst/>
              <a:gdLst/>
              <a:ahLst/>
              <a:cxnLst>
                <a:cxn ang="0">
                  <a:pos x="308" y="0"/>
                </a:cxn>
                <a:cxn ang="0">
                  <a:pos x="288" y="20"/>
                </a:cxn>
                <a:cxn ang="0">
                  <a:pos x="288" y="144"/>
                </a:cxn>
                <a:cxn ang="0">
                  <a:pos x="40" y="144"/>
                </a:cxn>
                <a:cxn ang="0">
                  <a:pos x="40" y="2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184"/>
                </a:cxn>
                <a:cxn ang="0">
                  <a:pos x="108" y="184"/>
                </a:cxn>
                <a:cxn ang="0">
                  <a:pos x="108" y="452"/>
                </a:cxn>
                <a:cxn ang="0">
                  <a:pos x="128" y="472"/>
                </a:cxn>
                <a:cxn ang="0">
                  <a:pos x="148" y="452"/>
                </a:cxn>
                <a:cxn ang="0">
                  <a:pos x="148" y="184"/>
                </a:cxn>
                <a:cxn ang="0">
                  <a:pos x="180" y="184"/>
                </a:cxn>
                <a:cxn ang="0">
                  <a:pos x="180" y="452"/>
                </a:cxn>
                <a:cxn ang="0">
                  <a:pos x="200" y="472"/>
                </a:cxn>
                <a:cxn ang="0">
                  <a:pos x="220" y="452"/>
                </a:cxn>
                <a:cxn ang="0">
                  <a:pos x="220" y="184"/>
                </a:cxn>
                <a:cxn ang="0">
                  <a:pos x="328" y="184"/>
                </a:cxn>
                <a:cxn ang="0">
                  <a:pos x="328" y="20"/>
                </a:cxn>
                <a:cxn ang="0">
                  <a:pos x="308" y="0"/>
                </a:cxn>
              </a:cxnLst>
              <a:rect l="0" t="0" r="r" b="b"/>
              <a:pathLst>
                <a:path w="328" h="472">
                  <a:moveTo>
                    <a:pt x="308" y="0"/>
                  </a:moveTo>
                  <a:cubicBezTo>
                    <a:pt x="297" y="0"/>
                    <a:pt x="288" y="9"/>
                    <a:pt x="288" y="2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08" y="184"/>
                    <a:pt x="108" y="184"/>
                    <a:pt x="108" y="184"/>
                  </a:cubicBezTo>
                  <a:cubicBezTo>
                    <a:pt x="108" y="452"/>
                    <a:pt x="108" y="452"/>
                    <a:pt x="108" y="452"/>
                  </a:cubicBezTo>
                  <a:cubicBezTo>
                    <a:pt x="108" y="463"/>
                    <a:pt x="117" y="472"/>
                    <a:pt x="128" y="472"/>
                  </a:cubicBezTo>
                  <a:cubicBezTo>
                    <a:pt x="139" y="472"/>
                    <a:pt x="148" y="463"/>
                    <a:pt x="148" y="452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80" y="184"/>
                    <a:pt x="180" y="184"/>
                    <a:pt x="180" y="184"/>
                  </a:cubicBezTo>
                  <a:cubicBezTo>
                    <a:pt x="180" y="452"/>
                    <a:pt x="180" y="452"/>
                    <a:pt x="180" y="452"/>
                  </a:cubicBezTo>
                  <a:cubicBezTo>
                    <a:pt x="180" y="463"/>
                    <a:pt x="189" y="472"/>
                    <a:pt x="200" y="472"/>
                  </a:cubicBezTo>
                  <a:cubicBezTo>
                    <a:pt x="211" y="472"/>
                    <a:pt x="220" y="463"/>
                    <a:pt x="220" y="452"/>
                  </a:cubicBezTo>
                  <a:cubicBezTo>
                    <a:pt x="220" y="184"/>
                    <a:pt x="220" y="184"/>
                    <a:pt x="220" y="184"/>
                  </a:cubicBezTo>
                  <a:cubicBezTo>
                    <a:pt x="328" y="184"/>
                    <a:pt x="328" y="184"/>
                    <a:pt x="328" y="184"/>
                  </a:cubicBezTo>
                  <a:cubicBezTo>
                    <a:pt x="328" y="20"/>
                    <a:pt x="328" y="20"/>
                    <a:pt x="328" y="20"/>
                  </a:cubicBezTo>
                  <a:cubicBezTo>
                    <a:pt x="328" y="9"/>
                    <a:pt x="319" y="0"/>
                    <a:pt x="308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401 - Ορθογώνιο"/>
            <p:cNvSpPr/>
            <p:nvPr/>
          </p:nvSpPr>
          <p:spPr>
            <a:xfrm rot="13546963">
              <a:off x="2668670" y="3237740"/>
              <a:ext cx="84715" cy="345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Freeform 5"/>
            <p:cNvSpPr>
              <a:spLocks noChangeAspect="1"/>
            </p:cNvSpPr>
            <p:nvPr/>
          </p:nvSpPr>
          <p:spPr bwMode="auto">
            <a:xfrm rot="3159501">
              <a:off x="3435791" y="2307523"/>
              <a:ext cx="398813" cy="555408"/>
            </a:xfrm>
            <a:custGeom>
              <a:avLst/>
              <a:gdLst/>
              <a:ahLst/>
              <a:cxnLst>
                <a:cxn ang="0">
                  <a:pos x="308" y="0"/>
                </a:cxn>
                <a:cxn ang="0">
                  <a:pos x="288" y="20"/>
                </a:cxn>
                <a:cxn ang="0">
                  <a:pos x="288" y="144"/>
                </a:cxn>
                <a:cxn ang="0">
                  <a:pos x="40" y="144"/>
                </a:cxn>
                <a:cxn ang="0">
                  <a:pos x="40" y="2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184"/>
                </a:cxn>
                <a:cxn ang="0">
                  <a:pos x="108" y="184"/>
                </a:cxn>
                <a:cxn ang="0">
                  <a:pos x="108" y="452"/>
                </a:cxn>
                <a:cxn ang="0">
                  <a:pos x="128" y="472"/>
                </a:cxn>
                <a:cxn ang="0">
                  <a:pos x="148" y="452"/>
                </a:cxn>
                <a:cxn ang="0">
                  <a:pos x="148" y="184"/>
                </a:cxn>
                <a:cxn ang="0">
                  <a:pos x="180" y="184"/>
                </a:cxn>
                <a:cxn ang="0">
                  <a:pos x="180" y="452"/>
                </a:cxn>
                <a:cxn ang="0">
                  <a:pos x="200" y="472"/>
                </a:cxn>
                <a:cxn ang="0">
                  <a:pos x="220" y="452"/>
                </a:cxn>
                <a:cxn ang="0">
                  <a:pos x="220" y="184"/>
                </a:cxn>
                <a:cxn ang="0">
                  <a:pos x="328" y="184"/>
                </a:cxn>
                <a:cxn ang="0">
                  <a:pos x="328" y="20"/>
                </a:cxn>
                <a:cxn ang="0">
                  <a:pos x="308" y="0"/>
                </a:cxn>
              </a:cxnLst>
              <a:rect l="0" t="0" r="r" b="b"/>
              <a:pathLst>
                <a:path w="328" h="472">
                  <a:moveTo>
                    <a:pt x="308" y="0"/>
                  </a:moveTo>
                  <a:cubicBezTo>
                    <a:pt x="297" y="0"/>
                    <a:pt x="288" y="9"/>
                    <a:pt x="288" y="2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08" y="184"/>
                    <a:pt x="108" y="184"/>
                    <a:pt x="108" y="184"/>
                  </a:cubicBezTo>
                  <a:cubicBezTo>
                    <a:pt x="108" y="452"/>
                    <a:pt x="108" y="452"/>
                    <a:pt x="108" y="452"/>
                  </a:cubicBezTo>
                  <a:cubicBezTo>
                    <a:pt x="108" y="463"/>
                    <a:pt x="117" y="472"/>
                    <a:pt x="128" y="472"/>
                  </a:cubicBezTo>
                  <a:cubicBezTo>
                    <a:pt x="139" y="472"/>
                    <a:pt x="148" y="463"/>
                    <a:pt x="148" y="452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80" y="184"/>
                    <a:pt x="180" y="184"/>
                    <a:pt x="180" y="184"/>
                  </a:cubicBezTo>
                  <a:cubicBezTo>
                    <a:pt x="180" y="452"/>
                    <a:pt x="180" y="452"/>
                    <a:pt x="180" y="452"/>
                  </a:cubicBezTo>
                  <a:cubicBezTo>
                    <a:pt x="180" y="463"/>
                    <a:pt x="189" y="472"/>
                    <a:pt x="200" y="472"/>
                  </a:cubicBezTo>
                  <a:cubicBezTo>
                    <a:pt x="211" y="472"/>
                    <a:pt x="220" y="463"/>
                    <a:pt x="220" y="452"/>
                  </a:cubicBezTo>
                  <a:cubicBezTo>
                    <a:pt x="220" y="184"/>
                    <a:pt x="220" y="184"/>
                    <a:pt x="220" y="184"/>
                  </a:cubicBezTo>
                  <a:cubicBezTo>
                    <a:pt x="328" y="184"/>
                    <a:pt x="328" y="184"/>
                    <a:pt x="328" y="184"/>
                  </a:cubicBezTo>
                  <a:cubicBezTo>
                    <a:pt x="328" y="20"/>
                    <a:pt x="328" y="20"/>
                    <a:pt x="328" y="20"/>
                  </a:cubicBezTo>
                  <a:cubicBezTo>
                    <a:pt x="328" y="9"/>
                    <a:pt x="319" y="0"/>
                    <a:pt x="308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403 - Ορθογώνιο"/>
            <p:cNvSpPr/>
            <p:nvPr/>
          </p:nvSpPr>
          <p:spPr>
            <a:xfrm rot="3159501">
              <a:off x="3597016" y="2589265"/>
              <a:ext cx="95407" cy="423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46"/>
            <p:cNvGrpSpPr>
              <a:grpSpLocks/>
            </p:cNvGrpSpPr>
            <p:nvPr/>
          </p:nvGrpSpPr>
          <p:grpSpPr bwMode="auto">
            <a:xfrm>
              <a:off x="2578101" y="2563802"/>
              <a:ext cx="1146175" cy="728663"/>
              <a:chOff x="1746" y="1615"/>
              <a:chExt cx="722" cy="459"/>
            </a:xfrm>
          </p:grpSpPr>
          <p:sp>
            <p:nvSpPr>
              <p:cNvPr id="406" name="Freeform 47"/>
              <p:cNvSpPr>
                <a:spLocks/>
              </p:cNvSpPr>
              <p:nvPr/>
            </p:nvSpPr>
            <p:spPr bwMode="auto">
              <a:xfrm>
                <a:off x="1746" y="1615"/>
                <a:ext cx="722" cy="459"/>
              </a:xfrm>
              <a:custGeom>
                <a:avLst/>
                <a:gdLst>
                  <a:gd name="T0" fmla="*/ 29 w 722"/>
                  <a:gd name="T1" fmla="*/ 348 h 459"/>
                  <a:gd name="T2" fmla="*/ 70 w 722"/>
                  <a:gd name="T3" fmla="*/ 293 h 459"/>
                  <a:gd name="T4" fmla="*/ 112 w 722"/>
                  <a:gd name="T5" fmla="*/ 230 h 459"/>
                  <a:gd name="T6" fmla="*/ 100 w 722"/>
                  <a:gd name="T7" fmla="*/ 233 h 459"/>
                  <a:gd name="T8" fmla="*/ 140 w 722"/>
                  <a:gd name="T9" fmla="*/ 234 h 459"/>
                  <a:gd name="T10" fmla="*/ 175 w 722"/>
                  <a:gd name="T11" fmla="*/ 218 h 459"/>
                  <a:gd name="T12" fmla="*/ 238 w 722"/>
                  <a:gd name="T13" fmla="*/ 176 h 459"/>
                  <a:gd name="T14" fmla="*/ 244 w 722"/>
                  <a:gd name="T15" fmla="*/ 128 h 459"/>
                  <a:gd name="T16" fmla="*/ 265 w 722"/>
                  <a:gd name="T17" fmla="*/ 120 h 459"/>
                  <a:gd name="T18" fmla="*/ 313 w 722"/>
                  <a:gd name="T19" fmla="*/ 125 h 459"/>
                  <a:gd name="T20" fmla="*/ 362 w 722"/>
                  <a:gd name="T21" fmla="*/ 90 h 459"/>
                  <a:gd name="T22" fmla="*/ 344 w 722"/>
                  <a:gd name="T23" fmla="*/ 62 h 459"/>
                  <a:gd name="T24" fmla="*/ 367 w 722"/>
                  <a:gd name="T25" fmla="*/ 63 h 459"/>
                  <a:gd name="T26" fmla="*/ 412 w 722"/>
                  <a:gd name="T27" fmla="*/ 56 h 459"/>
                  <a:gd name="T28" fmla="*/ 442 w 722"/>
                  <a:gd name="T29" fmla="*/ 0 h 459"/>
                  <a:gd name="T30" fmla="*/ 461 w 722"/>
                  <a:gd name="T31" fmla="*/ 35 h 459"/>
                  <a:gd name="T32" fmla="*/ 542 w 722"/>
                  <a:gd name="T33" fmla="*/ 48 h 459"/>
                  <a:gd name="T34" fmla="*/ 601 w 722"/>
                  <a:gd name="T35" fmla="*/ 32 h 459"/>
                  <a:gd name="T36" fmla="*/ 583 w 722"/>
                  <a:gd name="T37" fmla="*/ 57 h 459"/>
                  <a:gd name="T38" fmla="*/ 637 w 722"/>
                  <a:gd name="T39" fmla="*/ 111 h 459"/>
                  <a:gd name="T40" fmla="*/ 685 w 722"/>
                  <a:gd name="T41" fmla="*/ 117 h 459"/>
                  <a:gd name="T42" fmla="*/ 697 w 722"/>
                  <a:gd name="T43" fmla="*/ 123 h 459"/>
                  <a:gd name="T44" fmla="*/ 662 w 722"/>
                  <a:gd name="T45" fmla="*/ 146 h 459"/>
                  <a:gd name="T46" fmla="*/ 679 w 722"/>
                  <a:gd name="T47" fmla="*/ 227 h 459"/>
                  <a:gd name="T48" fmla="*/ 683 w 722"/>
                  <a:gd name="T49" fmla="*/ 234 h 459"/>
                  <a:gd name="T50" fmla="*/ 662 w 722"/>
                  <a:gd name="T51" fmla="*/ 275 h 459"/>
                  <a:gd name="T52" fmla="*/ 694 w 722"/>
                  <a:gd name="T53" fmla="*/ 306 h 459"/>
                  <a:gd name="T54" fmla="*/ 680 w 722"/>
                  <a:gd name="T55" fmla="*/ 332 h 459"/>
                  <a:gd name="T56" fmla="*/ 662 w 722"/>
                  <a:gd name="T57" fmla="*/ 314 h 459"/>
                  <a:gd name="T58" fmla="*/ 596 w 722"/>
                  <a:gd name="T59" fmla="*/ 362 h 459"/>
                  <a:gd name="T60" fmla="*/ 601 w 722"/>
                  <a:gd name="T61" fmla="*/ 416 h 459"/>
                  <a:gd name="T62" fmla="*/ 562 w 722"/>
                  <a:gd name="T63" fmla="*/ 384 h 459"/>
                  <a:gd name="T64" fmla="*/ 488 w 722"/>
                  <a:gd name="T65" fmla="*/ 396 h 459"/>
                  <a:gd name="T66" fmla="*/ 470 w 722"/>
                  <a:gd name="T67" fmla="*/ 459 h 459"/>
                  <a:gd name="T68" fmla="*/ 463 w 722"/>
                  <a:gd name="T69" fmla="*/ 420 h 459"/>
                  <a:gd name="T70" fmla="*/ 347 w 722"/>
                  <a:gd name="T71" fmla="*/ 402 h 459"/>
                  <a:gd name="T72" fmla="*/ 329 w 722"/>
                  <a:gd name="T73" fmla="*/ 453 h 459"/>
                  <a:gd name="T74" fmla="*/ 286 w 722"/>
                  <a:gd name="T75" fmla="*/ 404 h 459"/>
                  <a:gd name="T76" fmla="*/ 209 w 722"/>
                  <a:gd name="T77" fmla="*/ 399 h 459"/>
                  <a:gd name="T78" fmla="*/ 173 w 722"/>
                  <a:gd name="T79" fmla="*/ 431 h 459"/>
                  <a:gd name="T80" fmla="*/ 187 w 722"/>
                  <a:gd name="T81" fmla="*/ 410 h 459"/>
                  <a:gd name="T82" fmla="*/ 118 w 722"/>
                  <a:gd name="T83" fmla="*/ 377 h 459"/>
                  <a:gd name="T84" fmla="*/ 55 w 722"/>
                  <a:gd name="T85" fmla="*/ 363 h 459"/>
                  <a:gd name="T86" fmla="*/ 14 w 722"/>
                  <a:gd name="T87" fmla="*/ 366 h 4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22"/>
                  <a:gd name="T133" fmla="*/ 0 h 459"/>
                  <a:gd name="T134" fmla="*/ 722 w 722"/>
                  <a:gd name="T135" fmla="*/ 459 h 4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22" h="459">
                    <a:moveTo>
                      <a:pt x="16" y="359"/>
                    </a:moveTo>
                    <a:cubicBezTo>
                      <a:pt x="20" y="353"/>
                      <a:pt x="24" y="353"/>
                      <a:pt x="29" y="348"/>
                    </a:cubicBezTo>
                    <a:cubicBezTo>
                      <a:pt x="40" y="337"/>
                      <a:pt x="48" y="321"/>
                      <a:pt x="61" y="311"/>
                    </a:cubicBezTo>
                    <a:cubicBezTo>
                      <a:pt x="64" y="305"/>
                      <a:pt x="67" y="299"/>
                      <a:pt x="70" y="293"/>
                    </a:cubicBezTo>
                    <a:cubicBezTo>
                      <a:pt x="72" y="283"/>
                      <a:pt x="107" y="267"/>
                      <a:pt x="118" y="260"/>
                    </a:cubicBezTo>
                    <a:cubicBezTo>
                      <a:pt x="128" y="248"/>
                      <a:pt x="130" y="233"/>
                      <a:pt x="112" y="230"/>
                    </a:cubicBezTo>
                    <a:cubicBezTo>
                      <a:pt x="109" y="230"/>
                      <a:pt x="107" y="230"/>
                      <a:pt x="104" y="231"/>
                    </a:cubicBezTo>
                    <a:cubicBezTo>
                      <a:pt x="103" y="231"/>
                      <a:pt x="101" y="234"/>
                      <a:pt x="100" y="233"/>
                    </a:cubicBezTo>
                    <a:cubicBezTo>
                      <a:pt x="95" y="228"/>
                      <a:pt x="111" y="220"/>
                      <a:pt x="113" y="219"/>
                    </a:cubicBezTo>
                    <a:cubicBezTo>
                      <a:pt x="131" y="221"/>
                      <a:pt x="128" y="225"/>
                      <a:pt x="140" y="234"/>
                    </a:cubicBezTo>
                    <a:cubicBezTo>
                      <a:pt x="149" y="232"/>
                      <a:pt x="152" y="226"/>
                      <a:pt x="160" y="224"/>
                    </a:cubicBezTo>
                    <a:cubicBezTo>
                      <a:pt x="165" y="220"/>
                      <a:pt x="169" y="219"/>
                      <a:pt x="175" y="218"/>
                    </a:cubicBezTo>
                    <a:cubicBezTo>
                      <a:pt x="187" y="209"/>
                      <a:pt x="202" y="205"/>
                      <a:pt x="214" y="198"/>
                    </a:cubicBezTo>
                    <a:cubicBezTo>
                      <a:pt x="220" y="190"/>
                      <a:pt x="229" y="178"/>
                      <a:pt x="238" y="176"/>
                    </a:cubicBezTo>
                    <a:cubicBezTo>
                      <a:pt x="248" y="169"/>
                      <a:pt x="256" y="164"/>
                      <a:pt x="262" y="153"/>
                    </a:cubicBezTo>
                    <a:cubicBezTo>
                      <a:pt x="265" y="137"/>
                      <a:pt x="253" y="137"/>
                      <a:pt x="244" y="128"/>
                    </a:cubicBezTo>
                    <a:cubicBezTo>
                      <a:pt x="240" y="119"/>
                      <a:pt x="240" y="109"/>
                      <a:pt x="250" y="107"/>
                    </a:cubicBezTo>
                    <a:cubicBezTo>
                      <a:pt x="259" y="109"/>
                      <a:pt x="261" y="112"/>
                      <a:pt x="265" y="120"/>
                    </a:cubicBezTo>
                    <a:cubicBezTo>
                      <a:pt x="267" y="143"/>
                      <a:pt x="268" y="141"/>
                      <a:pt x="290" y="137"/>
                    </a:cubicBezTo>
                    <a:cubicBezTo>
                      <a:pt x="298" y="134"/>
                      <a:pt x="304" y="127"/>
                      <a:pt x="313" y="125"/>
                    </a:cubicBezTo>
                    <a:cubicBezTo>
                      <a:pt x="324" y="119"/>
                      <a:pt x="334" y="110"/>
                      <a:pt x="346" y="105"/>
                    </a:cubicBezTo>
                    <a:cubicBezTo>
                      <a:pt x="350" y="99"/>
                      <a:pt x="356" y="94"/>
                      <a:pt x="362" y="90"/>
                    </a:cubicBezTo>
                    <a:cubicBezTo>
                      <a:pt x="367" y="80"/>
                      <a:pt x="363" y="79"/>
                      <a:pt x="353" y="77"/>
                    </a:cubicBezTo>
                    <a:cubicBezTo>
                      <a:pt x="350" y="72"/>
                      <a:pt x="347" y="67"/>
                      <a:pt x="344" y="62"/>
                    </a:cubicBezTo>
                    <a:cubicBezTo>
                      <a:pt x="343" y="54"/>
                      <a:pt x="340" y="49"/>
                      <a:pt x="350" y="47"/>
                    </a:cubicBezTo>
                    <a:cubicBezTo>
                      <a:pt x="359" y="43"/>
                      <a:pt x="362" y="56"/>
                      <a:pt x="367" y="63"/>
                    </a:cubicBezTo>
                    <a:cubicBezTo>
                      <a:pt x="369" y="73"/>
                      <a:pt x="371" y="72"/>
                      <a:pt x="382" y="71"/>
                    </a:cubicBezTo>
                    <a:cubicBezTo>
                      <a:pt x="393" y="67"/>
                      <a:pt x="401" y="58"/>
                      <a:pt x="412" y="56"/>
                    </a:cubicBezTo>
                    <a:cubicBezTo>
                      <a:pt x="418" y="48"/>
                      <a:pt x="425" y="38"/>
                      <a:pt x="430" y="29"/>
                    </a:cubicBezTo>
                    <a:cubicBezTo>
                      <a:pt x="431" y="12"/>
                      <a:pt x="429" y="8"/>
                      <a:pt x="442" y="0"/>
                    </a:cubicBezTo>
                    <a:cubicBezTo>
                      <a:pt x="456" y="4"/>
                      <a:pt x="445" y="16"/>
                      <a:pt x="439" y="24"/>
                    </a:cubicBezTo>
                    <a:cubicBezTo>
                      <a:pt x="441" y="41"/>
                      <a:pt x="443" y="36"/>
                      <a:pt x="461" y="35"/>
                    </a:cubicBezTo>
                    <a:cubicBezTo>
                      <a:pt x="480" y="31"/>
                      <a:pt x="498" y="32"/>
                      <a:pt x="517" y="36"/>
                    </a:cubicBezTo>
                    <a:cubicBezTo>
                      <a:pt x="524" y="41"/>
                      <a:pt x="534" y="47"/>
                      <a:pt x="542" y="48"/>
                    </a:cubicBezTo>
                    <a:cubicBezTo>
                      <a:pt x="554" y="53"/>
                      <a:pt x="566" y="49"/>
                      <a:pt x="578" y="47"/>
                    </a:cubicBezTo>
                    <a:cubicBezTo>
                      <a:pt x="588" y="41"/>
                      <a:pt x="589" y="34"/>
                      <a:pt x="601" y="32"/>
                    </a:cubicBezTo>
                    <a:cubicBezTo>
                      <a:pt x="605" y="40"/>
                      <a:pt x="607" y="49"/>
                      <a:pt x="596" y="51"/>
                    </a:cubicBezTo>
                    <a:cubicBezTo>
                      <a:pt x="591" y="53"/>
                      <a:pt x="587" y="54"/>
                      <a:pt x="583" y="57"/>
                    </a:cubicBezTo>
                    <a:cubicBezTo>
                      <a:pt x="579" y="67"/>
                      <a:pt x="583" y="73"/>
                      <a:pt x="592" y="78"/>
                    </a:cubicBezTo>
                    <a:cubicBezTo>
                      <a:pt x="601" y="93"/>
                      <a:pt x="623" y="102"/>
                      <a:pt x="637" y="111"/>
                    </a:cubicBezTo>
                    <a:cubicBezTo>
                      <a:pt x="644" y="120"/>
                      <a:pt x="650" y="127"/>
                      <a:pt x="661" y="129"/>
                    </a:cubicBezTo>
                    <a:cubicBezTo>
                      <a:pt x="671" y="127"/>
                      <a:pt x="678" y="123"/>
                      <a:pt x="685" y="117"/>
                    </a:cubicBezTo>
                    <a:cubicBezTo>
                      <a:pt x="688" y="118"/>
                      <a:pt x="691" y="118"/>
                      <a:pt x="694" y="119"/>
                    </a:cubicBezTo>
                    <a:cubicBezTo>
                      <a:pt x="695" y="120"/>
                      <a:pt x="697" y="121"/>
                      <a:pt x="697" y="123"/>
                    </a:cubicBezTo>
                    <a:cubicBezTo>
                      <a:pt x="698" y="132"/>
                      <a:pt x="683" y="137"/>
                      <a:pt x="677" y="138"/>
                    </a:cubicBezTo>
                    <a:cubicBezTo>
                      <a:pt x="670" y="141"/>
                      <a:pt x="665" y="138"/>
                      <a:pt x="662" y="146"/>
                    </a:cubicBezTo>
                    <a:cubicBezTo>
                      <a:pt x="657" y="174"/>
                      <a:pt x="658" y="193"/>
                      <a:pt x="673" y="213"/>
                    </a:cubicBezTo>
                    <a:cubicBezTo>
                      <a:pt x="674" y="219"/>
                      <a:pt x="676" y="222"/>
                      <a:pt x="679" y="227"/>
                    </a:cubicBezTo>
                    <a:cubicBezTo>
                      <a:pt x="693" y="225"/>
                      <a:pt x="702" y="224"/>
                      <a:pt x="716" y="225"/>
                    </a:cubicBezTo>
                    <a:cubicBezTo>
                      <a:pt x="722" y="240"/>
                      <a:pt x="688" y="234"/>
                      <a:pt x="683" y="234"/>
                    </a:cubicBezTo>
                    <a:cubicBezTo>
                      <a:pt x="677" y="237"/>
                      <a:pt x="675" y="236"/>
                      <a:pt x="671" y="242"/>
                    </a:cubicBezTo>
                    <a:cubicBezTo>
                      <a:pt x="669" y="253"/>
                      <a:pt x="667" y="266"/>
                      <a:pt x="662" y="275"/>
                    </a:cubicBezTo>
                    <a:cubicBezTo>
                      <a:pt x="660" y="289"/>
                      <a:pt x="658" y="298"/>
                      <a:pt x="671" y="305"/>
                    </a:cubicBezTo>
                    <a:cubicBezTo>
                      <a:pt x="686" y="303"/>
                      <a:pt x="683" y="304"/>
                      <a:pt x="694" y="306"/>
                    </a:cubicBezTo>
                    <a:cubicBezTo>
                      <a:pt x="701" y="314"/>
                      <a:pt x="701" y="324"/>
                      <a:pt x="694" y="333"/>
                    </a:cubicBezTo>
                    <a:cubicBezTo>
                      <a:pt x="689" y="333"/>
                      <a:pt x="684" y="335"/>
                      <a:pt x="680" y="332"/>
                    </a:cubicBezTo>
                    <a:cubicBezTo>
                      <a:pt x="678" y="330"/>
                      <a:pt x="683" y="326"/>
                      <a:pt x="682" y="323"/>
                    </a:cubicBezTo>
                    <a:cubicBezTo>
                      <a:pt x="681" y="319"/>
                      <a:pt x="665" y="315"/>
                      <a:pt x="662" y="314"/>
                    </a:cubicBezTo>
                    <a:cubicBezTo>
                      <a:pt x="644" y="316"/>
                      <a:pt x="629" y="336"/>
                      <a:pt x="614" y="345"/>
                    </a:cubicBezTo>
                    <a:cubicBezTo>
                      <a:pt x="609" y="351"/>
                      <a:pt x="603" y="358"/>
                      <a:pt x="596" y="362"/>
                    </a:cubicBezTo>
                    <a:cubicBezTo>
                      <a:pt x="588" y="373"/>
                      <a:pt x="592" y="369"/>
                      <a:pt x="584" y="374"/>
                    </a:cubicBezTo>
                    <a:cubicBezTo>
                      <a:pt x="572" y="390"/>
                      <a:pt x="595" y="402"/>
                      <a:pt x="601" y="416"/>
                    </a:cubicBezTo>
                    <a:cubicBezTo>
                      <a:pt x="592" y="421"/>
                      <a:pt x="583" y="419"/>
                      <a:pt x="575" y="414"/>
                    </a:cubicBezTo>
                    <a:cubicBezTo>
                      <a:pt x="570" y="405"/>
                      <a:pt x="572" y="389"/>
                      <a:pt x="562" y="384"/>
                    </a:cubicBezTo>
                    <a:cubicBezTo>
                      <a:pt x="542" y="385"/>
                      <a:pt x="523" y="388"/>
                      <a:pt x="503" y="390"/>
                    </a:cubicBezTo>
                    <a:cubicBezTo>
                      <a:pt x="497" y="392"/>
                      <a:pt x="494" y="395"/>
                      <a:pt x="488" y="396"/>
                    </a:cubicBezTo>
                    <a:cubicBezTo>
                      <a:pt x="480" y="407"/>
                      <a:pt x="483" y="402"/>
                      <a:pt x="478" y="410"/>
                    </a:cubicBezTo>
                    <a:cubicBezTo>
                      <a:pt x="473" y="426"/>
                      <a:pt x="477" y="444"/>
                      <a:pt x="470" y="459"/>
                    </a:cubicBezTo>
                    <a:cubicBezTo>
                      <a:pt x="463" y="458"/>
                      <a:pt x="461" y="458"/>
                      <a:pt x="458" y="452"/>
                    </a:cubicBezTo>
                    <a:cubicBezTo>
                      <a:pt x="461" y="424"/>
                      <a:pt x="458" y="434"/>
                      <a:pt x="463" y="420"/>
                    </a:cubicBezTo>
                    <a:cubicBezTo>
                      <a:pt x="457" y="395"/>
                      <a:pt x="417" y="402"/>
                      <a:pt x="398" y="401"/>
                    </a:cubicBezTo>
                    <a:cubicBezTo>
                      <a:pt x="380" y="399"/>
                      <a:pt x="365" y="399"/>
                      <a:pt x="347" y="402"/>
                    </a:cubicBezTo>
                    <a:cubicBezTo>
                      <a:pt x="340" y="413"/>
                      <a:pt x="339" y="425"/>
                      <a:pt x="335" y="437"/>
                    </a:cubicBezTo>
                    <a:cubicBezTo>
                      <a:pt x="337" y="445"/>
                      <a:pt x="339" y="451"/>
                      <a:pt x="329" y="453"/>
                    </a:cubicBezTo>
                    <a:cubicBezTo>
                      <a:pt x="311" y="450"/>
                      <a:pt x="320" y="433"/>
                      <a:pt x="323" y="420"/>
                    </a:cubicBezTo>
                    <a:cubicBezTo>
                      <a:pt x="321" y="400"/>
                      <a:pt x="304" y="405"/>
                      <a:pt x="286" y="404"/>
                    </a:cubicBezTo>
                    <a:cubicBezTo>
                      <a:pt x="277" y="402"/>
                      <a:pt x="269" y="399"/>
                      <a:pt x="260" y="398"/>
                    </a:cubicBezTo>
                    <a:cubicBezTo>
                      <a:pt x="251" y="394"/>
                      <a:pt x="216" y="399"/>
                      <a:pt x="209" y="399"/>
                    </a:cubicBezTo>
                    <a:cubicBezTo>
                      <a:pt x="195" y="406"/>
                      <a:pt x="201" y="432"/>
                      <a:pt x="182" y="443"/>
                    </a:cubicBezTo>
                    <a:cubicBezTo>
                      <a:pt x="177" y="440"/>
                      <a:pt x="176" y="436"/>
                      <a:pt x="173" y="431"/>
                    </a:cubicBezTo>
                    <a:cubicBezTo>
                      <a:pt x="174" y="426"/>
                      <a:pt x="174" y="421"/>
                      <a:pt x="178" y="417"/>
                    </a:cubicBezTo>
                    <a:cubicBezTo>
                      <a:pt x="181" y="414"/>
                      <a:pt x="187" y="410"/>
                      <a:pt x="187" y="410"/>
                    </a:cubicBezTo>
                    <a:cubicBezTo>
                      <a:pt x="183" y="382"/>
                      <a:pt x="175" y="386"/>
                      <a:pt x="148" y="384"/>
                    </a:cubicBezTo>
                    <a:cubicBezTo>
                      <a:pt x="138" y="382"/>
                      <a:pt x="128" y="378"/>
                      <a:pt x="118" y="377"/>
                    </a:cubicBezTo>
                    <a:cubicBezTo>
                      <a:pt x="107" y="372"/>
                      <a:pt x="98" y="367"/>
                      <a:pt x="86" y="365"/>
                    </a:cubicBezTo>
                    <a:cubicBezTo>
                      <a:pt x="76" y="360"/>
                      <a:pt x="65" y="362"/>
                      <a:pt x="55" y="363"/>
                    </a:cubicBezTo>
                    <a:cubicBezTo>
                      <a:pt x="47" y="366"/>
                      <a:pt x="40" y="366"/>
                      <a:pt x="32" y="368"/>
                    </a:cubicBezTo>
                    <a:cubicBezTo>
                      <a:pt x="26" y="367"/>
                      <a:pt x="20" y="368"/>
                      <a:pt x="14" y="366"/>
                    </a:cubicBezTo>
                    <a:cubicBezTo>
                      <a:pt x="0" y="362"/>
                      <a:pt x="34" y="341"/>
                      <a:pt x="16" y="359"/>
                    </a:cubicBezTo>
                    <a:close/>
                  </a:path>
                </a:pathLst>
              </a:custGeom>
              <a:solidFill>
                <a:srgbClr val="FF6699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07" name="Freeform 48"/>
              <p:cNvSpPr>
                <a:spLocks/>
              </p:cNvSpPr>
              <p:nvPr/>
            </p:nvSpPr>
            <p:spPr bwMode="auto">
              <a:xfrm>
                <a:off x="1904" y="1701"/>
                <a:ext cx="455" cy="305"/>
              </a:xfrm>
              <a:custGeom>
                <a:avLst/>
                <a:gdLst>
                  <a:gd name="T0" fmla="*/ 49 w 455"/>
                  <a:gd name="T1" fmla="*/ 157 h 305"/>
                  <a:gd name="T2" fmla="*/ 97 w 455"/>
                  <a:gd name="T3" fmla="*/ 110 h 305"/>
                  <a:gd name="T4" fmla="*/ 150 w 455"/>
                  <a:gd name="T5" fmla="*/ 70 h 305"/>
                  <a:gd name="T6" fmla="*/ 195 w 455"/>
                  <a:gd name="T7" fmla="*/ 55 h 305"/>
                  <a:gd name="T8" fmla="*/ 279 w 455"/>
                  <a:gd name="T9" fmla="*/ 47 h 305"/>
                  <a:gd name="T10" fmla="*/ 349 w 455"/>
                  <a:gd name="T11" fmla="*/ 5 h 305"/>
                  <a:gd name="T12" fmla="*/ 444 w 455"/>
                  <a:gd name="T13" fmla="*/ 65 h 305"/>
                  <a:gd name="T14" fmla="*/ 445 w 455"/>
                  <a:gd name="T15" fmla="*/ 133 h 305"/>
                  <a:gd name="T16" fmla="*/ 430 w 455"/>
                  <a:gd name="T17" fmla="*/ 212 h 305"/>
                  <a:gd name="T18" fmla="*/ 327 w 455"/>
                  <a:gd name="T19" fmla="*/ 253 h 305"/>
                  <a:gd name="T20" fmla="*/ 262 w 455"/>
                  <a:gd name="T21" fmla="*/ 281 h 305"/>
                  <a:gd name="T22" fmla="*/ 190 w 455"/>
                  <a:gd name="T23" fmla="*/ 296 h 305"/>
                  <a:gd name="T24" fmla="*/ 109 w 455"/>
                  <a:gd name="T25" fmla="*/ 289 h 305"/>
                  <a:gd name="T26" fmla="*/ 75 w 455"/>
                  <a:gd name="T27" fmla="*/ 286 h 305"/>
                  <a:gd name="T28" fmla="*/ 102 w 455"/>
                  <a:gd name="T29" fmla="*/ 259 h 305"/>
                  <a:gd name="T30" fmla="*/ 192 w 455"/>
                  <a:gd name="T31" fmla="*/ 227 h 305"/>
                  <a:gd name="T32" fmla="*/ 261 w 455"/>
                  <a:gd name="T33" fmla="*/ 259 h 305"/>
                  <a:gd name="T34" fmla="*/ 325 w 455"/>
                  <a:gd name="T35" fmla="*/ 244 h 305"/>
                  <a:gd name="T36" fmla="*/ 268 w 455"/>
                  <a:gd name="T37" fmla="*/ 223 h 305"/>
                  <a:gd name="T38" fmla="*/ 279 w 455"/>
                  <a:gd name="T39" fmla="*/ 187 h 305"/>
                  <a:gd name="T40" fmla="*/ 348 w 455"/>
                  <a:gd name="T41" fmla="*/ 169 h 305"/>
                  <a:gd name="T42" fmla="*/ 406 w 455"/>
                  <a:gd name="T43" fmla="*/ 148 h 305"/>
                  <a:gd name="T44" fmla="*/ 424 w 455"/>
                  <a:gd name="T45" fmla="*/ 124 h 305"/>
                  <a:gd name="T46" fmla="*/ 331 w 455"/>
                  <a:gd name="T47" fmla="*/ 134 h 305"/>
                  <a:gd name="T48" fmla="*/ 238 w 455"/>
                  <a:gd name="T49" fmla="*/ 125 h 305"/>
                  <a:gd name="T50" fmla="*/ 270 w 455"/>
                  <a:gd name="T51" fmla="*/ 77 h 305"/>
                  <a:gd name="T52" fmla="*/ 211 w 455"/>
                  <a:gd name="T53" fmla="*/ 86 h 305"/>
                  <a:gd name="T54" fmla="*/ 196 w 455"/>
                  <a:gd name="T55" fmla="*/ 128 h 305"/>
                  <a:gd name="T56" fmla="*/ 156 w 455"/>
                  <a:gd name="T57" fmla="*/ 191 h 305"/>
                  <a:gd name="T58" fmla="*/ 96 w 455"/>
                  <a:gd name="T59" fmla="*/ 203 h 305"/>
                  <a:gd name="T60" fmla="*/ 61 w 455"/>
                  <a:gd name="T61" fmla="*/ 215 h 305"/>
                  <a:gd name="T62" fmla="*/ 12 w 455"/>
                  <a:gd name="T63" fmla="*/ 202 h 30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5"/>
                  <a:gd name="T97" fmla="*/ 0 h 305"/>
                  <a:gd name="T98" fmla="*/ 455 w 455"/>
                  <a:gd name="T99" fmla="*/ 305 h 30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5" h="305">
                    <a:moveTo>
                      <a:pt x="12" y="202"/>
                    </a:moveTo>
                    <a:cubicBezTo>
                      <a:pt x="22" y="185"/>
                      <a:pt x="40" y="173"/>
                      <a:pt x="49" y="157"/>
                    </a:cubicBezTo>
                    <a:cubicBezTo>
                      <a:pt x="55" y="147"/>
                      <a:pt x="61" y="135"/>
                      <a:pt x="70" y="128"/>
                    </a:cubicBezTo>
                    <a:cubicBezTo>
                      <a:pt x="79" y="121"/>
                      <a:pt x="88" y="116"/>
                      <a:pt x="97" y="110"/>
                    </a:cubicBezTo>
                    <a:cubicBezTo>
                      <a:pt x="101" y="108"/>
                      <a:pt x="108" y="103"/>
                      <a:pt x="108" y="103"/>
                    </a:cubicBezTo>
                    <a:cubicBezTo>
                      <a:pt x="118" y="90"/>
                      <a:pt x="133" y="73"/>
                      <a:pt x="150" y="70"/>
                    </a:cubicBezTo>
                    <a:cubicBezTo>
                      <a:pt x="156" y="67"/>
                      <a:pt x="162" y="65"/>
                      <a:pt x="168" y="64"/>
                    </a:cubicBezTo>
                    <a:cubicBezTo>
                      <a:pt x="177" y="59"/>
                      <a:pt x="185" y="57"/>
                      <a:pt x="195" y="55"/>
                    </a:cubicBezTo>
                    <a:cubicBezTo>
                      <a:pt x="212" y="56"/>
                      <a:pt x="229" y="57"/>
                      <a:pt x="246" y="59"/>
                    </a:cubicBezTo>
                    <a:cubicBezTo>
                      <a:pt x="261" y="58"/>
                      <a:pt x="267" y="54"/>
                      <a:pt x="279" y="47"/>
                    </a:cubicBezTo>
                    <a:cubicBezTo>
                      <a:pt x="290" y="32"/>
                      <a:pt x="297" y="11"/>
                      <a:pt x="318" y="7"/>
                    </a:cubicBezTo>
                    <a:cubicBezTo>
                      <a:pt x="328" y="0"/>
                      <a:pt x="337" y="3"/>
                      <a:pt x="349" y="5"/>
                    </a:cubicBezTo>
                    <a:cubicBezTo>
                      <a:pt x="371" y="14"/>
                      <a:pt x="387" y="36"/>
                      <a:pt x="411" y="41"/>
                    </a:cubicBezTo>
                    <a:cubicBezTo>
                      <a:pt x="424" y="47"/>
                      <a:pt x="433" y="56"/>
                      <a:pt x="444" y="65"/>
                    </a:cubicBezTo>
                    <a:cubicBezTo>
                      <a:pt x="447" y="70"/>
                      <a:pt x="447" y="75"/>
                      <a:pt x="450" y="80"/>
                    </a:cubicBezTo>
                    <a:cubicBezTo>
                      <a:pt x="454" y="98"/>
                      <a:pt x="455" y="117"/>
                      <a:pt x="445" y="133"/>
                    </a:cubicBezTo>
                    <a:cubicBezTo>
                      <a:pt x="444" y="139"/>
                      <a:pt x="439" y="149"/>
                      <a:pt x="439" y="149"/>
                    </a:cubicBezTo>
                    <a:cubicBezTo>
                      <a:pt x="438" y="166"/>
                      <a:pt x="438" y="195"/>
                      <a:pt x="430" y="212"/>
                    </a:cubicBezTo>
                    <a:cubicBezTo>
                      <a:pt x="429" y="220"/>
                      <a:pt x="429" y="235"/>
                      <a:pt x="423" y="242"/>
                    </a:cubicBezTo>
                    <a:cubicBezTo>
                      <a:pt x="412" y="254"/>
                      <a:pt x="336" y="253"/>
                      <a:pt x="327" y="253"/>
                    </a:cubicBezTo>
                    <a:cubicBezTo>
                      <a:pt x="312" y="255"/>
                      <a:pt x="297" y="257"/>
                      <a:pt x="283" y="260"/>
                    </a:cubicBezTo>
                    <a:cubicBezTo>
                      <a:pt x="276" y="271"/>
                      <a:pt x="277" y="278"/>
                      <a:pt x="262" y="281"/>
                    </a:cubicBezTo>
                    <a:cubicBezTo>
                      <a:pt x="249" y="287"/>
                      <a:pt x="233" y="286"/>
                      <a:pt x="219" y="287"/>
                    </a:cubicBezTo>
                    <a:cubicBezTo>
                      <a:pt x="209" y="290"/>
                      <a:pt x="200" y="294"/>
                      <a:pt x="190" y="296"/>
                    </a:cubicBezTo>
                    <a:cubicBezTo>
                      <a:pt x="178" y="302"/>
                      <a:pt x="163" y="304"/>
                      <a:pt x="150" y="305"/>
                    </a:cubicBezTo>
                    <a:cubicBezTo>
                      <a:pt x="130" y="304"/>
                      <a:pt x="126" y="292"/>
                      <a:pt x="109" y="289"/>
                    </a:cubicBezTo>
                    <a:cubicBezTo>
                      <a:pt x="108" y="288"/>
                      <a:pt x="106" y="287"/>
                      <a:pt x="105" y="287"/>
                    </a:cubicBezTo>
                    <a:cubicBezTo>
                      <a:pt x="95" y="286"/>
                      <a:pt x="84" y="289"/>
                      <a:pt x="75" y="286"/>
                    </a:cubicBezTo>
                    <a:cubicBezTo>
                      <a:pt x="64" y="282"/>
                      <a:pt x="83" y="269"/>
                      <a:pt x="87" y="268"/>
                    </a:cubicBezTo>
                    <a:cubicBezTo>
                      <a:pt x="94" y="264"/>
                      <a:pt x="96" y="266"/>
                      <a:pt x="102" y="259"/>
                    </a:cubicBezTo>
                    <a:cubicBezTo>
                      <a:pt x="106" y="228"/>
                      <a:pt x="135" y="236"/>
                      <a:pt x="162" y="235"/>
                    </a:cubicBezTo>
                    <a:cubicBezTo>
                      <a:pt x="172" y="232"/>
                      <a:pt x="182" y="230"/>
                      <a:pt x="192" y="227"/>
                    </a:cubicBezTo>
                    <a:cubicBezTo>
                      <a:pt x="213" y="230"/>
                      <a:pt x="223" y="241"/>
                      <a:pt x="240" y="251"/>
                    </a:cubicBezTo>
                    <a:cubicBezTo>
                      <a:pt x="246" y="259"/>
                      <a:pt x="251" y="257"/>
                      <a:pt x="261" y="259"/>
                    </a:cubicBezTo>
                    <a:cubicBezTo>
                      <a:pt x="274" y="256"/>
                      <a:pt x="281" y="253"/>
                      <a:pt x="292" y="248"/>
                    </a:cubicBezTo>
                    <a:cubicBezTo>
                      <a:pt x="302" y="244"/>
                      <a:pt x="314" y="246"/>
                      <a:pt x="325" y="244"/>
                    </a:cubicBezTo>
                    <a:cubicBezTo>
                      <a:pt x="335" y="228"/>
                      <a:pt x="310" y="230"/>
                      <a:pt x="300" y="229"/>
                    </a:cubicBezTo>
                    <a:cubicBezTo>
                      <a:pt x="289" y="227"/>
                      <a:pt x="279" y="225"/>
                      <a:pt x="268" y="223"/>
                    </a:cubicBezTo>
                    <a:cubicBezTo>
                      <a:pt x="262" y="220"/>
                      <a:pt x="256" y="217"/>
                      <a:pt x="252" y="211"/>
                    </a:cubicBezTo>
                    <a:cubicBezTo>
                      <a:pt x="254" y="200"/>
                      <a:pt x="268" y="189"/>
                      <a:pt x="279" y="187"/>
                    </a:cubicBezTo>
                    <a:cubicBezTo>
                      <a:pt x="292" y="180"/>
                      <a:pt x="309" y="177"/>
                      <a:pt x="324" y="175"/>
                    </a:cubicBezTo>
                    <a:cubicBezTo>
                      <a:pt x="331" y="171"/>
                      <a:pt x="340" y="171"/>
                      <a:pt x="348" y="169"/>
                    </a:cubicBezTo>
                    <a:cubicBezTo>
                      <a:pt x="356" y="165"/>
                      <a:pt x="366" y="159"/>
                      <a:pt x="375" y="157"/>
                    </a:cubicBezTo>
                    <a:cubicBezTo>
                      <a:pt x="389" y="150"/>
                      <a:pt x="389" y="150"/>
                      <a:pt x="406" y="148"/>
                    </a:cubicBezTo>
                    <a:cubicBezTo>
                      <a:pt x="415" y="147"/>
                      <a:pt x="433" y="145"/>
                      <a:pt x="433" y="145"/>
                    </a:cubicBezTo>
                    <a:cubicBezTo>
                      <a:pt x="442" y="141"/>
                      <a:pt x="432" y="126"/>
                      <a:pt x="424" y="124"/>
                    </a:cubicBezTo>
                    <a:cubicBezTo>
                      <a:pt x="418" y="121"/>
                      <a:pt x="412" y="121"/>
                      <a:pt x="406" y="119"/>
                    </a:cubicBezTo>
                    <a:cubicBezTo>
                      <a:pt x="380" y="121"/>
                      <a:pt x="357" y="130"/>
                      <a:pt x="331" y="134"/>
                    </a:cubicBezTo>
                    <a:cubicBezTo>
                      <a:pt x="320" y="140"/>
                      <a:pt x="303" y="140"/>
                      <a:pt x="291" y="142"/>
                    </a:cubicBezTo>
                    <a:cubicBezTo>
                      <a:pt x="256" y="140"/>
                      <a:pt x="250" y="149"/>
                      <a:pt x="238" y="125"/>
                    </a:cubicBezTo>
                    <a:cubicBezTo>
                      <a:pt x="240" y="112"/>
                      <a:pt x="242" y="108"/>
                      <a:pt x="255" y="106"/>
                    </a:cubicBezTo>
                    <a:cubicBezTo>
                      <a:pt x="267" y="97"/>
                      <a:pt x="265" y="91"/>
                      <a:pt x="270" y="77"/>
                    </a:cubicBezTo>
                    <a:cubicBezTo>
                      <a:pt x="267" y="71"/>
                      <a:pt x="264" y="70"/>
                      <a:pt x="258" y="68"/>
                    </a:cubicBezTo>
                    <a:cubicBezTo>
                      <a:pt x="228" y="70"/>
                      <a:pt x="226" y="66"/>
                      <a:pt x="211" y="86"/>
                    </a:cubicBezTo>
                    <a:cubicBezTo>
                      <a:pt x="210" y="93"/>
                      <a:pt x="205" y="100"/>
                      <a:pt x="202" y="106"/>
                    </a:cubicBezTo>
                    <a:cubicBezTo>
                      <a:pt x="201" y="113"/>
                      <a:pt x="199" y="122"/>
                      <a:pt x="196" y="128"/>
                    </a:cubicBezTo>
                    <a:cubicBezTo>
                      <a:pt x="195" y="134"/>
                      <a:pt x="193" y="140"/>
                      <a:pt x="190" y="146"/>
                    </a:cubicBezTo>
                    <a:cubicBezTo>
                      <a:pt x="188" y="155"/>
                      <a:pt x="164" y="188"/>
                      <a:pt x="156" y="191"/>
                    </a:cubicBezTo>
                    <a:cubicBezTo>
                      <a:pt x="145" y="195"/>
                      <a:pt x="135" y="196"/>
                      <a:pt x="124" y="197"/>
                    </a:cubicBezTo>
                    <a:cubicBezTo>
                      <a:pt x="115" y="199"/>
                      <a:pt x="105" y="201"/>
                      <a:pt x="96" y="203"/>
                    </a:cubicBezTo>
                    <a:cubicBezTo>
                      <a:pt x="90" y="205"/>
                      <a:pt x="85" y="208"/>
                      <a:pt x="79" y="209"/>
                    </a:cubicBezTo>
                    <a:cubicBezTo>
                      <a:pt x="73" y="212"/>
                      <a:pt x="67" y="214"/>
                      <a:pt x="61" y="215"/>
                    </a:cubicBezTo>
                    <a:cubicBezTo>
                      <a:pt x="47" y="222"/>
                      <a:pt x="27" y="216"/>
                      <a:pt x="12" y="214"/>
                    </a:cubicBezTo>
                    <a:cubicBezTo>
                      <a:pt x="0" y="202"/>
                      <a:pt x="19" y="190"/>
                      <a:pt x="12" y="202"/>
                    </a:cubicBezTo>
                    <a:close/>
                  </a:path>
                </a:pathLst>
              </a:custGeom>
              <a:solidFill>
                <a:srgbClr val="621B8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70" name="260 - Ομάδα"/>
          <p:cNvGrpSpPr/>
          <p:nvPr/>
        </p:nvGrpSpPr>
        <p:grpSpPr>
          <a:xfrm>
            <a:off x="428596" y="4214818"/>
            <a:ext cx="2500330" cy="2000264"/>
            <a:chOff x="3500430" y="2214554"/>
            <a:chExt cx="3357586" cy="2357454"/>
          </a:xfrm>
        </p:grpSpPr>
        <p:grpSp>
          <p:nvGrpSpPr>
            <p:cNvPr id="71" name="39 - Ομάδα"/>
            <p:cNvGrpSpPr/>
            <p:nvPr/>
          </p:nvGrpSpPr>
          <p:grpSpPr>
            <a:xfrm>
              <a:off x="4929190" y="2357434"/>
              <a:ext cx="1928830" cy="2214574"/>
              <a:chOff x="4929190" y="2357434"/>
              <a:chExt cx="1928830" cy="2214574"/>
            </a:xfrm>
          </p:grpSpPr>
          <p:grpSp>
            <p:nvGrpSpPr>
              <p:cNvPr id="72" name="19 - Ομάδα"/>
              <p:cNvGrpSpPr/>
              <p:nvPr/>
            </p:nvGrpSpPr>
            <p:grpSpPr>
              <a:xfrm>
                <a:off x="4929190" y="3357562"/>
                <a:ext cx="1571636" cy="1214446"/>
                <a:chOff x="4857752" y="3357562"/>
                <a:chExt cx="1643074" cy="1214446"/>
              </a:xfrm>
            </p:grpSpPr>
            <p:sp>
              <p:nvSpPr>
                <p:cNvPr id="448" name="447 - Δάκρυ"/>
                <p:cNvSpPr/>
                <p:nvPr/>
              </p:nvSpPr>
              <p:spPr>
                <a:xfrm rot="5400000">
                  <a:off x="5000628" y="3357562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448 - Δάκρυ"/>
                <p:cNvSpPr/>
                <p:nvPr/>
              </p:nvSpPr>
              <p:spPr>
                <a:xfrm rot="5400000">
                  <a:off x="5715008" y="3571876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449 - Δάκρυ"/>
                <p:cNvSpPr/>
                <p:nvPr/>
              </p:nvSpPr>
              <p:spPr>
                <a:xfrm rot="5400000">
                  <a:off x="5500694" y="3857628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450 - Δάκρυ"/>
                <p:cNvSpPr/>
                <p:nvPr/>
              </p:nvSpPr>
              <p:spPr>
                <a:xfrm rot="5400000">
                  <a:off x="5857884" y="4000504"/>
                  <a:ext cx="257180" cy="257180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451 - Δάκρυ"/>
                <p:cNvSpPr/>
                <p:nvPr/>
              </p:nvSpPr>
              <p:spPr>
                <a:xfrm rot="5400000">
                  <a:off x="5929322" y="4357694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452 - Δάκρυ"/>
                <p:cNvSpPr/>
                <p:nvPr/>
              </p:nvSpPr>
              <p:spPr>
                <a:xfrm rot="5400000">
                  <a:off x="6286512" y="3857628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453 - Δάκρυ"/>
                <p:cNvSpPr/>
                <p:nvPr/>
              </p:nvSpPr>
              <p:spPr>
                <a:xfrm rot="5400000">
                  <a:off x="5500694" y="4214818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454 - Δάκρυ"/>
                <p:cNvSpPr/>
                <p:nvPr/>
              </p:nvSpPr>
              <p:spPr>
                <a:xfrm rot="5400000">
                  <a:off x="5357818" y="3429000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455 - Δάκρυ"/>
                <p:cNvSpPr/>
                <p:nvPr/>
              </p:nvSpPr>
              <p:spPr>
                <a:xfrm rot="5400000">
                  <a:off x="5214942" y="3643314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456 - Δάκρυ"/>
                <p:cNvSpPr/>
                <p:nvPr/>
              </p:nvSpPr>
              <p:spPr>
                <a:xfrm rot="5400000">
                  <a:off x="5214942" y="3929066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457 - Δάκρυ"/>
                <p:cNvSpPr/>
                <p:nvPr/>
              </p:nvSpPr>
              <p:spPr>
                <a:xfrm rot="5400000">
                  <a:off x="4857752" y="3714752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20 - Ομάδα"/>
              <p:cNvGrpSpPr/>
              <p:nvPr/>
            </p:nvGrpSpPr>
            <p:grpSpPr>
              <a:xfrm rot="994203">
                <a:off x="5214946" y="2357434"/>
                <a:ext cx="1643074" cy="1214446"/>
                <a:chOff x="4857752" y="3357562"/>
                <a:chExt cx="1643074" cy="1214446"/>
              </a:xfrm>
            </p:grpSpPr>
            <p:sp>
              <p:nvSpPr>
                <p:cNvPr id="437" name="436 - Δάκρυ"/>
                <p:cNvSpPr/>
                <p:nvPr/>
              </p:nvSpPr>
              <p:spPr>
                <a:xfrm rot="5400000">
                  <a:off x="5000628" y="3357562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437 - Δάκρυ"/>
                <p:cNvSpPr/>
                <p:nvPr/>
              </p:nvSpPr>
              <p:spPr>
                <a:xfrm rot="5400000">
                  <a:off x="5715008" y="3571876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438 - Δάκρυ"/>
                <p:cNvSpPr/>
                <p:nvPr/>
              </p:nvSpPr>
              <p:spPr>
                <a:xfrm rot="5400000">
                  <a:off x="5500694" y="3857628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439 - Δάκρυ"/>
                <p:cNvSpPr/>
                <p:nvPr/>
              </p:nvSpPr>
              <p:spPr>
                <a:xfrm rot="5400000">
                  <a:off x="5857884" y="4000504"/>
                  <a:ext cx="257180" cy="257180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440 - Δάκρυ"/>
                <p:cNvSpPr/>
                <p:nvPr/>
              </p:nvSpPr>
              <p:spPr>
                <a:xfrm rot="5400000">
                  <a:off x="5929322" y="4357694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441 - Δάκρυ"/>
                <p:cNvSpPr/>
                <p:nvPr/>
              </p:nvSpPr>
              <p:spPr>
                <a:xfrm rot="5400000">
                  <a:off x="6286512" y="3857628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442 - Δάκρυ"/>
                <p:cNvSpPr/>
                <p:nvPr/>
              </p:nvSpPr>
              <p:spPr>
                <a:xfrm rot="5400000">
                  <a:off x="5500694" y="4214818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28 - Δάκρυ"/>
                <p:cNvSpPr/>
                <p:nvPr/>
              </p:nvSpPr>
              <p:spPr>
                <a:xfrm rot="5400000">
                  <a:off x="5357818" y="3429000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29 - Δάκρυ"/>
                <p:cNvSpPr/>
                <p:nvPr/>
              </p:nvSpPr>
              <p:spPr>
                <a:xfrm rot="5400000">
                  <a:off x="5214942" y="3643314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6" name="445 - Δάκρυ"/>
                <p:cNvSpPr/>
                <p:nvPr/>
              </p:nvSpPr>
              <p:spPr>
                <a:xfrm rot="5400000">
                  <a:off x="5214942" y="3929066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446 - Δάκρυ"/>
                <p:cNvSpPr/>
                <p:nvPr/>
              </p:nvSpPr>
              <p:spPr>
                <a:xfrm rot="5400000">
                  <a:off x="4857752" y="3714752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4" name="40 - Ομάδα"/>
            <p:cNvGrpSpPr/>
            <p:nvPr/>
          </p:nvGrpSpPr>
          <p:grpSpPr>
            <a:xfrm>
              <a:off x="3500430" y="2214560"/>
              <a:ext cx="1928832" cy="2214572"/>
              <a:chOff x="4929190" y="2357436"/>
              <a:chExt cx="1928832" cy="2214572"/>
            </a:xfrm>
          </p:grpSpPr>
          <p:grpSp>
            <p:nvGrpSpPr>
              <p:cNvPr id="75" name="19 - Ομάδα"/>
              <p:cNvGrpSpPr/>
              <p:nvPr/>
            </p:nvGrpSpPr>
            <p:grpSpPr>
              <a:xfrm>
                <a:off x="4929190" y="3357562"/>
                <a:ext cx="1571636" cy="1214446"/>
                <a:chOff x="4857752" y="3357562"/>
                <a:chExt cx="1643074" cy="1214446"/>
              </a:xfrm>
            </p:grpSpPr>
            <p:sp>
              <p:nvSpPr>
                <p:cNvPr id="424" name="423 - Δάκρυ"/>
                <p:cNvSpPr/>
                <p:nvPr/>
              </p:nvSpPr>
              <p:spPr>
                <a:xfrm rot="5400000">
                  <a:off x="5000628" y="3357562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424 - Δάκρυ"/>
                <p:cNvSpPr/>
                <p:nvPr/>
              </p:nvSpPr>
              <p:spPr>
                <a:xfrm rot="5400000">
                  <a:off x="5715008" y="3571876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425 - Δάκρυ"/>
                <p:cNvSpPr/>
                <p:nvPr/>
              </p:nvSpPr>
              <p:spPr>
                <a:xfrm rot="5400000">
                  <a:off x="5500694" y="3857628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426 - Δάκρυ"/>
                <p:cNvSpPr/>
                <p:nvPr/>
              </p:nvSpPr>
              <p:spPr>
                <a:xfrm rot="5400000">
                  <a:off x="5857884" y="4000504"/>
                  <a:ext cx="257180" cy="257180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427 - Δάκρυ"/>
                <p:cNvSpPr/>
                <p:nvPr/>
              </p:nvSpPr>
              <p:spPr>
                <a:xfrm rot="5400000">
                  <a:off x="5929322" y="4357694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428 - Δάκρυ"/>
                <p:cNvSpPr/>
                <p:nvPr/>
              </p:nvSpPr>
              <p:spPr>
                <a:xfrm rot="5400000">
                  <a:off x="6286512" y="3857628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429 - Δάκρυ"/>
                <p:cNvSpPr/>
                <p:nvPr/>
              </p:nvSpPr>
              <p:spPr>
                <a:xfrm rot="5400000">
                  <a:off x="5500694" y="4214818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430 - Δάκρυ"/>
                <p:cNvSpPr/>
                <p:nvPr/>
              </p:nvSpPr>
              <p:spPr>
                <a:xfrm rot="5400000">
                  <a:off x="5357818" y="3429000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431 - Δάκρυ"/>
                <p:cNvSpPr/>
                <p:nvPr/>
              </p:nvSpPr>
              <p:spPr>
                <a:xfrm rot="5400000">
                  <a:off x="5214942" y="3643314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432 - Δάκρυ"/>
                <p:cNvSpPr/>
                <p:nvPr/>
              </p:nvSpPr>
              <p:spPr>
                <a:xfrm rot="5400000">
                  <a:off x="5214942" y="3929066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433 - Δάκρυ"/>
                <p:cNvSpPr/>
                <p:nvPr/>
              </p:nvSpPr>
              <p:spPr>
                <a:xfrm rot="5400000">
                  <a:off x="4857752" y="3714752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20 - Ομάδα"/>
              <p:cNvGrpSpPr/>
              <p:nvPr/>
            </p:nvGrpSpPr>
            <p:grpSpPr>
              <a:xfrm rot="994203">
                <a:off x="5214948" y="2357436"/>
                <a:ext cx="1643074" cy="1214446"/>
                <a:chOff x="4857752" y="3357562"/>
                <a:chExt cx="1643074" cy="1214446"/>
              </a:xfrm>
            </p:grpSpPr>
            <p:sp>
              <p:nvSpPr>
                <p:cNvPr id="413" name="412 - Δάκρυ"/>
                <p:cNvSpPr/>
                <p:nvPr/>
              </p:nvSpPr>
              <p:spPr>
                <a:xfrm rot="5400000">
                  <a:off x="5000628" y="3357562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413 - Δάκρυ"/>
                <p:cNvSpPr/>
                <p:nvPr/>
              </p:nvSpPr>
              <p:spPr>
                <a:xfrm rot="5400000">
                  <a:off x="5715008" y="3571876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414 - Δάκρυ"/>
                <p:cNvSpPr/>
                <p:nvPr/>
              </p:nvSpPr>
              <p:spPr>
                <a:xfrm rot="5400000">
                  <a:off x="5500694" y="3857628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415 - Δάκρυ"/>
                <p:cNvSpPr/>
                <p:nvPr/>
              </p:nvSpPr>
              <p:spPr>
                <a:xfrm rot="5400000">
                  <a:off x="5857884" y="4000504"/>
                  <a:ext cx="257180" cy="257180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416 - Δάκρυ"/>
                <p:cNvSpPr/>
                <p:nvPr/>
              </p:nvSpPr>
              <p:spPr>
                <a:xfrm rot="5400000">
                  <a:off x="5929322" y="4357694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8" name="417 - Δάκρυ"/>
                <p:cNvSpPr/>
                <p:nvPr/>
              </p:nvSpPr>
              <p:spPr>
                <a:xfrm rot="5400000">
                  <a:off x="6286512" y="3857628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9" name="418 - Δάκρυ"/>
                <p:cNvSpPr/>
                <p:nvPr/>
              </p:nvSpPr>
              <p:spPr>
                <a:xfrm rot="5400000">
                  <a:off x="5500694" y="4214818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419 - Δάκρυ"/>
                <p:cNvSpPr/>
                <p:nvPr/>
              </p:nvSpPr>
              <p:spPr>
                <a:xfrm rot="5400000">
                  <a:off x="5357818" y="3429000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420 - Δάκρυ"/>
                <p:cNvSpPr/>
                <p:nvPr/>
              </p:nvSpPr>
              <p:spPr>
                <a:xfrm rot="5400000">
                  <a:off x="5214942" y="3643314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421 - Δάκρυ"/>
                <p:cNvSpPr/>
                <p:nvPr/>
              </p:nvSpPr>
              <p:spPr>
                <a:xfrm rot="5400000">
                  <a:off x="5214942" y="3929066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422 - Δάκρυ"/>
                <p:cNvSpPr/>
                <p:nvPr/>
              </p:nvSpPr>
              <p:spPr>
                <a:xfrm rot="5400000">
                  <a:off x="4857752" y="3714752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9" name="458 - Ομάδα"/>
          <p:cNvGrpSpPr/>
          <p:nvPr/>
        </p:nvGrpSpPr>
        <p:grpSpPr>
          <a:xfrm>
            <a:off x="3786182" y="2643182"/>
            <a:ext cx="1792509" cy="1183015"/>
            <a:chOff x="6929454" y="5185344"/>
            <a:chExt cx="1792509" cy="1183015"/>
          </a:xfrm>
        </p:grpSpPr>
        <p:sp>
          <p:nvSpPr>
            <p:cNvPr id="460" name="Freeform 5"/>
            <p:cNvSpPr>
              <a:spLocks noChangeAspect="1"/>
            </p:cNvSpPr>
            <p:nvPr/>
          </p:nvSpPr>
          <p:spPr bwMode="auto">
            <a:xfrm rot="7325412">
              <a:off x="8226737" y="5613183"/>
              <a:ext cx="435043" cy="555409"/>
            </a:xfrm>
            <a:custGeom>
              <a:avLst/>
              <a:gdLst/>
              <a:ahLst/>
              <a:cxnLst>
                <a:cxn ang="0">
                  <a:pos x="308" y="0"/>
                </a:cxn>
                <a:cxn ang="0">
                  <a:pos x="288" y="20"/>
                </a:cxn>
                <a:cxn ang="0">
                  <a:pos x="288" y="144"/>
                </a:cxn>
                <a:cxn ang="0">
                  <a:pos x="40" y="144"/>
                </a:cxn>
                <a:cxn ang="0">
                  <a:pos x="40" y="2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184"/>
                </a:cxn>
                <a:cxn ang="0">
                  <a:pos x="108" y="184"/>
                </a:cxn>
                <a:cxn ang="0">
                  <a:pos x="108" y="452"/>
                </a:cxn>
                <a:cxn ang="0">
                  <a:pos x="128" y="472"/>
                </a:cxn>
                <a:cxn ang="0">
                  <a:pos x="148" y="452"/>
                </a:cxn>
                <a:cxn ang="0">
                  <a:pos x="148" y="184"/>
                </a:cxn>
                <a:cxn ang="0">
                  <a:pos x="180" y="184"/>
                </a:cxn>
                <a:cxn ang="0">
                  <a:pos x="180" y="452"/>
                </a:cxn>
                <a:cxn ang="0">
                  <a:pos x="200" y="472"/>
                </a:cxn>
                <a:cxn ang="0">
                  <a:pos x="220" y="452"/>
                </a:cxn>
                <a:cxn ang="0">
                  <a:pos x="220" y="184"/>
                </a:cxn>
                <a:cxn ang="0">
                  <a:pos x="328" y="184"/>
                </a:cxn>
                <a:cxn ang="0">
                  <a:pos x="328" y="20"/>
                </a:cxn>
                <a:cxn ang="0">
                  <a:pos x="308" y="0"/>
                </a:cxn>
              </a:cxnLst>
              <a:rect l="0" t="0" r="r" b="b"/>
              <a:pathLst>
                <a:path w="328" h="472">
                  <a:moveTo>
                    <a:pt x="308" y="0"/>
                  </a:moveTo>
                  <a:cubicBezTo>
                    <a:pt x="297" y="0"/>
                    <a:pt x="288" y="9"/>
                    <a:pt x="288" y="2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08" y="184"/>
                    <a:pt x="108" y="184"/>
                    <a:pt x="108" y="184"/>
                  </a:cubicBezTo>
                  <a:cubicBezTo>
                    <a:pt x="108" y="452"/>
                    <a:pt x="108" y="452"/>
                    <a:pt x="108" y="452"/>
                  </a:cubicBezTo>
                  <a:cubicBezTo>
                    <a:pt x="108" y="463"/>
                    <a:pt x="117" y="472"/>
                    <a:pt x="128" y="472"/>
                  </a:cubicBezTo>
                  <a:cubicBezTo>
                    <a:pt x="139" y="472"/>
                    <a:pt x="148" y="463"/>
                    <a:pt x="148" y="452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80" y="184"/>
                    <a:pt x="180" y="184"/>
                    <a:pt x="180" y="184"/>
                  </a:cubicBezTo>
                  <a:cubicBezTo>
                    <a:pt x="180" y="452"/>
                    <a:pt x="180" y="452"/>
                    <a:pt x="180" y="452"/>
                  </a:cubicBezTo>
                  <a:cubicBezTo>
                    <a:pt x="180" y="463"/>
                    <a:pt x="189" y="472"/>
                    <a:pt x="200" y="472"/>
                  </a:cubicBezTo>
                  <a:cubicBezTo>
                    <a:pt x="211" y="472"/>
                    <a:pt x="220" y="463"/>
                    <a:pt x="220" y="452"/>
                  </a:cubicBezTo>
                  <a:cubicBezTo>
                    <a:pt x="220" y="184"/>
                    <a:pt x="220" y="184"/>
                    <a:pt x="220" y="184"/>
                  </a:cubicBezTo>
                  <a:cubicBezTo>
                    <a:pt x="328" y="184"/>
                    <a:pt x="328" y="184"/>
                    <a:pt x="328" y="184"/>
                  </a:cubicBezTo>
                  <a:cubicBezTo>
                    <a:pt x="328" y="20"/>
                    <a:pt x="328" y="20"/>
                    <a:pt x="328" y="20"/>
                  </a:cubicBezTo>
                  <a:cubicBezTo>
                    <a:pt x="328" y="9"/>
                    <a:pt x="319" y="0"/>
                    <a:pt x="308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Freeform 5"/>
            <p:cNvSpPr>
              <a:spLocks noChangeAspect="1"/>
            </p:cNvSpPr>
            <p:nvPr/>
          </p:nvSpPr>
          <p:spPr bwMode="auto">
            <a:xfrm rot="20258646">
              <a:off x="7221416" y="5185344"/>
              <a:ext cx="312857" cy="470112"/>
            </a:xfrm>
            <a:custGeom>
              <a:avLst/>
              <a:gdLst/>
              <a:ahLst/>
              <a:cxnLst>
                <a:cxn ang="0">
                  <a:pos x="308" y="0"/>
                </a:cxn>
                <a:cxn ang="0">
                  <a:pos x="288" y="20"/>
                </a:cxn>
                <a:cxn ang="0">
                  <a:pos x="288" y="144"/>
                </a:cxn>
                <a:cxn ang="0">
                  <a:pos x="40" y="144"/>
                </a:cxn>
                <a:cxn ang="0">
                  <a:pos x="40" y="2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184"/>
                </a:cxn>
                <a:cxn ang="0">
                  <a:pos x="108" y="184"/>
                </a:cxn>
                <a:cxn ang="0">
                  <a:pos x="108" y="452"/>
                </a:cxn>
                <a:cxn ang="0">
                  <a:pos x="128" y="472"/>
                </a:cxn>
                <a:cxn ang="0">
                  <a:pos x="148" y="452"/>
                </a:cxn>
                <a:cxn ang="0">
                  <a:pos x="148" y="184"/>
                </a:cxn>
                <a:cxn ang="0">
                  <a:pos x="180" y="184"/>
                </a:cxn>
                <a:cxn ang="0">
                  <a:pos x="180" y="452"/>
                </a:cxn>
                <a:cxn ang="0">
                  <a:pos x="200" y="472"/>
                </a:cxn>
                <a:cxn ang="0">
                  <a:pos x="220" y="452"/>
                </a:cxn>
                <a:cxn ang="0">
                  <a:pos x="220" y="184"/>
                </a:cxn>
                <a:cxn ang="0">
                  <a:pos x="328" y="184"/>
                </a:cxn>
                <a:cxn ang="0">
                  <a:pos x="328" y="20"/>
                </a:cxn>
                <a:cxn ang="0">
                  <a:pos x="308" y="0"/>
                </a:cxn>
              </a:cxnLst>
              <a:rect l="0" t="0" r="r" b="b"/>
              <a:pathLst>
                <a:path w="328" h="472">
                  <a:moveTo>
                    <a:pt x="308" y="0"/>
                  </a:moveTo>
                  <a:cubicBezTo>
                    <a:pt x="297" y="0"/>
                    <a:pt x="288" y="9"/>
                    <a:pt x="288" y="2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08" y="184"/>
                    <a:pt x="108" y="184"/>
                    <a:pt x="108" y="184"/>
                  </a:cubicBezTo>
                  <a:cubicBezTo>
                    <a:pt x="108" y="452"/>
                    <a:pt x="108" y="452"/>
                    <a:pt x="108" y="452"/>
                  </a:cubicBezTo>
                  <a:cubicBezTo>
                    <a:pt x="108" y="463"/>
                    <a:pt x="117" y="472"/>
                    <a:pt x="128" y="472"/>
                  </a:cubicBezTo>
                  <a:cubicBezTo>
                    <a:pt x="139" y="472"/>
                    <a:pt x="148" y="463"/>
                    <a:pt x="148" y="452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80" y="184"/>
                    <a:pt x="180" y="184"/>
                    <a:pt x="180" y="184"/>
                  </a:cubicBezTo>
                  <a:cubicBezTo>
                    <a:pt x="180" y="452"/>
                    <a:pt x="180" y="452"/>
                    <a:pt x="180" y="452"/>
                  </a:cubicBezTo>
                  <a:cubicBezTo>
                    <a:pt x="180" y="463"/>
                    <a:pt x="189" y="472"/>
                    <a:pt x="200" y="472"/>
                  </a:cubicBezTo>
                  <a:cubicBezTo>
                    <a:pt x="211" y="472"/>
                    <a:pt x="220" y="463"/>
                    <a:pt x="220" y="452"/>
                  </a:cubicBezTo>
                  <a:cubicBezTo>
                    <a:pt x="220" y="184"/>
                    <a:pt x="220" y="184"/>
                    <a:pt x="220" y="184"/>
                  </a:cubicBezTo>
                  <a:cubicBezTo>
                    <a:pt x="328" y="184"/>
                    <a:pt x="328" y="184"/>
                    <a:pt x="328" y="184"/>
                  </a:cubicBezTo>
                  <a:cubicBezTo>
                    <a:pt x="328" y="20"/>
                    <a:pt x="328" y="20"/>
                    <a:pt x="328" y="20"/>
                  </a:cubicBezTo>
                  <a:cubicBezTo>
                    <a:pt x="328" y="9"/>
                    <a:pt x="319" y="0"/>
                    <a:pt x="308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 6"/>
            <p:cNvSpPr>
              <a:spLocks noChangeAspect="1"/>
            </p:cNvSpPr>
            <p:nvPr/>
          </p:nvSpPr>
          <p:spPr bwMode="auto">
            <a:xfrm rot="10589265">
              <a:off x="7518128" y="5796855"/>
              <a:ext cx="357094" cy="571504"/>
            </a:xfrm>
            <a:custGeom>
              <a:avLst/>
              <a:gdLst>
                <a:gd name="T0" fmla="*/ 2147483647 w 659"/>
                <a:gd name="T1" fmla="*/ 0 h 948"/>
                <a:gd name="T2" fmla="*/ 2147483647 w 659"/>
                <a:gd name="T3" fmla="*/ 403650571 h 948"/>
                <a:gd name="T4" fmla="*/ 2147483647 w 659"/>
                <a:gd name="T5" fmla="*/ 2147483647 h 948"/>
                <a:gd name="T6" fmla="*/ 2147483647 w 659"/>
                <a:gd name="T7" fmla="*/ 514653200 h 948"/>
                <a:gd name="T8" fmla="*/ 807675206 w 659"/>
                <a:gd name="T9" fmla="*/ 2147483647 h 948"/>
                <a:gd name="T10" fmla="*/ 807675206 w 659"/>
                <a:gd name="T11" fmla="*/ 403650571 h 948"/>
                <a:gd name="T12" fmla="*/ 403836014 w 659"/>
                <a:gd name="T13" fmla="*/ 0 h 948"/>
                <a:gd name="T14" fmla="*/ 0 w 659"/>
                <a:gd name="T15" fmla="*/ 403650571 h 948"/>
                <a:gd name="T16" fmla="*/ 0 w 659"/>
                <a:gd name="T17" fmla="*/ 2147483647 h 948"/>
                <a:gd name="T18" fmla="*/ 2147483647 w 659"/>
                <a:gd name="T19" fmla="*/ 2147483647 h 948"/>
                <a:gd name="T20" fmla="*/ 2147483647 w 659"/>
                <a:gd name="T21" fmla="*/ 2147483647 h 948"/>
                <a:gd name="T22" fmla="*/ 2147483647 w 659"/>
                <a:gd name="T23" fmla="*/ 2147483647 h 948"/>
                <a:gd name="T24" fmla="*/ 2147483647 w 659"/>
                <a:gd name="T25" fmla="*/ 2147483647 h 948"/>
                <a:gd name="T26" fmla="*/ 2147483647 w 659"/>
                <a:gd name="T27" fmla="*/ 2147483647 h 948"/>
                <a:gd name="T28" fmla="*/ 2147483647 w 659"/>
                <a:gd name="T29" fmla="*/ 2147483647 h 948"/>
                <a:gd name="T30" fmla="*/ 2147483647 w 659"/>
                <a:gd name="T31" fmla="*/ 403650571 h 948"/>
                <a:gd name="T32" fmla="*/ 2147483647 w 659"/>
                <a:gd name="T33" fmla="*/ 0 h 9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9"/>
                <a:gd name="T52" fmla="*/ 0 h 948"/>
                <a:gd name="T53" fmla="*/ 659 w 659"/>
                <a:gd name="T54" fmla="*/ 948 h 9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9" h="948">
                  <a:moveTo>
                    <a:pt x="619" y="0"/>
                  </a:moveTo>
                  <a:cubicBezTo>
                    <a:pt x="596" y="0"/>
                    <a:pt x="578" y="18"/>
                    <a:pt x="578" y="40"/>
                  </a:cubicBezTo>
                  <a:cubicBezTo>
                    <a:pt x="578" y="182"/>
                    <a:pt x="578" y="243"/>
                    <a:pt x="578" y="269"/>
                  </a:cubicBezTo>
                  <a:cubicBezTo>
                    <a:pt x="329" y="51"/>
                    <a:pt x="329" y="51"/>
                    <a:pt x="329" y="51"/>
                  </a:cubicBezTo>
                  <a:cubicBezTo>
                    <a:pt x="80" y="269"/>
                    <a:pt x="80" y="269"/>
                    <a:pt x="80" y="269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289" y="369"/>
                    <a:pt x="289" y="369"/>
                    <a:pt x="289" y="369"/>
                  </a:cubicBezTo>
                  <a:cubicBezTo>
                    <a:pt x="289" y="907"/>
                    <a:pt x="289" y="907"/>
                    <a:pt x="289" y="907"/>
                  </a:cubicBezTo>
                  <a:cubicBezTo>
                    <a:pt x="289" y="930"/>
                    <a:pt x="307" y="948"/>
                    <a:pt x="329" y="948"/>
                  </a:cubicBezTo>
                  <a:cubicBezTo>
                    <a:pt x="351" y="948"/>
                    <a:pt x="370" y="930"/>
                    <a:pt x="370" y="907"/>
                  </a:cubicBezTo>
                  <a:cubicBezTo>
                    <a:pt x="370" y="369"/>
                    <a:pt x="370" y="369"/>
                    <a:pt x="370" y="369"/>
                  </a:cubicBezTo>
                  <a:cubicBezTo>
                    <a:pt x="659" y="369"/>
                    <a:pt x="659" y="369"/>
                    <a:pt x="659" y="369"/>
                  </a:cubicBezTo>
                  <a:cubicBezTo>
                    <a:pt x="659" y="40"/>
                    <a:pt x="659" y="40"/>
                    <a:pt x="659" y="40"/>
                  </a:cubicBezTo>
                  <a:cubicBezTo>
                    <a:pt x="659" y="18"/>
                    <a:pt x="641" y="0"/>
                    <a:pt x="619" y="0"/>
                  </a:cubicBezTo>
                  <a:close/>
                </a:path>
              </a:pathLst>
            </a:custGeom>
            <a:solidFill>
              <a:srgbClr val="00B050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6"/>
            <p:cNvGrpSpPr>
              <a:grpSpLocks/>
            </p:cNvGrpSpPr>
            <p:nvPr/>
          </p:nvGrpSpPr>
          <p:grpSpPr bwMode="auto">
            <a:xfrm>
              <a:off x="6929454" y="5286388"/>
              <a:ext cx="1514475" cy="768204"/>
              <a:chOff x="2507" y="1685"/>
              <a:chExt cx="797" cy="393"/>
            </a:xfrm>
          </p:grpSpPr>
          <p:sp>
            <p:nvSpPr>
              <p:cNvPr id="464" name="Freeform 17"/>
              <p:cNvSpPr>
                <a:spLocks/>
              </p:cNvSpPr>
              <p:nvPr/>
            </p:nvSpPr>
            <p:spPr bwMode="auto">
              <a:xfrm>
                <a:off x="2507" y="1685"/>
                <a:ext cx="797" cy="393"/>
              </a:xfrm>
              <a:custGeom>
                <a:avLst/>
                <a:gdLst>
                  <a:gd name="T0" fmla="*/ 33 w 797"/>
                  <a:gd name="T1" fmla="*/ 300 h 393"/>
                  <a:gd name="T2" fmla="*/ 54 w 797"/>
                  <a:gd name="T3" fmla="*/ 271 h 393"/>
                  <a:gd name="T4" fmla="*/ 125 w 797"/>
                  <a:gd name="T5" fmla="*/ 222 h 393"/>
                  <a:gd name="T6" fmla="*/ 107 w 797"/>
                  <a:gd name="T7" fmla="*/ 208 h 393"/>
                  <a:gd name="T8" fmla="*/ 126 w 797"/>
                  <a:gd name="T9" fmla="*/ 208 h 393"/>
                  <a:gd name="T10" fmla="*/ 162 w 797"/>
                  <a:gd name="T11" fmla="*/ 195 h 393"/>
                  <a:gd name="T12" fmla="*/ 209 w 797"/>
                  <a:gd name="T13" fmla="*/ 184 h 393"/>
                  <a:gd name="T14" fmla="*/ 272 w 797"/>
                  <a:gd name="T15" fmla="*/ 147 h 393"/>
                  <a:gd name="T16" fmla="*/ 291 w 797"/>
                  <a:gd name="T17" fmla="*/ 135 h 393"/>
                  <a:gd name="T18" fmla="*/ 282 w 797"/>
                  <a:gd name="T19" fmla="*/ 103 h 393"/>
                  <a:gd name="T20" fmla="*/ 320 w 797"/>
                  <a:gd name="T21" fmla="*/ 117 h 393"/>
                  <a:gd name="T22" fmla="*/ 360 w 797"/>
                  <a:gd name="T23" fmla="*/ 99 h 393"/>
                  <a:gd name="T24" fmla="*/ 399 w 797"/>
                  <a:gd name="T25" fmla="*/ 82 h 393"/>
                  <a:gd name="T26" fmla="*/ 369 w 797"/>
                  <a:gd name="T27" fmla="*/ 52 h 393"/>
                  <a:gd name="T28" fmla="*/ 416 w 797"/>
                  <a:gd name="T29" fmla="*/ 64 h 393"/>
                  <a:gd name="T30" fmla="*/ 470 w 797"/>
                  <a:gd name="T31" fmla="*/ 37 h 393"/>
                  <a:gd name="T32" fmla="*/ 494 w 797"/>
                  <a:gd name="T33" fmla="*/ 10 h 393"/>
                  <a:gd name="T34" fmla="*/ 528 w 797"/>
                  <a:gd name="T35" fmla="*/ 31 h 393"/>
                  <a:gd name="T36" fmla="*/ 611 w 797"/>
                  <a:gd name="T37" fmla="*/ 45 h 393"/>
                  <a:gd name="T38" fmla="*/ 659 w 797"/>
                  <a:gd name="T39" fmla="*/ 21 h 393"/>
                  <a:gd name="T40" fmla="*/ 672 w 797"/>
                  <a:gd name="T41" fmla="*/ 66 h 393"/>
                  <a:gd name="T42" fmla="*/ 702 w 797"/>
                  <a:gd name="T43" fmla="*/ 93 h 393"/>
                  <a:gd name="T44" fmla="*/ 744 w 797"/>
                  <a:gd name="T45" fmla="*/ 103 h 393"/>
                  <a:gd name="T46" fmla="*/ 759 w 797"/>
                  <a:gd name="T47" fmla="*/ 118 h 393"/>
                  <a:gd name="T48" fmla="*/ 737 w 797"/>
                  <a:gd name="T49" fmla="*/ 153 h 393"/>
                  <a:gd name="T50" fmla="*/ 792 w 797"/>
                  <a:gd name="T51" fmla="*/ 196 h 393"/>
                  <a:gd name="T52" fmla="*/ 744 w 797"/>
                  <a:gd name="T53" fmla="*/ 219 h 393"/>
                  <a:gd name="T54" fmla="*/ 771 w 797"/>
                  <a:gd name="T55" fmla="*/ 271 h 393"/>
                  <a:gd name="T56" fmla="*/ 759 w 797"/>
                  <a:gd name="T57" fmla="*/ 282 h 393"/>
                  <a:gd name="T58" fmla="*/ 722 w 797"/>
                  <a:gd name="T59" fmla="*/ 279 h 393"/>
                  <a:gd name="T60" fmla="*/ 642 w 797"/>
                  <a:gd name="T61" fmla="*/ 330 h 393"/>
                  <a:gd name="T62" fmla="*/ 662 w 797"/>
                  <a:gd name="T63" fmla="*/ 357 h 393"/>
                  <a:gd name="T64" fmla="*/ 624 w 797"/>
                  <a:gd name="T65" fmla="*/ 333 h 393"/>
                  <a:gd name="T66" fmla="*/ 564 w 797"/>
                  <a:gd name="T67" fmla="*/ 346 h 393"/>
                  <a:gd name="T68" fmla="*/ 522 w 797"/>
                  <a:gd name="T69" fmla="*/ 391 h 393"/>
                  <a:gd name="T70" fmla="*/ 449 w 797"/>
                  <a:gd name="T71" fmla="*/ 351 h 393"/>
                  <a:gd name="T72" fmla="*/ 374 w 797"/>
                  <a:gd name="T73" fmla="*/ 378 h 393"/>
                  <a:gd name="T74" fmla="*/ 356 w 797"/>
                  <a:gd name="T75" fmla="*/ 372 h 393"/>
                  <a:gd name="T76" fmla="*/ 284 w 797"/>
                  <a:gd name="T77" fmla="*/ 340 h 393"/>
                  <a:gd name="T78" fmla="*/ 219 w 797"/>
                  <a:gd name="T79" fmla="*/ 346 h 393"/>
                  <a:gd name="T80" fmla="*/ 204 w 797"/>
                  <a:gd name="T81" fmla="*/ 373 h 393"/>
                  <a:gd name="T82" fmla="*/ 180 w 797"/>
                  <a:gd name="T83" fmla="*/ 375 h 393"/>
                  <a:gd name="T84" fmla="*/ 147 w 797"/>
                  <a:gd name="T85" fmla="*/ 333 h 393"/>
                  <a:gd name="T86" fmla="*/ 96 w 797"/>
                  <a:gd name="T87" fmla="*/ 319 h 393"/>
                  <a:gd name="T88" fmla="*/ 42 w 797"/>
                  <a:gd name="T89" fmla="*/ 316 h 393"/>
                  <a:gd name="T90" fmla="*/ 0 w 797"/>
                  <a:gd name="T91" fmla="*/ 307 h 39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97"/>
                  <a:gd name="T139" fmla="*/ 0 h 393"/>
                  <a:gd name="T140" fmla="*/ 797 w 797"/>
                  <a:gd name="T141" fmla="*/ 393 h 39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97" h="393">
                    <a:moveTo>
                      <a:pt x="0" y="307"/>
                    </a:moveTo>
                    <a:cubicBezTo>
                      <a:pt x="11" y="305"/>
                      <a:pt x="21" y="301"/>
                      <a:pt x="33" y="300"/>
                    </a:cubicBezTo>
                    <a:cubicBezTo>
                      <a:pt x="39" y="297"/>
                      <a:pt x="41" y="292"/>
                      <a:pt x="47" y="289"/>
                    </a:cubicBezTo>
                    <a:cubicBezTo>
                      <a:pt x="50" y="283"/>
                      <a:pt x="50" y="277"/>
                      <a:pt x="54" y="271"/>
                    </a:cubicBezTo>
                    <a:cubicBezTo>
                      <a:pt x="63" y="257"/>
                      <a:pt x="87" y="246"/>
                      <a:pt x="101" y="237"/>
                    </a:cubicBezTo>
                    <a:cubicBezTo>
                      <a:pt x="108" y="232"/>
                      <a:pt x="119" y="228"/>
                      <a:pt x="125" y="222"/>
                    </a:cubicBezTo>
                    <a:cubicBezTo>
                      <a:pt x="128" y="219"/>
                      <a:pt x="132" y="213"/>
                      <a:pt x="132" y="213"/>
                    </a:cubicBezTo>
                    <a:cubicBezTo>
                      <a:pt x="126" y="204"/>
                      <a:pt x="117" y="207"/>
                      <a:pt x="107" y="208"/>
                    </a:cubicBezTo>
                    <a:cubicBezTo>
                      <a:pt x="108" y="194"/>
                      <a:pt x="107" y="195"/>
                      <a:pt x="117" y="190"/>
                    </a:cubicBezTo>
                    <a:cubicBezTo>
                      <a:pt x="121" y="197"/>
                      <a:pt x="120" y="203"/>
                      <a:pt x="126" y="208"/>
                    </a:cubicBezTo>
                    <a:cubicBezTo>
                      <a:pt x="132" y="205"/>
                      <a:pt x="136" y="202"/>
                      <a:pt x="143" y="201"/>
                    </a:cubicBezTo>
                    <a:cubicBezTo>
                      <a:pt x="149" y="198"/>
                      <a:pt x="156" y="196"/>
                      <a:pt x="162" y="195"/>
                    </a:cubicBezTo>
                    <a:cubicBezTo>
                      <a:pt x="171" y="191"/>
                      <a:pt x="181" y="190"/>
                      <a:pt x="191" y="189"/>
                    </a:cubicBezTo>
                    <a:cubicBezTo>
                      <a:pt x="197" y="187"/>
                      <a:pt x="203" y="186"/>
                      <a:pt x="209" y="184"/>
                    </a:cubicBezTo>
                    <a:cubicBezTo>
                      <a:pt x="220" y="173"/>
                      <a:pt x="228" y="162"/>
                      <a:pt x="246" y="159"/>
                    </a:cubicBezTo>
                    <a:cubicBezTo>
                      <a:pt x="254" y="154"/>
                      <a:pt x="262" y="149"/>
                      <a:pt x="272" y="147"/>
                    </a:cubicBezTo>
                    <a:cubicBezTo>
                      <a:pt x="276" y="145"/>
                      <a:pt x="281" y="146"/>
                      <a:pt x="284" y="144"/>
                    </a:cubicBezTo>
                    <a:cubicBezTo>
                      <a:pt x="287" y="142"/>
                      <a:pt x="291" y="135"/>
                      <a:pt x="291" y="135"/>
                    </a:cubicBezTo>
                    <a:cubicBezTo>
                      <a:pt x="286" y="126"/>
                      <a:pt x="278" y="133"/>
                      <a:pt x="273" y="124"/>
                    </a:cubicBezTo>
                    <a:cubicBezTo>
                      <a:pt x="271" y="113"/>
                      <a:pt x="272" y="108"/>
                      <a:pt x="282" y="103"/>
                    </a:cubicBezTo>
                    <a:cubicBezTo>
                      <a:pt x="286" y="113"/>
                      <a:pt x="288" y="119"/>
                      <a:pt x="299" y="121"/>
                    </a:cubicBezTo>
                    <a:cubicBezTo>
                      <a:pt x="307" y="120"/>
                      <a:pt x="313" y="118"/>
                      <a:pt x="320" y="117"/>
                    </a:cubicBezTo>
                    <a:cubicBezTo>
                      <a:pt x="326" y="113"/>
                      <a:pt x="331" y="109"/>
                      <a:pt x="338" y="108"/>
                    </a:cubicBezTo>
                    <a:cubicBezTo>
                      <a:pt x="346" y="104"/>
                      <a:pt x="351" y="100"/>
                      <a:pt x="360" y="99"/>
                    </a:cubicBezTo>
                    <a:cubicBezTo>
                      <a:pt x="369" y="95"/>
                      <a:pt x="376" y="89"/>
                      <a:pt x="386" y="87"/>
                    </a:cubicBezTo>
                    <a:cubicBezTo>
                      <a:pt x="390" y="85"/>
                      <a:pt x="395" y="84"/>
                      <a:pt x="399" y="82"/>
                    </a:cubicBezTo>
                    <a:cubicBezTo>
                      <a:pt x="398" y="70"/>
                      <a:pt x="393" y="68"/>
                      <a:pt x="381" y="66"/>
                    </a:cubicBezTo>
                    <a:cubicBezTo>
                      <a:pt x="377" y="61"/>
                      <a:pt x="372" y="58"/>
                      <a:pt x="369" y="52"/>
                    </a:cubicBezTo>
                    <a:cubicBezTo>
                      <a:pt x="368" y="45"/>
                      <a:pt x="368" y="43"/>
                      <a:pt x="375" y="40"/>
                    </a:cubicBezTo>
                    <a:cubicBezTo>
                      <a:pt x="402" y="44"/>
                      <a:pt x="393" y="60"/>
                      <a:pt x="416" y="64"/>
                    </a:cubicBezTo>
                    <a:cubicBezTo>
                      <a:pt x="430" y="62"/>
                      <a:pt x="438" y="50"/>
                      <a:pt x="452" y="48"/>
                    </a:cubicBezTo>
                    <a:cubicBezTo>
                      <a:pt x="458" y="44"/>
                      <a:pt x="463" y="40"/>
                      <a:pt x="470" y="37"/>
                    </a:cubicBezTo>
                    <a:cubicBezTo>
                      <a:pt x="472" y="26"/>
                      <a:pt x="472" y="2"/>
                      <a:pt x="483" y="0"/>
                    </a:cubicBezTo>
                    <a:cubicBezTo>
                      <a:pt x="490" y="1"/>
                      <a:pt x="490" y="5"/>
                      <a:pt x="494" y="10"/>
                    </a:cubicBezTo>
                    <a:cubicBezTo>
                      <a:pt x="492" y="16"/>
                      <a:pt x="490" y="20"/>
                      <a:pt x="485" y="24"/>
                    </a:cubicBezTo>
                    <a:cubicBezTo>
                      <a:pt x="488" y="44"/>
                      <a:pt x="484" y="28"/>
                      <a:pt x="528" y="31"/>
                    </a:cubicBezTo>
                    <a:cubicBezTo>
                      <a:pt x="534" y="31"/>
                      <a:pt x="546" y="34"/>
                      <a:pt x="546" y="34"/>
                    </a:cubicBezTo>
                    <a:cubicBezTo>
                      <a:pt x="569" y="43"/>
                      <a:pt x="582" y="43"/>
                      <a:pt x="611" y="45"/>
                    </a:cubicBezTo>
                    <a:cubicBezTo>
                      <a:pt x="619" y="42"/>
                      <a:pt x="627" y="41"/>
                      <a:pt x="635" y="39"/>
                    </a:cubicBezTo>
                    <a:cubicBezTo>
                      <a:pt x="645" y="34"/>
                      <a:pt x="648" y="23"/>
                      <a:pt x="659" y="21"/>
                    </a:cubicBezTo>
                    <a:cubicBezTo>
                      <a:pt x="666" y="30"/>
                      <a:pt x="656" y="38"/>
                      <a:pt x="648" y="43"/>
                    </a:cubicBezTo>
                    <a:cubicBezTo>
                      <a:pt x="638" y="59"/>
                      <a:pt x="662" y="62"/>
                      <a:pt x="672" y="66"/>
                    </a:cubicBezTo>
                    <a:cubicBezTo>
                      <a:pt x="675" y="70"/>
                      <a:pt x="677" y="75"/>
                      <a:pt x="680" y="79"/>
                    </a:cubicBezTo>
                    <a:cubicBezTo>
                      <a:pt x="686" y="86"/>
                      <a:pt x="696" y="87"/>
                      <a:pt x="702" y="93"/>
                    </a:cubicBezTo>
                    <a:cubicBezTo>
                      <a:pt x="710" y="101"/>
                      <a:pt x="709" y="107"/>
                      <a:pt x="722" y="109"/>
                    </a:cubicBezTo>
                    <a:cubicBezTo>
                      <a:pt x="730" y="113"/>
                      <a:pt x="738" y="108"/>
                      <a:pt x="744" y="103"/>
                    </a:cubicBezTo>
                    <a:cubicBezTo>
                      <a:pt x="751" y="104"/>
                      <a:pt x="758" y="103"/>
                      <a:pt x="764" y="105"/>
                    </a:cubicBezTo>
                    <a:cubicBezTo>
                      <a:pt x="773" y="107"/>
                      <a:pt x="764" y="117"/>
                      <a:pt x="759" y="118"/>
                    </a:cubicBezTo>
                    <a:cubicBezTo>
                      <a:pt x="752" y="122"/>
                      <a:pt x="746" y="126"/>
                      <a:pt x="738" y="127"/>
                    </a:cubicBezTo>
                    <a:cubicBezTo>
                      <a:pt x="728" y="132"/>
                      <a:pt x="734" y="145"/>
                      <a:pt x="737" y="153"/>
                    </a:cubicBezTo>
                    <a:cubicBezTo>
                      <a:pt x="738" y="160"/>
                      <a:pt x="741" y="189"/>
                      <a:pt x="746" y="190"/>
                    </a:cubicBezTo>
                    <a:cubicBezTo>
                      <a:pt x="760" y="194"/>
                      <a:pt x="777" y="194"/>
                      <a:pt x="792" y="196"/>
                    </a:cubicBezTo>
                    <a:cubicBezTo>
                      <a:pt x="797" y="204"/>
                      <a:pt x="794" y="204"/>
                      <a:pt x="786" y="207"/>
                    </a:cubicBezTo>
                    <a:cubicBezTo>
                      <a:pt x="761" y="203"/>
                      <a:pt x="754" y="195"/>
                      <a:pt x="744" y="219"/>
                    </a:cubicBezTo>
                    <a:cubicBezTo>
                      <a:pt x="742" y="233"/>
                      <a:pt x="734" y="257"/>
                      <a:pt x="747" y="267"/>
                    </a:cubicBezTo>
                    <a:cubicBezTo>
                      <a:pt x="758" y="265"/>
                      <a:pt x="763" y="263"/>
                      <a:pt x="771" y="271"/>
                    </a:cubicBezTo>
                    <a:cubicBezTo>
                      <a:pt x="773" y="276"/>
                      <a:pt x="776" y="279"/>
                      <a:pt x="777" y="285"/>
                    </a:cubicBezTo>
                    <a:cubicBezTo>
                      <a:pt x="771" y="290"/>
                      <a:pt x="763" y="290"/>
                      <a:pt x="759" y="282"/>
                    </a:cubicBezTo>
                    <a:cubicBezTo>
                      <a:pt x="758" y="276"/>
                      <a:pt x="743" y="274"/>
                      <a:pt x="743" y="274"/>
                    </a:cubicBezTo>
                    <a:cubicBezTo>
                      <a:pt x="736" y="276"/>
                      <a:pt x="729" y="277"/>
                      <a:pt x="722" y="279"/>
                    </a:cubicBezTo>
                    <a:cubicBezTo>
                      <a:pt x="707" y="299"/>
                      <a:pt x="682" y="303"/>
                      <a:pt x="659" y="307"/>
                    </a:cubicBezTo>
                    <a:cubicBezTo>
                      <a:pt x="651" y="312"/>
                      <a:pt x="646" y="322"/>
                      <a:pt x="642" y="330"/>
                    </a:cubicBezTo>
                    <a:cubicBezTo>
                      <a:pt x="644" y="336"/>
                      <a:pt x="645" y="339"/>
                      <a:pt x="651" y="342"/>
                    </a:cubicBezTo>
                    <a:cubicBezTo>
                      <a:pt x="655" y="347"/>
                      <a:pt x="659" y="351"/>
                      <a:pt x="662" y="357"/>
                    </a:cubicBezTo>
                    <a:cubicBezTo>
                      <a:pt x="659" y="367"/>
                      <a:pt x="656" y="365"/>
                      <a:pt x="648" y="360"/>
                    </a:cubicBezTo>
                    <a:cubicBezTo>
                      <a:pt x="640" y="347"/>
                      <a:pt x="642" y="336"/>
                      <a:pt x="624" y="333"/>
                    </a:cubicBezTo>
                    <a:cubicBezTo>
                      <a:pt x="618" y="334"/>
                      <a:pt x="594" y="335"/>
                      <a:pt x="591" y="336"/>
                    </a:cubicBezTo>
                    <a:cubicBezTo>
                      <a:pt x="582" y="338"/>
                      <a:pt x="574" y="344"/>
                      <a:pt x="564" y="346"/>
                    </a:cubicBezTo>
                    <a:cubicBezTo>
                      <a:pt x="553" y="345"/>
                      <a:pt x="548" y="343"/>
                      <a:pt x="537" y="345"/>
                    </a:cubicBezTo>
                    <a:cubicBezTo>
                      <a:pt x="518" y="359"/>
                      <a:pt x="531" y="373"/>
                      <a:pt x="522" y="391"/>
                    </a:cubicBezTo>
                    <a:cubicBezTo>
                      <a:pt x="512" y="390"/>
                      <a:pt x="511" y="393"/>
                      <a:pt x="504" y="385"/>
                    </a:cubicBezTo>
                    <a:cubicBezTo>
                      <a:pt x="502" y="344"/>
                      <a:pt x="499" y="352"/>
                      <a:pt x="449" y="351"/>
                    </a:cubicBezTo>
                    <a:cubicBezTo>
                      <a:pt x="425" y="347"/>
                      <a:pt x="401" y="351"/>
                      <a:pt x="378" y="355"/>
                    </a:cubicBezTo>
                    <a:cubicBezTo>
                      <a:pt x="371" y="365"/>
                      <a:pt x="372" y="365"/>
                      <a:pt x="374" y="378"/>
                    </a:cubicBezTo>
                    <a:cubicBezTo>
                      <a:pt x="371" y="393"/>
                      <a:pt x="368" y="391"/>
                      <a:pt x="354" y="388"/>
                    </a:cubicBezTo>
                    <a:cubicBezTo>
                      <a:pt x="353" y="382"/>
                      <a:pt x="353" y="378"/>
                      <a:pt x="356" y="372"/>
                    </a:cubicBezTo>
                    <a:cubicBezTo>
                      <a:pt x="362" y="341"/>
                      <a:pt x="318" y="350"/>
                      <a:pt x="296" y="349"/>
                    </a:cubicBezTo>
                    <a:cubicBezTo>
                      <a:pt x="289" y="348"/>
                      <a:pt x="290" y="342"/>
                      <a:pt x="284" y="340"/>
                    </a:cubicBezTo>
                    <a:cubicBezTo>
                      <a:pt x="279" y="338"/>
                      <a:pt x="269" y="337"/>
                      <a:pt x="269" y="337"/>
                    </a:cubicBezTo>
                    <a:cubicBezTo>
                      <a:pt x="251" y="338"/>
                      <a:pt x="228" y="328"/>
                      <a:pt x="219" y="346"/>
                    </a:cubicBezTo>
                    <a:cubicBezTo>
                      <a:pt x="218" y="354"/>
                      <a:pt x="216" y="354"/>
                      <a:pt x="209" y="357"/>
                    </a:cubicBezTo>
                    <a:cubicBezTo>
                      <a:pt x="207" y="362"/>
                      <a:pt x="207" y="368"/>
                      <a:pt x="204" y="373"/>
                    </a:cubicBezTo>
                    <a:cubicBezTo>
                      <a:pt x="203" y="380"/>
                      <a:pt x="201" y="381"/>
                      <a:pt x="195" y="385"/>
                    </a:cubicBezTo>
                    <a:cubicBezTo>
                      <a:pt x="185" y="384"/>
                      <a:pt x="184" y="383"/>
                      <a:pt x="180" y="375"/>
                    </a:cubicBezTo>
                    <a:cubicBezTo>
                      <a:pt x="183" y="363"/>
                      <a:pt x="187" y="362"/>
                      <a:pt x="195" y="354"/>
                    </a:cubicBezTo>
                    <a:cubicBezTo>
                      <a:pt x="204" y="331"/>
                      <a:pt x="158" y="334"/>
                      <a:pt x="147" y="333"/>
                    </a:cubicBezTo>
                    <a:cubicBezTo>
                      <a:pt x="139" y="329"/>
                      <a:pt x="131" y="330"/>
                      <a:pt x="122" y="331"/>
                    </a:cubicBezTo>
                    <a:cubicBezTo>
                      <a:pt x="111" y="329"/>
                      <a:pt x="105" y="322"/>
                      <a:pt x="96" y="319"/>
                    </a:cubicBezTo>
                    <a:cubicBezTo>
                      <a:pt x="87" y="316"/>
                      <a:pt x="76" y="315"/>
                      <a:pt x="66" y="313"/>
                    </a:cubicBezTo>
                    <a:cubicBezTo>
                      <a:pt x="58" y="314"/>
                      <a:pt x="49" y="313"/>
                      <a:pt x="42" y="316"/>
                    </a:cubicBezTo>
                    <a:cubicBezTo>
                      <a:pt x="39" y="317"/>
                      <a:pt x="32" y="321"/>
                      <a:pt x="32" y="321"/>
                    </a:cubicBezTo>
                    <a:cubicBezTo>
                      <a:pt x="3" y="319"/>
                      <a:pt x="0" y="327"/>
                      <a:pt x="0" y="307"/>
                    </a:cubicBezTo>
                    <a:close/>
                  </a:path>
                </a:pathLst>
              </a:custGeom>
              <a:solidFill>
                <a:srgbClr val="FF6699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5" name="Freeform 18"/>
              <p:cNvSpPr>
                <a:spLocks/>
              </p:cNvSpPr>
              <p:nvPr/>
            </p:nvSpPr>
            <p:spPr bwMode="auto">
              <a:xfrm>
                <a:off x="2695" y="1766"/>
                <a:ext cx="513" cy="249"/>
              </a:xfrm>
              <a:custGeom>
                <a:avLst/>
                <a:gdLst>
                  <a:gd name="T0" fmla="*/ 42 w 513"/>
                  <a:gd name="T1" fmla="*/ 147 h 249"/>
                  <a:gd name="T2" fmla="*/ 96 w 513"/>
                  <a:gd name="T3" fmla="*/ 108 h 249"/>
                  <a:gd name="T4" fmla="*/ 170 w 513"/>
                  <a:gd name="T5" fmla="*/ 58 h 249"/>
                  <a:gd name="T6" fmla="*/ 275 w 513"/>
                  <a:gd name="T7" fmla="*/ 43 h 249"/>
                  <a:gd name="T8" fmla="*/ 317 w 513"/>
                  <a:gd name="T9" fmla="*/ 24 h 249"/>
                  <a:gd name="T10" fmla="*/ 365 w 513"/>
                  <a:gd name="T11" fmla="*/ 0 h 249"/>
                  <a:gd name="T12" fmla="*/ 461 w 513"/>
                  <a:gd name="T13" fmla="*/ 13 h 249"/>
                  <a:gd name="T14" fmla="*/ 512 w 513"/>
                  <a:gd name="T15" fmla="*/ 73 h 249"/>
                  <a:gd name="T16" fmla="*/ 503 w 513"/>
                  <a:gd name="T17" fmla="*/ 112 h 249"/>
                  <a:gd name="T18" fmla="*/ 462 w 513"/>
                  <a:gd name="T19" fmla="*/ 196 h 249"/>
                  <a:gd name="T20" fmla="*/ 372 w 513"/>
                  <a:gd name="T21" fmla="*/ 199 h 249"/>
                  <a:gd name="T22" fmla="*/ 315 w 513"/>
                  <a:gd name="T23" fmla="*/ 220 h 249"/>
                  <a:gd name="T24" fmla="*/ 230 w 513"/>
                  <a:gd name="T25" fmla="*/ 244 h 249"/>
                  <a:gd name="T26" fmla="*/ 108 w 513"/>
                  <a:gd name="T27" fmla="*/ 243 h 249"/>
                  <a:gd name="T28" fmla="*/ 119 w 513"/>
                  <a:gd name="T29" fmla="*/ 201 h 249"/>
                  <a:gd name="T30" fmla="*/ 230 w 513"/>
                  <a:gd name="T31" fmla="*/ 196 h 249"/>
                  <a:gd name="T32" fmla="*/ 281 w 513"/>
                  <a:gd name="T33" fmla="*/ 208 h 249"/>
                  <a:gd name="T34" fmla="*/ 359 w 513"/>
                  <a:gd name="T35" fmla="*/ 202 h 249"/>
                  <a:gd name="T36" fmla="*/ 327 w 513"/>
                  <a:gd name="T37" fmla="*/ 180 h 249"/>
                  <a:gd name="T38" fmla="*/ 317 w 513"/>
                  <a:gd name="T39" fmla="*/ 141 h 249"/>
                  <a:gd name="T40" fmla="*/ 413 w 513"/>
                  <a:gd name="T41" fmla="*/ 123 h 249"/>
                  <a:gd name="T42" fmla="*/ 474 w 513"/>
                  <a:gd name="T43" fmla="*/ 115 h 249"/>
                  <a:gd name="T44" fmla="*/ 495 w 513"/>
                  <a:gd name="T45" fmla="*/ 103 h 249"/>
                  <a:gd name="T46" fmla="*/ 465 w 513"/>
                  <a:gd name="T47" fmla="*/ 96 h 249"/>
                  <a:gd name="T48" fmla="*/ 348 w 513"/>
                  <a:gd name="T49" fmla="*/ 112 h 249"/>
                  <a:gd name="T50" fmla="*/ 285 w 513"/>
                  <a:gd name="T51" fmla="*/ 114 h 249"/>
                  <a:gd name="T52" fmla="*/ 281 w 513"/>
                  <a:gd name="T53" fmla="*/ 82 h 249"/>
                  <a:gd name="T54" fmla="*/ 299 w 513"/>
                  <a:gd name="T55" fmla="*/ 46 h 249"/>
                  <a:gd name="T56" fmla="*/ 251 w 513"/>
                  <a:gd name="T57" fmla="*/ 61 h 249"/>
                  <a:gd name="T58" fmla="*/ 234 w 513"/>
                  <a:gd name="T59" fmla="*/ 90 h 249"/>
                  <a:gd name="T60" fmla="*/ 131 w 513"/>
                  <a:gd name="T61" fmla="*/ 160 h 249"/>
                  <a:gd name="T62" fmla="*/ 93 w 513"/>
                  <a:gd name="T63" fmla="*/ 175 h 249"/>
                  <a:gd name="T64" fmla="*/ 39 w 513"/>
                  <a:gd name="T65" fmla="*/ 186 h 249"/>
                  <a:gd name="T66" fmla="*/ 14 w 513"/>
                  <a:gd name="T67" fmla="*/ 165 h 249"/>
                  <a:gd name="T68" fmla="*/ 35 w 513"/>
                  <a:gd name="T69" fmla="*/ 148 h 2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13"/>
                  <a:gd name="T106" fmla="*/ 0 h 249"/>
                  <a:gd name="T107" fmla="*/ 513 w 513"/>
                  <a:gd name="T108" fmla="*/ 249 h 2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13" h="249">
                    <a:moveTo>
                      <a:pt x="11" y="163"/>
                    </a:moveTo>
                    <a:cubicBezTo>
                      <a:pt x="20" y="156"/>
                      <a:pt x="30" y="149"/>
                      <a:pt x="42" y="147"/>
                    </a:cubicBezTo>
                    <a:cubicBezTo>
                      <a:pt x="56" y="142"/>
                      <a:pt x="62" y="129"/>
                      <a:pt x="74" y="121"/>
                    </a:cubicBezTo>
                    <a:cubicBezTo>
                      <a:pt x="81" y="116"/>
                      <a:pt x="89" y="113"/>
                      <a:pt x="96" y="108"/>
                    </a:cubicBezTo>
                    <a:cubicBezTo>
                      <a:pt x="100" y="101"/>
                      <a:pt x="107" y="95"/>
                      <a:pt x="114" y="90"/>
                    </a:cubicBezTo>
                    <a:cubicBezTo>
                      <a:pt x="123" y="75"/>
                      <a:pt x="153" y="62"/>
                      <a:pt x="170" y="58"/>
                    </a:cubicBezTo>
                    <a:cubicBezTo>
                      <a:pt x="184" y="51"/>
                      <a:pt x="178" y="53"/>
                      <a:pt x="189" y="51"/>
                    </a:cubicBezTo>
                    <a:cubicBezTo>
                      <a:pt x="217" y="42"/>
                      <a:pt x="243" y="44"/>
                      <a:pt x="275" y="43"/>
                    </a:cubicBezTo>
                    <a:cubicBezTo>
                      <a:pt x="281" y="42"/>
                      <a:pt x="287" y="40"/>
                      <a:pt x="293" y="39"/>
                    </a:cubicBezTo>
                    <a:cubicBezTo>
                      <a:pt x="301" y="33"/>
                      <a:pt x="309" y="29"/>
                      <a:pt x="317" y="24"/>
                    </a:cubicBezTo>
                    <a:cubicBezTo>
                      <a:pt x="324" y="20"/>
                      <a:pt x="328" y="13"/>
                      <a:pt x="335" y="9"/>
                    </a:cubicBezTo>
                    <a:cubicBezTo>
                      <a:pt x="342" y="1"/>
                      <a:pt x="355" y="1"/>
                      <a:pt x="365" y="0"/>
                    </a:cubicBezTo>
                    <a:cubicBezTo>
                      <a:pt x="395" y="1"/>
                      <a:pt x="412" y="2"/>
                      <a:pt x="438" y="4"/>
                    </a:cubicBezTo>
                    <a:cubicBezTo>
                      <a:pt x="447" y="6"/>
                      <a:pt x="453" y="11"/>
                      <a:pt x="461" y="13"/>
                    </a:cubicBezTo>
                    <a:cubicBezTo>
                      <a:pt x="471" y="21"/>
                      <a:pt x="477" y="33"/>
                      <a:pt x="485" y="43"/>
                    </a:cubicBezTo>
                    <a:cubicBezTo>
                      <a:pt x="494" y="54"/>
                      <a:pt x="505" y="60"/>
                      <a:pt x="512" y="73"/>
                    </a:cubicBezTo>
                    <a:cubicBezTo>
                      <a:pt x="513" y="80"/>
                      <a:pt x="513" y="85"/>
                      <a:pt x="510" y="91"/>
                    </a:cubicBezTo>
                    <a:cubicBezTo>
                      <a:pt x="509" y="98"/>
                      <a:pt x="508" y="106"/>
                      <a:pt x="503" y="112"/>
                    </a:cubicBezTo>
                    <a:cubicBezTo>
                      <a:pt x="502" y="120"/>
                      <a:pt x="500" y="128"/>
                      <a:pt x="498" y="136"/>
                    </a:cubicBezTo>
                    <a:cubicBezTo>
                      <a:pt x="496" y="164"/>
                      <a:pt x="495" y="191"/>
                      <a:pt x="462" y="196"/>
                    </a:cubicBezTo>
                    <a:cubicBezTo>
                      <a:pt x="444" y="205"/>
                      <a:pt x="414" y="198"/>
                      <a:pt x="399" y="198"/>
                    </a:cubicBezTo>
                    <a:cubicBezTo>
                      <a:pt x="389" y="196"/>
                      <a:pt x="382" y="197"/>
                      <a:pt x="372" y="199"/>
                    </a:cubicBezTo>
                    <a:cubicBezTo>
                      <a:pt x="361" y="204"/>
                      <a:pt x="348" y="212"/>
                      <a:pt x="336" y="214"/>
                    </a:cubicBezTo>
                    <a:cubicBezTo>
                      <a:pt x="330" y="217"/>
                      <a:pt x="322" y="219"/>
                      <a:pt x="315" y="220"/>
                    </a:cubicBezTo>
                    <a:cubicBezTo>
                      <a:pt x="307" y="224"/>
                      <a:pt x="297" y="233"/>
                      <a:pt x="288" y="235"/>
                    </a:cubicBezTo>
                    <a:cubicBezTo>
                      <a:pt x="269" y="238"/>
                      <a:pt x="249" y="241"/>
                      <a:pt x="230" y="244"/>
                    </a:cubicBezTo>
                    <a:cubicBezTo>
                      <a:pt x="222" y="247"/>
                      <a:pt x="214" y="246"/>
                      <a:pt x="206" y="249"/>
                    </a:cubicBezTo>
                    <a:cubicBezTo>
                      <a:pt x="170" y="248"/>
                      <a:pt x="142" y="247"/>
                      <a:pt x="108" y="243"/>
                    </a:cubicBezTo>
                    <a:cubicBezTo>
                      <a:pt x="101" y="239"/>
                      <a:pt x="100" y="236"/>
                      <a:pt x="96" y="229"/>
                    </a:cubicBezTo>
                    <a:cubicBezTo>
                      <a:pt x="99" y="211"/>
                      <a:pt x="101" y="205"/>
                      <a:pt x="119" y="201"/>
                    </a:cubicBezTo>
                    <a:cubicBezTo>
                      <a:pt x="133" y="194"/>
                      <a:pt x="150" y="193"/>
                      <a:pt x="165" y="190"/>
                    </a:cubicBezTo>
                    <a:cubicBezTo>
                      <a:pt x="188" y="191"/>
                      <a:pt x="208" y="193"/>
                      <a:pt x="230" y="196"/>
                    </a:cubicBezTo>
                    <a:cubicBezTo>
                      <a:pt x="238" y="199"/>
                      <a:pt x="246" y="201"/>
                      <a:pt x="254" y="202"/>
                    </a:cubicBezTo>
                    <a:cubicBezTo>
                      <a:pt x="263" y="206"/>
                      <a:pt x="271" y="207"/>
                      <a:pt x="281" y="208"/>
                    </a:cubicBezTo>
                    <a:cubicBezTo>
                      <a:pt x="293" y="214"/>
                      <a:pt x="311" y="210"/>
                      <a:pt x="323" y="210"/>
                    </a:cubicBezTo>
                    <a:cubicBezTo>
                      <a:pt x="335" y="206"/>
                      <a:pt x="347" y="206"/>
                      <a:pt x="359" y="202"/>
                    </a:cubicBezTo>
                    <a:cubicBezTo>
                      <a:pt x="365" y="198"/>
                      <a:pt x="367" y="199"/>
                      <a:pt x="371" y="193"/>
                    </a:cubicBezTo>
                    <a:cubicBezTo>
                      <a:pt x="366" y="171"/>
                      <a:pt x="356" y="181"/>
                      <a:pt x="327" y="180"/>
                    </a:cubicBezTo>
                    <a:cubicBezTo>
                      <a:pt x="313" y="179"/>
                      <a:pt x="298" y="182"/>
                      <a:pt x="288" y="172"/>
                    </a:cubicBezTo>
                    <a:cubicBezTo>
                      <a:pt x="291" y="155"/>
                      <a:pt x="299" y="144"/>
                      <a:pt x="317" y="141"/>
                    </a:cubicBezTo>
                    <a:cubicBezTo>
                      <a:pt x="333" y="133"/>
                      <a:pt x="354" y="133"/>
                      <a:pt x="371" y="132"/>
                    </a:cubicBezTo>
                    <a:cubicBezTo>
                      <a:pt x="385" y="129"/>
                      <a:pt x="399" y="125"/>
                      <a:pt x="413" y="123"/>
                    </a:cubicBezTo>
                    <a:cubicBezTo>
                      <a:pt x="419" y="120"/>
                      <a:pt x="427" y="119"/>
                      <a:pt x="434" y="118"/>
                    </a:cubicBezTo>
                    <a:cubicBezTo>
                      <a:pt x="447" y="117"/>
                      <a:pt x="474" y="115"/>
                      <a:pt x="474" y="115"/>
                    </a:cubicBezTo>
                    <a:cubicBezTo>
                      <a:pt x="479" y="114"/>
                      <a:pt x="483" y="112"/>
                      <a:pt x="488" y="111"/>
                    </a:cubicBezTo>
                    <a:cubicBezTo>
                      <a:pt x="489" y="110"/>
                      <a:pt x="496" y="106"/>
                      <a:pt x="495" y="103"/>
                    </a:cubicBezTo>
                    <a:cubicBezTo>
                      <a:pt x="492" y="95"/>
                      <a:pt x="479" y="98"/>
                      <a:pt x="471" y="97"/>
                    </a:cubicBezTo>
                    <a:cubicBezTo>
                      <a:pt x="469" y="97"/>
                      <a:pt x="465" y="96"/>
                      <a:pt x="465" y="96"/>
                    </a:cubicBezTo>
                    <a:cubicBezTo>
                      <a:pt x="437" y="97"/>
                      <a:pt x="412" y="101"/>
                      <a:pt x="384" y="103"/>
                    </a:cubicBezTo>
                    <a:cubicBezTo>
                      <a:pt x="371" y="105"/>
                      <a:pt x="361" y="109"/>
                      <a:pt x="348" y="112"/>
                    </a:cubicBezTo>
                    <a:cubicBezTo>
                      <a:pt x="339" y="116"/>
                      <a:pt x="330" y="117"/>
                      <a:pt x="320" y="118"/>
                    </a:cubicBezTo>
                    <a:cubicBezTo>
                      <a:pt x="308" y="117"/>
                      <a:pt x="297" y="115"/>
                      <a:pt x="285" y="114"/>
                    </a:cubicBezTo>
                    <a:cubicBezTo>
                      <a:pt x="279" y="111"/>
                      <a:pt x="273" y="110"/>
                      <a:pt x="267" y="106"/>
                    </a:cubicBezTo>
                    <a:cubicBezTo>
                      <a:pt x="257" y="92"/>
                      <a:pt x="273" y="89"/>
                      <a:pt x="281" y="82"/>
                    </a:cubicBezTo>
                    <a:cubicBezTo>
                      <a:pt x="289" y="75"/>
                      <a:pt x="294" y="66"/>
                      <a:pt x="302" y="60"/>
                    </a:cubicBezTo>
                    <a:cubicBezTo>
                      <a:pt x="306" y="53"/>
                      <a:pt x="304" y="52"/>
                      <a:pt x="299" y="46"/>
                    </a:cubicBezTo>
                    <a:cubicBezTo>
                      <a:pt x="289" y="48"/>
                      <a:pt x="280" y="50"/>
                      <a:pt x="270" y="52"/>
                    </a:cubicBezTo>
                    <a:cubicBezTo>
                      <a:pt x="263" y="55"/>
                      <a:pt x="257" y="56"/>
                      <a:pt x="251" y="61"/>
                    </a:cubicBezTo>
                    <a:cubicBezTo>
                      <a:pt x="248" y="64"/>
                      <a:pt x="242" y="70"/>
                      <a:pt x="242" y="70"/>
                    </a:cubicBezTo>
                    <a:cubicBezTo>
                      <a:pt x="239" y="77"/>
                      <a:pt x="237" y="83"/>
                      <a:pt x="234" y="90"/>
                    </a:cubicBezTo>
                    <a:cubicBezTo>
                      <a:pt x="230" y="114"/>
                      <a:pt x="199" y="148"/>
                      <a:pt x="174" y="151"/>
                    </a:cubicBezTo>
                    <a:cubicBezTo>
                      <a:pt x="163" y="160"/>
                      <a:pt x="145" y="158"/>
                      <a:pt x="131" y="160"/>
                    </a:cubicBezTo>
                    <a:cubicBezTo>
                      <a:pt x="123" y="163"/>
                      <a:pt x="116" y="167"/>
                      <a:pt x="108" y="169"/>
                    </a:cubicBezTo>
                    <a:cubicBezTo>
                      <a:pt x="96" y="175"/>
                      <a:pt x="102" y="173"/>
                      <a:pt x="93" y="175"/>
                    </a:cubicBezTo>
                    <a:cubicBezTo>
                      <a:pt x="84" y="180"/>
                      <a:pt x="70" y="180"/>
                      <a:pt x="60" y="181"/>
                    </a:cubicBezTo>
                    <a:cubicBezTo>
                      <a:pt x="53" y="183"/>
                      <a:pt x="46" y="184"/>
                      <a:pt x="39" y="186"/>
                    </a:cubicBezTo>
                    <a:cubicBezTo>
                      <a:pt x="26" y="184"/>
                      <a:pt x="16" y="181"/>
                      <a:pt x="3" y="180"/>
                    </a:cubicBezTo>
                    <a:cubicBezTo>
                      <a:pt x="0" y="167"/>
                      <a:pt x="1" y="166"/>
                      <a:pt x="14" y="165"/>
                    </a:cubicBezTo>
                    <a:cubicBezTo>
                      <a:pt x="17" y="161"/>
                      <a:pt x="22" y="158"/>
                      <a:pt x="24" y="153"/>
                    </a:cubicBezTo>
                    <a:lnTo>
                      <a:pt x="35" y="148"/>
                    </a:lnTo>
                  </a:path>
                </a:pathLst>
              </a:custGeom>
              <a:solidFill>
                <a:srgbClr val="621B8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35" name="465 - Ομάδα"/>
          <p:cNvGrpSpPr/>
          <p:nvPr/>
        </p:nvGrpSpPr>
        <p:grpSpPr>
          <a:xfrm>
            <a:off x="5286380" y="2643182"/>
            <a:ext cx="1143169" cy="1289873"/>
            <a:chOff x="7311876" y="4971030"/>
            <a:chExt cx="1143169" cy="1289873"/>
          </a:xfrm>
        </p:grpSpPr>
        <p:sp>
          <p:nvSpPr>
            <p:cNvPr id="467" name="Freeform 6"/>
            <p:cNvSpPr>
              <a:spLocks noChangeAspect="1"/>
            </p:cNvSpPr>
            <p:nvPr/>
          </p:nvSpPr>
          <p:spPr bwMode="auto">
            <a:xfrm rot="17044955">
              <a:off x="7403457" y="5316512"/>
              <a:ext cx="262433" cy="445596"/>
            </a:xfrm>
            <a:custGeom>
              <a:avLst/>
              <a:gdLst>
                <a:gd name="T0" fmla="*/ 2147483647 w 659"/>
                <a:gd name="T1" fmla="*/ 0 h 948"/>
                <a:gd name="T2" fmla="*/ 2147483647 w 659"/>
                <a:gd name="T3" fmla="*/ 403650571 h 948"/>
                <a:gd name="T4" fmla="*/ 2147483647 w 659"/>
                <a:gd name="T5" fmla="*/ 2147483647 h 948"/>
                <a:gd name="T6" fmla="*/ 2147483647 w 659"/>
                <a:gd name="T7" fmla="*/ 514653200 h 948"/>
                <a:gd name="T8" fmla="*/ 807675206 w 659"/>
                <a:gd name="T9" fmla="*/ 2147483647 h 948"/>
                <a:gd name="T10" fmla="*/ 807675206 w 659"/>
                <a:gd name="T11" fmla="*/ 403650571 h 948"/>
                <a:gd name="T12" fmla="*/ 403836014 w 659"/>
                <a:gd name="T13" fmla="*/ 0 h 948"/>
                <a:gd name="T14" fmla="*/ 0 w 659"/>
                <a:gd name="T15" fmla="*/ 403650571 h 948"/>
                <a:gd name="T16" fmla="*/ 0 w 659"/>
                <a:gd name="T17" fmla="*/ 2147483647 h 948"/>
                <a:gd name="T18" fmla="*/ 2147483647 w 659"/>
                <a:gd name="T19" fmla="*/ 2147483647 h 948"/>
                <a:gd name="T20" fmla="*/ 2147483647 w 659"/>
                <a:gd name="T21" fmla="*/ 2147483647 h 948"/>
                <a:gd name="T22" fmla="*/ 2147483647 w 659"/>
                <a:gd name="T23" fmla="*/ 2147483647 h 948"/>
                <a:gd name="T24" fmla="*/ 2147483647 w 659"/>
                <a:gd name="T25" fmla="*/ 2147483647 h 948"/>
                <a:gd name="T26" fmla="*/ 2147483647 w 659"/>
                <a:gd name="T27" fmla="*/ 2147483647 h 948"/>
                <a:gd name="T28" fmla="*/ 2147483647 w 659"/>
                <a:gd name="T29" fmla="*/ 2147483647 h 948"/>
                <a:gd name="T30" fmla="*/ 2147483647 w 659"/>
                <a:gd name="T31" fmla="*/ 403650571 h 948"/>
                <a:gd name="T32" fmla="*/ 2147483647 w 659"/>
                <a:gd name="T33" fmla="*/ 0 h 9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9"/>
                <a:gd name="T52" fmla="*/ 0 h 948"/>
                <a:gd name="T53" fmla="*/ 659 w 659"/>
                <a:gd name="T54" fmla="*/ 948 h 9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9" h="948">
                  <a:moveTo>
                    <a:pt x="619" y="0"/>
                  </a:moveTo>
                  <a:cubicBezTo>
                    <a:pt x="596" y="0"/>
                    <a:pt x="578" y="18"/>
                    <a:pt x="578" y="40"/>
                  </a:cubicBezTo>
                  <a:cubicBezTo>
                    <a:pt x="578" y="182"/>
                    <a:pt x="578" y="243"/>
                    <a:pt x="578" y="269"/>
                  </a:cubicBezTo>
                  <a:cubicBezTo>
                    <a:pt x="329" y="51"/>
                    <a:pt x="329" y="51"/>
                    <a:pt x="329" y="51"/>
                  </a:cubicBezTo>
                  <a:cubicBezTo>
                    <a:pt x="80" y="269"/>
                    <a:pt x="80" y="269"/>
                    <a:pt x="80" y="269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289" y="369"/>
                    <a:pt x="289" y="369"/>
                    <a:pt x="289" y="369"/>
                  </a:cubicBezTo>
                  <a:cubicBezTo>
                    <a:pt x="289" y="907"/>
                    <a:pt x="289" y="907"/>
                    <a:pt x="289" y="907"/>
                  </a:cubicBezTo>
                  <a:cubicBezTo>
                    <a:pt x="289" y="930"/>
                    <a:pt x="307" y="948"/>
                    <a:pt x="329" y="948"/>
                  </a:cubicBezTo>
                  <a:cubicBezTo>
                    <a:pt x="351" y="948"/>
                    <a:pt x="370" y="930"/>
                    <a:pt x="370" y="907"/>
                  </a:cubicBezTo>
                  <a:cubicBezTo>
                    <a:pt x="370" y="369"/>
                    <a:pt x="370" y="369"/>
                    <a:pt x="370" y="369"/>
                  </a:cubicBezTo>
                  <a:cubicBezTo>
                    <a:pt x="659" y="369"/>
                    <a:pt x="659" y="369"/>
                    <a:pt x="659" y="369"/>
                  </a:cubicBezTo>
                  <a:cubicBezTo>
                    <a:pt x="659" y="40"/>
                    <a:pt x="659" y="40"/>
                    <a:pt x="659" y="40"/>
                  </a:cubicBezTo>
                  <a:cubicBezTo>
                    <a:pt x="659" y="18"/>
                    <a:pt x="641" y="0"/>
                    <a:pt x="619" y="0"/>
                  </a:cubicBezTo>
                  <a:close/>
                </a:path>
              </a:pathLst>
            </a:custGeom>
            <a:solidFill>
              <a:srgbClr val="00B050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Freeform 6"/>
            <p:cNvSpPr>
              <a:spLocks noChangeAspect="1"/>
            </p:cNvSpPr>
            <p:nvPr/>
          </p:nvSpPr>
          <p:spPr bwMode="auto">
            <a:xfrm rot="2651004">
              <a:off x="8178198" y="5109253"/>
              <a:ext cx="275181" cy="415115"/>
            </a:xfrm>
            <a:custGeom>
              <a:avLst/>
              <a:gdLst>
                <a:gd name="T0" fmla="*/ 2147483647 w 659"/>
                <a:gd name="T1" fmla="*/ 0 h 948"/>
                <a:gd name="T2" fmla="*/ 2147483647 w 659"/>
                <a:gd name="T3" fmla="*/ 403650571 h 948"/>
                <a:gd name="T4" fmla="*/ 2147483647 w 659"/>
                <a:gd name="T5" fmla="*/ 2147483647 h 948"/>
                <a:gd name="T6" fmla="*/ 2147483647 w 659"/>
                <a:gd name="T7" fmla="*/ 514653200 h 948"/>
                <a:gd name="T8" fmla="*/ 807675206 w 659"/>
                <a:gd name="T9" fmla="*/ 2147483647 h 948"/>
                <a:gd name="T10" fmla="*/ 807675206 w 659"/>
                <a:gd name="T11" fmla="*/ 403650571 h 948"/>
                <a:gd name="T12" fmla="*/ 403836014 w 659"/>
                <a:gd name="T13" fmla="*/ 0 h 948"/>
                <a:gd name="T14" fmla="*/ 0 w 659"/>
                <a:gd name="T15" fmla="*/ 403650571 h 948"/>
                <a:gd name="T16" fmla="*/ 0 w 659"/>
                <a:gd name="T17" fmla="*/ 2147483647 h 948"/>
                <a:gd name="T18" fmla="*/ 2147483647 w 659"/>
                <a:gd name="T19" fmla="*/ 2147483647 h 948"/>
                <a:gd name="T20" fmla="*/ 2147483647 w 659"/>
                <a:gd name="T21" fmla="*/ 2147483647 h 948"/>
                <a:gd name="T22" fmla="*/ 2147483647 w 659"/>
                <a:gd name="T23" fmla="*/ 2147483647 h 948"/>
                <a:gd name="T24" fmla="*/ 2147483647 w 659"/>
                <a:gd name="T25" fmla="*/ 2147483647 h 948"/>
                <a:gd name="T26" fmla="*/ 2147483647 w 659"/>
                <a:gd name="T27" fmla="*/ 2147483647 h 948"/>
                <a:gd name="T28" fmla="*/ 2147483647 w 659"/>
                <a:gd name="T29" fmla="*/ 2147483647 h 948"/>
                <a:gd name="T30" fmla="*/ 2147483647 w 659"/>
                <a:gd name="T31" fmla="*/ 403650571 h 948"/>
                <a:gd name="T32" fmla="*/ 2147483647 w 659"/>
                <a:gd name="T33" fmla="*/ 0 h 9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9"/>
                <a:gd name="T52" fmla="*/ 0 h 948"/>
                <a:gd name="T53" fmla="*/ 659 w 659"/>
                <a:gd name="T54" fmla="*/ 948 h 9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9" h="948">
                  <a:moveTo>
                    <a:pt x="619" y="0"/>
                  </a:moveTo>
                  <a:cubicBezTo>
                    <a:pt x="596" y="0"/>
                    <a:pt x="578" y="18"/>
                    <a:pt x="578" y="40"/>
                  </a:cubicBezTo>
                  <a:cubicBezTo>
                    <a:pt x="578" y="182"/>
                    <a:pt x="578" y="243"/>
                    <a:pt x="578" y="269"/>
                  </a:cubicBezTo>
                  <a:cubicBezTo>
                    <a:pt x="329" y="51"/>
                    <a:pt x="329" y="51"/>
                    <a:pt x="329" y="51"/>
                  </a:cubicBezTo>
                  <a:cubicBezTo>
                    <a:pt x="80" y="269"/>
                    <a:pt x="80" y="269"/>
                    <a:pt x="80" y="269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289" y="369"/>
                    <a:pt x="289" y="369"/>
                    <a:pt x="289" y="369"/>
                  </a:cubicBezTo>
                  <a:cubicBezTo>
                    <a:pt x="289" y="907"/>
                    <a:pt x="289" y="907"/>
                    <a:pt x="289" y="907"/>
                  </a:cubicBezTo>
                  <a:cubicBezTo>
                    <a:pt x="289" y="930"/>
                    <a:pt x="307" y="948"/>
                    <a:pt x="329" y="948"/>
                  </a:cubicBezTo>
                  <a:cubicBezTo>
                    <a:pt x="351" y="948"/>
                    <a:pt x="370" y="930"/>
                    <a:pt x="370" y="907"/>
                  </a:cubicBezTo>
                  <a:cubicBezTo>
                    <a:pt x="370" y="369"/>
                    <a:pt x="370" y="369"/>
                    <a:pt x="370" y="369"/>
                  </a:cubicBezTo>
                  <a:cubicBezTo>
                    <a:pt x="659" y="369"/>
                    <a:pt x="659" y="369"/>
                    <a:pt x="659" y="369"/>
                  </a:cubicBezTo>
                  <a:cubicBezTo>
                    <a:pt x="659" y="40"/>
                    <a:pt x="659" y="40"/>
                    <a:pt x="659" y="40"/>
                  </a:cubicBezTo>
                  <a:cubicBezTo>
                    <a:pt x="659" y="18"/>
                    <a:pt x="641" y="0"/>
                    <a:pt x="619" y="0"/>
                  </a:cubicBezTo>
                  <a:close/>
                </a:path>
              </a:pathLst>
            </a:custGeom>
            <a:solidFill>
              <a:srgbClr val="00B050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Freeform 5"/>
            <p:cNvSpPr>
              <a:spLocks noChangeAspect="1"/>
            </p:cNvSpPr>
            <p:nvPr/>
          </p:nvSpPr>
          <p:spPr bwMode="auto">
            <a:xfrm rot="10800000">
              <a:off x="7533601" y="5705494"/>
              <a:ext cx="376256" cy="555409"/>
            </a:xfrm>
            <a:custGeom>
              <a:avLst/>
              <a:gdLst/>
              <a:ahLst/>
              <a:cxnLst>
                <a:cxn ang="0">
                  <a:pos x="308" y="0"/>
                </a:cxn>
                <a:cxn ang="0">
                  <a:pos x="288" y="20"/>
                </a:cxn>
                <a:cxn ang="0">
                  <a:pos x="288" y="144"/>
                </a:cxn>
                <a:cxn ang="0">
                  <a:pos x="40" y="144"/>
                </a:cxn>
                <a:cxn ang="0">
                  <a:pos x="40" y="2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184"/>
                </a:cxn>
                <a:cxn ang="0">
                  <a:pos x="108" y="184"/>
                </a:cxn>
                <a:cxn ang="0">
                  <a:pos x="108" y="452"/>
                </a:cxn>
                <a:cxn ang="0">
                  <a:pos x="128" y="472"/>
                </a:cxn>
                <a:cxn ang="0">
                  <a:pos x="148" y="452"/>
                </a:cxn>
                <a:cxn ang="0">
                  <a:pos x="148" y="184"/>
                </a:cxn>
                <a:cxn ang="0">
                  <a:pos x="180" y="184"/>
                </a:cxn>
                <a:cxn ang="0">
                  <a:pos x="180" y="452"/>
                </a:cxn>
                <a:cxn ang="0">
                  <a:pos x="200" y="472"/>
                </a:cxn>
                <a:cxn ang="0">
                  <a:pos x="220" y="452"/>
                </a:cxn>
                <a:cxn ang="0">
                  <a:pos x="220" y="184"/>
                </a:cxn>
                <a:cxn ang="0">
                  <a:pos x="328" y="184"/>
                </a:cxn>
                <a:cxn ang="0">
                  <a:pos x="328" y="20"/>
                </a:cxn>
                <a:cxn ang="0">
                  <a:pos x="308" y="0"/>
                </a:cxn>
              </a:cxnLst>
              <a:rect l="0" t="0" r="r" b="b"/>
              <a:pathLst>
                <a:path w="328" h="472">
                  <a:moveTo>
                    <a:pt x="308" y="0"/>
                  </a:moveTo>
                  <a:cubicBezTo>
                    <a:pt x="297" y="0"/>
                    <a:pt x="288" y="9"/>
                    <a:pt x="288" y="2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08" y="184"/>
                    <a:pt x="108" y="184"/>
                    <a:pt x="108" y="184"/>
                  </a:cubicBezTo>
                  <a:cubicBezTo>
                    <a:pt x="108" y="452"/>
                    <a:pt x="108" y="452"/>
                    <a:pt x="108" y="452"/>
                  </a:cubicBezTo>
                  <a:cubicBezTo>
                    <a:pt x="108" y="463"/>
                    <a:pt x="117" y="472"/>
                    <a:pt x="128" y="472"/>
                  </a:cubicBezTo>
                  <a:cubicBezTo>
                    <a:pt x="139" y="472"/>
                    <a:pt x="148" y="463"/>
                    <a:pt x="148" y="452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80" y="184"/>
                    <a:pt x="180" y="184"/>
                    <a:pt x="180" y="184"/>
                  </a:cubicBezTo>
                  <a:cubicBezTo>
                    <a:pt x="180" y="452"/>
                    <a:pt x="180" y="452"/>
                    <a:pt x="180" y="452"/>
                  </a:cubicBezTo>
                  <a:cubicBezTo>
                    <a:pt x="180" y="463"/>
                    <a:pt x="189" y="472"/>
                    <a:pt x="200" y="472"/>
                  </a:cubicBezTo>
                  <a:cubicBezTo>
                    <a:pt x="211" y="472"/>
                    <a:pt x="220" y="463"/>
                    <a:pt x="220" y="452"/>
                  </a:cubicBezTo>
                  <a:cubicBezTo>
                    <a:pt x="220" y="184"/>
                    <a:pt x="220" y="184"/>
                    <a:pt x="220" y="184"/>
                  </a:cubicBezTo>
                  <a:cubicBezTo>
                    <a:pt x="328" y="184"/>
                    <a:pt x="328" y="184"/>
                    <a:pt x="328" y="184"/>
                  </a:cubicBezTo>
                  <a:cubicBezTo>
                    <a:pt x="328" y="20"/>
                    <a:pt x="328" y="20"/>
                    <a:pt x="328" y="20"/>
                  </a:cubicBezTo>
                  <a:cubicBezTo>
                    <a:pt x="328" y="9"/>
                    <a:pt x="319" y="0"/>
                    <a:pt x="308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Freeform 5"/>
            <p:cNvSpPr>
              <a:spLocks noChangeAspect="1"/>
            </p:cNvSpPr>
            <p:nvPr/>
          </p:nvSpPr>
          <p:spPr bwMode="auto">
            <a:xfrm rot="10800000">
              <a:off x="8001024" y="5736036"/>
              <a:ext cx="386288" cy="452860"/>
            </a:xfrm>
            <a:custGeom>
              <a:avLst/>
              <a:gdLst/>
              <a:ahLst/>
              <a:cxnLst>
                <a:cxn ang="0">
                  <a:pos x="308" y="0"/>
                </a:cxn>
                <a:cxn ang="0">
                  <a:pos x="288" y="20"/>
                </a:cxn>
                <a:cxn ang="0">
                  <a:pos x="288" y="144"/>
                </a:cxn>
                <a:cxn ang="0">
                  <a:pos x="40" y="144"/>
                </a:cxn>
                <a:cxn ang="0">
                  <a:pos x="40" y="2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184"/>
                </a:cxn>
                <a:cxn ang="0">
                  <a:pos x="108" y="184"/>
                </a:cxn>
                <a:cxn ang="0">
                  <a:pos x="108" y="452"/>
                </a:cxn>
                <a:cxn ang="0">
                  <a:pos x="128" y="472"/>
                </a:cxn>
                <a:cxn ang="0">
                  <a:pos x="148" y="452"/>
                </a:cxn>
                <a:cxn ang="0">
                  <a:pos x="148" y="184"/>
                </a:cxn>
                <a:cxn ang="0">
                  <a:pos x="180" y="184"/>
                </a:cxn>
                <a:cxn ang="0">
                  <a:pos x="180" y="452"/>
                </a:cxn>
                <a:cxn ang="0">
                  <a:pos x="200" y="472"/>
                </a:cxn>
                <a:cxn ang="0">
                  <a:pos x="220" y="452"/>
                </a:cxn>
                <a:cxn ang="0">
                  <a:pos x="220" y="184"/>
                </a:cxn>
                <a:cxn ang="0">
                  <a:pos x="328" y="184"/>
                </a:cxn>
                <a:cxn ang="0">
                  <a:pos x="328" y="20"/>
                </a:cxn>
                <a:cxn ang="0">
                  <a:pos x="308" y="0"/>
                </a:cxn>
              </a:cxnLst>
              <a:rect l="0" t="0" r="r" b="b"/>
              <a:pathLst>
                <a:path w="328" h="472">
                  <a:moveTo>
                    <a:pt x="308" y="0"/>
                  </a:moveTo>
                  <a:cubicBezTo>
                    <a:pt x="297" y="0"/>
                    <a:pt x="288" y="9"/>
                    <a:pt x="288" y="2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08" y="184"/>
                    <a:pt x="108" y="184"/>
                    <a:pt x="108" y="184"/>
                  </a:cubicBezTo>
                  <a:cubicBezTo>
                    <a:pt x="108" y="452"/>
                    <a:pt x="108" y="452"/>
                    <a:pt x="108" y="452"/>
                  </a:cubicBezTo>
                  <a:cubicBezTo>
                    <a:pt x="108" y="463"/>
                    <a:pt x="117" y="472"/>
                    <a:pt x="128" y="472"/>
                  </a:cubicBezTo>
                  <a:cubicBezTo>
                    <a:pt x="139" y="472"/>
                    <a:pt x="148" y="463"/>
                    <a:pt x="148" y="452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80" y="184"/>
                    <a:pt x="180" y="184"/>
                    <a:pt x="180" y="184"/>
                  </a:cubicBezTo>
                  <a:cubicBezTo>
                    <a:pt x="180" y="452"/>
                    <a:pt x="180" y="452"/>
                    <a:pt x="180" y="452"/>
                  </a:cubicBezTo>
                  <a:cubicBezTo>
                    <a:pt x="180" y="463"/>
                    <a:pt x="189" y="472"/>
                    <a:pt x="200" y="472"/>
                  </a:cubicBezTo>
                  <a:cubicBezTo>
                    <a:pt x="211" y="472"/>
                    <a:pt x="220" y="463"/>
                    <a:pt x="220" y="452"/>
                  </a:cubicBezTo>
                  <a:cubicBezTo>
                    <a:pt x="220" y="184"/>
                    <a:pt x="220" y="184"/>
                    <a:pt x="220" y="184"/>
                  </a:cubicBezTo>
                  <a:cubicBezTo>
                    <a:pt x="328" y="184"/>
                    <a:pt x="328" y="184"/>
                    <a:pt x="328" y="184"/>
                  </a:cubicBezTo>
                  <a:cubicBezTo>
                    <a:pt x="328" y="20"/>
                    <a:pt x="328" y="20"/>
                    <a:pt x="328" y="20"/>
                  </a:cubicBezTo>
                  <a:cubicBezTo>
                    <a:pt x="328" y="9"/>
                    <a:pt x="319" y="0"/>
                    <a:pt x="308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Freeform 5"/>
            <p:cNvSpPr>
              <a:spLocks noChangeAspect="1"/>
            </p:cNvSpPr>
            <p:nvPr/>
          </p:nvSpPr>
          <p:spPr bwMode="auto">
            <a:xfrm rot="20258646">
              <a:off x="7721482" y="4971030"/>
              <a:ext cx="312857" cy="470112"/>
            </a:xfrm>
            <a:custGeom>
              <a:avLst/>
              <a:gdLst/>
              <a:ahLst/>
              <a:cxnLst>
                <a:cxn ang="0">
                  <a:pos x="308" y="0"/>
                </a:cxn>
                <a:cxn ang="0">
                  <a:pos x="288" y="20"/>
                </a:cxn>
                <a:cxn ang="0">
                  <a:pos x="288" y="144"/>
                </a:cxn>
                <a:cxn ang="0">
                  <a:pos x="40" y="144"/>
                </a:cxn>
                <a:cxn ang="0">
                  <a:pos x="40" y="2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184"/>
                </a:cxn>
                <a:cxn ang="0">
                  <a:pos x="108" y="184"/>
                </a:cxn>
                <a:cxn ang="0">
                  <a:pos x="108" y="452"/>
                </a:cxn>
                <a:cxn ang="0">
                  <a:pos x="128" y="472"/>
                </a:cxn>
                <a:cxn ang="0">
                  <a:pos x="148" y="452"/>
                </a:cxn>
                <a:cxn ang="0">
                  <a:pos x="148" y="184"/>
                </a:cxn>
                <a:cxn ang="0">
                  <a:pos x="180" y="184"/>
                </a:cxn>
                <a:cxn ang="0">
                  <a:pos x="180" y="452"/>
                </a:cxn>
                <a:cxn ang="0">
                  <a:pos x="200" y="472"/>
                </a:cxn>
                <a:cxn ang="0">
                  <a:pos x="220" y="452"/>
                </a:cxn>
                <a:cxn ang="0">
                  <a:pos x="220" y="184"/>
                </a:cxn>
                <a:cxn ang="0">
                  <a:pos x="328" y="184"/>
                </a:cxn>
                <a:cxn ang="0">
                  <a:pos x="328" y="20"/>
                </a:cxn>
                <a:cxn ang="0">
                  <a:pos x="308" y="0"/>
                </a:cxn>
              </a:cxnLst>
              <a:rect l="0" t="0" r="r" b="b"/>
              <a:pathLst>
                <a:path w="328" h="472">
                  <a:moveTo>
                    <a:pt x="308" y="0"/>
                  </a:moveTo>
                  <a:cubicBezTo>
                    <a:pt x="297" y="0"/>
                    <a:pt x="288" y="9"/>
                    <a:pt x="288" y="2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08" y="184"/>
                    <a:pt x="108" y="184"/>
                    <a:pt x="108" y="184"/>
                  </a:cubicBezTo>
                  <a:cubicBezTo>
                    <a:pt x="108" y="452"/>
                    <a:pt x="108" y="452"/>
                    <a:pt x="108" y="452"/>
                  </a:cubicBezTo>
                  <a:cubicBezTo>
                    <a:pt x="108" y="463"/>
                    <a:pt x="117" y="472"/>
                    <a:pt x="128" y="472"/>
                  </a:cubicBezTo>
                  <a:cubicBezTo>
                    <a:pt x="139" y="472"/>
                    <a:pt x="148" y="463"/>
                    <a:pt x="148" y="452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80" y="184"/>
                    <a:pt x="180" y="184"/>
                    <a:pt x="180" y="184"/>
                  </a:cubicBezTo>
                  <a:cubicBezTo>
                    <a:pt x="180" y="452"/>
                    <a:pt x="180" y="452"/>
                    <a:pt x="180" y="452"/>
                  </a:cubicBezTo>
                  <a:cubicBezTo>
                    <a:pt x="180" y="463"/>
                    <a:pt x="189" y="472"/>
                    <a:pt x="200" y="472"/>
                  </a:cubicBezTo>
                  <a:cubicBezTo>
                    <a:pt x="211" y="472"/>
                    <a:pt x="220" y="463"/>
                    <a:pt x="220" y="452"/>
                  </a:cubicBezTo>
                  <a:cubicBezTo>
                    <a:pt x="220" y="184"/>
                    <a:pt x="220" y="184"/>
                    <a:pt x="220" y="184"/>
                  </a:cubicBezTo>
                  <a:cubicBezTo>
                    <a:pt x="328" y="184"/>
                    <a:pt x="328" y="184"/>
                    <a:pt x="328" y="184"/>
                  </a:cubicBezTo>
                  <a:cubicBezTo>
                    <a:pt x="328" y="20"/>
                    <a:pt x="328" y="20"/>
                    <a:pt x="328" y="20"/>
                  </a:cubicBezTo>
                  <a:cubicBezTo>
                    <a:pt x="328" y="9"/>
                    <a:pt x="319" y="0"/>
                    <a:pt x="308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6" name="Group 21"/>
            <p:cNvGrpSpPr>
              <a:grpSpLocks/>
            </p:cNvGrpSpPr>
            <p:nvPr/>
          </p:nvGrpSpPr>
          <p:grpSpPr bwMode="auto">
            <a:xfrm>
              <a:off x="7429520" y="5286388"/>
              <a:ext cx="1025525" cy="544240"/>
              <a:chOff x="3693" y="1288"/>
              <a:chExt cx="646" cy="313"/>
            </a:xfrm>
          </p:grpSpPr>
          <p:sp>
            <p:nvSpPr>
              <p:cNvPr id="473" name="Freeform 22"/>
              <p:cNvSpPr>
                <a:spLocks/>
              </p:cNvSpPr>
              <p:nvPr/>
            </p:nvSpPr>
            <p:spPr bwMode="auto">
              <a:xfrm>
                <a:off x="3693" y="1288"/>
                <a:ext cx="646" cy="313"/>
              </a:xfrm>
              <a:custGeom>
                <a:avLst/>
                <a:gdLst>
                  <a:gd name="T0" fmla="*/ 0 w 646"/>
                  <a:gd name="T1" fmla="*/ 255 h 313"/>
                  <a:gd name="T2" fmla="*/ 6 w 646"/>
                  <a:gd name="T3" fmla="*/ 240 h 313"/>
                  <a:gd name="T4" fmla="*/ 52 w 646"/>
                  <a:gd name="T5" fmla="*/ 189 h 313"/>
                  <a:gd name="T6" fmla="*/ 75 w 646"/>
                  <a:gd name="T7" fmla="*/ 178 h 313"/>
                  <a:gd name="T8" fmla="*/ 99 w 646"/>
                  <a:gd name="T9" fmla="*/ 153 h 313"/>
                  <a:gd name="T10" fmla="*/ 114 w 646"/>
                  <a:gd name="T11" fmla="*/ 136 h 313"/>
                  <a:gd name="T12" fmla="*/ 148 w 646"/>
                  <a:gd name="T13" fmla="*/ 93 h 313"/>
                  <a:gd name="T14" fmla="*/ 171 w 646"/>
                  <a:gd name="T15" fmla="*/ 79 h 313"/>
                  <a:gd name="T16" fmla="*/ 193 w 646"/>
                  <a:gd name="T17" fmla="*/ 64 h 313"/>
                  <a:gd name="T18" fmla="*/ 279 w 646"/>
                  <a:gd name="T19" fmla="*/ 12 h 313"/>
                  <a:gd name="T20" fmla="*/ 321 w 646"/>
                  <a:gd name="T21" fmla="*/ 0 h 313"/>
                  <a:gd name="T22" fmla="*/ 427 w 646"/>
                  <a:gd name="T23" fmla="*/ 9 h 313"/>
                  <a:gd name="T24" fmla="*/ 466 w 646"/>
                  <a:gd name="T25" fmla="*/ 30 h 313"/>
                  <a:gd name="T26" fmla="*/ 508 w 646"/>
                  <a:gd name="T27" fmla="*/ 67 h 313"/>
                  <a:gd name="T28" fmla="*/ 540 w 646"/>
                  <a:gd name="T29" fmla="*/ 87 h 313"/>
                  <a:gd name="T30" fmla="*/ 567 w 646"/>
                  <a:gd name="T31" fmla="*/ 130 h 313"/>
                  <a:gd name="T32" fmla="*/ 588 w 646"/>
                  <a:gd name="T33" fmla="*/ 142 h 313"/>
                  <a:gd name="T34" fmla="*/ 592 w 646"/>
                  <a:gd name="T35" fmla="*/ 148 h 313"/>
                  <a:gd name="T36" fmla="*/ 597 w 646"/>
                  <a:gd name="T37" fmla="*/ 151 h 313"/>
                  <a:gd name="T38" fmla="*/ 609 w 646"/>
                  <a:gd name="T39" fmla="*/ 174 h 313"/>
                  <a:gd name="T40" fmla="*/ 645 w 646"/>
                  <a:gd name="T41" fmla="*/ 229 h 313"/>
                  <a:gd name="T42" fmla="*/ 640 w 646"/>
                  <a:gd name="T43" fmla="*/ 274 h 313"/>
                  <a:gd name="T44" fmla="*/ 616 w 646"/>
                  <a:gd name="T45" fmla="*/ 301 h 313"/>
                  <a:gd name="T46" fmla="*/ 556 w 646"/>
                  <a:gd name="T47" fmla="*/ 306 h 313"/>
                  <a:gd name="T48" fmla="*/ 502 w 646"/>
                  <a:gd name="T49" fmla="*/ 306 h 313"/>
                  <a:gd name="T50" fmla="*/ 478 w 646"/>
                  <a:gd name="T51" fmla="*/ 301 h 313"/>
                  <a:gd name="T52" fmla="*/ 253 w 646"/>
                  <a:gd name="T53" fmla="*/ 303 h 313"/>
                  <a:gd name="T54" fmla="*/ 102 w 646"/>
                  <a:gd name="T55" fmla="*/ 297 h 313"/>
                  <a:gd name="T56" fmla="*/ 43 w 646"/>
                  <a:gd name="T57" fmla="*/ 285 h 313"/>
                  <a:gd name="T58" fmla="*/ 13 w 646"/>
                  <a:gd name="T59" fmla="*/ 276 h 313"/>
                  <a:gd name="T60" fmla="*/ 0 w 646"/>
                  <a:gd name="T61" fmla="*/ 261 h 313"/>
                  <a:gd name="T62" fmla="*/ 0 w 646"/>
                  <a:gd name="T63" fmla="*/ 255 h 3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46"/>
                  <a:gd name="T97" fmla="*/ 0 h 313"/>
                  <a:gd name="T98" fmla="*/ 646 w 646"/>
                  <a:gd name="T99" fmla="*/ 313 h 3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46" h="313">
                    <a:moveTo>
                      <a:pt x="0" y="255"/>
                    </a:moveTo>
                    <a:cubicBezTo>
                      <a:pt x="1" y="249"/>
                      <a:pt x="2" y="245"/>
                      <a:pt x="6" y="240"/>
                    </a:cubicBezTo>
                    <a:cubicBezTo>
                      <a:pt x="10" y="222"/>
                      <a:pt x="35" y="197"/>
                      <a:pt x="52" y="189"/>
                    </a:cubicBezTo>
                    <a:cubicBezTo>
                      <a:pt x="59" y="186"/>
                      <a:pt x="69" y="183"/>
                      <a:pt x="75" y="178"/>
                    </a:cubicBezTo>
                    <a:cubicBezTo>
                      <a:pt x="84" y="171"/>
                      <a:pt x="90" y="159"/>
                      <a:pt x="99" y="153"/>
                    </a:cubicBezTo>
                    <a:cubicBezTo>
                      <a:pt x="110" y="140"/>
                      <a:pt x="105" y="145"/>
                      <a:pt x="114" y="136"/>
                    </a:cubicBezTo>
                    <a:cubicBezTo>
                      <a:pt x="120" y="120"/>
                      <a:pt x="134" y="103"/>
                      <a:pt x="148" y="93"/>
                    </a:cubicBezTo>
                    <a:cubicBezTo>
                      <a:pt x="155" y="88"/>
                      <a:pt x="171" y="79"/>
                      <a:pt x="171" y="79"/>
                    </a:cubicBezTo>
                    <a:cubicBezTo>
                      <a:pt x="176" y="71"/>
                      <a:pt x="185" y="71"/>
                      <a:pt x="193" y="64"/>
                    </a:cubicBezTo>
                    <a:cubicBezTo>
                      <a:pt x="217" y="43"/>
                      <a:pt x="247" y="17"/>
                      <a:pt x="279" y="12"/>
                    </a:cubicBezTo>
                    <a:cubicBezTo>
                      <a:pt x="291" y="3"/>
                      <a:pt x="307" y="1"/>
                      <a:pt x="321" y="0"/>
                    </a:cubicBezTo>
                    <a:cubicBezTo>
                      <a:pt x="359" y="1"/>
                      <a:pt x="391" y="2"/>
                      <a:pt x="427" y="9"/>
                    </a:cubicBezTo>
                    <a:cubicBezTo>
                      <a:pt x="441" y="17"/>
                      <a:pt x="450" y="25"/>
                      <a:pt x="466" y="30"/>
                    </a:cubicBezTo>
                    <a:cubicBezTo>
                      <a:pt x="482" y="41"/>
                      <a:pt x="493" y="56"/>
                      <a:pt x="508" y="67"/>
                    </a:cubicBezTo>
                    <a:cubicBezTo>
                      <a:pt x="518" y="74"/>
                      <a:pt x="531" y="77"/>
                      <a:pt x="540" y="87"/>
                    </a:cubicBezTo>
                    <a:cubicBezTo>
                      <a:pt x="551" y="100"/>
                      <a:pt x="557" y="116"/>
                      <a:pt x="567" y="130"/>
                    </a:cubicBezTo>
                    <a:cubicBezTo>
                      <a:pt x="571" y="136"/>
                      <a:pt x="582" y="138"/>
                      <a:pt x="588" y="142"/>
                    </a:cubicBezTo>
                    <a:cubicBezTo>
                      <a:pt x="589" y="144"/>
                      <a:pt x="590" y="146"/>
                      <a:pt x="592" y="148"/>
                    </a:cubicBezTo>
                    <a:cubicBezTo>
                      <a:pt x="593" y="149"/>
                      <a:pt x="596" y="149"/>
                      <a:pt x="597" y="151"/>
                    </a:cubicBezTo>
                    <a:cubicBezTo>
                      <a:pt x="601" y="157"/>
                      <a:pt x="605" y="167"/>
                      <a:pt x="609" y="174"/>
                    </a:cubicBezTo>
                    <a:cubicBezTo>
                      <a:pt x="620" y="193"/>
                      <a:pt x="635" y="209"/>
                      <a:pt x="645" y="229"/>
                    </a:cubicBezTo>
                    <a:cubicBezTo>
                      <a:pt x="646" y="245"/>
                      <a:pt x="646" y="259"/>
                      <a:pt x="640" y="274"/>
                    </a:cubicBezTo>
                    <a:cubicBezTo>
                      <a:pt x="637" y="287"/>
                      <a:pt x="630" y="298"/>
                      <a:pt x="616" y="301"/>
                    </a:cubicBezTo>
                    <a:cubicBezTo>
                      <a:pt x="599" y="310"/>
                      <a:pt x="568" y="306"/>
                      <a:pt x="556" y="306"/>
                    </a:cubicBezTo>
                    <a:cubicBezTo>
                      <a:pt x="537" y="308"/>
                      <a:pt x="521" y="308"/>
                      <a:pt x="502" y="306"/>
                    </a:cubicBezTo>
                    <a:cubicBezTo>
                      <a:pt x="495" y="302"/>
                      <a:pt x="486" y="302"/>
                      <a:pt x="478" y="301"/>
                    </a:cubicBezTo>
                    <a:cubicBezTo>
                      <a:pt x="405" y="313"/>
                      <a:pt x="317" y="303"/>
                      <a:pt x="253" y="303"/>
                    </a:cubicBezTo>
                    <a:cubicBezTo>
                      <a:pt x="201" y="304"/>
                      <a:pt x="153" y="298"/>
                      <a:pt x="102" y="297"/>
                    </a:cubicBezTo>
                    <a:cubicBezTo>
                      <a:pt x="85" y="290"/>
                      <a:pt x="61" y="287"/>
                      <a:pt x="43" y="285"/>
                    </a:cubicBezTo>
                    <a:cubicBezTo>
                      <a:pt x="33" y="282"/>
                      <a:pt x="23" y="278"/>
                      <a:pt x="13" y="276"/>
                    </a:cubicBezTo>
                    <a:cubicBezTo>
                      <a:pt x="7" y="273"/>
                      <a:pt x="4" y="267"/>
                      <a:pt x="0" y="261"/>
                    </a:cubicBezTo>
                    <a:cubicBezTo>
                      <a:pt x="0" y="257"/>
                      <a:pt x="7" y="236"/>
                      <a:pt x="0" y="255"/>
                    </a:cubicBezTo>
                    <a:close/>
                  </a:path>
                </a:pathLst>
              </a:custGeom>
              <a:solidFill>
                <a:srgbClr val="FF6699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4" name="Freeform 23"/>
              <p:cNvSpPr>
                <a:spLocks/>
              </p:cNvSpPr>
              <p:nvPr/>
            </p:nvSpPr>
            <p:spPr bwMode="auto">
              <a:xfrm>
                <a:off x="3798" y="1329"/>
                <a:ext cx="440" cy="247"/>
              </a:xfrm>
              <a:custGeom>
                <a:avLst/>
                <a:gdLst>
                  <a:gd name="T0" fmla="*/ 60 w 440"/>
                  <a:gd name="T1" fmla="*/ 168 h 247"/>
                  <a:gd name="T2" fmla="*/ 107 w 440"/>
                  <a:gd name="T3" fmla="*/ 172 h 247"/>
                  <a:gd name="T4" fmla="*/ 161 w 440"/>
                  <a:gd name="T5" fmla="*/ 172 h 247"/>
                  <a:gd name="T6" fmla="*/ 201 w 440"/>
                  <a:gd name="T7" fmla="*/ 174 h 247"/>
                  <a:gd name="T8" fmla="*/ 227 w 440"/>
                  <a:gd name="T9" fmla="*/ 190 h 247"/>
                  <a:gd name="T10" fmla="*/ 236 w 440"/>
                  <a:gd name="T11" fmla="*/ 211 h 247"/>
                  <a:gd name="T12" fmla="*/ 212 w 440"/>
                  <a:gd name="T13" fmla="*/ 241 h 247"/>
                  <a:gd name="T14" fmla="*/ 185 w 440"/>
                  <a:gd name="T15" fmla="*/ 247 h 247"/>
                  <a:gd name="T16" fmla="*/ 155 w 440"/>
                  <a:gd name="T17" fmla="*/ 237 h 247"/>
                  <a:gd name="T18" fmla="*/ 42 w 440"/>
                  <a:gd name="T19" fmla="*/ 234 h 247"/>
                  <a:gd name="T20" fmla="*/ 21 w 440"/>
                  <a:gd name="T21" fmla="*/ 210 h 247"/>
                  <a:gd name="T22" fmla="*/ 20 w 440"/>
                  <a:gd name="T23" fmla="*/ 186 h 247"/>
                  <a:gd name="T24" fmla="*/ 32 w 440"/>
                  <a:gd name="T25" fmla="*/ 174 h 247"/>
                  <a:gd name="T26" fmla="*/ 0 w 440"/>
                  <a:gd name="T27" fmla="*/ 142 h 247"/>
                  <a:gd name="T28" fmla="*/ 29 w 440"/>
                  <a:gd name="T29" fmla="*/ 114 h 247"/>
                  <a:gd name="T30" fmla="*/ 44 w 440"/>
                  <a:gd name="T31" fmla="*/ 108 h 247"/>
                  <a:gd name="T32" fmla="*/ 68 w 440"/>
                  <a:gd name="T33" fmla="*/ 97 h 247"/>
                  <a:gd name="T34" fmla="*/ 89 w 440"/>
                  <a:gd name="T35" fmla="*/ 75 h 247"/>
                  <a:gd name="T36" fmla="*/ 144 w 440"/>
                  <a:gd name="T37" fmla="*/ 48 h 247"/>
                  <a:gd name="T38" fmla="*/ 176 w 440"/>
                  <a:gd name="T39" fmla="*/ 39 h 247"/>
                  <a:gd name="T40" fmla="*/ 195 w 440"/>
                  <a:gd name="T41" fmla="*/ 31 h 247"/>
                  <a:gd name="T42" fmla="*/ 371 w 440"/>
                  <a:gd name="T43" fmla="*/ 36 h 247"/>
                  <a:gd name="T44" fmla="*/ 380 w 440"/>
                  <a:gd name="T45" fmla="*/ 43 h 247"/>
                  <a:gd name="T46" fmla="*/ 392 w 440"/>
                  <a:gd name="T47" fmla="*/ 57 h 247"/>
                  <a:gd name="T48" fmla="*/ 399 w 440"/>
                  <a:gd name="T49" fmla="*/ 76 h 247"/>
                  <a:gd name="T50" fmla="*/ 408 w 440"/>
                  <a:gd name="T51" fmla="*/ 111 h 247"/>
                  <a:gd name="T52" fmla="*/ 426 w 440"/>
                  <a:gd name="T53" fmla="*/ 127 h 247"/>
                  <a:gd name="T54" fmla="*/ 437 w 440"/>
                  <a:gd name="T55" fmla="*/ 145 h 247"/>
                  <a:gd name="T56" fmla="*/ 435 w 440"/>
                  <a:gd name="T57" fmla="*/ 177 h 247"/>
                  <a:gd name="T58" fmla="*/ 426 w 440"/>
                  <a:gd name="T59" fmla="*/ 198 h 247"/>
                  <a:gd name="T60" fmla="*/ 399 w 440"/>
                  <a:gd name="T61" fmla="*/ 208 h 247"/>
                  <a:gd name="T62" fmla="*/ 312 w 440"/>
                  <a:gd name="T63" fmla="*/ 201 h 247"/>
                  <a:gd name="T64" fmla="*/ 297 w 440"/>
                  <a:gd name="T65" fmla="*/ 190 h 247"/>
                  <a:gd name="T66" fmla="*/ 302 w 440"/>
                  <a:gd name="T67" fmla="*/ 175 h 247"/>
                  <a:gd name="T68" fmla="*/ 344 w 440"/>
                  <a:gd name="T69" fmla="*/ 147 h 247"/>
                  <a:gd name="T70" fmla="*/ 368 w 440"/>
                  <a:gd name="T71" fmla="*/ 129 h 247"/>
                  <a:gd name="T72" fmla="*/ 381 w 440"/>
                  <a:gd name="T73" fmla="*/ 117 h 247"/>
                  <a:gd name="T74" fmla="*/ 386 w 440"/>
                  <a:gd name="T75" fmla="*/ 94 h 247"/>
                  <a:gd name="T76" fmla="*/ 363 w 440"/>
                  <a:gd name="T77" fmla="*/ 88 h 247"/>
                  <a:gd name="T78" fmla="*/ 318 w 440"/>
                  <a:gd name="T79" fmla="*/ 127 h 247"/>
                  <a:gd name="T80" fmla="*/ 276 w 440"/>
                  <a:gd name="T81" fmla="*/ 129 h 247"/>
                  <a:gd name="T82" fmla="*/ 266 w 440"/>
                  <a:gd name="T83" fmla="*/ 114 h 247"/>
                  <a:gd name="T84" fmla="*/ 261 w 440"/>
                  <a:gd name="T85" fmla="*/ 93 h 247"/>
                  <a:gd name="T86" fmla="*/ 228 w 440"/>
                  <a:gd name="T87" fmla="*/ 40 h 247"/>
                  <a:gd name="T88" fmla="*/ 174 w 440"/>
                  <a:gd name="T89" fmla="*/ 69 h 247"/>
                  <a:gd name="T90" fmla="*/ 191 w 440"/>
                  <a:gd name="T91" fmla="*/ 109 h 247"/>
                  <a:gd name="T92" fmla="*/ 198 w 440"/>
                  <a:gd name="T93" fmla="*/ 126 h 247"/>
                  <a:gd name="T94" fmla="*/ 179 w 440"/>
                  <a:gd name="T95" fmla="*/ 148 h 247"/>
                  <a:gd name="T96" fmla="*/ 152 w 440"/>
                  <a:gd name="T97" fmla="*/ 153 h 247"/>
                  <a:gd name="T98" fmla="*/ 93 w 440"/>
                  <a:gd name="T99" fmla="*/ 147 h 247"/>
                  <a:gd name="T100" fmla="*/ 62 w 440"/>
                  <a:gd name="T101" fmla="*/ 145 h 247"/>
                  <a:gd name="T102" fmla="*/ 51 w 440"/>
                  <a:gd name="T103" fmla="*/ 154 h 247"/>
                  <a:gd name="T104" fmla="*/ 60 w 440"/>
                  <a:gd name="T105" fmla="*/ 168 h 24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40"/>
                  <a:gd name="T160" fmla="*/ 0 h 247"/>
                  <a:gd name="T161" fmla="*/ 440 w 440"/>
                  <a:gd name="T162" fmla="*/ 247 h 24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40" h="247">
                    <a:moveTo>
                      <a:pt x="60" y="168"/>
                    </a:moveTo>
                    <a:cubicBezTo>
                      <a:pt x="75" y="171"/>
                      <a:pt x="91" y="169"/>
                      <a:pt x="107" y="172"/>
                    </a:cubicBezTo>
                    <a:cubicBezTo>
                      <a:pt x="116" y="186"/>
                      <a:pt x="146" y="176"/>
                      <a:pt x="161" y="172"/>
                    </a:cubicBezTo>
                    <a:cubicBezTo>
                      <a:pt x="175" y="174"/>
                      <a:pt x="187" y="171"/>
                      <a:pt x="201" y="174"/>
                    </a:cubicBezTo>
                    <a:cubicBezTo>
                      <a:pt x="210" y="179"/>
                      <a:pt x="218" y="184"/>
                      <a:pt x="227" y="190"/>
                    </a:cubicBezTo>
                    <a:cubicBezTo>
                      <a:pt x="231" y="197"/>
                      <a:pt x="232" y="204"/>
                      <a:pt x="236" y="211"/>
                    </a:cubicBezTo>
                    <a:cubicBezTo>
                      <a:pt x="239" y="232"/>
                      <a:pt x="232" y="239"/>
                      <a:pt x="212" y="241"/>
                    </a:cubicBezTo>
                    <a:cubicBezTo>
                      <a:pt x="203" y="243"/>
                      <a:pt x="194" y="245"/>
                      <a:pt x="185" y="247"/>
                    </a:cubicBezTo>
                    <a:cubicBezTo>
                      <a:pt x="174" y="245"/>
                      <a:pt x="166" y="239"/>
                      <a:pt x="155" y="237"/>
                    </a:cubicBezTo>
                    <a:cubicBezTo>
                      <a:pt x="117" y="239"/>
                      <a:pt x="79" y="241"/>
                      <a:pt x="42" y="234"/>
                    </a:cubicBezTo>
                    <a:cubicBezTo>
                      <a:pt x="33" y="227"/>
                      <a:pt x="26" y="220"/>
                      <a:pt x="21" y="210"/>
                    </a:cubicBezTo>
                    <a:cubicBezTo>
                      <a:pt x="19" y="199"/>
                      <a:pt x="16" y="201"/>
                      <a:pt x="20" y="186"/>
                    </a:cubicBezTo>
                    <a:cubicBezTo>
                      <a:pt x="21" y="181"/>
                      <a:pt x="32" y="174"/>
                      <a:pt x="32" y="174"/>
                    </a:cubicBezTo>
                    <a:cubicBezTo>
                      <a:pt x="48" y="147"/>
                      <a:pt x="16" y="146"/>
                      <a:pt x="0" y="142"/>
                    </a:cubicBezTo>
                    <a:cubicBezTo>
                      <a:pt x="3" y="130"/>
                      <a:pt x="16" y="117"/>
                      <a:pt x="29" y="114"/>
                    </a:cubicBezTo>
                    <a:cubicBezTo>
                      <a:pt x="34" y="110"/>
                      <a:pt x="38" y="109"/>
                      <a:pt x="44" y="108"/>
                    </a:cubicBezTo>
                    <a:cubicBezTo>
                      <a:pt x="51" y="102"/>
                      <a:pt x="59" y="99"/>
                      <a:pt x="68" y="97"/>
                    </a:cubicBezTo>
                    <a:cubicBezTo>
                      <a:pt x="78" y="91"/>
                      <a:pt x="82" y="84"/>
                      <a:pt x="89" y="75"/>
                    </a:cubicBezTo>
                    <a:cubicBezTo>
                      <a:pt x="94" y="52"/>
                      <a:pt x="126" y="51"/>
                      <a:pt x="144" y="48"/>
                    </a:cubicBezTo>
                    <a:cubicBezTo>
                      <a:pt x="154" y="45"/>
                      <a:pt x="165" y="41"/>
                      <a:pt x="176" y="39"/>
                    </a:cubicBezTo>
                    <a:cubicBezTo>
                      <a:pt x="182" y="36"/>
                      <a:pt x="189" y="33"/>
                      <a:pt x="195" y="31"/>
                    </a:cubicBezTo>
                    <a:cubicBezTo>
                      <a:pt x="254" y="32"/>
                      <a:pt x="325" y="0"/>
                      <a:pt x="371" y="36"/>
                    </a:cubicBezTo>
                    <a:cubicBezTo>
                      <a:pt x="383" y="45"/>
                      <a:pt x="366" y="35"/>
                      <a:pt x="380" y="43"/>
                    </a:cubicBezTo>
                    <a:cubicBezTo>
                      <a:pt x="385" y="49"/>
                      <a:pt x="389" y="50"/>
                      <a:pt x="392" y="57"/>
                    </a:cubicBezTo>
                    <a:cubicBezTo>
                      <a:pt x="393" y="64"/>
                      <a:pt x="395" y="71"/>
                      <a:pt x="399" y="76"/>
                    </a:cubicBezTo>
                    <a:cubicBezTo>
                      <a:pt x="401" y="86"/>
                      <a:pt x="402" y="103"/>
                      <a:pt x="408" y="111"/>
                    </a:cubicBezTo>
                    <a:cubicBezTo>
                      <a:pt x="413" y="117"/>
                      <a:pt x="426" y="127"/>
                      <a:pt x="426" y="127"/>
                    </a:cubicBezTo>
                    <a:cubicBezTo>
                      <a:pt x="430" y="134"/>
                      <a:pt x="433" y="138"/>
                      <a:pt x="437" y="145"/>
                    </a:cubicBezTo>
                    <a:cubicBezTo>
                      <a:pt x="439" y="156"/>
                      <a:pt x="440" y="166"/>
                      <a:pt x="435" y="177"/>
                    </a:cubicBezTo>
                    <a:cubicBezTo>
                      <a:pt x="434" y="186"/>
                      <a:pt x="434" y="193"/>
                      <a:pt x="426" y="198"/>
                    </a:cubicBezTo>
                    <a:cubicBezTo>
                      <a:pt x="420" y="206"/>
                      <a:pt x="399" y="208"/>
                      <a:pt x="399" y="208"/>
                    </a:cubicBezTo>
                    <a:cubicBezTo>
                      <a:pt x="370" y="207"/>
                      <a:pt x="341" y="203"/>
                      <a:pt x="312" y="201"/>
                    </a:cubicBezTo>
                    <a:cubicBezTo>
                      <a:pt x="302" y="199"/>
                      <a:pt x="300" y="199"/>
                      <a:pt x="297" y="190"/>
                    </a:cubicBezTo>
                    <a:cubicBezTo>
                      <a:pt x="298" y="185"/>
                      <a:pt x="299" y="179"/>
                      <a:pt x="302" y="175"/>
                    </a:cubicBezTo>
                    <a:cubicBezTo>
                      <a:pt x="307" y="169"/>
                      <a:pt x="336" y="149"/>
                      <a:pt x="344" y="147"/>
                    </a:cubicBezTo>
                    <a:cubicBezTo>
                      <a:pt x="352" y="141"/>
                      <a:pt x="360" y="136"/>
                      <a:pt x="368" y="129"/>
                    </a:cubicBezTo>
                    <a:cubicBezTo>
                      <a:pt x="373" y="125"/>
                      <a:pt x="381" y="117"/>
                      <a:pt x="381" y="117"/>
                    </a:cubicBezTo>
                    <a:cubicBezTo>
                      <a:pt x="386" y="108"/>
                      <a:pt x="390" y="107"/>
                      <a:pt x="386" y="94"/>
                    </a:cubicBezTo>
                    <a:cubicBezTo>
                      <a:pt x="383" y="87"/>
                      <a:pt x="363" y="88"/>
                      <a:pt x="363" y="88"/>
                    </a:cubicBezTo>
                    <a:cubicBezTo>
                      <a:pt x="345" y="92"/>
                      <a:pt x="339" y="123"/>
                      <a:pt x="318" y="127"/>
                    </a:cubicBezTo>
                    <a:cubicBezTo>
                      <a:pt x="307" y="135"/>
                      <a:pt x="276" y="129"/>
                      <a:pt x="276" y="129"/>
                    </a:cubicBezTo>
                    <a:cubicBezTo>
                      <a:pt x="268" y="117"/>
                      <a:pt x="272" y="121"/>
                      <a:pt x="266" y="114"/>
                    </a:cubicBezTo>
                    <a:cubicBezTo>
                      <a:pt x="264" y="107"/>
                      <a:pt x="263" y="100"/>
                      <a:pt x="261" y="93"/>
                    </a:cubicBezTo>
                    <a:cubicBezTo>
                      <a:pt x="257" y="57"/>
                      <a:pt x="263" y="46"/>
                      <a:pt x="228" y="40"/>
                    </a:cubicBezTo>
                    <a:cubicBezTo>
                      <a:pt x="201" y="42"/>
                      <a:pt x="186" y="44"/>
                      <a:pt x="174" y="69"/>
                    </a:cubicBezTo>
                    <a:cubicBezTo>
                      <a:pt x="172" y="86"/>
                      <a:pt x="178" y="99"/>
                      <a:pt x="191" y="109"/>
                    </a:cubicBezTo>
                    <a:cubicBezTo>
                      <a:pt x="194" y="115"/>
                      <a:pt x="197" y="119"/>
                      <a:pt x="198" y="126"/>
                    </a:cubicBezTo>
                    <a:cubicBezTo>
                      <a:pt x="197" y="141"/>
                      <a:pt x="194" y="146"/>
                      <a:pt x="179" y="148"/>
                    </a:cubicBezTo>
                    <a:cubicBezTo>
                      <a:pt x="171" y="151"/>
                      <a:pt x="152" y="153"/>
                      <a:pt x="152" y="153"/>
                    </a:cubicBezTo>
                    <a:cubicBezTo>
                      <a:pt x="132" y="151"/>
                      <a:pt x="113" y="150"/>
                      <a:pt x="93" y="147"/>
                    </a:cubicBezTo>
                    <a:cubicBezTo>
                      <a:pt x="83" y="142"/>
                      <a:pt x="73" y="144"/>
                      <a:pt x="62" y="145"/>
                    </a:cubicBezTo>
                    <a:cubicBezTo>
                      <a:pt x="56" y="147"/>
                      <a:pt x="54" y="149"/>
                      <a:pt x="51" y="154"/>
                    </a:cubicBezTo>
                    <a:cubicBezTo>
                      <a:pt x="50" y="161"/>
                      <a:pt x="48" y="180"/>
                      <a:pt x="60" y="168"/>
                    </a:cubicBezTo>
                    <a:close/>
                  </a:path>
                </a:pathLst>
              </a:custGeom>
              <a:solidFill>
                <a:srgbClr val="621B8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38" name="Group 26"/>
          <p:cNvGrpSpPr>
            <a:grpSpLocks/>
          </p:cNvGrpSpPr>
          <p:nvPr/>
        </p:nvGrpSpPr>
        <p:grpSpPr bwMode="auto">
          <a:xfrm>
            <a:off x="7143768" y="3571876"/>
            <a:ext cx="703263" cy="1317625"/>
            <a:chOff x="5187" y="1821"/>
            <a:chExt cx="443" cy="830"/>
          </a:xfrm>
        </p:grpSpPr>
        <p:sp>
          <p:nvSpPr>
            <p:cNvPr id="476" name="Freeform 27"/>
            <p:cNvSpPr>
              <a:spLocks/>
            </p:cNvSpPr>
            <p:nvPr/>
          </p:nvSpPr>
          <p:spPr bwMode="auto">
            <a:xfrm>
              <a:off x="5187" y="1821"/>
              <a:ext cx="443" cy="830"/>
            </a:xfrm>
            <a:custGeom>
              <a:avLst/>
              <a:gdLst>
                <a:gd name="T0" fmla="*/ 333 w 443"/>
                <a:gd name="T1" fmla="*/ 249 h 830"/>
                <a:gd name="T2" fmla="*/ 423 w 443"/>
                <a:gd name="T3" fmla="*/ 231 h 830"/>
                <a:gd name="T4" fmla="*/ 435 w 443"/>
                <a:gd name="T5" fmla="*/ 221 h 830"/>
                <a:gd name="T6" fmla="*/ 443 w 443"/>
                <a:gd name="T7" fmla="*/ 205 h 830"/>
                <a:gd name="T8" fmla="*/ 377 w 443"/>
                <a:gd name="T9" fmla="*/ 63 h 830"/>
                <a:gd name="T10" fmla="*/ 321 w 443"/>
                <a:gd name="T11" fmla="*/ 11 h 830"/>
                <a:gd name="T12" fmla="*/ 267 w 443"/>
                <a:gd name="T13" fmla="*/ 1 h 830"/>
                <a:gd name="T14" fmla="*/ 167 w 443"/>
                <a:gd name="T15" fmla="*/ 5 h 830"/>
                <a:gd name="T16" fmla="*/ 127 w 443"/>
                <a:gd name="T17" fmla="*/ 15 h 830"/>
                <a:gd name="T18" fmla="*/ 111 w 443"/>
                <a:gd name="T19" fmla="*/ 19 h 830"/>
                <a:gd name="T20" fmla="*/ 81 w 443"/>
                <a:gd name="T21" fmla="*/ 39 h 830"/>
                <a:gd name="T22" fmla="*/ 43 w 443"/>
                <a:gd name="T23" fmla="*/ 79 h 830"/>
                <a:gd name="T24" fmla="*/ 31 w 443"/>
                <a:gd name="T25" fmla="*/ 103 h 830"/>
                <a:gd name="T26" fmla="*/ 19 w 443"/>
                <a:gd name="T27" fmla="*/ 119 h 830"/>
                <a:gd name="T28" fmla="*/ 7 w 443"/>
                <a:gd name="T29" fmla="*/ 139 h 830"/>
                <a:gd name="T30" fmla="*/ 3 w 443"/>
                <a:gd name="T31" fmla="*/ 151 h 830"/>
                <a:gd name="T32" fmla="*/ 51 w 443"/>
                <a:gd name="T33" fmla="*/ 265 h 830"/>
                <a:gd name="T34" fmla="*/ 117 w 443"/>
                <a:gd name="T35" fmla="*/ 247 h 830"/>
                <a:gd name="T36" fmla="*/ 155 w 443"/>
                <a:gd name="T37" fmla="*/ 289 h 830"/>
                <a:gd name="T38" fmla="*/ 163 w 443"/>
                <a:gd name="T39" fmla="*/ 391 h 830"/>
                <a:gd name="T40" fmla="*/ 161 w 443"/>
                <a:gd name="T41" fmla="*/ 475 h 830"/>
                <a:gd name="T42" fmla="*/ 141 w 443"/>
                <a:gd name="T43" fmla="*/ 555 h 830"/>
                <a:gd name="T44" fmla="*/ 89 w 443"/>
                <a:gd name="T45" fmla="*/ 601 h 830"/>
                <a:gd name="T46" fmla="*/ 51 w 443"/>
                <a:gd name="T47" fmla="*/ 603 h 830"/>
                <a:gd name="T48" fmla="*/ 75 w 443"/>
                <a:gd name="T49" fmla="*/ 673 h 830"/>
                <a:gd name="T50" fmla="*/ 89 w 443"/>
                <a:gd name="T51" fmla="*/ 697 h 830"/>
                <a:gd name="T52" fmla="*/ 107 w 443"/>
                <a:gd name="T53" fmla="*/ 761 h 830"/>
                <a:gd name="T54" fmla="*/ 193 w 443"/>
                <a:gd name="T55" fmla="*/ 811 h 830"/>
                <a:gd name="T56" fmla="*/ 269 w 443"/>
                <a:gd name="T57" fmla="*/ 829 h 830"/>
                <a:gd name="T58" fmla="*/ 303 w 443"/>
                <a:gd name="T59" fmla="*/ 825 h 830"/>
                <a:gd name="T60" fmla="*/ 343 w 443"/>
                <a:gd name="T61" fmla="*/ 789 h 830"/>
                <a:gd name="T62" fmla="*/ 393 w 443"/>
                <a:gd name="T63" fmla="*/ 737 h 830"/>
                <a:gd name="T64" fmla="*/ 425 w 443"/>
                <a:gd name="T65" fmla="*/ 689 h 830"/>
                <a:gd name="T66" fmla="*/ 427 w 443"/>
                <a:gd name="T67" fmla="*/ 605 h 830"/>
                <a:gd name="T68" fmla="*/ 401 w 443"/>
                <a:gd name="T69" fmla="*/ 593 h 830"/>
                <a:gd name="T70" fmla="*/ 317 w 443"/>
                <a:gd name="T71" fmla="*/ 567 h 830"/>
                <a:gd name="T72" fmla="*/ 305 w 443"/>
                <a:gd name="T73" fmla="*/ 555 h 830"/>
                <a:gd name="T74" fmla="*/ 301 w 443"/>
                <a:gd name="T75" fmla="*/ 543 h 830"/>
                <a:gd name="T76" fmla="*/ 299 w 443"/>
                <a:gd name="T77" fmla="*/ 309 h 830"/>
                <a:gd name="T78" fmla="*/ 311 w 443"/>
                <a:gd name="T79" fmla="*/ 269 h 830"/>
                <a:gd name="T80" fmla="*/ 333 w 443"/>
                <a:gd name="T81" fmla="*/ 249 h 8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3"/>
                <a:gd name="T124" fmla="*/ 0 h 830"/>
                <a:gd name="T125" fmla="*/ 443 w 443"/>
                <a:gd name="T126" fmla="*/ 830 h 8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3" h="830">
                  <a:moveTo>
                    <a:pt x="333" y="249"/>
                  </a:moveTo>
                  <a:cubicBezTo>
                    <a:pt x="364" y="247"/>
                    <a:pt x="393" y="237"/>
                    <a:pt x="423" y="231"/>
                  </a:cubicBezTo>
                  <a:cubicBezTo>
                    <a:pt x="427" y="228"/>
                    <a:pt x="432" y="225"/>
                    <a:pt x="435" y="221"/>
                  </a:cubicBezTo>
                  <a:cubicBezTo>
                    <a:pt x="438" y="216"/>
                    <a:pt x="443" y="205"/>
                    <a:pt x="443" y="205"/>
                  </a:cubicBezTo>
                  <a:cubicBezTo>
                    <a:pt x="434" y="136"/>
                    <a:pt x="426" y="112"/>
                    <a:pt x="377" y="63"/>
                  </a:cubicBezTo>
                  <a:cubicBezTo>
                    <a:pt x="362" y="48"/>
                    <a:pt x="345" y="17"/>
                    <a:pt x="321" y="11"/>
                  </a:cubicBezTo>
                  <a:cubicBezTo>
                    <a:pt x="303" y="7"/>
                    <a:pt x="285" y="4"/>
                    <a:pt x="267" y="1"/>
                  </a:cubicBezTo>
                  <a:cubicBezTo>
                    <a:pt x="228" y="2"/>
                    <a:pt x="201" y="0"/>
                    <a:pt x="167" y="5"/>
                  </a:cubicBezTo>
                  <a:cubicBezTo>
                    <a:pt x="153" y="7"/>
                    <a:pt x="140" y="11"/>
                    <a:pt x="127" y="15"/>
                  </a:cubicBezTo>
                  <a:cubicBezTo>
                    <a:pt x="122" y="17"/>
                    <a:pt x="111" y="19"/>
                    <a:pt x="111" y="19"/>
                  </a:cubicBezTo>
                  <a:cubicBezTo>
                    <a:pt x="101" y="26"/>
                    <a:pt x="91" y="32"/>
                    <a:pt x="81" y="39"/>
                  </a:cubicBezTo>
                  <a:cubicBezTo>
                    <a:pt x="71" y="55"/>
                    <a:pt x="58" y="68"/>
                    <a:pt x="43" y="79"/>
                  </a:cubicBezTo>
                  <a:cubicBezTo>
                    <a:pt x="39" y="87"/>
                    <a:pt x="36" y="96"/>
                    <a:pt x="31" y="103"/>
                  </a:cubicBezTo>
                  <a:cubicBezTo>
                    <a:pt x="27" y="108"/>
                    <a:pt x="19" y="119"/>
                    <a:pt x="19" y="119"/>
                  </a:cubicBezTo>
                  <a:cubicBezTo>
                    <a:pt x="16" y="127"/>
                    <a:pt x="10" y="132"/>
                    <a:pt x="7" y="139"/>
                  </a:cubicBezTo>
                  <a:cubicBezTo>
                    <a:pt x="5" y="143"/>
                    <a:pt x="3" y="151"/>
                    <a:pt x="3" y="151"/>
                  </a:cubicBezTo>
                  <a:cubicBezTo>
                    <a:pt x="5" y="195"/>
                    <a:pt x="0" y="248"/>
                    <a:pt x="51" y="265"/>
                  </a:cubicBezTo>
                  <a:cubicBezTo>
                    <a:pt x="75" y="261"/>
                    <a:pt x="95" y="254"/>
                    <a:pt x="117" y="247"/>
                  </a:cubicBezTo>
                  <a:cubicBezTo>
                    <a:pt x="146" y="251"/>
                    <a:pt x="150" y="262"/>
                    <a:pt x="155" y="289"/>
                  </a:cubicBezTo>
                  <a:cubicBezTo>
                    <a:pt x="157" y="323"/>
                    <a:pt x="161" y="357"/>
                    <a:pt x="163" y="391"/>
                  </a:cubicBezTo>
                  <a:cubicBezTo>
                    <a:pt x="162" y="419"/>
                    <a:pt x="162" y="447"/>
                    <a:pt x="161" y="475"/>
                  </a:cubicBezTo>
                  <a:cubicBezTo>
                    <a:pt x="160" y="507"/>
                    <a:pt x="176" y="548"/>
                    <a:pt x="141" y="555"/>
                  </a:cubicBezTo>
                  <a:cubicBezTo>
                    <a:pt x="125" y="571"/>
                    <a:pt x="108" y="589"/>
                    <a:pt x="89" y="601"/>
                  </a:cubicBezTo>
                  <a:cubicBezTo>
                    <a:pt x="76" y="598"/>
                    <a:pt x="64" y="599"/>
                    <a:pt x="51" y="603"/>
                  </a:cubicBezTo>
                  <a:cubicBezTo>
                    <a:pt x="32" y="632"/>
                    <a:pt x="51" y="657"/>
                    <a:pt x="75" y="673"/>
                  </a:cubicBezTo>
                  <a:cubicBezTo>
                    <a:pt x="79" y="681"/>
                    <a:pt x="86" y="688"/>
                    <a:pt x="89" y="697"/>
                  </a:cubicBezTo>
                  <a:cubicBezTo>
                    <a:pt x="94" y="712"/>
                    <a:pt x="97" y="747"/>
                    <a:pt x="107" y="761"/>
                  </a:cubicBezTo>
                  <a:cubicBezTo>
                    <a:pt x="130" y="793"/>
                    <a:pt x="156" y="802"/>
                    <a:pt x="193" y="811"/>
                  </a:cubicBezTo>
                  <a:cubicBezTo>
                    <a:pt x="214" y="825"/>
                    <a:pt x="245" y="825"/>
                    <a:pt x="269" y="829"/>
                  </a:cubicBezTo>
                  <a:cubicBezTo>
                    <a:pt x="280" y="828"/>
                    <a:pt x="293" y="830"/>
                    <a:pt x="303" y="825"/>
                  </a:cubicBezTo>
                  <a:cubicBezTo>
                    <a:pt x="320" y="817"/>
                    <a:pt x="330" y="802"/>
                    <a:pt x="343" y="789"/>
                  </a:cubicBezTo>
                  <a:cubicBezTo>
                    <a:pt x="360" y="772"/>
                    <a:pt x="379" y="758"/>
                    <a:pt x="393" y="737"/>
                  </a:cubicBezTo>
                  <a:cubicBezTo>
                    <a:pt x="397" y="716"/>
                    <a:pt x="411" y="703"/>
                    <a:pt x="425" y="689"/>
                  </a:cubicBezTo>
                  <a:cubicBezTo>
                    <a:pt x="433" y="665"/>
                    <a:pt x="429" y="624"/>
                    <a:pt x="427" y="605"/>
                  </a:cubicBezTo>
                  <a:cubicBezTo>
                    <a:pt x="426" y="600"/>
                    <a:pt x="403" y="594"/>
                    <a:pt x="401" y="593"/>
                  </a:cubicBezTo>
                  <a:cubicBezTo>
                    <a:pt x="373" y="584"/>
                    <a:pt x="345" y="574"/>
                    <a:pt x="317" y="567"/>
                  </a:cubicBezTo>
                  <a:cubicBezTo>
                    <a:pt x="313" y="563"/>
                    <a:pt x="307" y="560"/>
                    <a:pt x="305" y="555"/>
                  </a:cubicBezTo>
                  <a:cubicBezTo>
                    <a:pt x="304" y="551"/>
                    <a:pt x="301" y="543"/>
                    <a:pt x="301" y="543"/>
                  </a:cubicBezTo>
                  <a:cubicBezTo>
                    <a:pt x="300" y="474"/>
                    <a:pt x="310" y="375"/>
                    <a:pt x="299" y="309"/>
                  </a:cubicBezTo>
                  <a:cubicBezTo>
                    <a:pt x="300" y="297"/>
                    <a:pt x="302" y="278"/>
                    <a:pt x="311" y="269"/>
                  </a:cubicBezTo>
                  <a:cubicBezTo>
                    <a:pt x="317" y="263"/>
                    <a:pt x="336" y="255"/>
                    <a:pt x="333" y="249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7" name="Freeform 28"/>
            <p:cNvSpPr>
              <a:spLocks/>
            </p:cNvSpPr>
            <p:nvPr/>
          </p:nvSpPr>
          <p:spPr bwMode="auto">
            <a:xfrm>
              <a:off x="5292" y="1938"/>
              <a:ext cx="270" cy="649"/>
            </a:xfrm>
            <a:custGeom>
              <a:avLst/>
              <a:gdLst>
                <a:gd name="T0" fmla="*/ 122 w 270"/>
                <a:gd name="T1" fmla="*/ 270 h 649"/>
                <a:gd name="T2" fmla="*/ 128 w 270"/>
                <a:gd name="T3" fmla="*/ 246 h 649"/>
                <a:gd name="T4" fmla="*/ 118 w 270"/>
                <a:gd name="T5" fmla="*/ 224 h 649"/>
                <a:gd name="T6" fmla="*/ 102 w 270"/>
                <a:gd name="T7" fmla="*/ 164 h 649"/>
                <a:gd name="T8" fmla="*/ 82 w 270"/>
                <a:gd name="T9" fmla="*/ 108 h 649"/>
                <a:gd name="T10" fmla="*/ 0 w 270"/>
                <a:gd name="T11" fmla="*/ 34 h 649"/>
                <a:gd name="T12" fmla="*/ 18 w 270"/>
                <a:gd name="T13" fmla="*/ 22 h 649"/>
                <a:gd name="T14" fmla="*/ 42 w 270"/>
                <a:gd name="T15" fmla="*/ 6 h 649"/>
                <a:gd name="T16" fmla="*/ 60 w 270"/>
                <a:gd name="T17" fmla="*/ 0 h 649"/>
                <a:gd name="T18" fmla="*/ 144 w 270"/>
                <a:gd name="T19" fmla="*/ 16 h 649"/>
                <a:gd name="T20" fmla="*/ 168 w 270"/>
                <a:gd name="T21" fmla="*/ 38 h 649"/>
                <a:gd name="T22" fmla="*/ 176 w 270"/>
                <a:gd name="T23" fmla="*/ 56 h 649"/>
                <a:gd name="T24" fmla="*/ 194 w 270"/>
                <a:gd name="T25" fmla="*/ 96 h 649"/>
                <a:gd name="T26" fmla="*/ 198 w 270"/>
                <a:gd name="T27" fmla="*/ 108 h 649"/>
                <a:gd name="T28" fmla="*/ 190 w 270"/>
                <a:gd name="T29" fmla="*/ 134 h 649"/>
                <a:gd name="T30" fmla="*/ 160 w 270"/>
                <a:gd name="T31" fmla="*/ 158 h 649"/>
                <a:gd name="T32" fmla="*/ 132 w 270"/>
                <a:gd name="T33" fmla="*/ 240 h 649"/>
                <a:gd name="T34" fmla="*/ 144 w 270"/>
                <a:gd name="T35" fmla="*/ 440 h 649"/>
                <a:gd name="T36" fmla="*/ 212 w 270"/>
                <a:gd name="T37" fmla="*/ 522 h 649"/>
                <a:gd name="T38" fmla="*/ 256 w 270"/>
                <a:gd name="T39" fmla="*/ 524 h 649"/>
                <a:gd name="T40" fmla="*/ 262 w 270"/>
                <a:gd name="T41" fmla="*/ 558 h 649"/>
                <a:gd name="T42" fmla="*/ 232 w 270"/>
                <a:gd name="T43" fmla="*/ 580 h 649"/>
                <a:gd name="T44" fmla="*/ 202 w 270"/>
                <a:gd name="T45" fmla="*/ 606 h 649"/>
                <a:gd name="T46" fmla="*/ 174 w 270"/>
                <a:gd name="T47" fmla="*/ 636 h 649"/>
                <a:gd name="T48" fmla="*/ 156 w 270"/>
                <a:gd name="T49" fmla="*/ 648 h 649"/>
                <a:gd name="T50" fmla="*/ 130 w 270"/>
                <a:gd name="T51" fmla="*/ 634 h 649"/>
                <a:gd name="T52" fmla="*/ 146 w 270"/>
                <a:gd name="T53" fmla="*/ 568 h 649"/>
                <a:gd name="T54" fmla="*/ 154 w 270"/>
                <a:gd name="T55" fmla="*/ 550 h 649"/>
                <a:gd name="T56" fmla="*/ 158 w 270"/>
                <a:gd name="T57" fmla="*/ 538 h 649"/>
                <a:gd name="T58" fmla="*/ 92 w 270"/>
                <a:gd name="T59" fmla="*/ 508 h 649"/>
                <a:gd name="T60" fmla="*/ 42 w 270"/>
                <a:gd name="T61" fmla="*/ 492 h 649"/>
                <a:gd name="T62" fmla="*/ 44 w 270"/>
                <a:gd name="T63" fmla="*/ 478 h 649"/>
                <a:gd name="T64" fmla="*/ 62 w 270"/>
                <a:gd name="T65" fmla="*/ 472 h 649"/>
                <a:gd name="T66" fmla="*/ 92 w 270"/>
                <a:gd name="T67" fmla="*/ 454 h 649"/>
                <a:gd name="T68" fmla="*/ 98 w 270"/>
                <a:gd name="T69" fmla="*/ 448 h 649"/>
                <a:gd name="T70" fmla="*/ 102 w 270"/>
                <a:gd name="T71" fmla="*/ 442 h 649"/>
                <a:gd name="T72" fmla="*/ 114 w 270"/>
                <a:gd name="T73" fmla="*/ 430 h 649"/>
                <a:gd name="T74" fmla="*/ 124 w 270"/>
                <a:gd name="T75" fmla="*/ 390 h 649"/>
                <a:gd name="T76" fmla="*/ 122 w 270"/>
                <a:gd name="T77" fmla="*/ 258 h 6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0"/>
                <a:gd name="T118" fmla="*/ 0 h 649"/>
                <a:gd name="T119" fmla="*/ 270 w 270"/>
                <a:gd name="T120" fmla="*/ 649 h 64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0" h="649">
                  <a:moveTo>
                    <a:pt x="122" y="270"/>
                  </a:moveTo>
                  <a:cubicBezTo>
                    <a:pt x="127" y="254"/>
                    <a:pt x="125" y="262"/>
                    <a:pt x="128" y="246"/>
                  </a:cubicBezTo>
                  <a:cubicBezTo>
                    <a:pt x="126" y="238"/>
                    <a:pt x="118" y="224"/>
                    <a:pt x="118" y="224"/>
                  </a:cubicBezTo>
                  <a:cubicBezTo>
                    <a:pt x="114" y="204"/>
                    <a:pt x="106" y="184"/>
                    <a:pt x="102" y="164"/>
                  </a:cubicBezTo>
                  <a:cubicBezTo>
                    <a:pt x="99" y="145"/>
                    <a:pt x="96" y="122"/>
                    <a:pt x="82" y="108"/>
                  </a:cubicBezTo>
                  <a:cubicBezTo>
                    <a:pt x="54" y="80"/>
                    <a:pt x="14" y="75"/>
                    <a:pt x="0" y="34"/>
                  </a:cubicBezTo>
                  <a:cubicBezTo>
                    <a:pt x="6" y="28"/>
                    <a:pt x="10" y="25"/>
                    <a:pt x="18" y="22"/>
                  </a:cubicBezTo>
                  <a:cubicBezTo>
                    <a:pt x="25" y="15"/>
                    <a:pt x="33" y="12"/>
                    <a:pt x="42" y="6"/>
                  </a:cubicBezTo>
                  <a:cubicBezTo>
                    <a:pt x="47" y="2"/>
                    <a:pt x="60" y="0"/>
                    <a:pt x="60" y="0"/>
                  </a:cubicBezTo>
                  <a:cubicBezTo>
                    <a:pt x="90" y="2"/>
                    <a:pt x="115" y="12"/>
                    <a:pt x="144" y="16"/>
                  </a:cubicBezTo>
                  <a:cubicBezTo>
                    <a:pt x="155" y="23"/>
                    <a:pt x="159" y="29"/>
                    <a:pt x="168" y="38"/>
                  </a:cubicBezTo>
                  <a:cubicBezTo>
                    <a:pt x="173" y="52"/>
                    <a:pt x="170" y="46"/>
                    <a:pt x="176" y="56"/>
                  </a:cubicBezTo>
                  <a:cubicBezTo>
                    <a:pt x="180" y="72"/>
                    <a:pt x="189" y="82"/>
                    <a:pt x="194" y="96"/>
                  </a:cubicBezTo>
                  <a:cubicBezTo>
                    <a:pt x="195" y="100"/>
                    <a:pt x="198" y="108"/>
                    <a:pt x="198" y="108"/>
                  </a:cubicBezTo>
                  <a:cubicBezTo>
                    <a:pt x="197" y="116"/>
                    <a:pt x="197" y="128"/>
                    <a:pt x="190" y="134"/>
                  </a:cubicBezTo>
                  <a:cubicBezTo>
                    <a:pt x="179" y="143"/>
                    <a:pt x="168" y="146"/>
                    <a:pt x="160" y="158"/>
                  </a:cubicBezTo>
                  <a:cubicBezTo>
                    <a:pt x="144" y="182"/>
                    <a:pt x="136" y="211"/>
                    <a:pt x="132" y="240"/>
                  </a:cubicBezTo>
                  <a:cubicBezTo>
                    <a:pt x="135" y="307"/>
                    <a:pt x="136" y="374"/>
                    <a:pt x="144" y="440"/>
                  </a:cubicBezTo>
                  <a:cubicBezTo>
                    <a:pt x="147" y="500"/>
                    <a:pt x="148" y="518"/>
                    <a:pt x="212" y="522"/>
                  </a:cubicBezTo>
                  <a:cubicBezTo>
                    <a:pt x="227" y="523"/>
                    <a:pt x="241" y="523"/>
                    <a:pt x="256" y="524"/>
                  </a:cubicBezTo>
                  <a:cubicBezTo>
                    <a:pt x="270" y="529"/>
                    <a:pt x="270" y="546"/>
                    <a:pt x="262" y="558"/>
                  </a:cubicBezTo>
                  <a:cubicBezTo>
                    <a:pt x="255" y="568"/>
                    <a:pt x="242" y="574"/>
                    <a:pt x="232" y="580"/>
                  </a:cubicBezTo>
                  <a:cubicBezTo>
                    <a:pt x="221" y="587"/>
                    <a:pt x="213" y="599"/>
                    <a:pt x="202" y="606"/>
                  </a:cubicBezTo>
                  <a:cubicBezTo>
                    <a:pt x="194" y="618"/>
                    <a:pt x="185" y="627"/>
                    <a:pt x="174" y="636"/>
                  </a:cubicBezTo>
                  <a:cubicBezTo>
                    <a:pt x="168" y="640"/>
                    <a:pt x="156" y="648"/>
                    <a:pt x="156" y="648"/>
                  </a:cubicBezTo>
                  <a:cubicBezTo>
                    <a:pt x="137" y="646"/>
                    <a:pt x="135" y="649"/>
                    <a:pt x="130" y="634"/>
                  </a:cubicBezTo>
                  <a:cubicBezTo>
                    <a:pt x="132" y="609"/>
                    <a:pt x="132" y="589"/>
                    <a:pt x="146" y="568"/>
                  </a:cubicBezTo>
                  <a:cubicBezTo>
                    <a:pt x="152" y="558"/>
                    <a:pt x="149" y="564"/>
                    <a:pt x="154" y="550"/>
                  </a:cubicBezTo>
                  <a:cubicBezTo>
                    <a:pt x="155" y="546"/>
                    <a:pt x="158" y="538"/>
                    <a:pt x="158" y="538"/>
                  </a:cubicBezTo>
                  <a:cubicBezTo>
                    <a:pt x="153" y="506"/>
                    <a:pt x="119" y="510"/>
                    <a:pt x="92" y="508"/>
                  </a:cubicBezTo>
                  <a:cubicBezTo>
                    <a:pt x="75" y="505"/>
                    <a:pt x="56" y="502"/>
                    <a:pt x="42" y="492"/>
                  </a:cubicBezTo>
                  <a:cubicBezTo>
                    <a:pt x="43" y="487"/>
                    <a:pt x="41" y="482"/>
                    <a:pt x="44" y="478"/>
                  </a:cubicBezTo>
                  <a:cubicBezTo>
                    <a:pt x="48" y="473"/>
                    <a:pt x="56" y="474"/>
                    <a:pt x="62" y="472"/>
                  </a:cubicBezTo>
                  <a:cubicBezTo>
                    <a:pt x="72" y="469"/>
                    <a:pt x="84" y="462"/>
                    <a:pt x="92" y="454"/>
                  </a:cubicBezTo>
                  <a:cubicBezTo>
                    <a:pt x="94" y="452"/>
                    <a:pt x="96" y="450"/>
                    <a:pt x="98" y="448"/>
                  </a:cubicBezTo>
                  <a:cubicBezTo>
                    <a:pt x="100" y="446"/>
                    <a:pt x="100" y="444"/>
                    <a:pt x="102" y="442"/>
                  </a:cubicBezTo>
                  <a:cubicBezTo>
                    <a:pt x="106" y="438"/>
                    <a:pt x="114" y="430"/>
                    <a:pt x="114" y="430"/>
                  </a:cubicBezTo>
                  <a:cubicBezTo>
                    <a:pt x="119" y="416"/>
                    <a:pt x="122" y="405"/>
                    <a:pt x="124" y="390"/>
                  </a:cubicBezTo>
                  <a:cubicBezTo>
                    <a:pt x="118" y="333"/>
                    <a:pt x="122" y="377"/>
                    <a:pt x="122" y="258"/>
                  </a:cubicBezTo>
                </a:path>
              </a:pathLst>
            </a:custGeom>
            <a:solidFill>
              <a:srgbClr val="621B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41" name="286 - Ομάδα"/>
          <p:cNvGrpSpPr/>
          <p:nvPr/>
        </p:nvGrpSpPr>
        <p:grpSpPr>
          <a:xfrm>
            <a:off x="6786578" y="1184345"/>
            <a:ext cx="2286016" cy="1718330"/>
            <a:chOff x="6786578" y="1184345"/>
            <a:chExt cx="2286016" cy="1718330"/>
          </a:xfrm>
        </p:grpSpPr>
        <p:sp>
          <p:nvSpPr>
            <p:cNvPr id="247" name="246 - TextBox"/>
            <p:cNvSpPr txBox="1"/>
            <p:nvPr/>
          </p:nvSpPr>
          <p:spPr>
            <a:xfrm>
              <a:off x="7500958" y="1214422"/>
              <a:ext cx="15716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err="1" smtClean="0"/>
                <a:t>Ιντεγκρίνη</a:t>
              </a:r>
              <a:r>
                <a:rPr lang="el-GR" sz="1600" dirty="0" smtClean="0"/>
                <a:t> χαμηλής συγγένειας</a:t>
              </a:r>
              <a:endParaRPr lang="en-US" sz="1600" dirty="0"/>
            </a:p>
          </p:txBody>
        </p:sp>
        <p:sp>
          <p:nvSpPr>
            <p:cNvPr id="271" name="270 - TextBox"/>
            <p:cNvSpPr txBox="1"/>
            <p:nvPr/>
          </p:nvSpPr>
          <p:spPr>
            <a:xfrm>
              <a:off x="7500958" y="2071678"/>
              <a:ext cx="15001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err="1" smtClean="0"/>
                <a:t>Ιντεγκρίνη</a:t>
              </a:r>
              <a:r>
                <a:rPr lang="el-GR" sz="1600" dirty="0" smtClean="0"/>
                <a:t> υψηλής συγγένειας</a:t>
              </a:r>
              <a:endParaRPr lang="en-US" sz="1600" dirty="0"/>
            </a:p>
          </p:txBody>
        </p:sp>
        <p:grpSp>
          <p:nvGrpSpPr>
            <p:cNvPr id="142" name="272 - Ομάδα"/>
            <p:cNvGrpSpPr/>
            <p:nvPr/>
          </p:nvGrpSpPr>
          <p:grpSpPr>
            <a:xfrm>
              <a:off x="6786578" y="1184345"/>
              <a:ext cx="2000264" cy="1673151"/>
              <a:chOff x="6572264" y="1184345"/>
              <a:chExt cx="2000264" cy="1673151"/>
            </a:xfrm>
          </p:grpSpPr>
          <p:sp>
            <p:nvSpPr>
              <p:cNvPr id="260" name="Freeform 5"/>
              <p:cNvSpPr>
                <a:spLocks noChangeAspect="1"/>
              </p:cNvSpPr>
              <p:nvPr/>
            </p:nvSpPr>
            <p:spPr bwMode="auto">
              <a:xfrm>
                <a:off x="6715140" y="2071678"/>
                <a:ext cx="361977" cy="646107"/>
              </a:xfrm>
              <a:custGeom>
                <a:avLst/>
                <a:gdLst>
                  <a:gd name="T0" fmla="*/ 2147483647 w 328"/>
                  <a:gd name="T1" fmla="*/ 0 h 472"/>
                  <a:gd name="T2" fmla="*/ 2147483647 w 328"/>
                  <a:gd name="T3" fmla="*/ 2147483647 h 472"/>
                  <a:gd name="T4" fmla="*/ 2147483647 w 328"/>
                  <a:gd name="T5" fmla="*/ 2147483647 h 472"/>
                  <a:gd name="T6" fmla="*/ 2147483647 w 328"/>
                  <a:gd name="T7" fmla="*/ 2147483647 h 472"/>
                  <a:gd name="T8" fmla="*/ 2147483647 w 328"/>
                  <a:gd name="T9" fmla="*/ 2147483647 h 472"/>
                  <a:gd name="T10" fmla="*/ 2147483647 w 328"/>
                  <a:gd name="T11" fmla="*/ 0 h 472"/>
                  <a:gd name="T12" fmla="*/ 0 w 328"/>
                  <a:gd name="T13" fmla="*/ 2147483647 h 472"/>
                  <a:gd name="T14" fmla="*/ 0 w 328"/>
                  <a:gd name="T15" fmla="*/ 2147483647 h 472"/>
                  <a:gd name="T16" fmla="*/ 2147483647 w 328"/>
                  <a:gd name="T17" fmla="*/ 2147483647 h 472"/>
                  <a:gd name="T18" fmla="*/ 2147483647 w 328"/>
                  <a:gd name="T19" fmla="*/ 2147483647 h 472"/>
                  <a:gd name="T20" fmla="*/ 2147483647 w 328"/>
                  <a:gd name="T21" fmla="*/ 2147483647 h 472"/>
                  <a:gd name="T22" fmla="*/ 2147483647 w 328"/>
                  <a:gd name="T23" fmla="*/ 2147483647 h 472"/>
                  <a:gd name="T24" fmla="*/ 2147483647 w 328"/>
                  <a:gd name="T25" fmla="*/ 2147483647 h 472"/>
                  <a:gd name="T26" fmla="*/ 2147483647 w 328"/>
                  <a:gd name="T27" fmla="*/ 2147483647 h 472"/>
                  <a:gd name="T28" fmla="*/ 2147483647 w 328"/>
                  <a:gd name="T29" fmla="*/ 2147483647 h 472"/>
                  <a:gd name="T30" fmla="*/ 2147483647 w 328"/>
                  <a:gd name="T31" fmla="*/ 2147483647 h 472"/>
                  <a:gd name="T32" fmla="*/ 2147483647 w 328"/>
                  <a:gd name="T33" fmla="*/ 2147483647 h 472"/>
                  <a:gd name="T34" fmla="*/ 2147483647 w 328"/>
                  <a:gd name="T35" fmla="*/ 2147483647 h 472"/>
                  <a:gd name="T36" fmla="*/ 2147483647 w 328"/>
                  <a:gd name="T37" fmla="*/ 2147483647 h 472"/>
                  <a:gd name="T38" fmla="*/ 2147483647 w 328"/>
                  <a:gd name="T39" fmla="*/ 2147483647 h 472"/>
                  <a:gd name="T40" fmla="*/ 2147483647 w 328"/>
                  <a:gd name="T41" fmla="*/ 0 h 4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28"/>
                  <a:gd name="T64" fmla="*/ 0 h 472"/>
                  <a:gd name="T65" fmla="*/ 328 w 328"/>
                  <a:gd name="T66" fmla="*/ 472 h 4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28" h="472">
                    <a:moveTo>
                      <a:pt x="308" y="0"/>
                    </a:moveTo>
                    <a:cubicBezTo>
                      <a:pt x="297" y="0"/>
                      <a:pt x="288" y="9"/>
                      <a:pt x="288" y="20"/>
                    </a:cubicBezTo>
                    <a:cubicBezTo>
                      <a:pt x="288" y="144"/>
                      <a:pt x="288" y="144"/>
                      <a:pt x="288" y="144"/>
                    </a:cubicBezTo>
                    <a:cubicBezTo>
                      <a:pt x="40" y="144"/>
                      <a:pt x="40" y="144"/>
                      <a:pt x="40" y="144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9"/>
                      <a:pt x="3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108" y="184"/>
                      <a:pt x="108" y="184"/>
                      <a:pt x="108" y="184"/>
                    </a:cubicBezTo>
                    <a:cubicBezTo>
                      <a:pt x="108" y="452"/>
                      <a:pt x="108" y="452"/>
                      <a:pt x="108" y="452"/>
                    </a:cubicBezTo>
                    <a:cubicBezTo>
                      <a:pt x="108" y="463"/>
                      <a:pt x="117" y="472"/>
                      <a:pt x="128" y="472"/>
                    </a:cubicBezTo>
                    <a:cubicBezTo>
                      <a:pt x="139" y="472"/>
                      <a:pt x="148" y="463"/>
                      <a:pt x="148" y="452"/>
                    </a:cubicBezTo>
                    <a:cubicBezTo>
                      <a:pt x="148" y="184"/>
                      <a:pt x="148" y="184"/>
                      <a:pt x="148" y="184"/>
                    </a:cubicBezTo>
                    <a:cubicBezTo>
                      <a:pt x="180" y="184"/>
                      <a:pt x="180" y="184"/>
                      <a:pt x="180" y="184"/>
                    </a:cubicBezTo>
                    <a:cubicBezTo>
                      <a:pt x="180" y="452"/>
                      <a:pt x="180" y="452"/>
                      <a:pt x="180" y="452"/>
                    </a:cubicBezTo>
                    <a:cubicBezTo>
                      <a:pt x="180" y="463"/>
                      <a:pt x="189" y="472"/>
                      <a:pt x="200" y="472"/>
                    </a:cubicBezTo>
                    <a:cubicBezTo>
                      <a:pt x="211" y="472"/>
                      <a:pt x="220" y="463"/>
                      <a:pt x="220" y="452"/>
                    </a:cubicBezTo>
                    <a:cubicBezTo>
                      <a:pt x="220" y="184"/>
                      <a:pt x="220" y="184"/>
                      <a:pt x="220" y="184"/>
                    </a:cubicBezTo>
                    <a:cubicBezTo>
                      <a:pt x="328" y="184"/>
                      <a:pt x="328" y="184"/>
                      <a:pt x="328" y="184"/>
                    </a:cubicBezTo>
                    <a:cubicBezTo>
                      <a:pt x="328" y="20"/>
                      <a:pt x="328" y="20"/>
                      <a:pt x="328" y="20"/>
                    </a:cubicBezTo>
                    <a:cubicBezTo>
                      <a:pt x="328" y="9"/>
                      <a:pt x="319" y="0"/>
                      <a:pt x="308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3" name="260 - Ομάδα"/>
              <p:cNvGrpSpPr/>
              <p:nvPr/>
            </p:nvGrpSpPr>
            <p:grpSpPr>
              <a:xfrm rot="8720494">
                <a:off x="6778644" y="1184345"/>
                <a:ext cx="390657" cy="785818"/>
                <a:chOff x="7702133" y="2297273"/>
                <a:chExt cx="275318" cy="498311"/>
              </a:xfrm>
            </p:grpSpPr>
            <p:grpSp>
              <p:nvGrpSpPr>
                <p:cNvPr id="144" name="36 - Ομάδα"/>
                <p:cNvGrpSpPr/>
                <p:nvPr/>
              </p:nvGrpSpPr>
              <p:grpSpPr>
                <a:xfrm rot="12820094" flipH="1">
                  <a:off x="7702136" y="2297276"/>
                  <a:ext cx="144490" cy="343019"/>
                  <a:chOff x="1778195" y="2301861"/>
                  <a:chExt cx="404171" cy="1075532"/>
                </a:xfrm>
              </p:grpSpPr>
              <p:sp>
                <p:nvSpPr>
                  <p:cNvPr id="268" name="267 - Στρογγυλεμένο ορθογώνιο"/>
                  <p:cNvSpPr/>
                  <p:nvPr/>
                </p:nvSpPr>
                <p:spPr>
                  <a:xfrm>
                    <a:off x="2071668" y="2635238"/>
                    <a:ext cx="110698" cy="742155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" name="268 - Ορθογώνιο"/>
                  <p:cNvSpPr/>
                  <p:nvPr/>
                </p:nvSpPr>
                <p:spPr>
                  <a:xfrm flipV="1">
                    <a:off x="1857356" y="2643181"/>
                    <a:ext cx="214314" cy="45719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269 - Ορθογώνιο"/>
                  <p:cNvSpPr/>
                  <p:nvPr/>
                </p:nvSpPr>
                <p:spPr>
                  <a:xfrm rot="3978503">
                    <a:off x="1634721" y="2445335"/>
                    <a:ext cx="353531" cy="6658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7" name="364 - Ομάδα"/>
                <p:cNvGrpSpPr/>
                <p:nvPr/>
              </p:nvGrpSpPr>
              <p:grpSpPr>
                <a:xfrm>
                  <a:off x="7858148" y="2399451"/>
                  <a:ext cx="119303" cy="396133"/>
                  <a:chOff x="612594" y="2656708"/>
                  <a:chExt cx="119303" cy="396133"/>
                </a:xfrm>
              </p:grpSpPr>
              <p:sp>
                <p:nvSpPr>
                  <p:cNvPr id="264" name="263 - Στρογγυλεμένο ορθογώνιο"/>
                  <p:cNvSpPr/>
                  <p:nvPr/>
                </p:nvSpPr>
                <p:spPr>
                  <a:xfrm rot="12820094" flipH="1">
                    <a:off x="685129" y="2656708"/>
                    <a:ext cx="46768" cy="263024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264 - Ορθογώνιο"/>
                  <p:cNvSpPr/>
                  <p:nvPr/>
                </p:nvSpPr>
                <p:spPr>
                  <a:xfrm rot="12820094" flipV="1">
                    <a:off x="627894" y="2901417"/>
                    <a:ext cx="80416" cy="1458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265 - Ορθογώνιο"/>
                  <p:cNvSpPr/>
                  <p:nvPr/>
                </p:nvSpPr>
                <p:spPr>
                  <a:xfrm rot="16798597">
                    <a:off x="632080" y="2983973"/>
                    <a:ext cx="112752" cy="2498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266 - Ορθογώνιο"/>
                  <p:cNvSpPr/>
                  <p:nvPr/>
                </p:nvSpPr>
                <p:spPr>
                  <a:xfrm rot="12820094">
                    <a:off x="612594" y="2775405"/>
                    <a:ext cx="87739" cy="1701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72" name="271 - Ορθογώνιο"/>
              <p:cNvSpPr/>
              <p:nvPr/>
            </p:nvSpPr>
            <p:spPr>
              <a:xfrm>
                <a:off x="6572264" y="1285860"/>
                <a:ext cx="2000264" cy="157163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2" name="285 - Ομάδα"/>
          <p:cNvGrpSpPr/>
          <p:nvPr/>
        </p:nvGrpSpPr>
        <p:grpSpPr>
          <a:xfrm>
            <a:off x="6500826" y="4857760"/>
            <a:ext cx="2357454" cy="1928802"/>
            <a:chOff x="6500826" y="4929198"/>
            <a:chExt cx="2357454" cy="1928802"/>
          </a:xfrm>
        </p:grpSpPr>
        <p:grpSp>
          <p:nvGrpSpPr>
            <p:cNvPr id="156" name="283 - Ομάδα"/>
            <p:cNvGrpSpPr/>
            <p:nvPr/>
          </p:nvGrpSpPr>
          <p:grpSpPr>
            <a:xfrm>
              <a:off x="6715140" y="5058803"/>
              <a:ext cx="2143140" cy="1656345"/>
              <a:chOff x="6715140" y="5058803"/>
              <a:chExt cx="2143140" cy="1656345"/>
            </a:xfrm>
          </p:grpSpPr>
          <p:sp>
            <p:nvSpPr>
              <p:cNvPr id="256" name="Freeform 6"/>
              <p:cNvSpPr>
                <a:spLocks noChangeAspect="1"/>
              </p:cNvSpPr>
              <p:nvPr/>
            </p:nvSpPr>
            <p:spPr bwMode="auto">
              <a:xfrm>
                <a:off x="6786578" y="5072074"/>
                <a:ext cx="299934" cy="500066"/>
              </a:xfrm>
              <a:custGeom>
                <a:avLst/>
                <a:gdLst>
                  <a:gd name="T0" fmla="*/ 2147483647 w 659"/>
                  <a:gd name="T1" fmla="*/ 0 h 948"/>
                  <a:gd name="T2" fmla="*/ 2147483647 w 659"/>
                  <a:gd name="T3" fmla="*/ 403650571 h 948"/>
                  <a:gd name="T4" fmla="*/ 2147483647 w 659"/>
                  <a:gd name="T5" fmla="*/ 2147483647 h 948"/>
                  <a:gd name="T6" fmla="*/ 2147483647 w 659"/>
                  <a:gd name="T7" fmla="*/ 514653200 h 948"/>
                  <a:gd name="T8" fmla="*/ 807675206 w 659"/>
                  <a:gd name="T9" fmla="*/ 2147483647 h 948"/>
                  <a:gd name="T10" fmla="*/ 807675206 w 659"/>
                  <a:gd name="T11" fmla="*/ 403650571 h 948"/>
                  <a:gd name="T12" fmla="*/ 403836014 w 659"/>
                  <a:gd name="T13" fmla="*/ 0 h 948"/>
                  <a:gd name="T14" fmla="*/ 0 w 659"/>
                  <a:gd name="T15" fmla="*/ 403650571 h 948"/>
                  <a:gd name="T16" fmla="*/ 0 w 659"/>
                  <a:gd name="T17" fmla="*/ 2147483647 h 948"/>
                  <a:gd name="T18" fmla="*/ 2147483647 w 659"/>
                  <a:gd name="T19" fmla="*/ 2147483647 h 948"/>
                  <a:gd name="T20" fmla="*/ 2147483647 w 659"/>
                  <a:gd name="T21" fmla="*/ 2147483647 h 948"/>
                  <a:gd name="T22" fmla="*/ 2147483647 w 659"/>
                  <a:gd name="T23" fmla="*/ 2147483647 h 948"/>
                  <a:gd name="T24" fmla="*/ 2147483647 w 659"/>
                  <a:gd name="T25" fmla="*/ 2147483647 h 948"/>
                  <a:gd name="T26" fmla="*/ 2147483647 w 659"/>
                  <a:gd name="T27" fmla="*/ 2147483647 h 948"/>
                  <a:gd name="T28" fmla="*/ 2147483647 w 659"/>
                  <a:gd name="T29" fmla="*/ 2147483647 h 948"/>
                  <a:gd name="T30" fmla="*/ 2147483647 w 659"/>
                  <a:gd name="T31" fmla="*/ 403650571 h 948"/>
                  <a:gd name="T32" fmla="*/ 2147483647 w 659"/>
                  <a:gd name="T33" fmla="*/ 0 h 9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9"/>
                  <a:gd name="T52" fmla="*/ 0 h 948"/>
                  <a:gd name="T53" fmla="*/ 659 w 659"/>
                  <a:gd name="T54" fmla="*/ 948 h 9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9" h="948">
                    <a:moveTo>
                      <a:pt x="619" y="0"/>
                    </a:moveTo>
                    <a:cubicBezTo>
                      <a:pt x="596" y="0"/>
                      <a:pt x="578" y="18"/>
                      <a:pt x="578" y="40"/>
                    </a:cubicBezTo>
                    <a:cubicBezTo>
                      <a:pt x="578" y="182"/>
                      <a:pt x="578" y="243"/>
                      <a:pt x="578" y="269"/>
                    </a:cubicBezTo>
                    <a:cubicBezTo>
                      <a:pt x="329" y="51"/>
                      <a:pt x="329" y="51"/>
                      <a:pt x="329" y="51"/>
                    </a:cubicBezTo>
                    <a:cubicBezTo>
                      <a:pt x="80" y="269"/>
                      <a:pt x="80" y="269"/>
                      <a:pt x="80" y="26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369"/>
                      <a:pt x="0" y="369"/>
                      <a:pt x="0" y="369"/>
                    </a:cubicBezTo>
                    <a:cubicBezTo>
                      <a:pt x="289" y="369"/>
                      <a:pt x="289" y="369"/>
                      <a:pt x="289" y="369"/>
                    </a:cubicBezTo>
                    <a:cubicBezTo>
                      <a:pt x="289" y="907"/>
                      <a:pt x="289" y="907"/>
                      <a:pt x="289" y="907"/>
                    </a:cubicBezTo>
                    <a:cubicBezTo>
                      <a:pt x="289" y="930"/>
                      <a:pt x="307" y="948"/>
                      <a:pt x="329" y="948"/>
                    </a:cubicBezTo>
                    <a:cubicBezTo>
                      <a:pt x="351" y="948"/>
                      <a:pt x="370" y="930"/>
                      <a:pt x="370" y="907"/>
                    </a:cubicBezTo>
                    <a:cubicBezTo>
                      <a:pt x="370" y="369"/>
                      <a:pt x="370" y="369"/>
                      <a:pt x="370" y="369"/>
                    </a:cubicBezTo>
                    <a:cubicBezTo>
                      <a:pt x="659" y="369"/>
                      <a:pt x="659" y="369"/>
                      <a:pt x="659" y="369"/>
                    </a:cubicBezTo>
                    <a:cubicBezTo>
                      <a:pt x="659" y="40"/>
                      <a:pt x="659" y="40"/>
                      <a:pt x="659" y="40"/>
                    </a:cubicBezTo>
                    <a:cubicBezTo>
                      <a:pt x="659" y="18"/>
                      <a:pt x="641" y="0"/>
                      <a:pt x="619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1" name="273 - Ομάδα"/>
              <p:cNvGrpSpPr/>
              <p:nvPr/>
            </p:nvGrpSpPr>
            <p:grpSpPr>
              <a:xfrm>
                <a:off x="6786578" y="5572140"/>
                <a:ext cx="214314" cy="428630"/>
                <a:chOff x="1214414" y="1571612"/>
                <a:chExt cx="214316" cy="571506"/>
              </a:xfrm>
            </p:grpSpPr>
            <p:sp>
              <p:nvSpPr>
                <p:cNvPr id="275" name="274 - Διάσημα"/>
                <p:cNvSpPr/>
                <p:nvPr/>
              </p:nvSpPr>
              <p:spPr>
                <a:xfrm rot="5400000">
                  <a:off x="1107122" y="1678904"/>
                  <a:ext cx="428898" cy="214314"/>
                </a:xfrm>
                <a:prstGeom prst="chevron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6" name="275 - Ορθογώνιο"/>
                <p:cNvSpPr/>
                <p:nvPr/>
              </p:nvSpPr>
              <p:spPr>
                <a:xfrm rot="16200000" flipH="1">
                  <a:off x="1178696" y="1893083"/>
                  <a:ext cx="285754" cy="214315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7" name="276 - TextBox"/>
              <p:cNvSpPr txBox="1"/>
              <p:nvPr/>
            </p:nvSpPr>
            <p:spPr>
              <a:xfrm>
                <a:off x="7215206" y="5058803"/>
                <a:ext cx="1428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dirty="0" err="1" smtClean="0"/>
                  <a:t>Συνδέτης</a:t>
                </a:r>
                <a:r>
                  <a:rPr lang="el-GR" sz="1600" dirty="0" smtClean="0"/>
                  <a:t> </a:t>
                </a:r>
                <a:r>
                  <a:rPr lang="el-GR" sz="1600" dirty="0" err="1" smtClean="0"/>
                  <a:t>σελεκτίνης</a:t>
                </a:r>
                <a:endParaRPr lang="en-US" sz="1600" dirty="0"/>
              </a:p>
            </p:txBody>
          </p:sp>
          <p:sp>
            <p:nvSpPr>
              <p:cNvPr id="278" name="277 - TextBox"/>
              <p:cNvSpPr txBox="1"/>
              <p:nvPr/>
            </p:nvSpPr>
            <p:spPr>
              <a:xfrm>
                <a:off x="7215206" y="5643578"/>
                <a:ext cx="1143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err="1" smtClean="0"/>
                  <a:t>Σελεκτίνη</a:t>
                </a:r>
                <a:endParaRPr lang="en-US" dirty="0"/>
              </a:p>
            </p:txBody>
          </p:sp>
          <p:grpSp>
            <p:nvGrpSpPr>
              <p:cNvPr id="165" name="178 - Ομάδα"/>
              <p:cNvGrpSpPr/>
              <p:nvPr/>
            </p:nvGrpSpPr>
            <p:grpSpPr>
              <a:xfrm>
                <a:off x="6715140" y="6072206"/>
                <a:ext cx="357190" cy="642942"/>
                <a:chOff x="6929454" y="5143512"/>
                <a:chExt cx="583975" cy="991508"/>
              </a:xfrm>
            </p:grpSpPr>
            <p:sp>
              <p:nvSpPr>
                <p:cNvPr id="280" name="Freeform 4"/>
                <p:cNvSpPr>
                  <a:spLocks noChangeAspect="1"/>
                </p:cNvSpPr>
                <p:nvPr/>
              </p:nvSpPr>
              <p:spPr bwMode="auto">
                <a:xfrm>
                  <a:off x="6929454" y="5574912"/>
                  <a:ext cx="583975" cy="560108"/>
                </a:xfrm>
                <a:custGeom>
                  <a:avLst/>
                  <a:gdLst>
                    <a:gd name="T0" fmla="*/ 323064445 w 332"/>
                    <a:gd name="T1" fmla="*/ 1460809303 h 474"/>
                    <a:gd name="T2" fmla="*/ 2147483647 w 332"/>
                    <a:gd name="T3" fmla="*/ 2147483647 h 474"/>
                    <a:gd name="T4" fmla="*/ 2147483647 w 332"/>
                    <a:gd name="T5" fmla="*/ 2147483647 h 474"/>
                    <a:gd name="T6" fmla="*/ 2147483647 w 332"/>
                    <a:gd name="T7" fmla="*/ 2147483647 h 474"/>
                    <a:gd name="T8" fmla="*/ 2147483647 w 332"/>
                    <a:gd name="T9" fmla="*/ 2147483647 h 474"/>
                    <a:gd name="T10" fmla="*/ 2147483647 w 332"/>
                    <a:gd name="T11" fmla="*/ 2147483647 h 474"/>
                    <a:gd name="T12" fmla="*/ 2147483647 w 332"/>
                    <a:gd name="T13" fmla="*/ 1460809303 h 474"/>
                    <a:gd name="T14" fmla="*/ 2147483647 w 332"/>
                    <a:gd name="T15" fmla="*/ 324626424 h 474"/>
                    <a:gd name="T16" fmla="*/ 2147483647 w 332"/>
                    <a:gd name="T17" fmla="*/ 324626424 h 474"/>
                    <a:gd name="T18" fmla="*/ 2147483647 w 332"/>
                    <a:gd name="T19" fmla="*/ 2147483647 h 474"/>
                    <a:gd name="T20" fmla="*/ 1453796309 w 332"/>
                    <a:gd name="T21" fmla="*/ 324626424 h 474"/>
                    <a:gd name="T22" fmla="*/ 323064445 w 332"/>
                    <a:gd name="T23" fmla="*/ 324626424 h 474"/>
                    <a:gd name="T24" fmla="*/ 323064445 w 332"/>
                    <a:gd name="T25" fmla="*/ 1460809303 h 47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2"/>
                    <a:gd name="T40" fmla="*/ 0 h 474"/>
                    <a:gd name="T41" fmla="*/ 332 w 332"/>
                    <a:gd name="T42" fmla="*/ 474 h 47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2" h="474">
                      <a:moveTo>
                        <a:pt x="8" y="36"/>
                      </a:moveTo>
                      <a:cubicBezTo>
                        <a:pt x="146" y="174"/>
                        <a:pt x="146" y="174"/>
                        <a:pt x="146" y="174"/>
                      </a:cubicBezTo>
                      <a:cubicBezTo>
                        <a:pt x="146" y="454"/>
                        <a:pt x="146" y="454"/>
                        <a:pt x="146" y="454"/>
                      </a:cubicBezTo>
                      <a:cubicBezTo>
                        <a:pt x="146" y="465"/>
                        <a:pt x="155" y="474"/>
                        <a:pt x="166" y="474"/>
                      </a:cubicBezTo>
                      <a:cubicBezTo>
                        <a:pt x="177" y="474"/>
                        <a:pt x="186" y="465"/>
                        <a:pt x="186" y="454"/>
                      </a:cubicBezTo>
                      <a:cubicBezTo>
                        <a:pt x="186" y="174"/>
                        <a:pt x="186" y="174"/>
                        <a:pt x="186" y="174"/>
                      </a:cubicBezTo>
                      <a:cubicBezTo>
                        <a:pt x="324" y="36"/>
                        <a:pt x="324" y="36"/>
                        <a:pt x="324" y="36"/>
                      </a:cubicBezTo>
                      <a:cubicBezTo>
                        <a:pt x="332" y="28"/>
                        <a:pt x="332" y="16"/>
                        <a:pt x="324" y="8"/>
                      </a:cubicBezTo>
                      <a:cubicBezTo>
                        <a:pt x="316" y="0"/>
                        <a:pt x="304" y="0"/>
                        <a:pt x="296" y="8"/>
                      </a:cubicBezTo>
                      <a:cubicBezTo>
                        <a:pt x="166" y="138"/>
                        <a:pt x="166" y="138"/>
                        <a:pt x="166" y="138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28" y="0"/>
                        <a:pt x="16" y="0"/>
                        <a:pt x="8" y="8"/>
                      </a:cubicBezTo>
                      <a:cubicBezTo>
                        <a:pt x="0" y="16"/>
                        <a:pt x="0" y="28"/>
                        <a:pt x="8" y="36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Freeform 4"/>
                <p:cNvSpPr>
                  <a:spLocks noChangeAspect="1"/>
                </p:cNvSpPr>
                <p:nvPr/>
              </p:nvSpPr>
              <p:spPr bwMode="auto">
                <a:xfrm rot="19675396">
                  <a:off x="7078184" y="5286388"/>
                  <a:ext cx="419903" cy="411797"/>
                </a:xfrm>
                <a:custGeom>
                  <a:avLst/>
                  <a:gdLst>
                    <a:gd name="T0" fmla="*/ 323064445 w 332"/>
                    <a:gd name="T1" fmla="*/ 1460809303 h 474"/>
                    <a:gd name="T2" fmla="*/ 2147483647 w 332"/>
                    <a:gd name="T3" fmla="*/ 2147483647 h 474"/>
                    <a:gd name="T4" fmla="*/ 2147483647 w 332"/>
                    <a:gd name="T5" fmla="*/ 2147483647 h 474"/>
                    <a:gd name="T6" fmla="*/ 2147483647 w 332"/>
                    <a:gd name="T7" fmla="*/ 2147483647 h 474"/>
                    <a:gd name="T8" fmla="*/ 2147483647 w 332"/>
                    <a:gd name="T9" fmla="*/ 2147483647 h 474"/>
                    <a:gd name="T10" fmla="*/ 2147483647 w 332"/>
                    <a:gd name="T11" fmla="*/ 2147483647 h 474"/>
                    <a:gd name="T12" fmla="*/ 2147483647 w 332"/>
                    <a:gd name="T13" fmla="*/ 1460809303 h 474"/>
                    <a:gd name="T14" fmla="*/ 2147483647 w 332"/>
                    <a:gd name="T15" fmla="*/ 324626424 h 474"/>
                    <a:gd name="T16" fmla="*/ 2147483647 w 332"/>
                    <a:gd name="T17" fmla="*/ 324626424 h 474"/>
                    <a:gd name="T18" fmla="*/ 2147483647 w 332"/>
                    <a:gd name="T19" fmla="*/ 2147483647 h 474"/>
                    <a:gd name="T20" fmla="*/ 1453796309 w 332"/>
                    <a:gd name="T21" fmla="*/ 324626424 h 474"/>
                    <a:gd name="T22" fmla="*/ 323064445 w 332"/>
                    <a:gd name="T23" fmla="*/ 324626424 h 474"/>
                    <a:gd name="T24" fmla="*/ 323064445 w 332"/>
                    <a:gd name="T25" fmla="*/ 1460809303 h 47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2"/>
                    <a:gd name="T40" fmla="*/ 0 h 474"/>
                    <a:gd name="T41" fmla="*/ 332 w 332"/>
                    <a:gd name="T42" fmla="*/ 474 h 47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2" h="474">
                      <a:moveTo>
                        <a:pt x="8" y="36"/>
                      </a:moveTo>
                      <a:cubicBezTo>
                        <a:pt x="146" y="174"/>
                        <a:pt x="146" y="174"/>
                        <a:pt x="146" y="174"/>
                      </a:cubicBezTo>
                      <a:cubicBezTo>
                        <a:pt x="146" y="454"/>
                        <a:pt x="146" y="454"/>
                        <a:pt x="146" y="454"/>
                      </a:cubicBezTo>
                      <a:cubicBezTo>
                        <a:pt x="146" y="465"/>
                        <a:pt x="155" y="474"/>
                        <a:pt x="166" y="474"/>
                      </a:cubicBezTo>
                      <a:cubicBezTo>
                        <a:pt x="177" y="474"/>
                        <a:pt x="186" y="465"/>
                        <a:pt x="186" y="454"/>
                      </a:cubicBezTo>
                      <a:cubicBezTo>
                        <a:pt x="186" y="174"/>
                        <a:pt x="186" y="174"/>
                        <a:pt x="186" y="174"/>
                      </a:cubicBezTo>
                      <a:cubicBezTo>
                        <a:pt x="324" y="36"/>
                        <a:pt x="324" y="36"/>
                        <a:pt x="324" y="36"/>
                      </a:cubicBezTo>
                      <a:cubicBezTo>
                        <a:pt x="332" y="28"/>
                        <a:pt x="332" y="16"/>
                        <a:pt x="324" y="8"/>
                      </a:cubicBezTo>
                      <a:cubicBezTo>
                        <a:pt x="316" y="0"/>
                        <a:pt x="304" y="0"/>
                        <a:pt x="296" y="8"/>
                      </a:cubicBezTo>
                      <a:cubicBezTo>
                        <a:pt x="166" y="138"/>
                        <a:pt x="166" y="138"/>
                        <a:pt x="166" y="138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28" y="0"/>
                        <a:pt x="16" y="0"/>
                        <a:pt x="8" y="8"/>
                      </a:cubicBezTo>
                      <a:cubicBezTo>
                        <a:pt x="0" y="16"/>
                        <a:pt x="0" y="28"/>
                        <a:pt x="8" y="36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281 - Δάκρυ"/>
                <p:cNvSpPr/>
                <p:nvPr/>
              </p:nvSpPr>
              <p:spPr>
                <a:xfrm rot="5400000">
                  <a:off x="7000892" y="5143512"/>
                  <a:ext cx="214314" cy="214314"/>
                </a:xfrm>
                <a:prstGeom prst="teardrop">
                  <a:avLst/>
                </a:prstGeom>
                <a:solidFill>
                  <a:schemeClr val="accent6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3" name="282 - TextBox"/>
              <p:cNvSpPr txBox="1"/>
              <p:nvPr/>
            </p:nvSpPr>
            <p:spPr>
              <a:xfrm>
                <a:off x="7215206" y="6072206"/>
                <a:ext cx="16430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dirty="0" err="1" smtClean="0"/>
                  <a:t>Πρωτεογλυκάνη</a:t>
                </a:r>
                <a:r>
                  <a:rPr lang="el-GR" sz="1600" dirty="0" smtClean="0"/>
                  <a:t> με </a:t>
                </a:r>
                <a:r>
                  <a:rPr lang="el-GR" sz="1600" dirty="0" err="1" smtClean="0"/>
                  <a:t>χυμοκίνη</a:t>
                </a:r>
                <a:endParaRPr lang="en-US" sz="1600" dirty="0"/>
              </a:p>
            </p:txBody>
          </p:sp>
        </p:grpSp>
        <p:sp>
          <p:nvSpPr>
            <p:cNvPr id="285" name="284 - Ορθογώνιο"/>
            <p:cNvSpPr/>
            <p:nvPr/>
          </p:nvSpPr>
          <p:spPr>
            <a:xfrm>
              <a:off x="6500826" y="4929198"/>
              <a:ext cx="2357454" cy="19288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766798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9.82659E-7 L 0.89271 -9.82659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1.44509E-6 L 0 -1.44509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104E-6 C 0.01128 0.0289 -0.00417 -0.00833 0.0092 0.01595 C 0.01076 0.01849 0.01128 0.02289 0.01285 0.02589 C 0.01684 0.03468 0.01875 0.03583 0.02378 0.04185 C 0.03351 0.06913 0.02066 0.03792 0.03298 0.05526 C 0.03472 0.05757 0.03524 0.06196 0.03646 0.06497 C 0.03819 0.06867 0.0401 0.0719 0.04219 0.07468 C 0.04601 0.07953 0.05052 0.08323 0.05486 0.08763 C 0.0625 0.09526 0.06042 0.09294 0.06753 0.09734 C 0.07135 0.09919 0.07864 0.10381 0.07864 0.10427 C 0.08351 0.1126 0.08941 0.1267 0.09687 0.1267 " pathEditMode="relative" rAng="0" ptsTypes="ffffffffff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32" y="1476935"/>
            <a:ext cx="8996132" cy="5336441"/>
          </a:xfrm>
          <a:prstGeom prst="rect">
            <a:avLst/>
          </a:prstGeo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88832" y="0"/>
            <a:ext cx="8996132" cy="14176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3200" dirty="0" smtClean="0"/>
              <a:t>Κατά τη φλεγμονή τα κύτταρα του ανοσολογικού συστήματος εξέρχονται από τον </a:t>
            </a:r>
            <a:r>
              <a:rPr lang="el-GR" sz="3200" dirty="0" err="1" smtClean="0"/>
              <a:t>αυό</a:t>
            </a:r>
            <a:r>
              <a:rPr lang="el-GR" sz="3200" dirty="0" smtClean="0"/>
              <a:t> των αγγείων στο διάμεσο χώρο</a:t>
            </a:r>
            <a:endParaRPr lang="el-GR" sz="3200" dirty="0"/>
          </a:p>
        </p:txBody>
      </p:sp>
    </p:spTree>
    <p:extLst>
      <p:ext uri="{BB962C8B-B14F-4D97-AF65-F5344CB8AC3E}">
        <p14:creationId xmlns="" xmlns:p14="http://schemas.microsoft.com/office/powerpoint/2010/main" val="36784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dirty="0" smtClean="0"/>
              <a:t>Περίληψη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Ανοσία είναι η αντίδραση του οργανισμού σε βλαπτικά και μη βλαπτικά συστατικά του εξωτερικού ή εσωτερικού περιβάλλοντος του οργανισμού</a:t>
            </a:r>
          </a:p>
          <a:p>
            <a:r>
              <a:rPr lang="el-GR" dirty="0"/>
              <a:t>Η</a:t>
            </a:r>
            <a:r>
              <a:rPr lang="el-GR" dirty="0" smtClean="0"/>
              <a:t> ανοσία αποτελείται από δύο σκέλη: την φυσική που υπάρχει από την γέννηση και δεν εξελίσσεται και την ειδική που ωριμάζει από την επαφή με το αντιγόνο.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7524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dirty="0" smtClean="0"/>
              <a:t>Περίληψη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κύτταρα της ειδικής ανοσίας συναντούν το αντιγόνο σε κατάλληλα διαμορφωμένους ιστούς που είναι οι λεμφαδένες καθώς και το λεμφικό σύστημα των βλεννογόνων</a:t>
            </a:r>
          </a:p>
          <a:p>
            <a:r>
              <a:rPr lang="el-GR" dirty="0" smtClean="0"/>
              <a:t>Το αντιγόνο παρουσιάζεται στα κύτταρα της φυσικής ανοσίας συνδεδεμένο σε αντιγόνα </a:t>
            </a:r>
            <a:r>
              <a:rPr lang="el-GR" dirty="0" err="1" smtClean="0"/>
              <a:t>ιστοσυμβατότητας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4362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Αξονική τομογραφία</a:t>
            </a:r>
            <a:r>
              <a:rPr lang="en-US" sz="2400" b="1" dirty="0" smtClean="0"/>
              <a:t>, </a:t>
            </a:r>
            <a:r>
              <a:rPr lang="el-GR" sz="2400" b="1" dirty="0" smtClean="0"/>
              <a:t>και τομογραφία </a:t>
            </a:r>
            <a:r>
              <a:rPr lang="en-US" sz="2400" b="1" dirty="0" smtClean="0"/>
              <a:t>PET</a:t>
            </a:r>
            <a:endParaRPr lang="el-GR" sz="2400" b="1" dirty="0" smtClean="0"/>
          </a:p>
          <a:p>
            <a:pPr lvl="1"/>
            <a:r>
              <a:rPr lang="el-GR" sz="2400" b="1" dirty="0" smtClean="0"/>
              <a:t>Αποκλείεται η υποτροπή λεμφώματος</a:t>
            </a:r>
          </a:p>
          <a:p>
            <a:r>
              <a:rPr lang="el-GR" sz="2400" b="1" dirty="0" smtClean="0"/>
              <a:t>Αιτία προσέλευσης στο νοσοκομείο</a:t>
            </a:r>
            <a:r>
              <a:rPr lang="en-US" sz="2400" b="1" dirty="0" smtClean="0"/>
              <a:t>: </a:t>
            </a:r>
            <a:r>
              <a:rPr lang="el-GR" sz="2400" b="1" dirty="0" smtClean="0"/>
              <a:t>εμπύρετο (2 πυρετικά κύματα/ημέρα). </a:t>
            </a:r>
          </a:p>
          <a:p>
            <a:r>
              <a:rPr lang="el-GR" sz="2400" b="1" dirty="0" smtClean="0"/>
              <a:t>Βιοψία ήπατος</a:t>
            </a:r>
            <a:r>
              <a:rPr lang="en-US" sz="2400" b="1" dirty="0" smtClean="0"/>
              <a:t>: </a:t>
            </a:r>
            <a:r>
              <a:rPr lang="el-GR" sz="2400" b="1" dirty="0" smtClean="0"/>
              <a:t>ευρήματα πιθανώς σχετιζόμενα με αρχόμενη χρόνια απόρριψη </a:t>
            </a:r>
          </a:p>
          <a:p>
            <a:r>
              <a:rPr lang="el-GR" sz="2400" b="1" dirty="0" smtClean="0"/>
              <a:t>Μακροχρόνια νοσηλεία και </a:t>
            </a:r>
            <a:r>
              <a:rPr lang="el-GR" sz="2400" b="1" dirty="0" err="1" smtClean="0"/>
              <a:t>ανοσοκαταστολή</a:t>
            </a:r>
            <a:r>
              <a:rPr lang="el-GR" sz="2400" b="1" dirty="0" smtClean="0"/>
              <a:t> για την απόρριψη μοσχεύματος</a:t>
            </a:r>
            <a:r>
              <a:rPr lang="en-US" sz="2400" b="1" dirty="0" smtClean="0"/>
              <a:t>: </a:t>
            </a:r>
            <a:endParaRPr lang="el-GR" sz="2400" b="1" dirty="0" smtClean="0"/>
          </a:p>
          <a:p>
            <a:pPr lvl="1"/>
            <a:r>
              <a:rPr lang="el-GR" sz="2000" b="1" dirty="0" smtClean="0"/>
              <a:t>πολλαπλές λοιμώξεις-</a:t>
            </a:r>
            <a:r>
              <a:rPr lang="el-GR" sz="2000" b="1" dirty="0" err="1" smtClean="0"/>
              <a:t>μικροβιαιμίες</a:t>
            </a:r>
            <a:r>
              <a:rPr lang="el-GR" sz="2000" b="1" dirty="0" smtClean="0"/>
              <a:t> </a:t>
            </a:r>
          </a:p>
          <a:p>
            <a:pPr lvl="2"/>
            <a:r>
              <a:rPr lang="en-US" sz="2000" b="1" i="1" dirty="0" err="1" smtClean="0"/>
              <a:t>Enterococcus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faecium</a:t>
            </a:r>
            <a:r>
              <a:rPr lang="el-GR" sz="2000" b="1" dirty="0" smtClean="0"/>
              <a:t>  ανθεκτικός στην </a:t>
            </a:r>
            <a:r>
              <a:rPr lang="el-GR" sz="2000" b="1" dirty="0" err="1" smtClean="0"/>
              <a:t>βανκομυκίνη</a:t>
            </a:r>
            <a:endParaRPr lang="el-GR" sz="2000" b="1" dirty="0" smtClean="0"/>
          </a:p>
          <a:p>
            <a:pPr lvl="2"/>
            <a:r>
              <a:rPr lang="en-US" sz="2000" b="1" i="1" dirty="0" err="1" smtClean="0"/>
              <a:t>Klebsiella</a:t>
            </a:r>
            <a:r>
              <a:rPr lang="en-US" sz="2000" b="1" i="1" dirty="0" smtClean="0"/>
              <a:t> </a:t>
            </a:r>
            <a:r>
              <a:rPr lang="en-US" sz="2000" b="1" dirty="0" err="1" smtClean="0"/>
              <a:t>pneumoniae</a:t>
            </a:r>
            <a:r>
              <a:rPr lang="el-GR" sz="2000" b="1" dirty="0" smtClean="0"/>
              <a:t> ανθεκτική  σε όλα τα αντιβιοτικά</a:t>
            </a:r>
            <a:r>
              <a:rPr lang="el-GR" sz="2400" b="1" dirty="0" smtClean="0"/>
              <a:t> </a:t>
            </a:r>
            <a:endParaRPr lang="el-GR" sz="2400" b="1" dirty="0"/>
          </a:p>
        </p:txBody>
      </p:sp>
      <p:sp>
        <p:nvSpPr>
          <p:cNvPr id="4" name="3 - Τίτλος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200" b="1" dirty="0" smtClean="0"/>
              <a:t>Η ανοσολογία στο σταυροδρόμι πολλών ιατρικών ειδικοτήτων (συνέχεια)</a:t>
            </a: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Παθολογία του Ανοσολογικού συστήματος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 Ανεπάρκεια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 smtClean="0"/>
              <a:t>Ανοσολογική ανεπάρκεια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λοιμώξεις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sym typeface="Wingdings" panose="05000000000000000000" pitchFamily="2" charset="2"/>
              </a:rPr>
              <a:t>Εξηγήσιμη και προβλέψιμη διέγερση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 smtClean="0">
                <a:sym typeface="Wingdings" panose="05000000000000000000" pitchFamily="2" charset="2"/>
              </a:rPr>
              <a:t>Απόρριψη μοσχευμάτων</a:t>
            </a:r>
            <a:endParaRPr lang="el-GR" dirty="0" smtClean="0"/>
          </a:p>
          <a:p>
            <a:pPr>
              <a:buFont typeface="Wingdings" panose="05000000000000000000" pitchFamily="2" charset="2"/>
              <a:buChar char="Ø"/>
            </a:pPr>
            <a:endParaRPr lang="el-G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Αδόκιμη διέγερση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dirty="0" err="1" smtClean="0"/>
              <a:t>Αυτοανοσία</a:t>
            </a:r>
            <a:r>
              <a:rPr lang="el-GR" dirty="0" err="1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l-GR" dirty="0" err="1" smtClean="0">
                <a:sym typeface="Wingdings" panose="05000000000000000000" pitchFamily="2" charset="2"/>
              </a:rPr>
              <a:t>αυτοάνοσα</a:t>
            </a:r>
            <a:r>
              <a:rPr lang="el-GR" dirty="0" smtClean="0">
                <a:sym typeface="Wingdings" panose="05000000000000000000" pitchFamily="2" charset="2"/>
              </a:rPr>
              <a:t> νοσήματα</a:t>
            </a:r>
          </a:p>
          <a:p>
            <a:pPr marL="457200" lvl="1" indent="0">
              <a:buNone/>
            </a:pPr>
            <a:endParaRPr lang="el-GR" dirty="0"/>
          </a:p>
          <a:p>
            <a:pPr marL="457200" lvl="1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8673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l-GR" altLang="el-GR" dirty="0" smtClean="0"/>
              <a:t>ΑΝΟΣΙΑ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eaLnBrk="1" hangingPunct="1"/>
            <a:r>
              <a:rPr lang="el-GR" altLang="el-GR" sz="3600" dirty="0" smtClean="0"/>
              <a:t>Η αντίδραση του οργανισμού έναντι μικροοργανισμών αλλά και </a:t>
            </a:r>
            <a:r>
              <a:rPr lang="el-GR" altLang="el-GR" sz="3600" dirty="0" err="1" smtClean="0"/>
              <a:t>μακρομορίων</a:t>
            </a:r>
            <a:r>
              <a:rPr lang="el-GR" altLang="el-GR" sz="3600" dirty="0" smtClean="0"/>
              <a:t> (όπως πρωτε</a:t>
            </a:r>
            <a:r>
              <a:rPr lang="el-GR" altLang="el-GR" sz="3600" dirty="0" smtClean="0">
                <a:cs typeface="Arial" charset="0"/>
              </a:rPr>
              <a:t>ΐ</a:t>
            </a:r>
            <a:r>
              <a:rPr lang="el-GR" altLang="el-GR" sz="3600" dirty="0" smtClean="0"/>
              <a:t>νες και πολυσακχαρίτες).</a:t>
            </a:r>
          </a:p>
          <a:p>
            <a:pPr eaLnBrk="1" hangingPunct="1"/>
            <a:r>
              <a:rPr lang="el-GR" altLang="el-GR" sz="3600" dirty="0" smtClean="0"/>
              <a:t>Η αντίδραση αυτή μπορεί να είναι κλινικά θορυβώδης και να προκαλεί νόσο.  </a:t>
            </a:r>
          </a:p>
          <a:p>
            <a:r>
              <a:rPr lang="el-GR" altLang="el-GR" sz="3600" dirty="0" smtClean="0"/>
              <a:t>Ίσως όμως να μην έχει άμεσα εμφανή κλινικά επακόλουθα, αλλά να είναι χρήσιμη για την εξασφαλιση της υγείας (πχ εμβόλια).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l-GR" altLang="el-GR" dirty="0" smtClean="0"/>
              <a:t>ΑΝΟΣΙΑ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868495"/>
            <a:ext cx="4000528" cy="470377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l-GR" altLang="el-GR" dirty="0" smtClean="0"/>
              <a:t>ΜΗ ΕΙΔΙΚΗ (ΦΥΣΙΚΗ)</a:t>
            </a:r>
          </a:p>
          <a:p>
            <a:pPr algn="ctr" eaLnBrk="1" hangingPunct="1">
              <a:buFont typeface="Wingdings" pitchFamily="2" charset="2"/>
              <a:buNone/>
            </a:pPr>
            <a:endParaRPr lang="el-GR" altLang="el-GR" dirty="0" smtClean="0"/>
          </a:p>
          <a:p>
            <a:pPr eaLnBrk="1" hangingPunct="1"/>
            <a:r>
              <a:rPr lang="el-GR" altLang="el-GR" dirty="0" smtClean="0"/>
              <a:t>Είναι άμεση</a:t>
            </a:r>
          </a:p>
          <a:p>
            <a:pPr eaLnBrk="1" hangingPunct="1"/>
            <a:r>
              <a:rPr lang="el-GR" altLang="el-GR" dirty="0" smtClean="0"/>
              <a:t>Υπάρχει σε πλήρη μορφή κατά τη γέννηση</a:t>
            </a:r>
          </a:p>
          <a:p>
            <a:pPr eaLnBrk="1" hangingPunct="1"/>
            <a:r>
              <a:rPr lang="el-GR" altLang="el-GR" dirty="0" smtClean="0"/>
              <a:t>Πυροδοτείται από παράγωγα </a:t>
            </a:r>
            <a:r>
              <a:rPr lang="el-GR" altLang="el-GR" dirty="0" err="1" smtClean="0"/>
              <a:t>ιστικής</a:t>
            </a:r>
            <a:r>
              <a:rPr lang="el-GR" altLang="el-GR" dirty="0" smtClean="0"/>
              <a:t> βλάβης ή μικροβίων που δεν είναι αντιγόνα</a:t>
            </a:r>
          </a:p>
          <a:p>
            <a:pPr eaLnBrk="1" hangingPunct="1"/>
            <a:r>
              <a:rPr lang="el-GR" altLang="el-GR" dirty="0" smtClean="0"/>
              <a:t>Αποτελεί την πρώτη γραμμή άμυνας κατά των λοιμωδών παραγόντων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6314" y="1857364"/>
            <a:ext cx="3857653" cy="471490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l-GR" altLang="el-GR" dirty="0" smtClean="0"/>
              <a:t>ΕΙΔΙΚΗ</a:t>
            </a:r>
          </a:p>
          <a:p>
            <a:pPr eaLnBrk="1" hangingPunct="1"/>
            <a:endParaRPr lang="el-GR" altLang="el-GR" dirty="0" smtClean="0"/>
          </a:p>
          <a:p>
            <a:pPr eaLnBrk="1" hangingPunct="1"/>
            <a:r>
              <a:rPr lang="el-GR" altLang="el-GR" dirty="0" smtClean="0"/>
              <a:t>Επέρχεται βραδέως</a:t>
            </a:r>
          </a:p>
          <a:p>
            <a:pPr eaLnBrk="1" hangingPunct="1"/>
            <a:r>
              <a:rPr lang="el-GR" altLang="el-GR" dirty="0" smtClean="0"/>
              <a:t>«Ωριμάζει» μετά τη γέννηση (επαφή με αντιγόνο)</a:t>
            </a:r>
          </a:p>
          <a:p>
            <a:pPr eaLnBrk="1" hangingPunct="1"/>
            <a:r>
              <a:rPr lang="el-GR" altLang="el-GR" dirty="0" smtClean="0"/>
              <a:t>Πυροδοτείται από αντιγόνο</a:t>
            </a:r>
          </a:p>
          <a:p>
            <a:pPr eaLnBrk="1" hangingPunct="1"/>
            <a:r>
              <a:rPr lang="el-GR" altLang="el-GR" dirty="0" smtClean="0"/>
              <a:t>Αν η λοίμωξη δεν περιορισθεί από την φυσική ανοσία σε 7 μέρες (περίπου)  αναλαμβάνει την εκρίζωση του λοιμώδους παράγοντα </a:t>
            </a:r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2349</Words>
  <Application>Microsoft Office PowerPoint</Application>
  <PresentationFormat>On-screen Show (4:3)</PresentationFormat>
  <Paragraphs>245</Paragraphs>
  <Slides>58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Θέμα του Office</vt:lpstr>
      <vt:lpstr>Slide 1</vt:lpstr>
      <vt:lpstr>Slide 2</vt:lpstr>
      <vt:lpstr>Slide 3</vt:lpstr>
      <vt:lpstr>Μεταμόσχευση ήπατος από ζώντα δότη</vt:lpstr>
      <vt:lpstr>Slide 5</vt:lpstr>
      <vt:lpstr>Η ανοσολογία στο σταυροδρόμι πολλών ιατρικών ειδικοτήτων (συνέχεια)</vt:lpstr>
      <vt:lpstr>Παθολογία του Ανοσολογικού συστήματος</vt:lpstr>
      <vt:lpstr>ΑΝΟΣΙΑ</vt:lpstr>
      <vt:lpstr>ΑΝΟΣΙΑ</vt:lpstr>
      <vt:lpstr>Slide 10</vt:lpstr>
      <vt:lpstr>Ανοσία: Ορισμοί και εκτελεστικά κύτταρα</vt:lpstr>
      <vt:lpstr>Ποιες δομές των παθογόνων αναγνωρίζονται από το ανοσολογικό σύστημα;</vt:lpstr>
      <vt:lpstr>Οι δομές των παθογόνων που αναγνωρίζονται από το ανοσολογικό σύστημα</vt:lpstr>
      <vt:lpstr>Χαρακτηριστικά των μοριακών προτύπων παθογόνων και αντιγόνων</vt:lpstr>
      <vt:lpstr>Οι επίτοποι είναι μικρές περιοχές εντός των αντιγόνων στις οποίες προσκολλώνται τα αντισώματα</vt:lpstr>
      <vt:lpstr>Οι επίτοποι των αντιγόνων μπορεί να είναι απομεμακρυσμένες αλληλουχίες αμινοξέων που συνενώνονται στο χώρο (επίτοποι διαμόρφωσης). Μπορεί όμως να είναι και  συνεχείς (γραμμικοί). </vt:lpstr>
      <vt:lpstr>Τα Β- και Τ- λεμφοκύτταρα αναγνωρίζουν αντιγόνα μέσω ειδικών υποδοχέων</vt:lpstr>
      <vt:lpstr>Figure 4-18</vt:lpstr>
      <vt:lpstr>Ανοσοσφαιρίνες και άλλα μόρια αναγνώρισης: Γλυκοπρωτεΐνες με πολλούς δισουλφιδικούς δεσμούς</vt:lpstr>
      <vt:lpstr>Η IgG είναι μονομερής, η IgA είναι διμερής, η IgM είναι πενταμερής. Οι περιοχές αναγνώρισης του αντιγόνου είναι επίτοποι διαμόρφωσης</vt:lpstr>
      <vt:lpstr>Η ειδικότητα του αντισώματος πρός ένα αντιγόνο καθορίζεται κυρίως από τις CDRs</vt:lpstr>
      <vt:lpstr>Υποδοχείς αναγνωρίσεως δομικών προτύπων παθογόνων (TLRs)</vt:lpstr>
      <vt:lpstr>Η αναγνώριση των δομικών προτύπων παθογόνων από τους υποδοχείς της φυσικής ανοσίας δεν είναι τόσο ειδική </vt:lpstr>
      <vt:lpstr>Τα κύτταρα του ανοσολογικού συστήματος και οι βασικότερες λειτουργίες τους</vt:lpstr>
      <vt:lpstr>Τα κύτταρα του ανοσολογικού συστήματος και οι βασικότερες λειτουργίες τους</vt:lpstr>
      <vt:lpstr>Τα κύτταρα του ανοσολογικού συστήματος και οι βασικότερες λειτουργίες τους</vt:lpstr>
      <vt:lpstr>Τα κύτταρα του ανοσολογικού συστήματος και οι βασικότερες λειτουργίες τους</vt:lpstr>
      <vt:lpstr>Τα κύτταρα του ανοσολογικού συστήματος και οι βασικότερες λειτουργίες τους</vt:lpstr>
      <vt:lpstr>Τα κύτταρα του ανοσολογικού συστήματος και οι βασικότερες λειτουργίες τους</vt:lpstr>
      <vt:lpstr>Τα Τ-λεμφοκύτταρα εκτός από τον Τ-κυτταρικό υποδοχέα έχουν και μόρια συνυποδοχείς, που τα ξεχωρίζουν σε δύο κατηγορίες: Τα CD4+ και τα CD8+ T-κύτταρα</vt:lpstr>
      <vt:lpstr>Τα Τ-κύτταρα είναι δύο ειδών με βάση την σύνθεση των πεπτιδικών αλυσίδων του υποδοχέα τους: Τα αβΤ-κύτταρα και τα γδ Τ-κύτταρα </vt:lpstr>
      <vt:lpstr>Τα CD4+ T-κύτταρα διακρίνονται σε υποκατηγορίες TH1, TH2 και TH17 και ασκούν διακριτές δράσεις</vt:lpstr>
      <vt:lpstr>Οι ανοσοσφαιρίνες είναι τα κύρια προϊόντα των πλασματοκυττάρων και διακρίνονται σε 5 τάξεις ανάλογα με τη δομή της μακράς αλυσίδας: IgG, IgA, IgM, IgD, IgE </vt:lpstr>
      <vt:lpstr>Το Fc τμήμα του μορίου της ανοσοσφαιρίνης συνδέεται με τον Fc υποδοχέα πολλών ειδών κυττάρων </vt:lpstr>
      <vt:lpstr>Ο Fc υποδοχέας συμβάλλει στην φαγοκυττάρωση ανοσοσυμπλεγμάτων</vt:lpstr>
      <vt:lpstr>Η διέγερση του Β-λεμφοκυττάρου μπορεί να είναι ανεξάρτητη από την βοήθεια του  Τ-λεμφοκυττάρου</vt:lpstr>
      <vt:lpstr>Συνήθως η διέγερση του Β- λεμφοκυττάρου για παραγωγή αντισωμάτων κατά πρωτεϊνικών αντιγόνων απαιτεί τη βοήθεια του Τ-λεμφοκυττάρου</vt:lpstr>
      <vt:lpstr>Το αντιγόνο παρουσιάζεται στα Τ-λεμφοκύτταρα συνδεδεμένο σε μόρια επιφανείας του αντιγονοπαρουσιαστικού κυττάρου που ονομάζονται αντιγόνα ιστοσυμβατότητας</vt:lpstr>
      <vt:lpstr>Η θέση επεξεργασίας του αντιγόνου εντός του αντιγονοπαρουσιαστικού κυττάρου καθορίζει αν το αντιγόνο θα αναγνωριστεί από CD8+ ή CD4+ T- κύτταρα</vt:lpstr>
      <vt:lpstr>Το αντιγόνο πρωτοπαρουσιάζεται στο λεμφαδένα</vt:lpstr>
      <vt:lpstr>Τα αθώα (δεν έχουν ξανασυναντήσει αντιγόνο) Τ- και Β- κύτταρα εισέρχονται στο λεμφαδένα μέσα από τα φλεβίδια με υψηλό ενδοθήλιο</vt:lpstr>
      <vt:lpstr>Ο σπλήνας συλλέγει αντιγόνα από το αίμα</vt:lpstr>
      <vt:lpstr>Οι πλάκες του Peyer είναι ο περισσότερο καλά δομημένος λεμφικός ιστός του εντέρου</vt:lpstr>
      <vt:lpstr>Τα κύτταρα Μ με ένα σύστημα κυστιδίων μεταφέρουν τα βακτήρια εντός του βλεννογόνου σώστε να έλθουν σε επαφή με δενδριτικά κύτταρα</vt:lpstr>
      <vt:lpstr>Τα δενδριτικά κύτταρα μπορεί να έχουν προσεκβολές που φτάνουν στην επιφάνεια του βλεννογόνου, ή να δέχονται αντιγόνα που περνούν ανάμεσα από τα κύτταρα του βλεννογόνου </vt:lpstr>
      <vt:lpstr>Slide 46</vt:lpstr>
      <vt:lpstr>Τα αντιγόνα και τα λεμφοκύτταρα ταξιδεύουν για να συναντηθούν στους λεμφαδένες</vt:lpstr>
      <vt:lpstr>Slide 48</vt:lpstr>
      <vt:lpstr>Τα δενδριτικά κύτταρα (Langerhans) και η λέμφος μεταφέρουν τα αντιγόνα στον λεμφαδένα</vt:lpstr>
      <vt:lpstr>Τα μόρια προσκόλλησης, οι χυμοκίνες και οι υποδοχείς τους, που ευοδώνουν τον αποικισμό του λεμφαδένα από τα αθώα Τ- λεμφοκύτταρα</vt:lpstr>
      <vt:lpstr>Η έξοδος των λεμφοκυττάρων από το λεμφαδένα είναι μια δυναμική διαδικασία και ακολουθεί τη συγκέντρωση της 1-φωσφορικής σφιγγοσίνης</vt:lpstr>
      <vt:lpstr>Η παρουσίαση του αντιγόνου στο λεμφαδένα εξασφαλίζει τα αναγκαία συνδιεγερτικά μόρια συνδιεγερτικά μόρια</vt:lpstr>
      <vt:lpstr>Η μετακίνηση των Τ-λεμφοκυττάρων στους ιστούς καθοδηγείται από μόρια προσκόλλησης και χυμοκίνες</vt:lpstr>
      <vt:lpstr> Τα μόρια προσκόλλησης, οι χυμοκίνες και οι υποδοχείς τους, που ευοδώνουν την μετανάστευση των δραστικών Τ-κυττάρων σε περιοχές λοιμώξεων ή ιστικής βλάβης.   </vt:lpstr>
      <vt:lpstr>Slide 55</vt:lpstr>
      <vt:lpstr>Κατά τη φλεγμονή τα κύτταρα του ανοσολογικού συστήματος εξέρχονται από τον αυό των αγγείων στο διάμεσο χώρο</vt:lpstr>
      <vt:lpstr>Περίληψη</vt:lpstr>
      <vt:lpstr>Περίληψη (2)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Παθοφυσιολογία ανοσοποιητικού συστήματος</dc:title>
  <dc:creator>dell</dc:creator>
  <cp:lastModifiedBy>Ioulia</cp:lastModifiedBy>
  <cp:revision>81</cp:revision>
  <dcterms:created xsi:type="dcterms:W3CDTF">2017-09-24T15:18:10Z</dcterms:created>
  <dcterms:modified xsi:type="dcterms:W3CDTF">2018-09-24T07:53:26Z</dcterms:modified>
</cp:coreProperties>
</file>