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7" r:id="rId2"/>
    <p:sldId id="271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6" r:id="rId25"/>
    <p:sldId id="295" r:id="rId26"/>
    <p:sldId id="259" r:id="rId27"/>
    <p:sldId id="261" r:id="rId28"/>
    <p:sldId id="313" r:id="rId29"/>
    <p:sldId id="312" r:id="rId30"/>
    <p:sldId id="315" r:id="rId31"/>
    <p:sldId id="316" r:id="rId32"/>
    <p:sldId id="297" r:id="rId33"/>
    <p:sldId id="269" r:id="rId34"/>
    <p:sldId id="266" r:id="rId35"/>
    <p:sldId id="265" r:id="rId36"/>
    <p:sldId id="309" r:id="rId37"/>
    <p:sldId id="310" r:id="rId38"/>
    <p:sldId id="263" r:id="rId39"/>
    <p:sldId id="298" r:id="rId40"/>
    <p:sldId id="311" r:id="rId41"/>
    <p:sldId id="299" r:id="rId42"/>
    <p:sldId id="308" r:id="rId43"/>
    <p:sldId id="305" r:id="rId44"/>
    <p:sldId id="307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C714F-7102-4229-977B-40B40F42822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F9CF103-44A6-4754-9AE1-D5E494316D03}">
      <dgm:prSet phldrT="[Κείμενο]" custT="1"/>
      <dgm:spPr/>
      <dgm:t>
        <a:bodyPr/>
        <a:lstStyle/>
        <a:p>
          <a:pPr algn="l"/>
          <a:r>
            <a:rPr lang="el-GR" sz="2000" dirty="0" smtClean="0"/>
            <a:t>Χρόνια φλεγμονή, τραυματισμός επιθηλίου</a:t>
          </a:r>
          <a:endParaRPr lang="el-GR" sz="2000" dirty="0"/>
        </a:p>
      </dgm:t>
    </dgm:pt>
    <dgm:pt modelId="{41872067-004B-429C-B672-D03540E53335}" type="parTrans" cxnId="{78A4818C-8B96-49F5-9D6B-AFF928E6EF1E}">
      <dgm:prSet/>
      <dgm:spPr/>
      <dgm:t>
        <a:bodyPr/>
        <a:lstStyle/>
        <a:p>
          <a:endParaRPr lang="el-GR"/>
        </a:p>
      </dgm:t>
    </dgm:pt>
    <dgm:pt modelId="{7F055F55-33AF-4C8C-A567-F5F1780DB979}" type="sibTrans" cxnId="{78A4818C-8B96-49F5-9D6B-AFF928E6EF1E}">
      <dgm:prSet/>
      <dgm:spPr/>
      <dgm:t>
        <a:bodyPr/>
        <a:lstStyle/>
        <a:p>
          <a:endParaRPr lang="el-GR"/>
        </a:p>
      </dgm:t>
    </dgm:pt>
    <dgm:pt modelId="{158097D6-0E06-46B6-B245-1A889B262AD8}">
      <dgm:prSet phldrT="[Κείμενο]"/>
      <dgm:spPr/>
      <dgm:t>
        <a:bodyPr/>
        <a:lstStyle/>
        <a:p>
          <a:r>
            <a:rPr lang="el-GR" dirty="0" smtClean="0"/>
            <a:t>επιδιόρθωση</a:t>
          </a:r>
          <a:endParaRPr lang="el-GR" dirty="0"/>
        </a:p>
      </dgm:t>
    </dgm:pt>
    <dgm:pt modelId="{79BEC30A-A494-4641-AAF3-F80BA17420B8}" type="parTrans" cxnId="{A84ABE28-2AE8-49BF-9236-C8F289FD65C4}">
      <dgm:prSet/>
      <dgm:spPr/>
      <dgm:t>
        <a:bodyPr/>
        <a:lstStyle/>
        <a:p>
          <a:endParaRPr lang="el-GR"/>
        </a:p>
      </dgm:t>
    </dgm:pt>
    <dgm:pt modelId="{5A682371-2003-417B-94F4-97E66C71D69A}" type="sibTrans" cxnId="{A84ABE28-2AE8-49BF-9236-C8F289FD65C4}">
      <dgm:prSet/>
      <dgm:spPr/>
      <dgm:t>
        <a:bodyPr/>
        <a:lstStyle/>
        <a:p>
          <a:endParaRPr lang="el-GR"/>
        </a:p>
      </dgm:t>
    </dgm:pt>
    <dgm:pt modelId="{1F191A1D-FEAC-49E9-844A-CE73F5877DD6}">
      <dgm:prSet phldrT="[Κείμενο]"/>
      <dgm:spPr/>
      <dgm:t>
        <a:bodyPr/>
        <a:lstStyle/>
        <a:p>
          <a:r>
            <a:rPr lang="el-GR" dirty="0" smtClean="0"/>
            <a:t>αναδιαμόρφωση</a:t>
          </a:r>
          <a:endParaRPr lang="el-GR" dirty="0"/>
        </a:p>
      </dgm:t>
    </dgm:pt>
    <dgm:pt modelId="{FB9D9978-A98C-4760-B2A4-764BE16A9DBC}" type="parTrans" cxnId="{B55E2806-42A1-48DC-BDB3-A24E373CF848}">
      <dgm:prSet/>
      <dgm:spPr/>
      <dgm:t>
        <a:bodyPr/>
        <a:lstStyle/>
        <a:p>
          <a:endParaRPr lang="el-GR"/>
        </a:p>
      </dgm:t>
    </dgm:pt>
    <dgm:pt modelId="{932EB623-F759-4645-B7F3-D61D2E167445}" type="sibTrans" cxnId="{B55E2806-42A1-48DC-BDB3-A24E373CF848}">
      <dgm:prSet/>
      <dgm:spPr/>
      <dgm:t>
        <a:bodyPr/>
        <a:lstStyle/>
        <a:p>
          <a:endParaRPr lang="el-GR"/>
        </a:p>
      </dgm:t>
    </dgm:pt>
    <dgm:pt modelId="{DE25BDA3-D6A6-408C-BBD4-21F72AF1308C}" type="pres">
      <dgm:prSet presAssocID="{75CC714F-7102-4229-977B-40B40F42822B}" presName="Name0" presStyleCnt="0">
        <dgm:presLayoutVars>
          <dgm:dir/>
          <dgm:animLvl val="lvl"/>
          <dgm:resizeHandles val="exact"/>
        </dgm:presLayoutVars>
      </dgm:prSet>
      <dgm:spPr/>
    </dgm:pt>
    <dgm:pt modelId="{0D121F1A-9EF2-42F2-93E9-D964F0FDF929}" type="pres">
      <dgm:prSet presAssocID="{2F9CF103-44A6-4754-9AE1-D5E494316D03}" presName="parTxOnly" presStyleLbl="node1" presStyleIdx="0" presStyleCnt="3" custScaleX="385798" custScaleY="405377" custLinFactX="677" custLinFactY="-100000" custLinFactNeighborX="100000" custLinFactNeighborY="-145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142230-D1F7-46A7-BF5F-D2287D8496D4}" type="pres">
      <dgm:prSet presAssocID="{7F055F55-33AF-4C8C-A567-F5F1780DB979}" presName="parTxOnlySpace" presStyleCnt="0"/>
      <dgm:spPr/>
    </dgm:pt>
    <dgm:pt modelId="{3C21B419-DE78-4DAA-9936-6850C7076B46}" type="pres">
      <dgm:prSet presAssocID="{158097D6-0E06-46B6-B245-1A889B262AD8}" presName="parTxOnly" presStyleLbl="node1" presStyleIdx="1" presStyleCnt="3" custScaleX="277798" custScaleY="324707" custLinFactY="-100000" custLinFactNeighborX="-26985" custLinFactNeighborY="-169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F75CCA-BEFB-48CA-A346-CF593D03D9CC}" type="pres">
      <dgm:prSet presAssocID="{5A682371-2003-417B-94F4-97E66C71D69A}" presName="parTxOnlySpace" presStyleCnt="0"/>
      <dgm:spPr/>
    </dgm:pt>
    <dgm:pt modelId="{90DE82E0-0B25-45F7-81D2-FF01E4EE3B84}" type="pres">
      <dgm:prSet presAssocID="{1F191A1D-FEAC-49E9-844A-CE73F5877DD6}" presName="parTxOnly" presStyleLbl="node1" presStyleIdx="2" presStyleCnt="3" custScaleX="311120" custScaleY="207829" custLinFactX="11440" custLinFactY="-100000" custLinFactNeighborX="100000" custLinFactNeighborY="-1895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0C07C61-0BA5-41F1-B89C-851268FBB6CD}" type="presOf" srcId="{1F191A1D-FEAC-49E9-844A-CE73F5877DD6}" destId="{90DE82E0-0B25-45F7-81D2-FF01E4EE3B84}" srcOrd="0" destOrd="0" presId="urn:microsoft.com/office/officeart/2005/8/layout/chevron1"/>
    <dgm:cxn modelId="{50011F1B-646C-4AF0-A38D-C36E281E1188}" type="presOf" srcId="{75CC714F-7102-4229-977B-40B40F42822B}" destId="{DE25BDA3-D6A6-408C-BBD4-21F72AF1308C}" srcOrd="0" destOrd="0" presId="urn:microsoft.com/office/officeart/2005/8/layout/chevron1"/>
    <dgm:cxn modelId="{C3789AC7-C958-41EB-8083-53E4CB633055}" type="presOf" srcId="{2F9CF103-44A6-4754-9AE1-D5E494316D03}" destId="{0D121F1A-9EF2-42F2-93E9-D964F0FDF929}" srcOrd="0" destOrd="0" presId="urn:microsoft.com/office/officeart/2005/8/layout/chevron1"/>
    <dgm:cxn modelId="{A84ABE28-2AE8-49BF-9236-C8F289FD65C4}" srcId="{75CC714F-7102-4229-977B-40B40F42822B}" destId="{158097D6-0E06-46B6-B245-1A889B262AD8}" srcOrd="1" destOrd="0" parTransId="{79BEC30A-A494-4641-AAF3-F80BA17420B8}" sibTransId="{5A682371-2003-417B-94F4-97E66C71D69A}"/>
    <dgm:cxn modelId="{B55E2806-42A1-48DC-BDB3-A24E373CF848}" srcId="{75CC714F-7102-4229-977B-40B40F42822B}" destId="{1F191A1D-FEAC-49E9-844A-CE73F5877DD6}" srcOrd="2" destOrd="0" parTransId="{FB9D9978-A98C-4760-B2A4-764BE16A9DBC}" sibTransId="{932EB623-F759-4645-B7F3-D61D2E167445}"/>
    <dgm:cxn modelId="{935CD9FD-69F9-4EE1-AEB4-DE7103606521}" type="presOf" srcId="{158097D6-0E06-46B6-B245-1A889B262AD8}" destId="{3C21B419-DE78-4DAA-9936-6850C7076B46}" srcOrd="0" destOrd="0" presId="urn:microsoft.com/office/officeart/2005/8/layout/chevron1"/>
    <dgm:cxn modelId="{78A4818C-8B96-49F5-9D6B-AFF928E6EF1E}" srcId="{75CC714F-7102-4229-977B-40B40F42822B}" destId="{2F9CF103-44A6-4754-9AE1-D5E494316D03}" srcOrd="0" destOrd="0" parTransId="{41872067-004B-429C-B672-D03540E53335}" sibTransId="{7F055F55-33AF-4C8C-A567-F5F1780DB979}"/>
    <dgm:cxn modelId="{FC6B36E3-3500-42BA-8538-ED0FF0FA1EB0}" type="presParOf" srcId="{DE25BDA3-D6A6-408C-BBD4-21F72AF1308C}" destId="{0D121F1A-9EF2-42F2-93E9-D964F0FDF929}" srcOrd="0" destOrd="0" presId="urn:microsoft.com/office/officeart/2005/8/layout/chevron1"/>
    <dgm:cxn modelId="{B59718A9-AE7D-4AAF-892E-42B084451BBC}" type="presParOf" srcId="{DE25BDA3-D6A6-408C-BBD4-21F72AF1308C}" destId="{2A142230-D1F7-46A7-BF5F-D2287D8496D4}" srcOrd="1" destOrd="0" presId="urn:microsoft.com/office/officeart/2005/8/layout/chevron1"/>
    <dgm:cxn modelId="{94CF6F59-0711-4187-8F06-8D5325AC7869}" type="presParOf" srcId="{DE25BDA3-D6A6-408C-BBD4-21F72AF1308C}" destId="{3C21B419-DE78-4DAA-9936-6850C7076B46}" srcOrd="2" destOrd="0" presId="urn:microsoft.com/office/officeart/2005/8/layout/chevron1"/>
    <dgm:cxn modelId="{EB1FC94E-AEFF-4571-B67B-429D249D5F01}" type="presParOf" srcId="{DE25BDA3-D6A6-408C-BBD4-21F72AF1308C}" destId="{4AF75CCA-BEFB-48CA-A346-CF593D03D9CC}" srcOrd="3" destOrd="0" presId="urn:microsoft.com/office/officeart/2005/8/layout/chevron1"/>
    <dgm:cxn modelId="{D4C12FA4-D49A-4D32-B197-FD584804DAE2}" type="presParOf" srcId="{DE25BDA3-D6A6-408C-BBD4-21F72AF1308C}" destId="{90DE82E0-0B25-45F7-81D2-FF01E4EE3B8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21F1A-9EF2-42F2-93E9-D964F0FDF929}">
      <dsp:nvSpPr>
        <dsp:cNvPr id="0" name=""/>
        <dsp:cNvSpPr/>
      </dsp:nvSpPr>
      <dsp:spPr>
        <a:xfrm>
          <a:off x="101348" y="1673129"/>
          <a:ext cx="3651382" cy="15346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Χρόνια φλεγμονή, τραυματισμός επιθηλίου</a:t>
          </a:r>
          <a:endParaRPr lang="el-GR" sz="2000" kern="1200" dirty="0"/>
        </a:p>
      </dsp:txBody>
      <dsp:txXfrm>
        <a:off x="101348" y="1673129"/>
        <a:ext cx="3651382" cy="1534675"/>
      </dsp:txXfrm>
    </dsp:sp>
    <dsp:sp modelId="{3C21B419-DE78-4DAA-9936-6850C7076B46}">
      <dsp:nvSpPr>
        <dsp:cNvPr id="0" name=""/>
        <dsp:cNvSpPr/>
      </dsp:nvSpPr>
      <dsp:spPr>
        <a:xfrm>
          <a:off x="3531494" y="1734448"/>
          <a:ext cx="2629217" cy="1229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επιδιόρθωση</a:t>
          </a:r>
          <a:endParaRPr lang="el-GR" sz="2000" kern="1200" dirty="0"/>
        </a:p>
      </dsp:txBody>
      <dsp:txXfrm>
        <a:off x="3531494" y="1734448"/>
        <a:ext cx="2629217" cy="1229274"/>
      </dsp:txXfrm>
    </dsp:sp>
    <dsp:sp modelId="{90DE82E0-0B25-45F7-81D2-FF01E4EE3B84}">
      <dsp:nvSpPr>
        <dsp:cNvPr id="0" name=""/>
        <dsp:cNvSpPr/>
      </dsp:nvSpPr>
      <dsp:spPr>
        <a:xfrm>
          <a:off x="6091902" y="1881057"/>
          <a:ext cx="2944593" cy="7867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αναδιαμόρφωση</a:t>
          </a:r>
          <a:endParaRPr lang="el-GR" sz="2000" kern="1200" dirty="0"/>
        </a:p>
      </dsp:txBody>
      <dsp:txXfrm>
        <a:off x="6091902" y="1881057"/>
        <a:ext cx="2944593" cy="786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16A02-51AF-4640-80B9-E075DAE9554D}" type="datetimeFigureOut">
              <a:rPr lang="el-GR" smtClean="0"/>
              <a:pPr/>
              <a:t>27/11/2018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E24E9-D521-433E-B687-285F01ED258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1069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3798D-DE7A-48AF-A4D7-A651617D1F0E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6059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24E9-D521-433E-B687-285F01ED2582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5030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CDC2D-8C9B-47A8-A4CD-FF53B9FFA381}" type="slidenum">
              <a:rPr lang="el-GR" altLang="el-GR"/>
              <a:pPr/>
              <a:t>27</a:t>
            </a:fld>
            <a:endParaRPr lang="el-GR" altLang="el-GR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Φύλο: 	&lt;10 αγόρια</a:t>
            </a:r>
          </a:p>
          <a:p>
            <a:r>
              <a:rPr lang="el-GR" altLang="el-GR" dirty="0"/>
              <a:t>		&gt;10 ίση</a:t>
            </a:r>
          </a:p>
          <a:p>
            <a:r>
              <a:rPr lang="el-GR" altLang="el-GR" dirty="0"/>
              <a:t>		εφηβεία: κορίτσια</a:t>
            </a:r>
          </a:p>
          <a:p>
            <a:r>
              <a:rPr lang="el-GR" altLang="el-GR" dirty="0"/>
              <a:t>		ασπιρίνη: γυναίκες</a:t>
            </a:r>
          </a:p>
          <a:p>
            <a:r>
              <a:rPr lang="el-GR" altLang="el-GR" dirty="0"/>
              <a:t>Οικιακά: </a:t>
            </a:r>
            <a:r>
              <a:rPr lang="el-GR" altLang="el-GR" dirty="0" err="1"/>
              <a:t>ακάρεα</a:t>
            </a:r>
            <a:r>
              <a:rPr lang="el-GR" altLang="el-GR" dirty="0"/>
              <a:t>, σκύλος, γάτα, κατσαρίδα</a:t>
            </a:r>
          </a:p>
          <a:p>
            <a:r>
              <a:rPr lang="el-GR" altLang="el-GR" dirty="0"/>
              <a:t>Εξωτερικά: γύρεις, μύκητες</a:t>
            </a:r>
          </a:p>
          <a:p>
            <a:r>
              <a:rPr lang="el-GR" altLang="el-GR" dirty="0"/>
              <a:t>Επαγγελματικά: </a:t>
            </a:r>
            <a:r>
              <a:rPr lang="en-US" altLang="el-GR" dirty="0"/>
              <a:t>asmanet.com</a:t>
            </a:r>
            <a:endParaRPr lang="el-GR" altLang="el-GR" dirty="0"/>
          </a:p>
          <a:p>
            <a:r>
              <a:rPr lang="el-GR" altLang="el-GR" dirty="0"/>
              <a:t>Λοιμώξεις: υγιεινή υπόθεση</a:t>
            </a:r>
          </a:p>
          <a:p>
            <a:r>
              <a:rPr lang="el-GR" altLang="el-GR" dirty="0"/>
              <a:t>Κοινωνικοοικονομικά: αναπτυγμένες χώρες</a:t>
            </a:r>
          </a:p>
          <a:p>
            <a:r>
              <a:rPr lang="el-GR" altLang="el-GR" dirty="0"/>
              <a:t>Μέγεθος οικογένειας: μικρή = άσθμα</a:t>
            </a:r>
          </a:p>
          <a:p>
            <a:r>
              <a:rPr lang="el-GR" altLang="el-GR" dirty="0"/>
              <a:t>Παχυσαρκία: αυξημένος κίνδυνος άσθματος</a:t>
            </a:r>
          </a:p>
          <a:p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380987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fld id="{E0766D6F-6473-8D4E-90E1-24CC08FCD472}" type="slidenum">
              <a:rPr lang="en-US" sz="1200" b="0">
                <a:solidFill>
                  <a:schemeClr val="tx1"/>
                </a:solidFill>
              </a:rPr>
              <a:pPr/>
              <a:t>29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338638"/>
            <a:ext cx="5076825" cy="41068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2C9BB-FBB3-4750-9DAA-C155C862D446}" type="slidenum">
              <a:rPr lang="el-GR" altLang="el-GR"/>
              <a:pPr/>
              <a:t>31</a:t>
            </a:fld>
            <a:endParaRPr lang="el-GR" altLang="el-GR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l-GR" altLang="el-GR" b="1"/>
              <a:t>Διακύμανση &gt;20% την ημέρα για &gt;3 ημέρες την εβδομάδα σε μέτρηση 15 ημερών</a:t>
            </a:r>
            <a:endParaRPr lang="en-GB" altLang="el-GR" b="1"/>
          </a:p>
        </p:txBody>
      </p:sp>
    </p:spTree>
    <p:extLst>
      <p:ext uri="{BB962C8B-B14F-4D97-AF65-F5344CB8AC3E}">
        <p14:creationId xmlns="" xmlns:p14="http://schemas.microsoft.com/office/powerpoint/2010/main" val="3367174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A1088-8C31-4DFA-B227-B89D0F0DBAE9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b="1" u="sng" dirty="0" err="1" smtClean="0">
                <a:latin typeface="Tahoma" panose="020B0604030504040204" pitchFamily="34" charset="0"/>
              </a:rPr>
              <a:t>Εξω</a:t>
            </a:r>
            <a:r>
              <a:rPr lang="el-GR" altLang="el-GR" sz="1200" b="1" u="sng" dirty="0" smtClean="0">
                <a:latin typeface="Tahoma" panose="020B0604030504040204" pitchFamily="34" charset="0"/>
              </a:rPr>
              <a:t>/</a:t>
            </a:r>
            <a:r>
              <a:rPr lang="el-GR" altLang="el-GR" sz="1200" b="1" u="sng" dirty="0" err="1" smtClean="0">
                <a:latin typeface="Tahoma" panose="020B0604030504040204" pitchFamily="34" charset="0"/>
              </a:rPr>
              <a:t>ενδο</a:t>
            </a:r>
            <a:r>
              <a:rPr lang="el-GR" altLang="el-GR" sz="1200" b="1" u="sng" dirty="0" smtClean="0">
                <a:latin typeface="Tahoma" panose="020B0604030504040204" pitchFamily="34" charset="0"/>
              </a:rPr>
              <a:t> –γενείς </a:t>
            </a:r>
            <a:r>
              <a:rPr lang="el-GR" altLang="el-GR" sz="1200" b="1" u="sng" dirty="0" err="1" smtClean="0">
                <a:latin typeface="Tahoma" panose="020B0604030504040204" pitchFamily="34" charset="0"/>
              </a:rPr>
              <a:t>παράγοντες:</a:t>
            </a:r>
            <a:r>
              <a:rPr lang="el-GR" altLang="el-GR" sz="1200" u="sng" dirty="0" err="1" smtClean="0">
                <a:latin typeface="Tahoma" panose="020B0604030504040204" pitchFamily="34" charset="0"/>
              </a:rPr>
              <a:t>Φλεγμονώδεις</a:t>
            </a:r>
            <a:r>
              <a:rPr lang="el-GR" altLang="el-GR" sz="1200" u="sng" dirty="0" smtClean="0">
                <a:latin typeface="Tahoma" panose="020B0604030504040204" pitchFamily="34" charset="0"/>
              </a:rPr>
              <a:t> </a:t>
            </a:r>
            <a:r>
              <a:rPr lang="el-GR" altLang="el-GR" sz="1200" u="sng" dirty="0" err="1" smtClean="0">
                <a:latin typeface="Tahoma" panose="020B0604030504040204" pitchFamily="34" charset="0"/>
              </a:rPr>
              <a:t>μεταβιβαστές:Κυτταροκίνες</a:t>
            </a:r>
            <a:r>
              <a:rPr lang="el-GR" altLang="el-GR" sz="1200" u="sng" dirty="0" smtClean="0">
                <a:latin typeface="Tahoma" panose="020B0604030504040204" pitchFamily="34" charset="0"/>
              </a:rPr>
              <a:t>, </a:t>
            </a:r>
            <a:r>
              <a:rPr lang="el-GR" altLang="el-GR" sz="1200" u="sng" dirty="0" err="1" smtClean="0">
                <a:latin typeface="Tahoma" panose="020B0604030504040204" pitchFamily="34" charset="0"/>
              </a:rPr>
              <a:t>ισταμίνη</a:t>
            </a:r>
            <a:r>
              <a:rPr lang="el-GR" altLang="el-GR" sz="1200" u="sng" dirty="0" smtClean="0">
                <a:latin typeface="Tahoma" panose="020B060403050404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800" dirty="0" smtClean="0">
                <a:latin typeface="Tahoma" panose="020B0604030504040204" pitchFamily="34" charset="0"/>
              </a:rPr>
              <a:t>                                         </a:t>
            </a:r>
            <a:r>
              <a:rPr lang="el-GR" altLang="el-GR" sz="800" u="sng" dirty="0" smtClean="0">
                <a:latin typeface="Tahoma" panose="020B0604030504040204" pitchFamily="34" charset="0"/>
              </a:rPr>
              <a:t> </a:t>
            </a:r>
            <a:r>
              <a:rPr lang="el-GR" altLang="el-GR" sz="800" u="sng" dirty="0" err="1" smtClean="0">
                <a:latin typeface="Tahoma" panose="020B0604030504040204" pitchFamily="34" charset="0"/>
              </a:rPr>
              <a:t>λευκοτριένεια</a:t>
            </a:r>
            <a:endParaRPr lang="el-GR" altLang="el-GR" sz="800" u="sng" dirty="0" smtClean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200" u="sng" dirty="0" smtClean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</a:rPr>
              <a:t>    </a:t>
            </a:r>
            <a:r>
              <a:rPr lang="el-GR" altLang="el-GR" sz="1200" b="1" u="sng" dirty="0" smtClean="0">
                <a:solidFill>
                  <a:srgbClr val="FF0000"/>
                </a:solidFill>
                <a:latin typeface="Tahoma" panose="020B0604030504040204" pitchFamily="34" charset="0"/>
              </a:rPr>
              <a:t>ΑΠΟΤΕΛΕΣΜΑ: ΦΛΕΓΜΟΝΩΔΗΣ ΑΝΤΙΔΡΑΣΗ/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                      </a:t>
            </a:r>
            <a:r>
              <a:rPr lang="el-GR" altLang="el-GR" sz="1200" b="1" u="sng" dirty="0" smtClean="0">
                <a:solidFill>
                  <a:srgbClr val="FF0000"/>
                </a:solidFill>
                <a:latin typeface="Tahoma" panose="020B0604030504040204" pitchFamily="34" charset="0"/>
              </a:rPr>
              <a:t>ΒΡΟΓΧΟΣΤΕΝΩΣΗ</a:t>
            </a:r>
            <a:endParaRPr lang="el-GR" altLang="el-GR" sz="1200" b="1" u="sng" dirty="0" smtClean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b="1" u="sng" dirty="0" smtClean="0">
                <a:latin typeface="Tahoma" panose="020B0604030504040204" pitchFamily="34" charset="0"/>
              </a:rPr>
              <a:t>  </a:t>
            </a:r>
          </a:p>
          <a:p>
            <a:pPr eaLnBrk="1" hangingPunct="1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21416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1D96-DF81-4093-ADDA-40D8D22B3760}" type="datetimeFigureOut">
              <a:rPr lang="el-GR" smtClean="0"/>
              <a:pPr/>
              <a:t>27/11/2018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EF2-62FA-428E-A30E-44FD203F325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1D96-DF81-4093-ADDA-40D8D22B3760}" type="datetimeFigureOut">
              <a:rPr lang="el-GR" smtClean="0"/>
              <a:pPr/>
              <a:t>27/11/2018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EF2-62FA-428E-A30E-44FD203F325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1D96-DF81-4093-ADDA-40D8D22B3760}" type="datetimeFigureOut">
              <a:rPr lang="el-GR" smtClean="0"/>
              <a:pPr/>
              <a:t>27/11/2018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EF2-62FA-428E-A30E-44FD203F325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/>
              <a:pPr/>
              <a:t>27/11/2018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2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85758" y="6679456"/>
            <a:ext cx="16543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80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560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3665" y="115888"/>
            <a:ext cx="8726487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155576" y="1533525"/>
            <a:ext cx="4314825" cy="452596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22801" y="1533525"/>
            <a:ext cx="4314825" cy="452596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="" xmlns:p14="http://schemas.microsoft.com/office/powerpoint/2010/main" val="665064710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1D96-DF81-4093-ADDA-40D8D22B3760}" type="datetimeFigureOut">
              <a:rPr lang="el-GR" smtClean="0"/>
              <a:pPr/>
              <a:t>27/11/2018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EF2-62FA-428E-A30E-44FD203F325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1D96-DF81-4093-ADDA-40D8D22B3760}" type="datetimeFigureOut">
              <a:rPr lang="el-GR" smtClean="0"/>
              <a:pPr/>
              <a:t>27/11/2018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EF2-62FA-428E-A30E-44FD203F325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1D96-DF81-4093-ADDA-40D8D22B3760}" type="datetimeFigureOut">
              <a:rPr lang="el-GR" smtClean="0"/>
              <a:pPr/>
              <a:t>27/11/2018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EF2-62FA-428E-A30E-44FD203F325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1D96-DF81-4093-ADDA-40D8D22B3760}" type="datetimeFigureOut">
              <a:rPr lang="el-GR" smtClean="0"/>
              <a:pPr/>
              <a:t>27/11/2018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EF2-62FA-428E-A30E-44FD203F325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1D96-DF81-4093-ADDA-40D8D22B3760}" type="datetimeFigureOut">
              <a:rPr lang="el-GR" smtClean="0"/>
              <a:pPr/>
              <a:t>27/11/2018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EF2-62FA-428E-A30E-44FD203F325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1D96-DF81-4093-ADDA-40D8D22B3760}" type="datetimeFigureOut">
              <a:rPr lang="el-GR" smtClean="0"/>
              <a:pPr/>
              <a:t>27/11/2018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EF2-62FA-428E-A30E-44FD203F325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1D96-DF81-4093-ADDA-40D8D22B3760}" type="datetimeFigureOut">
              <a:rPr lang="el-GR" smtClean="0"/>
              <a:pPr/>
              <a:t>27/11/2018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EF2-62FA-428E-A30E-44FD203F325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1D96-DF81-4093-ADDA-40D8D22B3760}" type="datetimeFigureOut">
              <a:rPr lang="el-GR" smtClean="0"/>
              <a:pPr/>
              <a:t>27/11/2018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EF2-62FA-428E-A30E-44FD203F325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6DA1D96-DF81-4093-ADDA-40D8D22B3760}" type="datetimeFigureOut">
              <a:rPr lang="el-GR" smtClean="0"/>
              <a:pPr/>
              <a:t>27/11/2018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906CEF2-62FA-428E-A30E-44FD203F325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9.png"/><Relationship Id="rId4" Type="http://schemas.openxmlformats.org/officeDocument/2006/relationships/oleObject" Target="../embeddings/___________________Microsoft_Office_Excel_97-20031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114550" y="5085184"/>
            <a:ext cx="5481228" cy="16227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ΚΑΡΑΚΟΝΤΑΚΗ  ΦΩΤΕΙΝΗ</a:t>
            </a:r>
            <a:r>
              <a:rPr lang="en-US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MD, PhD</a:t>
            </a:r>
            <a:endParaRPr lang="el-GR" sz="2000" b="1" i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l-GR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ΠΝΕΥΜΟΝΟΛΟΓΟΣ</a:t>
            </a:r>
          </a:p>
          <a:p>
            <a:pPr>
              <a:spcBef>
                <a:spcPts val="0"/>
              </a:spcBef>
            </a:pP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ΕΠΙΜ.  Α’  ΠΝΕΥΜΟΝΟΛΟΓΙΚΗΣ  ΚΛΙΝΙΚΗΣ Ν. ΥΓΕΙΑ </a:t>
            </a:r>
            <a:endParaRPr lang="en-US" sz="1800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Δ/</a:t>
            </a:r>
            <a:r>
              <a:rPr lang="el-GR" sz="20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ντής </a:t>
            </a:r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Β. </a:t>
            </a:r>
            <a:r>
              <a:rPr lang="el-GR" sz="20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Πολυχρονόπουλος</a:t>
            </a:r>
            <a:endParaRPr lang="el-GR" sz="20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13176"/>
            <a:ext cx="2114550" cy="1844825"/>
          </a:xfrm>
          <a:prstGeom prst="rect">
            <a:avLst/>
          </a:prstGeom>
        </p:spPr>
      </p:pic>
      <p:pic>
        <p:nvPicPr>
          <p:cNvPr id="2056" name="Picture 8" descr="https://encrypted-tbn0.gstatic.com/images?q=tbn:ANd9GcT9G6fuOrAAsZyxu3QpeOCtlmsYFyZgXtV-wIxFZni_oJ_ySC5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16156"/>
            <a:ext cx="2472587" cy="178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7287" y="2420888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Χρόνια αποφρακτική πνευμονοπάθεια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l-GR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Βρογχικό </a:t>
            </a:r>
            <a:r>
              <a:rPr lang="el-GR" sz="4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άσθμα</a:t>
            </a:r>
            <a:r>
              <a:rPr lang="el-GR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ΠΑΘΟΦΥΣΙΟΛΟΓΙΑ</a:t>
            </a:r>
            <a:endParaRPr lang="el-GR" sz="3200" b="1" i="1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Εικόνα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96143" cy="1743075"/>
          </a:xfrm>
          <a:prstGeom prst="rect">
            <a:avLst/>
          </a:prstGeom>
        </p:spPr>
      </p:pic>
      <p:pic>
        <p:nvPicPr>
          <p:cNvPr id="10" name="Picture 7" descr="Αποτέλεσμα εικόνας για medical ca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69" y="-1"/>
            <a:ext cx="1808081" cy="1772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Εικόνα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5013176"/>
            <a:ext cx="1763689" cy="1844824"/>
          </a:xfrm>
          <a:prstGeom prst="rect">
            <a:avLst/>
          </a:prstGeom>
        </p:spPr>
      </p:pic>
      <p:pic>
        <p:nvPicPr>
          <p:cNvPr id="12" name="Picture 2" descr="Αποτέλεσμα εικόνας για asthma COPD overlap syndro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50" y="1"/>
            <a:ext cx="3057682" cy="177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33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335716" y="1459321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14350" indent="-514350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l-GR" sz="2800" dirty="0" smtClean="0"/>
              <a:t>Απόφραξη αεραγωγών</a:t>
            </a:r>
          </a:p>
          <a:p>
            <a:pPr marL="514350" indent="-514350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el-GR" sz="2800" dirty="0" smtClean="0"/>
          </a:p>
          <a:p>
            <a:pPr marL="514350" indent="-514350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l-GR" sz="2800" dirty="0" smtClean="0"/>
              <a:t>Περιορισμό ροής αέρα</a:t>
            </a:r>
          </a:p>
          <a:p>
            <a:pPr marL="514350" indent="-514350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el-GR" sz="2800" dirty="0" smtClean="0"/>
          </a:p>
          <a:p>
            <a:pPr marL="514350" indent="-514350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l-GR" sz="2800" dirty="0" smtClean="0"/>
              <a:t>Μείωση ελαστικής δύναμης επαναφοράς πνεύμονα &amp; </a:t>
            </a:r>
            <a:r>
              <a:rPr lang="el-GR" sz="2800" dirty="0" err="1" smtClean="0"/>
              <a:t>υπερδιάταση</a:t>
            </a:r>
            <a:endParaRPr lang="el-GR" sz="2800" dirty="0" smtClean="0"/>
          </a:p>
          <a:p>
            <a:pPr marL="514350" indent="-514350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el-GR" sz="2800" dirty="0" smtClean="0"/>
          </a:p>
          <a:p>
            <a:pPr marL="514350" indent="-514350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l-GR" sz="2800" dirty="0" smtClean="0"/>
              <a:t>Αυξημένο έργο αναπνοής</a:t>
            </a:r>
          </a:p>
          <a:p>
            <a:pPr marL="514350" indent="-514350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el-GR" sz="2800" dirty="0" smtClean="0"/>
          </a:p>
          <a:p>
            <a:pPr marL="514350" indent="-514350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l-GR" sz="2800" dirty="0" smtClean="0"/>
              <a:t>Όλα τα παραπάνω</a:t>
            </a:r>
            <a:endParaRPr lang="el-GR" sz="28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312587" y="188640"/>
            <a:ext cx="8210872" cy="796950"/>
          </a:xfrm>
          <a:solidFill>
            <a:schemeClr val="bg2">
              <a:lumMod val="10000"/>
            </a:schemeClr>
          </a:solidFill>
          <a:ln w="22225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el-GR" sz="2800" b="1" dirty="0" err="1" smtClean="0">
                <a:solidFill>
                  <a:srgbClr val="FFFF00"/>
                </a:solidFill>
              </a:rPr>
              <a:t>Γιατι</a:t>
            </a:r>
            <a:r>
              <a:rPr lang="el-GR" sz="2800" b="1" dirty="0" smtClean="0">
                <a:solidFill>
                  <a:srgbClr val="FFFF00"/>
                </a:solidFill>
              </a:rPr>
              <a:t> </a:t>
            </a:r>
            <a:r>
              <a:rPr lang="el-GR" sz="2800" b="1" dirty="0" err="1" smtClean="0">
                <a:solidFill>
                  <a:srgbClr val="FFFF00"/>
                </a:solidFill>
              </a:rPr>
              <a:t>αισθανεται</a:t>
            </a:r>
            <a:r>
              <a:rPr lang="el-GR" sz="2800" b="1" dirty="0" smtClean="0">
                <a:solidFill>
                  <a:srgbClr val="FFFF00"/>
                </a:solidFill>
              </a:rPr>
              <a:t> ο </a:t>
            </a:r>
            <a:r>
              <a:rPr lang="el-GR" sz="2800" b="1" dirty="0" err="1" smtClean="0">
                <a:solidFill>
                  <a:srgbClr val="FFFF00"/>
                </a:solidFill>
              </a:rPr>
              <a:t>ασθενησ</a:t>
            </a:r>
            <a:r>
              <a:rPr lang="el-GR" sz="2800" b="1" dirty="0" smtClean="0">
                <a:solidFill>
                  <a:srgbClr val="FFFF00"/>
                </a:solidFill>
              </a:rPr>
              <a:t> </a:t>
            </a:r>
            <a:r>
              <a:rPr lang="el-GR" sz="2800" b="1" dirty="0" err="1" smtClean="0">
                <a:solidFill>
                  <a:srgbClr val="FFFF00"/>
                </a:solidFill>
              </a:rPr>
              <a:t>δυσπνοια</a:t>
            </a:r>
            <a:r>
              <a:rPr lang="el-GR" sz="2800" b="1" dirty="0" smtClean="0">
                <a:solidFill>
                  <a:srgbClr val="FFFF00"/>
                </a:solidFill>
              </a:rPr>
              <a:t>;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283924" y="5481228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290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3"/>
            <a:ext cx="9144000" cy="864096"/>
          </a:xfrm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l-GR" altLang="el-GR" sz="3200" b="1" dirty="0" smtClean="0"/>
              <a:t>ΛΕΙΤΟΥΡΓΙΚΕΣ ΔΙΑΤΑΡΑΧΕΣ 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4067175" y="1124743"/>
            <a:ext cx="288925" cy="576263"/>
          </a:xfrm>
          <a:prstGeom prst="downArrow">
            <a:avLst>
              <a:gd name="adj1" fmla="val 50000"/>
              <a:gd name="adj2" fmla="val 49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988840"/>
            <a:ext cx="4320480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72178" y="1988840"/>
            <a:ext cx="44503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</a:rPr>
              <a:t>Απόφραξη αεραγωγών </a:t>
            </a:r>
          </a:p>
          <a:p>
            <a:pPr algn="ctr"/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</a:rPr>
              <a:t>&amp;</a:t>
            </a:r>
          </a:p>
          <a:p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</a:rPr>
              <a:t> περιορισμό ροής αέρα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(V=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</a:rPr>
              <a:t>Δ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P/R)</a:t>
            </a:r>
            <a:endParaRPr lang="el-GR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l-GR" dirty="0" smtClean="0"/>
          </a:p>
          <a:p>
            <a:pPr>
              <a:buFont typeface="Wingdings" pitchFamily="2" charset="2"/>
              <a:buChar char="§"/>
            </a:pPr>
            <a:r>
              <a:rPr lang="el-GR" sz="2000" i="1" dirty="0" smtClean="0"/>
              <a:t>Φλεγμονή-οίδημα-πάχυνση τοιχώματος</a:t>
            </a:r>
          </a:p>
          <a:p>
            <a:pPr>
              <a:buFont typeface="Wingdings" pitchFamily="2" charset="2"/>
              <a:buChar char="§"/>
            </a:pPr>
            <a:r>
              <a:rPr lang="el-GR" sz="2000" i="1" dirty="0" smtClean="0"/>
              <a:t>Υπερέκκριση </a:t>
            </a:r>
            <a:r>
              <a:rPr lang="el-GR" sz="2000" i="1" dirty="0" err="1" smtClean="0"/>
              <a:t>βλέννης</a:t>
            </a:r>
            <a:endParaRPr lang="el-GR" sz="2000" i="1" dirty="0" smtClean="0"/>
          </a:p>
          <a:p>
            <a:pPr>
              <a:buFont typeface="Wingdings" pitchFamily="2" charset="2"/>
              <a:buChar char="§"/>
            </a:pPr>
            <a:r>
              <a:rPr lang="el-GR" sz="2000" i="1" dirty="0" smtClean="0"/>
              <a:t>Απώλεια ακτινωτής έλξης</a:t>
            </a:r>
          </a:p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644008" y="2060848"/>
            <a:ext cx="4198865" cy="227754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 smtClean="0">
                <a:solidFill>
                  <a:schemeClr val="tx2">
                    <a:lumMod val="75000"/>
                  </a:schemeClr>
                </a:solidFill>
              </a:rPr>
              <a:t>Υπερδιάταση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</a:rPr>
              <a:t> πνεύμονα</a:t>
            </a:r>
          </a:p>
          <a:p>
            <a:pPr algn="ctr"/>
            <a:endParaRPr lang="el-G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l-GR" dirty="0" smtClean="0"/>
          </a:p>
          <a:p>
            <a:pPr>
              <a:buFont typeface="Wingdings" pitchFamily="2" charset="2"/>
              <a:buChar char="§"/>
            </a:pPr>
            <a:r>
              <a:rPr lang="el-GR" sz="2000" i="1" dirty="0" smtClean="0"/>
              <a:t>Μείωση ελαστικής επαναφοράς</a:t>
            </a:r>
          </a:p>
          <a:p>
            <a:pPr>
              <a:buFont typeface="Wingdings" pitchFamily="2" charset="2"/>
              <a:buChar char="§"/>
            </a:pPr>
            <a:r>
              <a:rPr lang="el-GR" sz="2000" i="1" dirty="0" smtClean="0"/>
              <a:t>Παγίδευση αέρα λόγω πρώιμης σύγκλεισης αεραγωγών</a:t>
            </a:r>
          </a:p>
          <a:p>
            <a:pPr>
              <a:buFont typeface="Wingdings" pitchFamily="2" charset="2"/>
              <a:buChar char="§"/>
            </a:pPr>
            <a:endParaRPr lang="el-GR" sz="2000" i="1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9512" y="4653136"/>
          <a:ext cx="1803400" cy="1625600"/>
        </p:xfrm>
        <a:graphic>
          <a:graphicData uri="http://schemas.openxmlformats.org/presentationml/2006/ole">
            <p:oleObj spid="_x0000_s1070" name="Bitmap Image" r:id="rId3" imgW="2857899" imgH="2676899" progId="PBrush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339752" y="4653136"/>
          <a:ext cx="1689100" cy="1574800"/>
        </p:xfrm>
        <a:graphic>
          <a:graphicData uri="http://schemas.openxmlformats.org/presentationml/2006/ole">
            <p:oleObj spid="_x0000_s1071" name="Bitmap Image" r:id="rId4" imgW="3048426" imgH="2847619" progId="PBrush">
              <p:embed/>
            </p:oleObj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666496"/>
            <a:ext cx="3249612" cy="207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983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7" y="620688"/>
            <a:ext cx="6978603" cy="5400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21237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275856" y="4797152"/>
            <a:ext cx="1800200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ounded Rectangle 4"/>
          <p:cNvSpPr/>
          <p:nvPr/>
        </p:nvSpPr>
        <p:spPr>
          <a:xfrm>
            <a:off x="5724128" y="4869160"/>
            <a:ext cx="1800200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267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696744" cy="550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614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5615308" cy="6455664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5580113" y="1988840"/>
            <a:ext cx="3563888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Πρώιμη σύγκλειση αεραγωγών</a:t>
            </a:r>
          </a:p>
          <a:p>
            <a:pPr algn="ctr"/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Παγίδευση αέρα</a:t>
            </a:r>
            <a:endParaRPr lang="el-G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1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1" cy="4824536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0" y="447055"/>
            <a:ext cx="3779912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 ΚΑΜΠΥΛΗ ΠΙΕΣΗΣ-ΟΓΚΟΥ</a:t>
            </a:r>
            <a:endParaRPr lang="el-GR" sz="2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788024" y="476672"/>
            <a:ext cx="435597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ΔΙΑΤΑΣΙΜΟΤΗΤΑ Δ</a:t>
            </a:r>
            <a:r>
              <a:rPr lang="en-US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V/</a:t>
            </a:r>
            <a:r>
              <a:rPr lang="el-GR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Δ</a:t>
            </a:r>
            <a:r>
              <a:rPr lang="en-US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</a:t>
            </a:r>
            <a:endParaRPr lang="el-GR" sz="2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90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384"/>
            <a:ext cx="4932040" cy="6858000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4499992" y="1844824"/>
            <a:ext cx="4932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Μείωση ελαστικής επαναφοράς-</a:t>
            </a:r>
          </a:p>
          <a:p>
            <a:pPr algn="ctr"/>
            <a:r>
              <a:rPr lang="el-GR" sz="2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αύξηση </a:t>
            </a:r>
            <a:r>
              <a:rPr lang="el-GR" sz="20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διατασιμότητας</a:t>
            </a:r>
            <a:endParaRPr lang="el-GR" sz="20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Εικόνα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820987"/>
            <a:ext cx="5435600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034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3672"/>
            <a:ext cx="5580113" cy="5004328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6084168" y="1052736"/>
            <a:ext cx="30598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RV</a:t>
            </a:r>
            <a:endParaRPr lang="el-GR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 </a:t>
            </a:r>
            <a:r>
              <a:rPr lang="el-GR" sz="2400" dirty="0" smtClean="0"/>
              <a:t>Υπολειπόμενος όγκος</a:t>
            </a:r>
            <a:endParaRPr lang="en-US" sz="24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FRC</a:t>
            </a:r>
            <a:endParaRPr lang="el-GR" sz="2800" b="1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Λειτουργική υπολειπόμενη χωρητικότητα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TLC</a:t>
            </a:r>
          </a:p>
          <a:p>
            <a:r>
              <a:rPr lang="el-GR" sz="2400" dirty="0" smtClean="0"/>
              <a:t>Ολική πνευμονική χωρητικότητα</a:t>
            </a:r>
          </a:p>
          <a:p>
            <a:endParaRPr lang="el-GR" sz="2400" dirty="0" smtClean="0"/>
          </a:p>
          <a:p>
            <a:endParaRPr lang="en-US" sz="24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IC</a:t>
            </a:r>
            <a:endParaRPr lang="el-GR" sz="2800" b="1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Εισπνευστική χωρητικότητα</a:t>
            </a:r>
            <a:endParaRPr lang="el-GR" sz="2400" dirty="0"/>
          </a:p>
        </p:txBody>
      </p:sp>
      <p:sp>
        <p:nvSpPr>
          <p:cNvPr id="5" name="4 - Βέλος προς τα επάνω"/>
          <p:cNvSpPr/>
          <p:nvPr/>
        </p:nvSpPr>
        <p:spPr>
          <a:xfrm>
            <a:off x="5652120" y="1700808"/>
            <a:ext cx="360040" cy="2304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Βέλος προς τα κάτω"/>
          <p:cNvSpPr/>
          <p:nvPr/>
        </p:nvSpPr>
        <p:spPr>
          <a:xfrm>
            <a:off x="5652120" y="537321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1761665" y="46365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Υπερδιάταση</a:t>
            </a:r>
            <a:r>
              <a:rPr lang="el-G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πνεύμονα</a:t>
            </a:r>
            <a:endParaRPr lang="el-G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35905" y="76470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Ελαστική επαναφορά</a:t>
            </a:r>
          </a:p>
          <a:p>
            <a:r>
              <a:rPr lang="el-GR" sz="2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Πρώιμη σύγκλειση αεραγωγών</a:t>
            </a:r>
            <a:endParaRPr lang="el-GR" sz="20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179512" y="692696"/>
            <a:ext cx="25152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161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4"/>
          <p:cNvGrpSpPr>
            <a:grpSpLocks noGrp="1"/>
          </p:cNvGrpSpPr>
          <p:nvPr/>
        </p:nvGrpSpPr>
        <p:grpSpPr>
          <a:xfrm>
            <a:off x="539552" y="476672"/>
            <a:ext cx="8229600" cy="6120680"/>
            <a:chOff x="1429659" y="2081508"/>
            <a:chExt cx="8677264" cy="3387307"/>
          </a:xfrm>
        </p:grpSpPr>
        <p:grpSp>
          <p:nvGrpSpPr>
            <p:cNvPr id="5" name="Ομάδα 3"/>
            <p:cNvGrpSpPr/>
            <p:nvPr/>
          </p:nvGrpSpPr>
          <p:grpSpPr>
            <a:xfrm>
              <a:off x="1429659" y="2560759"/>
              <a:ext cx="8677264" cy="2908056"/>
              <a:chOff x="1429659" y="2560759"/>
              <a:chExt cx="8677264" cy="2908056"/>
            </a:xfrm>
          </p:grpSpPr>
          <p:pic>
            <p:nvPicPr>
              <p:cNvPr id="8" name="Εικόνα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29659" y="2560759"/>
                <a:ext cx="8677264" cy="2908056"/>
              </a:xfrm>
              <a:prstGeom prst="rect">
                <a:avLst/>
              </a:prstGeom>
            </p:spPr>
          </p:pic>
          <p:sp>
            <p:nvSpPr>
              <p:cNvPr id="9" name="TextBox 12"/>
              <p:cNvSpPr txBox="1"/>
              <p:nvPr/>
            </p:nvSpPr>
            <p:spPr>
              <a:xfrm>
                <a:off x="2233779" y="3679617"/>
                <a:ext cx="1185357" cy="41969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P</a:t>
                </a:r>
                <a:r>
                  <a:rPr lang="el-GR" sz="2400" b="1" baseline="-25000" dirty="0" smtClean="0">
                    <a:solidFill>
                      <a:schemeClr val="bg1"/>
                    </a:solidFill>
                  </a:rPr>
                  <a:t>ελαστική</a:t>
                </a:r>
                <a:endParaRPr lang="el-GR" sz="2400" b="1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13"/>
              <p:cNvSpPr txBox="1"/>
              <p:nvPr/>
            </p:nvSpPr>
            <p:spPr>
              <a:xfrm>
                <a:off x="6835087" y="3543371"/>
                <a:ext cx="1185357" cy="41969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P</a:t>
                </a:r>
                <a:r>
                  <a:rPr lang="el-GR" sz="2400" b="1" baseline="-25000" dirty="0" smtClean="0">
                    <a:solidFill>
                      <a:schemeClr val="bg1"/>
                    </a:solidFill>
                  </a:rPr>
                  <a:t>ελαστική</a:t>
                </a:r>
                <a:endParaRPr lang="el-GR" sz="2400" b="1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4"/>
              <p:cNvSpPr txBox="1"/>
              <p:nvPr/>
            </p:nvSpPr>
            <p:spPr>
              <a:xfrm>
                <a:off x="5285573" y="3740066"/>
                <a:ext cx="291892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</a:rPr>
                  <a:t>Q</a:t>
                </a:r>
                <a:endParaRPr lang="el-GR" sz="2800" b="1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5"/>
              <p:cNvSpPr txBox="1"/>
              <p:nvPr/>
            </p:nvSpPr>
            <p:spPr>
              <a:xfrm>
                <a:off x="9815031" y="3753177"/>
                <a:ext cx="291892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</a:rPr>
                  <a:t>Q</a:t>
                </a:r>
                <a:endParaRPr lang="el-GR" sz="2800" b="1" baseline="-25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17"/>
            <p:cNvSpPr txBox="1"/>
            <p:nvPr/>
          </p:nvSpPr>
          <p:spPr>
            <a:xfrm>
              <a:off x="1429659" y="2081508"/>
              <a:ext cx="4373265" cy="25549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>
                  <a:solidFill>
                    <a:srgbClr val="FF0000"/>
                  </a:solidFill>
                </a:rPr>
                <a:t>ΥΓΙΗΣ </a:t>
              </a:r>
              <a:r>
                <a:rPr lang="el-GR" sz="2400" b="1" dirty="0" smtClean="0">
                  <a:solidFill>
                    <a:schemeClr val="bg1"/>
                  </a:solidFill>
                </a:rPr>
                <a:t>ΠΝΕΥΜΟΝΑΣ</a:t>
              </a:r>
            </a:p>
          </p:txBody>
        </p:sp>
        <p:sp>
          <p:nvSpPr>
            <p:cNvPr id="7" name="TextBox 18"/>
            <p:cNvSpPr txBox="1"/>
            <p:nvPr/>
          </p:nvSpPr>
          <p:spPr>
            <a:xfrm>
              <a:off x="5802924" y="2081508"/>
              <a:ext cx="4303999" cy="25549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>
                  <a:solidFill>
                    <a:srgbClr val="FF0000"/>
                  </a:solidFill>
                </a:rPr>
                <a:t>ΧΑΠ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8054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l-GR" sz="2800" b="1" dirty="0" err="1" smtClean="0">
                <a:solidFill>
                  <a:srgbClr val="002060"/>
                </a:solidFill>
              </a:rPr>
              <a:t>Υπερδιαταση</a:t>
            </a:r>
            <a:r>
              <a:rPr lang="el-GR" sz="2800" b="1" dirty="0" smtClean="0">
                <a:solidFill>
                  <a:srgbClr val="002060"/>
                </a:solidFill>
              </a:rPr>
              <a:t>                          Έργο </a:t>
            </a:r>
            <a:r>
              <a:rPr lang="el-GR" sz="2800" b="1" dirty="0" err="1" smtClean="0">
                <a:solidFill>
                  <a:srgbClr val="002060"/>
                </a:solidFill>
              </a:rPr>
              <a:t>αναπνοησ</a:t>
            </a:r>
            <a:r>
              <a:rPr lang="el-GR" sz="2800" b="1" dirty="0" smtClean="0">
                <a:solidFill>
                  <a:srgbClr val="002060"/>
                </a:solidFill>
              </a:rPr>
              <a:t/>
            </a:r>
            <a:br>
              <a:rPr lang="el-GR" sz="2800" b="1" dirty="0" smtClean="0">
                <a:solidFill>
                  <a:srgbClr val="002060"/>
                </a:solidFill>
              </a:rPr>
            </a:br>
            <a:r>
              <a:rPr lang="el-GR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Αιτια</a:t>
            </a:r>
            <a:r>
              <a:rPr lang="el-GR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δυσπνοιασ</a:t>
            </a:r>
            <a:endParaRPr lang="el-GR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Διάσημα"/>
          <p:cNvSpPr/>
          <p:nvPr/>
        </p:nvSpPr>
        <p:spPr>
          <a:xfrm>
            <a:off x="3995936" y="404664"/>
            <a:ext cx="484632" cy="484632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6 - Βέλος προς τα επάνω"/>
          <p:cNvSpPr/>
          <p:nvPr/>
        </p:nvSpPr>
        <p:spPr>
          <a:xfrm>
            <a:off x="4621750" y="231669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12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700808"/>
            <a:ext cx="3024336" cy="1080120"/>
          </a:xfrm>
          <a:prstGeom prst="rect">
            <a:avLst/>
          </a:prstGeom>
          <a:solidFill>
            <a:srgbClr val="FFCC66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rmAutofit fontScale="55000" lnSpcReduction="20000"/>
          </a:bodyPr>
          <a:lstStyle/>
          <a:p>
            <a:pPr>
              <a:buSzPct val="10000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l-GR" altLang="el-GR" sz="2000" b="1" dirty="0" smtClean="0">
              <a:solidFill>
                <a:srgbClr val="000000"/>
              </a:solidFill>
              <a:latin typeface="Symbol" pitchFamily="16" charset="2"/>
            </a:endParaRPr>
          </a:p>
          <a:p>
            <a:pPr>
              <a:buSzPct val="10000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altLang="el-GR" sz="3600" b="1" dirty="0" err="1" smtClean="0">
                <a:solidFill>
                  <a:srgbClr val="002060"/>
                </a:solidFill>
                <a:latin typeface="Symbol" pitchFamily="16" charset="2"/>
              </a:rPr>
              <a:t></a:t>
            </a:r>
            <a:r>
              <a:rPr lang="el-GR" altLang="el-GR" sz="3600" b="1" dirty="0" err="1">
                <a:solidFill>
                  <a:srgbClr val="002060"/>
                </a:solidFill>
              </a:rPr>
              <a:t>Αντιστάσεις</a:t>
            </a:r>
            <a:r>
              <a:rPr lang="el-GR" altLang="el-GR" sz="3600" b="1" dirty="0">
                <a:solidFill>
                  <a:srgbClr val="002060"/>
                </a:solidFill>
              </a:rPr>
              <a:t> αεραγωγών</a:t>
            </a:r>
          </a:p>
          <a:p>
            <a:pPr>
              <a:buSzPct val="10000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altLang="el-GR" sz="3600" b="1" dirty="0" err="1">
                <a:solidFill>
                  <a:srgbClr val="002060"/>
                </a:solidFill>
                <a:latin typeface="Symbol" pitchFamily="16" charset="2"/>
              </a:rPr>
              <a:t></a:t>
            </a:r>
            <a:r>
              <a:rPr lang="el-GR" altLang="el-GR" sz="3600" b="1" dirty="0" err="1">
                <a:solidFill>
                  <a:srgbClr val="002060"/>
                </a:solidFill>
              </a:rPr>
              <a:t>Ελαστική</a:t>
            </a:r>
            <a:r>
              <a:rPr lang="el-GR" altLang="el-GR" sz="3600" b="1" dirty="0">
                <a:solidFill>
                  <a:srgbClr val="002060"/>
                </a:solidFill>
              </a:rPr>
              <a:t> επαναφορά</a:t>
            </a: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l-GR" altLang="el-GR" sz="2000" b="1" dirty="0">
              <a:solidFill>
                <a:srgbClr val="00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724128" y="1844824"/>
            <a:ext cx="217623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800" b="1" dirty="0" err="1" smtClean="0">
                <a:solidFill>
                  <a:srgbClr val="FF0000"/>
                </a:solidFill>
              </a:rPr>
              <a:t>Υπερδιάταση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475656" y="3356992"/>
            <a:ext cx="6552728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Δυσλειτουργία αναπνευστικών μυών: </a:t>
            </a:r>
          </a:p>
          <a:p>
            <a:r>
              <a:rPr lang="el-GR" sz="2000" i="1" dirty="0" smtClean="0"/>
              <a:t>Το διάφραγμα κατέρχεται-επιπεδώνεται-δεν λειτουργεί </a:t>
            </a:r>
          </a:p>
          <a:p>
            <a:r>
              <a:rPr lang="el-GR" sz="2000" i="1" dirty="0" smtClean="0"/>
              <a:t>σε ευνοϊκή σχέση μήκους-τάσης-μειωμένη απόδοση</a:t>
            </a:r>
            <a:endParaRPr lang="el-GR" sz="2000" i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2627784" y="5445224"/>
            <a:ext cx="345638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Αυξημένο έργο αναπνοής (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W=</a:t>
            </a:r>
            <a:r>
              <a:rPr lang="en-US" sz="2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PxV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sz="2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- Δεξιό βέλος"/>
          <p:cNvSpPr/>
          <p:nvPr/>
        </p:nvSpPr>
        <p:spPr>
          <a:xfrm>
            <a:off x="4067944" y="19168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Βέλος προς τα κάτω"/>
          <p:cNvSpPr/>
          <p:nvPr/>
        </p:nvSpPr>
        <p:spPr>
          <a:xfrm>
            <a:off x="6444208" y="2564904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Βέλος προς τα κάτω"/>
          <p:cNvSpPr/>
          <p:nvPr/>
        </p:nvSpPr>
        <p:spPr>
          <a:xfrm>
            <a:off x="4283968" y="4581128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022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768752" cy="1224136"/>
          </a:xfr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el-GR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ΧρΟνια</a:t>
            </a:r>
            <a:r>
              <a:rPr lang="el-GR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αποφρακτικΗ</a:t>
            </a:r>
            <a:r>
              <a:rPr lang="el-GR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ΠνευμονοπΑθεια</a:t>
            </a:r>
            <a:r>
              <a:rPr lang="el-GR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(ΧΑΠ) </a:t>
            </a:r>
            <a:br>
              <a:rPr lang="el-GR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i="1" dirty="0" err="1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ΟρισμΟΣ</a:t>
            </a:r>
            <a:endParaRPr lang="el-GR" sz="2400" b="1" i="1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323528" y="1988840"/>
            <a:ext cx="8533456" cy="4688115"/>
          </a:xfrm>
          <a:prstGeom prst="rect">
            <a:avLst/>
          </a:prstGeom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400" b="1" dirty="0">
                <a:solidFill>
                  <a:srgbClr val="FFC000"/>
                </a:solidFill>
              </a:rPr>
              <a:t>Χ</a:t>
            </a:r>
            <a:r>
              <a:rPr lang="el-GR" sz="2400" b="1" dirty="0" smtClean="0">
                <a:solidFill>
                  <a:srgbClr val="FFC000"/>
                </a:solidFill>
              </a:rPr>
              <a:t>ρόνια νόσος</a:t>
            </a:r>
            <a:r>
              <a:rPr lang="el-GR" sz="2400" b="1" dirty="0" smtClean="0">
                <a:solidFill>
                  <a:srgbClr val="002060"/>
                </a:solidFill>
              </a:rPr>
              <a:t> </a:t>
            </a:r>
            <a:r>
              <a:rPr lang="el-GR" sz="2400" dirty="0"/>
              <a:t>που </a:t>
            </a:r>
            <a:r>
              <a:rPr lang="el-GR" sz="2400" dirty="0" smtClean="0"/>
              <a:t>οφείλεται σε </a:t>
            </a:r>
            <a:r>
              <a:rPr lang="el-GR" sz="2400" b="1" dirty="0" smtClean="0">
                <a:solidFill>
                  <a:srgbClr val="FFC000"/>
                </a:solidFill>
              </a:rPr>
              <a:t>παθολογική φλεγμονώδη αντίδραση </a:t>
            </a:r>
            <a:r>
              <a:rPr lang="el-GR" sz="2400" dirty="0" smtClean="0"/>
              <a:t>των </a:t>
            </a:r>
            <a:r>
              <a:rPr lang="el-GR" sz="2400" b="1" dirty="0" smtClean="0">
                <a:solidFill>
                  <a:srgbClr val="FFC000"/>
                </a:solidFill>
              </a:rPr>
              <a:t>αεραγωγών ή/και του πνευμονικού παρεγχύματος </a:t>
            </a:r>
            <a:r>
              <a:rPr lang="el-GR" sz="2400" dirty="0" smtClean="0"/>
              <a:t>σε βλαπτικά σωματίδια ή αέρια (κυρίως </a:t>
            </a:r>
            <a:r>
              <a:rPr lang="el-GR" sz="2400" b="1" dirty="0" smtClean="0">
                <a:solidFill>
                  <a:srgbClr val="FFC000"/>
                </a:solidFill>
              </a:rPr>
              <a:t>κάπνισμα</a:t>
            </a:r>
            <a:r>
              <a:rPr lang="el-GR" sz="2400" b="1" dirty="0" smtClean="0"/>
              <a:t>)</a:t>
            </a:r>
            <a:r>
              <a:rPr lang="el-GR" sz="2400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sz="24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400" dirty="0" smtClean="0"/>
              <a:t>Χαρακτηρίζεται από </a:t>
            </a:r>
            <a:r>
              <a:rPr lang="el-GR" sz="2400" b="1" dirty="0" smtClean="0">
                <a:solidFill>
                  <a:srgbClr val="FFC000"/>
                </a:solidFill>
              </a:rPr>
              <a:t>επίμονα συμπτώματα </a:t>
            </a:r>
            <a:r>
              <a:rPr lang="el-GR" sz="2400" dirty="0" smtClean="0"/>
              <a:t>και</a:t>
            </a:r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rgbClr val="FFC000"/>
                </a:solidFill>
              </a:rPr>
              <a:t>μόνιμο περιορισμό της ροής του αέρα</a:t>
            </a:r>
            <a:endParaRPr lang="el-GR" sz="2400" dirty="0" smtClean="0">
              <a:solidFill>
                <a:srgbClr val="FFC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400" dirty="0" smtClean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sz="2400" dirty="0" smtClean="0"/>
          </a:p>
        </p:txBody>
      </p:sp>
      <p:pic>
        <p:nvPicPr>
          <p:cNvPr id="6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209"/>
            <a:ext cx="2001594" cy="169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48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ποτέλεσμα εικόνας για pathophysiology of cop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272808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- Ορθογώνιο"/>
          <p:cNvSpPr/>
          <p:nvPr/>
        </p:nvSpPr>
        <p:spPr>
          <a:xfrm>
            <a:off x="2195736" y="0"/>
            <a:ext cx="451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Δύσπνοια στην κόπωση</a:t>
            </a:r>
            <a:endParaRPr lang="el-GR" sz="28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547664" y="5589240"/>
            <a:ext cx="6408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Άσκηση:      αναπνεόμενος όγκος  (</a:t>
            </a:r>
            <a:r>
              <a:rPr lang="en-US" sz="2000" b="1" dirty="0" err="1" smtClean="0"/>
              <a:t>Vt</a:t>
            </a:r>
            <a:r>
              <a:rPr lang="en-US" sz="2000" b="1" dirty="0" smtClean="0"/>
              <a:t>=</a:t>
            </a:r>
            <a:r>
              <a:rPr lang="el-GR" sz="2000" b="1" dirty="0" smtClean="0"/>
              <a:t>ροή</a:t>
            </a:r>
            <a:r>
              <a:rPr lang="en-US" sz="2000" b="1" dirty="0" smtClean="0"/>
              <a:t> x </a:t>
            </a:r>
            <a:r>
              <a:rPr lang="el-GR" sz="2000" b="1" dirty="0" smtClean="0"/>
              <a:t>χρόνο</a:t>
            </a:r>
            <a:r>
              <a:rPr lang="en-US" sz="2000" b="1" dirty="0" smtClean="0"/>
              <a:t>)</a:t>
            </a:r>
          </a:p>
          <a:p>
            <a:endParaRPr lang="en-US" sz="2000" b="1" dirty="0" smtClean="0"/>
          </a:p>
          <a:p>
            <a:pPr algn="ctr"/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</a:rPr>
              <a:t>Έργο αναπνοής</a:t>
            </a:r>
          </a:p>
        </p:txBody>
      </p:sp>
      <p:sp>
        <p:nvSpPr>
          <p:cNvPr id="7" name="6 - Βέλος προς τα επάνω"/>
          <p:cNvSpPr/>
          <p:nvPr/>
        </p:nvSpPr>
        <p:spPr>
          <a:xfrm>
            <a:off x="2627784" y="5581155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Βέλος προς τα επάνω"/>
          <p:cNvSpPr/>
          <p:nvPr/>
        </p:nvSpPr>
        <p:spPr>
          <a:xfrm>
            <a:off x="3131840" y="6165304"/>
            <a:ext cx="288032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141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2095106" y="290269"/>
            <a:ext cx="4462225" cy="55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Aft>
                <a:spcPct val="0"/>
              </a:spcAft>
              <a:buClrTx/>
            </a:pPr>
            <a:r>
              <a:rPr lang="el-GR" altLang="el-GR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ΔΥΝΑΜΙΚΗ ΥΠΕΡΔΙΑΤΑΣΗ</a:t>
            </a:r>
          </a:p>
        </p:txBody>
      </p:sp>
      <p:grpSp>
        <p:nvGrpSpPr>
          <p:cNvPr id="2" name="Ομάδα 1"/>
          <p:cNvGrpSpPr/>
          <p:nvPr/>
        </p:nvGrpSpPr>
        <p:grpSpPr>
          <a:xfrm>
            <a:off x="1081449" y="1608220"/>
            <a:ext cx="3244771" cy="3782931"/>
            <a:chOff x="810237" y="1552872"/>
            <a:chExt cx="4722553" cy="4390728"/>
          </a:xfrm>
        </p:grpSpPr>
        <p:pic>
          <p:nvPicPr>
            <p:cNvPr id="2052" name="Picture 4" descr="http://img.medscape.com/article/741/196/741196-fig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37" y="2014537"/>
              <a:ext cx="4722552" cy="39290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10238" y="1552872"/>
              <a:ext cx="4722552" cy="53584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>
                  <a:solidFill>
                    <a:schemeClr val="bg1"/>
                  </a:solidFill>
                </a:rPr>
                <a:t>ΗΡΕΜΙΑ</a:t>
              </a:r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4641928" y="1608220"/>
            <a:ext cx="3244771" cy="3782931"/>
            <a:chOff x="5981630" y="1552872"/>
            <a:chExt cx="4713711" cy="4365714"/>
          </a:xfrm>
        </p:grpSpPr>
        <p:pic>
          <p:nvPicPr>
            <p:cNvPr id="2050" name="Picture 2" descr="http://www.japi.org/february_2012_special_issue_copd/images/04_risk_factor_and_0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630" y="2014537"/>
              <a:ext cx="4713710" cy="39040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981631" y="1552872"/>
              <a:ext cx="4713710" cy="5327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ΑΣΚΗΣΗ</a:t>
              </a:r>
            </a:p>
          </p:txBody>
        </p:sp>
      </p:grpSp>
      <p:sp>
        <p:nvSpPr>
          <p:cNvPr id="4" name="Έλλειψη 3"/>
          <p:cNvSpPr/>
          <p:nvPr/>
        </p:nvSpPr>
        <p:spPr>
          <a:xfrm>
            <a:off x="3126761" y="5069552"/>
            <a:ext cx="2813391" cy="1143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FFFF00"/>
                </a:solidFill>
              </a:rPr>
              <a:t>ΔΥΣΠΝΟΙΑ</a:t>
            </a:r>
            <a:endParaRPr lang="el-GR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957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200" b="1" dirty="0" err="1" smtClean="0">
                <a:solidFill>
                  <a:srgbClr val="FFFF00"/>
                </a:solidFill>
              </a:rPr>
              <a:t>Γιατι</a:t>
            </a:r>
            <a:r>
              <a:rPr lang="el-GR" sz="3200" b="1" dirty="0" smtClean="0">
                <a:solidFill>
                  <a:srgbClr val="FFFF00"/>
                </a:solidFill>
              </a:rPr>
              <a:t> ο </a:t>
            </a:r>
            <a:r>
              <a:rPr lang="el-GR" sz="3200" b="1" dirty="0" err="1" smtClean="0">
                <a:solidFill>
                  <a:srgbClr val="FFFF00"/>
                </a:solidFill>
              </a:rPr>
              <a:t>ασθενησ</a:t>
            </a:r>
            <a:r>
              <a:rPr lang="el-GR" sz="3200" b="1" dirty="0" smtClean="0">
                <a:solidFill>
                  <a:srgbClr val="FFFF00"/>
                </a:solidFill>
              </a:rPr>
              <a:t> </a:t>
            </a:r>
            <a:r>
              <a:rPr lang="el-GR" sz="3200" b="1" dirty="0" err="1" smtClean="0">
                <a:solidFill>
                  <a:srgbClr val="FFFF00"/>
                </a:solidFill>
              </a:rPr>
              <a:t>μασ</a:t>
            </a:r>
            <a:r>
              <a:rPr lang="el-GR" sz="3200" b="1" dirty="0" smtClean="0">
                <a:solidFill>
                  <a:srgbClr val="FFFF00"/>
                </a:solidFill>
              </a:rPr>
              <a:t> έχει </a:t>
            </a:r>
            <a:r>
              <a:rPr lang="el-GR" sz="3200" b="1" dirty="0" err="1" smtClean="0">
                <a:solidFill>
                  <a:srgbClr val="FFFF00"/>
                </a:solidFill>
              </a:rPr>
              <a:t>υποξυγοναιμια</a:t>
            </a:r>
            <a:r>
              <a:rPr lang="el-GR" sz="3200" b="1" dirty="0" smtClean="0">
                <a:solidFill>
                  <a:srgbClr val="FFFF00"/>
                </a:solidFill>
              </a:rPr>
              <a:t>;</a:t>
            </a:r>
            <a:endParaRPr lang="el-GR" sz="3200" b="1" dirty="0">
              <a:solidFill>
                <a:srgbClr val="FFFF00"/>
              </a:solidFill>
            </a:endParaRPr>
          </a:p>
        </p:txBody>
      </p:sp>
      <p:pic>
        <p:nvPicPr>
          <p:cNvPr id="4" name="Picture 4" descr="Scan011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116632" y="1628800"/>
            <a:ext cx="4139952" cy="5229200"/>
          </a:xfrm>
          <a:prstGeom prst="rect">
            <a:avLst/>
          </a:prstGeom>
          <a:noFill/>
          <a:ln w="76200">
            <a:solidFill>
              <a:srgbClr val="FF9900"/>
            </a:solidFill>
          </a:ln>
        </p:spPr>
      </p:pic>
      <p:pic>
        <p:nvPicPr>
          <p:cNvPr id="5" name="Picture 2" descr="C:\Users\vpolychronopoulos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1628800"/>
            <a:ext cx="6012160" cy="2736304"/>
          </a:xfrm>
          <a:prstGeom prst="rect">
            <a:avLst/>
          </a:prstGeom>
          <a:noFill/>
        </p:spPr>
      </p:pic>
      <p:pic>
        <p:nvPicPr>
          <p:cNvPr id="6" name="Picture 3" descr="C:\Users\vpolychronopoulos\Desktop\31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65104"/>
            <a:ext cx="6012160" cy="2492896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80728"/>
            <a:ext cx="9144000" cy="5524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ts val="600"/>
              </a:spcBef>
              <a:buSzPct val="40000"/>
            </a:pPr>
            <a:r>
              <a:rPr lang="el-GR" altLang="el-G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Διαταραχές </a:t>
            </a:r>
            <a:r>
              <a:rPr lang="en-US" alt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V/Q</a:t>
            </a:r>
            <a:r>
              <a:rPr lang="en-US" alt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l-GR" alt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Έλλειψη 1"/>
          <p:cNvSpPr/>
          <p:nvPr/>
        </p:nvSpPr>
        <p:spPr>
          <a:xfrm>
            <a:off x="6613302" y="2632284"/>
            <a:ext cx="1657350" cy="145373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↓ </a:t>
            </a:r>
            <a:r>
              <a:rPr lang="en-US" sz="3200" b="1" dirty="0" smtClean="0">
                <a:solidFill>
                  <a:schemeClr val="bg1"/>
                </a:solidFill>
              </a:rPr>
              <a:t>PO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2</a:t>
            </a:r>
            <a:endParaRPr lang="el-GR" sz="32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00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0888"/>
            <a:ext cx="4644007" cy="443711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4572000" cy="4437112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Υποξυγοναιμία</a:t>
            </a:r>
            <a:r>
              <a:rPr lang="el-GR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στην άσκηση</a:t>
            </a:r>
          </a:p>
          <a:p>
            <a:pPr algn="ctr"/>
            <a:r>
              <a:rPr lang="en-US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l-GR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μφύσημα</a:t>
            </a:r>
            <a:r>
              <a:rPr lang="el-GR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-Μειωμένη διαχυτική ικανότητα</a:t>
            </a:r>
            <a:endParaRPr lang="el-GR" sz="28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908720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>
                <a:solidFill>
                  <a:srgbClr val="FF0000"/>
                </a:solidFill>
              </a:rPr>
              <a:t>Καθορίζεται</a:t>
            </a:r>
            <a:r>
              <a:rPr lang="el-GR" u="sng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AutoNum type="arabicPeriod"/>
            </a:pPr>
            <a:r>
              <a:rPr lang="el-GR" sz="2000" b="1" dirty="0" smtClean="0"/>
              <a:t>Επιφάνεια </a:t>
            </a:r>
            <a:r>
              <a:rPr lang="el-GR" sz="2000" b="1" dirty="0" err="1" smtClean="0"/>
              <a:t>κυψελιδοτριχοειδικής</a:t>
            </a:r>
            <a:r>
              <a:rPr lang="el-GR" sz="2000" b="1" dirty="0" smtClean="0"/>
              <a:t> μεμβράνης</a:t>
            </a:r>
            <a:r>
              <a:rPr lang="en-US" sz="2000" b="1" dirty="0" smtClean="0"/>
              <a:t> (A)</a:t>
            </a:r>
          </a:p>
          <a:p>
            <a:pPr>
              <a:buFontTx/>
              <a:buAutoNum type="arabicPeriod"/>
            </a:pPr>
            <a:r>
              <a:rPr lang="el-GR" sz="2000" b="1" dirty="0" smtClean="0"/>
              <a:t>Πάχος μεμβράνης</a:t>
            </a:r>
            <a:r>
              <a:rPr lang="en-US" sz="2000" b="1" dirty="0" smtClean="0"/>
              <a:t> (T)</a:t>
            </a:r>
            <a:endParaRPr lang="el-GR" sz="2000" b="1" dirty="0" smtClean="0"/>
          </a:p>
          <a:p>
            <a:r>
              <a:rPr lang="el-GR" sz="2000" b="1" dirty="0" smtClean="0"/>
              <a:t>3. Οδηγό πίεση(Δ</a:t>
            </a:r>
            <a:r>
              <a:rPr lang="en-US" sz="2000" b="1" dirty="0" smtClean="0"/>
              <a:t>P) (</a:t>
            </a:r>
            <a:r>
              <a:rPr lang="el-GR" sz="2000" b="1" dirty="0" smtClean="0"/>
              <a:t>κυψελίδες-φλεβικό αίμα)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</a:rPr>
              <a:t>= </a:t>
            </a:r>
            <a:r>
              <a:rPr lang="en-US" sz="2000" b="1" u="sng" dirty="0" smtClean="0">
                <a:solidFill>
                  <a:srgbClr val="FF0000"/>
                </a:solidFill>
              </a:rPr>
              <a:t>Ax</a:t>
            </a:r>
            <a:r>
              <a:rPr lang="el-GR" sz="2000" b="1" u="sng" dirty="0" smtClean="0">
                <a:solidFill>
                  <a:srgbClr val="FF0000"/>
                </a:solidFill>
              </a:rPr>
              <a:t>Δ</a:t>
            </a:r>
            <a:r>
              <a:rPr lang="en-US" sz="2000" b="1" u="sng" dirty="0" smtClean="0">
                <a:solidFill>
                  <a:srgbClr val="FF0000"/>
                </a:solidFill>
              </a:rPr>
              <a:t>P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                                                                                   T </a:t>
            </a:r>
            <a:endParaRPr lang="el-G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0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pic>
        <p:nvPicPr>
          <p:cNvPr id="4" name="Picture 2" descr="http://i.imgur.com/e8sJkQi.png?f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22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3"/>
          </a:xfrm>
          <a:solidFill>
            <a:schemeClr val="tx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Τι </a:t>
            </a:r>
            <a:r>
              <a:rPr lang="el-GR" sz="32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πρεπει</a:t>
            </a:r>
            <a:r>
              <a:rPr lang="el-GR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να </a:t>
            </a:r>
            <a:r>
              <a:rPr lang="el-GR" sz="32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κανουμε</a:t>
            </a:r>
            <a:r>
              <a:rPr lang="el-GR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στον </a:t>
            </a:r>
            <a:r>
              <a:rPr lang="el-GR" sz="32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ασθενη</a:t>
            </a:r>
            <a:r>
              <a:rPr lang="el-GR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32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μασ</a:t>
            </a:r>
            <a:r>
              <a:rPr lang="el-GR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;</a:t>
            </a:r>
            <a:endParaRPr lang="el-GR" sz="32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251520" y="1268760"/>
            <a:ext cx="8246740" cy="5184576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Χορήγηση βρογχοδιασταλτικών</a:t>
            </a:r>
          </a:p>
          <a:p>
            <a:pPr marL="514350" indent="-514350">
              <a:buNone/>
            </a:pPr>
            <a:r>
              <a:rPr lang="el-GR" sz="2000" dirty="0" smtClean="0"/>
              <a:t>    Αντιστάσεων</a:t>
            </a:r>
          </a:p>
          <a:p>
            <a:pPr marL="514350" indent="-514350">
              <a:buNone/>
            </a:pPr>
            <a:r>
              <a:rPr lang="el-GR" sz="2000" dirty="0" smtClean="0"/>
              <a:t>    </a:t>
            </a:r>
            <a:r>
              <a:rPr lang="el-GR" sz="2000" dirty="0" err="1" smtClean="0"/>
              <a:t>Εκπνευστικής</a:t>
            </a:r>
            <a:r>
              <a:rPr lang="el-GR" sz="2000" dirty="0" smtClean="0"/>
              <a:t> ροής</a:t>
            </a:r>
          </a:p>
          <a:p>
            <a:pPr marL="514350" indent="-514350">
              <a:buNone/>
            </a:pPr>
            <a:r>
              <a:rPr lang="el-GR" sz="2000" dirty="0" smtClean="0"/>
              <a:t>    </a:t>
            </a:r>
            <a:r>
              <a:rPr lang="el-GR" sz="2000" dirty="0" err="1" smtClean="0"/>
              <a:t>Υπερδιάτασης</a:t>
            </a:r>
            <a:endParaRPr lang="el-GR" sz="2000" dirty="0" smtClean="0"/>
          </a:p>
          <a:p>
            <a:pPr marL="514350" indent="-514350">
              <a:buNone/>
            </a:pPr>
            <a:r>
              <a:rPr lang="el-GR" sz="2000" dirty="0" smtClean="0"/>
              <a:t>     Έργου αναπνοής</a:t>
            </a:r>
          </a:p>
          <a:p>
            <a:pPr marL="514350" indent="-514350">
              <a:buNone/>
            </a:pPr>
            <a:r>
              <a:rPr lang="el-GR" sz="2000" dirty="0" smtClean="0"/>
              <a:t>     Δύσπνοιας</a:t>
            </a:r>
          </a:p>
          <a:p>
            <a:pPr marL="514350" indent="-514350">
              <a:buNone/>
            </a:pPr>
            <a:r>
              <a:rPr lang="el-GR" sz="2000" dirty="0" smtClean="0"/>
              <a:t>     Ικανότητα για άσκηση</a:t>
            </a:r>
          </a:p>
          <a:p>
            <a:pPr marL="514350" indent="-514350">
              <a:buNone/>
            </a:pPr>
            <a:endParaRPr lang="el-GR" dirty="0" smtClean="0"/>
          </a:p>
          <a:p>
            <a:pPr marL="514350" indent="-514350">
              <a:buNone/>
            </a:pP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 Χορήγηση οξυγόνου</a:t>
            </a:r>
          </a:p>
          <a:p>
            <a:pPr marL="514350" indent="-514350">
              <a:buNone/>
            </a:pPr>
            <a:endParaRPr lang="el-GR" dirty="0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323528" y="2699436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Βέλος προς τα κάτω"/>
          <p:cNvSpPr/>
          <p:nvPr/>
        </p:nvSpPr>
        <p:spPr>
          <a:xfrm>
            <a:off x="323528" y="3139511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Βέλος προς τα κάτω"/>
          <p:cNvSpPr/>
          <p:nvPr/>
        </p:nvSpPr>
        <p:spPr>
          <a:xfrm>
            <a:off x="323528" y="365075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Βέλος προς τα κάτω"/>
          <p:cNvSpPr/>
          <p:nvPr/>
        </p:nvSpPr>
        <p:spPr>
          <a:xfrm>
            <a:off x="323528" y="184482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Βέλος προς τα επάνω"/>
          <p:cNvSpPr/>
          <p:nvPr/>
        </p:nvSpPr>
        <p:spPr>
          <a:xfrm>
            <a:off x="323528" y="2276872"/>
            <a:ext cx="216024" cy="288032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Βέλος προς τα επάνω"/>
          <p:cNvSpPr/>
          <p:nvPr/>
        </p:nvSpPr>
        <p:spPr>
          <a:xfrm>
            <a:off x="323528" y="4019922"/>
            <a:ext cx="216024" cy="432048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9938" name="Picture 2" descr="Αποτέλεσμα εικόνας για διακοπη καπνισματ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564904"/>
            <a:ext cx="2105025" cy="2171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488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11738" cy="792089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174625"/>
            <a:r>
              <a:rPr lang="el-GR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ΟρισμΟΣ</a:t>
            </a:r>
            <a:r>
              <a:rPr lang="el-GR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l-GR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σθματοΣ</a:t>
            </a:r>
            <a:endParaRPr lang="en-AU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196752"/>
            <a:ext cx="6696744" cy="467570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l-GR" sz="2400" dirty="0" smtClean="0"/>
              <a:t>Το </a:t>
            </a:r>
            <a:r>
              <a:rPr lang="el-GR" sz="2400" u="sng" dirty="0" smtClean="0">
                <a:solidFill>
                  <a:srgbClr val="FFFF00"/>
                </a:solidFill>
              </a:rPr>
              <a:t>άσθμα</a:t>
            </a:r>
            <a:r>
              <a:rPr lang="el-GR" sz="2400" dirty="0" smtClean="0"/>
              <a:t> είναι μια </a:t>
            </a:r>
            <a:r>
              <a:rPr lang="el-GR" sz="2400" b="1" u="sng" dirty="0" smtClean="0">
                <a:solidFill>
                  <a:srgbClr val="FFFF00"/>
                </a:solidFill>
              </a:rPr>
              <a:t>χρόνια φλεγμονώδης</a:t>
            </a:r>
            <a:r>
              <a:rPr lang="el-GR" sz="2400" b="1" dirty="0" smtClean="0">
                <a:solidFill>
                  <a:srgbClr val="FFFF00"/>
                </a:solidFill>
              </a:rPr>
              <a:t> </a:t>
            </a:r>
            <a:r>
              <a:rPr lang="el-GR" sz="2400" dirty="0" smtClean="0"/>
              <a:t>νόσος των αεραγωγών.</a:t>
            </a:r>
          </a:p>
          <a:p>
            <a:pPr marL="0" lvl="0" indent="0" algn="just">
              <a:buNone/>
            </a:pPr>
            <a:endParaRPr lang="el-GR" sz="2400" dirty="0" smtClean="0"/>
          </a:p>
          <a:p>
            <a:pPr marL="0" lvl="0" indent="0" algn="just">
              <a:buNone/>
            </a:pPr>
            <a:r>
              <a:rPr lang="el-GR" sz="2400" dirty="0" smtClean="0"/>
              <a:t>Χαρακτηρίζεται από </a:t>
            </a:r>
            <a:r>
              <a:rPr lang="el-GR" sz="2400" b="1" u="sng" dirty="0" smtClean="0">
                <a:solidFill>
                  <a:srgbClr val="FFFF00"/>
                </a:solidFill>
              </a:rPr>
              <a:t>συμπτώματα</a:t>
            </a:r>
            <a:r>
              <a:rPr lang="el-GR" sz="2400" dirty="0" smtClean="0"/>
              <a:t> όπως </a:t>
            </a:r>
            <a:r>
              <a:rPr lang="el-GR" sz="2400" b="1" i="1" dirty="0" smtClean="0"/>
              <a:t>δύσπνοια, συριγμό, βήχα </a:t>
            </a:r>
            <a:r>
              <a:rPr lang="el-GR" sz="2400" i="1" dirty="0" smtClean="0"/>
              <a:t>και </a:t>
            </a:r>
            <a:r>
              <a:rPr lang="el-GR" sz="2400" b="1" i="1" dirty="0" smtClean="0"/>
              <a:t>σφίξιμο στο στήθος</a:t>
            </a:r>
            <a:r>
              <a:rPr lang="el-GR" sz="2400" dirty="0" smtClean="0"/>
              <a:t>. </a:t>
            </a:r>
          </a:p>
          <a:p>
            <a:pPr marL="0" lvl="0" indent="0" algn="just">
              <a:buNone/>
            </a:pPr>
            <a:r>
              <a:rPr lang="el-GR" sz="2400" b="1" i="1" dirty="0">
                <a:solidFill>
                  <a:srgbClr val="FFFF00"/>
                </a:solidFill>
              </a:rPr>
              <a:t>Δ</a:t>
            </a:r>
            <a:r>
              <a:rPr lang="el-GR" sz="2400" b="1" i="1" dirty="0" smtClean="0">
                <a:solidFill>
                  <a:srgbClr val="FFFF00"/>
                </a:solidFill>
              </a:rPr>
              <a:t>ιακύμανση</a:t>
            </a:r>
            <a:r>
              <a:rPr lang="el-GR" sz="2400" b="1" dirty="0" smtClean="0">
                <a:solidFill>
                  <a:srgbClr val="FFFF00"/>
                </a:solidFill>
              </a:rPr>
              <a:t> </a:t>
            </a:r>
            <a:r>
              <a:rPr lang="el-GR" sz="2400" dirty="0" smtClean="0"/>
              <a:t>κατά τη διάρκεια του χρόνου  </a:t>
            </a:r>
            <a:endParaRPr lang="el-GR" sz="2400" dirty="0"/>
          </a:p>
          <a:p>
            <a:pPr marL="0" lvl="0" indent="0" algn="just">
              <a:buNone/>
            </a:pPr>
            <a:endParaRPr lang="el-GR" sz="2400" dirty="0" smtClean="0"/>
          </a:p>
          <a:p>
            <a:pPr marL="0" lvl="0" indent="0" algn="just">
              <a:buNone/>
            </a:pPr>
            <a:r>
              <a:rPr lang="el-GR" sz="2400" dirty="0" smtClean="0"/>
              <a:t>Συνοδεύεται από </a:t>
            </a:r>
            <a:r>
              <a:rPr lang="el-GR" sz="2400" b="1" i="1" dirty="0" smtClean="0">
                <a:solidFill>
                  <a:srgbClr val="FFFF00"/>
                </a:solidFill>
              </a:rPr>
              <a:t>μείωση της ροής του αέρα</a:t>
            </a:r>
          </a:p>
          <a:p>
            <a:pPr marL="0" lvl="0" indent="0" algn="just">
              <a:buNone/>
            </a:pPr>
            <a:r>
              <a:rPr lang="el-GR" sz="2400" dirty="0" smtClean="0"/>
              <a:t>(αναστρέψιμη αυτόματα ή μετά από θεραπεία)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9654" y="6624000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schemeClr val="bg1"/>
                </a:solidFill>
              </a:rPr>
              <a:t>GINA 2016</a:t>
            </a:r>
            <a:endParaRPr lang="en-AU" sz="12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dmin\Pictures\παρουσιασεις\shortness_of_bre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20700"/>
            <a:ext cx="1905000" cy="2540000"/>
          </a:xfrm>
          <a:prstGeom prst="rect">
            <a:avLst/>
          </a:prstGeom>
          <a:noFill/>
        </p:spPr>
      </p:pic>
      <p:pic>
        <p:nvPicPr>
          <p:cNvPr id="1027" name="Picture 3" descr="C:\Users\admin\Pictures\παρουσιασεις\image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7829" y="3284539"/>
            <a:ext cx="1607344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723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ands holding two puzzle pie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196" y="658985"/>
            <a:ext cx="1964531" cy="1204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010" y="2039257"/>
            <a:ext cx="74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Αλληλεπίδραση 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3200"/>
            <a:ext cx="9144000" cy="751880"/>
          </a:xfrm>
        </p:spPr>
        <p:txBody>
          <a:bodyPr>
            <a:normAutofit/>
          </a:bodyPr>
          <a:lstStyle/>
          <a:p>
            <a:pPr algn="ctr"/>
            <a:r>
              <a:rPr lang="el-GR" altLang="el-GR" sz="2800" b="1" i="1" dirty="0" err="1" smtClean="0">
                <a:solidFill>
                  <a:srgbClr val="FFFF00"/>
                </a:solidFill>
              </a:rPr>
              <a:t>ΠαρΑγοντεΣ</a:t>
            </a:r>
            <a:r>
              <a:rPr lang="el-GR" altLang="el-GR" sz="2800" b="1" i="1" dirty="0" smtClean="0">
                <a:solidFill>
                  <a:srgbClr val="FFFF00"/>
                </a:solidFill>
              </a:rPr>
              <a:t> </a:t>
            </a:r>
            <a:r>
              <a:rPr lang="el-GR" altLang="el-GR" sz="2800" b="1" i="1" dirty="0" err="1" smtClean="0">
                <a:solidFill>
                  <a:srgbClr val="FFFF00"/>
                </a:solidFill>
              </a:rPr>
              <a:t>κινδΥνου</a:t>
            </a:r>
            <a:r>
              <a:rPr lang="el-GR" altLang="el-GR" sz="2800" b="1" i="1" dirty="0" smtClean="0">
                <a:solidFill>
                  <a:srgbClr val="FFFF00"/>
                </a:solidFill>
              </a:rPr>
              <a:t> ΓΙΑ </a:t>
            </a:r>
            <a:r>
              <a:rPr lang="el-GR" altLang="el-GR" sz="2800" b="1" i="1" dirty="0" err="1" smtClean="0">
                <a:solidFill>
                  <a:srgbClr val="FFFF00"/>
                </a:solidFill>
              </a:rPr>
              <a:t>Ασθμα</a:t>
            </a:r>
            <a:endParaRPr lang="en-US" altLang="el-GR" sz="2800" b="1" i="1" dirty="0">
              <a:solidFill>
                <a:srgbClr val="FFFF00"/>
              </a:solidFill>
            </a:endParaRPr>
          </a:p>
        </p:txBody>
      </p:sp>
      <p:pic>
        <p:nvPicPr>
          <p:cNvPr id="198662" name="Picture 6" descr="glob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49280"/>
            <a:ext cx="1115615" cy="908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081" y="2236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9465" y="2551840"/>
            <a:ext cx="3056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Γενετικού υλικού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4103935" y="2551841"/>
            <a:ext cx="551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/>
              <a:t>και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5974867" y="2519123"/>
            <a:ext cx="2295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Περιβάλλοντος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352201" y="3298746"/>
            <a:ext cx="2691435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eaLnBrk="0" hangingPunct="0">
              <a:lnSpc>
                <a:spcPct val="90000"/>
              </a:lnSpc>
              <a:spcAft>
                <a:spcPts val="1800"/>
              </a:spcAft>
              <a:buSzPct val="65000"/>
              <a:buFont typeface="Wingdings" panose="05000000000000000000" pitchFamily="2" charset="2"/>
              <a:buChar char="Ø"/>
            </a:pPr>
            <a:r>
              <a:rPr lang="el-GR" altLang="el-GR" sz="2000" dirty="0">
                <a:latin typeface="+mj-lt"/>
              </a:rPr>
              <a:t>Γενετική προδιάθεση</a:t>
            </a:r>
          </a:p>
          <a:p>
            <a:pPr marL="285744" indent="-285744" eaLnBrk="0" hangingPunct="0">
              <a:lnSpc>
                <a:spcPct val="90000"/>
              </a:lnSpc>
              <a:spcAft>
                <a:spcPts val="1800"/>
              </a:spcAft>
              <a:buSzPct val="65000"/>
              <a:buFont typeface="Wingdings" panose="05000000000000000000" pitchFamily="2" charset="2"/>
              <a:buChar char="Ø"/>
            </a:pPr>
            <a:r>
              <a:rPr lang="el-GR" altLang="el-GR" sz="2000" dirty="0">
                <a:latin typeface="+mj-lt"/>
              </a:rPr>
              <a:t>Ατοπία (50%)</a:t>
            </a:r>
          </a:p>
          <a:p>
            <a:pPr marL="285744" indent="-285744" eaLnBrk="0" hangingPunct="0">
              <a:lnSpc>
                <a:spcPct val="90000"/>
              </a:lnSpc>
              <a:spcAft>
                <a:spcPts val="1800"/>
              </a:spcAft>
              <a:buSzPct val="65000"/>
              <a:buFont typeface="Wingdings" panose="05000000000000000000" pitchFamily="2" charset="2"/>
              <a:buChar char="Ø"/>
            </a:pPr>
            <a:r>
              <a:rPr lang="el-GR" altLang="el-GR" sz="2000" dirty="0">
                <a:latin typeface="+mj-lt"/>
              </a:rPr>
              <a:t>Βρογχική </a:t>
            </a:r>
            <a:r>
              <a:rPr lang="el-GR" altLang="el-GR" sz="2000" dirty="0" err="1">
                <a:latin typeface="+mj-lt"/>
              </a:rPr>
              <a:t>υπεραντιδραστικότητα</a:t>
            </a:r>
            <a:endParaRPr lang="el-GR" altLang="el-GR" sz="2000" dirty="0">
              <a:latin typeface="+mj-lt"/>
            </a:endParaRPr>
          </a:p>
          <a:p>
            <a:pPr eaLnBrk="0" hangingPunct="0">
              <a:lnSpc>
                <a:spcPct val="90000"/>
              </a:lnSpc>
              <a:spcAft>
                <a:spcPts val="1800"/>
              </a:spcAft>
              <a:buSzPct val="65000"/>
            </a:pPr>
            <a:endParaRPr lang="en-US" alt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4315461" y="3075060"/>
            <a:ext cx="477900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eaLnBrk="0" hangingPunct="0">
              <a:lnSpc>
                <a:spcPct val="90000"/>
              </a:lnSpc>
              <a:spcAft>
                <a:spcPts val="1800"/>
              </a:spcAft>
              <a:buSzPct val="65000"/>
              <a:buFont typeface="Wingdings" panose="05000000000000000000" pitchFamily="2" charset="2"/>
              <a:buChar char="Ø"/>
            </a:pPr>
            <a:r>
              <a:rPr lang="el-GR" altLang="el-GR" dirty="0">
                <a:latin typeface="+mj-lt"/>
              </a:rPr>
              <a:t>Αλλεργιογόνα (οικιακά/ εξωτερικού χώρου)</a:t>
            </a:r>
            <a:endParaRPr lang="en-US" altLang="el-GR" dirty="0">
              <a:latin typeface="+mj-lt"/>
            </a:endParaRPr>
          </a:p>
          <a:p>
            <a:pPr marL="285744" indent="-285744" eaLnBrk="0" hangingPunct="0">
              <a:lnSpc>
                <a:spcPct val="90000"/>
              </a:lnSpc>
              <a:spcAft>
                <a:spcPts val="1800"/>
              </a:spcAft>
              <a:buSzPct val="65000"/>
              <a:buFont typeface="Wingdings" panose="05000000000000000000" pitchFamily="2" charset="2"/>
              <a:buChar char="Ø"/>
            </a:pPr>
            <a:r>
              <a:rPr lang="el-GR" altLang="el-GR" dirty="0">
                <a:latin typeface="+mj-lt"/>
              </a:rPr>
              <a:t>Επαγγελματικές ερεθιστικές ουσίες</a:t>
            </a:r>
          </a:p>
          <a:p>
            <a:pPr marL="285744" indent="-285744" eaLnBrk="0" hangingPunct="0">
              <a:lnSpc>
                <a:spcPct val="90000"/>
              </a:lnSpc>
              <a:spcAft>
                <a:spcPts val="1800"/>
              </a:spcAft>
              <a:buSzPct val="65000"/>
              <a:buFont typeface="Wingdings" panose="05000000000000000000" pitchFamily="2" charset="2"/>
              <a:buChar char="Ø"/>
            </a:pPr>
            <a:r>
              <a:rPr lang="el-GR" altLang="el-GR" dirty="0">
                <a:latin typeface="+mj-lt"/>
              </a:rPr>
              <a:t> Κάπνισμα / Μόλυνση περιβάλλοντος</a:t>
            </a:r>
            <a:endParaRPr lang="en-US" altLang="el-GR" dirty="0">
              <a:latin typeface="+mj-lt"/>
            </a:endParaRPr>
          </a:p>
          <a:p>
            <a:pPr marL="395478" indent="-285750">
              <a:buFont typeface="Wingdings" panose="05000000000000000000" pitchFamily="2" charset="2"/>
              <a:buChar char="Ø"/>
            </a:pPr>
            <a:r>
              <a:rPr lang="el-GR" altLang="el-GR" dirty="0">
                <a:latin typeface="+mj-lt"/>
              </a:rPr>
              <a:t> Λοιμώξεις </a:t>
            </a:r>
            <a:r>
              <a:rPr lang="el-GR" altLang="el-GR" dirty="0" smtClean="0">
                <a:latin typeface="+mj-lt"/>
              </a:rPr>
              <a:t>αναπνευστικού</a:t>
            </a:r>
          </a:p>
          <a:p>
            <a:pPr marL="109728"/>
            <a:endParaRPr lang="el-GR" altLang="el-GR" dirty="0" smtClean="0">
              <a:latin typeface="+mj-lt"/>
            </a:endParaRPr>
          </a:p>
          <a:p>
            <a:pPr marL="395478" indent="-285750">
              <a:buFont typeface="Wingdings" panose="05000000000000000000" pitchFamily="2" charset="2"/>
              <a:buChar char="Ø"/>
            </a:pPr>
            <a:r>
              <a:rPr lang="el-GR" dirty="0" smtClean="0"/>
              <a:t>έκθεση σε ψυχρό αέρα</a:t>
            </a:r>
          </a:p>
          <a:p>
            <a:pPr marL="109728"/>
            <a:endParaRPr lang="el-GR" dirty="0" smtClean="0"/>
          </a:p>
          <a:p>
            <a:pPr marL="395478" indent="-285750">
              <a:buFont typeface="Wingdings" panose="05000000000000000000" pitchFamily="2" charset="2"/>
              <a:buChar char="Ø"/>
            </a:pPr>
            <a:r>
              <a:rPr lang="el-GR" dirty="0" smtClean="0"/>
              <a:t>Τροφές-φάρμακα</a:t>
            </a:r>
          </a:p>
          <a:p>
            <a:pPr marL="285744" indent="-285744" eaLnBrk="0" hangingPunct="0">
              <a:lnSpc>
                <a:spcPct val="90000"/>
              </a:lnSpc>
              <a:spcAft>
                <a:spcPts val="1800"/>
              </a:spcAft>
              <a:buSzPct val="65000"/>
              <a:buFont typeface="Wingdings" panose="05000000000000000000" pitchFamily="2" charset="2"/>
              <a:buChar char="Ø"/>
            </a:pPr>
            <a:endParaRPr lang="en-US" altLang="el-GR" dirty="0">
              <a:latin typeface="+mj-lt"/>
            </a:endParaRPr>
          </a:p>
          <a:p>
            <a:pPr eaLnBrk="0" hangingPunct="0">
              <a:lnSpc>
                <a:spcPct val="90000"/>
              </a:lnSpc>
              <a:spcAft>
                <a:spcPts val="1800"/>
              </a:spcAft>
              <a:buSzPct val="65000"/>
            </a:pPr>
            <a:endParaRPr lang="en-US" altLang="el-GR" dirty="0">
              <a:latin typeface="+mj-lt"/>
            </a:endParaRPr>
          </a:p>
        </p:txBody>
      </p:sp>
      <p:pic>
        <p:nvPicPr>
          <p:cNvPr id="12" name="Picture 2" descr="Αποτέλεσμα εικόνας για αλλεργιογονα εικονε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3287" y="1449758"/>
            <a:ext cx="2422067" cy="971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688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4509" y="286253"/>
            <a:ext cx="6211490" cy="1090612"/>
          </a:xfrm>
        </p:spPr>
        <p:txBody>
          <a:bodyPr>
            <a:normAutofit/>
          </a:bodyPr>
          <a:lstStyle/>
          <a:p>
            <a:pPr algn="ctr"/>
            <a:r>
              <a:rPr lang="el-GR" altLang="el-GR" b="1" dirty="0"/>
              <a:t>ΑΠΟΦΡΑΚΤΙΚΗ ΣΠΙΡΟΜΕΤΡΗΣΗ</a:t>
            </a:r>
            <a:br>
              <a:rPr lang="el-GR" altLang="el-GR" b="1" dirty="0"/>
            </a:br>
            <a:endParaRPr lang="el-GR" altLang="el-GR" sz="2800" b="1" dirty="0">
              <a:solidFill>
                <a:srgbClr val="FFFF00"/>
              </a:solidFill>
            </a:endParaRPr>
          </a:p>
        </p:txBody>
      </p:sp>
      <p:sp>
        <p:nvSpPr>
          <p:cNvPr id="434213" name="Rectangle 37"/>
          <p:cNvSpPr>
            <a:spLocks noGrp="1" noChangeArrowheads="1"/>
          </p:cNvSpPr>
          <p:nvPr>
            <p:ph idx="4294967295"/>
          </p:nvPr>
        </p:nvSpPr>
        <p:spPr>
          <a:xfrm>
            <a:off x="3835837" y="5721730"/>
            <a:ext cx="2477690" cy="714375"/>
          </a:xfrm>
          <a:prstGeom prst="rect">
            <a:avLst/>
          </a:prstGeom>
          <a:noFill/>
          <a:ln/>
        </p:spPr>
        <p:txBody>
          <a:bodyPr>
            <a:normAutofit fontScale="92500" lnSpcReduction="20000"/>
          </a:bodyPr>
          <a:lstStyle/>
          <a:p>
            <a:pPr marL="342891" indent="-342891">
              <a:buClr>
                <a:srgbClr val="FF9900"/>
              </a:buClr>
              <a:buSzPct val="120000"/>
            </a:pPr>
            <a:r>
              <a:rPr lang="en-US" altLang="el-GR" sz="2000" b="1" dirty="0"/>
              <a:t>FEV</a:t>
            </a:r>
            <a:r>
              <a:rPr lang="en-US" altLang="el-GR" sz="2000" b="1" baseline="-25000" dirty="0"/>
              <a:t>1 </a:t>
            </a:r>
            <a:r>
              <a:rPr lang="el-GR" altLang="el-GR" sz="2000" b="1" dirty="0"/>
              <a:t>&lt;</a:t>
            </a:r>
            <a:r>
              <a:rPr lang="en-US" altLang="el-GR" sz="2000" b="1" dirty="0"/>
              <a:t>80% </a:t>
            </a:r>
            <a:r>
              <a:rPr lang="el-GR" altLang="el-GR" sz="2000" b="1" dirty="0" err="1"/>
              <a:t>προβλ</a:t>
            </a:r>
            <a:r>
              <a:rPr lang="el-GR" altLang="el-GR" sz="2000" b="1" dirty="0"/>
              <a:t>.</a:t>
            </a:r>
          </a:p>
          <a:p>
            <a:pPr marL="342891" indent="-342891">
              <a:buClr>
                <a:srgbClr val="FF9900"/>
              </a:buClr>
              <a:buSzPct val="120000"/>
            </a:pPr>
            <a:r>
              <a:rPr lang="en-US" altLang="el-GR" sz="2000" b="1" dirty="0"/>
              <a:t>FEV</a:t>
            </a:r>
            <a:r>
              <a:rPr lang="en-US" altLang="el-GR" sz="2000" b="1" baseline="-25000" dirty="0"/>
              <a:t>1</a:t>
            </a:r>
            <a:r>
              <a:rPr lang="en-US" altLang="el-GR" sz="2000" b="1" dirty="0"/>
              <a:t>/FVC </a:t>
            </a:r>
            <a:r>
              <a:rPr lang="el-GR" altLang="el-GR" sz="2000" b="1" dirty="0" smtClean="0"/>
              <a:t>&lt;</a:t>
            </a:r>
            <a:r>
              <a:rPr lang="en-US" altLang="el-GR" sz="2000" b="1" dirty="0" smtClean="0"/>
              <a:t>70</a:t>
            </a:r>
            <a:r>
              <a:rPr lang="en-US" altLang="el-GR" sz="2000" b="1" dirty="0"/>
              <a:t>%</a:t>
            </a:r>
            <a:endParaRPr lang="el-GR" altLang="el-GR" sz="2000" b="1" dirty="0"/>
          </a:p>
        </p:txBody>
      </p:sp>
      <p:grpSp>
        <p:nvGrpSpPr>
          <p:cNvPr id="434179" name="Group 3"/>
          <p:cNvGrpSpPr>
            <a:grpSpLocks/>
          </p:cNvGrpSpPr>
          <p:nvPr/>
        </p:nvGrpSpPr>
        <p:grpSpPr bwMode="auto">
          <a:xfrm>
            <a:off x="1199302" y="1755779"/>
            <a:ext cx="3138000" cy="3437137"/>
            <a:chOff x="410" y="970"/>
            <a:chExt cx="2647" cy="1925"/>
          </a:xfrm>
        </p:grpSpPr>
        <p:sp>
          <p:nvSpPr>
            <p:cNvPr id="434180" name="Rectangle 4"/>
            <p:cNvSpPr>
              <a:spLocks noChangeArrowheads="1"/>
            </p:cNvSpPr>
            <p:nvPr/>
          </p:nvSpPr>
          <p:spPr bwMode="auto">
            <a:xfrm>
              <a:off x="410" y="1658"/>
              <a:ext cx="50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FAEF14"/>
                      </a:gs>
                      <a:gs pos="100000">
                        <a:srgbClr val="FAEF14">
                          <a:gamma/>
                          <a:tint val="20000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1" rIns="90487" bIns="44451">
              <a:spAutoFit/>
            </a:bodyPr>
            <a:lstStyle/>
            <a:p>
              <a:pPr algn="r" eaLnBrk="0" hangingPunct="0"/>
              <a:r>
                <a:rPr lang="en-US" altLang="el-G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FEV</a:t>
              </a:r>
              <a:r>
                <a:rPr lang="en-US" altLang="el-GR" sz="1400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1</a:t>
              </a:r>
              <a:endParaRPr lang="en-US" altLang="el-GR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34181" name="Freeform 5"/>
            <p:cNvSpPr>
              <a:spLocks/>
            </p:cNvSpPr>
            <p:nvPr/>
          </p:nvSpPr>
          <p:spPr bwMode="auto">
            <a:xfrm>
              <a:off x="913" y="1194"/>
              <a:ext cx="2030" cy="1350"/>
            </a:xfrm>
            <a:custGeom>
              <a:avLst/>
              <a:gdLst>
                <a:gd name="T0" fmla="*/ 0 w 2025"/>
                <a:gd name="T1" fmla="*/ 0 h 2049"/>
                <a:gd name="T2" fmla="*/ 0 w 2025"/>
                <a:gd name="T3" fmla="*/ 2048 h 2049"/>
                <a:gd name="T4" fmla="*/ 2024 w 2025"/>
                <a:gd name="T5" fmla="*/ 2048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5" h="2049">
                  <a:moveTo>
                    <a:pt x="0" y="0"/>
                  </a:moveTo>
                  <a:lnTo>
                    <a:pt x="0" y="2048"/>
                  </a:lnTo>
                  <a:lnTo>
                    <a:pt x="2024" y="204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FAEF14"/>
                      </a:gs>
                      <a:gs pos="100000">
                        <a:srgbClr val="FAEF14">
                          <a:gamma/>
                          <a:tint val="20000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4182" name="Freeform 6"/>
            <p:cNvSpPr>
              <a:spLocks/>
            </p:cNvSpPr>
            <p:nvPr/>
          </p:nvSpPr>
          <p:spPr bwMode="auto">
            <a:xfrm>
              <a:off x="929" y="1221"/>
              <a:ext cx="2014" cy="1323"/>
            </a:xfrm>
            <a:custGeom>
              <a:avLst/>
              <a:gdLst>
                <a:gd name="T0" fmla="*/ 1905 w 1906"/>
                <a:gd name="T1" fmla="*/ 10 h 1872"/>
                <a:gd name="T2" fmla="*/ 1853 w 1906"/>
                <a:gd name="T3" fmla="*/ 6 h 1872"/>
                <a:gd name="T4" fmla="*/ 1801 w 1906"/>
                <a:gd name="T5" fmla="*/ 2 h 1872"/>
                <a:gd name="T6" fmla="*/ 1749 w 1906"/>
                <a:gd name="T7" fmla="*/ 0 h 1872"/>
                <a:gd name="T8" fmla="*/ 1698 w 1906"/>
                <a:gd name="T9" fmla="*/ 0 h 1872"/>
                <a:gd name="T10" fmla="*/ 1646 w 1906"/>
                <a:gd name="T11" fmla="*/ 2 h 1872"/>
                <a:gd name="T12" fmla="*/ 1594 w 1906"/>
                <a:gd name="T13" fmla="*/ 4 h 1872"/>
                <a:gd name="T14" fmla="*/ 1543 w 1906"/>
                <a:gd name="T15" fmla="*/ 6 h 1872"/>
                <a:gd name="T16" fmla="*/ 1491 w 1906"/>
                <a:gd name="T17" fmla="*/ 12 h 1872"/>
                <a:gd name="T18" fmla="*/ 1439 w 1906"/>
                <a:gd name="T19" fmla="*/ 18 h 1872"/>
                <a:gd name="T20" fmla="*/ 1390 w 1906"/>
                <a:gd name="T21" fmla="*/ 25 h 1872"/>
                <a:gd name="T22" fmla="*/ 1338 w 1906"/>
                <a:gd name="T23" fmla="*/ 35 h 1872"/>
                <a:gd name="T24" fmla="*/ 1288 w 1906"/>
                <a:gd name="T25" fmla="*/ 46 h 1872"/>
                <a:gd name="T26" fmla="*/ 1237 w 1906"/>
                <a:gd name="T27" fmla="*/ 58 h 1872"/>
                <a:gd name="T28" fmla="*/ 1187 w 1906"/>
                <a:gd name="T29" fmla="*/ 71 h 1872"/>
                <a:gd name="T30" fmla="*/ 1139 w 1906"/>
                <a:gd name="T31" fmla="*/ 88 h 1872"/>
                <a:gd name="T32" fmla="*/ 1089 w 1906"/>
                <a:gd name="T33" fmla="*/ 106 h 1872"/>
                <a:gd name="T34" fmla="*/ 1041 w 1906"/>
                <a:gd name="T35" fmla="*/ 125 h 1872"/>
                <a:gd name="T36" fmla="*/ 994 w 1906"/>
                <a:gd name="T37" fmla="*/ 146 h 1872"/>
                <a:gd name="T38" fmla="*/ 946 w 1906"/>
                <a:gd name="T39" fmla="*/ 167 h 1872"/>
                <a:gd name="T40" fmla="*/ 898 w 1906"/>
                <a:gd name="T41" fmla="*/ 192 h 1872"/>
                <a:gd name="T42" fmla="*/ 852 w 1906"/>
                <a:gd name="T43" fmla="*/ 219 h 1872"/>
                <a:gd name="T44" fmla="*/ 808 w 1906"/>
                <a:gd name="T45" fmla="*/ 247 h 1872"/>
                <a:gd name="T46" fmla="*/ 762 w 1906"/>
                <a:gd name="T47" fmla="*/ 278 h 1872"/>
                <a:gd name="T48" fmla="*/ 718 w 1906"/>
                <a:gd name="T49" fmla="*/ 310 h 1872"/>
                <a:gd name="T50" fmla="*/ 676 w 1906"/>
                <a:gd name="T51" fmla="*/ 345 h 1872"/>
                <a:gd name="T52" fmla="*/ 632 w 1906"/>
                <a:gd name="T53" fmla="*/ 381 h 1872"/>
                <a:gd name="T54" fmla="*/ 592 w 1906"/>
                <a:gd name="T55" fmla="*/ 419 h 1872"/>
                <a:gd name="T56" fmla="*/ 550 w 1906"/>
                <a:gd name="T57" fmla="*/ 462 h 1872"/>
                <a:gd name="T58" fmla="*/ 511 w 1906"/>
                <a:gd name="T59" fmla="*/ 506 h 1872"/>
                <a:gd name="T60" fmla="*/ 471 w 1906"/>
                <a:gd name="T61" fmla="*/ 550 h 1872"/>
                <a:gd name="T62" fmla="*/ 435 w 1906"/>
                <a:gd name="T63" fmla="*/ 597 h 1872"/>
                <a:gd name="T64" fmla="*/ 398 w 1906"/>
                <a:gd name="T65" fmla="*/ 649 h 1872"/>
                <a:gd name="T66" fmla="*/ 362 w 1906"/>
                <a:gd name="T67" fmla="*/ 701 h 1872"/>
                <a:gd name="T68" fmla="*/ 329 w 1906"/>
                <a:gd name="T69" fmla="*/ 752 h 1872"/>
                <a:gd name="T70" fmla="*/ 299 w 1906"/>
                <a:gd name="T71" fmla="*/ 806 h 1872"/>
                <a:gd name="T72" fmla="*/ 270 w 1906"/>
                <a:gd name="T73" fmla="*/ 858 h 1872"/>
                <a:gd name="T74" fmla="*/ 243 w 1906"/>
                <a:gd name="T75" fmla="*/ 911 h 1872"/>
                <a:gd name="T76" fmla="*/ 218 w 1906"/>
                <a:gd name="T77" fmla="*/ 965 h 1872"/>
                <a:gd name="T78" fmla="*/ 195 w 1906"/>
                <a:gd name="T79" fmla="*/ 1018 h 1872"/>
                <a:gd name="T80" fmla="*/ 172 w 1906"/>
                <a:gd name="T81" fmla="*/ 1072 h 1872"/>
                <a:gd name="T82" fmla="*/ 153 w 1906"/>
                <a:gd name="T83" fmla="*/ 1123 h 1872"/>
                <a:gd name="T84" fmla="*/ 134 w 1906"/>
                <a:gd name="T85" fmla="*/ 1175 h 1872"/>
                <a:gd name="T86" fmla="*/ 119 w 1906"/>
                <a:gd name="T87" fmla="*/ 1227 h 1872"/>
                <a:gd name="T88" fmla="*/ 104 w 1906"/>
                <a:gd name="T89" fmla="*/ 1276 h 1872"/>
                <a:gd name="T90" fmla="*/ 77 w 1906"/>
                <a:gd name="T91" fmla="*/ 1374 h 1872"/>
                <a:gd name="T92" fmla="*/ 56 w 1906"/>
                <a:gd name="T93" fmla="*/ 1466 h 1872"/>
                <a:gd name="T94" fmla="*/ 39 w 1906"/>
                <a:gd name="T95" fmla="*/ 1552 h 1872"/>
                <a:gd name="T96" fmla="*/ 25 w 1906"/>
                <a:gd name="T97" fmla="*/ 1628 h 1872"/>
                <a:gd name="T98" fmla="*/ 16 w 1906"/>
                <a:gd name="T99" fmla="*/ 1699 h 1872"/>
                <a:gd name="T100" fmla="*/ 8 w 1906"/>
                <a:gd name="T101" fmla="*/ 1759 h 1872"/>
                <a:gd name="T102" fmla="*/ 2 w 1906"/>
                <a:gd name="T103" fmla="*/ 1843 h 1872"/>
                <a:gd name="T104" fmla="*/ 0 w 1906"/>
                <a:gd name="T105" fmla="*/ 1871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06" h="1872">
                  <a:moveTo>
                    <a:pt x="1905" y="10"/>
                  </a:moveTo>
                  <a:lnTo>
                    <a:pt x="1853" y="6"/>
                  </a:lnTo>
                  <a:lnTo>
                    <a:pt x="1801" y="2"/>
                  </a:lnTo>
                  <a:lnTo>
                    <a:pt x="1749" y="0"/>
                  </a:lnTo>
                  <a:lnTo>
                    <a:pt x="1698" y="0"/>
                  </a:lnTo>
                  <a:lnTo>
                    <a:pt x="1646" y="2"/>
                  </a:lnTo>
                  <a:lnTo>
                    <a:pt x="1594" y="4"/>
                  </a:lnTo>
                  <a:lnTo>
                    <a:pt x="1543" y="6"/>
                  </a:lnTo>
                  <a:lnTo>
                    <a:pt x="1491" y="12"/>
                  </a:lnTo>
                  <a:lnTo>
                    <a:pt x="1439" y="18"/>
                  </a:lnTo>
                  <a:lnTo>
                    <a:pt x="1390" y="25"/>
                  </a:lnTo>
                  <a:lnTo>
                    <a:pt x="1338" y="35"/>
                  </a:lnTo>
                  <a:lnTo>
                    <a:pt x="1288" y="46"/>
                  </a:lnTo>
                  <a:lnTo>
                    <a:pt x="1237" y="58"/>
                  </a:lnTo>
                  <a:lnTo>
                    <a:pt x="1187" y="71"/>
                  </a:lnTo>
                  <a:lnTo>
                    <a:pt x="1139" y="88"/>
                  </a:lnTo>
                  <a:lnTo>
                    <a:pt x="1089" y="106"/>
                  </a:lnTo>
                  <a:lnTo>
                    <a:pt x="1041" y="125"/>
                  </a:lnTo>
                  <a:lnTo>
                    <a:pt x="994" y="146"/>
                  </a:lnTo>
                  <a:lnTo>
                    <a:pt x="946" y="167"/>
                  </a:lnTo>
                  <a:lnTo>
                    <a:pt x="898" y="192"/>
                  </a:lnTo>
                  <a:lnTo>
                    <a:pt x="852" y="219"/>
                  </a:lnTo>
                  <a:lnTo>
                    <a:pt x="808" y="247"/>
                  </a:lnTo>
                  <a:lnTo>
                    <a:pt x="762" y="278"/>
                  </a:lnTo>
                  <a:lnTo>
                    <a:pt x="718" y="310"/>
                  </a:lnTo>
                  <a:lnTo>
                    <a:pt x="676" y="345"/>
                  </a:lnTo>
                  <a:lnTo>
                    <a:pt x="632" y="381"/>
                  </a:lnTo>
                  <a:lnTo>
                    <a:pt x="592" y="419"/>
                  </a:lnTo>
                  <a:lnTo>
                    <a:pt x="550" y="462"/>
                  </a:lnTo>
                  <a:lnTo>
                    <a:pt x="511" y="506"/>
                  </a:lnTo>
                  <a:lnTo>
                    <a:pt x="471" y="550"/>
                  </a:lnTo>
                  <a:lnTo>
                    <a:pt x="435" y="597"/>
                  </a:lnTo>
                  <a:lnTo>
                    <a:pt x="398" y="649"/>
                  </a:lnTo>
                  <a:lnTo>
                    <a:pt x="362" y="701"/>
                  </a:lnTo>
                  <a:lnTo>
                    <a:pt x="329" y="752"/>
                  </a:lnTo>
                  <a:lnTo>
                    <a:pt x="299" y="806"/>
                  </a:lnTo>
                  <a:lnTo>
                    <a:pt x="270" y="858"/>
                  </a:lnTo>
                  <a:lnTo>
                    <a:pt x="243" y="911"/>
                  </a:lnTo>
                  <a:lnTo>
                    <a:pt x="218" y="965"/>
                  </a:lnTo>
                  <a:lnTo>
                    <a:pt x="195" y="1018"/>
                  </a:lnTo>
                  <a:lnTo>
                    <a:pt x="172" y="1072"/>
                  </a:lnTo>
                  <a:lnTo>
                    <a:pt x="153" y="1123"/>
                  </a:lnTo>
                  <a:lnTo>
                    <a:pt x="134" y="1175"/>
                  </a:lnTo>
                  <a:lnTo>
                    <a:pt x="119" y="1227"/>
                  </a:lnTo>
                  <a:lnTo>
                    <a:pt x="104" y="1276"/>
                  </a:lnTo>
                  <a:lnTo>
                    <a:pt x="77" y="1374"/>
                  </a:lnTo>
                  <a:lnTo>
                    <a:pt x="56" y="1466"/>
                  </a:lnTo>
                  <a:lnTo>
                    <a:pt x="39" y="1552"/>
                  </a:lnTo>
                  <a:lnTo>
                    <a:pt x="25" y="1628"/>
                  </a:lnTo>
                  <a:lnTo>
                    <a:pt x="16" y="1699"/>
                  </a:lnTo>
                  <a:lnTo>
                    <a:pt x="8" y="1759"/>
                  </a:lnTo>
                  <a:lnTo>
                    <a:pt x="2" y="1843"/>
                  </a:lnTo>
                  <a:lnTo>
                    <a:pt x="0" y="1871"/>
                  </a:lnTo>
                </a:path>
              </a:pathLst>
            </a:custGeom>
            <a:noFill/>
            <a:ln w="50800" cap="rnd" cmpd="sng">
              <a:solidFill>
                <a:srgbClr val="4E6BF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FAEF14"/>
                      </a:gs>
                      <a:gs pos="100000">
                        <a:srgbClr val="FAEF14">
                          <a:gamma/>
                          <a:tint val="20000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4183" name="Line 7"/>
            <p:cNvSpPr>
              <a:spLocks noChangeShapeType="1"/>
            </p:cNvSpPr>
            <p:nvPr/>
          </p:nvSpPr>
          <p:spPr bwMode="auto">
            <a:xfrm flipV="1">
              <a:off x="1271" y="2546"/>
              <a:ext cx="0" cy="5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4184" name="Freeform 8"/>
            <p:cNvSpPr>
              <a:spLocks/>
            </p:cNvSpPr>
            <p:nvPr/>
          </p:nvSpPr>
          <p:spPr bwMode="auto">
            <a:xfrm>
              <a:off x="1614" y="2546"/>
              <a:ext cx="0" cy="60"/>
            </a:xfrm>
            <a:custGeom>
              <a:avLst/>
              <a:gdLst>
                <a:gd name="T0" fmla="*/ 0 w 1"/>
                <a:gd name="T1" fmla="*/ 89 h 90"/>
                <a:gd name="T2" fmla="*/ 0 w 1"/>
                <a:gd name="T3" fmla="*/ 80 h 90"/>
                <a:gd name="T4" fmla="*/ 0 w 1"/>
                <a:gd name="T5" fmla="*/ 68 h 90"/>
                <a:gd name="T6" fmla="*/ 0 w 1"/>
                <a:gd name="T7" fmla="*/ 57 h 90"/>
                <a:gd name="T8" fmla="*/ 0 w 1"/>
                <a:gd name="T9" fmla="*/ 45 h 90"/>
                <a:gd name="T10" fmla="*/ 0 w 1"/>
                <a:gd name="T11" fmla="*/ 34 h 90"/>
                <a:gd name="T12" fmla="*/ 0 w 1"/>
                <a:gd name="T13" fmla="*/ 22 h 90"/>
                <a:gd name="T14" fmla="*/ 0 w 1"/>
                <a:gd name="T15" fmla="*/ 11 h 90"/>
                <a:gd name="T16" fmla="*/ 0 w 1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90">
                  <a:moveTo>
                    <a:pt x="0" y="89"/>
                  </a:moveTo>
                  <a:lnTo>
                    <a:pt x="0" y="80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FAEF14"/>
                      </a:gs>
                      <a:gs pos="100000">
                        <a:srgbClr val="FAEF14">
                          <a:gamma/>
                          <a:tint val="20000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4185" name="Freeform 9"/>
            <p:cNvSpPr>
              <a:spLocks/>
            </p:cNvSpPr>
            <p:nvPr/>
          </p:nvSpPr>
          <p:spPr bwMode="auto">
            <a:xfrm>
              <a:off x="1957" y="2546"/>
              <a:ext cx="1" cy="60"/>
            </a:xfrm>
            <a:custGeom>
              <a:avLst/>
              <a:gdLst>
                <a:gd name="T0" fmla="*/ 0 w 1"/>
                <a:gd name="T1" fmla="*/ 89 h 90"/>
                <a:gd name="T2" fmla="*/ 0 w 1"/>
                <a:gd name="T3" fmla="*/ 80 h 90"/>
                <a:gd name="T4" fmla="*/ 0 w 1"/>
                <a:gd name="T5" fmla="*/ 68 h 90"/>
                <a:gd name="T6" fmla="*/ 0 w 1"/>
                <a:gd name="T7" fmla="*/ 57 h 90"/>
                <a:gd name="T8" fmla="*/ 0 w 1"/>
                <a:gd name="T9" fmla="*/ 45 h 90"/>
                <a:gd name="T10" fmla="*/ 0 w 1"/>
                <a:gd name="T11" fmla="*/ 34 h 90"/>
                <a:gd name="T12" fmla="*/ 0 w 1"/>
                <a:gd name="T13" fmla="*/ 22 h 90"/>
                <a:gd name="T14" fmla="*/ 0 w 1"/>
                <a:gd name="T15" fmla="*/ 11 h 90"/>
                <a:gd name="T16" fmla="*/ 0 w 1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90">
                  <a:moveTo>
                    <a:pt x="0" y="89"/>
                  </a:moveTo>
                  <a:lnTo>
                    <a:pt x="0" y="80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FAEF14"/>
                      </a:gs>
                      <a:gs pos="100000">
                        <a:srgbClr val="FAEF14">
                          <a:gamma/>
                          <a:tint val="20000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4186" name="Freeform 10"/>
            <p:cNvSpPr>
              <a:spLocks/>
            </p:cNvSpPr>
            <p:nvPr/>
          </p:nvSpPr>
          <p:spPr bwMode="auto">
            <a:xfrm>
              <a:off x="2300" y="2546"/>
              <a:ext cx="1" cy="60"/>
            </a:xfrm>
            <a:custGeom>
              <a:avLst/>
              <a:gdLst>
                <a:gd name="T0" fmla="*/ 0 w 1"/>
                <a:gd name="T1" fmla="*/ 89 h 90"/>
                <a:gd name="T2" fmla="*/ 0 w 1"/>
                <a:gd name="T3" fmla="*/ 80 h 90"/>
                <a:gd name="T4" fmla="*/ 0 w 1"/>
                <a:gd name="T5" fmla="*/ 68 h 90"/>
                <a:gd name="T6" fmla="*/ 0 w 1"/>
                <a:gd name="T7" fmla="*/ 57 h 90"/>
                <a:gd name="T8" fmla="*/ 0 w 1"/>
                <a:gd name="T9" fmla="*/ 45 h 90"/>
                <a:gd name="T10" fmla="*/ 0 w 1"/>
                <a:gd name="T11" fmla="*/ 34 h 90"/>
                <a:gd name="T12" fmla="*/ 0 w 1"/>
                <a:gd name="T13" fmla="*/ 22 h 90"/>
                <a:gd name="T14" fmla="*/ 0 w 1"/>
                <a:gd name="T15" fmla="*/ 11 h 90"/>
                <a:gd name="T16" fmla="*/ 0 w 1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90">
                  <a:moveTo>
                    <a:pt x="0" y="89"/>
                  </a:moveTo>
                  <a:lnTo>
                    <a:pt x="0" y="80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FAEF14"/>
                      </a:gs>
                      <a:gs pos="100000">
                        <a:srgbClr val="FAEF14">
                          <a:gamma/>
                          <a:tint val="20000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4187" name="Line 11"/>
            <p:cNvSpPr>
              <a:spLocks noChangeShapeType="1"/>
            </p:cNvSpPr>
            <p:nvPr/>
          </p:nvSpPr>
          <p:spPr bwMode="auto">
            <a:xfrm flipV="1">
              <a:off x="2634" y="2546"/>
              <a:ext cx="0" cy="5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4188" name="Rectangle 12"/>
            <p:cNvSpPr>
              <a:spLocks noChangeArrowheads="1"/>
            </p:cNvSpPr>
            <p:nvPr/>
          </p:nvSpPr>
          <p:spPr bwMode="auto">
            <a:xfrm>
              <a:off x="1148" y="2596"/>
              <a:ext cx="23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FAEF14"/>
                      </a:gs>
                      <a:gs pos="100000">
                        <a:srgbClr val="FAEF14">
                          <a:gamma/>
                          <a:tint val="20000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1" rIns="90487" bIns="44451">
              <a:spAutoFit/>
            </a:bodyPr>
            <a:lstStyle/>
            <a:p>
              <a:pPr algn="ctr" eaLnBrk="0" hangingPunct="0"/>
              <a:r>
                <a:rPr lang="en-US" altLang="el-G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34189" name="Rectangle 13"/>
            <p:cNvSpPr>
              <a:spLocks noChangeArrowheads="1"/>
            </p:cNvSpPr>
            <p:nvPr/>
          </p:nvSpPr>
          <p:spPr bwMode="auto">
            <a:xfrm>
              <a:off x="1493" y="2596"/>
              <a:ext cx="23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FAEF14"/>
                      </a:gs>
                      <a:gs pos="100000">
                        <a:srgbClr val="FAEF14">
                          <a:gamma/>
                          <a:tint val="20000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1" rIns="90487" bIns="44451">
              <a:spAutoFit/>
            </a:bodyPr>
            <a:lstStyle/>
            <a:p>
              <a:pPr algn="ctr" eaLnBrk="0" hangingPunct="0"/>
              <a:r>
                <a:rPr lang="en-US" altLang="el-G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34190" name="Rectangle 14"/>
            <p:cNvSpPr>
              <a:spLocks noChangeArrowheads="1"/>
            </p:cNvSpPr>
            <p:nvPr/>
          </p:nvSpPr>
          <p:spPr bwMode="auto">
            <a:xfrm>
              <a:off x="1834" y="2596"/>
              <a:ext cx="23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FAEF14"/>
                      </a:gs>
                      <a:gs pos="100000">
                        <a:srgbClr val="FAEF14">
                          <a:gamma/>
                          <a:tint val="20000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1" rIns="90487" bIns="44451">
              <a:spAutoFit/>
            </a:bodyPr>
            <a:lstStyle/>
            <a:p>
              <a:pPr algn="ctr" eaLnBrk="0" hangingPunct="0"/>
              <a:r>
                <a:rPr lang="en-US" altLang="el-G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34191" name="Rectangle 15"/>
            <p:cNvSpPr>
              <a:spLocks noChangeArrowheads="1"/>
            </p:cNvSpPr>
            <p:nvPr/>
          </p:nvSpPr>
          <p:spPr bwMode="auto">
            <a:xfrm>
              <a:off x="2190" y="2596"/>
              <a:ext cx="23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FAEF14"/>
                      </a:gs>
                      <a:gs pos="100000">
                        <a:srgbClr val="FAEF14">
                          <a:gamma/>
                          <a:tint val="20000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1" rIns="90487" bIns="44451">
              <a:spAutoFit/>
            </a:bodyPr>
            <a:lstStyle/>
            <a:p>
              <a:pPr algn="ctr" eaLnBrk="0" hangingPunct="0"/>
              <a:r>
                <a:rPr lang="en-US" altLang="el-G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434192" name="Rectangle 16"/>
            <p:cNvSpPr>
              <a:spLocks noChangeArrowheads="1"/>
            </p:cNvSpPr>
            <p:nvPr/>
          </p:nvSpPr>
          <p:spPr bwMode="auto">
            <a:xfrm>
              <a:off x="2519" y="2596"/>
              <a:ext cx="23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FAEF14"/>
                      </a:gs>
                      <a:gs pos="100000">
                        <a:srgbClr val="FAEF14">
                          <a:gamma/>
                          <a:tint val="20000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1" rIns="90487" bIns="44451">
              <a:spAutoFit/>
            </a:bodyPr>
            <a:lstStyle/>
            <a:p>
              <a:pPr algn="ctr" eaLnBrk="0" hangingPunct="0"/>
              <a:r>
                <a:rPr lang="en-US" altLang="el-G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434193" name="Freeform 17"/>
            <p:cNvSpPr>
              <a:spLocks/>
            </p:cNvSpPr>
            <p:nvPr/>
          </p:nvSpPr>
          <p:spPr bwMode="auto">
            <a:xfrm>
              <a:off x="919" y="1763"/>
              <a:ext cx="348" cy="772"/>
            </a:xfrm>
            <a:custGeom>
              <a:avLst/>
              <a:gdLst>
                <a:gd name="T0" fmla="*/ 0 w 410"/>
                <a:gd name="T1" fmla="*/ 0 h 1216"/>
                <a:gd name="T2" fmla="*/ 409 w 410"/>
                <a:gd name="T3" fmla="*/ 0 h 1216"/>
                <a:gd name="T4" fmla="*/ 409 w 410"/>
                <a:gd name="T5" fmla="*/ 1215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0" h="1216">
                  <a:moveTo>
                    <a:pt x="0" y="0"/>
                  </a:moveTo>
                  <a:lnTo>
                    <a:pt x="409" y="0"/>
                  </a:lnTo>
                  <a:lnTo>
                    <a:pt x="409" y="1215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AEF14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4194" name="Text Box 18"/>
            <p:cNvSpPr txBox="1">
              <a:spLocks noChangeArrowheads="1"/>
            </p:cNvSpPr>
            <p:nvPr/>
          </p:nvSpPr>
          <p:spPr bwMode="auto">
            <a:xfrm>
              <a:off x="476" y="970"/>
              <a:ext cx="672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l-GR" altLang="el-GR" sz="1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Όγκος (</a:t>
              </a:r>
              <a:r>
                <a:rPr lang="en-US" altLang="el-GR" sz="1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L</a:t>
              </a:r>
              <a:r>
                <a:rPr lang="el-GR" altLang="el-GR" sz="1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)</a:t>
              </a:r>
              <a:endParaRPr lang="en-GB" altLang="el-GR" sz="1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34195" name="Text Box 19"/>
            <p:cNvSpPr txBox="1">
              <a:spLocks noChangeArrowheads="1"/>
            </p:cNvSpPr>
            <p:nvPr/>
          </p:nvSpPr>
          <p:spPr bwMode="auto">
            <a:xfrm>
              <a:off x="1154" y="2723"/>
              <a:ext cx="159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Χρόνος (</a:t>
              </a:r>
              <a:r>
                <a:rPr lang="en-US" altLang="el-GR" sz="1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sec)</a:t>
              </a:r>
              <a:endParaRPr lang="en-GB" altLang="el-GR" sz="1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34196" name="Line 20"/>
            <p:cNvSpPr>
              <a:spLocks noChangeShapeType="1"/>
            </p:cNvSpPr>
            <p:nvPr/>
          </p:nvSpPr>
          <p:spPr bwMode="auto">
            <a:xfrm flipV="1">
              <a:off x="2933" y="2554"/>
              <a:ext cx="0" cy="5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4197" name="Rectangle 21"/>
            <p:cNvSpPr>
              <a:spLocks noChangeArrowheads="1"/>
            </p:cNvSpPr>
            <p:nvPr/>
          </p:nvSpPr>
          <p:spPr bwMode="auto">
            <a:xfrm>
              <a:off x="2819" y="2604"/>
              <a:ext cx="23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FAEF14"/>
                      </a:gs>
                      <a:gs pos="100000">
                        <a:srgbClr val="FAEF14">
                          <a:gamma/>
                          <a:tint val="20000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1" rIns="90487" bIns="44451">
              <a:spAutoFit/>
            </a:bodyPr>
            <a:lstStyle/>
            <a:p>
              <a:pPr algn="ctr" eaLnBrk="0" hangingPunct="0"/>
              <a:r>
                <a:rPr lang="el-GR" altLang="el-GR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6</a:t>
              </a:r>
              <a:endParaRPr lang="en-US" altLang="el-G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34198" name="Line 22"/>
            <p:cNvSpPr>
              <a:spLocks noChangeShapeType="1"/>
            </p:cNvSpPr>
            <p:nvPr/>
          </p:nvSpPr>
          <p:spPr bwMode="auto">
            <a:xfrm flipV="1">
              <a:off x="918" y="2554"/>
              <a:ext cx="0" cy="5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4199" name="Rectangle 23"/>
            <p:cNvSpPr>
              <a:spLocks noChangeArrowheads="1"/>
            </p:cNvSpPr>
            <p:nvPr/>
          </p:nvSpPr>
          <p:spPr bwMode="auto">
            <a:xfrm>
              <a:off x="803" y="2604"/>
              <a:ext cx="23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FAEF14"/>
                      </a:gs>
                      <a:gs pos="100000">
                        <a:srgbClr val="FAEF14">
                          <a:gamma/>
                          <a:tint val="20000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1" rIns="90487" bIns="44451">
              <a:spAutoFit/>
            </a:bodyPr>
            <a:lstStyle/>
            <a:p>
              <a:pPr algn="ctr" eaLnBrk="0" hangingPunct="0"/>
              <a:r>
                <a:rPr lang="el-GR" altLang="el-G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0</a:t>
              </a:r>
              <a:endParaRPr lang="en-US" altLang="el-GR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34200" name="Freeform 24"/>
            <p:cNvSpPr>
              <a:spLocks/>
            </p:cNvSpPr>
            <p:nvPr/>
          </p:nvSpPr>
          <p:spPr bwMode="auto">
            <a:xfrm>
              <a:off x="920" y="1221"/>
              <a:ext cx="2024" cy="1323"/>
            </a:xfrm>
            <a:custGeom>
              <a:avLst/>
              <a:gdLst>
                <a:gd name="T0" fmla="*/ 0 w 410"/>
                <a:gd name="T1" fmla="*/ 0 h 1216"/>
                <a:gd name="T2" fmla="*/ 409 w 410"/>
                <a:gd name="T3" fmla="*/ 0 h 1216"/>
                <a:gd name="T4" fmla="*/ 409 w 410"/>
                <a:gd name="T5" fmla="*/ 1215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0" h="1216">
                  <a:moveTo>
                    <a:pt x="0" y="0"/>
                  </a:moveTo>
                  <a:lnTo>
                    <a:pt x="409" y="0"/>
                  </a:lnTo>
                  <a:lnTo>
                    <a:pt x="409" y="1215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AEF14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4201" name="Rectangle 25"/>
            <p:cNvSpPr>
              <a:spLocks noChangeArrowheads="1"/>
            </p:cNvSpPr>
            <p:nvPr/>
          </p:nvSpPr>
          <p:spPr bwMode="auto">
            <a:xfrm>
              <a:off x="434" y="1161"/>
              <a:ext cx="457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FAEF14"/>
                      </a:gs>
                      <a:gs pos="100000">
                        <a:srgbClr val="FAEF14">
                          <a:gamma/>
                          <a:tint val="20000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1" rIns="90487" bIns="44451">
              <a:spAutoFit/>
            </a:bodyPr>
            <a:lstStyle/>
            <a:p>
              <a:pPr algn="r" eaLnBrk="0" hangingPunct="0"/>
              <a:r>
                <a:rPr lang="en-US" altLang="el-G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FVC</a:t>
              </a:r>
            </a:p>
          </p:txBody>
        </p:sp>
        <p:sp>
          <p:nvSpPr>
            <p:cNvPr id="434202" name="Freeform 26"/>
            <p:cNvSpPr>
              <a:spLocks/>
            </p:cNvSpPr>
            <p:nvPr/>
          </p:nvSpPr>
          <p:spPr bwMode="auto">
            <a:xfrm>
              <a:off x="920" y="1702"/>
              <a:ext cx="2024" cy="842"/>
            </a:xfrm>
            <a:custGeom>
              <a:avLst/>
              <a:gdLst>
                <a:gd name="T0" fmla="*/ 0 w 1907"/>
                <a:gd name="T1" fmla="*/ 826 h 827"/>
                <a:gd name="T2" fmla="*/ 4 w 1907"/>
                <a:gd name="T3" fmla="*/ 815 h 827"/>
                <a:gd name="T4" fmla="*/ 19 w 1907"/>
                <a:gd name="T5" fmla="*/ 784 h 827"/>
                <a:gd name="T6" fmla="*/ 44 w 1907"/>
                <a:gd name="T7" fmla="*/ 737 h 827"/>
                <a:gd name="T8" fmla="*/ 84 w 1907"/>
                <a:gd name="T9" fmla="*/ 675 h 827"/>
                <a:gd name="T10" fmla="*/ 109 w 1907"/>
                <a:gd name="T11" fmla="*/ 641 h 827"/>
                <a:gd name="T12" fmla="*/ 138 w 1907"/>
                <a:gd name="T13" fmla="*/ 605 h 827"/>
                <a:gd name="T14" fmla="*/ 170 w 1907"/>
                <a:gd name="T15" fmla="*/ 568 h 827"/>
                <a:gd name="T16" fmla="*/ 206 w 1907"/>
                <a:gd name="T17" fmla="*/ 528 h 827"/>
                <a:gd name="T18" fmla="*/ 247 w 1907"/>
                <a:gd name="T19" fmla="*/ 488 h 827"/>
                <a:gd name="T20" fmla="*/ 293 w 1907"/>
                <a:gd name="T21" fmla="*/ 448 h 827"/>
                <a:gd name="T22" fmla="*/ 342 w 1907"/>
                <a:gd name="T23" fmla="*/ 407 h 827"/>
                <a:gd name="T24" fmla="*/ 396 w 1907"/>
                <a:gd name="T25" fmla="*/ 369 h 827"/>
                <a:gd name="T26" fmla="*/ 453 w 1907"/>
                <a:gd name="T27" fmla="*/ 331 h 827"/>
                <a:gd name="T28" fmla="*/ 513 w 1907"/>
                <a:gd name="T29" fmla="*/ 293 h 827"/>
                <a:gd name="T30" fmla="*/ 576 w 1907"/>
                <a:gd name="T31" fmla="*/ 256 h 827"/>
                <a:gd name="T32" fmla="*/ 643 w 1907"/>
                <a:gd name="T33" fmla="*/ 222 h 827"/>
                <a:gd name="T34" fmla="*/ 712 w 1907"/>
                <a:gd name="T35" fmla="*/ 189 h 827"/>
                <a:gd name="T36" fmla="*/ 786 w 1907"/>
                <a:gd name="T37" fmla="*/ 159 h 827"/>
                <a:gd name="T38" fmla="*/ 867 w 1907"/>
                <a:gd name="T39" fmla="*/ 130 h 827"/>
                <a:gd name="T40" fmla="*/ 951 w 1907"/>
                <a:gd name="T41" fmla="*/ 105 h 827"/>
                <a:gd name="T42" fmla="*/ 1043 w 1907"/>
                <a:gd name="T43" fmla="*/ 80 h 827"/>
                <a:gd name="T44" fmla="*/ 1140 w 1907"/>
                <a:gd name="T45" fmla="*/ 59 h 827"/>
                <a:gd name="T46" fmla="*/ 1192 w 1907"/>
                <a:gd name="T47" fmla="*/ 50 h 827"/>
                <a:gd name="T48" fmla="*/ 1248 w 1907"/>
                <a:gd name="T49" fmla="*/ 42 h 827"/>
                <a:gd name="T50" fmla="*/ 1303 w 1907"/>
                <a:gd name="T51" fmla="*/ 34 h 827"/>
                <a:gd name="T52" fmla="*/ 1361 w 1907"/>
                <a:gd name="T53" fmla="*/ 27 h 827"/>
                <a:gd name="T54" fmla="*/ 1420 w 1907"/>
                <a:gd name="T55" fmla="*/ 21 h 827"/>
                <a:gd name="T56" fmla="*/ 1483 w 1907"/>
                <a:gd name="T57" fmla="*/ 15 h 827"/>
                <a:gd name="T58" fmla="*/ 1546 w 1907"/>
                <a:gd name="T59" fmla="*/ 10 h 827"/>
                <a:gd name="T60" fmla="*/ 1613 w 1907"/>
                <a:gd name="T61" fmla="*/ 6 h 827"/>
                <a:gd name="T62" fmla="*/ 1684 w 1907"/>
                <a:gd name="T63" fmla="*/ 4 h 827"/>
                <a:gd name="T64" fmla="*/ 1755 w 1907"/>
                <a:gd name="T65" fmla="*/ 2 h 827"/>
                <a:gd name="T66" fmla="*/ 1829 w 1907"/>
                <a:gd name="T67" fmla="*/ 0 h 827"/>
                <a:gd name="T68" fmla="*/ 1906 w 1907"/>
                <a:gd name="T69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7" h="827">
                  <a:moveTo>
                    <a:pt x="0" y="826"/>
                  </a:moveTo>
                  <a:lnTo>
                    <a:pt x="4" y="815"/>
                  </a:lnTo>
                  <a:lnTo>
                    <a:pt x="19" y="784"/>
                  </a:lnTo>
                  <a:lnTo>
                    <a:pt x="44" y="737"/>
                  </a:lnTo>
                  <a:lnTo>
                    <a:pt x="84" y="675"/>
                  </a:lnTo>
                  <a:lnTo>
                    <a:pt x="109" y="641"/>
                  </a:lnTo>
                  <a:lnTo>
                    <a:pt x="138" y="605"/>
                  </a:lnTo>
                  <a:lnTo>
                    <a:pt x="170" y="568"/>
                  </a:lnTo>
                  <a:lnTo>
                    <a:pt x="206" y="528"/>
                  </a:lnTo>
                  <a:lnTo>
                    <a:pt x="247" y="488"/>
                  </a:lnTo>
                  <a:lnTo>
                    <a:pt x="293" y="448"/>
                  </a:lnTo>
                  <a:lnTo>
                    <a:pt x="342" y="407"/>
                  </a:lnTo>
                  <a:lnTo>
                    <a:pt x="396" y="369"/>
                  </a:lnTo>
                  <a:lnTo>
                    <a:pt x="453" y="331"/>
                  </a:lnTo>
                  <a:lnTo>
                    <a:pt x="513" y="293"/>
                  </a:lnTo>
                  <a:lnTo>
                    <a:pt x="576" y="256"/>
                  </a:lnTo>
                  <a:lnTo>
                    <a:pt x="643" y="222"/>
                  </a:lnTo>
                  <a:lnTo>
                    <a:pt x="712" y="189"/>
                  </a:lnTo>
                  <a:lnTo>
                    <a:pt x="786" y="159"/>
                  </a:lnTo>
                  <a:lnTo>
                    <a:pt x="867" y="130"/>
                  </a:lnTo>
                  <a:lnTo>
                    <a:pt x="951" y="105"/>
                  </a:lnTo>
                  <a:lnTo>
                    <a:pt x="1043" y="80"/>
                  </a:lnTo>
                  <a:lnTo>
                    <a:pt x="1140" y="59"/>
                  </a:lnTo>
                  <a:lnTo>
                    <a:pt x="1192" y="50"/>
                  </a:lnTo>
                  <a:lnTo>
                    <a:pt x="1248" y="42"/>
                  </a:lnTo>
                  <a:lnTo>
                    <a:pt x="1303" y="34"/>
                  </a:lnTo>
                  <a:lnTo>
                    <a:pt x="1361" y="27"/>
                  </a:lnTo>
                  <a:lnTo>
                    <a:pt x="1420" y="21"/>
                  </a:lnTo>
                  <a:lnTo>
                    <a:pt x="1483" y="15"/>
                  </a:lnTo>
                  <a:lnTo>
                    <a:pt x="1546" y="10"/>
                  </a:lnTo>
                  <a:lnTo>
                    <a:pt x="1613" y="6"/>
                  </a:lnTo>
                  <a:lnTo>
                    <a:pt x="1684" y="4"/>
                  </a:lnTo>
                  <a:lnTo>
                    <a:pt x="1755" y="2"/>
                  </a:lnTo>
                  <a:lnTo>
                    <a:pt x="1829" y="0"/>
                  </a:lnTo>
                  <a:lnTo>
                    <a:pt x="1906" y="0"/>
                  </a:lnTo>
                </a:path>
              </a:pathLst>
            </a:custGeom>
            <a:noFill/>
            <a:ln w="50800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FAEF14"/>
                      </a:gs>
                      <a:gs pos="100000">
                        <a:srgbClr val="FAEF14">
                          <a:gamma/>
                          <a:tint val="20000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34203" name="Line 27"/>
          <p:cNvSpPr>
            <a:spLocks noChangeShapeType="1"/>
          </p:cNvSpPr>
          <p:nvPr/>
        </p:nvSpPr>
        <p:spPr bwMode="auto">
          <a:xfrm>
            <a:off x="5318524" y="1830388"/>
            <a:ext cx="1190" cy="332105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34205" name="Freeform 29"/>
          <p:cNvSpPr>
            <a:spLocks/>
          </p:cNvSpPr>
          <p:nvPr/>
        </p:nvSpPr>
        <p:spPr bwMode="auto">
          <a:xfrm>
            <a:off x="5494738" y="2006605"/>
            <a:ext cx="1839515" cy="2500313"/>
          </a:xfrm>
          <a:custGeom>
            <a:avLst/>
            <a:gdLst>
              <a:gd name="T0" fmla="*/ 0 w 1815"/>
              <a:gd name="T1" fmla="*/ 1542 h 2449"/>
              <a:gd name="T2" fmla="*/ 0 w 1815"/>
              <a:gd name="T3" fmla="*/ 1225 h 2449"/>
              <a:gd name="T4" fmla="*/ 46 w 1815"/>
              <a:gd name="T5" fmla="*/ 499 h 2449"/>
              <a:gd name="T6" fmla="*/ 91 w 1815"/>
              <a:gd name="T7" fmla="*/ 45 h 2449"/>
              <a:gd name="T8" fmla="*/ 136 w 1815"/>
              <a:gd name="T9" fmla="*/ 0 h 2449"/>
              <a:gd name="T10" fmla="*/ 227 w 1815"/>
              <a:gd name="T11" fmla="*/ 45 h 2449"/>
              <a:gd name="T12" fmla="*/ 454 w 1815"/>
              <a:gd name="T13" fmla="*/ 318 h 2449"/>
              <a:gd name="T14" fmla="*/ 726 w 1815"/>
              <a:gd name="T15" fmla="*/ 635 h 2449"/>
              <a:gd name="T16" fmla="*/ 1043 w 1815"/>
              <a:gd name="T17" fmla="*/ 907 h 2449"/>
              <a:gd name="T18" fmla="*/ 1316 w 1815"/>
              <a:gd name="T19" fmla="*/ 1179 h 2449"/>
              <a:gd name="T20" fmla="*/ 1542 w 1815"/>
              <a:gd name="T21" fmla="*/ 1361 h 2449"/>
              <a:gd name="T22" fmla="*/ 1724 w 1815"/>
              <a:gd name="T23" fmla="*/ 1497 h 2449"/>
              <a:gd name="T24" fmla="*/ 1815 w 1815"/>
              <a:gd name="T25" fmla="*/ 1542 h 2449"/>
              <a:gd name="T26" fmla="*/ 1815 w 1815"/>
              <a:gd name="T27" fmla="*/ 1724 h 2449"/>
              <a:gd name="T28" fmla="*/ 1769 w 1815"/>
              <a:gd name="T29" fmla="*/ 1905 h 2449"/>
              <a:gd name="T30" fmla="*/ 1633 w 1815"/>
              <a:gd name="T31" fmla="*/ 2087 h 2449"/>
              <a:gd name="T32" fmla="*/ 1452 w 1815"/>
              <a:gd name="T33" fmla="*/ 2268 h 2449"/>
              <a:gd name="T34" fmla="*/ 1225 w 1815"/>
              <a:gd name="T35" fmla="*/ 2359 h 2449"/>
              <a:gd name="T36" fmla="*/ 998 w 1815"/>
              <a:gd name="T37" fmla="*/ 2449 h 2449"/>
              <a:gd name="T38" fmla="*/ 817 w 1815"/>
              <a:gd name="T39" fmla="*/ 2449 h 2449"/>
              <a:gd name="T40" fmla="*/ 590 w 1815"/>
              <a:gd name="T41" fmla="*/ 2359 h 2449"/>
              <a:gd name="T42" fmla="*/ 454 w 1815"/>
              <a:gd name="T43" fmla="*/ 2268 h 2449"/>
              <a:gd name="T44" fmla="*/ 318 w 1815"/>
              <a:gd name="T45" fmla="*/ 2132 h 2449"/>
              <a:gd name="T46" fmla="*/ 227 w 1815"/>
              <a:gd name="T47" fmla="*/ 1996 h 2449"/>
              <a:gd name="T48" fmla="*/ 136 w 1815"/>
              <a:gd name="T49" fmla="*/ 1860 h 2449"/>
              <a:gd name="T50" fmla="*/ 46 w 1815"/>
              <a:gd name="T51" fmla="*/ 1724 h 2449"/>
              <a:gd name="T52" fmla="*/ 0 w 1815"/>
              <a:gd name="T53" fmla="*/ 1542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15" h="2449">
                <a:moveTo>
                  <a:pt x="0" y="1542"/>
                </a:moveTo>
                <a:lnTo>
                  <a:pt x="0" y="1225"/>
                </a:lnTo>
                <a:lnTo>
                  <a:pt x="46" y="499"/>
                </a:lnTo>
                <a:lnTo>
                  <a:pt x="91" y="45"/>
                </a:lnTo>
                <a:lnTo>
                  <a:pt x="136" y="0"/>
                </a:lnTo>
                <a:lnTo>
                  <a:pt x="227" y="45"/>
                </a:lnTo>
                <a:lnTo>
                  <a:pt x="454" y="318"/>
                </a:lnTo>
                <a:lnTo>
                  <a:pt x="726" y="635"/>
                </a:lnTo>
                <a:lnTo>
                  <a:pt x="1043" y="907"/>
                </a:lnTo>
                <a:lnTo>
                  <a:pt x="1316" y="1179"/>
                </a:lnTo>
                <a:lnTo>
                  <a:pt x="1542" y="1361"/>
                </a:lnTo>
                <a:lnTo>
                  <a:pt x="1724" y="1497"/>
                </a:lnTo>
                <a:lnTo>
                  <a:pt x="1815" y="1542"/>
                </a:lnTo>
                <a:lnTo>
                  <a:pt x="1815" y="1724"/>
                </a:lnTo>
                <a:lnTo>
                  <a:pt x="1769" y="1905"/>
                </a:lnTo>
                <a:lnTo>
                  <a:pt x="1633" y="2087"/>
                </a:lnTo>
                <a:lnTo>
                  <a:pt x="1452" y="2268"/>
                </a:lnTo>
                <a:lnTo>
                  <a:pt x="1225" y="2359"/>
                </a:lnTo>
                <a:lnTo>
                  <a:pt x="998" y="2449"/>
                </a:lnTo>
                <a:lnTo>
                  <a:pt x="817" y="2449"/>
                </a:lnTo>
                <a:lnTo>
                  <a:pt x="590" y="2359"/>
                </a:lnTo>
                <a:lnTo>
                  <a:pt x="454" y="2268"/>
                </a:lnTo>
                <a:lnTo>
                  <a:pt x="318" y="2132"/>
                </a:lnTo>
                <a:lnTo>
                  <a:pt x="227" y="1996"/>
                </a:lnTo>
                <a:lnTo>
                  <a:pt x="136" y="1860"/>
                </a:lnTo>
                <a:lnTo>
                  <a:pt x="46" y="1724"/>
                </a:lnTo>
                <a:lnTo>
                  <a:pt x="0" y="1542"/>
                </a:lnTo>
                <a:close/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434206" name="Group 30"/>
          <p:cNvGrpSpPr>
            <a:grpSpLocks/>
          </p:cNvGrpSpPr>
          <p:nvPr/>
        </p:nvGrpSpPr>
        <p:grpSpPr bwMode="auto">
          <a:xfrm>
            <a:off x="5486402" y="2271718"/>
            <a:ext cx="1909763" cy="2198687"/>
            <a:chOff x="1692" y="1525"/>
            <a:chExt cx="1979" cy="2011"/>
          </a:xfrm>
        </p:grpSpPr>
        <p:sp>
          <p:nvSpPr>
            <p:cNvPr id="434207" name="Freeform 31"/>
            <p:cNvSpPr>
              <a:spLocks/>
            </p:cNvSpPr>
            <p:nvPr/>
          </p:nvSpPr>
          <p:spPr bwMode="auto">
            <a:xfrm>
              <a:off x="1701" y="1525"/>
              <a:ext cx="1905" cy="1179"/>
            </a:xfrm>
            <a:custGeom>
              <a:avLst/>
              <a:gdLst>
                <a:gd name="T0" fmla="*/ 0 w 1905"/>
                <a:gd name="T1" fmla="*/ 1179 h 1179"/>
                <a:gd name="T2" fmla="*/ 0 w 1905"/>
                <a:gd name="T3" fmla="*/ 953 h 1179"/>
                <a:gd name="T4" fmla="*/ 0 w 1905"/>
                <a:gd name="T5" fmla="*/ 680 h 1179"/>
                <a:gd name="T6" fmla="*/ 45 w 1905"/>
                <a:gd name="T7" fmla="*/ 363 h 1179"/>
                <a:gd name="T8" fmla="*/ 45 w 1905"/>
                <a:gd name="T9" fmla="*/ 136 h 1179"/>
                <a:gd name="T10" fmla="*/ 90 w 1905"/>
                <a:gd name="T11" fmla="*/ 0 h 1179"/>
                <a:gd name="T12" fmla="*/ 136 w 1905"/>
                <a:gd name="T13" fmla="*/ 136 h 1179"/>
                <a:gd name="T14" fmla="*/ 226 w 1905"/>
                <a:gd name="T15" fmla="*/ 317 h 1179"/>
                <a:gd name="T16" fmla="*/ 363 w 1905"/>
                <a:gd name="T17" fmla="*/ 544 h 1179"/>
                <a:gd name="T18" fmla="*/ 499 w 1905"/>
                <a:gd name="T19" fmla="*/ 680 h 1179"/>
                <a:gd name="T20" fmla="*/ 680 w 1905"/>
                <a:gd name="T21" fmla="*/ 862 h 1179"/>
                <a:gd name="T22" fmla="*/ 816 w 1905"/>
                <a:gd name="T23" fmla="*/ 998 h 1179"/>
                <a:gd name="T24" fmla="*/ 1134 w 1905"/>
                <a:gd name="T25" fmla="*/ 1089 h 1179"/>
                <a:gd name="T26" fmla="*/ 1406 w 1905"/>
                <a:gd name="T27" fmla="*/ 1134 h 1179"/>
                <a:gd name="T28" fmla="*/ 1497 w 1905"/>
                <a:gd name="T29" fmla="*/ 1134 h 1179"/>
                <a:gd name="T30" fmla="*/ 1905 w 1905"/>
                <a:gd name="T31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5" h="1179">
                  <a:moveTo>
                    <a:pt x="0" y="1179"/>
                  </a:moveTo>
                  <a:lnTo>
                    <a:pt x="0" y="953"/>
                  </a:lnTo>
                  <a:lnTo>
                    <a:pt x="0" y="680"/>
                  </a:lnTo>
                  <a:lnTo>
                    <a:pt x="45" y="363"/>
                  </a:lnTo>
                  <a:lnTo>
                    <a:pt x="45" y="136"/>
                  </a:lnTo>
                  <a:lnTo>
                    <a:pt x="90" y="0"/>
                  </a:lnTo>
                  <a:lnTo>
                    <a:pt x="136" y="136"/>
                  </a:lnTo>
                  <a:lnTo>
                    <a:pt x="226" y="317"/>
                  </a:lnTo>
                  <a:lnTo>
                    <a:pt x="363" y="544"/>
                  </a:lnTo>
                  <a:lnTo>
                    <a:pt x="499" y="680"/>
                  </a:lnTo>
                  <a:lnTo>
                    <a:pt x="680" y="862"/>
                  </a:lnTo>
                  <a:lnTo>
                    <a:pt x="816" y="998"/>
                  </a:lnTo>
                  <a:lnTo>
                    <a:pt x="1134" y="1089"/>
                  </a:lnTo>
                  <a:lnTo>
                    <a:pt x="1406" y="1134"/>
                  </a:lnTo>
                  <a:lnTo>
                    <a:pt x="1497" y="1134"/>
                  </a:lnTo>
                  <a:lnTo>
                    <a:pt x="1905" y="1179"/>
                  </a:ln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4208" name="Freeform 32"/>
            <p:cNvSpPr>
              <a:spLocks/>
            </p:cNvSpPr>
            <p:nvPr/>
          </p:nvSpPr>
          <p:spPr bwMode="auto">
            <a:xfrm>
              <a:off x="1692" y="2700"/>
              <a:ext cx="1979" cy="836"/>
            </a:xfrm>
            <a:custGeom>
              <a:avLst/>
              <a:gdLst>
                <a:gd name="T0" fmla="*/ 1908 w 1979"/>
                <a:gd name="T1" fmla="*/ 0 h 836"/>
                <a:gd name="T2" fmla="*/ 1647 w 1979"/>
                <a:gd name="T3" fmla="*/ 558 h 836"/>
                <a:gd name="T4" fmla="*/ 1602 w 1979"/>
                <a:gd name="T5" fmla="*/ 603 h 836"/>
                <a:gd name="T6" fmla="*/ 1557 w 1979"/>
                <a:gd name="T7" fmla="*/ 648 h 836"/>
                <a:gd name="T8" fmla="*/ 1449 w 1979"/>
                <a:gd name="T9" fmla="*/ 693 h 836"/>
                <a:gd name="T10" fmla="*/ 1251 w 1979"/>
                <a:gd name="T11" fmla="*/ 756 h 836"/>
                <a:gd name="T12" fmla="*/ 1098 w 1979"/>
                <a:gd name="T13" fmla="*/ 801 h 836"/>
                <a:gd name="T14" fmla="*/ 1008 w 1979"/>
                <a:gd name="T15" fmla="*/ 828 h 836"/>
                <a:gd name="T16" fmla="*/ 603 w 1979"/>
                <a:gd name="T17" fmla="*/ 765 h 836"/>
                <a:gd name="T18" fmla="*/ 522 w 1979"/>
                <a:gd name="T19" fmla="*/ 729 h 836"/>
                <a:gd name="T20" fmla="*/ 477 w 1979"/>
                <a:gd name="T21" fmla="*/ 684 h 836"/>
                <a:gd name="T22" fmla="*/ 459 w 1979"/>
                <a:gd name="T23" fmla="*/ 657 h 836"/>
                <a:gd name="T24" fmla="*/ 432 w 1979"/>
                <a:gd name="T25" fmla="*/ 639 h 836"/>
                <a:gd name="T26" fmla="*/ 360 w 1979"/>
                <a:gd name="T27" fmla="*/ 567 h 836"/>
                <a:gd name="T28" fmla="*/ 333 w 1979"/>
                <a:gd name="T29" fmla="*/ 540 h 836"/>
                <a:gd name="T30" fmla="*/ 279 w 1979"/>
                <a:gd name="T31" fmla="*/ 504 h 836"/>
                <a:gd name="T32" fmla="*/ 153 w 1979"/>
                <a:gd name="T33" fmla="*/ 342 h 836"/>
                <a:gd name="T34" fmla="*/ 99 w 1979"/>
                <a:gd name="T35" fmla="*/ 261 h 836"/>
                <a:gd name="T36" fmla="*/ 54 w 1979"/>
                <a:gd name="T37" fmla="*/ 180 h 836"/>
                <a:gd name="T38" fmla="*/ 9 w 1979"/>
                <a:gd name="T39" fmla="*/ 54 h 836"/>
                <a:gd name="T40" fmla="*/ 0 w 1979"/>
                <a:gd name="T41" fmla="*/ 18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79" h="836">
                  <a:moveTo>
                    <a:pt x="1908" y="0"/>
                  </a:moveTo>
                  <a:cubicBezTo>
                    <a:pt x="1979" y="213"/>
                    <a:pt x="1813" y="447"/>
                    <a:pt x="1647" y="558"/>
                  </a:cubicBezTo>
                  <a:cubicBezTo>
                    <a:pt x="1599" y="630"/>
                    <a:pt x="1662" y="543"/>
                    <a:pt x="1602" y="603"/>
                  </a:cubicBezTo>
                  <a:cubicBezTo>
                    <a:pt x="1542" y="663"/>
                    <a:pt x="1629" y="600"/>
                    <a:pt x="1557" y="648"/>
                  </a:cubicBezTo>
                  <a:cubicBezTo>
                    <a:pt x="1528" y="692"/>
                    <a:pt x="1504" y="685"/>
                    <a:pt x="1449" y="693"/>
                  </a:cubicBezTo>
                  <a:cubicBezTo>
                    <a:pt x="1383" y="715"/>
                    <a:pt x="1317" y="734"/>
                    <a:pt x="1251" y="756"/>
                  </a:cubicBezTo>
                  <a:cubicBezTo>
                    <a:pt x="1201" y="806"/>
                    <a:pt x="1178" y="794"/>
                    <a:pt x="1098" y="801"/>
                  </a:cubicBezTo>
                  <a:cubicBezTo>
                    <a:pt x="1032" y="823"/>
                    <a:pt x="1062" y="814"/>
                    <a:pt x="1008" y="828"/>
                  </a:cubicBezTo>
                  <a:cubicBezTo>
                    <a:pt x="786" y="820"/>
                    <a:pt x="762" y="836"/>
                    <a:pt x="603" y="765"/>
                  </a:cubicBezTo>
                  <a:cubicBezTo>
                    <a:pt x="507" y="722"/>
                    <a:pt x="583" y="770"/>
                    <a:pt x="522" y="729"/>
                  </a:cubicBezTo>
                  <a:cubicBezTo>
                    <a:pt x="474" y="657"/>
                    <a:pt x="537" y="744"/>
                    <a:pt x="477" y="684"/>
                  </a:cubicBezTo>
                  <a:cubicBezTo>
                    <a:pt x="469" y="676"/>
                    <a:pt x="467" y="665"/>
                    <a:pt x="459" y="657"/>
                  </a:cubicBezTo>
                  <a:cubicBezTo>
                    <a:pt x="451" y="649"/>
                    <a:pt x="440" y="646"/>
                    <a:pt x="432" y="639"/>
                  </a:cubicBezTo>
                  <a:cubicBezTo>
                    <a:pt x="403" y="615"/>
                    <a:pt x="390" y="592"/>
                    <a:pt x="360" y="567"/>
                  </a:cubicBezTo>
                  <a:cubicBezTo>
                    <a:pt x="350" y="559"/>
                    <a:pt x="343" y="548"/>
                    <a:pt x="333" y="540"/>
                  </a:cubicBezTo>
                  <a:cubicBezTo>
                    <a:pt x="316" y="527"/>
                    <a:pt x="279" y="504"/>
                    <a:pt x="279" y="504"/>
                  </a:cubicBezTo>
                  <a:cubicBezTo>
                    <a:pt x="240" y="446"/>
                    <a:pt x="192" y="400"/>
                    <a:pt x="153" y="342"/>
                  </a:cubicBezTo>
                  <a:cubicBezTo>
                    <a:pt x="137" y="319"/>
                    <a:pt x="108" y="287"/>
                    <a:pt x="99" y="261"/>
                  </a:cubicBezTo>
                  <a:cubicBezTo>
                    <a:pt x="70" y="175"/>
                    <a:pt x="99" y="234"/>
                    <a:pt x="54" y="180"/>
                  </a:cubicBezTo>
                  <a:cubicBezTo>
                    <a:pt x="25" y="145"/>
                    <a:pt x="20" y="97"/>
                    <a:pt x="9" y="54"/>
                  </a:cubicBezTo>
                  <a:cubicBezTo>
                    <a:pt x="6" y="42"/>
                    <a:pt x="0" y="18"/>
                    <a:pt x="0" y="18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34209" name="Text Box 33"/>
          <p:cNvSpPr txBox="1">
            <a:spLocks noChangeArrowheads="1"/>
          </p:cNvSpPr>
          <p:nvPr/>
        </p:nvSpPr>
        <p:spPr bwMode="auto">
          <a:xfrm>
            <a:off x="5988845" y="4941892"/>
            <a:ext cx="10191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1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Όγκος (</a:t>
            </a:r>
            <a:r>
              <a:rPr lang="en-US" altLang="el-GR" sz="1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</a:t>
            </a:r>
            <a:r>
              <a:rPr lang="el-GR" altLang="el-GR" sz="1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)</a:t>
            </a:r>
            <a:endParaRPr lang="en-GB" altLang="el-GR" sz="14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4210" name="Text Box 34"/>
          <p:cNvSpPr txBox="1">
            <a:spLocks noChangeArrowheads="1"/>
          </p:cNvSpPr>
          <p:nvPr/>
        </p:nvSpPr>
        <p:spPr bwMode="auto">
          <a:xfrm>
            <a:off x="4474371" y="1628776"/>
            <a:ext cx="8643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altLang="el-GR" sz="1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Ροή (</a:t>
            </a:r>
            <a:r>
              <a:rPr lang="en-US" altLang="el-GR" sz="1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L/sec)</a:t>
            </a:r>
            <a:endParaRPr lang="en-GB" altLang="el-GR" sz="14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4211" name="Text Box 35"/>
          <p:cNvSpPr txBox="1">
            <a:spLocks noChangeArrowheads="1"/>
          </p:cNvSpPr>
          <p:nvPr/>
        </p:nvSpPr>
        <p:spPr bwMode="auto">
          <a:xfrm>
            <a:off x="4283968" y="3859630"/>
            <a:ext cx="9673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altLang="el-GR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Εισπνοή</a:t>
            </a:r>
            <a:endParaRPr lang="en-GB" altLang="el-GR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4212" name="Text Box 36"/>
          <p:cNvSpPr txBox="1">
            <a:spLocks noChangeArrowheads="1"/>
          </p:cNvSpPr>
          <p:nvPr/>
        </p:nvSpPr>
        <p:spPr bwMode="auto">
          <a:xfrm>
            <a:off x="4283968" y="2712527"/>
            <a:ext cx="946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altLang="el-GR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Εκπνοή</a:t>
            </a:r>
            <a:endParaRPr lang="en-GB" altLang="el-GR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4204" name="Line 28"/>
          <p:cNvSpPr>
            <a:spLocks noChangeShapeType="1"/>
          </p:cNvSpPr>
          <p:nvPr/>
        </p:nvSpPr>
        <p:spPr bwMode="auto">
          <a:xfrm>
            <a:off x="5318526" y="3571875"/>
            <a:ext cx="227766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925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1991046" y="5008347"/>
            <a:ext cx="156927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b="1" dirty="0" smtClean="0">
                <a:solidFill>
                  <a:srgbClr val="134679"/>
                </a:solidFill>
              </a:rPr>
              <a:t>Time (seconds)</a:t>
            </a:r>
            <a:endParaRPr lang="en-US" sz="1800" b="1" dirty="0">
              <a:solidFill>
                <a:srgbClr val="134679"/>
              </a:solidFill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390615" y="961830"/>
            <a:ext cx="85337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b="1" dirty="0" smtClean="0">
                <a:solidFill>
                  <a:srgbClr val="134679"/>
                </a:solidFill>
              </a:rPr>
              <a:t>Volume</a:t>
            </a:r>
            <a:endParaRPr lang="en-US" sz="1800" b="1" dirty="0">
              <a:solidFill>
                <a:srgbClr val="134679"/>
              </a:solidFill>
            </a:endParaRPr>
          </a:p>
        </p:txBody>
      </p:sp>
      <p:sp>
        <p:nvSpPr>
          <p:cNvPr id="68633" name="Rectangle 26"/>
          <p:cNvSpPr>
            <a:spLocks noChangeArrowheads="1"/>
          </p:cNvSpPr>
          <p:nvPr/>
        </p:nvSpPr>
        <p:spPr bwMode="auto">
          <a:xfrm>
            <a:off x="14971" y="5459636"/>
            <a:ext cx="4097859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rgbClr val="134679"/>
                </a:solidFill>
              </a:rPr>
              <a:t>Note:  Each FEV</a:t>
            </a:r>
            <a:r>
              <a:rPr lang="en-US" sz="1600" b="0" baseline="-25000" dirty="0">
                <a:solidFill>
                  <a:srgbClr val="134679"/>
                </a:solidFill>
              </a:rPr>
              <a:t>1</a:t>
            </a:r>
            <a:r>
              <a:rPr lang="en-US" sz="1600" b="0" dirty="0">
                <a:solidFill>
                  <a:srgbClr val="134679"/>
                </a:solidFill>
              </a:rPr>
              <a:t> </a:t>
            </a:r>
            <a:r>
              <a:rPr lang="en-US" sz="1600" b="0" dirty="0" smtClean="0">
                <a:solidFill>
                  <a:srgbClr val="134679"/>
                </a:solidFill>
              </a:rPr>
              <a:t>represents </a:t>
            </a:r>
            <a:r>
              <a:rPr lang="en-US" sz="1600" b="0" dirty="0">
                <a:solidFill>
                  <a:srgbClr val="134679"/>
                </a:solidFill>
              </a:rPr>
              <a:t>the highest of three </a:t>
            </a:r>
            <a:r>
              <a:rPr lang="en-US" sz="1600" b="0" dirty="0" smtClean="0">
                <a:solidFill>
                  <a:srgbClr val="134679"/>
                </a:solidFill>
              </a:rPr>
              <a:t>reproducible measurements</a:t>
            </a:r>
            <a:endParaRPr lang="en-US" sz="1600" b="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Typical spirometric tracings</a:t>
            </a:r>
            <a:endParaRPr lang="en-AU" dirty="0"/>
          </a:p>
        </p:txBody>
      </p:sp>
      <p:grpSp>
        <p:nvGrpSpPr>
          <p:cNvPr id="3" name="Group 8"/>
          <p:cNvGrpSpPr/>
          <p:nvPr/>
        </p:nvGrpSpPr>
        <p:grpSpPr>
          <a:xfrm>
            <a:off x="403759" y="1188360"/>
            <a:ext cx="3127251" cy="3833715"/>
            <a:chOff x="897234" y="1464124"/>
            <a:chExt cx="3127251" cy="3833715"/>
          </a:xfrm>
        </p:grpSpPr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1208216" y="1897790"/>
              <a:ext cx="621964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  <a:defRPr/>
              </a:pPr>
              <a:r>
                <a:rPr lang="en-US" sz="1800" b="0" dirty="0" smtClean="0">
                  <a:solidFill>
                    <a:srgbClr val="134679"/>
                  </a:solidFill>
                  <a:cs typeface="+mn-cs"/>
                </a:rPr>
                <a:t>FEV</a:t>
              </a:r>
              <a:r>
                <a:rPr lang="en-US" sz="1800" b="0" baseline="-25000" dirty="0" smtClean="0">
                  <a:solidFill>
                    <a:srgbClr val="134679"/>
                  </a:solidFill>
                  <a:cs typeface="+mn-cs"/>
                </a:rPr>
                <a:t>1</a:t>
              </a:r>
              <a:endParaRPr lang="en-US" sz="1800" b="0" baseline="-25000" dirty="0">
                <a:solidFill>
                  <a:srgbClr val="134679"/>
                </a:solidFill>
                <a:cs typeface="+mn-cs"/>
              </a:endParaRPr>
            </a:p>
          </p:txBody>
        </p:sp>
        <p:sp>
          <p:nvSpPr>
            <p:cNvPr id="371715" name="Freeform 3"/>
            <p:cNvSpPr>
              <a:spLocks/>
            </p:cNvSpPr>
            <p:nvPr/>
          </p:nvSpPr>
          <p:spPr bwMode="auto">
            <a:xfrm>
              <a:off x="897234" y="1602700"/>
              <a:ext cx="2857500" cy="32527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48"/>
                </a:cxn>
                <a:cxn ang="0">
                  <a:pos x="2024" y="2048"/>
                </a:cxn>
              </a:cxnLst>
              <a:rect l="0" t="0" r="r" b="b"/>
              <a:pathLst>
                <a:path w="2025" h="2049">
                  <a:moveTo>
                    <a:pt x="0" y="0"/>
                  </a:moveTo>
                  <a:lnTo>
                    <a:pt x="0" y="2048"/>
                  </a:lnTo>
                  <a:lnTo>
                    <a:pt x="2024" y="2048"/>
                  </a:lnTo>
                </a:path>
              </a:pathLst>
            </a:custGeom>
            <a:noFill/>
            <a:ln w="25400" cap="rnd" cmpd="sng">
              <a:solidFill>
                <a:srgbClr val="13467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371716" name="Freeform 4"/>
            <p:cNvSpPr>
              <a:spLocks/>
            </p:cNvSpPr>
            <p:nvPr/>
          </p:nvSpPr>
          <p:spPr bwMode="auto">
            <a:xfrm>
              <a:off x="916283" y="2081174"/>
              <a:ext cx="2836863" cy="2743435"/>
            </a:xfrm>
            <a:custGeom>
              <a:avLst/>
              <a:gdLst>
                <a:gd name="connsiteX0" fmla="*/ 0 w 9995"/>
                <a:gd name="connsiteY0" fmla="*/ 9992 h 9992"/>
                <a:gd name="connsiteX1" fmla="*/ 42 w 9995"/>
                <a:gd name="connsiteY1" fmla="*/ 9831 h 9992"/>
                <a:gd name="connsiteX2" fmla="*/ 152 w 9995"/>
                <a:gd name="connsiteY2" fmla="*/ 9391 h 9992"/>
                <a:gd name="connsiteX3" fmla="*/ 320 w 9995"/>
                <a:gd name="connsiteY3" fmla="*/ 8744 h 9992"/>
                <a:gd name="connsiteX4" fmla="*/ 551 w 9995"/>
                <a:gd name="connsiteY4" fmla="*/ 7935 h 9992"/>
                <a:gd name="connsiteX5" fmla="*/ 693 w 9995"/>
                <a:gd name="connsiteY5" fmla="*/ 7488 h 9992"/>
                <a:gd name="connsiteX6" fmla="*/ 855 w 9995"/>
                <a:gd name="connsiteY6" fmla="*/ 7034 h 9992"/>
                <a:gd name="connsiteX7" fmla="*/ 1018 w 9995"/>
                <a:gd name="connsiteY7" fmla="*/ 6564 h 9992"/>
                <a:gd name="connsiteX8" fmla="*/ 1196 w 9995"/>
                <a:gd name="connsiteY8" fmla="*/ 6102 h 9992"/>
                <a:gd name="connsiteX9" fmla="*/ 1396 w 9995"/>
                <a:gd name="connsiteY9" fmla="*/ 5647 h 9992"/>
                <a:gd name="connsiteX10" fmla="*/ 1600 w 9995"/>
                <a:gd name="connsiteY10" fmla="*/ 5208 h 9992"/>
                <a:gd name="connsiteX11" fmla="*/ 1710 w 9995"/>
                <a:gd name="connsiteY11" fmla="*/ 5000 h 9992"/>
                <a:gd name="connsiteX12" fmla="*/ 1821 w 9995"/>
                <a:gd name="connsiteY12" fmla="*/ 4792 h 9992"/>
                <a:gd name="connsiteX13" fmla="*/ 1931 w 9995"/>
                <a:gd name="connsiteY13" fmla="*/ 4599 h 9992"/>
                <a:gd name="connsiteX14" fmla="*/ 2041 w 9995"/>
                <a:gd name="connsiteY14" fmla="*/ 4422 h 9992"/>
                <a:gd name="connsiteX15" fmla="*/ 2293 w 9995"/>
                <a:gd name="connsiteY15" fmla="*/ 4052 h 9992"/>
                <a:gd name="connsiteX16" fmla="*/ 2560 w 9995"/>
                <a:gd name="connsiteY16" fmla="*/ 3675 h 9992"/>
                <a:gd name="connsiteX17" fmla="*/ 2875 w 9995"/>
                <a:gd name="connsiteY17" fmla="*/ 3290 h 9992"/>
                <a:gd name="connsiteX18" fmla="*/ 3206 w 9995"/>
                <a:gd name="connsiteY18" fmla="*/ 2889 h 9992"/>
                <a:gd name="connsiteX19" fmla="*/ 3384 w 9995"/>
                <a:gd name="connsiteY19" fmla="*/ 2696 h 9992"/>
                <a:gd name="connsiteX20" fmla="*/ 3578 w 9995"/>
                <a:gd name="connsiteY20" fmla="*/ 2512 h 9992"/>
                <a:gd name="connsiteX21" fmla="*/ 3767 w 9995"/>
                <a:gd name="connsiteY21" fmla="*/ 2319 h 9992"/>
                <a:gd name="connsiteX22" fmla="*/ 3966 w 9995"/>
                <a:gd name="connsiteY22" fmla="*/ 2142 h 9992"/>
                <a:gd name="connsiteX23" fmla="*/ 4187 w 9995"/>
                <a:gd name="connsiteY23" fmla="*/ 1949 h 9992"/>
                <a:gd name="connsiteX24" fmla="*/ 4407 w 9995"/>
                <a:gd name="connsiteY24" fmla="*/ 1772 h 9992"/>
                <a:gd name="connsiteX25" fmla="*/ 4633 w 9995"/>
                <a:gd name="connsiteY25" fmla="*/ 1595 h 9992"/>
                <a:gd name="connsiteX26" fmla="*/ 4869 w 9995"/>
                <a:gd name="connsiteY26" fmla="*/ 1433 h 9992"/>
                <a:gd name="connsiteX27" fmla="*/ 5121 w 9995"/>
                <a:gd name="connsiteY27" fmla="*/ 1271 h 9992"/>
                <a:gd name="connsiteX28" fmla="*/ 5373 w 9995"/>
                <a:gd name="connsiteY28" fmla="*/ 1109 h 9992"/>
                <a:gd name="connsiteX29" fmla="*/ 5645 w 9995"/>
                <a:gd name="connsiteY29" fmla="*/ 963 h 9992"/>
                <a:gd name="connsiteX30" fmla="*/ 5913 w 9995"/>
                <a:gd name="connsiteY30" fmla="*/ 832 h 9992"/>
                <a:gd name="connsiteX31" fmla="*/ 6196 w 9995"/>
                <a:gd name="connsiteY31" fmla="*/ 693 h 9992"/>
                <a:gd name="connsiteX32" fmla="*/ 6495 w 9995"/>
                <a:gd name="connsiteY32" fmla="*/ 578 h 9992"/>
                <a:gd name="connsiteX33" fmla="*/ 6800 w 9995"/>
                <a:gd name="connsiteY33" fmla="*/ 462 h 9992"/>
                <a:gd name="connsiteX34" fmla="*/ 7429 w 9995"/>
                <a:gd name="connsiteY34" fmla="*/ 270 h 9992"/>
                <a:gd name="connsiteX35" fmla="*/ 7765 w 9995"/>
                <a:gd name="connsiteY35" fmla="*/ 193 h 9992"/>
                <a:gd name="connsiteX36" fmla="*/ 8116 w 9995"/>
                <a:gd name="connsiteY36" fmla="*/ 123 h 9992"/>
                <a:gd name="connsiteX37" fmla="*/ 8468 w 9995"/>
                <a:gd name="connsiteY37" fmla="*/ 77 h 9992"/>
                <a:gd name="connsiteX38" fmla="*/ 8830 w 9995"/>
                <a:gd name="connsiteY38" fmla="*/ 31 h 9992"/>
                <a:gd name="connsiteX39" fmla="*/ 9208 w 9995"/>
                <a:gd name="connsiteY39" fmla="*/ 0 h 9992"/>
                <a:gd name="connsiteX40" fmla="*/ 9591 w 9995"/>
                <a:gd name="connsiteY40" fmla="*/ 0 h 9992"/>
                <a:gd name="connsiteX41" fmla="*/ 9995 w 9995"/>
                <a:gd name="connsiteY41" fmla="*/ 0 h 9992"/>
                <a:gd name="connsiteX0" fmla="*/ 0 w 10000"/>
                <a:gd name="connsiteY0" fmla="*/ 10000 h 10000"/>
                <a:gd name="connsiteX1" fmla="*/ 42 w 10000"/>
                <a:gd name="connsiteY1" fmla="*/ 9839 h 10000"/>
                <a:gd name="connsiteX2" fmla="*/ 152 w 10000"/>
                <a:gd name="connsiteY2" fmla="*/ 9399 h 10000"/>
                <a:gd name="connsiteX3" fmla="*/ 320 w 10000"/>
                <a:gd name="connsiteY3" fmla="*/ 8751 h 10000"/>
                <a:gd name="connsiteX4" fmla="*/ 551 w 10000"/>
                <a:gd name="connsiteY4" fmla="*/ 7941 h 10000"/>
                <a:gd name="connsiteX5" fmla="*/ 693 w 10000"/>
                <a:gd name="connsiteY5" fmla="*/ 7494 h 10000"/>
                <a:gd name="connsiteX6" fmla="*/ 855 w 10000"/>
                <a:gd name="connsiteY6" fmla="*/ 7040 h 10000"/>
                <a:gd name="connsiteX7" fmla="*/ 1019 w 10000"/>
                <a:gd name="connsiteY7" fmla="*/ 6569 h 10000"/>
                <a:gd name="connsiteX8" fmla="*/ 1197 w 10000"/>
                <a:gd name="connsiteY8" fmla="*/ 6107 h 10000"/>
                <a:gd name="connsiteX9" fmla="*/ 1397 w 10000"/>
                <a:gd name="connsiteY9" fmla="*/ 5652 h 10000"/>
                <a:gd name="connsiteX10" fmla="*/ 1601 w 10000"/>
                <a:gd name="connsiteY10" fmla="*/ 5212 h 10000"/>
                <a:gd name="connsiteX11" fmla="*/ 1711 w 10000"/>
                <a:gd name="connsiteY11" fmla="*/ 5004 h 10000"/>
                <a:gd name="connsiteX12" fmla="*/ 1822 w 10000"/>
                <a:gd name="connsiteY12" fmla="*/ 4796 h 10000"/>
                <a:gd name="connsiteX13" fmla="*/ 1932 w 10000"/>
                <a:gd name="connsiteY13" fmla="*/ 4603 h 10000"/>
                <a:gd name="connsiteX14" fmla="*/ 2042 w 10000"/>
                <a:gd name="connsiteY14" fmla="*/ 4426 h 10000"/>
                <a:gd name="connsiteX15" fmla="*/ 2294 w 10000"/>
                <a:gd name="connsiteY15" fmla="*/ 4055 h 10000"/>
                <a:gd name="connsiteX16" fmla="*/ 2561 w 10000"/>
                <a:gd name="connsiteY16" fmla="*/ 3678 h 10000"/>
                <a:gd name="connsiteX17" fmla="*/ 2876 w 10000"/>
                <a:gd name="connsiteY17" fmla="*/ 3293 h 10000"/>
                <a:gd name="connsiteX18" fmla="*/ 3208 w 10000"/>
                <a:gd name="connsiteY18" fmla="*/ 2891 h 10000"/>
                <a:gd name="connsiteX19" fmla="*/ 3386 w 10000"/>
                <a:gd name="connsiteY19" fmla="*/ 2698 h 10000"/>
                <a:gd name="connsiteX20" fmla="*/ 3580 w 10000"/>
                <a:gd name="connsiteY20" fmla="*/ 2514 h 10000"/>
                <a:gd name="connsiteX21" fmla="*/ 3769 w 10000"/>
                <a:gd name="connsiteY21" fmla="*/ 2321 h 10000"/>
                <a:gd name="connsiteX22" fmla="*/ 3968 w 10000"/>
                <a:gd name="connsiteY22" fmla="*/ 2144 h 10000"/>
                <a:gd name="connsiteX23" fmla="*/ 4189 w 10000"/>
                <a:gd name="connsiteY23" fmla="*/ 1951 h 10000"/>
                <a:gd name="connsiteX24" fmla="*/ 4409 w 10000"/>
                <a:gd name="connsiteY24" fmla="*/ 1773 h 10000"/>
                <a:gd name="connsiteX25" fmla="*/ 4635 w 10000"/>
                <a:gd name="connsiteY25" fmla="*/ 1596 h 10000"/>
                <a:gd name="connsiteX26" fmla="*/ 4871 w 10000"/>
                <a:gd name="connsiteY26" fmla="*/ 1434 h 10000"/>
                <a:gd name="connsiteX27" fmla="*/ 5124 w 10000"/>
                <a:gd name="connsiteY27" fmla="*/ 1272 h 10000"/>
                <a:gd name="connsiteX28" fmla="*/ 5376 w 10000"/>
                <a:gd name="connsiteY28" fmla="*/ 1110 h 10000"/>
                <a:gd name="connsiteX29" fmla="*/ 5648 w 10000"/>
                <a:gd name="connsiteY29" fmla="*/ 964 h 10000"/>
                <a:gd name="connsiteX30" fmla="*/ 5916 w 10000"/>
                <a:gd name="connsiteY30" fmla="*/ 833 h 10000"/>
                <a:gd name="connsiteX31" fmla="*/ 6199 w 10000"/>
                <a:gd name="connsiteY31" fmla="*/ 694 h 10000"/>
                <a:gd name="connsiteX32" fmla="*/ 6498 w 10000"/>
                <a:gd name="connsiteY32" fmla="*/ 578 h 10000"/>
                <a:gd name="connsiteX33" fmla="*/ 6803 w 10000"/>
                <a:gd name="connsiteY33" fmla="*/ 462 h 10000"/>
                <a:gd name="connsiteX34" fmla="*/ 7769 w 10000"/>
                <a:gd name="connsiteY34" fmla="*/ 193 h 10000"/>
                <a:gd name="connsiteX35" fmla="*/ 8120 w 10000"/>
                <a:gd name="connsiteY35" fmla="*/ 123 h 10000"/>
                <a:gd name="connsiteX36" fmla="*/ 8472 w 10000"/>
                <a:gd name="connsiteY36" fmla="*/ 77 h 10000"/>
                <a:gd name="connsiteX37" fmla="*/ 8834 w 10000"/>
                <a:gd name="connsiteY37" fmla="*/ 31 h 10000"/>
                <a:gd name="connsiteX38" fmla="*/ 9213 w 10000"/>
                <a:gd name="connsiteY38" fmla="*/ 0 h 10000"/>
                <a:gd name="connsiteX39" fmla="*/ 9596 w 10000"/>
                <a:gd name="connsiteY39" fmla="*/ 0 h 10000"/>
                <a:gd name="connsiteX40" fmla="*/ 10000 w 10000"/>
                <a:gd name="connsiteY40" fmla="*/ 0 h 10000"/>
                <a:gd name="connsiteX0" fmla="*/ 0 w 10000"/>
                <a:gd name="connsiteY0" fmla="*/ 10000 h 10000"/>
                <a:gd name="connsiteX1" fmla="*/ 42 w 10000"/>
                <a:gd name="connsiteY1" fmla="*/ 9839 h 10000"/>
                <a:gd name="connsiteX2" fmla="*/ 152 w 10000"/>
                <a:gd name="connsiteY2" fmla="*/ 9399 h 10000"/>
                <a:gd name="connsiteX3" fmla="*/ 320 w 10000"/>
                <a:gd name="connsiteY3" fmla="*/ 8751 h 10000"/>
                <a:gd name="connsiteX4" fmla="*/ 551 w 10000"/>
                <a:gd name="connsiteY4" fmla="*/ 7941 h 10000"/>
                <a:gd name="connsiteX5" fmla="*/ 693 w 10000"/>
                <a:gd name="connsiteY5" fmla="*/ 7494 h 10000"/>
                <a:gd name="connsiteX6" fmla="*/ 855 w 10000"/>
                <a:gd name="connsiteY6" fmla="*/ 7040 h 10000"/>
                <a:gd name="connsiteX7" fmla="*/ 1019 w 10000"/>
                <a:gd name="connsiteY7" fmla="*/ 6569 h 10000"/>
                <a:gd name="connsiteX8" fmla="*/ 1197 w 10000"/>
                <a:gd name="connsiteY8" fmla="*/ 6107 h 10000"/>
                <a:gd name="connsiteX9" fmla="*/ 1397 w 10000"/>
                <a:gd name="connsiteY9" fmla="*/ 5652 h 10000"/>
                <a:gd name="connsiteX10" fmla="*/ 1601 w 10000"/>
                <a:gd name="connsiteY10" fmla="*/ 5212 h 10000"/>
                <a:gd name="connsiteX11" fmla="*/ 1711 w 10000"/>
                <a:gd name="connsiteY11" fmla="*/ 5004 h 10000"/>
                <a:gd name="connsiteX12" fmla="*/ 1822 w 10000"/>
                <a:gd name="connsiteY12" fmla="*/ 4796 h 10000"/>
                <a:gd name="connsiteX13" fmla="*/ 1932 w 10000"/>
                <a:gd name="connsiteY13" fmla="*/ 4603 h 10000"/>
                <a:gd name="connsiteX14" fmla="*/ 2042 w 10000"/>
                <a:gd name="connsiteY14" fmla="*/ 4426 h 10000"/>
                <a:gd name="connsiteX15" fmla="*/ 2294 w 10000"/>
                <a:gd name="connsiteY15" fmla="*/ 4055 h 10000"/>
                <a:gd name="connsiteX16" fmla="*/ 2561 w 10000"/>
                <a:gd name="connsiteY16" fmla="*/ 3678 h 10000"/>
                <a:gd name="connsiteX17" fmla="*/ 2876 w 10000"/>
                <a:gd name="connsiteY17" fmla="*/ 3293 h 10000"/>
                <a:gd name="connsiteX18" fmla="*/ 3208 w 10000"/>
                <a:gd name="connsiteY18" fmla="*/ 2891 h 10000"/>
                <a:gd name="connsiteX19" fmla="*/ 3386 w 10000"/>
                <a:gd name="connsiteY19" fmla="*/ 2698 h 10000"/>
                <a:gd name="connsiteX20" fmla="*/ 3580 w 10000"/>
                <a:gd name="connsiteY20" fmla="*/ 2514 h 10000"/>
                <a:gd name="connsiteX21" fmla="*/ 3769 w 10000"/>
                <a:gd name="connsiteY21" fmla="*/ 2321 h 10000"/>
                <a:gd name="connsiteX22" fmla="*/ 3968 w 10000"/>
                <a:gd name="connsiteY22" fmla="*/ 2144 h 10000"/>
                <a:gd name="connsiteX23" fmla="*/ 4189 w 10000"/>
                <a:gd name="connsiteY23" fmla="*/ 1951 h 10000"/>
                <a:gd name="connsiteX24" fmla="*/ 4409 w 10000"/>
                <a:gd name="connsiteY24" fmla="*/ 1773 h 10000"/>
                <a:gd name="connsiteX25" fmla="*/ 4635 w 10000"/>
                <a:gd name="connsiteY25" fmla="*/ 1596 h 10000"/>
                <a:gd name="connsiteX26" fmla="*/ 4871 w 10000"/>
                <a:gd name="connsiteY26" fmla="*/ 1434 h 10000"/>
                <a:gd name="connsiteX27" fmla="*/ 5124 w 10000"/>
                <a:gd name="connsiteY27" fmla="*/ 1272 h 10000"/>
                <a:gd name="connsiteX28" fmla="*/ 5376 w 10000"/>
                <a:gd name="connsiteY28" fmla="*/ 1110 h 10000"/>
                <a:gd name="connsiteX29" fmla="*/ 5648 w 10000"/>
                <a:gd name="connsiteY29" fmla="*/ 964 h 10000"/>
                <a:gd name="connsiteX30" fmla="*/ 5916 w 10000"/>
                <a:gd name="connsiteY30" fmla="*/ 833 h 10000"/>
                <a:gd name="connsiteX31" fmla="*/ 6199 w 10000"/>
                <a:gd name="connsiteY31" fmla="*/ 694 h 10000"/>
                <a:gd name="connsiteX32" fmla="*/ 6498 w 10000"/>
                <a:gd name="connsiteY32" fmla="*/ 578 h 10000"/>
                <a:gd name="connsiteX33" fmla="*/ 6803 w 10000"/>
                <a:gd name="connsiteY33" fmla="*/ 462 h 10000"/>
                <a:gd name="connsiteX34" fmla="*/ 8120 w 10000"/>
                <a:gd name="connsiteY34" fmla="*/ 123 h 10000"/>
                <a:gd name="connsiteX35" fmla="*/ 8472 w 10000"/>
                <a:gd name="connsiteY35" fmla="*/ 77 h 10000"/>
                <a:gd name="connsiteX36" fmla="*/ 8834 w 10000"/>
                <a:gd name="connsiteY36" fmla="*/ 31 h 10000"/>
                <a:gd name="connsiteX37" fmla="*/ 9213 w 10000"/>
                <a:gd name="connsiteY37" fmla="*/ 0 h 10000"/>
                <a:gd name="connsiteX38" fmla="*/ 9596 w 10000"/>
                <a:gd name="connsiteY38" fmla="*/ 0 h 10000"/>
                <a:gd name="connsiteX39" fmla="*/ 10000 w 10000"/>
                <a:gd name="connsiteY39" fmla="*/ 0 h 10000"/>
                <a:gd name="connsiteX0" fmla="*/ 0 w 10000"/>
                <a:gd name="connsiteY0" fmla="*/ 10000 h 10000"/>
                <a:gd name="connsiteX1" fmla="*/ 42 w 10000"/>
                <a:gd name="connsiteY1" fmla="*/ 9839 h 10000"/>
                <a:gd name="connsiteX2" fmla="*/ 152 w 10000"/>
                <a:gd name="connsiteY2" fmla="*/ 9399 h 10000"/>
                <a:gd name="connsiteX3" fmla="*/ 320 w 10000"/>
                <a:gd name="connsiteY3" fmla="*/ 8751 h 10000"/>
                <a:gd name="connsiteX4" fmla="*/ 551 w 10000"/>
                <a:gd name="connsiteY4" fmla="*/ 7941 h 10000"/>
                <a:gd name="connsiteX5" fmla="*/ 693 w 10000"/>
                <a:gd name="connsiteY5" fmla="*/ 7494 h 10000"/>
                <a:gd name="connsiteX6" fmla="*/ 855 w 10000"/>
                <a:gd name="connsiteY6" fmla="*/ 7040 h 10000"/>
                <a:gd name="connsiteX7" fmla="*/ 1019 w 10000"/>
                <a:gd name="connsiteY7" fmla="*/ 6569 h 10000"/>
                <a:gd name="connsiteX8" fmla="*/ 1197 w 10000"/>
                <a:gd name="connsiteY8" fmla="*/ 6107 h 10000"/>
                <a:gd name="connsiteX9" fmla="*/ 1397 w 10000"/>
                <a:gd name="connsiteY9" fmla="*/ 5652 h 10000"/>
                <a:gd name="connsiteX10" fmla="*/ 1601 w 10000"/>
                <a:gd name="connsiteY10" fmla="*/ 5212 h 10000"/>
                <a:gd name="connsiteX11" fmla="*/ 1711 w 10000"/>
                <a:gd name="connsiteY11" fmla="*/ 5004 h 10000"/>
                <a:gd name="connsiteX12" fmla="*/ 1822 w 10000"/>
                <a:gd name="connsiteY12" fmla="*/ 4796 h 10000"/>
                <a:gd name="connsiteX13" fmla="*/ 1932 w 10000"/>
                <a:gd name="connsiteY13" fmla="*/ 4603 h 10000"/>
                <a:gd name="connsiteX14" fmla="*/ 2042 w 10000"/>
                <a:gd name="connsiteY14" fmla="*/ 4426 h 10000"/>
                <a:gd name="connsiteX15" fmla="*/ 2294 w 10000"/>
                <a:gd name="connsiteY15" fmla="*/ 4055 h 10000"/>
                <a:gd name="connsiteX16" fmla="*/ 2561 w 10000"/>
                <a:gd name="connsiteY16" fmla="*/ 3678 h 10000"/>
                <a:gd name="connsiteX17" fmla="*/ 2876 w 10000"/>
                <a:gd name="connsiteY17" fmla="*/ 3293 h 10000"/>
                <a:gd name="connsiteX18" fmla="*/ 3208 w 10000"/>
                <a:gd name="connsiteY18" fmla="*/ 2891 h 10000"/>
                <a:gd name="connsiteX19" fmla="*/ 3386 w 10000"/>
                <a:gd name="connsiteY19" fmla="*/ 2698 h 10000"/>
                <a:gd name="connsiteX20" fmla="*/ 3580 w 10000"/>
                <a:gd name="connsiteY20" fmla="*/ 2514 h 10000"/>
                <a:gd name="connsiteX21" fmla="*/ 3769 w 10000"/>
                <a:gd name="connsiteY21" fmla="*/ 2321 h 10000"/>
                <a:gd name="connsiteX22" fmla="*/ 3968 w 10000"/>
                <a:gd name="connsiteY22" fmla="*/ 2144 h 10000"/>
                <a:gd name="connsiteX23" fmla="*/ 4189 w 10000"/>
                <a:gd name="connsiteY23" fmla="*/ 1951 h 10000"/>
                <a:gd name="connsiteX24" fmla="*/ 4409 w 10000"/>
                <a:gd name="connsiteY24" fmla="*/ 1773 h 10000"/>
                <a:gd name="connsiteX25" fmla="*/ 4635 w 10000"/>
                <a:gd name="connsiteY25" fmla="*/ 1596 h 10000"/>
                <a:gd name="connsiteX26" fmla="*/ 4871 w 10000"/>
                <a:gd name="connsiteY26" fmla="*/ 1434 h 10000"/>
                <a:gd name="connsiteX27" fmla="*/ 5124 w 10000"/>
                <a:gd name="connsiteY27" fmla="*/ 1272 h 10000"/>
                <a:gd name="connsiteX28" fmla="*/ 5376 w 10000"/>
                <a:gd name="connsiteY28" fmla="*/ 1110 h 10000"/>
                <a:gd name="connsiteX29" fmla="*/ 5648 w 10000"/>
                <a:gd name="connsiteY29" fmla="*/ 964 h 10000"/>
                <a:gd name="connsiteX30" fmla="*/ 5916 w 10000"/>
                <a:gd name="connsiteY30" fmla="*/ 833 h 10000"/>
                <a:gd name="connsiteX31" fmla="*/ 6199 w 10000"/>
                <a:gd name="connsiteY31" fmla="*/ 694 h 10000"/>
                <a:gd name="connsiteX32" fmla="*/ 6498 w 10000"/>
                <a:gd name="connsiteY32" fmla="*/ 578 h 10000"/>
                <a:gd name="connsiteX33" fmla="*/ 6803 w 10000"/>
                <a:gd name="connsiteY33" fmla="*/ 462 h 10000"/>
                <a:gd name="connsiteX34" fmla="*/ 8472 w 10000"/>
                <a:gd name="connsiteY34" fmla="*/ 77 h 10000"/>
                <a:gd name="connsiteX35" fmla="*/ 8834 w 10000"/>
                <a:gd name="connsiteY35" fmla="*/ 31 h 10000"/>
                <a:gd name="connsiteX36" fmla="*/ 9213 w 10000"/>
                <a:gd name="connsiteY36" fmla="*/ 0 h 10000"/>
                <a:gd name="connsiteX37" fmla="*/ 9596 w 10000"/>
                <a:gd name="connsiteY37" fmla="*/ 0 h 10000"/>
                <a:gd name="connsiteX38" fmla="*/ 10000 w 10000"/>
                <a:gd name="connsiteY38" fmla="*/ 0 h 10000"/>
                <a:gd name="connsiteX0" fmla="*/ 0 w 10000"/>
                <a:gd name="connsiteY0" fmla="*/ 10000 h 10000"/>
                <a:gd name="connsiteX1" fmla="*/ 42 w 10000"/>
                <a:gd name="connsiteY1" fmla="*/ 9839 h 10000"/>
                <a:gd name="connsiteX2" fmla="*/ 152 w 10000"/>
                <a:gd name="connsiteY2" fmla="*/ 9399 h 10000"/>
                <a:gd name="connsiteX3" fmla="*/ 320 w 10000"/>
                <a:gd name="connsiteY3" fmla="*/ 8751 h 10000"/>
                <a:gd name="connsiteX4" fmla="*/ 551 w 10000"/>
                <a:gd name="connsiteY4" fmla="*/ 7941 h 10000"/>
                <a:gd name="connsiteX5" fmla="*/ 693 w 10000"/>
                <a:gd name="connsiteY5" fmla="*/ 7494 h 10000"/>
                <a:gd name="connsiteX6" fmla="*/ 855 w 10000"/>
                <a:gd name="connsiteY6" fmla="*/ 7040 h 10000"/>
                <a:gd name="connsiteX7" fmla="*/ 1019 w 10000"/>
                <a:gd name="connsiteY7" fmla="*/ 6569 h 10000"/>
                <a:gd name="connsiteX8" fmla="*/ 1197 w 10000"/>
                <a:gd name="connsiteY8" fmla="*/ 6107 h 10000"/>
                <a:gd name="connsiteX9" fmla="*/ 1397 w 10000"/>
                <a:gd name="connsiteY9" fmla="*/ 5652 h 10000"/>
                <a:gd name="connsiteX10" fmla="*/ 1601 w 10000"/>
                <a:gd name="connsiteY10" fmla="*/ 5212 h 10000"/>
                <a:gd name="connsiteX11" fmla="*/ 1711 w 10000"/>
                <a:gd name="connsiteY11" fmla="*/ 5004 h 10000"/>
                <a:gd name="connsiteX12" fmla="*/ 1822 w 10000"/>
                <a:gd name="connsiteY12" fmla="*/ 4796 h 10000"/>
                <a:gd name="connsiteX13" fmla="*/ 1932 w 10000"/>
                <a:gd name="connsiteY13" fmla="*/ 4603 h 10000"/>
                <a:gd name="connsiteX14" fmla="*/ 2042 w 10000"/>
                <a:gd name="connsiteY14" fmla="*/ 4426 h 10000"/>
                <a:gd name="connsiteX15" fmla="*/ 2294 w 10000"/>
                <a:gd name="connsiteY15" fmla="*/ 4055 h 10000"/>
                <a:gd name="connsiteX16" fmla="*/ 2561 w 10000"/>
                <a:gd name="connsiteY16" fmla="*/ 3678 h 10000"/>
                <a:gd name="connsiteX17" fmla="*/ 2876 w 10000"/>
                <a:gd name="connsiteY17" fmla="*/ 3293 h 10000"/>
                <a:gd name="connsiteX18" fmla="*/ 3208 w 10000"/>
                <a:gd name="connsiteY18" fmla="*/ 2891 h 10000"/>
                <a:gd name="connsiteX19" fmla="*/ 3386 w 10000"/>
                <a:gd name="connsiteY19" fmla="*/ 2698 h 10000"/>
                <a:gd name="connsiteX20" fmla="*/ 3580 w 10000"/>
                <a:gd name="connsiteY20" fmla="*/ 2514 h 10000"/>
                <a:gd name="connsiteX21" fmla="*/ 3769 w 10000"/>
                <a:gd name="connsiteY21" fmla="*/ 2321 h 10000"/>
                <a:gd name="connsiteX22" fmla="*/ 3968 w 10000"/>
                <a:gd name="connsiteY22" fmla="*/ 2144 h 10000"/>
                <a:gd name="connsiteX23" fmla="*/ 4189 w 10000"/>
                <a:gd name="connsiteY23" fmla="*/ 1951 h 10000"/>
                <a:gd name="connsiteX24" fmla="*/ 4409 w 10000"/>
                <a:gd name="connsiteY24" fmla="*/ 1773 h 10000"/>
                <a:gd name="connsiteX25" fmla="*/ 4635 w 10000"/>
                <a:gd name="connsiteY25" fmla="*/ 1596 h 10000"/>
                <a:gd name="connsiteX26" fmla="*/ 4871 w 10000"/>
                <a:gd name="connsiteY26" fmla="*/ 1434 h 10000"/>
                <a:gd name="connsiteX27" fmla="*/ 5124 w 10000"/>
                <a:gd name="connsiteY27" fmla="*/ 1272 h 10000"/>
                <a:gd name="connsiteX28" fmla="*/ 5376 w 10000"/>
                <a:gd name="connsiteY28" fmla="*/ 1110 h 10000"/>
                <a:gd name="connsiteX29" fmla="*/ 5648 w 10000"/>
                <a:gd name="connsiteY29" fmla="*/ 964 h 10000"/>
                <a:gd name="connsiteX30" fmla="*/ 5916 w 10000"/>
                <a:gd name="connsiteY30" fmla="*/ 833 h 10000"/>
                <a:gd name="connsiteX31" fmla="*/ 6199 w 10000"/>
                <a:gd name="connsiteY31" fmla="*/ 694 h 10000"/>
                <a:gd name="connsiteX32" fmla="*/ 6498 w 10000"/>
                <a:gd name="connsiteY32" fmla="*/ 578 h 10000"/>
                <a:gd name="connsiteX33" fmla="*/ 6803 w 10000"/>
                <a:gd name="connsiteY33" fmla="*/ 462 h 10000"/>
                <a:gd name="connsiteX34" fmla="*/ 8834 w 10000"/>
                <a:gd name="connsiteY34" fmla="*/ 31 h 10000"/>
                <a:gd name="connsiteX35" fmla="*/ 9213 w 10000"/>
                <a:gd name="connsiteY35" fmla="*/ 0 h 10000"/>
                <a:gd name="connsiteX36" fmla="*/ 9596 w 10000"/>
                <a:gd name="connsiteY36" fmla="*/ 0 h 10000"/>
                <a:gd name="connsiteX37" fmla="*/ 10000 w 10000"/>
                <a:gd name="connsiteY37" fmla="*/ 0 h 10000"/>
                <a:gd name="connsiteX0" fmla="*/ 0 w 10000"/>
                <a:gd name="connsiteY0" fmla="*/ 10000 h 10000"/>
                <a:gd name="connsiteX1" fmla="*/ 42 w 10000"/>
                <a:gd name="connsiteY1" fmla="*/ 9839 h 10000"/>
                <a:gd name="connsiteX2" fmla="*/ 152 w 10000"/>
                <a:gd name="connsiteY2" fmla="*/ 9399 h 10000"/>
                <a:gd name="connsiteX3" fmla="*/ 320 w 10000"/>
                <a:gd name="connsiteY3" fmla="*/ 8751 h 10000"/>
                <a:gd name="connsiteX4" fmla="*/ 551 w 10000"/>
                <a:gd name="connsiteY4" fmla="*/ 7941 h 10000"/>
                <a:gd name="connsiteX5" fmla="*/ 693 w 10000"/>
                <a:gd name="connsiteY5" fmla="*/ 7494 h 10000"/>
                <a:gd name="connsiteX6" fmla="*/ 855 w 10000"/>
                <a:gd name="connsiteY6" fmla="*/ 7040 h 10000"/>
                <a:gd name="connsiteX7" fmla="*/ 1019 w 10000"/>
                <a:gd name="connsiteY7" fmla="*/ 6569 h 10000"/>
                <a:gd name="connsiteX8" fmla="*/ 1197 w 10000"/>
                <a:gd name="connsiteY8" fmla="*/ 6107 h 10000"/>
                <a:gd name="connsiteX9" fmla="*/ 1397 w 10000"/>
                <a:gd name="connsiteY9" fmla="*/ 5652 h 10000"/>
                <a:gd name="connsiteX10" fmla="*/ 1601 w 10000"/>
                <a:gd name="connsiteY10" fmla="*/ 5212 h 10000"/>
                <a:gd name="connsiteX11" fmla="*/ 1711 w 10000"/>
                <a:gd name="connsiteY11" fmla="*/ 5004 h 10000"/>
                <a:gd name="connsiteX12" fmla="*/ 1822 w 10000"/>
                <a:gd name="connsiteY12" fmla="*/ 4796 h 10000"/>
                <a:gd name="connsiteX13" fmla="*/ 1932 w 10000"/>
                <a:gd name="connsiteY13" fmla="*/ 4603 h 10000"/>
                <a:gd name="connsiteX14" fmla="*/ 2042 w 10000"/>
                <a:gd name="connsiteY14" fmla="*/ 4426 h 10000"/>
                <a:gd name="connsiteX15" fmla="*/ 2294 w 10000"/>
                <a:gd name="connsiteY15" fmla="*/ 4055 h 10000"/>
                <a:gd name="connsiteX16" fmla="*/ 2561 w 10000"/>
                <a:gd name="connsiteY16" fmla="*/ 3678 h 10000"/>
                <a:gd name="connsiteX17" fmla="*/ 2876 w 10000"/>
                <a:gd name="connsiteY17" fmla="*/ 3293 h 10000"/>
                <a:gd name="connsiteX18" fmla="*/ 3208 w 10000"/>
                <a:gd name="connsiteY18" fmla="*/ 2891 h 10000"/>
                <a:gd name="connsiteX19" fmla="*/ 3386 w 10000"/>
                <a:gd name="connsiteY19" fmla="*/ 2698 h 10000"/>
                <a:gd name="connsiteX20" fmla="*/ 3580 w 10000"/>
                <a:gd name="connsiteY20" fmla="*/ 2514 h 10000"/>
                <a:gd name="connsiteX21" fmla="*/ 3769 w 10000"/>
                <a:gd name="connsiteY21" fmla="*/ 2321 h 10000"/>
                <a:gd name="connsiteX22" fmla="*/ 3968 w 10000"/>
                <a:gd name="connsiteY22" fmla="*/ 2144 h 10000"/>
                <a:gd name="connsiteX23" fmla="*/ 4189 w 10000"/>
                <a:gd name="connsiteY23" fmla="*/ 1951 h 10000"/>
                <a:gd name="connsiteX24" fmla="*/ 4409 w 10000"/>
                <a:gd name="connsiteY24" fmla="*/ 1773 h 10000"/>
                <a:gd name="connsiteX25" fmla="*/ 4635 w 10000"/>
                <a:gd name="connsiteY25" fmla="*/ 1596 h 10000"/>
                <a:gd name="connsiteX26" fmla="*/ 4871 w 10000"/>
                <a:gd name="connsiteY26" fmla="*/ 1434 h 10000"/>
                <a:gd name="connsiteX27" fmla="*/ 5124 w 10000"/>
                <a:gd name="connsiteY27" fmla="*/ 1272 h 10000"/>
                <a:gd name="connsiteX28" fmla="*/ 5376 w 10000"/>
                <a:gd name="connsiteY28" fmla="*/ 1110 h 10000"/>
                <a:gd name="connsiteX29" fmla="*/ 5648 w 10000"/>
                <a:gd name="connsiteY29" fmla="*/ 964 h 10000"/>
                <a:gd name="connsiteX30" fmla="*/ 5916 w 10000"/>
                <a:gd name="connsiteY30" fmla="*/ 833 h 10000"/>
                <a:gd name="connsiteX31" fmla="*/ 6199 w 10000"/>
                <a:gd name="connsiteY31" fmla="*/ 694 h 10000"/>
                <a:gd name="connsiteX32" fmla="*/ 6498 w 10000"/>
                <a:gd name="connsiteY32" fmla="*/ 578 h 10000"/>
                <a:gd name="connsiteX33" fmla="*/ 6803 w 10000"/>
                <a:gd name="connsiteY33" fmla="*/ 462 h 10000"/>
                <a:gd name="connsiteX34" fmla="*/ 9213 w 10000"/>
                <a:gd name="connsiteY34" fmla="*/ 0 h 10000"/>
                <a:gd name="connsiteX35" fmla="*/ 9596 w 10000"/>
                <a:gd name="connsiteY35" fmla="*/ 0 h 10000"/>
                <a:gd name="connsiteX36" fmla="*/ 10000 w 10000"/>
                <a:gd name="connsiteY36" fmla="*/ 0 h 10000"/>
                <a:gd name="connsiteX0" fmla="*/ 0 w 10000"/>
                <a:gd name="connsiteY0" fmla="*/ 10000 h 10000"/>
                <a:gd name="connsiteX1" fmla="*/ 42 w 10000"/>
                <a:gd name="connsiteY1" fmla="*/ 9839 h 10000"/>
                <a:gd name="connsiteX2" fmla="*/ 152 w 10000"/>
                <a:gd name="connsiteY2" fmla="*/ 9399 h 10000"/>
                <a:gd name="connsiteX3" fmla="*/ 320 w 10000"/>
                <a:gd name="connsiteY3" fmla="*/ 8751 h 10000"/>
                <a:gd name="connsiteX4" fmla="*/ 551 w 10000"/>
                <a:gd name="connsiteY4" fmla="*/ 7941 h 10000"/>
                <a:gd name="connsiteX5" fmla="*/ 693 w 10000"/>
                <a:gd name="connsiteY5" fmla="*/ 7494 h 10000"/>
                <a:gd name="connsiteX6" fmla="*/ 855 w 10000"/>
                <a:gd name="connsiteY6" fmla="*/ 7040 h 10000"/>
                <a:gd name="connsiteX7" fmla="*/ 1019 w 10000"/>
                <a:gd name="connsiteY7" fmla="*/ 6569 h 10000"/>
                <a:gd name="connsiteX8" fmla="*/ 1197 w 10000"/>
                <a:gd name="connsiteY8" fmla="*/ 6107 h 10000"/>
                <a:gd name="connsiteX9" fmla="*/ 1397 w 10000"/>
                <a:gd name="connsiteY9" fmla="*/ 5652 h 10000"/>
                <a:gd name="connsiteX10" fmla="*/ 1601 w 10000"/>
                <a:gd name="connsiteY10" fmla="*/ 5212 h 10000"/>
                <a:gd name="connsiteX11" fmla="*/ 1711 w 10000"/>
                <a:gd name="connsiteY11" fmla="*/ 5004 h 10000"/>
                <a:gd name="connsiteX12" fmla="*/ 1822 w 10000"/>
                <a:gd name="connsiteY12" fmla="*/ 4796 h 10000"/>
                <a:gd name="connsiteX13" fmla="*/ 1932 w 10000"/>
                <a:gd name="connsiteY13" fmla="*/ 4603 h 10000"/>
                <a:gd name="connsiteX14" fmla="*/ 2042 w 10000"/>
                <a:gd name="connsiteY14" fmla="*/ 4426 h 10000"/>
                <a:gd name="connsiteX15" fmla="*/ 2294 w 10000"/>
                <a:gd name="connsiteY15" fmla="*/ 4055 h 10000"/>
                <a:gd name="connsiteX16" fmla="*/ 2561 w 10000"/>
                <a:gd name="connsiteY16" fmla="*/ 3678 h 10000"/>
                <a:gd name="connsiteX17" fmla="*/ 2876 w 10000"/>
                <a:gd name="connsiteY17" fmla="*/ 3293 h 10000"/>
                <a:gd name="connsiteX18" fmla="*/ 3208 w 10000"/>
                <a:gd name="connsiteY18" fmla="*/ 2891 h 10000"/>
                <a:gd name="connsiteX19" fmla="*/ 3386 w 10000"/>
                <a:gd name="connsiteY19" fmla="*/ 2698 h 10000"/>
                <a:gd name="connsiteX20" fmla="*/ 3580 w 10000"/>
                <a:gd name="connsiteY20" fmla="*/ 2514 h 10000"/>
                <a:gd name="connsiteX21" fmla="*/ 3769 w 10000"/>
                <a:gd name="connsiteY21" fmla="*/ 2321 h 10000"/>
                <a:gd name="connsiteX22" fmla="*/ 3968 w 10000"/>
                <a:gd name="connsiteY22" fmla="*/ 2144 h 10000"/>
                <a:gd name="connsiteX23" fmla="*/ 4189 w 10000"/>
                <a:gd name="connsiteY23" fmla="*/ 1951 h 10000"/>
                <a:gd name="connsiteX24" fmla="*/ 4409 w 10000"/>
                <a:gd name="connsiteY24" fmla="*/ 1773 h 10000"/>
                <a:gd name="connsiteX25" fmla="*/ 4635 w 10000"/>
                <a:gd name="connsiteY25" fmla="*/ 1596 h 10000"/>
                <a:gd name="connsiteX26" fmla="*/ 4871 w 10000"/>
                <a:gd name="connsiteY26" fmla="*/ 1434 h 10000"/>
                <a:gd name="connsiteX27" fmla="*/ 5124 w 10000"/>
                <a:gd name="connsiteY27" fmla="*/ 1272 h 10000"/>
                <a:gd name="connsiteX28" fmla="*/ 5376 w 10000"/>
                <a:gd name="connsiteY28" fmla="*/ 1110 h 10000"/>
                <a:gd name="connsiteX29" fmla="*/ 5648 w 10000"/>
                <a:gd name="connsiteY29" fmla="*/ 964 h 10000"/>
                <a:gd name="connsiteX30" fmla="*/ 5916 w 10000"/>
                <a:gd name="connsiteY30" fmla="*/ 833 h 10000"/>
                <a:gd name="connsiteX31" fmla="*/ 6199 w 10000"/>
                <a:gd name="connsiteY31" fmla="*/ 694 h 10000"/>
                <a:gd name="connsiteX32" fmla="*/ 6498 w 10000"/>
                <a:gd name="connsiteY32" fmla="*/ 578 h 10000"/>
                <a:gd name="connsiteX33" fmla="*/ 6803 w 10000"/>
                <a:gd name="connsiteY33" fmla="*/ 462 h 10000"/>
                <a:gd name="connsiteX34" fmla="*/ 9596 w 10000"/>
                <a:gd name="connsiteY34" fmla="*/ 0 h 10000"/>
                <a:gd name="connsiteX35" fmla="*/ 10000 w 10000"/>
                <a:gd name="connsiteY35" fmla="*/ 0 h 10000"/>
                <a:gd name="connsiteX0" fmla="*/ 0 w 10000"/>
                <a:gd name="connsiteY0" fmla="*/ 10000 h 10000"/>
                <a:gd name="connsiteX1" fmla="*/ 42 w 10000"/>
                <a:gd name="connsiteY1" fmla="*/ 9839 h 10000"/>
                <a:gd name="connsiteX2" fmla="*/ 152 w 10000"/>
                <a:gd name="connsiteY2" fmla="*/ 9399 h 10000"/>
                <a:gd name="connsiteX3" fmla="*/ 320 w 10000"/>
                <a:gd name="connsiteY3" fmla="*/ 8751 h 10000"/>
                <a:gd name="connsiteX4" fmla="*/ 551 w 10000"/>
                <a:gd name="connsiteY4" fmla="*/ 7941 h 10000"/>
                <a:gd name="connsiteX5" fmla="*/ 693 w 10000"/>
                <a:gd name="connsiteY5" fmla="*/ 7494 h 10000"/>
                <a:gd name="connsiteX6" fmla="*/ 855 w 10000"/>
                <a:gd name="connsiteY6" fmla="*/ 7040 h 10000"/>
                <a:gd name="connsiteX7" fmla="*/ 1019 w 10000"/>
                <a:gd name="connsiteY7" fmla="*/ 6569 h 10000"/>
                <a:gd name="connsiteX8" fmla="*/ 1197 w 10000"/>
                <a:gd name="connsiteY8" fmla="*/ 6107 h 10000"/>
                <a:gd name="connsiteX9" fmla="*/ 1397 w 10000"/>
                <a:gd name="connsiteY9" fmla="*/ 5652 h 10000"/>
                <a:gd name="connsiteX10" fmla="*/ 1601 w 10000"/>
                <a:gd name="connsiteY10" fmla="*/ 5212 h 10000"/>
                <a:gd name="connsiteX11" fmla="*/ 1711 w 10000"/>
                <a:gd name="connsiteY11" fmla="*/ 5004 h 10000"/>
                <a:gd name="connsiteX12" fmla="*/ 1822 w 10000"/>
                <a:gd name="connsiteY12" fmla="*/ 4796 h 10000"/>
                <a:gd name="connsiteX13" fmla="*/ 1932 w 10000"/>
                <a:gd name="connsiteY13" fmla="*/ 4603 h 10000"/>
                <a:gd name="connsiteX14" fmla="*/ 2042 w 10000"/>
                <a:gd name="connsiteY14" fmla="*/ 4426 h 10000"/>
                <a:gd name="connsiteX15" fmla="*/ 2294 w 10000"/>
                <a:gd name="connsiteY15" fmla="*/ 4055 h 10000"/>
                <a:gd name="connsiteX16" fmla="*/ 2561 w 10000"/>
                <a:gd name="connsiteY16" fmla="*/ 3678 h 10000"/>
                <a:gd name="connsiteX17" fmla="*/ 2876 w 10000"/>
                <a:gd name="connsiteY17" fmla="*/ 3293 h 10000"/>
                <a:gd name="connsiteX18" fmla="*/ 3208 w 10000"/>
                <a:gd name="connsiteY18" fmla="*/ 2891 h 10000"/>
                <a:gd name="connsiteX19" fmla="*/ 3386 w 10000"/>
                <a:gd name="connsiteY19" fmla="*/ 2698 h 10000"/>
                <a:gd name="connsiteX20" fmla="*/ 3580 w 10000"/>
                <a:gd name="connsiteY20" fmla="*/ 2514 h 10000"/>
                <a:gd name="connsiteX21" fmla="*/ 3769 w 10000"/>
                <a:gd name="connsiteY21" fmla="*/ 2321 h 10000"/>
                <a:gd name="connsiteX22" fmla="*/ 3968 w 10000"/>
                <a:gd name="connsiteY22" fmla="*/ 2144 h 10000"/>
                <a:gd name="connsiteX23" fmla="*/ 4189 w 10000"/>
                <a:gd name="connsiteY23" fmla="*/ 1951 h 10000"/>
                <a:gd name="connsiteX24" fmla="*/ 4409 w 10000"/>
                <a:gd name="connsiteY24" fmla="*/ 1773 h 10000"/>
                <a:gd name="connsiteX25" fmla="*/ 4635 w 10000"/>
                <a:gd name="connsiteY25" fmla="*/ 1596 h 10000"/>
                <a:gd name="connsiteX26" fmla="*/ 4871 w 10000"/>
                <a:gd name="connsiteY26" fmla="*/ 1434 h 10000"/>
                <a:gd name="connsiteX27" fmla="*/ 5124 w 10000"/>
                <a:gd name="connsiteY27" fmla="*/ 1272 h 10000"/>
                <a:gd name="connsiteX28" fmla="*/ 5376 w 10000"/>
                <a:gd name="connsiteY28" fmla="*/ 1110 h 10000"/>
                <a:gd name="connsiteX29" fmla="*/ 5648 w 10000"/>
                <a:gd name="connsiteY29" fmla="*/ 964 h 10000"/>
                <a:gd name="connsiteX30" fmla="*/ 5916 w 10000"/>
                <a:gd name="connsiteY30" fmla="*/ 833 h 10000"/>
                <a:gd name="connsiteX31" fmla="*/ 6199 w 10000"/>
                <a:gd name="connsiteY31" fmla="*/ 694 h 10000"/>
                <a:gd name="connsiteX32" fmla="*/ 6498 w 10000"/>
                <a:gd name="connsiteY32" fmla="*/ 578 h 10000"/>
                <a:gd name="connsiteX33" fmla="*/ 6803 w 10000"/>
                <a:gd name="connsiteY33" fmla="*/ 462 h 10000"/>
                <a:gd name="connsiteX34" fmla="*/ 10000 w 10000"/>
                <a:gd name="connsiteY34" fmla="*/ 0 h 10000"/>
                <a:gd name="connsiteX0" fmla="*/ 0 w 6803"/>
                <a:gd name="connsiteY0" fmla="*/ 9538 h 9538"/>
                <a:gd name="connsiteX1" fmla="*/ 42 w 6803"/>
                <a:gd name="connsiteY1" fmla="*/ 9377 h 9538"/>
                <a:gd name="connsiteX2" fmla="*/ 152 w 6803"/>
                <a:gd name="connsiteY2" fmla="*/ 8937 h 9538"/>
                <a:gd name="connsiteX3" fmla="*/ 320 w 6803"/>
                <a:gd name="connsiteY3" fmla="*/ 8289 h 9538"/>
                <a:gd name="connsiteX4" fmla="*/ 551 w 6803"/>
                <a:gd name="connsiteY4" fmla="*/ 7479 h 9538"/>
                <a:gd name="connsiteX5" fmla="*/ 693 w 6803"/>
                <a:gd name="connsiteY5" fmla="*/ 7032 h 9538"/>
                <a:gd name="connsiteX6" fmla="*/ 855 w 6803"/>
                <a:gd name="connsiteY6" fmla="*/ 6578 h 9538"/>
                <a:gd name="connsiteX7" fmla="*/ 1019 w 6803"/>
                <a:gd name="connsiteY7" fmla="*/ 6107 h 9538"/>
                <a:gd name="connsiteX8" fmla="*/ 1197 w 6803"/>
                <a:gd name="connsiteY8" fmla="*/ 5645 h 9538"/>
                <a:gd name="connsiteX9" fmla="*/ 1397 w 6803"/>
                <a:gd name="connsiteY9" fmla="*/ 5190 h 9538"/>
                <a:gd name="connsiteX10" fmla="*/ 1601 w 6803"/>
                <a:gd name="connsiteY10" fmla="*/ 4750 h 9538"/>
                <a:gd name="connsiteX11" fmla="*/ 1711 w 6803"/>
                <a:gd name="connsiteY11" fmla="*/ 4542 h 9538"/>
                <a:gd name="connsiteX12" fmla="*/ 1822 w 6803"/>
                <a:gd name="connsiteY12" fmla="*/ 4334 h 9538"/>
                <a:gd name="connsiteX13" fmla="*/ 1932 w 6803"/>
                <a:gd name="connsiteY13" fmla="*/ 4141 h 9538"/>
                <a:gd name="connsiteX14" fmla="*/ 2042 w 6803"/>
                <a:gd name="connsiteY14" fmla="*/ 3964 h 9538"/>
                <a:gd name="connsiteX15" fmla="*/ 2294 w 6803"/>
                <a:gd name="connsiteY15" fmla="*/ 3593 h 9538"/>
                <a:gd name="connsiteX16" fmla="*/ 2561 w 6803"/>
                <a:gd name="connsiteY16" fmla="*/ 3216 h 9538"/>
                <a:gd name="connsiteX17" fmla="*/ 2876 w 6803"/>
                <a:gd name="connsiteY17" fmla="*/ 2831 h 9538"/>
                <a:gd name="connsiteX18" fmla="*/ 3208 w 6803"/>
                <a:gd name="connsiteY18" fmla="*/ 2429 h 9538"/>
                <a:gd name="connsiteX19" fmla="*/ 3386 w 6803"/>
                <a:gd name="connsiteY19" fmla="*/ 2236 h 9538"/>
                <a:gd name="connsiteX20" fmla="*/ 3580 w 6803"/>
                <a:gd name="connsiteY20" fmla="*/ 2052 h 9538"/>
                <a:gd name="connsiteX21" fmla="*/ 3769 w 6803"/>
                <a:gd name="connsiteY21" fmla="*/ 1859 h 9538"/>
                <a:gd name="connsiteX22" fmla="*/ 3968 w 6803"/>
                <a:gd name="connsiteY22" fmla="*/ 1682 h 9538"/>
                <a:gd name="connsiteX23" fmla="*/ 4189 w 6803"/>
                <a:gd name="connsiteY23" fmla="*/ 1489 h 9538"/>
                <a:gd name="connsiteX24" fmla="*/ 4409 w 6803"/>
                <a:gd name="connsiteY24" fmla="*/ 1311 h 9538"/>
                <a:gd name="connsiteX25" fmla="*/ 4635 w 6803"/>
                <a:gd name="connsiteY25" fmla="*/ 1134 h 9538"/>
                <a:gd name="connsiteX26" fmla="*/ 4871 w 6803"/>
                <a:gd name="connsiteY26" fmla="*/ 972 h 9538"/>
                <a:gd name="connsiteX27" fmla="*/ 5124 w 6803"/>
                <a:gd name="connsiteY27" fmla="*/ 810 h 9538"/>
                <a:gd name="connsiteX28" fmla="*/ 5376 w 6803"/>
                <a:gd name="connsiteY28" fmla="*/ 648 h 9538"/>
                <a:gd name="connsiteX29" fmla="*/ 5648 w 6803"/>
                <a:gd name="connsiteY29" fmla="*/ 502 h 9538"/>
                <a:gd name="connsiteX30" fmla="*/ 5916 w 6803"/>
                <a:gd name="connsiteY30" fmla="*/ 371 h 9538"/>
                <a:gd name="connsiteX31" fmla="*/ 6199 w 6803"/>
                <a:gd name="connsiteY31" fmla="*/ 232 h 9538"/>
                <a:gd name="connsiteX32" fmla="*/ 6498 w 6803"/>
                <a:gd name="connsiteY32" fmla="*/ 116 h 9538"/>
                <a:gd name="connsiteX33" fmla="*/ 6803 w 6803"/>
                <a:gd name="connsiteY33" fmla="*/ 0 h 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803" h="9538">
                  <a:moveTo>
                    <a:pt x="0" y="9538"/>
                  </a:moveTo>
                  <a:cubicBezTo>
                    <a:pt x="14" y="9484"/>
                    <a:pt x="28" y="9431"/>
                    <a:pt x="42" y="9377"/>
                  </a:cubicBezTo>
                  <a:cubicBezTo>
                    <a:pt x="79" y="9230"/>
                    <a:pt x="115" y="9084"/>
                    <a:pt x="152" y="8937"/>
                  </a:cubicBezTo>
                  <a:lnTo>
                    <a:pt x="320" y="8289"/>
                  </a:lnTo>
                  <a:lnTo>
                    <a:pt x="551" y="7479"/>
                  </a:lnTo>
                  <a:cubicBezTo>
                    <a:pt x="598" y="7330"/>
                    <a:pt x="646" y="7181"/>
                    <a:pt x="693" y="7032"/>
                  </a:cubicBezTo>
                  <a:lnTo>
                    <a:pt x="855" y="6578"/>
                  </a:lnTo>
                  <a:cubicBezTo>
                    <a:pt x="909" y="6421"/>
                    <a:pt x="964" y="6264"/>
                    <a:pt x="1019" y="6107"/>
                  </a:cubicBezTo>
                  <a:cubicBezTo>
                    <a:pt x="1078" y="5953"/>
                    <a:pt x="1138" y="5799"/>
                    <a:pt x="1197" y="5645"/>
                  </a:cubicBezTo>
                  <a:lnTo>
                    <a:pt x="1397" y="5190"/>
                  </a:lnTo>
                  <a:lnTo>
                    <a:pt x="1601" y="4750"/>
                  </a:lnTo>
                  <a:cubicBezTo>
                    <a:pt x="1638" y="4681"/>
                    <a:pt x="1674" y="4611"/>
                    <a:pt x="1711" y="4542"/>
                  </a:cubicBezTo>
                  <a:lnTo>
                    <a:pt x="1822" y="4334"/>
                  </a:lnTo>
                  <a:cubicBezTo>
                    <a:pt x="1859" y="4270"/>
                    <a:pt x="1895" y="4205"/>
                    <a:pt x="1932" y="4141"/>
                  </a:cubicBezTo>
                  <a:cubicBezTo>
                    <a:pt x="1969" y="4082"/>
                    <a:pt x="2005" y="4023"/>
                    <a:pt x="2042" y="3964"/>
                  </a:cubicBezTo>
                  <a:lnTo>
                    <a:pt x="2294" y="3593"/>
                  </a:lnTo>
                  <a:lnTo>
                    <a:pt x="2561" y="3216"/>
                  </a:lnTo>
                  <a:lnTo>
                    <a:pt x="2876" y="2831"/>
                  </a:lnTo>
                  <a:lnTo>
                    <a:pt x="3208" y="2429"/>
                  </a:lnTo>
                  <a:lnTo>
                    <a:pt x="3386" y="2236"/>
                  </a:lnTo>
                  <a:lnTo>
                    <a:pt x="3580" y="2052"/>
                  </a:lnTo>
                  <a:lnTo>
                    <a:pt x="3769" y="1859"/>
                  </a:lnTo>
                  <a:lnTo>
                    <a:pt x="3968" y="1682"/>
                  </a:lnTo>
                  <a:lnTo>
                    <a:pt x="4189" y="1489"/>
                  </a:lnTo>
                  <a:lnTo>
                    <a:pt x="4409" y="1311"/>
                  </a:lnTo>
                  <a:lnTo>
                    <a:pt x="4635" y="1134"/>
                  </a:lnTo>
                  <a:lnTo>
                    <a:pt x="4871" y="972"/>
                  </a:lnTo>
                  <a:lnTo>
                    <a:pt x="5124" y="810"/>
                  </a:lnTo>
                  <a:lnTo>
                    <a:pt x="5376" y="648"/>
                  </a:lnTo>
                  <a:lnTo>
                    <a:pt x="5648" y="502"/>
                  </a:lnTo>
                  <a:lnTo>
                    <a:pt x="5916" y="371"/>
                  </a:lnTo>
                  <a:lnTo>
                    <a:pt x="6199" y="232"/>
                  </a:lnTo>
                  <a:lnTo>
                    <a:pt x="6498" y="116"/>
                  </a:lnTo>
                  <a:lnTo>
                    <a:pt x="6803" y="0"/>
                  </a:lnTo>
                </a:path>
              </a:pathLst>
            </a:custGeom>
            <a:noFill/>
            <a:ln w="50800" cap="rnd" cmpd="sng">
              <a:solidFill>
                <a:srgbClr val="4E6BF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371717" name="Freeform 5"/>
            <p:cNvSpPr>
              <a:spLocks/>
            </p:cNvSpPr>
            <p:nvPr/>
          </p:nvSpPr>
          <p:spPr bwMode="auto">
            <a:xfrm>
              <a:off x="916284" y="1844138"/>
              <a:ext cx="2836863" cy="2981287"/>
            </a:xfrm>
            <a:custGeom>
              <a:avLst/>
              <a:gdLst>
                <a:gd name="connsiteX0" fmla="*/ 9995 w 9995"/>
                <a:gd name="connsiteY0" fmla="*/ 0 h 10006"/>
                <a:gd name="connsiteX1" fmla="*/ 9722 w 9995"/>
                <a:gd name="connsiteY1" fmla="*/ 43 h 10006"/>
                <a:gd name="connsiteX2" fmla="*/ 9449 w 9995"/>
                <a:gd name="connsiteY2" fmla="*/ 22 h 10006"/>
                <a:gd name="connsiteX3" fmla="*/ 9176 w 9995"/>
                <a:gd name="connsiteY3" fmla="*/ 11 h 10006"/>
                <a:gd name="connsiteX4" fmla="*/ 8909 w 9995"/>
                <a:gd name="connsiteY4" fmla="*/ 11 h 10006"/>
                <a:gd name="connsiteX5" fmla="*/ 8636 w 9995"/>
                <a:gd name="connsiteY5" fmla="*/ 22 h 10006"/>
                <a:gd name="connsiteX6" fmla="*/ 8363 w 9995"/>
                <a:gd name="connsiteY6" fmla="*/ 32 h 10006"/>
                <a:gd name="connsiteX7" fmla="*/ 8095 w 9995"/>
                <a:gd name="connsiteY7" fmla="*/ 43 h 10006"/>
                <a:gd name="connsiteX8" fmla="*/ 7823 w 9995"/>
                <a:gd name="connsiteY8" fmla="*/ 75 h 10006"/>
                <a:gd name="connsiteX9" fmla="*/ 7550 w 9995"/>
                <a:gd name="connsiteY9" fmla="*/ 107 h 10006"/>
                <a:gd name="connsiteX10" fmla="*/ 7293 w 9995"/>
                <a:gd name="connsiteY10" fmla="*/ 145 h 10006"/>
                <a:gd name="connsiteX11" fmla="*/ 7020 w 9995"/>
                <a:gd name="connsiteY11" fmla="*/ 198 h 10006"/>
                <a:gd name="connsiteX12" fmla="*/ 6758 w 9995"/>
                <a:gd name="connsiteY12" fmla="*/ 257 h 10006"/>
                <a:gd name="connsiteX13" fmla="*/ 6490 w 9995"/>
                <a:gd name="connsiteY13" fmla="*/ 321 h 10006"/>
                <a:gd name="connsiteX14" fmla="*/ 6228 w 9995"/>
                <a:gd name="connsiteY14" fmla="*/ 390 h 10006"/>
                <a:gd name="connsiteX15" fmla="*/ 5976 w 9995"/>
                <a:gd name="connsiteY15" fmla="*/ 481 h 10006"/>
                <a:gd name="connsiteX16" fmla="*/ 5714 w 9995"/>
                <a:gd name="connsiteY16" fmla="*/ 577 h 10006"/>
                <a:gd name="connsiteX17" fmla="*/ 5462 w 9995"/>
                <a:gd name="connsiteY17" fmla="*/ 679 h 10006"/>
                <a:gd name="connsiteX18" fmla="*/ 5215 w 9995"/>
                <a:gd name="connsiteY18" fmla="*/ 791 h 10006"/>
                <a:gd name="connsiteX19" fmla="*/ 4963 w 9995"/>
                <a:gd name="connsiteY19" fmla="*/ 903 h 10006"/>
                <a:gd name="connsiteX20" fmla="*/ 4711 w 9995"/>
                <a:gd name="connsiteY20" fmla="*/ 1037 h 10006"/>
                <a:gd name="connsiteX21" fmla="*/ 4470 w 9995"/>
                <a:gd name="connsiteY21" fmla="*/ 1181 h 10006"/>
                <a:gd name="connsiteX22" fmla="*/ 4239 w 9995"/>
                <a:gd name="connsiteY22" fmla="*/ 1330 h 10006"/>
                <a:gd name="connsiteX23" fmla="*/ 3998 w 9995"/>
                <a:gd name="connsiteY23" fmla="*/ 1496 h 10006"/>
                <a:gd name="connsiteX24" fmla="*/ 3767 w 9995"/>
                <a:gd name="connsiteY24" fmla="*/ 1667 h 10006"/>
                <a:gd name="connsiteX25" fmla="*/ 3547 w 9995"/>
                <a:gd name="connsiteY25" fmla="*/ 1854 h 10006"/>
                <a:gd name="connsiteX26" fmla="*/ 3316 w 9995"/>
                <a:gd name="connsiteY26" fmla="*/ 2046 h 10006"/>
                <a:gd name="connsiteX27" fmla="*/ 3106 w 9995"/>
                <a:gd name="connsiteY27" fmla="*/ 2249 h 10006"/>
                <a:gd name="connsiteX28" fmla="*/ 2886 w 9995"/>
                <a:gd name="connsiteY28" fmla="*/ 2479 h 10006"/>
                <a:gd name="connsiteX29" fmla="*/ 2681 w 9995"/>
                <a:gd name="connsiteY29" fmla="*/ 2714 h 10006"/>
                <a:gd name="connsiteX30" fmla="*/ 2471 w 9995"/>
                <a:gd name="connsiteY30" fmla="*/ 2949 h 10006"/>
                <a:gd name="connsiteX31" fmla="*/ 2282 w 9995"/>
                <a:gd name="connsiteY31" fmla="*/ 3200 h 10006"/>
                <a:gd name="connsiteX32" fmla="*/ 2088 w 9995"/>
                <a:gd name="connsiteY32" fmla="*/ 3478 h 10006"/>
                <a:gd name="connsiteX33" fmla="*/ 1899 w 9995"/>
                <a:gd name="connsiteY33" fmla="*/ 3756 h 10006"/>
                <a:gd name="connsiteX34" fmla="*/ 1726 w 9995"/>
                <a:gd name="connsiteY34" fmla="*/ 4028 h 10006"/>
                <a:gd name="connsiteX35" fmla="*/ 1569 w 9995"/>
                <a:gd name="connsiteY35" fmla="*/ 4317 h 10006"/>
                <a:gd name="connsiteX36" fmla="*/ 1417 w 9995"/>
                <a:gd name="connsiteY36" fmla="*/ 4594 h 10006"/>
                <a:gd name="connsiteX37" fmla="*/ 1275 w 9995"/>
                <a:gd name="connsiteY37" fmla="*/ 4877 h 10006"/>
                <a:gd name="connsiteX38" fmla="*/ 1144 w 9995"/>
                <a:gd name="connsiteY38" fmla="*/ 5166 h 10006"/>
                <a:gd name="connsiteX39" fmla="*/ 1023 w 9995"/>
                <a:gd name="connsiteY39" fmla="*/ 5449 h 10006"/>
                <a:gd name="connsiteX40" fmla="*/ 902 w 9995"/>
                <a:gd name="connsiteY40" fmla="*/ 5737 h 10006"/>
                <a:gd name="connsiteX41" fmla="*/ 803 w 9995"/>
                <a:gd name="connsiteY41" fmla="*/ 6010 h 10006"/>
                <a:gd name="connsiteX42" fmla="*/ 703 w 9995"/>
                <a:gd name="connsiteY42" fmla="*/ 6288 h 10006"/>
                <a:gd name="connsiteX43" fmla="*/ 624 w 9995"/>
                <a:gd name="connsiteY43" fmla="*/ 6565 h 10006"/>
                <a:gd name="connsiteX44" fmla="*/ 546 w 9995"/>
                <a:gd name="connsiteY44" fmla="*/ 6827 h 10006"/>
                <a:gd name="connsiteX45" fmla="*/ 404 w 9995"/>
                <a:gd name="connsiteY45" fmla="*/ 7351 h 10006"/>
                <a:gd name="connsiteX46" fmla="*/ 294 w 9995"/>
                <a:gd name="connsiteY46" fmla="*/ 7842 h 10006"/>
                <a:gd name="connsiteX47" fmla="*/ 205 w 9995"/>
                <a:gd name="connsiteY47" fmla="*/ 8302 h 10006"/>
                <a:gd name="connsiteX48" fmla="*/ 131 w 9995"/>
                <a:gd name="connsiteY48" fmla="*/ 8708 h 10006"/>
                <a:gd name="connsiteX49" fmla="*/ 84 w 9995"/>
                <a:gd name="connsiteY49" fmla="*/ 9087 h 10006"/>
                <a:gd name="connsiteX50" fmla="*/ 42 w 9995"/>
                <a:gd name="connsiteY50" fmla="*/ 9407 h 10006"/>
                <a:gd name="connsiteX51" fmla="*/ 10 w 9995"/>
                <a:gd name="connsiteY51" fmla="*/ 9856 h 10006"/>
                <a:gd name="connsiteX52" fmla="*/ 0 w 9995"/>
                <a:gd name="connsiteY52" fmla="*/ 10006 h 10006"/>
                <a:gd name="connsiteX0" fmla="*/ 10000 w 10000"/>
                <a:gd name="connsiteY0" fmla="*/ 21 h 10021"/>
                <a:gd name="connsiteX1" fmla="*/ 9709 w 10000"/>
                <a:gd name="connsiteY1" fmla="*/ 0 h 10021"/>
                <a:gd name="connsiteX2" fmla="*/ 9454 w 10000"/>
                <a:gd name="connsiteY2" fmla="*/ 43 h 10021"/>
                <a:gd name="connsiteX3" fmla="*/ 9181 w 10000"/>
                <a:gd name="connsiteY3" fmla="*/ 32 h 10021"/>
                <a:gd name="connsiteX4" fmla="*/ 8913 w 10000"/>
                <a:gd name="connsiteY4" fmla="*/ 32 h 10021"/>
                <a:gd name="connsiteX5" fmla="*/ 8640 w 10000"/>
                <a:gd name="connsiteY5" fmla="*/ 43 h 10021"/>
                <a:gd name="connsiteX6" fmla="*/ 8367 w 10000"/>
                <a:gd name="connsiteY6" fmla="*/ 53 h 10021"/>
                <a:gd name="connsiteX7" fmla="*/ 8099 w 10000"/>
                <a:gd name="connsiteY7" fmla="*/ 64 h 10021"/>
                <a:gd name="connsiteX8" fmla="*/ 7827 w 10000"/>
                <a:gd name="connsiteY8" fmla="*/ 96 h 10021"/>
                <a:gd name="connsiteX9" fmla="*/ 7554 w 10000"/>
                <a:gd name="connsiteY9" fmla="*/ 128 h 10021"/>
                <a:gd name="connsiteX10" fmla="*/ 7297 w 10000"/>
                <a:gd name="connsiteY10" fmla="*/ 166 h 10021"/>
                <a:gd name="connsiteX11" fmla="*/ 7024 w 10000"/>
                <a:gd name="connsiteY11" fmla="*/ 219 h 10021"/>
                <a:gd name="connsiteX12" fmla="*/ 6761 w 10000"/>
                <a:gd name="connsiteY12" fmla="*/ 278 h 10021"/>
                <a:gd name="connsiteX13" fmla="*/ 6493 w 10000"/>
                <a:gd name="connsiteY13" fmla="*/ 342 h 10021"/>
                <a:gd name="connsiteX14" fmla="*/ 6231 w 10000"/>
                <a:gd name="connsiteY14" fmla="*/ 411 h 10021"/>
                <a:gd name="connsiteX15" fmla="*/ 5979 w 10000"/>
                <a:gd name="connsiteY15" fmla="*/ 502 h 10021"/>
                <a:gd name="connsiteX16" fmla="*/ 5717 w 10000"/>
                <a:gd name="connsiteY16" fmla="*/ 598 h 10021"/>
                <a:gd name="connsiteX17" fmla="*/ 5465 w 10000"/>
                <a:gd name="connsiteY17" fmla="*/ 700 h 10021"/>
                <a:gd name="connsiteX18" fmla="*/ 5218 w 10000"/>
                <a:gd name="connsiteY18" fmla="*/ 812 h 10021"/>
                <a:gd name="connsiteX19" fmla="*/ 4965 w 10000"/>
                <a:gd name="connsiteY19" fmla="*/ 923 h 10021"/>
                <a:gd name="connsiteX20" fmla="*/ 4713 w 10000"/>
                <a:gd name="connsiteY20" fmla="*/ 1057 h 10021"/>
                <a:gd name="connsiteX21" fmla="*/ 4472 w 10000"/>
                <a:gd name="connsiteY21" fmla="*/ 1201 h 10021"/>
                <a:gd name="connsiteX22" fmla="*/ 4241 w 10000"/>
                <a:gd name="connsiteY22" fmla="*/ 1350 h 10021"/>
                <a:gd name="connsiteX23" fmla="*/ 4000 w 10000"/>
                <a:gd name="connsiteY23" fmla="*/ 1516 h 10021"/>
                <a:gd name="connsiteX24" fmla="*/ 3769 w 10000"/>
                <a:gd name="connsiteY24" fmla="*/ 1687 h 10021"/>
                <a:gd name="connsiteX25" fmla="*/ 3549 w 10000"/>
                <a:gd name="connsiteY25" fmla="*/ 1874 h 10021"/>
                <a:gd name="connsiteX26" fmla="*/ 3318 w 10000"/>
                <a:gd name="connsiteY26" fmla="*/ 2066 h 10021"/>
                <a:gd name="connsiteX27" fmla="*/ 3108 w 10000"/>
                <a:gd name="connsiteY27" fmla="*/ 2269 h 10021"/>
                <a:gd name="connsiteX28" fmla="*/ 2887 w 10000"/>
                <a:gd name="connsiteY28" fmla="*/ 2499 h 10021"/>
                <a:gd name="connsiteX29" fmla="*/ 2682 w 10000"/>
                <a:gd name="connsiteY29" fmla="*/ 2733 h 10021"/>
                <a:gd name="connsiteX30" fmla="*/ 2472 w 10000"/>
                <a:gd name="connsiteY30" fmla="*/ 2968 h 10021"/>
                <a:gd name="connsiteX31" fmla="*/ 2283 w 10000"/>
                <a:gd name="connsiteY31" fmla="*/ 3219 h 10021"/>
                <a:gd name="connsiteX32" fmla="*/ 2089 w 10000"/>
                <a:gd name="connsiteY32" fmla="*/ 3497 h 10021"/>
                <a:gd name="connsiteX33" fmla="*/ 1900 w 10000"/>
                <a:gd name="connsiteY33" fmla="*/ 3775 h 10021"/>
                <a:gd name="connsiteX34" fmla="*/ 1727 w 10000"/>
                <a:gd name="connsiteY34" fmla="*/ 4047 h 10021"/>
                <a:gd name="connsiteX35" fmla="*/ 1570 w 10000"/>
                <a:gd name="connsiteY35" fmla="*/ 4335 h 10021"/>
                <a:gd name="connsiteX36" fmla="*/ 1418 w 10000"/>
                <a:gd name="connsiteY36" fmla="*/ 4612 h 10021"/>
                <a:gd name="connsiteX37" fmla="*/ 1276 w 10000"/>
                <a:gd name="connsiteY37" fmla="*/ 4895 h 10021"/>
                <a:gd name="connsiteX38" fmla="*/ 1145 w 10000"/>
                <a:gd name="connsiteY38" fmla="*/ 5184 h 10021"/>
                <a:gd name="connsiteX39" fmla="*/ 1024 w 10000"/>
                <a:gd name="connsiteY39" fmla="*/ 5467 h 10021"/>
                <a:gd name="connsiteX40" fmla="*/ 902 w 10000"/>
                <a:gd name="connsiteY40" fmla="*/ 5755 h 10021"/>
                <a:gd name="connsiteX41" fmla="*/ 803 w 10000"/>
                <a:gd name="connsiteY41" fmla="*/ 6027 h 10021"/>
                <a:gd name="connsiteX42" fmla="*/ 703 w 10000"/>
                <a:gd name="connsiteY42" fmla="*/ 6305 h 10021"/>
                <a:gd name="connsiteX43" fmla="*/ 624 w 10000"/>
                <a:gd name="connsiteY43" fmla="*/ 6582 h 10021"/>
                <a:gd name="connsiteX44" fmla="*/ 546 w 10000"/>
                <a:gd name="connsiteY44" fmla="*/ 6844 h 10021"/>
                <a:gd name="connsiteX45" fmla="*/ 404 w 10000"/>
                <a:gd name="connsiteY45" fmla="*/ 7368 h 10021"/>
                <a:gd name="connsiteX46" fmla="*/ 294 w 10000"/>
                <a:gd name="connsiteY46" fmla="*/ 7858 h 10021"/>
                <a:gd name="connsiteX47" fmla="*/ 205 w 10000"/>
                <a:gd name="connsiteY47" fmla="*/ 8318 h 10021"/>
                <a:gd name="connsiteX48" fmla="*/ 131 w 10000"/>
                <a:gd name="connsiteY48" fmla="*/ 8724 h 10021"/>
                <a:gd name="connsiteX49" fmla="*/ 84 w 10000"/>
                <a:gd name="connsiteY49" fmla="*/ 9103 h 10021"/>
                <a:gd name="connsiteX50" fmla="*/ 42 w 10000"/>
                <a:gd name="connsiteY50" fmla="*/ 9422 h 10021"/>
                <a:gd name="connsiteX51" fmla="*/ 10 w 10000"/>
                <a:gd name="connsiteY51" fmla="*/ 9871 h 10021"/>
                <a:gd name="connsiteX52" fmla="*/ 0 w 10000"/>
                <a:gd name="connsiteY52" fmla="*/ 10021 h 10021"/>
                <a:gd name="connsiteX0" fmla="*/ 10000 w 10000"/>
                <a:gd name="connsiteY0" fmla="*/ 26 h 10026"/>
                <a:gd name="connsiteX1" fmla="*/ 9709 w 10000"/>
                <a:gd name="connsiteY1" fmla="*/ 5 h 10026"/>
                <a:gd name="connsiteX2" fmla="*/ 9454 w 10000"/>
                <a:gd name="connsiteY2" fmla="*/ 0 h 10026"/>
                <a:gd name="connsiteX3" fmla="*/ 9181 w 10000"/>
                <a:gd name="connsiteY3" fmla="*/ 37 h 10026"/>
                <a:gd name="connsiteX4" fmla="*/ 8913 w 10000"/>
                <a:gd name="connsiteY4" fmla="*/ 37 h 10026"/>
                <a:gd name="connsiteX5" fmla="*/ 8640 w 10000"/>
                <a:gd name="connsiteY5" fmla="*/ 48 h 10026"/>
                <a:gd name="connsiteX6" fmla="*/ 8367 w 10000"/>
                <a:gd name="connsiteY6" fmla="*/ 58 h 10026"/>
                <a:gd name="connsiteX7" fmla="*/ 8099 w 10000"/>
                <a:gd name="connsiteY7" fmla="*/ 69 h 10026"/>
                <a:gd name="connsiteX8" fmla="*/ 7827 w 10000"/>
                <a:gd name="connsiteY8" fmla="*/ 101 h 10026"/>
                <a:gd name="connsiteX9" fmla="*/ 7554 w 10000"/>
                <a:gd name="connsiteY9" fmla="*/ 133 h 10026"/>
                <a:gd name="connsiteX10" fmla="*/ 7297 w 10000"/>
                <a:gd name="connsiteY10" fmla="*/ 171 h 10026"/>
                <a:gd name="connsiteX11" fmla="*/ 7024 w 10000"/>
                <a:gd name="connsiteY11" fmla="*/ 224 h 10026"/>
                <a:gd name="connsiteX12" fmla="*/ 6761 w 10000"/>
                <a:gd name="connsiteY12" fmla="*/ 283 h 10026"/>
                <a:gd name="connsiteX13" fmla="*/ 6493 w 10000"/>
                <a:gd name="connsiteY13" fmla="*/ 347 h 10026"/>
                <a:gd name="connsiteX14" fmla="*/ 6231 w 10000"/>
                <a:gd name="connsiteY14" fmla="*/ 416 h 10026"/>
                <a:gd name="connsiteX15" fmla="*/ 5979 w 10000"/>
                <a:gd name="connsiteY15" fmla="*/ 507 h 10026"/>
                <a:gd name="connsiteX16" fmla="*/ 5717 w 10000"/>
                <a:gd name="connsiteY16" fmla="*/ 603 h 10026"/>
                <a:gd name="connsiteX17" fmla="*/ 5465 w 10000"/>
                <a:gd name="connsiteY17" fmla="*/ 705 h 10026"/>
                <a:gd name="connsiteX18" fmla="*/ 5218 w 10000"/>
                <a:gd name="connsiteY18" fmla="*/ 817 h 10026"/>
                <a:gd name="connsiteX19" fmla="*/ 4965 w 10000"/>
                <a:gd name="connsiteY19" fmla="*/ 928 h 10026"/>
                <a:gd name="connsiteX20" fmla="*/ 4713 w 10000"/>
                <a:gd name="connsiteY20" fmla="*/ 1062 h 10026"/>
                <a:gd name="connsiteX21" fmla="*/ 4472 w 10000"/>
                <a:gd name="connsiteY21" fmla="*/ 1206 h 10026"/>
                <a:gd name="connsiteX22" fmla="*/ 4241 w 10000"/>
                <a:gd name="connsiteY22" fmla="*/ 1355 h 10026"/>
                <a:gd name="connsiteX23" fmla="*/ 4000 w 10000"/>
                <a:gd name="connsiteY23" fmla="*/ 1521 h 10026"/>
                <a:gd name="connsiteX24" fmla="*/ 3769 w 10000"/>
                <a:gd name="connsiteY24" fmla="*/ 1692 h 10026"/>
                <a:gd name="connsiteX25" fmla="*/ 3549 w 10000"/>
                <a:gd name="connsiteY25" fmla="*/ 1879 h 10026"/>
                <a:gd name="connsiteX26" fmla="*/ 3318 w 10000"/>
                <a:gd name="connsiteY26" fmla="*/ 2071 h 10026"/>
                <a:gd name="connsiteX27" fmla="*/ 3108 w 10000"/>
                <a:gd name="connsiteY27" fmla="*/ 2274 h 10026"/>
                <a:gd name="connsiteX28" fmla="*/ 2887 w 10000"/>
                <a:gd name="connsiteY28" fmla="*/ 2504 h 10026"/>
                <a:gd name="connsiteX29" fmla="*/ 2682 w 10000"/>
                <a:gd name="connsiteY29" fmla="*/ 2738 h 10026"/>
                <a:gd name="connsiteX30" fmla="*/ 2472 w 10000"/>
                <a:gd name="connsiteY30" fmla="*/ 2973 h 10026"/>
                <a:gd name="connsiteX31" fmla="*/ 2283 w 10000"/>
                <a:gd name="connsiteY31" fmla="*/ 3224 h 10026"/>
                <a:gd name="connsiteX32" fmla="*/ 2089 w 10000"/>
                <a:gd name="connsiteY32" fmla="*/ 3502 h 10026"/>
                <a:gd name="connsiteX33" fmla="*/ 1900 w 10000"/>
                <a:gd name="connsiteY33" fmla="*/ 3780 h 10026"/>
                <a:gd name="connsiteX34" fmla="*/ 1727 w 10000"/>
                <a:gd name="connsiteY34" fmla="*/ 4052 h 10026"/>
                <a:gd name="connsiteX35" fmla="*/ 1570 w 10000"/>
                <a:gd name="connsiteY35" fmla="*/ 4340 h 10026"/>
                <a:gd name="connsiteX36" fmla="*/ 1418 w 10000"/>
                <a:gd name="connsiteY36" fmla="*/ 4617 h 10026"/>
                <a:gd name="connsiteX37" fmla="*/ 1276 w 10000"/>
                <a:gd name="connsiteY37" fmla="*/ 4900 h 10026"/>
                <a:gd name="connsiteX38" fmla="*/ 1145 w 10000"/>
                <a:gd name="connsiteY38" fmla="*/ 5189 h 10026"/>
                <a:gd name="connsiteX39" fmla="*/ 1024 w 10000"/>
                <a:gd name="connsiteY39" fmla="*/ 5472 h 10026"/>
                <a:gd name="connsiteX40" fmla="*/ 902 w 10000"/>
                <a:gd name="connsiteY40" fmla="*/ 5760 h 10026"/>
                <a:gd name="connsiteX41" fmla="*/ 803 w 10000"/>
                <a:gd name="connsiteY41" fmla="*/ 6032 h 10026"/>
                <a:gd name="connsiteX42" fmla="*/ 703 w 10000"/>
                <a:gd name="connsiteY42" fmla="*/ 6310 h 10026"/>
                <a:gd name="connsiteX43" fmla="*/ 624 w 10000"/>
                <a:gd name="connsiteY43" fmla="*/ 6587 h 10026"/>
                <a:gd name="connsiteX44" fmla="*/ 546 w 10000"/>
                <a:gd name="connsiteY44" fmla="*/ 6849 h 10026"/>
                <a:gd name="connsiteX45" fmla="*/ 404 w 10000"/>
                <a:gd name="connsiteY45" fmla="*/ 7373 h 10026"/>
                <a:gd name="connsiteX46" fmla="*/ 294 w 10000"/>
                <a:gd name="connsiteY46" fmla="*/ 7863 h 10026"/>
                <a:gd name="connsiteX47" fmla="*/ 205 w 10000"/>
                <a:gd name="connsiteY47" fmla="*/ 8323 h 10026"/>
                <a:gd name="connsiteX48" fmla="*/ 131 w 10000"/>
                <a:gd name="connsiteY48" fmla="*/ 8729 h 10026"/>
                <a:gd name="connsiteX49" fmla="*/ 84 w 10000"/>
                <a:gd name="connsiteY49" fmla="*/ 9108 h 10026"/>
                <a:gd name="connsiteX50" fmla="*/ 42 w 10000"/>
                <a:gd name="connsiteY50" fmla="*/ 9427 h 10026"/>
                <a:gd name="connsiteX51" fmla="*/ 10 w 10000"/>
                <a:gd name="connsiteY51" fmla="*/ 9876 h 10026"/>
                <a:gd name="connsiteX52" fmla="*/ 0 w 10000"/>
                <a:gd name="connsiteY52" fmla="*/ 10026 h 10026"/>
                <a:gd name="connsiteX0" fmla="*/ 10000 w 10000"/>
                <a:gd name="connsiteY0" fmla="*/ 37 h 10037"/>
                <a:gd name="connsiteX1" fmla="*/ 9709 w 10000"/>
                <a:gd name="connsiteY1" fmla="*/ 16 h 10037"/>
                <a:gd name="connsiteX2" fmla="*/ 9454 w 10000"/>
                <a:gd name="connsiteY2" fmla="*/ 11 h 10037"/>
                <a:gd name="connsiteX3" fmla="*/ 9181 w 10000"/>
                <a:gd name="connsiteY3" fmla="*/ 0 h 10037"/>
                <a:gd name="connsiteX4" fmla="*/ 8913 w 10000"/>
                <a:gd name="connsiteY4" fmla="*/ 48 h 10037"/>
                <a:gd name="connsiteX5" fmla="*/ 8640 w 10000"/>
                <a:gd name="connsiteY5" fmla="*/ 59 h 10037"/>
                <a:gd name="connsiteX6" fmla="*/ 8367 w 10000"/>
                <a:gd name="connsiteY6" fmla="*/ 69 h 10037"/>
                <a:gd name="connsiteX7" fmla="*/ 8099 w 10000"/>
                <a:gd name="connsiteY7" fmla="*/ 80 h 10037"/>
                <a:gd name="connsiteX8" fmla="*/ 7827 w 10000"/>
                <a:gd name="connsiteY8" fmla="*/ 112 h 10037"/>
                <a:gd name="connsiteX9" fmla="*/ 7554 w 10000"/>
                <a:gd name="connsiteY9" fmla="*/ 144 h 10037"/>
                <a:gd name="connsiteX10" fmla="*/ 7297 w 10000"/>
                <a:gd name="connsiteY10" fmla="*/ 182 h 10037"/>
                <a:gd name="connsiteX11" fmla="*/ 7024 w 10000"/>
                <a:gd name="connsiteY11" fmla="*/ 235 h 10037"/>
                <a:gd name="connsiteX12" fmla="*/ 6761 w 10000"/>
                <a:gd name="connsiteY12" fmla="*/ 294 h 10037"/>
                <a:gd name="connsiteX13" fmla="*/ 6493 w 10000"/>
                <a:gd name="connsiteY13" fmla="*/ 358 h 10037"/>
                <a:gd name="connsiteX14" fmla="*/ 6231 w 10000"/>
                <a:gd name="connsiteY14" fmla="*/ 427 h 10037"/>
                <a:gd name="connsiteX15" fmla="*/ 5979 w 10000"/>
                <a:gd name="connsiteY15" fmla="*/ 518 h 10037"/>
                <a:gd name="connsiteX16" fmla="*/ 5717 w 10000"/>
                <a:gd name="connsiteY16" fmla="*/ 614 h 10037"/>
                <a:gd name="connsiteX17" fmla="*/ 5465 w 10000"/>
                <a:gd name="connsiteY17" fmla="*/ 716 h 10037"/>
                <a:gd name="connsiteX18" fmla="*/ 5218 w 10000"/>
                <a:gd name="connsiteY18" fmla="*/ 828 h 10037"/>
                <a:gd name="connsiteX19" fmla="*/ 4965 w 10000"/>
                <a:gd name="connsiteY19" fmla="*/ 939 h 10037"/>
                <a:gd name="connsiteX20" fmla="*/ 4713 w 10000"/>
                <a:gd name="connsiteY20" fmla="*/ 1073 h 10037"/>
                <a:gd name="connsiteX21" fmla="*/ 4472 w 10000"/>
                <a:gd name="connsiteY21" fmla="*/ 1217 h 10037"/>
                <a:gd name="connsiteX22" fmla="*/ 4241 w 10000"/>
                <a:gd name="connsiteY22" fmla="*/ 1366 h 10037"/>
                <a:gd name="connsiteX23" fmla="*/ 4000 w 10000"/>
                <a:gd name="connsiteY23" fmla="*/ 1532 h 10037"/>
                <a:gd name="connsiteX24" fmla="*/ 3769 w 10000"/>
                <a:gd name="connsiteY24" fmla="*/ 1703 h 10037"/>
                <a:gd name="connsiteX25" fmla="*/ 3549 w 10000"/>
                <a:gd name="connsiteY25" fmla="*/ 1890 h 10037"/>
                <a:gd name="connsiteX26" fmla="*/ 3318 w 10000"/>
                <a:gd name="connsiteY26" fmla="*/ 2082 h 10037"/>
                <a:gd name="connsiteX27" fmla="*/ 3108 w 10000"/>
                <a:gd name="connsiteY27" fmla="*/ 2285 h 10037"/>
                <a:gd name="connsiteX28" fmla="*/ 2887 w 10000"/>
                <a:gd name="connsiteY28" fmla="*/ 2515 h 10037"/>
                <a:gd name="connsiteX29" fmla="*/ 2682 w 10000"/>
                <a:gd name="connsiteY29" fmla="*/ 2749 h 10037"/>
                <a:gd name="connsiteX30" fmla="*/ 2472 w 10000"/>
                <a:gd name="connsiteY30" fmla="*/ 2984 h 10037"/>
                <a:gd name="connsiteX31" fmla="*/ 2283 w 10000"/>
                <a:gd name="connsiteY31" fmla="*/ 3235 h 10037"/>
                <a:gd name="connsiteX32" fmla="*/ 2089 w 10000"/>
                <a:gd name="connsiteY32" fmla="*/ 3513 h 10037"/>
                <a:gd name="connsiteX33" fmla="*/ 1900 w 10000"/>
                <a:gd name="connsiteY33" fmla="*/ 3791 h 10037"/>
                <a:gd name="connsiteX34" fmla="*/ 1727 w 10000"/>
                <a:gd name="connsiteY34" fmla="*/ 4063 h 10037"/>
                <a:gd name="connsiteX35" fmla="*/ 1570 w 10000"/>
                <a:gd name="connsiteY35" fmla="*/ 4351 h 10037"/>
                <a:gd name="connsiteX36" fmla="*/ 1418 w 10000"/>
                <a:gd name="connsiteY36" fmla="*/ 4628 h 10037"/>
                <a:gd name="connsiteX37" fmla="*/ 1276 w 10000"/>
                <a:gd name="connsiteY37" fmla="*/ 4911 h 10037"/>
                <a:gd name="connsiteX38" fmla="*/ 1145 w 10000"/>
                <a:gd name="connsiteY38" fmla="*/ 5200 h 10037"/>
                <a:gd name="connsiteX39" fmla="*/ 1024 w 10000"/>
                <a:gd name="connsiteY39" fmla="*/ 5483 h 10037"/>
                <a:gd name="connsiteX40" fmla="*/ 902 w 10000"/>
                <a:gd name="connsiteY40" fmla="*/ 5771 h 10037"/>
                <a:gd name="connsiteX41" fmla="*/ 803 w 10000"/>
                <a:gd name="connsiteY41" fmla="*/ 6043 h 10037"/>
                <a:gd name="connsiteX42" fmla="*/ 703 w 10000"/>
                <a:gd name="connsiteY42" fmla="*/ 6321 h 10037"/>
                <a:gd name="connsiteX43" fmla="*/ 624 w 10000"/>
                <a:gd name="connsiteY43" fmla="*/ 6598 h 10037"/>
                <a:gd name="connsiteX44" fmla="*/ 546 w 10000"/>
                <a:gd name="connsiteY44" fmla="*/ 6860 h 10037"/>
                <a:gd name="connsiteX45" fmla="*/ 404 w 10000"/>
                <a:gd name="connsiteY45" fmla="*/ 7384 h 10037"/>
                <a:gd name="connsiteX46" fmla="*/ 294 w 10000"/>
                <a:gd name="connsiteY46" fmla="*/ 7874 h 10037"/>
                <a:gd name="connsiteX47" fmla="*/ 205 w 10000"/>
                <a:gd name="connsiteY47" fmla="*/ 8334 h 10037"/>
                <a:gd name="connsiteX48" fmla="*/ 131 w 10000"/>
                <a:gd name="connsiteY48" fmla="*/ 8740 h 10037"/>
                <a:gd name="connsiteX49" fmla="*/ 84 w 10000"/>
                <a:gd name="connsiteY49" fmla="*/ 9119 h 10037"/>
                <a:gd name="connsiteX50" fmla="*/ 42 w 10000"/>
                <a:gd name="connsiteY50" fmla="*/ 9438 h 10037"/>
                <a:gd name="connsiteX51" fmla="*/ 10 w 10000"/>
                <a:gd name="connsiteY51" fmla="*/ 9887 h 10037"/>
                <a:gd name="connsiteX52" fmla="*/ 0 w 10000"/>
                <a:gd name="connsiteY52" fmla="*/ 10037 h 10037"/>
                <a:gd name="connsiteX0" fmla="*/ 10000 w 10000"/>
                <a:gd name="connsiteY0" fmla="*/ 26 h 10026"/>
                <a:gd name="connsiteX1" fmla="*/ 9709 w 10000"/>
                <a:gd name="connsiteY1" fmla="*/ 5 h 10026"/>
                <a:gd name="connsiteX2" fmla="*/ 9454 w 10000"/>
                <a:gd name="connsiteY2" fmla="*/ 0 h 10026"/>
                <a:gd name="connsiteX3" fmla="*/ 8913 w 10000"/>
                <a:gd name="connsiteY3" fmla="*/ 37 h 10026"/>
                <a:gd name="connsiteX4" fmla="*/ 8640 w 10000"/>
                <a:gd name="connsiteY4" fmla="*/ 48 h 10026"/>
                <a:gd name="connsiteX5" fmla="*/ 8367 w 10000"/>
                <a:gd name="connsiteY5" fmla="*/ 58 h 10026"/>
                <a:gd name="connsiteX6" fmla="*/ 8099 w 10000"/>
                <a:gd name="connsiteY6" fmla="*/ 69 h 10026"/>
                <a:gd name="connsiteX7" fmla="*/ 7827 w 10000"/>
                <a:gd name="connsiteY7" fmla="*/ 101 h 10026"/>
                <a:gd name="connsiteX8" fmla="*/ 7554 w 10000"/>
                <a:gd name="connsiteY8" fmla="*/ 133 h 10026"/>
                <a:gd name="connsiteX9" fmla="*/ 7297 w 10000"/>
                <a:gd name="connsiteY9" fmla="*/ 171 h 10026"/>
                <a:gd name="connsiteX10" fmla="*/ 7024 w 10000"/>
                <a:gd name="connsiteY10" fmla="*/ 224 h 10026"/>
                <a:gd name="connsiteX11" fmla="*/ 6761 w 10000"/>
                <a:gd name="connsiteY11" fmla="*/ 283 h 10026"/>
                <a:gd name="connsiteX12" fmla="*/ 6493 w 10000"/>
                <a:gd name="connsiteY12" fmla="*/ 347 h 10026"/>
                <a:gd name="connsiteX13" fmla="*/ 6231 w 10000"/>
                <a:gd name="connsiteY13" fmla="*/ 416 h 10026"/>
                <a:gd name="connsiteX14" fmla="*/ 5979 w 10000"/>
                <a:gd name="connsiteY14" fmla="*/ 507 h 10026"/>
                <a:gd name="connsiteX15" fmla="*/ 5717 w 10000"/>
                <a:gd name="connsiteY15" fmla="*/ 603 h 10026"/>
                <a:gd name="connsiteX16" fmla="*/ 5465 w 10000"/>
                <a:gd name="connsiteY16" fmla="*/ 705 h 10026"/>
                <a:gd name="connsiteX17" fmla="*/ 5218 w 10000"/>
                <a:gd name="connsiteY17" fmla="*/ 817 h 10026"/>
                <a:gd name="connsiteX18" fmla="*/ 4965 w 10000"/>
                <a:gd name="connsiteY18" fmla="*/ 928 h 10026"/>
                <a:gd name="connsiteX19" fmla="*/ 4713 w 10000"/>
                <a:gd name="connsiteY19" fmla="*/ 1062 h 10026"/>
                <a:gd name="connsiteX20" fmla="*/ 4472 w 10000"/>
                <a:gd name="connsiteY20" fmla="*/ 1206 h 10026"/>
                <a:gd name="connsiteX21" fmla="*/ 4241 w 10000"/>
                <a:gd name="connsiteY21" fmla="*/ 1355 h 10026"/>
                <a:gd name="connsiteX22" fmla="*/ 4000 w 10000"/>
                <a:gd name="connsiteY22" fmla="*/ 1521 h 10026"/>
                <a:gd name="connsiteX23" fmla="*/ 3769 w 10000"/>
                <a:gd name="connsiteY23" fmla="*/ 1692 h 10026"/>
                <a:gd name="connsiteX24" fmla="*/ 3549 w 10000"/>
                <a:gd name="connsiteY24" fmla="*/ 1879 h 10026"/>
                <a:gd name="connsiteX25" fmla="*/ 3318 w 10000"/>
                <a:gd name="connsiteY25" fmla="*/ 2071 h 10026"/>
                <a:gd name="connsiteX26" fmla="*/ 3108 w 10000"/>
                <a:gd name="connsiteY26" fmla="*/ 2274 h 10026"/>
                <a:gd name="connsiteX27" fmla="*/ 2887 w 10000"/>
                <a:gd name="connsiteY27" fmla="*/ 2504 h 10026"/>
                <a:gd name="connsiteX28" fmla="*/ 2682 w 10000"/>
                <a:gd name="connsiteY28" fmla="*/ 2738 h 10026"/>
                <a:gd name="connsiteX29" fmla="*/ 2472 w 10000"/>
                <a:gd name="connsiteY29" fmla="*/ 2973 h 10026"/>
                <a:gd name="connsiteX30" fmla="*/ 2283 w 10000"/>
                <a:gd name="connsiteY30" fmla="*/ 3224 h 10026"/>
                <a:gd name="connsiteX31" fmla="*/ 2089 w 10000"/>
                <a:gd name="connsiteY31" fmla="*/ 3502 h 10026"/>
                <a:gd name="connsiteX32" fmla="*/ 1900 w 10000"/>
                <a:gd name="connsiteY32" fmla="*/ 3780 h 10026"/>
                <a:gd name="connsiteX33" fmla="*/ 1727 w 10000"/>
                <a:gd name="connsiteY33" fmla="*/ 4052 h 10026"/>
                <a:gd name="connsiteX34" fmla="*/ 1570 w 10000"/>
                <a:gd name="connsiteY34" fmla="*/ 4340 h 10026"/>
                <a:gd name="connsiteX35" fmla="*/ 1418 w 10000"/>
                <a:gd name="connsiteY35" fmla="*/ 4617 h 10026"/>
                <a:gd name="connsiteX36" fmla="*/ 1276 w 10000"/>
                <a:gd name="connsiteY36" fmla="*/ 4900 h 10026"/>
                <a:gd name="connsiteX37" fmla="*/ 1145 w 10000"/>
                <a:gd name="connsiteY37" fmla="*/ 5189 h 10026"/>
                <a:gd name="connsiteX38" fmla="*/ 1024 w 10000"/>
                <a:gd name="connsiteY38" fmla="*/ 5472 h 10026"/>
                <a:gd name="connsiteX39" fmla="*/ 902 w 10000"/>
                <a:gd name="connsiteY39" fmla="*/ 5760 h 10026"/>
                <a:gd name="connsiteX40" fmla="*/ 803 w 10000"/>
                <a:gd name="connsiteY40" fmla="*/ 6032 h 10026"/>
                <a:gd name="connsiteX41" fmla="*/ 703 w 10000"/>
                <a:gd name="connsiteY41" fmla="*/ 6310 h 10026"/>
                <a:gd name="connsiteX42" fmla="*/ 624 w 10000"/>
                <a:gd name="connsiteY42" fmla="*/ 6587 h 10026"/>
                <a:gd name="connsiteX43" fmla="*/ 546 w 10000"/>
                <a:gd name="connsiteY43" fmla="*/ 6849 h 10026"/>
                <a:gd name="connsiteX44" fmla="*/ 404 w 10000"/>
                <a:gd name="connsiteY44" fmla="*/ 7373 h 10026"/>
                <a:gd name="connsiteX45" fmla="*/ 294 w 10000"/>
                <a:gd name="connsiteY45" fmla="*/ 7863 h 10026"/>
                <a:gd name="connsiteX46" fmla="*/ 205 w 10000"/>
                <a:gd name="connsiteY46" fmla="*/ 8323 h 10026"/>
                <a:gd name="connsiteX47" fmla="*/ 131 w 10000"/>
                <a:gd name="connsiteY47" fmla="*/ 8729 h 10026"/>
                <a:gd name="connsiteX48" fmla="*/ 84 w 10000"/>
                <a:gd name="connsiteY48" fmla="*/ 9108 h 10026"/>
                <a:gd name="connsiteX49" fmla="*/ 42 w 10000"/>
                <a:gd name="connsiteY49" fmla="*/ 9427 h 10026"/>
                <a:gd name="connsiteX50" fmla="*/ 10 w 10000"/>
                <a:gd name="connsiteY50" fmla="*/ 9876 h 10026"/>
                <a:gd name="connsiteX51" fmla="*/ 0 w 10000"/>
                <a:gd name="connsiteY51" fmla="*/ 10026 h 10026"/>
                <a:gd name="connsiteX0" fmla="*/ 9982 w 9982"/>
                <a:gd name="connsiteY0" fmla="*/ 0 h 10048"/>
                <a:gd name="connsiteX1" fmla="*/ 9709 w 9982"/>
                <a:gd name="connsiteY1" fmla="*/ 27 h 10048"/>
                <a:gd name="connsiteX2" fmla="*/ 9454 w 9982"/>
                <a:gd name="connsiteY2" fmla="*/ 22 h 10048"/>
                <a:gd name="connsiteX3" fmla="*/ 8913 w 9982"/>
                <a:gd name="connsiteY3" fmla="*/ 59 h 10048"/>
                <a:gd name="connsiteX4" fmla="*/ 8640 w 9982"/>
                <a:gd name="connsiteY4" fmla="*/ 70 h 10048"/>
                <a:gd name="connsiteX5" fmla="*/ 8367 w 9982"/>
                <a:gd name="connsiteY5" fmla="*/ 80 h 10048"/>
                <a:gd name="connsiteX6" fmla="*/ 8099 w 9982"/>
                <a:gd name="connsiteY6" fmla="*/ 91 h 10048"/>
                <a:gd name="connsiteX7" fmla="*/ 7827 w 9982"/>
                <a:gd name="connsiteY7" fmla="*/ 123 h 10048"/>
                <a:gd name="connsiteX8" fmla="*/ 7554 w 9982"/>
                <a:gd name="connsiteY8" fmla="*/ 155 h 10048"/>
                <a:gd name="connsiteX9" fmla="*/ 7297 w 9982"/>
                <a:gd name="connsiteY9" fmla="*/ 193 h 10048"/>
                <a:gd name="connsiteX10" fmla="*/ 7024 w 9982"/>
                <a:gd name="connsiteY10" fmla="*/ 246 h 10048"/>
                <a:gd name="connsiteX11" fmla="*/ 6761 w 9982"/>
                <a:gd name="connsiteY11" fmla="*/ 305 h 10048"/>
                <a:gd name="connsiteX12" fmla="*/ 6493 w 9982"/>
                <a:gd name="connsiteY12" fmla="*/ 369 h 10048"/>
                <a:gd name="connsiteX13" fmla="*/ 6231 w 9982"/>
                <a:gd name="connsiteY13" fmla="*/ 438 h 10048"/>
                <a:gd name="connsiteX14" fmla="*/ 5979 w 9982"/>
                <a:gd name="connsiteY14" fmla="*/ 529 h 10048"/>
                <a:gd name="connsiteX15" fmla="*/ 5717 w 9982"/>
                <a:gd name="connsiteY15" fmla="*/ 625 h 10048"/>
                <a:gd name="connsiteX16" fmla="*/ 5465 w 9982"/>
                <a:gd name="connsiteY16" fmla="*/ 727 h 10048"/>
                <a:gd name="connsiteX17" fmla="*/ 5218 w 9982"/>
                <a:gd name="connsiteY17" fmla="*/ 839 h 10048"/>
                <a:gd name="connsiteX18" fmla="*/ 4965 w 9982"/>
                <a:gd name="connsiteY18" fmla="*/ 950 h 10048"/>
                <a:gd name="connsiteX19" fmla="*/ 4713 w 9982"/>
                <a:gd name="connsiteY19" fmla="*/ 1084 h 10048"/>
                <a:gd name="connsiteX20" fmla="*/ 4472 w 9982"/>
                <a:gd name="connsiteY20" fmla="*/ 1228 h 10048"/>
                <a:gd name="connsiteX21" fmla="*/ 4241 w 9982"/>
                <a:gd name="connsiteY21" fmla="*/ 1377 h 10048"/>
                <a:gd name="connsiteX22" fmla="*/ 4000 w 9982"/>
                <a:gd name="connsiteY22" fmla="*/ 1543 h 10048"/>
                <a:gd name="connsiteX23" fmla="*/ 3769 w 9982"/>
                <a:gd name="connsiteY23" fmla="*/ 1714 h 10048"/>
                <a:gd name="connsiteX24" fmla="*/ 3549 w 9982"/>
                <a:gd name="connsiteY24" fmla="*/ 1901 h 10048"/>
                <a:gd name="connsiteX25" fmla="*/ 3318 w 9982"/>
                <a:gd name="connsiteY25" fmla="*/ 2093 h 10048"/>
                <a:gd name="connsiteX26" fmla="*/ 3108 w 9982"/>
                <a:gd name="connsiteY26" fmla="*/ 2296 h 10048"/>
                <a:gd name="connsiteX27" fmla="*/ 2887 w 9982"/>
                <a:gd name="connsiteY27" fmla="*/ 2526 h 10048"/>
                <a:gd name="connsiteX28" fmla="*/ 2682 w 9982"/>
                <a:gd name="connsiteY28" fmla="*/ 2760 h 10048"/>
                <a:gd name="connsiteX29" fmla="*/ 2472 w 9982"/>
                <a:gd name="connsiteY29" fmla="*/ 2995 h 10048"/>
                <a:gd name="connsiteX30" fmla="*/ 2283 w 9982"/>
                <a:gd name="connsiteY30" fmla="*/ 3246 h 10048"/>
                <a:gd name="connsiteX31" fmla="*/ 2089 w 9982"/>
                <a:gd name="connsiteY31" fmla="*/ 3524 h 10048"/>
                <a:gd name="connsiteX32" fmla="*/ 1900 w 9982"/>
                <a:gd name="connsiteY32" fmla="*/ 3802 h 10048"/>
                <a:gd name="connsiteX33" fmla="*/ 1727 w 9982"/>
                <a:gd name="connsiteY33" fmla="*/ 4074 h 10048"/>
                <a:gd name="connsiteX34" fmla="*/ 1570 w 9982"/>
                <a:gd name="connsiteY34" fmla="*/ 4362 h 10048"/>
                <a:gd name="connsiteX35" fmla="*/ 1418 w 9982"/>
                <a:gd name="connsiteY35" fmla="*/ 4639 h 10048"/>
                <a:gd name="connsiteX36" fmla="*/ 1276 w 9982"/>
                <a:gd name="connsiteY36" fmla="*/ 4922 h 10048"/>
                <a:gd name="connsiteX37" fmla="*/ 1145 w 9982"/>
                <a:gd name="connsiteY37" fmla="*/ 5211 h 10048"/>
                <a:gd name="connsiteX38" fmla="*/ 1024 w 9982"/>
                <a:gd name="connsiteY38" fmla="*/ 5494 h 10048"/>
                <a:gd name="connsiteX39" fmla="*/ 902 w 9982"/>
                <a:gd name="connsiteY39" fmla="*/ 5782 h 10048"/>
                <a:gd name="connsiteX40" fmla="*/ 803 w 9982"/>
                <a:gd name="connsiteY40" fmla="*/ 6054 h 10048"/>
                <a:gd name="connsiteX41" fmla="*/ 703 w 9982"/>
                <a:gd name="connsiteY41" fmla="*/ 6332 h 10048"/>
                <a:gd name="connsiteX42" fmla="*/ 624 w 9982"/>
                <a:gd name="connsiteY42" fmla="*/ 6609 h 10048"/>
                <a:gd name="connsiteX43" fmla="*/ 546 w 9982"/>
                <a:gd name="connsiteY43" fmla="*/ 6871 h 10048"/>
                <a:gd name="connsiteX44" fmla="*/ 404 w 9982"/>
                <a:gd name="connsiteY44" fmla="*/ 7395 h 10048"/>
                <a:gd name="connsiteX45" fmla="*/ 294 w 9982"/>
                <a:gd name="connsiteY45" fmla="*/ 7885 h 10048"/>
                <a:gd name="connsiteX46" fmla="*/ 205 w 9982"/>
                <a:gd name="connsiteY46" fmla="*/ 8345 h 10048"/>
                <a:gd name="connsiteX47" fmla="*/ 131 w 9982"/>
                <a:gd name="connsiteY47" fmla="*/ 8751 h 10048"/>
                <a:gd name="connsiteX48" fmla="*/ 84 w 9982"/>
                <a:gd name="connsiteY48" fmla="*/ 9130 h 10048"/>
                <a:gd name="connsiteX49" fmla="*/ 42 w 9982"/>
                <a:gd name="connsiteY49" fmla="*/ 9449 h 10048"/>
                <a:gd name="connsiteX50" fmla="*/ 10 w 9982"/>
                <a:gd name="connsiteY50" fmla="*/ 9898 h 10048"/>
                <a:gd name="connsiteX51" fmla="*/ 0 w 9982"/>
                <a:gd name="connsiteY51" fmla="*/ 10048 h 10048"/>
                <a:gd name="connsiteX0" fmla="*/ 10000 w 10000"/>
                <a:gd name="connsiteY0" fmla="*/ 0 h 10000"/>
                <a:gd name="connsiteX1" fmla="*/ 9471 w 10000"/>
                <a:gd name="connsiteY1" fmla="*/ 22 h 10000"/>
                <a:gd name="connsiteX2" fmla="*/ 8929 w 10000"/>
                <a:gd name="connsiteY2" fmla="*/ 59 h 10000"/>
                <a:gd name="connsiteX3" fmla="*/ 8656 w 10000"/>
                <a:gd name="connsiteY3" fmla="*/ 70 h 10000"/>
                <a:gd name="connsiteX4" fmla="*/ 8382 w 10000"/>
                <a:gd name="connsiteY4" fmla="*/ 80 h 10000"/>
                <a:gd name="connsiteX5" fmla="*/ 8114 w 10000"/>
                <a:gd name="connsiteY5" fmla="*/ 91 h 10000"/>
                <a:gd name="connsiteX6" fmla="*/ 7841 w 10000"/>
                <a:gd name="connsiteY6" fmla="*/ 122 h 10000"/>
                <a:gd name="connsiteX7" fmla="*/ 7568 w 10000"/>
                <a:gd name="connsiteY7" fmla="*/ 154 h 10000"/>
                <a:gd name="connsiteX8" fmla="*/ 7310 w 10000"/>
                <a:gd name="connsiteY8" fmla="*/ 192 h 10000"/>
                <a:gd name="connsiteX9" fmla="*/ 7037 w 10000"/>
                <a:gd name="connsiteY9" fmla="*/ 245 h 10000"/>
                <a:gd name="connsiteX10" fmla="*/ 6773 w 10000"/>
                <a:gd name="connsiteY10" fmla="*/ 304 h 10000"/>
                <a:gd name="connsiteX11" fmla="*/ 6505 w 10000"/>
                <a:gd name="connsiteY11" fmla="*/ 367 h 10000"/>
                <a:gd name="connsiteX12" fmla="*/ 6242 w 10000"/>
                <a:gd name="connsiteY12" fmla="*/ 436 h 10000"/>
                <a:gd name="connsiteX13" fmla="*/ 5990 w 10000"/>
                <a:gd name="connsiteY13" fmla="*/ 526 h 10000"/>
                <a:gd name="connsiteX14" fmla="*/ 5727 w 10000"/>
                <a:gd name="connsiteY14" fmla="*/ 622 h 10000"/>
                <a:gd name="connsiteX15" fmla="*/ 5475 w 10000"/>
                <a:gd name="connsiteY15" fmla="*/ 724 h 10000"/>
                <a:gd name="connsiteX16" fmla="*/ 5227 w 10000"/>
                <a:gd name="connsiteY16" fmla="*/ 835 h 10000"/>
                <a:gd name="connsiteX17" fmla="*/ 4974 w 10000"/>
                <a:gd name="connsiteY17" fmla="*/ 945 h 10000"/>
                <a:gd name="connsiteX18" fmla="*/ 4721 w 10000"/>
                <a:gd name="connsiteY18" fmla="*/ 1079 h 10000"/>
                <a:gd name="connsiteX19" fmla="*/ 4480 w 10000"/>
                <a:gd name="connsiteY19" fmla="*/ 1222 h 10000"/>
                <a:gd name="connsiteX20" fmla="*/ 4249 w 10000"/>
                <a:gd name="connsiteY20" fmla="*/ 1370 h 10000"/>
                <a:gd name="connsiteX21" fmla="*/ 4007 w 10000"/>
                <a:gd name="connsiteY21" fmla="*/ 1536 h 10000"/>
                <a:gd name="connsiteX22" fmla="*/ 3776 w 10000"/>
                <a:gd name="connsiteY22" fmla="*/ 1706 h 10000"/>
                <a:gd name="connsiteX23" fmla="*/ 3555 w 10000"/>
                <a:gd name="connsiteY23" fmla="*/ 1892 h 10000"/>
                <a:gd name="connsiteX24" fmla="*/ 3324 w 10000"/>
                <a:gd name="connsiteY24" fmla="*/ 2083 h 10000"/>
                <a:gd name="connsiteX25" fmla="*/ 3114 w 10000"/>
                <a:gd name="connsiteY25" fmla="*/ 2285 h 10000"/>
                <a:gd name="connsiteX26" fmla="*/ 2892 w 10000"/>
                <a:gd name="connsiteY26" fmla="*/ 2514 h 10000"/>
                <a:gd name="connsiteX27" fmla="*/ 2687 w 10000"/>
                <a:gd name="connsiteY27" fmla="*/ 2747 h 10000"/>
                <a:gd name="connsiteX28" fmla="*/ 2476 w 10000"/>
                <a:gd name="connsiteY28" fmla="*/ 2981 h 10000"/>
                <a:gd name="connsiteX29" fmla="*/ 2287 w 10000"/>
                <a:gd name="connsiteY29" fmla="*/ 3230 h 10000"/>
                <a:gd name="connsiteX30" fmla="*/ 2093 w 10000"/>
                <a:gd name="connsiteY30" fmla="*/ 3507 h 10000"/>
                <a:gd name="connsiteX31" fmla="*/ 1903 w 10000"/>
                <a:gd name="connsiteY31" fmla="*/ 3784 h 10000"/>
                <a:gd name="connsiteX32" fmla="*/ 1730 w 10000"/>
                <a:gd name="connsiteY32" fmla="*/ 4055 h 10000"/>
                <a:gd name="connsiteX33" fmla="*/ 1573 w 10000"/>
                <a:gd name="connsiteY33" fmla="*/ 4341 h 10000"/>
                <a:gd name="connsiteX34" fmla="*/ 1421 w 10000"/>
                <a:gd name="connsiteY34" fmla="*/ 4617 h 10000"/>
                <a:gd name="connsiteX35" fmla="*/ 1278 w 10000"/>
                <a:gd name="connsiteY35" fmla="*/ 4898 h 10000"/>
                <a:gd name="connsiteX36" fmla="*/ 1147 w 10000"/>
                <a:gd name="connsiteY36" fmla="*/ 5186 h 10000"/>
                <a:gd name="connsiteX37" fmla="*/ 1026 w 10000"/>
                <a:gd name="connsiteY37" fmla="*/ 5468 h 10000"/>
                <a:gd name="connsiteX38" fmla="*/ 904 w 10000"/>
                <a:gd name="connsiteY38" fmla="*/ 5754 h 10000"/>
                <a:gd name="connsiteX39" fmla="*/ 804 w 10000"/>
                <a:gd name="connsiteY39" fmla="*/ 6025 h 10000"/>
                <a:gd name="connsiteX40" fmla="*/ 704 w 10000"/>
                <a:gd name="connsiteY40" fmla="*/ 6302 h 10000"/>
                <a:gd name="connsiteX41" fmla="*/ 625 w 10000"/>
                <a:gd name="connsiteY41" fmla="*/ 6577 h 10000"/>
                <a:gd name="connsiteX42" fmla="*/ 547 w 10000"/>
                <a:gd name="connsiteY42" fmla="*/ 6838 h 10000"/>
                <a:gd name="connsiteX43" fmla="*/ 405 w 10000"/>
                <a:gd name="connsiteY43" fmla="*/ 7360 h 10000"/>
                <a:gd name="connsiteX44" fmla="*/ 295 w 10000"/>
                <a:gd name="connsiteY44" fmla="*/ 7847 h 10000"/>
                <a:gd name="connsiteX45" fmla="*/ 205 w 10000"/>
                <a:gd name="connsiteY45" fmla="*/ 8305 h 10000"/>
                <a:gd name="connsiteX46" fmla="*/ 131 w 10000"/>
                <a:gd name="connsiteY46" fmla="*/ 8709 h 10000"/>
                <a:gd name="connsiteX47" fmla="*/ 84 w 10000"/>
                <a:gd name="connsiteY47" fmla="*/ 9086 h 10000"/>
                <a:gd name="connsiteX48" fmla="*/ 42 w 10000"/>
                <a:gd name="connsiteY48" fmla="*/ 9404 h 10000"/>
                <a:gd name="connsiteX49" fmla="*/ 10 w 10000"/>
                <a:gd name="connsiteY49" fmla="*/ 9851 h 10000"/>
                <a:gd name="connsiteX50" fmla="*/ 0 w 10000"/>
                <a:gd name="connsiteY50" fmla="*/ 10000 h 10000"/>
                <a:gd name="connsiteX0" fmla="*/ 10000 w 10000"/>
                <a:gd name="connsiteY0" fmla="*/ 0 h 10000"/>
                <a:gd name="connsiteX1" fmla="*/ 9471 w 10000"/>
                <a:gd name="connsiteY1" fmla="*/ 22 h 10000"/>
                <a:gd name="connsiteX2" fmla="*/ 8929 w 10000"/>
                <a:gd name="connsiteY2" fmla="*/ 11 h 10000"/>
                <a:gd name="connsiteX3" fmla="*/ 8656 w 10000"/>
                <a:gd name="connsiteY3" fmla="*/ 70 h 10000"/>
                <a:gd name="connsiteX4" fmla="*/ 8382 w 10000"/>
                <a:gd name="connsiteY4" fmla="*/ 80 h 10000"/>
                <a:gd name="connsiteX5" fmla="*/ 8114 w 10000"/>
                <a:gd name="connsiteY5" fmla="*/ 91 h 10000"/>
                <a:gd name="connsiteX6" fmla="*/ 7841 w 10000"/>
                <a:gd name="connsiteY6" fmla="*/ 122 h 10000"/>
                <a:gd name="connsiteX7" fmla="*/ 7568 w 10000"/>
                <a:gd name="connsiteY7" fmla="*/ 154 h 10000"/>
                <a:gd name="connsiteX8" fmla="*/ 7310 w 10000"/>
                <a:gd name="connsiteY8" fmla="*/ 192 h 10000"/>
                <a:gd name="connsiteX9" fmla="*/ 7037 w 10000"/>
                <a:gd name="connsiteY9" fmla="*/ 245 h 10000"/>
                <a:gd name="connsiteX10" fmla="*/ 6773 w 10000"/>
                <a:gd name="connsiteY10" fmla="*/ 304 h 10000"/>
                <a:gd name="connsiteX11" fmla="*/ 6505 w 10000"/>
                <a:gd name="connsiteY11" fmla="*/ 367 h 10000"/>
                <a:gd name="connsiteX12" fmla="*/ 6242 w 10000"/>
                <a:gd name="connsiteY12" fmla="*/ 436 h 10000"/>
                <a:gd name="connsiteX13" fmla="*/ 5990 w 10000"/>
                <a:gd name="connsiteY13" fmla="*/ 526 h 10000"/>
                <a:gd name="connsiteX14" fmla="*/ 5727 w 10000"/>
                <a:gd name="connsiteY14" fmla="*/ 622 h 10000"/>
                <a:gd name="connsiteX15" fmla="*/ 5475 w 10000"/>
                <a:gd name="connsiteY15" fmla="*/ 724 h 10000"/>
                <a:gd name="connsiteX16" fmla="*/ 5227 w 10000"/>
                <a:gd name="connsiteY16" fmla="*/ 835 h 10000"/>
                <a:gd name="connsiteX17" fmla="*/ 4974 w 10000"/>
                <a:gd name="connsiteY17" fmla="*/ 945 h 10000"/>
                <a:gd name="connsiteX18" fmla="*/ 4721 w 10000"/>
                <a:gd name="connsiteY18" fmla="*/ 1079 h 10000"/>
                <a:gd name="connsiteX19" fmla="*/ 4480 w 10000"/>
                <a:gd name="connsiteY19" fmla="*/ 1222 h 10000"/>
                <a:gd name="connsiteX20" fmla="*/ 4249 w 10000"/>
                <a:gd name="connsiteY20" fmla="*/ 1370 h 10000"/>
                <a:gd name="connsiteX21" fmla="*/ 4007 w 10000"/>
                <a:gd name="connsiteY21" fmla="*/ 1536 h 10000"/>
                <a:gd name="connsiteX22" fmla="*/ 3776 w 10000"/>
                <a:gd name="connsiteY22" fmla="*/ 1706 h 10000"/>
                <a:gd name="connsiteX23" fmla="*/ 3555 w 10000"/>
                <a:gd name="connsiteY23" fmla="*/ 1892 h 10000"/>
                <a:gd name="connsiteX24" fmla="*/ 3324 w 10000"/>
                <a:gd name="connsiteY24" fmla="*/ 2083 h 10000"/>
                <a:gd name="connsiteX25" fmla="*/ 3114 w 10000"/>
                <a:gd name="connsiteY25" fmla="*/ 2285 h 10000"/>
                <a:gd name="connsiteX26" fmla="*/ 2892 w 10000"/>
                <a:gd name="connsiteY26" fmla="*/ 2514 h 10000"/>
                <a:gd name="connsiteX27" fmla="*/ 2687 w 10000"/>
                <a:gd name="connsiteY27" fmla="*/ 2747 h 10000"/>
                <a:gd name="connsiteX28" fmla="*/ 2476 w 10000"/>
                <a:gd name="connsiteY28" fmla="*/ 2981 h 10000"/>
                <a:gd name="connsiteX29" fmla="*/ 2287 w 10000"/>
                <a:gd name="connsiteY29" fmla="*/ 3230 h 10000"/>
                <a:gd name="connsiteX30" fmla="*/ 2093 w 10000"/>
                <a:gd name="connsiteY30" fmla="*/ 3507 h 10000"/>
                <a:gd name="connsiteX31" fmla="*/ 1903 w 10000"/>
                <a:gd name="connsiteY31" fmla="*/ 3784 h 10000"/>
                <a:gd name="connsiteX32" fmla="*/ 1730 w 10000"/>
                <a:gd name="connsiteY32" fmla="*/ 4055 h 10000"/>
                <a:gd name="connsiteX33" fmla="*/ 1573 w 10000"/>
                <a:gd name="connsiteY33" fmla="*/ 4341 h 10000"/>
                <a:gd name="connsiteX34" fmla="*/ 1421 w 10000"/>
                <a:gd name="connsiteY34" fmla="*/ 4617 h 10000"/>
                <a:gd name="connsiteX35" fmla="*/ 1278 w 10000"/>
                <a:gd name="connsiteY35" fmla="*/ 4898 h 10000"/>
                <a:gd name="connsiteX36" fmla="*/ 1147 w 10000"/>
                <a:gd name="connsiteY36" fmla="*/ 5186 h 10000"/>
                <a:gd name="connsiteX37" fmla="*/ 1026 w 10000"/>
                <a:gd name="connsiteY37" fmla="*/ 5468 h 10000"/>
                <a:gd name="connsiteX38" fmla="*/ 904 w 10000"/>
                <a:gd name="connsiteY38" fmla="*/ 5754 h 10000"/>
                <a:gd name="connsiteX39" fmla="*/ 804 w 10000"/>
                <a:gd name="connsiteY39" fmla="*/ 6025 h 10000"/>
                <a:gd name="connsiteX40" fmla="*/ 704 w 10000"/>
                <a:gd name="connsiteY40" fmla="*/ 6302 h 10000"/>
                <a:gd name="connsiteX41" fmla="*/ 625 w 10000"/>
                <a:gd name="connsiteY41" fmla="*/ 6577 h 10000"/>
                <a:gd name="connsiteX42" fmla="*/ 547 w 10000"/>
                <a:gd name="connsiteY42" fmla="*/ 6838 h 10000"/>
                <a:gd name="connsiteX43" fmla="*/ 405 w 10000"/>
                <a:gd name="connsiteY43" fmla="*/ 7360 h 10000"/>
                <a:gd name="connsiteX44" fmla="*/ 295 w 10000"/>
                <a:gd name="connsiteY44" fmla="*/ 7847 h 10000"/>
                <a:gd name="connsiteX45" fmla="*/ 205 w 10000"/>
                <a:gd name="connsiteY45" fmla="*/ 8305 h 10000"/>
                <a:gd name="connsiteX46" fmla="*/ 131 w 10000"/>
                <a:gd name="connsiteY46" fmla="*/ 8709 h 10000"/>
                <a:gd name="connsiteX47" fmla="*/ 84 w 10000"/>
                <a:gd name="connsiteY47" fmla="*/ 9086 h 10000"/>
                <a:gd name="connsiteX48" fmla="*/ 42 w 10000"/>
                <a:gd name="connsiteY48" fmla="*/ 9404 h 10000"/>
                <a:gd name="connsiteX49" fmla="*/ 10 w 10000"/>
                <a:gd name="connsiteY49" fmla="*/ 9851 h 10000"/>
                <a:gd name="connsiteX50" fmla="*/ 0 w 10000"/>
                <a:gd name="connsiteY50" fmla="*/ 10000 h 10000"/>
                <a:gd name="connsiteX0" fmla="*/ 10000 w 10000"/>
                <a:gd name="connsiteY0" fmla="*/ 0 h 10000"/>
                <a:gd name="connsiteX1" fmla="*/ 9471 w 10000"/>
                <a:gd name="connsiteY1" fmla="*/ 22 h 10000"/>
                <a:gd name="connsiteX2" fmla="*/ 8929 w 10000"/>
                <a:gd name="connsiteY2" fmla="*/ 11 h 10000"/>
                <a:gd name="connsiteX3" fmla="*/ 8620 w 10000"/>
                <a:gd name="connsiteY3" fmla="*/ 22 h 10000"/>
                <a:gd name="connsiteX4" fmla="*/ 8382 w 10000"/>
                <a:gd name="connsiteY4" fmla="*/ 80 h 10000"/>
                <a:gd name="connsiteX5" fmla="*/ 8114 w 10000"/>
                <a:gd name="connsiteY5" fmla="*/ 91 h 10000"/>
                <a:gd name="connsiteX6" fmla="*/ 7841 w 10000"/>
                <a:gd name="connsiteY6" fmla="*/ 122 h 10000"/>
                <a:gd name="connsiteX7" fmla="*/ 7568 w 10000"/>
                <a:gd name="connsiteY7" fmla="*/ 154 h 10000"/>
                <a:gd name="connsiteX8" fmla="*/ 7310 w 10000"/>
                <a:gd name="connsiteY8" fmla="*/ 192 h 10000"/>
                <a:gd name="connsiteX9" fmla="*/ 7037 w 10000"/>
                <a:gd name="connsiteY9" fmla="*/ 245 h 10000"/>
                <a:gd name="connsiteX10" fmla="*/ 6773 w 10000"/>
                <a:gd name="connsiteY10" fmla="*/ 304 h 10000"/>
                <a:gd name="connsiteX11" fmla="*/ 6505 w 10000"/>
                <a:gd name="connsiteY11" fmla="*/ 367 h 10000"/>
                <a:gd name="connsiteX12" fmla="*/ 6242 w 10000"/>
                <a:gd name="connsiteY12" fmla="*/ 436 h 10000"/>
                <a:gd name="connsiteX13" fmla="*/ 5990 w 10000"/>
                <a:gd name="connsiteY13" fmla="*/ 526 h 10000"/>
                <a:gd name="connsiteX14" fmla="*/ 5727 w 10000"/>
                <a:gd name="connsiteY14" fmla="*/ 622 h 10000"/>
                <a:gd name="connsiteX15" fmla="*/ 5475 w 10000"/>
                <a:gd name="connsiteY15" fmla="*/ 724 h 10000"/>
                <a:gd name="connsiteX16" fmla="*/ 5227 w 10000"/>
                <a:gd name="connsiteY16" fmla="*/ 835 h 10000"/>
                <a:gd name="connsiteX17" fmla="*/ 4974 w 10000"/>
                <a:gd name="connsiteY17" fmla="*/ 945 h 10000"/>
                <a:gd name="connsiteX18" fmla="*/ 4721 w 10000"/>
                <a:gd name="connsiteY18" fmla="*/ 1079 h 10000"/>
                <a:gd name="connsiteX19" fmla="*/ 4480 w 10000"/>
                <a:gd name="connsiteY19" fmla="*/ 1222 h 10000"/>
                <a:gd name="connsiteX20" fmla="*/ 4249 w 10000"/>
                <a:gd name="connsiteY20" fmla="*/ 1370 h 10000"/>
                <a:gd name="connsiteX21" fmla="*/ 4007 w 10000"/>
                <a:gd name="connsiteY21" fmla="*/ 1536 h 10000"/>
                <a:gd name="connsiteX22" fmla="*/ 3776 w 10000"/>
                <a:gd name="connsiteY22" fmla="*/ 1706 h 10000"/>
                <a:gd name="connsiteX23" fmla="*/ 3555 w 10000"/>
                <a:gd name="connsiteY23" fmla="*/ 1892 h 10000"/>
                <a:gd name="connsiteX24" fmla="*/ 3324 w 10000"/>
                <a:gd name="connsiteY24" fmla="*/ 2083 h 10000"/>
                <a:gd name="connsiteX25" fmla="*/ 3114 w 10000"/>
                <a:gd name="connsiteY25" fmla="*/ 2285 h 10000"/>
                <a:gd name="connsiteX26" fmla="*/ 2892 w 10000"/>
                <a:gd name="connsiteY26" fmla="*/ 2514 h 10000"/>
                <a:gd name="connsiteX27" fmla="*/ 2687 w 10000"/>
                <a:gd name="connsiteY27" fmla="*/ 2747 h 10000"/>
                <a:gd name="connsiteX28" fmla="*/ 2476 w 10000"/>
                <a:gd name="connsiteY28" fmla="*/ 2981 h 10000"/>
                <a:gd name="connsiteX29" fmla="*/ 2287 w 10000"/>
                <a:gd name="connsiteY29" fmla="*/ 3230 h 10000"/>
                <a:gd name="connsiteX30" fmla="*/ 2093 w 10000"/>
                <a:gd name="connsiteY30" fmla="*/ 3507 h 10000"/>
                <a:gd name="connsiteX31" fmla="*/ 1903 w 10000"/>
                <a:gd name="connsiteY31" fmla="*/ 3784 h 10000"/>
                <a:gd name="connsiteX32" fmla="*/ 1730 w 10000"/>
                <a:gd name="connsiteY32" fmla="*/ 4055 h 10000"/>
                <a:gd name="connsiteX33" fmla="*/ 1573 w 10000"/>
                <a:gd name="connsiteY33" fmla="*/ 4341 h 10000"/>
                <a:gd name="connsiteX34" fmla="*/ 1421 w 10000"/>
                <a:gd name="connsiteY34" fmla="*/ 4617 h 10000"/>
                <a:gd name="connsiteX35" fmla="*/ 1278 w 10000"/>
                <a:gd name="connsiteY35" fmla="*/ 4898 h 10000"/>
                <a:gd name="connsiteX36" fmla="*/ 1147 w 10000"/>
                <a:gd name="connsiteY36" fmla="*/ 5186 h 10000"/>
                <a:gd name="connsiteX37" fmla="*/ 1026 w 10000"/>
                <a:gd name="connsiteY37" fmla="*/ 5468 h 10000"/>
                <a:gd name="connsiteX38" fmla="*/ 904 w 10000"/>
                <a:gd name="connsiteY38" fmla="*/ 5754 h 10000"/>
                <a:gd name="connsiteX39" fmla="*/ 804 w 10000"/>
                <a:gd name="connsiteY39" fmla="*/ 6025 h 10000"/>
                <a:gd name="connsiteX40" fmla="*/ 704 w 10000"/>
                <a:gd name="connsiteY40" fmla="*/ 6302 h 10000"/>
                <a:gd name="connsiteX41" fmla="*/ 625 w 10000"/>
                <a:gd name="connsiteY41" fmla="*/ 6577 h 10000"/>
                <a:gd name="connsiteX42" fmla="*/ 547 w 10000"/>
                <a:gd name="connsiteY42" fmla="*/ 6838 h 10000"/>
                <a:gd name="connsiteX43" fmla="*/ 405 w 10000"/>
                <a:gd name="connsiteY43" fmla="*/ 7360 h 10000"/>
                <a:gd name="connsiteX44" fmla="*/ 295 w 10000"/>
                <a:gd name="connsiteY44" fmla="*/ 7847 h 10000"/>
                <a:gd name="connsiteX45" fmla="*/ 205 w 10000"/>
                <a:gd name="connsiteY45" fmla="*/ 8305 h 10000"/>
                <a:gd name="connsiteX46" fmla="*/ 131 w 10000"/>
                <a:gd name="connsiteY46" fmla="*/ 8709 h 10000"/>
                <a:gd name="connsiteX47" fmla="*/ 84 w 10000"/>
                <a:gd name="connsiteY47" fmla="*/ 9086 h 10000"/>
                <a:gd name="connsiteX48" fmla="*/ 42 w 10000"/>
                <a:gd name="connsiteY48" fmla="*/ 9404 h 10000"/>
                <a:gd name="connsiteX49" fmla="*/ 10 w 10000"/>
                <a:gd name="connsiteY49" fmla="*/ 9851 h 10000"/>
                <a:gd name="connsiteX50" fmla="*/ 0 w 10000"/>
                <a:gd name="connsiteY50" fmla="*/ 10000 h 10000"/>
                <a:gd name="connsiteX0" fmla="*/ 10000 w 10000"/>
                <a:gd name="connsiteY0" fmla="*/ 26 h 10026"/>
                <a:gd name="connsiteX1" fmla="*/ 9471 w 10000"/>
                <a:gd name="connsiteY1" fmla="*/ 0 h 10026"/>
                <a:gd name="connsiteX2" fmla="*/ 8929 w 10000"/>
                <a:gd name="connsiteY2" fmla="*/ 37 h 10026"/>
                <a:gd name="connsiteX3" fmla="*/ 8620 w 10000"/>
                <a:gd name="connsiteY3" fmla="*/ 48 h 10026"/>
                <a:gd name="connsiteX4" fmla="*/ 8382 w 10000"/>
                <a:gd name="connsiteY4" fmla="*/ 106 h 10026"/>
                <a:gd name="connsiteX5" fmla="*/ 8114 w 10000"/>
                <a:gd name="connsiteY5" fmla="*/ 117 h 10026"/>
                <a:gd name="connsiteX6" fmla="*/ 7841 w 10000"/>
                <a:gd name="connsiteY6" fmla="*/ 148 h 10026"/>
                <a:gd name="connsiteX7" fmla="*/ 7568 w 10000"/>
                <a:gd name="connsiteY7" fmla="*/ 180 h 10026"/>
                <a:gd name="connsiteX8" fmla="*/ 7310 w 10000"/>
                <a:gd name="connsiteY8" fmla="*/ 218 h 10026"/>
                <a:gd name="connsiteX9" fmla="*/ 7037 w 10000"/>
                <a:gd name="connsiteY9" fmla="*/ 271 h 10026"/>
                <a:gd name="connsiteX10" fmla="*/ 6773 w 10000"/>
                <a:gd name="connsiteY10" fmla="*/ 330 h 10026"/>
                <a:gd name="connsiteX11" fmla="*/ 6505 w 10000"/>
                <a:gd name="connsiteY11" fmla="*/ 393 h 10026"/>
                <a:gd name="connsiteX12" fmla="*/ 6242 w 10000"/>
                <a:gd name="connsiteY12" fmla="*/ 462 h 10026"/>
                <a:gd name="connsiteX13" fmla="*/ 5990 w 10000"/>
                <a:gd name="connsiteY13" fmla="*/ 552 h 10026"/>
                <a:gd name="connsiteX14" fmla="*/ 5727 w 10000"/>
                <a:gd name="connsiteY14" fmla="*/ 648 h 10026"/>
                <a:gd name="connsiteX15" fmla="*/ 5475 w 10000"/>
                <a:gd name="connsiteY15" fmla="*/ 750 h 10026"/>
                <a:gd name="connsiteX16" fmla="*/ 5227 w 10000"/>
                <a:gd name="connsiteY16" fmla="*/ 861 h 10026"/>
                <a:gd name="connsiteX17" fmla="*/ 4974 w 10000"/>
                <a:gd name="connsiteY17" fmla="*/ 971 h 10026"/>
                <a:gd name="connsiteX18" fmla="*/ 4721 w 10000"/>
                <a:gd name="connsiteY18" fmla="*/ 1105 h 10026"/>
                <a:gd name="connsiteX19" fmla="*/ 4480 w 10000"/>
                <a:gd name="connsiteY19" fmla="*/ 1248 h 10026"/>
                <a:gd name="connsiteX20" fmla="*/ 4249 w 10000"/>
                <a:gd name="connsiteY20" fmla="*/ 1396 h 10026"/>
                <a:gd name="connsiteX21" fmla="*/ 4007 w 10000"/>
                <a:gd name="connsiteY21" fmla="*/ 1562 h 10026"/>
                <a:gd name="connsiteX22" fmla="*/ 3776 w 10000"/>
                <a:gd name="connsiteY22" fmla="*/ 1732 h 10026"/>
                <a:gd name="connsiteX23" fmla="*/ 3555 w 10000"/>
                <a:gd name="connsiteY23" fmla="*/ 1918 h 10026"/>
                <a:gd name="connsiteX24" fmla="*/ 3324 w 10000"/>
                <a:gd name="connsiteY24" fmla="*/ 2109 h 10026"/>
                <a:gd name="connsiteX25" fmla="*/ 3114 w 10000"/>
                <a:gd name="connsiteY25" fmla="*/ 2311 h 10026"/>
                <a:gd name="connsiteX26" fmla="*/ 2892 w 10000"/>
                <a:gd name="connsiteY26" fmla="*/ 2540 h 10026"/>
                <a:gd name="connsiteX27" fmla="*/ 2687 w 10000"/>
                <a:gd name="connsiteY27" fmla="*/ 2773 h 10026"/>
                <a:gd name="connsiteX28" fmla="*/ 2476 w 10000"/>
                <a:gd name="connsiteY28" fmla="*/ 3007 h 10026"/>
                <a:gd name="connsiteX29" fmla="*/ 2287 w 10000"/>
                <a:gd name="connsiteY29" fmla="*/ 3256 h 10026"/>
                <a:gd name="connsiteX30" fmla="*/ 2093 w 10000"/>
                <a:gd name="connsiteY30" fmla="*/ 3533 h 10026"/>
                <a:gd name="connsiteX31" fmla="*/ 1903 w 10000"/>
                <a:gd name="connsiteY31" fmla="*/ 3810 h 10026"/>
                <a:gd name="connsiteX32" fmla="*/ 1730 w 10000"/>
                <a:gd name="connsiteY32" fmla="*/ 4081 h 10026"/>
                <a:gd name="connsiteX33" fmla="*/ 1573 w 10000"/>
                <a:gd name="connsiteY33" fmla="*/ 4367 h 10026"/>
                <a:gd name="connsiteX34" fmla="*/ 1421 w 10000"/>
                <a:gd name="connsiteY34" fmla="*/ 4643 h 10026"/>
                <a:gd name="connsiteX35" fmla="*/ 1278 w 10000"/>
                <a:gd name="connsiteY35" fmla="*/ 4924 h 10026"/>
                <a:gd name="connsiteX36" fmla="*/ 1147 w 10000"/>
                <a:gd name="connsiteY36" fmla="*/ 5212 h 10026"/>
                <a:gd name="connsiteX37" fmla="*/ 1026 w 10000"/>
                <a:gd name="connsiteY37" fmla="*/ 5494 h 10026"/>
                <a:gd name="connsiteX38" fmla="*/ 904 w 10000"/>
                <a:gd name="connsiteY38" fmla="*/ 5780 h 10026"/>
                <a:gd name="connsiteX39" fmla="*/ 804 w 10000"/>
                <a:gd name="connsiteY39" fmla="*/ 6051 h 10026"/>
                <a:gd name="connsiteX40" fmla="*/ 704 w 10000"/>
                <a:gd name="connsiteY40" fmla="*/ 6328 h 10026"/>
                <a:gd name="connsiteX41" fmla="*/ 625 w 10000"/>
                <a:gd name="connsiteY41" fmla="*/ 6603 h 10026"/>
                <a:gd name="connsiteX42" fmla="*/ 547 w 10000"/>
                <a:gd name="connsiteY42" fmla="*/ 6864 h 10026"/>
                <a:gd name="connsiteX43" fmla="*/ 405 w 10000"/>
                <a:gd name="connsiteY43" fmla="*/ 7386 h 10026"/>
                <a:gd name="connsiteX44" fmla="*/ 295 w 10000"/>
                <a:gd name="connsiteY44" fmla="*/ 7873 h 10026"/>
                <a:gd name="connsiteX45" fmla="*/ 205 w 10000"/>
                <a:gd name="connsiteY45" fmla="*/ 8331 h 10026"/>
                <a:gd name="connsiteX46" fmla="*/ 131 w 10000"/>
                <a:gd name="connsiteY46" fmla="*/ 8735 h 10026"/>
                <a:gd name="connsiteX47" fmla="*/ 84 w 10000"/>
                <a:gd name="connsiteY47" fmla="*/ 9112 h 10026"/>
                <a:gd name="connsiteX48" fmla="*/ 42 w 10000"/>
                <a:gd name="connsiteY48" fmla="*/ 9430 h 10026"/>
                <a:gd name="connsiteX49" fmla="*/ 10 w 10000"/>
                <a:gd name="connsiteY49" fmla="*/ 9877 h 10026"/>
                <a:gd name="connsiteX50" fmla="*/ 0 w 10000"/>
                <a:gd name="connsiteY50" fmla="*/ 10026 h 10026"/>
                <a:gd name="connsiteX0" fmla="*/ 10000 w 10000"/>
                <a:gd name="connsiteY0" fmla="*/ 26 h 10026"/>
                <a:gd name="connsiteX1" fmla="*/ 9471 w 10000"/>
                <a:gd name="connsiteY1" fmla="*/ 0 h 10026"/>
                <a:gd name="connsiteX2" fmla="*/ 8929 w 10000"/>
                <a:gd name="connsiteY2" fmla="*/ 37 h 10026"/>
                <a:gd name="connsiteX3" fmla="*/ 8382 w 10000"/>
                <a:gd name="connsiteY3" fmla="*/ 106 h 10026"/>
                <a:gd name="connsiteX4" fmla="*/ 8114 w 10000"/>
                <a:gd name="connsiteY4" fmla="*/ 117 h 10026"/>
                <a:gd name="connsiteX5" fmla="*/ 7841 w 10000"/>
                <a:gd name="connsiteY5" fmla="*/ 148 h 10026"/>
                <a:gd name="connsiteX6" fmla="*/ 7568 w 10000"/>
                <a:gd name="connsiteY6" fmla="*/ 180 h 10026"/>
                <a:gd name="connsiteX7" fmla="*/ 7310 w 10000"/>
                <a:gd name="connsiteY7" fmla="*/ 218 h 10026"/>
                <a:gd name="connsiteX8" fmla="*/ 7037 w 10000"/>
                <a:gd name="connsiteY8" fmla="*/ 271 h 10026"/>
                <a:gd name="connsiteX9" fmla="*/ 6773 w 10000"/>
                <a:gd name="connsiteY9" fmla="*/ 330 h 10026"/>
                <a:gd name="connsiteX10" fmla="*/ 6505 w 10000"/>
                <a:gd name="connsiteY10" fmla="*/ 393 h 10026"/>
                <a:gd name="connsiteX11" fmla="*/ 6242 w 10000"/>
                <a:gd name="connsiteY11" fmla="*/ 462 h 10026"/>
                <a:gd name="connsiteX12" fmla="*/ 5990 w 10000"/>
                <a:gd name="connsiteY12" fmla="*/ 552 h 10026"/>
                <a:gd name="connsiteX13" fmla="*/ 5727 w 10000"/>
                <a:gd name="connsiteY13" fmla="*/ 648 h 10026"/>
                <a:gd name="connsiteX14" fmla="*/ 5475 w 10000"/>
                <a:gd name="connsiteY14" fmla="*/ 750 h 10026"/>
                <a:gd name="connsiteX15" fmla="*/ 5227 w 10000"/>
                <a:gd name="connsiteY15" fmla="*/ 861 h 10026"/>
                <a:gd name="connsiteX16" fmla="*/ 4974 w 10000"/>
                <a:gd name="connsiteY16" fmla="*/ 971 h 10026"/>
                <a:gd name="connsiteX17" fmla="*/ 4721 w 10000"/>
                <a:gd name="connsiteY17" fmla="*/ 1105 h 10026"/>
                <a:gd name="connsiteX18" fmla="*/ 4480 w 10000"/>
                <a:gd name="connsiteY18" fmla="*/ 1248 h 10026"/>
                <a:gd name="connsiteX19" fmla="*/ 4249 w 10000"/>
                <a:gd name="connsiteY19" fmla="*/ 1396 h 10026"/>
                <a:gd name="connsiteX20" fmla="*/ 4007 w 10000"/>
                <a:gd name="connsiteY20" fmla="*/ 1562 h 10026"/>
                <a:gd name="connsiteX21" fmla="*/ 3776 w 10000"/>
                <a:gd name="connsiteY21" fmla="*/ 1732 h 10026"/>
                <a:gd name="connsiteX22" fmla="*/ 3555 w 10000"/>
                <a:gd name="connsiteY22" fmla="*/ 1918 h 10026"/>
                <a:gd name="connsiteX23" fmla="*/ 3324 w 10000"/>
                <a:gd name="connsiteY23" fmla="*/ 2109 h 10026"/>
                <a:gd name="connsiteX24" fmla="*/ 3114 w 10000"/>
                <a:gd name="connsiteY24" fmla="*/ 2311 h 10026"/>
                <a:gd name="connsiteX25" fmla="*/ 2892 w 10000"/>
                <a:gd name="connsiteY25" fmla="*/ 2540 h 10026"/>
                <a:gd name="connsiteX26" fmla="*/ 2687 w 10000"/>
                <a:gd name="connsiteY26" fmla="*/ 2773 h 10026"/>
                <a:gd name="connsiteX27" fmla="*/ 2476 w 10000"/>
                <a:gd name="connsiteY27" fmla="*/ 3007 h 10026"/>
                <a:gd name="connsiteX28" fmla="*/ 2287 w 10000"/>
                <a:gd name="connsiteY28" fmla="*/ 3256 h 10026"/>
                <a:gd name="connsiteX29" fmla="*/ 2093 w 10000"/>
                <a:gd name="connsiteY29" fmla="*/ 3533 h 10026"/>
                <a:gd name="connsiteX30" fmla="*/ 1903 w 10000"/>
                <a:gd name="connsiteY30" fmla="*/ 3810 h 10026"/>
                <a:gd name="connsiteX31" fmla="*/ 1730 w 10000"/>
                <a:gd name="connsiteY31" fmla="*/ 4081 h 10026"/>
                <a:gd name="connsiteX32" fmla="*/ 1573 w 10000"/>
                <a:gd name="connsiteY32" fmla="*/ 4367 h 10026"/>
                <a:gd name="connsiteX33" fmla="*/ 1421 w 10000"/>
                <a:gd name="connsiteY33" fmla="*/ 4643 h 10026"/>
                <a:gd name="connsiteX34" fmla="*/ 1278 w 10000"/>
                <a:gd name="connsiteY34" fmla="*/ 4924 h 10026"/>
                <a:gd name="connsiteX35" fmla="*/ 1147 w 10000"/>
                <a:gd name="connsiteY35" fmla="*/ 5212 h 10026"/>
                <a:gd name="connsiteX36" fmla="*/ 1026 w 10000"/>
                <a:gd name="connsiteY36" fmla="*/ 5494 h 10026"/>
                <a:gd name="connsiteX37" fmla="*/ 904 w 10000"/>
                <a:gd name="connsiteY37" fmla="*/ 5780 h 10026"/>
                <a:gd name="connsiteX38" fmla="*/ 804 w 10000"/>
                <a:gd name="connsiteY38" fmla="*/ 6051 h 10026"/>
                <a:gd name="connsiteX39" fmla="*/ 704 w 10000"/>
                <a:gd name="connsiteY39" fmla="*/ 6328 h 10026"/>
                <a:gd name="connsiteX40" fmla="*/ 625 w 10000"/>
                <a:gd name="connsiteY40" fmla="*/ 6603 h 10026"/>
                <a:gd name="connsiteX41" fmla="*/ 547 w 10000"/>
                <a:gd name="connsiteY41" fmla="*/ 6864 h 10026"/>
                <a:gd name="connsiteX42" fmla="*/ 405 w 10000"/>
                <a:gd name="connsiteY42" fmla="*/ 7386 h 10026"/>
                <a:gd name="connsiteX43" fmla="*/ 295 w 10000"/>
                <a:gd name="connsiteY43" fmla="*/ 7873 h 10026"/>
                <a:gd name="connsiteX44" fmla="*/ 205 w 10000"/>
                <a:gd name="connsiteY44" fmla="*/ 8331 h 10026"/>
                <a:gd name="connsiteX45" fmla="*/ 131 w 10000"/>
                <a:gd name="connsiteY45" fmla="*/ 8735 h 10026"/>
                <a:gd name="connsiteX46" fmla="*/ 84 w 10000"/>
                <a:gd name="connsiteY46" fmla="*/ 9112 h 10026"/>
                <a:gd name="connsiteX47" fmla="*/ 42 w 10000"/>
                <a:gd name="connsiteY47" fmla="*/ 9430 h 10026"/>
                <a:gd name="connsiteX48" fmla="*/ 10 w 10000"/>
                <a:gd name="connsiteY48" fmla="*/ 9877 h 10026"/>
                <a:gd name="connsiteX49" fmla="*/ 0 w 10000"/>
                <a:gd name="connsiteY49" fmla="*/ 10026 h 10026"/>
                <a:gd name="connsiteX0" fmla="*/ 10000 w 10000"/>
                <a:gd name="connsiteY0" fmla="*/ 26 h 10026"/>
                <a:gd name="connsiteX1" fmla="*/ 9471 w 10000"/>
                <a:gd name="connsiteY1" fmla="*/ 0 h 10026"/>
                <a:gd name="connsiteX2" fmla="*/ 8929 w 10000"/>
                <a:gd name="connsiteY2" fmla="*/ 37 h 10026"/>
                <a:gd name="connsiteX3" fmla="*/ 8418 w 10000"/>
                <a:gd name="connsiteY3" fmla="*/ 58 h 10026"/>
                <a:gd name="connsiteX4" fmla="*/ 8114 w 10000"/>
                <a:gd name="connsiteY4" fmla="*/ 117 h 10026"/>
                <a:gd name="connsiteX5" fmla="*/ 7841 w 10000"/>
                <a:gd name="connsiteY5" fmla="*/ 148 h 10026"/>
                <a:gd name="connsiteX6" fmla="*/ 7568 w 10000"/>
                <a:gd name="connsiteY6" fmla="*/ 180 h 10026"/>
                <a:gd name="connsiteX7" fmla="*/ 7310 w 10000"/>
                <a:gd name="connsiteY7" fmla="*/ 218 h 10026"/>
                <a:gd name="connsiteX8" fmla="*/ 7037 w 10000"/>
                <a:gd name="connsiteY8" fmla="*/ 271 h 10026"/>
                <a:gd name="connsiteX9" fmla="*/ 6773 w 10000"/>
                <a:gd name="connsiteY9" fmla="*/ 330 h 10026"/>
                <a:gd name="connsiteX10" fmla="*/ 6505 w 10000"/>
                <a:gd name="connsiteY10" fmla="*/ 393 h 10026"/>
                <a:gd name="connsiteX11" fmla="*/ 6242 w 10000"/>
                <a:gd name="connsiteY11" fmla="*/ 462 h 10026"/>
                <a:gd name="connsiteX12" fmla="*/ 5990 w 10000"/>
                <a:gd name="connsiteY12" fmla="*/ 552 h 10026"/>
                <a:gd name="connsiteX13" fmla="*/ 5727 w 10000"/>
                <a:gd name="connsiteY13" fmla="*/ 648 h 10026"/>
                <a:gd name="connsiteX14" fmla="*/ 5475 w 10000"/>
                <a:gd name="connsiteY14" fmla="*/ 750 h 10026"/>
                <a:gd name="connsiteX15" fmla="*/ 5227 w 10000"/>
                <a:gd name="connsiteY15" fmla="*/ 861 h 10026"/>
                <a:gd name="connsiteX16" fmla="*/ 4974 w 10000"/>
                <a:gd name="connsiteY16" fmla="*/ 971 h 10026"/>
                <a:gd name="connsiteX17" fmla="*/ 4721 w 10000"/>
                <a:gd name="connsiteY17" fmla="*/ 1105 h 10026"/>
                <a:gd name="connsiteX18" fmla="*/ 4480 w 10000"/>
                <a:gd name="connsiteY18" fmla="*/ 1248 h 10026"/>
                <a:gd name="connsiteX19" fmla="*/ 4249 w 10000"/>
                <a:gd name="connsiteY19" fmla="*/ 1396 h 10026"/>
                <a:gd name="connsiteX20" fmla="*/ 4007 w 10000"/>
                <a:gd name="connsiteY20" fmla="*/ 1562 h 10026"/>
                <a:gd name="connsiteX21" fmla="*/ 3776 w 10000"/>
                <a:gd name="connsiteY21" fmla="*/ 1732 h 10026"/>
                <a:gd name="connsiteX22" fmla="*/ 3555 w 10000"/>
                <a:gd name="connsiteY22" fmla="*/ 1918 h 10026"/>
                <a:gd name="connsiteX23" fmla="*/ 3324 w 10000"/>
                <a:gd name="connsiteY23" fmla="*/ 2109 h 10026"/>
                <a:gd name="connsiteX24" fmla="*/ 3114 w 10000"/>
                <a:gd name="connsiteY24" fmla="*/ 2311 h 10026"/>
                <a:gd name="connsiteX25" fmla="*/ 2892 w 10000"/>
                <a:gd name="connsiteY25" fmla="*/ 2540 h 10026"/>
                <a:gd name="connsiteX26" fmla="*/ 2687 w 10000"/>
                <a:gd name="connsiteY26" fmla="*/ 2773 h 10026"/>
                <a:gd name="connsiteX27" fmla="*/ 2476 w 10000"/>
                <a:gd name="connsiteY27" fmla="*/ 3007 h 10026"/>
                <a:gd name="connsiteX28" fmla="*/ 2287 w 10000"/>
                <a:gd name="connsiteY28" fmla="*/ 3256 h 10026"/>
                <a:gd name="connsiteX29" fmla="*/ 2093 w 10000"/>
                <a:gd name="connsiteY29" fmla="*/ 3533 h 10026"/>
                <a:gd name="connsiteX30" fmla="*/ 1903 w 10000"/>
                <a:gd name="connsiteY30" fmla="*/ 3810 h 10026"/>
                <a:gd name="connsiteX31" fmla="*/ 1730 w 10000"/>
                <a:gd name="connsiteY31" fmla="*/ 4081 h 10026"/>
                <a:gd name="connsiteX32" fmla="*/ 1573 w 10000"/>
                <a:gd name="connsiteY32" fmla="*/ 4367 h 10026"/>
                <a:gd name="connsiteX33" fmla="*/ 1421 w 10000"/>
                <a:gd name="connsiteY33" fmla="*/ 4643 h 10026"/>
                <a:gd name="connsiteX34" fmla="*/ 1278 w 10000"/>
                <a:gd name="connsiteY34" fmla="*/ 4924 h 10026"/>
                <a:gd name="connsiteX35" fmla="*/ 1147 w 10000"/>
                <a:gd name="connsiteY35" fmla="*/ 5212 h 10026"/>
                <a:gd name="connsiteX36" fmla="*/ 1026 w 10000"/>
                <a:gd name="connsiteY36" fmla="*/ 5494 h 10026"/>
                <a:gd name="connsiteX37" fmla="*/ 904 w 10000"/>
                <a:gd name="connsiteY37" fmla="*/ 5780 h 10026"/>
                <a:gd name="connsiteX38" fmla="*/ 804 w 10000"/>
                <a:gd name="connsiteY38" fmla="*/ 6051 h 10026"/>
                <a:gd name="connsiteX39" fmla="*/ 704 w 10000"/>
                <a:gd name="connsiteY39" fmla="*/ 6328 h 10026"/>
                <a:gd name="connsiteX40" fmla="*/ 625 w 10000"/>
                <a:gd name="connsiteY40" fmla="*/ 6603 h 10026"/>
                <a:gd name="connsiteX41" fmla="*/ 547 w 10000"/>
                <a:gd name="connsiteY41" fmla="*/ 6864 h 10026"/>
                <a:gd name="connsiteX42" fmla="*/ 405 w 10000"/>
                <a:gd name="connsiteY42" fmla="*/ 7386 h 10026"/>
                <a:gd name="connsiteX43" fmla="*/ 295 w 10000"/>
                <a:gd name="connsiteY43" fmla="*/ 7873 h 10026"/>
                <a:gd name="connsiteX44" fmla="*/ 205 w 10000"/>
                <a:gd name="connsiteY44" fmla="*/ 8331 h 10026"/>
                <a:gd name="connsiteX45" fmla="*/ 131 w 10000"/>
                <a:gd name="connsiteY45" fmla="*/ 8735 h 10026"/>
                <a:gd name="connsiteX46" fmla="*/ 84 w 10000"/>
                <a:gd name="connsiteY46" fmla="*/ 9112 h 10026"/>
                <a:gd name="connsiteX47" fmla="*/ 42 w 10000"/>
                <a:gd name="connsiteY47" fmla="*/ 9430 h 10026"/>
                <a:gd name="connsiteX48" fmla="*/ 10 w 10000"/>
                <a:gd name="connsiteY48" fmla="*/ 9877 h 10026"/>
                <a:gd name="connsiteX49" fmla="*/ 0 w 10000"/>
                <a:gd name="connsiteY49" fmla="*/ 10026 h 10026"/>
                <a:gd name="connsiteX0" fmla="*/ 10000 w 10000"/>
                <a:gd name="connsiteY0" fmla="*/ 26 h 10026"/>
                <a:gd name="connsiteX1" fmla="*/ 9471 w 10000"/>
                <a:gd name="connsiteY1" fmla="*/ 0 h 10026"/>
                <a:gd name="connsiteX2" fmla="*/ 8929 w 10000"/>
                <a:gd name="connsiteY2" fmla="*/ 37 h 10026"/>
                <a:gd name="connsiteX3" fmla="*/ 8436 w 10000"/>
                <a:gd name="connsiteY3" fmla="*/ 90 h 10026"/>
                <a:gd name="connsiteX4" fmla="*/ 8114 w 10000"/>
                <a:gd name="connsiteY4" fmla="*/ 117 h 10026"/>
                <a:gd name="connsiteX5" fmla="*/ 7841 w 10000"/>
                <a:gd name="connsiteY5" fmla="*/ 148 h 10026"/>
                <a:gd name="connsiteX6" fmla="*/ 7568 w 10000"/>
                <a:gd name="connsiteY6" fmla="*/ 180 h 10026"/>
                <a:gd name="connsiteX7" fmla="*/ 7310 w 10000"/>
                <a:gd name="connsiteY7" fmla="*/ 218 h 10026"/>
                <a:gd name="connsiteX8" fmla="*/ 7037 w 10000"/>
                <a:gd name="connsiteY8" fmla="*/ 271 h 10026"/>
                <a:gd name="connsiteX9" fmla="*/ 6773 w 10000"/>
                <a:gd name="connsiteY9" fmla="*/ 330 h 10026"/>
                <a:gd name="connsiteX10" fmla="*/ 6505 w 10000"/>
                <a:gd name="connsiteY10" fmla="*/ 393 h 10026"/>
                <a:gd name="connsiteX11" fmla="*/ 6242 w 10000"/>
                <a:gd name="connsiteY11" fmla="*/ 462 h 10026"/>
                <a:gd name="connsiteX12" fmla="*/ 5990 w 10000"/>
                <a:gd name="connsiteY12" fmla="*/ 552 h 10026"/>
                <a:gd name="connsiteX13" fmla="*/ 5727 w 10000"/>
                <a:gd name="connsiteY13" fmla="*/ 648 h 10026"/>
                <a:gd name="connsiteX14" fmla="*/ 5475 w 10000"/>
                <a:gd name="connsiteY14" fmla="*/ 750 h 10026"/>
                <a:gd name="connsiteX15" fmla="*/ 5227 w 10000"/>
                <a:gd name="connsiteY15" fmla="*/ 861 h 10026"/>
                <a:gd name="connsiteX16" fmla="*/ 4974 w 10000"/>
                <a:gd name="connsiteY16" fmla="*/ 971 h 10026"/>
                <a:gd name="connsiteX17" fmla="*/ 4721 w 10000"/>
                <a:gd name="connsiteY17" fmla="*/ 1105 h 10026"/>
                <a:gd name="connsiteX18" fmla="*/ 4480 w 10000"/>
                <a:gd name="connsiteY18" fmla="*/ 1248 h 10026"/>
                <a:gd name="connsiteX19" fmla="*/ 4249 w 10000"/>
                <a:gd name="connsiteY19" fmla="*/ 1396 h 10026"/>
                <a:gd name="connsiteX20" fmla="*/ 4007 w 10000"/>
                <a:gd name="connsiteY20" fmla="*/ 1562 h 10026"/>
                <a:gd name="connsiteX21" fmla="*/ 3776 w 10000"/>
                <a:gd name="connsiteY21" fmla="*/ 1732 h 10026"/>
                <a:gd name="connsiteX22" fmla="*/ 3555 w 10000"/>
                <a:gd name="connsiteY22" fmla="*/ 1918 h 10026"/>
                <a:gd name="connsiteX23" fmla="*/ 3324 w 10000"/>
                <a:gd name="connsiteY23" fmla="*/ 2109 h 10026"/>
                <a:gd name="connsiteX24" fmla="*/ 3114 w 10000"/>
                <a:gd name="connsiteY24" fmla="*/ 2311 h 10026"/>
                <a:gd name="connsiteX25" fmla="*/ 2892 w 10000"/>
                <a:gd name="connsiteY25" fmla="*/ 2540 h 10026"/>
                <a:gd name="connsiteX26" fmla="*/ 2687 w 10000"/>
                <a:gd name="connsiteY26" fmla="*/ 2773 h 10026"/>
                <a:gd name="connsiteX27" fmla="*/ 2476 w 10000"/>
                <a:gd name="connsiteY27" fmla="*/ 3007 h 10026"/>
                <a:gd name="connsiteX28" fmla="*/ 2287 w 10000"/>
                <a:gd name="connsiteY28" fmla="*/ 3256 h 10026"/>
                <a:gd name="connsiteX29" fmla="*/ 2093 w 10000"/>
                <a:gd name="connsiteY29" fmla="*/ 3533 h 10026"/>
                <a:gd name="connsiteX30" fmla="*/ 1903 w 10000"/>
                <a:gd name="connsiteY30" fmla="*/ 3810 h 10026"/>
                <a:gd name="connsiteX31" fmla="*/ 1730 w 10000"/>
                <a:gd name="connsiteY31" fmla="*/ 4081 h 10026"/>
                <a:gd name="connsiteX32" fmla="*/ 1573 w 10000"/>
                <a:gd name="connsiteY32" fmla="*/ 4367 h 10026"/>
                <a:gd name="connsiteX33" fmla="*/ 1421 w 10000"/>
                <a:gd name="connsiteY33" fmla="*/ 4643 h 10026"/>
                <a:gd name="connsiteX34" fmla="*/ 1278 w 10000"/>
                <a:gd name="connsiteY34" fmla="*/ 4924 h 10026"/>
                <a:gd name="connsiteX35" fmla="*/ 1147 w 10000"/>
                <a:gd name="connsiteY35" fmla="*/ 5212 h 10026"/>
                <a:gd name="connsiteX36" fmla="*/ 1026 w 10000"/>
                <a:gd name="connsiteY36" fmla="*/ 5494 h 10026"/>
                <a:gd name="connsiteX37" fmla="*/ 904 w 10000"/>
                <a:gd name="connsiteY37" fmla="*/ 5780 h 10026"/>
                <a:gd name="connsiteX38" fmla="*/ 804 w 10000"/>
                <a:gd name="connsiteY38" fmla="*/ 6051 h 10026"/>
                <a:gd name="connsiteX39" fmla="*/ 704 w 10000"/>
                <a:gd name="connsiteY39" fmla="*/ 6328 h 10026"/>
                <a:gd name="connsiteX40" fmla="*/ 625 w 10000"/>
                <a:gd name="connsiteY40" fmla="*/ 6603 h 10026"/>
                <a:gd name="connsiteX41" fmla="*/ 547 w 10000"/>
                <a:gd name="connsiteY41" fmla="*/ 6864 h 10026"/>
                <a:gd name="connsiteX42" fmla="*/ 405 w 10000"/>
                <a:gd name="connsiteY42" fmla="*/ 7386 h 10026"/>
                <a:gd name="connsiteX43" fmla="*/ 295 w 10000"/>
                <a:gd name="connsiteY43" fmla="*/ 7873 h 10026"/>
                <a:gd name="connsiteX44" fmla="*/ 205 w 10000"/>
                <a:gd name="connsiteY44" fmla="*/ 8331 h 10026"/>
                <a:gd name="connsiteX45" fmla="*/ 131 w 10000"/>
                <a:gd name="connsiteY45" fmla="*/ 8735 h 10026"/>
                <a:gd name="connsiteX46" fmla="*/ 84 w 10000"/>
                <a:gd name="connsiteY46" fmla="*/ 9112 h 10026"/>
                <a:gd name="connsiteX47" fmla="*/ 42 w 10000"/>
                <a:gd name="connsiteY47" fmla="*/ 9430 h 10026"/>
                <a:gd name="connsiteX48" fmla="*/ 10 w 10000"/>
                <a:gd name="connsiteY48" fmla="*/ 9877 h 10026"/>
                <a:gd name="connsiteX49" fmla="*/ 0 w 10000"/>
                <a:gd name="connsiteY49" fmla="*/ 10026 h 10026"/>
                <a:gd name="connsiteX0" fmla="*/ 10018 w 10018"/>
                <a:gd name="connsiteY0" fmla="*/ 0 h 10048"/>
                <a:gd name="connsiteX1" fmla="*/ 9471 w 10018"/>
                <a:gd name="connsiteY1" fmla="*/ 22 h 10048"/>
                <a:gd name="connsiteX2" fmla="*/ 8929 w 10018"/>
                <a:gd name="connsiteY2" fmla="*/ 59 h 10048"/>
                <a:gd name="connsiteX3" fmla="*/ 8436 w 10018"/>
                <a:gd name="connsiteY3" fmla="*/ 112 h 10048"/>
                <a:gd name="connsiteX4" fmla="*/ 8114 w 10018"/>
                <a:gd name="connsiteY4" fmla="*/ 139 h 10048"/>
                <a:gd name="connsiteX5" fmla="*/ 7841 w 10018"/>
                <a:gd name="connsiteY5" fmla="*/ 170 h 10048"/>
                <a:gd name="connsiteX6" fmla="*/ 7568 w 10018"/>
                <a:gd name="connsiteY6" fmla="*/ 202 h 10048"/>
                <a:gd name="connsiteX7" fmla="*/ 7310 w 10018"/>
                <a:gd name="connsiteY7" fmla="*/ 240 h 10048"/>
                <a:gd name="connsiteX8" fmla="*/ 7037 w 10018"/>
                <a:gd name="connsiteY8" fmla="*/ 293 h 10048"/>
                <a:gd name="connsiteX9" fmla="*/ 6773 w 10018"/>
                <a:gd name="connsiteY9" fmla="*/ 352 h 10048"/>
                <a:gd name="connsiteX10" fmla="*/ 6505 w 10018"/>
                <a:gd name="connsiteY10" fmla="*/ 415 h 10048"/>
                <a:gd name="connsiteX11" fmla="*/ 6242 w 10018"/>
                <a:gd name="connsiteY11" fmla="*/ 484 h 10048"/>
                <a:gd name="connsiteX12" fmla="*/ 5990 w 10018"/>
                <a:gd name="connsiteY12" fmla="*/ 574 h 10048"/>
                <a:gd name="connsiteX13" fmla="*/ 5727 w 10018"/>
                <a:gd name="connsiteY13" fmla="*/ 670 h 10048"/>
                <a:gd name="connsiteX14" fmla="*/ 5475 w 10018"/>
                <a:gd name="connsiteY14" fmla="*/ 772 h 10048"/>
                <a:gd name="connsiteX15" fmla="*/ 5227 w 10018"/>
                <a:gd name="connsiteY15" fmla="*/ 883 h 10048"/>
                <a:gd name="connsiteX16" fmla="*/ 4974 w 10018"/>
                <a:gd name="connsiteY16" fmla="*/ 993 h 10048"/>
                <a:gd name="connsiteX17" fmla="*/ 4721 w 10018"/>
                <a:gd name="connsiteY17" fmla="*/ 1127 h 10048"/>
                <a:gd name="connsiteX18" fmla="*/ 4480 w 10018"/>
                <a:gd name="connsiteY18" fmla="*/ 1270 h 10048"/>
                <a:gd name="connsiteX19" fmla="*/ 4249 w 10018"/>
                <a:gd name="connsiteY19" fmla="*/ 1418 h 10048"/>
                <a:gd name="connsiteX20" fmla="*/ 4007 w 10018"/>
                <a:gd name="connsiteY20" fmla="*/ 1584 h 10048"/>
                <a:gd name="connsiteX21" fmla="*/ 3776 w 10018"/>
                <a:gd name="connsiteY21" fmla="*/ 1754 h 10048"/>
                <a:gd name="connsiteX22" fmla="*/ 3555 w 10018"/>
                <a:gd name="connsiteY22" fmla="*/ 1940 h 10048"/>
                <a:gd name="connsiteX23" fmla="*/ 3324 w 10018"/>
                <a:gd name="connsiteY23" fmla="*/ 2131 h 10048"/>
                <a:gd name="connsiteX24" fmla="*/ 3114 w 10018"/>
                <a:gd name="connsiteY24" fmla="*/ 2333 h 10048"/>
                <a:gd name="connsiteX25" fmla="*/ 2892 w 10018"/>
                <a:gd name="connsiteY25" fmla="*/ 2562 h 10048"/>
                <a:gd name="connsiteX26" fmla="*/ 2687 w 10018"/>
                <a:gd name="connsiteY26" fmla="*/ 2795 h 10048"/>
                <a:gd name="connsiteX27" fmla="*/ 2476 w 10018"/>
                <a:gd name="connsiteY27" fmla="*/ 3029 h 10048"/>
                <a:gd name="connsiteX28" fmla="*/ 2287 w 10018"/>
                <a:gd name="connsiteY28" fmla="*/ 3278 h 10048"/>
                <a:gd name="connsiteX29" fmla="*/ 2093 w 10018"/>
                <a:gd name="connsiteY29" fmla="*/ 3555 h 10048"/>
                <a:gd name="connsiteX30" fmla="*/ 1903 w 10018"/>
                <a:gd name="connsiteY30" fmla="*/ 3832 h 10048"/>
                <a:gd name="connsiteX31" fmla="*/ 1730 w 10018"/>
                <a:gd name="connsiteY31" fmla="*/ 4103 h 10048"/>
                <a:gd name="connsiteX32" fmla="*/ 1573 w 10018"/>
                <a:gd name="connsiteY32" fmla="*/ 4389 h 10048"/>
                <a:gd name="connsiteX33" fmla="*/ 1421 w 10018"/>
                <a:gd name="connsiteY33" fmla="*/ 4665 h 10048"/>
                <a:gd name="connsiteX34" fmla="*/ 1278 w 10018"/>
                <a:gd name="connsiteY34" fmla="*/ 4946 h 10048"/>
                <a:gd name="connsiteX35" fmla="*/ 1147 w 10018"/>
                <a:gd name="connsiteY35" fmla="*/ 5234 h 10048"/>
                <a:gd name="connsiteX36" fmla="*/ 1026 w 10018"/>
                <a:gd name="connsiteY36" fmla="*/ 5516 h 10048"/>
                <a:gd name="connsiteX37" fmla="*/ 904 w 10018"/>
                <a:gd name="connsiteY37" fmla="*/ 5802 h 10048"/>
                <a:gd name="connsiteX38" fmla="*/ 804 w 10018"/>
                <a:gd name="connsiteY38" fmla="*/ 6073 h 10048"/>
                <a:gd name="connsiteX39" fmla="*/ 704 w 10018"/>
                <a:gd name="connsiteY39" fmla="*/ 6350 h 10048"/>
                <a:gd name="connsiteX40" fmla="*/ 625 w 10018"/>
                <a:gd name="connsiteY40" fmla="*/ 6625 h 10048"/>
                <a:gd name="connsiteX41" fmla="*/ 547 w 10018"/>
                <a:gd name="connsiteY41" fmla="*/ 6886 h 10048"/>
                <a:gd name="connsiteX42" fmla="*/ 405 w 10018"/>
                <a:gd name="connsiteY42" fmla="*/ 7408 h 10048"/>
                <a:gd name="connsiteX43" fmla="*/ 295 w 10018"/>
                <a:gd name="connsiteY43" fmla="*/ 7895 h 10048"/>
                <a:gd name="connsiteX44" fmla="*/ 205 w 10018"/>
                <a:gd name="connsiteY44" fmla="*/ 8353 h 10048"/>
                <a:gd name="connsiteX45" fmla="*/ 131 w 10018"/>
                <a:gd name="connsiteY45" fmla="*/ 8757 h 10048"/>
                <a:gd name="connsiteX46" fmla="*/ 84 w 10018"/>
                <a:gd name="connsiteY46" fmla="*/ 9134 h 10048"/>
                <a:gd name="connsiteX47" fmla="*/ 42 w 10018"/>
                <a:gd name="connsiteY47" fmla="*/ 9452 h 10048"/>
                <a:gd name="connsiteX48" fmla="*/ 10 w 10018"/>
                <a:gd name="connsiteY48" fmla="*/ 9899 h 10048"/>
                <a:gd name="connsiteX49" fmla="*/ 0 w 10018"/>
                <a:gd name="connsiteY49" fmla="*/ 10048 h 10048"/>
                <a:gd name="connsiteX0" fmla="*/ 10045 w 10045"/>
                <a:gd name="connsiteY0" fmla="*/ 50 h 10026"/>
                <a:gd name="connsiteX1" fmla="*/ 9471 w 10045"/>
                <a:gd name="connsiteY1" fmla="*/ 0 h 10026"/>
                <a:gd name="connsiteX2" fmla="*/ 8929 w 10045"/>
                <a:gd name="connsiteY2" fmla="*/ 37 h 10026"/>
                <a:gd name="connsiteX3" fmla="*/ 8436 w 10045"/>
                <a:gd name="connsiteY3" fmla="*/ 90 h 10026"/>
                <a:gd name="connsiteX4" fmla="*/ 8114 w 10045"/>
                <a:gd name="connsiteY4" fmla="*/ 117 h 10026"/>
                <a:gd name="connsiteX5" fmla="*/ 7841 w 10045"/>
                <a:gd name="connsiteY5" fmla="*/ 148 h 10026"/>
                <a:gd name="connsiteX6" fmla="*/ 7568 w 10045"/>
                <a:gd name="connsiteY6" fmla="*/ 180 h 10026"/>
                <a:gd name="connsiteX7" fmla="*/ 7310 w 10045"/>
                <a:gd name="connsiteY7" fmla="*/ 218 h 10026"/>
                <a:gd name="connsiteX8" fmla="*/ 7037 w 10045"/>
                <a:gd name="connsiteY8" fmla="*/ 271 h 10026"/>
                <a:gd name="connsiteX9" fmla="*/ 6773 w 10045"/>
                <a:gd name="connsiteY9" fmla="*/ 330 h 10026"/>
                <a:gd name="connsiteX10" fmla="*/ 6505 w 10045"/>
                <a:gd name="connsiteY10" fmla="*/ 393 h 10026"/>
                <a:gd name="connsiteX11" fmla="*/ 6242 w 10045"/>
                <a:gd name="connsiteY11" fmla="*/ 462 h 10026"/>
                <a:gd name="connsiteX12" fmla="*/ 5990 w 10045"/>
                <a:gd name="connsiteY12" fmla="*/ 552 h 10026"/>
                <a:gd name="connsiteX13" fmla="*/ 5727 w 10045"/>
                <a:gd name="connsiteY13" fmla="*/ 648 h 10026"/>
                <a:gd name="connsiteX14" fmla="*/ 5475 w 10045"/>
                <a:gd name="connsiteY14" fmla="*/ 750 h 10026"/>
                <a:gd name="connsiteX15" fmla="*/ 5227 w 10045"/>
                <a:gd name="connsiteY15" fmla="*/ 861 h 10026"/>
                <a:gd name="connsiteX16" fmla="*/ 4974 w 10045"/>
                <a:gd name="connsiteY16" fmla="*/ 971 h 10026"/>
                <a:gd name="connsiteX17" fmla="*/ 4721 w 10045"/>
                <a:gd name="connsiteY17" fmla="*/ 1105 h 10026"/>
                <a:gd name="connsiteX18" fmla="*/ 4480 w 10045"/>
                <a:gd name="connsiteY18" fmla="*/ 1248 h 10026"/>
                <a:gd name="connsiteX19" fmla="*/ 4249 w 10045"/>
                <a:gd name="connsiteY19" fmla="*/ 1396 h 10026"/>
                <a:gd name="connsiteX20" fmla="*/ 4007 w 10045"/>
                <a:gd name="connsiteY20" fmla="*/ 1562 h 10026"/>
                <a:gd name="connsiteX21" fmla="*/ 3776 w 10045"/>
                <a:gd name="connsiteY21" fmla="*/ 1732 h 10026"/>
                <a:gd name="connsiteX22" fmla="*/ 3555 w 10045"/>
                <a:gd name="connsiteY22" fmla="*/ 1918 h 10026"/>
                <a:gd name="connsiteX23" fmla="*/ 3324 w 10045"/>
                <a:gd name="connsiteY23" fmla="*/ 2109 h 10026"/>
                <a:gd name="connsiteX24" fmla="*/ 3114 w 10045"/>
                <a:gd name="connsiteY24" fmla="*/ 2311 h 10026"/>
                <a:gd name="connsiteX25" fmla="*/ 2892 w 10045"/>
                <a:gd name="connsiteY25" fmla="*/ 2540 h 10026"/>
                <a:gd name="connsiteX26" fmla="*/ 2687 w 10045"/>
                <a:gd name="connsiteY26" fmla="*/ 2773 h 10026"/>
                <a:gd name="connsiteX27" fmla="*/ 2476 w 10045"/>
                <a:gd name="connsiteY27" fmla="*/ 3007 h 10026"/>
                <a:gd name="connsiteX28" fmla="*/ 2287 w 10045"/>
                <a:gd name="connsiteY28" fmla="*/ 3256 h 10026"/>
                <a:gd name="connsiteX29" fmla="*/ 2093 w 10045"/>
                <a:gd name="connsiteY29" fmla="*/ 3533 h 10026"/>
                <a:gd name="connsiteX30" fmla="*/ 1903 w 10045"/>
                <a:gd name="connsiteY30" fmla="*/ 3810 h 10026"/>
                <a:gd name="connsiteX31" fmla="*/ 1730 w 10045"/>
                <a:gd name="connsiteY31" fmla="*/ 4081 h 10026"/>
                <a:gd name="connsiteX32" fmla="*/ 1573 w 10045"/>
                <a:gd name="connsiteY32" fmla="*/ 4367 h 10026"/>
                <a:gd name="connsiteX33" fmla="*/ 1421 w 10045"/>
                <a:gd name="connsiteY33" fmla="*/ 4643 h 10026"/>
                <a:gd name="connsiteX34" fmla="*/ 1278 w 10045"/>
                <a:gd name="connsiteY34" fmla="*/ 4924 h 10026"/>
                <a:gd name="connsiteX35" fmla="*/ 1147 w 10045"/>
                <a:gd name="connsiteY35" fmla="*/ 5212 h 10026"/>
                <a:gd name="connsiteX36" fmla="*/ 1026 w 10045"/>
                <a:gd name="connsiteY36" fmla="*/ 5494 h 10026"/>
                <a:gd name="connsiteX37" fmla="*/ 904 w 10045"/>
                <a:gd name="connsiteY37" fmla="*/ 5780 h 10026"/>
                <a:gd name="connsiteX38" fmla="*/ 804 w 10045"/>
                <a:gd name="connsiteY38" fmla="*/ 6051 h 10026"/>
                <a:gd name="connsiteX39" fmla="*/ 704 w 10045"/>
                <a:gd name="connsiteY39" fmla="*/ 6328 h 10026"/>
                <a:gd name="connsiteX40" fmla="*/ 625 w 10045"/>
                <a:gd name="connsiteY40" fmla="*/ 6603 h 10026"/>
                <a:gd name="connsiteX41" fmla="*/ 547 w 10045"/>
                <a:gd name="connsiteY41" fmla="*/ 6864 h 10026"/>
                <a:gd name="connsiteX42" fmla="*/ 405 w 10045"/>
                <a:gd name="connsiteY42" fmla="*/ 7386 h 10026"/>
                <a:gd name="connsiteX43" fmla="*/ 295 w 10045"/>
                <a:gd name="connsiteY43" fmla="*/ 7873 h 10026"/>
                <a:gd name="connsiteX44" fmla="*/ 205 w 10045"/>
                <a:gd name="connsiteY44" fmla="*/ 8331 h 10026"/>
                <a:gd name="connsiteX45" fmla="*/ 131 w 10045"/>
                <a:gd name="connsiteY45" fmla="*/ 8735 h 10026"/>
                <a:gd name="connsiteX46" fmla="*/ 84 w 10045"/>
                <a:gd name="connsiteY46" fmla="*/ 9112 h 10026"/>
                <a:gd name="connsiteX47" fmla="*/ 42 w 10045"/>
                <a:gd name="connsiteY47" fmla="*/ 9430 h 10026"/>
                <a:gd name="connsiteX48" fmla="*/ 10 w 10045"/>
                <a:gd name="connsiteY48" fmla="*/ 9877 h 10026"/>
                <a:gd name="connsiteX49" fmla="*/ 0 w 10045"/>
                <a:gd name="connsiteY49" fmla="*/ 10026 h 10026"/>
                <a:gd name="connsiteX0" fmla="*/ 10045 w 10045"/>
                <a:gd name="connsiteY0" fmla="*/ 13 h 9989"/>
                <a:gd name="connsiteX1" fmla="*/ 9471 w 10045"/>
                <a:gd name="connsiteY1" fmla="*/ 11 h 9989"/>
                <a:gd name="connsiteX2" fmla="*/ 8929 w 10045"/>
                <a:gd name="connsiteY2" fmla="*/ 0 h 9989"/>
                <a:gd name="connsiteX3" fmla="*/ 8436 w 10045"/>
                <a:gd name="connsiteY3" fmla="*/ 53 h 9989"/>
                <a:gd name="connsiteX4" fmla="*/ 8114 w 10045"/>
                <a:gd name="connsiteY4" fmla="*/ 80 h 9989"/>
                <a:gd name="connsiteX5" fmla="*/ 7841 w 10045"/>
                <a:gd name="connsiteY5" fmla="*/ 111 h 9989"/>
                <a:gd name="connsiteX6" fmla="*/ 7568 w 10045"/>
                <a:gd name="connsiteY6" fmla="*/ 143 h 9989"/>
                <a:gd name="connsiteX7" fmla="*/ 7310 w 10045"/>
                <a:gd name="connsiteY7" fmla="*/ 181 h 9989"/>
                <a:gd name="connsiteX8" fmla="*/ 7037 w 10045"/>
                <a:gd name="connsiteY8" fmla="*/ 234 h 9989"/>
                <a:gd name="connsiteX9" fmla="*/ 6773 w 10045"/>
                <a:gd name="connsiteY9" fmla="*/ 293 h 9989"/>
                <a:gd name="connsiteX10" fmla="*/ 6505 w 10045"/>
                <a:gd name="connsiteY10" fmla="*/ 356 h 9989"/>
                <a:gd name="connsiteX11" fmla="*/ 6242 w 10045"/>
                <a:gd name="connsiteY11" fmla="*/ 425 h 9989"/>
                <a:gd name="connsiteX12" fmla="*/ 5990 w 10045"/>
                <a:gd name="connsiteY12" fmla="*/ 515 h 9989"/>
                <a:gd name="connsiteX13" fmla="*/ 5727 w 10045"/>
                <a:gd name="connsiteY13" fmla="*/ 611 h 9989"/>
                <a:gd name="connsiteX14" fmla="*/ 5475 w 10045"/>
                <a:gd name="connsiteY14" fmla="*/ 713 h 9989"/>
                <a:gd name="connsiteX15" fmla="*/ 5227 w 10045"/>
                <a:gd name="connsiteY15" fmla="*/ 824 h 9989"/>
                <a:gd name="connsiteX16" fmla="*/ 4974 w 10045"/>
                <a:gd name="connsiteY16" fmla="*/ 934 h 9989"/>
                <a:gd name="connsiteX17" fmla="*/ 4721 w 10045"/>
                <a:gd name="connsiteY17" fmla="*/ 1068 h 9989"/>
                <a:gd name="connsiteX18" fmla="*/ 4480 w 10045"/>
                <a:gd name="connsiteY18" fmla="*/ 1211 h 9989"/>
                <a:gd name="connsiteX19" fmla="*/ 4249 w 10045"/>
                <a:gd name="connsiteY19" fmla="*/ 1359 h 9989"/>
                <a:gd name="connsiteX20" fmla="*/ 4007 w 10045"/>
                <a:gd name="connsiteY20" fmla="*/ 1525 h 9989"/>
                <a:gd name="connsiteX21" fmla="*/ 3776 w 10045"/>
                <a:gd name="connsiteY21" fmla="*/ 1695 h 9989"/>
                <a:gd name="connsiteX22" fmla="*/ 3555 w 10045"/>
                <a:gd name="connsiteY22" fmla="*/ 1881 h 9989"/>
                <a:gd name="connsiteX23" fmla="*/ 3324 w 10045"/>
                <a:gd name="connsiteY23" fmla="*/ 2072 h 9989"/>
                <a:gd name="connsiteX24" fmla="*/ 3114 w 10045"/>
                <a:gd name="connsiteY24" fmla="*/ 2274 h 9989"/>
                <a:gd name="connsiteX25" fmla="*/ 2892 w 10045"/>
                <a:gd name="connsiteY25" fmla="*/ 2503 h 9989"/>
                <a:gd name="connsiteX26" fmla="*/ 2687 w 10045"/>
                <a:gd name="connsiteY26" fmla="*/ 2736 h 9989"/>
                <a:gd name="connsiteX27" fmla="*/ 2476 w 10045"/>
                <a:gd name="connsiteY27" fmla="*/ 2970 h 9989"/>
                <a:gd name="connsiteX28" fmla="*/ 2287 w 10045"/>
                <a:gd name="connsiteY28" fmla="*/ 3219 h 9989"/>
                <a:gd name="connsiteX29" fmla="*/ 2093 w 10045"/>
                <a:gd name="connsiteY29" fmla="*/ 3496 h 9989"/>
                <a:gd name="connsiteX30" fmla="*/ 1903 w 10045"/>
                <a:gd name="connsiteY30" fmla="*/ 3773 h 9989"/>
                <a:gd name="connsiteX31" fmla="*/ 1730 w 10045"/>
                <a:gd name="connsiteY31" fmla="*/ 4044 h 9989"/>
                <a:gd name="connsiteX32" fmla="*/ 1573 w 10045"/>
                <a:gd name="connsiteY32" fmla="*/ 4330 h 9989"/>
                <a:gd name="connsiteX33" fmla="*/ 1421 w 10045"/>
                <a:gd name="connsiteY33" fmla="*/ 4606 h 9989"/>
                <a:gd name="connsiteX34" fmla="*/ 1278 w 10045"/>
                <a:gd name="connsiteY34" fmla="*/ 4887 h 9989"/>
                <a:gd name="connsiteX35" fmla="*/ 1147 w 10045"/>
                <a:gd name="connsiteY35" fmla="*/ 5175 h 9989"/>
                <a:gd name="connsiteX36" fmla="*/ 1026 w 10045"/>
                <a:gd name="connsiteY36" fmla="*/ 5457 h 9989"/>
                <a:gd name="connsiteX37" fmla="*/ 904 w 10045"/>
                <a:gd name="connsiteY37" fmla="*/ 5743 h 9989"/>
                <a:gd name="connsiteX38" fmla="*/ 804 w 10045"/>
                <a:gd name="connsiteY38" fmla="*/ 6014 h 9989"/>
                <a:gd name="connsiteX39" fmla="*/ 704 w 10045"/>
                <a:gd name="connsiteY39" fmla="*/ 6291 h 9989"/>
                <a:gd name="connsiteX40" fmla="*/ 625 w 10045"/>
                <a:gd name="connsiteY40" fmla="*/ 6566 h 9989"/>
                <a:gd name="connsiteX41" fmla="*/ 547 w 10045"/>
                <a:gd name="connsiteY41" fmla="*/ 6827 h 9989"/>
                <a:gd name="connsiteX42" fmla="*/ 405 w 10045"/>
                <a:gd name="connsiteY42" fmla="*/ 7349 h 9989"/>
                <a:gd name="connsiteX43" fmla="*/ 295 w 10045"/>
                <a:gd name="connsiteY43" fmla="*/ 7836 h 9989"/>
                <a:gd name="connsiteX44" fmla="*/ 205 w 10045"/>
                <a:gd name="connsiteY44" fmla="*/ 8294 h 9989"/>
                <a:gd name="connsiteX45" fmla="*/ 131 w 10045"/>
                <a:gd name="connsiteY45" fmla="*/ 8698 h 9989"/>
                <a:gd name="connsiteX46" fmla="*/ 84 w 10045"/>
                <a:gd name="connsiteY46" fmla="*/ 9075 h 9989"/>
                <a:gd name="connsiteX47" fmla="*/ 42 w 10045"/>
                <a:gd name="connsiteY47" fmla="*/ 9393 h 9989"/>
                <a:gd name="connsiteX48" fmla="*/ 10 w 10045"/>
                <a:gd name="connsiteY48" fmla="*/ 9840 h 9989"/>
                <a:gd name="connsiteX49" fmla="*/ 0 w 10045"/>
                <a:gd name="connsiteY49" fmla="*/ 9989 h 9989"/>
                <a:gd name="connsiteX0" fmla="*/ 10000 w 10000"/>
                <a:gd name="connsiteY0" fmla="*/ 2 h 9989"/>
                <a:gd name="connsiteX1" fmla="*/ 9429 w 10000"/>
                <a:gd name="connsiteY1" fmla="*/ 0 h 9989"/>
                <a:gd name="connsiteX2" fmla="*/ 8889 w 10000"/>
                <a:gd name="connsiteY2" fmla="*/ 13 h 9989"/>
                <a:gd name="connsiteX3" fmla="*/ 8398 w 10000"/>
                <a:gd name="connsiteY3" fmla="*/ 42 h 9989"/>
                <a:gd name="connsiteX4" fmla="*/ 8078 w 10000"/>
                <a:gd name="connsiteY4" fmla="*/ 69 h 9989"/>
                <a:gd name="connsiteX5" fmla="*/ 7806 w 10000"/>
                <a:gd name="connsiteY5" fmla="*/ 100 h 9989"/>
                <a:gd name="connsiteX6" fmla="*/ 7534 w 10000"/>
                <a:gd name="connsiteY6" fmla="*/ 132 h 9989"/>
                <a:gd name="connsiteX7" fmla="*/ 7277 w 10000"/>
                <a:gd name="connsiteY7" fmla="*/ 170 h 9989"/>
                <a:gd name="connsiteX8" fmla="*/ 7005 w 10000"/>
                <a:gd name="connsiteY8" fmla="*/ 223 h 9989"/>
                <a:gd name="connsiteX9" fmla="*/ 6743 w 10000"/>
                <a:gd name="connsiteY9" fmla="*/ 282 h 9989"/>
                <a:gd name="connsiteX10" fmla="*/ 6476 w 10000"/>
                <a:gd name="connsiteY10" fmla="*/ 345 h 9989"/>
                <a:gd name="connsiteX11" fmla="*/ 6214 w 10000"/>
                <a:gd name="connsiteY11" fmla="*/ 414 h 9989"/>
                <a:gd name="connsiteX12" fmla="*/ 5963 w 10000"/>
                <a:gd name="connsiteY12" fmla="*/ 505 h 9989"/>
                <a:gd name="connsiteX13" fmla="*/ 5701 w 10000"/>
                <a:gd name="connsiteY13" fmla="*/ 601 h 9989"/>
                <a:gd name="connsiteX14" fmla="*/ 5450 w 10000"/>
                <a:gd name="connsiteY14" fmla="*/ 703 h 9989"/>
                <a:gd name="connsiteX15" fmla="*/ 5204 w 10000"/>
                <a:gd name="connsiteY15" fmla="*/ 814 h 9989"/>
                <a:gd name="connsiteX16" fmla="*/ 4952 w 10000"/>
                <a:gd name="connsiteY16" fmla="*/ 924 h 9989"/>
                <a:gd name="connsiteX17" fmla="*/ 4700 w 10000"/>
                <a:gd name="connsiteY17" fmla="*/ 1058 h 9989"/>
                <a:gd name="connsiteX18" fmla="*/ 4460 w 10000"/>
                <a:gd name="connsiteY18" fmla="*/ 1201 h 9989"/>
                <a:gd name="connsiteX19" fmla="*/ 4230 w 10000"/>
                <a:gd name="connsiteY19" fmla="*/ 1349 h 9989"/>
                <a:gd name="connsiteX20" fmla="*/ 3989 w 10000"/>
                <a:gd name="connsiteY20" fmla="*/ 1516 h 9989"/>
                <a:gd name="connsiteX21" fmla="*/ 3759 w 10000"/>
                <a:gd name="connsiteY21" fmla="*/ 1686 h 9989"/>
                <a:gd name="connsiteX22" fmla="*/ 3539 w 10000"/>
                <a:gd name="connsiteY22" fmla="*/ 1872 h 9989"/>
                <a:gd name="connsiteX23" fmla="*/ 3309 w 10000"/>
                <a:gd name="connsiteY23" fmla="*/ 2063 h 9989"/>
                <a:gd name="connsiteX24" fmla="*/ 3100 w 10000"/>
                <a:gd name="connsiteY24" fmla="*/ 2266 h 9989"/>
                <a:gd name="connsiteX25" fmla="*/ 2879 w 10000"/>
                <a:gd name="connsiteY25" fmla="*/ 2495 h 9989"/>
                <a:gd name="connsiteX26" fmla="*/ 2675 w 10000"/>
                <a:gd name="connsiteY26" fmla="*/ 2728 h 9989"/>
                <a:gd name="connsiteX27" fmla="*/ 2465 w 10000"/>
                <a:gd name="connsiteY27" fmla="*/ 2962 h 9989"/>
                <a:gd name="connsiteX28" fmla="*/ 2277 w 10000"/>
                <a:gd name="connsiteY28" fmla="*/ 3212 h 9989"/>
                <a:gd name="connsiteX29" fmla="*/ 2084 w 10000"/>
                <a:gd name="connsiteY29" fmla="*/ 3489 h 9989"/>
                <a:gd name="connsiteX30" fmla="*/ 1894 w 10000"/>
                <a:gd name="connsiteY30" fmla="*/ 3766 h 9989"/>
                <a:gd name="connsiteX31" fmla="*/ 1722 w 10000"/>
                <a:gd name="connsiteY31" fmla="*/ 4037 h 9989"/>
                <a:gd name="connsiteX32" fmla="*/ 1566 w 10000"/>
                <a:gd name="connsiteY32" fmla="*/ 4324 h 9989"/>
                <a:gd name="connsiteX33" fmla="*/ 1415 w 10000"/>
                <a:gd name="connsiteY33" fmla="*/ 4600 h 9989"/>
                <a:gd name="connsiteX34" fmla="*/ 1272 w 10000"/>
                <a:gd name="connsiteY34" fmla="*/ 4881 h 9989"/>
                <a:gd name="connsiteX35" fmla="*/ 1142 w 10000"/>
                <a:gd name="connsiteY35" fmla="*/ 5170 h 9989"/>
                <a:gd name="connsiteX36" fmla="*/ 1021 w 10000"/>
                <a:gd name="connsiteY36" fmla="*/ 5452 h 9989"/>
                <a:gd name="connsiteX37" fmla="*/ 900 w 10000"/>
                <a:gd name="connsiteY37" fmla="*/ 5738 h 9989"/>
                <a:gd name="connsiteX38" fmla="*/ 800 w 10000"/>
                <a:gd name="connsiteY38" fmla="*/ 6010 h 9989"/>
                <a:gd name="connsiteX39" fmla="*/ 701 w 10000"/>
                <a:gd name="connsiteY39" fmla="*/ 6287 h 9989"/>
                <a:gd name="connsiteX40" fmla="*/ 622 w 10000"/>
                <a:gd name="connsiteY40" fmla="*/ 6562 h 9989"/>
                <a:gd name="connsiteX41" fmla="*/ 545 w 10000"/>
                <a:gd name="connsiteY41" fmla="*/ 6824 h 9989"/>
                <a:gd name="connsiteX42" fmla="*/ 403 w 10000"/>
                <a:gd name="connsiteY42" fmla="*/ 7346 h 9989"/>
                <a:gd name="connsiteX43" fmla="*/ 294 w 10000"/>
                <a:gd name="connsiteY43" fmla="*/ 7834 h 9989"/>
                <a:gd name="connsiteX44" fmla="*/ 204 w 10000"/>
                <a:gd name="connsiteY44" fmla="*/ 8292 h 9989"/>
                <a:gd name="connsiteX45" fmla="*/ 130 w 10000"/>
                <a:gd name="connsiteY45" fmla="*/ 8697 h 9989"/>
                <a:gd name="connsiteX46" fmla="*/ 84 w 10000"/>
                <a:gd name="connsiteY46" fmla="*/ 9074 h 9989"/>
                <a:gd name="connsiteX47" fmla="*/ 42 w 10000"/>
                <a:gd name="connsiteY47" fmla="*/ 9392 h 9989"/>
                <a:gd name="connsiteX48" fmla="*/ 10 w 10000"/>
                <a:gd name="connsiteY48" fmla="*/ 9840 h 9989"/>
                <a:gd name="connsiteX49" fmla="*/ 0 w 10000"/>
                <a:gd name="connsiteY49" fmla="*/ 9989 h 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000" h="9989">
                  <a:moveTo>
                    <a:pt x="10000" y="2"/>
                  </a:moveTo>
                  <a:lnTo>
                    <a:pt x="9429" y="0"/>
                  </a:lnTo>
                  <a:lnTo>
                    <a:pt x="8889" y="13"/>
                  </a:lnTo>
                  <a:lnTo>
                    <a:pt x="8398" y="42"/>
                  </a:lnTo>
                  <a:lnTo>
                    <a:pt x="8078" y="69"/>
                  </a:lnTo>
                  <a:lnTo>
                    <a:pt x="7806" y="100"/>
                  </a:lnTo>
                  <a:lnTo>
                    <a:pt x="7534" y="132"/>
                  </a:lnTo>
                  <a:lnTo>
                    <a:pt x="7277" y="170"/>
                  </a:lnTo>
                  <a:lnTo>
                    <a:pt x="7005" y="223"/>
                  </a:lnTo>
                  <a:lnTo>
                    <a:pt x="6743" y="282"/>
                  </a:lnTo>
                  <a:lnTo>
                    <a:pt x="6476" y="345"/>
                  </a:lnTo>
                  <a:lnTo>
                    <a:pt x="6214" y="414"/>
                  </a:lnTo>
                  <a:lnTo>
                    <a:pt x="5963" y="505"/>
                  </a:lnTo>
                  <a:lnTo>
                    <a:pt x="5701" y="601"/>
                  </a:lnTo>
                  <a:lnTo>
                    <a:pt x="5450" y="703"/>
                  </a:lnTo>
                  <a:lnTo>
                    <a:pt x="5204" y="814"/>
                  </a:lnTo>
                  <a:lnTo>
                    <a:pt x="4952" y="924"/>
                  </a:lnTo>
                  <a:lnTo>
                    <a:pt x="4700" y="1058"/>
                  </a:lnTo>
                  <a:lnTo>
                    <a:pt x="4460" y="1201"/>
                  </a:lnTo>
                  <a:lnTo>
                    <a:pt x="4230" y="1349"/>
                  </a:lnTo>
                  <a:lnTo>
                    <a:pt x="3989" y="1516"/>
                  </a:lnTo>
                  <a:lnTo>
                    <a:pt x="3759" y="1686"/>
                  </a:lnTo>
                  <a:lnTo>
                    <a:pt x="3539" y="1872"/>
                  </a:lnTo>
                  <a:lnTo>
                    <a:pt x="3309" y="2063"/>
                  </a:lnTo>
                  <a:lnTo>
                    <a:pt x="3100" y="2266"/>
                  </a:lnTo>
                  <a:lnTo>
                    <a:pt x="2879" y="2495"/>
                  </a:lnTo>
                  <a:lnTo>
                    <a:pt x="2675" y="2728"/>
                  </a:lnTo>
                  <a:lnTo>
                    <a:pt x="2465" y="2962"/>
                  </a:lnTo>
                  <a:cubicBezTo>
                    <a:pt x="2402" y="3045"/>
                    <a:pt x="2340" y="3129"/>
                    <a:pt x="2277" y="3212"/>
                  </a:cubicBezTo>
                  <a:cubicBezTo>
                    <a:pt x="2212" y="3304"/>
                    <a:pt x="2148" y="3397"/>
                    <a:pt x="2084" y="3489"/>
                  </a:cubicBezTo>
                  <a:lnTo>
                    <a:pt x="1894" y="3766"/>
                  </a:lnTo>
                  <a:cubicBezTo>
                    <a:pt x="1837" y="3856"/>
                    <a:pt x="1780" y="3947"/>
                    <a:pt x="1722" y="4037"/>
                  </a:cubicBezTo>
                  <a:lnTo>
                    <a:pt x="1566" y="4324"/>
                  </a:lnTo>
                  <a:cubicBezTo>
                    <a:pt x="1515" y="4416"/>
                    <a:pt x="1465" y="4508"/>
                    <a:pt x="1415" y="4600"/>
                  </a:cubicBezTo>
                  <a:lnTo>
                    <a:pt x="1272" y="4881"/>
                  </a:lnTo>
                  <a:cubicBezTo>
                    <a:pt x="1228" y="4977"/>
                    <a:pt x="1186" y="5075"/>
                    <a:pt x="1142" y="5170"/>
                  </a:cubicBezTo>
                  <a:cubicBezTo>
                    <a:pt x="1102" y="5264"/>
                    <a:pt x="1061" y="5358"/>
                    <a:pt x="1021" y="5452"/>
                  </a:cubicBezTo>
                  <a:cubicBezTo>
                    <a:pt x="981" y="5547"/>
                    <a:pt x="940" y="5643"/>
                    <a:pt x="900" y="5738"/>
                  </a:cubicBezTo>
                  <a:cubicBezTo>
                    <a:pt x="867" y="5829"/>
                    <a:pt x="834" y="5920"/>
                    <a:pt x="800" y="6010"/>
                  </a:cubicBezTo>
                  <a:cubicBezTo>
                    <a:pt x="768" y="6103"/>
                    <a:pt x="734" y="6194"/>
                    <a:pt x="701" y="6287"/>
                  </a:cubicBezTo>
                  <a:cubicBezTo>
                    <a:pt x="675" y="6378"/>
                    <a:pt x="648" y="6471"/>
                    <a:pt x="622" y="6562"/>
                  </a:cubicBezTo>
                  <a:cubicBezTo>
                    <a:pt x="596" y="6649"/>
                    <a:pt x="570" y="6737"/>
                    <a:pt x="545" y="6824"/>
                  </a:cubicBezTo>
                  <a:cubicBezTo>
                    <a:pt x="498" y="6998"/>
                    <a:pt x="450" y="7172"/>
                    <a:pt x="403" y="7346"/>
                  </a:cubicBezTo>
                  <a:cubicBezTo>
                    <a:pt x="366" y="7508"/>
                    <a:pt x="331" y="7670"/>
                    <a:pt x="294" y="7834"/>
                  </a:cubicBezTo>
                  <a:cubicBezTo>
                    <a:pt x="263" y="7987"/>
                    <a:pt x="234" y="8140"/>
                    <a:pt x="204" y="8292"/>
                  </a:cubicBezTo>
                  <a:cubicBezTo>
                    <a:pt x="179" y="8426"/>
                    <a:pt x="155" y="8562"/>
                    <a:pt x="130" y="8697"/>
                  </a:cubicBezTo>
                  <a:cubicBezTo>
                    <a:pt x="114" y="8823"/>
                    <a:pt x="100" y="8949"/>
                    <a:pt x="84" y="9074"/>
                  </a:cubicBezTo>
                  <a:cubicBezTo>
                    <a:pt x="70" y="9180"/>
                    <a:pt x="56" y="9285"/>
                    <a:pt x="42" y="9392"/>
                  </a:cubicBezTo>
                  <a:cubicBezTo>
                    <a:pt x="31" y="9542"/>
                    <a:pt x="21" y="9690"/>
                    <a:pt x="10" y="9840"/>
                  </a:cubicBezTo>
                  <a:cubicBezTo>
                    <a:pt x="7" y="9889"/>
                    <a:pt x="3" y="9939"/>
                    <a:pt x="0" y="9989"/>
                  </a:cubicBezTo>
                </a:path>
              </a:pathLst>
            </a:custGeom>
            <a:noFill/>
            <a:ln w="50800" cap="rnd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371718" name="Freeform 6"/>
            <p:cNvSpPr>
              <a:spLocks/>
            </p:cNvSpPr>
            <p:nvPr/>
          </p:nvSpPr>
          <p:spPr bwMode="auto">
            <a:xfrm>
              <a:off x="930570" y="2841651"/>
              <a:ext cx="2822576" cy="1982728"/>
            </a:xfrm>
            <a:custGeom>
              <a:avLst/>
              <a:gdLst>
                <a:gd name="connsiteX0" fmla="*/ 0 w 9995"/>
                <a:gd name="connsiteY0" fmla="*/ 9988 h 9988"/>
                <a:gd name="connsiteX1" fmla="*/ 21 w 9995"/>
                <a:gd name="connsiteY1" fmla="*/ 9855 h 9988"/>
                <a:gd name="connsiteX2" fmla="*/ 100 w 9995"/>
                <a:gd name="connsiteY2" fmla="*/ 9480 h 9988"/>
                <a:gd name="connsiteX3" fmla="*/ 231 w 9995"/>
                <a:gd name="connsiteY3" fmla="*/ 8912 h 9988"/>
                <a:gd name="connsiteX4" fmla="*/ 440 w 9995"/>
                <a:gd name="connsiteY4" fmla="*/ 8162 h 9988"/>
                <a:gd name="connsiteX5" fmla="*/ 572 w 9995"/>
                <a:gd name="connsiteY5" fmla="*/ 7751 h 9988"/>
                <a:gd name="connsiteX6" fmla="*/ 724 w 9995"/>
                <a:gd name="connsiteY6" fmla="*/ 7316 h 9988"/>
                <a:gd name="connsiteX7" fmla="*/ 891 w 9995"/>
                <a:gd name="connsiteY7" fmla="*/ 6868 h 9988"/>
                <a:gd name="connsiteX8" fmla="*/ 1080 w 9995"/>
                <a:gd name="connsiteY8" fmla="*/ 6385 h 9988"/>
                <a:gd name="connsiteX9" fmla="*/ 1295 w 9995"/>
                <a:gd name="connsiteY9" fmla="*/ 5901 h 9988"/>
                <a:gd name="connsiteX10" fmla="*/ 1536 w 9995"/>
                <a:gd name="connsiteY10" fmla="*/ 5417 h 9988"/>
                <a:gd name="connsiteX11" fmla="*/ 1793 w 9995"/>
                <a:gd name="connsiteY11" fmla="*/ 4921 h 9988"/>
                <a:gd name="connsiteX12" fmla="*/ 2077 w 9995"/>
                <a:gd name="connsiteY12" fmla="*/ 4462 h 9988"/>
                <a:gd name="connsiteX13" fmla="*/ 2375 w 9995"/>
                <a:gd name="connsiteY13" fmla="*/ 4002 h 9988"/>
                <a:gd name="connsiteX14" fmla="*/ 2690 w 9995"/>
                <a:gd name="connsiteY14" fmla="*/ 3543 h 9988"/>
                <a:gd name="connsiteX15" fmla="*/ 3020 w 9995"/>
                <a:gd name="connsiteY15" fmla="*/ 3096 h 9988"/>
                <a:gd name="connsiteX16" fmla="*/ 3372 w 9995"/>
                <a:gd name="connsiteY16" fmla="*/ 2684 h 9988"/>
                <a:gd name="connsiteX17" fmla="*/ 3734 w 9995"/>
                <a:gd name="connsiteY17" fmla="*/ 2285 h 9988"/>
                <a:gd name="connsiteX18" fmla="*/ 4122 w 9995"/>
                <a:gd name="connsiteY18" fmla="*/ 1923 h 9988"/>
                <a:gd name="connsiteX19" fmla="*/ 4546 w 9995"/>
                <a:gd name="connsiteY19" fmla="*/ 1572 h 9988"/>
                <a:gd name="connsiteX20" fmla="*/ 4987 w 9995"/>
                <a:gd name="connsiteY20" fmla="*/ 1270 h 9988"/>
                <a:gd name="connsiteX21" fmla="*/ 5469 w 9995"/>
                <a:gd name="connsiteY21" fmla="*/ 967 h 9988"/>
                <a:gd name="connsiteX22" fmla="*/ 5978 w 9995"/>
                <a:gd name="connsiteY22" fmla="*/ 713 h 9988"/>
                <a:gd name="connsiteX23" fmla="*/ 6251 w 9995"/>
                <a:gd name="connsiteY23" fmla="*/ 605 h 9988"/>
                <a:gd name="connsiteX24" fmla="*/ 6833 w 9995"/>
                <a:gd name="connsiteY24" fmla="*/ 411 h 9988"/>
                <a:gd name="connsiteX25" fmla="*/ 7137 w 9995"/>
                <a:gd name="connsiteY25" fmla="*/ 326 h 9988"/>
                <a:gd name="connsiteX26" fmla="*/ 7446 w 9995"/>
                <a:gd name="connsiteY26" fmla="*/ 254 h 9988"/>
                <a:gd name="connsiteX27" fmla="*/ 7777 w 9995"/>
                <a:gd name="connsiteY27" fmla="*/ 181 h 9988"/>
                <a:gd name="connsiteX28" fmla="*/ 8107 w 9995"/>
                <a:gd name="connsiteY28" fmla="*/ 121 h 9988"/>
                <a:gd name="connsiteX29" fmla="*/ 8458 w 9995"/>
                <a:gd name="connsiteY29" fmla="*/ 73 h 9988"/>
                <a:gd name="connsiteX30" fmla="*/ 8831 w 9995"/>
                <a:gd name="connsiteY30" fmla="*/ 48 h 9988"/>
                <a:gd name="connsiteX31" fmla="*/ 9203 w 9995"/>
                <a:gd name="connsiteY31" fmla="*/ 24 h 9988"/>
                <a:gd name="connsiteX32" fmla="*/ 9591 w 9995"/>
                <a:gd name="connsiteY32" fmla="*/ 0 h 9988"/>
                <a:gd name="connsiteX33" fmla="*/ 9995 w 9995"/>
                <a:gd name="connsiteY33" fmla="*/ 0 h 9988"/>
                <a:gd name="connsiteX0" fmla="*/ 0 w 10000"/>
                <a:gd name="connsiteY0" fmla="*/ 10000 h 10000"/>
                <a:gd name="connsiteX1" fmla="*/ 21 w 10000"/>
                <a:gd name="connsiteY1" fmla="*/ 9867 h 10000"/>
                <a:gd name="connsiteX2" fmla="*/ 100 w 10000"/>
                <a:gd name="connsiteY2" fmla="*/ 9491 h 10000"/>
                <a:gd name="connsiteX3" fmla="*/ 231 w 10000"/>
                <a:gd name="connsiteY3" fmla="*/ 8923 h 10000"/>
                <a:gd name="connsiteX4" fmla="*/ 440 w 10000"/>
                <a:gd name="connsiteY4" fmla="*/ 8172 h 10000"/>
                <a:gd name="connsiteX5" fmla="*/ 572 w 10000"/>
                <a:gd name="connsiteY5" fmla="*/ 7760 h 10000"/>
                <a:gd name="connsiteX6" fmla="*/ 724 w 10000"/>
                <a:gd name="connsiteY6" fmla="*/ 7325 h 10000"/>
                <a:gd name="connsiteX7" fmla="*/ 891 w 10000"/>
                <a:gd name="connsiteY7" fmla="*/ 6876 h 10000"/>
                <a:gd name="connsiteX8" fmla="*/ 1081 w 10000"/>
                <a:gd name="connsiteY8" fmla="*/ 6393 h 10000"/>
                <a:gd name="connsiteX9" fmla="*/ 1296 w 10000"/>
                <a:gd name="connsiteY9" fmla="*/ 5908 h 10000"/>
                <a:gd name="connsiteX10" fmla="*/ 1537 w 10000"/>
                <a:gd name="connsiteY10" fmla="*/ 5424 h 10000"/>
                <a:gd name="connsiteX11" fmla="*/ 1794 w 10000"/>
                <a:gd name="connsiteY11" fmla="*/ 4927 h 10000"/>
                <a:gd name="connsiteX12" fmla="*/ 2078 w 10000"/>
                <a:gd name="connsiteY12" fmla="*/ 4467 h 10000"/>
                <a:gd name="connsiteX13" fmla="*/ 2376 w 10000"/>
                <a:gd name="connsiteY13" fmla="*/ 4007 h 10000"/>
                <a:gd name="connsiteX14" fmla="*/ 2691 w 10000"/>
                <a:gd name="connsiteY14" fmla="*/ 3547 h 10000"/>
                <a:gd name="connsiteX15" fmla="*/ 3022 w 10000"/>
                <a:gd name="connsiteY15" fmla="*/ 3100 h 10000"/>
                <a:gd name="connsiteX16" fmla="*/ 3374 w 10000"/>
                <a:gd name="connsiteY16" fmla="*/ 2687 h 10000"/>
                <a:gd name="connsiteX17" fmla="*/ 3736 w 10000"/>
                <a:gd name="connsiteY17" fmla="*/ 2288 h 10000"/>
                <a:gd name="connsiteX18" fmla="*/ 4124 w 10000"/>
                <a:gd name="connsiteY18" fmla="*/ 1925 h 10000"/>
                <a:gd name="connsiteX19" fmla="*/ 4548 w 10000"/>
                <a:gd name="connsiteY19" fmla="*/ 1574 h 10000"/>
                <a:gd name="connsiteX20" fmla="*/ 4989 w 10000"/>
                <a:gd name="connsiteY20" fmla="*/ 1272 h 10000"/>
                <a:gd name="connsiteX21" fmla="*/ 5472 w 10000"/>
                <a:gd name="connsiteY21" fmla="*/ 968 h 10000"/>
                <a:gd name="connsiteX22" fmla="*/ 5981 w 10000"/>
                <a:gd name="connsiteY22" fmla="*/ 714 h 10000"/>
                <a:gd name="connsiteX23" fmla="*/ 6254 w 10000"/>
                <a:gd name="connsiteY23" fmla="*/ 606 h 10000"/>
                <a:gd name="connsiteX24" fmla="*/ 7141 w 10000"/>
                <a:gd name="connsiteY24" fmla="*/ 326 h 10000"/>
                <a:gd name="connsiteX25" fmla="*/ 7450 w 10000"/>
                <a:gd name="connsiteY25" fmla="*/ 254 h 10000"/>
                <a:gd name="connsiteX26" fmla="*/ 7781 w 10000"/>
                <a:gd name="connsiteY26" fmla="*/ 181 h 10000"/>
                <a:gd name="connsiteX27" fmla="*/ 8111 w 10000"/>
                <a:gd name="connsiteY27" fmla="*/ 121 h 10000"/>
                <a:gd name="connsiteX28" fmla="*/ 8462 w 10000"/>
                <a:gd name="connsiteY28" fmla="*/ 73 h 10000"/>
                <a:gd name="connsiteX29" fmla="*/ 8835 w 10000"/>
                <a:gd name="connsiteY29" fmla="*/ 48 h 10000"/>
                <a:gd name="connsiteX30" fmla="*/ 9208 w 10000"/>
                <a:gd name="connsiteY30" fmla="*/ 24 h 10000"/>
                <a:gd name="connsiteX31" fmla="*/ 9596 w 10000"/>
                <a:gd name="connsiteY31" fmla="*/ 0 h 10000"/>
                <a:gd name="connsiteX32" fmla="*/ 10000 w 10000"/>
                <a:gd name="connsiteY32" fmla="*/ 0 h 10000"/>
                <a:gd name="connsiteX0" fmla="*/ 0 w 9596"/>
                <a:gd name="connsiteY0" fmla="*/ 10000 h 10000"/>
                <a:gd name="connsiteX1" fmla="*/ 21 w 9596"/>
                <a:gd name="connsiteY1" fmla="*/ 9867 h 10000"/>
                <a:gd name="connsiteX2" fmla="*/ 100 w 9596"/>
                <a:gd name="connsiteY2" fmla="*/ 9491 h 10000"/>
                <a:gd name="connsiteX3" fmla="*/ 231 w 9596"/>
                <a:gd name="connsiteY3" fmla="*/ 8923 h 10000"/>
                <a:gd name="connsiteX4" fmla="*/ 440 w 9596"/>
                <a:gd name="connsiteY4" fmla="*/ 8172 h 10000"/>
                <a:gd name="connsiteX5" fmla="*/ 572 w 9596"/>
                <a:gd name="connsiteY5" fmla="*/ 7760 h 10000"/>
                <a:gd name="connsiteX6" fmla="*/ 724 w 9596"/>
                <a:gd name="connsiteY6" fmla="*/ 7325 h 10000"/>
                <a:gd name="connsiteX7" fmla="*/ 891 w 9596"/>
                <a:gd name="connsiteY7" fmla="*/ 6876 h 10000"/>
                <a:gd name="connsiteX8" fmla="*/ 1081 w 9596"/>
                <a:gd name="connsiteY8" fmla="*/ 6393 h 10000"/>
                <a:gd name="connsiteX9" fmla="*/ 1296 w 9596"/>
                <a:gd name="connsiteY9" fmla="*/ 5908 h 10000"/>
                <a:gd name="connsiteX10" fmla="*/ 1537 w 9596"/>
                <a:gd name="connsiteY10" fmla="*/ 5424 h 10000"/>
                <a:gd name="connsiteX11" fmla="*/ 1794 w 9596"/>
                <a:gd name="connsiteY11" fmla="*/ 4927 h 10000"/>
                <a:gd name="connsiteX12" fmla="*/ 2078 w 9596"/>
                <a:gd name="connsiteY12" fmla="*/ 4467 h 10000"/>
                <a:gd name="connsiteX13" fmla="*/ 2376 w 9596"/>
                <a:gd name="connsiteY13" fmla="*/ 4007 h 10000"/>
                <a:gd name="connsiteX14" fmla="*/ 2691 w 9596"/>
                <a:gd name="connsiteY14" fmla="*/ 3547 h 10000"/>
                <a:gd name="connsiteX15" fmla="*/ 3022 w 9596"/>
                <a:gd name="connsiteY15" fmla="*/ 3100 h 10000"/>
                <a:gd name="connsiteX16" fmla="*/ 3374 w 9596"/>
                <a:gd name="connsiteY16" fmla="*/ 2687 h 10000"/>
                <a:gd name="connsiteX17" fmla="*/ 3736 w 9596"/>
                <a:gd name="connsiteY17" fmla="*/ 2288 h 10000"/>
                <a:gd name="connsiteX18" fmla="*/ 4124 w 9596"/>
                <a:gd name="connsiteY18" fmla="*/ 1925 h 10000"/>
                <a:gd name="connsiteX19" fmla="*/ 4548 w 9596"/>
                <a:gd name="connsiteY19" fmla="*/ 1574 h 10000"/>
                <a:gd name="connsiteX20" fmla="*/ 4989 w 9596"/>
                <a:gd name="connsiteY20" fmla="*/ 1272 h 10000"/>
                <a:gd name="connsiteX21" fmla="*/ 5472 w 9596"/>
                <a:gd name="connsiteY21" fmla="*/ 968 h 10000"/>
                <a:gd name="connsiteX22" fmla="*/ 5981 w 9596"/>
                <a:gd name="connsiteY22" fmla="*/ 714 h 10000"/>
                <a:gd name="connsiteX23" fmla="*/ 6254 w 9596"/>
                <a:gd name="connsiteY23" fmla="*/ 606 h 10000"/>
                <a:gd name="connsiteX24" fmla="*/ 7141 w 9596"/>
                <a:gd name="connsiteY24" fmla="*/ 326 h 10000"/>
                <a:gd name="connsiteX25" fmla="*/ 7450 w 9596"/>
                <a:gd name="connsiteY25" fmla="*/ 254 h 10000"/>
                <a:gd name="connsiteX26" fmla="*/ 7781 w 9596"/>
                <a:gd name="connsiteY26" fmla="*/ 181 h 10000"/>
                <a:gd name="connsiteX27" fmla="*/ 8111 w 9596"/>
                <a:gd name="connsiteY27" fmla="*/ 121 h 10000"/>
                <a:gd name="connsiteX28" fmla="*/ 8462 w 9596"/>
                <a:gd name="connsiteY28" fmla="*/ 73 h 10000"/>
                <a:gd name="connsiteX29" fmla="*/ 8835 w 9596"/>
                <a:gd name="connsiteY29" fmla="*/ 48 h 10000"/>
                <a:gd name="connsiteX30" fmla="*/ 9208 w 9596"/>
                <a:gd name="connsiteY30" fmla="*/ 24 h 10000"/>
                <a:gd name="connsiteX31" fmla="*/ 9596 w 9596"/>
                <a:gd name="connsiteY31" fmla="*/ 0 h 10000"/>
                <a:gd name="connsiteX0" fmla="*/ 0 w 9596"/>
                <a:gd name="connsiteY0" fmla="*/ 9976 h 9976"/>
                <a:gd name="connsiteX1" fmla="*/ 22 w 9596"/>
                <a:gd name="connsiteY1" fmla="*/ 9843 h 9976"/>
                <a:gd name="connsiteX2" fmla="*/ 104 w 9596"/>
                <a:gd name="connsiteY2" fmla="*/ 9467 h 9976"/>
                <a:gd name="connsiteX3" fmla="*/ 241 w 9596"/>
                <a:gd name="connsiteY3" fmla="*/ 8899 h 9976"/>
                <a:gd name="connsiteX4" fmla="*/ 459 w 9596"/>
                <a:gd name="connsiteY4" fmla="*/ 8148 h 9976"/>
                <a:gd name="connsiteX5" fmla="*/ 596 w 9596"/>
                <a:gd name="connsiteY5" fmla="*/ 7736 h 9976"/>
                <a:gd name="connsiteX6" fmla="*/ 754 w 9596"/>
                <a:gd name="connsiteY6" fmla="*/ 7301 h 9976"/>
                <a:gd name="connsiteX7" fmla="*/ 929 w 9596"/>
                <a:gd name="connsiteY7" fmla="*/ 6852 h 9976"/>
                <a:gd name="connsiteX8" fmla="*/ 1127 w 9596"/>
                <a:gd name="connsiteY8" fmla="*/ 6369 h 9976"/>
                <a:gd name="connsiteX9" fmla="*/ 1351 w 9596"/>
                <a:gd name="connsiteY9" fmla="*/ 5884 h 9976"/>
                <a:gd name="connsiteX10" fmla="*/ 1602 w 9596"/>
                <a:gd name="connsiteY10" fmla="*/ 5400 h 9976"/>
                <a:gd name="connsiteX11" fmla="*/ 1870 w 9596"/>
                <a:gd name="connsiteY11" fmla="*/ 4903 h 9976"/>
                <a:gd name="connsiteX12" fmla="*/ 2165 w 9596"/>
                <a:gd name="connsiteY12" fmla="*/ 4443 h 9976"/>
                <a:gd name="connsiteX13" fmla="*/ 2476 w 9596"/>
                <a:gd name="connsiteY13" fmla="*/ 3983 h 9976"/>
                <a:gd name="connsiteX14" fmla="*/ 2804 w 9596"/>
                <a:gd name="connsiteY14" fmla="*/ 3523 h 9976"/>
                <a:gd name="connsiteX15" fmla="*/ 3149 w 9596"/>
                <a:gd name="connsiteY15" fmla="*/ 3076 h 9976"/>
                <a:gd name="connsiteX16" fmla="*/ 3516 w 9596"/>
                <a:gd name="connsiteY16" fmla="*/ 2663 h 9976"/>
                <a:gd name="connsiteX17" fmla="*/ 3893 w 9596"/>
                <a:gd name="connsiteY17" fmla="*/ 2264 h 9976"/>
                <a:gd name="connsiteX18" fmla="*/ 4298 w 9596"/>
                <a:gd name="connsiteY18" fmla="*/ 1901 h 9976"/>
                <a:gd name="connsiteX19" fmla="*/ 4739 w 9596"/>
                <a:gd name="connsiteY19" fmla="*/ 1550 h 9976"/>
                <a:gd name="connsiteX20" fmla="*/ 5199 w 9596"/>
                <a:gd name="connsiteY20" fmla="*/ 1248 h 9976"/>
                <a:gd name="connsiteX21" fmla="*/ 5702 w 9596"/>
                <a:gd name="connsiteY21" fmla="*/ 944 h 9976"/>
                <a:gd name="connsiteX22" fmla="*/ 6233 w 9596"/>
                <a:gd name="connsiteY22" fmla="*/ 690 h 9976"/>
                <a:gd name="connsiteX23" fmla="*/ 6517 w 9596"/>
                <a:gd name="connsiteY23" fmla="*/ 582 h 9976"/>
                <a:gd name="connsiteX24" fmla="*/ 7442 w 9596"/>
                <a:gd name="connsiteY24" fmla="*/ 302 h 9976"/>
                <a:gd name="connsiteX25" fmla="*/ 7764 w 9596"/>
                <a:gd name="connsiteY25" fmla="*/ 230 h 9976"/>
                <a:gd name="connsiteX26" fmla="*/ 8109 w 9596"/>
                <a:gd name="connsiteY26" fmla="*/ 157 h 9976"/>
                <a:gd name="connsiteX27" fmla="*/ 8452 w 9596"/>
                <a:gd name="connsiteY27" fmla="*/ 97 h 9976"/>
                <a:gd name="connsiteX28" fmla="*/ 8818 w 9596"/>
                <a:gd name="connsiteY28" fmla="*/ 49 h 9976"/>
                <a:gd name="connsiteX29" fmla="*/ 9207 w 9596"/>
                <a:gd name="connsiteY29" fmla="*/ 24 h 9976"/>
                <a:gd name="connsiteX30" fmla="*/ 9596 w 9596"/>
                <a:gd name="connsiteY30" fmla="*/ 0 h 9976"/>
                <a:gd name="connsiteX0" fmla="*/ 0 w 9595"/>
                <a:gd name="connsiteY0" fmla="*/ 9976 h 9976"/>
                <a:gd name="connsiteX1" fmla="*/ 23 w 9595"/>
                <a:gd name="connsiteY1" fmla="*/ 9843 h 9976"/>
                <a:gd name="connsiteX2" fmla="*/ 108 w 9595"/>
                <a:gd name="connsiteY2" fmla="*/ 9466 h 9976"/>
                <a:gd name="connsiteX3" fmla="*/ 251 w 9595"/>
                <a:gd name="connsiteY3" fmla="*/ 8896 h 9976"/>
                <a:gd name="connsiteX4" fmla="*/ 478 w 9595"/>
                <a:gd name="connsiteY4" fmla="*/ 8144 h 9976"/>
                <a:gd name="connsiteX5" fmla="*/ 621 w 9595"/>
                <a:gd name="connsiteY5" fmla="*/ 7731 h 9976"/>
                <a:gd name="connsiteX6" fmla="*/ 786 w 9595"/>
                <a:gd name="connsiteY6" fmla="*/ 7295 h 9976"/>
                <a:gd name="connsiteX7" fmla="*/ 968 w 9595"/>
                <a:gd name="connsiteY7" fmla="*/ 6844 h 9976"/>
                <a:gd name="connsiteX8" fmla="*/ 1174 w 9595"/>
                <a:gd name="connsiteY8" fmla="*/ 6360 h 9976"/>
                <a:gd name="connsiteX9" fmla="*/ 1408 w 9595"/>
                <a:gd name="connsiteY9" fmla="*/ 5874 h 9976"/>
                <a:gd name="connsiteX10" fmla="*/ 1669 w 9595"/>
                <a:gd name="connsiteY10" fmla="*/ 5389 h 9976"/>
                <a:gd name="connsiteX11" fmla="*/ 1949 w 9595"/>
                <a:gd name="connsiteY11" fmla="*/ 4891 h 9976"/>
                <a:gd name="connsiteX12" fmla="*/ 2256 w 9595"/>
                <a:gd name="connsiteY12" fmla="*/ 4430 h 9976"/>
                <a:gd name="connsiteX13" fmla="*/ 2580 w 9595"/>
                <a:gd name="connsiteY13" fmla="*/ 3969 h 9976"/>
                <a:gd name="connsiteX14" fmla="*/ 2922 w 9595"/>
                <a:gd name="connsiteY14" fmla="*/ 3507 h 9976"/>
                <a:gd name="connsiteX15" fmla="*/ 3282 w 9595"/>
                <a:gd name="connsiteY15" fmla="*/ 3059 h 9976"/>
                <a:gd name="connsiteX16" fmla="*/ 3664 w 9595"/>
                <a:gd name="connsiteY16" fmla="*/ 2645 h 9976"/>
                <a:gd name="connsiteX17" fmla="*/ 4057 w 9595"/>
                <a:gd name="connsiteY17" fmla="*/ 2245 h 9976"/>
                <a:gd name="connsiteX18" fmla="*/ 4479 w 9595"/>
                <a:gd name="connsiteY18" fmla="*/ 1882 h 9976"/>
                <a:gd name="connsiteX19" fmla="*/ 4939 w 9595"/>
                <a:gd name="connsiteY19" fmla="*/ 1530 h 9976"/>
                <a:gd name="connsiteX20" fmla="*/ 5418 w 9595"/>
                <a:gd name="connsiteY20" fmla="*/ 1227 h 9976"/>
                <a:gd name="connsiteX21" fmla="*/ 5942 w 9595"/>
                <a:gd name="connsiteY21" fmla="*/ 922 h 9976"/>
                <a:gd name="connsiteX22" fmla="*/ 6495 w 9595"/>
                <a:gd name="connsiteY22" fmla="*/ 668 h 9976"/>
                <a:gd name="connsiteX23" fmla="*/ 6791 w 9595"/>
                <a:gd name="connsiteY23" fmla="*/ 559 h 9976"/>
                <a:gd name="connsiteX24" fmla="*/ 7755 w 9595"/>
                <a:gd name="connsiteY24" fmla="*/ 279 h 9976"/>
                <a:gd name="connsiteX25" fmla="*/ 8091 w 9595"/>
                <a:gd name="connsiteY25" fmla="*/ 207 h 9976"/>
                <a:gd name="connsiteX26" fmla="*/ 8450 w 9595"/>
                <a:gd name="connsiteY26" fmla="*/ 133 h 9976"/>
                <a:gd name="connsiteX27" fmla="*/ 8808 w 9595"/>
                <a:gd name="connsiteY27" fmla="*/ 73 h 9976"/>
                <a:gd name="connsiteX28" fmla="*/ 9189 w 9595"/>
                <a:gd name="connsiteY28" fmla="*/ 25 h 9976"/>
                <a:gd name="connsiteX29" fmla="*/ 9595 w 9595"/>
                <a:gd name="connsiteY29" fmla="*/ 0 h 9976"/>
                <a:gd name="connsiteX0" fmla="*/ 0 w 9577"/>
                <a:gd name="connsiteY0" fmla="*/ 9975 h 9975"/>
                <a:gd name="connsiteX1" fmla="*/ 24 w 9577"/>
                <a:gd name="connsiteY1" fmla="*/ 9842 h 9975"/>
                <a:gd name="connsiteX2" fmla="*/ 113 w 9577"/>
                <a:gd name="connsiteY2" fmla="*/ 9464 h 9975"/>
                <a:gd name="connsiteX3" fmla="*/ 262 w 9577"/>
                <a:gd name="connsiteY3" fmla="*/ 8892 h 9975"/>
                <a:gd name="connsiteX4" fmla="*/ 498 w 9577"/>
                <a:gd name="connsiteY4" fmla="*/ 8139 h 9975"/>
                <a:gd name="connsiteX5" fmla="*/ 647 w 9577"/>
                <a:gd name="connsiteY5" fmla="*/ 7725 h 9975"/>
                <a:gd name="connsiteX6" fmla="*/ 819 w 9577"/>
                <a:gd name="connsiteY6" fmla="*/ 7288 h 9975"/>
                <a:gd name="connsiteX7" fmla="*/ 1009 w 9577"/>
                <a:gd name="connsiteY7" fmla="*/ 6835 h 9975"/>
                <a:gd name="connsiteX8" fmla="*/ 1224 w 9577"/>
                <a:gd name="connsiteY8" fmla="*/ 6350 h 9975"/>
                <a:gd name="connsiteX9" fmla="*/ 1467 w 9577"/>
                <a:gd name="connsiteY9" fmla="*/ 5863 h 9975"/>
                <a:gd name="connsiteX10" fmla="*/ 1739 w 9577"/>
                <a:gd name="connsiteY10" fmla="*/ 5377 h 9975"/>
                <a:gd name="connsiteX11" fmla="*/ 2031 w 9577"/>
                <a:gd name="connsiteY11" fmla="*/ 4878 h 9975"/>
                <a:gd name="connsiteX12" fmla="*/ 2351 w 9577"/>
                <a:gd name="connsiteY12" fmla="*/ 4416 h 9975"/>
                <a:gd name="connsiteX13" fmla="*/ 2689 w 9577"/>
                <a:gd name="connsiteY13" fmla="*/ 3954 h 9975"/>
                <a:gd name="connsiteX14" fmla="*/ 3045 w 9577"/>
                <a:gd name="connsiteY14" fmla="*/ 3490 h 9975"/>
                <a:gd name="connsiteX15" fmla="*/ 3421 w 9577"/>
                <a:gd name="connsiteY15" fmla="*/ 3041 h 9975"/>
                <a:gd name="connsiteX16" fmla="*/ 3819 w 9577"/>
                <a:gd name="connsiteY16" fmla="*/ 2626 h 9975"/>
                <a:gd name="connsiteX17" fmla="*/ 4228 w 9577"/>
                <a:gd name="connsiteY17" fmla="*/ 2225 h 9975"/>
                <a:gd name="connsiteX18" fmla="*/ 4668 w 9577"/>
                <a:gd name="connsiteY18" fmla="*/ 1862 h 9975"/>
                <a:gd name="connsiteX19" fmla="*/ 5147 w 9577"/>
                <a:gd name="connsiteY19" fmla="*/ 1509 h 9975"/>
                <a:gd name="connsiteX20" fmla="*/ 5647 w 9577"/>
                <a:gd name="connsiteY20" fmla="*/ 1205 h 9975"/>
                <a:gd name="connsiteX21" fmla="*/ 6193 w 9577"/>
                <a:gd name="connsiteY21" fmla="*/ 899 h 9975"/>
                <a:gd name="connsiteX22" fmla="*/ 6769 w 9577"/>
                <a:gd name="connsiteY22" fmla="*/ 645 h 9975"/>
                <a:gd name="connsiteX23" fmla="*/ 7078 w 9577"/>
                <a:gd name="connsiteY23" fmla="*/ 535 h 9975"/>
                <a:gd name="connsiteX24" fmla="*/ 8082 w 9577"/>
                <a:gd name="connsiteY24" fmla="*/ 255 h 9975"/>
                <a:gd name="connsiteX25" fmla="*/ 8433 w 9577"/>
                <a:gd name="connsiteY25" fmla="*/ 182 h 9975"/>
                <a:gd name="connsiteX26" fmla="*/ 8807 w 9577"/>
                <a:gd name="connsiteY26" fmla="*/ 108 h 9975"/>
                <a:gd name="connsiteX27" fmla="*/ 9180 w 9577"/>
                <a:gd name="connsiteY27" fmla="*/ 48 h 9975"/>
                <a:gd name="connsiteX28" fmla="*/ 9577 w 9577"/>
                <a:gd name="connsiteY28" fmla="*/ 0 h 9975"/>
                <a:gd name="connsiteX0" fmla="*/ 0 w 9585"/>
                <a:gd name="connsiteY0" fmla="*/ 9952 h 9952"/>
                <a:gd name="connsiteX1" fmla="*/ 25 w 9585"/>
                <a:gd name="connsiteY1" fmla="*/ 9819 h 9952"/>
                <a:gd name="connsiteX2" fmla="*/ 118 w 9585"/>
                <a:gd name="connsiteY2" fmla="*/ 9440 h 9952"/>
                <a:gd name="connsiteX3" fmla="*/ 274 w 9585"/>
                <a:gd name="connsiteY3" fmla="*/ 8866 h 9952"/>
                <a:gd name="connsiteX4" fmla="*/ 520 w 9585"/>
                <a:gd name="connsiteY4" fmla="*/ 8111 h 9952"/>
                <a:gd name="connsiteX5" fmla="*/ 676 w 9585"/>
                <a:gd name="connsiteY5" fmla="*/ 7696 h 9952"/>
                <a:gd name="connsiteX6" fmla="*/ 855 w 9585"/>
                <a:gd name="connsiteY6" fmla="*/ 7258 h 9952"/>
                <a:gd name="connsiteX7" fmla="*/ 1054 w 9585"/>
                <a:gd name="connsiteY7" fmla="*/ 6804 h 9952"/>
                <a:gd name="connsiteX8" fmla="*/ 1278 w 9585"/>
                <a:gd name="connsiteY8" fmla="*/ 6318 h 9952"/>
                <a:gd name="connsiteX9" fmla="*/ 1532 w 9585"/>
                <a:gd name="connsiteY9" fmla="*/ 5830 h 9952"/>
                <a:gd name="connsiteX10" fmla="*/ 1816 w 9585"/>
                <a:gd name="connsiteY10" fmla="*/ 5342 h 9952"/>
                <a:gd name="connsiteX11" fmla="*/ 2121 w 9585"/>
                <a:gd name="connsiteY11" fmla="*/ 4842 h 9952"/>
                <a:gd name="connsiteX12" fmla="*/ 2455 w 9585"/>
                <a:gd name="connsiteY12" fmla="*/ 4379 h 9952"/>
                <a:gd name="connsiteX13" fmla="*/ 2808 w 9585"/>
                <a:gd name="connsiteY13" fmla="*/ 3916 h 9952"/>
                <a:gd name="connsiteX14" fmla="*/ 3179 w 9585"/>
                <a:gd name="connsiteY14" fmla="*/ 3451 h 9952"/>
                <a:gd name="connsiteX15" fmla="*/ 3572 w 9585"/>
                <a:gd name="connsiteY15" fmla="*/ 3001 h 9952"/>
                <a:gd name="connsiteX16" fmla="*/ 3988 w 9585"/>
                <a:gd name="connsiteY16" fmla="*/ 2585 h 9952"/>
                <a:gd name="connsiteX17" fmla="*/ 4415 w 9585"/>
                <a:gd name="connsiteY17" fmla="*/ 2183 h 9952"/>
                <a:gd name="connsiteX18" fmla="*/ 4874 w 9585"/>
                <a:gd name="connsiteY18" fmla="*/ 1819 h 9952"/>
                <a:gd name="connsiteX19" fmla="*/ 5374 w 9585"/>
                <a:gd name="connsiteY19" fmla="*/ 1465 h 9952"/>
                <a:gd name="connsiteX20" fmla="*/ 5896 w 9585"/>
                <a:gd name="connsiteY20" fmla="*/ 1160 h 9952"/>
                <a:gd name="connsiteX21" fmla="*/ 6467 w 9585"/>
                <a:gd name="connsiteY21" fmla="*/ 853 h 9952"/>
                <a:gd name="connsiteX22" fmla="*/ 7068 w 9585"/>
                <a:gd name="connsiteY22" fmla="*/ 599 h 9952"/>
                <a:gd name="connsiteX23" fmla="*/ 7391 w 9585"/>
                <a:gd name="connsiteY23" fmla="*/ 488 h 9952"/>
                <a:gd name="connsiteX24" fmla="*/ 8439 w 9585"/>
                <a:gd name="connsiteY24" fmla="*/ 208 h 9952"/>
                <a:gd name="connsiteX25" fmla="*/ 8805 w 9585"/>
                <a:gd name="connsiteY25" fmla="*/ 134 h 9952"/>
                <a:gd name="connsiteX26" fmla="*/ 9196 w 9585"/>
                <a:gd name="connsiteY26" fmla="*/ 60 h 9952"/>
                <a:gd name="connsiteX27" fmla="*/ 9585 w 9585"/>
                <a:gd name="connsiteY27" fmla="*/ 0 h 9952"/>
                <a:gd name="connsiteX0" fmla="*/ 0 w 9594"/>
                <a:gd name="connsiteY0" fmla="*/ 9940 h 9940"/>
                <a:gd name="connsiteX1" fmla="*/ 26 w 9594"/>
                <a:gd name="connsiteY1" fmla="*/ 9806 h 9940"/>
                <a:gd name="connsiteX2" fmla="*/ 123 w 9594"/>
                <a:gd name="connsiteY2" fmla="*/ 9426 h 9940"/>
                <a:gd name="connsiteX3" fmla="*/ 286 w 9594"/>
                <a:gd name="connsiteY3" fmla="*/ 8849 h 9940"/>
                <a:gd name="connsiteX4" fmla="*/ 543 w 9594"/>
                <a:gd name="connsiteY4" fmla="*/ 8090 h 9940"/>
                <a:gd name="connsiteX5" fmla="*/ 705 w 9594"/>
                <a:gd name="connsiteY5" fmla="*/ 7673 h 9940"/>
                <a:gd name="connsiteX6" fmla="*/ 892 w 9594"/>
                <a:gd name="connsiteY6" fmla="*/ 7233 h 9940"/>
                <a:gd name="connsiteX7" fmla="*/ 1100 w 9594"/>
                <a:gd name="connsiteY7" fmla="*/ 6777 h 9940"/>
                <a:gd name="connsiteX8" fmla="*/ 1333 w 9594"/>
                <a:gd name="connsiteY8" fmla="*/ 6288 h 9940"/>
                <a:gd name="connsiteX9" fmla="*/ 1598 w 9594"/>
                <a:gd name="connsiteY9" fmla="*/ 5798 h 9940"/>
                <a:gd name="connsiteX10" fmla="*/ 1895 w 9594"/>
                <a:gd name="connsiteY10" fmla="*/ 5308 h 9940"/>
                <a:gd name="connsiteX11" fmla="*/ 2213 w 9594"/>
                <a:gd name="connsiteY11" fmla="*/ 4805 h 9940"/>
                <a:gd name="connsiteX12" fmla="*/ 2561 w 9594"/>
                <a:gd name="connsiteY12" fmla="*/ 4340 h 9940"/>
                <a:gd name="connsiteX13" fmla="*/ 2930 w 9594"/>
                <a:gd name="connsiteY13" fmla="*/ 3875 h 9940"/>
                <a:gd name="connsiteX14" fmla="*/ 3317 w 9594"/>
                <a:gd name="connsiteY14" fmla="*/ 3408 h 9940"/>
                <a:gd name="connsiteX15" fmla="*/ 3727 w 9594"/>
                <a:gd name="connsiteY15" fmla="*/ 2955 h 9940"/>
                <a:gd name="connsiteX16" fmla="*/ 4161 w 9594"/>
                <a:gd name="connsiteY16" fmla="*/ 2537 h 9940"/>
                <a:gd name="connsiteX17" fmla="*/ 4606 w 9594"/>
                <a:gd name="connsiteY17" fmla="*/ 2134 h 9940"/>
                <a:gd name="connsiteX18" fmla="*/ 5085 w 9594"/>
                <a:gd name="connsiteY18" fmla="*/ 1768 h 9940"/>
                <a:gd name="connsiteX19" fmla="*/ 5607 w 9594"/>
                <a:gd name="connsiteY19" fmla="*/ 1412 h 9940"/>
                <a:gd name="connsiteX20" fmla="*/ 6151 w 9594"/>
                <a:gd name="connsiteY20" fmla="*/ 1106 h 9940"/>
                <a:gd name="connsiteX21" fmla="*/ 6747 w 9594"/>
                <a:gd name="connsiteY21" fmla="*/ 797 h 9940"/>
                <a:gd name="connsiteX22" fmla="*/ 7374 w 9594"/>
                <a:gd name="connsiteY22" fmla="*/ 542 h 9940"/>
                <a:gd name="connsiteX23" fmla="*/ 7711 w 9594"/>
                <a:gd name="connsiteY23" fmla="*/ 430 h 9940"/>
                <a:gd name="connsiteX24" fmla="*/ 8804 w 9594"/>
                <a:gd name="connsiteY24" fmla="*/ 149 h 9940"/>
                <a:gd name="connsiteX25" fmla="*/ 9186 w 9594"/>
                <a:gd name="connsiteY25" fmla="*/ 75 h 9940"/>
                <a:gd name="connsiteX26" fmla="*/ 9594 w 9594"/>
                <a:gd name="connsiteY26" fmla="*/ 0 h 9940"/>
                <a:gd name="connsiteX0" fmla="*/ 0 w 9575"/>
                <a:gd name="connsiteY0" fmla="*/ 9925 h 9925"/>
                <a:gd name="connsiteX1" fmla="*/ 27 w 9575"/>
                <a:gd name="connsiteY1" fmla="*/ 9790 h 9925"/>
                <a:gd name="connsiteX2" fmla="*/ 128 w 9575"/>
                <a:gd name="connsiteY2" fmla="*/ 9408 h 9925"/>
                <a:gd name="connsiteX3" fmla="*/ 298 w 9575"/>
                <a:gd name="connsiteY3" fmla="*/ 8827 h 9925"/>
                <a:gd name="connsiteX4" fmla="*/ 566 w 9575"/>
                <a:gd name="connsiteY4" fmla="*/ 8064 h 9925"/>
                <a:gd name="connsiteX5" fmla="*/ 735 w 9575"/>
                <a:gd name="connsiteY5" fmla="*/ 7644 h 9925"/>
                <a:gd name="connsiteX6" fmla="*/ 930 w 9575"/>
                <a:gd name="connsiteY6" fmla="*/ 7202 h 9925"/>
                <a:gd name="connsiteX7" fmla="*/ 1147 w 9575"/>
                <a:gd name="connsiteY7" fmla="*/ 6743 h 9925"/>
                <a:gd name="connsiteX8" fmla="*/ 1389 w 9575"/>
                <a:gd name="connsiteY8" fmla="*/ 6251 h 9925"/>
                <a:gd name="connsiteX9" fmla="*/ 1666 w 9575"/>
                <a:gd name="connsiteY9" fmla="*/ 5758 h 9925"/>
                <a:gd name="connsiteX10" fmla="*/ 1975 w 9575"/>
                <a:gd name="connsiteY10" fmla="*/ 5265 h 9925"/>
                <a:gd name="connsiteX11" fmla="*/ 2307 w 9575"/>
                <a:gd name="connsiteY11" fmla="*/ 4759 h 9925"/>
                <a:gd name="connsiteX12" fmla="*/ 2669 w 9575"/>
                <a:gd name="connsiteY12" fmla="*/ 4291 h 9925"/>
                <a:gd name="connsiteX13" fmla="*/ 3054 w 9575"/>
                <a:gd name="connsiteY13" fmla="*/ 3823 h 9925"/>
                <a:gd name="connsiteX14" fmla="*/ 3457 w 9575"/>
                <a:gd name="connsiteY14" fmla="*/ 3354 h 9925"/>
                <a:gd name="connsiteX15" fmla="*/ 3885 w 9575"/>
                <a:gd name="connsiteY15" fmla="*/ 2898 h 9925"/>
                <a:gd name="connsiteX16" fmla="*/ 4337 w 9575"/>
                <a:gd name="connsiteY16" fmla="*/ 2477 h 9925"/>
                <a:gd name="connsiteX17" fmla="*/ 4801 w 9575"/>
                <a:gd name="connsiteY17" fmla="*/ 2072 h 9925"/>
                <a:gd name="connsiteX18" fmla="*/ 5300 w 9575"/>
                <a:gd name="connsiteY18" fmla="*/ 1704 h 9925"/>
                <a:gd name="connsiteX19" fmla="*/ 5844 w 9575"/>
                <a:gd name="connsiteY19" fmla="*/ 1346 h 9925"/>
                <a:gd name="connsiteX20" fmla="*/ 6411 w 9575"/>
                <a:gd name="connsiteY20" fmla="*/ 1038 h 9925"/>
                <a:gd name="connsiteX21" fmla="*/ 7033 w 9575"/>
                <a:gd name="connsiteY21" fmla="*/ 727 h 9925"/>
                <a:gd name="connsiteX22" fmla="*/ 7686 w 9575"/>
                <a:gd name="connsiteY22" fmla="*/ 470 h 9925"/>
                <a:gd name="connsiteX23" fmla="*/ 8037 w 9575"/>
                <a:gd name="connsiteY23" fmla="*/ 358 h 9925"/>
                <a:gd name="connsiteX24" fmla="*/ 9177 w 9575"/>
                <a:gd name="connsiteY24" fmla="*/ 75 h 9925"/>
                <a:gd name="connsiteX25" fmla="*/ 9575 w 9575"/>
                <a:gd name="connsiteY25" fmla="*/ 0 h 9925"/>
                <a:gd name="connsiteX0" fmla="*/ 0 w 9584"/>
                <a:gd name="connsiteY0" fmla="*/ 9924 h 9924"/>
                <a:gd name="connsiteX1" fmla="*/ 28 w 9584"/>
                <a:gd name="connsiteY1" fmla="*/ 9788 h 9924"/>
                <a:gd name="connsiteX2" fmla="*/ 134 w 9584"/>
                <a:gd name="connsiteY2" fmla="*/ 9403 h 9924"/>
                <a:gd name="connsiteX3" fmla="*/ 311 w 9584"/>
                <a:gd name="connsiteY3" fmla="*/ 8818 h 9924"/>
                <a:gd name="connsiteX4" fmla="*/ 591 w 9584"/>
                <a:gd name="connsiteY4" fmla="*/ 8049 h 9924"/>
                <a:gd name="connsiteX5" fmla="*/ 768 w 9584"/>
                <a:gd name="connsiteY5" fmla="*/ 7626 h 9924"/>
                <a:gd name="connsiteX6" fmla="*/ 971 w 9584"/>
                <a:gd name="connsiteY6" fmla="*/ 7180 h 9924"/>
                <a:gd name="connsiteX7" fmla="*/ 1198 w 9584"/>
                <a:gd name="connsiteY7" fmla="*/ 6718 h 9924"/>
                <a:gd name="connsiteX8" fmla="*/ 1451 w 9584"/>
                <a:gd name="connsiteY8" fmla="*/ 6222 h 9924"/>
                <a:gd name="connsiteX9" fmla="*/ 1740 w 9584"/>
                <a:gd name="connsiteY9" fmla="*/ 5726 h 9924"/>
                <a:gd name="connsiteX10" fmla="*/ 2063 w 9584"/>
                <a:gd name="connsiteY10" fmla="*/ 5229 h 9924"/>
                <a:gd name="connsiteX11" fmla="*/ 2409 w 9584"/>
                <a:gd name="connsiteY11" fmla="*/ 4719 h 9924"/>
                <a:gd name="connsiteX12" fmla="*/ 2787 w 9584"/>
                <a:gd name="connsiteY12" fmla="*/ 4247 h 9924"/>
                <a:gd name="connsiteX13" fmla="*/ 3190 w 9584"/>
                <a:gd name="connsiteY13" fmla="*/ 3776 h 9924"/>
                <a:gd name="connsiteX14" fmla="*/ 3610 w 9584"/>
                <a:gd name="connsiteY14" fmla="*/ 3303 h 9924"/>
                <a:gd name="connsiteX15" fmla="*/ 4057 w 9584"/>
                <a:gd name="connsiteY15" fmla="*/ 2844 h 9924"/>
                <a:gd name="connsiteX16" fmla="*/ 4530 w 9584"/>
                <a:gd name="connsiteY16" fmla="*/ 2420 h 9924"/>
                <a:gd name="connsiteX17" fmla="*/ 5014 w 9584"/>
                <a:gd name="connsiteY17" fmla="*/ 2012 h 9924"/>
                <a:gd name="connsiteX18" fmla="*/ 5535 w 9584"/>
                <a:gd name="connsiteY18" fmla="*/ 1641 h 9924"/>
                <a:gd name="connsiteX19" fmla="*/ 6103 w 9584"/>
                <a:gd name="connsiteY19" fmla="*/ 1280 h 9924"/>
                <a:gd name="connsiteX20" fmla="*/ 6696 w 9584"/>
                <a:gd name="connsiteY20" fmla="*/ 970 h 9924"/>
                <a:gd name="connsiteX21" fmla="*/ 7345 w 9584"/>
                <a:gd name="connsiteY21" fmla="*/ 656 h 9924"/>
                <a:gd name="connsiteX22" fmla="*/ 8027 w 9584"/>
                <a:gd name="connsiteY22" fmla="*/ 398 h 9924"/>
                <a:gd name="connsiteX23" fmla="*/ 8394 w 9584"/>
                <a:gd name="connsiteY23" fmla="*/ 285 h 9924"/>
                <a:gd name="connsiteX24" fmla="*/ 9584 w 9584"/>
                <a:gd name="connsiteY24" fmla="*/ 0 h 9924"/>
                <a:gd name="connsiteX0" fmla="*/ 0 w 8758"/>
                <a:gd name="connsiteY0" fmla="*/ 9713 h 9713"/>
                <a:gd name="connsiteX1" fmla="*/ 29 w 8758"/>
                <a:gd name="connsiteY1" fmla="*/ 9576 h 9713"/>
                <a:gd name="connsiteX2" fmla="*/ 140 w 8758"/>
                <a:gd name="connsiteY2" fmla="*/ 9188 h 9713"/>
                <a:gd name="connsiteX3" fmla="*/ 324 w 8758"/>
                <a:gd name="connsiteY3" fmla="*/ 8599 h 9713"/>
                <a:gd name="connsiteX4" fmla="*/ 617 w 8758"/>
                <a:gd name="connsiteY4" fmla="*/ 7824 h 9713"/>
                <a:gd name="connsiteX5" fmla="*/ 801 w 8758"/>
                <a:gd name="connsiteY5" fmla="*/ 7397 h 9713"/>
                <a:gd name="connsiteX6" fmla="*/ 1013 w 8758"/>
                <a:gd name="connsiteY6" fmla="*/ 6948 h 9713"/>
                <a:gd name="connsiteX7" fmla="*/ 1250 w 8758"/>
                <a:gd name="connsiteY7" fmla="*/ 6482 h 9713"/>
                <a:gd name="connsiteX8" fmla="*/ 1514 w 8758"/>
                <a:gd name="connsiteY8" fmla="*/ 5983 h 9713"/>
                <a:gd name="connsiteX9" fmla="*/ 1816 w 8758"/>
                <a:gd name="connsiteY9" fmla="*/ 5483 h 9713"/>
                <a:gd name="connsiteX10" fmla="*/ 2153 w 8758"/>
                <a:gd name="connsiteY10" fmla="*/ 4982 h 9713"/>
                <a:gd name="connsiteX11" fmla="*/ 2514 w 8758"/>
                <a:gd name="connsiteY11" fmla="*/ 4468 h 9713"/>
                <a:gd name="connsiteX12" fmla="*/ 2908 w 8758"/>
                <a:gd name="connsiteY12" fmla="*/ 3993 h 9713"/>
                <a:gd name="connsiteX13" fmla="*/ 3328 w 8758"/>
                <a:gd name="connsiteY13" fmla="*/ 3518 h 9713"/>
                <a:gd name="connsiteX14" fmla="*/ 3767 w 8758"/>
                <a:gd name="connsiteY14" fmla="*/ 3041 h 9713"/>
                <a:gd name="connsiteX15" fmla="*/ 4233 w 8758"/>
                <a:gd name="connsiteY15" fmla="*/ 2579 h 9713"/>
                <a:gd name="connsiteX16" fmla="*/ 4727 w 8758"/>
                <a:gd name="connsiteY16" fmla="*/ 2152 h 9713"/>
                <a:gd name="connsiteX17" fmla="*/ 5232 w 8758"/>
                <a:gd name="connsiteY17" fmla="*/ 1740 h 9713"/>
                <a:gd name="connsiteX18" fmla="*/ 5775 w 8758"/>
                <a:gd name="connsiteY18" fmla="*/ 1367 h 9713"/>
                <a:gd name="connsiteX19" fmla="*/ 6368 w 8758"/>
                <a:gd name="connsiteY19" fmla="*/ 1003 h 9713"/>
                <a:gd name="connsiteX20" fmla="*/ 6987 w 8758"/>
                <a:gd name="connsiteY20" fmla="*/ 690 h 9713"/>
                <a:gd name="connsiteX21" fmla="*/ 7664 w 8758"/>
                <a:gd name="connsiteY21" fmla="*/ 374 h 9713"/>
                <a:gd name="connsiteX22" fmla="*/ 8375 w 8758"/>
                <a:gd name="connsiteY22" fmla="*/ 114 h 9713"/>
                <a:gd name="connsiteX23" fmla="*/ 8758 w 8758"/>
                <a:gd name="connsiteY23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758" h="9713">
                  <a:moveTo>
                    <a:pt x="0" y="9713"/>
                  </a:moveTo>
                  <a:cubicBezTo>
                    <a:pt x="7" y="9669"/>
                    <a:pt x="22" y="9621"/>
                    <a:pt x="29" y="9576"/>
                  </a:cubicBezTo>
                  <a:cubicBezTo>
                    <a:pt x="65" y="9445"/>
                    <a:pt x="103" y="9317"/>
                    <a:pt x="140" y="9188"/>
                  </a:cubicBezTo>
                  <a:cubicBezTo>
                    <a:pt x="200" y="8992"/>
                    <a:pt x="263" y="8796"/>
                    <a:pt x="324" y="8599"/>
                  </a:cubicBezTo>
                  <a:cubicBezTo>
                    <a:pt x="423" y="8341"/>
                    <a:pt x="519" y="8082"/>
                    <a:pt x="617" y="7824"/>
                  </a:cubicBezTo>
                  <a:cubicBezTo>
                    <a:pt x="678" y="7681"/>
                    <a:pt x="739" y="7539"/>
                    <a:pt x="801" y="7397"/>
                  </a:cubicBezTo>
                  <a:cubicBezTo>
                    <a:pt x="873" y="7247"/>
                    <a:pt x="941" y="7099"/>
                    <a:pt x="1013" y="6948"/>
                  </a:cubicBezTo>
                  <a:cubicBezTo>
                    <a:pt x="1093" y="6793"/>
                    <a:pt x="1171" y="6639"/>
                    <a:pt x="1250" y="6482"/>
                  </a:cubicBezTo>
                  <a:lnTo>
                    <a:pt x="1514" y="5983"/>
                  </a:lnTo>
                  <a:lnTo>
                    <a:pt x="1816" y="5483"/>
                  </a:lnTo>
                  <a:lnTo>
                    <a:pt x="2153" y="4982"/>
                  </a:lnTo>
                  <a:lnTo>
                    <a:pt x="2514" y="4468"/>
                  </a:lnTo>
                  <a:lnTo>
                    <a:pt x="2908" y="3993"/>
                  </a:lnTo>
                  <a:lnTo>
                    <a:pt x="3328" y="3518"/>
                  </a:lnTo>
                  <a:lnTo>
                    <a:pt x="3767" y="3041"/>
                  </a:lnTo>
                  <a:lnTo>
                    <a:pt x="4233" y="2579"/>
                  </a:lnTo>
                  <a:lnTo>
                    <a:pt x="4727" y="2152"/>
                  </a:lnTo>
                  <a:lnTo>
                    <a:pt x="5232" y="1740"/>
                  </a:lnTo>
                  <a:lnTo>
                    <a:pt x="5775" y="1367"/>
                  </a:lnTo>
                  <a:lnTo>
                    <a:pt x="6368" y="1003"/>
                  </a:lnTo>
                  <a:lnTo>
                    <a:pt x="6987" y="690"/>
                  </a:lnTo>
                  <a:lnTo>
                    <a:pt x="7664" y="374"/>
                  </a:lnTo>
                  <a:lnTo>
                    <a:pt x="8375" y="114"/>
                  </a:lnTo>
                  <a:lnTo>
                    <a:pt x="8758" y="0"/>
                  </a:lnTo>
                </a:path>
              </a:pathLst>
            </a:custGeom>
            <a:noFill/>
            <a:ln w="508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371719" name="Line 7"/>
            <p:cNvSpPr>
              <a:spLocks noChangeShapeType="1"/>
            </p:cNvSpPr>
            <p:nvPr/>
          </p:nvSpPr>
          <p:spPr bwMode="auto">
            <a:xfrm flipV="1">
              <a:off x="1489372" y="4842787"/>
              <a:ext cx="0" cy="139700"/>
            </a:xfrm>
            <a:prstGeom prst="line">
              <a:avLst/>
            </a:prstGeom>
            <a:noFill/>
            <a:ln w="12700">
              <a:solidFill>
                <a:srgbClr val="13467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371720" name="Freeform 8"/>
            <p:cNvSpPr>
              <a:spLocks/>
            </p:cNvSpPr>
            <p:nvPr/>
          </p:nvSpPr>
          <p:spPr bwMode="auto">
            <a:xfrm>
              <a:off x="2059284" y="4842787"/>
              <a:ext cx="1588" cy="142875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0" y="80"/>
                </a:cxn>
                <a:cxn ang="0">
                  <a:pos x="0" y="68"/>
                </a:cxn>
                <a:cxn ang="0">
                  <a:pos x="0" y="57"/>
                </a:cxn>
                <a:cxn ang="0">
                  <a:pos x="0" y="45"/>
                </a:cxn>
                <a:cxn ang="0">
                  <a:pos x="0" y="34"/>
                </a:cxn>
                <a:cxn ang="0">
                  <a:pos x="0" y="22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" h="90">
                  <a:moveTo>
                    <a:pt x="0" y="89"/>
                  </a:moveTo>
                  <a:lnTo>
                    <a:pt x="0" y="80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13467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371721" name="Freeform 9"/>
            <p:cNvSpPr>
              <a:spLocks/>
            </p:cNvSpPr>
            <p:nvPr/>
          </p:nvSpPr>
          <p:spPr bwMode="auto">
            <a:xfrm>
              <a:off x="2629197" y="4842787"/>
              <a:ext cx="1587" cy="142875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0" y="80"/>
                </a:cxn>
                <a:cxn ang="0">
                  <a:pos x="0" y="68"/>
                </a:cxn>
                <a:cxn ang="0">
                  <a:pos x="0" y="57"/>
                </a:cxn>
                <a:cxn ang="0">
                  <a:pos x="0" y="45"/>
                </a:cxn>
                <a:cxn ang="0">
                  <a:pos x="0" y="34"/>
                </a:cxn>
                <a:cxn ang="0">
                  <a:pos x="0" y="22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" h="90">
                  <a:moveTo>
                    <a:pt x="0" y="89"/>
                  </a:moveTo>
                  <a:lnTo>
                    <a:pt x="0" y="80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13467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371722" name="Freeform 10"/>
            <p:cNvSpPr>
              <a:spLocks/>
            </p:cNvSpPr>
            <p:nvPr/>
          </p:nvSpPr>
          <p:spPr bwMode="auto">
            <a:xfrm>
              <a:off x="3199109" y="4842787"/>
              <a:ext cx="1588" cy="142875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0" y="80"/>
                </a:cxn>
                <a:cxn ang="0">
                  <a:pos x="0" y="68"/>
                </a:cxn>
                <a:cxn ang="0">
                  <a:pos x="0" y="57"/>
                </a:cxn>
                <a:cxn ang="0">
                  <a:pos x="0" y="45"/>
                </a:cxn>
                <a:cxn ang="0">
                  <a:pos x="0" y="34"/>
                </a:cxn>
                <a:cxn ang="0">
                  <a:pos x="0" y="22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" h="90">
                  <a:moveTo>
                    <a:pt x="0" y="89"/>
                  </a:moveTo>
                  <a:lnTo>
                    <a:pt x="0" y="80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13467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371723" name="Line 11"/>
            <p:cNvSpPr>
              <a:spLocks noChangeShapeType="1"/>
            </p:cNvSpPr>
            <p:nvPr/>
          </p:nvSpPr>
          <p:spPr bwMode="auto">
            <a:xfrm flipV="1">
              <a:off x="3753147" y="4842787"/>
              <a:ext cx="0" cy="139700"/>
            </a:xfrm>
            <a:prstGeom prst="line">
              <a:avLst/>
            </a:prstGeom>
            <a:noFill/>
            <a:ln w="12700">
              <a:solidFill>
                <a:srgbClr val="13467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371724" name="Rectangle 12"/>
            <p:cNvSpPr>
              <a:spLocks noChangeArrowheads="1"/>
            </p:cNvSpPr>
            <p:nvPr/>
          </p:nvSpPr>
          <p:spPr bwMode="auto">
            <a:xfrm>
              <a:off x="1348340" y="4961850"/>
              <a:ext cx="275715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en-US" sz="1600" b="0" dirty="0">
                  <a:solidFill>
                    <a:srgbClr val="134679"/>
                  </a:solidFill>
                  <a:cs typeface="+mn-cs"/>
                </a:rPr>
                <a:t>1</a:t>
              </a:r>
            </a:p>
          </p:txBody>
        </p:sp>
        <p:sp>
          <p:nvSpPr>
            <p:cNvPr id="371726" name="Rectangle 14"/>
            <p:cNvSpPr>
              <a:spLocks noChangeArrowheads="1"/>
            </p:cNvSpPr>
            <p:nvPr/>
          </p:nvSpPr>
          <p:spPr bwMode="auto">
            <a:xfrm>
              <a:off x="1921427" y="4961850"/>
              <a:ext cx="275715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en-US" sz="1600" b="0">
                  <a:solidFill>
                    <a:srgbClr val="134679"/>
                  </a:solidFill>
                  <a:cs typeface="+mn-cs"/>
                </a:rPr>
                <a:t>2</a:t>
              </a:r>
            </a:p>
          </p:txBody>
        </p:sp>
        <p:sp>
          <p:nvSpPr>
            <p:cNvPr id="371727" name="Rectangle 15"/>
            <p:cNvSpPr>
              <a:spLocks noChangeArrowheads="1"/>
            </p:cNvSpPr>
            <p:nvPr/>
          </p:nvSpPr>
          <p:spPr bwMode="auto">
            <a:xfrm>
              <a:off x="2485784" y="4961850"/>
              <a:ext cx="275715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en-US" sz="1600" b="0">
                  <a:solidFill>
                    <a:srgbClr val="134679"/>
                  </a:solidFill>
                  <a:cs typeface="+mn-cs"/>
                </a:rPr>
                <a:t>3</a:t>
              </a:r>
            </a:p>
          </p:txBody>
        </p:sp>
        <p:sp>
          <p:nvSpPr>
            <p:cNvPr id="371728" name="Rectangle 16"/>
            <p:cNvSpPr>
              <a:spLocks noChangeArrowheads="1"/>
            </p:cNvSpPr>
            <p:nvPr/>
          </p:nvSpPr>
          <p:spPr bwMode="auto">
            <a:xfrm>
              <a:off x="3078715" y="4961850"/>
              <a:ext cx="275715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en-US" sz="1600" b="0">
                  <a:solidFill>
                    <a:srgbClr val="134679"/>
                  </a:solidFill>
                  <a:cs typeface="+mn-cs"/>
                </a:rPr>
                <a:t>4</a:t>
              </a:r>
            </a:p>
          </p:txBody>
        </p:sp>
        <p:sp>
          <p:nvSpPr>
            <p:cNvPr id="371729" name="Rectangle 17"/>
            <p:cNvSpPr>
              <a:spLocks noChangeArrowheads="1"/>
            </p:cNvSpPr>
            <p:nvPr/>
          </p:nvSpPr>
          <p:spPr bwMode="auto">
            <a:xfrm>
              <a:off x="3624815" y="4961850"/>
              <a:ext cx="275715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en-US" sz="1600" b="0" dirty="0">
                  <a:solidFill>
                    <a:srgbClr val="134679"/>
                  </a:solidFill>
                  <a:cs typeface="+mn-cs"/>
                </a:rPr>
                <a:t>5</a:t>
              </a:r>
            </a:p>
          </p:txBody>
        </p:sp>
        <p:sp>
          <p:nvSpPr>
            <p:cNvPr id="371732" name="Rectangle 20"/>
            <p:cNvSpPr>
              <a:spLocks noChangeArrowheads="1"/>
            </p:cNvSpPr>
            <p:nvPr/>
          </p:nvSpPr>
          <p:spPr bwMode="auto">
            <a:xfrm>
              <a:off x="3301531" y="1464124"/>
              <a:ext cx="72295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  <a:defRPr/>
              </a:pPr>
              <a:r>
                <a:rPr lang="en-US" sz="1600" b="0" dirty="0" smtClean="0">
                  <a:solidFill>
                    <a:srgbClr val="00B050"/>
                  </a:solidFill>
                  <a:cs typeface="+mn-cs"/>
                </a:rPr>
                <a:t>Normal</a:t>
              </a:r>
              <a:endParaRPr lang="en-US" sz="1600" b="0" dirty="0">
                <a:solidFill>
                  <a:srgbClr val="00B050"/>
                </a:solidFill>
                <a:cs typeface="+mn-cs"/>
              </a:endParaRPr>
            </a:p>
          </p:txBody>
        </p:sp>
        <p:sp>
          <p:nvSpPr>
            <p:cNvPr id="371733" name="Rectangle 21"/>
            <p:cNvSpPr>
              <a:spLocks noChangeArrowheads="1"/>
            </p:cNvSpPr>
            <p:nvPr/>
          </p:nvSpPr>
          <p:spPr bwMode="auto">
            <a:xfrm>
              <a:off x="3113980" y="2212386"/>
              <a:ext cx="910505" cy="5822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  <a:defRPr/>
              </a:pPr>
              <a:r>
                <a:rPr lang="en-US" sz="1600" b="0" dirty="0" smtClean="0">
                  <a:solidFill>
                    <a:srgbClr val="4E6BFA"/>
                  </a:solidFill>
                  <a:cs typeface="+mn-cs"/>
                </a:rPr>
                <a:t>Asthma </a:t>
              </a:r>
              <a:br>
                <a:rPr lang="en-US" sz="1600" b="0" dirty="0" smtClean="0">
                  <a:solidFill>
                    <a:srgbClr val="4E6BFA"/>
                  </a:solidFill>
                  <a:cs typeface="+mn-cs"/>
                </a:rPr>
              </a:br>
              <a:r>
                <a:rPr lang="en-US" sz="1600" b="0" dirty="0" smtClean="0">
                  <a:solidFill>
                    <a:srgbClr val="4E6BFA"/>
                  </a:solidFill>
                  <a:cs typeface="+mn-cs"/>
                </a:rPr>
                <a:t>(after </a:t>
              </a:r>
              <a:r>
                <a:rPr lang="en-US" sz="1600" dirty="0" smtClean="0">
                  <a:solidFill>
                    <a:srgbClr val="4E6BFA"/>
                  </a:solidFill>
                </a:rPr>
                <a:t>BD</a:t>
              </a:r>
              <a:r>
                <a:rPr lang="en-US" sz="1600" b="0" dirty="0" smtClean="0">
                  <a:solidFill>
                    <a:srgbClr val="4E6BFA"/>
                  </a:solidFill>
                  <a:cs typeface="+mn-cs"/>
                </a:rPr>
                <a:t>)</a:t>
              </a:r>
              <a:endParaRPr lang="en-US" sz="1600" b="0" dirty="0">
                <a:solidFill>
                  <a:srgbClr val="4E6BFA"/>
                </a:solidFill>
                <a:cs typeface="+mn-cs"/>
              </a:endParaRPr>
            </a:p>
          </p:txBody>
        </p:sp>
        <p:sp>
          <p:nvSpPr>
            <p:cNvPr id="371734" name="Rectangle 22"/>
            <p:cNvSpPr>
              <a:spLocks noChangeArrowheads="1"/>
            </p:cNvSpPr>
            <p:nvPr/>
          </p:nvSpPr>
          <p:spPr bwMode="auto">
            <a:xfrm>
              <a:off x="2974519" y="3043675"/>
              <a:ext cx="1049966" cy="5822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  <a:defRPr/>
              </a:pPr>
              <a:r>
                <a:rPr lang="en-US" sz="1600" b="0" dirty="0" smtClean="0">
                  <a:solidFill>
                    <a:srgbClr val="FF0000"/>
                  </a:solidFill>
                  <a:cs typeface="+mn-cs"/>
                </a:rPr>
                <a:t>Asthma </a:t>
              </a:r>
              <a:br>
                <a:rPr lang="en-US" sz="1600" b="0" dirty="0" smtClean="0">
                  <a:solidFill>
                    <a:srgbClr val="FF0000"/>
                  </a:solidFill>
                  <a:cs typeface="+mn-cs"/>
                </a:rPr>
              </a:br>
              <a:r>
                <a:rPr lang="en-US" sz="1600" b="0" dirty="0" smtClean="0">
                  <a:solidFill>
                    <a:srgbClr val="FF0000"/>
                  </a:solidFill>
                  <a:cs typeface="+mn-cs"/>
                </a:rPr>
                <a:t>(before BD)</a:t>
              </a:r>
              <a:endParaRPr lang="en-US" sz="1600" b="0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371735" name="Freeform 23"/>
            <p:cNvSpPr>
              <a:spLocks/>
            </p:cNvSpPr>
            <p:nvPr/>
          </p:nvSpPr>
          <p:spPr bwMode="auto">
            <a:xfrm>
              <a:off x="906758" y="2885400"/>
              <a:ext cx="582613" cy="1930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9" y="0"/>
                </a:cxn>
                <a:cxn ang="0">
                  <a:pos x="409" y="1215"/>
                </a:cxn>
              </a:cxnLst>
              <a:rect l="0" t="0" r="r" b="b"/>
              <a:pathLst>
                <a:path w="410" h="1216">
                  <a:moveTo>
                    <a:pt x="0" y="0"/>
                  </a:moveTo>
                  <a:lnTo>
                    <a:pt x="409" y="0"/>
                  </a:lnTo>
                  <a:lnTo>
                    <a:pt x="409" y="1215"/>
                  </a:lnTo>
                </a:path>
              </a:pathLst>
            </a:custGeom>
            <a:noFill/>
            <a:ln w="12700" cap="rnd" cmpd="sng">
              <a:solidFill>
                <a:srgbClr val="134679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371736" name="Line 24"/>
            <p:cNvSpPr>
              <a:spLocks noChangeShapeType="1"/>
            </p:cNvSpPr>
            <p:nvPr/>
          </p:nvSpPr>
          <p:spPr bwMode="auto">
            <a:xfrm>
              <a:off x="928984" y="3564837"/>
              <a:ext cx="542925" cy="0"/>
            </a:xfrm>
            <a:prstGeom prst="line">
              <a:avLst/>
            </a:prstGeom>
            <a:noFill/>
            <a:ln w="12700">
              <a:solidFill>
                <a:srgbClr val="134679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371737" name="Line 25"/>
            <p:cNvSpPr>
              <a:spLocks noChangeShapeType="1"/>
            </p:cNvSpPr>
            <p:nvPr/>
          </p:nvSpPr>
          <p:spPr bwMode="auto">
            <a:xfrm>
              <a:off x="928984" y="3971236"/>
              <a:ext cx="542925" cy="0"/>
            </a:xfrm>
            <a:prstGeom prst="line">
              <a:avLst/>
            </a:prstGeom>
            <a:noFill/>
            <a:ln w="12700">
              <a:solidFill>
                <a:srgbClr val="134679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468508" y="2205950"/>
              <a:ext cx="0" cy="5080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3"/>
          <p:cNvGrpSpPr/>
          <p:nvPr/>
        </p:nvGrpSpPr>
        <p:grpSpPr>
          <a:xfrm>
            <a:off x="4259738" y="914378"/>
            <a:ext cx="4905699" cy="5523320"/>
            <a:chOff x="4317793" y="1074032"/>
            <a:chExt cx="4905699" cy="5523320"/>
          </a:xfrm>
        </p:grpSpPr>
        <p:sp>
          <p:nvSpPr>
            <p:cNvPr id="52" name="ZoneTexte 9"/>
            <p:cNvSpPr txBox="1"/>
            <p:nvPr/>
          </p:nvSpPr>
          <p:spPr>
            <a:xfrm rot="5400000">
              <a:off x="4473292" y="918533"/>
              <a:ext cx="461665" cy="7726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CA" b="1" dirty="0">
                  <a:solidFill>
                    <a:srgbClr val="134679"/>
                  </a:solidFill>
                </a:rPr>
                <a:t>Flow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8370118" y="4845738"/>
              <a:ext cx="853374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r">
                <a:defRPr/>
              </a:pPr>
              <a:r>
                <a:rPr lang="en-US" b="1" dirty="0">
                  <a:solidFill>
                    <a:srgbClr val="134679"/>
                  </a:solidFill>
                </a:rPr>
                <a:t>Volume</a:t>
              </a:r>
            </a:p>
          </p:txBody>
        </p:sp>
        <p:sp>
          <p:nvSpPr>
            <p:cNvPr id="54" name="ZoneTexte 11"/>
            <p:cNvSpPr txBox="1"/>
            <p:nvPr/>
          </p:nvSpPr>
          <p:spPr>
            <a:xfrm>
              <a:off x="6021961" y="2653188"/>
              <a:ext cx="9718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dirty="0">
                  <a:solidFill>
                    <a:srgbClr val="00B050"/>
                  </a:solidFill>
                </a:rPr>
                <a:t>Normal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4499434" y="1486588"/>
              <a:ext cx="0" cy="4536364"/>
            </a:xfrm>
            <a:prstGeom prst="line">
              <a:avLst/>
            </a:prstGeom>
            <a:ln w="31750">
              <a:solidFill>
                <a:srgbClr val="1346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518929" y="4730789"/>
              <a:ext cx="4091765" cy="0"/>
            </a:xfrm>
            <a:prstGeom prst="line">
              <a:avLst/>
            </a:prstGeom>
            <a:ln w="31750">
              <a:solidFill>
                <a:srgbClr val="1346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reeform 56"/>
            <p:cNvSpPr/>
            <p:nvPr/>
          </p:nvSpPr>
          <p:spPr>
            <a:xfrm>
              <a:off x="4502918" y="4699680"/>
              <a:ext cx="3775616" cy="1897672"/>
            </a:xfrm>
            <a:custGeom>
              <a:avLst/>
              <a:gdLst>
                <a:gd name="connsiteX0" fmla="*/ 0 w 4441371"/>
                <a:gd name="connsiteY0" fmla="*/ 58057 h 1654628"/>
                <a:gd name="connsiteX1" fmla="*/ 595086 w 4441371"/>
                <a:gd name="connsiteY1" fmla="*/ 711200 h 1654628"/>
                <a:gd name="connsiteX2" fmla="*/ 595086 w 4441371"/>
                <a:gd name="connsiteY2" fmla="*/ 711200 h 1654628"/>
                <a:gd name="connsiteX3" fmla="*/ 928914 w 4441371"/>
                <a:gd name="connsiteY3" fmla="*/ 1030514 h 1654628"/>
                <a:gd name="connsiteX4" fmla="*/ 1465943 w 4441371"/>
                <a:gd name="connsiteY4" fmla="*/ 1407885 h 1654628"/>
                <a:gd name="connsiteX5" fmla="*/ 2104571 w 4441371"/>
                <a:gd name="connsiteY5" fmla="*/ 1582057 h 1654628"/>
                <a:gd name="connsiteX6" fmla="*/ 2583543 w 4441371"/>
                <a:gd name="connsiteY6" fmla="*/ 1654628 h 1654628"/>
                <a:gd name="connsiteX7" fmla="*/ 3178629 w 4441371"/>
                <a:gd name="connsiteY7" fmla="*/ 1582057 h 1654628"/>
                <a:gd name="connsiteX8" fmla="*/ 3556000 w 4441371"/>
                <a:gd name="connsiteY8" fmla="*/ 1407885 h 1654628"/>
                <a:gd name="connsiteX9" fmla="*/ 3889829 w 4441371"/>
                <a:gd name="connsiteY9" fmla="*/ 1161143 h 1654628"/>
                <a:gd name="connsiteX10" fmla="*/ 4238171 w 4441371"/>
                <a:gd name="connsiteY10" fmla="*/ 653143 h 1654628"/>
                <a:gd name="connsiteX11" fmla="*/ 4368800 w 4441371"/>
                <a:gd name="connsiteY11" fmla="*/ 275771 h 1654628"/>
                <a:gd name="connsiteX12" fmla="*/ 4441371 w 4441371"/>
                <a:gd name="connsiteY12" fmla="*/ 0 h 1654628"/>
                <a:gd name="connsiteX0" fmla="*/ 0 w 4441371"/>
                <a:gd name="connsiteY0" fmla="*/ 58057 h 1659494"/>
                <a:gd name="connsiteX1" fmla="*/ 595086 w 4441371"/>
                <a:gd name="connsiteY1" fmla="*/ 711200 h 1659494"/>
                <a:gd name="connsiteX2" fmla="*/ 595086 w 4441371"/>
                <a:gd name="connsiteY2" fmla="*/ 711200 h 1659494"/>
                <a:gd name="connsiteX3" fmla="*/ 928914 w 4441371"/>
                <a:gd name="connsiteY3" fmla="*/ 1030514 h 1659494"/>
                <a:gd name="connsiteX4" fmla="*/ 1465943 w 4441371"/>
                <a:gd name="connsiteY4" fmla="*/ 1407885 h 1659494"/>
                <a:gd name="connsiteX5" fmla="*/ 2090057 w 4441371"/>
                <a:gd name="connsiteY5" fmla="*/ 1625600 h 1659494"/>
                <a:gd name="connsiteX6" fmla="*/ 2583543 w 4441371"/>
                <a:gd name="connsiteY6" fmla="*/ 1654628 h 1659494"/>
                <a:gd name="connsiteX7" fmla="*/ 3178629 w 4441371"/>
                <a:gd name="connsiteY7" fmla="*/ 1582057 h 1659494"/>
                <a:gd name="connsiteX8" fmla="*/ 3556000 w 4441371"/>
                <a:gd name="connsiteY8" fmla="*/ 1407885 h 1659494"/>
                <a:gd name="connsiteX9" fmla="*/ 3889829 w 4441371"/>
                <a:gd name="connsiteY9" fmla="*/ 1161143 h 1659494"/>
                <a:gd name="connsiteX10" fmla="*/ 4238171 w 4441371"/>
                <a:gd name="connsiteY10" fmla="*/ 653143 h 1659494"/>
                <a:gd name="connsiteX11" fmla="*/ 4368800 w 4441371"/>
                <a:gd name="connsiteY11" fmla="*/ 275771 h 1659494"/>
                <a:gd name="connsiteX12" fmla="*/ 4441371 w 4441371"/>
                <a:gd name="connsiteY12" fmla="*/ 0 h 1659494"/>
                <a:gd name="connsiteX0" fmla="*/ 0 w 4441371"/>
                <a:gd name="connsiteY0" fmla="*/ 58057 h 1659494"/>
                <a:gd name="connsiteX1" fmla="*/ 595086 w 4441371"/>
                <a:gd name="connsiteY1" fmla="*/ 711200 h 1659494"/>
                <a:gd name="connsiteX2" fmla="*/ 595086 w 4441371"/>
                <a:gd name="connsiteY2" fmla="*/ 711200 h 1659494"/>
                <a:gd name="connsiteX3" fmla="*/ 928914 w 4441371"/>
                <a:gd name="connsiteY3" fmla="*/ 1030514 h 1659494"/>
                <a:gd name="connsiteX4" fmla="*/ 1465943 w 4441371"/>
                <a:gd name="connsiteY4" fmla="*/ 1407885 h 1659494"/>
                <a:gd name="connsiteX5" fmla="*/ 2090057 w 4441371"/>
                <a:gd name="connsiteY5" fmla="*/ 1625600 h 1659494"/>
                <a:gd name="connsiteX6" fmla="*/ 2583543 w 4441371"/>
                <a:gd name="connsiteY6" fmla="*/ 1654628 h 1659494"/>
                <a:gd name="connsiteX7" fmla="*/ 3178629 w 4441371"/>
                <a:gd name="connsiteY7" fmla="*/ 1582057 h 1659494"/>
                <a:gd name="connsiteX8" fmla="*/ 3556000 w 4441371"/>
                <a:gd name="connsiteY8" fmla="*/ 1407885 h 1659494"/>
                <a:gd name="connsiteX9" fmla="*/ 3889829 w 4441371"/>
                <a:gd name="connsiteY9" fmla="*/ 1132568 h 1659494"/>
                <a:gd name="connsiteX10" fmla="*/ 4238171 w 4441371"/>
                <a:gd name="connsiteY10" fmla="*/ 653143 h 1659494"/>
                <a:gd name="connsiteX11" fmla="*/ 4368800 w 4441371"/>
                <a:gd name="connsiteY11" fmla="*/ 275771 h 1659494"/>
                <a:gd name="connsiteX12" fmla="*/ 4441371 w 4441371"/>
                <a:gd name="connsiteY12" fmla="*/ 0 h 1659494"/>
                <a:gd name="connsiteX0" fmla="*/ 0 w 4441371"/>
                <a:gd name="connsiteY0" fmla="*/ 58057 h 1659494"/>
                <a:gd name="connsiteX1" fmla="*/ 595086 w 4441371"/>
                <a:gd name="connsiteY1" fmla="*/ 711200 h 1659494"/>
                <a:gd name="connsiteX2" fmla="*/ 595086 w 4441371"/>
                <a:gd name="connsiteY2" fmla="*/ 711200 h 1659494"/>
                <a:gd name="connsiteX3" fmla="*/ 928914 w 4441371"/>
                <a:gd name="connsiteY3" fmla="*/ 1030514 h 1659494"/>
                <a:gd name="connsiteX4" fmla="*/ 1465943 w 4441371"/>
                <a:gd name="connsiteY4" fmla="*/ 1407885 h 1659494"/>
                <a:gd name="connsiteX5" fmla="*/ 2090057 w 4441371"/>
                <a:gd name="connsiteY5" fmla="*/ 1625600 h 1659494"/>
                <a:gd name="connsiteX6" fmla="*/ 2583543 w 4441371"/>
                <a:gd name="connsiteY6" fmla="*/ 1654628 h 1659494"/>
                <a:gd name="connsiteX7" fmla="*/ 3178629 w 4441371"/>
                <a:gd name="connsiteY7" fmla="*/ 1582057 h 1659494"/>
                <a:gd name="connsiteX8" fmla="*/ 3556000 w 4441371"/>
                <a:gd name="connsiteY8" fmla="*/ 1407885 h 1659494"/>
                <a:gd name="connsiteX9" fmla="*/ 3889829 w 4441371"/>
                <a:gd name="connsiteY9" fmla="*/ 1132568 h 1659494"/>
                <a:gd name="connsiteX10" fmla="*/ 4209596 w 4441371"/>
                <a:gd name="connsiteY10" fmla="*/ 634093 h 1659494"/>
                <a:gd name="connsiteX11" fmla="*/ 4368800 w 4441371"/>
                <a:gd name="connsiteY11" fmla="*/ 275771 h 1659494"/>
                <a:gd name="connsiteX12" fmla="*/ 4441371 w 4441371"/>
                <a:gd name="connsiteY12" fmla="*/ 0 h 1659494"/>
                <a:gd name="connsiteX0" fmla="*/ 0 w 4441371"/>
                <a:gd name="connsiteY0" fmla="*/ 58057 h 1684706"/>
                <a:gd name="connsiteX1" fmla="*/ 595086 w 4441371"/>
                <a:gd name="connsiteY1" fmla="*/ 711200 h 1684706"/>
                <a:gd name="connsiteX2" fmla="*/ 595086 w 4441371"/>
                <a:gd name="connsiteY2" fmla="*/ 711200 h 1684706"/>
                <a:gd name="connsiteX3" fmla="*/ 928914 w 4441371"/>
                <a:gd name="connsiteY3" fmla="*/ 1030514 h 1684706"/>
                <a:gd name="connsiteX4" fmla="*/ 1465943 w 4441371"/>
                <a:gd name="connsiteY4" fmla="*/ 1407885 h 1684706"/>
                <a:gd name="connsiteX5" fmla="*/ 2090057 w 4441371"/>
                <a:gd name="connsiteY5" fmla="*/ 1625600 h 1684706"/>
                <a:gd name="connsiteX6" fmla="*/ 2593068 w 4441371"/>
                <a:gd name="connsiteY6" fmla="*/ 1683203 h 1684706"/>
                <a:gd name="connsiteX7" fmla="*/ 3178629 w 4441371"/>
                <a:gd name="connsiteY7" fmla="*/ 1582057 h 1684706"/>
                <a:gd name="connsiteX8" fmla="*/ 3556000 w 4441371"/>
                <a:gd name="connsiteY8" fmla="*/ 1407885 h 1684706"/>
                <a:gd name="connsiteX9" fmla="*/ 3889829 w 4441371"/>
                <a:gd name="connsiteY9" fmla="*/ 1132568 h 1684706"/>
                <a:gd name="connsiteX10" fmla="*/ 4209596 w 4441371"/>
                <a:gd name="connsiteY10" fmla="*/ 634093 h 1684706"/>
                <a:gd name="connsiteX11" fmla="*/ 4368800 w 4441371"/>
                <a:gd name="connsiteY11" fmla="*/ 275771 h 1684706"/>
                <a:gd name="connsiteX12" fmla="*/ 4441371 w 4441371"/>
                <a:gd name="connsiteY12" fmla="*/ 0 h 1684706"/>
                <a:gd name="connsiteX0" fmla="*/ 0 w 4441371"/>
                <a:gd name="connsiteY0" fmla="*/ 58057 h 1684410"/>
                <a:gd name="connsiteX1" fmla="*/ 595086 w 4441371"/>
                <a:gd name="connsiteY1" fmla="*/ 711200 h 1684410"/>
                <a:gd name="connsiteX2" fmla="*/ 595086 w 4441371"/>
                <a:gd name="connsiteY2" fmla="*/ 711200 h 1684410"/>
                <a:gd name="connsiteX3" fmla="*/ 928914 w 4441371"/>
                <a:gd name="connsiteY3" fmla="*/ 1030514 h 1684410"/>
                <a:gd name="connsiteX4" fmla="*/ 1538515 w 4441371"/>
                <a:gd name="connsiteY4" fmla="*/ 1451428 h 1684410"/>
                <a:gd name="connsiteX5" fmla="*/ 2090057 w 4441371"/>
                <a:gd name="connsiteY5" fmla="*/ 1625600 h 1684410"/>
                <a:gd name="connsiteX6" fmla="*/ 2593068 w 4441371"/>
                <a:gd name="connsiteY6" fmla="*/ 1683203 h 1684410"/>
                <a:gd name="connsiteX7" fmla="*/ 3178629 w 4441371"/>
                <a:gd name="connsiteY7" fmla="*/ 1582057 h 1684410"/>
                <a:gd name="connsiteX8" fmla="*/ 3556000 w 4441371"/>
                <a:gd name="connsiteY8" fmla="*/ 1407885 h 1684410"/>
                <a:gd name="connsiteX9" fmla="*/ 3889829 w 4441371"/>
                <a:gd name="connsiteY9" fmla="*/ 1132568 h 1684410"/>
                <a:gd name="connsiteX10" fmla="*/ 4209596 w 4441371"/>
                <a:gd name="connsiteY10" fmla="*/ 634093 h 1684410"/>
                <a:gd name="connsiteX11" fmla="*/ 4368800 w 4441371"/>
                <a:gd name="connsiteY11" fmla="*/ 275771 h 1684410"/>
                <a:gd name="connsiteX12" fmla="*/ 4441371 w 4441371"/>
                <a:gd name="connsiteY12" fmla="*/ 0 h 1684410"/>
                <a:gd name="connsiteX0" fmla="*/ 0 w 4441371"/>
                <a:gd name="connsiteY0" fmla="*/ 58057 h 1696130"/>
                <a:gd name="connsiteX1" fmla="*/ 595086 w 4441371"/>
                <a:gd name="connsiteY1" fmla="*/ 711200 h 1696130"/>
                <a:gd name="connsiteX2" fmla="*/ 595086 w 4441371"/>
                <a:gd name="connsiteY2" fmla="*/ 711200 h 1696130"/>
                <a:gd name="connsiteX3" fmla="*/ 928914 w 4441371"/>
                <a:gd name="connsiteY3" fmla="*/ 1030514 h 1696130"/>
                <a:gd name="connsiteX4" fmla="*/ 1538515 w 4441371"/>
                <a:gd name="connsiteY4" fmla="*/ 1451428 h 1696130"/>
                <a:gd name="connsiteX5" fmla="*/ 2090057 w 4441371"/>
                <a:gd name="connsiteY5" fmla="*/ 1669143 h 1696130"/>
                <a:gd name="connsiteX6" fmla="*/ 2593068 w 4441371"/>
                <a:gd name="connsiteY6" fmla="*/ 1683203 h 1696130"/>
                <a:gd name="connsiteX7" fmla="*/ 3178629 w 4441371"/>
                <a:gd name="connsiteY7" fmla="*/ 1582057 h 1696130"/>
                <a:gd name="connsiteX8" fmla="*/ 3556000 w 4441371"/>
                <a:gd name="connsiteY8" fmla="*/ 1407885 h 1696130"/>
                <a:gd name="connsiteX9" fmla="*/ 3889829 w 4441371"/>
                <a:gd name="connsiteY9" fmla="*/ 1132568 h 1696130"/>
                <a:gd name="connsiteX10" fmla="*/ 4209596 w 4441371"/>
                <a:gd name="connsiteY10" fmla="*/ 634093 h 1696130"/>
                <a:gd name="connsiteX11" fmla="*/ 4368800 w 4441371"/>
                <a:gd name="connsiteY11" fmla="*/ 275771 h 1696130"/>
                <a:gd name="connsiteX12" fmla="*/ 4441371 w 4441371"/>
                <a:gd name="connsiteY12" fmla="*/ 0 h 1696130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595086 w 4441371"/>
                <a:gd name="connsiteY2" fmla="*/ 711200 h 1695271"/>
                <a:gd name="connsiteX3" fmla="*/ 928914 w 4441371"/>
                <a:gd name="connsiteY3" fmla="*/ 1030514 h 1695271"/>
                <a:gd name="connsiteX4" fmla="*/ 1480458 w 4441371"/>
                <a:gd name="connsiteY4" fmla="*/ 1465943 h 1695271"/>
                <a:gd name="connsiteX5" fmla="*/ 2090057 w 4441371"/>
                <a:gd name="connsiteY5" fmla="*/ 1669143 h 1695271"/>
                <a:gd name="connsiteX6" fmla="*/ 2593068 w 4441371"/>
                <a:gd name="connsiteY6" fmla="*/ 1683203 h 1695271"/>
                <a:gd name="connsiteX7" fmla="*/ 3178629 w 4441371"/>
                <a:gd name="connsiteY7" fmla="*/ 1582057 h 1695271"/>
                <a:gd name="connsiteX8" fmla="*/ 3556000 w 4441371"/>
                <a:gd name="connsiteY8" fmla="*/ 1407885 h 1695271"/>
                <a:gd name="connsiteX9" fmla="*/ 3889829 w 4441371"/>
                <a:gd name="connsiteY9" fmla="*/ 1132568 h 1695271"/>
                <a:gd name="connsiteX10" fmla="*/ 4209596 w 4441371"/>
                <a:gd name="connsiteY10" fmla="*/ 634093 h 1695271"/>
                <a:gd name="connsiteX11" fmla="*/ 4368800 w 4441371"/>
                <a:gd name="connsiteY11" fmla="*/ 275771 h 1695271"/>
                <a:gd name="connsiteX12" fmla="*/ 4441371 w 4441371"/>
                <a:gd name="connsiteY12" fmla="*/ 0 h 1695271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595086 w 4441371"/>
                <a:gd name="connsiteY2" fmla="*/ 711200 h 1695271"/>
                <a:gd name="connsiteX3" fmla="*/ 885371 w 4441371"/>
                <a:gd name="connsiteY3" fmla="*/ 1030514 h 1695271"/>
                <a:gd name="connsiteX4" fmla="*/ 1480458 w 4441371"/>
                <a:gd name="connsiteY4" fmla="*/ 1465943 h 1695271"/>
                <a:gd name="connsiteX5" fmla="*/ 2090057 w 4441371"/>
                <a:gd name="connsiteY5" fmla="*/ 1669143 h 1695271"/>
                <a:gd name="connsiteX6" fmla="*/ 2593068 w 4441371"/>
                <a:gd name="connsiteY6" fmla="*/ 1683203 h 1695271"/>
                <a:gd name="connsiteX7" fmla="*/ 3178629 w 4441371"/>
                <a:gd name="connsiteY7" fmla="*/ 1582057 h 1695271"/>
                <a:gd name="connsiteX8" fmla="*/ 3556000 w 4441371"/>
                <a:gd name="connsiteY8" fmla="*/ 1407885 h 1695271"/>
                <a:gd name="connsiteX9" fmla="*/ 3889829 w 4441371"/>
                <a:gd name="connsiteY9" fmla="*/ 1132568 h 1695271"/>
                <a:gd name="connsiteX10" fmla="*/ 4209596 w 4441371"/>
                <a:gd name="connsiteY10" fmla="*/ 634093 h 1695271"/>
                <a:gd name="connsiteX11" fmla="*/ 4368800 w 4441371"/>
                <a:gd name="connsiteY11" fmla="*/ 275771 h 1695271"/>
                <a:gd name="connsiteX12" fmla="*/ 4441371 w 4441371"/>
                <a:gd name="connsiteY12" fmla="*/ 0 h 1695271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551543 w 4441371"/>
                <a:gd name="connsiteY2" fmla="*/ 711200 h 1695271"/>
                <a:gd name="connsiteX3" fmla="*/ 885371 w 4441371"/>
                <a:gd name="connsiteY3" fmla="*/ 1030514 h 1695271"/>
                <a:gd name="connsiteX4" fmla="*/ 1480458 w 4441371"/>
                <a:gd name="connsiteY4" fmla="*/ 1465943 h 1695271"/>
                <a:gd name="connsiteX5" fmla="*/ 2090057 w 4441371"/>
                <a:gd name="connsiteY5" fmla="*/ 1669143 h 1695271"/>
                <a:gd name="connsiteX6" fmla="*/ 2593068 w 4441371"/>
                <a:gd name="connsiteY6" fmla="*/ 1683203 h 1695271"/>
                <a:gd name="connsiteX7" fmla="*/ 3178629 w 4441371"/>
                <a:gd name="connsiteY7" fmla="*/ 1582057 h 1695271"/>
                <a:gd name="connsiteX8" fmla="*/ 3556000 w 4441371"/>
                <a:gd name="connsiteY8" fmla="*/ 1407885 h 1695271"/>
                <a:gd name="connsiteX9" fmla="*/ 3889829 w 4441371"/>
                <a:gd name="connsiteY9" fmla="*/ 1132568 h 1695271"/>
                <a:gd name="connsiteX10" fmla="*/ 4209596 w 4441371"/>
                <a:gd name="connsiteY10" fmla="*/ 634093 h 1695271"/>
                <a:gd name="connsiteX11" fmla="*/ 4368800 w 4441371"/>
                <a:gd name="connsiteY11" fmla="*/ 275771 h 1695271"/>
                <a:gd name="connsiteX12" fmla="*/ 4441371 w 4441371"/>
                <a:gd name="connsiteY12" fmla="*/ 0 h 1695271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885371 w 4441371"/>
                <a:gd name="connsiteY2" fmla="*/ 1030514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551543 w 4441371"/>
                <a:gd name="connsiteY1" fmla="*/ 740229 h 1695271"/>
                <a:gd name="connsiteX2" fmla="*/ 885371 w 4441371"/>
                <a:gd name="connsiteY2" fmla="*/ 1030514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551543 w 4441371"/>
                <a:gd name="connsiteY1" fmla="*/ 740229 h 1695271"/>
                <a:gd name="connsiteX2" fmla="*/ 972457 w 4441371"/>
                <a:gd name="connsiteY2" fmla="*/ 1117600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391886 w 4441371"/>
                <a:gd name="connsiteY1" fmla="*/ 711200 h 1695271"/>
                <a:gd name="connsiteX2" fmla="*/ 972457 w 4441371"/>
                <a:gd name="connsiteY2" fmla="*/ 1117600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391886 w 4441371"/>
                <a:gd name="connsiteY1" fmla="*/ 711200 h 1695271"/>
                <a:gd name="connsiteX2" fmla="*/ 972457 w 4441371"/>
                <a:gd name="connsiteY2" fmla="*/ 1117600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391886 w 4441371"/>
                <a:gd name="connsiteY1" fmla="*/ 711200 h 1695271"/>
                <a:gd name="connsiteX2" fmla="*/ 798285 w 4441371"/>
                <a:gd name="connsiteY2" fmla="*/ 1190171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0867"/>
                <a:gd name="connsiteX1" fmla="*/ 391886 w 4441371"/>
                <a:gd name="connsiteY1" fmla="*/ 711200 h 1690867"/>
                <a:gd name="connsiteX2" fmla="*/ 798285 w 4441371"/>
                <a:gd name="connsiteY2" fmla="*/ 1190171 h 1690867"/>
                <a:gd name="connsiteX3" fmla="*/ 1407886 w 4441371"/>
                <a:gd name="connsiteY3" fmla="*/ 1553029 h 1690867"/>
                <a:gd name="connsiteX4" fmla="*/ 2090057 w 4441371"/>
                <a:gd name="connsiteY4" fmla="*/ 1669143 h 1690867"/>
                <a:gd name="connsiteX5" fmla="*/ 2593068 w 4441371"/>
                <a:gd name="connsiteY5" fmla="*/ 1683203 h 1690867"/>
                <a:gd name="connsiteX6" fmla="*/ 3178629 w 4441371"/>
                <a:gd name="connsiteY6" fmla="*/ 1582057 h 1690867"/>
                <a:gd name="connsiteX7" fmla="*/ 3556000 w 4441371"/>
                <a:gd name="connsiteY7" fmla="*/ 1407885 h 1690867"/>
                <a:gd name="connsiteX8" fmla="*/ 3889829 w 4441371"/>
                <a:gd name="connsiteY8" fmla="*/ 1132568 h 1690867"/>
                <a:gd name="connsiteX9" fmla="*/ 4209596 w 4441371"/>
                <a:gd name="connsiteY9" fmla="*/ 634093 h 1690867"/>
                <a:gd name="connsiteX10" fmla="*/ 4368800 w 4441371"/>
                <a:gd name="connsiteY10" fmla="*/ 275771 h 1690867"/>
                <a:gd name="connsiteX11" fmla="*/ 4441371 w 4441371"/>
                <a:gd name="connsiteY11" fmla="*/ 0 h 1690867"/>
                <a:gd name="connsiteX0" fmla="*/ 0 w 4441371"/>
                <a:gd name="connsiteY0" fmla="*/ 58057 h 1690867"/>
                <a:gd name="connsiteX1" fmla="*/ 203200 w 4441371"/>
                <a:gd name="connsiteY1" fmla="*/ 493486 h 1690867"/>
                <a:gd name="connsiteX2" fmla="*/ 391886 w 4441371"/>
                <a:gd name="connsiteY2" fmla="*/ 711200 h 1690867"/>
                <a:gd name="connsiteX3" fmla="*/ 798285 w 4441371"/>
                <a:gd name="connsiteY3" fmla="*/ 1190171 h 1690867"/>
                <a:gd name="connsiteX4" fmla="*/ 1407886 w 4441371"/>
                <a:gd name="connsiteY4" fmla="*/ 1553029 h 1690867"/>
                <a:gd name="connsiteX5" fmla="*/ 2090057 w 4441371"/>
                <a:gd name="connsiteY5" fmla="*/ 1669143 h 1690867"/>
                <a:gd name="connsiteX6" fmla="*/ 2593068 w 4441371"/>
                <a:gd name="connsiteY6" fmla="*/ 1683203 h 1690867"/>
                <a:gd name="connsiteX7" fmla="*/ 3178629 w 4441371"/>
                <a:gd name="connsiteY7" fmla="*/ 1582057 h 1690867"/>
                <a:gd name="connsiteX8" fmla="*/ 3556000 w 4441371"/>
                <a:gd name="connsiteY8" fmla="*/ 1407885 h 1690867"/>
                <a:gd name="connsiteX9" fmla="*/ 3889829 w 4441371"/>
                <a:gd name="connsiteY9" fmla="*/ 1132568 h 1690867"/>
                <a:gd name="connsiteX10" fmla="*/ 4209596 w 4441371"/>
                <a:gd name="connsiteY10" fmla="*/ 634093 h 1690867"/>
                <a:gd name="connsiteX11" fmla="*/ 4368800 w 4441371"/>
                <a:gd name="connsiteY11" fmla="*/ 275771 h 1690867"/>
                <a:gd name="connsiteX12" fmla="*/ 4441371 w 4441371"/>
                <a:gd name="connsiteY12" fmla="*/ 0 h 1690867"/>
                <a:gd name="connsiteX0" fmla="*/ 0 w 4441371"/>
                <a:gd name="connsiteY0" fmla="*/ 58057 h 1690867"/>
                <a:gd name="connsiteX1" fmla="*/ 203200 w 4441371"/>
                <a:gd name="connsiteY1" fmla="*/ 493486 h 1690867"/>
                <a:gd name="connsiteX2" fmla="*/ 449944 w 4441371"/>
                <a:gd name="connsiteY2" fmla="*/ 856343 h 1690867"/>
                <a:gd name="connsiteX3" fmla="*/ 798285 w 4441371"/>
                <a:gd name="connsiteY3" fmla="*/ 1190171 h 1690867"/>
                <a:gd name="connsiteX4" fmla="*/ 1407886 w 4441371"/>
                <a:gd name="connsiteY4" fmla="*/ 1553029 h 1690867"/>
                <a:gd name="connsiteX5" fmla="*/ 2090057 w 4441371"/>
                <a:gd name="connsiteY5" fmla="*/ 1669143 h 1690867"/>
                <a:gd name="connsiteX6" fmla="*/ 2593068 w 4441371"/>
                <a:gd name="connsiteY6" fmla="*/ 1683203 h 1690867"/>
                <a:gd name="connsiteX7" fmla="*/ 3178629 w 4441371"/>
                <a:gd name="connsiteY7" fmla="*/ 1582057 h 1690867"/>
                <a:gd name="connsiteX8" fmla="*/ 3556000 w 4441371"/>
                <a:gd name="connsiteY8" fmla="*/ 1407885 h 1690867"/>
                <a:gd name="connsiteX9" fmla="*/ 3889829 w 4441371"/>
                <a:gd name="connsiteY9" fmla="*/ 1132568 h 1690867"/>
                <a:gd name="connsiteX10" fmla="*/ 4209596 w 4441371"/>
                <a:gd name="connsiteY10" fmla="*/ 634093 h 1690867"/>
                <a:gd name="connsiteX11" fmla="*/ 4368800 w 4441371"/>
                <a:gd name="connsiteY11" fmla="*/ 275771 h 1690867"/>
                <a:gd name="connsiteX12" fmla="*/ 4441371 w 4441371"/>
                <a:gd name="connsiteY12" fmla="*/ 0 h 1690867"/>
                <a:gd name="connsiteX0" fmla="*/ 0 w 4441371"/>
                <a:gd name="connsiteY0" fmla="*/ 58057 h 1720293"/>
                <a:gd name="connsiteX1" fmla="*/ 203200 w 4441371"/>
                <a:gd name="connsiteY1" fmla="*/ 493486 h 1720293"/>
                <a:gd name="connsiteX2" fmla="*/ 449944 w 4441371"/>
                <a:gd name="connsiteY2" fmla="*/ 856343 h 1720293"/>
                <a:gd name="connsiteX3" fmla="*/ 798285 w 4441371"/>
                <a:gd name="connsiteY3" fmla="*/ 1190171 h 1720293"/>
                <a:gd name="connsiteX4" fmla="*/ 1407886 w 4441371"/>
                <a:gd name="connsiteY4" fmla="*/ 1553029 h 1720293"/>
                <a:gd name="connsiteX5" fmla="*/ 2090057 w 4441371"/>
                <a:gd name="connsiteY5" fmla="*/ 1712685 h 1720293"/>
                <a:gd name="connsiteX6" fmla="*/ 2593068 w 4441371"/>
                <a:gd name="connsiteY6" fmla="*/ 1683203 h 1720293"/>
                <a:gd name="connsiteX7" fmla="*/ 3178629 w 4441371"/>
                <a:gd name="connsiteY7" fmla="*/ 1582057 h 1720293"/>
                <a:gd name="connsiteX8" fmla="*/ 3556000 w 4441371"/>
                <a:gd name="connsiteY8" fmla="*/ 1407885 h 1720293"/>
                <a:gd name="connsiteX9" fmla="*/ 3889829 w 4441371"/>
                <a:gd name="connsiteY9" fmla="*/ 1132568 h 1720293"/>
                <a:gd name="connsiteX10" fmla="*/ 4209596 w 4441371"/>
                <a:gd name="connsiteY10" fmla="*/ 634093 h 1720293"/>
                <a:gd name="connsiteX11" fmla="*/ 4368800 w 4441371"/>
                <a:gd name="connsiteY11" fmla="*/ 275771 h 1720293"/>
                <a:gd name="connsiteX12" fmla="*/ 4441371 w 4441371"/>
                <a:gd name="connsiteY12" fmla="*/ 0 h 1720293"/>
                <a:gd name="connsiteX0" fmla="*/ 0 w 4441371"/>
                <a:gd name="connsiteY0" fmla="*/ 58057 h 1730634"/>
                <a:gd name="connsiteX1" fmla="*/ 203200 w 4441371"/>
                <a:gd name="connsiteY1" fmla="*/ 493486 h 1730634"/>
                <a:gd name="connsiteX2" fmla="*/ 449944 w 4441371"/>
                <a:gd name="connsiteY2" fmla="*/ 856343 h 1730634"/>
                <a:gd name="connsiteX3" fmla="*/ 798285 w 4441371"/>
                <a:gd name="connsiteY3" fmla="*/ 1190171 h 1730634"/>
                <a:gd name="connsiteX4" fmla="*/ 1407886 w 4441371"/>
                <a:gd name="connsiteY4" fmla="*/ 1553029 h 1730634"/>
                <a:gd name="connsiteX5" fmla="*/ 2090057 w 4441371"/>
                <a:gd name="connsiteY5" fmla="*/ 1712685 h 1730634"/>
                <a:gd name="connsiteX6" fmla="*/ 2636611 w 4441371"/>
                <a:gd name="connsiteY6" fmla="*/ 1712231 h 1730634"/>
                <a:gd name="connsiteX7" fmla="*/ 3178629 w 4441371"/>
                <a:gd name="connsiteY7" fmla="*/ 1582057 h 1730634"/>
                <a:gd name="connsiteX8" fmla="*/ 3556000 w 4441371"/>
                <a:gd name="connsiteY8" fmla="*/ 1407885 h 1730634"/>
                <a:gd name="connsiteX9" fmla="*/ 3889829 w 4441371"/>
                <a:gd name="connsiteY9" fmla="*/ 1132568 h 1730634"/>
                <a:gd name="connsiteX10" fmla="*/ 4209596 w 4441371"/>
                <a:gd name="connsiteY10" fmla="*/ 634093 h 1730634"/>
                <a:gd name="connsiteX11" fmla="*/ 4368800 w 4441371"/>
                <a:gd name="connsiteY11" fmla="*/ 275771 h 1730634"/>
                <a:gd name="connsiteX12" fmla="*/ 4441371 w 4441371"/>
                <a:gd name="connsiteY12" fmla="*/ 0 h 1730634"/>
                <a:gd name="connsiteX0" fmla="*/ 0 w 4454494"/>
                <a:gd name="connsiteY0" fmla="*/ 30063 h 1730634"/>
                <a:gd name="connsiteX1" fmla="*/ 216323 w 4454494"/>
                <a:gd name="connsiteY1" fmla="*/ 493486 h 1730634"/>
                <a:gd name="connsiteX2" fmla="*/ 463067 w 4454494"/>
                <a:gd name="connsiteY2" fmla="*/ 856343 h 1730634"/>
                <a:gd name="connsiteX3" fmla="*/ 811408 w 4454494"/>
                <a:gd name="connsiteY3" fmla="*/ 1190171 h 1730634"/>
                <a:gd name="connsiteX4" fmla="*/ 1421009 w 4454494"/>
                <a:gd name="connsiteY4" fmla="*/ 1553029 h 1730634"/>
                <a:gd name="connsiteX5" fmla="*/ 2103180 w 4454494"/>
                <a:gd name="connsiteY5" fmla="*/ 1712685 h 1730634"/>
                <a:gd name="connsiteX6" fmla="*/ 2649734 w 4454494"/>
                <a:gd name="connsiteY6" fmla="*/ 1712231 h 1730634"/>
                <a:gd name="connsiteX7" fmla="*/ 3191752 w 4454494"/>
                <a:gd name="connsiteY7" fmla="*/ 1582057 h 1730634"/>
                <a:gd name="connsiteX8" fmla="*/ 3569123 w 4454494"/>
                <a:gd name="connsiteY8" fmla="*/ 1407885 h 1730634"/>
                <a:gd name="connsiteX9" fmla="*/ 3902952 w 4454494"/>
                <a:gd name="connsiteY9" fmla="*/ 1132568 h 1730634"/>
                <a:gd name="connsiteX10" fmla="*/ 4222719 w 4454494"/>
                <a:gd name="connsiteY10" fmla="*/ 634093 h 1730634"/>
                <a:gd name="connsiteX11" fmla="*/ 4381923 w 4454494"/>
                <a:gd name="connsiteY11" fmla="*/ 275771 h 1730634"/>
                <a:gd name="connsiteX12" fmla="*/ 4454494 w 4454494"/>
                <a:gd name="connsiteY12" fmla="*/ 0 h 173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4494" h="1730634">
                  <a:moveTo>
                    <a:pt x="0" y="30063"/>
                  </a:moveTo>
                  <a:cubicBezTo>
                    <a:pt x="41124" y="95378"/>
                    <a:pt x="151009" y="384629"/>
                    <a:pt x="216323" y="493486"/>
                  </a:cubicBezTo>
                  <a:cubicBezTo>
                    <a:pt x="281637" y="602343"/>
                    <a:pt x="363886" y="740229"/>
                    <a:pt x="463067" y="856343"/>
                  </a:cubicBezTo>
                  <a:cubicBezTo>
                    <a:pt x="562248" y="972457"/>
                    <a:pt x="651751" y="1074057"/>
                    <a:pt x="811408" y="1190171"/>
                  </a:cubicBezTo>
                  <a:cubicBezTo>
                    <a:pt x="971065" y="1306285"/>
                    <a:pt x="1205714" y="1465943"/>
                    <a:pt x="1421009" y="1553029"/>
                  </a:cubicBezTo>
                  <a:cubicBezTo>
                    <a:pt x="1636304" y="1640115"/>
                    <a:pt x="1898393" y="1686151"/>
                    <a:pt x="2103180" y="1712685"/>
                  </a:cubicBezTo>
                  <a:cubicBezTo>
                    <a:pt x="2307968" y="1739219"/>
                    <a:pt x="2468305" y="1734002"/>
                    <a:pt x="2649734" y="1712231"/>
                  </a:cubicBezTo>
                  <a:cubicBezTo>
                    <a:pt x="2831163" y="1690460"/>
                    <a:pt x="3038521" y="1632781"/>
                    <a:pt x="3191752" y="1582057"/>
                  </a:cubicBezTo>
                  <a:cubicBezTo>
                    <a:pt x="3344984" y="1531333"/>
                    <a:pt x="3450590" y="1482800"/>
                    <a:pt x="3569123" y="1407885"/>
                  </a:cubicBezTo>
                  <a:cubicBezTo>
                    <a:pt x="3687656" y="1332970"/>
                    <a:pt x="3794019" y="1261533"/>
                    <a:pt x="3902952" y="1132568"/>
                  </a:cubicBezTo>
                  <a:cubicBezTo>
                    <a:pt x="4011885" y="1003603"/>
                    <a:pt x="4142890" y="776893"/>
                    <a:pt x="4222719" y="634093"/>
                  </a:cubicBezTo>
                  <a:cubicBezTo>
                    <a:pt x="4302548" y="491293"/>
                    <a:pt x="4343294" y="381453"/>
                    <a:pt x="4381923" y="275771"/>
                  </a:cubicBezTo>
                  <a:cubicBezTo>
                    <a:pt x="4420552" y="170089"/>
                    <a:pt x="4435142" y="83457"/>
                    <a:pt x="4454494" y="0"/>
                  </a:cubicBezTo>
                </a:path>
              </a:pathLst>
            </a:custGeom>
            <a:noFill/>
            <a:ln w="50800">
              <a:solidFill>
                <a:srgbClr val="4E6B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513185" y="1883758"/>
              <a:ext cx="3542243" cy="2847031"/>
            </a:xfrm>
            <a:custGeom>
              <a:avLst/>
              <a:gdLst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377371 w 4412343"/>
                <a:gd name="connsiteY5" fmla="*/ 870857 h 3309257"/>
                <a:gd name="connsiteX6" fmla="*/ 478971 w 4412343"/>
                <a:gd name="connsiteY6" fmla="*/ 1509486 h 3309257"/>
                <a:gd name="connsiteX7" fmla="*/ 682171 w 4412343"/>
                <a:gd name="connsiteY7" fmla="*/ 2032000 h 3309257"/>
                <a:gd name="connsiteX8" fmla="*/ 1103085 w 4412343"/>
                <a:gd name="connsiteY8" fmla="*/ 252548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478971 w 4412343"/>
                <a:gd name="connsiteY6" fmla="*/ 1509486 h 3309257"/>
                <a:gd name="connsiteX7" fmla="*/ 682171 w 4412343"/>
                <a:gd name="connsiteY7" fmla="*/ 2032000 h 3309257"/>
                <a:gd name="connsiteX8" fmla="*/ 1103085 w 4412343"/>
                <a:gd name="connsiteY8" fmla="*/ 252548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682171 w 4412343"/>
                <a:gd name="connsiteY7" fmla="*/ 2032000 h 3309257"/>
                <a:gd name="connsiteX8" fmla="*/ 1103085 w 4412343"/>
                <a:gd name="connsiteY8" fmla="*/ 252548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682171 w 4412343"/>
                <a:gd name="connsiteY7" fmla="*/ 2032000 h 3309257"/>
                <a:gd name="connsiteX8" fmla="*/ 1103085 w 4412343"/>
                <a:gd name="connsiteY8" fmla="*/ 252548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103085 w 4412343"/>
                <a:gd name="connsiteY8" fmla="*/ 252548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103085 w 4412343"/>
                <a:gd name="connsiteY8" fmla="*/ 252548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198335 w 4412343"/>
                <a:gd name="connsiteY8" fmla="*/ 2477861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198335 w 4412343"/>
                <a:gd name="connsiteY8" fmla="*/ 2477861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284060 w 4412343"/>
                <a:gd name="connsiteY8" fmla="*/ 243023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284060 w 4412343"/>
                <a:gd name="connsiteY8" fmla="*/ 243023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284060 w 4412343"/>
                <a:gd name="connsiteY8" fmla="*/ 2430236 h 3309257"/>
                <a:gd name="connsiteX9" fmla="*/ 1692275 w 4412343"/>
                <a:gd name="connsiteY9" fmla="*/ 27250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284060 w 4412343"/>
                <a:gd name="connsiteY8" fmla="*/ 2430236 h 3309257"/>
                <a:gd name="connsiteX9" fmla="*/ 1692275 w 4412343"/>
                <a:gd name="connsiteY9" fmla="*/ 2725057 h 3309257"/>
                <a:gd name="connsiteX10" fmla="*/ 2297339 w 4412343"/>
                <a:gd name="connsiteY10" fmla="*/ 297633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284060 w 4412343"/>
                <a:gd name="connsiteY8" fmla="*/ 2430236 h 3309257"/>
                <a:gd name="connsiteX9" fmla="*/ 1692275 w 4412343"/>
                <a:gd name="connsiteY9" fmla="*/ 2725057 h 3309257"/>
                <a:gd name="connsiteX10" fmla="*/ 2297339 w 4412343"/>
                <a:gd name="connsiteY10" fmla="*/ 297633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890814 w 4412343"/>
                <a:gd name="connsiteY8" fmla="*/ 1983468 h 3309257"/>
                <a:gd name="connsiteX9" fmla="*/ 1284060 w 4412343"/>
                <a:gd name="connsiteY9" fmla="*/ 2430236 h 3309257"/>
                <a:gd name="connsiteX10" fmla="*/ 1692275 w 4412343"/>
                <a:gd name="connsiteY10" fmla="*/ 2725057 h 3309257"/>
                <a:gd name="connsiteX11" fmla="*/ 2297339 w 4412343"/>
                <a:gd name="connsiteY11" fmla="*/ 2976336 h 3309257"/>
                <a:gd name="connsiteX12" fmla="*/ 3004457 w 4412343"/>
                <a:gd name="connsiteY12" fmla="*/ 3178629 h 3309257"/>
                <a:gd name="connsiteX13" fmla="*/ 3875314 w 4412343"/>
                <a:gd name="connsiteY13" fmla="*/ 3265714 h 3309257"/>
                <a:gd name="connsiteX14" fmla="*/ 4412343 w 4412343"/>
                <a:gd name="connsiteY14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844096 w 4412343"/>
                <a:gd name="connsiteY7" fmla="*/ 1936750 h 3309257"/>
                <a:gd name="connsiteX8" fmla="*/ 890814 w 4412343"/>
                <a:gd name="connsiteY8" fmla="*/ 1983468 h 3309257"/>
                <a:gd name="connsiteX9" fmla="*/ 1284060 w 4412343"/>
                <a:gd name="connsiteY9" fmla="*/ 2430236 h 3309257"/>
                <a:gd name="connsiteX10" fmla="*/ 1692275 w 4412343"/>
                <a:gd name="connsiteY10" fmla="*/ 2725057 h 3309257"/>
                <a:gd name="connsiteX11" fmla="*/ 2297339 w 4412343"/>
                <a:gd name="connsiteY11" fmla="*/ 2976336 h 3309257"/>
                <a:gd name="connsiteX12" fmla="*/ 3004457 w 4412343"/>
                <a:gd name="connsiteY12" fmla="*/ 3178629 h 3309257"/>
                <a:gd name="connsiteX13" fmla="*/ 3875314 w 4412343"/>
                <a:gd name="connsiteY13" fmla="*/ 3265714 h 3309257"/>
                <a:gd name="connsiteX14" fmla="*/ 4412343 w 4412343"/>
                <a:gd name="connsiteY14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44096 w 4412343"/>
                <a:gd name="connsiteY7" fmla="*/ 1936750 h 3309257"/>
                <a:gd name="connsiteX8" fmla="*/ 890814 w 4412343"/>
                <a:gd name="connsiteY8" fmla="*/ 1983468 h 3309257"/>
                <a:gd name="connsiteX9" fmla="*/ 1284060 w 4412343"/>
                <a:gd name="connsiteY9" fmla="*/ 2430236 h 3309257"/>
                <a:gd name="connsiteX10" fmla="*/ 1692275 w 4412343"/>
                <a:gd name="connsiteY10" fmla="*/ 2725057 h 3309257"/>
                <a:gd name="connsiteX11" fmla="*/ 2297339 w 4412343"/>
                <a:gd name="connsiteY11" fmla="*/ 2976336 h 3309257"/>
                <a:gd name="connsiteX12" fmla="*/ 3004457 w 4412343"/>
                <a:gd name="connsiteY12" fmla="*/ 3178629 h 3309257"/>
                <a:gd name="connsiteX13" fmla="*/ 3875314 w 4412343"/>
                <a:gd name="connsiteY13" fmla="*/ 3265714 h 3309257"/>
                <a:gd name="connsiteX14" fmla="*/ 4412343 w 4412343"/>
                <a:gd name="connsiteY14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82196 w 4412343"/>
                <a:gd name="connsiteY7" fmla="*/ 1936750 h 3309257"/>
                <a:gd name="connsiteX8" fmla="*/ 890814 w 4412343"/>
                <a:gd name="connsiteY8" fmla="*/ 1983468 h 3309257"/>
                <a:gd name="connsiteX9" fmla="*/ 1284060 w 4412343"/>
                <a:gd name="connsiteY9" fmla="*/ 2430236 h 3309257"/>
                <a:gd name="connsiteX10" fmla="*/ 1692275 w 4412343"/>
                <a:gd name="connsiteY10" fmla="*/ 2725057 h 3309257"/>
                <a:gd name="connsiteX11" fmla="*/ 2297339 w 4412343"/>
                <a:gd name="connsiteY11" fmla="*/ 2976336 h 3309257"/>
                <a:gd name="connsiteX12" fmla="*/ 3004457 w 4412343"/>
                <a:gd name="connsiteY12" fmla="*/ 3178629 h 3309257"/>
                <a:gd name="connsiteX13" fmla="*/ 3875314 w 4412343"/>
                <a:gd name="connsiteY13" fmla="*/ 3265714 h 3309257"/>
                <a:gd name="connsiteX14" fmla="*/ 4412343 w 4412343"/>
                <a:gd name="connsiteY14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692275 w 4412343"/>
                <a:gd name="connsiteY9" fmla="*/ 2725057 h 3309257"/>
                <a:gd name="connsiteX10" fmla="*/ 2297339 w 4412343"/>
                <a:gd name="connsiteY10" fmla="*/ 297633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692275 w 4412343"/>
                <a:gd name="connsiteY9" fmla="*/ 2725057 h 3309257"/>
                <a:gd name="connsiteX10" fmla="*/ 2297339 w 4412343"/>
                <a:gd name="connsiteY10" fmla="*/ 297633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720850 w 4412343"/>
                <a:gd name="connsiteY9" fmla="*/ 2715532 h 3309257"/>
                <a:gd name="connsiteX10" fmla="*/ 2297339 w 4412343"/>
                <a:gd name="connsiteY10" fmla="*/ 297633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720850 w 4412343"/>
                <a:gd name="connsiteY9" fmla="*/ 2715532 h 3309257"/>
                <a:gd name="connsiteX10" fmla="*/ 2325914 w 4412343"/>
                <a:gd name="connsiteY10" fmla="*/ 29572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720850 w 4412343"/>
                <a:gd name="connsiteY9" fmla="*/ 2715532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707571 w 4412343"/>
                <a:gd name="connsiteY6" fmla="*/ 146186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720850 w 4412343"/>
                <a:gd name="connsiteY9" fmla="*/ 2715532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720850 w 4412343"/>
                <a:gd name="connsiteY9" fmla="*/ 2715532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284060 w 4412343"/>
                <a:gd name="connsiteY8" fmla="*/ 2430236 h 3309257"/>
                <a:gd name="connsiteX9" fmla="*/ 1720850 w 4412343"/>
                <a:gd name="connsiteY9" fmla="*/ 2715532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331685 w 4412343"/>
                <a:gd name="connsiteY8" fmla="*/ 2392136 h 3309257"/>
                <a:gd name="connsiteX9" fmla="*/ 1720850 w 4412343"/>
                <a:gd name="connsiteY9" fmla="*/ 2715532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331685 w 4412343"/>
                <a:gd name="connsiteY8" fmla="*/ 2392136 h 3309257"/>
                <a:gd name="connsiteX9" fmla="*/ 1758950 w 4412343"/>
                <a:gd name="connsiteY9" fmla="*/ 2667907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388835 w 4412343"/>
                <a:gd name="connsiteY8" fmla="*/ 2363561 h 3309257"/>
                <a:gd name="connsiteX9" fmla="*/ 1758950 w 4412343"/>
                <a:gd name="connsiteY9" fmla="*/ 2667907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388835 w 4412343"/>
                <a:gd name="connsiteY8" fmla="*/ 2363561 h 3309257"/>
                <a:gd name="connsiteX9" fmla="*/ 1797050 w 4412343"/>
                <a:gd name="connsiteY9" fmla="*/ 2658382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388835 w 4412343"/>
                <a:gd name="connsiteY8" fmla="*/ 2363561 h 3309257"/>
                <a:gd name="connsiteX9" fmla="*/ 1797050 w 4412343"/>
                <a:gd name="connsiteY9" fmla="*/ 2658382 h 3309257"/>
                <a:gd name="connsiteX10" fmla="*/ 2364014 w 4412343"/>
                <a:gd name="connsiteY10" fmla="*/ 29191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388835 w 4412343"/>
                <a:gd name="connsiteY8" fmla="*/ 2363561 h 3309257"/>
                <a:gd name="connsiteX9" fmla="*/ 1797050 w 4412343"/>
                <a:gd name="connsiteY9" fmla="*/ 2658382 h 3309257"/>
                <a:gd name="connsiteX10" fmla="*/ 2364014 w 4412343"/>
                <a:gd name="connsiteY10" fmla="*/ 2919186 h 3309257"/>
                <a:gd name="connsiteX11" fmla="*/ 3033032 w 4412343"/>
                <a:gd name="connsiteY11" fmla="*/ 3111954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96496 w 4412343"/>
                <a:gd name="connsiteY7" fmla="*/ 1908175 h 3309257"/>
                <a:gd name="connsiteX8" fmla="*/ 1388835 w 4412343"/>
                <a:gd name="connsiteY8" fmla="*/ 2363561 h 3309257"/>
                <a:gd name="connsiteX9" fmla="*/ 1797050 w 4412343"/>
                <a:gd name="connsiteY9" fmla="*/ 2658382 h 3309257"/>
                <a:gd name="connsiteX10" fmla="*/ 2364014 w 4412343"/>
                <a:gd name="connsiteY10" fmla="*/ 2919186 h 3309257"/>
                <a:gd name="connsiteX11" fmla="*/ 3033032 w 4412343"/>
                <a:gd name="connsiteY11" fmla="*/ 3111954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45671 w 4412343"/>
                <a:gd name="connsiteY6" fmla="*/ 1461861 h 3309257"/>
                <a:gd name="connsiteX7" fmla="*/ 996496 w 4412343"/>
                <a:gd name="connsiteY7" fmla="*/ 1908175 h 3309257"/>
                <a:gd name="connsiteX8" fmla="*/ 1388835 w 4412343"/>
                <a:gd name="connsiteY8" fmla="*/ 2363561 h 3309257"/>
                <a:gd name="connsiteX9" fmla="*/ 1797050 w 4412343"/>
                <a:gd name="connsiteY9" fmla="*/ 2658382 h 3309257"/>
                <a:gd name="connsiteX10" fmla="*/ 2364014 w 4412343"/>
                <a:gd name="connsiteY10" fmla="*/ 2919186 h 3309257"/>
                <a:gd name="connsiteX11" fmla="*/ 3033032 w 4412343"/>
                <a:gd name="connsiteY11" fmla="*/ 3111954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252639 w 4412343"/>
                <a:gd name="connsiteY4" fmla="*/ 164193 h 3309257"/>
                <a:gd name="connsiteX5" fmla="*/ 319314 w 4412343"/>
                <a:gd name="connsiteY5" fmla="*/ 348343 h 3309257"/>
                <a:gd name="connsiteX6" fmla="*/ 491671 w 4412343"/>
                <a:gd name="connsiteY6" fmla="*/ 832757 h 3309257"/>
                <a:gd name="connsiteX7" fmla="*/ 745671 w 4412343"/>
                <a:gd name="connsiteY7" fmla="*/ 1461861 h 3309257"/>
                <a:gd name="connsiteX8" fmla="*/ 996496 w 4412343"/>
                <a:gd name="connsiteY8" fmla="*/ 1908175 h 3309257"/>
                <a:gd name="connsiteX9" fmla="*/ 1388835 w 4412343"/>
                <a:gd name="connsiteY9" fmla="*/ 2363561 h 3309257"/>
                <a:gd name="connsiteX10" fmla="*/ 1797050 w 4412343"/>
                <a:gd name="connsiteY10" fmla="*/ 2658382 h 3309257"/>
                <a:gd name="connsiteX11" fmla="*/ 2364014 w 4412343"/>
                <a:gd name="connsiteY11" fmla="*/ 2919186 h 3309257"/>
                <a:gd name="connsiteX12" fmla="*/ 3033032 w 4412343"/>
                <a:gd name="connsiteY12" fmla="*/ 3111954 h 3309257"/>
                <a:gd name="connsiteX13" fmla="*/ 3875314 w 4412343"/>
                <a:gd name="connsiteY13" fmla="*/ 3265714 h 3309257"/>
                <a:gd name="connsiteX14" fmla="*/ 4412343 w 4412343"/>
                <a:gd name="connsiteY14" fmla="*/ 3280229 h 3309257"/>
                <a:gd name="connsiteX0" fmla="*/ 0 w 4412343"/>
                <a:gd name="connsiteY0" fmla="*/ 3309257 h 3309257"/>
                <a:gd name="connsiteX1" fmla="*/ 190727 w 4412343"/>
                <a:gd name="connsiteY1" fmla="*/ 178481 h 3309257"/>
                <a:gd name="connsiteX2" fmla="*/ 203200 w 4412343"/>
                <a:gd name="connsiteY2" fmla="*/ 0 h 3309257"/>
                <a:gd name="connsiteX3" fmla="*/ 203200 w 4412343"/>
                <a:gd name="connsiteY3" fmla="*/ 0 h 3309257"/>
                <a:gd name="connsiteX4" fmla="*/ 217714 w 4412343"/>
                <a:gd name="connsiteY4" fmla="*/ 87086 h 3309257"/>
                <a:gd name="connsiteX5" fmla="*/ 252639 w 4412343"/>
                <a:gd name="connsiteY5" fmla="*/ 164193 h 3309257"/>
                <a:gd name="connsiteX6" fmla="*/ 319314 w 4412343"/>
                <a:gd name="connsiteY6" fmla="*/ 348343 h 3309257"/>
                <a:gd name="connsiteX7" fmla="*/ 491671 w 4412343"/>
                <a:gd name="connsiteY7" fmla="*/ 832757 h 3309257"/>
                <a:gd name="connsiteX8" fmla="*/ 745671 w 4412343"/>
                <a:gd name="connsiteY8" fmla="*/ 1461861 h 3309257"/>
                <a:gd name="connsiteX9" fmla="*/ 996496 w 4412343"/>
                <a:gd name="connsiteY9" fmla="*/ 1908175 h 3309257"/>
                <a:gd name="connsiteX10" fmla="*/ 1388835 w 4412343"/>
                <a:gd name="connsiteY10" fmla="*/ 2363561 h 3309257"/>
                <a:gd name="connsiteX11" fmla="*/ 1797050 w 4412343"/>
                <a:gd name="connsiteY11" fmla="*/ 2658382 h 3309257"/>
                <a:gd name="connsiteX12" fmla="*/ 2364014 w 4412343"/>
                <a:gd name="connsiteY12" fmla="*/ 2919186 h 3309257"/>
                <a:gd name="connsiteX13" fmla="*/ 3033032 w 4412343"/>
                <a:gd name="connsiteY13" fmla="*/ 3111954 h 3309257"/>
                <a:gd name="connsiteX14" fmla="*/ 3875314 w 4412343"/>
                <a:gd name="connsiteY14" fmla="*/ 3265714 h 3309257"/>
                <a:gd name="connsiteX15" fmla="*/ 4412343 w 4412343"/>
                <a:gd name="connsiteY15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203200 w 4412343"/>
                <a:gd name="connsiteY2" fmla="*/ 0 h 3309257"/>
                <a:gd name="connsiteX3" fmla="*/ 203200 w 4412343"/>
                <a:gd name="connsiteY3" fmla="*/ 0 h 3309257"/>
                <a:gd name="connsiteX4" fmla="*/ 217714 w 4412343"/>
                <a:gd name="connsiteY4" fmla="*/ 87086 h 3309257"/>
                <a:gd name="connsiteX5" fmla="*/ 252639 w 4412343"/>
                <a:gd name="connsiteY5" fmla="*/ 164193 h 3309257"/>
                <a:gd name="connsiteX6" fmla="*/ 319314 w 4412343"/>
                <a:gd name="connsiteY6" fmla="*/ 348343 h 3309257"/>
                <a:gd name="connsiteX7" fmla="*/ 491671 w 4412343"/>
                <a:gd name="connsiteY7" fmla="*/ 832757 h 3309257"/>
                <a:gd name="connsiteX8" fmla="*/ 745671 w 4412343"/>
                <a:gd name="connsiteY8" fmla="*/ 1461861 h 3309257"/>
                <a:gd name="connsiteX9" fmla="*/ 996496 w 4412343"/>
                <a:gd name="connsiteY9" fmla="*/ 1908175 h 3309257"/>
                <a:gd name="connsiteX10" fmla="*/ 1388835 w 4412343"/>
                <a:gd name="connsiteY10" fmla="*/ 2363561 h 3309257"/>
                <a:gd name="connsiteX11" fmla="*/ 1797050 w 4412343"/>
                <a:gd name="connsiteY11" fmla="*/ 2658382 h 3309257"/>
                <a:gd name="connsiteX12" fmla="*/ 2364014 w 4412343"/>
                <a:gd name="connsiteY12" fmla="*/ 2919186 h 3309257"/>
                <a:gd name="connsiteX13" fmla="*/ 3033032 w 4412343"/>
                <a:gd name="connsiteY13" fmla="*/ 3111954 h 3309257"/>
                <a:gd name="connsiteX14" fmla="*/ 3875314 w 4412343"/>
                <a:gd name="connsiteY14" fmla="*/ 3265714 h 3309257"/>
                <a:gd name="connsiteX15" fmla="*/ 4412343 w 4412343"/>
                <a:gd name="connsiteY15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81202 w 4412343"/>
                <a:gd name="connsiteY2" fmla="*/ 78468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17714 w 4412343"/>
                <a:gd name="connsiteY5" fmla="*/ 87086 h 3309257"/>
                <a:gd name="connsiteX6" fmla="*/ 252639 w 4412343"/>
                <a:gd name="connsiteY6" fmla="*/ 164193 h 3309257"/>
                <a:gd name="connsiteX7" fmla="*/ 319314 w 4412343"/>
                <a:gd name="connsiteY7" fmla="*/ 348343 h 3309257"/>
                <a:gd name="connsiteX8" fmla="*/ 491671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52627 w 4412343"/>
                <a:gd name="connsiteY2" fmla="*/ 64180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17714 w 4412343"/>
                <a:gd name="connsiteY5" fmla="*/ 87086 h 3309257"/>
                <a:gd name="connsiteX6" fmla="*/ 252639 w 4412343"/>
                <a:gd name="connsiteY6" fmla="*/ 164193 h 3309257"/>
                <a:gd name="connsiteX7" fmla="*/ 319314 w 4412343"/>
                <a:gd name="connsiteY7" fmla="*/ 348343 h 3309257"/>
                <a:gd name="connsiteX8" fmla="*/ 491671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52627 w 4412343"/>
                <a:gd name="connsiteY2" fmla="*/ 64180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17714 w 4412343"/>
                <a:gd name="connsiteY5" fmla="*/ 87086 h 3309257"/>
                <a:gd name="connsiteX6" fmla="*/ 252639 w 4412343"/>
                <a:gd name="connsiteY6" fmla="*/ 164193 h 3309257"/>
                <a:gd name="connsiteX7" fmla="*/ 319314 w 4412343"/>
                <a:gd name="connsiteY7" fmla="*/ 348343 h 3309257"/>
                <a:gd name="connsiteX8" fmla="*/ 491671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52627 w 4412343"/>
                <a:gd name="connsiteY2" fmla="*/ 64180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51052 w 4412343"/>
                <a:gd name="connsiteY5" fmla="*/ 77561 h 3309257"/>
                <a:gd name="connsiteX6" fmla="*/ 252639 w 4412343"/>
                <a:gd name="connsiteY6" fmla="*/ 164193 h 3309257"/>
                <a:gd name="connsiteX7" fmla="*/ 319314 w 4412343"/>
                <a:gd name="connsiteY7" fmla="*/ 348343 h 3309257"/>
                <a:gd name="connsiteX8" fmla="*/ 491671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52627 w 4412343"/>
                <a:gd name="connsiteY2" fmla="*/ 64180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51052 w 4412343"/>
                <a:gd name="connsiteY5" fmla="*/ 77561 h 3309257"/>
                <a:gd name="connsiteX6" fmla="*/ 285976 w 4412343"/>
                <a:gd name="connsiteY6" fmla="*/ 159431 h 3309257"/>
                <a:gd name="connsiteX7" fmla="*/ 319314 w 4412343"/>
                <a:gd name="connsiteY7" fmla="*/ 348343 h 3309257"/>
                <a:gd name="connsiteX8" fmla="*/ 491671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52627 w 4412343"/>
                <a:gd name="connsiteY2" fmla="*/ 64180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51052 w 4412343"/>
                <a:gd name="connsiteY5" fmla="*/ 77561 h 3309257"/>
                <a:gd name="connsiteX6" fmla="*/ 285976 w 4412343"/>
                <a:gd name="connsiteY6" fmla="*/ 159431 h 3309257"/>
                <a:gd name="connsiteX7" fmla="*/ 347889 w 4412343"/>
                <a:gd name="connsiteY7" fmla="*/ 338818 h 3309257"/>
                <a:gd name="connsiteX8" fmla="*/ 491671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52627 w 4412343"/>
                <a:gd name="connsiteY2" fmla="*/ 64180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51052 w 4412343"/>
                <a:gd name="connsiteY5" fmla="*/ 77561 h 3309257"/>
                <a:gd name="connsiteX6" fmla="*/ 285976 w 4412343"/>
                <a:gd name="connsiteY6" fmla="*/ 159431 h 3309257"/>
                <a:gd name="connsiteX7" fmla="*/ 347889 w 4412343"/>
                <a:gd name="connsiteY7" fmla="*/ 338818 h 3309257"/>
                <a:gd name="connsiteX8" fmla="*/ 520246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413 h 3309413"/>
                <a:gd name="connsiteX1" fmla="*/ 157389 w 4412343"/>
                <a:gd name="connsiteY1" fmla="*/ 178637 h 3309413"/>
                <a:gd name="connsiteX2" fmla="*/ 152627 w 4412343"/>
                <a:gd name="connsiteY2" fmla="*/ 64336 h 3309413"/>
                <a:gd name="connsiteX3" fmla="*/ 203200 w 4412343"/>
                <a:gd name="connsiteY3" fmla="*/ 156 h 3309413"/>
                <a:gd name="connsiteX4" fmla="*/ 198438 w 4412343"/>
                <a:gd name="connsiteY4" fmla="*/ 47781 h 3309413"/>
                <a:gd name="connsiteX5" fmla="*/ 251052 w 4412343"/>
                <a:gd name="connsiteY5" fmla="*/ 77717 h 3309413"/>
                <a:gd name="connsiteX6" fmla="*/ 285976 w 4412343"/>
                <a:gd name="connsiteY6" fmla="*/ 159587 h 3309413"/>
                <a:gd name="connsiteX7" fmla="*/ 347889 w 4412343"/>
                <a:gd name="connsiteY7" fmla="*/ 338974 h 3309413"/>
                <a:gd name="connsiteX8" fmla="*/ 520246 w 4412343"/>
                <a:gd name="connsiteY8" fmla="*/ 832913 h 3309413"/>
                <a:gd name="connsiteX9" fmla="*/ 745671 w 4412343"/>
                <a:gd name="connsiteY9" fmla="*/ 1462017 h 3309413"/>
                <a:gd name="connsiteX10" fmla="*/ 996496 w 4412343"/>
                <a:gd name="connsiteY10" fmla="*/ 1908331 h 3309413"/>
                <a:gd name="connsiteX11" fmla="*/ 1388835 w 4412343"/>
                <a:gd name="connsiteY11" fmla="*/ 2363717 h 3309413"/>
                <a:gd name="connsiteX12" fmla="*/ 1797050 w 4412343"/>
                <a:gd name="connsiteY12" fmla="*/ 2658538 h 3309413"/>
                <a:gd name="connsiteX13" fmla="*/ 2364014 w 4412343"/>
                <a:gd name="connsiteY13" fmla="*/ 2919342 h 3309413"/>
                <a:gd name="connsiteX14" fmla="*/ 3033032 w 4412343"/>
                <a:gd name="connsiteY14" fmla="*/ 3112110 h 3309413"/>
                <a:gd name="connsiteX15" fmla="*/ 3875314 w 4412343"/>
                <a:gd name="connsiteY15" fmla="*/ 3265870 h 3309413"/>
                <a:gd name="connsiteX16" fmla="*/ 4412343 w 4412343"/>
                <a:gd name="connsiteY16" fmla="*/ 3280385 h 3309413"/>
                <a:gd name="connsiteX0" fmla="*/ 0 w 4412343"/>
                <a:gd name="connsiteY0" fmla="*/ 3274905 h 3274905"/>
                <a:gd name="connsiteX1" fmla="*/ 157389 w 4412343"/>
                <a:gd name="connsiteY1" fmla="*/ 144129 h 3274905"/>
                <a:gd name="connsiteX2" fmla="*/ 152627 w 4412343"/>
                <a:gd name="connsiteY2" fmla="*/ 29828 h 3274905"/>
                <a:gd name="connsiteX3" fmla="*/ 203200 w 4412343"/>
                <a:gd name="connsiteY3" fmla="*/ 22798 h 3274905"/>
                <a:gd name="connsiteX4" fmla="*/ 198438 w 4412343"/>
                <a:gd name="connsiteY4" fmla="*/ 13273 h 3274905"/>
                <a:gd name="connsiteX5" fmla="*/ 251052 w 4412343"/>
                <a:gd name="connsiteY5" fmla="*/ 43209 h 3274905"/>
                <a:gd name="connsiteX6" fmla="*/ 285976 w 4412343"/>
                <a:gd name="connsiteY6" fmla="*/ 125079 h 3274905"/>
                <a:gd name="connsiteX7" fmla="*/ 347889 w 4412343"/>
                <a:gd name="connsiteY7" fmla="*/ 304466 h 3274905"/>
                <a:gd name="connsiteX8" fmla="*/ 520246 w 4412343"/>
                <a:gd name="connsiteY8" fmla="*/ 798405 h 3274905"/>
                <a:gd name="connsiteX9" fmla="*/ 745671 w 4412343"/>
                <a:gd name="connsiteY9" fmla="*/ 1427509 h 3274905"/>
                <a:gd name="connsiteX10" fmla="*/ 996496 w 4412343"/>
                <a:gd name="connsiteY10" fmla="*/ 1873823 h 3274905"/>
                <a:gd name="connsiteX11" fmla="*/ 1388835 w 4412343"/>
                <a:gd name="connsiteY11" fmla="*/ 2329209 h 3274905"/>
                <a:gd name="connsiteX12" fmla="*/ 1797050 w 4412343"/>
                <a:gd name="connsiteY12" fmla="*/ 2624030 h 3274905"/>
                <a:gd name="connsiteX13" fmla="*/ 2364014 w 4412343"/>
                <a:gd name="connsiteY13" fmla="*/ 2884834 h 3274905"/>
                <a:gd name="connsiteX14" fmla="*/ 3033032 w 4412343"/>
                <a:gd name="connsiteY14" fmla="*/ 3077602 h 3274905"/>
                <a:gd name="connsiteX15" fmla="*/ 3875314 w 4412343"/>
                <a:gd name="connsiteY15" fmla="*/ 3231362 h 3274905"/>
                <a:gd name="connsiteX16" fmla="*/ 4412343 w 4412343"/>
                <a:gd name="connsiteY16" fmla="*/ 3245877 h 3274905"/>
                <a:gd name="connsiteX0" fmla="*/ 0 w 4412343"/>
                <a:gd name="connsiteY0" fmla="*/ 3262595 h 3262595"/>
                <a:gd name="connsiteX1" fmla="*/ 157389 w 4412343"/>
                <a:gd name="connsiteY1" fmla="*/ 131819 h 3262595"/>
                <a:gd name="connsiteX2" fmla="*/ 166915 w 4412343"/>
                <a:gd name="connsiteY2" fmla="*/ 41330 h 3262595"/>
                <a:gd name="connsiteX3" fmla="*/ 203200 w 4412343"/>
                <a:gd name="connsiteY3" fmla="*/ 10488 h 3262595"/>
                <a:gd name="connsiteX4" fmla="*/ 198438 w 4412343"/>
                <a:gd name="connsiteY4" fmla="*/ 963 h 3262595"/>
                <a:gd name="connsiteX5" fmla="*/ 251052 w 4412343"/>
                <a:gd name="connsiteY5" fmla="*/ 30899 h 3262595"/>
                <a:gd name="connsiteX6" fmla="*/ 285976 w 4412343"/>
                <a:gd name="connsiteY6" fmla="*/ 112769 h 3262595"/>
                <a:gd name="connsiteX7" fmla="*/ 347889 w 4412343"/>
                <a:gd name="connsiteY7" fmla="*/ 292156 h 3262595"/>
                <a:gd name="connsiteX8" fmla="*/ 520246 w 4412343"/>
                <a:gd name="connsiteY8" fmla="*/ 786095 h 3262595"/>
                <a:gd name="connsiteX9" fmla="*/ 745671 w 4412343"/>
                <a:gd name="connsiteY9" fmla="*/ 1415199 h 3262595"/>
                <a:gd name="connsiteX10" fmla="*/ 996496 w 4412343"/>
                <a:gd name="connsiteY10" fmla="*/ 1861513 h 3262595"/>
                <a:gd name="connsiteX11" fmla="*/ 1388835 w 4412343"/>
                <a:gd name="connsiteY11" fmla="*/ 2316899 h 3262595"/>
                <a:gd name="connsiteX12" fmla="*/ 1797050 w 4412343"/>
                <a:gd name="connsiteY12" fmla="*/ 2611720 h 3262595"/>
                <a:gd name="connsiteX13" fmla="*/ 2364014 w 4412343"/>
                <a:gd name="connsiteY13" fmla="*/ 2872524 h 3262595"/>
                <a:gd name="connsiteX14" fmla="*/ 3033032 w 4412343"/>
                <a:gd name="connsiteY14" fmla="*/ 3065292 h 3262595"/>
                <a:gd name="connsiteX15" fmla="*/ 3875314 w 4412343"/>
                <a:gd name="connsiteY15" fmla="*/ 3219052 h 3262595"/>
                <a:gd name="connsiteX16" fmla="*/ 4412343 w 4412343"/>
                <a:gd name="connsiteY16" fmla="*/ 3233567 h 3262595"/>
                <a:gd name="connsiteX0" fmla="*/ 0 w 4412343"/>
                <a:gd name="connsiteY0" fmla="*/ 3262595 h 3262595"/>
                <a:gd name="connsiteX1" fmla="*/ 157389 w 4412343"/>
                <a:gd name="connsiteY1" fmla="*/ 131819 h 3262595"/>
                <a:gd name="connsiteX2" fmla="*/ 166915 w 4412343"/>
                <a:gd name="connsiteY2" fmla="*/ 41330 h 3262595"/>
                <a:gd name="connsiteX3" fmla="*/ 203200 w 4412343"/>
                <a:gd name="connsiteY3" fmla="*/ 10488 h 3262595"/>
                <a:gd name="connsiteX4" fmla="*/ 212726 w 4412343"/>
                <a:gd name="connsiteY4" fmla="*/ 963 h 3262595"/>
                <a:gd name="connsiteX5" fmla="*/ 251052 w 4412343"/>
                <a:gd name="connsiteY5" fmla="*/ 30899 h 3262595"/>
                <a:gd name="connsiteX6" fmla="*/ 285976 w 4412343"/>
                <a:gd name="connsiteY6" fmla="*/ 112769 h 3262595"/>
                <a:gd name="connsiteX7" fmla="*/ 347889 w 4412343"/>
                <a:gd name="connsiteY7" fmla="*/ 292156 h 3262595"/>
                <a:gd name="connsiteX8" fmla="*/ 520246 w 4412343"/>
                <a:gd name="connsiteY8" fmla="*/ 786095 h 3262595"/>
                <a:gd name="connsiteX9" fmla="*/ 745671 w 4412343"/>
                <a:gd name="connsiteY9" fmla="*/ 1415199 h 3262595"/>
                <a:gd name="connsiteX10" fmla="*/ 996496 w 4412343"/>
                <a:gd name="connsiteY10" fmla="*/ 1861513 h 3262595"/>
                <a:gd name="connsiteX11" fmla="*/ 1388835 w 4412343"/>
                <a:gd name="connsiteY11" fmla="*/ 2316899 h 3262595"/>
                <a:gd name="connsiteX12" fmla="*/ 1797050 w 4412343"/>
                <a:gd name="connsiteY12" fmla="*/ 2611720 h 3262595"/>
                <a:gd name="connsiteX13" fmla="*/ 2364014 w 4412343"/>
                <a:gd name="connsiteY13" fmla="*/ 2872524 h 3262595"/>
                <a:gd name="connsiteX14" fmla="*/ 3033032 w 4412343"/>
                <a:gd name="connsiteY14" fmla="*/ 3065292 h 3262595"/>
                <a:gd name="connsiteX15" fmla="*/ 3875314 w 4412343"/>
                <a:gd name="connsiteY15" fmla="*/ 3219052 h 3262595"/>
                <a:gd name="connsiteX16" fmla="*/ 4412343 w 4412343"/>
                <a:gd name="connsiteY16" fmla="*/ 3233567 h 3262595"/>
                <a:gd name="connsiteX0" fmla="*/ 0 w 4412343"/>
                <a:gd name="connsiteY0" fmla="*/ 3267638 h 3267638"/>
                <a:gd name="connsiteX1" fmla="*/ 157389 w 4412343"/>
                <a:gd name="connsiteY1" fmla="*/ 136862 h 3267638"/>
                <a:gd name="connsiteX2" fmla="*/ 166915 w 4412343"/>
                <a:gd name="connsiteY2" fmla="*/ 46373 h 3267638"/>
                <a:gd name="connsiteX3" fmla="*/ 196057 w 4412343"/>
                <a:gd name="connsiteY3" fmla="*/ 3625 h 3267638"/>
                <a:gd name="connsiteX4" fmla="*/ 212726 w 4412343"/>
                <a:gd name="connsiteY4" fmla="*/ 6006 h 3267638"/>
                <a:gd name="connsiteX5" fmla="*/ 251052 w 4412343"/>
                <a:gd name="connsiteY5" fmla="*/ 35942 h 3267638"/>
                <a:gd name="connsiteX6" fmla="*/ 285976 w 4412343"/>
                <a:gd name="connsiteY6" fmla="*/ 117812 h 3267638"/>
                <a:gd name="connsiteX7" fmla="*/ 347889 w 4412343"/>
                <a:gd name="connsiteY7" fmla="*/ 297199 h 3267638"/>
                <a:gd name="connsiteX8" fmla="*/ 520246 w 4412343"/>
                <a:gd name="connsiteY8" fmla="*/ 791138 h 3267638"/>
                <a:gd name="connsiteX9" fmla="*/ 745671 w 4412343"/>
                <a:gd name="connsiteY9" fmla="*/ 1420242 h 3267638"/>
                <a:gd name="connsiteX10" fmla="*/ 996496 w 4412343"/>
                <a:gd name="connsiteY10" fmla="*/ 1866556 h 3267638"/>
                <a:gd name="connsiteX11" fmla="*/ 1388835 w 4412343"/>
                <a:gd name="connsiteY11" fmla="*/ 2321942 h 3267638"/>
                <a:gd name="connsiteX12" fmla="*/ 1797050 w 4412343"/>
                <a:gd name="connsiteY12" fmla="*/ 2616763 h 3267638"/>
                <a:gd name="connsiteX13" fmla="*/ 2364014 w 4412343"/>
                <a:gd name="connsiteY13" fmla="*/ 2877567 h 3267638"/>
                <a:gd name="connsiteX14" fmla="*/ 3033032 w 4412343"/>
                <a:gd name="connsiteY14" fmla="*/ 3070335 h 3267638"/>
                <a:gd name="connsiteX15" fmla="*/ 3875314 w 4412343"/>
                <a:gd name="connsiteY15" fmla="*/ 3224095 h 3267638"/>
                <a:gd name="connsiteX16" fmla="*/ 4412343 w 4412343"/>
                <a:gd name="connsiteY16" fmla="*/ 3238610 h 3267638"/>
                <a:gd name="connsiteX0" fmla="*/ 0 w 4412343"/>
                <a:gd name="connsiteY0" fmla="*/ 3266723 h 3266723"/>
                <a:gd name="connsiteX1" fmla="*/ 157389 w 4412343"/>
                <a:gd name="connsiteY1" fmla="*/ 135947 h 3266723"/>
                <a:gd name="connsiteX2" fmla="*/ 166915 w 4412343"/>
                <a:gd name="connsiteY2" fmla="*/ 45458 h 3266723"/>
                <a:gd name="connsiteX3" fmla="*/ 196057 w 4412343"/>
                <a:gd name="connsiteY3" fmla="*/ 2710 h 3266723"/>
                <a:gd name="connsiteX4" fmla="*/ 251052 w 4412343"/>
                <a:gd name="connsiteY4" fmla="*/ 35027 h 3266723"/>
                <a:gd name="connsiteX5" fmla="*/ 285976 w 4412343"/>
                <a:gd name="connsiteY5" fmla="*/ 116897 h 3266723"/>
                <a:gd name="connsiteX6" fmla="*/ 347889 w 4412343"/>
                <a:gd name="connsiteY6" fmla="*/ 296284 h 3266723"/>
                <a:gd name="connsiteX7" fmla="*/ 520246 w 4412343"/>
                <a:gd name="connsiteY7" fmla="*/ 790223 h 3266723"/>
                <a:gd name="connsiteX8" fmla="*/ 745671 w 4412343"/>
                <a:gd name="connsiteY8" fmla="*/ 1419327 h 3266723"/>
                <a:gd name="connsiteX9" fmla="*/ 996496 w 4412343"/>
                <a:gd name="connsiteY9" fmla="*/ 1865641 h 3266723"/>
                <a:gd name="connsiteX10" fmla="*/ 1388835 w 4412343"/>
                <a:gd name="connsiteY10" fmla="*/ 2321027 h 3266723"/>
                <a:gd name="connsiteX11" fmla="*/ 1797050 w 4412343"/>
                <a:gd name="connsiteY11" fmla="*/ 2615848 h 3266723"/>
                <a:gd name="connsiteX12" fmla="*/ 2364014 w 4412343"/>
                <a:gd name="connsiteY12" fmla="*/ 2876652 h 3266723"/>
                <a:gd name="connsiteX13" fmla="*/ 3033032 w 4412343"/>
                <a:gd name="connsiteY13" fmla="*/ 3069420 h 3266723"/>
                <a:gd name="connsiteX14" fmla="*/ 3875314 w 4412343"/>
                <a:gd name="connsiteY14" fmla="*/ 3223180 h 3266723"/>
                <a:gd name="connsiteX15" fmla="*/ 4412343 w 4412343"/>
                <a:gd name="connsiteY15" fmla="*/ 3237695 h 3266723"/>
                <a:gd name="connsiteX0" fmla="*/ 0 w 4412343"/>
                <a:gd name="connsiteY0" fmla="*/ 3264565 h 3264565"/>
                <a:gd name="connsiteX1" fmla="*/ 157389 w 4412343"/>
                <a:gd name="connsiteY1" fmla="*/ 133789 h 3264565"/>
                <a:gd name="connsiteX2" fmla="*/ 166915 w 4412343"/>
                <a:gd name="connsiteY2" fmla="*/ 43300 h 3264565"/>
                <a:gd name="connsiteX3" fmla="*/ 169295 w 4412343"/>
                <a:gd name="connsiteY3" fmla="*/ 14726 h 3264565"/>
                <a:gd name="connsiteX4" fmla="*/ 196057 w 4412343"/>
                <a:gd name="connsiteY4" fmla="*/ 552 h 3264565"/>
                <a:gd name="connsiteX5" fmla="*/ 251052 w 4412343"/>
                <a:gd name="connsiteY5" fmla="*/ 32869 h 3264565"/>
                <a:gd name="connsiteX6" fmla="*/ 285976 w 4412343"/>
                <a:gd name="connsiteY6" fmla="*/ 114739 h 3264565"/>
                <a:gd name="connsiteX7" fmla="*/ 347889 w 4412343"/>
                <a:gd name="connsiteY7" fmla="*/ 294126 h 3264565"/>
                <a:gd name="connsiteX8" fmla="*/ 520246 w 4412343"/>
                <a:gd name="connsiteY8" fmla="*/ 788065 h 3264565"/>
                <a:gd name="connsiteX9" fmla="*/ 745671 w 4412343"/>
                <a:gd name="connsiteY9" fmla="*/ 1417169 h 3264565"/>
                <a:gd name="connsiteX10" fmla="*/ 996496 w 4412343"/>
                <a:gd name="connsiteY10" fmla="*/ 1863483 h 3264565"/>
                <a:gd name="connsiteX11" fmla="*/ 1388835 w 4412343"/>
                <a:gd name="connsiteY11" fmla="*/ 2318869 h 3264565"/>
                <a:gd name="connsiteX12" fmla="*/ 1797050 w 4412343"/>
                <a:gd name="connsiteY12" fmla="*/ 2613690 h 3264565"/>
                <a:gd name="connsiteX13" fmla="*/ 2364014 w 4412343"/>
                <a:gd name="connsiteY13" fmla="*/ 2874494 h 3264565"/>
                <a:gd name="connsiteX14" fmla="*/ 3033032 w 4412343"/>
                <a:gd name="connsiteY14" fmla="*/ 3067262 h 3264565"/>
                <a:gd name="connsiteX15" fmla="*/ 3875314 w 4412343"/>
                <a:gd name="connsiteY15" fmla="*/ 3221022 h 3264565"/>
                <a:gd name="connsiteX16" fmla="*/ 4412343 w 4412343"/>
                <a:gd name="connsiteY16" fmla="*/ 3235537 h 3264565"/>
                <a:gd name="connsiteX0" fmla="*/ 0 w 4412343"/>
                <a:gd name="connsiteY0" fmla="*/ 3265188 h 3265188"/>
                <a:gd name="connsiteX1" fmla="*/ 157389 w 4412343"/>
                <a:gd name="connsiteY1" fmla="*/ 134412 h 3265188"/>
                <a:gd name="connsiteX2" fmla="*/ 166915 w 4412343"/>
                <a:gd name="connsiteY2" fmla="*/ 43923 h 3265188"/>
                <a:gd name="connsiteX3" fmla="*/ 178820 w 4412343"/>
                <a:gd name="connsiteY3" fmla="*/ 10587 h 3265188"/>
                <a:gd name="connsiteX4" fmla="*/ 196057 w 4412343"/>
                <a:gd name="connsiteY4" fmla="*/ 1175 h 3265188"/>
                <a:gd name="connsiteX5" fmla="*/ 251052 w 4412343"/>
                <a:gd name="connsiteY5" fmla="*/ 33492 h 3265188"/>
                <a:gd name="connsiteX6" fmla="*/ 285976 w 4412343"/>
                <a:gd name="connsiteY6" fmla="*/ 115362 h 3265188"/>
                <a:gd name="connsiteX7" fmla="*/ 347889 w 4412343"/>
                <a:gd name="connsiteY7" fmla="*/ 294749 h 3265188"/>
                <a:gd name="connsiteX8" fmla="*/ 520246 w 4412343"/>
                <a:gd name="connsiteY8" fmla="*/ 788688 h 3265188"/>
                <a:gd name="connsiteX9" fmla="*/ 745671 w 4412343"/>
                <a:gd name="connsiteY9" fmla="*/ 1417792 h 3265188"/>
                <a:gd name="connsiteX10" fmla="*/ 996496 w 4412343"/>
                <a:gd name="connsiteY10" fmla="*/ 1864106 h 3265188"/>
                <a:gd name="connsiteX11" fmla="*/ 1388835 w 4412343"/>
                <a:gd name="connsiteY11" fmla="*/ 2319492 h 3265188"/>
                <a:gd name="connsiteX12" fmla="*/ 1797050 w 4412343"/>
                <a:gd name="connsiteY12" fmla="*/ 2614313 h 3265188"/>
                <a:gd name="connsiteX13" fmla="*/ 2364014 w 4412343"/>
                <a:gd name="connsiteY13" fmla="*/ 2875117 h 3265188"/>
                <a:gd name="connsiteX14" fmla="*/ 3033032 w 4412343"/>
                <a:gd name="connsiteY14" fmla="*/ 3067885 h 3265188"/>
                <a:gd name="connsiteX15" fmla="*/ 3875314 w 4412343"/>
                <a:gd name="connsiteY15" fmla="*/ 3221645 h 3265188"/>
                <a:gd name="connsiteX16" fmla="*/ 4412343 w 4412343"/>
                <a:gd name="connsiteY16" fmla="*/ 3236160 h 3265188"/>
                <a:gd name="connsiteX0" fmla="*/ 0 w 4412343"/>
                <a:gd name="connsiteY0" fmla="*/ 3265188 h 3265188"/>
                <a:gd name="connsiteX1" fmla="*/ 157389 w 4412343"/>
                <a:gd name="connsiteY1" fmla="*/ 134412 h 3265188"/>
                <a:gd name="connsiteX2" fmla="*/ 166915 w 4412343"/>
                <a:gd name="connsiteY2" fmla="*/ 43923 h 3265188"/>
                <a:gd name="connsiteX3" fmla="*/ 178820 w 4412343"/>
                <a:gd name="connsiteY3" fmla="*/ 10587 h 3265188"/>
                <a:gd name="connsiteX4" fmla="*/ 196057 w 4412343"/>
                <a:gd name="connsiteY4" fmla="*/ 1175 h 3265188"/>
                <a:gd name="connsiteX5" fmla="*/ 251052 w 4412343"/>
                <a:gd name="connsiteY5" fmla="*/ 33492 h 3265188"/>
                <a:gd name="connsiteX6" fmla="*/ 285976 w 4412343"/>
                <a:gd name="connsiteY6" fmla="*/ 115362 h 3265188"/>
                <a:gd name="connsiteX7" fmla="*/ 347889 w 4412343"/>
                <a:gd name="connsiteY7" fmla="*/ 294749 h 3265188"/>
                <a:gd name="connsiteX8" fmla="*/ 491218 w 4412343"/>
                <a:gd name="connsiteY8" fmla="*/ 832231 h 3265188"/>
                <a:gd name="connsiteX9" fmla="*/ 745671 w 4412343"/>
                <a:gd name="connsiteY9" fmla="*/ 1417792 h 3265188"/>
                <a:gd name="connsiteX10" fmla="*/ 996496 w 4412343"/>
                <a:gd name="connsiteY10" fmla="*/ 1864106 h 3265188"/>
                <a:gd name="connsiteX11" fmla="*/ 1388835 w 4412343"/>
                <a:gd name="connsiteY11" fmla="*/ 2319492 h 3265188"/>
                <a:gd name="connsiteX12" fmla="*/ 1797050 w 4412343"/>
                <a:gd name="connsiteY12" fmla="*/ 2614313 h 3265188"/>
                <a:gd name="connsiteX13" fmla="*/ 2364014 w 4412343"/>
                <a:gd name="connsiteY13" fmla="*/ 2875117 h 3265188"/>
                <a:gd name="connsiteX14" fmla="*/ 3033032 w 4412343"/>
                <a:gd name="connsiteY14" fmla="*/ 3067885 h 3265188"/>
                <a:gd name="connsiteX15" fmla="*/ 3875314 w 4412343"/>
                <a:gd name="connsiteY15" fmla="*/ 3221645 h 3265188"/>
                <a:gd name="connsiteX16" fmla="*/ 4412343 w 4412343"/>
                <a:gd name="connsiteY16" fmla="*/ 3236160 h 3265188"/>
                <a:gd name="connsiteX0" fmla="*/ 0 w 4446464"/>
                <a:gd name="connsiteY0" fmla="*/ 3252464 h 3252464"/>
                <a:gd name="connsiteX1" fmla="*/ 191510 w 4446464"/>
                <a:gd name="connsiteY1" fmla="*/ 134412 h 3252464"/>
                <a:gd name="connsiteX2" fmla="*/ 201036 w 4446464"/>
                <a:gd name="connsiteY2" fmla="*/ 43923 h 3252464"/>
                <a:gd name="connsiteX3" fmla="*/ 212941 w 4446464"/>
                <a:gd name="connsiteY3" fmla="*/ 10587 h 3252464"/>
                <a:gd name="connsiteX4" fmla="*/ 230178 w 4446464"/>
                <a:gd name="connsiteY4" fmla="*/ 1175 h 3252464"/>
                <a:gd name="connsiteX5" fmla="*/ 285173 w 4446464"/>
                <a:gd name="connsiteY5" fmla="*/ 33492 h 3252464"/>
                <a:gd name="connsiteX6" fmla="*/ 320097 w 4446464"/>
                <a:gd name="connsiteY6" fmla="*/ 115362 h 3252464"/>
                <a:gd name="connsiteX7" fmla="*/ 382010 w 4446464"/>
                <a:gd name="connsiteY7" fmla="*/ 294749 h 3252464"/>
                <a:gd name="connsiteX8" fmla="*/ 525339 w 4446464"/>
                <a:gd name="connsiteY8" fmla="*/ 832231 h 3252464"/>
                <a:gd name="connsiteX9" fmla="*/ 779792 w 4446464"/>
                <a:gd name="connsiteY9" fmla="*/ 1417792 h 3252464"/>
                <a:gd name="connsiteX10" fmla="*/ 1030617 w 4446464"/>
                <a:gd name="connsiteY10" fmla="*/ 1864106 h 3252464"/>
                <a:gd name="connsiteX11" fmla="*/ 1422956 w 4446464"/>
                <a:gd name="connsiteY11" fmla="*/ 2319492 h 3252464"/>
                <a:gd name="connsiteX12" fmla="*/ 1831171 w 4446464"/>
                <a:gd name="connsiteY12" fmla="*/ 2614313 h 3252464"/>
                <a:gd name="connsiteX13" fmla="*/ 2398135 w 4446464"/>
                <a:gd name="connsiteY13" fmla="*/ 2875117 h 3252464"/>
                <a:gd name="connsiteX14" fmla="*/ 3067153 w 4446464"/>
                <a:gd name="connsiteY14" fmla="*/ 3067885 h 3252464"/>
                <a:gd name="connsiteX15" fmla="*/ 3909435 w 4446464"/>
                <a:gd name="connsiteY15" fmla="*/ 3221645 h 3252464"/>
                <a:gd name="connsiteX16" fmla="*/ 4446464 w 4446464"/>
                <a:gd name="connsiteY16" fmla="*/ 3236160 h 325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46464" h="3252464">
                  <a:moveTo>
                    <a:pt x="0" y="3252464"/>
                  </a:moveTo>
                  <a:lnTo>
                    <a:pt x="191510" y="134412"/>
                  </a:lnTo>
                  <a:lnTo>
                    <a:pt x="201036" y="43923"/>
                  </a:lnTo>
                  <a:cubicBezTo>
                    <a:pt x="203020" y="24079"/>
                    <a:pt x="208084" y="17712"/>
                    <a:pt x="212941" y="10587"/>
                  </a:cubicBezTo>
                  <a:cubicBezTo>
                    <a:pt x="217798" y="3462"/>
                    <a:pt x="218139" y="-2643"/>
                    <a:pt x="230178" y="1175"/>
                  </a:cubicBezTo>
                  <a:cubicBezTo>
                    <a:pt x="242217" y="4993"/>
                    <a:pt x="270187" y="14461"/>
                    <a:pt x="285173" y="33492"/>
                  </a:cubicBezTo>
                  <a:cubicBezTo>
                    <a:pt x="300159" y="52523"/>
                    <a:pt x="303164" y="71819"/>
                    <a:pt x="320097" y="115362"/>
                  </a:cubicBezTo>
                  <a:cubicBezTo>
                    <a:pt x="337030" y="158905"/>
                    <a:pt x="347803" y="175271"/>
                    <a:pt x="382010" y="294749"/>
                  </a:cubicBezTo>
                  <a:cubicBezTo>
                    <a:pt x="416217" y="414227"/>
                    <a:pt x="459042" y="645057"/>
                    <a:pt x="525339" y="832231"/>
                  </a:cubicBezTo>
                  <a:cubicBezTo>
                    <a:pt x="591636" y="1019405"/>
                    <a:pt x="695579" y="1245813"/>
                    <a:pt x="779792" y="1417792"/>
                  </a:cubicBezTo>
                  <a:cubicBezTo>
                    <a:pt x="864005" y="1589771"/>
                    <a:pt x="923423" y="1713823"/>
                    <a:pt x="1030617" y="1864106"/>
                  </a:cubicBezTo>
                  <a:cubicBezTo>
                    <a:pt x="1137811" y="2014389"/>
                    <a:pt x="1289530" y="2194458"/>
                    <a:pt x="1422956" y="2319492"/>
                  </a:cubicBezTo>
                  <a:cubicBezTo>
                    <a:pt x="1556382" y="2444526"/>
                    <a:pt x="1668641" y="2521709"/>
                    <a:pt x="1831171" y="2614313"/>
                  </a:cubicBezTo>
                  <a:cubicBezTo>
                    <a:pt x="1993701" y="2706917"/>
                    <a:pt x="2192138" y="2799522"/>
                    <a:pt x="2398135" y="2875117"/>
                  </a:cubicBezTo>
                  <a:cubicBezTo>
                    <a:pt x="2604132" y="2950712"/>
                    <a:pt x="2815270" y="3010130"/>
                    <a:pt x="3067153" y="3067885"/>
                  </a:cubicBezTo>
                  <a:cubicBezTo>
                    <a:pt x="3319036" y="3125640"/>
                    <a:pt x="3679550" y="3193599"/>
                    <a:pt x="3909435" y="3221645"/>
                  </a:cubicBezTo>
                  <a:cubicBezTo>
                    <a:pt x="4139320" y="3249691"/>
                    <a:pt x="4356959" y="3233741"/>
                    <a:pt x="4446464" y="323616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4508413" y="1781260"/>
              <a:ext cx="3727587" cy="2930029"/>
            </a:xfrm>
            <a:custGeom>
              <a:avLst/>
              <a:gdLst>
                <a:gd name="connsiteX0" fmla="*/ 0 w 4397828"/>
                <a:gd name="connsiteY0" fmla="*/ 3338286 h 3338286"/>
                <a:gd name="connsiteX1" fmla="*/ 203200 w 4397828"/>
                <a:gd name="connsiteY1" fmla="*/ 0 h 3338286"/>
                <a:gd name="connsiteX2" fmla="*/ 203200 w 4397828"/>
                <a:gd name="connsiteY2" fmla="*/ 0 h 3338286"/>
                <a:gd name="connsiteX3" fmla="*/ 856343 w 4397828"/>
                <a:gd name="connsiteY3" fmla="*/ 1001486 h 3338286"/>
                <a:gd name="connsiteX4" fmla="*/ 856343 w 4397828"/>
                <a:gd name="connsiteY4" fmla="*/ 1001486 h 3338286"/>
                <a:gd name="connsiteX5" fmla="*/ 1219200 w 4397828"/>
                <a:gd name="connsiteY5" fmla="*/ 1509486 h 3338286"/>
                <a:gd name="connsiteX6" fmla="*/ 1814285 w 4397828"/>
                <a:gd name="connsiteY6" fmla="*/ 2075543 h 3338286"/>
                <a:gd name="connsiteX7" fmla="*/ 2757714 w 4397828"/>
                <a:gd name="connsiteY7" fmla="*/ 2699657 h 3338286"/>
                <a:gd name="connsiteX8" fmla="*/ 3468914 w 4397828"/>
                <a:gd name="connsiteY8" fmla="*/ 3048000 h 3338286"/>
                <a:gd name="connsiteX9" fmla="*/ 4397828 w 4397828"/>
                <a:gd name="connsiteY9" fmla="*/ 3294743 h 3338286"/>
                <a:gd name="connsiteX0" fmla="*/ 0 w 4397828"/>
                <a:gd name="connsiteY0" fmla="*/ 3338286 h 3338286"/>
                <a:gd name="connsiteX1" fmla="*/ 203200 w 4397828"/>
                <a:gd name="connsiteY1" fmla="*/ 0 h 3338286"/>
                <a:gd name="connsiteX2" fmla="*/ 203200 w 4397828"/>
                <a:gd name="connsiteY2" fmla="*/ 0 h 3338286"/>
                <a:gd name="connsiteX3" fmla="*/ 245495 w 4397828"/>
                <a:gd name="connsiteY3" fmla="*/ 69624 h 3338286"/>
                <a:gd name="connsiteX4" fmla="*/ 856343 w 4397828"/>
                <a:gd name="connsiteY4" fmla="*/ 1001486 h 3338286"/>
                <a:gd name="connsiteX5" fmla="*/ 856343 w 4397828"/>
                <a:gd name="connsiteY5" fmla="*/ 1001486 h 3338286"/>
                <a:gd name="connsiteX6" fmla="*/ 1219200 w 4397828"/>
                <a:gd name="connsiteY6" fmla="*/ 1509486 h 3338286"/>
                <a:gd name="connsiteX7" fmla="*/ 1814285 w 4397828"/>
                <a:gd name="connsiteY7" fmla="*/ 2075543 h 3338286"/>
                <a:gd name="connsiteX8" fmla="*/ 2757714 w 4397828"/>
                <a:gd name="connsiteY8" fmla="*/ 2699657 h 3338286"/>
                <a:gd name="connsiteX9" fmla="*/ 3468914 w 4397828"/>
                <a:gd name="connsiteY9" fmla="*/ 3048000 h 3338286"/>
                <a:gd name="connsiteX10" fmla="*/ 4397828 w 4397828"/>
                <a:gd name="connsiteY10" fmla="*/ 3294743 h 3338286"/>
                <a:gd name="connsiteX0" fmla="*/ 0 w 4397828"/>
                <a:gd name="connsiteY0" fmla="*/ 3338286 h 3338286"/>
                <a:gd name="connsiteX1" fmla="*/ 195489 w 4397828"/>
                <a:gd name="connsiteY1" fmla="*/ 45811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45495 w 4397828"/>
                <a:gd name="connsiteY4" fmla="*/ 69624 h 3338286"/>
                <a:gd name="connsiteX5" fmla="*/ 856343 w 4397828"/>
                <a:gd name="connsiteY5" fmla="*/ 1001486 h 3338286"/>
                <a:gd name="connsiteX6" fmla="*/ 856343 w 4397828"/>
                <a:gd name="connsiteY6" fmla="*/ 1001486 h 3338286"/>
                <a:gd name="connsiteX7" fmla="*/ 1219200 w 4397828"/>
                <a:gd name="connsiteY7" fmla="*/ 1509486 h 3338286"/>
                <a:gd name="connsiteX8" fmla="*/ 1814285 w 4397828"/>
                <a:gd name="connsiteY8" fmla="*/ 2075543 h 3338286"/>
                <a:gd name="connsiteX9" fmla="*/ 2757714 w 4397828"/>
                <a:gd name="connsiteY9" fmla="*/ 2699657 h 3338286"/>
                <a:gd name="connsiteX10" fmla="*/ 3468914 w 4397828"/>
                <a:gd name="connsiteY10" fmla="*/ 3048000 h 3338286"/>
                <a:gd name="connsiteX11" fmla="*/ 4397828 w 4397828"/>
                <a:gd name="connsiteY11" fmla="*/ 3294743 h 3338286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45495 w 4397828"/>
                <a:gd name="connsiteY4" fmla="*/ 69624 h 3338286"/>
                <a:gd name="connsiteX5" fmla="*/ 856343 w 4397828"/>
                <a:gd name="connsiteY5" fmla="*/ 1001486 h 3338286"/>
                <a:gd name="connsiteX6" fmla="*/ 856343 w 4397828"/>
                <a:gd name="connsiteY6" fmla="*/ 1001486 h 3338286"/>
                <a:gd name="connsiteX7" fmla="*/ 1219200 w 4397828"/>
                <a:gd name="connsiteY7" fmla="*/ 1509486 h 3338286"/>
                <a:gd name="connsiteX8" fmla="*/ 1814285 w 4397828"/>
                <a:gd name="connsiteY8" fmla="*/ 2075543 h 3338286"/>
                <a:gd name="connsiteX9" fmla="*/ 2757714 w 4397828"/>
                <a:gd name="connsiteY9" fmla="*/ 2699657 h 3338286"/>
                <a:gd name="connsiteX10" fmla="*/ 3468914 w 4397828"/>
                <a:gd name="connsiteY10" fmla="*/ 3048000 h 3338286"/>
                <a:gd name="connsiteX11" fmla="*/ 4397828 w 4397828"/>
                <a:gd name="connsiteY11" fmla="*/ 3294743 h 3338286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55020 w 4397828"/>
                <a:gd name="connsiteY4" fmla="*/ 14856 h 3338286"/>
                <a:gd name="connsiteX5" fmla="*/ 856343 w 4397828"/>
                <a:gd name="connsiteY5" fmla="*/ 1001486 h 3338286"/>
                <a:gd name="connsiteX6" fmla="*/ 856343 w 4397828"/>
                <a:gd name="connsiteY6" fmla="*/ 1001486 h 3338286"/>
                <a:gd name="connsiteX7" fmla="*/ 1219200 w 4397828"/>
                <a:gd name="connsiteY7" fmla="*/ 1509486 h 3338286"/>
                <a:gd name="connsiteX8" fmla="*/ 1814285 w 4397828"/>
                <a:gd name="connsiteY8" fmla="*/ 2075543 h 3338286"/>
                <a:gd name="connsiteX9" fmla="*/ 2757714 w 4397828"/>
                <a:gd name="connsiteY9" fmla="*/ 2699657 h 3338286"/>
                <a:gd name="connsiteX10" fmla="*/ 3468914 w 4397828"/>
                <a:gd name="connsiteY10" fmla="*/ 3048000 h 3338286"/>
                <a:gd name="connsiteX11" fmla="*/ 4397828 w 4397828"/>
                <a:gd name="connsiteY11" fmla="*/ 3294743 h 3338286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55020 w 4397828"/>
                <a:gd name="connsiteY4" fmla="*/ 14856 h 3338286"/>
                <a:gd name="connsiteX5" fmla="*/ 856343 w 4397828"/>
                <a:gd name="connsiteY5" fmla="*/ 1001486 h 3338286"/>
                <a:gd name="connsiteX6" fmla="*/ 856343 w 4397828"/>
                <a:gd name="connsiteY6" fmla="*/ 1001486 h 3338286"/>
                <a:gd name="connsiteX7" fmla="*/ 1219200 w 4397828"/>
                <a:gd name="connsiteY7" fmla="*/ 1509486 h 3338286"/>
                <a:gd name="connsiteX8" fmla="*/ 1814285 w 4397828"/>
                <a:gd name="connsiteY8" fmla="*/ 2075543 h 3338286"/>
                <a:gd name="connsiteX9" fmla="*/ 2757714 w 4397828"/>
                <a:gd name="connsiteY9" fmla="*/ 2699657 h 3338286"/>
                <a:gd name="connsiteX10" fmla="*/ 3468914 w 4397828"/>
                <a:gd name="connsiteY10" fmla="*/ 3048000 h 3338286"/>
                <a:gd name="connsiteX11" fmla="*/ 4397828 w 4397828"/>
                <a:gd name="connsiteY11" fmla="*/ 3294743 h 3338286"/>
                <a:gd name="connsiteX0" fmla="*/ 0 w 4397828"/>
                <a:gd name="connsiteY0" fmla="*/ 3400025 h 3400025"/>
                <a:gd name="connsiteX1" fmla="*/ 181202 w 4397828"/>
                <a:gd name="connsiteY1" fmla="*/ 98025 h 3400025"/>
                <a:gd name="connsiteX2" fmla="*/ 203200 w 4397828"/>
                <a:gd name="connsiteY2" fmla="*/ 61739 h 3400025"/>
                <a:gd name="connsiteX3" fmla="*/ 203200 w 4397828"/>
                <a:gd name="connsiteY3" fmla="*/ 61739 h 3400025"/>
                <a:gd name="connsiteX4" fmla="*/ 226445 w 4397828"/>
                <a:gd name="connsiteY4" fmla="*/ 64688 h 3400025"/>
                <a:gd name="connsiteX5" fmla="*/ 255020 w 4397828"/>
                <a:gd name="connsiteY5" fmla="*/ 76595 h 3400025"/>
                <a:gd name="connsiteX6" fmla="*/ 856343 w 4397828"/>
                <a:gd name="connsiteY6" fmla="*/ 1063225 h 3400025"/>
                <a:gd name="connsiteX7" fmla="*/ 856343 w 4397828"/>
                <a:gd name="connsiteY7" fmla="*/ 1063225 h 3400025"/>
                <a:gd name="connsiteX8" fmla="*/ 1219200 w 4397828"/>
                <a:gd name="connsiteY8" fmla="*/ 1571225 h 3400025"/>
                <a:gd name="connsiteX9" fmla="*/ 1814285 w 4397828"/>
                <a:gd name="connsiteY9" fmla="*/ 2137282 h 3400025"/>
                <a:gd name="connsiteX10" fmla="*/ 2757714 w 4397828"/>
                <a:gd name="connsiteY10" fmla="*/ 2761396 h 3400025"/>
                <a:gd name="connsiteX11" fmla="*/ 3468914 w 4397828"/>
                <a:gd name="connsiteY11" fmla="*/ 3109739 h 3400025"/>
                <a:gd name="connsiteX12" fmla="*/ 4397828 w 4397828"/>
                <a:gd name="connsiteY12" fmla="*/ 3356482 h 3400025"/>
                <a:gd name="connsiteX0" fmla="*/ 0 w 4397828"/>
                <a:gd name="connsiteY0" fmla="*/ 3422824 h 3422824"/>
                <a:gd name="connsiteX1" fmla="*/ 181202 w 4397828"/>
                <a:gd name="connsiteY1" fmla="*/ 120824 h 3422824"/>
                <a:gd name="connsiteX2" fmla="*/ 203200 w 4397828"/>
                <a:gd name="connsiteY2" fmla="*/ 84538 h 3422824"/>
                <a:gd name="connsiteX3" fmla="*/ 203200 w 4397828"/>
                <a:gd name="connsiteY3" fmla="*/ 84538 h 3422824"/>
                <a:gd name="connsiteX4" fmla="*/ 226445 w 4397828"/>
                <a:gd name="connsiteY4" fmla="*/ 87487 h 3422824"/>
                <a:gd name="connsiteX5" fmla="*/ 212158 w 4397828"/>
                <a:gd name="connsiteY5" fmla="*/ 32719 h 3422824"/>
                <a:gd name="connsiteX6" fmla="*/ 255020 w 4397828"/>
                <a:gd name="connsiteY6" fmla="*/ 99394 h 3422824"/>
                <a:gd name="connsiteX7" fmla="*/ 856343 w 4397828"/>
                <a:gd name="connsiteY7" fmla="*/ 1086024 h 3422824"/>
                <a:gd name="connsiteX8" fmla="*/ 856343 w 4397828"/>
                <a:gd name="connsiteY8" fmla="*/ 1086024 h 3422824"/>
                <a:gd name="connsiteX9" fmla="*/ 1219200 w 4397828"/>
                <a:gd name="connsiteY9" fmla="*/ 1594024 h 3422824"/>
                <a:gd name="connsiteX10" fmla="*/ 1814285 w 4397828"/>
                <a:gd name="connsiteY10" fmla="*/ 2160081 h 3422824"/>
                <a:gd name="connsiteX11" fmla="*/ 2757714 w 4397828"/>
                <a:gd name="connsiteY11" fmla="*/ 2784195 h 3422824"/>
                <a:gd name="connsiteX12" fmla="*/ 3468914 w 4397828"/>
                <a:gd name="connsiteY12" fmla="*/ 3132538 h 3422824"/>
                <a:gd name="connsiteX13" fmla="*/ 4397828 w 4397828"/>
                <a:gd name="connsiteY13" fmla="*/ 3379281 h 3422824"/>
                <a:gd name="connsiteX0" fmla="*/ 0 w 4397828"/>
                <a:gd name="connsiteY0" fmla="*/ 3406101 h 3406101"/>
                <a:gd name="connsiteX1" fmla="*/ 181202 w 4397828"/>
                <a:gd name="connsiteY1" fmla="*/ 104101 h 3406101"/>
                <a:gd name="connsiteX2" fmla="*/ 203200 w 4397828"/>
                <a:gd name="connsiteY2" fmla="*/ 67815 h 3406101"/>
                <a:gd name="connsiteX3" fmla="*/ 203200 w 4397828"/>
                <a:gd name="connsiteY3" fmla="*/ 67815 h 3406101"/>
                <a:gd name="connsiteX4" fmla="*/ 226445 w 4397828"/>
                <a:gd name="connsiteY4" fmla="*/ 70764 h 3406101"/>
                <a:gd name="connsiteX5" fmla="*/ 212158 w 4397828"/>
                <a:gd name="connsiteY5" fmla="*/ 15996 h 3406101"/>
                <a:gd name="connsiteX6" fmla="*/ 255020 w 4397828"/>
                <a:gd name="connsiteY6" fmla="*/ 82671 h 3406101"/>
                <a:gd name="connsiteX7" fmla="*/ 856343 w 4397828"/>
                <a:gd name="connsiteY7" fmla="*/ 1069301 h 3406101"/>
                <a:gd name="connsiteX8" fmla="*/ 856343 w 4397828"/>
                <a:gd name="connsiteY8" fmla="*/ 1069301 h 3406101"/>
                <a:gd name="connsiteX9" fmla="*/ 1219200 w 4397828"/>
                <a:gd name="connsiteY9" fmla="*/ 1577301 h 3406101"/>
                <a:gd name="connsiteX10" fmla="*/ 1814285 w 4397828"/>
                <a:gd name="connsiteY10" fmla="*/ 2143358 h 3406101"/>
                <a:gd name="connsiteX11" fmla="*/ 2757714 w 4397828"/>
                <a:gd name="connsiteY11" fmla="*/ 2767472 h 3406101"/>
                <a:gd name="connsiteX12" fmla="*/ 3468914 w 4397828"/>
                <a:gd name="connsiteY12" fmla="*/ 3115815 h 3406101"/>
                <a:gd name="connsiteX13" fmla="*/ 4397828 w 4397828"/>
                <a:gd name="connsiteY13" fmla="*/ 3362558 h 3406101"/>
                <a:gd name="connsiteX0" fmla="*/ 0 w 4397828"/>
                <a:gd name="connsiteY0" fmla="*/ 3400026 h 3400026"/>
                <a:gd name="connsiteX1" fmla="*/ 181202 w 4397828"/>
                <a:gd name="connsiteY1" fmla="*/ 98026 h 3400026"/>
                <a:gd name="connsiteX2" fmla="*/ 203200 w 4397828"/>
                <a:gd name="connsiteY2" fmla="*/ 61740 h 3400026"/>
                <a:gd name="connsiteX3" fmla="*/ 203200 w 4397828"/>
                <a:gd name="connsiteY3" fmla="*/ 61740 h 3400026"/>
                <a:gd name="connsiteX4" fmla="*/ 226445 w 4397828"/>
                <a:gd name="connsiteY4" fmla="*/ 64689 h 3400026"/>
                <a:gd name="connsiteX5" fmla="*/ 255020 w 4397828"/>
                <a:gd name="connsiteY5" fmla="*/ 76596 h 3400026"/>
                <a:gd name="connsiteX6" fmla="*/ 856343 w 4397828"/>
                <a:gd name="connsiteY6" fmla="*/ 1063226 h 3400026"/>
                <a:gd name="connsiteX7" fmla="*/ 856343 w 4397828"/>
                <a:gd name="connsiteY7" fmla="*/ 1063226 h 3400026"/>
                <a:gd name="connsiteX8" fmla="*/ 1219200 w 4397828"/>
                <a:gd name="connsiteY8" fmla="*/ 1571226 h 3400026"/>
                <a:gd name="connsiteX9" fmla="*/ 1814285 w 4397828"/>
                <a:gd name="connsiteY9" fmla="*/ 2137283 h 3400026"/>
                <a:gd name="connsiteX10" fmla="*/ 2757714 w 4397828"/>
                <a:gd name="connsiteY10" fmla="*/ 2761397 h 3400026"/>
                <a:gd name="connsiteX11" fmla="*/ 3468914 w 4397828"/>
                <a:gd name="connsiteY11" fmla="*/ 3109740 h 3400026"/>
                <a:gd name="connsiteX12" fmla="*/ 4397828 w 4397828"/>
                <a:gd name="connsiteY12" fmla="*/ 3356483 h 3400026"/>
                <a:gd name="connsiteX0" fmla="*/ 0 w 4397828"/>
                <a:gd name="connsiteY0" fmla="*/ 3398313 h 3398313"/>
                <a:gd name="connsiteX1" fmla="*/ 181202 w 4397828"/>
                <a:gd name="connsiteY1" fmla="*/ 96313 h 3398313"/>
                <a:gd name="connsiteX2" fmla="*/ 203200 w 4397828"/>
                <a:gd name="connsiteY2" fmla="*/ 60027 h 3398313"/>
                <a:gd name="connsiteX3" fmla="*/ 203200 w 4397828"/>
                <a:gd name="connsiteY3" fmla="*/ 60027 h 3398313"/>
                <a:gd name="connsiteX4" fmla="*/ 226445 w 4397828"/>
                <a:gd name="connsiteY4" fmla="*/ 62976 h 3398313"/>
                <a:gd name="connsiteX5" fmla="*/ 285976 w 4397828"/>
                <a:gd name="connsiteY5" fmla="*/ 77264 h 3398313"/>
                <a:gd name="connsiteX6" fmla="*/ 856343 w 4397828"/>
                <a:gd name="connsiteY6" fmla="*/ 1061513 h 3398313"/>
                <a:gd name="connsiteX7" fmla="*/ 856343 w 4397828"/>
                <a:gd name="connsiteY7" fmla="*/ 1061513 h 3398313"/>
                <a:gd name="connsiteX8" fmla="*/ 1219200 w 4397828"/>
                <a:gd name="connsiteY8" fmla="*/ 1569513 h 3398313"/>
                <a:gd name="connsiteX9" fmla="*/ 1814285 w 4397828"/>
                <a:gd name="connsiteY9" fmla="*/ 2135570 h 3398313"/>
                <a:gd name="connsiteX10" fmla="*/ 2757714 w 4397828"/>
                <a:gd name="connsiteY10" fmla="*/ 2759684 h 3398313"/>
                <a:gd name="connsiteX11" fmla="*/ 3468914 w 4397828"/>
                <a:gd name="connsiteY11" fmla="*/ 3108027 h 3398313"/>
                <a:gd name="connsiteX12" fmla="*/ 4397828 w 4397828"/>
                <a:gd name="connsiteY12" fmla="*/ 3354770 h 3398313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26445 w 4397828"/>
                <a:gd name="connsiteY4" fmla="*/ 2949 h 3338286"/>
                <a:gd name="connsiteX5" fmla="*/ 285976 w 4397828"/>
                <a:gd name="connsiteY5" fmla="*/ 17237 h 3338286"/>
                <a:gd name="connsiteX6" fmla="*/ 856343 w 4397828"/>
                <a:gd name="connsiteY6" fmla="*/ 1001486 h 3338286"/>
                <a:gd name="connsiteX7" fmla="*/ 856343 w 4397828"/>
                <a:gd name="connsiteY7" fmla="*/ 1001486 h 3338286"/>
                <a:gd name="connsiteX8" fmla="*/ 1219200 w 4397828"/>
                <a:gd name="connsiteY8" fmla="*/ 1509486 h 3338286"/>
                <a:gd name="connsiteX9" fmla="*/ 1814285 w 4397828"/>
                <a:gd name="connsiteY9" fmla="*/ 2075543 h 3338286"/>
                <a:gd name="connsiteX10" fmla="*/ 2757714 w 4397828"/>
                <a:gd name="connsiteY10" fmla="*/ 2699657 h 3338286"/>
                <a:gd name="connsiteX11" fmla="*/ 3468914 w 4397828"/>
                <a:gd name="connsiteY11" fmla="*/ 3048000 h 3338286"/>
                <a:gd name="connsiteX12" fmla="*/ 4397828 w 4397828"/>
                <a:gd name="connsiteY12" fmla="*/ 3294743 h 3338286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26445 w 4397828"/>
                <a:gd name="connsiteY4" fmla="*/ 2949 h 3338286"/>
                <a:gd name="connsiteX5" fmla="*/ 288357 w 4397828"/>
                <a:gd name="connsiteY5" fmla="*/ 29143 h 3338286"/>
                <a:gd name="connsiteX6" fmla="*/ 856343 w 4397828"/>
                <a:gd name="connsiteY6" fmla="*/ 1001486 h 3338286"/>
                <a:gd name="connsiteX7" fmla="*/ 856343 w 4397828"/>
                <a:gd name="connsiteY7" fmla="*/ 1001486 h 3338286"/>
                <a:gd name="connsiteX8" fmla="*/ 1219200 w 4397828"/>
                <a:gd name="connsiteY8" fmla="*/ 1509486 h 3338286"/>
                <a:gd name="connsiteX9" fmla="*/ 1814285 w 4397828"/>
                <a:gd name="connsiteY9" fmla="*/ 2075543 h 3338286"/>
                <a:gd name="connsiteX10" fmla="*/ 2757714 w 4397828"/>
                <a:gd name="connsiteY10" fmla="*/ 2699657 h 3338286"/>
                <a:gd name="connsiteX11" fmla="*/ 3468914 w 4397828"/>
                <a:gd name="connsiteY11" fmla="*/ 3048000 h 3338286"/>
                <a:gd name="connsiteX12" fmla="*/ 4397828 w 4397828"/>
                <a:gd name="connsiteY12" fmla="*/ 3294743 h 3338286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26445 w 4397828"/>
                <a:gd name="connsiteY4" fmla="*/ 2949 h 3338286"/>
                <a:gd name="connsiteX5" fmla="*/ 278832 w 4397828"/>
                <a:gd name="connsiteY5" fmla="*/ 36287 h 3338286"/>
                <a:gd name="connsiteX6" fmla="*/ 856343 w 4397828"/>
                <a:gd name="connsiteY6" fmla="*/ 1001486 h 3338286"/>
                <a:gd name="connsiteX7" fmla="*/ 856343 w 4397828"/>
                <a:gd name="connsiteY7" fmla="*/ 1001486 h 3338286"/>
                <a:gd name="connsiteX8" fmla="*/ 1219200 w 4397828"/>
                <a:gd name="connsiteY8" fmla="*/ 1509486 h 3338286"/>
                <a:gd name="connsiteX9" fmla="*/ 1814285 w 4397828"/>
                <a:gd name="connsiteY9" fmla="*/ 2075543 h 3338286"/>
                <a:gd name="connsiteX10" fmla="*/ 2757714 w 4397828"/>
                <a:gd name="connsiteY10" fmla="*/ 2699657 h 3338286"/>
                <a:gd name="connsiteX11" fmla="*/ 3468914 w 4397828"/>
                <a:gd name="connsiteY11" fmla="*/ 3048000 h 3338286"/>
                <a:gd name="connsiteX12" fmla="*/ 4397828 w 4397828"/>
                <a:gd name="connsiteY12" fmla="*/ 3294743 h 3338286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26445 w 4397828"/>
                <a:gd name="connsiteY4" fmla="*/ 2949 h 3338286"/>
                <a:gd name="connsiteX5" fmla="*/ 278832 w 4397828"/>
                <a:gd name="connsiteY5" fmla="*/ 36287 h 3338286"/>
                <a:gd name="connsiteX6" fmla="*/ 856343 w 4397828"/>
                <a:gd name="connsiteY6" fmla="*/ 1001486 h 3338286"/>
                <a:gd name="connsiteX7" fmla="*/ 856343 w 4397828"/>
                <a:gd name="connsiteY7" fmla="*/ 1001486 h 3338286"/>
                <a:gd name="connsiteX8" fmla="*/ 1219200 w 4397828"/>
                <a:gd name="connsiteY8" fmla="*/ 1509486 h 3338286"/>
                <a:gd name="connsiteX9" fmla="*/ 1814285 w 4397828"/>
                <a:gd name="connsiteY9" fmla="*/ 2075543 h 3338286"/>
                <a:gd name="connsiteX10" fmla="*/ 2757714 w 4397828"/>
                <a:gd name="connsiteY10" fmla="*/ 2699657 h 3338286"/>
                <a:gd name="connsiteX11" fmla="*/ 3468914 w 4397828"/>
                <a:gd name="connsiteY11" fmla="*/ 3048000 h 3338286"/>
                <a:gd name="connsiteX12" fmla="*/ 4397828 w 4397828"/>
                <a:gd name="connsiteY12" fmla="*/ 3294743 h 3338286"/>
                <a:gd name="connsiteX0" fmla="*/ 0 w 4397828"/>
                <a:gd name="connsiteY0" fmla="*/ 3339349 h 3339349"/>
                <a:gd name="connsiteX1" fmla="*/ 181202 w 4397828"/>
                <a:gd name="connsiteY1" fmla="*/ 37349 h 3339349"/>
                <a:gd name="connsiteX2" fmla="*/ 203200 w 4397828"/>
                <a:gd name="connsiteY2" fmla="*/ 1063 h 3339349"/>
                <a:gd name="connsiteX3" fmla="*/ 191294 w 4397828"/>
                <a:gd name="connsiteY3" fmla="*/ 10588 h 3339349"/>
                <a:gd name="connsiteX4" fmla="*/ 226445 w 4397828"/>
                <a:gd name="connsiteY4" fmla="*/ 4012 h 3339349"/>
                <a:gd name="connsiteX5" fmla="*/ 278832 w 4397828"/>
                <a:gd name="connsiteY5" fmla="*/ 37350 h 3339349"/>
                <a:gd name="connsiteX6" fmla="*/ 856343 w 4397828"/>
                <a:gd name="connsiteY6" fmla="*/ 1002549 h 3339349"/>
                <a:gd name="connsiteX7" fmla="*/ 856343 w 4397828"/>
                <a:gd name="connsiteY7" fmla="*/ 1002549 h 3339349"/>
                <a:gd name="connsiteX8" fmla="*/ 1219200 w 4397828"/>
                <a:gd name="connsiteY8" fmla="*/ 1510549 h 3339349"/>
                <a:gd name="connsiteX9" fmla="*/ 1814285 w 4397828"/>
                <a:gd name="connsiteY9" fmla="*/ 2076606 h 3339349"/>
                <a:gd name="connsiteX10" fmla="*/ 2757714 w 4397828"/>
                <a:gd name="connsiteY10" fmla="*/ 2700720 h 3339349"/>
                <a:gd name="connsiteX11" fmla="*/ 3468914 w 4397828"/>
                <a:gd name="connsiteY11" fmla="*/ 3049063 h 3339349"/>
                <a:gd name="connsiteX12" fmla="*/ 4397828 w 4397828"/>
                <a:gd name="connsiteY12" fmla="*/ 3295806 h 3339349"/>
                <a:gd name="connsiteX0" fmla="*/ 0 w 4397828"/>
                <a:gd name="connsiteY0" fmla="*/ 3341392 h 3341392"/>
                <a:gd name="connsiteX1" fmla="*/ 181202 w 4397828"/>
                <a:gd name="connsiteY1" fmla="*/ 39392 h 3341392"/>
                <a:gd name="connsiteX2" fmla="*/ 203200 w 4397828"/>
                <a:gd name="connsiteY2" fmla="*/ 3106 h 3341392"/>
                <a:gd name="connsiteX3" fmla="*/ 226445 w 4397828"/>
                <a:gd name="connsiteY3" fmla="*/ 6055 h 3341392"/>
                <a:gd name="connsiteX4" fmla="*/ 278832 w 4397828"/>
                <a:gd name="connsiteY4" fmla="*/ 39393 h 3341392"/>
                <a:gd name="connsiteX5" fmla="*/ 856343 w 4397828"/>
                <a:gd name="connsiteY5" fmla="*/ 1004592 h 3341392"/>
                <a:gd name="connsiteX6" fmla="*/ 856343 w 4397828"/>
                <a:gd name="connsiteY6" fmla="*/ 1004592 h 3341392"/>
                <a:gd name="connsiteX7" fmla="*/ 1219200 w 4397828"/>
                <a:gd name="connsiteY7" fmla="*/ 1512592 h 3341392"/>
                <a:gd name="connsiteX8" fmla="*/ 1814285 w 4397828"/>
                <a:gd name="connsiteY8" fmla="*/ 2078649 h 3341392"/>
                <a:gd name="connsiteX9" fmla="*/ 2757714 w 4397828"/>
                <a:gd name="connsiteY9" fmla="*/ 2702763 h 3341392"/>
                <a:gd name="connsiteX10" fmla="*/ 3468914 w 4397828"/>
                <a:gd name="connsiteY10" fmla="*/ 3051106 h 3341392"/>
                <a:gd name="connsiteX11" fmla="*/ 4397828 w 4397828"/>
                <a:gd name="connsiteY11" fmla="*/ 3297849 h 3341392"/>
                <a:gd name="connsiteX0" fmla="*/ 0 w 4397828"/>
                <a:gd name="connsiteY0" fmla="*/ 3342510 h 3342510"/>
                <a:gd name="connsiteX1" fmla="*/ 181202 w 4397828"/>
                <a:gd name="connsiteY1" fmla="*/ 40510 h 3342510"/>
                <a:gd name="connsiteX2" fmla="*/ 203200 w 4397828"/>
                <a:gd name="connsiteY2" fmla="*/ 4224 h 3342510"/>
                <a:gd name="connsiteX3" fmla="*/ 240732 w 4397828"/>
                <a:gd name="connsiteY3" fmla="*/ 4792 h 3342510"/>
                <a:gd name="connsiteX4" fmla="*/ 278832 w 4397828"/>
                <a:gd name="connsiteY4" fmla="*/ 40511 h 3342510"/>
                <a:gd name="connsiteX5" fmla="*/ 856343 w 4397828"/>
                <a:gd name="connsiteY5" fmla="*/ 1005710 h 3342510"/>
                <a:gd name="connsiteX6" fmla="*/ 856343 w 4397828"/>
                <a:gd name="connsiteY6" fmla="*/ 1005710 h 3342510"/>
                <a:gd name="connsiteX7" fmla="*/ 1219200 w 4397828"/>
                <a:gd name="connsiteY7" fmla="*/ 1513710 h 3342510"/>
                <a:gd name="connsiteX8" fmla="*/ 1814285 w 4397828"/>
                <a:gd name="connsiteY8" fmla="*/ 2079767 h 3342510"/>
                <a:gd name="connsiteX9" fmla="*/ 2757714 w 4397828"/>
                <a:gd name="connsiteY9" fmla="*/ 2703881 h 3342510"/>
                <a:gd name="connsiteX10" fmla="*/ 3468914 w 4397828"/>
                <a:gd name="connsiteY10" fmla="*/ 3052224 h 3342510"/>
                <a:gd name="connsiteX11" fmla="*/ 4397828 w 4397828"/>
                <a:gd name="connsiteY11" fmla="*/ 3298967 h 3342510"/>
                <a:gd name="connsiteX0" fmla="*/ 0 w 4397828"/>
                <a:gd name="connsiteY0" fmla="*/ 3342510 h 3342510"/>
                <a:gd name="connsiteX1" fmla="*/ 181202 w 4397828"/>
                <a:gd name="connsiteY1" fmla="*/ 40510 h 3342510"/>
                <a:gd name="connsiteX2" fmla="*/ 203200 w 4397828"/>
                <a:gd name="connsiteY2" fmla="*/ 4224 h 3342510"/>
                <a:gd name="connsiteX3" fmla="*/ 240732 w 4397828"/>
                <a:gd name="connsiteY3" fmla="*/ 4792 h 3342510"/>
                <a:gd name="connsiteX4" fmla="*/ 278832 w 4397828"/>
                <a:gd name="connsiteY4" fmla="*/ 40511 h 3342510"/>
                <a:gd name="connsiteX5" fmla="*/ 856343 w 4397828"/>
                <a:gd name="connsiteY5" fmla="*/ 1005710 h 3342510"/>
                <a:gd name="connsiteX6" fmla="*/ 856343 w 4397828"/>
                <a:gd name="connsiteY6" fmla="*/ 1005710 h 3342510"/>
                <a:gd name="connsiteX7" fmla="*/ 1219200 w 4397828"/>
                <a:gd name="connsiteY7" fmla="*/ 1513710 h 3342510"/>
                <a:gd name="connsiteX8" fmla="*/ 1974269 w 4397828"/>
                <a:gd name="connsiteY8" fmla="*/ 2203863 h 3342510"/>
                <a:gd name="connsiteX9" fmla="*/ 2757714 w 4397828"/>
                <a:gd name="connsiteY9" fmla="*/ 2703881 h 3342510"/>
                <a:gd name="connsiteX10" fmla="*/ 3468914 w 4397828"/>
                <a:gd name="connsiteY10" fmla="*/ 3052224 h 3342510"/>
                <a:gd name="connsiteX11" fmla="*/ 4397828 w 4397828"/>
                <a:gd name="connsiteY11" fmla="*/ 3298967 h 3342510"/>
                <a:gd name="connsiteX0" fmla="*/ 0 w 4397828"/>
                <a:gd name="connsiteY0" fmla="*/ 3342510 h 3342510"/>
                <a:gd name="connsiteX1" fmla="*/ 181202 w 4397828"/>
                <a:gd name="connsiteY1" fmla="*/ 40510 h 3342510"/>
                <a:gd name="connsiteX2" fmla="*/ 203200 w 4397828"/>
                <a:gd name="connsiteY2" fmla="*/ 4224 h 3342510"/>
                <a:gd name="connsiteX3" fmla="*/ 240732 w 4397828"/>
                <a:gd name="connsiteY3" fmla="*/ 4792 h 3342510"/>
                <a:gd name="connsiteX4" fmla="*/ 278832 w 4397828"/>
                <a:gd name="connsiteY4" fmla="*/ 40511 h 3342510"/>
                <a:gd name="connsiteX5" fmla="*/ 856343 w 4397828"/>
                <a:gd name="connsiteY5" fmla="*/ 1005710 h 3342510"/>
                <a:gd name="connsiteX6" fmla="*/ 856343 w 4397828"/>
                <a:gd name="connsiteY6" fmla="*/ 1005710 h 3342510"/>
                <a:gd name="connsiteX7" fmla="*/ 1219200 w 4397828"/>
                <a:gd name="connsiteY7" fmla="*/ 1513710 h 3342510"/>
                <a:gd name="connsiteX8" fmla="*/ 1974269 w 4397828"/>
                <a:gd name="connsiteY8" fmla="*/ 2203863 h 3342510"/>
                <a:gd name="connsiteX9" fmla="*/ 2757714 w 4397828"/>
                <a:gd name="connsiteY9" fmla="*/ 2719394 h 3342510"/>
                <a:gd name="connsiteX10" fmla="*/ 3468914 w 4397828"/>
                <a:gd name="connsiteY10" fmla="*/ 3052224 h 3342510"/>
                <a:gd name="connsiteX11" fmla="*/ 4397828 w 4397828"/>
                <a:gd name="connsiteY11" fmla="*/ 3298967 h 334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97828" h="3342510">
                  <a:moveTo>
                    <a:pt x="0" y="3342510"/>
                  </a:moveTo>
                  <a:lnTo>
                    <a:pt x="181202" y="40510"/>
                  </a:lnTo>
                  <a:cubicBezTo>
                    <a:pt x="188535" y="28415"/>
                    <a:pt x="193278" y="10177"/>
                    <a:pt x="203200" y="4224"/>
                  </a:cubicBezTo>
                  <a:cubicBezTo>
                    <a:pt x="213122" y="-1729"/>
                    <a:pt x="228127" y="-1256"/>
                    <a:pt x="240732" y="4792"/>
                  </a:cubicBezTo>
                  <a:cubicBezTo>
                    <a:pt x="249369" y="7268"/>
                    <a:pt x="257192" y="14581"/>
                    <a:pt x="278832" y="40511"/>
                  </a:cubicBezTo>
                  <a:lnTo>
                    <a:pt x="856343" y="1005710"/>
                  </a:lnTo>
                  <a:lnTo>
                    <a:pt x="856343" y="1005710"/>
                  </a:lnTo>
                  <a:cubicBezTo>
                    <a:pt x="916819" y="1090377"/>
                    <a:pt x="1032879" y="1314018"/>
                    <a:pt x="1219200" y="1513710"/>
                  </a:cubicBezTo>
                  <a:cubicBezTo>
                    <a:pt x="1405521" y="1713402"/>
                    <a:pt x="1717850" y="2002916"/>
                    <a:pt x="1974269" y="2203863"/>
                  </a:cubicBezTo>
                  <a:cubicBezTo>
                    <a:pt x="2230688" y="2404810"/>
                    <a:pt x="2508607" y="2578001"/>
                    <a:pt x="2757714" y="2719394"/>
                  </a:cubicBezTo>
                  <a:cubicBezTo>
                    <a:pt x="3006821" y="2860787"/>
                    <a:pt x="3195562" y="2955629"/>
                    <a:pt x="3468914" y="3052224"/>
                  </a:cubicBezTo>
                  <a:cubicBezTo>
                    <a:pt x="3742266" y="3148819"/>
                    <a:pt x="4262361" y="3255424"/>
                    <a:pt x="4397828" y="3298967"/>
                  </a:cubicBezTo>
                </a:path>
              </a:pathLst>
            </a:custGeom>
            <a:noFill/>
            <a:ln w="50800">
              <a:solidFill>
                <a:srgbClr val="4E6B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60" name="Rectangle 21"/>
            <p:cNvSpPr>
              <a:spLocks noChangeArrowheads="1"/>
            </p:cNvSpPr>
            <p:nvPr/>
          </p:nvSpPr>
          <p:spPr bwMode="auto">
            <a:xfrm>
              <a:off x="5756916" y="3242243"/>
              <a:ext cx="727763" cy="49244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rgbClr val="4E6BFA"/>
                  </a:solidFill>
                </a:rPr>
                <a:t>Asthma </a:t>
              </a:r>
              <a:br>
                <a:rPr lang="en-US" sz="1600" dirty="0">
                  <a:solidFill>
                    <a:srgbClr val="4E6BFA"/>
                  </a:solidFill>
                </a:rPr>
              </a:br>
              <a:r>
                <a:rPr lang="en-US" sz="1600" dirty="0">
                  <a:solidFill>
                    <a:srgbClr val="4E6BFA"/>
                  </a:solidFill>
                </a:rPr>
                <a:t>(after BD)</a:t>
              </a:r>
            </a:p>
          </p:txBody>
        </p:sp>
        <p:sp>
          <p:nvSpPr>
            <p:cNvPr id="61" name="Rectangle 22"/>
            <p:cNvSpPr>
              <a:spLocks noChangeArrowheads="1"/>
            </p:cNvSpPr>
            <p:nvPr/>
          </p:nvSpPr>
          <p:spPr bwMode="auto">
            <a:xfrm>
              <a:off x="5477075" y="3917744"/>
              <a:ext cx="867225" cy="49244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Asthma </a:t>
              </a:r>
              <a:br>
                <a:rPr lang="en-US" sz="1600" dirty="0">
                  <a:solidFill>
                    <a:srgbClr val="FF0000"/>
                  </a:solidFill>
                </a:rPr>
              </a:br>
              <a:r>
                <a:rPr lang="en-US" sz="1600" dirty="0">
                  <a:solidFill>
                    <a:srgbClr val="FF0000"/>
                  </a:solidFill>
                </a:rPr>
                <a:t>(before BD)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4508413" y="1808964"/>
              <a:ext cx="3770884" cy="2910413"/>
            </a:xfrm>
            <a:custGeom>
              <a:avLst/>
              <a:gdLst>
                <a:gd name="connsiteX0" fmla="*/ 0 w 4706509"/>
                <a:gd name="connsiteY0" fmla="*/ 3323771 h 3553385"/>
                <a:gd name="connsiteX1" fmla="*/ 217714 w 4706509"/>
                <a:gd name="connsiteY1" fmla="*/ 0 h 3553385"/>
                <a:gd name="connsiteX2" fmla="*/ 217714 w 4706509"/>
                <a:gd name="connsiteY2" fmla="*/ 0 h 3553385"/>
                <a:gd name="connsiteX3" fmla="*/ 4412343 w 4706509"/>
                <a:gd name="connsiteY3" fmla="*/ 3294743 h 3553385"/>
                <a:gd name="connsiteX4" fmla="*/ 4397829 w 4706509"/>
                <a:gd name="connsiteY4" fmla="*/ 3294743 h 3553385"/>
                <a:gd name="connsiteX0" fmla="*/ 0 w 4706509"/>
                <a:gd name="connsiteY0" fmla="*/ 3323771 h 3553385"/>
                <a:gd name="connsiteX1" fmla="*/ 217714 w 4706509"/>
                <a:gd name="connsiteY1" fmla="*/ 0 h 3553385"/>
                <a:gd name="connsiteX2" fmla="*/ 217714 w 4706509"/>
                <a:gd name="connsiteY2" fmla="*/ 0 h 3553385"/>
                <a:gd name="connsiteX3" fmla="*/ 249743 w 4706509"/>
                <a:gd name="connsiteY3" fmla="*/ 23134 h 3553385"/>
                <a:gd name="connsiteX4" fmla="*/ 4412343 w 4706509"/>
                <a:gd name="connsiteY4" fmla="*/ 3294743 h 3553385"/>
                <a:gd name="connsiteX5" fmla="*/ 4397829 w 4706509"/>
                <a:gd name="connsiteY5" fmla="*/ 3294743 h 3553385"/>
                <a:gd name="connsiteX0" fmla="*/ 0 w 4706509"/>
                <a:gd name="connsiteY0" fmla="*/ 3323771 h 3553385"/>
                <a:gd name="connsiteX1" fmla="*/ 208968 w 4706509"/>
                <a:gd name="connsiteY1" fmla="*/ 51260 h 3553385"/>
                <a:gd name="connsiteX2" fmla="*/ 217714 w 4706509"/>
                <a:gd name="connsiteY2" fmla="*/ 0 h 3553385"/>
                <a:gd name="connsiteX3" fmla="*/ 217714 w 4706509"/>
                <a:gd name="connsiteY3" fmla="*/ 0 h 3553385"/>
                <a:gd name="connsiteX4" fmla="*/ 249743 w 4706509"/>
                <a:gd name="connsiteY4" fmla="*/ 23134 h 3553385"/>
                <a:gd name="connsiteX5" fmla="*/ 4412343 w 4706509"/>
                <a:gd name="connsiteY5" fmla="*/ 3294743 h 3553385"/>
                <a:gd name="connsiteX6" fmla="*/ 4397829 w 4706509"/>
                <a:gd name="connsiteY6" fmla="*/ 3294743 h 3553385"/>
                <a:gd name="connsiteX0" fmla="*/ 0 w 4706509"/>
                <a:gd name="connsiteY0" fmla="*/ 3323771 h 3553385"/>
                <a:gd name="connsiteX1" fmla="*/ 188581 w 4706509"/>
                <a:gd name="connsiteY1" fmla="*/ 46145 h 3553385"/>
                <a:gd name="connsiteX2" fmla="*/ 217714 w 4706509"/>
                <a:gd name="connsiteY2" fmla="*/ 0 h 3553385"/>
                <a:gd name="connsiteX3" fmla="*/ 217714 w 4706509"/>
                <a:gd name="connsiteY3" fmla="*/ 0 h 3553385"/>
                <a:gd name="connsiteX4" fmla="*/ 249743 w 4706509"/>
                <a:gd name="connsiteY4" fmla="*/ 23134 h 3553385"/>
                <a:gd name="connsiteX5" fmla="*/ 4412343 w 4706509"/>
                <a:gd name="connsiteY5" fmla="*/ 3294743 h 3553385"/>
                <a:gd name="connsiteX6" fmla="*/ 4397829 w 4706509"/>
                <a:gd name="connsiteY6" fmla="*/ 3294743 h 3553385"/>
                <a:gd name="connsiteX0" fmla="*/ 0 w 4706509"/>
                <a:gd name="connsiteY0" fmla="*/ 3323771 h 3553385"/>
                <a:gd name="connsiteX1" fmla="*/ 188581 w 4706509"/>
                <a:gd name="connsiteY1" fmla="*/ 46145 h 3553385"/>
                <a:gd name="connsiteX2" fmla="*/ 217714 w 4706509"/>
                <a:gd name="connsiteY2" fmla="*/ 0 h 3553385"/>
                <a:gd name="connsiteX3" fmla="*/ 196226 w 4706509"/>
                <a:gd name="connsiteY3" fmla="*/ 23134 h 3553385"/>
                <a:gd name="connsiteX4" fmla="*/ 217714 w 4706509"/>
                <a:gd name="connsiteY4" fmla="*/ 0 h 3553385"/>
                <a:gd name="connsiteX5" fmla="*/ 249743 w 4706509"/>
                <a:gd name="connsiteY5" fmla="*/ 23134 h 3553385"/>
                <a:gd name="connsiteX6" fmla="*/ 4412343 w 4706509"/>
                <a:gd name="connsiteY6" fmla="*/ 3294743 h 3553385"/>
                <a:gd name="connsiteX7" fmla="*/ 4397829 w 4706509"/>
                <a:gd name="connsiteY7" fmla="*/ 3294743 h 3553385"/>
                <a:gd name="connsiteX0" fmla="*/ 0 w 4706509"/>
                <a:gd name="connsiteY0" fmla="*/ 3325669 h 3555283"/>
                <a:gd name="connsiteX1" fmla="*/ 188581 w 4706509"/>
                <a:gd name="connsiteY1" fmla="*/ 48043 h 3555283"/>
                <a:gd name="connsiteX2" fmla="*/ 217714 w 4706509"/>
                <a:gd name="connsiteY2" fmla="*/ 1898 h 3555283"/>
                <a:gd name="connsiteX3" fmla="*/ 188581 w 4706509"/>
                <a:gd name="connsiteY3" fmla="*/ 9690 h 3555283"/>
                <a:gd name="connsiteX4" fmla="*/ 217714 w 4706509"/>
                <a:gd name="connsiteY4" fmla="*/ 1898 h 3555283"/>
                <a:gd name="connsiteX5" fmla="*/ 249743 w 4706509"/>
                <a:gd name="connsiteY5" fmla="*/ 25032 h 3555283"/>
                <a:gd name="connsiteX6" fmla="*/ 4412343 w 4706509"/>
                <a:gd name="connsiteY6" fmla="*/ 3296641 h 3555283"/>
                <a:gd name="connsiteX7" fmla="*/ 4397829 w 4706509"/>
                <a:gd name="connsiteY7" fmla="*/ 3296641 h 3555283"/>
                <a:gd name="connsiteX0" fmla="*/ 0 w 4706509"/>
                <a:gd name="connsiteY0" fmla="*/ 3325669 h 3555283"/>
                <a:gd name="connsiteX1" fmla="*/ 178388 w 4706509"/>
                <a:gd name="connsiteY1" fmla="*/ 48043 h 3555283"/>
                <a:gd name="connsiteX2" fmla="*/ 217714 w 4706509"/>
                <a:gd name="connsiteY2" fmla="*/ 1898 h 3555283"/>
                <a:gd name="connsiteX3" fmla="*/ 188581 w 4706509"/>
                <a:gd name="connsiteY3" fmla="*/ 9690 h 3555283"/>
                <a:gd name="connsiteX4" fmla="*/ 217714 w 4706509"/>
                <a:gd name="connsiteY4" fmla="*/ 1898 h 3555283"/>
                <a:gd name="connsiteX5" fmla="*/ 249743 w 4706509"/>
                <a:gd name="connsiteY5" fmla="*/ 25032 h 3555283"/>
                <a:gd name="connsiteX6" fmla="*/ 4412343 w 4706509"/>
                <a:gd name="connsiteY6" fmla="*/ 3296641 h 3555283"/>
                <a:gd name="connsiteX7" fmla="*/ 4397829 w 4706509"/>
                <a:gd name="connsiteY7" fmla="*/ 3296641 h 3555283"/>
                <a:gd name="connsiteX0" fmla="*/ 0 w 4706509"/>
                <a:gd name="connsiteY0" fmla="*/ 3325669 h 3555283"/>
                <a:gd name="connsiteX1" fmla="*/ 178388 w 4706509"/>
                <a:gd name="connsiteY1" fmla="*/ 48043 h 3555283"/>
                <a:gd name="connsiteX2" fmla="*/ 217714 w 4706509"/>
                <a:gd name="connsiteY2" fmla="*/ 1898 h 3555283"/>
                <a:gd name="connsiteX3" fmla="*/ 188581 w 4706509"/>
                <a:gd name="connsiteY3" fmla="*/ 9690 h 3555283"/>
                <a:gd name="connsiteX4" fmla="*/ 217714 w 4706509"/>
                <a:gd name="connsiteY4" fmla="*/ 1898 h 3555283"/>
                <a:gd name="connsiteX5" fmla="*/ 249743 w 4706509"/>
                <a:gd name="connsiteY5" fmla="*/ 25032 h 3555283"/>
                <a:gd name="connsiteX6" fmla="*/ 4412343 w 4706509"/>
                <a:gd name="connsiteY6" fmla="*/ 3296641 h 3555283"/>
                <a:gd name="connsiteX7" fmla="*/ 4397829 w 4706509"/>
                <a:gd name="connsiteY7" fmla="*/ 3296641 h 3555283"/>
                <a:gd name="connsiteX0" fmla="*/ 0 w 4706509"/>
                <a:gd name="connsiteY0" fmla="*/ 3324441 h 3554055"/>
                <a:gd name="connsiteX1" fmla="*/ 178388 w 4706509"/>
                <a:gd name="connsiteY1" fmla="*/ 46815 h 3554055"/>
                <a:gd name="connsiteX2" fmla="*/ 217714 w 4706509"/>
                <a:gd name="connsiteY2" fmla="*/ 670 h 3554055"/>
                <a:gd name="connsiteX3" fmla="*/ 165645 w 4706509"/>
                <a:gd name="connsiteY3" fmla="*/ 18690 h 3554055"/>
                <a:gd name="connsiteX4" fmla="*/ 188581 w 4706509"/>
                <a:gd name="connsiteY4" fmla="*/ 8462 h 3554055"/>
                <a:gd name="connsiteX5" fmla="*/ 217714 w 4706509"/>
                <a:gd name="connsiteY5" fmla="*/ 670 h 3554055"/>
                <a:gd name="connsiteX6" fmla="*/ 249743 w 4706509"/>
                <a:gd name="connsiteY6" fmla="*/ 23804 h 3554055"/>
                <a:gd name="connsiteX7" fmla="*/ 4412343 w 4706509"/>
                <a:gd name="connsiteY7" fmla="*/ 3295413 h 3554055"/>
                <a:gd name="connsiteX8" fmla="*/ 4397829 w 4706509"/>
                <a:gd name="connsiteY8" fmla="*/ 3295413 h 3554055"/>
                <a:gd name="connsiteX0" fmla="*/ 0 w 4706509"/>
                <a:gd name="connsiteY0" fmla="*/ 3325426 h 3555040"/>
                <a:gd name="connsiteX1" fmla="*/ 178388 w 4706509"/>
                <a:gd name="connsiteY1" fmla="*/ 47800 h 3555040"/>
                <a:gd name="connsiteX2" fmla="*/ 217714 w 4706509"/>
                <a:gd name="connsiteY2" fmla="*/ 1655 h 3555040"/>
                <a:gd name="connsiteX3" fmla="*/ 188581 w 4706509"/>
                <a:gd name="connsiteY3" fmla="*/ 9447 h 3555040"/>
                <a:gd name="connsiteX4" fmla="*/ 217714 w 4706509"/>
                <a:gd name="connsiteY4" fmla="*/ 1655 h 3555040"/>
                <a:gd name="connsiteX5" fmla="*/ 249743 w 4706509"/>
                <a:gd name="connsiteY5" fmla="*/ 24789 h 3555040"/>
                <a:gd name="connsiteX6" fmla="*/ 4412343 w 4706509"/>
                <a:gd name="connsiteY6" fmla="*/ 3296398 h 3555040"/>
                <a:gd name="connsiteX7" fmla="*/ 4397829 w 4706509"/>
                <a:gd name="connsiteY7" fmla="*/ 3296398 h 3555040"/>
                <a:gd name="connsiteX0" fmla="*/ 0 w 4703011"/>
                <a:gd name="connsiteY0" fmla="*/ 3325426 h 3553898"/>
                <a:gd name="connsiteX1" fmla="*/ 178388 w 4703011"/>
                <a:gd name="connsiteY1" fmla="*/ 47800 h 3553898"/>
                <a:gd name="connsiteX2" fmla="*/ 217714 w 4703011"/>
                <a:gd name="connsiteY2" fmla="*/ 1655 h 3553898"/>
                <a:gd name="connsiteX3" fmla="*/ 188581 w 4703011"/>
                <a:gd name="connsiteY3" fmla="*/ 9447 h 3553898"/>
                <a:gd name="connsiteX4" fmla="*/ 217714 w 4703011"/>
                <a:gd name="connsiteY4" fmla="*/ 1655 h 3553898"/>
                <a:gd name="connsiteX5" fmla="*/ 265033 w 4703011"/>
                <a:gd name="connsiteY5" fmla="*/ 17118 h 3553898"/>
                <a:gd name="connsiteX6" fmla="*/ 4412343 w 4703011"/>
                <a:gd name="connsiteY6" fmla="*/ 3296398 h 3553898"/>
                <a:gd name="connsiteX7" fmla="*/ 4397829 w 4703011"/>
                <a:gd name="connsiteY7" fmla="*/ 3296398 h 3553898"/>
                <a:gd name="connsiteX0" fmla="*/ 0 w 4703011"/>
                <a:gd name="connsiteY0" fmla="*/ 3324588 h 3553060"/>
                <a:gd name="connsiteX1" fmla="*/ 178388 w 4703011"/>
                <a:gd name="connsiteY1" fmla="*/ 46962 h 3553060"/>
                <a:gd name="connsiteX2" fmla="*/ 217714 w 4703011"/>
                <a:gd name="connsiteY2" fmla="*/ 817 h 3553060"/>
                <a:gd name="connsiteX3" fmla="*/ 191130 w 4703011"/>
                <a:gd name="connsiteY3" fmla="*/ 16280 h 3553060"/>
                <a:gd name="connsiteX4" fmla="*/ 217714 w 4703011"/>
                <a:gd name="connsiteY4" fmla="*/ 817 h 3553060"/>
                <a:gd name="connsiteX5" fmla="*/ 265033 w 4703011"/>
                <a:gd name="connsiteY5" fmla="*/ 16280 h 3553060"/>
                <a:gd name="connsiteX6" fmla="*/ 4412343 w 4703011"/>
                <a:gd name="connsiteY6" fmla="*/ 3295560 h 3553060"/>
                <a:gd name="connsiteX7" fmla="*/ 4397829 w 4703011"/>
                <a:gd name="connsiteY7" fmla="*/ 3295560 h 3553060"/>
                <a:gd name="connsiteX0" fmla="*/ 0 w 4412343"/>
                <a:gd name="connsiteY0" fmla="*/ 3324588 h 3324588"/>
                <a:gd name="connsiteX1" fmla="*/ 178388 w 4412343"/>
                <a:gd name="connsiteY1" fmla="*/ 46962 h 3324588"/>
                <a:gd name="connsiteX2" fmla="*/ 217714 w 4412343"/>
                <a:gd name="connsiteY2" fmla="*/ 817 h 3324588"/>
                <a:gd name="connsiteX3" fmla="*/ 191130 w 4412343"/>
                <a:gd name="connsiteY3" fmla="*/ 16280 h 3324588"/>
                <a:gd name="connsiteX4" fmla="*/ 217714 w 4412343"/>
                <a:gd name="connsiteY4" fmla="*/ 817 h 3324588"/>
                <a:gd name="connsiteX5" fmla="*/ 265033 w 4412343"/>
                <a:gd name="connsiteY5" fmla="*/ 16280 h 3324588"/>
                <a:gd name="connsiteX6" fmla="*/ 4412343 w 4412343"/>
                <a:gd name="connsiteY6" fmla="*/ 3295560 h 3324588"/>
                <a:gd name="connsiteX0" fmla="*/ 0 w 4754069"/>
                <a:gd name="connsiteY0" fmla="*/ 3324588 h 3560505"/>
                <a:gd name="connsiteX1" fmla="*/ 178388 w 4754069"/>
                <a:gd name="connsiteY1" fmla="*/ 46962 h 3560505"/>
                <a:gd name="connsiteX2" fmla="*/ 217714 w 4754069"/>
                <a:gd name="connsiteY2" fmla="*/ 817 h 3560505"/>
                <a:gd name="connsiteX3" fmla="*/ 191130 w 4754069"/>
                <a:gd name="connsiteY3" fmla="*/ 16280 h 3560505"/>
                <a:gd name="connsiteX4" fmla="*/ 217714 w 4754069"/>
                <a:gd name="connsiteY4" fmla="*/ 817 h 3560505"/>
                <a:gd name="connsiteX5" fmla="*/ 265033 w 4754069"/>
                <a:gd name="connsiteY5" fmla="*/ 16280 h 3560505"/>
                <a:gd name="connsiteX6" fmla="*/ 4754069 w 4754069"/>
                <a:gd name="connsiteY6" fmla="*/ 3560505 h 3560505"/>
                <a:gd name="connsiteX0" fmla="*/ 0 w 4770923"/>
                <a:gd name="connsiteY0" fmla="*/ 3565061 h 3565061"/>
                <a:gd name="connsiteX1" fmla="*/ 195242 w 4770923"/>
                <a:gd name="connsiteY1" fmla="*/ 46962 h 3565061"/>
                <a:gd name="connsiteX2" fmla="*/ 234568 w 4770923"/>
                <a:gd name="connsiteY2" fmla="*/ 817 h 3565061"/>
                <a:gd name="connsiteX3" fmla="*/ 207984 w 4770923"/>
                <a:gd name="connsiteY3" fmla="*/ 16280 h 3565061"/>
                <a:gd name="connsiteX4" fmla="*/ 234568 w 4770923"/>
                <a:gd name="connsiteY4" fmla="*/ 817 h 3565061"/>
                <a:gd name="connsiteX5" fmla="*/ 281887 w 4770923"/>
                <a:gd name="connsiteY5" fmla="*/ 16280 h 3565061"/>
                <a:gd name="connsiteX6" fmla="*/ 4770923 w 4770923"/>
                <a:gd name="connsiteY6" fmla="*/ 3560505 h 356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70923" h="3565061">
                  <a:moveTo>
                    <a:pt x="0" y="3565061"/>
                  </a:moveTo>
                  <a:lnTo>
                    <a:pt x="195242" y="46962"/>
                  </a:lnTo>
                  <a:cubicBezTo>
                    <a:pt x="187115" y="21352"/>
                    <a:pt x="232444" y="5931"/>
                    <a:pt x="234568" y="817"/>
                  </a:cubicBezTo>
                  <a:cubicBezTo>
                    <a:pt x="236692" y="-4297"/>
                    <a:pt x="207984" y="16280"/>
                    <a:pt x="207984" y="16280"/>
                  </a:cubicBezTo>
                  <a:cubicBezTo>
                    <a:pt x="207984" y="16280"/>
                    <a:pt x="222251" y="817"/>
                    <a:pt x="234568" y="817"/>
                  </a:cubicBezTo>
                  <a:cubicBezTo>
                    <a:pt x="246885" y="817"/>
                    <a:pt x="271211" y="8569"/>
                    <a:pt x="281887" y="16280"/>
                  </a:cubicBezTo>
                  <a:lnTo>
                    <a:pt x="4770923" y="3560505"/>
                  </a:lnTo>
                </a:path>
              </a:pathLst>
            </a:cu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4524691" y="4739375"/>
              <a:ext cx="3530737" cy="1857977"/>
            </a:xfrm>
            <a:custGeom>
              <a:avLst/>
              <a:gdLst>
                <a:gd name="connsiteX0" fmla="*/ 0 w 4441371"/>
                <a:gd name="connsiteY0" fmla="*/ 58057 h 1654628"/>
                <a:gd name="connsiteX1" fmla="*/ 595086 w 4441371"/>
                <a:gd name="connsiteY1" fmla="*/ 711200 h 1654628"/>
                <a:gd name="connsiteX2" fmla="*/ 595086 w 4441371"/>
                <a:gd name="connsiteY2" fmla="*/ 711200 h 1654628"/>
                <a:gd name="connsiteX3" fmla="*/ 928914 w 4441371"/>
                <a:gd name="connsiteY3" fmla="*/ 1030514 h 1654628"/>
                <a:gd name="connsiteX4" fmla="*/ 1465943 w 4441371"/>
                <a:gd name="connsiteY4" fmla="*/ 1407885 h 1654628"/>
                <a:gd name="connsiteX5" fmla="*/ 2104571 w 4441371"/>
                <a:gd name="connsiteY5" fmla="*/ 1582057 h 1654628"/>
                <a:gd name="connsiteX6" fmla="*/ 2583543 w 4441371"/>
                <a:gd name="connsiteY6" fmla="*/ 1654628 h 1654628"/>
                <a:gd name="connsiteX7" fmla="*/ 3178629 w 4441371"/>
                <a:gd name="connsiteY7" fmla="*/ 1582057 h 1654628"/>
                <a:gd name="connsiteX8" fmla="*/ 3556000 w 4441371"/>
                <a:gd name="connsiteY8" fmla="*/ 1407885 h 1654628"/>
                <a:gd name="connsiteX9" fmla="*/ 3889829 w 4441371"/>
                <a:gd name="connsiteY9" fmla="*/ 1161143 h 1654628"/>
                <a:gd name="connsiteX10" fmla="*/ 4238171 w 4441371"/>
                <a:gd name="connsiteY10" fmla="*/ 653143 h 1654628"/>
                <a:gd name="connsiteX11" fmla="*/ 4368800 w 4441371"/>
                <a:gd name="connsiteY11" fmla="*/ 275771 h 1654628"/>
                <a:gd name="connsiteX12" fmla="*/ 4441371 w 4441371"/>
                <a:gd name="connsiteY12" fmla="*/ 0 h 1654628"/>
                <a:gd name="connsiteX0" fmla="*/ 0 w 4441371"/>
                <a:gd name="connsiteY0" fmla="*/ 58057 h 1659494"/>
                <a:gd name="connsiteX1" fmla="*/ 595086 w 4441371"/>
                <a:gd name="connsiteY1" fmla="*/ 711200 h 1659494"/>
                <a:gd name="connsiteX2" fmla="*/ 595086 w 4441371"/>
                <a:gd name="connsiteY2" fmla="*/ 711200 h 1659494"/>
                <a:gd name="connsiteX3" fmla="*/ 928914 w 4441371"/>
                <a:gd name="connsiteY3" fmla="*/ 1030514 h 1659494"/>
                <a:gd name="connsiteX4" fmla="*/ 1465943 w 4441371"/>
                <a:gd name="connsiteY4" fmla="*/ 1407885 h 1659494"/>
                <a:gd name="connsiteX5" fmla="*/ 2090057 w 4441371"/>
                <a:gd name="connsiteY5" fmla="*/ 1625600 h 1659494"/>
                <a:gd name="connsiteX6" fmla="*/ 2583543 w 4441371"/>
                <a:gd name="connsiteY6" fmla="*/ 1654628 h 1659494"/>
                <a:gd name="connsiteX7" fmla="*/ 3178629 w 4441371"/>
                <a:gd name="connsiteY7" fmla="*/ 1582057 h 1659494"/>
                <a:gd name="connsiteX8" fmla="*/ 3556000 w 4441371"/>
                <a:gd name="connsiteY8" fmla="*/ 1407885 h 1659494"/>
                <a:gd name="connsiteX9" fmla="*/ 3889829 w 4441371"/>
                <a:gd name="connsiteY9" fmla="*/ 1161143 h 1659494"/>
                <a:gd name="connsiteX10" fmla="*/ 4238171 w 4441371"/>
                <a:gd name="connsiteY10" fmla="*/ 653143 h 1659494"/>
                <a:gd name="connsiteX11" fmla="*/ 4368800 w 4441371"/>
                <a:gd name="connsiteY11" fmla="*/ 275771 h 1659494"/>
                <a:gd name="connsiteX12" fmla="*/ 4441371 w 4441371"/>
                <a:gd name="connsiteY12" fmla="*/ 0 h 1659494"/>
                <a:gd name="connsiteX0" fmla="*/ 0 w 4441371"/>
                <a:gd name="connsiteY0" fmla="*/ 58057 h 1659494"/>
                <a:gd name="connsiteX1" fmla="*/ 595086 w 4441371"/>
                <a:gd name="connsiteY1" fmla="*/ 711200 h 1659494"/>
                <a:gd name="connsiteX2" fmla="*/ 595086 w 4441371"/>
                <a:gd name="connsiteY2" fmla="*/ 711200 h 1659494"/>
                <a:gd name="connsiteX3" fmla="*/ 928914 w 4441371"/>
                <a:gd name="connsiteY3" fmla="*/ 1030514 h 1659494"/>
                <a:gd name="connsiteX4" fmla="*/ 1465943 w 4441371"/>
                <a:gd name="connsiteY4" fmla="*/ 1407885 h 1659494"/>
                <a:gd name="connsiteX5" fmla="*/ 2090057 w 4441371"/>
                <a:gd name="connsiteY5" fmla="*/ 1625600 h 1659494"/>
                <a:gd name="connsiteX6" fmla="*/ 2583543 w 4441371"/>
                <a:gd name="connsiteY6" fmla="*/ 1654628 h 1659494"/>
                <a:gd name="connsiteX7" fmla="*/ 3178629 w 4441371"/>
                <a:gd name="connsiteY7" fmla="*/ 1582057 h 1659494"/>
                <a:gd name="connsiteX8" fmla="*/ 3556000 w 4441371"/>
                <a:gd name="connsiteY8" fmla="*/ 1407885 h 1659494"/>
                <a:gd name="connsiteX9" fmla="*/ 3889829 w 4441371"/>
                <a:gd name="connsiteY9" fmla="*/ 1132568 h 1659494"/>
                <a:gd name="connsiteX10" fmla="*/ 4238171 w 4441371"/>
                <a:gd name="connsiteY10" fmla="*/ 653143 h 1659494"/>
                <a:gd name="connsiteX11" fmla="*/ 4368800 w 4441371"/>
                <a:gd name="connsiteY11" fmla="*/ 275771 h 1659494"/>
                <a:gd name="connsiteX12" fmla="*/ 4441371 w 4441371"/>
                <a:gd name="connsiteY12" fmla="*/ 0 h 1659494"/>
                <a:gd name="connsiteX0" fmla="*/ 0 w 4441371"/>
                <a:gd name="connsiteY0" fmla="*/ 58057 h 1659494"/>
                <a:gd name="connsiteX1" fmla="*/ 595086 w 4441371"/>
                <a:gd name="connsiteY1" fmla="*/ 711200 h 1659494"/>
                <a:gd name="connsiteX2" fmla="*/ 595086 w 4441371"/>
                <a:gd name="connsiteY2" fmla="*/ 711200 h 1659494"/>
                <a:gd name="connsiteX3" fmla="*/ 928914 w 4441371"/>
                <a:gd name="connsiteY3" fmla="*/ 1030514 h 1659494"/>
                <a:gd name="connsiteX4" fmla="*/ 1465943 w 4441371"/>
                <a:gd name="connsiteY4" fmla="*/ 1407885 h 1659494"/>
                <a:gd name="connsiteX5" fmla="*/ 2090057 w 4441371"/>
                <a:gd name="connsiteY5" fmla="*/ 1625600 h 1659494"/>
                <a:gd name="connsiteX6" fmla="*/ 2583543 w 4441371"/>
                <a:gd name="connsiteY6" fmla="*/ 1654628 h 1659494"/>
                <a:gd name="connsiteX7" fmla="*/ 3178629 w 4441371"/>
                <a:gd name="connsiteY7" fmla="*/ 1582057 h 1659494"/>
                <a:gd name="connsiteX8" fmla="*/ 3556000 w 4441371"/>
                <a:gd name="connsiteY8" fmla="*/ 1407885 h 1659494"/>
                <a:gd name="connsiteX9" fmla="*/ 3889829 w 4441371"/>
                <a:gd name="connsiteY9" fmla="*/ 1132568 h 1659494"/>
                <a:gd name="connsiteX10" fmla="*/ 4209596 w 4441371"/>
                <a:gd name="connsiteY10" fmla="*/ 634093 h 1659494"/>
                <a:gd name="connsiteX11" fmla="*/ 4368800 w 4441371"/>
                <a:gd name="connsiteY11" fmla="*/ 275771 h 1659494"/>
                <a:gd name="connsiteX12" fmla="*/ 4441371 w 4441371"/>
                <a:gd name="connsiteY12" fmla="*/ 0 h 1659494"/>
                <a:gd name="connsiteX0" fmla="*/ 0 w 4441371"/>
                <a:gd name="connsiteY0" fmla="*/ 58057 h 1684706"/>
                <a:gd name="connsiteX1" fmla="*/ 595086 w 4441371"/>
                <a:gd name="connsiteY1" fmla="*/ 711200 h 1684706"/>
                <a:gd name="connsiteX2" fmla="*/ 595086 w 4441371"/>
                <a:gd name="connsiteY2" fmla="*/ 711200 h 1684706"/>
                <a:gd name="connsiteX3" fmla="*/ 928914 w 4441371"/>
                <a:gd name="connsiteY3" fmla="*/ 1030514 h 1684706"/>
                <a:gd name="connsiteX4" fmla="*/ 1465943 w 4441371"/>
                <a:gd name="connsiteY4" fmla="*/ 1407885 h 1684706"/>
                <a:gd name="connsiteX5" fmla="*/ 2090057 w 4441371"/>
                <a:gd name="connsiteY5" fmla="*/ 1625600 h 1684706"/>
                <a:gd name="connsiteX6" fmla="*/ 2593068 w 4441371"/>
                <a:gd name="connsiteY6" fmla="*/ 1683203 h 1684706"/>
                <a:gd name="connsiteX7" fmla="*/ 3178629 w 4441371"/>
                <a:gd name="connsiteY7" fmla="*/ 1582057 h 1684706"/>
                <a:gd name="connsiteX8" fmla="*/ 3556000 w 4441371"/>
                <a:gd name="connsiteY8" fmla="*/ 1407885 h 1684706"/>
                <a:gd name="connsiteX9" fmla="*/ 3889829 w 4441371"/>
                <a:gd name="connsiteY9" fmla="*/ 1132568 h 1684706"/>
                <a:gd name="connsiteX10" fmla="*/ 4209596 w 4441371"/>
                <a:gd name="connsiteY10" fmla="*/ 634093 h 1684706"/>
                <a:gd name="connsiteX11" fmla="*/ 4368800 w 4441371"/>
                <a:gd name="connsiteY11" fmla="*/ 275771 h 1684706"/>
                <a:gd name="connsiteX12" fmla="*/ 4441371 w 4441371"/>
                <a:gd name="connsiteY12" fmla="*/ 0 h 1684706"/>
                <a:gd name="connsiteX0" fmla="*/ 0 w 4441371"/>
                <a:gd name="connsiteY0" fmla="*/ 58057 h 1684410"/>
                <a:gd name="connsiteX1" fmla="*/ 595086 w 4441371"/>
                <a:gd name="connsiteY1" fmla="*/ 711200 h 1684410"/>
                <a:gd name="connsiteX2" fmla="*/ 595086 w 4441371"/>
                <a:gd name="connsiteY2" fmla="*/ 711200 h 1684410"/>
                <a:gd name="connsiteX3" fmla="*/ 928914 w 4441371"/>
                <a:gd name="connsiteY3" fmla="*/ 1030514 h 1684410"/>
                <a:gd name="connsiteX4" fmla="*/ 1538515 w 4441371"/>
                <a:gd name="connsiteY4" fmla="*/ 1451428 h 1684410"/>
                <a:gd name="connsiteX5" fmla="*/ 2090057 w 4441371"/>
                <a:gd name="connsiteY5" fmla="*/ 1625600 h 1684410"/>
                <a:gd name="connsiteX6" fmla="*/ 2593068 w 4441371"/>
                <a:gd name="connsiteY6" fmla="*/ 1683203 h 1684410"/>
                <a:gd name="connsiteX7" fmla="*/ 3178629 w 4441371"/>
                <a:gd name="connsiteY7" fmla="*/ 1582057 h 1684410"/>
                <a:gd name="connsiteX8" fmla="*/ 3556000 w 4441371"/>
                <a:gd name="connsiteY8" fmla="*/ 1407885 h 1684410"/>
                <a:gd name="connsiteX9" fmla="*/ 3889829 w 4441371"/>
                <a:gd name="connsiteY9" fmla="*/ 1132568 h 1684410"/>
                <a:gd name="connsiteX10" fmla="*/ 4209596 w 4441371"/>
                <a:gd name="connsiteY10" fmla="*/ 634093 h 1684410"/>
                <a:gd name="connsiteX11" fmla="*/ 4368800 w 4441371"/>
                <a:gd name="connsiteY11" fmla="*/ 275771 h 1684410"/>
                <a:gd name="connsiteX12" fmla="*/ 4441371 w 4441371"/>
                <a:gd name="connsiteY12" fmla="*/ 0 h 1684410"/>
                <a:gd name="connsiteX0" fmla="*/ 0 w 4441371"/>
                <a:gd name="connsiteY0" fmla="*/ 58057 h 1696130"/>
                <a:gd name="connsiteX1" fmla="*/ 595086 w 4441371"/>
                <a:gd name="connsiteY1" fmla="*/ 711200 h 1696130"/>
                <a:gd name="connsiteX2" fmla="*/ 595086 w 4441371"/>
                <a:gd name="connsiteY2" fmla="*/ 711200 h 1696130"/>
                <a:gd name="connsiteX3" fmla="*/ 928914 w 4441371"/>
                <a:gd name="connsiteY3" fmla="*/ 1030514 h 1696130"/>
                <a:gd name="connsiteX4" fmla="*/ 1538515 w 4441371"/>
                <a:gd name="connsiteY4" fmla="*/ 1451428 h 1696130"/>
                <a:gd name="connsiteX5" fmla="*/ 2090057 w 4441371"/>
                <a:gd name="connsiteY5" fmla="*/ 1669143 h 1696130"/>
                <a:gd name="connsiteX6" fmla="*/ 2593068 w 4441371"/>
                <a:gd name="connsiteY6" fmla="*/ 1683203 h 1696130"/>
                <a:gd name="connsiteX7" fmla="*/ 3178629 w 4441371"/>
                <a:gd name="connsiteY7" fmla="*/ 1582057 h 1696130"/>
                <a:gd name="connsiteX8" fmla="*/ 3556000 w 4441371"/>
                <a:gd name="connsiteY8" fmla="*/ 1407885 h 1696130"/>
                <a:gd name="connsiteX9" fmla="*/ 3889829 w 4441371"/>
                <a:gd name="connsiteY9" fmla="*/ 1132568 h 1696130"/>
                <a:gd name="connsiteX10" fmla="*/ 4209596 w 4441371"/>
                <a:gd name="connsiteY10" fmla="*/ 634093 h 1696130"/>
                <a:gd name="connsiteX11" fmla="*/ 4368800 w 4441371"/>
                <a:gd name="connsiteY11" fmla="*/ 275771 h 1696130"/>
                <a:gd name="connsiteX12" fmla="*/ 4441371 w 4441371"/>
                <a:gd name="connsiteY12" fmla="*/ 0 h 1696130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595086 w 4441371"/>
                <a:gd name="connsiteY2" fmla="*/ 711200 h 1695271"/>
                <a:gd name="connsiteX3" fmla="*/ 928914 w 4441371"/>
                <a:gd name="connsiteY3" fmla="*/ 1030514 h 1695271"/>
                <a:gd name="connsiteX4" fmla="*/ 1480458 w 4441371"/>
                <a:gd name="connsiteY4" fmla="*/ 1465943 h 1695271"/>
                <a:gd name="connsiteX5" fmla="*/ 2090057 w 4441371"/>
                <a:gd name="connsiteY5" fmla="*/ 1669143 h 1695271"/>
                <a:gd name="connsiteX6" fmla="*/ 2593068 w 4441371"/>
                <a:gd name="connsiteY6" fmla="*/ 1683203 h 1695271"/>
                <a:gd name="connsiteX7" fmla="*/ 3178629 w 4441371"/>
                <a:gd name="connsiteY7" fmla="*/ 1582057 h 1695271"/>
                <a:gd name="connsiteX8" fmla="*/ 3556000 w 4441371"/>
                <a:gd name="connsiteY8" fmla="*/ 1407885 h 1695271"/>
                <a:gd name="connsiteX9" fmla="*/ 3889829 w 4441371"/>
                <a:gd name="connsiteY9" fmla="*/ 1132568 h 1695271"/>
                <a:gd name="connsiteX10" fmla="*/ 4209596 w 4441371"/>
                <a:gd name="connsiteY10" fmla="*/ 634093 h 1695271"/>
                <a:gd name="connsiteX11" fmla="*/ 4368800 w 4441371"/>
                <a:gd name="connsiteY11" fmla="*/ 275771 h 1695271"/>
                <a:gd name="connsiteX12" fmla="*/ 4441371 w 4441371"/>
                <a:gd name="connsiteY12" fmla="*/ 0 h 1695271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595086 w 4441371"/>
                <a:gd name="connsiteY2" fmla="*/ 711200 h 1695271"/>
                <a:gd name="connsiteX3" fmla="*/ 885371 w 4441371"/>
                <a:gd name="connsiteY3" fmla="*/ 1030514 h 1695271"/>
                <a:gd name="connsiteX4" fmla="*/ 1480458 w 4441371"/>
                <a:gd name="connsiteY4" fmla="*/ 1465943 h 1695271"/>
                <a:gd name="connsiteX5" fmla="*/ 2090057 w 4441371"/>
                <a:gd name="connsiteY5" fmla="*/ 1669143 h 1695271"/>
                <a:gd name="connsiteX6" fmla="*/ 2593068 w 4441371"/>
                <a:gd name="connsiteY6" fmla="*/ 1683203 h 1695271"/>
                <a:gd name="connsiteX7" fmla="*/ 3178629 w 4441371"/>
                <a:gd name="connsiteY7" fmla="*/ 1582057 h 1695271"/>
                <a:gd name="connsiteX8" fmla="*/ 3556000 w 4441371"/>
                <a:gd name="connsiteY8" fmla="*/ 1407885 h 1695271"/>
                <a:gd name="connsiteX9" fmla="*/ 3889829 w 4441371"/>
                <a:gd name="connsiteY9" fmla="*/ 1132568 h 1695271"/>
                <a:gd name="connsiteX10" fmla="*/ 4209596 w 4441371"/>
                <a:gd name="connsiteY10" fmla="*/ 634093 h 1695271"/>
                <a:gd name="connsiteX11" fmla="*/ 4368800 w 4441371"/>
                <a:gd name="connsiteY11" fmla="*/ 275771 h 1695271"/>
                <a:gd name="connsiteX12" fmla="*/ 4441371 w 4441371"/>
                <a:gd name="connsiteY12" fmla="*/ 0 h 1695271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551543 w 4441371"/>
                <a:gd name="connsiteY2" fmla="*/ 711200 h 1695271"/>
                <a:gd name="connsiteX3" fmla="*/ 885371 w 4441371"/>
                <a:gd name="connsiteY3" fmla="*/ 1030514 h 1695271"/>
                <a:gd name="connsiteX4" fmla="*/ 1480458 w 4441371"/>
                <a:gd name="connsiteY4" fmla="*/ 1465943 h 1695271"/>
                <a:gd name="connsiteX5" fmla="*/ 2090057 w 4441371"/>
                <a:gd name="connsiteY5" fmla="*/ 1669143 h 1695271"/>
                <a:gd name="connsiteX6" fmla="*/ 2593068 w 4441371"/>
                <a:gd name="connsiteY6" fmla="*/ 1683203 h 1695271"/>
                <a:gd name="connsiteX7" fmla="*/ 3178629 w 4441371"/>
                <a:gd name="connsiteY7" fmla="*/ 1582057 h 1695271"/>
                <a:gd name="connsiteX8" fmla="*/ 3556000 w 4441371"/>
                <a:gd name="connsiteY8" fmla="*/ 1407885 h 1695271"/>
                <a:gd name="connsiteX9" fmla="*/ 3889829 w 4441371"/>
                <a:gd name="connsiteY9" fmla="*/ 1132568 h 1695271"/>
                <a:gd name="connsiteX10" fmla="*/ 4209596 w 4441371"/>
                <a:gd name="connsiteY10" fmla="*/ 634093 h 1695271"/>
                <a:gd name="connsiteX11" fmla="*/ 4368800 w 4441371"/>
                <a:gd name="connsiteY11" fmla="*/ 275771 h 1695271"/>
                <a:gd name="connsiteX12" fmla="*/ 4441371 w 4441371"/>
                <a:gd name="connsiteY12" fmla="*/ 0 h 1695271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885371 w 4441371"/>
                <a:gd name="connsiteY2" fmla="*/ 1030514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551543 w 4441371"/>
                <a:gd name="connsiteY1" fmla="*/ 740229 h 1695271"/>
                <a:gd name="connsiteX2" fmla="*/ 885371 w 4441371"/>
                <a:gd name="connsiteY2" fmla="*/ 1030514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551543 w 4441371"/>
                <a:gd name="connsiteY1" fmla="*/ 740229 h 1695271"/>
                <a:gd name="connsiteX2" fmla="*/ 972457 w 4441371"/>
                <a:gd name="connsiteY2" fmla="*/ 1117600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391886 w 4441371"/>
                <a:gd name="connsiteY1" fmla="*/ 711200 h 1695271"/>
                <a:gd name="connsiteX2" fmla="*/ 972457 w 4441371"/>
                <a:gd name="connsiteY2" fmla="*/ 1117600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391886 w 4441371"/>
                <a:gd name="connsiteY1" fmla="*/ 711200 h 1695271"/>
                <a:gd name="connsiteX2" fmla="*/ 972457 w 4441371"/>
                <a:gd name="connsiteY2" fmla="*/ 1117600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391886 w 4441371"/>
                <a:gd name="connsiteY1" fmla="*/ 711200 h 1695271"/>
                <a:gd name="connsiteX2" fmla="*/ 798285 w 4441371"/>
                <a:gd name="connsiteY2" fmla="*/ 1190171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0867"/>
                <a:gd name="connsiteX1" fmla="*/ 391886 w 4441371"/>
                <a:gd name="connsiteY1" fmla="*/ 711200 h 1690867"/>
                <a:gd name="connsiteX2" fmla="*/ 798285 w 4441371"/>
                <a:gd name="connsiteY2" fmla="*/ 1190171 h 1690867"/>
                <a:gd name="connsiteX3" fmla="*/ 1407886 w 4441371"/>
                <a:gd name="connsiteY3" fmla="*/ 1553029 h 1690867"/>
                <a:gd name="connsiteX4" fmla="*/ 2090057 w 4441371"/>
                <a:gd name="connsiteY4" fmla="*/ 1669143 h 1690867"/>
                <a:gd name="connsiteX5" fmla="*/ 2593068 w 4441371"/>
                <a:gd name="connsiteY5" fmla="*/ 1683203 h 1690867"/>
                <a:gd name="connsiteX6" fmla="*/ 3178629 w 4441371"/>
                <a:gd name="connsiteY6" fmla="*/ 1582057 h 1690867"/>
                <a:gd name="connsiteX7" fmla="*/ 3556000 w 4441371"/>
                <a:gd name="connsiteY7" fmla="*/ 1407885 h 1690867"/>
                <a:gd name="connsiteX8" fmla="*/ 3889829 w 4441371"/>
                <a:gd name="connsiteY8" fmla="*/ 1132568 h 1690867"/>
                <a:gd name="connsiteX9" fmla="*/ 4209596 w 4441371"/>
                <a:gd name="connsiteY9" fmla="*/ 634093 h 1690867"/>
                <a:gd name="connsiteX10" fmla="*/ 4368800 w 4441371"/>
                <a:gd name="connsiteY10" fmla="*/ 275771 h 1690867"/>
                <a:gd name="connsiteX11" fmla="*/ 4441371 w 4441371"/>
                <a:gd name="connsiteY11" fmla="*/ 0 h 1690867"/>
                <a:gd name="connsiteX0" fmla="*/ 0 w 4441371"/>
                <a:gd name="connsiteY0" fmla="*/ 58057 h 1690867"/>
                <a:gd name="connsiteX1" fmla="*/ 203200 w 4441371"/>
                <a:gd name="connsiteY1" fmla="*/ 493486 h 1690867"/>
                <a:gd name="connsiteX2" fmla="*/ 391886 w 4441371"/>
                <a:gd name="connsiteY2" fmla="*/ 711200 h 1690867"/>
                <a:gd name="connsiteX3" fmla="*/ 798285 w 4441371"/>
                <a:gd name="connsiteY3" fmla="*/ 1190171 h 1690867"/>
                <a:gd name="connsiteX4" fmla="*/ 1407886 w 4441371"/>
                <a:gd name="connsiteY4" fmla="*/ 1553029 h 1690867"/>
                <a:gd name="connsiteX5" fmla="*/ 2090057 w 4441371"/>
                <a:gd name="connsiteY5" fmla="*/ 1669143 h 1690867"/>
                <a:gd name="connsiteX6" fmla="*/ 2593068 w 4441371"/>
                <a:gd name="connsiteY6" fmla="*/ 1683203 h 1690867"/>
                <a:gd name="connsiteX7" fmla="*/ 3178629 w 4441371"/>
                <a:gd name="connsiteY7" fmla="*/ 1582057 h 1690867"/>
                <a:gd name="connsiteX8" fmla="*/ 3556000 w 4441371"/>
                <a:gd name="connsiteY8" fmla="*/ 1407885 h 1690867"/>
                <a:gd name="connsiteX9" fmla="*/ 3889829 w 4441371"/>
                <a:gd name="connsiteY9" fmla="*/ 1132568 h 1690867"/>
                <a:gd name="connsiteX10" fmla="*/ 4209596 w 4441371"/>
                <a:gd name="connsiteY10" fmla="*/ 634093 h 1690867"/>
                <a:gd name="connsiteX11" fmla="*/ 4368800 w 4441371"/>
                <a:gd name="connsiteY11" fmla="*/ 275771 h 1690867"/>
                <a:gd name="connsiteX12" fmla="*/ 4441371 w 4441371"/>
                <a:gd name="connsiteY12" fmla="*/ 0 h 1690867"/>
                <a:gd name="connsiteX0" fmla="*/ 0 w 4441371"/>
                <a:gd name="connsiteY0" fmla="*/ 58057 h 1690867"/>
                <a:gd name="connsiteX1" fmla="*/ 203200 w 4441371"/>
                <a:gd name="connsiteY1" fmla="*/ 493486 h 1690867"/>
                <a:gd name="connsiteX2" fmla="*/ 449944 w 4441371"/>
                <a:gd name="connsiteY2" fmla="*/ 856343 h 1690867"/>
                <a:gd name="connsiteX3" fmla="*/ 798285 w 4441371"/>
                <a:gd name="connsiteY3" fmla="*/ 1190171 h 1690867"/>
                <a:gd name="connsiteX4" fmla="*/ 1407886 w 4441371"/>
                <a:gd name="connsiteY4" fmla="*/ 1553029 h 1690867"/>
                <a:gd name="connsiteX5" fmla="*/ 2090057 w 4441371"/>
                <a:gd name="connsiteY5" fmla="*/ 1669143 h 1690867"/>
                <a:gd name="connsiteX6" fmla="*/ 2593068 w 4441371"/>
                <a:gd name="connsiteY6" fmla="*/ 1683203 h 1690867"/>
                <a:gd name="connsiteX7" fmla="*/ 3178629 w 4441371"/>
                <a:gd name="connsiteY7" fmla="*/ 1582057 h 1690867"/>
                <a:gd name="connsiteX8" fmla="*/ 3556000 w 4441371"/>
                <a:gd name="connsiteY8" fmla="*/ 1407885 h 1690867"/>
                <a:gd name="connsiteX9" fmla="*/ 3889829 w 4441371"/>
                <a:gd name="connsiteY9" fmla="*/ 1132568 h 1690867"/>
                <a:gd name="connsiteX10" fmla="*/ 4209596 w 4441371"/>
                <a:gd name="connsiteY10" fmla="*/ 634093 h 1690867"/>
                <a:gd name="connsiteX11" fmla="*/ 4368800 w 4441371"/>
                <a:gd name="connsiteY11" fmla="*/ 275771 h 1690867"/>
                <a:gd name="connsiteX12" fmla="*/ 4441371 w 4441371"/>
                <a:gd name="connsiteY12" fmla="*/ 0 h 1690867"/>
                <a:gd name="connsiteX0" fmla="*/ 0 w 4441371"/>
                <a:gd name="connsiteY0" fmla="*/ 58057 h 1720293"/>
                <a:gd name="connsiteX1" fmla="*/ 203200 w 4441371"/>
                <a:gd name="connsiteY1" fmla="*/ 493486 h 1720293"/>
                <a:gd name="connsiteX2" fmla="*/ 449944 w 4441371"/>
                <a:gd name="connsiteY2" fmla="*/ 856343 h 1720293"/>
                <a:gd name="connsiteX3" fmla="*/ 798285 w 4441371"/>
                <a:gd name="connsiteY3" fmla="*/ 1190171 h 1720293"/>
                <a:gd name="connsiteX4" fmla="*/ 1407886 w 4441371"/>
                <a:gd name="connsiteY4" fmla="*/ 1553029 h 1720293"/>
                <a:gd name="connsiteX5" fmla="*/ 2090057 w 4441371"/>
                <a:gd name="connsiteY5" fmla="*/ 1712685 h 1720293"/>
                <a:gd name="connsiteX6" fmla="*/ 2593068 w 4441371"/>
                <a:gd name="connsiteY6" fmla="*/ 1683203 h 1720293"/>
                <a:gd name="connsiteX7" fmla="*/ 3178629 w 4441371"/>
                <a:gd name="connsiteY7" fmla="*/ 1582057 h 1720293"/>
                <a:gd name="connsiteX8" fmla="*/ 3556000 w 4441371"/>
                <a:gd name="connsiteY8" fmla="*/ 1407885 h 1720293"/>
                <a:gd name="connsiteX9" fmla="*/ 3889829 w 4441371"/>
                <a:gd name="connsiteY9" fmla="*/ 1132568 h 1720293"/>
                <a:gd name="connsiteX10" fmla="*/ 4209596 w 4441371"/>
                <a:gd name="connsiteY10" fmla="*/ 634093 h 1720293"/>
                <a:gd name="connsiteX11" fmla="*/ 4368800 w 4441371"/>
                <a:gd name="connsiteY11" fmla="*/ 275771 h 1720293"/>
                <a:gd name="connsiteX12" fmla="*/ 4441371 w 4441371"/>
                <a:gd name="connsiteY12" fmla="*/ 0 h 1720293"/>
                <a:gd name="connsiteX0" fmla="*/ 0 w 4441371"/>
                <a:gd name="connsiteY0" fmla="*/ 58057 h 1730634"/>
                <a:gd name="connsiteX1" fmla="*/ 203200 w 4441371"/>
                <a:gd name="connsiteY1" fmla="*/ 493486 h 1730634"/>
                <a:gd name="connsiteX2" fmla="*/ 449944 w 4441371"/>
                <a:gd name="connsiteY2" fmla="*/ 856343 h 1730634"/>
                <a:gd name="connsiteX3" fmla="*/ 798285 w 4441371"/>
                <a:gd name="connsiteY3" fmla="*/ 1190171 h 1730634"/>
                <a:gd name="connsiteX4" fmla="*/ 1407886 w 4441371"/>
                <a:gd name="connsiteY4" fmla="*/ 1553029 h 1730634"/>
                <a:gd name="connsiteX5" fmla="*/ 2090057 w 4441371"/>
                <a:gd name="connsiteY5" fmla="*/ 1712685 h 1730634"/>
                <a:gd name="connsiteX6" fmla="*/ 2636611 w 4441371"/>
                <a:gd name="connsiteY6" fmla="*/ 1712231 h 1730634"/>
                <a:gd name="connsiteX7" fmla="*/ 3178629 w 4441371"/>
                <a:gd name="connsiteY7" fmla="*/ 1582057 h 1730634"/>
                <a:gd name="connsiteX8" fmla="*/ 3556000 w 4441371"/>
                <a:gd name="connsiteY8" fmla="*/ 1407885 h 1730634"/>
                <a:gd name="connsiteX9" fmla="*/ 3889829 w 4441371"/>
                <a:gd name="connsiteY9" fmla="*/ 1132568 h 1730634"/>
                <a:gd name="connsiteX10" fmla="*/ 4209596 w 4441371"/>
                <a:gd name="connsiteY10" fmla="*/ 634093 h 1730634"/>
                <a:gd name="connsiteX11" fmla="*/ 4368800 w 4441371"/>
                <a:gd name="connsiteY11" fmla="*/ 275771 h 1730634"/>
                <a:gd name="connsiteX12" fmla="*/ 4441371 w 4441371"/>
                <a:gd name="connsiteY12" fmla="*/ 0 h 1730634"/>
                <a:gd name="connsiteX0" fmla="*/ 0 w 4454494"/>
                <a:gd name="connsiteY0" fmla="*/ 30063 h 1730634"/>
                <a:gd name="connsiteX1" fmla="*/ 216323 w 4454494"/>
                <a:gd name="connsiteY1" fmla="*/ 493486 h 1730634"/>
                <a:gd name="connsiteX2" fmla="*/ 463067 w 4454494"/>
                <a:gd name="connsiteY2" fmla="*/ 856343 h 1730634"/>
                <a:gd name="connsiteX3" fmla="*/ 811408 w 4454494"/>
                <a:gd name="connsiteY3" fmla="*/ 1190171 h 1730634"/>
                <a:gd name="connsiteX4" fmla="*/ 1421009 w 4454494"/>
                <a:gd name="connsiteY4" fmla="*/ 1553029 h 1730634"/>
                <a:gd name="connsiteX5" fmla="*/ 2103180 w 4454494"/>
                <a:gd name="connsiteY5" fmla="*/ 1712685 h 1730634"/>
                <a:gd name="connsiteX6" fmla="*/ 2649734 w 4454494"/>
                <a:gd name="connsiteY6" fmla="*/ 1712231 h 1730634"/>
                <a:gd name="connsiteX7" fmla="*/ 3191752 w 4454494"/>
                <a:gd name="connsiteY7" fmla="*/ 1582057 h 1730634"/>
                <a:gd name="connsiteX8" fmla="*/ 3569123 w 4454494"/>
                <a:gd name="connsiteY8" fmla="*/ 1407885 h 1730634"/>
                <a:gd name="connsiteX9" fmla="*/ 3902952 w 4454494"/>
                <a:gd name="connsiteY9" fmla="*/ 1132568 h 1730634"/>
                <a:gd name="connsiteX10" fmla="*/ 4222719 w 4454494"/>
                <a:gd name="connsiteY10" fmla="*/ 634093 h 1730634"/>
                <a:gd name="connsiteX11" fmla="*/ 4381923 w 4454494"/>
                <a:gd name="connsiteY11" fmla="*/ 275771 h 1730634"/>
                <a:gd name="connsiteX12" fmla="*/ 4454494 w 4454494"/>
                <a:gd name="connsiteY12" fmla="*/ 0 h 173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4494" h="1730634">
                  <a:moveTo>
                    <a:pt x="0" y="30063"/>
                  </a:moveTo>
                  <a:cubicBezTo>
                    <a:pt x="41124" y="95378"/>
                    <a:pt x="151009" y="384629"/>
                    <a:pt x="216323" y="493486"/>
                  </a:cubicBezTo>
                  <a:cubicBezTo>
                    <a:pt x="281637" y="602343"/>
                    <a:pt x="363886" y="740229"/>
                    <a:pt x="463067" y="856343"/>
                  </a:cubicBezTo>
                  <a:cubicBezTo>
                    <a:pt x="562248" y="972457"/>
                    <a:pt x="651751" y="1074057"/>
                    <a:pt x="811408" y="1190171"/>
                  </a:cubicBezTo>
                  <a:cubicBezTo>
                    <a:pt x="971065" y="1306285"/>
                    <a:pt x="1205714" y="1465943"/>
                    <a:pt x="1421009" y="1553029"/>
                  </a:cubicBezTo>
                  <a:cubicBezTo>
                    <a:pt x="1636304" y="1640115"/>
                    <a:pt x="1898393" y="1686151"/>
                    <a:pt x="2103180" y="1712685"/>
                  </a:cubicBezTo>
                  <a:cubicBezTo>
                    <a:pt x="2307968" y="1739219"/>
                    <a:pt x="2468305" y="1734002"/>
                    <a:pt x="2649734" y="1712231"/>
                  </a:cubicBezTo>
                  <a:cubicBezTo>
                    <a:pt x="2831163" y="1690460"/>
                    <a:pt x="3038521" y="1632781"/>
                    <a:pt x="3191752" y="1582057"/>
                  </a:cubicBezTo>
                  <a:cubicBezTo>
                    <a:pt x="3344984" y="1531333"/>
                    <a:pt x="3450590" y="1482800"/>
                    <a:pt x="3569123" y="1407885"/>
                  </a:cubicBezTo>
                  <a:cubicBezTo>
                    <a:pt x="3687656" y="1332970"/>
                    <a:pt x="3794019" y="1261533"/>
                    <a:pt x="3902952" y="1132568"/>
                  </a:cubicBezTo>
                  <a:cubicBezTo>
                    <a:pt x="4011885" y="1003603"/>
                    <a:pt x="4142890" y="776893"/>
                    <a:pt x="4222719" y="634093"/>
                  </a:cubicBezTo>
                  <a:cubicBezTo>
                    <a:pt x="4302548" y="491293"/>
                    <a:pt x="4343294" y="381453"/>
                    <a:pt x="4381923" y="275771"/>
                  </a:cubicBezTo>
                  <a:cubicBezTo>
                    <a:pt x="4420552" y="170089"/>
                    <a:pt x="4435142" y="83457"/>
                    <a:pt x="4454494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59654" y="6624000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schemeClr val="bg1"/>
                </a:solidFill>
              </a:rPr>
              <a:t>GINA 2016</a:t>
            </a:r>
            <a:endParaRPr lang="en-AU" sz="1200" i="1" dirty="0">
              <a:solidFill>
                <a:schemeClr val="bg1"/>
              </a:solidFill>
            </a:endParaRPr>
          </a:p>
        </p:txBody>
      </p:sp>
      <p:sp>
        <p:nvSpPr>
          <p:cNvPr id="44" name="43 - Πεντάγωνο"/>
          <p:cNvSpPr/>
          <p:nvPr/>
        </p:nvSpPr>
        <p:spPr>
          <a:xfrm>
            <a:off x="1257300" y="1066800"/>
            <a:ext cx="270510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n>
                  <a:solidFill>
                    <a:srgbClr val="FFFF00"/>
                  </a:solidFill>
                </a:ln>
              </a:rPr>
              <a:t>Μείωση </a:t>
            </a:r>
            <a:r>
              <a:rPr lang="en-US" dirty="0" smtClean="0">
                <a:ln>
                  <a:solidFill>
                    <a:srgbClr val="FFFF00"/>
                  </a:solidFill>
                </a:ln>
              </a:rPr>
              <a:t>FEV1/FVC</a:t>
            </a:r>
            <a:endParaRPr lang="el-GR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5" name="44 - Πεντάγωνο"/>
          <p:cNvSpPr/>
          <p:nvPr/>
        </p:nvSpPr>
        <p:spPr>
          <a:xfrm>
            <a:off x="2333625" y="2273300"/>
            <a:ext cx="2705100" cy="8001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n>
                  <a:solidFill>
                    <a:srgbClr val="FFFF00"/>
                  </a:solidFill>
                </a:ln>
              </a:rPr>
              <a:t>Αύξηση 12%+200</a:t>
            </a:r>
            <a:r>
              <a:rPr lang="en-US" dirty="0" smtClean="0">
                <a:ln>
                  <a:solidFill>
                    <a:srgbClr val="FFFF00"/>
                  </a:solidFill>
                </a:ln>
              </a:rPr>
              <a:t>ml FEV1 post</a:t>
            </a:r>
            <a:endParaRPr lang="el-GR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66638" y="1724104"/>
            <a:ext cx="334881" cy="27011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Down Arrow 7"/>
          <p:cNvSpPr/>
          <p:nvPr/>
        </p:nvSpPr>
        <p:spPr>
          <a:xfrm>
            <a:off x="3269197" y="3104515"/>
            <a:ext cx="479825" cy="4079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85788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allAtOnce" animBg="1"/>
      <p:bldP spid="4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987824" y="0"/>
            <a:ext cx="5976664" cy="692696"/>
          </a:xfrm>
        </p:spPr>
        <p:txBody>
          <a:bodyPr/>
          <a:lstStyle/>
          <a:p>
            <a:pPr algn="r"/>
            <a:r>
              <a:rPr lang="el-GR" b="1" dirty="0" smtClean="0">
                <a:solidFill>
                  <a:srgbClr val="FF0000"/>
                </a:solidFill>
              </a:rPr>
              <a:t>ΦΑΙΝΟΤΥΠΟΙ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-30266" y="680611"/>
            <a:ext cx="6732240" cy="580526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dirty="0" smtClean="0"/>
              <a:t>    </a:t>
            </a:r>
          </a:p>
          <a:p>
            <a:pPr algn="just">
              <a:buNone/>
            </a:pPr>
            <a:r>
              <a:rPr lang="el-GR" altLang="el-GR" sz="2400" dirty="0" smtClean="0"/>
              <a:t>  Παραγωγικός βήχας, 3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μήνες/έτος, &gt;2 έτη</a:t>
            </a:r>
          </a:p>
          <a:p>
            <a:pPr algn="just">
              <a:buNone/>
            </a:pPr>
            <a:r>
              <a:rPr lang="el-GR" altLang="el-GR" sz="2800" b="1" dirty="0" smtClean="0">
                <a:solidFill>
                  <a:srgbClr val="002060"/>
                </a:solidFill>
              </a:rPr>
              <a:t> </a:t>
            </a:r>
            <a:r>
              <a:rPr lang="el-GR" altLang="el-GR" sz="2400" b="1" u="sng" dirty="0" smtClean="0">
                <a:solidFill>
                  <a:srgbClr val="FFFF00"/>
                </a:solidFill>
              </a:rPr>
              <a:t>Νόσος αεραγωγών</a:t>
            </a:r>
            <a:r>
              <a:rPr lang="el-GR" altLang="el-GR" sz="2400" dirty="0" smtClean="0"/>
              <a:t>:</a:t>
            </a:r>
            <a:endParaRPr lang="en-US" altLang="el-GR" sz="2400" dirty="0" smtClean="0"/>
          </a:p>
          <a:p>
            <a:pPr>
              <a:spcBef>
                <a:spcPts val="0"/>
              </a:spcBef>
              <a:buNone/>
            </a:pPr>
            <a:r>
              <a:rPr lang="el-GR" sz="2400" dirty="0" smtClean="0">
                <a:cs typeface="Arial" pitchFamily="34" charset="0"/>
              </a:rPr>
              <a:t>Φλεγμονή-οίδημα </a:t>
            </a:r>
          </a:p>
          <a:p>
            <a:pPr>
              <a:spcBef>
                <a:spcPts val="0"/>
              </a:spcBef>
              <a:buNone/>
            </a:pPr>
            <a:r>
              <a:rPr lang="el-GR" sz="2400" dirty="0" smtClean="0">
                <a:cs typeface="Arial" pitchFamily="34" charset="0"/>
              </a:rPr>
              <a:t>Υπερέκκριση </a:t>
            </a:r>
            <a:r>
              <a:rPr lang="el-GR" sz="2400" dirty="0" err="1" smtClean="0">
                <a:cs typeface="Arial" pitchFamily="34" charset="0"/>
              </a:rPr>
              <a:t>βλέννης</a:t>
            </a:r>
            <a:endParaRPr lang="el-GR" sz="2400" dirty="0" smtClean="0">
              <a:cs typeface="Arial" pitchFamily="34" charset="0"/>
            </a:endParaRPr>
          </a:p>
          <a:p>
            <a:pPr>
              <a:buNone/>
            </a:pPr>
            <a:r>
              <a:rPr lang="el-GR" sz="2400" b="1" dirty="0" smtClean="0">
                <a:solidFill>
                  <a:srgbClr val="002060"/>
                </a:solidFill>
              </a:rPr>
              <a:t>     </a:t>
            </a:r>
          </a:p>
          <a:p>
            <a:pPr>
              <a:buNone/>
            </a:pPr>
            <a:r>
              <a:rPr lang="el-GR" sz="2400" dirty="0" smtClean="0"/>
              <a:t>    </a:t>
            </a:r>
            <a:endParaRPr lang="en-US" sz="2400" dirty="0"/>
          </a:p>
          <a:p>
            <a:pPr>
              <a:buNone/>
            </a:pPr>
            <a:r>
              <a:rPr lang="el-GR" sz="2400" dirty="0" smtClean="0"/>
              <a:t>Δύσπνοια</a:t>
            </a:r>
          </a:p>
          <a:p>
            <a:pPr>
              <a:buNone/>
            </a:pPr>
            <a:r>
              <a:rPr lang="el-GR" sz="2400" b="1" u="sng" dirty="0" smtClean="0">
                <a:solidFill>
                  <a:srgbClr val="FFFF00"/>
                </a:solidFill>
              </a:rPr>
              <a:t>Νόσος παρεγχύματος</a:t>
            </a:r>
            <a:r>
              <a:rPr lang="el-GR" sz="24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el-GR" sz="2400" dirty="0" smtClean="0"/>
              <a:t> Μόνιμη παθολογική διάταση των κυψελίδων με καταστροφή των τοιχωμάτων τους</a:t>
            </a:r>
          </a:p>
          <a:p>
            <a:pPr algn="ctr">
              <a:buNone/>
            </a:pPr>
            <a:endParaRPr lang="el-GR" sz="2600" i="1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Picture 2" descr="http://www.netterimages.com/images/vpv/000/000/013/13539-0550x04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20" y="4184282"/>
            <a:ext cx="2625080" cy="2673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980729"/>
            <a:ext cx="2771800" cy="252028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8550" y="5952047"/>
            <a:ext cx="2613610" cy="90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3000" y="260648"/>
            <a:ext cx="324036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alt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ΧΡΟΝΙΑ ΒΡΟΓΧΙΤΙΔΑ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251520" y="3294649"/>
            <a:ext cx="2472381" cy="432048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ΕΜΦΥΣΗΜΑ 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5949280"/>
            <a:ext cx="3398551" cy="908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44" y="1628800"/>
            <a:ext cx="2599756" cy="159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444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9" name="Rectangle 1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l-GR" altLang="el-GR" dirty="0" err="1" smtClean="0"/>
              <a:t>Ροομετρία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/>
              <a:t>Peak Flow Meter</a:t>
            </a:r>
            <a:endParaRPr lang="el-GR" altLang="el-GR" dirty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6580" y="1557344"/>
            <a:ext cx="6896291" cy="48482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Μετρά </a:t>
            </a:r>
            <a:r>
              <a:rPr lang="el-GR" altLang="el-GR" dirty="0"/>
              <a:t>τη μέγιστη </a:t>
            </a:r>
            <a:r>
              <a:rPr lang="el-GR" altLang="el-GR" dirty="0" err="1"/>
              <a:t>εκπνευστική</a:t>
            </a:r>
            <a:r>
              <a:rPr lang="el-GR" altLang="el-GR" dirty="0"/>
              <a:t> ροή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l-GR" b="1" dirty="0">
                <a:solidFill>
                  <a:srgbClr val="FF9900"/>
                </a:solidFill>
              </a:rPr>
              <a:t>	</a:t>
            </a:r>
            <a:r>
              <a:rPr lang="en-US" altLang="el-GR" b="1" dirty="0">
                <a:solidFill>
                  <a:srgbClr val="00FF00"/>
                </a:solidFill>
              </a:rPr>
              <a:t>P</a:t>
            </a:r>
            <a:r>
              <a:rPr lang="en-US" altLang="el-GR" dirty="0"/>
              <a:t>eak </a:t>
            </a:r>
            <a:r>
              <a:rPr lang="en-US" altLang="el-GR" b="1" dirty="0">
                <a:solidFill>
                  <a:srgbClr val="00FF00"/>
                </a:solidFill>
              </a:rPr>
              <a:t>E</a:t>
            </a:r>
            <a:r>
              <a:rPr lang="en-US" altLang="el-GR" dirty="0"/>
              <a:t>xpiratory </a:t>
            </a:r>
            <a:r>
              <a:rPr lang="en-US" altLang="el-GR" b="1" dirty="0">
                <a:solidFill>
                  <a:srgbClr val="00FF00"/>
                </a:solidFill>
              </a:rPr>
              <a:t>F</a:t>
            </a:r>
            <a:r>
              <a:rPr lang="en-US" altLang="el-GR" dirty="0"/>
              <a:t>low </a:t>
            </a:r>
            <a:r>
              <a:rPr lang="en-US" altLang="el-GR" b="1" dirty="0">
                <a:solidFill>
                  <a:srgbClr val="00FF00"/>
                </a:solidFill>
              </a:rPr>
              <a:t>R</a:t>
            </a:r>
            <a:r>
              <a:rPr lang="en-US" altLang="el-GR" dirty="0"/>
              <a:t>ate (</a:t>
            </a:r>
            <a:r>
              <a:rPr lang="en-US" altLang="el-GR" b="1" dirty="0">
                <a:solidFill>
                  <a:srgbClr val="00FF00"/>
                </a:solidFill>
              </a:rPr>
              <a:t>PEFR</a:t>
            </a:r>
            <a:r>
              <a:rPr lang="en-US" altLang="el-GR" dirty="0"/>
              <a:t>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endParaRPr lang="en-US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Είναι εύχρηστη μέθοδος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Μπορεί να χρησιμοποιηθεί από ενήλικες και παιδιά &gt;5 ετών</a:t>
            </a:r>
          </a:p>
          <a:p>
            <a:pPr lvl="1">
              <a:lnSpc>
                <a:spcPct val="90000"/>
              </a:lnSpc>
            </a:pP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b="1" dirty="0"/>
              <a:t>Ενδείξεις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Διάγνωση άσθματος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Παρακολούθηση πορείας άσθματος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Αξιολόγηση νυκτερινών συμπτωμάτων άσθματος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Διάγνωση επαγγελματικού άσθματος</a:t>
            </a:r>
          </a:p>
        </p:txBody>
      </p:sp>
      <p:pic>
        <p:nvPicPr>
          <p:cNvPr id="30106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81" y="3312461"/>
            <a:ext cx="971429" cy="120031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8686AE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mini_wright_c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5074" y="1"/>
            <a:ext cx="1958927" cy="2305051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92773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2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2943284"/>
              </p:ext>
            </p:extLst>
          </p:nvPr>
        </p:nvGraphicFramePr>
        <p:xfrm>
          <a:off x="1800226" y="1281115"/>
          <a:ext cx="4808935" cy="4752975"/>
        </p:xfrm>
        <a:graphic>
          <a:graphicData uri="http://schemas.openxmlformats.org/presentationml/2006/ole">
            <p:oleObj spid="_x0000_s2052" name="Worksheet" r:id="rId4" imgW="8674213" imgH="5930715" progId="Excel.Sheet.8">
              <p:embed/>
            </p:oleObj>
          </a:graphicData>
        </a:graphic>
      </p:graphicFrame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2578897" y="3114675"/>
            <a:ext cx="3850481" cy="1828800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1543050" y="762000"/>
            <a:ext cx="5943600" cy="5334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FFFF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42373" name="Rectangle 5"/>
          <p:cNvSpPr>
            <a:spLocks noChangeArrowheads="1"/>
          </p:cNvSpPr>
          <p:nvPr/>
        </p:nvSpPr>
        <p:spPr bwMode="auto">
          <a:xfrm>
            <a:off x="2888457" y="3948113"/>
            <a:ext cx="40366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el-GR" sz="2000" b="1">
                <a:solidFill>
                  <a:srgbClr val="0000CC"/>
                </a:solidFill>
                <a:latin typeface="Arial" panose="020B0604020202020204" pitchFamily="34" charset="0"/>
              </a:rPr>
              <a:t>Personal Best PEFR = 560 l/min</a:t>
            </a:r>
          </a:p>
        </p:txBody>
      </p:sp>
      <p:sp>
        <p:nvSpPr>
          <p:cNvPr id="442375" name="Line 7"/>
          <p:cNvSpPr>
            <a:spLocks noChangeShapeType="1"/>
          </p:cNvSpPr>
          <p:nvPr/>
        </p:nvSpPr>
        <p:spPr bwMode="auto">
          <a:xfrm flipV="1">
            <a:off x="2555084" y="1738313"/>
            <a:ext cx="4008835" cy="47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42376" name="Line 8"/>
          <p:cNvSpPr>
            <a:spLocks noChangeShapeType="1"/>
          </p:cNvSpPr>
          <p:nvPr/>
        </p:nvSpPr>
        <p:spPr bwMode="auto">
          <a:xfrm>
            <a:off x="2543178" y="2428875"/>
            <a:ext cx="4008835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42377" name="Rectangle 9"/>
          <p:cNvSpPr>
            <a:spLocks noChangeArrowheads="1"/>
          </p:cNvSpPr>
          <p:nvPr/>
        </p:nvSpPr>
        <p:spPr bwMode="auto">
          <a:xfrm>
            <a:off x="2578897" y="2428875"/>
            <a:ext cx="3850481" cy="685800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6480574" y="1438280"/>
            <a:ext cx="1062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l-GR" sz="1600">
                <a:latin typeface="Arial" panose="020B0604020202020204" pitchFamily="34" charset="0"/>
              </a:rPr>
              <a:t>Personal</a:t>
            </a:r>
            <a:br>
              <a:rPr lang="en-US" altLang="el-GR" sz="1600">
                <a:latin typeface="Arial" panose="020B0604020202020204" pitchFamily="34" charset="0"/>
              </a:rPr>
            </a:br>
            <a:r>
              <a:rPr lang="en-US" altLang="el-GR" sz="1600">
                <a:latin typeface="Arial" panose="020B0604020202020204" pitchFamily="34" charset="0"/>
              </a:rPr>
              <a:t>Best = 100%</a:t>
            </a:r>
          </a:p>
        </p:txBody>
      </p:sp>
      <p:sp>
        <p:nvSpPr>
          <p:cNvPr id="442379" name="Text Box 11"/>
          <p:cNvSpPr txBox="1">
            <a:spLocks noChangeArrowheads="1"/>
          </p:cNvSpPr>
          <p:nvPr/>
        </p:nvSpPr>
        <p:spPr bwMode="auto">
          <a:xfrm>
            <a:off x="6449618" y="2276478"/>
            <a:ext cx="5214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l-GR" sz="1600">
                <a:latin typeface="Arial" panose="020B0604020202020204" pitchFamily="34" charset="0"/>
              </a:rPr>
              <a:t>80%</a:t>
            </a:r>
          </a:p>
        </p:txBody>
      </p:sp>
      <p:sp>
        <p:nvSpPr>
          <p:cNvPr id="442380" name="Line 12"/>
          <p:cNvSpPr>
            <a:spLocks noChangeShapeType="1"/>
          </p:cNvSpPr>
          <p:nvPr/>
        </p:nvSpPr>
        <p:spPr bwMode="auto">
          <a:xfrm>
            <a:off x="2512221" y="3101975"/>
            <a:ext cx="3986213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42381" name="Text Box 13"/>
          <p:cNvSpPr txBox="1">
            <a:spLocks noChangeArrowheads="1"/>
          </p:cNvSpPr>
          <p:nvPr/>
        </p:nvSpPr>
        <p:spPr bwMode="auto">
          <a:xfrm>
            <a:off x="6443666" y="2924178"/>
            <a:ext cx="5274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l-GR" sz="1600">
                <a:latin typeface="Arial" panose="020B0604020202020204" pitchFamily="34" charset="0"/>
              </a:rPr>
              <a:t>60%</a:t>
            </a:r>
          </a:p>
        </p:txBody>
      </p:sp>
      <p:sp>
        <p:nvSpPr>
          <p:cNvPr id="442382" name="Rectangle 14"/>
          <p:cNvSpPr>
            <a:spLocks noChangeArrowheads="1"/>
          </p:cNvSpPr>
          <p:nvPr/>
        </p:nvSpPr>
        <p:spPr bwMode="auto">
          <a:xfrm>
            <a:off x="2577703" y="1743075"/>
            <a:ext cx="3843338" cy="685800"/>
          </a:xfrm>
          <a:prstGeom prst="rect">
            <a:avLst/>
          </a:prstGeom>
          <a:solidFill>
            <a:srgbClr val="008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42384" name="Text Box 16"/>
          <p:cNvSpPr txBox="1">
            <a:spLocks noChangeArrowheads="1"/>
          </p:cNvSpPr>
          <p:nvPr/>
        </p:nvSpPr>
        <p:spPr bwMode="auto">
          <a:xfrm>
            <a:off x="4788025" y="5807217"/>
            <a:ext cx="410445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l-GR" altLang="el-G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        </a:t>
            </a:r>
            <a:r>
              <a:rPr lang="el-GR" altLang="el-GR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</a:t>
            </a:r>
            <a:r>
              <a:rPr lang="el-GR" altLang="el-G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Μέγιστη - Ελάχιστη </a:t>
            </a:r>
            <a:r>
              <a:rPr lang="en-US" altLang="el-G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PEFR</a:t>
            </a:r>
          </a:p>
          <a:p>
            <a:pPr algn="ctr"/>
            <a:r>
              <a:rPr lang="en-US" altLang="el-GR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</a:t>
            </a:r>
            <a:r>
              <a:rPr lang="el-GR" altLang="el-G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		  Μέσος Όρος </a:t>
            </a:r>
            <a:r>
              <a:rPr lang="en-US" altLang="el-G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PEFR</a:t>
            </a:r>
            <a:endParaRPr lang="el-GR" altLang="el-GR" sz="16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42385" name="Rectangle 17"/>
          <p:cNvSpPr>
            <a:spLocks noChangeArrowheads="1"/>
          </p:cNvSpPr>
          <p:nvPr/>
        </p:nvSpPr>
        <p:spPr bwMode="auto">
          <a:xfrm>
            <a:off x="482205" y="371739"/>
            <a:ext cx="770267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lnSpc>
                <a:spcPct val="85000"/>
              </a:lnSpc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lnSpc>
                <a:spcPct val="85000"/>
              </a:lnSpc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lnSpc>
                <a:spcPct val="85000"/>
              </a:lnSpc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lnSpc>
                <a:spcPct val="85000"/>
              </a:lnSpc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l-GR" altLang="el-GR" sz="3600" dirty="0">
                <a:effectLst/>
              </a:rPr>
              <a:t>Διακύμανση της </a:t>
            </a:r>
            <a:r>
              <a:rPr lang="en-US" altLang="el-GR" sz="3600" dirty="0">
                <a:effectLst/>
              </a:rPr>
              <a:t>PEFR</a:t>
            </a:r>
            <a:r>
              <a:rPr lang="el-GR" altLang="el-GR" sz="3600" dirty="0" smtClean="0">
                <a:effectLst/>
              </a:rPr>
              <a:t>&gt;</a:t>
            </a:r>
            <a:r>
              <a:rPr lang="en-US" altLang="el-GR" sz="3600" dirty="0" smtClean="0">
                <a:effectLst/>
              </a:rPr>
              <a:t>2</a:t>
            </a:r>
            <a:r>
              <a:rPr lang="el-GR" altLang="el-GR" sz="3600" dirty="0" smtClean="0">
                <a:effectLst/>
              </a:rPr>
              <a:t>0%</a:t>
            </a:r>
            <a:endParaRPr lang="el-GR" altLang="el-GR" sz="3600" dirty="0">
              <a:effectLst/>
            </a:endParaRPr>
          </a:p>
        </p:txBody>
      </p:sp>
      <p:pic>
        <p:nvPicPr>
          <p:cNvPr id="442386" name="Picture 18" descr="glob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206" y="104778"/>
            <a:ext cx="6572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39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899592" y="2060848"/>
            <a:ext cx="7561126" cy="3240360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13 - Εικόνα" descr="δυσπνοια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893"/>
            <a:ext cx="2143125" cy="1813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260648"/>
            <a:ext cx="5840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Ελένη 30 ετών με ιστορικό άσθματος από 20ετίας </a:t>
            </a:r>
          </a:p>
          <a:p>
            <a:pPr algn="ctr"/>
            <a:r>
              <a:rPr lang="el-GR" sz="2400" dirty="0" smtClean="0"/>
              <a:t>&amp;</a:t>
            </a:r>
          </a:p>
          <a:p>
            <a:r>
              <a:rPr lang="el-GR" sz="2400" dirty="0" smtClean="0"/>
              <a:t> συμπτωματολογία κυρίως άνοιξη-φθινόπωρο</a:t>
            </a:r>
            <a:endParaRPr lang="el-G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204864"/>
            <a:ext cx="6563015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ΔΥΣΠΝΟΙΑ-ΣΥΡΙΤΤΟΥΣΑ ΑΝΑΠΝΟΗ</a:t>
            </a:r>
          </a:p>
          <a:p>
            <a:endParaRPr lang="el-GR" sz="2400" dirty="0"/>
          </a:p>
          <a:p>
            <a:r>
              <a:rPr lang="el-GR" sz="2400" dirty="0" smtClean="0"/>
              <a:t>ΒΗΧΑ-ΣΥΣΦΙΓΚΤΙΚΟ ΑΙΣΘΗΜΑ ΒΑΡΟΥΣ ΣΤΟ ΣΤΗΘΟΣ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077072"/>
            <a:ext cx="7684314" cy="156966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el-GR" sz="2400" b="1" dirty="0" smtClean="0">
                <a:solidFill>
                  <a:srgbClr val="FFC000"/>
                </a:solidFill>
              </a:rPr>
              <a:t>ΦΕ: </a:t>
            </a:r>
            <a:r>
              <a:rPr lang="el-GR" sz="2400" dirty="0" smtClean="0"/>
              <a:t>Μουσικοί ρόγχοι-</a:t>
            </a:r>
            <a:r>
              <a:rPr lang="el-GR" sz="2400" dirty="0" err="1" smtClean="0"/>
              <a:t>συρίττοντες</a:t>
            </a:r>
            <a:r>
              <a:rPr lang="el-GR" sz="2400" dirty="0" smtClean="0"/>
              <a:t> διάχυτα-παράταση εκπνοής</a:t>
            </a:r>
          </a:p>
          <a:p>
            <a:endParaRPr lang="el-GR" sz="2400" dirty="0" smtClean="0"/>
          </a:p>
          <a:p>
            <a:pPr algn="ctr"/>
            <a:r>
              <a:rPr lang="el-GR" sz="24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841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272808" cy="591044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424936" cy="724942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ΓιατΙ</a:t>
            </a:r>
            <a:r>
              <a:rPr lang="el-GR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η </a:t>
            </a:r>
            <a:r>
              <a:rPr lang="el-GR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ΕλΕνη</a:t>
            </a:r>
            <a:r>
              <a:rPr lang="el-GR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Ε</a:t>
            </a:r>
            <a:r>
              <a:rPr lang="el-GR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χει</a:t>
            </a:r>
            <a:r>
              <a:rPr lang="el-GR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δΥσπνοια</a:t>
            </a:r>
            <a:r>
              <a:rPr lang="el-GR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-ΣΥΡΙΤΤΟΥΣΑ ΑΝΑΠΝΟΗ?</a:t>
            </a:r>
            <a:endParaRPr lang="el-GR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33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469234" y="188640"/>
            <a:ext cx="6275784" cy="1327148"/>
          </a:xfrm>
          <a:prstGeom prst="rect">
            <a:avLst/>
          </a:prstGeom>
          <a:effectLst>
            <a:outerShdw dist="28398" dir="3806097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l-GR" sz="3600" spc="51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Παράγοντες </a:t>
            </a:r>
            <a:r>
              <a:rPr lang="el-GR" sz="3600" spc="51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κινδύνου</a:t>
            </a:r>
            <a:endParaRPr lang="el-GR" sz="3600" spc="51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20732" y="1648280"/>
            <a:ext cx="3971925" cy="1485900"/>
            <a:chOff x="1560" y="1608"/>
            <a:chExt cx="3336" cy="936"/>
          </a:xfrm>
        </p:grpSpPr>
        <p:pic>
          <p:nvPicPr>
            <p:cNvPr id="4116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0" y="1608"/>
              <a:ext cx="3336" cy="9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4117" name="Rectangle 5"/>
            <p:cNvSpPr>
              <a:spLocks noChangeArrowheads="1"/>
            </p:cNvSpPr>
            <p:nvPr/>
          </p:nvSpPr>
          <p:spPr bwMode="auto">
            <a:xfrm>
              <a:off x="2459" y="1821"/>
              <a:ext cx="1633" cy="3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98470" name="Rectangle 6"/>
          <p:cNvSpPr>
            <a:spLocks noChangeArrowheads="1"/>
          </p:cNvSpPr>
          <p:nvPr/>
        </p:nvSpPr>
        <p:spPr bwMode="auto">
          <a:xfrm>
            <a:off x="3257237" y="2053926"/>
            <a:ext cx="269977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l-GR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ΦΛΕΓΜΟΝΗ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598471" name="Rectangle 7"/>
          <p:cNvSpPr>
            <a:spLocks noChangeArrowheads="1"/>
          </p:cNvSpPr>
          <p:nvPr/>
        </p:nvSpPr>
        <p:spPr bwMode="auto">
          <a:xfrm>
            <a:off x="849086" y="4053115"/>
            <a:ext cx="3396343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l-G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Βρογχική</a:t>
            </a:r>
          </a:p>
          <a:p>
            <a:pPr algn="l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l-GR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Υπεραντιδραστικότητα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598472" name="Rectangle 8"/>
          <p:cNvSpPr>
            <a:spLocks noChangeArrowheads="1"/>
          </p:cNvSpPr>
          <p:nvPr/>
        </p:nvSpPr>
        <p:spPr bwMode="auto">
          <a:xfrm>
            <a:off x="5206885" y="4127217"/>
            <a:ext cx="36343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l-GR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Απόφραξη Αεραγωγών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98474" name="Rectangle 10"/>
          <p:cNvSpPr>
            <a:spLocks noChangeArrowheads="1"/>
          </p:cNvSpPr>
          <p:nvPr/>
        </p:nvSpPr>
        <p:spPr bwMode="auto">
          <a:xfrm>
            <a:off x="5562018" y="5334004"/>
            <a:ext cx="18598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l-GR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Συμπτώματα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598475" name="Line 11"/>
          <p:cNvSpPr>
            <a:spLocks noChangeShapeType="1"/>
          </p:cNvSpPr>
          <p:nvPr/>
        </p:nvSpPr>
        <p:spPr bwMode="auto">
          <a:xfrm>
            <a:off x="3253981" y="1052736"/>
            <a:ext cx="517922" cy="3921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598476" name="Line 12"/>
          <p:cNvSpPr>
            <a:spLocks noChangeShapeType="1"/>
          </p:cNvSpPr>
          <p:nvPr/>
        </p:nvSpPr>
        <p:spPr bwMode="auto">
          <a:xfrm flipH="1">
            <a:off x="5601475" y="1052736"/>
            <a:ext cx="475060" cy="4333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598477" name="Line 13"/>
          <p:cNvSpPr>
            <a:spLocks noChangeShapeType="1"/>
          </p:cNvSpPr>
          <p:nvPr/>
        </p:nvSpPr>
        <p:spPr bwMode="auto">
          <a:xfrm>
            <a:off x="3512942" y="4398823"/>
            <a:ext cx="1670447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598478" name="Line 14"/>
          <p:cNvSpPr>
            <a:spLocks noChangeShapeType="1"/>
          </p:cNvSpPr>
          <p:nvPr/>
        </p:nvSpPr>
        <p:spPr bwMode="auto">
          <a:xfrm flipH="1">
            <a:off x="2874170" y="3276291"/>
            <a:ext cx="759619" cy="45641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598479" name="Line 15"/>
          <p:cNvSpPr>
            <a:spLocks noChangeShapeType="1"/>
          </p:cNvSpPr>
          <p:nvPr/>
        </p:nvSpPr>
        <p:spPr bwMode="auto">
          <a:xfrm>
            <a:off x="5694482" y="3276291"/>
            <a:ext cx="525066" cy="58475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598480" name="Freeform 16"/>
          <p:cNvSpPr>
            <a:spLocks/>
          </p:cNvSpPr>
          <p:nvPr/>
        </p:nvSpPr>
        <p:spPr bwMode="auto">
          <a:xfrm>
            <a:off x="7527976" y="3701595"/>
            <a:ext cx="976313" cy="1973263"/>
          </a:xfrm>
          <a:custGeom>
            <a:avLst/>
            <a:gdLst/>
            <a:ahLst/>
            <a:cxnLst>
              <a:cxn ang="0">
                <a:pos x="209" y="1242"/>
              </a:cxn>
              <a:cxn ang="0">
                <a:pos x="819" y="1242"/>
              </a:cxn>
              <a:cxn ang="0">
                <a:pos x="819" y="0"/>
              </a:cxn>
              <a:cxn ang="0">
                <a:pos x="0" y="0"/>
              </a:cxn>
            </a:cxnLst>
            <a:rect l="0" t="0" r="r" b="b"/>
            <a:pathLst>
              <a:path w="820" h="1243">
                <a:moveTo>
                  <a:pt x="209" y="1242"/>
                </a:moveTo>
                <a:lnTo>
                  <a:pt x="819" y="1242"/>
                </a:lnTo>
                <a:lnTo>
                  <a:pt x="819" y="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triangl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598482" name="Line 18"/>
          <p:cNvSpPr>
            <a:spLocks noChangeShapeType="1"/>
          </p:cNvSpPr>
          <p:nvPr/>
        </p:nvSpPr>
        <p:spPr bwMode="auto">
          <a:xfrm>
            <a:off x="6876256" y="4882954"/>
            <a:ext cx="0" cy="4222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093824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04" y="170332"/>
            <a:ext cx="7053542" cy="352183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27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ΗΩΣΙΝΟΦΙΛΙΚΗ ΦΛΕΓΜΟΝΗ ΣΤΟ ΑΣΘΜΑ</a:t>
            </a:r>
            <a:endParaRPr lang="el-GR" sz="27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Εικόνα 1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385"/>
            <a:ext cx="9144000" cy="5917430"/>
          </a:xfrm>
          <a:prstGeom prst="rect">
            <a:avLst/>
          </a:prstGeom>
        </p:spPr>
      </p:pic>
      <p:sp>
        <p:nvSpPr>
          <p:cNvPr id="5" name="4 - Έλλειψη"/>
          <p:cNvSpPr/>
          <p:nvPr/>
        </p:nvSpPr>
        <p:spPr>
          <a:xfrm>
            <a:off x="1778182" y="566753"/>
            <a:ext cx="2576648" cy="60089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1023260" y="3501008"/>
            <a:ext cx="1136468" cy="67491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9" name="8 - Έλλειψη"/>
          <p:cNvSpPr/>
          <p:nvPr/>
        </p:nvSpPr>
        <p:spPr>
          <a:xfrm>
            <a:off x="7635240" y="1535168"/>
            <a:ext cx="1508760" cy="66620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3754755" y="2579470"/>
            <a:ext cx="1200150" cy="71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467544" y="555668"/>
            <a:ext cx="1123950" cy="9525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952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 descr="C:\Users\fkarakontaki\AppData\Local\Microsoft\Windows\Temporary Internet Files\Content.Outlook\QYTOTG0J\20181126_093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64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6" name="Picture 2" descr="C:\Users\fkarakontaki\AppData\Local\Microsoft\Windows\Temporary Internet Files\Content.Outlook\QYTOTG0J\20181126_093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12576" y="0"/>
            <a:ext cx="10225136" cy="6857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6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488576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ΠαθογΕνεια</a:t>
            </a:r>
            <a:r>
              <a:rPr lang="el-GR" dirty="0" smtClean="0"/>
              <a:t> </a:t>
            </a:r>
            <a:r>
              <a:rPr lang="el-GR" dirty="0" err="1"/>
              <a:t>Α</a:t>
            </a:r>
            <a:r>
              <a:rPr lang="el-GR" dirty="0" err="1" smtClean="0"/>
              <a:t>σθματοΣ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03021" y="1306286"/>
            <a:ext cx="6279968" cy="5267552"/>
          </a:xfrm>
          <a:prstGeom prst="rect">
            <a:avLst/>
          </a:prstGeom>
        </p:spPr>
      </p:pic>
      <p:graphicFrame>
        <p:nvGraphicFramePr>
          <p:cNvPr id="5" name="4 - Διάγραμμα"/>
          <p:cNvGraphicFramePr/>
          <p:nvPr>
            <p:extLst>
              <p:ext uri="{D42A27DB-BD31-4B8C-83A1-F6EECF244321}">
                <p14:modId xmlns="" xmlns:p14="http://schemas.microsoft.com/office/powerpoint/2010/main" val="2575216411"/>
              </p:ext>
            </p:extLst>
          </p:nvPr>
        </p:nvGraphicFramePr>
        <p:xfrm>
          <a:off x="0" y="0"/>
          <a:ext cx="9036496" cy="674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51712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121F1A-9EF2-42F2-93E9-D964F0FDF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0D121F1A-9EF2-42F2-93E9-D964F0FDF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21B419-DE78-4DAA-9936-6850C7076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3C21B419-DE78-4DAA-9936-6850C7076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DE82E0-0B25-45F7-81D2-FF01E4EE3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90DE82E0-0B25-45F7-81D2-FF01E4EE3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272808" cy="591044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724942"/>
          </a:xfrm>
        </p:spPr>
        <p:txBody>
          <a:bodyPr>
            <a:normAutofit/>
          </a:bodyPr>
          <a:lstStyle/>
          <a:p>
            <a:r>
              <a:rPr lang="el-GR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ΓιατΙ</a:t>
            </a:r>
            <a:r>
              <a:rPr lang="el-GR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η </a:t>
            </a:r>
            <a:r>
              <a:rPr lang="el-GR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ΕλΕνη</a:t>
            </a:r>
            <a:r>
              <a:rPr lang="el-GR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32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Ε</a:t>
            </a:r>
            <a:r>
              <a:rPr lang="el-GR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χει</a:t>
            </a:r>
            <a:r>
              <a:rPr lang="el-GR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δΥσπνοια</a:t>
            </a:r>
            <a:r>
              <a:rPr lang="el-GR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-ΣΥΡΙΓΜΟ?</a:t>
            </a:r>
            <a:endParaRPr lang="el-GR" sz="3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4 - Επεξήγηση με αριστερό βέλος"/>
          <p:cNvSpPr/>
          <p:nvPr/>
        </p:nvSpPr>
        <p:spPr>
          <a:xfrm>
            <a:off x="3892732" y="1240971"/>
            <a:ext cx="4728754" cy="4545875"/>
          </a:xfrm>
          <a:prstGeom prst="leftArrowCallout">
            <a:avLst>
              <a:gd name="adj1" fmla="val 4739"/>
              <a:gd name="adj2" fmla="val 25000"/>
              <a:gd name="adj3" fmla="val 25000"/>
              <a:gd name="adj4" fmla="val 64977"/>
            </a:avLst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l-GR" b="1" dirty="0" smtClean="0">
                <a:solidFill>
                  <a:schemeClr val="tx1"/>
                </a:solidFill>
              </a:rPr>
              <a:t>Διήθηση τοιχώματος από φλεγμονώδη κύτταρα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l-GR" b="1" dirty="0" smtClean="0">
                <a:solidFill>
                  <a:schemeClr val="tx1"/>
                </a:solidFill>
              </a:rPr>
              <a:t>Βλάβη κροσσωτού επιθηλίου αεραγωγών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l-GR" b="1" dirty="0" smtClean="0">
                <a:solidFill>
                  <a:schemeClr val="tx1"/>
                </a:solidFill>
              </a:rPr>
              <a:t>Υπερπλασία λείων μυϊκών κυττάρων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l-GR" b="1" dirty="0" smtClean="0">
                <a:solidFill>
                  <a:schemeClr val="tx1"/>
                </a:solidFill>
              </a:rPr>
              <a:t>Υπερτροφία των </a:t>
            </a:r>
            <a:r>
              <a:rPr lang="el-GR" b="1" dirty="0" err="1" smtClean="0">
                <a:solidFill>
                  <a:schemeClr val="tx1"/>
                </a:solidFill>
              </a:rPr>
              <a:t>βλενογόννιων</a:t>
            </a:r>
            <a:r>
              <a:rPr lang="el-GR" b="1" dirty="0" smtClean="0">
                <a:solidFill>
                  <a:schemeClr val="tx1"/>
                </a:solidFill>
              </a:rPr>
              <a:t> αδένων υπερπλασία καλυκοειδών κυττάρων με αυξημένη παραγωγή </a:t>
            </a:r>
            <a:r>
              <a:rPr lang="el-GR" b="1" dirty="0" err="1" smtClean="0">
                <a:solidFill>
                  <a:schemeClr val="tx1"/>
                </a:solidFill>
              </a:rPr>
              <a:t>βλέννης</a:t>
            </a:r>
            <a:endParaRPr lang="el-GR" b="1" dirty="0" smtClean="0">
              <a:solidFill>
                <a:schemeClr val="tx1"/>
              </a:solidFill>
            </a:endParaRPr>
          </a:p>
          <a:p>
            <a:pPr marL="342900" indent="-342900" algn="ctr"/>
            <a:r>
              <a:rPr lang="el-GR" dirty="0" smtClean="0"/>
              <a:t> 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7" name="3 - Στρογγύλεμα της γωνίας της ίδιας πλευράς του ορθογωνίου"/>
          <p:cNvSpPr/>
          <p:nvPr/>
        </p:nvSpPr>
        <p:spPr>
          <a:xfrm>
            <a:off x="169815" y="4365104"/>
            <a:ext cx="7628709" cy="1920240"/>
          </a:xfrm>
          <a:prstGeom prst="round2Same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ΦΛΕΓΜΟΝΗ- ΒΑ-ΑΝΑΔΙΑΜΟΡΦΩΣΗ ΑΕΡΑΓΩΓΩΝ</a:t>
            </a:r>
          </a:p>
          <a:p>
            <a:pPr algn="ctr"/>
            <a:r>
              <a:rPr lang="el-GR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ΜΕΙΩΣΗ ΕΓΚΑΡΣΙΑΣ ΔΙΑΜΕΤΡΟΥ</a:t>
            </a:r>
          </a:p>
          <a:p>
            <a:pPr algn="ctr"/>
            <a:r>
              <a:rPr lang="el-GR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ΣΤΕΝΩΣΗ ΑΕΡΑΓΩΓΩΝ</a:t>
            </a:r>
          </a:p>
          <a:p>
            <a:pPr algn="ctr"/>
            <a:r>
              <a:rPr lang="el-GR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ΠΕΡΙΟΡΙΣΜΟΣ ΡΟΗΣ ΑΕΡΑ</a:t>
            </a:r>
          </a:p>
        </p:txBody>
      </p:sp>
    </p:spTree>
    <p:extLst>
      <p:ext uri="{BB962C8B-B14F-4D97-AF65-F5344CB8AC3E}">
        <p14:creationId xmlns="" xmlns:p14="http://schemas.microsoft.com/office/powerpoint/2010/main" val="8345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59493" y="304673"/>
            <a:ext cx="6799177" cy="827569"/>
          </a:xfrm>
        </p:spPr>
        <p:txBody>
          <a:bodyPr/>
          <a:lstStyle/>
          <a:p>
            <a:pPr algn="ctr"/>
            <a:r>
              <a:rPr lang="el-G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l-G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γνωση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</a:t>
            </a:r>
            <a:r>
              <a:rPr lang="el-G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ΧΑΠ</a:t>
            </a:r>
          </a:p>
        </p:txBody>
      </p:sp>
      <p:sp>
        <p:nvSpPr>
          <p:cNvPr id="4" name="Freeform 2"/>
          <p:cNvSpPr>
            <a:spLocks/>
          </p:cNvSpPr>
          <p:nvPr/>
        </p:nvSpPr>
        <p:spPr bwMode="auto">
          <a:xfrm>
            <a:off x="1545342" y="4725126"/>
            <a:ext cx="5762962" cy="1656202"/>
          </a:xfrm>
          <a:custGeom>
            <a:avLst/>
            <a:gdLst>
              <a:gd name="T0" fmla="*/ 79 w 2496"/>
              <a:gd name="T1" fmla="*/ 0 h 527"/>
              <a:gd name="T2" fmla="*/ 62 w 2496"/>
              <a:gd name="T3" fmla="*/ 2 h 527"/>
              <a:gd name="T4" fmla="*/ 48 w 2496"/>
              <a:gd name="T5" fmla="*/ 8 h 527"/>
              <a:gd name="T6" fmla="*/ 35 w 2496"/>
              <a:gd name="T7" fmla="*/ 16 h 527"/>
              <a:gd name="T8" fmla="*/ 23 w 2496"/>
              <a:gd name="T9" fmla="*/ 26 h 527"/>
              <a:gd name="T10" fmla="*/ 14 w 2496"/>
              <a:gd name="T11" fmla="*/ 40 h 527"/>
              <a:gd name="T12" fmla="*/ 7 w 2496"/>
              <a:gd name="T13" fmla="*/ 54 h 527"/>
              <a:gd name="T14" fmla="*/ 1 w 2496"/>
              <a:gd name="T15" fmla="*/ 70 h 527"/>
              <a:gd name="T16" fmla="*/ 0 w 2496"/>
              <a:gd name="T17" fmla="*/ 89 h 527"/>
              <a:gd name="T18" fmla="*/ 0 w 2496"/>
              <a:gd name="T19" fmla="*/ 440 h 527"/>
              <a:gd name="T20" fmla="*/ 1 w 2496"/>
              <a:gd name="T21" fmla="*/ 458 h 527"/>
              <a:gd name="T22" fmla="*/ 7 w 2496"/>
              <a:gd name="T23" fmla="*/ 475 h 527"/>
              <a:gd name="T24" fmla="*/ 14 w 2496"/>
              <a:gd name="T25" fmla="*/ 489 h 527"/>
              <a:gd name="T26" fmla="*/ 23 w 2496"/>
              <a:gd name="T27" fmla="*/ 503 h 527"/>
              <a:gd name="T28" fmla="*/ 35 w 2496"/>
              <a:gd name="T29" fmla="*/ 513 h 527"/>
              <a:gd name="T30" fmla="*/ 48 w 2496"/>
              <a:gd name="T31" fmla="*/ 521 h 527"/>
              <a:gd name="T32" fmla="*/ 62 w 2496"/>
              <a:gd name="T33" fmla="*/ 525 h 527"/>
              <a:gd name="T34" fmla="*/ 79 w 2496"/>
              <a:gd name="T35" fmla="*/ 527 h 527"/>
              <a:gd name="T36" fmla="*/ 2419 w 2496"/>
              <a:gd name="T37" fmla="*/ 527 h 527"/>
              <a:gd name="T38" fmla="*/ 2435 w 2496"/>
              <a:gd name="T39" fmla="*/ 525 h 527"/>
              <a:gd name="T40" fmla="*/ 2449 w 2496"/>
              <a:gd name="T41" fmla="*/ 521 h 527"/>
              <a:gd name="T42" fmla="*/ 2462 w 2496"/>
              <a:gd name="T43" fmla="*/ 513 h 527"/>
              <a:gd name="T44" fmla="*/ 2475 w 2496"/>
              <a:gd name="T45" fmla="*/ 503 h 527"/>
              <a:gd name="T46" fmla="*/ 2484 w 2496"/>
              <a:gd name="T47" fmla="*/ 489 h 527"/>
              <a:gd name="T48" fmla="*/ 2491 w 2496"/>
              <a:gd name="T49" fmla="*/ 475 h 527"/>
              <a:gd name="T50" fmla="*/ 2494 w 2496"/>
              <a:gd name="T51" fmla="*/ 458 h 527"/>
              <a:gd name="T52" fmla="*/ 2496 w 2496"/>
              <a:gd name="T53" fmla="*/ 440 h 527"/>
              <a:gd name="T54" fmla="*/ 2496 w 2496"/>
              <a:gd name="T55" fmla="*/ 89 h 527"/>
              <a:gd name="T56" fmla="*/ 2494 w 2496"/>
              <a:gd name="T57" fmla="*/ 70 h 527"/>
              <a:gd name="T58" fmla="*/ 2491 w 2496"/>
              <a:gd name="T59" fmla="*/ 54 h 527"/>
              <a:gd name="T60" fmla="*/ 2484 w 2496"/>
              <a:gd name="T61" fmla="*/ 40 h 527"/>
              <a:gd name="T62" fmla="*/ 2475 w 2496"/>
              <a:gd name="T63" fmla="*/ 26 h 527"/>
              <a:gd name="T64" fmla="*/ 2462 w 2496"/>
              <a:gd name="T65" fmla="*/ 16 h 527"/>
              <a:gd name="T66" fmla="*/ 2449 w 2496"/>
              <a:gd name="T67" fmla="*/ 8 h 527"/>
              <a:gd name="T68" fmla="*/ 2435 w 2496"/>
              <a:gd name="T69" fmla="*/ 2 h 527"/>
              <a:gd name="T70" fmla="*/ 2419 w 2496"/>
              <a:gd name="T71" fmla="*/ 0 h 527"/>
              <a:gd name="T72" fmla="*/ 79 w 2496"/>
              <a:gd name="T73" fmla="*/ 0 h 5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496"/>
              <a:gd name="T112" fmla="*/ 0 h 527"/>
              <a:gd name="T113" fmla="*/ 2496 w 2496"/>
              <a:gd name="T114" fmla="*/ 527 h 5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496" h="527">
                <a:moveTo>
                  <a:pt x="79" y="0"/>
                </a:moveTo>
                <a:lnTo>
                  <a:pt x="62" y="2"/>
                </a:lnTo>
                <a:lnTo>
                  <a:pt x="48" y="8"/>
                </a:lnTo>
                <a:lnTo>
                  <a:pt x="35" y="16"/>
                </a:lnTo>
                <a:lnTo>
                  <a:pt x="23" y="26"/>
                </a:lnTo>
                <a:lnTo>
                  <a:pt x="14" y="40"/>
                </a:lnTo>
                <a:lnTo>
                  <a:pt x="7" y="54"/>
                </a:lnTo>
                <a:lnTo>
                  <a:pt x="1" y="70"/>
                </a:lnTo>
                <a:lnTo>
                  <a:pt x="0" y="89"/>
                </a:lnTo>
                <a:lnTo>
                  <a:pt x="0" y="440"/>
                </a:lnTo>
                <a:lnTo>
                  <a:pt x="1" y="458"/>
                </a:lnTo>
                <a:lnTo>
                  <a:pt x="7" y="475"/>
                </a:lnTo>
                <a:lnTo>
                  <a:pt x="14" y="489"/>
                </a:lnTo>
                <a:lnTo>
                  <a:pt x="23" y="503"/>
                </a:lnTo>
                <a:lnTo>
                  <a:pt x="35" y="513"/>
                </a:lnTo>
                <a:lnTo>
                  <a:pt x="48" y="521"/>
                </a:lnTo>
                <a:lnTo>
                  <a:pt x="62" y="525"/>
                </a:lnTo>
                <a:lnTo>
                  <a:pt x="79" y="527"/>
                </a:lnTo>
                <a:lnTo>
                  <a:pt x="2419" y="527"/>
                </a:lnTo>
                <a:lnTo>
                  <a:pt x="2435" y="525"/>
                </a:lnTo>
                <a:lnTo>
                  <a:pt x="2449" y="521"/>
                </a:lnTo>
                <a:lnTo>
                  <a:pt x="2462" y="513"/>
                </a:lnTo>
                <a:lnTo>
                  <a:pt x="2475" y="503"/>
                </a:lnTo>
                <a:lnTo>
                  <a:pt x="2484" y="489"/>
                </a:lnTo>
                <a:lnTo>
                  <a:pt x="2491" y="475"/>
                </a:lnTo>
                <a:lnTo>
                  <a:pt x="2494" y="458"/>
                </a:lnTo>
                <a:lnTo>
                  <a:pt x="2496" y="440"/>
                </a:lnTo>
                <a:lnTo>
                  <a:pt x="2496" y="89"/>
                </a:lnTo>
                <a:lnTo>
                  <a:pt x="2494" y="70"/>
                </a:lnTo>
                <a:lnTo>
                  <a:pt x="2491" y="54"/>
                </a:lnTo>
                <a:lnTo>
                  <a:pt x="2484" y="40"/>
                </a:lnTo>
                <a:lnTo>
                  <a:pt x="2475" y="26"/>
                </a:lnTo>
                <a:lnTo>
                  <a:pt x="2462" y="16"/>
                </a:lnTo>
                <a:lnTo>
                  <a:pt x="2449" y="8"/>
                </a:lnTo>
                <a:lnTo>
                  <a:pt x="2435" y="2"/>
                </a:lnTo>
                <a:lnTo>
                  <a:pt x="2419" y="0"/>
                </a:lnTo>
                <a:lnTo>
                  <a:pt x="79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l-G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ΣΠΙΡΟΜΕΤΡΗΣΗ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defRPr/>
            </a:pPr>
            <a:r>
              <a:rPr lang="el-G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Απαραίτητη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τη διάγνωση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(FEV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/FVC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μετά βρογχοδιαστολή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&lt;0.70)</a:t>
            </a: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4785151" y="1645575"/>
            <a:ext cx="2728913" cy="2206625"/>
          </a:xfrm>
          <a:custGeom>
            <a:avLst/>
            <a:gdLst>
              <a:gd name="T0" fmla="*/ 206 w 1664"/>
              <a:gd name="T1" fmla="*/ 0 h 1390"/>
              <a:gd name="T2" fmla="*/ 185 w 1664"/>
              <a:gd name="T3" fmla="*/ 2 h 1390"/>
              <a:gd name="T4" fmla="*/ 165 w 1664"/>
              <a:gd name="T5" fmla="*/ 4 h 1390"/>
              <a:gd name="T6" fmla="*/ 145 w 1664"/>
              <a:gd name="T7" fmla="*/ 10 h 1390"/>
              <a:gd name="T8" fmla="*/ 125 w 1664"/>
              <a:gd name="T9" fmla="*/ 18 h 1390"/>
              <a:gd name="T10" fmla="*/ 91 w 1664"/>
              <a:gd name="T11" fmla="*/ 38 h 1390"/>
              <a:gd name="T12" fmla="*/ 61 w 1664"/>
              <a:gd name="T13" fmla="*/ 67 h 1390"/>
              <a:gd name="T14" fmla="*/ 35 w 1664"/>
              <a:gd name="T15" fmla="*/ 101 h 1390"/>
              <a:gd name="T16" fmla="*/ 16 w 1664"/>
              <a:gd name="T17" fmla="*/ 141 h 1390"/>
              <a:gd name="T18" fmla="*/ 8 w 1664"/>
              <a:gd name="T19" fmla="*/ 161 h 1390"/>
              <a:gd name="T20" fmla="*/ 3 w 1664"/>
              <a:gd name="T21" fmla="*/ 184 h 1390"/>
              <a:gd name="T22" fmla="*/ 1 w 1664"/>
              <a:gd name="T23" fmla="*/ 206 h 1390"/>
              <a:gd name="T24" fmla="*/ 0 w 1664"/>
              <a:gd name="T25" fmla="*/ 230 h 1390"/>
              <a:gd name="T26" fmla="*/ 0 w 1664"/>
              <a:gd name="T27" fmla="*/ 1160 h 1390"/>
              <a:gd name="T28" fmla="*/ 1 w 1664"/>
              <a:gd name="T29" fmla="*/ 1184 h 1390"/>
              <a:gd name="T30" fmla="*/ 3 w 1664"/>
              <a:gd name="T31" fmla="*/ 1206 h 1390"/>
              <a:gd name="T32" fmla="*/ 8 w 1664"/>
              <a:gd name="T33" fmla="*/ 1228 h 1390"/>
              <a:gd name="T34" fmla="*/ 16 w 1664"/>
              <a:gd name="T35" fmla="*/ 1249 h 1390"/>
              <a:gd name="T36" fmla="*/ 35 w 1664"/>
              <a:gd name="T37" fmla="*/ 1289 h 1390"/>
              <a:gd name="T38" fmla="*/ 61 w 1664"/>
              <a:gd name="T39" fmla="*/ 1323 h 1390"/>
              <a:gd name="T40" fmla="*/ 91 w 1664"/>
              <a:gd name="T41" fmla="*/ 1352 h 1390"/>
              <a:gd name="T42" fmla="*/ 125 w 1664"/>
              <a:gd name="T43" fmla="*/ 1372 h 1390"/>
              <a:gd name="T44" fmla="*/ 145 w 1664"/>
              <a:gd name="T45" fmla="*/ 1380 h 1390"/>
              <a:gd name="T46" fmla="*/ 165 w 1664"/>
              <a:gd name="T47" fmla="*/ 1386 h 1390"/>
              <a:gd name="T48" fmla="*/ 185 w 1664"/>
              <a:gd name="T49" fmla="*/ 1388 h 1390"/>
              <a:gd name="T50" fmla="*/ 206 w 1664"/>
              <a:gd name="T51" fmla="*/ 1390 h 1390"/>
              <a:gd name="T52" fmla="*/ 1458 w 1664"/>
              <a:gd name="T53" fmla="*/ 1390 h 1390"/>
              <a:gd name="T54" fmla="*/ 1479 w 1664"/>
              <a:gd name="T55" fmla="*/ 1388 h 1390"/>
              <a:gd name="T56" fmla="*/ 1499 w 1664"/>
              <a:gd name="T57" fmla="*/ 1386 h 1390"/>
              <a:gd name="T58" fmla="*/ 1519 w 1664"/>
              <a:gd name="T59" fmla="*/ 1380 h 1390"/>
              <a:gd name="T60" fmla="*/ 1539 w 1664"/>
              <a:gd name="T61" fmla="*/ 1372 h 1390"/>
              <a:gd name="T62" fmla="*/ 1573 w 1664"/>
              <a:gd name="T63" fmla="*/ 1352 h 1390"/>
              <a:gd name="T64" fmla="*/ 1603 w 1664"/>
              <a:gd name="T65" fmla="*/ 1323 h 1390"/>
              <a:gd name="T66" fmla="*/ 1629 w 1664"/>
              <a:gd name="T67" fmla="*/ 1289 h 1390"/>
              <a:gd name="T68" fmla="*/ 1648 w 1664"/>
              <a:gd name="T69" fmla="*/ 1249 h 1390"/>
              <a:gd name="T70" fmla="*/ 1655 w 1664"/>
              <a:gd name="T71" fmla="*/ 1228 h 1390"/>
              <a:gd name="T72" fmla="*/ 1661 w 1664"/>
              <a:gd name="T73" fmla="*/ 1206 h 1390"/>
              <a:gd name="T74" fmla="*/ 1663 w 1664"/>
              <a:gd name="T75" fmla="*/ 1184 h 1390"/>
              <a:gd name="T76" fmla="*/ 1664 w 1664"/>
              <a:gd name="T77" fmla="*/ 1160 h 1390"/>
              <a:gd name="T78" fmla="*/ 1664 w 1664"/>
              <a:gd name="T79" fmla="*/ 230 h 1390"/>
              <a:gd name="T80" fmla="*/ 1663 w 1664"/>
              <a:gd name="T81" fmla="*/ 206 h 1390"/>
              <a:gd name="T82" fmla="*/ 1661 w 1664"/>
              <a:gd name="T83" fmla="*/ 184 h 1390"/>
              <a:gd name="T84" fmla="*/ 1655 w 1664"/>
              <a:gd name="T85" fmla="*/ 161 h 1390"/>
              <a:gd name="T86" fmla="*/ 1648 w 1664"/>
              <a:gd name="T87" fmla="*/ 141 h 1390"/>
              <a:gd name="T88" fmla="*/ 1629 w 1664"/>
              <a:gd name="T89" fmla="*/ 101 h 1390"/>
              <a:gd name="T90" fmla="*/ 1603 w 1664"/>
              <a:gd name="T91" fmla="*/ 67 h 1390"/>
              <a:gd name="T92" fmla="*/ 1573 w 1664"/>
              <a:gd name="T93" fmla="*/ 38 h 1390"/>
              <a:gd name="T94" fmla="*/ 1539 w 1664"/>
              <a:gd name="T95" fmla="*/ 18 h 1390"/>
              <a:gd name="T96" fmla="*/ 1519 w 1664"/>
              <a:gd name="T97" fmla="*/ 10 h 1390"/>
              <a:gd name="T98" fmla="*/ 1499 w 1664"/>
              <a:gd name="T99" fmla="*/ 4 h 1390"/>
              <a:gd name="T100" fmla="*/ 1479 w 1664"/>
              <a:gd name="T101" fmla="*/ 2 h 1390"/>
              <a:gd name="T102" fmla="*/ 1458 w 1664"/>
              <a:gd name="T103" fmla="*/ 0 h 1390"/>
              <a:gd name="T104" fmla="*/ 206 w 1664"/>
              <a:gd name="T105" fmla="*/ 0 h 139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64"/>
              <a:gd name="T160" fmla="*/ 0 h 1390"/>
              <a:gd name="T161" fmla="*/ 1664 w 1664"/>
              <a:gd name="T162" fmla="*/ 1390 h 139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64" h="1390">
                <a:moveTo>
                  <a:pt x="206" y="0"/>
                </a:moveTo>
                <a:lnTo>
                  <a:pt x="185" y="2"/>
                </a:lnTo>
                <a:lnTo>
                  <a:pt x="165" y="4"/>
                </a:lnTo>
                <a:lnTo>
                  <a:pt x="145" y="10"/>
                </a:lnTo>
                <a:lnTo>
                  <a:pt x="125" y="18"/>
                </a:lnTo>
                <a:lnTo>
                  <a:pt x="91" y="38"/>
                </a:lnTo>
                <a:lnTo>
                  <a:pt x="61" y="67"/>
                </a:lnTo>
                <a:lnTo>
                  <a:pt x="35" y="101"/>
                </a:lnTo>
                <a:lnTo>
                  <a:pt x="16" y="141"/>
                </a:lnTo>
                <a:lnTo>
                  <a:pt x="8" y="161"/>
                </a:lnTo>
                <a:lnTo>
                  <a:pt x="3" y="184"/>
                </a:lnTo>
                <a:lnTo>
                  <a:pt x="1" y="206"/>
                </a:lnTo>
                <a:lnTo>
                  <a:pt x="0" y="230"/>
                </a:lnTo>
                <a:lnTo>
                  <a:pt x="0" y="1160"/>
                </a:lnTo>
                <a:lnTo>
                  <a:pt x="1" y="1184"/>
                </a:lnTo>
                <a:lnTo>
                  <a:pt x="3" y="1206"/>
                </a:lnTo>
                <a:lnTo>
                  <a:pt x="8" y="1228"/>
                </a:lnTo>
                <a:lnTo>
                  <a:pt x="16" y="1249"/>
                </a:lnTo>
                <a:lnTo>
                  <a:pt x="35" y="1289"/>
                </a:lnTo>
                <a:lnTo>
                  <a:pt x="61" y="1323"/>
                </a:lnTo>
                <a:lnTo>
                  <a:pt x="91" y="1352"/>
                </a:lnTo>
                <a:lnTo>
                  <a:pt x="125" y="1372"/>
                </a:lnTo>
                <a:lnTo>
                  <a:pt x="145" y="1380"/>
                </a:lnTo>
                <a:lnTo>
                  <a:pt x="165" y="1386"/>
                </a:lnTo>
                <a:lnTo>
                  <a:pt x="185" y="1388"/>
                </a:lnTo>
                <a:lnTo>
                  <a:pt x="206" y="1390"/>
                </a:lnTo>
                <a:lnTo>
                  <a:pt x="1458" y="1390"/>
                </a:lnTo>
                <a:lnTo>
                  <a:pt x="1479" y="1388"/>
                </a:lnTo>
                <a:lnTo>
                  <a:pt x="1499" y="1386"/>
                </a:lnTo>
                <a:lnTo>
                  <a:pt x="1519" y="1380"/>
                </a:lnTo>
                <a:lnTo>
                  <a:pt x="1539" y="1372"/>
                </a:lnTo>
                <a:lnTo>
                  <a:pt x="1573" y="1352"/>
                </a:lnTo>
                <a:lnTo>
                  <a:pt x="1603" y="1323"/>
                </a:lnTo>
                <a:lnTo>
                  <a:pt x="1629" y="1289"/>
                </a:lnTo>
                <a:lnTo>
                  <a:pt x="1648" y="1249"/>
                </a:lnTo>
                <a:lnTo>
                  <a:pt x="1655" y="1228"/>
                </a:lnTo>
                <a:lnTo>
                  <a:pt x="1661" y="1206"/>
                </a:lnTo>
                <a:lnTo>
                  <a:pt x="1663" y="1184"/>
                </a:lnTo>
                <a:lnTo>
                  <a:pt x="1664" y="1160"/>
                </a:lnTo>
                <a:lnTo>
                  <a:pt x="1664" y="230"/>
                </a:lnTo>
                <a:lnTo>
                  <a:pt x="1663" y="206"/>
                </a:lnTo>
                <a:lnTo>
                  <a:pt x="1661" y="184"/>
                </a:lnTo>
                <a:lnTo>
                  <a:pt x="1655" y="161"/>
                </a:lnTo>
                <a:lnTo>
                  <a:pt x="1648" y="141"/>
                </a:lnTo>
                <a:lnTo>
                  <a:pt x="1629" y="101"/>
                </a:lnTo>
                <a:lnTo>
                  <a:pt x="1603" y="67"/>
                </a:lnTo>
                <a:lnTo>
                  <a:pt x="1573" y="38"/>
                </a:lnTo>
                <a:lnTo>
                  <a:pt x="1539" y="18"/>
                </a:lnTo>
                <a:lnTo>
                  <a:pt x="1519" y="10"/>
                </a:lnTo>
                <a:lnTo>
                  <a:pt x="1499" y="4"/>
                </a:lnTo>
                <a:lnTo>
                  <a:pt x="1479" y="2"/>
                </a:lnTo>
                <a:lnTo>
                  <a:pt x="1458" y="0"/>
                </a:lnTo>
                <a:lnTo>
                  <a:pt x="20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ΣΥΜΠΤΩΜΑΤΑ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Δύσπνοια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Χρόνιος βήχας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Παραγωγή πτυέλων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423937" y="1645572"/>
            <a:ext cx="3314700" cy="2206627"/>
          </a:xfrm>
          <a:custGeom>
            <a:avLst/>
            <a:gdLst>
              <a:gd name="T0" fmla="*/ 235 w 2496"/>
              <a:gd name="T1" fmla="*/ 0 h 1584"/>
              <a:gd name="T2" fmla="*/ 212 w 2496"/>
              <a:gd name="T3" fmla="*/ 2 h 1584"/>
              <a:gd name="T4" fmla="*/ 188 w 2496"/>
              <a:gd name="T5" fmla="*/ 6 h 1584"/>
              <a:gd name="T6" fmla="*/ 165 w 2496"/>
              <a:gd name="T7" fmla="*/ 12 h 1584"/>
              <a:gd name="T8" fmla="*/ 143 w 2496"/>
              <a:gd name="T9" fmla="*/ 20 h 1584"/>
              <a:gd name="T10" fmla="*/ 124 w 2496"/>
              <a:gd name="T11" fmla="*/ 32 h 1584"/>
              <a:gd name="T12" fmla="*/ 104 w 2496"/>
              <a:gd name="T13" fmla="*/ 44 h 1584"/>
              <a:gd name="T14" fmla="*/ 70 w 2496"/>
              <a:gd name="T15" fmla="*/ 77 h 1584"/>
              <a:gd name="T16" fmla="*/ 39 w 2496"/>
              <a:gd name="T17" fmla="*/ 115 h 1584"/>
              <a:gd name="T18" fmla="*/ 28 w 2496"/>
              <a:gd name="T19" fmla="*/ 137 h 1584"/>
              <a:gd name="T20" fmla="*/ 18 w 2496"/>
              <a:gd name="T21" fmla="*/ 159 h 1584"/>
              <a:gd name="T22" fmla="*/ 10 w 2496"/>
              <a:gd name="T23" fmla="*/ 184 h 1584"/>
              <a:gd name="T24" fmla="*/ 5 w 2496"/>
              <a:gd name="T25" fmla="*/ 210 h 1584"/>
              <a:gd name="T26" fmla="*/ 1 w 2496"/>
              <a:gd name="T27" fmla="*/ 236 h 1584"/>
              <a:gd name="T28" fmla="*/ 0 w 2496"/>
              <a:gd name="T29" fmla="*/ 263 h 1584"/>
              <a:gd name="T30" fmla="*/ 0 w 2496"/>
              <a:gd name="T31" fmla="*/ 1319 h 1584"/>
              <a:gd name="T32" fmla="*/ 1 w 2496"/>
              <a:gd name="T33" fmla="*/ 1346 h 1584"/>
              <a:gd name="T34" fmla="*/ 5 w 2496"/>
              <a:gd name="T35" fmla="*/ 1372 h 1584"/>
              <a:gd name="T36" fmla="*/ 10 w 2496"/>
              <a:gd name="T37" fmla="*/ 1398 h 1584"/>
              <a:gd name="T38" fmla="*/ 18 w 2496"/>
              <a:gd name="T39" fmla="*/ 1422 h 1584"/>
              <a:gd name="T40" fmla="*/ 28 w 2496"/>
              <a:gd name="T41" fmla="*/ 1445 h 1584"/>
              <a:gd name="T42" fmla="*/ 39 w 2496"/>
              <a:gd name="T43" fmla="*/ 1467 h 1584"/>
              <a:gd name="T44" fmla="*/ 70 w 2496"/>
              <a:gd name="T45" fmla="*/ 1507 h 1584"/>
              <a:gd name="T46" fmla="*/ 104 w 2496"/>
              <a:gd name="T47" fmla="*/ 1540 h 1584"/>
              <a:gd name="T48" fmla="*/ 124 w 2496"/>
              <a:gd name="T49" fmla="*/ 1552 h 1584"/>
              <a:gd name="T50" fmla="*/ 143 w 2496"/>
              <a:gd name="T51" fmla="*/ 1564 h 1584"/>
              <a:gd name="T52" fmla="*/ 165 w 2496"/>
              <a:gd name="T53" fmla="*/ 1572 h 1584"/>
              <a:gd name="T54" fmla="*/ 188 w 2496"/>
              <a:gd name="T55" fmla="*/ 1578 h 1584"/>
              <a:gd name="T56" fmla="*/ 212 w 2496"/>
              <a:gd name="T57" fmla="*/ 1582 h 1584"/>
              <a:gd name="T58" fmla="*/ 235 w 2496"/>
              <a:gd name="T59" fmla="*/ 1584 h 1584"/>
              <a:gd name="T60" fmla="*/ 2261 w 2496"/>
              <a:gd name="T61" fmla="*/ 1584 h 1584"/>
              <a:gd name="T62" fmla="*/ 2286 w 2496"/>
              <a:gd name="T63" fmla="*/ 1582 h 1584"/>
              <a:gd name="T64" fmla="*/ 2309 w 2496"/>
              <a:gd name="T65" fmla="*/ 1578 h 1584"/>
              <a:gd name="T66" fmla="*/ 2331 w 2496"/>
              <a:gd name="T67" fmla="*/ 1572 h 1584"/>
              <a:gd name="T68" fmla="*/ 2353 w 2496"/>
              <a:gd name="T69" fmla="*/ 1564 h 1584"/>
              <a:gd name="T70" fmla="*/ 2374 w 2496"/>
              <a:gd name="T71" fmla="*/ 1552 h 1584"/>
              <a:gd name="T72" fmla="*/ 2394 w 2496"/>
              <a:gd name="T73" fmla="*/ 1540 h 1584"/>
              <a:gd name="T74" fmla="*/ 2428 w 2496"/>
              <a:gd name="T75" fmla="*/ 1507 h 1584"/>
              <a:gd name="T76" fmla="*/ 2457 w 2496"/>
              <a:gd name="T77" fmla="*/ 1467 h 1584"/>
              <a:gd name="T78" fmla="*/ 2467 w 2496"/>
              <a:gd name="T79" fmla="*/ 1445 h 1584"/>
              <a:gd name="T80" fmla="*/ 2478 w 2496"/>
              <a:gd name="T81" fmla="*/ 1422 h 1584"/>
              <a:gd name="T82" fmla="*/ 2485 w 2496"/>
              <a:gd name="T83" fmla="*/ 1398 h 1584"/>
              <a:gd name="T84" fmla="*/ 2491 w 2496"/>
              <a:gd name="T85" fmla="*/ 1372 h 1584"/>
              <a:gd name="T86" fmla="*/ 2494 w 2496"/>
              <a:gd name="T87" fmla="*/ 1346 h 1584"/>
              <a:gd name="T88" fmla="*/ 2496 w 2496"/>
              <a:gd name="T89" fmla="*/ 1319 h 1584"/>
              <a:gd name="T90" fmla="*/ 2496 w 2496"/>
              <a:gd name="T91" fmla="*/ 263 h 1584"/>
              <a:gd name="T92" fmla="*/ 2494 w 2496"/>
              <a:gd name="T93" fmla="*/ 236 h 1584"/>
              <a:gd name="T94" fmla="*/ 2491 w 2496"/>
              <a:gd name="T95" fmla="*/ 210 h 1584"/>
              <a:gd name="T96" fmla="*/ 2485 w 2496"/>
              <a:gd name="T97" fmla="*/ 184 h 1584"/>
              <a:gd name="T98" fmla="*/ 2478 w 2496"/>
              <a:gd name="T99" fmla="*/ 159 h 1584"/>
              <a:gd name="T100" fmla="*/ 2467 w 2496"/>
              <a:gd name="T101" fmla="*/ 137 h 1584"/>
              <a:gd name="T102" fmla="*/ 2457 w 2496"/>
              <a:gd name="T103" fmla="*/ 115 h 1584"/>
              <a:gd name="T104" fmla="*/ 2428 w 2496"/>
              <a:gd name="T105" fmla="*/ 77 h 1584"/>
              <a:gd name="T106" fmla="*/ 2394 w 2496"/>
              <a:gd name="T107" fmla="*/ 44 h 1584"/>
              <a:gd name="T108" fmla="*/ 2374 w 2496"/>
              <a:gd name="T109" fmla="*/ 32 h 1584"/>
              <a:gd name="T110" fmla="*/ 2353 w 2496"/>
              <a:gd name="T111" fmla="*/ 20 h 1584"/>
              <a:gd name="T112" fmla="*/ 2331 w 2496"/>
              <a:gd name="T113" fmla="*/ 12 h 1584"/>
              <a:gd name="T114" fmla="*/ 2309 w 2496"/>
              <a:gd name="T115" fmla="*/ 6 h 1584"/>
              <a:gd name="T116" fmla="*/ 2286 w 2496"/>
              <a:gd name="T117" fmla="*/ 2 h 1584"/>
              <a:gd name="T118" fmla="*/ 2261 w 2496"/>
              <a:gd name="T119" fmla="*/ 0 h 1584"/>
              <a:gd name="T120" fmla="*/ 235 w 2496"/>
              <a:gd name="T121" fmla="*/ 0 h 15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96"/>
              <a:gd name="T184" fmla="*/ 0 h 1584"/>
              <a:gd name="T185" fmla="*/ 2496 w 2496"/>
              <a:gd name="T186" fmla="*/ 1584 h 15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96" h="1584">
                <a:moveTo>
                  <a:pt x="235" y="0"/>
                </a:moveTo>
                <a:lnTo>
                  <a:pt x="212" y="2"/>
                </a:lnTo>
                <a:lnTo>
                  <a:pt x="188" y="6"/>
                </a:lnTo>
                <a:lnTo>
                  <a:pt x="165" y="12"/>
                </a:lnTo>
                <a:lnTo>
                  <a:pt x="143" y="20"/>
                </a:lnTo>
                <a:lnTo>
                  <a:pt x="124" y="32"/>
                </a:lnTo>
                <a:lnTo>
                  <a:pt x="104" y="44"/>
                </a:lnTo>
                <a:lnTo>
                  <a:pt x="70" y="77"/>
                </a:lnTo>
                <a:lnTo>
                  <a:pt x="39" y="115"/>
                </a:lnTo>
                <a:lnTo>
                  <a:pt x="28" y="137"/>
                </a:lnTo>
                <a:lnTo>
                  <a:pt x="18" y="159"/>
                </a:lnTo>
                <a:lnTo>
                  <a:pt x="10" y="184"/>
                </a:lnTo>
                <a:lnTo>
                  <a:pt x="5" y="210"/>
                </a:lnTo>
                <a:lnTo>
                  <a:pt x="1" y="236"/>
                </a:lnTo>
                <a:lnTo>
                  <a:pt x="0" y="263"/>
                </a:lnTo>
                <a:lnTo>
                  <a:pt x="0" y="1319"/>
                </a:lnTo>
                <a:lnTo>
                  <a:pt x="1" y="1346"/>
                </a:lnTo>
                <a:lnTo>
                  <a:pt x="5" y="1372"/>
                </a:lnTo>
                <a:lnTo>
                  <a:pt x="10" y="1398"/>
                </a:lnTo>
                <a:lnTo>
                  <a:pt x="18" y="1422"/>
                </a:lnTo>
                <a:lnTo>
                  <a:pt x="28" y="1445"/>
                </a:lnTo>
                <a:lnTo>
                  <a:pt x="39" y="1467"/>
                </a:lnTo>
                <a:lnTo>
                  <a:pt x="70" y="1507"/>
                </a:lnTo>
                <a:lnTo>
                  <a:pt x="104" y="1540"/>
                </a:lnTo>
                <a:lnTo>
                  <a:pt x="124" y="1552"/>
                </a:lnTo>
                <a:lnTo>
                  <a:pt x="143" y="1564"/>
                </a:lnTo>
                <a:lnTo>
                  <a:pt x="165" y="1572"/>
                </a:lnTo>
                <a:lnTo>
                  <a:pt x="188" y="1578"/>
                </a:lnTo>
                <a:lnTo>
                  <a:pt x="212" y="1582"/>
                </a:lnTo>
                <a:lnTo>
                  <a:pt x="235" y="1584"/>
                </a:lnTo>
                <a:lnTo>
                  <a:pt x="2261" y="1584"/>
                </a:lnTo>
                <a:lnTo>
                  <a:pt x="2286" y="1582"/>
                </a:lnTo>
                <a:lnTo>
                  <a:pt x="2309" y="1578"/>
                </a:lnTo>
                <a:lnTo>
                  <a:pt x="2331" y="1572"/>
                </a:lnTo>
                <a:lnTo>
                  <a:pt x="2353" y="1564"/>
                </a:lnTo>
                <a:lnTo>
                  <a:pt x="2374" y="1552"/>
                </a:lnTo>
                <a:lnTo>
                  <a:pt x="2394" y="1540"/>
                </a:lnTo>
                <a:lnTo>
                  <a:pt x="2428" y="1507"/>
                </a:lnTo>
                <a:lnTo>
                  <a:pt x="2457" y="1467"/>
                </a:lnTo>
                <a:lnTo>
                  <a:pt x="2467" y="1445"/>
                </a:lnTo>
                <a:lnTo>
                  <a:pt x="2478" y="1422"/>
                </a:lnTo>
                <a:lnTo>
                  <a:pt x="2485" y="1398"/>
                </a:lnTo>
                <a:lnTo>
                  <a:pt x="2491" y="1372"/>
                </a:lnTo>
                <a:lnTo>
                  <a:pt x="2494" y="1346"/>
                </a:lnTo>
                <a:lnTo>
                  <a:pt x="2496" y="1319"/>
                </a:lnTo>
                <a:lnTo>
                  <a:pt x="2496" y="263"/>
                </a:lnTo>
                <a:lnTo>
                  <a:pt x="2494" y="236"/>
                </a:lnTo>
                <a:lnTo>
                  <a:pt x="2491" y="210"/>
                </a:lnTo>
                <a:lnTo>
                  <a:pt x="2485" y="184"/>
                </a:lnTo>
                <a:lnTo>
                  <a:pt x="2478" y="159"/>
                </a:lnTo>
                <a:lnTo>
                  <a:pt x="2467" y="137"/>
                </a:lnTo>
                <a:lnTo>
                  <a:pt x="2457" y="115"/>
                </a:lnTo>
                <a:lnTo>
                  <a:pt x="2428" y="77"/>
                </a:lnTo>
                <a:lnTo>
                  <a:pt x="2394" y="44"/>
                </a:lnTo>
                <a:lnTo>
                  <a:pt x="2374" y="32"/>
                </a:lnTo>
                <a:lnTo>
                  <a:pt x="2353" y="20"/>
                </a:lnTo>
                <a:lnTo>
                  <a:pt x="2331" y="12"/>
                </a:lnTo>
                <a:lnTo>
                  <a:pt x="2309" y="6"/>
                </a:lnTo>
                <a:lnTo>
                  <a:pt x="2286" y="2"/>
                </a:lnTo>
                <a:lnTo>
                  <a:pt x="2261" y="0"/>
                </a:lnTo>
                <a:lnTo>
                  <a:pt x="235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ΕΚΘΕΣΗ ΣΕ ΠΑΡΑΓΟΝΤΕΣ ΚΙΝΔΥΝΟΥ</a:t>
            </a:r>
          </a:p>
          <a:p>
            <a:pPr algn="ctr">
              <a:defRPr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Κάπνισμα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Επάγγελμα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Ρύπανση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19"/>
          <p:cNvSpPr>
            <a:spLocks/>
          </p:cNvSpPr>
          <p:nvPr/>
        </p:nvSpPr>
        <p:spPr bwMode="auto">
          <a:xfrm rot="5400000">
            <a:off x="4282576" y="2648559"/>
            <a:ext cx="461963" cy="3289697"/>
          </a:xfrm>
          <a:prstGeom prst="rightBrace">
            <a:avLst>
              <a:gd name="adj1" fmla="val 7063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7 - TextBox"/>
          <p:cNvSpPr txBox="1"/>
          <p:nvPr/>
        </p:nvSpPr>
        <p:spPr>
          <a:xfrm>
            <a:off x="7635299" y="6369086"/>
            <a:ext cx="150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http://www.emitten.org.uk/Guidelines/images/guideline%20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714" y="2"/>
            <a:ext cx="1306286" cy="14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ψοπδ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545341" cy="1494971"/>
          </a:xfrm>
          <a:prstGeom prst="rect">
            <a:avLst/>
          </a:prstGeom>
        </p:spPr>
      </p:pic>
      <p:pic>
        <p:nvPicPr>
          <p:cNvPr id="11" name="Picture 48" descr="http://www.healthaidindia.com/images/what-is-spiromet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4413" y="3968488"/>
            <a:ext cx="2458815" cy="142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19086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42 - Ορθογώνιο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352928" cy="597666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rgbClr val="FFFF00"/>
                </a:solidFill>
              </a:rPr>
              <a:t>Μείωση ακτίνας αεραγωγών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l-GR" sz="2800" dirty="0" smtClean="0">
                <a:solidFill>
                  <a:srgbClr val="FFFF00"/>
                </a:solidFill>
              </a:rPr>
              <a:t>=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l-GR" sz="2800" dirty="0" smtClean="0">
                <a:solidFill>
                  <a:srgbClr val="FFFF00"/>
                </a:solidFill>
              </a:rPr>
              <a:t>τετραπλάσια αύξηση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l-GR" sz="2800" dirty="0" smtClean="0">
                <a:solidFill>
                  <a:srgbClr val="FFFF00"/>
                </a:solidFill>
              </a:rPr>
              <a:t>αντιστάσεων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l-GR" sz="2800" dirty="0" smtClean="0">
                <a:solidFill>
                  <a:srgbClr val="FFFF00"/>
                </a:solidFill>
              </a:rPr>
              <a:t>περιορισμός ροής αέρα </a:t>
            </a:r>
            <a:r>
              <a:rPr lang="en-US" sz="2800" dirty="0" smtClean="0">
                <a:solidFill>
                  <a:srgbClr val="FFFF00"/>
                </a:solidFill>
              </a:rPr>
              <a:t>&amp; </a:t>
            </a:r>
            <a:r>
              <a:rPr lang="el-GR" sz="2800" dirty="0" smtClean="0">
                <a:solidFill>
                  <a:srgbClr val="FFFF00"/>
                </a:solidFill>
              </a:rPr>
              <a:t>παγίδευση  στο τέλος της εκπνοής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endParaRPr lang="el-GR" sz="2800" dirty="0" smtClean="0">
              <a:solidFill>
                <a:srgbClr val="FFFF00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l-GR" sz="2800" dirty="0" smtClean="0">
                <a:solidFill>
                  <a:srgbClr val="FFFF00"/>
                </a:solidFill>
              </a:rPr>
              <a:t>Αύξηση </a:t>
            </a:r>
            <a:r>
              <a:rPr lang="el-GR" sz="2800" dirty="0" err="1" smtClean="0">
                <a:solidFill>
                  <a:srgbClr val="FFFF00"/>
                </a:solidFill>
              </a:rPr>
              <a:t>τελοεκπνευστικού</a:t>
            </a:r>
            <a:r>
              <a:rPr lang="el-GR" sz="2800" dirty="0" smtClean="0">
                <a:solidFill>
                  <a:srgbClr val="FFFF00"/>
                </a:solidFill>
              </a:rPr>
              <a:t> όγκου </a:t>
            </a:r>
            <a:r>
              <a:rPr lang="en-US" sz="2800" dirty="0" smtClean="0">
                <a:solidFill>
                  <a:srgbClr val="FFFF00"/>
                </a:solidFill>
              </a:rPr>
              <a:t>       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M</a:t>
            </a:r>
            <a:r>
              <a:rPr lang="el-GR" sz="2800" dirty="0" err="1" smtClean="0">
                <a:solidFill>
                  <a:srgbClr val="FFFF00"/>
                </a:solidFill>
              </a:rPr>
              <a:t>ετατόπιση</a:t>
            </a:r>
            <a:r>
              <a:rPr lang="el-GR" sz="2800" dirty="0" smtClean="0">
                <a:solidFill>
                  <a:srgbClr val="FFFF00"/>
                </a:solidFill>
              </a:rPr>
              <a:t> διαφράγματος προς τα κάτω </a:t>
            </a:r>
            <a:endParaRPr lang="en-US" sz="2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 A</a:t>
            </a:r>
            <a:r>
              <a:rPr lang="el-GR" sz="2800" dirty="0" err="1" smtClean="0">
                <a:solidFill>
                  <a:srgbClr val="FFFF00"/>
                </a:solidFill>
              </a:rPr>
              <a:t>ύξηση</a:t>
            </a:r>
            <a:r>
              <a:rPr lang="el-GR" sz="2800" dirty="0" smtClean="0">
                <a:solidFill>
                  <a:srgbClr val="FFFF00"/>
                </a:solidFill>
              </a:rPr>
              <a:t> έργου αναπνοής</a:t>
            </a:r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5" name="4 - Δεξιό βέλος"/>
          <p:cNvSpPr/>
          <p:nvPr/>
        </p:nvSpPr>
        <p:spPr>
          <a:xfrm>
            <a:off x="5436096" y="4221088"/>
            <a:ext cx="720080" cy="50405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>
            <a:off x="6660232" y="4797152"/>
            <a:ext cx="720080" cy="43204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Βέλος προς τα κάτω"/>
          <p:cNvSpPr/>
          <p:nvPr/>
        </p:nvSpPr>
        <p:spPr>
          <a:xfrm>
            <a:off x="4427984" y="1844824"/>
            <a:ext cx="484632" cy="57606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899592" y="2060848"/>
            <a:ext cx="7561126" cy="3240360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13 - Εικόνα" descr="δυσπνοια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893"/>
            <a:ext cx="2143125" cy="1813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260648"/>
            <a:ext cx="5840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Ελένη 30 ετών με ιστορικό άσθματος από 20ετίας </a:t>
            </a:r>
          </a:p>
          <a:p>
            <a:pPr algn="ctr"/>
            <a:r>
              <a:rPr lang="el-GR" sz="2400" dirty="0" smtClean="0"/>
              <a:t>&amp;</a:t>
            </a:r>
          </a:p>
          <a:p>
            <a:r>
              <a:rPr lang="el-GR" sz="2400" dirty="0" smtClean="0"/>
              <a:t> συμπτωματολογία κυρίως άνοιξη-φθινόπωρο</a:t>
            </a:r>
            <a:endParaRPr lang="el-G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204864"/>
            <a:ext cx="6724918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ΔΥΣΠΝΟΙΑ-ΣΥΡΙΤΤΟΥΣΑ ΑΝΑΠΝΟΗ</a:t>
            </a:r>
          </a:p>
          <a:p>
            <a:endParaRPr lang="el-GR" sz="2400" dirty="0"/>
          </a:p>
          <a:p>
            <a:r>
              <a:rPr lang="el-GR" sz="2400" b="1" dirty="0" smtClean="0">
                <a:solidFill>
                  <a:srgbClr val="FFC000"/>
                </a:solidFill>
              </a:rPr>
              <a:t>ΒΗΧΑ-ΣΥΣΦΙΓΚΤΙΚΟ ΑΙΣΘΗΜΑ ΒΑΡΟΥΣ ΣΤΟ ΣΤΗΘΟΣ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077072"/>
            <a:ext cx="7684314" cy="1200329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</a:rPr>
              <a:t>ΦΕ: </a:t>
            </a:r>
            <a:r>
              <a:rPr lang="el-GR" sz="2400" dirty="0" smtClean="0"/>
              <a:t>Μουσικοί ρόγχοι-</a:t>
            </a:r>
            <a:r>
              <a:rPr lang="el-GR" sz="2400" dirty="0" err="1" smtClean="0"/>
              <a:t>συρίττοντες</a:t>
            </a:r>
            <a:r>
              <a:rPr lang="el-GR" sz="2400" dirty="0" smtClean="0"/>
              <a:t> διάχυτα-παράταση εκπνοής</a:t>
            </a:r>
          </a:p>
          <a:p>
            <a:endParaRPr lang="el-GR" sz="2400" dirty="0" smtClean="0"/>
          </a:p>
          <a:p>
            <a:pPr algn="ctr"/>
            <a:r>
              <a:rPr lang="el-GR" sz="2400" dirty="0"/>
              <a:t> </a:t>
            </a:r>
            <a:r>
              <a:rPr lang="el-GR" sz="2400" dirty="0" smtClean="0"/>
              <a:t>ταχυκαρδία-παράδοξος σφυγμός</a:t>
            </a:r>
            <a:endParaRPr lang="el-GR" sz="2400" dirty="0"/>
          </a:p>
        </p:txBody>
      </p:sp>
      <p:sp>
        <p:nvSpPr>
          <p:cNvPr id="7" name="3 - Ορθογώνιο"/>
          <p:cNvSpPr/>
          <p:nvPr/>
        </p:nvSpPr>
        <p:spPr>
          <a:xfrm>
            <a:off x="3419872" y="3717032"/>
            <a:ext cx="5434148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Ερεθισμός νευρικών απολήξεων στο τοίχωμα  βρόγχων από τη φλεγμονή παρά από απόφραξη</a:t>
            </a:r>
            <a:endParaRPr lang="el-GR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539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876300"/>
            <a:ext cx="8229600" cy="355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</a:t>
            </a:r>
            <a:r>
              <a:rPr lang="el-GR" dirty="0" err="1" smtClean="0"/>
              <a:t>ΠαθοφυσιολογικΕΣ</a:t>
            </a:r>
            <a:r>
              <a:rPr lang="el-GR" dirty="0" smtClean="0"/>
              <a:t> </a:t>
            </a:r>
            <a:r>
              <a:rPr lang="el-GR" dirty="0" err="1" smtClean="0"/>
              <a:t>μεταβολΕΣ</a:t>
            </a:r>
            <a:r>
              <a:rPr lang="el-GR" dirty="0" smtClean="0"/>
              <a:t> σε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</a:t>
            </a:r>
            <a:r>
              <a:rPr lang="el-GR" dirty="0" err="1" smtClean="0"/>
              <a:t>σοβαρΗ</a:t>
            </a:r>
            <a:r>
              <a:rPr lang="el-GR" dirty="0" smtClean="0"/>
              <a:t> </a:t>
            </a:r>
            <a:r>
              <a:rPr lang="el-GR" dirty="0" err="1" smtClean="0"/>
              <a:t>παρΟξυνση</a:t>
            </a:r>
            <a:endParaRPr lang="el-GR" dirty="0"/>
          </a:p>
        </p:txBody>
      </p:sp>
      <p:pic>
        <p:nvPicPr>
          <p:cNvPr id="4" name="Picture 2" descr="photo (1) Copy (159)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371601"/>
            <a:ext cx="8029575" cy="519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5576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24800" cy="864096"/>
          </a:xfrm>
        </p:spPr>
        <p:txBody>
          <a:bodyPr/>
          <a:lstStyle/>
          <a:p>
            <a:r>
              <a:rPr lang="el-GR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Θεραπε</a:t>
            </a:r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l-GR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</a:t>
            </a:r>
            <a:r>
              <a:rPr lang="en-US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l-GR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σθματοΣ</a:t>
            </a:r>
            <a:endParaRPr lang="el-GR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8496944" cy="49011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l-GR" sz="2400" dirty="0" smtClean="0"/>
              <a:t>Εκλεκτικοί β2 </a:t>
            </a:r>
            <a:r>
              <a:rPr lang="el-GR" sz="2400" dirty="0" err="1" smtClean="0"/>
              <a:t>αδρενεργικοί</a:t>
            </a:r>
            <a:r>
              <a:rPr lang="el-GR" sz="2400" dirty="0" smtClean="0"/>
              <a:t> διεγέρτες</a:t>
            </a:r>
          </a:p>
          <a:p>
            <a:pPr marL="0" indent="0">
              <a:buNone/>
            </a:pPr>
            <a:r>
              <a:rPr lang="el-GR" sz="2400" dirty="0" smtClean="0"/>
              <a:t>(</a:t>
            </a:r>
            <a:r>
              <a:rPr lang="el-GR" sz="2400" dirty="0" err="1" smtClean="0"/>
              <a:t>χάλαση</a:t>
            </a:r>
            <a:r>
              <a:rPr lang="el-GR" sz="2400" dirty="0" smtClean="0"/>
              <a:t> λείων </a:t>
            </a:r>
            <a:r>
              <a:rPr lang="el-GR" sz="2400" dirty="0" err="1" smtClean="0"/>
              <a:t>μυικών</a:t>
            </a:r>
            <a:r>
              <a:rPr lang="el-GR" sz="2400" dirty="0" smtClean="0"/>
              <a:t> ινών των βρόγχων</a:t>
            </a:r>
            <a:r>
              <a:rPr lang="en-US" sz="2400" dirty="0" smtClean="0"/>
              <a:t>, </a:t>
            </a:r>
            <a:r>
              <a:rPr lang="el-GR" sz="2400" dirty="0" smtClean="0"/>
              <a:t>αυξάνουν διαπερατότητα </a:t>
            </a:r>
            <a:r>
              <a:rPr lang="el-GR" sz="2400" dirty="0" err="1" smtClean="0"/>
              <a:t>αδενυλικής</a:t>
            </a:r>
            <a:r>
              <a:rPr lang="el-GR" sz="2400" dirty="0" smtClean="0"/>
              <a:t> </a:t>
            </a:r>
            <a:r>
              <a:rPr lang="el-GR" sz="2400" dirty="0" err="1" smtClean="0"/>
              <a:t>κυκλάσης</a:t>
            </a:r>
            <a:r>
              <a:rPr lang="el-GR" sz="2400" dirty="0" smtClean="0"/>
              <a:t>-αύξηση ενδοκυττάριου ΑΜ</a:t>
            </a:r>
            <a:r>
              <a:rPr lang="en-US" sz="2400" dirty="0" smtClean="0"/>
              <a:t>P</a:t>
            </a:r>
            <a:r>
              <a:rPr lang="el-GR" sz="2400" dirty="0" smtClean="0"/>
              <a:t>)</a:t>
            </a:r>
          </a:p>
          <a:p>
            <a:r>
              <a:rPr lang="el-GR" sz="2400" dirty="0" smtClean="0"/>
              <a:t>Εισπνεόμενα </a:t>
            </a:r>
            <a:r>
              <a:rPr lang="el-GR" sz="2400" dirty="0" err="1" smtClean="0"/>
              <a:t>κορτικοστεροειδή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l-GR" sz="2400" dirty="0" smtClean="0"/>
              <a:t>(αναστολή φλεγμονώδους απάντησης)</a:t>
            </a:r>
          </a:p>
          <a:p>
            <a:r>
              <a:rPr lang="el-GR" sz="2400" dirty="0" err="1" smtClean="0"/>
              <a:t>Αντιχολινεργικά</a:t>
            </a:r>
            <a:r>
              <a:rPr lang="el-GR" sz="2400" dirty="0" smtClean="0"/>
              <a:t> (μέτρια βρογχοδιασταλτική δράση)</a:t>
            </a:r>
          </a:p>
          <a:p>
            <a:r>
              <a:rPr lang="el-GR" sz="2400" dirty="0" smtClean="0"/>
              <a:t>Ανταγωνιστές υποδοχέων </a:t>
            </a:r>
            <a:r>
              <a:rPr lang="el-GR" sz="2400" dirty="0" err="1" smtClean="0"/>
              <a:t>λευκοτριενίων</a:t>
            </a:r>
            <a:endParaRPr lang="el-GR" sz="2400" dirty="0" smtClean="0"/>
          </a:p>
          <a:p>
            <a:r>
              <a:rPr lang="en-US" sz="2400" dirty="0" smtClean="0"/>
              <a:t>Anti </a:t>
            </a:r>
            <a:r>
              <a:rPr lang="en-US" sz="2400" dirty="0" err="1" smtClean="0"/>
              <a:t>IgE</a:t>
            </a:r>
            <a:r>
              <a:rPr lang="en-US" sz="2400" dirty="0" smtClean="0"/>
              <a:t>, Anti IL5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258517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data:image/jpeg;base64,/9j/4AAQSkZJRgABAQAAAQABAAD/2wCEAAkGBxQTEhUUExQVFRUXFxgYGBcYGBQcHBcdGhcYGBgYGBgaHCggGBolHRccITEhJSkrLi4uGB8zODMsNygtLiwBCgoKDg0OGhAQGiwkHCQsLCwsLCwsLCwsLCwsLCwsLCwsLCwsLCwsLCwsLCwsLCwsLCwsLCwsLCwsLCwsLCwsLP/AABEIAPcAzAMBIgACEQEDEQH/xAAcAAABBQEBAQAAAAAAAAAAAAAFAAMEBgcCAQj/xABCEAABAwIEBAMFBgQDBwUAAAABAgMRAAQFEiExBkFRYRMicQcygZGhFCOxwdHwQlJy4RVioiQzQ4KywvEXNFNjkv/EABgBAAMBAQAAAAAAAAAAAAAAAAABAgME/8QAHxEBAQEAAgMAAwEAAAAAAAAAAAERAjESIUFRYXGh/9oADAMBAAIRAxEAPwCnYiKCZdaPYkKDpTrW6ZTzSKH4wjai7KO1QMVb1FAlCEIq8ey3DvFvm9JCJWf+Xb6kVU22q2H2JYaIeeO/lQP+o/8Ab8qZ2tLDVNPMaUSDdeFqoIEXawKF3Vp5SOpq1Os6UNuLeTNBKxcMHYH96RQbG7dSh7s6eYaadxVzdttdvj9KF4jZmZ0nnPIdfSmGQYnpmBPYTy6z0gc6qV6MyiJAO3r6960TiV9BKglEgHUxoY/GNdKouKNojREE8xI+PfanipQd5opOop1hwSJGnMd+o/GuPHVGUmR3puOVZdGmC5AMT5e22+8UrtzMPTb0PKoqkdjRKysSrWfKR86qbQHMmFA1ZcLdnTflHShhww54jTqKKsWKm40CgdjIGvx/etOehTmIsen7/KqzfJg1bHwcmoP7/GqxiCdaL0aBSpUqyIqVexpXlAaLfjehaE60Zvk70NbTrXREJDbdQcTRrRVlNQ8Ta1HpQA1put99lNmEWKDEFalKPfXKPokVhjLOtfQvs9/9izPJH5mKXLoLME0imu6VY6rDS0VH8D6VNrhQpylYGXLOhgDrVbxixUpP9Xva7jkCfrHpVxdTUK5tswIq5Us1usIDiMp0jTpAI0g9dIqoYpw+Dppp5R29PnPxrW3LHWFD3gR8tYNV7GMN5FO4369/WqPWOYjw0RsCD8fjQG7tFtEZgQf7kVs92zmRJAzJ0Mjcba+k0HxjCA8yFFIJykb6yncE/WpshzkzmzZ8QyTOuo6/Kj1jYwIKY9I57VHwKwyuLBB07xM7T+tWS3RsNNYOnximeuW8LEJ07/D19RXVra5iU7GMwPX9aNMJGWKmPYbqlQ3gfSNPkaC1TcQIIIO47VTr8a1oGP2uVSp67HfaqPeIkmKFQHVvXldO7muayvYd5dBXFSinyD4/jUWnygaheooe2jWi10ioKEa1rEHWk1Hv0aipzSaj3sSKYQ2262/2eP8A+zpTO0D5CsdYQK1X2eL8usQk/Uxy7fnReiaAK9rwGva52hVyquq5VQVN5a8KKcr2KrU4hPW0zI3/AHpQXEbHymROXUfnVoimLlqRTnIYo2IYGCFkaGCT3ECqsux8NJmY76b6T8xWr3FuIV6VReLkfdobRqoxP9v3yq4SiN2YK1kbGPkBH4mkluDpM7nqOgq2WXDDhbg+WYJHM/vpUpOBBKSANv38aDB8Jw8qGvP9aOPM+T01+lTmbPImAPnXhToaAqvHOH5mc4HnSNe4/evzrJ7lGtbTxK4kANqmFgoP5H4SPrWOXTcEjpp8tKDlVx33j6mua9WdT615WVUJFv7tPpQ8ijSkfdp/pFCFDWtcDWbxuoKEa0VvBUBCKbN2hFQsRTqKKNComIN60BAZGtaTwE9MgTqrbroB+JqgssVovs3ZlZEe7/aI+tMVpMwK5SuTHauV7jpSbSMx71hitdlVdA02pWv/AIpBYNGDTleivEmvaRx7Xle0qDRrhJUIFDTg6c/iHVXLt6UaptZqpUWBbtp+zQ9VrE/OjT/73oc761ZBlyqB/bfvTBAk9Nz+JqTdETr237b0Cx7FwhJCRJOnw2NAU/jbE862wNIWfwiqHfiMx7TRzGHip0c8sn8v1oDiPuKPamqKzSpUqxUsjyfu0/0igik661YrpHkT6CgZGpreF8a9eIqChqit4iojaaGbhDdR75vaiaUVGvU7Uw0vh/h6yDDSVIbWtTaVkqIKjmAMjoNeVTrLA/s9wlbX+6UCFJO6f5Y6p+tUS1w5V5atqQqHrdQbJmJQTKDp0kj0TVt4XxxYWbO6MOgeRZ/4g6T/ADfjUWX4e/lbSma5cT0qHht4VKW2r32yAT1B91XxA+lEKz6X2aLdRvD1M7Gp1cKRTlKx42dKcptOlJbwG5pCU5XlNG5T/MKbVftj+IfOjKew+pVRnXRTKsSQrY1AubuNSRHwqpE6fuX4oat3U1DusQTvmAFNyXRKDp1J+FURnELwCeX72FVHFDKVKI1qz3VuhHvKTI61UseukkZURBO9MRUHU6rV1MD0FBMYV92asV43CQO1VjHfdHrRVwCrpA1HqK5rpvceorKdmuGIphHwFVwq1OnOrHi58o9BVdyEkx1raJ+NvvGahttUau0VES3TQZDdQr5rYUWQ3US/boAr7OH8lyUHZxBTHceYfQGjPGeBO6OtwtKDmiPMgjWQobiqhhL3hPtufyrST6TqPlNbJmCtCJBHwIPeo5XLqpJUTASVMNLUIWtCSoxrqJ1+dEK8T0HKuVCeu/Ks77qnucTHOkqvYrw60jC7tCQc2dQ+NVXHMdZSSPFJVyCRJ+A1+lWTEcD8U6qOU79e9A7vGGbFLhZs1qS0PO5CUidtVq1JkxAmtZfwyxTr5dw4c3hXik9ciwPlG1d4C+2Vx5kqHJWaR21Nc3/tceVlDbTYUSSUkuSANhm0BJGu2kd6sGGrTf8AhrKMj0BWU65kHSUnnB9Iiq9/QIW9koqC0qnqOo/WlitkcpJJ15a0XwvDlN6EHtULiNKkJJ7fOpNSMRtjqVKASNgTv+4qpYpxyW1wlQlOnlMiOkCi/E1k+ppbqwQ0lIWsZsshS8jbc7+ZUyRsBy3qk3WPArysM26GwEiPs6BroFGZKleaYJMkRMVUPDyuIVOrJzKM8ianYcpRXrrz05U5gOFqedWg2ycwgfd6Dc+bKo7HtNWS4wP7ONRCiKWhWcVNVLHlaJHxq3YimqVjivP8KV6VAyu2R5k+o/GuKeshLiP6h+NZzs6tmLDb0FC7dGh9TRTGj5oqLhrcpJPU9a2ia265bqKG6Lus0yGKaA8DtUW/TrRv7NUC8tTI60AHKK1jh29Dtu2obgZVdinQ/vvVRwrhRbic6oQDtI3HWKtmA4KLYKCVqUFEEgxE7SBy/sKjnZipLooBXteE0qyWVJQr2ozjBX7xhP8AKNJ9T+QoBy3dzD0MGouMYU3cMuMrHlcSUkjcTzHcQD8K4xB7wQlSQAJ8wAGo6+tEQaf7KMlV7L1B0KU8wBtnyLz+uScuaOc1pWD4W2yhKW0mEpSkFW8JED03PzqfkEzAnrFdU7ytGFUW+skuiFVKrxW2lTDAcbwZtxlTa0FbakhK0gwTBlJBHMETWa2fANul8LSHnIVmCFJSJIIKcxSkBQnuBprWv2jpUDIggwaeDQHKr8sTnpXrTB0AZ3EJC+oifmKpnFqwVR+9K0LF3wBpWdKt/HvW2uuYn003qolQ8TFULFz94a1zjzADarkatqnKddP8pNZDiSpWr1ovS4h1LwlMvNj/ADColT8BH37frUTsXpZcZ96vMLR92PU1zi6vNUnDRDY2rWJ5N6WzNN/Z+1F0sV4WBRpBibcGiWEYWM3iHlsOR6143b6gDrRxCAAAKnlyyHI6pUqVZLRbp3LqD8Kdbdmm7i1CtdjUNClN6KmP3tVySxHuUVpm7uQ2kqO1M/bRE/v+1V/GcRUuQCAB+4pTid5Kxf48/fXn2ZkZUgwo7wndSj0EfMxWpITAA6VU+ArBpKXHUjzuLOY89IET051bafO/Bx/JUw9dJSfMQB1O09K7ecyia5Q0CmFAKncESDPapNAZ4ktFL8NNwypf8oWkq+U0sU4gYYRmW4kfEfEnoBXd3gNs4kpUw3B6JAI7hQ1B7igh9n1oVZl+K50C3FED4CPrTniPYlw/xAzdFXgqzZUjMqDzJjf0NF3lQKi4XhTNukpZbS2Dqco3PUnnTeLXWVO9Hd9F1AvF7kddOdAOA7bxbu4fjRGVsHvqo/8AUPlUHG8SOw5mrP7NLXLZJXzeUp3Xoo+X/SBV31NT9w7xpgwubZbcawcp7jUV8oYoyUOKSrcKIPqDBr7Mudq+XvaxhfgYg7AhLkODpKve/wBQJ+NKL49KRRLh0f7QihxorwuP9oT6GlJ7FF8T3NS7QEIToduopnEt+9Sk7D0rSFX0wUa12UCKcSjlTgRWfkeI9s1rPSpdcoTFdVNuiFSpUqRlTT7OYRTtKgAV5ZKEmRHeqPxVinhNlM6mtUIqrca4a2q3X5ESQeQ+YrTjy30zvHETgJzJbNzuqSf+YyKtn2tMb1mmGYkUgBMZQO9GFYsMvmPf9inZLRPSzKvElUqMJHWh+J8cWjUgLLiwJ8NsFStOoGw7mqcl9V86WULKWk++oEgq/wAoPfrSv7u3tF+RjwYHJOZKo5k9fWi8YcdXPtUeCp+yKbbndYXt6gQKZd9qrylS3arLX8wCifXaot1x+0oEGD2Sj9BFB7jiF64IbYacKTvCI09f4R3oz9BesI9oTTxgEg9CCI+le4ti8zr8Kp7zbqUDOgDLpy09I2FBcQ4hypOc6bQNz2Hej+DBK8cU+4hhB876/DT2T/Gv0CfrFbpaW6W0JQkQlCQkDsBFZT7GsFW6teIPCJBbYTySn+Ij8J9a1ylzvwcZ9RrgVjnt2wUqaauEifDJSvslWx+cfOtmeTNBsbw9DzS2lgKStJBB5gilDnqvj9YoxwkmXx2Sa74wwFdlcrZXJAMoV/Mg+6fyPcV1wePvVf01X06JYofNUrPAA7Ch+JK83xqYpX4CqhV9UKMUgqoJKlEDYVJS2ayvHD06gzXVcNJgV3UnCpUqVAKlSpUAjVW40uoZUD0NWg1ROOXsyVIG6vL89Kvh2nkyFnGVJMZo1qQvGFK0JISd4jb86m437O7xlOfw/ETvKNf9O9VF+xdQdUrT2yn9K0HpsXBOKWiEZUEZuZV7xq9W2JMEH3AD6a+tfLib5xHLX5fhRBviZ0CCCe4WoGps0Y+gcUxy1ZEw18k/pVH4h9oSA2rw4A2BA0PoOdZW/i7qySDlHQCfqqTR/gzgl/EXQVZktD33FTt0TO5owYgXPEVw+cqQozy1P+kafjTrfBV26W1utrShTiEqUoEQFKAkA+tfReBcO29ogIYaSmOcDMe5VuTS4mZzWznVIzj1Scw/ClOXsXcP4NbIaZbbQAEpSAAOwqdQ3DLoKSIPLSu14hJhvzd+Xw61Nl0cb6TVCah3TNLU7qPoNPwrhxo8ifmacmC+2W+2fhnx7b7QhP3jEk90fxD4b/A9ayPg731/019MYiwcikqMgggj161854dZ+C/co5IWpI9ArT6VUP4j4gfP8RUxSu9D75zzg96kF6qhV9aJQN4r1aooAvG4Hemf8Wnc1n4X6NWNpU05UbDjLaT11qTU3s4VKlSpGVKlSoBt5UA1nnFS5WiObiR/qE1esRehJis5u3c96wnq4P1/KteDPlWot7D0rhbIJ1Sk+oFOCvayaK7j3BVndpIcZSD/ADoASofEb1TXvYsyVSl9YT0ygn5zWqVwt0DTc9KctJS8F9l1iwQpSVPKH85Ef/kVc2WUoASkBIGwAAA+ArgqX0A+Z/SvUBfMj5f3ou/R6PVGu3U5SN5BEDX4aV0pqTqZHTl8etOeGKArOE4a4lGRR0GmkyU8gfhRhu3CBAkCp2WkRVeSfEwhFeOmBXS3BtUG5uIpgMxd/Q1gBeC7i8UObp+mn5VtGM3YhVZLYcLP5lkZMrq1KScw0BkjMN5pw1TfP3gHepSkVa7fgKHgXXsyYMBAAkjoVHYek6VMf4JTPlUqPUadtUmfWq9Faubl0a9Tcnrqas91waklRS4UjdIiY9e1VXFLBduvKv1SobK7iiWXpN9dtOskZW0DolI+gp+mbdcoSeqQfpXYdFYtNd0q8mlNI9e14TSzVCvbwIpyaVoVjt+ACJjlVB4bc8XE2wdkZlfkKm8Z4uAlRB1H60G9lC896tw66ZR2J1rWM2201cPBI15mAOp6CulLigOMYulp1grISklaZPIwIPyCqyk1do6gGNTv0rxLY5f+aH2uLpfMMGQPeXyHYdVUTbSAAByo6N7Fe0qVIypVyVVz4vWgtdk1AubsCm7/ABEJB161VMRxgdauRNo9dXYHOgt/iUA/Sq1ecRcp0H1qsYvxWCcqJUpRypSnUqJMAADczVAT4jx0NtqUo/r+9Km4C4kWaAXEla0pPVKDAUUlUD01POmME4OeCw/eJStYhSGsypZI1ny+Va+x0HI1Zb1JTsTy0MGdRz350D+IFySZGQESIhQOvXlB9KfwzD1PJKgtaYVEFKegP8SZ51CWAE5kpAOxgbzqNI1I/M1cOGtGBMgkqOsdY/KmmrbNcOspUIUkKB3BAI+tItj0nppvz9a7ArFqjO2kpCUnKAIHpyFR2LFX8RH1ojXtVOVifGIqm18iKiOPqbErTp1B23iaK1wRJ/KjyHiC3V06BmCFQBJ05VXMQxRbvlbSpR/ypk/hV+I5V4ABoBFPzLxZBe8FXrqpcLbQJOrjg29EzOlXfhHg1qySci1OKI8xOWJ5kADQdpNWo14RS8qfibU0D+9PlVF9p14hFq4C1mUohMkkZOYUMpidNPQzV6QghJ1BUecQJ5SJ2+ND8SwJu5ayXAzSmFZZSCeoEmIO1EosB+FsWt026CkpSnIDHQdfj+M1IscYU+sPJOVhMhMjV07Ej/KNYPPloNaH/wClb4eUG7gG1BSpIVmJWNyhSU6DXmBr0FEuIHbq1CEraK5hLZaBKZ1gTAymBOsaVfq1LSW7pJEzXLt0BzFUPCLa9bJWuHSdSEq9z/LKiAaMs26nElSlkg7JRkURyMmY+Hal4w/I9iWPJT/EN+tCbnitoBRKwIGuo0BH9vpTrnCls8kh1DjgGhIcdbcBj/405RHPQmeU1NfwJmG87TboagtKyBK24jkmM0R2IjY0aTL8c9oTY0QSqdAddfTqdRVcOLXdy6WWGXFORmKSMpCdPMrNEDUamt8vrTOlJKA5l1QqEBaNIJTKcpkf0yKF50qWqMpUnRRbjxECDlDjesgwY3npFPRrIMK4KxG6Kg6oWwSqDnBJO2qY0UPjGlXjgzgxmzGZQDz53dUPd5QlJkIGu4MmrK6JAJVm3GdBKSB3AJCu/wCFRXVxMqJ0BCkgZgO4EpX6gfDnQHb1zAJGvIkn1G/XtQe5eiBqNdNyT0k6aV6uFKzhUmNCJyqkfxpHlI/zD+xHKuAkQfIToIlaO4SZEHTQadhQZy4JSgakqM66b9O2lX3CkBDLaTqQhJ17jN+dZvbuKccQ3oc6wIJOoKwCRpvGscvTWtNW5HYcqKX0aKtRG1Iu+aPnUdtyVctPx6n/AM04WhqevfeoxWns/Suwa4TXRFSceg0iKQNeA0GpNzx28m7+yJw59TpBWkFxkZkBRT4gMwE6czNE+FeJDcrukr8NPhXbzDYB8yktQMxBOpknYRQ1do4eIA7kV4ScPyhZScuYvyUhW2aNYmYqpN8LLXYOuItlC8dxLxQooh1CRcyFgqEpSEgn/mPWtMmJ1rLuJMpcS0p1tLqhKWytIUodkkyadun8ja1nZKVK+QJ/KsZvOHrh12/Q6FKN1dgoUhLUltCklo/a1KIZS2EwUBBVppM6aVxIHfstwhErcUw4hsSPMpSFBOpgAzG/Spw9ircFe01VxaXb922htdslC8iMwzpcRLQSFE+ZR0HXMmp3BnHxetHX78NWxRcqtwkZtSlKDlAJJUvMoiB/LQXDPZ+4LnD3VqCWkWtum4aGpW9biWwY0UAogz/9dLD+D7lpNo4tKVLYu7q4cZC0eYPSEKSownOmAQCRudRRhau11xdaJbD3jJyeKGVRmlDijAQtMZkGd8wEc9Nah3nHlggIJcK0uNl3yNurCWkqKVOLCUnIiZEnoaqT/B7zzynXQhPj31u863nnKzbNrQlJIEKcJWCQNO5ri94McXc3AaDeRxptvIXn2ktBOYKltlMXCDmzZCpIk670YNjR3fD8ErQEqQUZwAElJSE5klIiD1qtezlxb+G2z1wrO+QpefaQVryAhMAjKAIojathVuphqEgMeGggaIHh5E+WZgTMTy3prhqx+zMt2wWFFptCJ2zFAyqVHKST9KeEqiBcHFLjNfXPg27KLnJmbA1cJ8JUJ1byjbeOdQ+GeJjb4Yy24242pVncPIcC0KK/DBWtQB/3az4gUkkEGRIqypwGXb9Ycj7VbpZgJT91lbUiUebzaqKoISNqg3fDjSmUIUpzK3aG0GWPdWE51RlMKytAdNTRg1Dt+MFtMrPgOKbtWLdTzinklw+I2FEQUAOOCUkmUgydpAodguLld/eJZyeOX/vlKnKhlptpsQkEFS8+YDknUncAlTaW6kPsAkuPKbfWjMdUoKEoIIBhEthMTOleptbRKm0J1uEFb/8AxZT46yHCo7ZVH+E9JjnTA1cXYHmGkjXTnpBnnoaF3LykqlAkaeURzGschy7VAxzGmmA02Qtay2pzKhOYpSDqtQkQJ0B3MbU3/ira1oWFgpcCFJ5SClJG+syRoaAkKuQVqSBpudRoOcz1/wC6hVzcy2Z7RO05pHxETTKcTSX3WiDKCAojLBzpzCOe0fGelQ7rNlWgQCIiZIMCRvsCKWqkGuCGAu4QRqlGdZMzqBlA+avpWhrOu1Z97LFqK3s0aJTAEaZienp86vReA+n4U6lOs1wSJ1G8CPjFd3GI+GhSimYBIifMQJj+o8hzoYxiKF6HMg8pmd++9SE3kEpWPKee4I/fL8anTwJwr2gB+4+zos7sOJKQ7mS0A0FRCljxJAjX0oxwPj6r20S+pIRmUsABUnyOKRJ0G+WqTgiinFcVWnNBFsQTIn7md47fSgWB4XkwuwuGG1C7N2guLSFZgguuA5oEhvKlM8te9aeMv+FrbDdhKsqimeQnUjrB+NJ9cIUpJ0AJI9NdJ29KxA4XcPLukOoULh67lCk27i3ciVJLZauStLTTSQDMmYkcwK1O7UpDTqQMyi04kQD5jkOUJ5kzp86m8cGgHBHtLRetXCrhoW/gIDp8xUFNkKOYSAZGU/MVxwvxsLlt595v7GllzJK3NtAfOVAZT5hpVcZ4EdKcOWo+G0bdDV8hWhKW3A6EERzPlO2ie9PXPC9z4byltSP8ZVdlrM396xskiVROshKiNtY0p5+Bq6XuP2pSbkPN5UQHFBWYJkhKZy8yVCNOYr284ltEttLU+iCtTQyZnCpQ0UkJblSiCBMDSe9ULiHAH7oXj3h+H9qDDSG1qRmUhp5K1uqKVFKToEpSCSRNEL/hVYetn7YeGhpD8ttOJZUlTivfSpSCIIgK0BgCJ2pD00Swu27htDjLiHWzCkKGoMEjQ8oOkcoNUz/HLu7v7lq2cQxb23kK/CCy47BMGTAQnYxB+ehHh2w+x2KUjKFHzEAuKALi80S4cyoCtTpJkwNqr6MKubRy7NuplSH3C8C4tYU0t0QqW0oPiRuAVAH4UYNghw/xOVtWvjodF0+halMIbUV+RRQXCP8Aho0kZjqTpNdWfGDCn2igOOh9Dhb8Jon3CkLChoUmZJJG4MnqPtcIfYdVctuB1abYWylPFUk58/ipUkGRJ9zTSNRFdcNcOi1yvJdzhu2UzoACpx15LrjszprCQn60vY2BOLYmzdu2bKVvlh91RV4aXhKEIcEkgDULgqE+XLKhpNGMG4oKbe1WlsueM+LYKUsZ4QXAp1agnzE+CVEDrvUfh7hsNpZV4oX9lQ+jRIGdT+XOomTqDOneucP4UQlpk+O6UMOOltuWwkF0kKzEJClHzmDMgRRg0rDjhamnnvCSGktvq8q0lbZbMJDzZAKCvkJ00neQKZ4vfSy59yhRUGy2sJdCPFdIaDKivVzKDmKk9xpRu04ZYLTucOuENKaT4ipIbMKKE5IJnLGZUq03plNraNJWyW/EDoBUVrU4qEEBPnWSYSdQkHTXrQe/pGwNpX2m88RXiFlFs0FhOSTDrjg3ndfbccxSwdc3F+4UiG02zYEmPKla1d93EnWilgw2hK0tobQFnzZQAMxHlWqN5jfnXVi+PMgiDEFPpuD31H0pkpeLl0u3TiULzlq3bZIbK0qSM/iAkjIBmylWblrB2oW5hDzq4UmS2lhCSltACUoAW4tBBhHnBGUIJPlGgmryu5NupaSCpB5QBvzGkEcj3oJiSFIPiIIgnyKBVqImCknkNO8UjgXhWGgh1eXK6XVKBBBzIMBIJJOhjNuIJqFid6VSlMhaNAJjMnfKJ/iEyDFE8SzqQl9IyT7wn3VTlCgBuDp31HehGNWk5XU6zBJkCNd+3P5d6S4u/smcC03DkRJbEacsyvn1HYVd3SSdIPrHWql7NWYYcVoC4sZgIIByQoiO9WguanT6VTMFdehyQroSDM/AxtrRu4fGQZuo5T3FKlUKxOtVfdgfQdj1I7U5h58xI0BH6V7SpxNcYcshSTpMqToO301p8pKFoBJVJJJ0nzTp6CeXKlSq0nL90HfkNY56jc9NtKh4oswlO+pJG0kbUqVKHQ+4c+5QnQxM7iDmOaOY1Hen7whKMnmJyhMAkAwJkmZjXrSpUUOsRX92mBMkRrGsaDfaozglglQlRUM3eNBzPL8aVKmKadcJZVJBMwd9ACNusSPWm7cJDKkEkxC9JGmYfhSpUBIs1BYWkRliOe5G8fKodjdCVNEe8DPrsY+H4UqVIBeJYkq2lA1XBUkn+XYTpqqgV0FOLbUNSvQiYg6fpr1y0qVRe19QdeaIbSQdAAhR5kyde4k7d65v8zjXjJOVSNFdwOcxvBpUqtDr7Au6Z1T5gdIIAMaH5g04nhW5UzBRCkqJT5kbTG+YxIP72pUqKXlUZfA9yWVtfd+YyJV1IJmE9ZqI/wABPKayKcbB1iCoiAZAPl6abUqVQc5XRrhbCF2jKm3FJUSsqGTNABCQBqOxPxqa45rXlKq+m//Z"/>
          <p:cNvSpPr>
            <a:spLocks noChangeAspect="1" noChangeArrowheads="1"/>
          </p:cNvSpPr>
          <p:nvPr/>
        </p:nvSpPr>
        <p:spPr bwMode="auto">
          <a:xfrm>
            <a:off x="155312" y="-144485"/>
            <a:ext cx="304651" cy="30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  <p:pic>
        <p:nvPicPr>
          <p:cNvPr id="50179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81"/>
            <a:ext cx="2268453" cy="274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401"/>
            <a:ext cx="3243000" cy="26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http://www.angelinacynthia.com/wp-content/uploads/2012/09/ConfusedNeutrino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94814"/>
            <a:ext cx="4472690" cy="426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https://encrypted-tbn2.gstatic.com/images?q=tbn:ANd9GcRAPZPGKw8DNIks_sQagUZxf1bHfknMHujKvQOBgJXeNgj7EKg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3486123"/>
            <a:ext cx="3459026" cy="33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8" descr="https://encrypted-tbn0.gstatic.com/images?q=tbn:ANd9GcSTmEktkdDarw7-oQnTaf3YmeemNj6t9YgLlhuDD1AUqNNZW84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322"/>
            <a:ext cx="2494062" cy="268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66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517632" cy="1008112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Περιστατικό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251520" y="908720"/>
            <a:ext cx="8640960" cy="496855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Άνδρας 60 ετών, </a:t>
            </a:r>
            <a:r>
              <a:rPr lang="el-GR" sz="2400" b="1" dirty="0" smtClean="0"/>
              <a:t>καπνιστής</a:t>
            </a:r>
            <a:r>
              <a:rPr lang="el-GR" sz="2400" dirty="0" smtClean="0"/>
              <a:t> (40</a:t>
            </a:r>
            <a:r>
              <a:rPr lang="en-US" sz="2400" dirty="0" err="1" smtClean="0"/>
              <a:t>py</a:t>
            </a:r>
            <a:r>
              <a:rPr lang="en-US" sz="2400" dirty="0" smtClean="0"/>
              <a:t>), </a:t>
            </a:r>
            <a:r>
              <a:rPr lang="el-GR" sz="2400" dirty="0" smtClean="0"/>
              <a:t>ελεύθερο ατομικό αναμνηστικό</a:t>
            </a:r>
          </a:p>
          <a:p>
            <a:pPr algn="ctr">
              <a:buNone/>
            </a:pPr>
            <a:r>
              <a:rPr lang="el-GR" sz="2400" dirty="0" smtClean="0"/>
              <a:t>Αναφέρει </a:t>
            </a:r>
            <a:r>
              <a:rPr lang="el-GR" sz="2400" b="1" dirty="0" smtClean="0"/>
              <a:t>βήχα με αυξημένη απόχρεμψη </a:t>
            </a:r>
            <a:r>
              <a:rPr lang="el-GR" sz="2400" dirty="0" smtClean="0"/>
              <a:t>από 5ετίας </a:t>
            </a:r>
          </a:p>
          <a:p>
            <a:pPr algn="ctr">
              <a:buNone/>
            </a:pPr>
            <a:r>
              <a:rPr lang="el-GR" sz="2400" dirty="0" smtClean="0"/>
              <a:t>&amp; </a:t>
            </a:r>
          </a:p>
          <a:p>
            <a:pPr algn="ctr">
              <a:buNone/>
            </a:pPr>
            <a:r>
              <a:rPr lang="el-GR" sz="2400" b="1" dirty="0" smtClean="0"/>
              <a:t>Δύσπνοια </a:t>
            </a:r>
            <a:r>
              <a:rPr lang="el-GR" sz="2400" b="1" dirty="0" err="1" smtClean="0"/>
              <a:t>προσπαθείας</a:t>
            </a:r>
            <a:r>
              <a:rPr lang="el-GR" sz="2400" b="1" dirty="0" smtClean="0"/>
              <a:t> </a:t>
            </a:r>
            <a:r>
              <a:rPr lang="el-GR" sz="2400" dirty="0" smtClean="0"/>
              <a:t>από 6μήνου</a:t>
            </a:r>
          </a:p>
          <a:p>
            <a:pPr algn="ctr">
              <a:buNone/>
            </a:pPr>
            <a:r>
              <a:rPr lang="el-GR" sz="2400" dirty="0" smtClean="0"/>
              <a:t>(ανέβασμα σκάλας)</a:t>
            </a:r>
          </a:p>
          <a:p>
            <a:pPr algn="ctr">
              <a:buNone/>
            </a:pPr>
            <a:r>
              <a:rPr lang="el-GR" sz="2400" b="1" dirty="0" smtClean="0"/>
              <a:t>Ακρόαση αναπνευστικού</a:t>
            </a:r>
            <a:r>
              <a:rPr lang="el-GR" sz="2400" dirty="0" smtClean="0"/>
              <a:t>: Μείωση αναπνευστικού ψιθυρίσματος</a:t>
            </a:r>
          </a:p>
          <a:p>
            <a:pPr algn="ctr">
              <a:buNone/>
            </a:pPr>
            <a:r>
              <a:rPr lang="el-GR" sz="2400" dirty="0" smtClean="0"/>
              <a:t>             Παράταση εκπνοής    </a:t>
            </a:r>
          </a:p>
          <a:p>
            <a:pPr algn="ctr">
              <a:buNone/>
            </a:pPr>
            <a:r>
              <a:rPr lang="el-GR" sz="2400" dirty="0" smtClean="0"/>
              <a:t>            </a:t>
            </a:r>
            <a:r>
              <a:rPr lang="el-GR" sz="2400" dirty="0" err="1" smtClean="0"/>
              <a:t>Συρίττοντες</a:t>
            </a:r>
            <a:r>
              <a:rPr lang="el-GR" sz="2400" dirty="0" smtClean="0"/>
              <a:t> </a:t>
            </a:r>
            <a:r>
              <a:rPr lang="el-GR" sz="2400" dirty="0" err="1" smtClean="0"/>
              <a:t>άμφω</a:t>
            </a:r>
            <a:r>
              <a:rPr lang="el-GR" sz="2400" dirty="0" smtClean="0"/>
              <a:t>    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                                                      </a:t>
            </a:r>
            <a:r>
              <a:rPr lang="en-US" sz="2000" b="1" dirty="0" smtClean="0"/>
              <a:t>ABG: P0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55mmHg/ PCO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44mmHg</a:t>
            </a:r>
            <a:endParaRPr lang="el-GR" sz="2000" b="1" dirty="0" smtClean="0"/>
          </a:p>
        </p:txBody>
      </p:sp>
      <p:pic>
        <p:nvPicPr>
          <p:cNvPr id="5" name="Picture 5" descr="Mild Obstruction Flow Volu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1656184" cy="1872208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95736" y="5013176"/>
            <a:ext cx="2266528" cy="7318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ΑΠΟΦΡΑΚΤΙΚΗ ΣΠΙΡΟΜΕΤΡΗΣΗ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el-GR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02590" y="4487804"/>
            <a:ext cx="252028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l-GR" sz="1800" b="1" dirty="0" smtClean="0"/>
              <a:t>       </a:t>
            </a:r>
            <a:r>
              <a:rPr lang="en-US" sz="1800" b="1" dirty="0" smtClean="0"/>
              <a:t>FEV</a:t>
            </a:r>
            <a:r>
              <a:rPr lang="en-US" sz="1800" b="1" baseline="-25000" dirty="0" smtClean="0"/>
              <a:t>1</a:t>
            </a:r>
            <a:r>
              <a:rPr lang="en-US" sz="1800" b="1" dirty="0" smtClean="0"/>
              <a:t>/FVC </a:t>
            </a:r>
            <a:r>
              <a:rPr lang="en-US" sz="1800" b="1" dirty="0"/>
              <a:t>&lt;0.70</a:t>
            </a:r>
            <a:endParaRPr lang="el-GR" sz="18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1115616" y="6093296"/>
            <a:ext cx="6627968" cy="46166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Διάγνωση:</a:t>
            </a:r>
            <a:r>
              <a:rPr lang="el-GR" dirty="0" smtClean="0"/>
              <a:t>  </a:t>
            </a:r>
            <a:r>
              <a:rPr lang="el-GR" sz="2400" b="1" dirty="0" smtClean="0"/>
              <a:t>Χρόνια αποφρακτική πνευμονοπάθεια</a:t>
            </a:r>
            <a:endParaRPr lang="el-GR" sz="2400" b="1" dirty="0"/>
          </a:p>
        </p:txBody>
      </p:sp>
    </p:spTree>
    <p:extLst>
      <p:ext uri="{BB962C8B-B14F-4D97-AF65-F5344CB8AC3E}">
        <p14:creationId xmlns="" xmlns:p14="http://schemas.microsoft.com/office/powerpoint/2010/main" val="349063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3314" y="332656"/>
            <a:ext cx="8533456" cy="710952"/>
          </a:xfrm>
          <a:solidFill>
            <a:schemeClr val="tx1">
              <a:lumMod val="95000"/>
              <a:lumOff val="5000"/>
            </a:schemeClr>
          </a:solidFill>
          <a:ln w="22225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el-GR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Γιατι</a:t>
            </a:r>
            <a:r>
              <a:rPr lang="el-GR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έχει ο </a:t>
            </a:r>
            <a:r>
              <a:rPr lang="el-GR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ασθενησ</a:t>
            </a:r>
            <a:r>
              <a:rPr lang="el-GR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αυξημενη</a:t>
            </a:r>
            <a:r>
              <a:rPr lang="el-GR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αποχρεμψη</a:t>
            </a:r>
            <a:r>
              <a:rPr lang="el-GR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;</a:t>
            </a:r>
            <a:endParaRPr lang="el-GR" sz="2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270845" y="177281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l-GR" sz="2800" dirty="0" smtClean="0"/>
              <a:t>Φλεγμονή βλεννογόνου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endParaRPr lang="el-GR" sz="2800" dirty="0" smtClean="0"/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l-GR" sz="2800" dirty="0" smtClean="0"/>
              <a:t>Υπερπλασία </a:t>
            </a:r>
            <a:r>
              <a:rPr lang="el-GR" sz="2800" dirty="0" err="1" smtClean="0"/>
              <a:t>βλεννογόνιων</a:t>
            </a:r>
            <a:r>
              <a:rPr lang="el-GR" sz="2800" dirty="0" smtClean="0"/>
              <a:t> αδένων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endParaRPr lang="el-GR" sz="2800" dirty="0" smtClean="0"/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l-GR" sz="2800" dirty="0" smtClean="0"/>
              <a:t>Υπερέκκριση </a:t>
            </a:r>
            <a:r>
              <a:rPr lang="el-GR" sz="2800" dirty="0" err="1" smtClean="0"/>
              <a:t>βλέννης</a:t>
            </a:r>
            <a:endParaRPr lang="el-GR" sz="2800" dirty="0" smtClean="0"/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endParaRPr lang="el-GR" sz="2800" dirty="0" smtClean="0"/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l-GR" sz="2800" dirty="0" smtClean="0"/>
              <a:t>Όλα τα παραπάνω</a:t>
            </a:r>
            <a:endParaRPr lang="el-GR" sz="2800" dirty="0"/>
          </a:p>
        </p:txBody>
      </p:sp>
      <p:sp>
        <p:nvSpPr>
          <p:cNvPr id="4" name="3 - Έλλειψη"/>
          <p:cNvSpPr/>
          <p:nvPr/>
        </p:nvSpPr>
        <p:spPr>
          <a:xfrm>
            <a:off x="251520" y="5301208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7095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97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8144" cy="685800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228184" y="1124744"/>
            <a:ext cx="2446338" cy="5218994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altLang="el-GR" sz="2800" b="1" u="sng" dirty="0" smtClean="0">
                <a:solidFill>
                  <a:schemeClr val="tx2"/>
                </a:solidFill>
              </a:rPr>
              <a:t>Αποτελέσματα</a:t>
            </a:r>
          </a:p>
          <a:p>
            <a:pPr>
              <a:spcBef>
                <a:spcPts val="1250"/>
              </a:spcBef>
              <a:buClr>
                <a:srgbClr val="7030A0"/>
              </a:buClr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altLang="el-GR" sz="2000" b="1" dirty="0" smtClean="0">
                <a:solidFill>
                  <a:schemeClr val="tx2"/>
                </a:solidFill>
              </a:rPr>
              <a:t>Οίδημα-πάχυνση βλεννογόνου</a:t>
            </a:r>
          </a:p>
          <a:p>
            <a:pPr>
              <a:spcBef>
                <a:spcPts val="1250"/>
              </a:spcBef>
              <a:buClr>
                <a:srgbClr val="7030A0"/>
              </a:buClr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altLang="el-GR" sz="2000" b="1" dirty="0" smtClean="0">
                <a:solidFill>
                  <a:schemeClr val="tx2"/>
                </a:solidFill>
              </a:rPr>
              <a:t>Υπερτροφία αδένων</a:t>
            </a:r>
            <a:endParaRPr lang="el-GR" altLang="el-GR" sz="2000" b="1" dirty="0">
              <a:solidFill>
                <a:schemeClr val="tx2"/>
              </a:solidFill>
            </a:endParaRPr>
          </a:p>
          <a:p>
            <a:pPr>
              <a:spcBef>
                <a:spcPts val="1250"/>
              </a:spcBef>
              <a:buClr>
                <a:srgbClr val="7030A0"/>
              </a:buClr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altLang="el-GR" sz="2000" b="1" dirty="0">
                <a:solidFill>
                  <a:schemeClr val="tx2"/>
                </a:solidFill>
              </a:rPr>
              <a:t>Υπερέκκριση </a:t>
            </a:r>
            <a:r>
              <a:rPr lang="el-GR" altLang="el-GR" sz="2000" b="1" dirty="0" err="1">
                <a:solidFill>
                  <a:schemeClr val="tx2"/>
                </a:solidFill>
              </a:rPr>
              <a:t>βλέννης</a:t>
            </a:r>
            <a:endParaRPr lang="el-GR" altLang="el-GR" sz="2000" b="1" dirty="0">
              <a:solidFill>
                <a:schemeClr val="tx2"/>
              </a:solidFill>
            </a:endParaRPr>
          </a:p>
          <a:p>
            <a:pPr>
              <a:spcBef>
                <a:spcPts val="1250"/>
              </a:spcBef>
              <a:buClr>
                <a:srgbClr val="7030A0"/>
              </a:buClr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altLang="el-GR" sz="2000" b="1" dirty="0" err="1">
                <a:solidFill>
                  <a:schemeClr val="tx2"/>
                </a:solidFill>
              </a:rPr>
              <a:t>Ίνωση</a:t>
            </a:r>
            <a:r>
              <a:rPr lang="el-GR" altLang="el-GR" sz="2000" b="1" dirty="0">
                <a:solidFill>
                  <a:schemeClr val="tx2"/>
                </a:solidFill>
              </a:rPr>
              <a:t>(μικροί αεραγωγοί)</a:t>
            </a:r>
          </a:p>
          <a:p>
            <a:pPr>
              <a:spcBef>
                <a:spcPts val="1250"/>
              </a:spcBef>
              <a:buClr>
                <a:srgbClr val="7030A0"/>
              </a:buClr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altLang="el-GR" sz="2000" b="1" dirty="0">
                <a:solidFill>
                  <a:schemeClr val="tx2"/>
                </a:solidFill>
              </a:rPr>
              <a:t>Καταστροφή κυψελιδικών 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τοιχωμάτων</a:t>
            </a:r>
          </a:p>
          <a:p>
            <a:pPr>
              <a:spcBef>
                <a:spcPts val="1250"/>
              </a:spcBef>
              <a:buClr>
                <a:srgbClr val="7030A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l-GR" altLang="el-GR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8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 noGrp="1"/>
          </p:cNvGrpSpPr>
          <p:nvPr/>
        </p:nvGrpSpPr>
        <p:grpSpPr bwMode="auto">
          <a:xfrm>
            <a:off x="661" y="3977680"/>
            <a:ext cx="6443547" cy="2880320"/>
            <a:chOff x="-126" y="2321"/>
            <a:chExt cx="3927" cy="199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contrast="6000"/>
            </a:blip>
            <a:srcRect l="2600" t="3984" r="4941" b="6662"/>
            <a:stretch>
              <a:fillRect/>
            </a:stretch>
          </p:blipFill>
          <p:spPr bwMode="auto">
            <a:xfrm>
              <a:off x="-126" y="2321"/>
              <a:ext cx="3532" cy="19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-17" y="2321"/>
              <a:ext cx="3818" cy="19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l-GR" altLang="el-GR"/>
            </a:p>
          </p:txBody>
        </p:sp>
      </p:grpSp>
      <p:pic>
        <p:nvPicPr>
          <p:cNvPr id="7" name="Εικόνα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977680"/>
            <a:ext cx="33478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2160" tIns="46080" rIns="92160" bIns="4608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l-GR" alt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ΠΑΘΟΦΥΣΙΟΛΟΓΙΑ ΤΗΣ  Χ.Α.Π.</a:t>
            </a:r>
          </a:p>
        </p:txBody>
      </p:sp>
      <p:sp>
        <p:nvSpPr>
          <p:cNvPr id="9" name="Oval 2"/>
          <p:cNvSpPr>
            <a:spLocks noGrp="1" noChangeArrowheads="1"/>
          </p:cNvSpPr>
          <p:nvPr>
            <p:ph type="title"/>
          </p:nvPr>
        </p:nvSpPr>
        <p:spPr bwMode="auto">
          <a:xfrm>
            <a:off x="3203848" y="1052736"/>
            <a:ext cx="2880320" cy="1143000"/>
          </a:xfrm>
          <a:prstGeom prst="ellipse">
            <a:avLst/>
          </a:prstGeom>
          <a:solidFill>
            <a:srgbClr val="00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rmAutofit/>
          </a:bodyPr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altLang="el-GR" sz="3600" b="1" dirty="0">
                <a:solidFill>
                  <a:srgbClr val="FF0000"/>
                </a:solidFill>
              </a:rPr>
              <a:t>ΦΛΕΓΜΟΝΗ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868144" y="1916832"/>
            <a:ext cx="893887" cy="529208"/>
          </a:xfrm>
          <a:prstGeom prst="line">
            <a:avLst/>
          </a:prstGeom>
          <a:noFill/>
          <a:ln w="57240">
            <a:solidFill>
              <a:srgbClr val="FFCC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2339752" y="1916832"/>
            <a:ext cx="1080120" cy="432048"/>
          </a:xfrm>
          <a:prstGeom prst="line">
            <a:avLst/>
          </a:prstGeom>
          <a:noFill/>
          <a:ln w="57240">
            <a:solidFill>
              <a:srgbClr val="FFCC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0" y="2348880"/>
            <a:ext cx="2979737" cy="1447800"/>
          </a:xfrm>
          <a:prstGeom prst="ellipse">
            <a:avLst/>
          </a:prstGeom>
          <a:solidFill>
            <a:srgbClr val="FF0033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altLang="el-GR" b="1" dirty="0">
                <a:solidFill>
                  <a:srgbClr val="FFFFFF"/>
                </a:solidFill>
              </a:rPr>
              <a:t>Απόφραξη 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altLang="el-GR" b="1" dirty="0">
                <a:solidFill>
                  <a:srgbClr val="FFFFFF"/>
                </a:solidFill>
              </a:rPr>
              <a:t>αεραγωγών</a:t>
            </a: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6502400" y="2204864"/>
            <a:ext cx="264160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altLang="el-GR" b="1" dirty="0">
                <a:solidFill>
                  <a:srgbClr val="0000FF"/>
                </a:solidFill>
              </a:rPr>
              <a:t>Καταστροφή 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altLang="el-GR" b="1" dirty="0">
                <a:solidFill>
                  <a:srgbClr val="0000FF"/>
                </a:solidFill>
              </a:rPr>
              <a:t>παρεγχύματος</a:t>
            </a:r>
          </a:p>
        </p:txBody>
      </p:sp>
    </p:spTree>
    <p:extLst>
      <p:ext uri="{BB962C8B-B14F-4D97-AF65-F5344CB8AC3E}">
        <p14:creationId xmlns="" xmlns:p14="http://schemas.microsoft.com/office/powerpoint/2010/main" val="19450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8825</TotalTime>
  <Words>933</Words>
  <Application>Microsoft Office PowerPoint</Application>
  <PresentationFormat>Προβολή στην οθόνη (4:3)</PresentationFormat>
  <Paragraphs>322</Paragraphs>
  <Slides>44</Slides>
  <Notes>6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44</vt:i4>
      </vt:variant>
    </vt:vector>
  </HeadingPairs>
  <TitlesOfParts>
    <vt:vector size="47" baseType="lpstr">
      <vt:lpstr>Horizon</vt:lpstr>
      <vt:lpstr>Bitmap Image</vt:lpstr>
      <vt:lpstr>Worksheet</vt:lpstr>
      <vt:lpstr>Διαφάνεια 1</vt:lpstr>
      <vt:lpstr>ΧρΟνια αποφρακτικΗ ΠνευμονοπΑθεια (ΧΑΠ)   ΟρισμΟΣ</vt:lpstr>
      <vt:lpstr>ΦΑΙΝΟΤΥΠΟΙ</vt:lpstr>
      <vt:lpstr>Διaγνωση τησ ΧΑΠ</vt:lpstr>
      <vt:lpstr>Περιστατικό</vt:lpstr>
      <vt:lpstr>Γιατι έχει ο ασθενησ αυξημενη αποχρεμψη;</vt:lpstr>
      <vt:lpstr>Διαφάνεια 7</vt:lpstr>
      <vt:lpstr>Διαφάνεια 8</vt:lpstr>
      <vt:lpstr>ΦΛΕΓΜΟΝΗ</vt:lpstr>
      <vt:lpstr>Γιατι αισθανεται ο ασθενησ δυσπνοια;</vt:lpstr>
      <vt:lpstr>ΛΕΙΤΟΥΡΓΙΚΕΣ ΔΙΑΤΑΡΑΧΕΣ 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Υπερδιαταση                          Έργο αναπνοησ Αιτια δυσπνοιασ</vt:lpstr>
      <vt:lpstr>Διαφάνεια 20</vt:lpstr>
      <vt:lpstr>Διαφάνεια 21</vt:lpstr>
      <vt:lpstr>Γιατι ο ασθενησ μασ έχει υποξυγοναιμια;</vt:lpstr>
      <vt:lpstr>Διαφάνεια 23</vt:lpstr>
      <vt:lpstr>Διαφάνεια 24</vt:lpstr>
      <vt:lpstr>Τι πρεπει να κανουμε στον ασθενη μασ;</vt:lpstr>
      <vt:lpstr>ΟρισμΟΣ ΑσθματοΣ</vt:lpstr>
      <vt:lpstr>ΠαρΑγοντεΣ κινδΥνου ΓΙΑ Ασθμα</vt:lpstr>
      <vt:lpstr>ΑΠΟΦΡΑΚΤΙΚΗ ΣΠΙΡΟΜΕΤΡΗΣΗ </vt:lpstr>
      <vt:lpstr>Typical spirometric tracings</vt:lpstr>
      <vt:lpstr>Ροομετρία Peak Flow Meter</vt:lpstr>
      <vt:lpstr>Διαφάνεια 31</vt:lpstr>
      <vt:lpstr>                                  </vt:lpstr>
      <vt:lpstr>ΓιατΙ η ΕλΕνη Εχει δΥσπνοια-ΣΥΡΙΤΤΟΥΣΑ ΑΝΑΠΝΟΗ?</vt:lpstr>
      <vt:lpstr>Διαφάνεια 34</vt:lpstr>
      <vt:lpstr>   ΗΩΣΙΝΟΦΙΛΙΚΗ ΦΛΕΓΜΟΝΗ ΣΤΟ ΑΣΘΜΑ</vt:lpstr>
      <vt:lpstr>Διαφάνεια 36</vt:lpstr>
      <vt:lpstr>Διαφάνεια 37</vt:lpstr>
      <vt:lpstr>ΠαθογΕνεια ΑσθματοΣ</vt:lpstr>
      <vt:lpstr>ΓιατΙ η ΕλΕνη Εχει δΥσπνοια-ΣΥΡΙΓΜΟ?</vt:lpstr>
      <vt:lpstr>Διαφάνεια 40</vt:lpstr>
      <vt:lpstr>                                  </vt:lpstr>
      <vt:lpstr>          ΠαθοφυσιολογικΕΣ μεταβολΕΣ σε                         σοβαρΗ παρΟξυνση</vt:lpstr>
      <vt:lpstr>ΘεραπεIα aσθματοΣ</vt:lpstr>
      <vt:lpstr>Διαφάνεια 44</vt:lpstr>
    </vt:vector>
  </TitlesOfParts>
  <Company>HygeiaGroup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Karakontaki, Foteini</dc:creator>
  <cp:lastModifiedBy>Dimitris Katrinis</cp:lastModifiedBy>
  <cp:revision>45</cp:revision>
  <dcterms:created xsi:type="dcterms:W3CDTF">2018-10-08T07:50:16Z</dcterms:created>
  <dcterms:modified xsi:type="dcterms:W3CDTF">2018-11-27T20:25:46Z</dcterms:modified>
</cp:coreProperties>
</file>