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4" r:id="rId11"/>
    <p:sldId id="283" r:id="rId12"/>
    <p:sldId id="286" r:id="rId13"/>
    <p:sldId id="285" r:id="rId14"/>
    <p:sldId id="289" r:id="rId15"/>
    <p:sldId id="291" r:id="rId16"/>
    <p:sldId id="290" r:id="rId17"/>
    <p:sldId id="292" r:id="rId18"/>
    <p:sldId id="293" r:id="rId19"/>
    <p:sldId id="295" r:id="rId20"/>
    <p:sldId id="296" r:id="rId21"/>
    <p:sldId id="297" r:id="rId22"/>
    <p:sldId id="298" r:id="rId23"/>
    <p:sldId id="287" r:id="rId24"/>
    <p:sldId id="288" r:id="rId25"/>
    <p:sldId id="299" r:id="rId26"/>
    <p:sldId id="300" r:id="rId27"/>
    <p:sldId id="301" r:id="rId28"/>
    <p:sldId id="302" r:id="rId29"/>
    <p:sldId id="303" r:id="rId30"/>
    <p:sldId id="304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4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65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3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7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6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65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9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1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7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06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396ABB-BDFD-4344-8A55-6110FF168E46}" type="datetimeFigureOut">
              <a:rPr lang="el-GR" smtClean="0"/>
              <a:t>25/10/2018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D9D978-B51E-4067-BA15-A51E34D92929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Χημειοθεραπεία	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Μιχαλησ</a:t>
            </a:r>
            <a:r>
              <a:rPr lang="el-GR" dirty="0" smtClean="0"/>
              <a:t> </a:t>
            </a:r>
            <a:r>
              <a:rPr lang="el-GR" dirty="0" err="1" smtClean="0"/>
              <a:t>λιοντοσ</a:t>
            </a:r>
            <a:endParaRPr lang="el-GR" dirty="0" smtClean="0"/>
          </a:p>
          <a:p>
            <a:r>
              <a:rPr lang="el-GR" dirty="0" err="1" smtClean="0"/>
              <a:t>Παθολογοσ</a:t>
            </a:r>
            <a:r>
              <a:rPr lang="el-GR" dirty="0" smtClean="0"/>
              <a:t> </a:t>
            </a:r>
            <a:r>
              <a:rPr lang="el-GR" dirty="0" err="1" smtClean="0"/>
              <a:t>ογκολογοσ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4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Κινητική ανάπτυξης των όγκων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0755" cy="4023360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χημειοθεραπευτικά</a:t>
            </a:r>
            <a:r>
              <a:rPr lang="el-GR" dirty="0" smtClean="0"/>
              <a:t> είναι πιο δραστικά σε ταχέως αναπτυσσόμενους όγκους</a:t>
            </a:r>
          </a:p>
          <a:p>
            <a:endParaRPr lang="el-GR" dirty="0"/>
          </a:p>
          <a:p>
            <a:r>
              <a:rPr lang="el-GR" dirty="0" smtClean="0"/>
              <a:t>Όσο μεγαλώνει ο όγκος ενός νεοπλάσματος, τόσο μειώνεται η κινητική ανάπτυξής του και αντίστοιχα μειώνεται η αποτελεσματικότητα της χημειοθεραπείας</a:t>
            </a:r>
          </a:p>
          <a:p>
            <a:endParaRPr lang="el-GR" dirty="0"/>
          </a:p>
          <a:p>
            <a:r>
              <a:rPr lang="el-GR" dirty="0" smtClean="0"/>
              <a:t>Επομένως, η αποτελεσματικότητα των φαρμάκων είναι μειωμένη σε ασθενείς με πολύ προχωρημένη νόσο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92" t="36581" r="31845" b="27757"/>
          <a:stretch/>
        </p:blipFill>
        <p:spPr>
          <a:xfrm>
            <a:off x="6575612" y="1737360"/>
            <a:ext cx="5069541" cy="260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502" t="26654" r="41766" b="38052"/>
          <a:stretch/>
        </p:blipFill>
        <p:spPr>
          <a:xfrm>
            <a:off x="6965575" y="3993777"/>
            <a:ext cx="3738283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Συνδυασμοί </a:t>
            </a:r>
            <a:r>
              <a:rPr lang="el-GR" dirty="0" err="1" smtClean="0"/>
              <a:t>χημειοθεραπευτικών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Σκεπτικό: Αν έχω πάνω από έναν παράγοντες που είναι δραστικοί έναντι ενός νεοπλάσματος, ο συνδυασμός τους θα επιφέρει μεγαλύτερο (συνδυαστικό, αθροιστικό) αποτέλεσμα</a:t>
            </a:r>
          </a:p>
          <a:p>
            <a:pPr lvl="1"/>
            <a:endParaRPr lang="el-GR" dirty="0"/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Πιθανώς και μεγαλύτερες τοξικότητες όμως</a:t>
            </a:r>
          </a:p>
          <a:p>
            <a:pPr lvl="1"/>
            <a:endParaRPr lang="el-GR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Αρχές συνδυασμών:</a:t>
            </a:r>
          </a:p>
          <a:p>
            <a:pPr lvl="1">
              <a:buFontTx/>
              <a:buChar char="-"/>
            </a:pPr>
            <a:r>
              <a:rPr lang="el-GR" dirty="0" smtClean="0">
                <a:solidFill>
                  <a:schemeClr val="tx1"/>
                </a:solidFill>
              </a:rPr>
              <a:t>Πρέπει να χρησιμοποιούνται φάρμακα με διαφορετικό μηχανισμό δράσης, εάν είναι δυνατό να έχουν συνεργική δράση</a:t>
            </a:r>
          </a:p>
          <a:p>
            <a:pPr lvl="1">
              <a:buFontTx/>
              <a:buChar char="-"/>
            </a:pPr>
            <a:r>
              <a:rPr lang="el-GR" dirty="0" smtClean="0">
                <a:solidFill>
                  <a:schemeClr val="tx1"/>
                </a:solidFill>
              </a:rPr>
              <a:t>Πρέπει να χρησιμοποιούνται φάρμακα με διαφορετικές τοξικότητες</a:t>
            </a:r>
          </a:p>
          <a:p>
            <a:pPr lvl="1">
              <a:buFontTx/>
              <a:buChar char="-"/>
            </a:pPr>
            <a:r>
              <a:rPr lang="el-GR" dirty="0" smtClean="0">
                <a:solidFill>
                  <a:schemeClr val="tx1"/>
                </a:solidFill>
              </a:rPr>
              <a:t>Πρέπει τα φάρμακα να χρησιμοποιούνται στις μέγιστες ανεκτές δόσεις τους</a:t>
            </a:r>
          </a:p>
          <a:p>
            <a:pPr lvl="1">
              <a:buFontTx/>
              <a:buChar char="-"/>
            </a:pPr>
            <a:endParaRPr lang="el-GR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Φάρμακα που δεν είναι ειδικά του κύκλου ή της φάσης του κύκλου να συνδυάζονται με φάρμακα ειδικά του κύκλου για να συγχρονίζουν τα κύτταρα σε συγκεκριμένη φάση του κύκλου και να αυξάνεται η αποτελεσματικότητα των ειδικών του κύκλου φαρμάκων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165"/>
          </a:xfrm>
        </p:spPr>
        <p:txBody>
          <a:bodyPr/>
          <a:lstStyle/>
          <a:p>
            <a:r>
              <a:rPr lang="en-US" dirty="0" smtClean="0"/>
              <a:t>The microenvironment</a:t>
            </a:r>
            <a:endParaRPr lang="el-GR" dirty="0"/>
          </a:p>
        </p:txBody>
      </p:sp>
      <p:pic>
        <p:nvPicPr>
          <p:cNvPr id="5" name="Picture 2" descr="http://www.nature.com/nrd/journal/v13/n7/images/nrd4253-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988840"/>
            <a:ext cx="5715000" cy="40386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703512" y="134076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tumour</a:t>
            </a:r>
            <a:r>
              <a:rPr lang="en-US" dirty="0"/>
              <a:t> microenvironment has a major role in influencing the outcome of the malignancy.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8112225" y="2204865"/>
            <a:ext cx="2555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from the tumor </a:t>
            </a:r>
            <a:r>
              <a:rPr lang="en-US" dirty="0" err="1"/>
              <a:t>microenvironemnt</a:t>
            </a:r>
            <a:r>
              <a:rPr lang="en-US" dirty="0"/>
              <a:t> can be widely classified into three main groups:</a:t>
            </a:r>
          </a:p>
          <a:p>
            <a:pPr>
              <a:buFontTx/>
              <a:buChar char="-"/>
            </a:pPr>
            <a:r>
              <a:rPr lang="en-US" dirty="0"/>
              <a:t>cells of </a:t>
            </a:r>
            <a:r>
              <a:rPr lang="en-US" dirty="0" err="1"/>
              <a:t>haematopoietic</a:t>
            </a:r>
            <a:r>
              <a:rPr lang="en-US" dirty="0"/>
              <a:t> origin,</a:t>
            </a:r>
          </a:p>
          <a:p>
            <a:pPr>
              <a:buFontTx/>
              <a:buChar char="-"/>
            </a:pPr>
            <a:r>
              <a:rPr lang="en-US" dirty="0"/>
              <a:t> cells of </a:t>
            </a:r>
            <a:r>
              <a:rPr lang="en-US" dirty="0" err="1"/>
              <a:t>mesenchymal</a:t>
            </a:r>
            <a:r>
              <a:rPr lang="en-US" dirty="0"/>
              <a:t> origin and </a:t>
            </a:r>
          </a:p>
          <a:p>
            <a:pPr>
              <a:buFontTx/>
              <a:buChar char="-"/>
            </a:pPr>
            <a:r>
              <a:rPr lang="en-US" dirty="0"/>
              <a:t>non-cellular components.</a:t>
            </a:r>
            <a:endParaRPr lang="el-GR" dirty="0"/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7827407" y="6023617"/>
            <a:ext cx="436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Pattabiraman</a:t>
            </a:r>
            <a:r>
              <a:rPr lang="en-US" dirty="0"/>
              <a:t> Nature Rev Drug </a:t>
            </a:r>
            <a:r>
              <a:rPr lang="en-US" dirty="0" err="1"/>
              <a:t>Discov</a:t>
            </a:r>
            <a:r>
              <a:rPr lang="en-US" dirty="0"/>
              <a:t> 2014)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</a:t>
            </a:r>
            <a:r>
              <a:rPr lang="el-GR" dirty="0" err="1" smtClean="0"/>
              <a:t>χημειοθεραπευτικών</a:t>
            </a:r>
            <a:r>
              <a:rPr lang="el-GR" dirty="0" smtClean="0"/>
              <a:t> φαρμάκων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53144" cy="4023360"/>
          </a:xfrm>
        </p:spPr>
        <p:txBody>
          <a:bodyPr/>
          <a:lstStyle/>
          <a:p>
            <a:r>
              <a:rPr lang="el-GR" dirty="0" smtClean="0"/>
              <a:t>Α. </a:t>
            </a:r>
            <a:r>
              <a:rPr lang="el-GR" dirty="0" err="1" smtClean="0"/>
              <a:t>Αλκυλιούντες</a:t>
            </a:r>
            <a:r>
              <a:rPr lang="el-GR" dirty="0" smtClean="0"/>
              <a:t> παράγοντες</a:t>
            </a:r>
          </a:p>
          <a:p>
            <a:r>
              <a:rPr lang="el-GR" dirty="0" smtClean="0"/>
              <a:t>Φάρμακα που μεταφέρουν </a:t>
            </a:r>
            <a:r>
              <a:rPr lang="el-GR" dirty="0" err="1" smtClean="0"/>
              <a:t>αλκυλομάδες</a:t>
            </a:r>
            <a:r>
              <a:rPr lang="el-GR" dirty="0" smtClean="0"/>
              <a:t> στις βάσεις του </a:t>
            </a:r>
            <a:r>
              <a:rPr lang="en-US" dirty="0" smtClean="0"/>
              <a:t>DNA </a:t>
            </a:r>
            <a:r>
              <a:rPr lang="el-GR" dirty="0" smtClean="0"/>
              <a:t>με συνέπεια τη δημιουργία </a:t>
            </a:r>
            <a:r>
              <a:rPr lang="el-GR" dirty="0" err="1" smtClean="0"/>
              <a:t>μονοκλωνικών</a:t>
            </a:r>
            <a:r>
              <a:rPr lang="el-GR" dirty="0" smtClean="0"/>
              <a:t> και </a:t>
            </a:r>
            <a:r>
              <a:rPr lang="el-GR" dirty="0" err="1" smtClean="0"/>
              <a:t>δικλωνικών</a:t>
            </a:r>
            <a:r>
              <a:rPr lang="el-GR" dirty="0" smtClean="0"/>
              <a:t> θραύσεων του </a:t>
            </a:r>
            <a:r>
              <a:rPr lang="en-US" dirty="0" smtClean="0"/>
              <a:t>DNA </a:t>
            </a:r>
            <a:r>
              <a:rPr lang="el-GR" dirty="0" smtClean="0"/>
              <a:t>και τελικά την απόπτωση του κυττάρου από αδυναμία επιδιόρθωσής τους</a:t>
            </a:r>
          </a:p>
          <a:p>
            <a:r>
              <a:rPr lang="el-GR" dirty="0" smtClean="0"/>
              <a:t>Προκαλούν </a:t>
            </a:r>
            <a:r>
              <a:rPr lang="el-GR" dirty="0" err="1" smtClean="0"/>
              <a:t>μεταλλαξιογένεση</a:t>
            </a:r>
            <a:r>
              <a:rPr lang="el-GR" dirty="0" smtClean="0"/>
              <a:t> από την προσπάθεια των μηχανισμών επιδιόρθωσης του κυττάρου να διορθώσει τις βλάβες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91" y="2138082"/>
            <a:ext cx="3850789" cy="40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Α. </a:t>
            </a:r>
            <a:r>
              <a:rPr lang="el-GR" dirty="0" err="1"/>
              <a:t>Αλκυλιούντες</a:t>
            </a:r>
            <a:r>
              <a:rPr lang="el-GR" dirty="0"/>
              <a:t> παράγοντες</a:t>
            </a:r>
          </a:p>
          <a:p>
            <a:r>
              <a:rPr lang="el-GR" dirty="0" smtClean="0"/>
              <a:t>Παραδείγματα φαρμάκων: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Πλατινούχα</a:t>
            </a:r>
            <a:r>
              <a:rPr lang="el-GR" dirty="0" smtClean="0"/>
              <a:t> (</a:t>
            </a:r>
            <a:r>
              <a:rPr lang="el-GR" dirty="0" err="1" smtClean="0"/>
              <a:t>σισπλατίνη</a:t>
            </a:r>
            <a:r>
              <a:rPr lang="el-GR" dirty="0"/>
              <a:t> </a:t>
            </a:r>
            <a:r>
              <a:rPr lang="el-GR" dirty="0" smtClean="0"/>
              <a:t>και ανάλογα αυτής)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Νιτροζουρίες</a:t>
            </a:r>
            <a:r>
              <a:rPr lang="el-GR" dirty="0" smtClean="0"/>
              <a:t> (</a:t>
            </a:r>
            <a:r>
              <a:rPr lang="el-GR" dirty="0" err="1" smtClean="0"/>
              <a:t>καρμουστίνη</a:t>
            </a:r>
            <a:r>
              <a:rPr lang="el-GR" dirty="0" smtClean="0"/>
              <a:t>, </a:t>
            </a:r>
            <a:r>
              <a:rPr lang="el-GR" dirty="0" err="1" smtClean="0"/>
              <a:t>λομουστίνη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Κυκλοφωσφαμίδη</a:t>
            </a:r>
            <a:r>
              <a:rPr lang="el-GR" dirty="0" smtClean="0"/>
              <a:t>, </a:t>
            </a:r>
            <a:r>
              <a:rPr lang="el-GR" dirty="0" err="1" smtClean="0"/>
              <a:t>Ιφωσφαμίδη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Ανεπιθύμητες ενέργειες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νεφροτοξικότητα</a:t>
            </a:r>
            <a:r>
              <a:rPr lang="el-GR" dirty="0" smtClean="0"/>
              <a:t>, </a:t>
            </a:r>
            <a:r>
              <a:rPr lang="el-GR" dirty="0" err="1" smtClean="0"/>
              <a:t>νευροτοξικότητα</a:t>
            </a:r>
            <a:r>
              <a:rPr lang="el-GR" dirty="0" smtClean="0"/>
              <a:t>, </a:t>
            </a:r>
          </a:p>
          <a:p>
            <a:r>
              <a:rPr lang="el-GR" dirty="0" smtClean="0"/>
              <a:t>- Αιματολογική τοξικότητα, </a:t>
            </a:r>
            <a:r>
              <a:rPr lang="el-GR" dirty="0" err="1" smtClean="0"/>
              <a:t>πνευμονίτιδα</a:t>
            </a:r>
            <a:endParaRPr lang="el-GR" dirty="0" smtClean="0"/>
          </a:p>
          <a:p>
            <a:r>
              <a:rPr lang="el-GR" dirty="0" smtClean="0"/>
              <a:t>- αιμορραγική κυστίτιδα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40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Β. Δηλητήρια </a:t>
            </a:r>
            <a:r>
              <a:rPr lang="el-GR" dirty="0" smtClean="0"/>
              <a:t>της </a:t>
            </a:r>
            <a:r>
              <a:rPr lang="el-GR" dirty="0" err="1" smtClean="0"/>
              <a:t>μιτωτικής</a:t>
            </a:r>
            <a:r>
              <a:rPr lang="el-GR" dirty="0" smtClean="0"/>
              <a:t> ατράκτου</a:t>
            </a:r>
            <a:endParaRPr lang="en-US" dirty="0" smtClean="0"/>
          </a:p>
          <a:p>
            <a:r>
              <a:rPr lang="el-GR" dirty="0" smtClean="0"/>
              <a:t>Φάρμακα που συνδέονται με τα μόρια </a:t>
            </a:r>
            <a:r>
              <a:rPr lang="el-GR" dirty="0" err="1" smtClean="0"/>
              <a:t>τουμπουλίνης</a:t>
            </a:r>
            <a:r>
              <a:rPr lang="el-GR" dirty="0" smtClean="0"/>
              <a:t> σταματώντας τον πολυμερισμό ή </a:t>
            </a:r>
            <a:r>
              <a:rPr lang="el-GR" dirty="0" err="1" smtClean="0"/>
              <a:t>αποπολυμερισμό</a:t>
            </a:r>
            <a:r>
              <a:rPr lang="el-GR" dirty="0" smtClean="0"/>
              <a:t> τους </a:t>
            </a:r>
            <a:r>
              <a:rPr lang="el-GR" dirty="0" err="1" smtClean="0"/>
              <a:t>διακόπτωντας</a:t>
            </a:r>
            <a:r>
              <a:rPr lang="el-GR" dirty="0" smtClean="0"/>
              <a:t> τη δημιουργία της </a:t>
            </a:r>
            <a:r>
              <a:rPr lang="el-GR" dirty="0" err="1" smtClean="0"/>
              <a:t>μιτωτικής</a:t>
            </a:r>
            <a:r>
              <a:rPr lang="el-GR" dirty="0" smtClean="0"/>
              <a:t> ατράκτου και τη διαδικασία της μίτωσης</a:t>
            </a:r>
            <a:endParaRPr lang="el-GR" dirty="0"/>
          </a:p>
          <a:p>
            <a:endParaRPr lang="el-GR" dirty="0"/>
          </a:p>
        </p:txBody>
      </p:sp>
      <p:pic>
        <p:nvPicPr>
          <p:cNvPr id="21506" name="Picture 2" descr="Image result for vinca taxanes mechanism of a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8" y="2040718"/>
            <a:ext cx="5530013" cy="36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1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Β. Δηλητήρια των </a:t>
            </a:r>
            <a:r>
              <a:rPr lang="el-GR" dirty="0" err="1" smtClean="0"/>
              <a:t>μικροσωληνίσκων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Παραδείγματα φαρμάκων:</a:t>
            </a:r>
          </a:p>
          <a:p>
            <a:r>
              <a:rPr lang="el-GR" dirty="0" smtClean="0"/>
              <a:t>- Αλκαλοειδή της </a:t>
            </a:r>
            <a:r>
              <a:rPr lang="en-US" dirty="0" err="1" smtClean="0"/>
              <a:t>Vinca</a:t>
            </a:r>
            <a:r>
              <a:rPr lang="el-GR" dirty="0" smtClean="0"/>
              <a:t> (</a:t>
            </a:r>
            <a:r>
              <a:rPr lang="el-GR" dirty="0" err="1" smtClean="0"/>
              <a:t>βινκριστίνη</a:t>
            </a:r>
            <a:r>
              <a:rPr lang="el-GR" dirty="0" smtClean="0"/>
              <a:t>, </a:t>
            </a:r>
            <a:r>
              <a:rPr lang="el-GR" dirty="0" err="1" smtClean="0"/>
              <a:t>βινμπλαστίνη</a:t>
            </a:r>
            <a:r>
              <a:rPr lang="el-GR" dirty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l-GR" dirty="0" err="1" smtClean="0"/>
              <a:t>Ταξάνες</a:t>
            </a:r>
            <a:r>
              <a:rPr lang="el-GR" dirty="0" smtClean="0"/>
              <a:t> (</a:t>
            </a:r>
            <a:r>
              <a:rPr lang="el-GR" dirty="0" err="1" smtClean="0"/>
              <a:t>πακλιταξέλη</a:t>
            </a:r>
            <a:r>
              <a:rPr lang="el-GR" dirty="0" smtClean="0"/>
              <a:t>, δοσιταξέλη κα)</a:t>
            </a:r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Επιθιλόνες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Ανεπιθύμητες ενέργειες</a:t>
            </a:r>
          </a:p>
          <a:p>
            <a:r>
              <a:rPr lang="el-GR" dirty="0"/>
              <a:t> </a:t>
            </a:r>
            <a:r>
              <a:rPr lang="el-GR" dirty="0" smtClean="0"/>
              <a:t>- Γαστρεντερικές διαταραχές</a:t>
            </a:r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Μυελοτοξικότητα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Νευροτοξικότητα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580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Γ. Αναστολείς </a:t>
            </a:r>
            <a:r>
              <a:rPr lang="el-GR" dirty="0" err="1" smtClean="0"/>
              <a:t>τοπο</a:t>
            </a:r>
            <a:r>
              <a:rPr lang="el-GR" dirty="0" err="1"/>
              <a:t>ϊ</a:t>
            </a:r>
            <a:r>
              <a:rPr lang="el-GR" dirty="0" err="1" smtClean="0"/>
              <a:t>σομερασών</a:t>
            </a:r>
            <a:endParaRPr lang="el-GR" dirty="0" smtClean="0"/>
          </a:p>
          <a:p>
            <a:r>
              <a:rPr lang="el-GR" dirty="0" smtClean="0"/>
              <a:t>Φάρμακα που συνδέονται με την </a:t>
            </a:r>
            <a:r>
              <a:rPr lang="el-GR" dirty="0" err="1" smtClean="0"/>
              <a:t>τοποϊσομεράση</a:t>
            </a:r>
            <a:r>
              <a:rPr lang="el-GR" dirty="0" smtClean="0"/>
              <a:t> Ι ή ΙΙ και προκαλούν μη </a:t>
            </a:r>
            <a:r>
              <a:rPr lang="el-GR" dirty="0" err="1" smtClean="0"/>
              <a:t>επιδιορθώσιμες</a:t>
            </a:r>
            <a:r>
              <a:rPr lang="el-GR" dirty="0" smtClean="0"/>
              <a:t> </a:t>
            </a:r>
            <a:r>
              <a:rPr lang="el-GR" dirty="0" err="1" smtClean="0"/>
              <a:t>μονοκλωνικές</a:t>
            </a:r>
            <a:r>
              <a:rPr lang="el-GR" dirty="0" smtClean="0"/>
              <a:t> ή </a:t>
            </a:r>
            <a:r>
              <a:rPr lang="el-GR" dirty="0" err="1" smtClean="0"/>
              <a:t>δικλωνικές</a:t>
            </a:r>
            <a:r>
              <a:rPr lang="el-GR" dirty="0" smtClean="0"/>
              <a:t> θραύσεις του </a:t>
            </a:r>
            <a:r>
              <a:rPr lang="en-US" dirty="0" smtClean="0"/>
              <a:t>DNA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2" t="12745" r="109"/>
          <a:stretch/>
        </p:blipFill>
        <p:spPr>
          <a:xfrm>
            <a:off x="6217920" y="1949824"/>
            <a:ext cx="5824858" cy="352661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304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Γ. Αναστολείς </a:t>
            </a:r>
            <a:r>
              <a:rPr lang="el-GR" dirty="0" err="1"/>
              <a:t>τοποϊσομερασών</a:t>
            </a:r>
            <a:endParaRPr lang="el-GR" dirty="0"/>
          </a:p>
          <a:p>
            <a:endParaRPr lang="el-GR" dirty="0"/>
          </a:p>
          <a:p>
            <a:r>
              <a:rPr lang="el-GR" dirty="0" smtClean="0"/>
              <a:t>Παραδείγματα φαρμάκων: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Επιδοφολυτοξίνες</a:t>
            </a:r>
            <a:r>
              <a:rPr lang="el-GR" dirty="0" smtClean="0"/>
              <a:t> (</a:t>
            </a:r>
            <a:r>
              <a:rPr lang="el-GR" dirty="0" err="1" smtClean="0"/>
              <a:t>ετοποσίδης</a:t>
            </a:r>
            <a:r>
              <a:rPr lang="el-GR" dirty="0" smtClean="0"/>
              <a:t>) αναστολείς </a:t>
            </a:r>
            <a:r>
              <a:rPr lang="el-GR" dirty="0" err="1" smtClean="0"/>
              <a:t>τοποϊσομεράσης</a:t>
            </a:r>
            <a:r>
              <a:rPr lang="el-GR" dirty="0" smtClean="0"/>
              <a:t> ΙΙ</a:t>
            </a:r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Καμπτοθεκίνες</a:t>
            </a:r>
            <a:r>
              <a:rPr lang="el-GR" dirty="0" smtClean="0"/>
              <a:t> (</a:t>
            </a:r>
            <a:r>
              <a:rPr lang="el-GR" dirty="0" err="1" smtClean="0"/>
              <a:t>τοποτεκάνη</a:t>
            </a:r>
            <a:r>
              <a:rPr lang="el-GR" dirty="0" smtClean="0"/>
              <a:t>, </a:t>
            </a:r>
            <a:r>
              <a:rPr lang="el-GR" dirty="0" err="1" smtClean="0"/>
              <a:t>ιρινοτεκάνη</a:t>
            </a:r>
            <a:r>
              <a:rPr lang="el-GR" dirty="0" smtClean="0"/>
              <a:t>) αναστολείς </a:t>
            </a:r>
            <a:r>
              <a:rPr lang="el-GR" dirty="0" err="1" smtClean="0"/>
              <a:t>τοποϊσομεράσης</a:t>
            </a:r>
            <a:r>
              <a:rPr lang="el-GR" dirty="0" smtClean="0"/>
              <a:t> Ι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Ανεπιθύμητες ενέργειες</a:t>
            </a:r>
          </a:p>
          <a:p>
            <a:r>
              <a:rPr lang="el-GR" dirty="0"/>
              <a:t> </a:t>
            </a:r>
            <a:r>
              <a:rPr lang="el-GR" dirty="0" smtClean="0"/>
              <a:t>- Γαστρεντερικές διαταραχές</a:t>
            </a:r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Μυελοτοξικότητα</a:t>
            </a:r>
            <a:endParaRPr lang="el-GR" dirty="0" smtClean="0"/>
          </a:p>
          <a:p>
            <a:r>
              <a:rPr lang="el-GR" dirty="0"/>
              <a:t>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7494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Δ. </a:t>
            </a:r>
            <a:r>
              <a:rPr lang="el-GR" dirty="0" err="1" smtClean="0"/>
              <a:t>Αντιμεταβολίτες</a:t>
            </a:r>
            <a:endParaRPr lang="el-GR" dirty="0" smtClean="0"/>
          </a:p>
          <a:p>
            <a:r>
              <a:rPr lang="el-GR" dirty="0" smtClean="0"/>
              <a:t>Φάρμακα που τα ίδια ή οι </a:t>
            </a:r>
            <a:r>
              <a:rPr lang="el-GR" dirty="0" err="1" smtClean="0"/>
              <a:t>μεταβολίτες</a:t>
            </a:r>
            <a:r>
              <a:rPr lang="el-GR" dirty="0" smtClean="0"/>
              <a:t> τους είναι ανάλογα </a:t>
            </a:r>
            <a:r>
              <a:rPr lang="el-GR" dirty="0" err="1" smtClean="0"/>
              <a:t>πουρινών</a:t>
            </a:r>
            <a:r>
              <a:rPr lang="el-GR" dirty="0" smtClean="0"/>
              <a:t> ή </a:t>
            </a:r>
            <a:r>
              <a:rPr lang="el-GR" dirty="0" err="1" smtClean="0"/>
              <a:t>πυριμιδινών</a:t>
            </a:r>
            <a:r>
              <a:rPr lang="el-GR" dirty="0" smtClean="0"/>
              <a:t> και εισάγονται στο </a:t>
            </a:r>
            <a:r>
              <a:rPr lang="en-US" dirty="0" smtClean="0"/>
              <a:t>DNA </a:t>
            </a:r>
            <a:r>
              <a:rPr lang="el-GR" dirty="0" smtClean="0"/>
              <a:t>ή το </a:t>
            </a:r>
            <a:r>
              <a:rPr lang="en-US" dirty="0" smtClean="0"/>
              <a:t>RNA </a:t>
            </a:r>
            <a:r>
              <a:rPr lang="el-GR" dirty="0" smtClean="0"/>
              <a:t>με συνέπεια τη δημιουργία μη λειτουργικών μορίων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αντιμεταβολίτες</a:t>
            </a:r>
            <a:r>
              <a:rPr lang="el-GR" dirty="0" smtClean="0"/>
              <a:t> μπορεί επίσης να δρουν μέσω της αναστολής συγκεκριμένων ενζύμων που εμπλέκονται στη σύνθεση των </a:t>
            </a:r>
            <a:r>
              <a:rPr lang="el-GR" dirty="0" err="1" smtClean="0"/>
              <a:t>νουκλεοτιδίων</a:t>
            </a:r>
            <a:r>
              <a:rPr lang="el-GR" dirty="0" smtClean="0"/>
              <a:t> πχ </a:t>
            </a:r>
            <a:r>
              <a:rPr lang="el-GR" dirty="0" err="1" smtClean="0"/>
              <a:t>διϋδροφυλλική</a:t>
            </a:r>
            <a:r>
              <a:rPr lang="el-GR" dirty="0" smtClean="0"/>
              <a:t> </a:t>
            </a:r>
            <a:r>
              <a:rPr lang="el-GR" dirty="0" err="1" smtClean="0"/>
              <a:t>αναγωγάση</a:t>
            </a:r>
            <a:endParaRPr lang="el-GR" dirty="0"/>
          </a:p>
          <a:p>
            <a:endParaRPr lang="el-GR" dirty="0"/>
          </a:p>
        </p:txBody>
      </p:sp>
      <p:pic>
        <p:nvPicPr>
          <p:cNvPr id="7" name="Picture 2" descr="Image result for antimetabolites mechanism of acti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21123" r="14202" b="20641"/>
          <a:stretch/>
        </p:blipFill>
        <p:spPr bwMode="auto">
          <a:xfrm>
            <a:off x="7218770" y="1468419"/>
            <a:ext cx="3625010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antimetabolites mechanism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70" y="3779915"/>
            <a:ext cx="2732055" cy="28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0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Χημειοθεραπεία: </a:t>
            </a:r>
            <a:r>
              <a:rPr lang="el-GR" dirty="0" smtClean="0"/>
              <a:t>είναι η θεραπεία με τη χρήση χημικών παραγόντων</a:t>
            </a:r>
          </a:p>
          <a:p>
            <a:endParaRPr lang="el-GR" dirty="0"/>
          </a:p>
          <a:p>
            <a:r>
              <a:rPr lang="el-GR" dirty="0" smtClean="0"/>
              <a:t>Έννοια η οποία έχει επικρατήσει να χρησιμοποιείται για τη συστηματική θεραπεία του καρκίνου, </a:t>
            </a:r>
            <a:r>
              <a:rPr lang="el-GR" u="sng" dirty="0" smtClean="0"/>
              <a:t>για τη χρήση δηλαδή παραγόντων που σκοτώνουν επιλεκτικά τα καρκινικά κύτταρα</a:t>
            </a:r>
          </a:p>
          <a:p>
            <a:r>
              <a:rPr lang="el-GR" u="sng" dirty="0"/>
              <a:t> </a:t>
            </a:r>
            <a:endParaRPr lang="el-GR" dirty="0" smtClean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9918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Δ. </a:t>
            </a:r>
            <a:r>
              <a:rPr lang="el-GR" dirty="0" err="1"/>
              <a:t>Αντιμεταβολίτες</a:t>
            </a:r>
            <a:endParaRPr lang="el-GR" dirty="0"/>
          </a:p>
          <a:p>
            <a:endParaRPr lang="el-GR" dirty="0"/>
          </a:p>
          <a:p>
            <a:r>
              <a:rPr lang="el-GR" dirty="0" smtClean="0"/>
              <a:t>Παραδείγματα φαρμάκων:</a:t>
            </a:r>
          </a:p>
          <a:p>
            <a:r>
              <a:rPr lang="el-GR" dirty="0" smtClean="0"/>
              <a:t>- Ανάλογα </a:t>
            </a:r>
            <a:r>
              <a:rPr lang="el-GR" dirty="0" err="1" smtClean="0"/>
              <a:t>πουρινών</a:t>
            </a:r>
            <a:r>
              <a:rPr lang="el-GR" dirty="0" smtClean="0"/>
              <a:t> (6-θειογουανίνη, 6-μερκαπτοπουρίνη)</a:t>
            </a:r>
          </a:p>
          <a:p>
            <a:r>
              <a:rPr lang="el-GR" dirty="0" smtClean="0"/>
              <a:t>- Ανάλογα </a:t>
            </a:r>
            <a:r>
              <a:rPr lang="el-GR" dirty="0" err="1" smtClean="0"/>
              <a:t>πυριμιδινών</a:t>
            </a:r>
            <a:r>
              <a:rPr lang="el-GR" dirty="0" smtClean="0"/>
              <a:t> (5-φθοριοουρακίλη, 5-αζακυτιδίνη)</a:t>
            </a:r>
          </a:p>
          <a:p>
            <a:r>
              <a:rPr lang="el-GR" dirty="0"/>
              <a:t> </a:t>
            </a:r>
            <a:r>
              <a:rPr lang="el-GR" dirty="0" smtClean="0"/>
              <a:t>- Αναστολείς </a:t>
            </a:r>
            <a:r>
              <a:rPr lang="el-GR" dirty="0" err="1" smtClean="0"/>
              <a:t>διϋδροφυλλικής</a:t>
            </a:r>
            <a:r>
              <a:rPr lang="el-GR" dirty="0" smtClean="0"/>
              <a:t> </a:t>
            </a:r>
            <a:r>
              <a:rPr lang="el-GR" dirty="0" err="1" smtClean="0"/>
              <a:t>αναγωγάσης</a:t>
            </a:r>
            <a:r>
              <a:rPr lang="el-GR" dirty="0" smtClean="0"/>
              <a:t> (</a:t>
            </a:r>
            <a:r>
              <a:rPr lang="el-GR" dirty="0" err="1" smtClean="0"/>
              <a:t>μεθοτρεξάτη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Ανεπιθύμητες ενέργειες</a:t>
            </a:r>
          </a:p>
          <a:p>
            <a:r>
              <a:rPr lang="el-GR" dirty="0"/>
              <a:t> </a:t>
            </a:r>
            <a:r>
              <a:rPr lang="el-GR" dirty="0" smtClean="0"/>
              <a:t>- γαστρεντερική τοξικότητα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μυελοτοξικότητα</a:t>
            </a:r>
            <a:endParaRPr lang="el-GR" dirty="0"/>
          </a:p>
          <a:p>
            <a:r>
              <a:rPr lang="el-GR" dirty="0" smtClean="0"/>
              <a:t>- </a:t>
            </a:r>
            <a:r>
              <a:rPr lang="el-GR" dirty="0" err="1" smtClean="0"/>
              <a:t>ηπατοτοξικότητα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2615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smtClean="0"/>
              <a:t>. Αντιβιοτικά</a:t>
            </a:r>
          </a:p>
          <a:p>
            <a:r>
              <a:rPr lang="el-GR" dirty="0" smtClean="0"/>
              <a:t>Φάρμακα με πολλαπλούς μηχανισμούς δράσης:</a:t>
            </a:r>
          </a:p>
          <a:p>
            <a:pPr lvl="1"/>
            <a:r>
              <a:rPr lang="el-GR" dirty="0" smtClean="0"/>
              <a:t>- συνδέονται στο </a:t>
            </a:r>
            <a:r>
              <a:rPr lang="en-US" dirty="0" smtClean="0"/>
              <a:t>DNA </a:t>
            </a:r>
            <a:r>
              <a:rPr lang="el-GR" dirty="0" smtClean="0"/>
              <a:t>και το </a:t>
            </a:r>
            <a:r>
              <a:rPr lang="en-US" dirty="0" smtClean="0"/>
              <a:t>RNA </a:t>
            </a:r>
            <a:r>
              <a:rPr lang="el-GR" dirty="0" smtClean="0"/>
              <a:t>εμποδίζοντας την </a:t>
            </a:r>
            <a:r>
              <a:rPr lang="el-GR" dirty="0" err="1" smtClean="0"/>
              <a:t>αντιγραφή,μεταγραφή</a:t>
            </a:r>
            <a:endParaRPr lang="el-GR" dirty="0" smtClean="0"/>
          </a:p>
          <a:p>
            <a:pPr lvl="1"/>
            <a:r>
              <a:rPr lang="el-GR" dirty="0" smtClean="0"/>
              <a:t>- αναστέλλουν την δράση της </a:t>
            </a:r>
            <a:r>
              <a:rPr lang="el-GR" dirty="0" err="1" smtClean="0"/>
              <a:t>τοποϊσομεράσης</a:t>
            </a:r>
            <a:r>
              <a:rPr lang="el-GR" dirty="0" smtClean="0"/>
              <a:t> ΙΙ</a:t>
            </a:r>
          </a:p>
          <a:p>
            <a:pPr lvl="1"/>
            <a:r>
              <a:rPr lang="el-GR" dirty="0" smtClean="0"/>
              <a:t>- επάγουν τον σχηματισμό ελεύθερων ριζών</a:t>
            </a:r>
          </a:p>
          <a:p>
            <a:pPr lvl="1"/>
            <a:r>
              <a:rPr lang="el-GR" dirty="0" smtClean="0"/>
              <a:t>- επηρεάζουν την λειτουργία των μεμβρανών</a:t>
            </a:r>
            <a:endParaRPr lang="el-GR" dirty="0"/>
          </a:p>
          <a:p>
            <a:endParaRPr lang="el-GR" dirty="0"/>
          </a:p>
        </p:txBody>
      </p:sp>
      <p:pic>
        <p:nvPicPr>
          <p:cNvPr id="7" name="Picture 2" descr="Image result for antimetabolites mechanism of acti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21123" r="14202" b="20641"/>
          <a:stretch/>
        </p:blipFill>
        <p:spPr bwMode="auto">
          <a:xfrm>
            <a:off x="7218770" y="1468419"/>
            <a:ext cx="3625010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antimetabolites mechanism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70" y="3779915"/>
            <a:ext cx="2732055" cy="28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4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 err="1"/>
              <a:t>χημειοθεραπευτικών</a:t>
            </a:r>
            <a:r>
              <a:rPr lang="el-GR" dirty="0"/>
              <a:t> φαρμάκων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Ε. Αντιβιοτικά</a:t>
            </a:r>
            <a:endParaRPr lang="el-GR" dirty="0"/>
          </a:p>
          <a:p>
            <a:endParaRPr lang="el-GR" dirty="0"/>
          </a:p>
          <a:p>
            <a:r>
              <a:rPr lang="el-GR" dirty="0" smtClean="0"/>
              <a:t>Παραδείγματα φαρμάκων:</a:t>
            </a:r>
          </a:p>
          <a:p>
            <a:r>
              <a:rPr lang="el-GR" dirty="0" smtClean="0"/>
              <a:t>- </a:t>
            </a:r>
            <a:r>
              <a:rPr lang="el-GR" dirty="0" err="1" smtClean="0"/>
              <a:t>Ανθρακυκλίνες</a:t>
            </a:r>
            <a:r>
              <a:rPr lang="el-GR" dirty="0" smtClean="0"/>
              <a:t> (</a:t>
            </a:r>
            <a:r>
              <a:rPr lang="el-GR" dirty="0" err="1" smtClean="0"/>
              <a:t>δοξορουβικίνη</a:t>
            </a:r>
            <a:r>
              <a:rPr lang="el-GR" dirty="0" smtClean="0"/>
              <a:t>, </a:t>
            </a:r>
            <a:r>
              <a:rPr lang="el-GR" dirty="0" err="1" smtClean="0"/>
              <a:t>επιρουβικίνη</a:t>
            </a:r>
            <a:r>
              <a:rPr lang="el-GR" dirty="0" smtClean="0"/>
              <a:t> κα)</a:t>
            </a:r>
          </a:p>
          <a:p>
            <a:r>
              <a:rPr lang="el-GR" dirty="0" smtClean="0"/>
              <a:t> - </a:t>
            </a:r>
            <a:r>
              <a:rPr lang="el-GR" dirty="0" err="1" smtClean="0"/>
              <a:t>Μπλεομυκίνη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Ανεπιθύμητες ενέργειες</a:t>
            </a:r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Μυελοτοξικότητα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Καρδιοτοξικότητα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- Γαστρεντερική τοξικότητα</a:t>
            </a:r>
          </a:p>
        </p:txBody>
      </p:sp>
    </p:spTree>
    <p:extLst>
      <p:ext uri="{BB962C8B-B14F-4D97-AF65-F5344CB8AC3E}">
        <p14:creationId xmlns:p14="http://schemas.microsoft.com/office/powerpoint/2010/main" val="71146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Δράση </a:t>
            </a:r>
            <a:r>
              <a:rPr lang="el-GR" dirty="0" err="1" smtClean="0"/>
              <a:t>χημειοθεραπευτικών</a:t>
            </a:r>
            <a:r>
              <a:rPr lang="el-GR" dirty="0" smtClean="0"/>
              <a:t> ανά φάση του κύκλου</a:t>
            </a:r>
            <a:endParaRPr lang="el-GR" dirty="0"/>
          </a:p>
        </p:txBody>
      </p:sp>
      <p:pic>
        <p:nvPicPr>
          <p:cNvPr id="5" name="Picture 2" descr="Image result for alkylating ag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53" y="1737360"/>
            <a:ext cx="5670876" cy="45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50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 αντίστασης στη χημειοθεραπεία</a:t>
            </a:r>
            <a:endParaRPr lang="el-GR" dirty="0"/>
          </a:p>
        </p:txBody>
      </p:sp>
      <p:pic>
        <p:nvPicPr>
          <p:cNvPr id="2048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21" y="1846263"/>
            <a:ext cx="629708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95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Νεότερες συστηματικά χορηγούμενες θεραπείες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- Στοχεύουσες θεραπείες: αντισώματα ή </a:t>
            </a:r>
            <a:r>
              <a:rPr lang="el-GR" dirty="0" err="1" smtClean="0"/>
              <a:t>μικρομοριακοί</a:t>
            </a:r>
            <a:r>
              <a:rPr lang="el-GR" dirty="0" smtClean="0"/>
              <a:t> αναστολείς που παρεμβάλλονται στη λειτουργία συγκεκριμένων κυτταρικών πρωτεϊνών</a:t>
            </a:r>
          </a:p>
          <a:p>
            <a:r>
              <a:rPr lang="el-GR" dirty="0" smtClean="0"/>
              <a:t>- Ανοσοθεραπεία: αντισώματα, εμβόλια, </a:t>
            </a:r>
            <a:r>
              <a:rPr lang="en-US" dirty="0" smtClean="0"/>
              <a:t>ex vivo </a:t>
            </a:r>
            <a:r>
              <a:rPr lang="el-GR" dirty="0" smtClean="0"/>
              <a:t>ενεργοποιημένα </a:t>
            </a:r>
            <a:r>
              <a:rPr lang="el-GR" dirty="0" err="1" smtClean="0"/>
              <a:t>κυτταροτοξικά</a:t>
            </a:r>
            <a:r>
              <a:rPr lang="el-GR" dirty="0" smtClean="0"/>
              <a:t> λεμφοκύτταρα, </a:t>
            </a:r>
            <a:r>
              <a:rPr lang="el-GR" dirty="0" err="1" smtClean="0"/>
              <a:t>ογκολυτικοί</a:t>
            </a:r>
            <a:r>
              <a:rPr lang="el-GR" dirty="0" smtClean="0"/>
              <a:t> ιοί. Το ενεργοποιημένο ανοσοποιητικό σύστημα στρέφεται έναντι των καρκινικών κυττάρων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448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Στοχεύουσες θεραπείες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Α. Αντισώματα, πχ </a:t>
            </a:r>
            <a:r>
              <a:rPr lang="el-GR" dirty="0" err="1" smtClean="0"/>
              <a:t>αντι</a:t>
            </a:r>
            <a:r>
              <a:rPr lang="el-GR" dirty="0" smtClean="0"/>
              <a:t>-</a:t>
            </a:r>
            <a:r>
              <a:rPr lang="en-US" dirty="0" smtClean="0"/>
              <a:t>HER2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8" y="2269094"/>
            <a:ext cx="480000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05" y="2160720"/>
            <a:ext cx="6454588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90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Στοχεύουσες θεραπείες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Β. </a:t>
            </a:r>
            <a:r>
              <a:rPr lang="el-GR" dirty="0" err="1" smtClean="0"/>
              <a:t>Μικρο</a:t>
            </a:r>
            <a:r>
              <a:rPr lang="el-GR" dirty="0" err="1"/>
              <a:t>μ</a:t>
            </a:r>
            <a:r>
              <a:rPr lang="el-GR" dirty="0" err="1" smtClean="0"/>
              <a:t>οριακοί</a:t>
            </a:r>
            <a:r>
              <a:rPr lang="el-GR" dirty="0" smtClean="0"/>
              <a:t> αναστολείς</a:t>
            </a:r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b="15816"/>
          <a:stretch/>
        </p:blipFill>
        <p:spPr>
          <a:xfrm>
            <a:off x="954737" y="2218763"/>
            <a:ext cx="7749117" cy="3926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484"/>
          <a:stretch/>
        </p:blipFill>
        <p:spPr>
          <a:xfrm>
            <a:off x="9646952" y="2156430"/>
            <a:ext cx="2320489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516"/>
          <a:stretch/>
        </p:blipFill>
        <p:spPr>
          <a:xfrm>
            <a:off x="9646952" y="4295212"/>
            <a:ext cx="2365811" cy="207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8882" y="6433994"/>
            <a:ext cx="319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(Butterworth, Med </a:t>
            </a:r>
            <a:r>
              <a:rPr lang="en-US" sz="1400" dirty="0" err="1" smtClean="0"/>
              <a:t>Chem</a:t>
            </a:r>
            <a:r>
              <a:rPr lang="en-US" sz="1400" dirty="0" smtClean="0"/>
              <a:t> </a:t>
            </a:r>
            <a:r>
              <a:rPr lang="en-US" sz="1400" dirty="0" err="1" smtClean="0"/>
              <a:t>Commun</a:t>
            </a:r>
            <a:r>
              <a:rPr lang="en-US" sz="1400" dirty="0" smtClean="0"/>
              <a:t> 2017)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4683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Σύγχρονη ανοσοθεραπεία</a:t>
            </a:r>
            <a:endParaRPr lang="el-GR" dirty="0"/>
          </a:p>
        </p:txBody>
      </p:sp>
      <p:pic>
        <p:nvPicPr>
          <p:cNvPr id="7" name="Picture 2" descr="The blockade of immune checkpoints in cancer immunotherap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39120"/>
            <a:ext cx="7620000" cy="4048125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667504" y="6534836"/>
            <a:ext cx="4071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Verdana" pitchFamily="34" charset="0"/>
              </a:rPr>
              <a:t>(</a:t>
            </a:r>
            <a:r>
              <a:rPr lang="en-US" sz="1500" dirty="0" err="1">
                <a:solidFill>
                  <a:schemeClr val="tx2"/>
                </a:solidFill>
                <a:latin typeface="Verdana" pitchFamily="34" charset="0"/>
              </a:rPr>
              <a:t>Pardoll</a:t>
            </a:r>
            <a:r>
              <a:rPr lang="en-US" sz="1500" dirty="0">
                <a:solidFill>
                  <a:schemeClr val="tx2"/>
                </a:solidFill>
                <a:latin typeface="Verdana" pitchFamily="34" charset="0"/>
              </a:rPr>
              <a:t> M et al. </a:t>
            </a:r>
            <a:r>
              <a:rPr lang="en-US" sz="1500" i="1" dirty="0">
                <a:solidFill>
                  <a:schemeClr val="tx2"/>
                </a:solidFill>
                <a:latin typeface="Verdana" pitchFamily="34" charset="0"/>
              </a:rPr>
              <a:t>Nat Rev Cancer </a:t>
            </a:r>
            <a:r>
              <a:rPr lang="en-US" sz="1500" dirty="0">
                <a:solidFill>
                  <a:schemeClr val="tx2"/>
                </a:solidFill>
                <a:latin typeface="Verdana" pitchFamily="34" charset="0"/>
              </a:rPr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3738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0775" y="1486223"/>
            <a:ext cx="2928290" cy="4678738"/>
          </a:xfrm>
        </p:spPr>
        <p:txBody>
          <a:bodyPr/>
          <a:lstStyle/>
          <a:p>
            <a:r>
              <a:rPr lang="en-US" dirty="0" smtClean="0"/>
              <a:t>CTLA4 inhibition elicits rapid immunological responses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053" t="62867" r="26884" b="21691"/>
          <a:stretch/>
        </p:blipFill>
        <p:spPr>
          <a:xfrm>
            <a:off x="601820" y="225006"/>
            <a:ext cx="5472954" cy="1129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529" t="29412" r="4767" b="41360"/>
          <a:stretch/>
        </p:blipFill>
        <p:spPr>
          <a:xfrm>
            <a:off x="609759" y="1510730"/>
            <a:ext cx="2823882" cy="2138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740" t="21875" r="43213" b="44485"/>
          <a:stretch/>
        </p:blipFill>
        <p:spPr>
          <a:xfrm>
            <a:off x="601820" y="3850099"/>
            <a:ext cx="2998695" cy="246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7407" t="23346" r="6938" b="46140"/>
          <a:stretch/>
        </p:blipFill>
        <p:spPr>
          <a:xfrm>
            <a:off x="3946027" y="1486223"/>
            <a:ext cx="4639236" cy="223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8259" t="54044" r="7867" b="14706"/>
          <a:stretch/>
        </p:blipFill>
        <p:spPr>
          <a:xfrm>
            <a:off x="3946027" y="3937504"/>
            <a:ext cx="3106271" cy="2286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11779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0" dirty="0" smtClean="0"/>
              <a:t>Leach et al Science 1996</a:t>
            </a:r>
            <a:endParaRPr lang="el-GR" sz="1000" b="0" dirty="0"/>
          </a:p>
        </p:txBody>
      </p:sp>
    </p:spTree>
    <p:extLst>
      <p:ext uri="{BB962C8B-B14F-4D97-AF65-F5344CB8AC3E}">
        <p14:creationId xmlns:p14="http://schemas.microsoft.com/office/powerpoint/2010/main" val="18793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8" y="0"/>
            <a:ext cx="8444753" cy="63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1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Κυτταρική ανοσοθεραπεία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Εξωγενής ενεργοποίηση Τα λεμφοκυττάρων σε αντιγόνα του όγκου</a:t>
            </a:r>
          </a:p>
          <a:p>
            <a:r>
              <a:rPr lang="el-GR" dirty="0" err="1" smtClean="0"/>
              <a:t>Διαμόλυνση</a:t>
            </a:r>
            <a:r>
              <a:rPr lang="el-GR" dirty="0" smtClean="0"/>
              <a:t> Τα λεμφοκυττάρων με υποδοχείς </a:t>
            </a:r>
            <a:r>
              <a:rPr lang="en-US" dirty="0" smtClean="0"/>
              <a:t>TCR </a:t>
            </a:r>
            <a:r>
              <a:rPr lang="el-GR" dirty="0" smtClean="0"/>
              <a:t>έναντι αντιγόνων του όγκου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Εμπλουτισμός Τ λεμφοκυττάρων από περιοχές </a:t>
            </a:r>
            <a:r>
              <a:rPr lang="el-GR" smtClean="0"/>
              <a:t>του όγκου </a:t>
            </a:r>
            <a:endParaRPr lang="el-G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158" t="30141" r="26121" b="13751"/>
          <a:stretch>
            <a:fillRect/>
          </a:stretch>
        </p:blipFill>
        <p:spPr bwMode="auto">
          <a:xfrm>
            <a:off x="6247997" y="1845734"/>
            <a:ext cx="5256990" cy="37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23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Βασικές αρχές χημειοθεραπείας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Τύποι χημειοθεραπείας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Κατηγορίες </a:t>
            </a:r>
            <a:r>
              <a:rPr lang="el-GR" dirty="0" err="1" smtClean="0"/>
              <a:t>χημειοθεραπευτικών</a:t>
            </a:r>
            <a:r>
              <a:rPr lang="el-GR" dirty="0" smtClean="0"/>
              <a:t> φαρμάκων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Νεότερες συστηματικές θεραπείες στον καρκίνο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12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χημειοθεραπείας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1. εκλεκτική καταστροφή καρκινικών κυττάρων</a:t>
            </a:r>
          </a:p>
          <a:p>
            <a:pPr lvl="1"/>
            <a:r>
              <a:rPr lang="el-GR" dirty="0" smtClean="0"/>
              <a:t>Τα </a:t>
            </a:r>
            <a:r>
              <a:rPr lang="el-GR" dirty="0" err="1" smtClean="0"/>
              <a:t>χημειοθεραπευτικά</a:t>
            </a:r>
            <a:r>
              <a:rPr lang="el-GR" dirty="0" smtClean="0"/>
              <a:t> στοχεύουν στην διακοπή του κυτταρικού πολλαπλασιασμού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Τα καρκινικά κύτταρα γενικά είναι ταχέως πολλαπλασιαζόμενα, άρα θα πρέπει να είναι και πιο ευαίσθητα στη χημειοθεραπεία</a:t>
            </a:r>
          </a:p>
          <a:p>
            <a:pPr lvl="1"/>
            <a:endParaRPr lang="el-GR" dirty="0"/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ΠΡΟΒΛΗΜΑΤΑ</a:t>
            </a:r>
          </a:p>
          <a:p>
            <a:pPr lvl="2"/>
            <a:r>
              <a:rPr lang="el-GR" sz="1800" dirty="0" smtClean="0">
                <a:solidFill>
                  <a:srgbClr val="FF0000"/>
                </a:solidFill>
              </a:rPr>
              <a:t>Υπάρχουν και φυσιολογικά κύτταρα που είναι ταχέως αναπαραγόμενα</a:t>
            </a:r>
          </a:p>
          <a:p>
            <a:pPr lvl="3"/>
            <a:r>
              <a:rPr lang="el-GR" sz="1800" dirty="0" smtClean="0">
                <a:solidFill>
                  <a:srgbClr val="FF0000"/>
                </a:solidFill>
              </a:rPr>
              <a:t>Μη εκλεκτική καταστροφή </a:t>
            </a:r>
          </a:p>
          <a:p>
            <a:pPr lvl="3"/>
            <a:r>
              <a:rPr lang="el-GR" sz="1800" dirty="0" smtClean="0">
                <a:solidFill>
                  <a:srgbClr val="FF0000"/>
                </a:solidFill>
              </a:rPr>
              <a:t>Εμφάνιση ανεπιθύμητων ενεργειών</a:t>
            </a:r>
          </a:p>
          <a:p>
            <a:pPr lvl="3"/>
            <a:endParaRPr lang="el-GR" sz="1800" dirty="0">
              <a:solidFill>
                <a:srgbClr val="FF0000"/>
              </a:solidFill>
            </a:endParaRPr>
          </a:p>
          <a:p>
            <a:pPr marL="538163" lvl="3" indent="-146050"/>
            <a:r>
              <a:rPr lang="el-GR" sz="1800" dirty="0" smtClean="0">
                <a:solidFill>
                  <a:srgbClr val="FF0000"/>
                </a:solidFill>
              </a:rPr>
              <a:t>Υπάρχουν νεοπλάσματα που τα κύτταρά τους πολλαπλασιάζονται αργά</a:t>
            </a:r>
          </a:p>
          <a:p>
            <a:pPr marL="538163" lvl="3" indent="-146050"/>
            <a:r>
              <a:rPr lang="el-GR" sz="1800" dirty="0" smtClean="0">
                <a:solidFill>
                  <a:srgbClr val="FF0000"/>
                </a:solidFill>
              </a:rPr>
              <a:t>΄	Μη αποτελεσματική θεραπεία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13" y="0"/>
            <a:ext cx="7974836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</a:t>
            </a:r>
            <a:r>
              <a:rPr lang="el-GR" dirty="0" err="1" smtClean="0"/>
              <a:t>χημειοθεραπευτικών</a:t>
            </a:r>
            <a:r>
              <a:rPr lang="el-GR" dirty="0" smtClean="0"/>
              <a:t> φαρμάκων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33" y="1845734"/>
            <a:ext cx="874596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b="1" dirty="0" smtClean="0"/>
              <a:t>Παράγοντες μη ειδικοί για τον κυτταρικό κύκλο: </a:t>
            </a:r>
            <a:r>
              <a:rPr lang="el-GR" dirty="0" smtClean="0"/>
              <a:t>φάρμακα που είναι </a:t>
            </a:r>
            <a:r>
              <a:rPr lang="el-GR" dirty="0" err="1" smtClean="0"/>
              <a:t>κυτταροτοξικά</a:t>
            </a:r>
            <a:r>
              <a:rPr lang="el-GR" dirty="0" smtClean="0"/>
              <a:t> ανεξάρτητα εάν το κύτταρο βρίσκεται στον κυτταρικό κύκλο ή σε φάση </a:t>
            </a:r>
            <a:r>
              <a:rPr lang="en-US" dirty="0" smtClean="0"/>
              <a:t>G0</a:t>
            </a:r>
            <a:r>
              <a:rPr lang="el-GR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Πρόκειται για παράγοντες που είναι αποτελεσματικοί και σε νεοπλάσματα που πολλαπλασιάζονται αργά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Η τοξικότητά τους είναι </a:t>
            </a:r>
            <a:r>
              <a:rPr lang="el-GR" dirty="0" err="1" smtClean="0"/>
              <a:t>δοσοεξαρτώμενη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Χορηγούνται συνήθως </a:t>
            </a:r>
            <a:r>
              <a:rPr lang="en-US" dirty="0" smtClean="0"/>
              <a:t>bolus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 smtClean="0"/>
              <a:t>Παράγοντες ειδικοί για τον κυτταρικό κύκλο: </a:t>
            </a:r>
            <a:r>
              <a:rPr lang="el-GR" dirty="0" smtClean="0"/>
              <a:t>Φάρμακα που είναι τοξικά μόνο για κύτταρα που πολλαπλασιάζονται και </a:t>
            </a:r>
            <a:r>
              <a:rPr lang="el-GR" dirty="0" err="1" smtClean="0"/>
              <a:t>δρούν</a:t>
            </a:r>
            <a:r>
              <a:rPr lang="el-GR" dirty="0" smtClean="0"/>
              <a:t> είτε σε συγκεκριμένη φάση του κύκλου είτε όχι.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Η διάρκεια χορήγησης έχει σημασία για την αποτελεσματικότητα και την τοξικότητά τους όπως και η συχνότητα χορήγησης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41" y="2298887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1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Αρχές χημειοθεραπείας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16214" cy="4023360"/>
          </a:xfrm>
        </p:spPr>
        <p:txBody>
          <a:bodyPr/>
          <a:lstStyle/>
          <a:p>
            <a:r>
              <a:rPr lang="el-GR" dirty="0" smtClean="0"/>
              <a:t>Η δράση της χημειοθεραπείας στην καταστροφή των καρκινικών κυττάρων βασίζεται στην κινητική πρώτης τάξης: </a:t>
            </a:r>
          </a:p>
          <a:p>
            <a:r>
              <a:rPr lang="el-GR" dirty="0" smtClean="0"/>
              <a:t>Μια συγκεκριμένη δόση χημειοθεραπείας στη μονάδα του χρόνου σκοτώνει συγκεκριμένο </a:t>
            </a:r>
            <a:r>
              <a:rPr lang="el-GR" b="1" u="sng" dirty="0" smtClean="0"/>
              <a:t>ποσοστό </a:t>
            </a:r>
            <a:r>
              <a:rPr lang="el-GR" dirty="0" smtClean="0"/>
              <a:t> κυττάρων, </a:t>
            </a:r>
          </a:p>
          <a:p>
            <a:r>
              <a:rPr lang="el-GR" b="1" u="sng" dirty="0" smtClean="0">
                <a:solidFill>
                  <a:srgbClr val="FF0000"/>
                </a:solidFill>
              </a:rPr>
              <a:t>Και όχι συγκεκριμένο αριθμό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39" t="32169" r="28228" b="7720"/>
          <a:stretch/>
        </p:blipFill>
        <p:spPr>
          <a:xfrm>
            <a:off x="7207624" y="1845734"/>
            <a:ext cx="4729950" cy="36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Κινητική ανάπτυξης των όγκων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5" descr="gompe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45" y="1845734"/>
            <a:ext cx="885348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541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659</TotalTime>
  <Words>988</Words>
  <Application>Microsoft Office PowerPoint</Application>
  <PresentationFormat>Widescreen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Wingdings</vt:lpstr>
      <vt:lpstr>Retrospect</vt:lpstr>
      <vt:lpstr>Χημειοθεραπεία </vt:lpstr>
      <vt:lpstr>Εισαγωγή</vt:lpstr>
      <vt:lpstr>PowerPoint Presentation</vt:lpstr>
      <vt:lpstr>Δομή μαθήματος</vt:lpstr>
      <vt:lpstr>Βασικές αρχές χημειοθεραπείας</vt:lpstr>
      <vt:lpstr>PowerPoint Presentation</vt:lpstr>
      <vt:lpstr>Τύποι χημειοθεραπευτικών φαρμάκων</vt:lpstr>
      <vt:lpstr>Αρχές χημειοθεραπείας</vt:lpstr>
      <vt:lpstr>Κινητική ανάπτυξης των όγκων</vt:lpstr>
      <vt:lpstr>Κινητική ανάπτυξης των όγκων</vt:lpstr>
      <vt:lpstr>Συνδυασμοί χημειοθεραπευτικών</vt:lpstr>
      <vt:lpstr>The microenvironment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Κατηγορίες χημειοθεραπευτικών φαρμάκων</vt:lpstr>
      <vt:lpstr>Δράση χημειοθεραπευτικών ανά φάση του κύκλου</vt:lpstr>
      <vt:lpstr>Μηχανισμοί αντίστασης στη χημειοθεραπεία</vt:lpstr>
      <vt:lpstr>Νεότερες συστηματικά χορηγούμενες θεραπείες</vt:lpstr>
      <vt:lpstr>Στοχεύουσες θεραπείες</vt:lpstr>
      <vt:lpstr>Στοχεύουσες θεραπείες</vt:lpstr>
      <vt:lpstr>Σύγχρονη ανοσοθεραπεία</vt:lpstr>
      <vt:lpstr>PowerPoint Presentation</vt:lpstr>
      <vt:lpstr>Κυτταρική ανοσοθεραπεία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Χημειοθεραπεία</dc:title>
  <dc:creator>Michalis Liontos</dc:creator>
  <cp:lastModifiedBy>Michalis Liontos</cp:lastModifiedBy>
  <cp:revision>21</cp:revision>
  <dcterms:created xsi:type="dcterms:W3CDTF">2018-10-25T20:58:25Z</dcterms:created>
  <dcterms:modified xsi:type="dcterms:W3CDTF">2018-10-26T07:57:33Z</dcterms:modified>
</cp:coreProperties>
</file>