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tiff" ContentType="image/tif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0"/>
  </p:notesMasterIdLst>
  <p:sldIdLst>
    <p:sldId id="256" r:id="rId2"/>
    <p:sldId id="383" r:id="rId3"/>
    <p:sldId id="389" r:id="rId4"/>
    <p:sldId id="336" r:id="rId5"/>
    <p:sldId id="381" r:id="rId6"/>
    <p:sldId id="384" r:id="rId7"/>
    <p:sldId id="385" r:id="rId8"/>
    <p:sldId id="259" r:id="rId9"/>
    <p:sldId id="390" r:id="rId10"/>
    <p:sldId id="391" r:id="rId11"/>
    <p:sldId id="372" r:id="rId12"/>
    <p:sldId id="386" r:id="rId13"/>
    <p:sldId id="382" r:id="rId14"/>
    <p:sldId id="260" r:id="rId15"/>
    <p:sldId id="392" r:id="rId16"/>
    <p:sldId id="258" r:id="rId17"/>
    <p:sldId id="394" r:id="rId18"/>
    <p:sldId id="261" r:id="rId19"/>
    <p:sldId id="327" r:id="rId20"/>
    <p:sldId id="328" r:id="rId21"/>
    <p:sldId id="330" r:id="rId22"/>
    <p:sldId id="332" r:id="rId23"/>
    <p:sldId id="334" r:id="rId24"/>
    <p:sldId id="333" r:id="rId25"/>
    <p:sldId id="335" r:id="rId26"/>
    <p:sldId id="387" r:id="rId27"/>
    <p:sldId id="331" r:id="rId28"/>
    <p:sldId id="329" r:id="rId29"/>
    <p:sldId id="375" r:id="rId30"/>
    <p:sldId id="337" r:id="rId31"/>
    <p:sldId id="338" r:id="rId32"/>
    <p:sldId id="373" r:id="rId33"/>
    <p:sldId id="339" r:id="rId34"/>
    <p:sldId id="352" r:id="rId35"/>
    <p:sldId id="344" r:id="rId36"/>
    <p:sldId id="346" r:id="rId37"/>
    <p:sldId id="348" r:id="rId38"/>
    <p:sldId id="349" r:id="rId39"/>
    <p:sldId id="350" r:id="rId40"/>
    <p:sldId id="351" r:id="rId41"/>
    <p:sldId id="353" r:id="rId42"/>
    <p:sldId id="354" r:id="rId43"/>
    <p:sldId id="321" r:id="rId44"/>
    <p:sldId id="377" r:id="rId45"/>
    <p:sldId id="374" r:id="rId46"/>
    <p:sldId id="355" r:id="rId47"/>
    <p:sldId id="356" r:id="rId48"/>
    <p:sldId id="360" r:id="rId49"/>
    <p:sldId id="361" r:id="rId50"/>
    <p:sldId id="323" r:id="rId51"/>
    <p:sldId id="365" r:id="rId52"/>
    <p:sldId id="357" r:id="rId53"/>
    <p:sldId id="359" r:id="rId54"/>
    <p:sldId id="358" r:id="rId55"/>
    <p:sldId id="364" r:id="rId56"/>
    <p:sldId id="378" r:id="rId57"/>
    <p:sldId id="366" r:id="rId58"/>
    <p:sldId id="367" r:id="rId59"/>
    <p:sldId id="379" r:id="rId60"/>
    <p:sldId id="368" r:id="rId61"/>
    <p:sldId id="369" r:id="rId62"/>
    <p:sldId id="322" r:id="rId63"/>
    <p:sldId id="371" r:id="rId64"/>
    <p:sldId id="395" r:id="rId65"/>
    <p:sldId id="396" r:id="rId66"/>
    <p:sldId id="324" r:id="rId67"/>
    <p:sldId id="325" r:id="rId68"/>
    <p:sldId id="370" r:id="rId6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Χρήστης του Microsoft Office" initials="ΧτMO" lastIdx="1" clrIdx="0">
    <p:extLst>
      <p:ext uri="{19B8F6BF-5375-455C-9EA6-DF929625EA0E}">
        <p15:presenceInfo xmlns:p15="http://schemas.microsoft.com/office/powerpoint/2012/main" userId="Χρήστης του Microsoft Offic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  <a:srgbClr val="FFFBC4"/>
    <a:srgbClr val="FFDCF4"/>
    <a:srgbClr val="FFF0FA"/>
    <a:srgbClr val="98DBE7"/>
    <a:srgbClr val="000000"/>
    <a:srgbClr val="FFFBE0"/>
    <a:srgbClr val="FFFD78"/>
    <a:srgbClr val="FF9300"/>
    <a:srgbClr val="FF7E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/>
    <p:restoredTop sz="94715"/>
  </p:normalViewPr>
  <p:slideViewPr>
    <p:cSldViewPr snapToGrid="0" snapToObjects="1">
      <p:cViewPr varScale="1">
        <p:scale>
          <a:sx n="115" d="100"/>
          <a:sy n="115" d="100"/>
        </p:scale>
        <p:origin x="224" y="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2CFEFB-90C1-1045-BD59-7C576E2A2365}" type="doc">
      <dgm:prSet loTypeId="urn:microsoft.com/office/officeart/2008/layout/HalfCircleOrganizationChar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7DF94E77-C892-B247-871B-1AD389EBDB03}">
      <dgm:prSet phldrT="[Κείμενο]"/>
      <dgm:spPr/>
      <dgm:t>
        <a:bodyPr/>
        <a:lstStyle/>
        <a:p>
          <a:r>
            <a:rPr lang="el-GR" b="1" dirty="0"/>
            <a:t>Ταξινόμηση Μεταβολικής οξέωσης</a:t>
          </a:r>
          <a:r>
            <a:rPr lang="en-US" b="1" dirty="0"/>
            <a:t>-</a:t>
          </a:r>
          <a:endParaRPr lang="el-GR" b="1" dirty="0"/>
        </a:p>
      </dgm:t>
    </dgm:pt>
    <dgm:pt modelId="{1B4045B0-49C7-7044-9BEA-52D1D8BCCFD9}" type="parTrans" cxnId="{E1C6E47F-A52A-9943-AAB6-51DFEC162838}">
      <dgm:prSet/>
      <dgm:spPr/>
      <dgm:t>
        <a:bodyPr/>
        <a:lstStyle/>
        <a:p>
          <a:endParaRPr lang="el-GR"/>
        </a:p>
      </dgm:t>
    </dgm:pt>
    <dgm:pt modelId="{B388F6B7-0E64-F445-A83A-2C375525CE8E}" type="sibTrans" cxnId="{E1C6E47F-A52A-9943-AAB6-51DFEC162838}">
      <dgm:prSet/>
      <dgm:spPr/>
      <dgm:t>
        <a:bodyPr/>
        <a:lstStyle/>
        <a:p>
          <a:endParaRPr lang="el-GR"/>
        </a:p>
      </dgm:t>
    </dgm:pt>
    <dgm:pt modelId="{66F82ED2-DDDC-0946-BF3E-E5EC95AF7C6F}">
      <dgm:prSet phldrT="[Κείμενο]"/>
      <dgm:spPr/>
      <dgm:t>
        <a:bodyPr/>
        <a:lstStyle/>
        <a:p>
          <a:r>
            <a:rPr lang="el-GR" b="1" dirty="0" err="1"/>
            <a:t>Παθογενετικός</a:t>
          </a:r>
          <a:r>
            <a:rPr lang="el-GR" b="1" dirty="0"/>
            <a:t> μηχανισμός</a:t>
          </a:r>
        </a:p>
      </dgm:t>
    </dgm:pt>
    <dgm:pt modelId="{7DE8E596-5141-F442-84AB-D91BDBA59F04}" type="parTrans" cxnId="{7F37BE00-B28E-7B46-B9CF-AB6F9046CE76}">
      <dgm:prSet/>
      <dgm:spPr/>
      <dgm:t>
        <a:bodyPr/>
        <a:lstStyle/>
        <a:p>
          <a:endParaRPr lang="el-GR"/>
        </a:p>
      </dgm:t>
    </dgm:pt>
    <dgm:pt modelId="{134BBDF6-1005-FC48-AE18-38E45DAF293A}" type="sibTrans" cxnId="{7F37BE00-B28E-7B46-B9CF-AB6F9046CE76}">
      <dgm:prSet/>
      <dgm:spPr/>
      <dgm:t>
        <a:bodyPr/>
        <a:lstStyle/>
        <a:p>
          <a:endParaRPr lang="el-GR"/>
        </a:p>
      </dgm:t>
    </dgm:pt>
    <dgm:pt modelId="{0C84AED6-9E6A-C543-8DDC-844CF113C20A}">
      <dgm:prSet phldrT="[Κείμενο]"/>
      <dgm:spPr/>
      <dgm:t>
        <a:bodyPr/>
        <a:lstStyle/>
        <a:p>
          <a:r>
            <a:rPr lang="el-GR" b="1" dirty="0"/>
            <a:t>Χάσμα ανιόντων ορού</a:t>
          </a:r>
        </a:p>
      </dgm:t>
    </dgm:pt>
    <dgm:pt modelId="{EC6B95D3-C79B-534C-BE7A-5DD9886D579F}" type="parTrans" cxnId="{D0BF7169-CFD1-4C4E-8FCC-C585C809EE4E}">
      <dgm:prSet/>
      <dgm:spPr/>
      <dgm:t>
        <a:bodyPr/>
        <a:lstStyle/>
        <a:p>
          <a:endParaRPr lang="el-GR"/>
        </a:p>
      </dgm:t>
    </dgm:pt>
    <dgm:pt modelId="{221645E5-EB64-524D-B4DD-296E7A2B2997}" type="sibTrans" cxnId="{D0BF7169-CFD1-4C4E-8FCC-C585C809EE4E}">
      <dgm:prSet/>
      <dgm:spPr/>
      <dgm:t>
        <a:bodyPr/>
        <a:lstStyle/>
        <a:p>
          <a:endParaRPr lang="el-GR"/>
        </a:p>
      </dgm:t>
    </dgm:pt>
    <dgm:pt modelId="{5095E30C-11BA-174E-87D8-A480BED0E5A4}" type="pres">
      <dgm:prSet presAssocID="{F32CFEFB-90C1-1045-BD59-7C576E2A2365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BF477FC-F28B-E649-BCFE-08F396DB3E13}" type="pres">
      <dgm:prSet presAssocID="{7DF94E77-C892-B247-871B-1AD389EBDB03}" presName="hierRoot1" presStyleCnt="0">
        <dgm:presLayoutVars>
          <dgm:hierBranch val="init"/>
        </dgm:presLayoutVars>
      </dgm:prSet>
      <dgm:spPr/>
    </dgm:pt>
    <dgm:pt modelId="{3B15873E-822C-BA4A-AB10-E913AA58A5EC}" type="pres">
      <dgm:prSet presAssocID="{7DF94E77-C892-B247-871B-1AD389EBDB03}" presName="rootComposite1" presStyleCnt="0"/>
      <dgm:spPr/>
    </dgm:pt>
    <dgm:pt modelId="{DB2ED426-F7C0-E046-883C-3F6A8CE97D48}" type="pres">
      <dgm:prSet presAssocID="{7DF94E77-C892-B247-871B-1AD389EBDB03}" presName="rootText1" presStyleLbl="alignAcc1" presStyleIdx="0" presStyleCnt="0" custScaleX="161395" custScaleY="81953">
        <dgm:presLayoutVars>
          <dgm:chPref val="3"/>
        </dgm:presLayoutVars>
      </dgm:prSet>
      <dgm:spPr/>
    </dgm:pt>
    <dgm:pt modelId="{31F5C011-446E-8D4F-A18B-D6AB0C6A88FD}" type="pres">
      <dgm:prSet presAssocID="{7DF94E77-C892-B247-871B-1AD389EBDB03}" presName="topArc1" presStyleLbl="parChTrans1D1" presStyleIdx="0" presStyleCnt="6"/>
      <dgm:spPr/>
    </dgm:pt>
    <dgm:pt modelId="{5613F4A9-B3AF-B746-954E-8E8B964581DB}" type="pres">
      <dgm:prSet presAssocID="{7DF94E77-C892-B247-871B-1AD389EBDB03}" presName="bottomArc1" presStyleLbl="parChTrans1D1" presStyleIdx="1" presStyleCnt="6"/>
      <dgm:spPr/>
    </dgm:pt>
    <dgm:pt modelId="{2076A801-46AB-5C48-88EF-A0013FBF7969}" type="pres">
      <dgm:prSet presAssocID="{7DF94E77-C892-B247-871B-1AD389EBDB03}" presName="topConnNode1" presStyleLbl="node1" presStyleIdx="0" presStyleCnt="0"/>
      <dgm:spPr/>
    </dgm:pt>
    <dgm:pt modelId="{538A1F90-0D2B-CC44-9BBC-6B12F038B326}" type="pres">
      <dgm:prSet presAssocID="{7DF94E77-C892-B247-871B-1AD389EBDB03}" presName="hierChild2" presStyleCnt="0"/>
      <dgm:spPr/>
    </dgm:pt>
    <dgm:pt modelId="{FCE20069-9746-9F4D-B397-22A24FEA729C}" type="pres">
      <dgm:prSet presAssocID="{7DE8E596-5141-F442-84AB-D91BDBA59F04}" presName="Name28" presStyleLbl="parChTrans1D2" presStyleIdx="0" presStyleCnt="2"/>
      <dgm:spPr/>
    </dgm:pt>
    <dgm:pt modelId="{28EA4456-6100-C542-8A33-911CCB0E7AD6}" type="pres">
      <dgm:prSet presAssocID="{66F82ED2-DDDC-0946-BF3E-E5EC95AF7C6F}" presName="hierRoot2" presStyleCnt="0">
        <dgm:presLayoutVars>
          <dgm:hierBranch val="init"/>
        </dgm:presLayoutVars>
      </dgm:prSet>
      <dgm:spPr/>
    </dgm:pt>
    <dgm:pt modelId="{09E8118D-FE16-E346-BF3C-52AB6601D335}" type="pres">
      <dgm:prSet presAssocID="{66F82ED2-DDDC-0946-BF3E-E5EC95AF7C6F}" presName="rootComposite2" presStyleCnt="0"/>
      <dgm:spPr/>
    </dgm:pt>
    <dgm:pt modelId="{3F1A692A-0E3C-DE4C-9379-E2FBEA563AC9}" type="pres">
      <dgm:prSet presAssocID="{66F82ED2-DDDC-0946-BF3E-E5EC95AF7C6F}" presName="rootText2" presStyleLbl="alignAcc1" presStyleIdx="0" presStyleCnt="0">
        <dgm:presLayoutVars>
          <dgm:chPref val="3"/>
        </dgm:presLayoutVars>
      </dgm:prSet>
      <dgm:spPr/>
    </dgm:pt>
    <dgm:pt modelId="{9EB4B109-8EBB-094D-B15D-A2F4A66D75B2}" type="pres">
      <dgm:prSet presAssocID="{66F82ED2-DDDC-0946-BF3E-E5EC95AF7C6F}" presName="topArc2" presStyleLbl="parChTrans1D1" presStyleIdx="2" presStyleCnt="6"/>
      <dgm:spPr/>
    </dgm:pt>
    <dgm:pt modelId="{91412CAA-8400-F344-B0CC-74C587A9AF3D}" type="pres">
      <dgm:prSet presAssocID="{66F82ED2-DDDC-0946-BF3E-E5EC95AF7C6F}" presName="bottomArc2" presStyleLbl="parChTrans1D1" presStyleIdx="3" presStyleCnt="6"/>
      <dgm:spPr/>
    </dgm:pt>
    <dgm:pt modelId="{9AA76A77-FD3C-F040-BE77-45F051C8D674}" type="pres">
      <dgm:prSet presAssocID="{66F82ED2-DDDC-0946-BF3E-E5EC95AF7C6F}" presName="topConnNode2" presStyleLbl="node2" presStyleIdx="0" presStyleCnt="0"/>
      <dgm:spPr/>
    </dgm:pt>
    <dgm:pt modelId="{D6778485-A003-EF4E-B4FB-2CA96A3F2F64}" type="pres">
      <dgm:prSet presAssocID="{66F82ED2-DDDC-0946-BF3E-E5EC95AF7C6F}" presName="hierChild4" presStyleCnt="0"/>
      <dgm:spPr/>
    </dgm:pt>
    <dgm:pt modelId="{50107FC7-F3CB-B94B-9682-FDEA490AA115}" type="pres">
      <dgm:prSet presAssocID="{66F82ED2-DDDC-0946-BF3E-E5EC95AF7C6F}" presName="hierChild5" presStyleCnt="0"/>
      <dgm:spPr/>
    </dgm:pt>
    <dgm:pt modelId="{60D06BAF-EC29-DE49-B966-12D13AC5AC41}" type="pres">
      <dgm:prSet presAssocID="{EC6B95D3-C79B-534C-BE7A-5DD9886D579F}" presName="Name28" presStyleLbl="parChTrans1D2" presStyleIdx="1" presStyleCnt="2"/>
      <dgm:spPr/>
    </dgm:pt>
    <dgm:pt modelId="{C0963814-1AE6-0A4D-85ED-FF562782AAD8}" type="pres">
      <dgm:prSet presAssocID="{0C84AED6-9E6A-C543-8DDC-844CF113C20A}" presName="hierRoot2" presStyleCnt="0">
        <dgm:presLayoutVars>
          <dgm:hierBranch val="init"/>
        </dgm:presLayoutVars>
      </dgm:prSet>
      <dgm:spPr/>
    </dgm:pt>
    <dgm:pt modelId="{46B9C8FC-49AC-B343-8CA6-EC1F5DE44377}" type="pres">
      <dgm:prSet presAssocID="{0C84AED6-9E6A-C543-8DDC-844CF113C20A}" presName="rootComposite2" presStyleCnt="0"/>
      <dgm:spPr/>
    </dgm:pt>
    <dgm:pt modelId="{56CC1F34-A83E-9C46-8F30-45EC5C76D572}" type="pres">
      <dgm:prSet presAssocID="{0C84AED6-9E6A-C543-8DDC-844CF113C20A}" presName="rootText2" presStyleLbl="alignAcc1" presStyleIdx="0" presStyleCnt="0">
        <dgm:presLayoutVars>
          <dgm:chPref val="3"/>
        </dgm:presLayoutVars>
      </dgm:prSet>
      <dgm:spPr/>
    </dgm:pt>
    <dgm:pt modelId="{CF8BFF84-06EE-9243-A402-8F736DCFD651}" type="pres">
      <dgm:prSet presAssocID="{0C84AED6-9E6A-C543-8DDC-844CF113C20A}" presName="topArc2" presStyleLbl="parChTrans1D1" presStyleIdx="4" presStyleCnt="6"/>
      <dgm:spPr/>
    </dgm:pt>
    <dgm:pt modelId="{B5D11CA7-DB91-B745-BF03-33DD814F2CCE}" type="pres">
      <dgm:prSet presAssocID="{0C84AED6-9E6A-C543-8DDC-844CF113C20A}" presName="bottomArc2" presStyleLbl="parChTrans1D1" presStyleIdx="5" presStyleCnt="6"/>
      <dgm:spPr/>
    </dgm:pt>
    <dgm:pt modelId="{29400E4A-1141-314C-8C3A-1B035F13C3D4}" type="pres">
      <dgm:prSet presAssocID="{0C84AED6-9E6A-C543-8DDC-844CF113C20A}" presName="topConnNode2" presStyleLbl="node2" presStyleIdx="0" presStyleCnt="0"/>
      <dgm:spPr/>
    </dgm:pt>
    <dgm:pt modelId="{EF096E25-FF62-AA43-ABDD-6F033999879D}" type="pres">
      <dgm:prSet presAssocID="{0C84AED6-9E6A-C543-8DDC-844CF113C20A}" presName="hierChild4" presStyleCnt="0"/>
      <dgm:spPr/>
    </dgm:pt>
    <dgm:pt modelId="{02E0E8E0-331B-2A44-8969-F1DF45829C27}" type="pres">
      <dgm:prSet presAssocID="{0C84AED6-9E6A-C543-8DDC-844CF113C20A}" presName="hierChild5" presStyleCnt="0"/>
      <dgm:spPr/>
    </dgm:pt>
    <dgm:pt modelId="{A35D6C8E-FF8B-0445-83B7-218414DB903E}" type="pres">
      <dgm:prSet presAssocID="{7DF94E77-C892-B247-871B-1AD389EBDB03}" presName="hierChild3" presStyleCnt="0"/>
      <dgm:spPr/>
    </dgm:pt>
  </dgm:ptLst>
  <dgm:cxnLst>
    <dgm:cxn modelId="{7F37BE00-B28E-7B46-B9CF-AB6F9046CE76}" srcId="{7DF94E77-C892-B247-871B-1AD389EBDB03}" destId="{66F82ED2-DDDC-0946-BF3E-E5EC95AF7C6F}" srcOrd="0" destOrd="0" parTransId="{7DE8E596-5141-F442-84AB-D91BDBA59F04}" sibTransId="{134BBDF6-1005-FC48-AE18-38E45DAF293A}"/>
    <dgm:cxn modelId="{98078A12-DB52-0C42-ABA8-DDA02CE11588}" type="presOf" srcId="{7DE8E596-5141-F442-84AB-D91BDBA59F04}" destId="{FCE20069-9746-9F4D-B397-22A24FEA729C}" srcOrd="0" destOrd="0" presId="urn:microsoft.com/office/officeart/2008/layout/HalfCircleOrganizationChart"/>
    <dgm:cxn modelId="{47375C27-6204-9440-A84B-4A2AB7BCB333}" type="presOf" srcId="{7DF94E77-C892-B247-871B-1AD389EBDB03}" destId="{2076A801-46AB-5C48-88EF-A0013FBF7969}" srcOrd="1" destOrd="0" presId="urn:microsoft.com/office/officeart/2008/layout/HalfCircleOrganizationChart"/>
    <dgm:cxn modelId="{9D860132-D001-1D42-9373-F9C21B095161}" type="presOf" srcId="{0C84AED6-9E6A-C543-8DDC-844CF113C20A}" destId="{56CC1F34-A83E-9C46-8F30-45EC5C76D572}" srcOrd="0" destOrd="0" presId="urn:microsoft.com/office/officeart/2008/layout/HalfCircleOrganizationChart"/>
    <dgm:cxn modelId="{85393337-205B-B841-8FB4-619FF0AA19A1}" type="presOf" srcId="{EC6B95D3-C79B-534C-BE7A-5DD9886D579F}" destId="{60D06BAF-EC29-DE49-B966-12D13AC5AC41}" srcOrd="0" destOrd="0" presId="urn:microsoft.com/office/officeart/2008/layout/HalfCircleOrganizationChart"/>
    <dgm:cxn modelId="{D0BF7169-CFD1-4C4E-8FCC-C585C809EE4E}" srcId="{7DF94E77-C892-B247-871B-1AD389EBDB03}" destId="{0C84AED6-9E6A-C543-8DDC-844CF113C20A}" srcOrd="1" destOrd="0" parTransId="{EC6B95D3-C79B-534C-BE7A-5DD9886D579F}" sibTransId="{221645E5-EB64-524D-B4DD-296E7A2B2997}"/>
    <dgm:cxn modelId="{4A7AB470-3EDE-434D-855C-2D774A8AD1EC}" type="presOf" srcId="{0C84AED6-9E6A-C543-8DDC-844CF113C20A}" destId="{29400E4A-1141-314C-8C3A-1B035F13C3D4}" srcOrd="1" destOrd="0" presId="urn:microsoft.com/office/officeart/2008/layout/HalfCircleOrganizationChart"/>
    <dgm:cxn modelId="{E1C6E47F-A52A-9943-AAB6-51DFEC162838}" srcId="{F32CFEFB-90C1-1045-BD59-7C576E2A2365}" destId="{7DF94E77-C892-B247-871B-1AD389EBDB03}" srcOrd="0" destOrd="0" parTransId="{1B4045B0-49C7-7044-9BEA-52D1D8BCCFD9}" sibTransId="{B388F6B7-0E64-F445-A83A-2C375525CE8E}"/>
    <dgm:cxn modelId="{50B30C84-B12D-8D47-B328-F39614EC1B7E}" type="presOf" srcId="{66F82ED2-DDDC-0946-BF3E-E5EC95AF7C6F}" destId="{3F1A692A-0E3C-DE4C-9379-E2FBEA563AC9}" srcOrd="0" destOrd="0" presId="urn:microsoft.com/office/officeart/2008/layout/HalfCircleOrganizationChart"/>
    <dgm:cxn modelId="{6B5E36BF-C6BA-3E47-B1EC-BEF3F8D211A6}" type="presOf" srcId="{F32CFEFB-90C1-1045-BD59-7C576E2A2365}" destId="{5095E30C-11BA-174E-87D8-A480BED0E5A4}" srcOrd="0" destOrd="0" presId="urn:microsoft.com/office/officeart/2008/layout/HalfCircleOrganizationChart"/>
    <dgm:cxn modelId="{C4CAC5DE-D8C7-8047-A610-DD1A15217A0C}" type="presOf" srcId="{66F82ED2-DDDC-0946-BF3E-E5EC95AF7C6F}" destId="{9AA76A77-FD3C-F040-BE77-45F051C8D674}" srcOrd="1" destOrd="0" presId="urn:microsoft.com/office/officeart/2008/layout/HalfCircleOrganizationChart"/>
    <dgm:cxn modelId="{BFC762EB-B905-FB42-A717-6F566E7A8EAB}" type="presOf" srcId="{7DF94E77-C892-B247-871B-1AD389EBDB03}" destId="{DB2ED426-F7C0-E046-883C-3F6A8CE97D48}" srcOrd="0" destOrd="0" presId="urn:microsoft.com/office/officeart/2008/layout/HalfCircleOrganizationChart"/>
    <dgm:cxn modelId="{FD3844C6-352C-0843-A9FE-273BD5CEA8B9}" type="presParOf" srcId="{5095E30C-11BA-174E-87D8-A480BED0E5A4}" destId="{BBF477FC-F28B-E649-BCFE-08F396DB3E13}" srcOrd="0" destOrd="0" presId="urn:microsoft.com/office/officeart/2008/layout/HalfCircleOrganizationChart"/>
    <dgm:cxn modelId="{53E34E7E-0C11-884E-B4AC-811DF7FE205C}" type="presParOf" srcId="{BBF477FC-F28B-E649-BCFE-08F396DB3E13}" destId="{3B15873E-822C-BA4A-AB10-E913AA58A5EC}" srcOrd="0" destOrd="0" presId="urn:microsoft.com/office/officeart/2008/layout/HalfCircleOrganizationChart"/>
    <dgm:cxn modelId="{7B2A7E32-ACF1-9C43-A1A2-1B90692C1E15}" type="presParOf" srcId="{3B15873E-822C-BA4A-AB10-E913AA58A5EC}" destId="{DB2ED426-F7C0-E046-883C-3F6A8CE97D48}" srcOrd="0" destOrd="0" presId="urn:microsoft.com/office/officeart/2008/layout/HalfCircleOrganizationChart"/>
    <dgm:cxn modelId="{023AB523-218F-5E48-A78F-11F735413A53}" type="presParOf" srcId="{3B15873E-822C-BA4A-AB10-E913AA58A5EC}" destId="{31F5C011-446E-8D4F-A18B-D6AB0C6A88FD}" srcOrd="1" destOrd="0" presId="urn:microsoft.com/office/officeart/2008/layout/HalfCircleOrganizationChart"/>
    <dgm:cxn modelId="{8998986C-502A-F04C-86E2-600B322CBACD}" type="presParOf" srcId="{3B15873E-822C-BA4A-AB10-E913AA58A5EC}" destId="{5613F4A9-B3AF-B746-954E-8E8B964581DB}" srcOrd="2" destOrd="0" presId="urn:microsoft.com/office/officeart/2008/layout/HalfCircleOrganizationChart"/>
    <dgm:cxn modelId="{0BDAB5DA-CE3E-9646-B477-888E8D098666}" type="presParOf" srcId="{3B15873E-822C-BA4A-AB10-E913AA58A5EC}" destId="{2076A801-46AB-5C48-88EF-A0013FBF7969}" srcOrd="3" destOrd="0" presId="urn:microsoft.com/office/officeart/2008/layout/HalfCircleOrganizationChart"/>
    <dgm:cxn modelId="{8C6C173C-D026-5B4F-AFE5-418347B0D1F5}" type="presParOf" srcId="{BBF477FC-F28B-E649-BCFE-08F396DB3E13}" destId="{538A1F90-0D2B-CC44-9BBC-6B12F038B326}" srcOrd="1" destOrd="0" presId="urn:microsoft.com/office/officeart/2008/layout/HalfCircleOrganizationChart"/>
    <dgm:cxn modelId="{0CCA3C23-70E6-7746-B448-87B3DE554E21}" type="presParOf" srcId="{538A1F90-0D2B-CC44-9BBC-6B12F038B326}" destId="{FCE20069-9746-9F4D-B397-22A24FEA729C}" srcOrd="0" destOrd="0" presId="urn:microsoft.com/office/officeart/2008/layout/HalfCircleOrganizationChart"/>
    <dgm:cxn modelId="{A73519E2-CC9D-F64F-ABEF-0AC21C8141F1}" type="presParOf" srcId="{538A1F90-0D2B-CC44-9BBC-6B12F038B326}" destId="{28EA4456-6100-C542-8A33-911CCB0E7AD6}" srcOrd="1" destOrd="0" presId="urn:microsoft.com/office/officeart/2008/layout/HalfCircleOrganizationChart"/>
    <dgm:cxn modelId="{A1B7180F-8657-E541-BAC8-6C9453C14006}" type="presParOf" srcId="{28EA4456-6100-C542-8A33-911CCB0E7AD6}" destId="{09E8118D-FE16-E346-BF3C-52AB6601D335}" srcOrd="0" destOrd="0" presId="urn:microsoft.com/office/officeart/2008/layout/HalfCircleOrganizationChart"/>
    <dgm:cxn modelId="{7D461D73-5B52-AE4C-8FFD-8067CCA87C10}" type="presParOf" srcId="{09E8118D-FE16-E346-BF3C-52AB6601D335}" destId="{3F1A692A-0E3C-DE4C-9379-E2FBEA563AC9}" srcOrd="0" destOrd="0" presId="urn:microsoft.com/office/officeart/2008/layout/HalfCircleOrganizationChart"/>
    <dgm:cxn modelId="{20576376-08F5-F94A-8A67-D64E0D3B19AB}" type="presParOf" srcId="{09E8118D-FE16-E346-BF3C-52AB6601D335}" destId="{9EB4B109-8EBB-094D-B15D-A2F4A66D75B2}" srcOrd="1" destOrd="0" presId="urn:microsoft.com/office/officeart/2008/layout/HalfCircleOrganizationChart"/>
    <dgm:cxn modelId="{77DAFB0B-1408-6348-9B36-4B5DA4DF0C78}" type="presParOf" srcId="{09E8118D-FE16-E346-BF3C-52AB6601D335}" destId="{91412CAA-8400-F344-B0CC-74C587A9AF3D}" srcOrd="2" destOrd="0" presId="urn:microsoft.com/office/officeart/2008/layout/HalfCircleOrganizationChart"/>
    <dgm:cxn modelId="{C81BC1E0-F73D-614E-8AAF-4B064614EF8C}" type="presParOf" srcId="{09E8118D-FE16-E346-BF3C-52AB6601D335}" destId="{9AA76A77-FD3C-F040-BE77-45F051C8D674}" srcOrd="3" destOrd="0" presId="urn:microsoft.com/office/officeart/2008/layout/HalfCircleOrganizationChart"/>
    <dgm:cxn modelId="{AB5EC895-8398-C94D-8B15-BCE324C1E752}" type="presParOf" srcId="{28EA4456-6100-C542-8A33-911CCB0E7AD6}" destId="{D6778485-A003-EF4E-B4FB-2CA96A3F2F64}" srcOrd="1" destOrd="0" presId="urn:microsoft.com/office/officeart/2008/layout/HalfCircleOrganizationChart"/>
    <dgm:cxn modelId="{79117D19-ABB1-A94E-BE20-0A1A1058B356}" type="presParOf" srcId="{28EA4456-6100-C542-8A33-911CCB0E7AD6}" destId="{50107FC7-F3CB-B94B-9682-FDEA490AA115}" srcOrd="2" destOrd="0" presId="urn:microsoft.com/office/officeart/2008/layout/HalfCircleOrganizationChart"/>
    <dgm:cxn modelId="{EB7037F6-6813-C14C-81B1-7017E83B0151}" type="presParOf" srcId="{538A1F90-0D2B-CC44-9BBC-6B12F038B326}" destId="{60D06BAF-EC29-DE49-B966-12D13AC5AC41}" srcOrd="2" destOrd="0" presId="urn:microsoft.com/office/officeart/2008/layout/HalfCircleOrganizationChart"/>
    <dgm:cxn modelId="{EEC5DF71-72B2-8047-B7A1-AAB6981F8700}" type="presParOf" srcId="{538A1F90-0D2B-CC44-9BBC-6B12F038B326}" destId="{C0963814-1AE6-0A4D-85ED-FF562782AAD8}" srcOrd="3" destOrd="0" presId="urn:microsoft.com/office/officeart/2008/layout/HalfCircleOrganizationChart"/>
    <dgm:cxn modelId="{C0FC0507-5975-4E41-B18E-F50D18EC735A}" type="presParOf" srcId="{C0963814-1AE6-0A4D-85ED-FF562782AAD8}" destId="{46B9C8FC-49AC-B343-8CA6-EC1F5DE44377}" srcOrd="0" destOrd="0" presId="urn:microsoft.com/office/officeart/2008/layout/HalfCircleOrganizationChart"/>
    <dgm:cxn modelId="{5845D700-7279-EA4D-8D38-5B765DDDA58C}" type="presParOf" srcId="{46B9C8FC-49AC-B343-8CA6-EC1F5DE44377}" destId="{56CC1F34-A83E-9C46-8F30-45EC5C76D572}" srcOrd="0" destOrd="0" presId="urn:microsoft.com/office/officeart/2008/layout/HalfCircleOrganizationChart"/>
    <dgm:cxn modelId="{EE6D2166-EDA5-B543-886B-1A2AEF8DCBE5}" type="presParOf" srcId="{46B9C8FC-49AC-B343-8CA6-EC1F5DE44377}" destId="{CF8BFF84-06EE-9243-A402-8F736DCFD651}" srcOrd="1" destOrd="0" presId="urn:microsoft.com/office/officeart/2008/layout/HalfCircleOrganizationChart"/>
    <dgm:cxn modelId="{22BB15BD-13A3-7D44-B3C0-4898ECF8329C}" type="presParOf" srcId="{46B9C8FC-49AC-B343-8CA6-EC1F5DE44377}" destId="{B5D11CA7-DB91-B745-BF03-33DD814F2CCE}" srcOrd="2" destOrd="0" presId="urn:microsoft.com/office/officeart/2008/layout/HalfCircleOrganizationChart"/>
    <dgm:cxn modelId="{ABC4B6D0-940E-3544-98EB-377ACECC71C1}" type="presParOf" srcId="{46B9C8FC-49AC-B343-8CA6-EC1F5DE44377}" destId="{29400E4A-1141-314C-8C3A-1B035F13C3D4}" srcOrd="3" destOrd="0" presId="urn:microsoft.com/office/officeart/2008/layout/HalfCircleOrganizationChart"/>
    <dgm:cxn modelId="{6D00034B-1745-7246-BA86-039ED50DE4B5}" type="presParOf" srcId="{C0963814-1AE6-0A4D-85ED-FF562782AAD8}" destId="{EF096E25-FF62-AA43-ABDD-6F033999879D}" srcOrd="1" destOrd="0" presId="urn:microsoft.com/office/officeart/2008/layout/HalfCircleOrganizationChart"/>
    <dgm:cxn modelId="{89F4A721-5070-9D42-BCBA-C7B654CC1030}" type="presParOf" srcId="{C0963814-1AE6-0A4D-85ED-FF562782AAD8}" destId="{02E0E8E0-331B-2A44-8969-F1DF45829C27}" srcOrd="2" destOrd="0" presId="urn:microsoft.com/office/officeart/2008/layout/HalfCircleOrganizationChart"/>
    <dgm:cxn modelId="{A82E70F0-810E-294E-BC04-AF5640FD1D25}" type="presParOf" srcId="{BBF477FC-F28B-E649-BCFE-08F396DB3E13}" destId="{A35D6C8E-FF8B-0445-83B7-218414DB903E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B763B6A-3E14-8A4E-AE12-CBF1EF0447A3}" type="doc">
      <dgm:prSet loTypeId="urn:microsoft.com/office/officeart/2005/8/layout/orgChar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79A1B399-4502-E24B-B233-582D64110469}">
      <dgm:prSet phldrT="[Κείμενο]"/>
      <dgm:spPr>
        <a:solidFill>
          <a:srgbClr val="FFFBC4"/>
        </a:solidFill>
        <a:ln>
          <a:solidFill>
            <a:schemeClr val="accent1"/>
          </a:solidFill>
        </a:ln>
      </dgm:spPr>
      <dgm:t>
        <a:bodyPr/>
        <a:lstStyle/>
        <a:p>
          <a:r>
            <a:rPr lang="el-GR" b="1" dirty="0">
              <a:solidFill>
                <a:schemeClr val="tx1"/>
              </a:solidFill>
            </a:rPr>
            <a:t>Χάσμα</a:t>
          </a:r>
          <a:r>
            <a:rPr lang="el-GR" b="1" dirty="0"/>
            <a:t> </a:t>
          </a:r>
          <a:r>
            <a:rPr lang="el-GR" b="1" dirty="0">
              <a:solidFill>
                <a:schemeClr val="tx1"/>
              </a:solidFill>
            </a:rPr>
            <a:t>ανιόντων</a:t>
          </a:r>
        </a:p>
      </dgm:t>
    </dgm:pt>
    <dgm:pt modelId="{32D31FB5-E124-FD43-A794-319758598EA0}" type="parTrans" cxnId="{E58954B2-01AE-4B45-8BBA-CED15E4016D6}">
      <dgm:prSet/>
      <dgm:spPr/>
      <dgm:t>
        <a:bodyPr/>
        <a:lstStyle/>
        <a:p>
          <a:endParaRPr lang="el-GR"/>
        </a:p>
      </dgm:t>
    </dgm:pt>
    <dgm:pt modelId="{8EEB921D-F0F5-144A-8425-7CA78ADE1013}" type="sibTrans" cxnId="{E58954B2-01AE-4B45-8BBA-CED15E4016D6}">
      <dgm:prSet/>
      <dgm:spPr/>
      <dgm:t>
        <a:bodyPr/>
        <a:lstStyle/>
        <a:p>
          <a:endParaRPr lang="el-GR"/>
        </a:p>
      </dgm:t>
    </dgm:pt>
    <dgm:pt modelId="{24B6CECE-1723-8A42-B0FC-5575A9EF86A4}">
      <dgm:prSet phldrT="[Κείμενο]"/>
      <dgm:spPr>
        <a:solidFill>
          <a:srgbClr val="FFFBC4"/>
        </a:solidFill>
        <a:ln>
          <a:solidFill>
            <a:schemeClr val="accent1"/>
          </a:solidFill>
        </a:ln>
      </dgm:spPr>
      <dgm:t>
        <a:bodyPr/>
        <a:lstStyle/>
        <a:p>
          <a:r>
            <a:rPr lang="el-GR" dirty="0">
              <a:solidFill>
                <a:schemeClr val="tx1"/>
              </a:solidFill>
            </a:rPr>
            <a:t>Φυσιολογικό </a:t>
          </a:r>
        </a:p>
      </dgm:t>
    </dgm:pt>
    <dgm:pt modelId="{5D3EF208-6314-E64F-BD37-729F5E1E4426}" type="parTrans" cxnId="{D66A6B17-6B94-FE41-9B0C-BA800F818D5C}">
      <dgm:prSet/>
      <dgm:spPr/>
      <dgm:t>
        <a:bodyPr/>
        <a:lstStyle/>
        <a:p>
          <a:endParaRPr lang="el-GR"/>
        </a:p>
      </dgm:t>
    </dgm:pt>
    <dgm:pt modelId="{AD885380-47BA-9D40-B563-E281E5B2725B}" type="sibTrans" cxnId="{D66A6B17-6B94-FE41-9B0C-BA800F818D5C}">
      <dgm:prSet/>
      <dgm:spPr/>
      <dgm:t>
        <a:bodyPr/>
        <a:lstStyle/>
        <a:p>
          <a:endParaRPr lang="el-GR"/>
        </a:p>
      </dgm:t>
    </dgm:pt>
    <dgm:pt modelId="{0B0874D4-027D-E449-9C4E-40633BBD7554}">
      <dgm:prSet phldrT="[Κείμενο]"/>
      <dgm:spPr>
        <a:solidFill>
          <a:srgbClr val="FFFBC4"/>
        </a:solidFill>
        <a:ln>
          <a:solidFill>
            <a:schemeClr val="accent1"/>
          </a:solidFill>
        </a:ln>
      </dgm:spPr>
      <dgm:t>
        <a:bodyPr/>
        <a:lstStyle/>
        <a:p>
          <a:r>
            <a:rPr lang="el-GR" dirty="0">
              <a:solidFill>
                <a:schemeClr val="tx1"/>
              </a:solidFill>
            </a:rPr>
            <a:t>Αυξημένο </a:t>
          </a:r>
        </a:p>
      </dgm:t>
    </dgm:pt>
    <dgm:pt modelId="{0BC1902B-B565-A445-9CC1-1DB8F4FA24E6}" type="parTrans" cxnId="{CF1D6E53-DD55-0541-94D9-BDC9EC2EC636}">
      <dgm:prSet/>
      <dgm:spPr/>
      <dgm:t>
        <a:bodyPr/>
        <a:lstStyle/>
        <a:p>
          <a:endParaRPr lang="el-GR"/>
        </a:p>
      </dgm:t>
    </dgm:pt>
    <dgm:pt modelId="{062840DC-8B3A-8E40-A570-01BFEA1E9C30}" type="sibTrans" cxnId="{CF1D6E53-DD55-0541-94D9-BDC9EC2EC636}">
      <dgm:prSet/>
      <dgm:spPr/>
      <dgm:t>
        <a:bodyPr/>
        <a:lstStyle/>
        <a:p>
          <a:endParaRPr lang="el-GR"/>
        </a:p>
      </dgm:t>
    </dgm:pt>
    <dgm:pt modelId="{112B3555-EDC9-D840-BA27-F27E392E5870}" type="pres">
      <dgm:prSet presAssocID="{BB763B6A-3E14-8A4E-AE12-CBF1EF0447A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3F595C4-ECD8-004B-9FC9-D1F310120D0E}" type="pres">
      <dgm:prSet presAssocID="{79A1B399-4502-E24B-B233-582D64110469}" presName="hierRoot1" presStyleCnt="0">
        <dgm:presLayoutVars>
          <dgm:hierBranch val="init"/>
        </dgm:presLayoutVars>
      </dgm:prSet>
      <dgm:spPr/>
    </dgm:pt>
    <dgm:pt modelId="{3B5BBCF6-27BC-CC47-A5DE-E1F1C226468A}" type="pres">
      <dgm:prSet presAssocID="{79A1B399-4502-E24B-B233-582D64110469}" presName="rootComposite1" presStyleCnt="0"/>
      <dgm:spPr/>
    </dgm:pt>
    <dgm:pt modelId="{0757893E-715F-4B42-BC96-141A865FE4AB}" type="pres">
      <dgm:prSet presAssocID="{79A1B399-4502-E24B-B233-582D64110469}" presName="rootText1" presStyleLbl="node0" presStyleIdx="0" presStyleCnt="1">
        <dgm:presLayoutVars>
          <dgm:chPref val="3"/>
        </dgm:presLayoutVars>
      </dgm:prSet>
      <dgm:spPr/>
    </dgm:pt>
    <dgm:pt modelId="{3E8127B3-A4AF-7B46-963A-F36A311A4499}" type="pres">
      <dgm:prSet presAssocID="{79A1B399-4502-E24B-B233-582D64110469}" presName="rootConnector1" presStyleLbl="node1" presStyleIdx="0" presStyleCnt="0"/>
      <dgm:spPr/>
    </dgm:pt>
    <dgm:pt modelId="{04E9FC03-5776-134E-AD6D-5361ECB22346}" type="pres">
      <dgm:prSet presAssocID="{79A1B399-4502-E24B-B233-582D64110469}" presName="hierChild2" presStyleCnt="0"/>
      <dgm:spPr/>
    </dgm:pt>
    <dgm:pt modelId="{6D5D1884-5C52-EA4A-BF04-92FE4F264DBC}" type="pres">
      <dgm:prSet presAssocID="{5D3EF208-6314-E64F-BD37-729F5E1E4426}" presName="Name37" presStyleLbl="parChTrans1D2" presStyleIdx="0" presStyleCnt="2"/>
      <dgm:spPr/>
    </dgm:pt>
    <dgm:pt modelId="{9D159C48-E916-8942-864F-715034C06B80}" type="pres">
      <dgm:prSet presAssocID="{24B6CECE-1723-8A42-B0FC-5575A9EF86A4}" presName="hierRoot2" presStyleCnt="0">
        <dgm:presLayoutVars>
          <dgm:hierBranch val="init"/>
        </dgm:presLayoutVars>
      </dgm:prSet>
      <dgm:spPr/>
    </dgm:pt>
    <dgm:pt modelId="{6DF33AE1-01E0-DC44-B758-02C676C0B6BD}" type="pres">
      <dgm:prSet presAssocID="{24B6CECE-1723-8A42-B0FC-5575A9EF86A4}" presName="rootComposite" presStyleCnt="0"/>
      <dgm:spPr/>
    </dgm:pt>
    <dgm:pt modelId="{ADE25C3E-92C0-EA4E-AFF8-09A534D636DC}" type="pres">
      <dgm:prSet presAssocID="{24B6CECE-1723-8A42-B0FC-5575A9EF86A4}" presName="rootText" presStyleLbl="node2" presStyleIdx="0" presStyleCnt="2">
        <dgm:presLayoutVars>
          <dgm:chPref val="3"/>
        </dgm:presLayoutVars>
      </dgm:prSet>
      <dgm:spPr/>
    </dgm:pt>
    <dgm:pt modelId="{B1003533-CEAE-A94D-B356-B8F8C2942D65}" type="pres">
      <dgm:prSet presAssocID="{24B6CECE-1723-8A42-B0FC-5575A9EF86A4}" presName="rootConnector" presStyleLbl="node2" presStyleIdx="0" presStyleCnt="2"/>
      <dgm:spPr/>
    </dgm:pt>
    <dgm:pt modelId="{EEFAE687-F847-B34C-9355-06D90D2E576D}" type="pres">
      <dgm:prSet presAssocID="{24B6CECE-1723-8A42-B0FC-5575A9EF86A4}" presName="hierChild4" presStyleCnt="0"/>
      <dgm:spPr/>
    </dgm:pt>
    <dgm:pt modelId="{CF4D7211-49B9-AA46-90FB-DB4F8251819A}" type="pres">
      <dgm:prSet presAssocID="{24B6CECE-1723-8A42-B0FC-5575A9EF86A4}" presName="hierChild5" presStyleCnt="0"/>
      <dgm:spPr/>
    </dgm:pt>
    <dgm:pt modelId="{DF9AA87F-D1FD-3C4E-9DA7-C68337FB5C66}" type="pres">
      <dgm:prSet presAssocID="{0BC1902B-B565-A445-9CC1-1DB8F4FA24E6}" presName="Name37" presStyleLbl="parChTrans1D2" presStyleIdx="1" presStyleCnt="2"/>
      <dgm:spPr/>
    </dgm:pt>
    <dgm:pt modelId="{7C77AFAA-3AC2-034D-83C1-BFE7E042ED0B}" type="pres">
      <dgm:prSet presAssocID="{0B0874D4-027D-E449-9C4E-40633BBD7554}" presName="hierRoot2" presStyleCnt="0">
        <dgm:presLayoutVars>
          <dgm:hierBranch val="init"/>
        </dgm:presLayoutVars>
      </dgm:prSet>
      <dgm:spPr/>
    </dgm:pt>
    <dgm:pt modelId="{265F715A-733B-584C-9BCB-F7CC0BFEA407}" type="pres">
      <dgm:prSet presAssocID="{0B0874D4-027D-E449-9C4E-40633BBD7554}" presName="rootComposite" presStyleCnt="0"/>
      <dgm:spPr/>
    </dgm:pt>
    <dgm:pt modelId="{4637A6EB-D58A-FC4D-AEED-C4DE049E826E}" type="pres">
      <dgm:prSet presAssocID="{0B0874D4-027D-E449-9C4E-40633BBD7554}" presName="rootText" presStyleLbl="node2" presStyleIdx="1" presStyleCnt="2">
        <dgm:presLayoutVars>
          <dgm:chPref val="3"/>
        </dgm:presLayoutVars>
      </dgm:prSet>
      <dgm:spPr/>
    </dgm:pt>
    <dgm:pt modelId="{5DCC34CD-4E5B-B045-BC9B-1B56828A0B87}" type="pres">
      <dgm:prSet presAssocID="{0B0874D4-027D-E449-9C4E-40633BBD7554}" presName="rootConnector" presStyleLbl="node2" presStyleIdx="1" presStyleCnt="2"/>
      <dgm:spPr/>
    </dgm:pt>
    <dgm:pt modelId="{B5E2B522-4AF8-9C4B-9A75-8CE4CE4F6FDE}" type="pres">
      <dgm:prSet presAssocID="{0B0874D4-027D-E449-9C4E-40633BBD7554}" presName="hierChild4" presStyleCnt="0"/>
      <dgm:spPr/>
    </dgm:pt>
    <dgm:pt modelId="{3EA17ABB-F8FF-F04B-B078-41A2D1FE94B8}" type="pres">
      <dgm:prSet presAssocID="{0B0874D4-027D-E449-9C4E-40633BBD7554}" presName="hierChild5" presStyleCnt="0"/>
      <dgm:spPr/>
    </dgm:pt>
    <dgm:pt modelId="{E1A793E6-83DF-CC47-B917-5909C7CA168A}" type="pres">
      <dgm:prSet presAssocID="{79A1B399-4502-E24B-B233-582D64110469}" presName="hierChild3" presStyleCnt="0"/>
      <dgm:spPr/>
    </dgm:pt>
  </dgm:ptLst>
  <dgm:cxnLst>
    <dgm:cxn modelId="{A3DBC40E-7E99-EB4C-A6E4-5089862879A6}" type="presOf" srcId="{0B0874D4-027D-E449-9C4E-40633BBD7554}" destId="{5DCC34CD-4E5B-B045-BC9B-1B56828A0B87}" srcOrd="1" destOrd="0" presId="urn:microsoft.com/office/officeart/2005/8/layout/orgChart1"/>
    <dgm:cxn modelId="{D66A6B17-6B94-FE41-9B0C-BA800F818D5C}" srcId="{79A1B399-4502-E24B-B233-582D64110469}" destId="{24B6CECE-1723-8A42-B0FC-5575A9EF86A4}" srcOrd="0" destOrd="0" parTransId="{5D3EF208-6314-E64F-BD37-729F5E1E4426}" sibTransId="{AD885380-47BA-9D40-B563-E281E5B2725B}"/>
    <dgm:cxn modelId="{929D6C43-48B3-634E-B59B-CABF6015C63B}" type="presOf" srcId="{24B6CECE-1723-8A42-B0FC-5575A9EF86A4}" destId="{B1003533-CEAE-A94D-B356-B8F8C2942D65}" srcOrd="1" destOrd="0" presId="urn:microsoft.com/office/officeart/2005/8/layout/orgChart1"/>
    <dgm:cxn modelId="{77567445-68F9-294A-B949-D04662AA0D34}" type="presOf" srcId="{79A1B399-4502-E24B-B233-582D64110469}" destId="{3E8127B3-A4AF-7B46-963A-F36A311A4499}" srcOrd="1" destOrd="0" presId="urn:microsoft.com/office/officeart/2005/8/layout/orgChart1"/>
    <dgm:cxn modelId="{CF1D6E53-DD55-0541-94D9-BDC9EC2EC636}" srcId="{79A1B399-4502-E24B-B233-582D64110469}" destId="{0B0874D4-027D-E449-9C4E-40633BBD7554}" srcOrd="1" destOrd="0" parTransId="{0BC1902B-B565-A445-9CC1-1DB8F4FA24E6}" sibTransId="{062840DC-8B3A-8E40-A570-01BFEA1E9C30}"/>
    <dgm:cxn modelId="{CD19146B-6532-4241-8E1B-3AF9B1AE5FDC}" type="presOf" srcId="{79A1B399-4502-E24B-B233-582D64110469}" destId="{0757893E-715F-4B42-BC96-141A865FE4AB}" srcOrd="0" destOrd="0" presId="urn:microsoft.com/office/officeart/2005/8/layout/orgChart1"/>
    <dgm:cxn modelId="{4C3C4A71-7793-914C-8A7E-F792C63B5A2A}" type="presOf" srcId="{5D3EF208-6314-E64F-BD37-729F5E1E4426}" destId="{6D5D1884-5C52-EA4A-BF04-92FE4F264DBC}" srcOrd="0" destOrd="0" presId="urn:microsoft.com/office/officeart/2005/8/layout/orgChart1"/>
    <dgm:cxn modelId="{E970BEA3-EE00-9041-85C5-DD740139A43F}" type="presOf" srcId="{0BC1902B-B565-A445-9CC1-1DB8F4FA24E6}" destId="{DF9AA87F-D1FD-3C4E-9DA7-C68337FB5C66}" srcOrd="0" destOrd="0" presId="urn:microsoft.com/office/officeart/2005/8/layout/orgChart1"/>
    <dgm:cxn modelId="{9AB33EA4-3447-A84B-9616-F894E01785FB}" type="presOf" srcId="{24B6CECE-1723-8A42-B0FC-5575A9EF86A4}" destId="{ADE25C3E-92C0-EA4E-AFF8-09A534D636DC}" srcOrd="0" destOrd="0" presId="urn:microsoft.com/office/officeart/2005/8/layout/orgChart1"/>
    <dgm:cxn modelId="{71D9E9A7-F4D3-F942-A200-23245BE6E526}" type="presOf" srcId="{BB763B6A-3E14-8A4E-AE12-CBF1EF0447A3}" destId="{112B3555-EDC9-D840-BA27-F27E392E5870}" srcOrd="0" destOrd="0" presId="urn:microsoft.com/office/officeart/2005/8/layout/orgChart1"/>
    <dgm:cxn modelId="{E58954B2-01AE-4B45-8BBA-CED15E4016D6}" srcId="{BB763B6A-3E14-8A4E-AE12-CBF1EF0447A3}" destId="{79A1B399-4502-E24B-B233-582D64110469}" srcOrd="0" destOrd="0" parTransId="{32D31FB5-E124-FD43-A794-319758598EA0}" sibTransId="{8EEB921D-F0F5-144A-8425-7CA78ADE1013}"/>
    <dgm:cxn modelId="{75854DD8-099D-324D-821F-0A39160EA8BB}" type="presOf" srcId="{0B0874D4-027D-E449-9C4E-40633BBD7554}" destId="{4637A6EB-D58A-FC4D-AEED-C4DE049E826E}" srcOrd="0" destOrd="0" presId="urn:microsoft.com/office/officeart/2005/8/layout/orgChart1"/>
    <dgm:cxn modelId="{8A0D8CD7-57FB-0049-BB21-083077E991F5}" type="presParOf" srcId="{112B3555-EDC9-D840-BA27-F27E392E5870}" destId="{13F595C4-ECD8-004B-9FC9-D1F310120D0E}" srcOrd="0" destOrd="0" presId="urn:microsoft.com/office/officeart/2005/8/layout/orgChart1"/>
    <dgm:cxn modelId="{B33A3F8D-D1DF-F240-A3BA-090E47997955}" type="presParOf" srcId="{13F595C4-ECD8-004B-9FC9-D1F310120D0E}" destId="{3B5BBCF6-27BC-CC47-A5DE-E1F1C226468A}" srcOrd="0" destOrd="0" presId="urn:microsoft.com/office/officeart/2005/8/layout/orgChart1"/>
    <dgm:cxn modelId="{D5358597-0AA6-CE4D-9BF8-BE11941C6295}" type="presParOf" srcId="{3B5BBCF6-27BC-CC47-A5DE-E1F1C226468A}" destId="{0757893E-715F-4B42-BC96-141A865FE4AB}" srcOrd="0" destOrd="0" presId="urn:microsoft.com/office/officeart/2005/8/layout/orgChart1"/>
    <dgm:cxn modelId="{EFC59972-1237-044B-951A-110C2983A406}" type="presParOf" srcId="{3B5BBCF6-27BC-CC47-A5DE-E1F1C226468A}" destId="{3E8127B3-A4AF-7B46-963A-F36A311A4499}" srcOrd="1" destOrd="0" presId="urn:microsoft.com/office/officeart/2005/8/layout/orgChart1"/>
    <dgm:cxn modelId="{2C456242-BA6E-5746-BC44-7DFE75F14C63}" type="presParOf" srcId="{13F595C4-ECD8-004B-9FC9-D1F310120D0E}" destId="{04E9FC03-5776-134E-AD6D-5361ECB22346}" srcOrd="1" destOrd="0" presId="urn:microsoft.com/office/officeart/2005/8/layout/orgChart1"/>
    <dgm:cxn modelId="{4F07FB66-5706-674F-8B1F-B1098222AAC4}" type="presParOf" srcId="{04E9FC03-5776-134E-AD6D-5361ECB22346}" destId="{6D5D1884-5C52-EA4A-BF04-92FE4F264DBC}" srcOrd="0" destOrd="0" presId="urn:microsoft.com/office/officeart/2005/8/layout/orgChart1"/>
    <dgm:cxn modelId="{EA2601E0-6D44-1F4F-A476-36342B6BAA1F}" type="presParOf" srcId="{04E9FC03-5776-134E-AD6D-5361ECB22346}" destId="{9D159C48-E916-8942-864F-715034C06B80}" srcOrd="1" destOrd="0" presId="urn:microsoft.com/office/officeart/2005/8/layout/orgChart1"/>
    <dgm:cxn modelId="{6BA31187-A1EE-EB47-86F4-CBDD69010A80}" type="presParOf" srcId="{9D159C48-E916-8942-864F-715034C06B80}" destId="{6DF33AE1-01E0-DC44-B758-02C676C0B6BD}" srcOrd="0" destOrd="0" presId="urn:microsoft.com/office/officeart/2005/8/layout/orgChart1"/>
    <dgm:cxn modelId="{431A7EAE-9215-9A49-890E-EF12922E1656}" type="presParOf" srcId="{6DF33AE1-01E0-DC44-B758-02C676C0B6BD}" destId="{ADE25C3E-92C0-EA4E-AFF8-09A534D636DC}" srcOrd="0" destOrd="0" presId="urn:microsoft.com/office/officeart/2005/8/layout/orgChart1"/>
    <dgm:cxn modelId="{971AC788-61D1-8248-824B-AB560AF43098}" type="presParOf" srcId="{6DF33AE1-01E0-DC44-B758-02C676C0B6BD}" destId="{B1003533-CEAE-A94D-B356-B8F8C2942D65}" srcOrd="1" destOrd="0" presId="urn:microsoft.com/office/officeart/2005/8/layout/orgChart1"/>
    <dgm:cxn modelId="{C9A1047A-20D6-7D4E-A8C0-5885A775B568}" type="presParOf" srcId="{9D159C48-E916-8942-864F-715034C06B80}" destId="{EEFAE687-F847-B34C-9355-06D90D2E576D}" srcOrd="1" destOrd="0" presId="urn:microsoft.com/office/officeart/2005/8/layout/orgChart1"/>
    <dgm:cxn modelId="{6D948BBC-B5AC-9B42-ACDA-C8198498E6FC}" type="presParOf" srcId="{9D159C48-E916-8942-864F-715034C06B80}" destId="{CF4D7211-49B9-AA46-90FB-DB4F8251819A}" srcOrd="2" destOrd="0" presId="urn:microsoft.com/office/officeart/2005/8/layout/orgChart1"/>
    <dgm:cxn modelId="{83E8DF28-CB2E-0E47-B16F-7F6901A0AE0E}" type="presParOf" srcId="{04E9FC03-5776-134E-AD6D-5361ECB22346}" destId="{DF9AA87F-D1FD-3C4E-9DA7-C68337FB5C66}" srcOrd="2" destOrd="0" presId="urn:microsoft.com/office/officeart/2005/8/layout/orgChart1"/>
    <dgm:cxn modelId="{B29D3838-218D-8349-9867-E81F652C896C}" type="presParOf" srcId="{04E9FC03-5776-134E-AD6D-5361ECB22346}" destId="{7C77AFAA-3AC2-034D-83C1-BFE7E042ED0B}" srcOrd="3" destOrd="0" presId="urn:microsoft.com/office/officeart/2005/8/layout/orgChart1"/>
    <dgm:cxn modelId="{94B885BF-D097-5348-95ED-0840678DA6A3}" type="presParOf" srcId="{7C77AFAA-3AC2-034D-83C1-BFE7E042ED0B}" destId="{265F715A-733B-584C-9BCB-F7CC0BFEA407}" srcOrd="0" destOrd="0" presId="urn:microsoft.com/office/officeart/2005/8/layout/orgChart1"/>
    <dgm:cxn modelId="{2AD72663-8A26-5F4E-B8D7-C156A138EC05}" type="presParOf" srcId="{265F715A-733B-584C-9BCB-F7CC0BFEA407}" destId="{4637A6EB-D58A-FC4D-AEED-C4DE049E826E}" srcOrd="0" destOrd="0" presId="urn:microsoft.com/office/officeart/2005/8/layout/orgChart1"/>
    <dgm:cxn modelId="{1B4C26E0-2BE1-4D43-B7A9-635142A2E3A6}" type="presParOf" srcId="{265F715A-733B-584C-9BCB-F7CC0BFEA407}" destId="{5DCC34CD-4E5B-B045-BC9B-1B56828A0B87}" srcOrd="1" destOrd="0" presId="urn:microsoft.com/office/officeart/2005/8/layout/orgChart1"/>
    <dgm:cxn modelId="{8000F200-B496-8D47-B091-7FF3AB1A9969}" type="presParOf" srcId="{7C77AFAA-3AC2-034D-83C1-BFE7E042ED0B}" destId="{B5E2B522-4AF8-9C4B-9A75-8CE4CE4F6FDE}" srcOrd="1" destOrd="0" presId="urn:microsoft.com/office/officeart/2005/8/layout/orgChart1"/>
    <dgm:cxn modelId="{724F8D01-8DDA-5F49-AE8E-2E1685782D40}" type="presParOf" srcId="{7C77AFAA-3AC2-034D-83C1-BFE7E042ED0B}" destId="{3EA17ABB-F8FF-F04B-B078-41A2D1FE94B8}" srcOrd="2" destOrd="0" presId="urn:microsoft.com/office/officeart/2005/8/layout/orgChart1"/>
    <dgm:cxn modelId="{B138833F-D52B-3F4F-AACB-C956C586229A}" type="presParOf" srcId="{13F595C4-ECD8-004B-9FC9-D1F310120D0E}" destId="{E1A793E6-83DF-CC47-B917-5909C7CA168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C029EE7-CABC-6D4D-A570-8300829C5FE5}" type="doc">
      <dgm:prSet loTypeId="urn:microsoft.com/office/officeart/2008/layout/RadialCluster" loCatId="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l-GR"/>
        </a:p>
      </dgm:t>
    </dgm:pt>
    <dgm:pt modelId="{ADF9D8C1-C9E5-484A-B0CD-C5BE6951BB4C}">
      <dgm:prSet phldrT="[Κείμενο]"/>
      <dgm:spPr/>
      <dgm:t>
        <a:bodyPr/>
        <a:lstStyle/>
        <a:p>
          <a:r>
            <a:rPr lang="el-GR" dirty="0">
              <a:solidFill>
                <a:schemeClr val="tx1"/>
              </a:solidFill>
            </a:rPr>
            <a:t>Αίτια μεταβολική </a:t>
          </a:r>
          <a:r>
            <a:rPr lang="el-GR" dirty="0" err="1">
              <a:solidFill>
                <a:schemeClr val="tx1"/>
              </a:solidFill>
            </a:rPr>
            <a:t>αλκάλωσης</a:t>
          </a:r>
          <a:endParaRPr lang="el-GR" dirty="0">
            <a:solidFill>
              <a:schemeClr val="tx1"/>
            </a:solidFill>
          </a:endParaRPr>
        </a:p>
      </dgm:t>
    </dgm:pt>
    <dgm:pt modelId="{AC86B1AB-81C5-2D45-BFFE-909446A47EE5}" type="parTrans" cxnId="{BA3D4096-92EF-9F48-A3DA-49A1B7C28C28}">
      <dgm:prSet/>
      <dgm:spPr/>
      <dgm:t>
        <a:bodyPr/>
        <a:lstStyle/>
        <a:p>
          <a:endParaRPr lang="el-GR"/>
        </a:p>
      </dgm:t>
    </dgm:pt>
    <dgm:pt modelId="{77EC8DA0-503E-8844-B9AA-279C02276478}" type="sibTrans" cxnId="{BA3D4096-92EF-9F48-A3DA-49A1B7C28C28}">
      <dgm:prSet/>
      <dgm:spPr/>
      <dgm:t>
        <a:bodyPr/>
        <a:lstStyle/>
        <a:p>
          <a:endParaRPr lang="el-GR"/>
        </a:p>
      </dgm:t>
    </dgm:pt>
    <dgm:pt modelId="{DBF4045A-64A6-DE46-9CB6-8E1CC666E371}">
      <dgm:prSet phldrT="[Κείμενο]" custT="1"/>
      <dgm:spPr/>
      <dgm:t>
        <a:bodyPr/>
        <a:lstStyle/>
        <a:p>
          <a:r>
            <a:rPr lang="el-GR" sz="2400" dirty="0">
              <a:solidFill>
                <a:schemeClr val="tx1"/>
              </a:solidFill>
            </a:rPr>
            <a:t>Απώλεια </a:t>
          </a:r>
          <a:r>
            <a:rPr lang="el-GR" sz="2400" b="1" dirty="0">
              <a:solidFill>
                <a:schemeClr val="tx1"/>
              </a:solidFill>
            </a:rPr>
            <a:t>Η</a:t>
          </a:r>
          <a:r>
            <a:rPr lang="el-GR" sz="2400" b="1" baseline="30000" dirty="0">
              <a:solidFill>
                <a:schemeClr val="tx1"/>
              </a:solidFill>
            </a:rPr>
            <a:t>+</a:t>
          </a:r>
        </a:p>
      </dgm:t>
    </dgm:pt>
    <dgm:pt modelId="{30DE0678-402E-9D4F-B727-1666BF7EBB40}" type="parTrans" cxnId="{AE940C20-8B8A-5C4C-B7DB-4A251B6529D6}">
      <dgm:prSet/>
      <dgm:spPr/>
      <dgm:t>
        <a:bodyPr/>
        <a:lstStyle/>
        <a:p>
          <a:endParaRPr lang="el-GR"/>
        </a:p>
      </dgm:t>
    </dgm:pt>
    <dgm:pt modelId="{838113E9-98D1-7148-A617-669B59C5108B}" type="sibTrans" cxnId="{AE940C20-8B8A-5C4C-B7DB-4A251B6529D6}">
      <dgm:prSet/>
      <dgm:spPr/>
      <dgm:t>
        <a:bodyPr/>
        <a:lstStyle/>
        <a:p>
          <a:endParaRPr lang="el-GR"/>
        </a:p>
      </dgm:t>
    </dgm:pt>
    <dgm:pt modelId="{AB1C1CBF-988E-BB44-82E6-4D77D8A8C7FD}">
      <dgm:prSet phldrT="[Κείμενο]" custT="1"/>
      <dgm:spPr/>
      <dgm:t>
        <a:bodyPr/>
        <a:lstStyle/>
        <a:p>
          <a:r>
            <a:rPr lang="el-GR" sz="2400" dirty="0" err="1">
              <a:solidFill>
                <a:schemeClr val="tx1"/>
              </a:solidFill>
            </a:rPr>
            <a:t>Υπογκαιμία</a:t>
          </a:r>
          <a:endParaRPr lang="el-GR" sz="2400" dirty="0">
            <a:solidFill>
              <a:schemeClr val="tx1"/>
            </a:solidFill>
          </a:endParaRPr>
        </a:p>
      </dgm:t>
    </dgm:pt>
    <dgm:pt modelId="{B23A5EEA-41DC-7B49-A49D-590E7C8F8A5A}" type="parTrans" cxnId="{5662BBB7-70BD-4F41-BCC1-B2FBECBC58A2}">
      <dgm:prSet/>
      <dgm:spPr/>
      <dgm:t>
        <a:bodyPr/>
        <a:lstStyle/>
        <a:p>
          <a:endParaRPr lang="el-GR"/>
        </a:p>
      </dgm:t>
    </dgm:pt>
    <dgm:pt modelId="{BBA254BF-2B2F-DB43-B49A-76F20E13FF52}" type="sibTrans" cxnId="{5662BBB7-70BD-4F41-BCC1-B2FBECBC58A2}">
      <dgm:prSet/>
      <dgm:spPr/>
      <dgm:t>
        <a:bodyPr/>
        <a:lstStyle/>
        <a:p>
          <a:endParaRPr lang="el-GR"/>
        </a:p>
      </dgm:t>
    </dgm:pt>
    <dgm:pt modelId="{3AD7E4B4-8B80-0C46-A8C9-FFDF159E38B3}">
      <dgm:prSet phldrT="[Κείμενο]" custT="1"/>
      <dgm:spPr/>
      <dgm:t>
        <a:bodyPr/>
        <a:lstStyle/>
        <a:p>
          <a:r>
            <a:rPr lang="el-GR" sz="2400" dirty="0">
              <a:solidFill>
                <a:schemeClr val="tx1"/>
              </a:solidFill>
            </a:rPr>
            <a:t>Κατακράτηση </a:t>
          </a:r>
        </a:p>
        <a:p>
          <a:r>
            <a:rPr lang="en-US" sz="2400" b="1" dirty="0">
              <a:solidFill>
                <a:schemeClr val="tx1"/>
              </a:solidFill>
            </a:rPr>
            <a:t>HCO</a:t>
          </a:r>
          <a:r>
            <a:rPr lang="en-US" sz="2400" b="1" baseline="30000" dirty="0">
              <a:solidFill>
                <a:schemeClr val="tx1"/>
              </a:solidFill>
            </a:rPr>
            <a:t>-</a:t>
          </a:r>
          <a:r>
            <a:rPr lang="en-US" sz="2400" b="1" baseline="-25000" dirty="0">
              <a:solidFill>
                <a:schemeClr val="tx1"/>
              </a:solidFill>
            </a:rPr>
            <a:t>3</a:t>
          </a:r>
          <a:endParaRPr lang="el-GR" sz="2400" dirty="0">
            <a:solidFill>
              <a:schemeClr val="tx1"/>
            </a:solidFill>
          </a:endParaRPr>
        </a:p>
      </dgm:t>
    </dgm:pt>
    <dgm:pt modelId="{5D8702B7-284E-584B-9A6E-9CFF12A1A284}" type="parTrans" cxnId="{7A8E75EB-E526-6F4C-ADC9-054041E2BCA8}">
      <dgm:prSet/>
      <dgm:spPr/>
      <dgm:t>
        <a:bodyPr/>
        <a:lstStyle/>
        <a:p>
          <a:endParaRPr lang="el-GR"/>
        </a:p>
      </dgm:t>
    </dgm:pt>
    <dgm:pt modelId="{81311EF5-75E5-B84B-B4D9-DF1292DE4F4B}" type="sibTrans" cxnId="{7A8E75EB-E526-6F4C-ADC9-054041E2BCA8}">
      <dgm:prSet/>
      <dgm:spPr/>
      <dgm:t>
        <a:bodyPr/>
        <a:lstStyle/>
        <a:p>
          <a:endParaRPr lang="el-GR"/>
        </a:p>
      </dgm:t>
    </dgm:pt>
    <dgm:pt modelId="{E4E8B434-48F4-9F4D-B2D1-05E53EA39FC6}" type="pres">
      <dgm:prSet presAssocID="{EC029EE7-CABC-6D4D-A570-8300829C5FE5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E5BE4408-AE1C-4644-80D4-CF0A0745CECB}" type="pres">
      <dgm:prSet presAssocID="{ADF9D8C1-C9E5-484A-B0CD-C5BE6951BB4C}" presName="singleCycle" presStyleCnt="0"/>
      <dgm:spPr/>
    </dgm:pt>
    <dgm:pt modelId="{4F8968DE-59B6-DC44-9369-CBBE20B80901}" type="pres">
      <dgm:prSet presAssocID="{ADF9D8C1-C9E5-484A-B0CD-C5BE6951BB4C}" presName="singleCenter" presStyleLbl="node1" presStyleIdx="0" presStyleCnt="4">
        <dgm:presLayoutVars>
          <dgm:chMax val="7"/>
          <dgm:chPref val="7"/>
        </dgm:presLayoutVars>
      </dgm:prSet>
      <dgm:spPr/>
    </dgm:pt>
    <dgm:pt modelId="{863CAECB-6A0F-7542-AA42-55AB88DB5F0C}" type="pres">
      <dgm:prSet presAssocID="{30DE0678-402E-9D4F-B727-1666BF7EBB40}" presName="Name56" presStyleLbl="parChTrans1D2" presStyleIdx="0" presStyleCnt="3"/>
      <dgm:spPr/>
    </dgm:pt>
    <dgm:pt modelId="{E4F33538-3DDF-324C-AFB5-ECF1A5316F8E}" type="pres">
      <dgm:prSet presAssocID="{DBF4045A-64A6-DE46-9CB6-8E1CC666E371}" presName="text0" presStyleLbl="node1" presStyleIdx="1" presStyleCnt="4" custScaleX="121677" custScaleY="124463">
        <dgm:presLayoutVars>
          <dgm:bulletEnabled val="1"/>
        </dgm:presLayoutVars>
      </dgm:prSet>
      <dgm:spPr/>
    </dgm:pt>
    <dgm:pt modelId="{8E7807ED-34C6-9644-B015-7B84AE63E3CE}" type="pres">
      <dgm:prSet presAssocID="{B23A5EEA-41DC-7B49-A49D-590E7C8F8A5A}" presName="Name56" presStyleLbl="parChTrans1D2" presStyleIdx="1" presStyleCnt="3"/>
      <dgm:spPr/>
    </dgm:pt>
    <dgm:pt modelId="{77C558EE-6AFB-C945-8EF3-E27820245CC6}" type="pres">
      <dgm:prSet presAssocID="{AB1C1CBF-988E-BB44-82E6-4D77D8A8C7FD}" presName="text0" presStyleLbl="node1" presStyleIdx="2" presStyleCnt="4" custScaleX="157021" custScaleY="144186" custRadScaleRad="104646" custRadScaleInc="-23044">
        <dgm:presLayoutVars>
          <dgm:bulletEnabled val="1"/>
        </dgm:presLayoutVars>
      </dgm:prSet>
      <dgm:spPr/>
    </dgm:pt>
    <dgm:pt modelId="{F856EEBF-1481-EE4F-9046-7FFC32545547}" type="pres">
      <dgm:prSet presAssocID="{5D8702B7-284E-584B-9A6E-9CFF12A1A284}" presName="Name56" presStyleLbl="parChTrans1D2" presStyleIdx="2" presStyleCnt="3"/>
      <dgm:spPr/>
    </dgm:pt>
    <dgm:pt modelId="{114BCC5E-9E8C-AF46-996D-72665BE1F36B}" type="pres">
      <dgm:prSet presAssocID="{3AD7E4B4-8B80-0C46-A8C9-FFDF159E38B3}" presName="text0" presStyleLbl="node1" presStyleIdx="3" presStyleCnt="4" custScaleX="180784" custScaleY="120277" custRadScaleRad="102747" custRadScaleInc="24212">
        <dgm:presLayoutVars>
          <dgm:bulletEnabled val="1"/>
        </dgm:presLayoutVars>
      </dgm:prSet>
      <dgm:spPr/>
    </dgm:pt>
  </dgm:ptLst>
  <dgm:cxnLst>
    <dgm:cxn modelId="{AE0D6907-01EA-E04B-A127-53DAAD3C1654}" type="presOf" srcId="{AB1C1CBF-988E-BB44-82E6-4D77D8A8C7FD}" destId="{77C558EE-6AFB-C945-8EF3-E27820245CC6}" srcOrd="0" destOrd="0" presId="urn:microsoft.com/office/officeart/2008/layout/RadialCluster"/>
    <dgm:cxn modelId="{AE940C20-8B8A-5C4C-B7DB-4A251B6529D6}" srcId="{ADF9D8C1-C9E5-484A-B0CD-C5BE6951BB4C}" destId="{DBF4045A-64A6-DE46-9CB6-8E1CC666E371}" srcOrd="0" destOrd="0" parTransId="{30DE0678-402E-9D4F-B727-1666BF7EBB40}" sibTransId="{838113E9-98D1-7148-A617-669B59C5108B}"/>
    <dgm:cxn modelId="{53737E23-7281-1C40-A58B-2E28789F1163}" type="presOf" srcId="{30DE0678-402E-9D4F-B727-1666BF7EBB40}" destId="{863CAECB-6A0F-7542-AA42-55AB88DB5F0C}" srcOrd="0" destOrd="0" presId="urn:microsoft.com/office/officeart/2008/layout/RadialCluster"/>
    <dgm:cxn modelId="{D7840143-4402-EC41-B36B-1B44AED5B967}" type="presOf" srcId="{DBF4045A-64A6-DE46-9CB6-8E1CC666E371}" destId="{E4F33538-3DDF-324C-AFB5-ECF1A5316F8E}" srcOrd="0" destOrd="0" presId="urn:microsoft.com/office/officeart/2008/layout/RadialCluster"/>
    <dgm:cxn modelId="{9AACA256-4C9E-4145-AEE7-F1F9DC58FEE3}" type="presOf" srcId="{ADF9D8C1-C9E5-484A-B0CD-C5BE6951BB4C}" destId="{4F8968DE-59B6-DC44-9369-CBBE20B80901}" srcOrd="0" destOrd="0" presId="urn:microsoft.com/office/officeart/2008/layout/RadialCluster"/>
    <dgm:cxn modelId="{BF395589-D280-2E45-AEE3-7C682699E0EA}" type="presOf" srcId="{3AD7E4B4-8B80-0C46-A8C9-FFDF159E38B3}" destId="{114BCC5E-9E8C-AF46-996D-72665BE1F36B}" srcOrd="0" destOrd="0" presId="urn:microsoft.com/office/officeart/2008/layout/RadialCluster"/>
    <dgm:cxn modelId="{67C4118C-CF91-4B48-9B18-DA2B73D9412F}" type="presOf" srcId="{EC029EE7-CABC-6D4D-A570-8300829C5FE5}" destId="{E4E8B434-48F4-9F4D-B2D1-05E53EA39FC6}" srcOrd="0" destOrd="0" presId="urn:microsoft.com/office/officeart/2008/layout/RadialCluster"/>
    <dgm:cxn modelId="{BA3D4096-92EF-9F48-A3DA-49A1B7C28C28}" srcId="{EC029EE7-CABC-6D4D-A570-8300829C5FE5}" destId="{ADF9D8C1-C9E5-484A-B0CD-C5BE6951BB4C}" srcOrd="0" destOrd="0" parTransId="{AC86B1AB-81C5-2D45-BFFE-909446A47EE5}" sibTransId="{77EC8DA0-503E-8844-B9AA-279C02276478}"/>
    <dgm:cxn modelId="{5662BBB7-70BD-4F41-BCC1-B2FBECBC58A2}" srcId="{ADF9D8C1-C9E5-484A-B0CD-C5BE6951BB4C}" destId="{AB1C1CBF-988E-BB44-82E6-4D77D8A8C7FD}" srcOrd="1" destOrd="0" parTransId="{B23A5EEA-41DC-7B49-A49D-590E7C8F8A5A}" sibTransId="{BBA254BF-2B2F-DB43-B49A-76F20E13FF52}"/>
    <dgm:cxn modelId="{D32432BF-AC8D-BE48-B765-546418A1B51C}" type="presOf" srcId="{5D8702B7-284E-584B-9A6E-9CFF12A1A284}" destId="{F856EEBF-1481-EE4F-9046-7FFC32545547}" srcOrd="0" destOrd="0" presId="urn:microsoft.com/office/officeart/2008/layout/RadialCluster"/>
    <dgm:cxn modelId="{997268DD-097A-E740-A081-388E37CFD13B}" type="presOf" srcId="{B23A5EEA-41DC-7B49-A49D-590E7C8F8A5A}" destId="{8E7807ED-34C6-9644-B015-7B84AE63E3CE}" srcOrd="0" destOrd="0" presId="urn:microsoft.com/office/officeart/2008/layout/RadialCluster"/>
    <dgm:cxn modelId="{7A8E75EB-E526-6F4C-ADC9-054041E2BCA8}" srcId="{ADF9D8C1-C9E5-484A-B0CD-C5BE6951BB4C}" destId="{3AD7E4B4-8B80-0C46-A8C9-FFDF159E38B3}" srcOrd="2" destOrd="0" parTransId="{5D8702B7-284E-584B-9A6E-9CFF12A1A284}" sibTransId="{81311EF5-75E5-B84B-B4D9-DF1292DE4F4B}"/>
    <dgm:cxn modelId="{174C8F87-B6E7-134B-85C8-B70247C41BFD}" type="presParOf" srcId="{E4E8B434-48F4-9F4D-B2D1-05E53EA39FC6}" destId="{E5BE4408-AE1C-4644-80D4-CF0A0745CECB}" srcOrd="0" destOrd="0" presId="urn:microsoft.com/office/officeart/2008/layout/RadialCluster"/>
    <dgm:cxn modelId="{512B7610-A85E-074C-9768-6DEF2AF1DA77}" type="presParOf" srcId="{E5BE4408-AE1C-4644-80D4-CF0A0745CECB}" destId="{4F8968DE-59B6-DC44-9369-CBBE20B80901}" srcOrd="0" destOrd="0" presId="urn:microsoft.com/office/officeart/2008/layout/RadialCluster"/>
    <dgm:cxn modelId="{326B19CD-8D37-D948-8CBA-CCB92A4222A4}" type="presParOf" srcId="{E5BE4408-AE1C-4644-80D4-CF0A0745CECB}" destId="{863CAECB-6A0F-7542-AA42-55AB88DB5F0C}" srcOrd="1" destOrd="0" presId="urn:microsoft.com/office/officeart/2008/layout/RadialCluster"/>
    <dgm:cxn modelId="{A0378B75-2709-6346-A8D0-DFC828541E10}" type="presParOf" srcId="{E5BE4408-AE1C-4644-80D4-CF0A0745CECB}" destId="{E4F33538-3DDF-324C-AFB5-ECF1A5316F8E}" srcOrd="2" destOrd="0" presId="urn:microsoft.com/office/officeart/2008/layout/RadialCluster"/>
    <dgm:cxn modelId="{8CA4E4E9-A8DC-4948-9342-400975997C10}" type="presParOf" srcId="{E5BE4408-AE1C-4644-80D4-CF0A0745CECB}" destId="{8E7807ED-34C6-9644-B015-7B84AE63E3CE}" srcOrd="3" destOrd="0" presId="urn:microsoft.com/office/officeart/2008/layout/RadialCluster"/>
    <dgm:cxn modelId="{B260080B-23C5-C54D-A9CB-0E5DF4677AC2}" type="presParOf" srcId="{E5BE4408-AE1C-4644-80D4-CF0A0745CECB}" destId="{77C558EE-6AFB-C945-8EF3-E27820245CC6}" srcOrd="4" destOrd="0" presId="urn:microsoft.com/office/officeart/2008/layout/RadialCluster"/>
    <dgm:cxn modelId="{7EFFDA69-4287-D24E-9A07-6115F29D2A7A}" type="presParOf" srcId="{E5BE4408-AE1C-4644-80D4-CF0A0745CECB}" destId="{F856EEBF-1481-EE4F-9046-7FFC32545547}" srcOrd="5" destOrd="0" presId="urn:microsoft.com/office/officeart/2008/layout/RadialCluster"/>
    <dgm:cxn modelId="{550E724B-2E56-D745-A960-9D54C00B885C}" type="presParOf" srcId="{E5BE4408-AE1C-4644-80D4-CF0A0745CECB}" destId="{114BCC5E-9E8C-AF46-996D-72665BE1F36B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7B5230E-5F14-C54F-8070-B2FEA649AF8D}" type="doc">
      <dgm:prSet loTypeId="urn:microsoft.com/office/officeart/2005/8/layout/hProcess6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l-GR"/>
        </a:p>
      </dgm:t>
    </dgm:pt>
    <dgm:pt modelId="{C2A2B7F2-300D-D44B-9070-08DE722F06DB}">
      <dgm:prSet phldrT="[Κείμενο]" custT="1"/>
      <dgm:spPr/>
      <dgm:t>
        <a:bodyPr/>
        <a:lstStyle/>
        <a:p>
          <a:r>
            <a:rPr lang="el-GR" sz="3600" dirty="0"/>
            <a:t>↓ </a:t>
          </a:r>
          <a:r>
            <a:rPr lang="en-US" sz="3600" dirty="0"/>
            <a:t>PCO</a:t>
          </a:r>
          <a:r>
            <a:rPr lang="en-US" sz="3600" baseline="-25000" dirty="0"/>
            <a:t>2</a:t>
          </a:r>
          <a:endParaRPr lang="el-GR" sz="3600" baseline="-25000" dirty="0"/>
        </a:p>
      </dgm:t>
    </dgm:pt>
    <dgm:pt modelId="{C53DB767-D7FB-A54E-8747-90981B475D6A}" type="parTrans" cxnId="{69EE0094-7158-6341-B982-D16305887CCB}">
      <dgm:prSet/>
      <dgm:spPr/>
      <dgm:t>
        <a:bodyPr/>
        <a:lstStyle/>
        <a:p>
          <a:endParaRPr lang="el-GR"/>
        </a:p>
      </dgm:t>
    </dgm:pt>
    <dgm:pt modelId="{FECE88D8-71D3-2345-8DFC-C62077111C72}" type="sibTrans" cxnId="{69EE0094-7158-6341-B982-D16305887CCB}">
      <dgm:prSet/>
      <dgm:spPr/>
      <dgm:t>
        <a:bodyPr/>
        <a:lstStyle/>
        <a:p>
          <a:endParaRPr lang="el-GR"/>
        </a:p>
      </dgm:t>
    </dgm:pt>
    <dgm:pt modelId="{113B9D38-2F11-1A44-818A-09DA0BE61ADC}">
      <dgm:prSet phldrT="[Κείμενο]" custT="1"/>
      <dgm:spPr/>
      <dgm:t>
        <a:bodyPr/>
        <a:lstStyle/>
        <a:p>
          <a:r>
            <a:rPr lang="en-US" sz="3200" dirty="0"/>
            <a:t>↓</a:t>
          </a:r>
          <a:r>
            <a:rPr lang="el-GR" sz="3200" dirty="0"/>
            <a:t> </a:t>
          </a:r>
          <a:r>
            <a:rPr lang="el-GR" sz="3200" dirty="0" err="1"/>
            <a:t>επαναρρόφηση</a:t>
          </a:r>
          <a:r>
            <a:rPr lang="en-US" sz="3200" dirty="0"/>
            <a:t> HCO</a:t>
          </a:r>
          <a:r>
            <a:rPr lang="en-US" sz="3200" baseline="-25000" dirty="0"/>
            <a:t>3</a:t>
          </a:r>
          <a:r>
            <a:rPr lang="en-US" sz="3200" baseline="30000" dirty="0"/>
            <a:t>-</a:t>
          </a:r>
          <a:endParaRPr lang="el-GR" sz="3200" dirty="0"/>
        </a:p>
      </dgm:t>
    </dgm:pt>
    <dgm:pt modelId="{36FC4F68-E9D8-0940-AC2C-E2F600F7FE3B}" type="parTrans" cxnId="{74B293B3-33E8-3E4D-93CB-F6857CEB7572}">
      <dgm:prSet/>
      <dgm:spPr/>
      <dgm:t>
        <a:bodyPr/>
        <a:lstStyle/>
        <a:p>
          <a:endParaRPr lang="el-GR"/>
        </a:p>
      </dgm:t>
    </dgm:pt>
    <dgm:pt modelId="{D65FFAAB-D5EF-764A-B198-C10EB1A94BF8}" type="sibTrans" cxnId="{74B293B3-33E8-3E4D-93CB-F6857CEB7572}">
      <dgm:prSet/>
      <dgm:spPr/>
      <dgm:t>
        <a:bodyPr/>
        <a:lstStyle/>
        <a:p>
          <a:endParaRPr lang="el-GR"/>
        </a:p>
      </dgm:t>
    </dgm:pt>
    <dgm:pt modelId="{465A68AC-9A7D-C34E-8CE8-DD659768B11B}">
      <dgm:prSet phldrT="[Κείμενο]" phldr="1"/>
      <dgm:spPr/>
      <dgm:t>
        <a:bodyPr/>
        <a:lstStyle/>
        <a:p>
          <a:endParaRPr lang="el-GR"/>
        </a:p>
      </dgm:t>
    </dgm:pt>
    <dgm:pt modelId="{D4C47493-459A-534A-AF15-17B373F857CB}" type="parTrans" cxnId="{EE257B01-66D3-F54F-BC55-91799995120F}">
      <dgm:prSet/>
      <dgm:spPr/>
      <dgm:t>
        <a:bodyPr/>
        <a:lstStyle/>
        <a:p>
          <a:endParaRPr lang="el-GR"/>
        </a:p>
      </dgm:t>
    </dgm:pt>
    <dgm:pt modelId="{1C1B400A-71EE-E04E-A729-75C1AAF1DDF9}" type="sibTrans" cxnId="{EE257B01-66D3-F54F-BC55-91799995120F}">
      <dgm:prSet/>
      <dgm:spPr/>
      <dgm:t>
        <a:bodyPr/>
        <a:lstStyle/>
        <a:p>
          <a:endParaRPr lang="el-GR"/>
        </a:p>
      </dgm:t>
    </dgm:pt>
    <dgm:pt modelId="{315147B2-8E95-3749-9809-AB41E4543E12}">
      <dgm:prSet phldrT="[Κείμενο]"/>
      <dgm:spPr/>
      <dgm:t>
        <a:bodyPr/>
        <a:lstStyle/>
        <a:p>
          <a:r>
            <a:rPr lang="en-US" dirty="0"/>
            <a:t>↓</a:t>
          </a:r>
          <a:r>
            <a:rPr lang="el-GR" dirty="0"/>
            <a:t> </a:t>
          </a:r>
          <a:r>
            <a:rPr lang="en-US" dirty="0"/>
            <a:t> HCO</a:t>
          </a:r>
          <a:r>
            <a:rPr lang="en-US" baseline="-25000" dirty="0"/>
            <a:t>3</a:t>
          </a:r>
          <a:r>
            <a:rPr lang="en-US" baseline="30000" dirty="0"/>
            <a:t>-</a:t>
          </a:r>
          <a:r>
            <a:rPr lang="el-GR" baseline="30000" dirty="0"/>
            <a:t> </a:t>
          </a:r>
          <a:r>
            <a:rPr lang="el-GR" baseline="0" dirty="0"/>
            <a:t>του ορού</a:t>
          </a:r>
          <a:endParaRPr lang="el-GR" baseline="30000" dirty="0"/>
        </a:p>
      </dgm:t>
    </dgm:pt>
    <dgm:pt modelId="{6171A3F4-C101-E843-A1D5-7EC8CFE9E5C3}" type="parTrans" cxnId="{1887846E-9F1D-084D-9280-120771F0D206}">
      <dgm:prSet/>
      <dgm:spPr/>
      <dgm:t>
        <a:bodyPr/>
        <a:lstStyle/>
        <a:p>
          <a:endParaRPr lang="el-GR"/>
        </a:p>
      </dgm:t>
    </dgm:pt>
    <dgm:pt modelId="{B5834DEE-9E6C-B543-9CF9-6A692DCD042F}" type="sibTrans" cxnId="{1887846E-9F1D-084D-9280-120771F0D206}">
      <dgm:prSet/>
      <dgm:spPr/>
      <dgm:t>
        <a:bodyPr/>
        <a:lstStyle/>
        <a:p>
          <a:endParaRPr lang="el-GR"/>
        </a:p>
      </dgm:t>
    </dgm:pt>
    <dgm:pt modelId="{B3C50133-5149-3146-A462-44BB0E5F7B30}">
      <dgm:prSet phldrT="[Κείμενο]" phldr="1"/>
      <dgm:spPr/>
      <dgm:t>
        <a:bodyPr/>
        <a:lstStyle/>
        <a:p>
          <a:endParaRPr lang="el-GR"/>
        </a:p>
      </dgm:t>
    </dgm:pt>
    <dgm:pt modelId="{14AD8E31-3973-8546-B828-38DD272D134A}" type="sibTrans" cxnId="{5D12E610-1329-BE4C-8D4E-B3FA4893D837}">
      <dgm:prSet/>
      <dgm:spPr/>
      <dgm:t>
        <a:bodyPr/>
        <a:lstStyle/>
        <a:p>
          <a:endParaRPr lang="el-GR"/>
        </a:p>
      </dgm:t>
    </dgm:pt>
    <dgm:pt modelId="{F2F65178-4B1A-924E-9E23-FC15963694FD}" type="parTrans" cxnId="{5D12E610-1329-BE4C-8D4E-B3FA4893D837}">
      <dgm:prSet/>
      <dgm:spPr/>
      <dgm:t>
        <a:bodyPr/>
        <a:lstStyle/>
        <a:p>
          <a:endParaRPr lang="el-GR"/>
        </a:p>
      </dgm:t>
    </dgm:pt>
    <dgm:pt modelId="{2BC23790-9BA4-E740-BF99-3DB8CF870CAE}">
      <dgm:prSet phldrT="[Κείμενο]" phldr="1"/>
      <dgm:spPr>
        <a:noFill/>
        <a:ln>
          <a:noFill/>
        </a:ln>
      </dgm:spPr>
      <dgm:t>
        <a:bodyPr/>
        <a:lstStyle/>
        <a:p>
          <a:endParaRPr lang="el-GR" dirty="0"/>
        </a:p>
      </dgm:t>
    </dgm:pt>
    <dgm:pt modelId="{D47AB14F-3FFE-5242-926A-B3E4A1684AC3}" type="sibTrans" cxnId="{8B60EB56-67ED-2148-B9BE-51B3918D0F46}">
      <dgm:prSet/>
      <dgm:spPr/>
      <dgm:t>
        <a:bodyPr/>
        <a:lstStyle/>
        <a:p>
          <a:endParaRPr lang="el-GR"/>
        </a:p>
      </dgm:t>
    </dgm:pt>
    <dgm:pt modelId="{477B6308-8316-DF42-8295-AD5B34360C2C}" type="parTrans" cxnId="{8B60EB56-67ED-2148-B9BE-51B3918D0F46}">
      <dgm:prSet/>
      <dgm:spPr/>
      <dgm:t>
        <a:bodyPr/>
        <a:lstStyle/>
        <a:p>
          <a:endParaRPr lang="el-GR"/>
        </a:p>
      </dgm:t>
    </dgm:pt>
    <dgm:pt modelId="{DA3D1EEE-9E3C-B743-9324-119EEEC26A6D}" type="pres">
      <dgm:prSet presAssocID="{F7B5230E-5F14-C54F-8070-B2FEA649AF8D}" presName="theList" presStyleCnt="0">
        <dgm:presLayoutVars>
          <dgm:dir/>
          <dgm:animLvl val="lvl"/>
          <dgm:resizeHandles val="exact"/>
        </dgm:presLayoutVars>
      </dgm:prSet>
      <dgm:spPr/>
    </dgm:pt>
    <dgm:pt modelId="{A3D5D85C-6BC3-D64C-A85D-22B053D97089}" type="pres">
      <dgm:prSet presAssocID="{B3C50133-5149-3146-A462-44BB0E5F7B30}" presName="compNode" presStyleCnt="0"/>
      <dgm:spPr/>
    </dgm:pt>
    <dgm:pt modelId="{09808563-D595-A146-8AB9-EF89BE9C0E53}" type="pres">
      <dgm:prSet presAssocID="{B3C50133-5149-3146-A462-44BB0E5F7B30}" presName="noGeometry" presStyleCnt="0"/>
      <dgm:spPr/>
    </dgm:pt>
    <dgm:pt modelId="{7A8A3A09-CF27-9B4E-A641-2D8AE37D6AE8}" type="pres">
      <dgm:prSet presAssocID="{B3C50133-5149-3146-A462-44BB0E5F7B30}" presName="childTextVisible" presStyleLbl="bgAccFollowNode1" presStyleIdx="0" presStyleCnt="3">
        <dgm:presLayoutVars>
          <dgm:bulletEnabled val="1"/>
        </dgm:presLayoutVars>
      </dgm:prSet>
      <dgm:spPr/>
    </dgm:pt>
    <dgm:pt modelId="{C2BC47EE-9801-1642-BAA7-F63859ED903E}" type="pres">
      <dgm:prSet presAssocID="{B3C50133-5149-3146-A462-44BB0E5F7B30}" presName="childTextHidden" presStyleLbl="bgAccFollowNode1" presStyleIdx="0" presStyleCnt="3"/>
      <dgm:spPr/>
    </dgm:pt>
    <dgm:pt modelId="{DD0F1107-DF10-3D43-AE93-5B78F665C259}" type="pres">
      <dgm:prSet presAssocID="{B3C50133-5149-3146-A462-44BB0E5F7B30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C7AE2319-42B5-BF46-86C8-EB6E64270301}" type="pres">
      <dgm:prSet presAssocID="{B3C50133-5149-3146-A462-44BB0E5F7B30}" presName="aSpace" presStyleCnt="0"/>
      <dgm:spPr/>
    </dgm:pt>
    <dgm:pt modelId="{C7FB4BEB-0821-4548-A6CF-1CBA3B57F364}" type="pres">
      <dgm:prSet presAssocID="{2BC23790-9BA4-E740-BF99-3DB8CF870CAE}" presName="compNode" presStyleCnt="0"/>
      <dgm:spPr/>
    </dgm:pt>
    <dgm:pt modelId="{3020E33A-87ED-CA49-912D-98B65BD45F99}" type="pres">
      <dgm:prSet presAssocID="{2BC23790-9BA4-E740-BF99-3DB8CF870CAE}" presName="noGeometry" presStyleCnt="0"/>
      <dgm:spPr/>
    </dgm:pt>
    <dgm:pt modelId="{2C7E038B-B595-744A-9C27-EA5483C41A7C}" type="pres">
      <dgm:prSet presAssocID="{2BC23790-9BA4-E740-BF99-3DB8CF870CAE}" presName="childTextVisible" presStyleLbl="bgAccFollowNode1" presStyleIdx="1" presStyleCnt="3" custScaleX="178778" custScaleY="119815">
        <dgm:presLayoutVars>
          <dgm:bulletEnabled val="1"/>
        </dgm:presLayoutVars>
      </dgm:prSet>
      <dgm:spPr/>
    </dgm:pt>
    <dgm:pt modelId="{B361A444-1AB1-4441-ACAB-5E37E890AF52}" type="pres">
      <dgm:prSet presAssocID="{2BC23790-9BA4-E740-BF99-3DB8CF870CAE}" presName="childTextHidden" presStyleLbl="bgAccFollowNode1" presStyleIdx="1" presStyleCnt="3"/>
      <dgm:spPr/>
    </dgm:pt>
    <dgm:pt modelId="{59593CED-FD47-7348-9BF0-63FAC9A99B5F}" type="pres">
      <dgm:prSet presAssocID="{2BC23790-9BA4-E740-BF99-3DB8CF870CAE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6E5FEBF3-E87B-924D-AAD7-D01DB6C68B8D}" type="pres">
      <dgm:prSet presAssocID="{2BC23790-9BA4-E740-BF99-3DB8CF870CAE}" presName="aSpace" presStyleCnt="0"/>
      <dgm:spPr/>
    </dgm:pt>
    <dgm:pt modelId="{21B41B81-527F-6F45-804E-35D07908C189}" type="pres">
      <dgm:prSet presAssocID="{465A68AC-9A7D-C34E-8CE8-DD659768B11B}" presName="compNode" presStyleCnt="0"/>
      <dgm:spPr/>
    </dgm:pt>
    <dgm:pt modelId="{998EBA46-EEFC-DA45-A6A7-808FD27C4823}" type="pres">
      <dgm:prSet presAssocID="{465A68AC-9A7D-C34E-8CE8-DD659768B11B}" presName="noGeometry" presStyleCnt="0"/>
      <dgm:spPr/>
    </dgm:pt>
    <dgm:pt modelId="{F484C770-7527-924D-B380-EDA0E4949DD8}" type="pres">
      <dgm:prSet presAssocID="{465A68AC-9A7D-C34E-8CE8-DD659768B11B}" presName="childTextVisible" presStyleLbl="bgAccFollowNode1" presStyleIdx="2" presStyleCnt="3">
        <dgm:presLayoutVars>
          <dgm:bulletEnabled val="1"/>
        </dgm:presLayoutVars>
      </dgm:prSet>
      <dgm:spPr/>
    </dgm:pt>
    <dgm:pt modelId="{6C2A6532-3584-0940-86EB-FD038B891EF5}" type="pres">
      <dgm:prSet presAssocID="{465A68AC-9A7D-C34E-8CE8-DD659768B11B}" presName="childTextHidden" presStyleLbl="bgAccFollowNode1" presStyleIdx="2" presStyleCnt="3"/>
      <dgm:spPr/>
    </dgm:pt>
    <dgm:pt modelId="{B1A85589-7B0E-7A45-B863-D30E11152514}" type="pres">
      <dgm:prSet presAssocID="{465A68AC-9A7D-C34E-8CE8-DD659768B11B}" presName="parentText" presStyleLbl="node1" presStyleIdx="2" presStyleCnt="3">
        <dgm:presLayoutVars>
          <dgm:chMax val="1"/>
          <dgm:bulletEnabled val="1"/>
        </dgm:presLayoutVars>
      </dgm:prSet>
      <dgm:spPr/>
    </dgm:pt>
  </dgm:ptLst>
  <dgm:cxnLst>
    <dgm:cxn modelId="{EE257B01-66D3-F54F-BC55-91799995120F}" srcId="{F7B5230E-5F14-C54F-8070-B2FEA649AF8D}" destId="{465A68AC-9A7D-C34E-8CE8-DD659768B11B}" srcOrd="2" destOrd="0" parTransId="{D4C47493-459A-534A-AF15-17B373F857CB}" sibTransId="{1C1B400A-71EE-E04E-A729-75C1AAF1DDF9}"/>
    <dgm:cxn modelId="{2392DF0E-C71B-FB46-A5C3-E2940A7D7A6D}" type="presOf" srcId="{315147B2-8E95-3749-9809-AB41E4543E12}" destId="{F484C770-7527-924D-B380-EDA0E4949DD8}" srcOrd="0" destOrd="0" presId="urn:microsoft.com/office/officeart/2005/8/layout/hProcess6"/>
    <dgm:cxn modelId="{5D12E610-1329-BE4C-8D4E-B3FA4893D837}" srcId="{F7B5230E-5F14-C54F-8070-B2FEA649AF8D}" destId="{B3C50133-5149-3146-A462-44BB0E5F7B30}" srcOrd="0" destOrd="0" parTransId="{F2F65178-4B1A-924E-9E23-FC15963694FD}" sibTransId="{14AD8E31-3973-8546-B828-38DD272D134A}"/>
    <dgm:cxn modelId="{D104D816-DAB2-8C4B-8003-16816364091A}" type="presOf" srcId="{C2A2B7F2-300D-D44B-9070-08DE722F06DB}" destId="{C2BC47EE-9801-1642-BAA7-F63859ED903E}" srcOrd="1" destOrd="0" presId="urn:microsoft.com/office/officeart/2005/8/layout/hProcess6"/>
    <dgm:cxn modelId="{8B60EB56-67ED-2148-B9BE-51B3918D0F46}" srcId="{F7B5230E-5F14-C54F-8070-B2FEA649AF8D}" destId="{2BC23790-9BA4-E740-BF99-3DB8CF870CAE}" srcOrd="1" destOrd="0" parTransId="{477B6308-8316-DF42-8295-AD5B34360C2C}" sibTransId="{D47AB14F-3FFE-5242-926A-B3E4A1684AC3}"/>
    <dgm:cxn modelId="{1887846E-9F1D-084D-9280-120771F0D206}" srcId="{465A68AC-9A7D-C34E-8CE8-DD659768B11B}" destId="{315147B2-8E95-3749-9809-AB41E4543E12}" srcOrd="0" destOrd="0" parTransId="{6171A3F4-C101-E843-A1D5-7EC8CFE9E5C3}" sibTransId="{B5834DEE-9E6C-B543-9CF9-6A692DCD042F}"/>
    <dgm:cxn modelId="{5BEA4280-735A-9942-8619-7937CCE9EB49}" type="presOf" srcId="{113B9D38-2F11-1A44-818A-09DA0BE61ADC}" destId="{2C7E038B-B595-744A-9C27-EA5483C41A7C}" srcOrd="0" destOrd="0" presId="urn:microsoft.com/office/officeart/2005/8/layout/hProcess6"/>
    <dgm:cxn modelId="{CC88288F-7A50-5F48-B231-17E5E4A05E57}" type="presOf" srcId="{F7B5230E-5F14-C54F-8070-B2FEA649AF8D}" destId="{DA3D1EEE-9E3C-B743-9324-119EEEC26A6D}" srcOrd="0" destOrd="0" presId="urn:microsoft.com/office/officeart/2005/8/layout/hProcess6"/>
    <dgm:cxn modelId="{69EE0094-7158-6341-B982-D16305887CCB}" srcId="{B3C50133-5149-3146-A462-44BB0E5F7B30}" destId="{C2A2B7F2-300D-D44B-9070-08DE722F06DB}" srcOrd="0" destOrd="0" parTransId="{C53DB767-D7FB-A54E-8747-90981B475D6A}" sibTransId="{FECE88D8-71D3-2345-8DFC-C62077111C72}"/>
    <dgm:cxn modelId="{9566D195-8F73-F54E-9550-70727198FC3E}" type="presOf" srcId="{465A68AC-9A7D-C34E-8CE8-DD659768B11B}" destId="{B1A85589-7B0E-7A45-B863-D30E11152514}" srcOrd="0" destOrd="0" presId="urn:microsoft.com/office/officeart/2005/8/layout/hProcess6"/>
    <dgm:cxn modelId="{16ABA8AD-E2CD-3D43-88C8-F6AB431DCC5F}" type="presOf" srcId="{113B9D38-2F11-1A44-818A-09DA0BE61ADC}" destId="{B361A444-1AB1-4441-ACAB-5E37E890AF52}" srcOrd="1" destOrd="0" presId="urn:microsoft.com/office/officeart/2005/8/layout/hProcess6"/>
    <dgm:cxn modelId="{74B293B3-33E8-3E4D-93CB-F6857CEB7572}" srcId="{2BC23790-9BA4-E740-BF99-3DB8CF870CAE}" destId="{113B9D38-2F11-1A44-818A-09DA0BE61ADC}" srcOrd="0" destOrd="0" parTransId="{36FC4F68-E9D8-0940-AC2C-E2F600F7FE3B}" sibTransId="{D65FFAAB-D5EF-764A-B198-C10EB1A94BF8}"/>
    <dgm:cxn modelId="{69E73ACA-5C0D-F14C-AA93-B01CADEDC90D}" type="presOf" srcId="{2BC23790-9BA4-E740-BF99-3DB8CF870CAE}" destId="{59593CED-FD47-7348-9BF0-63FAC9A99B5F}" srcOrd="0" destOrd="0" presId="urn:microsoft.com/office/officeart/2005/8/layout/hProcess6"/>
    <dgm:cxn modelId="{AD2376DD-2378-E84A-8454-6773D53536AA}" type="presOf" srcId="{315147B2-8E95-3749-9809-AB41E4543E12}" destId="{6C2A6532-3584-0940-86EB-FD038B891EF5}" srcOrd="1" destOrd="0" presId="urn:microsoft.com/office/officeart/2005/8/layout/hProcess6"/>
    <dgm:cxn modelId="{9600C5DF-EFD9-834E-BE7B-18F992A209C9}" type="presOf" srcId="{C2A2B7F2-300D-D44B-9070-08DE722F06DB}" destId="{7A8A3A09-CF27-9B4E-A641-2D8AE37D6AE8}" srcOrd="0" destOrd="0" presId="urn:microsoft.com/office/officeart/2005/8/layout/hProcess6"/>
    <dgm:cxn modelId="{23E8B0F3-50E5-054D-B3AA-B1B277003574}" type="presOf" srcId="{B3C50133-5149-3146-A462-44BB0E5F7B30}" destId="{DD0F1107-DF10-3D43-AE93-5B78F665C259}" srcOrd="0" destOrd="0" presId="urn:microsoft.com/office/officeart/2005/8/layout/hProcess6"/>
    <dgm:cxn modelId="{0B3498E5-CDB0-2743-97E1-3355B5810333}" type="presParOf" srcId="{DA3D1EEE-9E3C-B743-9324-119EEEC26A6D}" destId="{A3D5D85C-6BC3-D64C-A85D-22B053D97089}" srcOrd="0" destOrd="0" presId="urn:microsoft.com/office/officeart/2005/8/layout/hProcess6"/>
    <dgm:cxn modelId="{5D12D080-D193-7047-BF66-75F8366A0F4C}" type="presParOf" srcId="{A3D5D85C-6BC3-D64C-A85D-22B053D97089}" destId="{09808563-D595-A146-8AB9-EF89BE9C0E53}" srcOrd="0" destOrd="0" presId="urn:microsoft.com/office/officeart/2005/8/layout/hProcess6"/>
    <dgm:cxn modelId="{39FE5DEC-3BA2-1248-B174-A22F07A5BE6F}" type="presParOf" srcId="{A3D5D85C-6BC3-D64C-A85D-22B053D97089}" destId="{7A8A3A09-CF27-9B4E-A641-2D8AE37D6AE8}" srcOrd="1" destOrd="0" presId="urn:microsoft.com/office/officeart/2005/8/layout/hProcess6"/>
    <dgm:cxn modelId="{7F06102B-50FE-6A45-B435-76A21266137D}" type="presParOf" srcId="{A3D5D85C-6BC3-D64C-A85D-22B053D97089}" destId="{C2BC47EE-9801-1642-BAA7-F63859ED903E}" srcOrd="2" destOrd="0" presId="urn:microsoft.com/office/officeart/2005/8/layout/hProcess6"/>
    <dgm:cxn modelId="{DC3D1699-2785-914D-B731-4C77961140C5}" type="presParOf" srcId="{A3D5D85C-6BC3-D64C-A85D-22B053D97089}" destId="{DD0F1107-DF10-3D43-AE93-5B78F665C259}" srcOrd="3" destOrd="0" presId="urn:microsoft.com/office/officeart/2005/8/layout/hProcess6"/>
    <dgm:cxn modelId="{36C7C58D-F3C5-0542-A3AC-35F755899D03}" type="presParOf" srcId="{DA3D1EEE-9E3C-B743-9324-119EEEC26A6D}" destId="{C7AE2319-42B5-BF46-86C8-EB6E64270301}" srcOrd="1" destOrd="0" presId="urn:microsoft.com/office/officeart/2005/8/layout/hProcess6"/>
    <dgm:cxn modelId="{6EE035C2-6454-594B-8EC8-F4E5DEC55A3B}" type="presParOf" srcId="{DA3D1EEE-9E3C-B743-9324-119EEEC26A6D}" destId="{C7FB4BEB-0821-4548-A6CF-1CBA3B57F364}" srcOrd="2" destOrd="0" presId="urn:microsoft.com/office/officeart/2005/8/layout/hProcess6"/>
    <dgm:cxn modelId="{264397AC-EEB6-8541-962A-8BB9DAED8B6E}" type="presParOf" srcId="{C7FB4BEB-0821-4548-A6CF-1CBA3B57F364}" destId="{3020E33A-87ED-CA49-912D-98B65BD45F99}" srcOrd="0" destOrd="0" presId="urn:microsoft.com/office/officeart/2005/8/layout/hProcess6"/>
    <dgm:cxn modelId="{9A780795-7CA6-E74E-86FF-8A01A48B3606}" type="presParOf" srcId="{C7FB4BEB-0821-4548-A6CF-1CBA3B57F364}" destId="{2C7E038B-B595-744A-9C27-EA5483C41A7C}" srcOrd="1" destOrd="0" presId="urn:microsoft.com/office/officeart/2005/8/layout/hProcess6"/>
    <dgm:cxn modelId="{6E1FBAC8-CC2F-EF4A-BD24-33AF284FDA86}" type="presParOf" srcId="{C7FB4BEB-0821-4548-A6CF-1CBA3B57F364}" destId="{B361A444-1AB1-4441-ACAB-5E37E890AF52}" srcOrd="2" destOrd="0" presId="urn:microsoft.com/office/officeart/2005/8/layout/hProcess6"/>
    <dgm:cxn modelId="{A6FA9273-07FA-414A-9FFF-B5A9E93DBCDD}" type="presParOf" srcId="{C7FB4BEB-0821-4548-A6CF-1CBA3B57F364}" destId="{59593CED-FD47-7348-9BF0-63FAC9A99B5F}" srcOrd="3" destOrd="0" presId="urn:microsoft.com/office/officeart/2005/8/layout/hProcess6"/>
    <dgm:cxn modelId="{3F691A6E-4B5A-3140-8DC6-CD151E99ABB8}" type="presParOf" srcId="{DA3D1EEE-9E3C-B743-9324-119EEEC26A6D}" destId="{6E5FEBF3-E87B-924D-AAD7-D01DB6C68B8D}" srcOrd="3" destOrd="0" presId="urn:microsoft.com/office/officeart/2005/8/layout/hProcess6"/>
    <dgm:cxn modelId="{D3E100D9-7FFE-7847-B83F-B70A1ABB605C}" type="presParOf" srcId="{DA3D1EEE-9E3C-B743-9324-119EEEC26A6D}" destId="{21B41B81-527F-6F45-804E-35D07908C189}" srcOrd="4" destOrd="0" presId="urn:microsoft.com/office/officeart/2005/8/layout/hProcess6"/>
    <dgm:cxn modelId="{2531894E-F5E3-DB44-9F06-959D46AE2F52}" type="presParOf" srcId="{21B41B81-527F-6F45-804E-35D07908C189}" destId="{998EBA46-EEFC-DA45-A6A7-808FD27C4823}" srcOrd="0" destOrd="0" presId="urn:microsoft.com/office/officeart/2005/8/layout/hProcess6"/>
    <dgm:cxn modelId="{715CA730-53E0-9A4A-85A3-0E4DBC88C94B}" type="presParOf" srcId="{21B41B81-527F-6F45-804E-35D07908C189}" destId="{F484C770-7527-924D-B380-EDA0E4949DD8}" srcOrd="1" destOrd="0" presId="urn:microsoft.com/office/officeart/2005/8/layout/hProcess6"/>
    <dgm:cxn modelId="{2CA7B9DE-6376-E54F-BB2B-8AE28CA96227}" type="presParOf" srcId="{21B41B81-527F-6F45-804E-35D07908C189}" destId="{6C2A6532-3584-0940-86EB-FD038B891EF5}" srcOrd="2" destOrd="0" presId="urn:microsoft.com/office/officeart/2005/8/layout/hProcess6"/>
    <dgm:cxn modelId="{946C0BC9-12C9-F448-A14D-E4D6D8A9EA2B}" type="presParOf" srcId="{21B41B81-527F-6F45-804E-35D07908C189}" destId="{B1A85589-7B0E-7A45-B863-D30E11152514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4794C3F-D4C2-344F-A873-0C390194BD34}" type="doc">
      <dgm:prSet loTypeId="urn:microsoft.com/office/officeart/2005/8/layout/hProcess9" loCatId="" qsTypeId="urn:microsoft.com/office/officeart/2005/8/quickstyle/simple1" qsCatId="simple" csTypeId="urn:microsoft.com/office/officeart/2005/8/colors/colorful1" csCatId="colorful" phldr="1"/>
      <dgm:spPr/>
    </dgm:pt>
    <dgm:pt modelId="{0F901D78-76A2-024F-A611-E4A1C1AB2142}">
      <dgm:prSet phldrT="[Κείμενο]" custT="1"/>
      <dgm:spPr/>
      <dgm:t>
        <a:bodyPr/>
        <a:lstStyle/>
        <a:p>
          <a:r>
            <a:rPr lang="el-GR" sz="4400" dirty="0">
              <a:solidFill>
                <a:schemeClr val="tx1"/>
              </a:solidFill>
            </a:rPr>
            <a:t>↓</a:t>
          </a:r>
          <a:r>
            <a:rPr lang="en-US" sz="4400" dirty="0">
              <a:solidFill>
                <a:schemeClr val="tx1"/>
              </a:solidFill>
            </a:rPr>
            <a:t>PCO</a:t>
          </a:r>
          <a:r>
            <a:rPr lang="en-US" sz="4400" baseline="-25000" dirty="0">
              <a:solidFill>
                <a:schemeClr val="tx1"/>
              </a:solidFill>
            </a:rPr>
            <a:t>2 </a:t>
          </a:r>
          <a:r>
            <a:rPr lang="el-GR" sz="4400" baseline="-25000" dirty="0">
              <a:solidFill>
                <a:schemeClr val="tx1"/>
              </a:solidFill>
            </a:rPr>
            <a:t>κατά 10 </a:t>
          </a:r>
          <a:r>
            <a:rPr lang="en-US" sz="4400" baseline="-25000" dirty="0">
              <a:solidFill>
                <a:schemeClr val="tx1"/>
              </a:solidFill>
            </a:rPr>
            <a:t>mmHg</a:t>
          </a:r>
          <a:endParaRPr lang="el-GR" sz="4400" baseline="-25000" dirty="0">
            <a:solidFill>
              <a:schemeClr val="tx1"/>
            </a:solidFill>
          </a:endParaRPr>
        </a:p>
      </dgm:t>
    </dgm:pt>
    <dgm:pt modelId="{49C9CA1D-9882-DC4B-BE94-6DADFC8A5D95}" type="parTrans" cxnId="{9E281B5B-253E-B843-AED6-BA95E4F9F81A}">
      <dgm:prSet/>
      <dgm:spPr/>
      <dgm:t>
        <a:bodyPr/>
        <a:lstStyle/>
        <a:p>
          <a:endParaRPr lang="el-GR"/>
        </a:p>
      </dgm:t>
    </dgm:pt>
    <dgm:pt modelId="{ACE3E590-4ADA-184F-A210-3BA47246220A}" type="sibTrans" cxnId="{9E281B5B-253E-B843-AED6-BA95E4F9F81A}">
      <dgm:prSet/>
      <dgm:spPr/>
      <dgm:t>
        <a:bodyPr/>
        <a:lstStyle/>
        <a:p>
          <a:endParaRPr lang="el-GR"/>
        </a:p>
      </dgm:t>
    </dgm:pt>
    <dgm:pt modelId="{255E8A86-0619-094C-8932-ADFF71430E35}">
      <dgm:prSet phldrT="[Κείμενο]"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↓HCO</a:t>
          </a:r>
          <a:r>
            <a:rPr lang="en-US" baseline="-25000" dirty="0">
              <a:solidFill>
                <a:schemeClr val="tx1"/>
              </a:solidFill>
            </a:rPr>
            <a:t>3</a:t>
          </a:r>
          <a:r>
            <a:rPr lang="en-US" baseline="30000" dirty="0">
              <a:solidFill>
                <a:schemeClr val="tx1"/>
              </a:solidFill>
            </a:rPr>
            <a:t>-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l-GR" dirty="0">
              <a:solidFill>
                <a:schemeClr val="tx1"/>
              </a:solidFill>
            </a:rPr>
            <a:t>κατά 2-4 </a:t>
          </a:r>
          <a:r>
            <a:rPr lang="en-US" dirty="0" err="1">
              <a:solidFill>
                <a:schemeClr val="tx1"/>
              </a:solidFill>
            </a:rPr>
            <a:t>mEq</a:t>
          </a:r>
          <a:r>
            <a:rPr lang="en-US" dirty="0">
              <a:solidFill>
                <a:schemeClr val="tx1"/>
              </a:solidFill>
            </a:rPr>
            <a:t>/L</a:t>
          </a:r>
          <a:endParaRPr lang="el-GR" dirty="0">
            <a:solidFill>
              <a:schemeClr val="tx1"/>
            </a:solidFill>
          </a:endParaRPr>
        </a:p>
      </dgm:t>
    </dgm:pt>
    <dgm:pt modelId="{5AE98EA0-5B2C-BD4D-8542-68D7137EB689}" type="parTrans" cxnId="{3AE5B592-3BB8-F545-8C73-628B06D0ECBA}">
      <dgm:prSet/>
      <dgm:spPr/>
      <dgm:t>
        <a:bodyPr/>
        <a:lstStyle/>
        <a:p>
          <a:endParaRPr lang="el-GR"/>
        </a:p>
      </dgm:t>
    </dgm:pt>
    <dgm:pt modelId="{B4AD3811-3AC3-9744-BF8E-39D9C5A24DE3}" type="sibTrans" cxnId="{3AE5B592-3BB8-F545-8C73-628B06D0ECBA}">
      <dgm:prSet/>
      <dgm:spPr/>
      <dgm:t>
        <a:bodyPr/>
        <a:lstStyle/>
        <a:p>
          <a:endParaRPr lang="el-GR"/>
        </a:p>
      </dgm:t>
    </dgm:pt>
    <dgm:pt modelId="{E04C1ABD-2734-794F-8E52-75F4A84312C7}" type="pres">
      <dgm:prSet presAssocID="{54794C3F-D4C2-344F-A873-0C390194BD34}" presName="CompostProcess" presStyleCnt="0">
        <dgm:presLayoutVars>
          <dgm:dir/>
          <dgm:resizeHandles val="exact"/>
        </dgm:presLayoutVars>
      </dgm:prSet>
      <dgm:spPr/>
    </dgm:pt>
    <dgm:pt modelId="{6D4161E4-FB81-964D-9CE7-3B3B5353BF32}" type="pres">
      <dgm:prSet presAssocID="{54794C3F-D4C2-344F-A873-0C390194BD34}" presName="arrow" presStyleLbl="bgShp" presStyleIdx="0" presStyleCnt="1"/>
      <dgm:spPr/>
    </dgm:pt>
    <dgm:pt modelId="{452D8D61-C34A-C64E-97C8-D70C7ABBC01E}" type="pres">
      <dgm:prSet presAssocID="{54794C3F-D4C2-344F-A873-0C390194BD34}" presName="linearProcess" presStyleCnt="0"/>
      <dgm:spPr/>
    </dgm:pt>
    <dgm:pt modelId="{484CC42D-32A5-B340-A7D3-71D8458EC260}" type="pres">
      <dgm:prSet presAssocID="{0F901D78-76A2-024F-A611-E4A1C1AB2142}" presName="textNode" presStyleLbl="node1" presStyleIdx="0" presStyleCnt="2">
        <dgm:presLayoutVars>
          <dgm:bulletEnabled val="1"/>
        </dgm:presLayoutVars>
      </dgm:prSet>
      <dgm:spPr/>
    </dgm:pt>
    <dgm:pt modelId="{FCE4A549-6E99-A645-9F87-ECA427D0520D}" type="pres">
      <dgm:prSet presAssocID="{ACE3E590-4ADA-184F-A210-3BA47246220A}" presName="sibTrans" presStyleCnt="0"/>
      <dgm:spPr/>
    </dgm:pt>
    <dgm:pt modelId="{DBCBC807-CF90-834B-8741-6D9EC4BD6DE5}" type="pres">
      <dgm:prSet presAssocID="{255E8A86-0619-094C-8932-ADFF71430E35}" presName="textNode" presStyleLbl="node1" presStyleIdx="1" presStyleCnt="2">
        <dgm:presLayoutVars>
          <dgm:bulletEnabled val="1"/>
        </dgm:presLayoutVars>
      </dgm:prSet>
      <dgm:spPr/>
    </dgm:pt>
  </dgm:ptLst>
  <dgm:cxnLst>
    <dgm:cxn modelId="{9E281B5B-253E-B843-AED6-BA95E4F9F81A}" srcId="{54794C3F-D4C2-344F-A873-0C390194BD34}" destId="{0F901D78-76A2-024F-A611-E4A1C1AB2142}" srcOrd="0" destOrd="0" parTransId="{49C9CA1D-9882-DC4B-BE94-6DADFC8A5D95}" sibTransId="{ACE3E590-4ADA-184F-A210-3BA47246220A}"/>
    <dgm:cxn modelId="{3AE5B592-3BB8-F545-8C73-628B06D0ECBA}" srcId="{54794C3F-D4C2-344F-A873-0C390194BD34}" destId="{255E8A86-0619-094C-8932-ADFF71430E35}" srcOrd="1" destOrd="0" parTransId="{5AE98EA0-5B2C-BD4D-8542-68D7137EB689}" sibTransId="{B4AD3811-3AC3-9744-BF8E-39D9C5A24DE3}"/>
    <dgm:cxn modelId="{3374A1C4-F309-5740-97FD-27C8E4DC42A9}" type="presOf" srcId="{54794C3F-D4C2-344F-A873-0C390194BD34}" destId="{E04C1ABD-2734-794F-8E52-75F4A84312C7}" srcOrd="0" destOrd="0" presId="urn:microsoft.com/office/officeart/2005/8/layout/hProcess9"/>
    <dgm:cxn modelId="{6AD439F4-5B79-D847-9D00-6439C91141F4}" type="presOf" srcId="{255E8A86-0619-094C-8932-ADFF71430E35}" destId="{DBCBC807-CF90-834B-8741-6D9EC4BD6DE5}" srcOrd="0" destOrd="0" presId="urn:microsoft.com/office/officeart/2005/8/layout/hProcess9"/>
    <dgm:cxn modelId="{5ECF2BFD-72AB-A146-AECF-EE3C22E36C55}" type="presOf" srcId="{0F901D78-76A2-024F-A611-E4A1C1AB2142}" destId="{484CC42D-32A5-B340-A7D3-71D8458EC260}" srcOrd="0" destOrd="0" presId="urn:microsoft.com/office/officeart/2005/8/layout/hProcess9"/>
    <dgm:cxn modelId="{615757E4-327F-EC49-8058-5414A8605FFC}" type="presParOf" srcId="{E04C1ABD-2734-794F-8E52-75F4A84312C7}" destId="{6D4161E4-FB81-964D-9CE7-3B3B5353BF32}" srcOrd="0" destOrd="0" presId="urn:microsoft.com/office/officeart/2005/8/layout/hProcess9"/>
    <dgm:cxn modelId="{5735E701-396D-5F47-8C33-635123259088}" type="presParOf" srcId="{E04C1ABD-2734-794F-8E52-75F4A84312C7}" destId="{452D8D61-C34A-C64E-97C8-D70C7ABBC01E}" srcOrd="1" destOrd="0" presId="urn:microsoft.com/office/officeart/2005/8/layout/hProcess9"/>
    <dgm:cxn modelId="{89BC7112-9E43-9346-B48D-5B76B946EF61}" type="presParOf" srcId="{452D8D61-C34A-C64E-97C8-D70C7ABBC01E}" destId="{484CC42D-32A5-B340-A7D3-71D8458EC260}" srcOrd="0" destOrd="0" presId="urn:microsoft.com/office/officeart/2005/8/layout/hProcess9"/>
    <dgm:cxn modelId="{ED7273BE-63A0-1C46-9BC1-883B16619007}" type="presParOf" srcId="{452D8D61-C34A-C64E-97C8-D70C7ABBC01E}" destId="{FCE4A549-6E99-A645-9F87-ECA427D0520D}" srcOrd="1" destOrd="0" presId="urn:microsoft.com/office/officeart/2005/8/layout/hProcess9"/>
    <dgm:cxn modelId="{0E24624E-B925-6B44-A35F-4E152823C923}" type="presParOf" srcId="{452D8D61-C34A-C64E-97C8-D70C7ABBC01E}" destId="{DBCBC807-CF90-834B-8741-6D9EC4BD6DE5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D06BAF-EC29-DE49-B966-12D13AC5AC41}">
      <dsp:nvSpPr>
        <dsp:cNvPr id="0" name=""/>
        <dsp:cNvSpPr/>
      </dsp:nvSpPr>
      <dsp:spPr>
        <a:xfrm>
          <a:off x="5245530" y="1568429"/>
          <a:ext cx="2122928" cy="7368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8442"/>
              </a:lnTo>
              <a:lnTo>
                <a:pt x="2122928" y="368442"/>
              </a:lnTo>
              <a:lnTo>
                <a:pt x="2122928" y="73688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E20069-9746-9F4D-B397-22A24FEA729C}">
      <dsp:nvSpPr>
        <dsp:cNvPr id="0" name=""/>
        <dsp:cNvSpPr/>
      </dsp:nvSpPr>
      <dsp:spPr>
        <a:xfrm>
          <a:off x="3122601" y="1568429"/>
          <a:ext cx="2122928" cy="736884"/>
        </a:xfrm>
        <a:custGeom>
          <a:avLst/>
          <a:gdLst/>
          <a:ahLst/>
          <a:cxnLst/>
          <a:rect l="0" t="0" r="0" b="0"/>
          <a:pathLst>
            <a:path>
              <a:moveTo>
                <a:pt x="2122928" y="0"/>
              </a:moveTo>
              <a:lnTo>
                <a:pt x="2122928" y="368442"/>
              </a:lnTo>
              <a:lnTo>
                <a:pt x="0" y="368442"/>
              </a:lnTo>
              <a:lnTo>
                <a:pt x="0" y="73688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F5C011-446E-8D4F-A18B-D6AB0C6A88FD}">
      <dsp:nvSpPr>
        <dsp:cNvPr id="0" name=""/>
        <dsp:cNvSpPr/>
      </dsp:nvSpPr>
      <dsp:spPr>
        <a:xfrm>
          <a:off x="3829703" y="130574"/>
          <a:ext cx="2831653" cy="1437854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13F4A9-B3AF-B746-954E-8E8B964581DB}">
      <dsp:nvSpPr>
        <dsp:cNvPr id="0" name=""/>
        <dsp:cNvSpPr/>
      </dsp:nvSpPr>
      <dsp:spPr>
        <a:xfrm>
          <a:off x="3829703" y="130574"/>
          <a:ext cx="2831653" cy="1437854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2ED426-F7C0-E046-883C-3F6A8CE97D48}">
      <dsp:nvSpPr>
        <dsp:cNvPr id="0" name=""/>
        <dsp:cNvSpPr/>
      </dsp:nvSpPr>
      <dsp:spPr>
        <a:xfrm>
          <a:off x="2413876" y="389388"/>
          <a:ext cx="5663307" cy="92022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100" b="1" kern="1200" dirty="0"/>
            <a:t>Ταξινόμηση Μεταβολικής οξέωσης</a:t>
          </a:r>
          <a:r>
            <a:rPr lang="en-US" sz="3100" b="1" kern="1200" dirty="0"/>
            <a:t>-</a:t>
          </a:r>
          <a:endParaRPr lang="el-GR" sz="3100" b="1" kern="1200" dirty="0"/>
        </a:p>
      </dsp:txBody>
      <dsp:txXfrm>
        <a:off x="2413876" y="389388"/>
        <a:ext cx="5663307" cy="920226"/>
      </dsp:txXfrm>
    </dsp:sp>
    <dsp:sp modelId="{9EB4B109-8EBB-094D-B15D-A2F4A66D75B2}">
      <dsp:nvSpPr>
        <dsp:cNvPr id="0" name=""/>
        <dsp:cNvSpPr/>
      </dsp:nvSpPr>
      <dsp:spPr>
        <a:xfrm>
          <a:off x="2245358" y="2305313"/>
          <a:ext cx="1754486" cy="1754486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412CAA-8400-F344-B0CC-74C587A9AF3D}">
      <dsp:nvSpPr>
        <dsp:cNvPr id="0" name=""/>
        <dsp:cNvSpPr/>
      </dsp:nvSpPr>
      <dsp:spPr>
        <a:xfrm>
          <a:off x="2245358" y="2305313"/>
          <a:ext cx="1754486" cy="1754486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1A692A-0E3C-DE4C-9379-E2FBEA563AC9}">
      <dsp:nvSpPr>
        <dsp:cNvPr id="0" name=""/>
        <dsp:cNvSpPr/>
      </dsp:nvSpPr>
      <dsp:spPr>
        <a:xfrm>
          <a:off x="1368115" y="2621121"/>
          <a:ext cx="3508973" cy="1122871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100" b="1" kern="1200" dirty="0" err="1"/>
            <a:t>Παθογενετικός</a:t>
          </a:r>
          <a:r>
            <a:rPr lang="el-GR" sz="3100" b="1" kern="1200" dirty="0"/>
            <a:t> μηχανισμός</a:t>
          </a:r>
        </a:p>
      </dsp:txBody>
      <dsp:txXfrm>
        <a:off x="1368115" y="2621121"/>
        <a:ext cx="3508973" cy="1122871"/>
      </dsp:txXfrm>
    </dsp:sp>
    <dsp:sp modelId="{CF8BFF84-06EE-9243-A402-8F736DCFD651}">
      <dsp:nvSpPr>
        <dsp:cNvPr id="0" name=""/>
        <dsp:cNvSpPr/>
      </dsp:nvSpPr>
      <dsp:spPr>
        <a:xfrm>
          <a:off x="6491215" y="2305313"/>
          <a:ext cx="1754486" cy="1754486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D11CA7-DB91-B745-BF03-33DD814F2CCE}">
      <dsp:nvSpPr>
        <dsp:cNvPr id="0" name=""/>
        <dsp:cNvSpPr/>
      </dsp:nvSpPr>
      <dsp:spPr>
        <a:xfrm>
          <a:off x="6491215" y="2305313"/>
          <a:ext cx="1754486" cy="1754486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CC1F34-A83E-9C46-8F30-45EC5C76D572}">
      <dsp:nvSpPr>
        <dsp:cNvPr id="0" name=""/>
        <dsp:cNvSpPr/>
      </dsp:nvSpPr>
      <dsp:spPr>
        <a:xfrm>
          <a:off x="5613972" y="2621121"/>
          <a:ext cx="3508973" cy="1122871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100" b="1" kern="1200" dirty="0"/>
            <a:t>Χάσμα ανιόντων ορού</a:t>
          </a:r>
        </a:p>
      </dsp:txBody>
      <dsp:txXfrm>
        <a:off x="5613972" y="2621121"/>
        <a:ext cx="3508973" cy="11228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9AA87F-D1FD-3C4E-9DA7-C68337FB5C66}">
      <dsp:nvSpPr>
        <dsp:cNvPr id="0" name=""/>
        <dsp:cNvSpPr/>
      </dsp:nvSpPr>
      <dsp:spPr>
        <a:xfrm>
          <a:off x="3633491" y="958043"/>
          <a:ext cx="1157898" cy="4019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0957"/>
              </a:lnTo>
              <a:lnTo>
                <a:pt x="1157898" y="200957"/>
              </a:lnTo>
              <a:lnTo>
                <a:pt x="1157898" y="4019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5D1884-5C52-EA4A-BF04-92FE4F264DBC}">
      <dsp:nvSpPr>
        <dsp:cNvPr id="0" name=""/>
        <dsp:cNvSpPr/>
      </dsp:nvSpPr>
      <dsp:spPr>
        <a:xfrm>
          <a:off x="2475593" y="958043"/>
          <a:ext cx="1157898" cy="401915"/>
        </a:xfrm>
        <a:custGeom>
          <a:avLst/>
          <a:gdLst/>
          <a:ahLst/>
          <a:cxnLst/>
          <a:rect l="0" t="0" r="0" b="0"/>
          <a:pathLst>
            <a:path>
              <a:moveTo>
                <a:pt x="1157898" y="0"/>
              </a:moveTo>
              <a:lnTo>
                <a:pt x="1157898" y="200957"/>
              </a:lnTo>
              <a:lnTo>
                <a:pt x="0" y="200957"/>
              </a:lnTo>
              <a:lnTo>
                <a:pt x="0" y="4019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57893E-715F-4B42-BC96-141A865FE4AB}">
      <dsp:nvSpPr>
        <dsp:cNvPr id="0" name=""/>
        <dsp:cNvSpPr/>
      </dsp:nvSpPr>
      <dsp:spPr>
        <a:xfrm>
          <a:off x="2676550" y="1102"/>
          <a:ext cx="1913881" cy="956940"/>
        </a:xfrm>
        <a:prstGeom prst="rect">
          <a:avLst/>
        </a:prstGeom>
        <a:solidFill>
          <a:srgbClr val="FFFBC4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800" b="1" kern="1200" dirty="0">
              <a:solidFill>
                <a:schemeClr val="tx1"/>
              </a:solidFill>
            </a:rPr>
            <a:t>Χάσμα</a:t>
          </a:r>
          <a:r>
            <a:rPr lang="el-GR" sz="2800" b="1" kern="1200" dirty="0"/>
            <a:t> </a:t>
          </a:r>
          <a:r>
            <a:rPr lang="el-GR" sz="2800" b="1" kern="1200" dirty="0">
              <a:solidFill>
                <a:schemeClr val="tx1"/>
              </a:solidFill>
            </a:rPr>
            <a:t>ανιόντων</a:t>
          </a:r>
        </a:p>
      </dsp:txBody>
      <dsp:txXfrm>
        <a:off x="2676550" y="1102"/>
        <a:ext cx="1913881" cy="956940"/>
      </dsp:txXfrm>
    </dsp:sp>
    <dsp:sp modelId="{ADE25C3E-92C0-EA4E-AFF8-09A534D636DC}">
      <dsp:nvSpPr>
        <dsp:cNvPr id="0" name=""/>
        <dsp:cNvSpPr/>
      </dsp:nvSpPr>
      <dsp:spPr>
        <a:xfrm>
          <a:off x="1518652" y="1359958"/>
          <a:ext cx="1913881" cy="956940"/>
        </a:xfrm>
        <a:prstGeom prst="rect">
          <a:avLst/>
        </a:prstGeom>
        <a:solidFill>
          <a:srgbClr val="FFFBC4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800" kern="1200" dirty="0">
              <a:solidFill>
                <a:schemeClr val="tx1"/>
              </a:solidFill>
            </a:rPr>
            <a:t>Φυσιολογικό </a:t>
          </a:r>
        </a:p>
      </dsp:txBody>
      <dsp:txXfrm>
        <a:off x="1518652" y="1359958"/>
        <a:ext cx="1913881" cy="956940"/>
      </dsp:txXfrm>
    </dsp:sp>
    <dsp:sp modelId="{4637A6EB-D58A-FC4D-AEED-C4DE049E826E}">
      <dsp:nvSpPr>
        <dsp:cNvPr id="0" name=""/>
        <dsp:cNvSpPr/>
      </dsp:nvSpPr>
      <dsp:spPr>
        <a:xfrm>
          <a:off x="3834449" y="1359958"/>
          <a:ext cx="1913881" cy="956940"/>
        </a:xfrm>
        <a:prstGeom prst="rect">
          <a:avLst/>
        </a:prstGeom>
        <a:solidFill>
          <a:srgbClr val="FFFBC4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800" kern="1200" dirty="0">
              <a:solidFill>
                <a:schemeClr val="tx1"/>
              </a:solidFill>
            </a:rPr>
            <a:t>Αυξημένο </a:t>
          </a:r>
        </a:p>
      </dsp:txBody>
      <dsp:txXfrm>
        <a:off x="3834449" y="1359958"/>
        <a:ext cx="1913881" cy="9569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8968DE-59B6-DC44-9369-CBBE20B80901}">
      <dsp:nvSpPr>
        <dsp:cNvPr id="0" name=""/>
        <dsp:cNvSpPr/>
      </dsp:nvSpPr>
      <dsp:spPr>
        <a:xfrm>
          <a:off x="4273615" y="2643155"/>
          <a:ext cx="1741501" cy="174150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>
              <a:solidFill>
                <a:schemeClr val="tx1"/>
              </a:solidFill>
            </a:rPr>
            <a:t>Αίτια μεταβολική </a:t>
          </a:r>
          <a:r>
            <a:rPr lang="el-GR" sz="2400" kern="1200" dirty="0" err="1">
              <a:solidFill>
                <a:schemeClr val="tx1"/>
              </a:solidFill>
            </a:rPr>
            <a:t>αλκάλωσης</a:t>
          </a:r>
          <a:endParaRPr lang="el-GR" sz="2400" kern="1200" dirty="0">
            <a:solidFill>
              <a:schemeClr val="tx1"/>
            </a:solidFill>
          </a:endParaRPr>
        </a:p>
      </dsp:txBody>
      <dsp:txXfrm>
        <a:off x="4358628" y="2728168"/>
        <a:ext cx="1571475" cy="1571475"/>
      </dsp:txXfrm>
    </dsp:sp>
    <dsp:sp modelId="{863CAECB-6A0F-7542-AA42-55AB88DB5F0C}">
      <dsp:nvSpPr>
        <dsp:cNvPr id="0" name=""/>
        <dsp:cNvSpPr/>
      </dsp:nvSpPr>
      <dsp:spPr>
        <a:xfrm rot="16200000">
          <a:off x="4604929" y="2103718"/>
          <a:ext cx="107887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78872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F33538-3DDF-324C-AFB5-ECF1A5316F8E}">
      <dsp:nvSpPr>
        <dsp:cNvPr id="0" name=""/>
        <dsp:cNvSpPr/>
      </dsp:nvSpPr>
      <dsp:spPr>
        <a:xfrm>
          <a:off x="4434498" y="112040"/>
          <a:ext cx="1419734" cy="1452241"/>
        </a:xfrm>
        <a:prstGeom prst="roundRect">
          <a:avLst/>
        </a:prstGeom>
        <a:solidFill>
          <a:schemeClr val="accent4">
            <a:hueOff val="3266964"/>
            <a:satOff val="-13592"/>
            <a:lumOff val="32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>
              <a:solidFill>
                <a:schemeClr val="tx1"/>
              </a:solidFill>
            </a:rPr>
            <a:t>Απώλεια </a:t>
          </a:r>
          <a:r>
            <a:rPr lang="el-GR" sz="2400" b="1" kern="1200" dirty="0">
              <a:solidFill>
                <a:schemeClr val="tx1"/>
              </a:solidFill>
            </a:rPr>
            <a:t>Η</a:t>
          </a:r>
          <a:r>
            <a:rPr lang="el-GR" sz="2400" b="1" kern="1200" baseline="30000" dirty="0">
              <a:solidFill>
                <a:schemeClr val="tx1"/>
              </a:solidFill>
            </a:rPr>
            <a:t>+</a:t>
          </a:r>
        </a:p>
      </dsp:txBody>
      <dsp:txXfrm>
        <a:off x="4503804" y="181346"/>
        <a:ext cx="1281122" cy="1313629"/>
      </dsp:txXfrm>
    </dsp:sp>
    <dsp:sp modelId="{8E7807ED-34C6-9644-B015-7B84AE63E3CE}">
      <dsp:nvSpPr>
        <dsp:cNvPr id="0" name=""/>
        <dsp:cNvSpPr/>
      </dsp:nvSpPr>
      <dsp:spPr>
        <a:xfrm rot="970416">
          <a:off x="5996522" y="3897310"/>
          <a:ext cx="93961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39610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C558EE-6AFB-C945-8EF3-E27820245CC6}">
      <dsp:nvSpPr>
        <dsp:cNvPr id="0" name=""/>
        <dsp:cNvSpPr/>
      </dsp:nvSpPr>
      <dsp:spPr>
        <a:xfrm>
          <a:off x="6917539" y="3452672"/>
          <a:ext cx="1832130" cy="1682370"/>
        </a:xfrm>
        <a:prstGeom prst="roundRect">
          <a:avLst/>
        </a:prstGeom>
        <a:solidFill>
          <a:schemeClr val="accent4">
            <a:hueOff val="6533927"/>
            <a:satOff val="-27185"/>
            <a:lumOff val="64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 err="1">
              <a:solidFill>
                <a:schemeClr val="tx1"/>
              </a:solidFill>
            </a:rPr>
            <a:t>Υπογκαιμία</a:t>
          </a:r>
          <a:endParaRPr lang="el-GR" sz="2400" kern="1200" dirty="0">
            <a:solidFill>
              <a:schemeClr val="tx1"/>
            </a:solidFill>
          </a:endParaRPr>
        </a:p>
      </dsp:txBody>
      <dsp:txXfrm>
        <a:off x="6999666" y="3534799"/>
        <a:ext cx="1667876" cy="1518116"/>
      </dsp:txXfrm>
    </dsp:sp>
    <dsp:sp modelId="{F856EEBF-1481-EE4F-9046-7FFC32545547}">
      <dsp:nvSpPr>
        <dsp:cNvPr id="0" name=""/>
        <dsp:cNvSpPr/>
      </dsp:nvSpPr>
      <dsp:spPr>
        <a:xfrm rot="9871632">
          <a:off x="3535842" y="3855169"/>
          <a:ext cx="75138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51389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4BCC5E-9E8C-AF46-996D-72665BE1F36B}">
      <dsp:nvSpPr>
        <dsp:cNvPr id="0" name=""/>
        <dsp:cNvSpPr/>
      </dsp:nvSpPr>
      <dsp:spPr>
        <a:xfrm>
          <a:off x="1440060" y="3545652"/>
          <a:ext cx="2109398" cy="1403399"/>
        </a:xfrm>
        <a:prstGeom prst="roundRect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>
              <a:solidFill>
                <a:schemeClr val="tx1"/>
              </a:solidFill>
            </a:rPr>
            <a:t>Κατακράτηση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tx1"/>
              </a:solidFill>
            </a:rPr>
            <a:t>HCO</a:t>
          </a:r>
          <a:r>
            <a:rPr lang="en-US" sz="2400" b="1" kern="1200" baseline="30000" dirty="0">
              <a:solidFill>
                <a:schemeClr val="tx1"/>
              </a:solidFill>
            </a:rPr>
            <a:t>-</a:t>
          </a:r>
          <a:r>
            <a:rPr lang="en-US" sz="2400" b="1" kern="1200" baseline="-25000" dirty="0">
              <a:solidFill>
                <a:schemeClr val="tx1"/>
              </a:solidFill>
            </a:rPr>
            <a:t>3</a:t>
          </a:r>
          <a:endParaRPr lang="el-GR" sz="2400" kern="1200" dirty="0">
            <a:solidFill>
              <a:schemeClr val="tx1"/>
            </a:solidFill>
          </a:endParaRPr>
        </a:p>
      </dsp:txBody>
      <dsp:txXfrm>
        <a:off x="1508568" y="3614160"/>
        <a:ext cx="1972382" cy="126638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8A3A09-CF27-9B4E-A641-2D8AE37D6AE8}">
      <dsp:nvSpPr>
        <dsp:cNvPr id="0" name=""/>
        <dsp:cNvSpPr/>
      </dsp:nvSpPr>
      <dsp:spPr>
        <a:xfrm>
          <a:off x="596816" y="1134392"/>
          <a:ext cx="2382440" cy="2082552"/>
        </a:xfrm>
        <a:prstGeom prst="rightArrow">
          <a:avLst>
            <a:gd name="adj1" fmla="val 70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22860" rIns="4572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600" kern="1200" dirty="0"/>
            <a:t>↓ </a:t>
          </a:r>
          <a:r>
            <a:rPr lang="en-US" sz="3600" kern="1200" dirty="0"/>
            <a:t>PCO</a:t>
          </a:r>
          <a:r>
            <a:rPr lang="en-US" sz="3600" kern="1200" baseline="-25000" dirty="0"/>
            <a:t>2</a:t>
          </a:r>
          <a:endParaRPr lang="el-GR" sz="3600" kern="1200" baseline="-25000" dirty="0"/>
        </a:p>
      </dsp:txBody>
      <dsp:txXfrm>
        <a:off x="1192427" y="1446775"/>
        <a:ext cx="1161440" cy="1457786"/>
      </dsp:txXfrm>
    </dsp:sp>
    <dsp:sp modelId="{DD0F1107-DF10-3D43-AE93-5B78F665C259}">
      <dsp:nvSpPr>
        <dsp:cNvPr id="0" name=""/>
        <dsp:cNvSpPr/>
      </dsp:nvSpPr>
      <dsp:spPr>
        <a:xfrm>
          <a:off x="1206" y="1580058"/>
          <a:ext cx="1191220" cy="119122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600" kern="1200"/>
        </a:p>
      </dsp:txBody>
      <dsp:txXfrm>
        <a:off x="175656" y="1754508"/>
        <a:ext cx="842320" cy="842320"/>
      </dsp:txXfrm>
    </dsp:sp>
    <dsp:sp modelId="{2C7E038B-B595-744A-9C27-EA5483C41A7C}">
      <dsp:nvSpPr>
        <dsp:cNvPr id="0" name=""/>
        <dsp:cNvSpPr/>
      </dsp:nvSpPr>
      <dsp:spPr>
        <a:xfrm>
          <a:off x="3128160" y="928063"/>
          <a:ext cx="4259279" cy="2495210"/>
        </a:xfrm>
        <a:prstGeom prst="rightArrow">
          <a:avLst>
            <a:gd name="adj1" fmla="val 70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280" tIns="20320" rIns="4064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↓</a:t>
          </a:r>
          <a:r>
            <a:rPr lang="el-GR" sz="3200" kern="1200" dirty="0"/>
            <a:t> </a:t>
          </a:r>
          <a:r>
            <a:rPr lang="el-GR" sz="3200" kern="1200" dirty="0" err="1"/>
            <a:t>επαναρρόφηση</a:t>
          </a:r>
          <a:r>
            <a:rPr lang="en-US" sz="3200" kern="1200" dirty="0"/>
            <a:t> HCO</a:t>
          </a:r>
          <a:r>
            <a:rPr lang="en-US" sz="3200" kern="1200" baseline="-25000" dirty="0"/>
            <a:t>3</a:t>
          </a:r>
          <a:r>
            <a:rPr lang="en-US" sz="3200" kern="1200" baseline="30000" dirty="0"/>
            <a:t>-</a:t>
          </a:r>
          <a:endParaRPr lang="el-GR" sz="3200" kern="1200" dirty="0"/>
        </a:p>
      </dsp:txBody>
      <dsp:txXfrm>
        <a:off x="4192980" y="1302345"/>
        <a:ext cx="2321136" cy="1746647"/>
      </dsp:txXfrm>
    </dsp:sp>
    <dsp:sp modelId="{59593CED-FD47-7348-9BF0-63FAC9A99B5F}">
      <dsp:nvSpPr>
        <dsp:cNvPr id="0" name=""/>
        <dsp:cNvSpPr/>
      </dsp:nvSpPr>
      <dsp:spPr>
        <a:xfrm>
          <a:off x="3470969" y="1580058"/>
          <a:ext cx="1191220" cy="1191220"/>
        </a:xfrm>
        <a:prstGeom prst="ellipse">
          <a:avLst/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600" kern="1200" dirty="0"/>
        </a:p>
      </dsp:txBody>
      <dsp:txXfrm>
        <a:off x="3645419" y="1754508"/>
        <a:ext cx="842320" cy="842320"/>
      </dsp:txXfrm>
    </dsp:sp>
    <dsp:sp modelId="{F484C770-7527-924D-B380-EDA0E4949DD8}">
      <dsp:nvSpPr>
        <dsp:cNvPr id="0" name=""/>
        <dsp:cNvSpPr/>
      </dsp:nvSpPr>
      <dsp:spPr>
        <a:xfrm>
          <a:off x="8131952" y="1134392"/>
          <a:ext cx="2382440" cy="2082552"/>
        </a:xfrm>
        <a:prstGeom prst="rightArrow">
          <a:avLst>
            <a:gd name="adj1" fmla="val 70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0" tIns="15875" rIns="31750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↓</a:t>
          </a:r>
          <a:r>
            <a:rPr lang="el-GR" sz="2500" kern="1200" dirty="0"/>
            <a:t> </a:t>
          </a:r>
          <a:r>
            <a:rPr lang="en-US" sz="2500" kern="1200" dirty="0"/>
            <a:t> HCO</a:t>
          </a:r>
          <a:r>
            <a:rPr lang="en-US" sz="2500" kern="1200" baseline="-25000" dirty="0"/>
            <a:t>3</a:t>
          </a:r>
          <a:r>
            <a:rPr lang="en-US" sz="2500" kern="1200" baseline="30000" dirty="0"/>
            <a:t>-</a:t>
          </a:r>
          <a:r>
            <a:rPr lang="el-GR" sz="2500" kern="1200" baseline="30000" dirty="0"/>
            <a:t> </a:t>
          </a:r>
          <a:r>
            <a:rPr lang="el-GR" sz="2500" kern="1200" baseline="0" dirty="0"/>
            <a:t>του ορού</a:t>
          </a:r>
          <a:endParaRPr lang="el-GR" sz="2500" kern="1200" baseline="30000" dirty="0"/>
        </a:p>
      </dsp:txBody>
      <dsp:txXfrm>
        <a:off x="8727562" y="1446775"/>
        <a:ext cx="1161440" cy="1457786"/>
      </dsp:txXfrm>
    </dsp:sp>
    <dsp:sp modelId="{B1A85589-7B0E-7A45-B863-D30E11152514}">
      <dsp:nvSpPr>
        <dsp:cNvPr id="0" name=""/>
        <dsp:cNvSpPr/>
      </dsp:nvSpPr>
      <dsp:spPr>
        <a:xfrm>
          <a:off x="7536342" y="1580058"/>
          <a:ext cx="1191220" cy="119122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600" kern="1200"/>
        </a:p>
      </dsp:txBody>
      <dsp:txXfrm>
        <a:off x="7710792" y="1754508"/>
        <a:ext cx="842320" cy="8423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4161E4-FB81-964D-9CE7-3B3B5353BF32}">
      <dsp:nvSpPr>
        <dsp:cNvPr id="0" name=""/>
        <dsp:cNvSpPr/>
      </dsp:nvSpPr>
      <dsp:spPr>
        <a:xfrm>
          <a:off x="788669" y="0"/>
          <a:ext cx="8938260" cy="4351338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4CC42D-32A5-B340-A7D3-71D8458EC260}">
      <dsp:nvSpPr>
        <dsp:cNvPr id="0" name=""/>
        <dsp:cNvSpPr/>
      </dsp:nvSpPr>
      <dsp:spPr>
        <a:xfrm>
          <a:off x="1492362" y="1305401"/>
          <a:ext cx="3614737" cy="174053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4400" kern="1200" dirty="0">
              <a:solidFill>
                <a:schemeClr val="tx1"/>
              </a:solidFill>
            </a:rPr>
            <a:t>↓</a:t>
          </a:r>
          <a:r>
            <a:rPr lang="en-US" sz="4400" kern="1200" dirty="0">
              <a:solidFill>
                <a:schemeClr val="tx1"/>
              </a:solidFill>
            </a:rPr>
            <a:t>PCO</a:t>
          </a:r>
          <a:r>
            <a:rPr lang="en-US" sz="4400" kern="1200" baseline="-25000" dirty="0">
              <a:solidFill>
                <a:schemeClr val="tx1"/>
              </a:solidFill>
            </a:rPr>
            <a:t>2 </a:t>
          </a:r>
          <a:r>
            <a:rPr lang="el-GR" sz="4400" kern="1200" baseline="-25000" dirty="0">
              <a:solidFill>
                <a:schemeClr val="tx1"/>
              </a:solidFill>
            </a:rPr>
            <a:t>κατά 10 </a:t>
          </a:r>
          <a:r>
            <a:rPr lang="en-US" sz="4400" kern="1200" baseline="-25000" dirty="0">
              <a:solidFill>
                <a:schemeClr val="tx1"/>
              </a:solidFill>
            </a:rPr>
            <a:t>mmHg</a:t>
          </a:r>
          <a:endParaRPr lang="el-GR" sz="4400" kern="1200" baseline="-25000" dirty="0">
            <a:solidFill>
              <a:schemeClr val="tx1"/>
            </a:solidFill>
          </a:endParaRPr>
        </a:p>
      </dsp:txBody>
      <dsp:txXfrm>
        <a:off x="1577328" y="1390367"/>
        <a:ext cx="3444805" cy="1570603"/>
      </dsp:txXfrm>
    </dsp:sp>
    <dsp:sp modelId="{DBCBC807-CF90-834B-8741-6D9EC4BD6DE5}">
      <dsp:nvSpPr>
        <dsp:cNvPr id="0" name=""/>
        <dsp:cNvSpPr/>
      </dsp:nvSpPr>
      <dsp:spPr>
        <a:xfrm>
          <a:off x="5408499" y="1305401"/>
          <a:ext cx="3614737" cy="174053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>
              <a:solidFill>
                <a:schemeClr val="tx1"/>
              </a:solidFill>
            </a:rPr>
            <a:t>↓HCO</a:t>
          </a:r>
          <a:r>
            <a:rPr lang="en-US" sz="4400" kern="1200" baseline="-25000" dirty="0">
              <a:solidFill>
                <a:schemeClr val="tx1"/>
              </a:solidFill>
            </a:rPr>
            <a:t>3</a:t>
          </a:r>
          <a:r>
            <a:rPr lang="en-US" sz="4400" kern="1200" baseline="30000" dirty="0">
              <a:solidFill>
                <a:schemeClr val="tx1"/>
              </a:solidFill>
            </a:rPr>
            <a:t>-</a:t>
          </a:r>
          <a:r>
            <a:rPr lang="en-US" sz="4400" kern="1200" dirty="0">
              <a:solidFill>
                <a:schemeClr val="tx1"/>
              </a:solidFill>
            </a:rPr>
            <a:t> </a:t>
          </a:r>
          <a:r>
            <a:rPr lang="el-GR" sz="4400" kern="1200" dirty="0">
              <a:solidFill>
                <a:schemeClr val="tx1"/>
              </a:solidFill>
            </a:rPr>
            <a:t>κατά 2-4 </a:t>
          </a:r>
          <a:r>
            <a:rPr lang="en-US" sz="4400" kern="1200" dirty="0" err="1">
              <a:solidFill>
                <a:schemeClr val="tx1"/>
              </a:solidFill>
            </a:rPr>
            <a:t>mEq</a:t>
          </a:r>
          <a:r>
            <a:rPr lang="en-US" sz="4400" kern="1200" dirty="0">
              <a:solidFill>
                <a:schemeClr val="tx1"/>
              </a:solidFill>
            </a:rPr>
            <a:t>/L</a:t>
          </a:r>
          <a:endParaRPr lang="el-GR" sz="4400" kern="1200" dirty="0">
            <a:solidFill>
              <a:schemeClr val="tx1"/>
            </a:solidFill>
          </a:endParaRPr>
        </a:p>
      </dsp:txBody>
      <dsp:txXfrm>
        <a:off x="5493465" y="1390367"/>
        <a:ext cx="3444805" cy="1570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8FF5DD-B474-8D4E-BD1C-F6E7A2BAA205}" type="datetimeFigureOut">
              <a:rPr lang="el-GR" smtClean="0"/>
              <a:t>5/11/18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944597-E6B2-0745-8F22-CD1593F670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1736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944597-E6B2-0745-8F22-CD1593F670C8}" type="slidenum">
              <a:rPr lang="el-GR" smtClean="0"/>
              <a:t>46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0004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944597-E6B2-0745-8F22-CD1593F670C8}" type="slidenum">
              <a:rPr lang="el-GR" smtClean="0"/>
              <a:t>58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36251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944597-E6B2-0745-8F22-CD1593F670C8}" type="slidenum">
              <a:rPr lang="el-GR" smtClean="0"/>
              <a:t>59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4954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07DDB74-A869-4849-B987-4B62F7EAC7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2C10747C-5D31-0F4A-93EA-53E3DC1A3B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0D00302-39CE-F649-88D4-138038BF6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5440-E6CD-1348-A92E-C00AAA632CDD}" type="datetimeFigureOut">
              <a:rPr lang="el-GR" smtClean="0"/>
              <a:t>5/11/18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E8C3236-4836-B443-865B-A07F7306C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0444395-99BE-734A-A54F-7CB077F17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96395-154E-9D4D-9419-76424A7856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8984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27AF191-BD55-F541-9EA3-C633E6A7B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59A39B1D-7396-D54D-B92A-0347B5863B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D1D6A22-364A-844B-9AAA-1322AF043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5440-E6CD-1348-A92E-C00AAA632CDD}" type="datetimeFigureOut">
              <a:rPr lang="el-GR" smtClean="0"/>
              <a:t>5/11/18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7F8944B-E535-F248-BB15-7AE2DE537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E47D176-B5C3-BC46-B0C2-DFED2C992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96395-154E-9D4D-9419-76424A7856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25935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583D17F5-87A7-8A4D-AB19-2A2AFB5A1E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C04BEF99-D8E3-7B46-A37D-A9087D1ED0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37136E3-E59B-1244-A818-201CC250D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5440-E6CD-1348-A92E-C00AAA632CDD}" type="datetimeFigureOut">
              <a:rPr lang="el-GR" smtClean="0"/>
              <a:t>5/11/18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6DD9837-F8F8-B14B-ACCC-C6597233C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D41AA37-E597-D74B-A3A5-3B26C38DE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96395-154E-9D4D-9419-76424A7856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2784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79AE32E-1FC8-4343-8536-AD28E199A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623318C-2FBB-2549-84A6-AB96D358D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A9B41B5-CCA9-CF44-AFA0-314525297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5440-E6CD-1348-A92E-C00AAA632CDD}" type="datetimeFigureOut">
              <a:rPr lang="el-GR" smtClean="0"/>
              <a:t>5/11/18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B6F839A-2C8D-8248-886C-50C4A94A5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5C9462F-BEFF-3A40-B71D-3FE38D6F6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96395-154E-9D4D-9419-76424A7856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1593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15DECB2-CEAF-8243-9C03-F2FCA35E9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C01EAA0-95D2-1D41-B2AE-9163A1E804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EA84A18-CA9B-B741-A8CB-B5D41994D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5440-E6CD-1348-A92E-C00AAA632CDD}" type="datetimeFigureOut">
              <a:rPr lang="el-GR" smtClean="0"/>
              <a:t>5/11/18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889CC99-DCF6-2746-977C-30CF9A688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9EA1CE0-B5E1-2C4B-9BD1-4CADB6567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96395-154E-9D4D-9419-76424A7856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5136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E687BCC-7EEF-1F48-8B65-B2F2AB70E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0AD0C5E-4DA5-C940-89CB-6D6AD4E8AC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69C0D10E-132A-404F-9C8E-C79C98D4BB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081D8CDD-3D9A-BA43-980E-4F0C7112B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5440-E6CD-1348-A92E-C00AAA632CDD}" type="datetimeFigureOut">
              <a:rPr lang="el-GR" smtClean="0"/>
              <a:t>5/11/18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8F3C941-BA0E-3A48-81C9-92721CBDE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B423929A-9E2C-704D-8751-9395FAD2B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96395-154E-9D4D-9419-76424A7856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13538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1312CC8-59BB-C242-B4A4-537985474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D798C87-970F-234A-B48C-B11C42E1F6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F64A605-0BB2-E64C-B863-26F7A497E4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DDF14BF7-7D3F-9344-9240-10456F3B09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2278FDC0-75B9-FB4E-8C02-43DAF17366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B638A408-BFE6-C54D-BEF7-62DF4445E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5440-E6CD-1348-A92E-C00AAA632CDD}" type="datetimeFigureOut">
              <a:rPr lang="el-GR" smtClean="0"/>
              <a:t>5/11/18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09F13997-390C-9840-8636-AF150FAB6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F5CE992D-4563-DC4F-B149-A6E7C7BD1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96395-154E-9D4D-9419-76424A7856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9507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DEAA422-15D5-AA40-AA61-7B0DCBD90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F7E94FBA-2835-3E40-9655-490D7EF75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5440-E6CD-1348-A92E-C00AAA632CDD}" type="datetimeFigureOut">
              <a:rPr lang="el-GR" smtClean="0"/>
              <a:t>5/11/18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6FA439E-BD7C-8945-94DE-51FF7D9B5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B69035C3-98D3-4444-B7BC-77002E2B6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96395-154E-9D4D-9419-76424A7856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21106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88831FA8-A83D-7E4E-AD04-0CE2E261F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5440-E6CD-1348-A92E-C00AAA632CDD}" type="datetimeFigureOut">
              <a:rPr lang="el-GR" smtClean="0"/>
              <a:t>5/11/18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AAFD2A5D-C647-0548-9666-D5747E826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0BD6CF20-3730-3746-9C39-1EC684B93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96395-154E-9D4D-9419-76424A7856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0029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3996B03-79FC-C440-889B-2762B888F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F84DA1D-49C3-1F45-A360-911206724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54EC42EE-ED67-AF45-AD2A-0CA846BF6E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57BD209-E313-1447-810D-DC28DC32C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5440-E6CD-1348-A92E-C00AAA632CDD}" type="datetimeFigureOut">
              <a:rPr lang="el-GR" smtClean="0"/>
              <a:t>5/11/18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7863E5CB-7810-F842-99BF-B023A50CE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F0AFE9CF-49BC-694F-9E49-FE229A735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96395-154E-9D4D-9419-76424A7856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9416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7771046-9FA9-4945-A1B1-D332FF9AD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9DB2DF72-26A8-4C44-89B3-3BA070BE81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0A3C13C9-AAF3-7B4F-AD1F-EFCEF66A21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DFAE5A10-3824-F64F-9629-4CAC5CA13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5440-E6CD-1348-A92E-C00AAA632CDD}" type="datetimeFigureOut">
              <a:rPr lang="el-GR" smtClean="0"/>
              <a:t>5/11/18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F5CC32B0-7B4D-CF49-9886-B81165BD9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EFB7E0F-2082-7348-AFC3-AF949AFF0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96395-154E-9D4D-9419-76424A7856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53967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5C3A6146-DEB4-A04C-8504-B389D7F0B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A962022-2B2D-904E-93D1-026BCEAF49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556E496-B4CB-CE43-A917-AA4FC4BEAE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A5440-E6CD-1348-A92E-C00AAA632CDD}" type="datetimeFigureOut">
              <a:rPr lang="el-GR" smtClean="0"/>
              <a:t>5/11/18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BFF44E4-05CD-CE40-A4E6-D1E5B2E9FA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B97A7BA-AFEC-4649-ABC7-0BE4B236A9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96395-154E-9D4D-9419-76424A78561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9155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5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FD2661D-D07C-0349-97EE-D7463632D0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800" dirty="0" err="1">
                <a:solidFill>
                  <a:srgbClr val="0432FF"/>
                </a:solidFill>
              </a:rPr>
              <a:t>Παθοφυσιολογία</a:t>
            </a:r>
            <a:r>
              <a:rPr lang="el-GR" sz="4800" dirty="0">
                <a:solidFill>
                  <a:srgbClr val="0432FF"/>
                </a:solidFill>
              </a:rPr>
              <a:t> των διαταραχών της </a:t>
            </a:r>
            <a:r>
              <a:rPr lang="en-US" sz="4800" dirty="0">
                <a:solidFill>
                  <a:srgbClr val="0432FF"/>
                </a:solidFill>
              </a:rPr>
              <a:t>O</a:t>
            </a:r>
            <a:r>
              <a:rPr lang="el-GR" sz="4800" dirty="0" err="1">
                <a:solidFill>
                  <a:srgbClr val="0432FF"/>
                </a:solidFill>
              </a:rPr>
              <a:t>ξεοβασικής</a:t>
            </a:r>
            <a:r>
              <a:rPr lang="el-GR" sz="4800" dirty="0">
                <a:solidFill>
                  <a:srgbClr val="0432FF"/>
                </a:solidFill>
              </a:rPr>
              <a:t> Ισορροπίας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CE3C55C8-82F6-9E49-9BCF-45A229A56F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endParaRPr lang="el-GR" dirty="0"/>
          </a:p>
          <a:p>
            <a:r>
              <a:rPr lang="el-GR" dirty="0"/>
              <a:t>Σοφία Λιονάκη</a:t>
            </a:r>
          </a:p>
          <a:p>
            <a:r>
              <a:rPr lang="el-GR" dirty="0"/>
              <a:t>Νεφρολόγος</a:t>
            </a:r>
          </a:p>
          <a:p>
            <a:r>
              <a:rPr lang="el-GR" dirty="0"/>
              <a:t>Επιμελήτρια Α</a:t>
            </a:r>
          </a:p>
          <a:p>
            <a:r>
              <a:rPr lang="el-GR" dirty="0"/>
              <a:t>Λαϊκό Νοσοκομείο</a:t>
            </a:r>
          </a:p>
        </p:txBody>
      </p:sp>
    </p:spTree>
    <p:extLst>
      <p:ext uri="{BB962C8B-B14F-4D97-AF65-F5344CB8AC3E}">
        <p14:creationId xmlns:p14="http://schemas.microsoft.com/office/powerpoint/2010/main" val="814311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D89D409-08B2-4E4D-BC33-2A9A5E45E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925" y="365125"/>
            <a:ext cx="11205275" cy="1460500"/>
          </a:xfrm>
        </p:spPr>
        <p:txBody>
          <a:bodyPr>
            <a:normAutofit fontScale="90000"/>
          </a:bodyPr>
          <a:lstStyle/>
          <a:p>
            <a:br>
              <a:rPr lang="en-US" dirty="0">
                <a:solidFill>
                  <a:srgbClr val="0432FF"/>
                </a:solidFill>
              </a:rPr>
            </a:br>
            <a:r>
              <a:rPr lang="el-GR" b="1" dirty="0" err="1">
                <a:solidFill>
                  <a:srgbClr val="0432FF"/>
                </a:solidFill>
              </a:rPr>
              <a:t>Ρυθμιστικο</a:t>
            </a:r>
            <a:r>
              <a:rPr lang="el-GR" b="1" dirty="0">
                <a:solidFill>
                  <a:srgbClr val="0432FF"/>
                </a:solidFill>
              </a:rPr>
              <a:t>́ </a:t>
            </a:r>
            <a:r>
              <a:rPr lang="el-GR" b="1" dirty="0" err="1">
                <a:solidFill>
                  <a:srgbClr val="0432FF"/>
                </a:solidFill>
              </a:rPr>
              <a:t>σύστημα</a:t>
            </a:r>
            <a:r>
              <a:rPr lang="el-GR" b="1" dirty="0">
                <a:solidFill>
                  <a:srgbClr val="0432FF"/>
                </a:solidFill>
              </a:rPr>
              <a:t> </a:t>
            </a:r>
            <a:r>
              <a:rPr lang="el-GR" b="1" dirty="0" err="1">
                <a:solidFill>
                  <a:srgbClr val="0432FF"/>
                </a:solidFill>
              </a:rPr>
              <a:t>διττανθρακικών</a:t>
            </a:r>
            <a:r>
              <a:rPr lang="el-GR" b="1" dirty="0">
                <a:solidFill>
                  <a:srgbClr val="0432FF"/>
                </a:solidFill>
              </a:rPr>
              <a:t> [</a:t>
            </a:r>
            <a:r>
              <a:rPr lang="en-US" b="1" dirty="0">
                <a:solidFill>
                  <a:srgbClr val="0432FF"/>
                </a:solidFill>
              </a:rPr>
              <a:t>HCO</a:t>
            </a:r>
            <a:r>
              <a:rPr lang="en-US" b="1" baseline="-25000" dirty="0">
                <a:solidFill>
                  <a:srgbClr val="0432FF"/>
                </a:solidFill>
              </a:rPr>
              <a:t>3</a:t>
            </a:r>
            <a:r>
              <a:rPr lang="en-US" b="1" baseline="30000" dirty="0">
                <a:solidFill>
                  <a:srgbClr val="0432FF"/>
                </a:solidFill>
              </a:rPr>
              <a:t>-</a:t>
            </a:r>
            <a:r>
              <a:rPr lang="en-US" b="1" dirty="0">
                <a:solidFill>
                  <a:srgbClr val="0432FF"/>
                </a:solidFill>
              </a:rPr>
              <a:t>/H</a:t>
            </a:r>
            <a:r>
              <a:rPr lang="en-US" b="1" baseline="-25000" dirty="0">
                <a:solidFill>
                  <a:srgbClr val="0432FF"/>
                </a:solidFill>
              </a:rPr>
              <a:t>2</a:t>
            </a:r>
            <a:r>
              <a:rPr lang="en-US" b="1" dirty="0">
                <a:solidFill>
                  <a:srgbClr val="0432FF"/>
                </a:solidFill>
              </a:rPr>
              <a:t>CO</a:t>
            </a:r>
            <a:r>
              <a:rPr lang="en-US" b="1" baseline="-25000" dirty="0">
                <a:solidFill>
                  <a:srgbClr val="0432FF"/>
                </a:solidFill>
              </a:rPr>
              <a:t>3</a:t>
            </a:r>
            <a:r>
              <a:rPr lang="en-US" b="1" dirty="0">
                <a:solidFill>
                  <a:srgbClr val="0432FF"/>
                </a:solidFill>
              </a:rPr>
              <a:t>] </a:t>
            </a:r>
            <a:br>
              <a:rPr lang="en-US" b="1" dirty="0"/>
            </a:br>
            <a:endParaRPr lang="el-GR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51D9366-A697-264A-8326-5AEEA05B7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4691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• </a:t>
            </a:r>
            <a:r>
              <a:rPr lang="el-GR" sz="3200" dirty="0"/>
              <a:t>Το</a:t>
            </a:r>
            <a:r>
              <a:rPr lang="en-US" sz="3200" dirty="0"/>
              <a:t> </a:t>
            </a:r>
            <a:r>
              <a:rPr lang="el-GR" sz="3200" dirty="0" err="1"/>
              <a:t>σημαντικότερο</a:t>
            </a:r>
            <a:endParaRPr lang="el-GR" sz="3200" dirty="0"/>
          </a:p>
          <a:p>
            <a:r>
              <a:rPr lang="el-GR" sz="3200" dirty="0" err="1"/>
              <a:t>Βρίσκεται</a:t>
            </a:r>
            <a:r>
              <a:rPr lang="en-US" sz="3200" dirty="0"/>
              <a:t> </a:t>
            </a:r>
            <a:r>
              <a:rPr lang="el-GR" sz="3200" dirty="0"/>
              <a:t>σε </a:t>
            </a:r>
            <a:r>
              <a:rPr lang="el-GR" sz="3200" dirty="0" err="1"/>
              <a:t>αφθονία</a:t>
            </a:r>
            <a:r>
              <a:rPr lang="el-GR" sz="3200" dirty="0"/>
              <a:t> </a:t>
            </a:r>
          </a:p>
          <a:p>
            <a:r>
              <a:rPr lang="el-GR" sz="3200" dirty="0" err="1"/>
              <a:t>Μπορει</a:t>
            </a:r>
            <a:r>
              <a:rPr lang="el-GR" sz="3200" dirty="0"/>
              <a:t>́ να </a:t>
            </a:r>
            <a:r>
              <a:rPr lang="el-GR" sz="3200" dirty="0" err="1"/>
              <a:t>προσδιοριστει</a:t>
            </a:r>
            <a:r>
              <a:rPr lang="el-GR" sz="3200" dirty="0"/>
              <a:t>́ </a:t>
            </a:r>
          </a:p>
          <a:p>
            <a:r>
              <a:rPr lang="el-GR" sz="3200" dirty="0" err="1"/>
              <a:t>Μπορει</a:t>
            </a:r>
            <a:r>
              <a:rPr lang="el-GR" sz="3200" dirty="0"/>
              <a:t>́ να </a:t>
            </a:r>
            <a:r>
              <a:rPr lang="el-GR" sz="3200" dirty="0" err="1"/>
              <a:t>τροποποιηθει</a:t>
            </a:r>
            <a:r>
              <a:rPr lang="el-GR" sz="3200" dirty="0"/>
              <a:t>́ / </a:t>
            </a:r>
            <a:r>
              <a:rPr lang="el-GR" sz="3200" dirty="0" err="1"/>
              <a:t>μεταβληθει</a:t>
            </a:r>
            <a:r>
              <a:rPr lang="el-GR" sz="3200" dirty="0"/>
              <a:t>́ (</a:t>
            </a:r>
            <a:r>
              <a:rPr lang="el-GR" sz="3200" dirty="0" err="1"/>
              <a:t>απο</a:t>
            </a:r>
            <a:r>
              <a:rPr lang="el-GR" sz="3200" dirty="0"/>
              <a:t>́ </a:t>
            </a:r>
            <a:r>
              <a:rPr lang="el-GR" sz="3200" dirty="0" err="1"/>
              <a:t>πνεύμονες</a:t>
            </a:r>
            <a:r>
              <a:rPr lang="el-GR" sz="3200" dirty="0"/>
              <a:t> και </a:t>
            </a:r>
            <a:r>
              <a:rPr lang="el-GR" sz="3200" dirty="0" err="1"/>
              <a:t>νεφρούς</a:t>
            </a:r>
            <a:r>
              <a:rPr lang="el-GR" sz="3200" dirty="0"/>
              <a:t>) </a:t>
            </a:r>
          </a:p>
          <a:p>
            <a:r>
              <a:rPr lang="el-GR" sz="3200" dirty="0" err="1"/>
              <a:t>Βρίσκεται</a:t>
            </a:r>
            <a:r>
              <a:rPr lang="el-GR" sz="3200" dirty="0"/>
              <a:t> </a:t>
            </a:r>
            <a:r>
              <a:rPr lang="el-GR" sz="3200" dirty="0" err="1"/>
              <a:t>κυρίως</a:t>
            </a:r>
            <a:r>
              <a:rPr lang="el-GR" sz="3200" dirty="0"/>
              <a:t> στον </a:t>
            </a:r>
            <a:r>
              <a:rPr lang="el-GR" sz="3200" dirty="0" err="1"/>
              <a:t>εξωκυττάριο</a:t>
            </a:r>
            <a:r>
              <a:rPr lang="el-GR" sz="3200" dirty="0"/>
              <a:t> </a:t>
            </a:r>
            <a:r>
              <a:rPr lang="el-GR" sz="3200" dirty="0" err="1"/>
              <a:t>χώρο</a:t>
            </a:r>
            <a:r>
              <a:rPr lang="el-GR" sz="3200" dirty="0"/>
              <a:t> </a:t>
            </a:r>
          </a:p>
          <a:p>
            <a:r>
              <a:rPr lang="el-GR" sz="3200" dirty="0" err="1"/>
              <a:t>Ιδιαίτερα</a:t>
            </a:r>
            <a:r>
              <a:rPr lang="el-GR" sz="3200" dirty="0"/>
              <a:t> </a:t>
            </a:r>
            <a:r>
              <a:rPr lang="el-GR" sz="3200" dirty="0" err="1"/>
              <a:t>αποτελεσματικο</a:t>
            </a:r>
            <a:r>
              <a:rPr lang="el-GR" sz="3200" dirty="0"/>
              <a:t>́ </a:t>
            </a:r>
            <a:r>
              <a:rPr lang="el-GR" sz="3200" dirty="0" err="1"/>
              <a:t>διότι</a:t>
            </a:r>
            <a:r>
              <a:rPr lang="el-GR" sz="3200" dirty="0"/>
              <a:t> το </a:t>
            </a:r>
            <a:r>
              <a:rPr lang="en-US" sz="3200" dirty="0"/>
              <a:t>HCO</a:t>
            </a:r>
            <a:r>
              <a:rPr lang="en-US" sz="3200" baseline="-25000" dirty="0"/>
              <a:t>3</a:t>
            </a:r>
            <a:r>
              <a:rPr lang="en-US" sz="3200" baseline="30000" dirty="0"/>
              <a:t>-</a:t>
            </a:r>
            <a:r>
              <a:rPr lang="en-US" sz="3200" dirty="0"/>
              <a:t> </a:t>
            </a:r>
            <a:r>
              <a:rPr lang="el-GR" sz="3200" dirty="0" err="1"/>
              <a:t>μετατρέπεται</a:t>
            </a:r>
            <a:r>
              <a:rPr lang="el-GR" sz="3200" dirty="0"/>
              <a:t> σε </a:t>
            </a:r>
            <a:r>
              <a:rPr lang="en-US" sz="3200" dirty="0"/>
              <a:t>CO</a:t>
            </a:r>
            <a:r>
              <a:rPr lang="en-US" sz="3200" baseline="-25000" dirty="0"/>
              <a:t>2</a:t>
            </a:r>
            <a:r>
              <a:rPr lang="en-US" sz="3200" dirty="0"/>
              <a:t>, </a:t>
            </a:r>
            <a:r>
              <a:rPr lang="el-GR" sz="3200" dirty="0"/>
              <a:t>το </a:t>
            </a:r>
            <a:r>
              <a:rPr lang="el-GR" sz="3200" dirty="0" err="1"/>
              <a:t>οποίο</a:t>
            </a:r>
            <a:r>
              <a:rPr lang="el-GR" sz="3200" dirty="0"/>
              <a:t> </a:t>
            </a:r>
            <a:r>
              <a:rPr lang="el-GR" sz="3200" dirty="0" err="1"/>
              <a:t>αποβάλλεται</a:t>
            </a:r>
            <a:r>
              <a:rPr lang="el-GR" sz="3200" dirty="0"/>
              <a:t> </a:t>
            </a:r>
            <a:r>
              <a:rPr lang="el-GR" sz="3200" dirty="0" err="1"/>
              <a:t>απο</a:t>
            </a:r>
            <a:r>
              <a:rPr lang="el-GR" sz="3200" dirty="0"/>
              <a:t>́ τους </a:t>
            </a:r>
            <a:r>
              <a:rPr lang="el-GR" sz="3200" dirty="0" err="1"/>
              <a:t>πνεύμονες</a:t>
            </a:r>
            <a:r>
              <a:rPr lang="el-GR" sz="3200" dirty="0"/>
              <a:t> (</a:t>
            </a:r>
            <a:r>
              <a:rPr lang="el-GR" sz="3200" dirty="0" err="1"/>
              <a:t>ανοικτο</a:t>
            </a:r>
            <a:r>
              <a:rPr lang="el-GR" sz="3200" dirty="0"/>
              <a:t>́ </a:t>
            </a:r>
            <a:r>
              <a:rPr lang="el-GR" sz="3200" dirty="0" err="1"/>
              <a:t>σύστημα</a:t>
            </a:r>
            <a:r>
              <a:rPr lang="el-GR" sz="3200" dirty="0"/>
              <a:t>)</a:t>
            </a:r>
            <a:r>
              <a:rPr lang="en-US" sz="3200" dirty="0"/>
              <a:t>.</a:t>
            </a:r>
            <a:endParaRPr lang="el-GR" sz="3200" dirty="0"/>
          </a:p>
          <a:p>
            <a:endParaRPr lang="el-GR" dirty="0"/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39AB4C84-EE4D-3642-AA59-0E46D0E0AC27}"/>
              </a:ext>
            </a:extLst>
          </p:cNvPr>
          <p:cNvSpPr/>
          <p:nvPr/>
        </p:nvSpPr>
        <p:spPr>
          <a:xfrm>
            <a:off x="1658318" y="5906029"/>
            <a:ext cx="9212882" cy="5117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dirty="0">
                <a:solidFill>
                  <a:srgbClr val="FF0000"/>
                </a:solidFill>
              </a:rPr>
              <a:t>Απάντηση άμεση αλλά μέτρια έντασης</a:t>
            </a:r>
          </a:p>
        </p:txBody>
      </p:sp>
    </p:spTree>
    <p:extLst>
      <p:ext uri="{BB962C8B-B14F-4D97-AF65-F5344CB8AC3E}">
        <p14:creationId xmlns:p14="http://schemas.microsoft.com/office/powerpoint/2010/main" val="2868539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:a16="http://schemas.microsoft.com/office/drawing/2014/main" id="{B2BE21B4-613B-A04A-AC57-D3EC97246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0432FF"/>
                </a:solidFill>
              </a:rPr>
              <a:t>Ημερήσιος μεταβολισμός ➯</a:t>
            </a:r>
            <a:endParaRPr lang="el-GR" dirty="0"/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5E37BC92-67BF-5E4F-9EC9-B19F7E846F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3200" dirty="0"/>
              <a:t>15.000 </a:t>
            </a:r>
            <a:r>
              <a:rPr lang="en-US" sz="3200" dirty="0"/>
              <a:t>mmol </a:t>
            </a:r>
            <a:r>
              <a:rPr lang="el-GR" sz="3200" dirty="0"/>
              <a:t> </a:t>
            </a:r>
            <a:r>
              <a:rPr lang="en-US" sz="3200" dirty="0"/>
              <a:t>CO</a:t>
            </a:r>
            <a:r>
              <a:rPr lang="en-US" sz="3200" baseline="-25000" dirty="0"/>
              <a:t>2</a:t>
            </a:r>
            <a:r>
              <a:rPr lang="el-GR" sz="3200" baseline="-25000" dirty="0"/>
              <a:t> </a:t>
            </a:r>
            <a:r>
              <a:rPr lang="en-US" sz="3200" dirty="0"/>
              <a:t>(↑ </a:t>
            </a:r>
            <a:r>
              <a:rPr lang="el-GR" sz="3200" dirty="0"/>
              <a:t>άσκηση), το οποίο σε συνδυασμό με το </a:t>
            </a:r>
            <a:r>
              <a:rPr lang="en-US" sz="3200" dirty="0"/>
              <a:t>H</a:t>
            </a:r>
            <a:r>
              <a:rPr lang="en-US" sz="3200" baseline="-25000" dirty="0"/>
              <a:t>2</a:t>
            </a:r>
            <a:r>
              <a:rPr lang="en-US" sz="3200" dirty="0"/>
              <a:t>O </a:t>
            </a:r>
            <a:r>
              <a:rPr lang="el-GR" sz="3200" dirty="0"/>
              <a:t>σχηματίζει </a:t>
            </a:r>
            <a:r>
              <a:rPr lang="en-US" sz="3200" dirty="0"/>
              <a:t>H</a:t>
            </a:r>
            <a:r>
              <a:rPr lang="en-US" sz="3200" baseline="-25000" dirty="0"/>
              <a:t>2</a:t>
            </a:r>
            <a:r>
              <a:rPr lang="en-US" sz="3200" dirty="0"/>
              <a:t>CO</a:t>
            </a:r>
            <a:r>
              <a:rPr lang="en-US" sz="3200" baseline="-25000" dirty="0"/>
              <a:t>3 </a:t>
            </a:r>
            <a:r>
              <a:rPr lang="el-GR" sz="3200" dirty="0"/>
              <a:t>κατά την αντίδραση</a:t>
            </a:r>
            <a:r>
              <a:rPr lang="en-US" sz="3200" dirty="0"/>
              <a:t>: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53CC591-558D-6C44-BC45-2CD1E7F0B19F}"/>
              </a:ext>
            </a:extLst>
          </p:cNvPr>
          <p:cNvSpPr txBox="1"/>
          <p:nvPr/>
        </p:nvSpPr>
        <p:spPr>
          <a:xfrm>
            <a:off x="1748118" y="3859307"/>
            <a:ext cx="8834717" cy="830997"/>
          </a:xfrm>
          <a:prstGeom prst="rect">
            <a:avLst/>
          </a:prstGeom>
          <a:noFill/>
          <a:ln cmpd="sng">
            <a:solidFill>
              <a:srgbClr val="0432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CO</a:t>
            </a:r>
            <a:r>
              <a:rPr lang="en-US" sz="4800" baseline="-25000" dirty="0"/>
              <a:t>2</a:t>
            </a:r>
            <a:r>
              <a:rPr lang="en-US" sz="4800" dirty="0"/>
              <a:t> + H</a:t>
            </a:r>
            <a:r>
              <a:rPr lang="en-US" sz="4800" baseline="-25000" dirty="0"/>
              <a:t>2</a:t>
            </a:r>
            <a:r>
              <a:rPr lang="en-US" sz="4800" dirty="0"/>
              <a:t>O 🔛</a:t>
            </a:r>
            <a:r>
              <a:rPr lang="el-GR" sz="4800" dirty="0"/>
              <a:t> </a:t>
            </a:r>
            <a:r>
              <a:rPr lang="en-US" sz="4800" dirty="0"/>
              <a:t>H</a:t>
            </a:r>
            <a:r>
              <a:rPr lang="en-US" sz="4800" baseline="-25000" dirty="0"/>
              <a:t>2</a:t>
            </a:r>
            <a:r>
              <a:rPr lang="en-US" sz="4800" dirty="0"/>
              <a:t>CO</a:t>
            </a:r>
            <a:r>
              <a:rPr lang="en-US" sz="4800" baseline="-25000" dirty="0"/>
              <a:t>3</a:t>
            </a:r>
            <a:r>
              <a:rPr lang="en-US" sz="4800" dirty="0"/>
              <a:t> 🔛 HCO</a:t>
            </a:r>
            <a:r>
              <a:rPr lang="en-US" sz="4800" baseline="-25000" dirty="0"/>
              <a:t>3</a:t>
            </a:r>
            <a:r>
              <a:rPr lang="en-US" sz="4800" baseline="30000" dirty="0"/>
              <a:t>-</a:t>
            </a:r>
            <a:r>
              <a:rPr lang="en-US" sz="4800" dirty="0"/>
              <a:t> + H</a:t>
            </a:r>
            <a:r>
              <a:rPr lang="en-US" sz="4800" baseline="30000" dirty="0"/>
              <a:t>+ </a:t>
            </a:r>
            <a:r>
              <a:rPr lang="en-US" sz="4800" dirty="0"/>
              <a:t>  </a:t>
            </a:r>
            <a:endParaRPr lang="el-GR" sz="4800" dirty="0"/>
          </a:p>
        </p:txBody>
      </p:sp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579D0F11-02B3-694A-AF6C-80E81B57D1B9}"/>
              </a:ext>
            </a:extLst>
          </p:cNvPr>
          <p:cNvSpPr/>
          <p:nvPr/>
        </p:nvSpPr>
        <p:spPr>
          <a:xfrm>
            <a:off x="4712945" y="4274805"/>
            <a:ext cx="510988" cy="2165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D9CCC432-D016-FB43-A4F8-2C4CAF5B766A}"/>
              </a:ext>
            </a:extLst>
          </p:cNvPr>
          <p:cNvSpPr/>
          <p:nvPr/>
        </p:nvSpPr>
        <p:spPr>
          <a:xfrm>
            <a:off x="7095564" y="4274805"/>
            <a:ext cx="510988" cy="2165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10114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8B2636DF-EE63-3140-8A00-2ECF9AC2D3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066" y="2255327"/>
            <a:ext cx="5367868" cy="2340506"/>
          </a:xfrm>
          <a:noFill/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                                                           </a:t>
            </a:r>
            <a:r>
              <a:rPr lang="el-GR" b="1" dirty="0"/>
              <a:t>Πτητικά ή ανθρακικά (</a:t>
            </a:r>
            <a:r>
              <a:rPr lang="en-US" b="1" dirty="0"/>
              <a:t>CO</a:t>
            </a:r>
            <a:r>
              <a:rPr lang="en-US" b="1" baseline="-25000" dirty="0"/>
              <a:t>2</a:t>
            </a:r>
            <a:r>
              <a:rPr lang="en-US" b="1" dirty="0"/>
              <a:t>) </a:t>
            </a:r>
            <a:r>
              <a:rPr lang="el-GR" b="1" dirty="0"/>
              <a:t>οξέα</a:t>
            </a:r>
          </a:p>
        </p:txBody>
      </p:sp>
      <p:cxnSp>
        <p:nvCxnSpPr>
          <p:cNvPr id="9" name="Ευθύγραμμο βέλος σύνδεσης 8">
            <a:extLst>
              <a:ext uri="{FF2B5EF4-FFF2-40B4-BE49-F238E27FC236}">
                <a16:creationId xmlns:a16="http://schemas.microsoft.com/office/drawing/2014/main" id="{5CA5F7A1-1F3B-2F4C-BA08-34E25389C47F}"/>
              </a:ext>
            </a:extLst>
          </p:cNvPr>
          <p:cNvCxnSpPr>
            <a:cxnSpLocks/>
          </p:cNvCxnSpPr>
          <p:nvPr/>
        </p:nvCxnSpPr>
        <p:spPr>
          <a:xfrm flipH="1">
            <a:off x="4741333" y="1825625"/>
            <a:ext cx="948267" cy="7450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Ευθύγραμμο βέλος σύνδεσης 12">
            <a:extLst>
              <a:ext uri="{FF2B5EF4-FFF2-40B4-BE49-F238E27FC236}">
                <a16:creationId xmlns:a16="http://schemas.microsoft.com/office/drawing/2014/main" id="{FC239016-1CC4-6B44-AE94-5A438206AFB0}"/>
              </a:ext>
            </a:extLst>
          </p:cNvPr>
          <p:cNvCxnSpPr>
            <a:cxnSpLocks/>
          </p:cNvCxnSpPr>
          <p:nvPr/>
        </p:nvCxnSpPr>
        <p:spPr>
          <a:xfrm>
            <a:off x="6333067" y="1825625"/>
            <a:ext cx="1016000" cy="7450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Θέση περιεχομένου 5">
            <a:extLst>
              <a:ext uri="{FF2B5EF4-FFF2-40B4-BE49-F238E27FC236}">
                <a16:creationId xmlns:a16="http://schemas.microsoft.com/office/drawing/2014/main" id="{F9C85E4B-B642-3A4E-A279-6B7BDFA5F227}"/>
              </a:ext>
            </a:extLst>
          </p:cNvPr>
          <p:cNvSpPr txBox="1">
            <a:spLocks/>
          </p:cNvSpPr>
          <p:nvPr/>
        </p:nvSpPr>
        <p:spPr>
          <a:xfrm>
            <a:off x="7027334" y="2264059"/>
            <a:ext cx="5469466" cy="232304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                                                             </a:t>
            </a:r>
            <a:r>
              <a:rPr lang="el-GR" b="1" dirty="0"/>
              <a:t>Μη πτητικά οξέα</a:t>
            </a:r>
          </a:p>
        </p:txBody>
      </p:sp>
      <p:pic>
        <p:nvPicPr>
          <p:cNvPr id="2" name="Εικόνα 1">
            <a:extLst>
              <a:ext uri="{FF2B5EF4-FFF2-40B4-BE49-F238E27FC236}">
                <a16:creationId xmlns:a16="http://schemas.microsoft.com/office/drawing/2014/main" id="{D9F4A653-5F1C-9649-A271-7BE5FFC8DE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5466" y="3128430"/>
            <a:ext cx="3810000" cy="2590800"/>
          </a:xfrm>
          <a:prstGeom prst="rect">
            <a:avLst/>
          </a:prstGeom>
        </p:spPr>
      </p:pic>
      <p:pic>
        <p:nvPicPr>
          <p:cNvPr id="3" name="Εικόνα 2">
            <a:extLst>
              <a:ext uri="{FF2B5EF4-FFF2-40B4-BE49-F238E27FC236}">
                <a16:creationId xmlns:a16="http://schemas.microsoft.com/office/drawing/2014/main" id="{3382E0B5-D523-5140-A705-DC68070BF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5934" y="3191930"/>
            <a:ext cx="3289300" cy="24638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1ED8167-637E-B14E-B057-A7BE23B19721}"/>
              </a:ext>
            </a:extLst>
          </p:cNvPr>
          <p:cNvSpPr txBox="1"/>
          <p:nvPr/>
        </p:nvSpPr>
        <p:spPr>
          <a:xfrm>
            <a:off x="338667" y="5719230"/>
            <a:ext cx="119083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/>
              <a:t>Αποβολή </a:t>
            </a:r>
            <a:r>
              <a:rPr lang="en-US" sz="2800" dirty="0"/>
              <a:t>CO</a:t>
            </a:r>
            <a:r>
              <a:rPr lang="en-US" sz="2800" baseline="-25000" dirty="0"/>
              <a:t>2</a:t>
            </a:r>
            <a:r>
              <a:rPr lang="en-US" sz="2800" dirty="0"/>
              <a:t> </a:t>
            </a:r>
            <a:r>
              <a:rPr lang="el-GR" sz="2800" dirty="0"/>
              <a:t>μέσω του αναπνευστικού συστήματος και μη πτητικών οξέων από τους </a:t>
            </a:r>
            <a:r>
              <a:rPr lang="el-GR" sz="2800" dirty="0" err="1"/>
              <a:t>νεφρούς</a:t>
            </a:r>
            <a:r>
              <a:rPr lang="el-GR" sz="2800" dirty="0"/>
              <a:t>.</a:t>
            </a:r>
          </a:p>
        </p:txBody>
      </p:sp>
      <p:sp>
        <p:nvSpPr>
          <p:cNvPr id="14" name="Τίτλος 1">
            <a:extLst>
              <a:ext uri="{FF2B5EF4-FFF2-40B4-BE49-F238E27FC236}">
                <a16:creationId xmlns:a16="http://schemas.microsoft.com/office/drawing/2014/main" id="{A91E2F0F-76F5-C144-8CF6-DB3963EEFF27}"/>
              </a:ext>
            </a:extLst>
          </p:cNvPr>
          <p:cNvSpPr txBox="1">
            <a:spLocks/>
          </p:cNvSpPr>
          <p:nvPr/>
        </p:nvSpPr>
        <p:spPr>
          <a:xfrm>
            <a:off x="1075267" y="38893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sz="4800" b="1" dirty="0" err="1">
                <a:solidFill>
                  <a:srgbClr val="0432FF"/>
                </a:solidFill>
              </a:rPr>
              <a:t>Οξεοβασική</a:t>
            </a:r>
            <a:r>
              <a:rPr lang="el-GR" sz="4800" b="1" dirty="0">
                <a:solidFill>
                  <a:srgbClr val="0432FF"/>
                </a:solidFill>
              </a:rPr>
              <a:t> ισορροπία</a:t>
            </a:r>
          </a:p>
        </p:txBody>
      </p:sp>
    </p:spTree>
    <p:extLst>
      <p:ext uri="{BB962C8B-B14F-4D97-AF65-F5344CB8AC3E}">
        <p14:creationId xmlns:p14="http://schemas.microsoft.com/office/powerpoint/2010/main" val="12080578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250D8A7-810B-904A-AB5A-5069EF935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l-GR" b="1" dirty="0"/>
            </a:br>
            <a:r>
              <a:rPr lang="el-GR" b="1" dirty="0">
                <a:solidFill>
                  <a:srgbClr val="7030A0"/>
                </a:solidFill>
              </a:rPr>
              <a:t>Μη πτητικά </a:t>
            </a:r>
            <a:r>
              <a:rPr lang="el-GR" b="1" dirty="0" err="1">
                <a:solidFill>
                  <a:srgbClr val="7030A0"/>
                </a:solidFill>
              </a:rPr>
              <a:t>οξέα</a:t>
            </a:r>
            <a:r>
              <a:rPr lang="el-GR" b="1" dirty="0">
                <a:solidFill>
                  <a:srgbClr val="7030A0"/>
                </a:solidFill>
              </a:rPr>
              <a:t> 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276046D-F684-524E-B8F0-16A7A4C83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dirty="0"/>
              <a:t>Σε </a:t>
            </a:r>
            <a:r>
              <a:rPr lang="el-GR" sz="3200" dirty="0" err="1"/>
              <a:t>ορισμένες</a:t>
            </a:r>
            <a:r>
              <a:rPr lang="el-GR" sz="3200" dirty="0"/>
              <a:t> </a:t>
            </a:r>
            <a:r>
              <a:rPr lang="el-GR" sz="3200" dirty="0" err="1"/>
              <a:t>καταστάσεις</a:t>
            </a:r>
            <a:r>
              <a:rPr lang="el-GR" sz="3200" dirty="0"/>
              <a:t>, η </a:t>
            </a:r>
            <a:r>
              <a:rPr lang="el-GR" sz="3200" dirty="0" err="1"/>
              <a:t>παραγωγη</a:t>
            </a:r>
            <a:r>
              <a:rPr lang="el-GR" sz="3200" dirty="0"/>
              <a:t>́ τους ↑ και </a:t>
            </a:r>
            <a:r>
              <a:rPr lang="el-GR" sz="3200" b="1" dirty="0"/>
              <a:t>10 </a:t>
            </a:r>
            <a:r>
              <a:rPr lang="el-GR" sz="3200" b="1" dirty="0" err="1"/>
              <a:t>φορές</a:t>
            </a:r>
            <a:r>
              <a:rPr lang="el-GR" sz="3200" b="1" dirty="0"/>
              <a:t>. </a:t>
            </a:r>
          </a:p>
          <a:p>
            <a:pPr marL="0" indent="0">
              <a:buNone/>
            </a:pPr>
            <a:r>
              <a:rPr lang="el-GR" sz="3200" b="1" dirty="0"/>
              <a:t>  </a:t>
            </a:r>
            <a:r>
              <a:rPr lang="el-GR" sz="3200" u="sng" dirty="0" err="1"/>
              <a:t>Παραδείγματα</a:t>
            </a:r>
            <a:r>
              <a:rPr lang="en-US" sz="3200" u="sng" dirty="0"/>
              <a:t>: </a:t>
            </a:r>
            <a:endParaRPr lang="el-GR" sz="3200" u="sng" dirty="0"/>
          </a:p>
          <a:p>
            <a:r>
              <a:rPr lang="el-GR" sz="3200" b="1" dirty="0" err="1"/>
              <a:t>Μυικη</a:t>
            </a:r>
            <a:r>
              <a:rPr lang="el-GR" sz="3200" b="1" dirty="0"/>
              <a:t>́ </a:t>
            </a:r>
            <a:r>
              <a:rPr lang="el-GR" sz="3200" b="1" dirty="0" err="1"/>
              <a:t>άσκηση</a:t>
            </a:r>
            <a:r>
              <a:rPr lang="el-GR" sz="3200" b="1" dirty="0"/>
              <a:t> </a:t>
            </a:r>
            <a:r>
              <a:rPr lang="el-GR" sz="3200" dirty="0"/>
              <a:t>και </a:t>
            </a:r>
            <a:r>
              <a:rPr lang="el-GR" sz="3200" dirty="0" err="1"/>
              <a:t>καταστάσεις</a:t>
            </a:r>
            <a:r>
              <a:rPr lang="el-GR" sz="3200" dirty="0"/>
              <a:t> </a:t>
            </a:r>
            <a:r>
              <a:rPr lang="el-GR" sz="3200" b="1" dirty="0" err="1"/>
              <a:t>ιστικής</a:t>
            </a:r>
            <a:r>
              <a:rPr lang="el-GR" sz="3200" b="1" dirty="0"/>
              <a:t> </a:t>
            </a:r>
            <a:r>
              <a:rPr lang="el-GR" sz="3200" b="1" dirty="0" err="1"/>
              <a:t>ισχαιμι</a:t>
            </a:r>
            <a:r>
              <a:rPr lang="el-GR" sz="3200" dirty="0" err="1"/>
              <a:t>́</a:t>
            </a:r>
            <a:r>
              <a:rPr lang="el-GR" sz="3200" b="1" dirty="0" err="1"/>
              <a:t>ας</a:t>
            </a:r>
            <a:r>
              <a:rPr lang="en-US" sz="3200" dirty="0"/>
              <a:t> </a:t>
            </a:r>
            <a:r>
              <a:rPr lang="el-GR" sz="3200" dirty="0"/>
              <a:t>οπ</a:t>
            </a:r>
            <a:r>
              <a:rPr lang="en-US" sz="3200" dirty="0" err="1"/>
              <a:t>ό</a:t>
            </a:r>
            <a:r>
              <a:rPr lang="el-GR" sz="3200" dirty="0"/>
              <a:t>τε   ↑ </a:t>
            </a:r>
            <a:r>
              <a:rPr lang="el-GR" sz="3200" dirty="0" err="1"/>
              <a:t>παραγωγη</a:t>
            </a:r>
            <a:r>
              <a:rPr lang="el-GR" sz="3200" dirty="0"/>
              <a:t>́ </a:t>
            </a:r>
            <a:r>
              <a:rPr lang="el-GR" sz="3200" dirty="0" err="1"/>
              <a:t>γαλακτικου</a:t>
            </a:r>
            <a:r>
              <a:rPr lang="el-GR" sz="3200" dirty="0"/>
              <a:t>́ </a:t>
            </a:r>
            <a:r>
              <a:rPr lang="el-GR" sz="3200" dirty="0" err="1"/>
              <a:t>οξέος</a:t>
            </a:r>
            <a:r>
              <a:rPr lang="el-GR" sz="3200" dirty="0"/>
              <a:t> </a:t>
            </a:r>
          </a:p>
          <a:p>
            <a:r>
              <a:rPr lang="el-GR" sz="3200" b="1" dirty="0" err="1"/>
              <a:t>Διαβητικη</a:t>
            </a:r>
            <a:r>
              <a:rPr lang="el-GR" sz="3200" b="1" dirty="0"/>
              <a:t>́ </a:t>
            </a:r>
            <a:r>
              <a:rPr lang="el-GR" sz="3200" b="1" dirty="0" err="1"/>
              <a:t>κετοξέωση</a:t>
            </a:r>
            <a:r>
              <a:rPr lang="el-GR" sz="3200" dirty="0"/>
              <a:t>: </a:t>
            </a:r>
            <a:r>
              <a:rPr lang="el-GR" sz="3200" dirty="0" err="1"/>
              <a:t>παραγωγη</a:t>
            </a:r>
            <a:r>
              <a:rPr lang="el-GR" sz="3200" dirty="0"/>
              <a:t>́ </a:t>
            </a:r>
            <a:r>
              <a:rPr lang="el-GR" sz="3200" dirty="0" err="1"/>
              <a:t>ακετοξικου</a:t>
            </a:r>
            <a:r>
              <a:rPr lang="el-GR" sz="3200" dirty="0"/>
              <a:t>́ και 3-υδροξυβουτυρικού </a:t>
            </a:r>
            <a:r>
              <a:rPr lang="el-GR" sz="3200" dirty="0" err="1"/>
              <a:t>οξέος</a:t>
            </a:r>
            <a:r>
              <a:rPr lang="el-GR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514035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421F685-508B-9849-89A5-8F7C349DD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>
                <a:solidFill>
                  <a:srgbClr val="0432FF"/>
                </a:solidFill>
              </a:rPr>
              <a:t>Νεφρικ</a:t>
            </a:r>
            <a:r>
              <a:rPr lang="en-US" dirty="0" err="1">
                <a:solidFill>
                  <a:srgbClr val="0432FF"/>
                </a:solidFill>
              </a:rPr>
              <a:t>ή</a:t>
            </a:r>
            <a:r>
              <a:rPr lang="el-GR" dirty="0">
                <a:solidFill>
                  <a:srgbClr val="0432FF"/>
                </a:solidFill>
              </a:rPr>
              <a:t> απέκκριση οξέος (Η</a:t>
            </a:r>
            <a:r>
              <a:rPr lang="el-GR" baseline="30000" dirty="0">
                <a:solidFill>
                  <a:srgbClr val="0432FF"/>
                </a:solidFill>
              </a:rPr>
              <a:t>+</a:t>
            </a:r>
            <a:r>
              <a:rPr lang="el-GR" dirty="0">
                <a:solidFill>
                  <a:srgbClr val="0432FF"/>
                </a:solidFill>
              </a:rPr>
              <a:t>)</a:t>
            </a:r>
            <a:endParaRPr lang="el-GR" baseline="30000" dirty="0">
              <a:solidFill>
                <a:srgbClr val="0432FF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DA28F99-CCC3-7A43-B6B2-52362B6CB0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0562"/>
            <a:ext cx="10515600" cy="4351338"/>
          </a:xfrm>
        </p:spPr>
        <p:txBody>
          <a:bodyPr/>
          <a:lstStyle/>
          <a:p>
            <a:r>
              <a:rPr lang="el-GR" dirty="0"/>
              <a:t>Σ</a:t>
            </a:r>
            <a:r>
              <a:rPr lang="en-US" dirty="0" err="1"/>
              <a:t>ύ</a:t>
            </a:r>
            <a:r>
              <a:rPr lang="el-GR" dirty="0" err="1"/>
              <a:t>νδεση</a:t>
            </a:r>
            <a:r>
              <a:rPr lang="el-GR" dirty="0"/>
              <a:t> με ρυθμιστικά συστήματα (</a:t>
            </a:r>
            <a:r>
              <a:rPr lang="el-GR" dirty="0" err="1"/>
              <a:t>π.χ</a:t>
            </a:r>
            <a:r>
              <a:rPr lang="el-GR" dirty="0"/>
              <a:t> φωσφορικά)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sz="4400" dirty="0"/>
              <a:t>  H</a:t>
            </a:r>
            <a:r>
              <a:rPr lang="en-US" sz="4400" baseline="30000" dirty="0"/>
              <a:t>+</a:t>
            </a:r>
            <a:r>
              <a:rPr lang="en-US" sz="4400" dirty="0"/>
              <a:t> + HPO</a:t>
            </a:r>
            <a:r>
              <a:rPr lang="en-US" sz="4400" baseline="30000" dirty="0"/>
              <a:t>-2</a:t>
            </a:r>
            <a:r>
              <a:rPr lang="en-US" sz="4400" baseline="-25000" dirty="0"/>
              <a:t>4 </a:t>
            </a:r>
            <a:r>
              <a:rPr lang="en-US" sz="4400" dirty="0"/>
              <a:t>→ H</a:t>
            </a:r>
            <a:r>
              <a:rPr lang="en-US" sz="4400" baseline="-25000" dirty="0"/>
              <a:t>2</a:t>
            </a:r>
            <a:r>
              <a:rPr lang="en-US" sz="4400" dirty="0"/>
              <a:t>PO</a:t>
            </a:r>
            <a:r>
              <a:rPr lang="en-US" sz="4400" baseline="-25000" dirty="0"/>
              <a:t>4</a:t>
            </a:r>
            <a:r>
              <a:rPr lang="en-US" sz="4400" baseline="30000" dirty="0"/>
              <a:t>-</a:t>
            </a:r>
            <a:r>
              <a:rPr lang="en-US" sz="4400" baseline="-25000" dirty="0"/>
              <a:t> </a:t>
            </a:r>
            <a:endParaRPr lang="el-GR" sz="4400" baseline="-25000" dirty="0"/>
          </a:p>
          <a:p>
            <a:r>
              <a:rPr lang="el-GR" dirty="0"/>
              <a:t>Σ</a:t>
            </a:r>
            <a:r>
              <a:rPr lang="en-US" dirty="0" err="1"/>
              <a:t>ύ</a:t>
            </a:r>
            <a:r>
              <a:rPr lang="el-GR" dirty="0" err="1"/>
              <a:t>νδεση</a:t>
            </a:r>
            <a:r>
              <a:rPr lang="el-GR" dirty="0"/>
              <a:t> με αμμωνία για το σχηματισμό αμμωνίου</a:t>
            </a:r>
          </a:p>
          <a:p>
            <a:pPr marL="0" indent="0">
              <a:buNone/>
            </a:pPr>
            <a:r>
              <a:rPr lang="en-US" sz="4400" dirty="0"/>
              <a:t>  NH</a:t>
            </a:r>
            <a:r>
              <a:rPr lang="en-US" sz="4400" baseline="-25000" dirty="0"/>
              <a:t>3</a:t>
            </a:r>
            <a:r>
              <a:rPr lang="en-US" sz="4400" dirty="0"/>
              <a:t> + H</a:t>
            </a:r>
            <a:r>
              <a:rPr lang="en-US" sz="4400" baseline="30000" dirty="0"/>
              <a:t>+ </a:t>
            </a:r>
            <a:r>
              <a:rPr lang="en-US" sz="4400" dirty="0"/>
              <a:t>→ NH</a:t>
            </a:r>
            <a:r>
              <a:rPr lang="en-US" sz="4400" baseline="30000" dirty="0"/>
              <a:t>+</a:t>
            </a:r>
            <a:r>
              <a:rPr lang="en-US" sz="4400" baseline="-25000" dirty="0"/>
              <a:t>4   </a:t>
            </a:r>
          </a:p>
        </p:txBody>
      </p:sp>
      <p:sp>
        <p:nvSpPr>
          <p:cNvPr id="4" name="Επεξήγηση με παραλληλόγραμμο 3">
            <a:extLst>
              <a:ext uri="{FF2B5EF4-FFF2-40B4-BE49-F238E27FC236}">
                <a16:creationId xmlns:a16="http://schemas.microsoft.com/office/drawing/2014/main" id="{4AB8698E-2164-FA48-99AB-8ED0D195B1B6}"/>
              </a:ext>
            </a:extLst>
          </p:cNvPr>
          <p:cNvSpPr/>
          <p:nvPr/>
        </p:nvSpPr>
        <p:spPr>
          <a:xfrm>
            <a:off x="5580529" y="3751728"/>
            <a:ext cx="6293224" cy="2830045"/>
          </a:xfrm>
          <a:prstGeom prst="wedgeRectCallout">
            <a:avLst>
              <a:gd name="adj1" fmla="val -56895"/>
              <a:gd name="adj2" fmla="val -32003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>
                <a:solidFill>
                  <a:schemeClr val="tx1"/>
                </a:solidFill>
              </a:rPr>
              <a:t>Όταν αυξημένες ποσότητες οξέος πρέπει να αποβληθούν μέσω του νεφρού, ο κύριος προσαρμοστικός μηχανισμός είναι η αυξημένη παραγωγή αμμωνίας (μεταβολισμός </a:t>
            </a:r>
            <a:r>
              <a:rPr lang="el-GR" sz="2400" dirty="0" err="1">
                <a:solidFill>
                  <a:schemeClr val="tx1"/>
                </a:solidFill>
              </a:rPr>
              <a:t>γλουταμίνης</a:t>
            </a:r>
            <a:r>
              <a:rPr lang="el-GR" sz="2400" dirty="0">
                <a:solidFill>
                  <a:schemeClr val="tx1"/>
                </a:solidFill>
              </a:rPr>
              <a:t>) με αποτέλεσμα αυξημένη απέκκριση ΝΗ</a:t>
            </a:r>
            <a:r>
              <a:rPr lang="el-GR" sz="2400" baseline="-25000" dirty="0">
                <a:solidFill>
                  <a:schemeClr val="tx1"/>
                </a:solidFill>
              </a:rPr>
              <a:t>4</a:t>
            </a:r>
            <a:r>
              <a:rPr lang="el-GR" sz="2400" baseline="30000" dirty="0">
                <a:solidFill>
                  <a:schemeClr val="tx1"/>
                </a:solidFill>
              </a:rPr>
              <a:t>+</a:t>
            </a:r>
            <a:r>
              <a:rPr lang="el-GR" sz="2400" baseline="-25000" dirty="0">
                <a:solidFill>
                  <a:schemeClr val="tx1"/>
                </a:solidFill>
              </a:rPr>
              <a:t> </a:t>
            </a:r>
            <a:r>
              <a:rPr lang="el-GR" sz="2400" dirty="0">
                <a:solidFill>
                  <a:schemeClr val="tx1"/>
                </a:solidFill>
              </a:rPr>
              <a:t>από τα ούρα.</a:t>
            </a:r>
          </a:p>
        </p:txBody>
      </p:sp>
    </p:spTree>
    <p:extLst>
      <p:ext uri="{BB962C8B-B14F-4D97-AF65-F5344CB8AC3E}">
        <p14:creationId xmlns:p14="http://schemas.microsoft.com/office/powerpoint/2010/main" val="31765773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04EC594-F749-AC4A-A8B0-CF8F7EEF8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l-GR" dirty="0">
                <a:solidFill>
                  <a:srgbClr val="0432FF"/>
                </a:solidFill>
              </a:rPr>
            </a:br>
            <a:r>
              <a:rPr lang="el-GR" sz="4000" dirty="0" err="1">
                <a:solidFill>
                  <a:srgbClr val="0432FF"/>
                </a:solidFill>
              </a:rPr>
              <a:t>Ρόλος</a:t>
            </a:r>
            <a:r>
              <a:rPr lang="el-GR" sz="4000" dirty="0">
                <a:solidFill>
                  <a:srgbClr val="0432FF"/>
                </a:solidFill>
              </a:rPr>
              <a:t> των </a:t>
            </a:r>
            <a:r>
              <a:rPr lang="el-GR" sz="4000" dirty="0" err="1">
                <a:solidFill>
                  <a:srgbClr val="0432FF"/>
                </a:solidFill>
              </a:rPr>
              <a:t>νεφρών</a:t>
            </a:r>
            <a:r>
              <a:rPr lang="el-GR" sz="4000" dirty="0">
                <a:solidFill>
                  <a:srgbClr val="0432FF"/>
                </a:solidFill>
              </a:rPr>
              <a:t> στη </a:t>
            </a:r>
            <a:r>
              <a:rPr lang="el-GR" sz="4000" dirty="0" err="1">
                <a:solidFill>
                  <a:srgbClr val="0432FF"/>
                </a:solidFill>
              </a:rPr>
              <a:t>ρύθμιση</a:t>
            </a:r>
            <a:r>
              <a:rPr lang="el-GR" sz="4000" dirty="0">
                <a:solidFill>
                  <a:srgbClr val="0432FF"/>
                </a:solidFill>
              </a:rPr>
              <a:t> της </a:t>
            </a:r>
            <a:r>
              <a:rPr lang="el-GR" sz="4000" dirty="0" err="1">
                <a:solidFill>
                  <a:srgbClr val="0432FF"/>
                </a:solidFill>
              </a:rPr>
              <a:t>οξεοβασικής</a:t>
            </a:r>
            <a:r>
              <a:rPr lang="el-GR" sz="4000" dirty="0">
                <a:solidFill>
                  <a:srgbClr val="0432FF"/>
                </a:solidFill>
              </a:rPr>
              <a:t> </a:t>
            </a:r>
            <a:r>
              <a:rPr lang="el-GR" sz="4000" dirty="0" err="1">
                <a:solidFill>
                  <a:srgbClr val="0432FF"/>
                </a:solidFill>
              </a:rPr>
              <a:t>ισορροπίας</a:t>
            </a:r>
            <a:r>
              <a:rPr lang="el-GR" sz="4000" dirty="0">
                <a:solidFill>
                  <a:srgbClr val="0432FF"/>
                </a:solidFill>
              </a:rPr>
              <a:t> 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8418D78-7216-6A43-BE6B-384FAAC0E0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l-GR" sz="3200" dirty="0" err="1"/>
              <a:t>Επαναρρόφηση</a:t>
            </a:r>
            <a:r>
              <a:rPr lang="el-GR" sz="3200" dirty="0"/>
              <a:t> των </a:t>
            </a:r>
            <a:r>
              <a:rPr lang="el-GR" sz="3200" dirty="0" err="1"/>
              <a:t>διηθούμενων</a:t>
            </a:r>
            <a:r>
              <a:rPr lang="el-GR" sz="3200" dirty="0"/>
              <a:t> </a:t>
            </a:r>
            <a:r>
              <a:rPr lang="en-US" sz="3200" dirty="0"/>
              <a:t>HCO</a:t>
            </a:r>
            <a:r>
              <a:rPr lang="en-US" sz="3200" baseline="-25000" dirty="0"/>
              <a:t>3</a:t>
            </a:r>
            <a:r>
              <a:rPr lang="en-US" sz="3200" baseline="30000" dirty="0"/>
              <a:t>-</a:t>
            </a:r>
            <a:r>
              <a:rPr lang="en-US" sz="3200" dirty="0"/>
              <a:t> (</a:t>
            </a:r>
            <a:r>
              <a:rPr lang="el-GR" sz="3200" dirty="0" err="1"/>
              <a:t>κυρίως</a:t>
            </a:r>
            <a:r>
              <a:rPr lang="el-GR" sz="3200" dirty="0"/>
              <a:t> </a:t>
            </a:r>
            <a:r>
              <a:rPr lang="el-GR" sz="3200" dirty="0" err="1"/>
              <a:t>εγγύς</a:t>
            </a:r>
            <a:r>
              <a:rPr lang="el-GR" sz="3200" dirty="0"/>
              <a:t> </a:t>
            </a:r>
            <a:r>
              <a:rPr lang="el-GR" sz="3200" dirty="0" err="1"/>
              <a:t>σωληνάριο</a:t>
            </a:r>
            <a:r>
              <a:rPr lang="el-GR" sz="3200" dirty="0"/>
              <a:t>) </a:t>
            </a:r>
          </a:p>
          <a:p>
            <a:pPr marL="514350" indent="-514350">
              <a:buAutoNum type="arabicPeriod"/>
            </a:pPr>
            <a:r>
              <a:rPr lang="el-GR" sz="3200" dirty="0" err="1"/>
              <a:t>Αναγέννηση</a:t>
            </a:r>
            <a:r>
              <a:rPr lang="el-GR" sz="3200" dirty="0"/>
              <a:t> </a:t>
            </a:r>
            <a:r>
              <a:rPr lang="el-GR" sz="3200" dirty="0" err="1"/>
              <a:t>νέων</a:t>
            </a:r>
            <a:r>
              <a:rPr lang="el-GR" sz="3200" dirty="0"/>
              <a:t> </a:t>
            </a:r>
            <a:r>
              <a:rPr lang="el-GR" sz="3200" dirty="0" err="1"/>
              <a:t>μορίων</a:t>
            </a:r>
            <a:r>
              <a:rPr lang="el-GR" sz="3200" dirty="0"/>
              <a:t> </a:t>
            </a:r>
            <a:r>
              <a:rPr lang="en-US" sz="3200" dirty="0"/>
              <a:t>HCO</a:t>
            </a:r>
            <a:r>
              <a:rPr lang="en-US" sz="3200" baseline="-25000" dirty="0"/>
              <a:t>3</a:t>
            </a:r>
            <a:r>
              <a:rPr lang="en-US" sz="3200" baseline="30000" dirty="0"/>
              <a:t>-</a:t>
            </a:r>
            <a:endParaRPr lang="el-GR" sz="3200" baseline="30000" dirty="0"/>
          </a:p>
          <a:p>
            <a:pPr marL="0" indent="0">
              <a:buNone/>
            </a:pPr>
            <a:r>
              <a:rPr lang="el-GR" sz="3200" dirty="0"/>
              <a:t>3.  </a:t>
            </a:r>
            <a:r>
              <a:rPr lang="el-GR" sz="3200" dirty="0" err="1"/>
              <a:t>Αποβολη</a:t>
            </a:r>
            <a:r>
              <a:rPr lang="el-GR" sz="3200" dirty="0"/>
              <a:t>́ Η</a:t>
            </a:r>
            <a:r>
              <a:rPr lang="el-GR" sz="3200" baseline="30000" dirty="0"/>
              <a:t>+ </a:t>
            </a:r>
            <a:r>
              <a:rPr lang="el-GR" sz="3200" dirty="0"/>
              <a:t>(</a:t>
            </a:r>
            <a:r>
              <a:rPr lang="el-GR" sz="3200" dirty="0" err="1"/>
              <a:t>άπω</a:t>
            </a:r>
            <a:r>
              <a:rPr lang="el-GR" sz="3200" dirty="0"/>
              <a:t> και </a:t>
            </a:r>
            <a:r>
              <a:rPr lang="el-GR" sz="3200" dirty="0" err="1"/>
              <a:t>αθροιστικο</a:t>
            </a:r>
            <a:r>
              <a:rPr lang="el-GR" sz="3200" dirty="0"/>
              <a:t>́ </a:t>
            </a:r>
            <a:r>
              <a:rPr lang="el-GR" sz="3200" dirty="0" err="1"/>
              <a:t>σωληνάριο</a:t>
            </a:r>
            <a:r>
              <a:rPr lang="el-GR" sz="3200" dirty="0"/>
              <a:t>) </a:t>
            </a:r>
          </a:p>
          <a:p>
            <a:pPr marL="0" indent="0">
              <a:buNone/>
            </a:pPr>
            <a:r>
              <a:rPr lang="el-GR" sz="3200" dirty="0"/>
              <a:t>    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394143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>
            <a:extLst>
              <a:ext uri="{FF2B5EF4-FFF2-40B4-BE49-F238E27FC236}">
                <a16:creationId xmlns:a16="http://schemas.microsoft.com/office/drawing/2014/main" id="{BA862789-1530-0149-B595-BE27BF4F4B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5264" y="552451"/>
            <a:ext cx="9372600" cy="84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4000" dirty="0">
                <a:solidFill>
                  <a:srgbClr val="002060"/>
                </a:solidFill>
              </a:rPr>
              <a:t>Proximal Tubule</a:t>
            </a:r>
          </a:p>
        </p:txBody>
      </p:sp>
      <p:sp>
        <p:nvSpPr>
          <p:cNvPr id="21506" name="Line 3">
            <a:extLst>
              <a:ext uri="{FF2B5EF4-FFF2-40B4-BE49-F238E27FC236}">
                <a16:creationId xmlns:a16="http://schemas.microsoft.com/office/drawing/2014/main" id="{D047A2E4-2CCB-E947-8787-1F943782D665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7350" y="1828800"/>
            <a:ext cx="3263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1507" name="Freeform 4">
            <a:extLst>
              <a:ext uri="{FF2B5EF4-FFF2-40B4-BE49-F238E27FC236}">
                <a16:creationId xmlns:a16="http://schemas.microsoft.com/office/drawing/2014/main" id="{738EF222-7F22-6641-AA4B-4F53B1201C54}"/>
              </a:ext>
            </a:extLst>
          </p:cNvPr>
          <p:cNvSpPr>
            <a:spLocks/>
          </p:cNvSpPr>
          <p:nvPr/>
        </p:nvSpPr>
        <p:spPr bwMode="auto">
          <a:xfrm>
            <a:off x="7170739" y="2133601"/>
            <a:ext cx="350837" cy="447675"/>
          </a:xfrm>
          <a:custGeom>
            <a:avLst/>
            <a:gdLst>
              <a:gd name="T0" fmla="*/ 471267753 w 221"/>
              <a:gd name="T1" fmla="*/ 0 h 282"/>
              <a:gd name="T2" fmla="*/ 332660151 w 221"/>
              <a:gd name="T3" fmla="*/ 118448138 h 282"/>
              <a:gd name="T4" fmla="*/ 183970350 w 221"/>
              <a:gd name="T5" fmla="*/ 153730325 h 282"/>
              <a:gd name="T6" fmla="*/ 37801496 w 221"/>
              <a:gd name="T7" fmla="*/ 229335013 h 282"/>
              <a:gd name="T8" fmla="*/ 0 w 221"/>
              <a:gd name="T9" fmla="*/ 340221888 h 282"/>
              <a:gd name="T10" fmla="*/ 0 w 221"/>
              <a:gd name="T11" fmla="*/ 451108763 h 282"/>
              <a:gd name="T12" fmla="*/ 110886717 w 221"/>
              <a:gd name="T13" fmla="*/ 559474688 h 282"/>
              <a:gd name="T14" fmla="*/ 221773434 w 221"/>
              <a:gd name="T15" fmla="*/ 597277825 h 282"/>
              <a:gd name="T16" fmla="*/ 332660151 w 221"/>
              <a:gd name="T17" fmla="*/ 635079375 h 282"/>
              <a:gd name="T18" fmla="*/ 443546868 w 221"/>
              <a:gd name="T19" fmla="*/ 670361563 h 282"/>
              <a:gd name="T20" fmla="*/ 554433585 w 221"/>
              <a:gd name="T21" fmla="*/ 708164700 h 28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21" h="282">
                <a:moveTo>
                  <a:pt x="187" y="0"/>
                </a:moveTo>
                <a:lnTo>
                  <a:pt x="132" y="47"/>
                </a:lnTo>
                <a:lnTo>
                  <a:pt x="73" y="61"/>
                </a:lnTo>
                <a:lnTo>
                  <a:pt x="15" y="91"/>
                </a:lnTo>
                <a:lnTo>
                  <a:pt x="0" y="135"/>
                </a:lnTo>
                <a:lnTo>
                  <a:pt x="0" y="179"/>
                </a:lnTo>
                <a:lnTo>
                  <a:pt x="44" y="222"/>
                </a:lnTo>
                <a:lnTo>
                  <a:pt x="88" y="237"/>
                </a:lnTo>
                <a:lnTo>
                  <a:pt x="132" y="252"/>
                </a:lnTo>
                <a:lnTo>
                  <a:pt x="176" y="266"/>
                </a:lnTo>
                <a:lnTo>
                  <a:pt x="220" y="281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1508" name="Line 5">
            <a:extLst>
              <a:ext uri="{FF2B5EF4-FFF2-40B4-BE49-F238E27FC236}">
                <a16:creationId xmlns:a16="http://schemas.microsoft.com/office/drawing/2014/main" id="{BFCBD920-7E1E-0A48-84C6-05929A68B3A7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7600" y="1835150"/>
            <a:ext cx="0" cy="292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1509" name="Oval 6">
            <a:extLst>
              <a:ext uri="{FF2B5EF4-FFF2-40B4-BE49-F238E27FC236}">
                <a16:creationId xmlns:a16="http://schemas.microsoft.com/office/drawing/2014/main" id="{5FDEA32B-5CA8-5943-9125-06EADEF3B7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9150" y="2597150"/>
            <a:ext cx="596900" cy="596900"/>
          </a:xfrm>
          <a:prstGeom prst="ellipse">
            <a:avLst/>
          </a:prstGeom>
          <a:solidFill>
            <a:srgbClr val="00FF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/>
          </a:p>
        </p:txBody>
      </p:sp>
      <p:sp>
        <p:nvSpPr>
          <p:cNvPr id="21510" name="Line 7">
            <a:extLst>
              <a:ext uri="{FF2B5EF4-FFF2-40B4-BE49-F238E27FC236}">
                <a16:creationId xmlns:a16="http://schemas.microsoft.com/office/drawing/2014/main" id="{484EA212-47AD-E444-8F88-832D7C68CCD1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7600" y="3206750"/>
            <a:ext cx="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1511" name="Line 8">
            <a:extLst>
              <a:ext uri="{FF2B5EF4-FFF2-40B4-BE49-F238E27FC236}">
                <a16:creationId xmlns:a16="http://schemas.microsoft.com/office/drawing/2014/main" id="{113A57B4-355B-D940-B9C7-5F994AF01245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7600" y="4273550"/>
            <a:ext cx="0" cy="673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1512" name="Freeform 9">
            <a:extLst>
              <a:ext uri="{FF2B5EF4-FFF2-40B4-BE49-F238E27FC236}">
                <a16:creationId xmlns:a16="http://schemas.microsoft.com/office/drawing/2014/main" id="{2911E48F-5278-FA4A-8853-FB7185767A6A}"/>
              </a:ext>
            </a:extLst>
          </p:cNvPr>
          <p:cNvSpPr>
            <a:spLocks/>
          </p:cNvSpPr>
          <p:nvPr/>
        </p:nvSpPr>
        <p:spPr bwMode="auto">
          <a:xfrm>
            <a:off x="7248526" y="4953000"/>
            <a:ext cx="220663" cy="292100"/>
          </a:xfrm>
          <a:custGeom>
            <a:avLst/>
            <a:gdLst>
              <a:gd name="T0" fmla="*/ 347782351 w 139"/>
              <a:gd name="T1" fmla="*/ 0 h 184"/>
              <a:gd name="T2" fmla="*/ 221774253 w 139"/>
              <a:gd name="T3" fmla="*/ 55443438 h 184"/>
              <a:gd name="T4" fmla="*/ 110887126 w 139"/>
              <a:gd name="T5" fmla="*/ 93246575 h 184"/>
              <a:gd name="T6" fmla="*/ 37803223 w 139"/>
              <a:gd name="T7" fmla="*/ 204133450 h 184"/>
              <a:gd name="T8" fmla="*/ 0 w 139"/>
              <a:gd name="T9" fmla="*/ 315020325 h 184"/>
              <a:gd name="T10" fmla="*/ 110887126 w 139"/>
              <a:gd name="T11" fmla="*/ 388104063 h 184"/>
              <a:gd name="T12" fmla="*/ 221774253 w 139"/>
              <a:gd name="T13" fmla="*/ 425907200 h 184"/>
              <a:gd name="T14" fmla="*/ 332661379 w 139"/>
              <a:gd name="T15" fmla="*/ 461189388 h 18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39" h="184">
                <a:moveTo>
                  <a:pt x="138" y="0"/>
                </a:moveTo>
                <a:lnTo>
                  <a:pt x="88" y="22"/>
                </a:lnTo>
                <a:lnTo>
                  <a:pt x="44" y="37"/>
                </a:lnTo>
                <a:lnTo>
                  <a:pt x="15" y="81"/>
                </a:lnTo>
                <a:lnTo>
                  <a:pt x="0" y="125"/>
                </a:lnTo>
                <a:lnTo>
                  <a:pt x="44" y="154"/>
                </a:lnTo>
                <a:lnTo>
                  <a:pt x="88" y="169"/>
                </a:lnTo>
                <a:lnTo>
                  <a:pt x="132" y="183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1513" name="Line 10">
            <a:extLst>
              <a:ext uri="{FF2B5EF4-FFF2-40B4-BE49-F238E27FC236}">
                <a16:creationId xmlns:a16="http://schemas.microsoft.com/office/drawing/2014/main" id="{F9D7C437-B5FA-DE43-9BDE-727EFE082506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7600" y="5264150"/>
            <a:ext cx="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1514" name="Freeform 11">
            <a:extLst>
              <a:ext uri="{FF2B5EF4-FFF2-40B4-BE49-F238E27FC236}">
                <a16:creationId xmlns:a16="http://schemas.microsoft.com/office/drawing/2014/main" id="{A00C208A-86A7-6344-BD6F-23760D3279AE}"/>
              </a:ext>
            </a:extLst>
          </p:cNvPr>
          <p:cNvSpPr>
            <a:spLocks/>
          </p:cNvSpPr>
          <p:nvPr/>
        </p:nvSpPr>
        <p:spPr bwMode="auto">
          <a:xfrm>
            <a:off x="4114800" y="5403850"/>
            <a:ext cx="3354388" cy="349250"/>
          </a:xfrm>
          <a:custGeom>
            <a:avLst/>
            <a:gdLst>
              <a:gd name="T0" fmla="*/ 2147483646 w 2113"/>
              <a:gd name="T1" fmla="*/ 493950625 h 220"/>
              <a:gd name="T2" fmla="*/ 2147483646 w 2113"/>
              <a:gd name="T3" fmla="*/ 551915013 h 220"/>
              <a:gd name="T4" fmla="*/ 2147483646 w 2113"/>
              <a:gd name="T5" fmla="*/ 551915013 h 220"/>
              <a:gd name="T6" fmla="*/ 2147483646 w 2113"/>
              <a:gd name="T7" fmla="*/ 551915013 h 220"/>
              <a:gd name="T8" fmla="*/ 2147483646 w 2113"/>
              <a:gd name="T9" fmla="*/ 551915013 h 220"/>
              <a:gd name="T10" fmla="*/ 2147483646 w 2113"/>
              <a:gd name="T11" fmla="*/ 551915013 h 220"/>
              <a:gd name="T12" fmla="*/ 2147483646 w 2113"/>
              <a:gd name="T13" fmla="*/ 551915013 h 220"/>
              <a:gd name="T14" fmla="*/ 2147483646 w 2113"/>
              <a:gd name="T15" fmla="*/ 551915013 h 220"/>
              <a:gd name="T16" fmla="*/ 2147483646 w 2113"/>
              <a:gd name="T17" fmla="*/ 443547500 h 220"/>
              <a:gd name="T18" fmla="*/ 2147483646 w 2113"/>
              <a:gd name="T19" fmla="*/ 367942813 h 220"/>
              <a:gd name="T20" fmla="*/ 2147483646 w 2113"/>
              <a:gd name="T21" fmla="*/ 332660625 h 220"/>
              <a:gd name="T22" fmla="*/ 2147483646 w 2113"/>
              <a:gd name="T23" fmla="*/ 294859075 h 220"/>
              <a:gd name="T24" fmla="*/ 2147483646 w 2113"/>
              <a:gd name="T25" fmla="*/ 257055938 h 220"/>
              <a:gd name="T26" fmla="*/ 2147483646 w 2113"/>
              <a:gd name="T27" fmla="*/ 257055938 h 220"/>
              <a:gd name="T28" fmla="*/ 2147483646 w 2113"/>
              <a:gd name="T29" fmla="*/ 294859075 h 220"/>
              <a:gd name="T30" fmla="*/ 2147483646 w 2113"/>
              <a:gd name="T31" fmla="*/ 405745950 h 220"/>
              <a:gd name="T32" fmla="*/ 2147483646 w 2113"/>
              <a:gd name="T33" fmla="*/ 443547500 h 220"/>
              <a:gd name="T34" fmla="*/ 2147483646 w 2113"/>
              <a:gd name="T35" fmla="*/ 516632825 h 220"/>
              <a:gd name="T36" fmla="*/ 2147483646 w 2113"/>
              <a:gd name="T37" fmla="*/ 551915013 h 220"/>
              <a:gd name="T38" fmla="*/ 2147483646 w 2113"/>
              <a:gd name="T39" fmla="*/ 551915013 h 220"/>
              <a:gd name="T40" fmla="*/ 2147483646 w 2113"/>
              <a:gd name="T41" fmla="*/ 551915013 h 220"/>
              <a:gd name="T42" fmla="*/ 2147483646 w 2113"/>
              <a:gd name="T43" fmla="*/ 551915013 h 220"/>
              <a:gd name="T44" fmla="*/ 2147483646 w 2113"/>
              <a:gd name="T45" fmla="*/ 405745950 h 220"/>
              <a:gd name="T46" fmla="*/ 2147483646 w 2113"/>
              <a:gd name="T47" fmla="*/ 294859075 h 220"/>
              <a:gd name="T48" fmla="*/ 2147483646 w 2113"/>
              <a:gd name="T49" fmla="*/ 183972200 h 220"/>
              <a:gd name="T50" fmla="*/ 2147483646 w 2113"/>
              <a:gd name="T51" fmla="*/ 146169063 h 220"/>
              <a:gd name="T52" fmla="*/ 2147483646 w 2113"/>
              <a:gd name="T53" fmla="*/ 110886875 h 220"/>
              <a:gd name="T54" fmla="*/ 2147483646 w 2113"/>
              <a:gd name="T55" fmla="*/ 110886875 h 220"/>
              <a:gd name="T56" fmla="*/ 2147483646 w 2113"/>
              <a:gd name="T57" fmla="*/ 73085325 h 220"/>
              <a:gd name="T58" fmla="*/ 2147483646 w 2113"/>
              <a:gd name="T59" fmla="*/ 73085325 h 220"/>
              <a:gd name="T60" fmla="*/ 2147483646 w 2113"/>
              <a:gd name="T61" fmla="*/ 73085325 h 220"/>
              <a:gd name="T62" fmla="*/ 2111891252 w 2113"/>
              <a:gd name="T63" fmla="*/ 73085325 h 220"/>
              <a:gd name="T64" fmla="*/ 2001004361 w 2113"/>
              <a:gd name="T65" fmla="*/ 73085325 h 220"/>
              <a:gd name="T66" fmla="*/ 1890117469 w 2113"/>
              <a:gd name="T67" fmla="*/ 110886875 h 220"/>
              <a:gd name="T68" fmla="*/ 1743948385 w 2113"/>
              <a:gd name="T69" fmla="*/ 146169063 h 220"/>
              <a:gd name="T70" fmla="*/ 1706146829 w 2113"/>
              <a:gd name="T71" fmla="*/ 257055938 h 220"/>
              <a:gd name="T72" fmla="*/ 1633061493 w 2113"/>
              <a:gd name="T73" fmla="*/ 367942813 h 220"/>
              <a:gd name="T74" fmla="*/ 1522174602 w 2113"/>
              <a:gd name="T75" fmla="*/ 443547500 h 220"/>
              <a:gd name="T76" fmla="*/ 1411287710 w 2113"/>
              <a:gd name="T77" fmla="*/ 443547500 h 220"/>
              <a:gd name="T78" fmla="*/ 1300400819 w 2113"/>
              <a:gd name="T79" fmla="*/ 443547500 h 220"/>
              <a:gd name="T80" fmla="*/ 1189513927 w 2113"/>
              <a:gd name="T81" fmla="*/ 443547500 h 220"/>
              <a:gd name="T82" fmla="*/ 1078627036 w 2113"/>
              <a:gd name="T83" fmla="*/ 443547500 h 220"/>
              <a:gd name="T84" fmla="*/ 932457951 w 2113"/>
              <a:gd name="T85" fmla="*/ 443547500 h 220"/>
              <a:gd name="T86" fmla="*/ 821571060 w 2113"/>
              <a:gd name="T87" fmla="*/ 478829688 h 220"/>
              <a:gd name="T88" fmla="*/ 710684168 w 2113"/>
              <a:gd name="T89" fmla="*/ 516632825 h 220"/>
              <a:gd name="T90" fmla="*/ 710684168 w 2113"/>
              <a:gd name="T91" fmla="*/ 405745950 h 220"/>
              <a:gd name="T92" fmla="*/ 748487312 w 2113"/>
              <a:gd name="T93" fmla="*/ 294859075 h 220"/>
              <a:gd name="T94" fmla="*/ 859374203 w 2113"/>
              <a:gd name="T95" fmla="*/ 183972200 h 220"/>
              <a:gd name="T96" fmla="*/ 970261095 w 2113"/>
              <a:gd name="T97" fmla="*/ 110886875 h 220"/>
              <a:gd name="T98" fmla="*/ 932457951 w 2113"/>
              <a:gd name="T99" fmla="*/ 0 h 220"/>
              <a:gd name="T100" fmla="*/ 821571060 w 2113"/>
              <a:gd name="T101" fmla="*/ 0 h 220"/>
              <a:gd name="T102" fmla="*/ 710684168 w 2113"/>
              <a:gd name="T103" fmla="*/ 0 h 220"/>
              <a:gd name="T104" fmla="*/ 599797277 w 2113"/>
              <a:gd name="T105" fmla="*/ 73085325 h 220"/>
              <a:gd name="T106" fmla="*/ 564515084 w 2113"/>
              <a:gd name="T107" fmla="*/ 183972200 h 220"/>
              <a:gd name="T108" fmla="*/ 526713529 w 2113"/>
              <a:gd name="T109" fmla="*/ 294859075 h 220"/>
              <a:gd name="T110" fmla="*/ 415826637 w 2113"/>
              <a:gd name="T111" fmla="*/ 367942813 h 220"/>
              <a:gd name="T112" fmla="*/ 304939745 w 2113"/>
              <a:gd name="T113" fmla="*/ 405745950 h 220"/>
              <a:gd name="T114" fmla="*/ 194052854 w 2113"/>
              <a:gd name="T115" fmla="*/ 443547500 h 220"/>
              <a:gd name="T116" fmla="*/ 83165962 w 2113"/>
              <a:gd name="T117" fmla="*/ 478829688 h 220"/>
              <a:gd name="T118" fmla="*/ 0 w 2113"/>
              <a:gd name="T119" fmla="*/ 493950625 h 220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2113" h="220">
                <a:moveTo>
                  <a:pt x="2112" y="196"/>
                </a:moveTo>
                <a:lnTo>
                  <a:pt x="2068" y="219"/>
                </a:lnTo>
                <a:lnTo>
                  <a:pt x="2024" y="219"/>
                </a:lnTo>
                <a:lnTo>
                  <a:pt x="1980" y="219"/>
                </a:lnTo>
                <a:lnTo>
                  <a:pt x="1936" y="219"/>
                </a:lnTo>
                <a:lnTo>
                  <a:pt x="1892" y="219"/>
                </a:lnTo>
                <a:lnTo>
                  <a:pt x="1833" y="219"/>
                </a:lnTo>
                <a:lnTo>
                  <a:pt x="1789" y="219"/>
                </a:lnTo>
                <a:lnTo>
                  <a:pt x="1731" y="176"/>
                </a:lnTo>
                <a:lnTo>
                  <a:pt x="1687" y="146"/>
                </a:lnTo>
                <a:lnTo>
                  <a:pt x="1643" y="132"/>
                </a:lnTo>
                <a:lnTo>
                  <a:pt x="1599" y="117"/>
                </a:lnTo>
                <a:lnTo>
                  <a:pt x="1555" y="102"/>
                </a:lnTo>
                <a:lnTo>
                  <a:pt x="1511" y="102"/>
                </a:lnTo>
                <a:lnTo>
                  <a:pt x="1453" y="117"/>
                </a:lnTo>
                <a:lnTo>
                  <a:pt x="1424" y="161"/>
                </a:lnTo>
                <a:lnTo>
                  <a:pt x="1380" y="176"/>
                </a:lnTo>
                <a:lnTo>
                  <a:pt x="1336" y="205"/>
                </a:lnTo>
                <a:lnTo>
                  <a:pt x="1292" y="219"/>
                </a:lnTo>
                <a:lnTo>
                  <a:pt x="1248" y="219"/>
                </a:lnTo>
                <a:lnTo>
                  <a:pt x="1189" y="219"/>
                </a:lnTo>
                <a:lnTo>
                  <a:pt x="1131" y="219"/>
                </a:lnTo>
                <a:lnTo>
                  <a:pt x="1131" y="161"/>
                </a:lnTo>
                <a:lnTo>
                  <a:pt x="1146" y="117"/>
                </a:lnTo>
                <a:lnTo>
                  <a:pt x="1146" y="73"/>
                </a:lnTo>
                <a:lnTo>
                  <a:pt x="1102" y="58"/>
                </a:lnTo>
                <a:lnTo>
                  <a:pt x="1058" y="44"/>
                </a:lnTo>
                <a:lnTo>
                  <a:pt x="1014" y="44"/>
                </a:lnTo>
                <a:lnTo>
                  <a:pt x="970" y="29"/>
                </a:lnTo>
                <a:lnTo>
                  <a:pt x="926" y="29"/>
                </a:lnTo>
                <a:lnTo>
                  <a:pt x="882" y="29"/>
                </a:lnTo>
                <a:lnTo>
                  <a:pt x="838" y="29"/>
                </a:lnTo>
                <a:lnTo>
                  <a:pt x="794" y="29"/>
                </a:lnTo>
                <a:lnTo>
                  <a:pt x="750" y="44"/>
                </a:lnTo>
                <a:lnTo>
                  <a:pt x="692" y="58"/>
                </a:lnTo>
                <a:lnTo>
                  <a:pt x="677" y="102"/>
                </a:lnTo>
                <a:lnTo>
                  <a:pt x="648" y="146"/>
                </a:lnTo>
                <a:lnTo>
                  <a:pt x="604" y="176"/>
                </a:lnTo>
                <a:lnTo>
                  <a:pt x="560" y="176"/>
                </a:lnTo>
                <a:lnTo>
                  <a:pt x="516" y="176"/>
                </a:lnTo>
                <a:lnTo>
                  <a:pt x="472" y="176"/>
                </a:lnTo>
                <a:lnTo>
                  <a:pt x="428" y="176"/>
                </a:lnTo>
                <a:lnTo>
                  <a:pt x="370" y="176"/>
                </a:lnTo>
                <a:lnTo>
                  <a:pt x="326" y="190"/>
                </a:lnTo>
                <a:lnTo>
                  <a:pt x="282" y="205"/>
                </a:lnTo>
                <a:lnTo>
                  <a:pt x="282" y="161"/>
                </a:lnTo>
                <a:lnTo>
                  <a:pt x="297" y="117"/>
                </a:lnTo>
                <a:lnTo>
                  <a:pt x="341" y="73"/>
                </a:lnTo>
                <a:lnTo>
                  <a:pt x="385" y="44"/>
                </a:lnTo>
                <a:lnTo>
                  <a:pt x="370" y="0"/>
                </a:lnTo>
                <a:lnTo>
                  <a:pt x="326" y="0"/>
                </a:lnTo>
                <a:lnTo>
                  <a:pt x="282" y="0"/>
                </a:lnTo>
                <a:lnTo>
                  <a:pt x="238" y="29"/>
                </a:lnTo>
                <a:lnTo>
                  <a:pt x="224" y="73"/>
                </a:lnTo>
                <a:lnTo>
                  <a:pt x="209" y="117"/>
                </a:lnTo>
                <a:lnTo>
                  <a:pt x="165" y="146"/>
                </a:lnTo>
                <a:lnTo>
                  <a:pt x="121" y="161"/>
                </a:lnTo>
                <a:lnTo>
                  <a:pt x="77" y="176"/>
                </a:lnTo>
                <a:lnTo>
                  <a:pt x="33" y="190"/>
                </a:lnTo>
                <a:lnTo>
                  <a:pt x="0" y="196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1515" name="Line 12">
            <a:extLst>
              <a:ext uri="{FF2B5EF4-FFF2-40B4-BE49-F238E27FC236}">
                <a16:creationId xmlns:a16="http://schemas.microsoft.com/office/drawing/2014/main" id="{5FC12F2A-A244-1F4A-A538-4C2BC5A94F5B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5949950"/>
            <a:ext cx="0" cy="292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1516" name="Freeform 13">
            <a:extLst>
              <a:ext uri="{FF2B5EF4-FFF2-40B4-BE49-F238E27FC236}">
                <a16:creationId xmlns:a16="http://schemas.microsoft.com/office/drawing/2014/main" id="{D37420F2-4387-6E4E-8F8F-381C3DE49158}"/>
              </a:ext>
            </a:extLst>
          </p:cNvPr>
          <p:cNvSpPr>
            <a:spLocks/>
          </p:cNvSpPr>
          <p:nvPr/>
        </p:nvSpPr>
        <p:spPr bwMode="auto">
          <a:xfrm>
            <a:off x="4114801" y="5659438"/>
            <a:ext cx="3330575" cy="303212"/>
          </a:xfrm>
          <a:custGeom>
            <a:avLst/>
            <a:gdLst>
              <a:gd name="T0" fmla="*/ 0 w 2098"/>
              <a:gd name="T1" fmla="*/ 451106431 h 191"/>
              <a:gd name="T2" fmla="*/ 120967500 w 2098"/>
              <a:gd name="T3" fmla="*/ 441025823 h 191"/>
              <a:gd name="T4" fmla="*/ 231854375 w 2098"/>
              <a:gd name="T5" fmla="*/ 405743693 h 191"/>
              <a:gd name="T6" fmla="*/ 304939700 w 2098"/>
              <a:gd name="T7" fmla="*/ 294857001 h 191"/>
              <a:gd name="T8" fmla="*/ 415826575 w 2098"/>
              <a:gd name="T9" fmla="*/ 257055514 h 191"/>
              <a:gd name="T10" fmla="*/ 526713450 w 2098"/>
              <a:gd name="T11" fmla="*/ 221773384 h 191"/>
              <a:gd name="T12" fmla="*/ 564515000 w 2098"/>
              <a:gd name="T13" fmla="*/ 332660076 h 191"/>
              <a:gd name="T14" fmla="*/ 675401875 w 2098"/>
              <a:gd name="T15" fmla="*/ 405743693 h 191"/>
              <a:gd name="T16" fmla="*/ 821570938 w 2098"/>
              <a:gd name="T17" fmla="*/ 405743693 h 191"/>
              <a:gd name="T18" fmla="*/ 932457813 w 2098"/>
              <a:gd name="T19" fmla="*/ 405743693 h 191"/>
              <a:gd name="T20" fmla="*/ 1043344688 w 2098"/>
              <a:gd name="T21" fmla="*/ 405743693 h 191"/>
              <a:gd name="T22" fmla="*/ 1154231563 w 2098"/>
              <a:gd name="T23" fmla="*/ 367942206 h 191"/>
              <a:gd name="T24" fmla="*/ 1265118438 w 2098"/>
              <a:gd name="T25" fmla="*/ 367942206 h 191"/>
              <a:gd name="T26" fmla="*/ 1376005313 w 2098"/>
              <a:gd name="T27" fmla="*/ 367942206 h 191"/>
              <a:gd name="T28" fmla="*/ 1522174375 w 2098"/>
              <a:gd name="T29" fmla="*/ 367942206 h 191"/>
              <a:gd name="T30" fmla="*/ 1633061250 w 2098"/>
              <a:gd name="T31" fmla="*/ 367942206 h 191"/>
              <a:gd name="T32" fmla="*/ 1743948125 w 2098"/>
              <a:gd name="T33" fmla="*/ 294857001 h 191"/>
              <a:gd name="T34" fmla="*/ 1781751263 w 2098"/>
              <a:gd name="T35" fmla="*/ 183970309 h 191"/>
              <a:gd name="T36" fmla="*/ 1890117188 w 2098"/>
              <a:gd name="T37" fmla="*/ 73083617 h 191"/>
              <a:gd name="T38" fmla="*/ 2001004063 w 2098"/>
              <a:gd name="T39" fmla="*/ 37801488 h 191"/>
              <a:gd name="T40" fmla="*/ 2111890938 w 2098"/>
              <a:gd name="T41" fmla="*/ 0 h 191"/>
              <a:gd name="T42" fmla="*/ 2147483646 w 2098"/>
              <a:gd name="T43" fmla="*/ 0 h 191"/>
              <a:gd name="T44" fmla="*/ 2147483646 w 2098"/>
              <a:gd name="T45" fmla="*/ 0 h 191"/>
              <a:gd name="T46" fmla="*/ 2147483646 w 2098"/>
              <a:gd name="T47" fmla="*/ 37801488 h 191"/>
              <a:gd name="T48" fmla="*/ 2147483646 w 2098"/>
              <a:gd name="T49" fmla="*/ 146168821 h 191"/>
              <a:gd name="T50" fmla="*/ 2147483646 w 2098"/>
              <a:gd name="T51" fmla="*/ 257055514 h 191"/>
              <a:gd name="T52" fmla="*/ 2147483646 w 2098"/>
              <a:gd name="T53" fmla="*/ 367942206 h 191"/>
              <a:gd name="T54" fmla="*/ 2147483646 w 2098"/>
              <a:gd name="T55" fmla="*/ 405743693 h 191"/>
              <a:gd name="T56" fmla="*/ 2147483646 w 2098"/>
              <a:gd name="T57" fmla="*/ 441025823 h 191"/>
              <a:gd name="T58" fmla="*/ 2147483646 w 2098"/>
              <a:gd name="T59" fmla="*/ 441025823 h 191"/>
              <a:gd name="T60" fmla="*/ 2147483646 w 2098"/>
              <a:gd name="T61" fmla="*/ 441025823 h 191"/>
              <a:gd name="T62" fmla="*/ 2147483646 w 2098"/>
              <a:gd name="T63" fmla="*/ 441025823 h 191"/>
              <a:gd name="T64" fmla="*/ 2147483646 w 2098"/>
              <a:gd name="T65" fmla="*/ 441025823 h 191"/>
              <a:gd name="T66" fmla="*/ 2147483646 w 2098"/>
              <a:gd name="T67" fmla="*/ 441025823 h 191"/>
              <a:gd name="T68" fmla="*/ 2147483646 w 2098"/>
              <a:gd name="T69" fmla="*/ 367942206 h 191"/>
              <a:gd name="T70" fmla="*/ 2147483646 w 2098"/>
              <a:gd name="T71" fmla="*/ 294857001 h 191"/>
              <a:gd name="T72" fmla="*/ 2147483646 w 2098"/>
              <a:gd name="T73" fmla="*/ 257055514 h 191"/>
              <a:gd name="T74" fmla="*/ 2147483646 w 2098"/>
              <a:gd name="T75" fmla="*/ 257055514 h 191"/>
              <a:gd name="T76" fmla="*/ 2147483646 w 2098"/>
              <a:gd name="T77" fmla="*/ 221773384 h 191"/>
              <a:gd name="T78" fmla="*/ 2147483646 w 2098"/>
              <a:gd name="T79" fmla="*/ 257055514 h 191"/>
              <a:gd name="T80" fmla="*/ 2147483646 w 2098"/>
              <a:gd name="T81" fmla="*/ 332660076 h 191"/>
              <a:gd name="T82" fmla="*/ 2147483646 w 2098"/>
              <a:gd name="T83" fmla="*/ 405743693 h 191"/>
              <a:gd name="T84" fmla="*/ 2147483646 w 2098"/>
              <a:gd name="T85" fmla="*/ 478828898 h 191"/>
              <a:gd name="T86" fmla="*/ 2147483646 w 2098"/>
              <a:gd name="T87" fmla="*/ 478828898 h 191"/>
              <a:gd name="T88" fmla="*/ 2147483646 w 2098"/>
              <a:gd name="T89" fmla="*/ 478828898 h 191"/>
              <a:gd name="T90" fmla="*/ 2147483646 w 2098"/>
              <a:gd name="T91" fmla="*/ 478828898 h 191"/>
              <a:gd name="T92" fmla="*/ 2147483646 w 2098"/>
              <a:gd name="T93" fmla="*/ 478828898 h 191"/>
              <a:gd name="T94" fmla="*/ 2147483646 w 2098"/>
              <a:gd name="T95" fmla="*/ 441025823 h 191"/>
              <a:gd name="T96" fmla="*/ 2147483646 w 2098"/>
              <a:gd name="T97" fmla="*/ 405743693 h 191"/>
              <a:gd name="T98" fmla="*/ 2147483646 w 2098"/>
              <a:gd name="T99" fmla="*/ 405743693 h 191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2098" h="191">
                <a:moveTo>
                  <a:pt x="0" y="179"/>
                </a:moveTo>
                <a:lnTo>
                  <a:pt x="48" y="175"/>
                </a:lnTo>
                <a:lnTo>
                  <a:pt x="92" y="161"/>
                </a:lnTo>
                <a:lnTo>
                  <a:pt x="121" y="117"/>
                </a:lnTo>
                <a:lnTo>
                  <a:pt x="165" y="102"/>
                </a:lnTo>
                <a:lnTo>
                  <a:pt x="209" y="88"/>
                </a:lnTo>
                <a:lnTo>
                  <a:pt x="224" y="132"/>
                </a:lnTo>
                <a:lnTo>
                  <a:pt x="268" y="161"/>
                </a:lnTo>
                <a:lnTo>
                  <a:pt x="326" y="161"/>
                </a:lnTo>
                <a:lnTo>
                  <a:pt x="370" y="161"/>
                </a:lnTo>
                <a:lnTo>
                  <a:pt x="414" y="161"/>
                </a:lnTo>
                <a:lnTo>
                  <a:pt x="458" y="146"/>
                </a:lnTo>
                <a:lnTo>
                  <a:pt x="502" y="146"/>
                </a:lnTo>
                <a:lnTo>
                  <a:pt x="546" y="146"/>
                </a:lnTo>
                <a:lnTo>
                  <a:pt x="604" y="146"/>
                </a:lnTo>
                <a:lnTo>
                  <a:pt x="648" y="146"/>
                </a:lnTo>
                <a:lnTo>
                  <a:pt x="692" y="117"/>
                </a:lnTo>
                <a:lnTo>
                  <a:pt x="707" y="73"/>
                </a:lnTo>
                <a:lnTo>
                  <a:pt x="750" y="29"/>
                </a:lnTo>
                <a:lnTo>
                  <a:pt x="794" y="15"/>
                </a:lnTo>
                <a:lnTo>
                  <a:pt x="838" y="0"/>
                </a:lnTo>
                <a:lnTo>
                  <a:pt x="882" y="0"/>
                </a:lnTo>
                <a:lnTo>
                  <a:pt x="926" y="0"/>
                </a:lnTo>
                <a:lnTo>
                  <a:pt x="970" y="15"/>
                </a:lnTo>
                <a:lnTo>
                  <a:pt x="1014" y="58"/>
                </a:lnTo>
                <a:lnTo>
                  <a:pt x="1014" y="102"/>
                </a:lnTo>
                <a:lnTo>
                  <a:pt x="1043" y="146"/>
                </a:lnTo>
                <a:lnTo>
                  <a:pt x="1087" y="161"/>
                </a:lnTo>
                <a:lnTo>
                  <a:pt x="1131" y="175"/>
                </a:lnTo>
                <a:lnTo>
                  <a:pt x="1175" y="175"/>
                </a:lnTo>
                <a:lnTo>
                  <a:pt x="1219" y="175"/>
                </a:lnTo>
                <a:lnTo>
                  <a:pt x="1263" y="175"/>
                </a:lnTo>
                <a:lnTo>
                  <a:pt x="1307" y="175"/>
                </a:lnTo>
                <a:lnTo>
                  <a:pt x="1365" y="175"/>
                </a:lnTo>
                <a:lnTo>
                  <a:pt x="1409" y="146"/>
                </a:lnTo>
                <a:lnTo>
                  <a:pt x="1453" y="117"/>
                </a:lnTo>
                <a:lnTo>
                  <a:pt x="1497" y="102"/>
                </a:lnTo>
                <a:lnTo>
                  <a:pt x="1541" y="102"/>
                </a:lnTo>
                <a:lnTo>
                  <a:pt x="1585" y="88"/>
                </a:lnTo>
                <a:lnTo>
                  <a:pt x="1643" y="102"/>
                </a:lnTo>
                <a:lnTo>
                  <a:pt x="1687" y="132"/>
                </a:lnTo>
                <a:lnTo>
                  <a:pt x="1731" y="161"/>
                </a:lnTo>
                <a:lnTo>
                  <a:pt x="1775" y="190"/>
                </a:lnTo>
                <a:lnTo>
                  <a:pt x="1819" y="190"/>
                </a:lnTo>
                <a:lnTo>
                  <a:pt x="1863" y="190"/>
                </a:lnTo>
                <a:lnTo>
                  <a:pt x="1907" y="190"/>
                </a:lnTo>
                <a:lnTo>
                  <a:pt x="1965" y="190"/>
                </a:lnTo>
                <a:lnTo>
                  <a:pt x="2009" y="175"/>
                </a:lnTo>
                <a:lnTo>
                  <a:pt x="2053" y="161"/>
                </a:lnTo>
                <a:lnTo>
                  <a:pt x="2097" y="161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1517" name="Line 14">
            <a:extLst>
              <a:ext uri="{FF2B5EF4-FFF2-40B4-BE49-F238E27FC236}">
                <a16:creationId xmlns:a16="http://schemas.microsoft.com/office/drawing/2014/main" id="{37CEB545-44D3-5844-85E9-1EABC527A0B1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5949950"/>
            <a:ext cx="0" cy="292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1518" name="Freeform 15">
            <a:extLst>
              <a:ext uri="{FF2B5EF4-FFF2-40B4-BE49-F238E27FC236}">
                <a16:creationId xmlns:a16="http://schemas.microsoft.com/office/drawing/2014/main" id="{FDDB5471-5EF1-8041-B781-D4F2D0E72F81}"/>
              </a:ext>
            </a:extLst>
          </p:cNvPr>
          <p:cNvSpPr>
            <a:spLocks/>
          </p:cNvSpPr>
          <p:nvPr/>
        </p:nvSpPr>
        <p:spPr bwMode="auto">
          <a:xfrm>
            <a:off x="4114800" y="5105400"/>
            <a:ext cx="287338" cy="306388"/>
          </a:xfrm>
          <a:custGeom>
            <a:avLst/>
            <a:gdLst>
              <a:gd name="T0" fmla="*/ 5040321 w 181"/>
              <a:gd name="T1" fmla="*/ 483870790 h 193"/>
              <a:gd name="T2" fmla="*/ 136088674 w 181"/>
              <a:gd name="T3" fmla="*/ 413306299 h 193"/>
              <a:gd name="T4" fmla="*/ 269657982 w 181"/>
              <a:gd name="T5" fmla="*/ 400706291 h 193"/>
              <a:gd name="T6" fmla="*/ 400706335 w 181"/>
              <a:gd name="T7" fmla="*/ 360383726 h 193"/>
              <a:gd name="T8" fmla="*/ 443548272 w 181"/>
              <a:gd name="T9" fmla="*/ 287298281 h 193"/>
              <a:gd name="T10" fmla="*/ 453628914 w 181"/>
              <a:gd name="T11" fmla="*/ 211693470 h 193"/>
              <a:gd name="T12" fmla="*/ 370464407 w 181"/>
              <a:gd name="T13" fmla="*/ 131048339 h 193"/>
              <a:gd name="T14" fmla="*/ 277217670 w 181"/>
              <a:gd name="T15" fmla="*/ 98287048 h 193"/>
              <a:gd name="T16" fmla="*/ 183972520 w 181"/>
              <a:gd name="T17" fmla="*/ 65524169 h 193"/>
              <a:gd name="T18" fmla="*/ 90725783 w 181"/>
              <a:gd name="T19" fmla="*/ 32762878 h 193"/>
              <a:gd name="T20" fmla="*/ 0 w 181"/>
              <a:gd name="T21" fmla="*/ 0 h 19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81" h="193">
                <a:moveTo>
                  <a:pt x="2" y="192"/>
                </a:moveTo>
                <a:lnTo>
                  <a:pt x="54" y="164"/>
                </a:lnTo>
                <a:lnTo>
                  <a:pt x="107" y="159"/>
                </a:lnTo>
                <a:lnTo>
                  <a:pt x="159" y="143"/>
                </a:lnTo>
                <a:lnTo>
                  <a:pt x="176" y="114"/>
                </a:lnTo>
                <a:lnTo>
                  <a:pt x="180" y="84"/>
                </a:lnTo>
                <a:lnTo>
                  <a:pt x="147" y="52"/>
                </a:lnTo>
                <a:lnTo>
                  <a:pt x="110" y="39"/>
                </a:lnTo>
                <a:lnTo>
                  <a:pt x="73" y="26"/>
                </a:lnTo>
                <a:lnTo>
                  <a:pt x="36" y="1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1519" name="Rectangle 16">
            <a:extLst>
              <a:ext uri="{FF2B5EF4-FFF2-40B4-BE49-F238E27FC236}">
                <a16:creationId xmlns:a16="http://schemas.microsoft.com/office/drawing/2014/main" id="{987595AB-E46F-1B48-AAD7-EDD6B3B6FF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1564" y="2341564"/>
            <a:ext cx="753412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000" dirty="0"/>
              <a:t>3Na</a:t>
            </a:r>
            <a:r>
              <a:rPr lang="en-US" altLang="el-GR" sz="2000" baseline="30000" dirty="0"/>
              <a:t>+</a:t>
            </a:r>
            <a:endParaRPr lang="en-US" altLang="el-GR" sz="2400" baseline="30000" dirty="0"/>
          </a:p>
        </p:txBody>
      </p:sp>
      <p:sp>
        <p:nvSpPr>
          <p:cNvPr id="21520" name="Rectangle 17">
            <a:extLst>
              <a:ext uri="{FF2B5EF4-FFF2-40B4-BE49-F238E27FC236}">
                <a16:creationId xmlns:a16="http://schemas.microsoft.com/office/drawing/2014/main" id="{1959FB2F-91A8-FC4C-BA6A-E3C4A69461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0363" y="2951164"/>
            <a:ext cx="597922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000" dirty="0"/>
              <a:t>2K</a:t>
            </a:r>
            <a:r>
              <a:rPr lang="en-US" altLang="el-GR" sz="2000" baseline="30000" dirty="0"/>
              <a:t>+</a:t>
            </a:r>
          </a:p>
        </p:txBody>
      </p:sp>
      <p:sp>
        <p:nvSpPr>
          <p:cNvPr id="21521" name="Line 18">
            <a:extLst>
              <a:ext uri="{FF2B5EF4-FFF2-40B4-BE49-F238E27FC236}">
                <a16:creationId xmlns:a16="http://schemas.microsoft.com/office/drawing/2014/main" id="{5A62FFC7-4F70-2B44-A661-B5DB9D3AECCF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2749550"/>
            <a:ext cx="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1522" name="Line 19">
            <a:extLst>
              <a:ext uri="{FF2B5EF4-FFF2-40B4-BE49-F238E27FC236}">
                <a16:creationId xmlns:a16="http://schemas.microsoft.com/office/drawing/2014/main" id="{3BC36343-06F3-0941-9958-D574C6456C3F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3587750"/>
            <a:ext cx="0" cy="1517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1523" name="Freeform 20">
            <a:extLst>
              <a:ext uri="{FF2B5EF4-FFF2-40B4-BE49-F238E27FC236}">
                <a16:creationId xmlns:a16="http://schemas.microsoft.com/office/drawing/2014/main" id="{177C08A7-972E-C647-8D1A-6A4646494845}"/>
              </a:ext>
            </a:extLst>
          </p:cNvPr>
          <p:cNvSpPr>
            <a:spLocks/>
          </p:cNvSpPr>
          <p:nvPr/>
        </p:nvSpPr>
        <p:spPr bwMode="auto">
          <a:xfrm>
            <a:off x="4114801" y="3124200"/>
            <a:ext cx="263525" cy="446088"/>
          </a:xfrm>
          <a:custGeom>
            <a:avLst/>
            <a:gdLst>
              <a:gd name="T0" fmla="*/ 0 w 166"/>
              <a:gd name="T1" fmla="*/ 0 h 281"/>
              <a:gd name="T2" fmla="*/ 120967500 w 166"/>
              <a:gd name="T3" fmla="*/ 40322545 h 281"/>
              <a:gd name="T4" fmla="*/ 231854375 w 166"/>
              <a:gd name="T5" fmla="*/ 115927317 h 281"/>
              <a:gd name="T6" fmla="*/ 342741250 w 166"/>
              <a:gd name="T7" fmla="*/ 189012724 h 281"/>
              <a:gd name="T8" fmla="*/ 415826575 w 166"/>
              <a:gd name="T9" fmla="*/ 299899724 h 281"/>
              <a:gd name="T10" fmla="*/ 415826575 w 166"/>
              <a:gd name="T11" fmla="*/ 410786723 h 281"/>
              <a:gd name="T12" fmla="*/ 304939700 w 166"/>
              <a:gd name="T13" fmla="*/ 483870542 h 281"/>
              <a:gd name="T14" fmla="*/ 231854375 w 166"/>
              <a:gd name="T15" fmla="*/ 594757542 h 281"/>
              <a:gd name="T16" fmla="*/ 120967500 w 166"/>
              <a:gd name="T17" fmla="*/ 667842949 h 281"/>
              <a:gd name="T18" fmla="*/ 10080625 w 166"/>
              <a:gd name="T19" fmla="*/ 705644541 h 28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66" h="281">
                <a:moveTo>
                  <a:pt x="0" y="0"/>
                </a:moveTo>
                <a:lnTo>
                  <a:pt x="48" y="16"/>
                </a:lnTo>
                <a:lnTo>
                  <a:pt x="92" y="46"/>
                </a:lnTo>
                <a:lnTo>
                  <a:pt x="136" y="75"/>
                </a:lnTo>
                <a:lnTo>
                  <a:pt x="165" y="119"/>
                </a:lnTo>
                <a:lnTo>
                  <a:pt x="165" y="163"/>
                </a:lnTo>
                <a:lnTo>
                  <a:pt x="121" y="192"/>
                </a:lnTo>
                <a:lnTo>
                  <a:pt x="92" y="236"/>
                </a:lnTo>
                <a:lnTo>
                  <a:pt x="48" y="265"/>
                </a:lnTo>
                <a:lnTo>
                  <a:pt x="4" y="28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1524" name="Line 21">
            <a:extLst>
              <a:ext uri="{FF2B5EF4-FFF2-40B4-BE49-F238E27FC236}">
                <a16:creationId xmlns:a16="http://schemas.microsoft.com/office/drawing/2014/main" id="{E9363D1F-E6A0-4649-BF5B-4C5656732C7F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5416550"/>
            <a:ext cx="0" cy="292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1525" name="Line 22">
            <a:extLst>
              <a:ext uri="{FF2B5EF4-FFF2-40B4-BE49-F238E27FC236}">
                <a16:creationId xmlns:a16="http://schemas.microsoft.com/office/drawing/2014/main" id="{4A6FD967-FFC7-0A48-A63A-D92EADF9C16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16700" y="3200400"/>
            <a:ext cx="139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1526" name="Line 23">
            <a:extLst>
              <a:ext uri="{FF2B5EF4-FFF2-40B4-BE49-F238E27FC236}">
                <a16:creationId xmlns:a16="http://schemas.microsoft.com/office/drawing/2014/main" id="{D75A8616-33C3-1347-823F-65789D3B80F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45300" y="2590800"/>
            <a:ext cx="139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1527" name="Rectangle 24">
            <a:extLst>
              <a:ext uri="{FF2B5EF4-FFF2-40B4-BE49-F238E27FC236}">
                <a16:creationId xmlns:a16="http://schemas.microsoft.com/office/drawing/2014/main" id="{EEC36C6B-FD0B-4245-8827-E80B9A5E4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7117" y="1691134"/>
            <a:ext cx="1627049" cy="705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000" b="1" dirty="0"/>
              <a:t>Peritubular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000" b="1" dirty="0"/>
              <a:t>capillary</a:t>
            </a:r>
          </a:p>
        </p:txBody>
      </p:sp>
      <p:sp>
        <p:nvSpPr>
          <p:cNvPr id="21528" name="Rectangle 25">
            <a:extLst>
              <a:ext uri="{FF2B5EF4-FFF2-40B4-BE49-F238E27FC236}">
                <a16:creationId xmlns:a16="http://schemas.microsoft.com/office/drawing/2014/main" id="{BC431A1F-5121-F740-A07B-0D5A5E4C2D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0563" y="1625601"/>
            <a:ext cx="2047036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000" b="1"/>
              <a:t>Tubular lumen</a:t>
            </a:r>
          </a:p>
        </p:txBody>
      </p:sp>
      <p:sp>
        <p:nvSpPr>
          <p:cNvPr id="21529" name="Oval 26">
            <a:extLst>
              <a:ext uri="{FF2B5EF4-FFF2-40B4-BE49-F238E27FC236}">
                <a16:creationId xmlns:a16="http://schemas.microsoft.com/office/drawing/2014/main" id="{7C99169E-A2A3-1E4A-A90A-C9894D0027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2550" y="2139950"/>
            <a:ext cx="596900" cy="596900"/>
          </a:xfrm>
          <a:prstGeom prst="ellipse">
            <a:avLst/>
          </a:prstGeom>
          <a:solidFill>
            <a:srgbClr val="FF66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/>
          </a:p>
        </p:txBody>
      </p:sp>
      <p:sp>
        <p:nvSpPr>
          <p:cNvPr id="21530" name="Line 27">
            <a:extLst>
              <a:ext uri="{FF2B5EF4-FFF2-40B4-BE49-F238E27FC236}">
                <a16:creationId xmlns:a16="http://schemas.microsoft.com/office/drawing/2014/main" id="{96FD567C-B054-0A48-A223-9D5BFAF60F3A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1835150"/>
            <a:ext cx="0" cy="292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1531" name="Rectangle 28">
            <a:extLst>
              <a:ext uri="{FF2B5EF4-FFF2-40B4-BE49-F238E27FC236}">
                <a16:creationId xmlns:a16="http://schemas.microsoft.com/office/drawing/2014/main" id="{CC94F7F8-E048-A741-8CA7-DDB236F1AB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5964" y="2760663"/>
            <a:ext cx="843181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1400" b="1">
                <a:solidFill>
                  <a:srgbClr val="000000"/>
                </a:solidFill>
              </a:rPr>
              <a:t>ATPase</a:t>
            </a:r>
            <a:endParaRPr lang="en-US" altLang="el-GR" sz="1400" b="1"/>
          </a:p>
        </p:txBody>
      </p:sp>
      <p:sp>
        <p:nvSpPr>
          <p:cNvPr id="21532" name="Rectangle 29">
            <a:extLst>
              <a:ext uri="{FF2B5EF4-FFF2-40B4-BE49-F238E27FC236}">
                <a16:creationId xmlns:a16="http://schemas.microsoft.com/office/drawing/2014/main" id="{556A1335-6180-D149-ABB0-17FA8868E2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1" y="2590801"/>
            <a:ext cx="480902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000" dirty="0"/>
              <a:t>H</a:t>
            </a:r>
            <a:r>
              <a:rPr lang="en-US" altLang="el-GR" sz="2000" baseline="30000" dirty="0"/>
              <a:t>+</a:t>
            </a:r>
          </a:p>
        </p:txBody>
      </p:sp>
      <p:sp>
        <p:nvSpPr>
          <p:cNvPr id="21533" name="Oval 30">
            <a:extLst>
              <a:ext uri="{FF2B5EF4-FFF2-40B4-BE49-F238E27FC236}">
                <a16:creationId xmlns:a16="http://schemas.microsoft.com/office/drawing/2014/main" id="{5A91341F-8818-024C-ADB2-0F4A4EB44E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5350" y="3816350"/>
            <a:ext cx="520700" cy="4445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/>
          </a:p>
        </p:txBody>
      </p:sp>
      <p:sp>
        <p:nvSpPr>
          <p:cNvPr id="21534" name="Line 31">
            <a:extLst>
              <a:ext uri="{FF2B5EF4-FFF2-40B4-BE49-F238E27FC236}">
                <a16:creationId xmlns:a16="http://schemas.microsoft.com/office/drawing/2014/main" id="{B7295278-0B70-7440-B982-5287E5781DE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10400" y="3810000"/>
            <a:ext cx="139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1535" name="Rectangle 32">
            <a:extLst>
              <a:ext uri="{FF2B5EF4-FFF2-40B4-BE49-F238E27FC236}">
                <a16:creationId xmlns:a16="http://schemas.microsoft.com/office/drawing/2014/main" id="{FBAC2E0D-C210-F84C-AE3A-0E282C8AF8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6563" y="3606801"/>
            <a:ext cx="1368966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000" dirty="0"/>
              <a:t>OH</a:t>
            </a:r>
            <a:r>
              <a:rPr lang="en-US" altLang="el-GR" sz="2000" baseline="30000" dirty="0"/>
              <a:t>-</a:t>
            </a:r>
            <a:r>
              <a:rPr lang="en-US" altLang="el-GR" sz="2000" b="1" dirty="0"/>
              <a:t> </a:t>
            </a:r>
            <a:r>
              <a:rPr lang="en-US" altLang="el-GR" sz="2000" dirty="0"/>
              <a:t>+ CO</a:t>
            </a:r>
            <a:r>
              <a:rPr lang="en-US" altLang="el-GR" sz="2000" baseline="-25000" dirty="0"/>
              <a:t>2</a:t>
            </a:r>
          </a:p>
        </p:txBody>
      </p:sp>
      <p:sp>
        <p:nvSpPr>
          <p:cNvPr id="21536" name="Rectangle 33">
            <a:extLst>
              <a:ext uri="{FF2B5EF4-FFF2-40B4-BE49-F238E27FC236}">
                <a16:creationId xmlns:a16="http://schemas.microsoft.com/office/drawing/2014/main" id="{3FE635DB-C31B-A246-9ECE-DBC1EE85C4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124201"/>
            <a:ext cx="629982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000"/>
              <a:t>H</a:t>
            </a:r>
            <a:r>
              <a:rPr lang="en-US" altLang="el-GR" sz="2000" baseline="-25000"/>
              <a:t>2</a:t>
            </a:r>
            <a:r>
              <a:rPr lang="en-US" altLang="el-GR" sz="2000"/>
              <a:t>O</a:t>
            </a:r>
          </a:p>
        </p:txBody>
      </p:sp>
      <p:sp>
        <p:nvSpPr>
          <p:cNvPr id="21537" name="Rectangle 34">
            <a:extLst>
              <a:ext uri="{FF2B5EF4-FFF2-40B4-BE49-F238E27FC236}">
                <a16:creationId xmlns:a16="http://schemas.microsoft.com/office/drawing/2014/main" id="{6D666EB2-3977-1346-9CE3-0D1E10C2AE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9163" y="3606801"/>
            <a:ext cx="921728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000" b="1" dirty="0"/>
              <a:t> </a:t>
            </a:r>
            <a:r>
              <a:rPr lang="en-US" altLang="el-GR" sz="2000" dirty="0"/>
              <a:t>HCO</a:t>
            </a:r>
            <a:r>
              <a:rPr lang="en-US" altLang="el-GR" sz="2000" baseline="-25000" dirty="0"/>
              <a:t>3</a:t>
            </a:r>
            <a:r>
              <a:rPr lang="en-US" altLang="el-GR" sz="2000" baseline="30000" dirty="0"/>
              <a:t>-</a:t>
            </a:r>
          </a:p>
        </p:txBody>
      </p:sp>
      <p:sp>
        <p:nvSpPr>
          <p:cNvPr id="21538" name="Line 35">
            <a:extLst>
              <a:ext uri="{FF2B5EF4-FFF2-40B4-BE49-F238E27FC236}">
                <a16:creationId xmlns:a16="http://schemas.microsoft.com/office/drawing/2014/main" id="{DB92D73B-530E-D643-B420-E0C38A1FEAF5}"/>
              </a:ext>
            </a:extLst>
          </p:cNvPr>
          <p:cNvSpPr>
            <a:spLocks noChangeShapeType="1"/>
          </p:cNvSpPr>
          <p:nvPr/>
        </p:nvSpPr>
        <p:spPr bwMode="auto">
          <a:xfrm>
            <a:off x="5492750" y="3810000"/>
            <a:ext cx="52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1539" name="Rectangle 36">
            <a:extLst>
              <a:ext uri="{FF2B5EF4-FFF2-40B4-BE49-F238E27FC236}">
                <a16:creationId xmlns:a16="http://schemas.microsoft.com/office/drawing/2014/main" id="{C184E60F-516F-FA49-BA93-28DDE2A4C6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1" y="4038600"/>
            <a:ext cx="490520" cy="39754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000" i="1" dirty="0"/>
              <a:t>CA</a:t>
            </a:r>
          </a:p>
        </p:txBody>
      </p:sp>
      <p:sp>
        <p:nvSpPr>
          <p:cNvPr id="21540" name="Line 37">
            <a:extLst>
              <a:ext uri="{FF2B5EF4-FFF2-40B4-BE49-F238E27FC236}">
                <a16:creationId xmlns:a16="http://schemas.microsoft.com/office/drawing/2014/main" id="{431683D1-1BBC-DE4C-B8F6-099F55FF85A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81400" y="2133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1541" name="Line 38">
            <a:extLst>
              <a:ext uri="{FF2B5EF4-FFF2-40B4-BE49-F238E27FC236}">
                <a16:creationId xmlns:a16="http://schemas.microsoft.com/office/drawing/2014/main" id="{234CD24B-D3E1-544B-8F2F-2606496D8414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27432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1542" name="Text Box 39">
            <a:extLst>
              <a:ext uri="{FF2B5EF4-FFF2-40B4-BE49-F238E27FC236}">
                <a16:creationId xmlns:a16="http://schemas.microsoft.com/office/drawing/2014/main" id="{1D94A2F3-E8C6-2949-A892-26AC03EE97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1" y="1973263"/>
            <a:ext cx="6303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000" dirty="0"/>
              <a:t>Na</a:t>
            </a:r>
            <a:r>
              <a:rPr lang="en-US" altLang="el-GR" sz="2000" b="1" baseline="30000" dirty="0"/>
              <a:t>+</a:t>
            </a:r>
            <a:endParaRPr lang="en-US" altLang="el-GR" sz="2000" b="1" dirty="0"/>
          </a:p>
        </p:txBody>
      </p:sp>
      <p:sp>
        <p:nvSpPr>
          <p:cNvPr id="21543" name="Text Box 40">
            <a:extLst>
              <a:ext uri="{FF2B5EF4-FFF2-40B4-BE49-F238E27FC236}">
                <a16:creationId xmlns:a16="http://schemas.microsoft.com/office/drawing/2014/main" id="{BC9ED734-AA6F-9E42-9F51-6D40110279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1" y="4030663"/>
            <a:ext cx="61587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000" dirty="0"/>
              <a:t>Na</a:t>
            </a:r>
            <a:r>
              <a:rPr lang="en-US" altLang="el-GR" sz="2000" baseline="30000" dirty="0"/>
              <a:t>+</a:t>
            </a:r>
            <a:endParaRPr lang="en-US" altLang="el-GR" sz="2000" dirty="0"/>
          </a:p>
        </p:txBody>
      </p:sp>
      <p:sp>
        <p:nvSpPr>
          <p:cNvPr id="21544" name="Line 41">
            <a:extLst>
              <a:ext uri="{FF2B5EF4-FFF2-40B4-BE49-F238E27FC236}">
                <a16:creationId xmlns:a16="http://schemas.microsoft.com/office/drawing/2014/main" id="{CF9BBDA5-7BB5-4E42-B774-1319DB0E0671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42672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1545" name="Line 42">
            <a:extLst>
              <a:ext uri="{FF2B5EF4-FFF2-40B4-BE49-F238E27FC236}">
                <a16:creationId xmlns:a16="http://schemas.microsoft.com/office/drawing/2014/main" id="{C756D300-79CE-4A4E-B9B9-1D0B1320663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76800" y="2895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1546" name="Line 43">
            <a:extLst>
              <a:ext uri="{FF2B5EF4-FFF2-40B4-BE49-F238E27FC236}">
                <a16:creationId xmlns:a16="http://schemas.microsoft.com/office/drawing/2014/main" id="{04BC227E-0D46-8B40-9019-923C2E1C75C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48200" y="3505200"/>
            <a:ext cx="1524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1547" name="Text Box 44">
            <a:extLst>
              <a:ext uri="{FF2B5EF4-FFF2-40B4-BE49-F238E27FC236}">
                <a16:creationId xmlns:a16="http://schemas.microsoft.com/office/drawing/2014/main" id="{8251F6DD-2F71-6346-BD60-24BCFFFB0C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2125" y="2597150"/>
            <a:ext cx="51969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000" b="1"/>
              <a:t>H</a:t>
            </a:r>
            <a:r>
              <a:rPr lang="en-US" altLang="el-GR" sz="2000" b="1" baseline="30000"/>
              <a:t>+</a:t>
            </a:r>
            <a:endParaRPr lang="en-US" altLang="el-GR" sz="2000" b="1"/>
          </a:p>
        </p:txBody>
      </p:sp>
      <p:sp>
        <p:nvSpPr>
          <p:cNvPr id="21548" name="Text Box 45">
            <a:extLst>
              <a:ext uri="{FF2B5EF4-FFF2-40B4-BE49-F238E27FC236}">
                <a16:creationId xmlns:a16="http://schemas.microsoft.com/office/drawing/2014/main" id="{BB0D340B-244E-C949-AA0D-6E04CD2B6D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18526" y="4121150"/>
            <a:ext cx="61587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000" dirty="0"/>
              <a:t>Na</a:t>
            </a:r>
            <a:r>
              <a:rPr lang="en-US" altLang="el-GR" sz="2000" baseline="30000" dirty="0"/>
              <a:t>+</a:t>
            </a:r>
            <a:endParaRPr lang="en-US" altLang="el-GR" sz="2000" dirty="0"/>
          </a:p>
        </p:txBody>
      </p:sp>
      <p:sp>
        <p:nvSpPr>
          <p:cNvPr id="21549" name="Text Box 46">
            <a:extLst>
              <a:ext uri="{FF2B5EF4-FFF2-40B4-BE49-F238E27FC236}">
                <a16:creationId xmlns:a16="http://schemas.microsoft.com/office/drawing/2014/main" id="{56AD4F9F-5D4B-E046-9057-F97E4256BD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2326" y="3587750"/>
            <a:ext cx="84830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000" dirty="0"/>
              <a:t>HCO</a:t>
            </a:r>
            <a:r>
              <a:rPr lang="en-US" altLang="el-GR" sz="2000" baseline="-25000" dirty="0"/>
              <a:t>3</a:t>
            </a:r>
            <a:r>
              <a:rPr lang="en-US" altLang="el-GR" sz="2000" baseline="30000" dirty="0"/>
              <a:t>-</a:t>
            </a:r>
            <a:endParaRPr lang="en-US" altLang="el-GR" sz="2000" dirty="0"/>
          </a:p>
        </p:txBody>
      </p:sp>
      <p:sp>
        <p:nvSpPr>
          <p:cNvPr id="21550" name="Text Box 48">
            <a:extLst>
              <a:ext uri="{FF2B5EF4-FFF2-40B4-BE49-F238E27FC236}">
                <a16:creationId xmlns:a16="http://schemas.microsoft.com/office/drawing/2014/main" id="{185A2A96-64CD-C74C-BADF-8622A054EF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6725" y="2597150"/>
            <a:ext cx="147348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000" b="1" dirty="0"/>
              <a:t>HPO</a:t>
            </a:r>
            <a:r>
              <a:rPr lang="en-US" altLang="el-GR" sz="2000" b="1" baseline="-25000" dirty="0"/>
              <a:t>4</a:t>
            </a:r>
            <a:r>
              <a:rPr lang="en-US" altLang="el-GR" sz="2000" b="1" baseline="30000" dirty="0"/>
              <a:t>2-</a:t>
            </a:r>
            <a:r>
              <a:rPr lang="en-US" altLang="el-GR" sz="2000" b="1" dirty="0"/>
              <a:t>   +</a:t>
            </a:r>
          </a:p>
        </p:txBody>
      </p:sp>
      <p:sp>
        <p:nvSpPr>
          <p:cNvPr id="21551" name="Text Box 49">
            <a:extLst>
              <a:ext uri="{FF2B5EF4-FFF2-40B4-BE49-F238E27FC236}">
                <a16:creationId xmlns:a16="http://schemas.microsoft.com/office/drawing/2014/main" id="{E9BE89E0-2568-8C48-B9D2-53EE6AA93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1" y="3878263"/>
            <a:ext cx="103746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000" b="1" dirty="0"/>
              <a:t>H</a:t>
            </a:r>
            <a:r>
              <a:rPr lang="en-US" altLang="el-GR" sz="2000" b="1" baseline="-25000" dirty="0"/>
              <a:t>2</a:t>
            </a:r>
            <a:r>
              <a:rPr lang="en-US" altLang="el-GR" sz="2000" b="1" dirty="0"/>
              <a:t>PO</a:t>
            </a:r>
            <a:r>
              <a:rPr lang="en-US" altLang="el-GR" sz="2000" b="1" baseline="-25000" dirty="0"/>
              <a:t>4</a:t>
            </a:r>
            <a:r>
              <a:rPr lang="en-US" altLang="el-GR" sz="2000" b="1" baseline="30000" dirty="0"/>
              <a:t>-</a:t>
            </a:r>
            <a:endParaRPr lang="en-US" altLang="el-GR" sz="2000" b="1" dirty="0"/>
          </a:p>
        </p:txBody>
      </p:sp>
      <p:sp>
        <p:nvSpPr>
          <p:cNvPr id="21552" name="Line 50">
            <a:extLst>
              <a:ext uri="{FF2B5EF4-FFF2-40B4-BE49-F238E27FC236}">
                <a16:creationId xmlns:a16="http://schemas.microsoft.com/office/drawing/2014/main" id="{E9360C0C-3E67-024D-A281-B85FA320FD4C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30480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" name="Έλλειψη 1">
            <a:extLst>
              <a:ext uri="{FF2B5EF4-FFF2-40B4-BE49-F238E27FC236}">
                <a16:creationId xmlns:a16="http://schemas.microsoft.com/office/drawing/2014/main" id="{517FFB76-162B-9840-9FE4-51D349BFCC22}"/>
              </a:ext>
            </a:extLst>
          </p:cNvPr>
          <p:cNvSpPr/>
          <p:nvPr/>
        </p:nvSpPr>
        <p:spPr>
          <a:xfrm>
            <a:off x="1219850" y="2260584"/>
            <a:ext cx="4480333" cy="24076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D7E889-8DD3-954D-87FE-A6E21C46BCA7}"/>
              </a:ext>
            </a:extLst>
          </p:cNvPr>
          <p:cNvSpPr txBox="1"/>
          <p:nvPr/>
        </p:nvSpPr>
        <p:spPr>
          <a:xfrm>
            <a:off x="4197350" y="1326843"/>
            <a:ext cx="3270250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Renal cell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061546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3" name="Object 2">
            <a:extLst>
              <a:ext uri="{FF2B5EF4-FFF2-40B4-BE49-F238E27FC236}">
                <a16:creationId xmlns:a16="http://schemas.microsoft.com/office/drawing/2014/main" id="{D317B5A6-E499-8645-B059-EE1DE7FA825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9460329"/>
              </p:ext>
            </p:extLst>
          </p:nvPr>
        </p:nvGraphicFramePr>
        <p:xfrm>
          <a:off x="1773382" y="0"/>
          <a:ext cx="91440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7" name="Slide" r:id="rId3" imgW="4572000" imgH="3429000" progId="PowerPoint.Slide.8">
                  <p:embed/>
                </p:oleObj>
              </mc:Choice>
              <mc:Fallback>
                <p:oleObj name="Slide" r:id="rId3" imgW="4572000" imgH="3429000" progId="PowerPoint.Slide.8">
                  <p:embed/>
                  <p:pic>
                    <p:nvPicPr>
                      <p:cNvPr id="13313" name="Object 2">
                        <a:extLst>
                          <a:ext uri="{FF2B5EF4-FFF2-40B4-BE49-F238E27FC236}">
                            <a16:creationId xmlns:a16="http://schemas.microsoft.com/office/drawing/2014/main" id="{D317B5A6-E499-8645-B059-EE1DE7FA825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3382" y="0"/>
                        <a:ext cx="9144000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Έλλειψη 2">
            <a:extLst>
              <a:ext uri="{FF2B5EF4-FFF2-40B4-BE49-F238E27FC236}">
                <a16:creationId xmlns:a16="http://schemas.microsoft.com/office/drawing/2014/main" id="{A5DD2644-F9E5-B744-85D0-C21550C53507}"/>
              </a:ext>
            </a:extLst>
          </p:cNvPr>
          <p:cNvSpPr/>
          <p:nvPr/>
        </p:nvSpPr>
        <p:spPr>
          <a:xfrm>
            <a:off x="2247964" y="1799431"/>
            <a:ext cx="4097418" cy="325913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7756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DE30607B-0251-974F-A423-C6BE24A419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387" y="286545"/>
            <a:ext cx="11388436" cy="805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4000" dirty="0">
                <a:solidFill>
                  <a:srgbClr val="002060"/>
                </a:solidFill>
              </a:rPr>
              <a:t>Proximal Tubule: Bicarbonate Reabsorption</a:t>
            </a:r>
          </a:p>
        </p:txBody>
      </p:sp>
      <p:sp>
        <p:nvSpPr>
          <p:cNvPr id="19458" name="Line 3">
            <a:extLst>
              <a:ext uri="{FF2B5EF4-FFF2-40B4-BE49-F238E27FC236}">
                <a16:creationId xmlns:a16="http://schemas.microsoft.com/office/drawing/2014/main" id="{319A7C1D-D43F-F94F-9728-044DAD18C152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7350" y="1828800"/>
            <a:ext cx="3263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9459" name="Freeform 4">
            <a:extLst>
              <a:ext uri="{FF2B5EF4-FFF2-40B4-BE49-F238E27FC236}">
                <a16:creationId xmlns:a16="http://schemas.microsoft.com/office/drawing/2014/main" id="{AA939714-FCC2-5546-91F8-0774997D217A}"/>
              </a:ext>
            </a:extLst>
          </p:cNvPr>
          <p:cNvSpPr>
            <a:spLocks/>
          </p:cNvSpPr>
          <p:nvPr/>
        </p:nvSpPr>
        <p:spPr bwMode="auto">
          <a:xfrm>
            <a:off x="7170739" y="2133601"/>
            <a:ext cx="350837" cy="447675"/>
          </a:xfrm>
          <a:custGeom>
            <a:avLst/>
            <a:gdLst>
              <a:gd name="T0" fmla="*/ 471267753 w 221"/>
              <a:gd name="T1" fmla="*/ 0 h 282"/>
              <a:gd name="T2" fmla="*/ 332660151 w 221"/>
              <a:gd name="T3" fmla="*/ 118448138 h 282"/>
              <a:gd name="T4" fmla="*/ 183970350 w 221"/>
              <a:gd name="T5" fmla="*/ 153730325 h 282"/>
              <a:gd name="T6" fmla="*/ 37801496 w 221"/>
              <a:gd name="T7" fmla="*/ 229335013 h 282"/>
              <a:gd name="T8" fmla="*/ 0 w 221"/>
              <a:gd name="T9" fmla="*/ 340221888 h 282"/>
              <a:gd name="T10" fmla="*/ 0 w 221"/>
              <a:gd name="T11" fmla="*/ 451108763 h 282"/>
              <a:gd name="T12" fmla="*/ 110886717 w 221"/>
              <a:gd name="T13" fmla="*/ 559474688 h 282"/>
              <a:gd name="T14" fmla="*/ 221773434 w 221"/>
              <a:gd name="T15" fmla="*/ 597277825 h 282"/>
              <a:gd name="T16" fmla="*/ 332660151 w 221"/>
              <a:gd name="T17" fmla="*/ 635079375 h 282"/>
              <a:gd name="T18" fmla="*/ 443546868 w 221"/>
              <a:gd name="T19" fmla="*/ 670361563 h 282"/>
              <a:gd name="T20" fmla="*/ 554433585 w 221"/>
              <a:gd name="T21" fmla="*/ 708164700 h 28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21" h="282">
                <a:moveTo>
                  <a:pt x="187" y="0"/>
                </a:moveTo>
                <a:lnTo>
                  <a:pt x="132" y="47"/>
                </a:lnTo>
                <a:lnTo>
                  <a:pt x="73" y="61"/>
                </a:lnTo>
                <a:lnTo>
                  <a:pt x="15" y="91"/>
                </a:lnTo>
                <a:lnTo>
                  <a:pt x="0" y="135"/>
                </a:lnTo>
                <a:lnTo>
                  <a:pt x="0" y="179"/>
                </a:lnTo>
                <a:lnTo>
                  <a:pt x="44" y="222"/>
                </a:lnTo>
                <a:lnTo>
                  <a:pt x="88" y="237"/>
                </a:lnTo>
                <a:lnTo>
                  <a:pt x="132" y="252"/>
                </a:lnTo>
                <a:lnTo>
                  <a:pt x="176" y="266"/>
                </a:lnTo>
                <a:lnTo>
                  <a:pt x="220" y="281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9460" name="Line 5">
            <a:extLst>
              <a:ext uri="{FF2B5EF4-FFF2-40B4-BE49-F238E27FC236}">
                <a16:creationId xmlns:a16="http://schemas.microsoft.com/office/drawing/2014/main" id="{AFF7636B-02B9-A443-B2AB-CE13DE2CF60B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7600" y="1835150"/>
            <a:ext cx="0" cy="292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9461" name="Oval 6">
            <a:extLst>
              <a:ext uri="{FF2B5EF4-FFF2-40B4-BE49-F238E27FC236}">
                <a16:creationId xmlns:a16="http://schemas.microsoft.com/office/drawing/2014/main" id="{4EB589D0-3756-7648-8DE7-E447583924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9150" y="2597150"/>
            <a:ext cx="596900" cy="596900"/>
          </a:xfrm>
          <a:prstGeom prst="ellipse">
            <a:avLst/>
          </a:prstGeom>
          <a:solidFill>
            <a:srgbClr val="00FF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l-GR" altLang="el-GR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62" name="Line 7">
            <a:extLst>
              <a:ext uri="{FF2B5EF4-FFF2-40B4-BE49-F238E27FC236}">
                <a16:creationId xmlns:a16="http://schemas.microsoft.com/office/drawing/2014/main" id="{29AB8EED-69B8-A640-8D8A-0337FA1EC07F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7600" y="3206750"/>
            <a:ext cx="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9463" name="Line 8">
            <a:extLst>
              <a:ext uri="{FF2B5EF4-FFF2-40B4-BE49-F238E27FC236}">
                <a16:creationId xmlns:a16="http://schemas.microsoft.com/office/drawing/2014/main" id="{0319A33C-B67A-C342-975F-C74113DB88EA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7600" y="4273550"/>
            <a:ext cx="0" cy="673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9464" name="Freeform 9">
            <a:extLst>
              <a:ext uri="{FF2B5EF4-FFF2-40B4-BE49-F238E27FC236}">
                <a16:creationId xmlns:a16="http://schemas.microsoft.com/office/drawing/2014/main" id="{A8B9F07C-6151-E841-A557-48C8859A8E36}"/>
              </a:ext>
            </a:extLst>
          </p:cNvPr>
          <p:cNvSpPr>
            <a:spLocks/>
          </p:cNvSpPr>
          <p:nvPr/>
        </p:nvSpPr>
        <p:spPr bwMode="auto">
          <a:xfrm>
            <a:off x="7248526" y="4953000"/>
            <a:ext cx="220663" cy="292100"/>
          </a:xfrm>
          <a:custGeom>
            <a:avLst/>
            <a:gdLst>
              <a:gd name="T0" fmla="*/ 347782351 w 139"/>
              <a:gd name="T1" fmla="*/ 0 h 184"/>
              <a:gd name="T2" fmla="*/ 221774253 w 139"/>
              <a:gd name="T3" fmla="*/ 55443438 h 184"/>
              <a:gd name="T4" fmla="*/ 110887126 w 139"/>
              <a:gd name="T5" fmla="*/ 93246575 h 184"/>
              <a:gd name="T6" fmla="*/ 37803223 w 139"/>
              <a:gd name="T7" fmla="*/ 204133450 h 184"/>
              <a:gd name="T8" fmla="*/ 0 w 139"/>
              <a:gd name="T9" fmla="*/ 315020325 h 184"/>
              <a:gd name="T10" fmla="*/ 110887126 w 139"/>
              <a:gd name="T11" fmla="*/ 388104063 h 184"/>
              <a:gd name="T12" fmla="*/ 221774253 w 139"/>
              <a:gd name="T13" fmla="*/ 425907200 h 184"/>
              <a:gd name="T14" fmla="*/ 332661379 w 139"/>
              <a:gd name="T15" fmla="*/ 461189388 h 18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39" h="184">
                <a:moveTo>
                  <a:pt x="138" y="0"/>
                </a:moveTo>
                <a:lnTo>
                  <a:pt x="88" y="22"/>
                </a:lnTo>
                <a:lnTo>
                  <a:pt x="44" y="37"/>
                </a:lnTo>
                <a:lnTo>
                  <a:pt x="15" y="81"/>
                </a:lnTo>
                <a:lnTo>
                  <a:pt x="0" y="125"/>
                </a:lnTo>
                <a:lnTo>
                  <a:pt x="44" y="154"/>
                </a:lnTo>
                <a:lnTo>
                  <a:pt x="88" y="169"/>
                </a:lnTo>
                <a:lnTo>
                  <a:pt x="132" y="183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9465" name="Line 10">
            <a:extLst>
              <a:ext uri="{FF2B5EF4-FFF2-40B4-BE49-F238E27FC236}">
                <a16:creationId xmlns:a16="http://schemas.microsoft.com/office/drawing/2014/main" id="{B4BEE223-D3C7-9541-BFB7-A34A04715CB5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7600" y="5264150"/>
            <a:ext cx="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9466" name="Freeform 11">
            <a:extLst>
              <a:ext uri="{FF2B5EF4-FFF2-40B4-BE49-F238E27FC236}">
                <a16:creationId xmlns:a16="http://schemas.microsoft.com/office/drawing/2014/main" id="{C1454930-9E92-CA49-991A-B9FC3EEA8AEA}"/>
              </a:ext>
            </a:extLst>
          </p:cNvPr>
          <p:cNvSpPr>
            <a:spLocks/>
          </p:cNvSpPr>
          <p:nvPr/>
        </p:nvSpPr>
        <p:spPr bwMode="auto">
          <a:xfrm>
            <a:off x="4114800" y="5403850"/>
            <a:ext cx="3354388" cy="349250"/>
          </a:xfrm>
          <a:custGeom>
            <a:avLst/>
            <a:gdLst>
              <a:gd name="T0" fmla="*/ 2147483646 w 2113"/>
              <a:gd name="T1" fmla="*/ 493950625 h 220"/>
              <a:gd name="T2" fmla="*/ 2147483646 w 2113"/>
              <a:gd name="T3" fmla="*/ 551915013 h 220"/>
              <a:gd name="T4" fmla="*/ 2147483646 w 2113"/>
              <a:gd name="T5" fmla="*/ 551915013 h 220"/>
              <a:gd name="T6" fmla="*/ 2147483646 w 2113"/>
              <a:gd name="T7" fmla="*/ 551915013 h 220"/>
              <a:gd name="T8" fmla="*/ 2147483646 w 2113"/>
              <a:gd name="T9" fmla="*/ 551915013 h 220"/>
              <a:gd name="T10" fmla="*/ 2147483646 w 2113"/>
              <a:gd name="T11" fmla="*/ 551915013 h 220"/>
              <a:gd name="T12" fmla="*/ 2147483646 w 2113"/>
              <a:gd name="T13" fmla="*/ 551915013 h 220"/>
              <a:gd name="T14" fmla="*/ 2147483646 w 2113"/>
              <a:gd name="T15" fmla="*/ 551915013 h 220"/>
              <a:gd name="T16" fmla="*/ 2147483646 w 2113"/>
              <a:gd name="T17" fmla="*/ 443547500 h 220"/>
              <a:gd name="T18" fmla="*/ 2147483646 w 2113"/>
              <a:gd name="T19" fmla="*/ 367942813 h 220"/>
              <a:gd name="T20" fmla="*/ 2147483646 w 2113"/>
              <a:gd name="T21" fmla="*/ 332660625 h 220"/>
              <a:gd name="T22" fmla="*/ 2147483646 w 2113"/>
              <a:gd name="T23" fmla="*/ 294859075 h 220"/>
              <a:gd name="T24" fmla="*/ 2147483646 w 2113"/>
              <a:gd name="T25" fmla="*/ 257055938 h 220"/>
              <a:gd name="T26" fmla="*/ 2147483646 w 2113"/>
              <a:gd name="T27" fmla="*/ 257055938 h 220"/>
              <a:gd name="T28" fmla="*/ 2147483646 w 2113"/>
              <a:gd name="T29" fmla="*/ 294859075 h 220"/>
              <a:gd name="T30" fmla="*/ 2147483646 w 2113"/>
              <a:gd name="T31" fmla="*/ 405745950 h 220"/>
              <a:gd name="T32" fmla="*/ 2147483646 w 2113"/>
              <a:gd name="T33" fmla="*/ 443547500 h 220"/>
              <a:gd name="T34" fmla="*/ 2147483646 w 2113"/>
              <a:gd name="T35" fmla="*/ 516632825 h 220"/>
              <a:gd name="T36" fmla="*/ 2147483646 w 2113"/>
              <a:gd name="T37" fmla="*/ 551915013 h 220"/>
              <a:gd name="T38" fmla="*/ 2147483646 w 2113"/>
              <a:gd name="T39" fmla="*/ 551915013 h 220"/>
              <a:gd name="T40" fmla="*/ 2147483646 w 2113"/>
              <a:gd name="T41" fmla="*/ 551915013 h 220"/>
              <a:gd name="T42" fmla="*/ 2147483646 w 2113"/>
              <a:gd name="T43" fmla="*/ 551915013 h 220"/>
              <a:gd name="T44" fmla="*/ 2147483646 w 2113"/>
              <a:gd name="T45" fmla="*/ 405745950 h 220"/>
              <a:gd name="T46" fmla="*/ 2147483646 w 2113"/>
              <a:gd name="T47" fmla="*/ 294859075 h 220"/>
              <a:gd name="T48" fmla="*/ 2147483646 w 2113"/>
              <a:gd name="T49" fmla="*/ 183972200 h 220"/>
              <a:gd name="T50" fmla="*/ 2147483646 w 2113"/>
              <a:gd name="T51" fmla="*/ 146169063 h 220"/>
              <a:gd name="T52" fmla="*/ 2147483646 w 2113"/>
              <a:gd name="T53" fmla="*/ 110886875 h 220"/>
              <a:gd name="T54" fmla="*/ 2147483646 w 2113"/>
              <a:gd name="T55" fmla="*/ 110886875 h 220"/>
              <a:gd name="T56" fmla="*/ 2147483646 w 2113"/>
              <a:gd name="T57" fmla="*/ 73085325 h 220"/>
              <a:gd name="T58" fmla="*/ 2147483646 w 2113"/>
              <a:gd name="T59" fmla="*/ 73085325 h 220"/>
              <a:gd name="T60" fmla="*/ 2147483646 w 2113"/>
              <a:gd name="T61" fmla="*/ 73085325 h 220"/>
              <a:gd name="T62" fmla="*/ 2111891252 w 2113"/>
              <a:gd name="T63" fmla="*/ 73085325 h 220"/>
              <a:gd name="T64" fmla="*/ 2001004361 w 2113"/>
              <a:gd name="T65" fmla="*/ 73085325 h 220"/>
              <a:gd name="T66" fmla="*/ 1890117469 w 2113"/>
              <a:gd name="T67" fmla="*/ 110886875 h 220"/>
              <a:gd name="T68" fmla="*/ 1743948385 w 2113"/>
              <a:gd name="T69" fmla="*/ 146169063 h 220"/>
              <a:gd name="T70" fmla="*/ 1706146829 w 2113"/>
              <a:gd name="T71" fmla="*/ 257055938 h 220"/>
              <a:gd name="T72" fmla="*/ 1633061493 w 2113"/>
              <a:gd name="T73" fmla="*/ 367942813 h 220"/>
              <a:gd name="T74" fmla="*/ 1522174602 w 2113"/>
              <a:gd name="T75" fmla="*/ 443547500 h 220"/>
              <a:gd name="T76" fmla="*/ 1411287710 w 2113"/>
              <a:gd name="T77" fmla="*/ 443547500 h 220"/>
              <a:gd name="T78" fmla="*/ 1300400819 w 2113"/>
              <a:gd name="T79" fmla="*/ 443547500 h 220"/>
              <a:gd name="T80" fmla="*/ 1189513927 w 2113"/>
              <a:gd name="T81" fmla="*/ 443547500 h 220"/>
              <a:gd name="T82" fmla="*/ 1078627036 w 2113"/>
              <a:gd name="T83" fmla="*/ 443547500 h 220"/>
              <a:gd name="T84" fmla="*/ 932457951 w 2113"/>
              <a:gd name="T85" fmla="*/ 443547500 h 220"/>
              <a:gd name="T86" fmla="*/ 821571060 w 2113"/>
              <a:gd name="T87" fmla="*/ 478829688 h 220"/>
              <a:gd name="T88" fmla="*/ 710684168 w 2113"/>
              <a:gd name="T89" fmla="*/ 516632825 h 220"/>
              <a:gd name="T90" fmla="*/ 710684168 w 2113"/>
              <a:gd name="T91" fmla="*/ 405745950 h 220"/>
              <a:gd name="T92" fmla="*/ 748487312 w 2113"/>
              <a:gd name="T93" fmla="*/ 294859075 h 220"/>
              <a:gd name="T94" fmla="*/ 859374203 w 2113"/>
              <a:gd name="T95" fmla="*/ 183972200 h 220"/>
              <a:gd name="T96" fmla="*/ 970261095 w 2113"/>
              <a:gd name="T97" fmla="*/ 110886875 h 220"/>
              <a:gd name="T98" fmla="*/ 932457951 w 2113"/>
              <a:gd name="T99" fmla="*/ 0 h 220"/>
              <a:gd name="T100" fmla="*/ 821571060 w 2113"/>
              <a:gd name="T101" fmla="*/ 0 h 220"/>
              <a:gd name="T102" fmla="*/ 710684168 w 2113"/>
              <a:gd name="T103" fmla="*/ 0 h 220"/>
              <a:gd name="T104" fmla="*/ 599797277 w 2113"/>
              <a:gd name="T105" fmla="*/ 73085325 h 220"/>
              <a:gd name="T106" fmla="*/ 564515084 w 2113"/>
              <a:gd name="T107" fmla="*/ 183972200 h 220"/>
              <a:gd name="T108" fmla="*/ 526713529 w 2113"/>
              <a:gd name="T109" fmla="*/ 294859075 h 220"/>
              <a:gd name="T110" fmla="*/ 415826637 w 2113"/>
              <a:gd name="T111" fmla="*/ 367942813 h 220"/>
              <a:gd name="T112" fmla="*/ 304939745 w 2113"/>
              <a:gd name="T113" fmla="*/ 405745950 h 220"/>
              <a:gd name="T114" fmla="*/ 194052854 w 2113"/>
              <a:gd name="T115" fmla="*/ 443547500 h 220"/>
              <a:gd name="T116" fmla="*/ 83165962 w 2113"/>
              <a:gd name="T117" fmla="*/ 478829688 h 220"/>
              <a:gd name="T118" fmla="*/ 0 w 2113"/>
              <a:gd name="T119" fmla="*/ 493950625 h 220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2113" h="220">
                <a:moveTo>
                  <a:pt x="2112" y="196"/>
                </a:moveTo>
                <a:lnTo>
                  <a:pt x="2068" y="219"/>
                </a:lnTo>
                <a:lnTo>
                  <a:pt x="2024" y="219"/>
                </a:lnTo>
                <a:lnTo>
                  <a:pt x="1980" y="219"/>
                </a:lnTo>
                <a:lnTo>
                  <a:pt x="1936" y="219"/>
                </a:lnTo>
                <a:lnTo>
                  <a:pt x="1892" y="219"/>
                </a:lnTo>
                <a:lnTo>
                  <a:pt x="1833" y="219"/>
                </a:lnTo>
                <a:lnTo>
                  <a:pt x="1789" y="219"/>
                </a:lnTo>
                <a:lnTo>
                  <a:pt x="1731" y="176"/>
                </a:lnTo>
                <a:lnTo>
                  <a:pt x="1687" y="146"/>
                </a:lnTo>
                <a:lnTo>
                  <a:pt x="1643" y="132"/>
                </a:lnTo>
                <a:lnTo>
                  <a:pt x="1599" y="117"/>
                </a:lnTo>
                <a:lnTo>
                  <a:pt x="1555" y="102"/>
                </a:lnTo>
                <a:lnTo>
                  <a:pt x="1511" y="102"/>
                </a:lnTo>
                <a:lnTo>
                  <a:pt x="1453" y="117"/>
                </a:lnTo>
                <a:lnTo>
                  <a:pt x="1424" y="161"/>
                </a:lnTo>
                <a:lnTo>
                  <a:pt x="1380" y="176"/>
                </a:lnTo>
                <a:lnTo>
                  <a:pt x="1336" y="205"/>
                </a:lnTo>
                <a:lnTo>
                  <a:pt x="1292" y="219"/>
                </a:lnTo>
                <a:lnTo>
                  <a:pt x="1248" y="219"/>
                </a:lnTo>
                <a:lnTo>
                  <a:pt x="1189" y="219"/>
                </a:lnTo>
                <a:lnTo>
                  <a:pt x="1131" y="219"/>
                </a:lnTo>
                <a:lnTo>
                  <a:pt x="1131" y="161"/>
                </a:lnTo>
                <a:lnTo>
                  <a:pt x="1146" y="117"/>
                </a:lnTo>
                <a:lnTo>
                  <a:pt x="1146" y="73"/>
                </a:lnTo>
                <a:lnTo>
                  <a:pt x="1102" y="58"/>
                </a:lnTo>
                <a:lnTo>
                  <a:pt x="1058" y="44"/>
                </a:lnTo>
                <a:lnTo>
                  <a:pt x="1014" y="44"/>
                </a:lnTo>
                <a:lnTo>
                  <a:pt x="970" y="29"/>
                </a:lnTo>
                <a:lnTo>
                  <a:pt x="926" y="29"/>
                </a:lnTo>
                <a:lnTo>
                  <a:pt x="882" y="29"/>
                </a:lnTo>
                <a:lnTo>
                  <a:pt x="838" y="29"/>
                </a:lnTo>
                <a:lnTo>
                  <a:pt x="794" y="29"/>
                </a:lnTo>
                <a:lnTo>
                  <a:pt x="750" y="44"/>
                </a:lnTo>
                <a:lnTo>
                  <a:pt x="692" y="58"/>
                </a:lnTo>
                <a:lnTo>
                  <a:pt x="677" y="102"/>
                </a:lnTo>
                <a:lnTo>
                  <a:pt x="648" y="146"/>
                </a:lnTo>
                <a:lnTo>
                  <a:pt x="604" y="176"/>
                </a:lnTo>
                <a:lnTo>
                  <a:pt x="560" y="176"/>
                </a:lnTo>
                <a:lnTo>
                  <a:pt x="516" y="176"/>
                </a:lnTo>
                <a:lnTo>
                  <a:pt x="472" y="176"/>
                </a:lnTo>
                <a:lnTo>
                  <a:pt x="428" y="176"/>
                </a:lnTo>
                <a:lnTo>
                  <a:pt x="370" y="176"/>
                </a:lnTo>
                <a:lnTo>
                  <a:pt x="326" y="190"/>
                </a:lnTo>
                <a:lnTo>
                  <a:pt x="282" y="205"/>
                </a:lnTo>
                <a:lnTo>
                  <a:pt x="282" y="161"/>
                </a:lnTo>
                <a:lnTo>
                  <a:pt x="297" y="117"/>
                </a:lnTo>
                <a:lnTo>
                  <a:pt x="341" y="73"/>
                </a:lnTo>
                <a:lnTo>
                  <a:pt x="385" y="44"/>
                </a:lnTo>
                <a:lnTo>
                  <a:pt x="370" y="0"/>
                </a:lnTo>
                <a:lnTo>
                  <a:pt x="326" y="0"/>
                </a:lnTo>
                <a:lnTo>
                  <a:pt x="282" y="0"/>
                </a:lnTo>
                <a:lnTo>
                  <a:pt x="238" y="29"/>
                </a:lnTo>
                <a:lnTo>
                  <a:pt x="224" y="73"/>
                </a:lnTo>
                <a:lnTo>
                  <a:pt x="209" y="117"/>
                </a:lnTo>
                <a:lnTo>
                  <a:pt x="165" y="146"/>
                </a:lnTo>
                <a:lnTo>
                  <a:pt x="121" y="161"/>
                </a:lnTo>
                <a:lnTo>
                  <a:pt x="77" y="176"/>
                </a:lnTo>
                <a:lnTo>
                  <a:pt x="33" y="190"/>
                </a:lnTo>
                <a:lnTo>
                  <a:pt x="0" y="196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9467" name="Line 12">
            <a:extLst>
              <a:ext uri="{FF2B5EF4-FFF2-40B4-BE49-F238E27FC236}">
                <a16:creationId xmlns:a16="http://schemas.microsoft.com/office/drawing/2014/main" id="{C22E3B81-3380-ED40-8580-4275D4423CD7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5949950"/>
            <a:ext cx="0" cy="292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9468" name="Freeform 13">
            <a:extLst>
              <a:ext uri="{FF2B5EF4-FFF2-40B4-BE49-F238E27FC236}">
                <a16:creationId xmlns:a16="http://schemas.microsoft.com/office/drawing/2014/main" id="{C7E1688B-36AA-704A-BD13-FF28BBD66471}"/>
              </a:ext>
            </a:extLst>
          </p:cNvPr>
          <p:cNvSpPr>
            <a:spLocks/>
          </p:cNvSpPr>
          <p:nvPr/>
        </p:nvSpPr>
        <p:spPr bwMode="auto">
          <a:xfrm>
            <a:off x="4114801" y="5659438"/>
            <a:ext cx="3330575" cy="303212"/>
          </a:xfrm>
          <a:custGeom>
            <a:avLst/>
            <a:gdLst>
              <a:gd name="T0" fmla="*/ 0 w 2098"/>
              <a:gd name="T1" fmla="*/ 451106431 h 191"/>
              <a:gd name="T2" fmla="*/ 120967500 w 2098"/>
              <a:gd name="T3" fmla="*/ 441025823 h 191"/>
              <a:gd name="T4" fmla="*/ 231854375 w 2098"/>
              <a:gd name="T5" fmla="*/ 405743693 h 191"/>
              <a:gd name="T6" fmla="*/ 304939700 w 2098"/>
              <a:gd name="T7" fmla="*/ 294857001 h 191"/>
              <a:gd name="T8" fmla="*/ 415826575 w 2098"/>
              <a:gd name="T9" fmla="*/ 257055514 h 191"/>
              <a:gd name="T10" fmla="*/ 526713450 w 2098"/>
              <a:gd name="T11" fmla="*/ 221773384 h 191"/>
              <a:gd name="T12" fmla="*/ 564515000 w 2098"/>
              <a:gd name="T13" fmla="*/ 332660076 h 191"/>
              <a:gd name="T14" fmla="*/ 675401875 w 2098"/>
              <a:gd name="T15" fmla="*/ 405743693 h 191"/>
              <a:gd name="T16" fmla="*/ 821570938 w 2098"/>
              <a:gd name="T17" fmla="*/ 405743693 h 191"/>
              <a:gd name="T18" fmla="*/ 932457813 w 2098"/>
              <a:gd name="T19" fmla="*/ 405743693 h 191"/>
              <a:gd name="T20" fmla="*/ 1043344688 w 2098"/>
              <a:gd name="T21" fmla="*/ 405743693 h 191"/>
              <a:gd name="T22" fmla="*/ 1154231563 w 2098"/>
              <a:gd name="T23" fmla="*/ 367942206 h 191"/>
              <a:gd name="T24" fmla="*/ 1265118438 w 2098"/>
              <a:gd name="T25" fmla="*/ 367942206 h 191"/>
              <a:gd name="T26" fmla="*/ 1376005313 w 2098"/>
              <a:gd name="T27" fmla="*/ 367942206 h 191"/>
              <a:gd name="T28" fmla="*/ 1522174375 w 2098"/>
              <a:gd name="T29" fmla="*/ 367942206 h 191"/>
              <a:gd name="T30" fmla="*/ 1633061250 w 2098"/>
              <a:gd name="T31" fmla="*/ 367942206 h 191"/>
              <a:gd name="T32" fmla="*/ 1743948125 w 2098"/>
              <a:gd name="T33" fmla="*/ 294857001 h 191"/>
              <a:gd name="T34" fmla="*/ 1781751263 w 2098"/>
              <a:gd name="T35" fmla="*/ 183970309 h 191"/>
              <a:gd name="T36" fmla="*/ 1890117188 w 2098"/>
              <a:gd name="T37" fmla="*/ 73083617 h 191"/>
              <a:gd name="T38" fmla="*/ 2001004063 w 2098"/>
              <a:gd name="T39" fmla="*/ 37801488 h 191"/>
              <a:gd name="T40" fmla="*/ 2111890938 w 2098"/>
              <a:gd name="T41" fmla="*/ 0 h 191"/>
              <a:gd name="T42" fmla="*/ 2147483646 w 2098"/>
              <a:gd name="T43" fmla="*/ 0 h 191"/>
              <a:gd name="T44" fmla="*/ 2147483646 w 2098"/>
              <a:gd name="T45" fmla="*/ 0 h 191"/>
              <a:gd name="T46" fmla="*/ 2147483646 w 2098"/>
              <a:gd name="T47" fmla="*/ 37801488 h 191"/>
              <a:gd name="T48" fmla="*/ 2147483646 w 2098"/>
              <a:gd name="T49" fmla="*/ 146168821 h 191"/>
              <a:gd name="T50" fmla="*/ 2147483646 w 2098"/>
              <a:gd name="T51" fmla="*/ 257055514 h 191"/>
              <a:gd name="T52" fmla="*/ 2147483646 w 2098"/>
              <a:gd name="T53" fmla="*/ 367942206 h 191"/>
              <a:gd name="T54" fmla="*/ 2147483646 w 2098"/>
              <a:gd name="T55" fmla="*/ 405743693 h 191"/>
              <a:gd name="T56" fmla="*/ 2147483646 w 2098"/>
              <a:gd name="T57" fmla="*/ 441025823 h 191"/>
              <a:gd name="T58" fmla="*/ 2147483646 w 2098"/>
              <a:gd name="T59" fmla="*/ 441025823 h 191"/>
              <a:gd name="T60" fmla="*/ 2147483646 w 2098"/>
              <a:gd name="T61" fmla="*/ 441025823 h 191"/>
              <a:gd name="T62" fmla="*/ 2147483646 w 2098"/>
              <a:gd name="T63" fmla="*/ 441025823 h 191"/>
              <a:gd name="T64" fmla="*/ 2147483646 w 2098"/>
              <a:gd name="T65" fmla="*/ 441025823 h 191"/>
              <a:gd name="T66" fmla="*/ 2147483646 w 2098"/>
              <a:gd name="T67" fmla="*/ 441025823 h 191"/>
              <a:gd name="T68" fmla="*/ 2147483646 w 2098"/>
              <a:gd name="T69" fmla="*/ 367942206 h 191"/>
              <a:gd name="T70" fmla="*/ 2147483646 w 2098"/>
              <a:gd name="T71" fmla="*/ 294857001 h 191"/>
              <a:gd name="T72" fmla="*/ 2147483646 w 2098"/>
              <a:gd name="T73" fmla="*/ 257055514 h 191"/>
              <a:gd name="T74" fmla="*/ 2147483646 w 2098"/>
              <a:gd name="T75" fmla="*/ 257055514 h 191"/>
              <a:gd name="T76" fmla="*/ 2147483646 w 2098"/>
              <a:gd name="T77" fmla="*/ 221773384 h 191"/>
              <a:gd name="T78" fmla="*/ 2147483646 w 2098"/>
              <a:gd name="T79" fmla="*/ 257055514 h 191"/>
              <a:gd name="T80" fmla="*/ 2147483646 w 2098"/>
              <a:gd name="T81" fmla="*/ 332660076 h 191"/>
              <a:gd name="T82" fmla="*/ 2147483646 w 2098"/>
              <a:gd name="T83" fmla="*/ 405743693 h 191"/>
              <a:gd name="T84" fmla="*/ 2147483646 w 2098"/>
              <a:gd name="T85" fmla="*/ 478828898 h 191"/>
              <a:gd name="T86" fmla="*/ 2147483646 w 2098"/>
              <a:gd name="T87" fmla="*/ 478828898 h 191"/>
              <a:gd name="T88" fmla="*/ 2147483646 w 2098"/>
              <a:gd name="T89" fmla="*/ 478828898 h 191"/>
              <a:gd name="T90" fmla="*/ 2147483646 w 2098"/>
              <a:gd name="T91" fmla="*/ 478828898 h 191"/>
              <a:gd name="T92" fmla="*/ 2147483646 w 2098"/>
              <a:gd name="T93" fmla="*/ 478828898 h 191"/>
              <a:gd name="T94" fmla="*/ 2147483646 w 2098"/>
              <a:gd name="T95" fmla="*/ 441025823 h 191"/>
              <a:gd name="T96" fmla="*/ 2147483646 w 2098"/>
              <a:gd name="T97" fmla="*/ 405743693 h 191"/>
              <a:gd name="T98" fmla="*/ 2147483646 w 2098"/>
              <a:gd name="T99" fmla="*/ 405743693 h 191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2098" h="191">
                <a:moveTo>
                  <a:pt x="0" y="179"/>
                </a:moveTo>
                <a:lnTo>
                  <a:pt x="48" y="175"/>
                </a:lnTo>
                <a:lnTo>
                  <a:pt x="92" y="161"/>
                </a:lnTo>
                <a:lnTo>
                  <a:pt x="121" y="117"/>
                </a:lnTo>
                <a:lnTo>
                  <a:pt x="165" y="102"/>
                </a:lnTo>
                <a:lnTo>
                  <a:pt x="209" y="88"/>
                </a:lnTo>
                <a:lnTo>
                  <a:pt x="224" y="132"/>
                </a:lnTo>
                <a:lnTo>
                  <a:pt x="268" y="161"/>
                </a:lnTo>
                <a:lnTo>
                  <a:pt x="326" y="161"/>
                </a:lnTo>
                <a:lnTo>
                  <a:pt x="370" y="161"/>
                </a:lnTo>
                <a:lnTo>
                  <a:pt x="414" y="161"/>
                </a:lnTo>
                <a:lnTo>
                  <a:pt x="458" y="146"/>
                </a:lnTo>
                <a:lnTo>
                  <a:pt x="502" y="146"/>
                </a:lnTo>
                <a:lnTo>
                  <a:pt x="546" y="146"/>
                </a:lnTo>
                <a:lnTo>
                  <a:pt x="604" y="146"/>
                </a:lnTo>
                <a:lnTo>
                  <a:pt x="648" y="146"/>
                </a:lnTo>
                <a:lnTo>
                  <a:pt x="692" y="117"/>
                </a:lnTo>
                <a:lnTo>
                  <a:pt x="707" y="73"/>
                </a:lnTo>
                <a:lnTo>
                  <a:pt x="750" y="29"/>
                </a:lnTo>
                <a:lnTo>
                  <a:pt x="794" y="15"/>
                </a:lnTo>
                <a:lnTo>
                  <a:pt x="838" y="0"/>
                </a:lnTo>
                <a:lnTo>
                  <a:pt x="882" y="0"/>
                </a:lnTo>
                <a:lnTo>
                  <a:pt x="926" y="0"/>
                </a:lnTo>
                <a:lnTo>
                  <a:pt x="970" y="15"/>
                </a:lnTo>
                <a:lnTo>
                  <a:pt x="1014" y="58"/>
                </a:lnTo>
                <a:lnTo>
                  <a:pt x="1014" y="102"/>
                </a:lnTo>
                <a:lnTo>
                  <a:pt x="1043" y="146"/>
                </a:lnTo>
                <a:lnTo>
                  <a:pt x="1087" y="161"/>
                </a:lnTo>
                <a:lnTo>
                  <a:pt x="1131" y="175"/>
                </a:lnTo>
                <a:lnTo>
                  <a:pt x="1175" y="175"/>
                </a:lnTo>
                <a:lnTo>
                  <a:pt x="1219" y="175"/>
                </a:lnTo>
                <a:lnTo>
                  <a:pt x="1263" y="175"/>
                </a:lnTo>
                <a:lnTo>
                  <a:pt x="1307" y="175"/>
                </a:lnTo>
                <a:lnTo>
                  <a:pt x="1365" y="175"/>
                </a:lnTo>
                <a:lnTo>
                  <a:pt x="1409" y="146"/>
                </a:lnTo>
                <a:lnTo>
                  <a:pt x="1453" y="117"/>
                </a:lnTo>
                <a:lnTo>
                  <a:pt x="1497" y="102"/>
                </a:lnTo>
                <a:lnTo>
                  <a:pt x="1541" y="102"/>
                </a:lnTo>
                <a:lnTo>
                  <a:pt x="1585" y="88"/>
                </a:lnTo>
                <a:lnTo>
                  <a:pt x="1643" y="102"/>
                </a:lnTo>
                <a:lnTo>
                  <a:pt x="1687" y="132"/>
                </a:lnTo>
                <a:lnTo>
                  <a:pt x="1731" y="161"/>
                </a:lnTo>
                <a:lnTo>
                  <a:pt x="1775" y="190"/>
                </a:lnTo>
                <a:lnTo>
                  <a:pt x="1819" y="190"/>
                </a:lnTo>
                <a:lnTo>
                  <a:pt x="1863" y="190"/>
                </a:lnTo>
                <a:lnTo>
                  <a:pt x="1907" y="190"/>
                </a:lnTo>
                <a:lnTo>
                  <a:pt x="1965" y="190"/>
                </a:lnTo>
                <a:lnTo>
                  <a:pt x="2009" y="175"/>
                </a:lnTo>
                <a:lnTo>
                  <a:pt x="2053" y="161"/>
                </a:lnTo>
                <a:lnTo>
                  <a:pt x="2097" y="161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9469" name="Line 14">
            <a:extLst>
              <a:ext uri="{FF2B5EF4-FFF2-40B4-BE49-F238E27FC236}">
                <a16:creationId xmlns:a16="http://schemas.microsoft.com/office/drawing/2014/main" id="{4A577886-704C-7F4E-8A5C-3C5609C8ED11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5949950"/>
            <a:ext cx="0" cy="292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9470" name="Freeform 15">
            <a:extLst>
              <a:ext uri="{FF2B5EF4-FFF2-40B4-BE49-F238E27FC236}">
                <a16:creationId xmlns:a16="http://schemas.microsoft.com/office/drawing/2014/main" id="{68676366-D060-FD44-8D4B-4E130E12F9CA}"/>
              </a:ext>
            </a:extLst>
          </p:cNvPr>
          <p:cNvSpPr>
            <a:spLocks/>
          </p:cNvSpPr>
          <p:nvPr/>
        </p:nvSpPr>
        <p:spPr bwMode="auto">
          <a:xfrm>
            <a:off x="4114800" y="5105400"/>
            <a:ext cx="287338" cy="306388"/>
          </a:xfrm>
          <a:custGeom>
            <a:avLst/>
            <a:gdLst>
              <a:gd name="T0" fmla="*/ 5040321 w 181"/>
              <a:gd name="T1" fmla="*/ 483870790 h 193"/>
              <a:gd name="T2" fmla="*/ 136088674 w 181"/>
              <a:gd name="T3" fmla="*/ 413306299 h 193"/>
              <a:gd name="T4" fmla="*/ 269657982 w 181"/>
              <a:gd name="T5" fmla="*/ 400706291 h 193"/>
              <a:gd name="T6" fmla="*/ 400706335 w 181"/>
              <a:gd name="T7" fmla="*/ 360383726 h 193"/>
              <a:gd name="T8" fmla="*/ 443548272 w 181"/>
              <a:gd name="T9" fmla="*/ 287298281 h 193"/>
              <a:gd name="T10" fmla="*/ 453628914 w 181"/>
              <a:gd name="T11" fmla="*/ 211693470 h 193"/>
              <a:gd name="T12" fmla="*/ 370464407 w 181"/>
              <a:gd name="T13" fmla="*/ 131048339 h 193"/>
              <a:gd name="T14" fmla="*/ 277217670 w 181"/>
              <a:gd name="T15" fmla="*/ 98287048 h 193"/>
              <a:gd name="T16" fmla="*/ 183972520 w 181"/>
              <a:gd name="T17" fmla="*/ 65524169 h 193"/>
              <a:gd name="T18" fmla="*/ 90725783 w 181"/>
              <a:gd name="T19" fmla="*/ 32762878 h 193"/>
              <a:gd name="T20" fmla="*/ 0 w 181"/>
              <a:gd name="T21" fmla="*/ 0 h 19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81" h="193">
                <a:moveTo>
                  <a:pt x="2" y="192"/>
                </a:moveTo>
                <a:lnTo>
                  <a:pt x="54" y="164"/>
                </a:lnTo>
                <a:lnTo>
                  <a:pt x="107" y="159"/>
                </a:lnTo>
                <a:lnTo>
                  <a:pt x="159" y="143"/>
                </a:lnTo>
                <a:lnTo>
                  <a:pt x="176" y="114"/>
                </a:lnTo>
                <a:lnTo>
                  <a:pt x="180" y="84"/>
                </a:lnTo>
                <a:lnTo>
                  <a:pt x="147" y="52"/>
                </a:lnTo>
                <a:lnTo>
                  <a:pt x="110" y="39"/>
                </a:lnTo>
                <a:lnTo>
                  <a:pt x="73" y="26"/>
                </a:lnTo>
                <a:lnTo>
                  <a:pt x="36" y="1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9471" name="Rectangle 16">
            <a:extLst>
              <a:ext uri="{FF2B5EF4-FFF2-40B4-BE49-F238E27FC236}">
                <a16:creationId xmlns:a16="http://schemas.microsoft.com/office/drawing/2014/main" id="{5FAFB5F4-4132-0E41-A8EB-5929D68CBA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1563" y="2341564"/>
            <a:ext cx="706926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000">
                <a:latin typeface="Times New Roman" panose="02020603050405020304" pitchFamily="18" charset="0"/>
              </a:rPr>
              <a:t>3Na</a:t>
            </a:r>
            <a:r>
              <a:rPr lang="en-US" altLang="el-GR" sz="2000" baseline="30000">
                <a:latin typeface="Times New Roman" panose="02020603050405020304" pitchFamily="18" charset="0"/>
              </a:rPr>
              <a:t>+</a:t>
            </a:r>
            <a:endParaRPr lang="en-US" altLang="el-GR" sz="2400" baseline="30000">
              <a:latin typeface="Times New Roman" panose="02020603050405020304" pitchFamily="18" charset="0"/>
            </a:endParaRPr>
          </a:p>
        </p:txBody>
      </p:sp>
      <p:sp>
        <p:nvSpPr>
          <p:cNvPr id="19472" name="Rectangle 17">
            <a:extLst>
              <a:ext uri="{FF2B5EF4-FFF2-40B4-BE49-F238E27FC236}">
                <a16:creationId xmlns:a16="http://schemas.microsoft.com/office/drawing/2014/main" id="{6941AEBB-C014-344E-AD07-F2433134F4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0363" y="2951164"/>
            <a:ext cx="593112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000">
                <a:latin typeface="Times New Roman" panose="02020603050405020304" pitchFamily="18" charset="0"/>
              </a:rPr>
              <a:t>2K</a:t>
            </a:r>
            <a:r>
              <a:rPr lang="en-US" altLang="el-GR" sz="2000" baseline="30000"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9473" name="Line 18">
            <a:extLst>
              <a:ext uri="{FF2B5EF4-FFF2-40B4-BE49-F238E27FC236}">
                <a16:creationId xmlns:a16="http://schemas.microsoft.com/office/drawing/2014/main" id="{829DA7FE-5100-A14A-A44B-F75E53E921C7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2749550"/>
            <a:ext cx="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9474" name="Line 19">
            <a:extLst>
              <a:ext uri="{FF2B5EF4-FFF2-40B4-BE49-F238E27FC236}">
                <a16:creationId xmlns:a16="http://schemas.microsoft.com/office/drawing/2014/main" id="{245ADEBB-6AE3-E84B-9EB2-CB45D1D01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3587750"/>
            <a:ext cx="0" cy="1517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9475" name="Freeform 20">
            <a:extLst>
              <a:ext uri="{FF2B5EF4-FFF2-40B4-BE49-F238E27FC236}">
                <a16:creationId xmlns:a16="http://schemas.microsoft.com/office/drawing/2014/main" id="{B839F1CD-ADBD-DB4B-AEFF-B3AFE2D0D090}"/>
              </a:ext>
            </a:extLst>
          </p:cNvPr>
          <p:cNvSpPr>
            <a:spLocks/>
          </p:cNvSpPr>
          <p:nvPr/>
        </p:nvSpPr>
        <p:spPr bwMode="auto">
          <a:xfrm>
            <a:off x="4114801" y="3124200"/>
            <a:ext cx="263525" cy="446088"/>
          </a:xfrm>
          <a:custGeom>
            <a:avLst/>
            <a:gdLst>
              <a:gd name="T0" fmla="*/ 0 w 166"/>
              <a:gd name="T1" fmla="*/ 0 h 281"/>
              <a:gd name="T2" fmla="*/ 120967500 w 166"/>
              <a:gd name="T3" fmla="*/ 40322545 h 281"/>
              <a:gd name="T4" fmla="*/ 231854375 w 166"/>
              <a:gd name="T5" fmla="*/ 115927317 h 281"/>
              <a:gd name="T6" fmla="*/ 342741250 w 166"/>
              <a:gd name="T7" fmla="*/ 189012724 h 281"/>
              <a:gd name="T8" fmla="*/ 415826575 w 166"/>
              <a:gd name="T9" fmla="*/ 299899724 h 281"/>
              <a:gd name="T10" fmla="*/ 415826575 w 166"/>
              <a:gd name="T11" fmla="*/ 410786723 h 281"/>
              <a:gd name="T12" fmla="*/ 304939700 w 166"/>
              <a:gd name="T13" fmla="*/ 483870542 h 281"/>
              <a:gd name="T14" fmla="*/ 231854375 w 166"/>
              <a:gd name="T15" fmla="*/ 594757542 h 281"/>
              <a:gd name="T16" fmla="*/ 120967500 w 166"/>
              <a:gd name="T17" fmla="*/ 667842949 h 281"/>
              <a:gd name="T18" fmla="*/ 10080625 w 166"/>
              <a:gd name="T19" fmla="*/ 705644541 h 28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66" h="281">
                <a:moveTo>
                  <a:pt x="0" y="0"/>
                </a:moveTo>
                <a:lnTo>
                  <a:pt x="48" y="16"/>
                </a:lnTo>
                <a:lnTo>
                  <a:pt x="92" y="46"/>
                </a:lnTo>
                <a:lnTo>
                  <a:pt x="136" y="75"/>
                </a:lnTo>
                <a:lnTo>
                  <a:pt x="165" y="119"/>
                </a:lnTo>
                <a:lnTo>
                  <a:pt x="165" y="163"/>
                </a:lnTo>
                <a:lnTo>
                  <a:pt x="121" y="192"/>
                </a:lnTo>
                <a:lnTo>
                  <a:pt x="92" y="236"/>
                </a:lnTo>
                <a:lnTo>
                  <a:pt x="48" y="265"/>
                </a:lnTo>
                <a:lnTo>
                  <a:pt x="4" y="28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9476" name="Line 21">
            <a:extLst>
              <a:ext uri="{FF2B5EF4-FFF2-40B4-BE49-F238E27FC236}">
                <a16:creationId xmlns:a16="http://schemas.microsoft.com/office/drawing/2014/main" id="{A6556998-C084-7C43-9333-2C027B0A2C58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5416550"/>
            <a:ext cx="0" cy="292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9477" name="Line 22">
            <a:extLst>
              <a:ext uri="{FF2B5EF4-FFF2-40B4-BE49-F238E27FC236}">
                <a16:creationId xmlns:a16="http://schemas.microsoft.com/office/drawing/2014/main" id="{67792E04-B4A1-B446-B960-5ABF78774C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16700" y="3200400"/>
            <a:ext cx="139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9478" name="Line 23">
            <a:extLst>
              <a:ext uri="{FF2B5EF4-FFF2-40B4-BE49-F238E27FC236}">
                <a16:creationId xmlns:a16="http://schemas.microsoft.com/office/drawing/2014/main" id="{5F2BB763-33F8-B945-91A2-F43BE24325A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45300" y="2590800"/>
            <a:ext cx="139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9479" name="Rectangle 24">
            <a:extLst>
              <a:ext uri="{FF2B5EF4-FFF2-40B4-BE49-F238E27FC236}">
                <a16:creationId xmlns:a16="http://schemas.microsoft.com/office/drawing/2014/main" id="{8C4F4C33-21B6-C143-BAE4-654970B4D3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1576" y="1675989"/>
            <a:ext cx="1463543" cy="705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000" b="1" dirty="0">
                <a:latin typeface="Times New Roman" panose="02020603050405020304" pitchFamily="18" charset="0"/>
              </a:rPr>
              <a:t>Peritubular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000" b="1" dirty="0">
                <a:latin typeface="Times New Roman" panose="02020603050405020304" pitchFamily="18" charset="0"/>
              </a:rPr>
              <a:t>capillary</a:t>
            </a:r>
          </a:p>
        </p:txBody>
      </p:sp>
      <p:sp>
        <p:nvSpPr>
          <p:cNvPr id="19480" name="Rectangle 25">
            <a:extLst>
              <a:ext uri="{FF2B5EF4-FFF2-40B4-BE49-F238E27FC236}">
                <a16:creationId xmlns:a16="http://schemas.microsoft.com/office/drawing/2014/main" id="{2EF95203-0518-7F43-8B53-58560D8837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0563" y="1625600"/>
            <a:ext cx="1813703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000" b="1" dirty="0">
                <a:latin typeface="Times New Roman" panose="02020603050405020304" pitchFamily="18" charset="0"/>
              </a:rPr>
              <a:t>Tubular lumen</a:t>
            </a:r>
          </a:p>
        </p:txBody>
      </p:sp>
      <p:sp>
        <p:nvSpPr>
          <p:cNvPr id="19481" name="Oval 26">
            <a:extLst>
              <a:ext uri="{FF2B5EF4-FFF2-40B4-BE49-F238E27FC236}">
                <a16:creationId xmlns:a16="http://schemas.microsoft.com/office/drawing/2014/main" id="{88FD708B-BC67-664B-8096-8A5E108DC7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2550" y="2139950"/>
            <a:ext cx="596900" cy="596900"/>
          </a:xfrm>
          <a:prstGeom prst="ellipse">
            <a:avLst/>
          </a:prstGeom>
          <a:solidFill>
            <a:srgbClr val="FF66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/>
          </a:p>
        </p:txBody>
      </p:sp>
      <p:sp>
        <p:nvSpPr>
          <p:cNvPr id="19482" name="Line 27">
            <a:extLst>
              <a:ext uri="{FF2B5EF4-FFF2-40B4-BE49-F238E27FC236}">
                <a16:creationId xmlns:a16="http://schemas.microsoft.com/office/drawing/2014/main" id="{93FBDBD9-50AB-2B43-8D39-13EB08F1B4D9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1835150"/>
            <a:ext cx="0" cy="292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9483" name="Rectangle 28">
            <a:extLst>
              <a:ext uri="{FF2B5EF4-FFF2-40B4-BE49-F238E27FC236}">
                <a16:creationId xmlns:a16="http://schemas.microsoft.com/office/drawing/2014/main" id="{ED503D84-A708-264E-92BE-A09D5BB343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5964" y="2760663"/>
            <a:ext cx="731933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1400">
                <a:solidFill>
                  <a:srgbClr val="000000"/>
                </a:solidFill>
                <a:latin typeface="Times New Roman" panose="02020603050405020304" pitchFamily="18" charset="0"/>
              </a:rPr>
              <a:t>ATPase</a:t>
            </a:r>
            <a:endParaRPr lang="en-US" altLang="el-GR" sz="1400">
              <a:latin typeface="Times New Roman" panose="02020603050405020304" pitchFamily="18" charset="0"/>
            </a:endParaRPr>
          </a:p>
        </p:txBody>
      </p:sp>
      <p:sp>
        <p:nvSpPr>
          <p:cNvPr id="19484" name="Rectangle 29">
            <a:extLst>
              <a:ext uri="{FF2B5EF4-FFF2-40B4-BE49-F238E27FC236}">
                <a16:creationId xmlns:a16="http://schemas.microsoft.com/office/drawing/2014/main" id="{FC06A4CE-73C2-8F4D-A252-FE0C1C358D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590801"/>
            <a:ext cx="464872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000">
                <a:solidFill>
                  <a:schemeClr val="tx2"/>
                </a:solidFill>
                <a:latin typeface="Times New Roman" panose="02020603050405020304" pitchFamily="18" charset="0"/>
              </a:rPr>
              <a:t>H</a:t>
            </a:r>
            <a:r>
              <a:rPr lang="en-US" altLang="el-GR" sz="2000" baseline="30000">
                <a:solidFill>
                  <a:schemeClr val="tx2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9485" name="Oval 30">
            <a:extLst>
              <a:ext uri="{FF2B5EF4-FFF2-40B4-BE49-F238E27FC236}">
                <a16:creationId xmlns:a16="http://schemas.microsoft.com/office/drawing/2014/main" id="{A4216AB6-B09B-0544-81B9-BA17C82BEB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5350" y="3816350"/>
            <a:ext cx="520700" cy="4445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/>
          </a:p>
        </p:txBody>
      </p:sp>
      <p:sp>
        <p:nvSpPr>
          <p:cNvPr id="19486" name="Line 31">
            <a:extLst>
              <a:ext uri="{FF2B5EF4-FFF2-40B4-BE49-F238E27FC236}">
                <a16:creationId xmlns:a16="http://schemas.microsoft.com/office/drawing/2014/main" id="{BDB67AF9-9DC9-EE45-8A65-6036FCA9384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10400" y="3810000"/>
            <a:ext cx="139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9487" name="Rectangle 32">
            <a:extLst>
              <a:ext uri="{FF2B5EF4-FFF2-40B4-BE49-F238E27FC236}">
                <a16:creationId xmlns:a16="http://schemas.microsoft.com/office/drawing/2014/main" id="{4478FE8B-E7F7-D141-91A1-F726887EB6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6564" y="3606801"/>
            <a:ext cx="1327287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000">
                <a:latin typeface="Times New Roman" panose="02020603050405020304" pitchFamily="18" charset="0"/>
              </a:rPr>
              <a:t>O</a:t>
            </a:r>
            <a:r>
              <a:rPr lang="en-US" altLang="el-GR" sz="2000">
                <a:solidFill>
                  <a:schemeClr val="tx2"/>
                </a:solidFill>
                <a:latin typeface="Times New Roman" panose="02020603050405020304" pitchFamily="18" charset="0"/>
              </a:rPr>
              <a:t>H</a:t>
            </a:r>
            <a:r>
              <a:rPr lang="en-US" altLang="el-GR" sz="2000" baseline="30000">
                <a:latin typeface="Times New Roman" panose="02020603050405020304" pitchFamily="18" charset="0"/>
              </a:rPr>
              <a:t>-</a:t>
            </a:r>
            <a:r>
              <a:rPr lang="en-US" altLang="el-GR" sz="2000">
                <a:latin typeface="Times New Roman" panose="02020603050405020304" pitchFamily="18" charset="0"/>
              </a:rPr>
              <a:t> + CO</a:t>
            </a:r>
            <a:r>
              <a:rPr lang="en-US" altLang="el-GR" sz="2000" baseline="-2500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9488" name="Rectangle 33">
            <a:extLst>
              <a:ext uri="{FF2B5EF4-FFF2-40B4-BE49-F238E27FC236}">
                <a16:creationId xmlns:a16="http://schemas.microsoft.com/office/drawing/2014/main" id="{DE893316-88BA-4D4D-8DFB-B1451E408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124201"/>
            <a:ext cx="639600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000">
                <a:solidFill>
                  <a:schemeClr val="tx2"/>
                </a:solidFill>
                <a:latin typeface="Times New Roman" panose="02020603050405020304" pitchFamily="18" charset="0"/>
              </a:rPr>
              <a:t>H</a:t>
            </a:r>
            <a:r>
              <a:rPr lang="en-US" altLang="el-GR" sz="2000" baseline="-25000">
                <a:latin typeface="Times New Roman" panose="02020603050405020304" pitchFamily="18" charset="0"/>
              </a:rPr>
              <a:t>2</a:t>
            </a:r>
            <a:r>
              <a:rPr lang="en-US" altLang="el-GR" sz="2000">
                <a:latin typeface="Times New Roman" panose="02020603050405020304" pitchFamily="18" charset="0"/>
              </a:rPr>
              <a:t>O</a:t>
            </a:r>
          </a:p>
        </p:txBody>
      </p:sp>
      <p:sp>
        <p:nvSpPr>
          <p:cNvPr id="19489" name="Rectangle 34">
            <a:extLst>
              <a:ext uri="{FF2B5EF4-FFF2-40B4-BE49-F238E27FC236}">
                <a16:creationId xmlns:a16="http://schemas.microsoft.com/office/drawing/2014/main" id="{6CA0DCD4-DC03-8748-8B34-416B2F1B65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9164" y="3606801"/>
            <a:ext cx="932949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000" dirty="0">
                <a:latin typeface="Times New Roman" panose="02020603050405020304" pitchFamily="18" charset="0"/>
              </a:rPr>
              <a:t> HCO</a:t>
            </a:r>
            <a:r>
              <a:rPr lang="en-US" altLang="el-GR" sz="2000" baseline="-25000" dirty="0">
                <a:latin typeface="Times New Roman" panose="02020603050405020304" pitchFamily="18" charset="0"/>
              </a:rPr>
              <a:t>3</a:t>
            </a:r>
            <a:r>
              <a:rPr lang="en-US" altLang="el-GR" sz="2000" baseline="30000" dirty="0">
                <a:latin typeface="Times New Roman" panose="02020603050405020304" pitchFamily="18" charset="0"/>
              </a:rPr>
              <a:t>-</a:t>
            </a:r>
          </a:p>
        </p:txBody>
      </p:sp>
      <p:sp>
        <p:nvSpPr>
          <p:cNvPr id="19490" name="Line 35">
            <a:extLst>
              <a:ext uri="{FF2B5EF4-FFF2-40B4-BE49-F238E27FC236}">
                <a16:creationId xmlns:a16="http://schemas.microsoft.com/office/drawing/2014/main" id="{9D9B29B8-0954-1946-AD0C-5FBBDD5A35EA}"/>
              </a:ext>
            </a:extLst>
          </p:cNvPr>
          <p:cNvSpPr>
            <a:spLocks noChangeShapeType="1"/>
          </p:cNvSpPr>
          <p:nvPr/>
        </p:nvSpPr>
        <p:spPr bwMode="auto">
          <a:xfrm>
            <a:off x="5492750" y="3810000"/>
            <a:ext cx="52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9491" name="Rectangle 36">
            <a:extLst>
              <a:ext uri="{FF2B5EF4-FFF2-40B4-BE49-F238E27FC236}">
                <a16:creationId xmlns:a16="http://schemas.microsoft.com/office/drawing/2014/main" id="{169F26D8-F095-3748-8C11-E870D0C583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5763" y="3911600"/>
            <a:ext cx="533400" cy="406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000" b="1" i="1">
                <a:latin typeface="Times New Roman" panose="02020603050405020304" pitchFamily="18" charset="0"/>
              </a:rPr>
              <a:t>CA</a:t>
            </a:r>
          </a:p>
        </p:txBody>
      </p:sp>
      <p:sp>
        <p:nvSpPr>
          <p:cNvPr id="19492" name="Line 37">
            <a:extLst>
              <a:ext uri="{FF2B5EF4-FFF2-40B4-BE49-F238E27FC236}">
                <a16:creationId xmlns:a16="http://schemas.microsoft.com/office/drawing/2014/main" id="{FC9C3CC8-F496-9C4F-91C8-250A6F44952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81400" y="2133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/>
              <a:t>§</a:t>
            </a:r>
            <a:endParaRPr lang="el-GR" dirty="0"/>
          </a:p>
        </p:txBody>
      </p:sp>
      <p:sp>
        <p:nvSpPr>
          <p:cNvPr id="19493" name="Line 38">
            <a:extLst>
              <a:ext uri="{FF2B5EF4-FFF2-40B4-BE49-F238E27FC236}">
                <a16:creationId xmlns:a16="http://schemas.microsoft.com/office/drawing/2014/main" id="{C4ED44C5-997C-194E-B90B-89BB611411D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27432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9494" name="Text Box 39">
            <a:extLst>
              <a:ext uri="{FF2B5EF4-FFF2-40B4-BE49-F238E27FC236}">
                <a16:creationId xmlns:a16="http://schemas.microsoft.com/office/drawing/2014/main" id="{84919384-3533-AC4D-8BDA-B4A27A0BD1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1981200"/>
            <a:ext cx="59663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000" b="1">
                <a:latin typeface="Times New Roman" panose="02020603050405020304" pitchFamily="18" charset="0"/>
              </a:rPr>
              <a:t>Na</a:t>
            </a:r>
            <a:r>
              <a:rPr lang="en-US" altLang="el-GR" sz="2000" b="1" baseline="30000">
                <a:latin typeface="Times New Roman" panose="02020603050405020304" pitchFamily="18" charset="0"/>
              </a:rPr>
              <a:t>+</a:t>
            </a:r>
            <a:endParaRPr lang="en-US" altLang="el-GR" sz="2000" b="1">
              <a:latin typeface="Times New Roman" panose="02020603050405020304" pitchFamily="18" charset="0"/>
            </a:endParaRPr>
          </a:p>
        </p:txBody>
      </p:sp>
      <p:sp>
        <p:nvSpPr>
          <p:cNvPr id="19495" name="Text Box 40">
            <a:extLst>
              <a:ext uri="{FF2B5EF4-FFF2-40B4-BE49-F238E27FC236}">
                <a16:creationId xmlns:a16="http://schemas.microsoft.com/office/drawing/2014/main" id="{F1C09C5E-3FCA-3943-8F7D-FEB91E7811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038600"/>
            <a:ext cx="59663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000" b="1">
                <a:latin typeface="Times New Roman" panose="02020603050405020304" pitchFamily="18" charset="0"/>
              </a:rPr>
              <a:t>Na</a:t>
            </a:r>
            <a:r>
              <a:rPr lang="en-US" altLang="el-GR" sz="2000" b="1" baseline="30000">
                <a:latin typeface="Times New Roman" panose="02020603050405020304" pitchFamily="18" charset="0"/>
              </a:rPr>
              <a:t>+</a:t>
            </a:r>
            <a:endParaRPr lang="en-US" altLang="el-GR" sz="2000" b="1">
              <a:latin typeface="Times New Roman" panose="02020603050405020304" pitchFamily="18" charset="0"/>
            </a:endParaRPr>
          </a:p>
        </p:txBody>
      </p:sp>
      <p:sp>
        <p:nvSpPr>
          <p:cNvPr id="19496" name="Line 41">
            <a:extLst>
              <a:ext uri="{FF2B5EF4-FFF2-40B4-BE49-F238E27FC236}">
                <a16:creationId xmlns:a16="http://schemas.microsoft.com/office/drawing/2014/main" id="{136FF931-8266-E34F-803D-7682E89D823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42672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9497" name="Line 42">
            <a:extLst>
              <a:ext uri="{FF2B5EF4-FFF2-40B4-BE49-F238E27FC236}">
                <a16:creationId xmlns:a16="http://schemas.microsoft.com/office/drawing/2014/main" id="{F0C46E45-81DF-DC4D-816C-F8A2BC248CB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76800" y="2895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9498" name="Line 43">
            <a:extLst>
              <a:ext uri="{FF2B5EF4-FFF2-40B4-BE49-F238E27FC236}">
                <a16:creationId xmlns:a16="http://schemas.microsoft.com/office/drawing/2014/main" id="{EBB6954D-D7CD-9A41-95B1-5AC4E1C5E70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48200" y="3505200"/>
            <a:ext cx="1524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9499" name="Text Box 44">
            <a:extLst>
              <a:ext uri="{FF2B5EF4-FFF2-40B4-BE49-F238E27FC236}">
                <a16:creationId xmlns:a16="http://schemas.microsoft.com/office/drawing/2014/main" id="{335CB58C-3CA2-2F49-99C5-890E54A981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2125" y="2605088"/>
            <a:ext cx="46679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000">
                <a:solidFill>
                  <a:schemeClr val="tx2"/>
                </a:solidFill>
                <a:latin typeface="Times New Roman" panose="02020603050405020304" pitchFamily="18" charset="0"/>
              </a:rPr>
              <a:t>H</a:t>
            </a:r>
            <a:r>
              <a:rPr lang="en-US" altLang="el-GR" sz="2000" baseline="30000">
                <a:solidFill>
                  <a:schemeClr val="tx2"/>
                </a:solidFill>
                <a:latin typeface="Times New Roman" panose="02020603050405020304" pitchFamily="18" charset="0"/>
              </a:rPr>
              <a:t>+</a:t>
            </a:r>
            <a:endParaRPr lang="en-US" altLang="el-GR" sz="200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500" name="Text Box 45">
            <a:extLst>
              <a:ext uri="{FF2B5EF4-FFF2-40B4-BE49-F238E27FC236}">
                <a16:creationId xmlns:a16="http://schemas.microsoft.com/office/drawing/2014/main" id="{8321E7F8-ED5E-6E4A-B6A1-EB0DE6E296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1" y="2590800"/>
            <a:ext cx="120577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000" b="1" dirty="0">
                <a:latin typeface="Times New Roman" panose="02020603050405020304" pitchFamily="18" charset="0"/>
              </a:rPr>
              <a:t> </a:t>
            </a:r>
            <a:r>
              <a:rPr lang="en-US" altLang="el-GR" sz="20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HCO</a:t>
            </a:r>
            <a:r>
              <a:rPr lang="en-US" altLang="el-GR" sz="2000" b="1" baseline="-25000" dirty="0">
                <a:solidFill>
                  <a:schemeClr val="tx2"/>
                </a:solidFill>
                <a:latin typeface="Times New Roman" panose="02020603050405020304" pitchFamily="18" charset="0"/>
              </a:rPr>
              <a:t>3</a:t>
            </a:r>
            <a:r>
              <a:rPr lang="en-US" altLang="el-GR" sz="2000" b="1" baseline="30000" dirty="0">
                <a:solidFill>
                  <a:schemeClr val="tx2"/>
                </a:solidFill>
                <a:latin typeface="Times New Roman" panose="02020603050405020304" pitchFamily="18" charset="0"/>
              </a:rPr>
              <a:t>-</a:t>
            </a:r>
            <a:r>
              <a:rPr lang="en-US" altLang="el-GR" sz="2000" baseline="30000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l-GR" sz="2000" baseline="30000" dirty="0">
                <a:latin typeface="Times New Roman" panose="02020603050405020304" pitchFamily="18" charset="0"/>
              </a:rPr>
              <a:t> </a:t>
            </a:r>
            <a:r>
              <a:rPr lang="en-US" altLang="el-GR" sz="2000" dirty="0">
                <a:latin typeface="Times New Roman" panose="02020603050405020304" pitchFamily="18" charset="0"/>
              </a:rPr>
              <a:t>+</a:t>
            </a:r>
            <a:endParaRPr lang="en-US" altLang="el-GR" sz="2000" baseline="30000" dirty="0">
              <a:latin typeface="Times New Roman" panose="02020603050405020304" pitchFamily="18" charset="0"/>
            </a:endParaRPr>
          </a:p>
        </p:txBody>
      </p:sp>
      <p:sp>
        <p:nvSpPr>
          <p:cNvPr id="19501" name="Line 46">
            <a:extLst>
              <a:ext uri="{FF2B5EF4-FFF2-40B4-BE49-F238E27FC236}">
                <a16:creationId xmlns:a16="http://schemas.microsoft.com/office/drawing/2014/main" id="{5EB39C5D-F824-BC42-A04E-E4BA8C75840C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3048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9502" name="Text Box 47">
            <a:extLst>
              <a:ext uri="{FF2B5EF4-FFF2-40B4-BE49-F238E27FC236}">
                <a16:creationId xmlns:a16="http://schemas.microsoft.com/office/drawing/2014/main" id="{FC03D81E-EA09-9945-ACD0-0C3A5A7BC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1" y="3505200"/>
            <a:ext cx="93807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0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H</a:t>
            </a:r>
            <a:r>
              <a:rPr lang="en-US" altLang="el-GR" sz="2000" b="1" baseline="-25000" dirty="0">
                <a:latin typeface="Times New Roman" panose="02020603050405020304" pitchFamily="18" charset="0"/>
              </a:rPr>
              <a:t>2</a:t>
            </a:r>
            <a:r>
              <a:rPr lang="en-US" altLang="el-GR" sz="2000" b="1" dirty="0">
                <a:latin typeface="Times New Roman" panose="02020603050405020304" pitchFamily="18" charset="0"/>
              </a:rPr>
              <a:t>CO</a:t>
            </a:r>
            <a:r>
              <a:rPr lang="en-US" altLang="el-GR" sz="2000" b="1" baseline="-25000" dirty="0">
                <a:latin typeface="Times New Roman" panose="02020603050405020304" pitchFamily="18" charset="0"/>
              </a:rPr>
              <a:t>3</a:t>
            </a:r>
            <a:endParaRPr lang="en-US" altLang="el-GR" sz="2000" b="1" dirty="0">
              <a:latin typeface="Times New Roman" panose="02020603050405020304" pitchFamily="18" charset="0"/>
            </a:endParaRPr>
          </a:p>
        </p:txBody>
      </p:sp>
      <p:sp>
        <p:nvSpPr>
          <p:cNvPr id="19503" name="Text Box 48">
            <a:extLst>
              <a:ext uri="{FF2B5EF4-FFF2-40B4-BE49-F238E27FC236}">
                <a16:creationId xmlns:a16="http://schemas.microsoft.com/office/drawing/2014/main" id="{89691944-E2D5-354F-93D0-F7FD6783AD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4343400"/>
            <a:ext cx="141096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000" b="1">
                <a:latin typeface="Times New Roman" panose="02020603050405020304" pitchFamily="18" charset="0"/>
              </a:rPr>
              <a:t>CO</a:t>
            </a:r>
            <a:r>
              <a:rPr lang="en-US" altLang="el-GR" sz="2000" b="1" baseline="-25000">
                <a:latin typeface="Times New Roman" panose="02020603050405020304" pitchFamily="18" charset="0"/>
              </a:rPr>
              <a:t>2</a:t>
            </a:r>
            <a:r>
              <a:rPr lang="en-US" altLang="el-GR" sz="2000" b="1">
                <a:latin typeface="Times New Roman" panose="02020603050405020304" pitchFamily="18" charset="0"/>
              </a:rPr>
              <a:t> + </a:t>
            </a:r>
            <a:r>
              <a:rPr lang="en-US" altLang="el-GR" sz="2000" b="1">
                <a:solidFill>
                  <a:schemeClr val="tx2"/>
                </a:solidFill>
                <a:latin typeface="Times New Roman" panose="02020603050405020304" pitchFamily="18" charset="0"/>
              </a:rPr>
              <a:t>H</a:t>
            </a:r>
            <a:r>
              <a:rPr lang="en-US" altLang="el-GR" sz="2000" b="1" baseline="-25000">
                <a:latin typeface="Times New Roman" panose="02020603050405020304" pitchFamily="18" charset="0"/>
              </a:rPr>
              <a:t>2</a:t>
            </a:r>
            <a:r>
              <a:rPr lang="en-US" altLang="el-GR" sz="2000" b="1">
                <a:latin typeface="Times New Roman" panose="02020603050405020304" pitchFamily="18" charset="0"/>
              </a:rPr>
              <a:t>O</a:t>
            </a:r>
          </a:p>
        </p:txBody>
      </p:sp>
      <p:sp>
        <p:nvSpPr>
          <p:cNvPr id="19504" name="Line 49">
            <a:extLst>
              <a:ext uri="{FF2B5EF4-FFF2-40B4-BE49-F238E27FC236}">
                <a16:creationId xmlns:a16="http://schemas.microsoft.com/office/drawing/2014/main" id="{0FF4DF17-A135-1441-A7B4-76855F24D75C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38862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9505" name="Text Box 50">
            <a:extLst>
              <a:ext uri="{FF2B5EF4-FFF2-40B4-BE49-F238E27FC236}">
                <a16:creationId xmlns:a16="http://schemas.microsoft.com/office/drawing/2014/main" id="{6EDE5E35-73CB-FC40-96B0-21671FDB1B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1" y="3886201"/>
            <a:ext cx="536575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000" b="1" i="1">
                <a:latin typeface="Times New Roman" panose="02020603050405020304" pitchFamily="18" charset="0"/>
              </a:rPr>
              <a:t>CA</a:t>
            </a:r>
          </a:p>
        </p:txBody>
      </p:sp>
      <p:sp>
        <p:nvSpPr>
          <p:cNvPr id="19506" name="Freeform 51">
            <a:extLst>
              <a:ext uri="{FF2B5EF4-FFF2-40B4-BE49-F238E27FC236}">
                <a16:creationId xmlns:a16="http://schemas.microsoft.com/office/drawing/2014/main" id="{72A16AFC-2168-9047-A361-1319A47B56A9}"/>
              </a:ext>
            </a:extLst>
          </p:cNvPr>
          <p:cNvSpPr>
            <a:spLocks/>
          </p:cNvSpPr>
          <p:nvPr/>
        </p:nvSpPr>
        <p:spPr bwMode="auto">
          <a:xfrm>
            <a:off x="3352800" y="3429000"/>
            <a:ext cx="1219200" cy="1066800"/>
          </a:xfrm>
          <a:custGeom>
            <a:avLst/>
            <a:gdLst>
              <a:gd name="T0" fmla="*/ 0 w 768"/>
              <a:gd name="T1" fmla="*/ 1693545000 h 672"/>
              <a:gd name="T2" fmla="*/ 967740000 w 768"/>
              <a:gd name="T3" fmla="*/ 725805000 h 672"/>
              <a:gd name="T4" fmla="*/ 1935480000 w 768"/>
              <a:gd name="T5" fmla="*/ 0 h 67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768" h="672">
                <a:moveTo>
                  <a:pt x="0" y="672"/>
                </a:moveTo>
                <a:cubicBezTo>
                  <a:pt x="128" y="536"/>
                  <a:pt x="256" y="400"/>
                  <a:pt x="384" y="288"/>
                </a:cubicBezTo>
                <a:cubicBezTo>
                  <a:pt x="512" y="176"/>
                  <a:pt x="640" y="88"/>
                  <a:pt x="768" y="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9507" name="Freeform 52">
            <a:extLst>
              <a:ext uri="{FF2B5EF4-FFF2-40B4-BE49-F238E27FC236}">
                <a16:creationId xmlns:a16="http://schemas.microsoft.com/office/drawing/2014/main" id="{086C0A78-1A17-394C-9F42-DAD1B49ED23A}"/>
              </a:ext>
            </a:extLst>
          </p:cNvPr>
          <p:cNvSpPr>
            <a:spLocks/>
          </p:cNvSpPr>
          <p:nvPr/>
        </p:nvSpPr>
        <p:spPr bwMode="auto">
          <a:xfrm>
            <a:off x="2362200" y="3962400"/>
            <a:ext cx="2819400" cy="1270000"/>
          </a:xfrm>
          <a:custGeom>
            <a:avLst/>
            <a:gdLst>
              <a:gd name="T0" fmla="*/ 0 w 1776"/>
              <a:gd name="T1" fmla="*/ 1209675000 h 800"/>
              <a:gd name="T2" fmla="*/ 2056447500 w 1776"/>
              <a:gd name="T3" fmla="*/ 1814512500 h 800"/>
              <a:gd name="T4" fmla="*/ 2147483646 w 1776"/>
              <a:gd name="T5" fmla="*/ 0 h 8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76" h="800">
                <a:moveTo>
                  <a:pt x="0" y="480"/>
                </a:moveTo>
                <a:cubicBezTo>
                  <a:pt x="260" y="640"/>
                  <a:pt x="520" y="800"/>
                  <a:pt x="816" y="720"/>
                </a:cubicBezTo>
                <a:cubicBezTo>
                  <a:pt x="1112" y="640"/>
                  <a:pt x="1616" y="120"/>
                  <a:pt x="1776" y="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9508" name="Text Box 53">
            <a:extLst>
              <a:ext uri="{FF2B5EF4-FFF2-40B4-BE49-F238E27FC236}">
                <a16:creationId xmlns:a16="http://schemas.microsoft.com/office/drawing/2014/main" id="{97C7D5C1-565F-D647-AC55-4AF6186DA3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18525" y="4129088"/>
            <a:ext cx="59663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000" b="1">
                <a:latin typeface="Times New Roman" panose="02020603050405020304" pitchFamily="18" charset="0"/>
              </a:rPr>
              <a:t>Na</a:t>
            </a:r>
            <a:r>
              <a:rPr lang="en-US" altLang="el-GR" sz="2000" b="1" baseline="30000">
                <a:latin typeface="Times New Roman" panose="02020603050405020304" pitchFamily="18" charset="0"/>
              </a:rPr>
              <a:t>+</a:t>
            </a:r>
            <a:endParaRPr lang="en-US" altLang="el-GR" sz="2000" b="1">
              <a:latin typeface="Times New Roman" panose="02020603050405020304" pitchFamily="18" charset="0"/>
            </a:endParaRPr>
          </a:p>
        </p:txBody>
      </p:sp>
      <p:sp>
        <p:nvSpPr>
          <p:cNvPr id="19509" name="Text Box 54">
            <a:extLst>
              <a:ext uri="{FF2B5EF4-FFF2-40B4-BE49-F238E27FC236}">
                <a16:creationId xmlns:a16="http://schemas.microsoft.com/office/drawing/2014/main" id="{97AD28A1-2D48-4748-8D95-DFADB84AA9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2326" y="3595688"/>
            <a:ext cx="9108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0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HCO</a:t>
            </a:r>
            <a:r>
              <a:rPr lang="en-US" altLang="el-GR" sz="2000" b="1" baseline="-25000" dirty="0">
                <a:solidFill>
                  <a:schemeClr val="tx2"/>
                </a:solidFill>
                <a:latin typeface="Times New Roman" panose="02020603050405020304" pitchFamily="18" charset="0"/>
              </a:rPr>
              <a:t>3</a:t>
            </a:r>
            <a:r>
              <a:rPr lang="en-US" altLang="el-GR" sz="2000" b="1" baseline="30000" dirty="0">
                <a:solidFill>
                  <a:schemeClr val="tx2"/>
                </a:solidFill>
                <a:latin typeface="Times New Roman" panose="02020603050405020304" pitchFamily="18" charset="0"/>
              </a:rPr>
              <a:t>-</a:t>
            </a:r>
            <a:endParaRPr lang="en-US" altLang="el-GR" sz="20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8ACB273-C131-554C-83F9-79141D77FFED}"/>
              </a:ext>
            </a:extLst>
          </p:cNvPr>
          <p:cNvSpPr txBox="1"/>
          <p:nvPr/>
        </p:nvSpPr>
        <p:spPr>
          <a:xfrm>
            <a:off x="9329737" y="1305340"/>
            <a:ext cx="2591063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H</a:t>
            </a:r>
            <a:r>
              <a:rPr lang="en-US" sz="2000" baseline="30000" dirty="0"/>
              <a:t>+</a:t>
            </a:r>
            <a:r>
              <a:rPr lang="en-US" sz="2000" dirty="0"/>
              <a:t> </a:t>
            </a:r>
            <a:r>
              <a:rPr lang="el-GR" sz="2000" dirty="0" err="1"/>
              <a:t>απεκκρίνονται</a:t>
            </a:r>
            <a:r>
              <a:rPr lang="el-GR" sz="2000" dirty="0"/>
              <a:t> στον </a:t>
            </a:r>
            <a:r>
              <a:rPr lang="el-GR" sz="2000" dirty="0" err="1"/>
              <a:t>αυλο</a:t>
            </a:r>
            <a:r>
              <a:rPr lang="el-GR" sz="2000" dirty="0"/>
              <a:t>́ </a:t>
            </a:r>
            <a:r>
              <a:rPr lang="el-GR" sz="2000" dirty="0" err="1"/>
              <a:t>μέσω</a:t>
            </a:r>
            <a:r>
              <a:rPr lang="el-GR" sz="2000" dirty="0"/>
              <a:t> </a:t>
            </a:r>
            <a:r>
              <a:rPr lang="el-GR" sz="2000" dirty="0" err="1"/>
              <a:t>ανταλλαγής</a:t>
            </a:r>
            <a:r>
              <a:rPr lang="el-GR" sz="2000" dirty="0"/>
              <a:t> με </a:t>
            </a:r>
            <a:r>
              <a:rPr lang="en-US" sz="2000" dirty="0"/>
              <a:t>Na</a:t>
            </a:r>
          </a:p>
          <a:p>
            <a:r>
              <a:rPr lang="en-US" sz="2000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000" dirty="0" err="1"/>
              <a:t>Ενεργός</a:t>
            </a:r>
            <a:r>
              <a:rPr lang="el-GR" sz="2000" dirty="0"/>
              <a:t> </a:t>
            </a:r>
            <a:r>
              <a:rPr lang="el-GR" sz="2000" dirty="0" err="1"/>
              <a:t>μεταφορα</a:t>
            </a:r>
            <a:r>
              <a:rPr lang="el-GR" sz="2000" dirty="0"/>
              <a:t>́ </a:t>
            </a:r>
            <a:r>
              <a:rPr lang="en-US" sz="2000" dirty="0"/>
              <a:t>Na </a:t>
            </a:r>
            <a:r>
              <a:rPr lang="el-GR" sz="2000" dirty="0" err="1"/>
              <a:t>επι</a:t>
            </a:r>
            <a:r>
              <a:rPr lang="en-US" sz="2000" dirty="0"/>
              <a:t> </a:t>
            </a:r>
            <a:r>
              <a:rPr lang="el-GR" sz="2000" dirty="0"/>
              <a:t>τα </a:t>
            </a:r>
            <a:r>
              <a:rPr lang="el-GR" sz="2000" dirty="0" err="1"/>
              <a:t>εκτός</a:t>
            </a:r>
            <a:r>
              <a:rPr lang="el-GR" sz="2000" dirty="0"/>
              <a:t> </a:t>
            </a:r>
            <a:r>
              <a:rPr lang="el-GR" sz="2000" dirty="0" err="1"/>
              <a:t>μέσω</a:t>
            </a:r>
            <a:r>
              <a:rPr lang="el-GR" sz="2000" dirty="0"/>
              <a:t> </a:t>
            </a:r>
            <a:r>
              <a:rPr lang="en-US" sz="2000" dirty="0"/>
              <a:t>Na-K ATPase</a:t>
            </a:r>
          </a:p>
          <a:p>
            <a:r>
              <a:rPr lang="en-US" sz="2000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000" dirty="0"/>
              <a:t>Η </a:t>
            </a:r>
            <a:r>
              <a:rPr lang="el-GR" sz="2000" dirty="0" err="1"/>
              <a:t>επαναρρόφηση</a:t>
            </a:r>
            <a:r>
              <a:rPr lang="el-GR" sz="2000" dirty="0"/>
              <a:t> των </a:t>
            </a:r>
            <a:r>
              <a:rPr lang="en-US" sz="2000" dirty="0"/>
              <a:t>HCO</a:t>
            </a:r>
            <a:r>
              <a:rPr lang="en-US" sz="2000" baseline="-25000" dirty="0"/>
              <a:t>3</a:t>
            </a:r>
            <a:r>
              <a:rPr lang="en-US" sz="2000" baseline="30000" dirty="0"/>
              <a:t>-</a:t>
            </a:r>
            <a:r>
              <a:rPr lang="en-US" sz="2000" dirty="0"/>
              <a:t> </a:t>
            </a:r>
            <a:r>
              <a:rPr lang="el-GR" sz="2000" dirty="0" err="1"/>
              <a:t>επιταχύνεται</a:t>
            </a:r>
            <a:r>
              <a:rPr lang="el-GR" sz="2000" dirty="0"/>
              <a:t> με τη </a:t>
            </a:r>
            <a:r>
              <a:rPr lang="el-GR" sz="2000" dirty="0" err="1"/>
              <a:t>δημιουργία</a:t>
            </a:r>
            <a:r>
              <a:rPr lang="el-GR" sz="2000" dirty="0"/>
              <a:t> </a:t>
            </a:r>
            <a:r>
              <a:rPr lang="en-US" sz="2000" dirty="0"/>
              <a:t>H</a:t>
            </a:r>
            <a:r>
              <a:rPr lang="en-US" sz="2000" baseline="-25000" dirty="0"/>
              <a:t>2</a:t>
            </a:r>
            <a:r>
              <a:rPr lang="en-US" sz="2000" dirty="0"/>
              <a:t>CO</a:t>
            </a:r>
            <a:r>
              <a:rPr lang="en-US" sz="2000" baseline="-25000" dirty="0"/>
              <a:t>3</a:t>
            </a:r>
            <a:r>
              <a:rPr lang="en-US" sz="2000" dirty="0"/>
              <a:t> </a:t>
            </a:r>
            <a:r>
              <a:rPr lang="el-GR" sz="2000" dirty="0"/>
              <a:t>και </a:t>
            </a:r>
            <a:r>
              <a:rPr lang="en-US" sz="2000" dirty="0"/>
              <a:t>CO</a:t>
            </a:r>
            <a:r>
              <a:rPr lang="en-US" sz="2000" baseline="-25000" dirty="0"/>
              <a:t>2</a:t>
            </a:r>
            <a:r>
              <a:rPr lang="en-US" sz="2000" dirty="0"/>
              <a:t> </a:t>
            </a:r>
            <a:r>
              <a:rPr lang="el-GR" sz="2000" dirty="0"/>
              <a:t>με τη </a:t>
            </a:r>
            <a:r>
              <a:rPr lang="el-GR" sz="2000" dirty="0" err="1"/>
              <a:t>δράση</a:t>
            </a:r>
            <a:r>
              <a:rPr lang="el-GR" sz="2000" dirty="0"/>
              <a:t> της </a:t>
            </a:r>
            <a:r>
              <a:rPr lang="el-GR" sz="2000" dirty="0" err="1"/>
              <a:t>καρβονικής</a:t>
            </a:r>
            <a:r>
              <a:rPr lang="el-GR" sz="2000" dirty="0"/>
              <a:t> </a:t>
            </a:r>
            <a:r>
              <a:rPr lang="el-GR" dirty="0" err="1"/>
              <a:t>ανυδράσης</a:t>
            </a:r>
            <a:r>
              <a:rPr lang="el-GR" dirty="0"/>
              <a:t> </a:t>
            </a:r>
            <a:endParaRPr lang="el-GR" dirty="0">
              <a:effectLst/>
            </a:endParaRPr>
          </a:p>
        </p:txBody>
      </p:sp>
      <p:sp>
        <p:nvSpPr>
          <p:cNvPr id="56" name="Έλλειψη 55">
            <a:extLst>
              <a:ext uri="{FF2B5EF4-FFF2-40B4-BE49-F238E27FC236}">
                <a16:creationId xmlns:a16="http://schemas.microsoft.com/office/drawing/2014/main" id="{09576143-D1B0-F341-BB27-0AF083B10366}"/>
              </a:ext>
            </a:extLst>
          </p:cNvPr>
          <p:cNvSpPr/>
          <p:nvPr/>
        </p:nvSpPr>
        <p:spPr>
          <a:xfrm>
            <a:off x="1236581" y="2345797"/>
            <a:ext cx="4521282" cy="302630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024BD74-BE4E-7E40-8525-A72EA6224968}"/>
              </a:ext>
            </a:extLst>
          </p:cNvPr>
          <p:cNvSpPr txBox="1"/>
          <p:nvPr/>
        </p:nvSpPr>
        <p:spPr>
          <a:xfrm>
            <a:off x="118752" y="6181267"/>
            <a:ext cx="120732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altLang="el-GR" sz="2400" b="1" dirty="0">
                <a:solidFill>
                  <a:srgbClr val="002060"/>
                </a:solidFill>
              </a:rPr>
              <a:t>Η </a:t>
            </a:r>
            <a:r>
              <a:rPr lang="el-GR" altLang="el-GR" sz="2400" b="1" dirty="0" err="1">
                <a:solidFill>
                  <a:srgbClr val="002060"/>
                </a:solidFill>
              </a:rPr>
              <a:t>επαναρρόφηση</a:t>
            </a:r>
            <a:r>
              <a:rPr lang="el-GR" altLang="el-GR" sz="2400" b="1" dirty="0">
                <a:solidFill>
                  <a:srgbClr val="002060"/>
                </a:solidFill>
              </a:rPr>
              <a:t> του </a:t>
            </a:r>
            <a:r>
              <a:rPr lang="en-US" altLang="el-GR" sz="2400" b="1" dirty="0">
                <a:solidFill>
                  <a:srgbClr val="002060"/>
                </a:solidFill>
              </a:rPr>
              <a:t>HCO</a:t>
            </a:r>
            <a:r>
              <a:rPr lang="en-US" altLang="el-GR" sz="2400" b="1" baseline="-25000" dirty="0">
                <a:solidFill>
                  <a:srgbClr val="002060"/>
                </a:solidFill>
              </a:rPr>
              <a:t>3</a:t>
            </a:r>
            <a:r>
              <a:rPr lang="en-US" altLang="el-GR" sz="2400" b="1" baseline="30000" dirty="0">
                <a:solidFill>
                  <a:srgbClr val="002060"/>
                </a:solidFill>
              </a:rPr>
              <a:t>-</a:t>
            </a:r>
            <a:r>
              <a:rPr lang="el-GR" altLang="el-GR" sz="2400" b="1" baseline="30000" dirty="0">
                <a:solidFill>
                  <a:srgbClr val="002060"/>
                </a:solidFill>
              </a:rPr>
              <a:t> </a:t>
            </a:r>
            <a:r>
              <a:rPr lang="el-GR" altLang="el-GR" sz="2400" b="1" dirty="0">
                <a:solidFill>
                  <a:srgbClr val="002060"/>
                </a:solidFill>
              </a:rPr>
              <a:t>γίνεται με έκκριση Η</a:t>
            </a:r>
            <a:r>
              <a:rPr lang="el-GR" altLang="el-GR" sz="2400" b="1" baseline="30000" dirty="0">
                <a:solidFill>
                  <a:srgbClr val="002060"/>
                </a:solidFill>
              </a:rPr>
              <a:t>+ </a:t>
            </a:r>
            <a:r>
              <a:rPr lang="el-GR" altLang="el-GR" sz="2400" b="1" dirty="0">
                <a:solidFill>
                  <a:srgbClr val="002060"/>
                </a:solidFill>
              </a:rPr>
              <a:t>από το </a:t>
            </a:r>
            <a:r>
              <a:rPr lang="el-GR" altLang="el-GR" sz="2400" b="1" dirty="0" err="1">
                <a:solidFill>
                  <a:srgbClr val="002060"/>
                </a:solidFill>
              </a:rPr>
              <a:t>σωληναριακό</a:t>
            </a:r>
            <a:r>
              <a:rPr lang="el-GR" altLang="el-GR" sz="2400" b="1" dirty="0">
                <a:solidFill>
                  <a:srgbClr val="002060"/>
                </a:solidFill>
              </a:rPr>
              <a:t> κύτταρο στον αυλό.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09F91AC-297A-624E-93AB-AF9C0F3669AD}"/>
              </a:ext>
            </a:extLst>
          </p:cNvPr>
          <p:cNvSpPr txBox="1"/>
          <p:nvPr/>
        </p:nvSpPr>
        <p:spPr>
          <a:xfrm>
            <a:off x="4197350" y="1326843"/>
            <a:ext cx="3270250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Renal cell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40882888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FAFCA6AE-9AA9-4449-A4B9-58E500BA6618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el-GR" dirty="0">
                <a:solidFill>
                  <a:srgbClr val="0432FF"/>
                </a:solidFill>
              </a:rPr>
              <a:t>Εκτίμηση </a:t>
            </a:r>
            <a:r>
              <a:rPr lang="el-GR" dirty="0" err="1">
                <a:solidFill>
                  <a:srgbClr val="0432FF"/>
                </a:solidFill>
              </a:rPr>
              <a:t>οξεοβασικής</a:t>
            </a:r>
            <a:r>
              <a:rPr lang="el-GR" dirty="0">
                <a:solidFill>
                  <a:srgbClr val="0432FF"/>
                </a:solidFill>
              </a:rPr>
              <a:t> ισορροπίας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5663174F-C08C-844A-BC54-8E92FE8D1A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solidFill>
                  <a:srgbClr val="FF0000"/>
                </a:solidFill>
              </a:rPr>
              <a:t>Αρτηριακά αέρια 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5E7023FF-EECD-9143-8E56-A4E9511CF3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rgbClr val="FFFBC4"/>
          </a:solidFill>
          <a:ln>
            <a:solidFill>
              <a:srgbClr val="0432FF"/>
            </a:solidFill>
          </a:ln>
        </p:spPr>
        <p:txBody>
          <a:bodyPr/>
          <a:lstStyle/>
          <a:p>
            <a:r>
              <a:rPr lang="en-US" sz="3200" dirty="0"/>
              <a:t>pH=</a:t>
            </a:r>
            <a:r>
              <a:rPr lang="el-GR" sz="3200" dirty="0"/>
              <a:t> </a:t>
            </a:r>
            <a:r>
              <a:rPr lang="en-US" sz="3200" dirty="0"/>
              <a:t>7.36-7.44</a:t>
            </a:r>
          </a:p>
          <a:p>
            <a:r>
              <a:rPr lang="en-US" sz="3200" dirty="0"/>
              <a:t>HCO</a:t>
            </a:r>
            <a:r>
              <a:rPr lang="en-US" sz="3200" baseline="30000" dirty="0"/>
              <a:t>-</a:t>
            </a:r>
            <a:r>
              <a:rPr lang="en-US" sz="3200" baseline="-25000" dirty="0"/>
              <a:t>3 </a:t>
            </a:r>
            <a:r>
              <a:rPr lang="en-US" sz="3200" dirty="0"/>
              <a:t>: 21-27 </a:t>
            </a:r>
            <a:r>
              <a:rPr lang="en-US" sz="3200" dirty="0" err="1"/>
              <a:t>mEq</a:t>
            </a:r>
            <a:r>
              <a:rPr lang="en-US" sz="3200" dirty="0"/>
              <a:t>/L</a:t>
            </a:r>
            <a:endParaRPr lang="el-GR" sz="3200" dirty="0"/>
          </a:p>
          <a:p>
            <a:r>
              <a:rPr lang="en-US" sz="3200" dirty="0"/>
              <a:t>PCO</a:t>
            </a:r>
            <a:r>
              <a:rPr lang="en-US" sz="3200" baseline="-25000" dirty="0"/>
              <a:t>2</a:t>
            </a:r>
            <a:r>
              <a:rPr lang="en-US" sz="3200" dirty="0"/>
              <a:t>: 36-44 mmHg</a:t>
            </a:r>
          </a:p>
          <a:p>
            <a:endParaRPr lang="el-GR" dirty="0"/>
          </a:p>
        </p:txBody>
      </p:sp>
      <p:sp>
        <p:nvSpPr>
          <p:cNvPr id="7" name="Θέση κειμένου 6">
            <a:extLst>
              <a:ext uri="{FF2B5EF4-FFF2-40B4-BE49-F238E27FC236}">
                <a16:creationId xmlns:a16="http://schemas.microsoft.com/office/drawing/2014/main" id="{49E9ECD8-1B9D-3648-B0C2-39C75F506B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solidFill>
                  <a:srgbClr val="002060"/>
                </a:solidFill>
              </a:rPr>
              <a:t>Φλεβικά αέρια </a:t>
            </a:r>
          </a:p>
        </p:txBody>
      </p:sp>
      <p:sp>
        <p:nvSpPr>
          <p:cNvPr id="8" name="Θέση περιεχομένου 7">
            <a:extLst>
              <a:ext uri="{FF2B5EF4-FFF2-40B4-BE49-F238E27FC236}">
                <a16:creationId xmlns:a16="http://schemas.microsoft.com/office/drawing/2014/main" id="{3E746565-2BDC-0E4B-9064-A4B59CF9DA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solidFill>
            <a:srgbClr val="FFFBC4"/>
          </a:solidFill>
          <a:ln>
            <a:solidFill>
              <a:srgbClr val="0432FF"/>
            </a:solidFill>
          </a:ln>
        </p:spPr>
        <p:txBody>
          <a:bodyPr/>
          <a:lstStyle/>
          <a:p>
            <a:r>
              <a:rPr lang="en-US" sz="3200" dirty="0"/>
              <a:t>↓ pH 0.02-0.04 units</a:t>
            </a:r>
          </a:p>
          <a:p>
            <a:r>
              <a:rPr lang="en-US" sz="3200" dirty="0"/>
              <a:t> ↑ HCO</a:t>
            </a:r>
            <a:r>
              <a:rPr lang="en-US" sz="3200" baseline="30000" dirty="0"/>
              <a:t>-</a:t>
            </a:r>
            <a:r>
              <a:rPr lang="en-US" sz="3200" baseline="-25000" dirty="0"/>
              <a:t>3</a:t>
            </a:r>
            <a:r>
              <a:rPr lang="en-US" sz="3200" dirty="0"/>
              <a:t>: 1-2 </a:t>
            </a:r>
            <a:r>
              <a:rPr lang="en-US" sz="3200" dirty="0" err="1"/>
              <a:t>mEq</a:t>
            </a:r>
            <a:r>
              <a:rPr lang="en-US" sz="3200" dirty="0"/>
              <a:t>/L</a:t>
            </a:r>
            <a:endParaRPr lang="el-GR" sz="3200" dirty="0"/>
          </a:p>
          <a:p>
            <a:r>
              <a:rPr lang="en-US" sz="3200" dirty="0"/>
              <a:t> ↑  PCO</a:t>
            </a:r>
            <a:r>
              <a:rPr lang="en-US" sz="3200" baseline="-25000" dirty="0"/>
              <a:t>2</a:t>
            </a:r>
            <a:r>
              <a:rPr lang="en-US" sz="3200" dirty="0"/>
              <a:t> : 3-8 mmHg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68584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CA913D1A-BEDB-0E42-A129-3DD4564A1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800" b="1" dirty="0"/>
              <a:t>Ημερήσιος μεταβολισμός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8B2636DF-EE63-3140-8A00-2ECF9AC2D3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999" y="2688164"/>
            <a:ext cx="5412354" cy="1635394"/>
          </a:xfrm>
          <a:solidFill>
            <a:srgbClr val="FF0000"/>
          </a:solidFill>
          <a:ln>
            <a:solidFill>
              <a:srgbClr val="00B050"/>
            </a:solidFill>
          </a:ln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                                                              </a:t>
            </a:r>
          </a:p>
          <a:p>
            <a:pPr marL="0" indent="0">
              <a:buNone/>
            </a:pPr>
            <a:r>
              <a:rPr lang="el-GR" sz="3200" b="1" dirty="0">
                <a:solidFill>
                  <a:schemeClr val="bg1"/>
                </a:solidFill>
              </a:rPr>
              <a:t>Πτητικά ή ανθρακικά (</a:t>
            </a:r>
            <a:r>
              <a:rPr lang="en-US" sz="3200" b="1" dirty="0">
                <a:solidFill>
                  <a:schemeClr val="bg1"/>
                </a:solidFill>
              </a:rPr>
              <a:t>CO</a:t>
            </a:r>
            <a:r>
              <a:rPr lang="en-US" sz="3200" b="1" baseline="-25000" dirty="0">
                <a:solidFill>
                  <a:schemeClr val="bg1"/>
                </a:solidFill>
              </a:rPr>
              <a:t>2</a:t>
            </a:r>
            <a:r>
              <a:rPr lang="en-US" sz="3200" b="1" dirty="0">
                <a:solidFill>
                  <a:schemeClr val="bg1"/>
                </a:solidFill>
              </a:rPr>
              <a:t>) </a:t>
            </a:r>
            <a:r>
              <a:rPr lang="el-GR" sz="3200" b="1" dirty="0">
                <a:solidFill>
                  <a:schemeClr val="bg1"/>
                </a:solidFill>
              </a:rPr>
              <a:t>οξέα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(</a:t>
            </a:r>
            <a:r>
              <a:rPr lang="el-GR" dirty="0">
                <a:solidFill>
                  <a:schemeClr val="bg1"/>
                </a:solidFill>
              </a:rPr>
              <a:t>22.200 </a:t>
            </a:r>
            <a:r>
              <a:rPr lang="en-US" dirty="0" err="1">
                <a:solidFill>
                  <a:schemeClr val="bg1"/>
                </a:solidFill>
              </a:rPr>
              <a:t>mEq</a:t>
            </a:r>
            <a:r>
              <a:rPr lang="en-US" dirty="0">
                <a:solidFill>
                  <a:schemeClr val="bg1"/>
                </a:solidFill>
              </a:rPr>
              <a:t>/24</a:t>
            </a:r>
            <a:r>
              <a:rPr lang="el-GR" dirty="0" err="1">
                <a:solidFill>
                  <a:schemeClr val="bg1"/>
                </a:solidFill>
              </a:rPr>
              <a:t>ωρο</a:t>
            </a:r>
            <a:r>
              <a:rPr lang="en-US" dirty="0">
                <a:solidFill>
                  <a:schemeClr val="bg1"/>
                </a:solidFill>
              </a:rPr>
              <a:t>)</a:t>
            </a:r>
            <a:endParaRPr lang="el-GR" dirty="0">
              <a:solidFill>
                <a:schemeClr val="bg1"/>
              </a:solidFill>
            </a:endParaRPr>
          </a:p>
        </p:txBody>
      </p:sp>
      <p:cxnSp>
        <p:nvCxnSpPr>
          <p:cNvPr id="9" name="Ευθύγραμμο βέλος σύνδεσης 8">
            <a:extLst>
              <a:ext uri="{FF2B5EF4-FFF2-40B4-BE49-F238E27FC236}">
                <a16:creationId xmlns:a16="http://schemas.microsoft.com/office/drawing/2014/main" id="{5CA5F7A1-1F3B-2F4C-BA08-34E25389C47F}"/>
              </a:ext>
            </a:extLst>
          </p:cNvPr>
          <p:cNvCxnSpPr>
            <a:cxnSpLocks/>
          </p:cNvCxnSpPr>
          <p:nvPr/>
        </p:nvCxnSpPr>
        <p:spPr>
          <a:xfrm flipH="1">
            <a:off x="4741333" y="1825625"/>
            <a:ext cx="948267" cy="7450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Ευθύγραμμο βέλος σύνδεσης 12">
            <a:extLst>
              <a:ext uri="{FF2B5EF4-FFF2-40B4-BE49-F238E27FC236}">
                <a16:creationId xmlns:a16="http://schemas.microsoft.com/office/drawing/2014/main" id="{FC239016-1CC4-6B44-AE94-5A438206AFB0}"/>
              </a:ext>
            </a:extLst>
          </p:cNvPr>
          <p:cNvCxnSpPr>
            <a:cxnSpLocks/>
          </p:cNvCxnSpPr>
          <p:nvPr/>
        </p:nvCxnSpPr>
        <p:spPr>
          <a:xfrm>
            <a:off x="6333067" y="1825625"/>
            <a:ext cx="1016000" cy="7450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Θέση περιεχομένου 5">
            <a:extLst>
              <a:ext uri="{FF2B5EF4-FFF2-40B4-BE49-F238E27FC236}">
                <a16:creationId xmlns:a16="http://schemas.microsoft.com/office/drawing/2014/main" id="{F9C85E4B-B642-3A4E-A279-6B7BDFA5F227}"/>
              </a:ext>
            </a:extLst>
          </p:cNvPr>
          <p:cNvSpPr txBox="1">
            <a:spLocks/>
          </p:cNvSpPr>
          <p:nvPr/>
        </p:nvSpPr>
        <p:spPr>
          <a:xfrm>
            <a:off x="6333067" y="2705628"/>
            <a:ext cx="5469466" cy="1617930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                                                             </a:t>
            </a:r>
          </a:p>
          <a:p>
            <a:pPr marL="0" indent="0" algn="ctr">
              <a:buNone/>
            </a:pPr>
            <a:r>
              <a:rPr lang="el-GR" sz="3200" b="1" dirty="0">
                <a:solidFill>
                  <a:schemeClr val="bg1"/>
                </a:solidFill>
              </a:rPr>
              <a:t>Μη πτητικά οξέα</a:t>
            </a:r>
          </a:p>
          <a:p>
            <a:pPr marL="0" indent="0">
              <a:buNone/>
            </a:pPr>
            <a:r>
              <a:rPr lang="el-GR" dirty="0">
                <a:solidFill>
                  <a:schemeClr val="bg1"/>
                </a:solidFill>
              </a:rPr>
              <a:t>1-1.5 </a:t>
            </a:r>
            <a:r>
              <a:rPr lang="en-US" dirty="0" err="1">
                <a:solidFill>
                  <a:schemeClr val="bg1"/>
                </a:solidFill>
              </a:rPr>
              <a:t>mEq</a:t>
            </a:r>
            <a:r>
              <a:rPr lang="el-GR" dirty="0">
                <a:solidFill>
                  <a:schemeClr val="bg1"/>
                </a:solidFill>
              </a:rPr>
              <a:t> Η</a:t>
            </a:r>
            <a:r>
              <a:rPr lang="el-GR" baseline="30000" dirty="0">
                <a:solidFill>
                  <a:schemeClr val="bg1"/>
                </a:solidFill>
              </a:rPr>
              <a:t>+</a:t>
            </a:r>
            <a:r>
              <a:rPr lang="el-GR" dirty="0">
                <a:solidFill>
                  <a:schemeClr val="bg1"/>
                </a:solidFill>
              </a:rPr>
              <a:t> /</a:t>
            </a:r>
            <a:r>
              <a:rPr lang="en-US" dirty="0">
                <a:solidFill>
                  <a:schemeClr val="bg1"/>
                </a:solidFill>
              </a:rPr>
              <a:t>kg. </a:t>
            </a:r>
            <a:r>
              <a:rPr lang="el-GR" dirty="0">
                <a:solidFill>
                  <a:schemeClr val="bg1"/>
                </a:solidFill>
              </a:rPr>
              <a:t>ΣΒ</a:t>
            </a:r>
            <a:r>
              <a:rPr lang="en-US" dirty="0">
                <a:solidFill>
                  <a:schemeClr val="bg1"/>
                </a:solidFill>
              </a:rPr>
              <a:t>/</a:t>
            </a:r>
            <a:r>
              <a:rPr lang="el-GR" dirty="0">
                <a:solidFill>
                  <a:schemeClr val="bg1"/>
                </a:solidFill>
              </a:rPr>
              <a:t>24ωρο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478326A-3DE8-094F-A9B4-61477AF756A4}"/>
              </a:ext>
            </a:extLst>
          </p:cNvPr>
          <p:cNvSpPr txBox="1"/>
          <p:nvPr/>
        </p:nvSpPr>
        <p:spPr>
          <a:xfrm>
            <a:off x="508000" y="4912963"/>
            <a:ext cx="5412354" cy="1579171"/>
          </a:xfrm>
          <a:prstGeom prst="rect">
            <a:avLst/>
          </a:prstGeom>
          <a:solidFill>
            <a:srgbClr val="FFFBC4"/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CO</a:t>
            </a:r>
            <a:r>
              <a:rPr lang="en-US" sz="2400" baseline="-25000" dirty="0"/>
              <a:t>2</a:t>
            </a:r>
            <a:r>
              <a:rPr lang="en-US" sz="2400" dirty="0"/>
              <a:t> = </a:t>
            </a:r>
            <a:r>
              <a:rPr lang="el-GR" sz="2400" dirty="0" err="1"/>
              <a:t>τελικο</a:t>
            </a:r>
            <a:r>
              <a:rPr lang="el-GR" sz="2400" dirty="0"/>
              <a:t>́ </a:t>
            </a:r>
            <a:r>
              <a:rPr lang="el-GR" sz="2400" dirty="0" err="1"/>
              <a:t>προϊόν</a:t>
            </a:r>
            <a:r>
              <a:rPr lang="el-GR" sz="2400" dirty="0"/>
              <a:t> του </a:t>
            </a:r>
            <a:r>
              <a:rPr lang="el-GR" sz="2400" dirty="0" err="1"/>
              <a:t>αερόβιου</a:t>
            </a:r>
            <a:r>
              <a:rPr lang="el-GR" sz="2400" dirty="0"/>
              <a:t> </a:t>
            </a:r>
            <a:r>
              <a:rPr lang="el-GR" sz="2400" dirty="0" err="1"/>
              <a:t>μεταβολισμου</a:t>
            </a:r>
            <a:r>
              <a:rPr lang="el-GR" sz="2400" dirty="0"/>
              <a:t>́ </a:t>
            </a:r>
          </a:p>
          <a:p>
            <a:r>
              <a:rPr lang="el-GR" sz="2400" dirty="0" err="1"/>
              <a:t>υδατανθράκων</a:t>
            </a:r>
            <a:r>
              <a:rPr lang="el-GR" sz="2400" dirty="0"/>
              <a:t> και </a:t>
            </a:r>
            <a:r>
              <a:rPr lang="el-GR" sz="2400" dirty="0" err="1"/>
              <a:t>λιπών</a:t>
            </a:r>
            <a:r>
              <a:rPr lang="el-GR" sz="2400" dirty="0"/>
              <a:t> </a:t>
            </a:r>
            <a:endParaRPr lang="en-US" sz="2400" dirty="0"/>
          </a:p>
          <a:p>
            <a:r>
              <a:rPr lang="el-GR" sz="2400" dirty="0"/>
              <a:t>(</a:t>
            </a:r>
            <a:r>
              <a:rPr lang="en-US" sz="2400" dirty="0"/>
              <a:t>CO</a:t>
            </a:r>
            <a:r>
              <a:rPr lang="en-US" sz="2400" baseline="-25000" dirty="0"/>
              <a:t>2</a:t>
            </a:r>
            <a:r>
              <a:rPr lang="en-US" sz="2400" dirty="0"/>
              <a:t>+H</a:t>
            </a:r>
            <a:r>
              <a:rPr lang="en-US" sz="2400" baseline="-25000" dirty="0"/>
              <a:t>2</a:t>
            </a:r>
            <a:r>
              <a:rPr lang="en-US" sz="2400" dirty="0"/>
              <a:t>O</a:t>
            </a:r>
            <a:r>
              <a:rPr lang="el-GR" sz="2400" dirty="0"/>
              <a:t>⇔</a:t>
            </a:r>
            <a:r>
              <a:rPr lang="en-US" sz="2400" dirty="0"/>
              <a:t>H</a:t>
            </a:r>
            <a:r>
              <a:rPr lang="en-US" sz="2400" baseline="-25000" dirty="0"/>
              <a:t>2</a:t>
            </a:r>
            <a:r>
              <a:rPr lang="en-US" sz="2400" dirty="0"/>
              <a:t>CO</a:t>
            </a:r>
            <a:r>
              <a:rPr lang="en-US" sz="2400" baseline="-25000" dirty="0"/>
              <a:t>3</a:t>
            </a:r>
            <a:r>
              <a:rPr lang="el-GR" sz="2400" dirty="0"/>
              <a:t>⇔</a:t>
            </a:r>
            <a:r>
              <a:rPr lang="en-US" sz="2400" dirty="0"/>
              <a:t>H</a:t>
            </a:r>
            <a:r>
              <a:rPr lang="en-US" sz="2400" baseline="30000" dirty="0"/>
              <a:t>+</a:t>
            </a:r>
            <a:r>
              <a:rPr lang="en-US" sz="2400" dirty="0"/>
              <a:t> + HCO</a:t>
            </a:r>
            <a:r>
              <a:rPr lang="en-US" sz="2000" baseline="-25000" dirty="0"/>
              <a:t>3</a:t>
            </a:r>
            <a:r>
              <a:rPr lang="en-US" sz="2000" baseline="30000" dirty="0"/>
              <a:t>-</a:t>
            </a:r>
            <a:r>
              <a:rPr lang="en-US" sz="2000" dirty="0"/>
              <a:t>) </a:t>
            </a:r>
            <a:endParaRPr lang="en-US" sz="2000" dirty="0">
              <a:effectLst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38CD007-C0BF-0B40-B5F1-04925E51A450}"/>
              </a:ext>
            </a:extLst>
          </p:cNvPr>
          <p:cNvSpPr txBox="1"/>
          <p:nvPr/>
        </p:nvSpPr>
        <p:spPr>
          <a:xfrm>
            <a:off x="6333067" y="4912963"/>
            <a:ext cx="5693618" cy="1569660"/>
          </a:xfrm>
          <a:prstGeom prst="rect">
            <a:avLst/>
          </a:prstGeom>
          <a:solidFill>
            <a:srgbClr val="FFF0FA"/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K</a:t>
            </a:r>
            <a:r>
              <a:rPr lang="el-GR" sz="2400" dirty="0" err="1"/>
              <a:t>αταβολισμός</a:t>
            </a:r>
            <a:r>
              <a:rPr lang="el-GR" sz="2400" dirty="0"/>
              <a:t> </a:t>
            </a:r>
            <a:r>
              <a:rPr lang="el-GR" sz="2400" dirty="0" err="1"/>
              <a:t>πρωτεϊνών</a:t>
            </a:r>
            <a:r>
              <a:rPr lang="el-GR" sz="2400" dirty="0"/>
              <a:t> (</a:t>
            </a:r>
            <a:r>
              <a:rPr lang="en-US" sz="2400" dirty="0"/>
              <a:t>H</a:t>
            </a:r>
            <a:r>
              <a:rPr lang="en-US" sz="2400" baseline="-25000" dirty="0"/>
              <a:t>2</a:t>
            </a:r>
            <a:r>
              <a:rPr lang="en-US" sz="2400" dirty="0"/>
              <a:t>SO</a:t>
            </a:r>
            <a:r>
              <a:rPr lang="en-US" sz="2400" baseline="-25000" dirty="0"/>
              <a:t>4</a:t>
            </a:r>
            <a:r>
              <a:rPr lang="en-US" sz="2400" dirty="0"/>
              <a:t>), </a:t>
            </a:r>
            <a:r>
              <a:rPr lang="el-GR" sz="2400" dirty="0" err="1"/>
              <a:t>φωσφολιπιδίων</a:t>
            </a:r>
            <a:r>
              <a:rPr lang="el-GR" sz="2400" dirty="0"/>
              <a:t> (</a:t>
            </a:r>
            <a:r>
              <a:rPr lang="en-US" sz="2400" dirty="0"/>
              <a:t>H</a:t>
            </a:r>
            <a:r>
              <a:rPr lang="en-US" sz="2400" baseline="-25000" dirty="0"/>
              <a:t>3</a:t>
            </a:r>
            <a:r>
              <a:rPr lang="en-US" sz="2400" dirty="0"/>
              <a:t>PO</a:t>
            </a:r>
            <a:r>
              <a:rPr lang="en-US" sz="2400" baseline="-25000" dirty="0"/>
              <a:t>4</a:t>
            </a:r>
            <a:r>
              <a:rPr lang="en-US" sz="2400" dirty="0"/>
              <a:t>) </a:t>
            </a:r>
            <a:r>
              <a:rPr lang="el-GR" sz="2400" dirty="0" err="1"/>
              <a:t>αναερόβιος</a:t>
            </a:r>
            <a:r>
              <a:rPr lang="el-GR" sz="2400" dirty="0"/>
              <a:t> </a:t>
            </a:r>
            <a:r>
              <a:rPr lang="el-GR" sz="2400" dirty="0" err="1"/>
              <a:t>μεταβολισμός</a:t>
            </a:r>
            <a:r>
              <a:rPr lang="el-GR" sz="2400" dirty="0"/>
              <a:t> </a:t>
            </a:r>
            <a:r>
              <a:rPr lang="el-GR" sz="2400" dirty="0" err="1"/>
              <a:t>υδατανθράκων</a:t>
            </a:r>
            <a:r>
              <a:rPr lang="el-GR" sz="2400" dirty="0"/>
              <a:t> (</a:t>
            </a:r>
            <a:r>
              <a:rPr lang="el-GR" sz="2400" dirty="0" err="1"/>
              <a:t>γαλακτικο</a:t>
            </a:r>
            <a:r>
              <a:rPr lang="el-GR" sz="2400" dirty="0"/>
              <a:t>́ </a:t>
            </a:r>
            <a:r>
              <a:rPr lang="el-GR" sz="2400" dirty="0" err="1"/>
              <a:t>οξυ</a:t>
            </a:r>
            <a:r>
              <a:rPr lang="el-GR" sz="2400" dirty="0"/>
              <a:t>́)</a:t>
            </a:r>
            <a:r>
              <a:rPr lang="en-US" sz="2400" dirty="0"/>
              <a:t>,</a:t>
            </a:r>
            <a:r>
              <a:rPr lang="el-GR" sz="2400" dirty="0"/>
              <a:t> β- </a:t>
            </a:r>
            <a:r>
              <a:rPr lang="el-GR" sz="2400" dirty="0" err="1"/>
              <a:t>οξείδωση</a:t>
            </a:r>
            <a:r>
              <a:rPr lang="el-GR" sz="2400" dirty="0"/>
              <a:t> </a:t>
            </a:r>
            <a:r>
              <a:rPr lang="el-GR" sz="2400" dirty="0" err="1"/>
              <a:t>λιπών</a:t>
            </a:r>
            <a:r>
              <a:rPr lang="el-GR" sz="2400" dirty="0"/>
              <a:t> (</a:t>
            </a:r>
            <a:r>
              <a:rPr lang="el-GR" sz="2400" dirty="0" err="1"/>
              <a:t>κετονικα</a:t>
            </a:r>
            <a:r>
              <a:rPr lang="el-GR" sz="2400" dirty="0"/>
              <a:t>́ </a:t>
            </a:r>
            <a:r>
              <a:rPr lang="el-GR" sz="2400" dirty="0" err="1"/>
              <a:t>σώματα</a:t>
            </a:r>
            <a:r>
              <a:rPr lang="el-GR" sz="2400" dirty="0"/>
              <a:t>) </a:t>
            </a:r>
            <a:endParaRPr lang="el-GR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780525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DCF3C39-8C1A-3849-8E32-C9DADFF0F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Μεταβολές του </a:t>
            </a:r>
            <a:r>
              <a:rPr lang="en-US" dirty="0"/>
              <a:t>pH</a:t>
            </a:r>
            <a:endParaRPr lang="el-GR" dirty="0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904C7D1-3705-6F47-900C-FEF2F6CE6F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sz="4400" dirty="0" err="1">
                <a:solidFill>
                  <a:srgbClr val="0432FF"/>
                </a:solidFill>
              </a:rPr>
              <a:t>Οξ</a:t>
            </a:r>
            <a:r>
              <a:rPr lang="en-US" sz="4400" dirty="0" err="1">
                <a:solidFill>
                  <a:srgbClr val="0432FF"/>
                </a:solidFill>
              </a:rPr>
              <a:t>έ</a:t>
            </a:r>
            <a:r>
              <a:rPr lang="el-GR" sz="4400" dirty="0" err="1">
                <a:solidFill>
                  <a:srgbClr val="0432FF"/>
                </a:solidFill>
              </a:rPr>
              <a:t>ωση</a:t>
            </a:r>
            <a:r>
              <a:rPr lang="el-GR" sz="4400" dirty="0">
                <a:solidFill>
                  <a:srgbClr val="0432FF"/>
                </a:solidFill>
              </a:rPr>
              <a:t> 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9278A301-D21F-604C-A558-BB21143B37C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Αρτηριακό </a:t>
            </a:r>
            <a:r>
              <a:rPr lang="en-US" sz="3200" dirty="0"/>
              <a:t>pH &lt; 7.36 </a:t>
            </a:r>
            <a:r>
              <a:rPr lang="el-GR" sz="3200" dirty="0"/>
              <a:t> </a:t>
            </a:r>
          </a:p>
          <a:p>
            <a:r>
              <a:rPr lang="el-GR" sz="3200" dirty="0"/>
              <a:t>Διαδικασία που τείνει να μειώνει το </a:t>
            </a:r>
            <a:r>
              <a:rPr lang="el-GR" sz="3200" dirty="0" err="1"/>
              <a:t>εξωκυττάριο</a:t>
            </a:r>
            <a:r>
              <a:rPr lang="el-GR" sz="3200" dirty="0"/>
              <a:t> </a:t>
            </a:r>
            <a:r>
              <a:rPr lang="en-US" sz="3200" dirty="0"/>
              <a:t>pH </a:t>
            </a:r>
            <a:r>
              <a:rPr lang="el-GR" sz="3200" dirty="0"/>
              <a:t>οπότε η [Η</a:t>
            </a:r>
            <a:r>
              <a:rPr lang="el-GR" sz="3200" baseline="30000" dirty="0"/>
              <a:t>+</a:t>
            </a:r>
            <a:r>
              <a:rPr lang="el-GR" sz="3200" dirty="0"/>
              <a:t>] αυξάνεται. </a:t>
            </a:r>
          </a:p>
          <a:p>
            <a:pPr marL="0" indent="0">
              <a:buNone/>
            </a:pPr>
            <a:endParaRPr lang="el-GR" sz="3200" dirty="0"/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0F6A7068-A2B7-3341-BA29-1EA8042D46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el-GR" sz="4400" dirty="0" err="1">
                <a:solidFill>
                  <a:srgbClr val="FF0000"/>
                </a:solidFill>
              </a:rPr>
              <a:t>Αλκ</a:t>
            </a:r>
            <a:r>
              <a:rPr lang="en-US" sz="4400" dirty="0" err="1">
                <a:solidFill>
                  <a:srgbClr val="FF0000"/>
                </a:solidFill>
              </a:rPr>
              <a:t>ά</a:t>
            </a:r>
            <a:r>
              <a:rPr lang="el-GR" sz="4400" dirty="0" err="1">
                <a:solidFill>
                  <a:srgbClr val="FF0000"/>
                </a:solidFill>
              </a:rPr>
              <a:t>λωση</a:t>
            </a:r>
            <a:r>
              <a:rPr lang="el-GR" sz="44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14E433F8-ACB8-B148-B913-6CA99E7B15D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l-GR" sz="3200" dirty="0"/>
              <a:t>Αρτηριακό </a:t>
            </a:r>
            <a:r>
              <a:rPr lang="en-US" sz="3200" dirty="0"/>
              <a:t>pH </a:t>
            </a:r>
            <a:r>
              <a:rPr lang="el-GR" sz="3200" dirty="0"/>
              <a:t>&gt;</a:t>
            </a:r>
            <a:r>
              <a:rPr lang="en-US" sz="3200" dirty="0"/>
              <a:t> 7.</a:t>
            </a:r>
            <a:r>
              <a:rPr lang="el-GR" sz="3200" dirty="0"/>
              <a:t>44</a:t>
            </a:r>
          </a:p>
          <a:p>
            <a:r>
              <a:rPr lang="el-GR" sz="3200" dirty="0"/>
              <a:t>Διαδικασία που τείνει να αυξάνει το </a:t>
            </a:r>
            <a:r>
              <a:rPr lang="en-US" sz="3200" dirty="0"/>
              <a:t>pH</a:t>
            </a:r>
            <a:r>
              <a:rPr lang="el-GR" sz="3200" dirty="0"/>
              <a:t> του </a:t>
            </a:r>
            <a:r>
              <a:rPr lang="el-GR" sz="3200" dirty="0" err="1"/>
              <a:t>εξωκυττάριου</a:t>
            </a:r>
            <a:r>
              <a:rPr lang="el-GR" sz="3200" dirty="0"/>
              <a:t> υγρού </a:t>
            </a:r>
            <a:r>
              <a:rPr lang="en-US" sz="3200" dirty="0"/>
              <a:t>PCO</a:t>
            </a:r>
            <a:r>
              <a:rPr lang="en-US" sz="3200" baseline="-25000" dirty="0"/>
              <a:t>2</a:t>
            </a:r>
            <a:r>
              <a:rPr lang="el-GR" sz="3200" baseline="-25000" dirty="0"/>
              <a:t> </a:t>
            </a:r>
            <a:r>
              <a:rPr lang="el-GR" sz="3200" dirty="0"/>
              <a:t>οπότε η [Η</a:t>
            </a:r>
            <a:r>
              <a:rPr lang="el-GR" sz="3200" baseline="30000" dirty="0"/>
              <a:t>+</a:t>
            </a:r>
            <a:r>
              <a:rPr lang="el-GR" sz="3200" dirty="0"/>
              <a:t>] μειώνεται</a:t>
            </a:r>
          </a:p>
        </p:txBody>
      </p:sp>
    </p:spTree>
    <p:extLst>
      <p:ext uri="{BB962C8B-B14F-4D97-AF65-F5344CB8AC3E}">
        <p14:creationId xmlns:p14="http://schemas.microsoft.com/office/powerpoint/2010/main" val="23805783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>
            <a:extLst>
              <a:ext uri="{FF2B5EF4-FFF2-40B4-BE49-F238E27FC236}">
                <a16:creationId xmlns:a16="http://schemas.microsoft.com/office/drawing/2014/main" id="{1A2FAE6D-5ABA-3541-9BAC-21CBB793C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5400" b="1" dirty="0">
                <a:solidFill>
                  <a:srgbClr val="0432FF"/>
                </a:solidFill>
              </a:rPr>
              <a:t>Οξέωση </a:t>
            </a:r>
          </a:p>
        </p:txBody>
      </p:sp>
      <p:sp>
        <p:nvSpPr>
          <p:cNvPr id="9" name="Θέση κειμένου 8">
            <a:extLst>
              <a:ext uri="{FF2B5EF4-FFF2-40B4-BE49-F238E27FC236}">
                <a16:creationId xmlns:a16="http://schemas.microsoft.com/office/drawing/2014/main" id="{A7339EAB-DE25-184B-B618-F4DB714C70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0432FF"/>
                </a:solidFill>
              </a:rPr>
              <a:t>Μεταβολική </a:t>
            </a:r>
          </a:p>
        </p:txBody>
      </p:sp>
      <p:sp>
        <p:nvSpPr>
          <p:cNvPr id="10" name="Θέση περιεχομένου 9">
            <a:extLst>
              <a:ext uri="{FF2B5EF4-FFF2-40B4-BE49-F238E27FC236}">
                <a16:creationId xmlns:a16="http://schemas.microsoft.com/office/drawing/2014/main" id="{560C9CE0-480A-274E-801C-5FD1173780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l-GR" sz="3200" dirty="0"/>
              <a:t>Διαταραχή που μειώνει τη</a:t>
            </a:r>
            <a:endParaRPr lang="en-US" sz="3200" dirty="0"/>
          </a:p>
          <a:p>
            <a:pPr marL="0" indent="0">
              <a:buNone/>
            </a:pPr>
            <a:r>
              <a:rPr lang="en-US" sz="3200" dirty="0"/>
              <a:t>[HCO</a:t>
            </a:r>
            <a:r>
              <a:rPr lang="en-US" sz="3200" baseline="30000" dirty="0"/>
              <a:t>-</a:t>
            </a:r>
            <a:r>
              <a:rPr lang="en-US" sz="3200" baseline="-25000" dirty="0"/>
              <a:t>3</a:t>
            </a:r>
            <a:r>
              <a:rPr lang="en-US" sz="3200" dirty="0"/>
              <a:t> ] </a:t>
            </a:r>
            <a:r>
              <a:rPr lang="el-GR" sz="3200" dirty="0"/>
              <a:t>στον ορό και </a:t>
            </a:r>
            <a:r>
              <a:rPr lang="en-US" sz="3200" dirty="0"/>
              <a:t>↓</a:t>
            </a:r>
            <a:r>
              <a:rPr lang="el-GR" sz="3200" dirty="0"/>
              <a:t> </a:t>
            </a:r>
            <a:r>
              <a:rPr lang="en-US" sz="3200" dirty="0" err="1"/>
              <a:t>pH.</a:t>
            </a:r>
            <a:endParaRPr lang="el-GR" sz="3200" dirty="0"/>
          </a:p>
          <a:p>
            <a:endParaRPr lang="en-US" dirty="0"/>
          </a:p>
          <a:p>
            <a:endParaRPr lang="el-GR" dirty="0"/>
          </a:p>
        </p:txBody>
      </p:sp>
      <p:sp>
        <p:nvSpPr>
          <p:cNvPr id="11" name="Θέση κειμένου 10">
            <a:extLst>
              <a:ext uri="{FF2B5EF4-FFF2-40B4-BE49-F238E27FC236}">
                <a16:creationId xmlns:a16="http://schemas.microsoft.com/office/drawing/2014/main" id="{36D548CE-4B4E-BA45-BEFB-4FD97318EB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0432FF"/>
                </a:solidFill>
              </a:rPr>
              <a:t>Αναπνευστική </a:t>
            </a:r>
          </a:p>
        </p:txBody>
      </p:sp>
      <p:sp>
        <p:nvSpPr>
          <p:cNvPr id="12" name="Θέση περιεχομένου 11">
            <a:extLst>
              <a:ext uri="{FF2B5EF4-FFF2-40B4-BE49-F238E27FC236}">
                <a16:creationId xmlns:a16="http://schemas.microsoft.com/office/drawing/2014/main" id="{80F59B70-F342-544E-A202-CC36E06CCD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dirty="0"/>
              <a:t>Διαταραχή που αυξάνει τη </a:t>
            </a:r>
            <a:r>
              <a:rPr lang="en-US" sz="3200" dirty="0"/>
              <a:t>PCO</a:t>
            </a:r>
            <a:r>
              <a:rPr lang="en-US" sz="3200" baseline="-25000" dirty="0"/>
              <a:t>2 </a:t>
            </a:r>
            <a:r>
              <a:rPr lang="el-GR" sz="3200" baseline="-25000" dirty="0"/>
              <a:t> </a:t>
            </a:r>
            <a:r>
              <a:rPr lang="el-GR" sz="3200" dirty="0"/>
              <a:t>στο αίμα και ↓ </a:t>
            </a:r>
            <a:r>
              <a:rPr lang="en-US" sz="3200" dirty="0" err="1"/>
              <a:t>pH.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2203439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>
            <a:extLst>
              <a:ext uri="{FF2B5EF4-FFF2-40B4-BE49-F238E27FC236}">
                <a16:creationId xmlns:a16="http://schemas.microsoft.com/office/drawing/2014/main" id="{D382268B-E912-6740-A65E-56B5A4251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5400" b="1" dirty="0" err="1"/>
              <a:t>Οξ</a:t>
            </a:r>
            <a:r>
              <a:rPr lang="en-US" sz="5400" b="1" dirty="0" err="1"/>
              <a:t>έ</a:t>
            </a:r>
            <a:r>
              <a:rPr lang="el-GR" sz="5400" b="1" dirty="0" err="1"/>
              <a:t>ωση</a:t>
            </a:r>
            <a:r>
              <a:rPr lang="el-GR" sz="5400" b="1" dirty="0"/>
              <a:t> </a:t>
            </a:r>
          </a:p>
        </p:txBody>
      </p:sp>
      <p:sp>
        <p:nvSpPr>
          <p:cNvPr id="8" name="Θέση περιεχομένου 7">
            <a:extLst>
              <a:ext uri="{FF2B5EF4-FFF2-40B4-BE49-F238E27FC236}">
                <a16:creationId xmlns:a16="http://schemas.microsoft.com/office/drawing/2014/main" id="{05260763-2DF7-194E-8981-AD881EFFF5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l-GR" sz="4800" b="1" dirty="0"/>
              <a:t>↓ </a:t>
            </a:r>
            <a:r>
              <a:rPr lang="en-US" sz="4800" b="1" dirty="0"/>
              <a:t>pH </a:t>
            </a:r>
            <a:endParaRPr lang="el-GR" sz="4800" b="1" dirty="0"/>
          </a:p>
        </p:txBody>
      </p:sp>
      <p:cxnSp>
        <p:nvCxnSpPr>
          <p:cNvPr id="10" name="Ευθεία γραμμή σύνδεσης 9">
            <a:extLst>
              <a:ext uri="{FF2B5EF4-FFF2-40B4-BE49-F238E27FC236}">
                <a16:creationId xmlns:a16="http://schemas.microsoft.com/office/drawing/2014/main" id="{33AF31B9-482D-E449-93D0-301CEC197BD3}"/>
              </a:ext>
            </a:extLst>
          </p:cNvPr>
          <p:cNvCxnSpPr/>
          <p:nvPr/>
        </p:nvCxnSpPr>
        <p:spPr>
          <a:xfrm flipV="1">
            <a:off x="2541494" y="2246313"/>
            <a:ext cx="2460812" cy="12236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Ευθεία γραμμή σύνδεσης 10">
            <a:extLst>
              <a:ext uri="{FF2B5EF4-FFF2-40B4-BE49-F238E27FC236}">
                <a16:creationId xmlns:a16="http://schemas.microsoft.com/office/drawing/2014/main" id="{5ECDB0C2-CA04-4F4A-9922-E73ED23CCDBA}"/>
              </a:ext>
            </a:extLst>
          </p:cNvPr>
          <p:cNvCxnSpPr>
            <a:cxnSpLocks/>
          </p:cNvCxnSpPr>
          <p:nvPr/>
        </p:nvCxnSpPr>
        <p:spPr>
          <a:xfrm>
            <a:off x="2541494" y="3890683"/>
            <a:ext cx="2460812" cy="14746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Ορθογώνιο 12">
            <a:extLst>
              <a:ext uri="{FF2B5EF4-FFF2-40B4-BE49-F238E27FC236}">
                <a16:creationId xmlns:a16="http://schemas.microsoft.com/office/drawing/2014/main" id="{D9AFA5D8-31FC-D441-9DE0-EF1E24D00CFC}"/>
              </a:ext>
            </a:extLst>
          </p:cNvPr>
          <p:cNvSpPr/>
          <p:nvPr/>
        </p:nvSpPr>
        <p:spPr>
          <a:xfrm>
            <a:off x="5096435" y="1602209"/>
            <a:ext cx="2501153" cy="16250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/>
              <a:t>↓ HCO</a:t>
            </a:r>
            <a:r>
              <a:rPr lang="en-US" sz="4800" baseline="30000" dirty="0"/>
              <a:t>-</a:t>
            </a:r>
            <a:r>
              <a:rPr lang="en-US" sz="4800" baseline="-25000" dirty="0"/>
              <a:t>3</a:t>
            </a:r>
            <a:r>
              <a:rPr lang="en-US" sz="4800" dirty="0"/>
              <a:t> </a:t>
            </a:r>
            <a:endParaRPr lang="el-GR" sz="4800" dirty="0"/>
          </a:p>
        </p:txBody>
      </p:sp>
      <p:sp>
        <p:nvSpPr>
          <p:cNvPr id="14" name="Ορθογώνιο 13">
            <a:extLst>
              <a:ext uri="{FF2B5EF4-FFF2-40B4-BE49-F238E27FC236}">
                <a16:creationId xmlns:a16="http://schemas.microsoft.com/office/drawing/2014/main" id="{75F6C8DB-141E-6040-8DF4-B5AD048B7A3E}"/>
              </a:ext>
            </a:extLst>
          </p:cNvPr>
          <p:cNvSpPr/>
          <p:nvPr/>
        </p:nvSpPr>
        <p:spPr>
          <a:xfrm>
            <a:off x="5096435" y="4464378"/>
            <a:ext cx="2501153" cy="16250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/>
              <a:t>↑ PCO</a:t>
            </a:r>
            <a:r>
              <a:rPr lang="en-US" sz="4800" baseline="-25000" dirty="0"/>
              <a:t>2</a:t>
            </a:r>
            <a:endParaRPr lang="el-GR" sz="4800" dirty="0"/>
          </a:p>
        </p:txBody>
      </p:sp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AE250BE7-DABB-A047-8A4E-37B5B65774BC}"/>
              </a:ext>
            </a:extLst>
          </p:cNvPr>
          <p:cNvSpPr/>
          <p:nvPr/>
        </p:nvSpPr>
        <p:spPr>
          <a:xfrm>
            <a:off x="7839635" y="1990165"/>
            <a:ext cx="4195483" cy="6589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 err="1">
                <a:solidFill>
                  <a:schemeClr val="tx1"/>
                </a:solidFill>
              </a:rPr>
              <a:t>Μεταβολικ</a:t>
            </a:r>
            <a:r>
              <a:rPr lang="en-US" sz="3200" dirty="0" err="1">
                <a:solidFill>
                  <a:schemeClr val="tx1"/>
                </a:solidFill>
              </a:rPr>
              <a:t>ή</a:t>
            </a:r>
            <a:r>
              <a:rPr lang="el-GR" sz="32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7F16B7EE-BDCC-3747-A18D-47BA812AC162}"/>
              </a:ext>
            </a:extLst>
          </p:cNvPr>
          <p:cNvSpPr/>
          <p:nvPr/>
        </p:nvSpPr>
        <p:spPr>
          <a:xfrm>
            <a:off x="7839634" y="4947467"/>
            <a:ext cx="4195483" cy="6589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>
                <a:solidFill>
                  <a:schemeClr val="tx1"/>
                </a:solidFill>
              </a:rPr>
              <a:t>Αναπνευστική  </a:t>
            </a:r>
          </a:p>
        </p:txBody>
      </p:sp>
    </p:spTree>
    <p:extLst>
      <p:ext uri="{BB962C8B-B14F-4D97-AF65-F5344CB8AC3E}">
        <p14:creationId xmlns:p14="http://schemas.microsoft.com/office/powerpoint/2010/main" val="1542757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>
            <a:extLst>
              <a:ext uri="{FF2B5EF4-FFF2-40B4-BE49-F238E27FC236}">
                <a16:creationId xmlns:a16="http://schemas.microsoft.com/office/drawing/2014/main" id="{1A2FAE6D-5ABA-3541-9BAC-21CBB793C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5400" b="1" dirty="0" err="1">
                <a:solidFill>
                  <a:srgbClr val="FF0000"/>
                </a:solidFill>
              </a:rPr>
              <a:t>Αλκάλωση</a:t>
            </a:r>
            <a:r>
              <a:rPr lang="el-GR" sz="5400" b="1" dirty="0">
                <a:solidFill>
                  <a:srgbClr val="FF0000"/>
                </a:solidFill>
              </a:rPr>
              <a:t>  </a:t>
            </a:r>
          </a:p>
        </p:txBody>
      </p:sp>
      <p:sp>
        <p:nvSpPr>
          <p:cNvPr id="9" name="Θέση κειμένου 8">
            <a:extLst>
              <a:ext uri="{FF2B5EF4-FFF2-40B4-BE49-F238E27FC236}">
                <a16:creationId xmlns:a16="http://schemas.microsoft.com/office/drawing/2014/main" id="{A7339EAB-DE25-184B-B618-F4DB714C70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l-GR" sz="4000" dirty="0"/>
              <a:t>Μεταβολική </a:t>
            </a:r>
          </a:p>
        </p:txBody>
      </p:sp>
      <p:sp>
        <p:nvSpPr>
          <p:cNvPr id="10" name="Θέση περιεχομένου 9">
            <a:extLst>
              <a:ext uri="{FF2B5EF4-FFF2-40B4-BE49-F238E27FC236}">
                <a16:creationId xmlns:a16="http://schemas.microsoft.com/office/drawing/2014/main" id="{560C9CE0-480A-274E-801C-5FD1173780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l-GR" sz="3200" dirty="0"/>
              <a:t>Διαταραχή που αυξάνει τη</a:t>
            </a:r>
            <a:endParaRPr lang="en-US" sz="3200" dirty="0"/>
          </a:p>
          <a:p>
            <a:pPr marL="0" indent="0">
              <a:buNone/>
            </a:pPr>
            <a:r>
              <a:rPr lang="en-US" sz="3200" dirty="0"/>
              <a:t>[HCO</a:t>
            </a:r>
            <a:r>
              <a:rPr lang="en-US" sz="3200" baseline="30000" dirty="0"/>
              <a:t>-</a:t>
            </a:r>
            <a:r>
              <a:rPr lang="en-US" sz="3200" baseline="-25000" dirty="0"/>
              <a:t>3</a:t>
            </a:r>
            <a:r>
              <a:rPr lang="en-US" sz="3200" dirty="0"/>
              <a:t> ] </a:t>
            </a:r>
            <a:r>
              <a:rPr lang="el-GR" sz="3200" dirty="0"/>
              <a:t>στον ορό και ↑ </a:t>
            </a:r>
            <a:r>
              <a:rPr lang="en-US" sz="3200" dirty="0" err="1"/>
              <a:t>pH.</a:t>
            </a:r>
            <a:endParaRPr lang="el-GR" sz="3200" dirty="0"/>
          </a:p>
          <a:p>
            <a:endParaRPr lang="en-US" dirty="0"/>
          </a:p>
          <a:p>
            <a:endParaRPr lang="el-GR" dirty="0"/>
          </a:p>
        </p:txBody>
      </p:sp>
      <p:sp>
        <p:nvSpPr>
          <p:cNvPr id="11" name="Θέση κειμένου 10">
            <a:extLst>
              <a:ext uri="{FF2B5EF4-FFF2-40B4-BE49-F238E27FC236}">
                <a16:creationId xmlns:a16="http://schemas.microsoft.com/office/drawing/2014/main" id="{36D548CE-4B4E-BA45-BEFB-4FD97318EB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l-GR" sz="4000" dirty="0"/>
              <a:t>Αναπνευστική </a:t>
            </a:r>
          </a:p>
        </p:txBody>
      </p:sp>
      <p:sp>
        <p:nvSpPr>
          <p:cNvPr id="12" name="Θέση περιεχομένου 11">
            <a:extLst>
              <a:ext uri="{FF2B5EF4-FFF2-40B4-BE49-F238E27FC236}">
                <a16:creationId xmlns:a16="http://schemas.microsoft.com/office/drawing/2014/main" id="{80F59B70-F342-544E-A202-CC36E06CCD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dirty="0"/>
              <a:t>Διαταραχή που μειώνει τη </a:t>
            </a:r>
            <a:r>
              <a:rPr lang="en-US" sz="3200" dirty="0"/>
              <a:t>PCO</a:t>
            </a:r>
            <a:r>
              <a:rPr lang="en-US" sz="3200" baseline="-25000" dirty="0"/>
              <a:t>2 </a:t>
            </a:r>
            <a:r>
              <a:rPr lang="el-GR" sz="3200" baseline="-25000" dirty="0"/>
              <a:t> </a:t>
            </a:r>
            <a:r>
              <a:rPr lang="el-GR" sz="3200" dirty="0"/>
              <a:t>στο αίμα και ↑ </a:t>
            </a:r>
            <a:r>
              <a:rPr lang="en-US" sz="3200" dirty="0" err="1"/>
              <a:t>pH.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41189094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>
            <a:extLst>
              <a:ext uri="{FF2B5EF4-FFF2-40B4-BE49-F238E27FC236}">
                <a16:creationId xmlns:a16="http://schemas.microsoft.com/office/drawing/2014/main" id="{D382268B-E912-6740-A65E-56B5A4251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5400" b="1" dirty="0" err="1"/>
              <a:t>Αλκάλωση</a:t>
            </a:r>
            <a:r>
              <a:rPr lang="el-GR" sz="5400" b="1" dirty="0"/>
              <a:t>  </a:t>
            </a:r>
          </a:p>
        </p:txBody>
      </p:sp>
      <p:sp>
        <p:nvSpPr>
          <p:cNvPr id="8" name="Θέση περιεχομένου 7">
            <a:extLst>
              <a:ext uri="{FF2B5EF4-FFF2-40B4-BE49-F238E27FC236}">
                <a16:creationId xmlns:a16="http://schemas.microsoft.com/office/drawing/2014/main" id="{05260763-2DF7-194E-8981-AD881EFFF5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l-GR" sz="4800" b="1" dirty="0"/>
              <a:t>↑ </a:t>
            </a:r>
            <a:r>
              <a:rPr lang="en-US" sz="4800" b="1" dirty="0"/>
              <a:t>pH </a:t>
            </a:r>
            <a:endParaRPr lang="el-GR" sz="4800" b="1" dirty="0"/>
          </a:p>
        </p:txBody>
      </p:sp>
      <p:cxnSp>
        <p:nvCxnSpPr>
          <p:cNvPr id="10" name="Ευθεία γραμμή σύνδεσης 9">
            <a:extLst>
              <a:ext uri="{FF2B5EF4-FFF2-40B4-BE49-F238E27FC236}">
                <a16:creationId xmlns:a16="http://schemas.microsoft.com/office/drawing/2014/main" id="{33AF31B9-482D-E449-93D0-301CEC197BD3}"/>
              </a:ext>
            </a:extLst>
          </p:cNvPr>
          <p:cNvCxnSpPr/>
          <p:nvPr/>
        </p:nvCxnSpPr>
        <p:spPr>
          <a:xfrm flipV="1">
            <a:off x="2541494" y="2246313"/>
            <a:ext cx="2460812" cy="12236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Ευθεία γραμμή σύνδεσης 10">
            <a:extLst>
              <a:ext uri="{FF2B5EF4-FFF2-40B4-BE49-F238E27FC236}">
                <a16:creationId xmlns:a16="http://schemas.microsoft.com/office/drawing/2014/main" id="{5ECDB0C2-CA04-4F4A-9922-E73ED23CCDBA}"/>
              </a:ext>
            </a:extLst>
          </p:cNvPr>
          <p:cNvCxnSpPr>
            <a:cxnSpLocks/>
          </p:cNvCxnSpPr>
          <p:nvPr/>
        </p:nvCxnSpPr>
        <p:spPr>
          <a:xfrm>
            <a:off x="2541494" y="3890683"/>
            <a:ext cx="2460812" cy="14746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Ορθογώνιο 12">
            <a:extLst>
              <a:ext uri="{FF2B5EF4-FFF2-40B4-BE49-F238E27FC236}">
                <a16:creationId xmlns:a16="http://schemas.microsoft.com/office/drawing/2014/main" id="{D9AFA5D8-31FC-D441-9DE0-EF1E24D00CFC}"/>
              </a:ext>
            </a:extLst>
          </p:cNvPr>
          <p:cNvSpPr/>
          <p:nvPr/>
        </p:nvSpPr>
        <p:spPr>
          <a:xfrm>
            <a:off x="5096435" y="1602209"/>
            <a:ext cx="2501153" cy="1625085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800" dirty="0"/>
              <a:t>↑</a:t>
            </a:r>
            <a:r>
              <a:rPr lang="en-US" sz="4800" dirty="0"/>
              <a:t> HCO</a:t>
            </a:r>
            <a:r>
              <a:rPr lang="en-US" sz="4800" baseline="30000" dirty="0"/>
              <a:t>-</a:t>
            </a:r>
            <a:r>
              <a:rPr lang="en-US" sz="4800" baseline="-25000" dirty="0"/>
              <a:t>3</a:t>
            </a:r>
            <a:r>
              <a:rPr lang="en-US" sz="4800" dirty="0"/>
              <a:t> </a:t>
            </a:r>
            <a:endParaRPr lang="el-GR" sz="4800" dirty="0"/>
          </a:p>
        </p:txBody>
      </p:sp>
      <p:sp>
        <p:nvSpPr>
          <p:cNvPr id="14" name="Ορθογώνιο 13">
            <a:extLst>
              <a:ext uri="{FF2B5EF4-FFF2-40B4-BE49-F238E27FC236}">
                <a16:creationId xmlns:a16="http://schemas.microsoft.com/office/drawing/2014/main" id="{75F6C8DB-141E-6040-8DF4-B5AD048B7A3E}"/>
              </a:ext>
            </a:extLst>
          </p:cNvPr>
          <p:cNvSpPr/>
          <p:nvPr/>
        </p:nvSpPr>
        <p:spPr>
          <a:xfrm>
            <a:off x="5096435" y="4464378"/>
            <a:ext cx="2501153" cy="1625085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800" dirty="0"/>
              <a:t>↓</a:t>
            </a:r>
            <a:r>
              <a:rPr lang="en-US" sz="4800" dirty="0"/>
              <a:t> PCO</a:t>
            </a:r>
            <a:r>
              <a:rPr lang="en-US" sz="4800" baseline="-25000" dirty="0"/>
              <a:t>2</a:t>
            </a:r>
            <a:endParaRPr lang="el-GR" sz="4800" dirty="0"/>
          </a:p>
        </p:txBody>
      </p:sp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AE250BE7-DABB-A047-8A4E-37B5B65774BC}"/>
              </a:ext>
            </a:extLst>
          </p:cNvPr>
          <p:cNvSpPr/>
          <p:nvPr/>
        </p:nvSpPr>
        <p:spPr>
          <a:xfrm>
            <a:off x="7839635" y="1990165"/>
            <a:ext cx="4195483" cy="6589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 err="1">
                <a:solidFill>
                  <a:schemeClr val="tx1"/>
                </a:solidFill>
              </a:rPr>
              <a:t>Μεταβολικ</a:t>
            </a:r>
            <a:r>
              <a:rPr lang="en-US" sz="3200" dirty="0" err="1">
                <a:solidFill>
                  <a:schemeClr val="tx1"/>
                </a:solidFill>
              </a:rPr>
              <a:t>ή</a:t>
            </a:r>
            <a:r>
              <a:rPr lang="el-GR" sz="32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7F16B7EE-BDCC-3747-A18D-47BA812AC162}"/>
              </a:ext>
            </a:extLst>
          </p:cNvPr>
          <p:cNvSpPr/>
          <p:nvPr/>
        </p:nvSpPr>
        <p:spPr>
          <a:xfrm>
            <a:off x="7839634" y="4947467"/>
            <a:ext cx="4195483" cy="6589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>
                <a:solidFill>
                  <a:schemeClr val="tx1"/>
                </a:solidFill>
              </a:rPr>
              <a:t>Αναπνευστική  </a:t>
            </a:r>
          </a:p>
        </p:txBody>
      </p:sp>
    </p:spTree>
    <p:extLst>
      <p:ext uri="{BB962C8B-B14F-4D97-AF65-F5344CB8AC3E}">
        <p14:creationId xmlns:p14="http://schemas.microsoft.com/office/powerpoint/2010/main" val="910852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5E41E0B-6B2E-ED4C-8195-43D4B0449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Καν</a:t>
            </a:r>
            <a:r>
              <a:rPr lang="en-US" dirty="0" err="1"/>
              <a:t>ό</a:t>
            </a:r>
            <a:r>
              <a:rPr lang="el-GR" dirty="0" err="1"/>
              <a:t>νας</a:t>
            </a:r>
            <a:r>
              <a:rPr lang="el-GR" dirty="0"/>
              <a:t>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EDF55E7-6E44-FE48-8063-607E98599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927977" cy="2208493"/>
          </a:xfrm>
          <a:ln w="76200">
            <a:solidFill>
              <a:srgbClr val="0432FF"/>
            </a:solidFill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l-GR" sz="3600" dirty="0"/>
              <a:t>Κάθε μία από τις απλές διαταραχές της Ο.Ι συνοδεύεται από μια </a:t>
            </a:r>
            <a:r>
              <a:rPr lang="el-GR" sz="3600" dirty="0" err="1"/>
              <a:t>αντιρροπιστική</a:t>
            </a:r>
            <a:r>
              <a:rPr lang="el-GR" sz="3600" dirty="0"/>
              <a:t> αναπνευστική ή νεφρική «αντίδραση» που την περιορίζει και άρα περιορίζει και τη μεταβολή του </a:t>
            </a:r>
            <a:r>
              <a:rPr lang="en-US" sz="3600" dirty="0" err="1"/>
              <a:t>pH.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2641658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FBBAEE9-4F75-1D4C-BA16-360CA223E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800" dirty="0">
                <a:solidFill>
                  <a:srgbClr val="0432FF"/>
                </a:solidFill>
              </a:rPr>
              <a:t>Εξίσωση </a:t>
            </a:r>
            <a:r>
              <a:rPr lang="en-US" sz="4800" dirty="0">
                <a:solidFill>
                  <a:srgbClr val="0432FF"/>
                </a:solidFill>
              </a:rPr>
              <a:t>Henderson-Hasselbalch</a:t>
            </a:r>
            <a:endParaRPr lang="el-GR" sz="4800" dirty="0">
              <a:solidFill>
                <a:srgbClr val="0432FF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7E5F228-6B6F-5F4E-A9D1-940F5EEDE5B7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	</a:t>
            </a:r>
            <a:endParaRPr lang="el-GR" sz="4800" dirty="0"/>
          </a:p>
          <a:p>
            <a:pPr marL="0" indent="0">
              <a:buNone/>
            </a:pPr>
            <a:r>
              <a:rPr lang="el-GR" sz="4800" dirty="0"/>
              <a:t>	 </a:t>
            </a:r>
            <a:r>
              <a:rPr lang="en-US" sz="4800" dirty="0"/>
              <a:t>						</a:t>
            </a:r>
            <a:r>
              <a:rPr lang="en-US" sz="4800" b="1" dirty="0"/>
              <a:t>[HCO</a:t>
            </a:r>
            <a:r>
              <a:rPr lang="en-US" sz="4800" b="1" baseline="30000" dirty="0"/>
              <a:t>-</a:t>
            </a:r>
            <a:r>
              <a:rPr lang="en-US" sz="4800" b="1" baseline="-25000" dirty="0"/>
              <a:t>3</a:t>
            </a:r>
            <a:r>
              <a:rPr lang="en-US" sz="4800" b="1" dirty="0"/>
              <a:t> ] </a:t>
            </a:r>
            <a:endParaRPr lang="el-GR" sz="4800" b="1" dirty="0"/>
          </a:p>
          <a:p>
            <a:pPr marL="0" indent="0">
              <a:buNone/>
            </a:pPr>
            <a:r>
              <a:rPr lang="el-GR" sz="4800" dirty="0"/>
              <a:t>			</a:t>
            </a:r>
            <a:r>
              <a:rPr lang="en-US" sz="4800" dirty="0"/>
              <a:t> </a:t>
            </a:r>
            <a:r>
              <a:rPr lang="el-GR" sz="4800" dirty="0"/>
              <a:t>    </a:t>
            </a:r>
            <a:r>
              <a:rPr lang="en-US" sz="4800" dirty="0"/>
              <a:t>                 </a:t>
            </a:r>
            <a:r>
              <a:rPr lang="en-US" sz="4800" b="1" dirty="0"/>
              <a:t>[0.03 x PCO</a:t>
            </a:r>
            <a:r>
              <a:rPr lang="en-US" sz="4800" b="1" baseline="-25000" dirty="0"/>
              <a:t>2  </a:t>
            </a:r>
            <a:r>
              <a:rPr lang="en-US" sz="4800" b="1" dirty="0"/>
              <a:t>]</a:t>
            </a:r>
            <a:endParaRPr lang="el-GR" sz="4800" b="1" baseline="-25000" dirty="0"/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EE7B037A-DD81-4549-B3E2-ED6EA315EA7D}"/>
              </a:ext>
            </a:extLst>
          </p:cNvPr>
          <p:cNvSpPr/>
          <p:nvPr/>
        </p:nvSpPr>
        <p:spPr>
          <a:xfrm>
            <a:off x="4746812" y="4274805"/>
            <a:ext cx="510988" cy="2165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B7EA8FD4-BAC2-A242-91D6-7AC2A81B0B8C}"/>
              </a:ext>
            </a:extLst>
          </p:cNvPr>
          <p:cNvSpPr/>
          <p:nvPr/>
        </p:nvSpPr>
        <p:spPr>
          <a:xfrm>
            <a:off x="7106771" y="4274804"/>
            <a:ext cx="510988" cy="2165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9" name="Ευθεία γραμμή σύνδεσης 8">
            <a:extLst>
              <a:ext uri="{FF2B5EF4-FFF2-40B4-BE49-F238E27FC236}">
                <a16:creationId xmlns:a16="http://schemas.microsoft.com/office/drawing/2014/main" id="{138B0A93-1854-3345-84B0-2C1C2CDD867B}"/>
              </a:ext>
            </a:extLst>
          </p:cNvPr>
          <p:cNvCxnSpPr>
            <a:cxnSpLocks/>
          </p:cNvCxnSpPr>
          <p:nvPr/>
        </p:nvCxnSpPr>
        <p:spPr>
          <a:xfrm>
            <a:off x="6323308" y="3388659"/>
            <a:ext cx="40760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94B0AF21-9799-C040-B9F0-DF2938145E91}"/>
              </a:ext>
            </a:extLst>
          </p:cNvPr>
          <p:cNvSpPr/>
          <p:nvPr/>
        </p:nvSpPr>
        <p:spPr>
          <a:xfrm>
            <a:off x="1689849" y="2744788"/>
            <a:ext cx="2433918" cy="12236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pH</a:t>
            </a:r>
            <a:r>
              <a:rPr lang="en-US" sz="4800" dirty="0">
                <a:solidFill>
                  <a:schemeClr val="tx1"/>
                </a:solidFill>
              </a:rPr>
              <a:t> =</a:t>
            </a:r>
            <a:endParaRPr lang="el-GR" sz="4800" dirty="0">
              <a:solidFill>
                <a:schemeClr val="tx1"/>
              </a:solidFill>
            </a:endParaRPr>
          </a:p>
        </p:txBody>
      </p:sp>
      <p:sp>
        <p:nvSpPr>
          <p:cNvPr id="11" name="Έλλειψη 10">
            <a:extLst>
              <a:ext uri="{FF2B5EF4-FFF2-40B4-BE49-F238E27FC236}">
                <a16:creationId xmlns:a16="http://schemas.microsoft.com/office/drawing/2014/main" id="{9EFA5472-A98D-7241-8F4E-411592093701}"/>
              </a:ext>
            </a:extLst>
          </p:cNvPr>
          <p:cNvSpPr/>
          <p:nvPr/>
        </p:nvSpPr>
        <p:spPr>
          <a:xfrm>
            <a:off x="7040942" y="1554167"/>
            <a:ext cx="3133165" cy="355366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564AF20-D448-7440-9407-6269DE07AB17}"/>
              </a:ext>
            </a:extLst>
          </p:cNvPr>
          <p:cNvSpPr txBox="1"/>
          <p:nvPr/>
        </p:nvSpPr>
        <p:spPr>
          <a:xfrm>
            <a:off x="3706926" y="2915502"/>
            <a:ext cx="39761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6.1 + log</a:t>
            </a:r>
            <a:endParaRPr lang="el-GR" sz="4800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C2D422C-3AF5-A446-BB5A-FB4B3F3F5511}"/>
              </a:ext>
            </a:extLst>
          </p:cNvPr>
          <p:cNvSpPr txBox="1"/>
          <p:nvPr/>
        </p:nvSpPr>
        <p:spPr>
          <a:xfrm>
            <a:off x="1523127" y="4457592"/>
            <a:ext cx="2600640" cy="769441"/>
          </a:xfrm>
          <a:prstGeom prst="rect">
            <a:avLst/>
          </a:prstGeom>
          <a:solidFill>
            <a:srgbClr val="FFFBC4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l-GR" sz="4400" dirty="0"/>
              <a:t>- </a:t>
            </a:r>
            <a:r>
              <a:rPr lang="en-US" sz="4400" dirty="0"/>
              <a:t>log [H+]</a:t>
            </a:r>
            <a:endParaRPr lang="el-GR" sz="4400" dirty="0"/>
          </a:p>
        </p:txBody>
      </p:sp>
      <p:cxnSp>
        <p:nvCxnSpPr>
          <p:cNvPr id="14" name="Ευθύγραμμο βέλος σύνδεσης 13">
            <a:extLst>
              <a:ext uri="{FF2B5EF4-FFF2-40B4-BE49-F238E27FC236}">
                <a16:creationId xmlns:a16="http://schemas.microsoft.com/office/drawing/2014/main" id="{41F8B0E4-972C-4242-88CE-0A6290CD397A}"/>
              </a:ext>
            </a:extLst>
          </p:cNvPr>
          <p:cNvCxnSpPr/>
          <p:nvPr/>
        </p:nvCxnSpPr>
        <p:spPr>
          <a:xfrm>
            <a:off x="2639251" y="3746499"/>
            <a:ext cx="0" cy="5283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6445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>
            <a:extLst>
              <a:ext uri="{FF2B5EF4-FFF2-40B4-BE49-F238E27FC236}">
                <a16:creationId xmlns:a16="http://schemas.microsoft.com/office/drawing/2014/main" id="{125621B1-A6C8-D548-97D0-AB15888F9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err="1"/>
              <a:t>Μεταβολικ</a:t>
            </a:r>
            <a:r>
              <a:rPr lang="en-US" sz="3600" dirty="0" err="1"/>
              <a:t>ή</a:t>
            </a:r>
            <a:r>
              <a:rPr lang="el-GR" sz="3600" dirty="0"/>
              <a:t> διαταραχή➤ αναπνευστική αντιρρόπηση</a:t>
            </a:r>
          </a:p>
        </p:txBody>
      </p:sp>
      <p:sp>
        <p:nvSpPr>
          <p:cNvPr id="9" name="Θέση κειμένου 8">
            <a:extLst>
              <a:ext uri="{FF2B5EF4-FFF2-40B4-BE49-F238E27FC236}">
                <a16:creationId xmlns:a16="http://schemas.microsoft.com/office/drawing/2014/main" id="{E0D05FF2-78D2-C146-ACAD-19B99673D3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chemeClr val="accent6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>
            <a:normAutofit fontScale="85000" lnSpcReduction="10000"/>
          </a:bodyPr>
          <a:lstStyle/>
          <a:p>
            <a:r>
              <a:rPr lang="el-GR" sz="4400" dirty="0"/>
              <a:t>↓</a:t>
            </a:r>
            <a:r>
              <a:rPr lang="en-US" sz="4400" b="0" dirty="0"/>
              <a:t> HCO</a:t>
            </a:r>
            <a:r>
              <a:rPr lang="en-US" sz="4400" b="0" baseline="30000" dirty="0"/>
              <a:t>-</a:t>
            </a:r>
            <a:r>
              <a:rPr lang="en-US" sz="4400" b="0" baseline="-25000" dirty="0"/>
              <a:t>3</a:t>
            </a:r>
            <a:r>
              <a:rPr lang="en-US" sz="4400" b="0" dirty="0"/>
              <a:t> </a:t>
            </a:r>
            <a:r>
              <a:rPr lang="el-GR" sz="4400" b="0" dirty="0"/>
              <a:t>(</a:t>
            </a:r>
            <a:r>
              <a:rPr lang="el-GR" sz="4400" b="0" dirty="0" err="1"/>
              <a:t>μετ.οξέωση</a:t>
            </a:r>
            <a:r>
              <a:rPr lang="el-GR" sz="4400" b="0" dirty="0"/>
              <a:t>)</a:t>
            </a:r>
          </a:p>
        </p:txBody>
      </p:sp>
      <p:sp>
        <p:nvSpPr>
          <p:cNvPr id="10" name="Θέση περιεχομένου 9">
            <a:extLst>
              <a:ext uri="{FF2B5EF4-FFF2-40B4-BE49-F238E27FC236}">
                <a16:creationId xmlns:a16="http://schemas.microsoft.com/office/drawing/2014/main" id="{5D784D11-6A56-B94E-AFA2-77A0F35794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>
            <a:solidFill>
              <a:srgbClr val="0432FF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l-GR" dirty="0"/>
              <a:t>  </a:t>
            </a:r>
          </a:p>
          <a:p>
            <a:pPr marL="0" indent="0">
              <a:buNone/>
            </a:pPr>
            <a:r>
              <a:rPr lang="el-GR" dirty="0"/>
              <a:t>Αναπνευστική αντιρρόπηση</a:t>
            </a:r>
          </a:p>
          <a:p>
            <a:pPr marL="0" indent="0" algn="ctr">
              <a:buNone/>
            </a:pPr>
            <a:endParaRPr lang="el-GR" dirty="0"/>
          </a:p>
          <a:p>
            <a:pPr marL="0" indent="0" algn="ctr">
              <a:buNone/>
            </a:pPr>
            <a:r>
              <a:rPr lang="el-GR" sz="4400" b="1" dirty="0"/>
              <a:t>↓</a:t>
            </a:r>
            <a:r>
              <a:rPr lang="en-US" sz="4400" dirty="0"/>
              <a:t> PCO</a:t>
            </a:r>
            <a:r>
              <a:rPr lang="en-US" sz="4400" baseline="-25000" dirty="0"/>
              <a:t>2</a:t>
            </a:r>
            <a:endParaRPr lang="el-GR" sz="4400" dirty="0"/>
          </a:p>
          <a:p>
            <a:endParaRPr lang="el-GR" dirty="0"/>
          </a:p>
        </p:txBody>
      </p:sp>
      <p:sp>
        <p:nvSpPr>
          <p:cNvPr id="11" name="Θέση κειμένου 10">
            <a:extLst>
              <a:ext uri="{FF2B5EF4-FFF2-40B4-BE49-F238E27FC236}">
                <a16:creationId xmlns:a16="http://schemas.microsoft.com/office/drawing/2014/main" id="{2CCE1E0A-0F34-3245-B2B7-DF08A7632D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solidFill>
            <a:schemeClr val="accent5">
              <a:lumMod val="40000"/>
              <a:lumOff val="60000"/>
            </a:schemeClr>
          </a:solidFill>
          <a:ln>
            <a:solidFill>
              <a:srgbClr val="0432FF"/>
            </a:solidFill>
          </a:ln>
        </p:spPr>
        <p:txBody>
          <a:bodyPr>
            <a:normAutofit fontScale="85000" lnSpcReduction="10000"/>
          </a:bodyPr>
          <a:lstStyle/>
          <a:p>
            <a:r>
              <a:rPr lang="el-GR" sz="4400" dirty="0"/>
              <a:t>↑</a:t>
            </a:r>
            <a:r>
              <a:rPr lang="en-US" sz="4400" b="0" dirty="0"/>
              <a:t> HCO</a:t>
            </a:r>
            <a:r>
              <a:rPr lang="en-US" sz="4400" b="0" baseline="30000" dirty="0"/>
              <a:t>-</a:t>
            </a:r>
            <a:r>
              <a:rPr lang="en-US" sz="4400" b="0" baseline="-25000" dirty="0"/>
              <a:t>3</a:t>
            </a:r>
            <a:r>
              <a:rPr lang="en-US" sz="4400" b="0" dirty="0"/>
              <a:t> </a:t>
            </a:r>
            <a:r>
              <a:rPr lang="el-GR" sz="4400" b="0" dirty="0"/>
              <a:t>(μετ. </a:t>
            </a:r>
            <a:r>
              <a:rPr lang="el-GR" sz="4400" b="0" dirty="0" err="1"/>
              <a:t>αλκάλωση</a:t>
            </a:r>
            <a:r>
              <a:rPr lang="el-GR" sz="4400" b="0" dirty="0"/>
              <a:t>)</a:t>
            </a:r>
          </a:p>
        </p:txBody>
      </p:sp>
      <p:sp>
        <p:nvSpPr>
          <p:cNvPr id="12" name="Θέση περιεχομένου 11">
            <a:extLst>
              <a:ext uri="{FF2B5EF4-FFF2-40B4-BE49-F238E27FC236}">
                <a16:creationId xmlns:a16="http://schemas.microsoft.com/office/drawing/2014/main" id="{3F78D36E-C3BF-B048-BFD9-FD726C0CBC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ln>
            <a:solidFill>
              <a:srgbClr val="0432FF"/>
            </a:solidFill>
          </a:ln>
        </p:spPr>
        <p:txBody>
          <a:bodyPr/>
          <a:lstStyle/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Αναπνευστική αντιρρόπηση</a:t>
            </a:r>
          </a:p>
          <a:p>
            <a:pPr marL="0" indent="0" algn="ctr">
              <a:buNone/>
            </a:pPr>
            <a:endParaRPr lang="el-GR" dirty="0"/>
          </a:p>
          <a:p>
            <a:pPr marL="0" indent="0" algn="ctr">
              <a:buNone/>
            </a:pPr>
            <a:r>
              <a:rPr lang="el-GR" sz="4400" b="1" dirty="0"/>
              <a:t>↑</a:t>
            </a:r>
            <a:r>
              <a:rPr lang="en-US" sz="4400" dirty="0"/>
              <a:t> PCO</a:t>
            </a:r>
            <a:r>
              <a:rPr lang="en-US" sz="4400" baseline="-25000" dirty="0"/>
              <a:t>2</a:t>
            </a:r>
            <a:endParaRPr lang="el-GR" sz="4400" dirty="0"/>
          </a:p>
          <a:p>
            <a:endParaRPr lang="el-GR" dirty="0"/>
          </a:p>
        </p:txBody>
      </p:sp>
      <p:sp>
        <p:nvSpPr>
          <p:cNvPr id="14" name="Ορθογώνιο 13">
            <a:extLst>
              <a:ext uri="{FF2B5EF4-FFF2-40B4-BE49-F238E27FC236}">
                <a16:creationId xmlns:a16="http://schemas.microsoft.com/office/drawing/2014/main" id="{DA8F9D5F-598B-5B47-BE66-6F2314AFD9D2}"/>
              </a:ext>
            </a:extLst>
          </p:cNvPr>
          <p:cNvSpPr/>
          <p:nvPr/>
        </p:nvSpPr>
        <p:spPr>
          <a:xfrm>
            <a:off x="839788" y="5140792"/>
            <a:ext cx="10515600" cy="1048871"/>
          </a:xfrm>
          <a:prstGeom prst="rect">
            <a:avLst/>
          </a:prstGeom>
          <a:solidFill>
            <a:srgbClr val="0432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dirty="0">
                <a:solidFill>
                  <a:schemeClr val="bg1"/>
                </a:solidFill>
              </a:rPr>
              <a:t>Η αναπνευστική αντιρρόπηση μεταφέρει την </a:t>
            </a:r>
            <a:r>
              <a:rPr lang="en-US" sz="2800" dirty="0">
                <a:solidFill>
                  <a:schemeClr val="bg1"/>
                </a:solidFill>
              </a:rPr>
              <a:t>PCO</a:t>
            </a:r>
            <a:r>
              <a:rPr lang="en-US" sz="2800" baseline="-25000" dirty="0">
                <a:solidFill>
                  <a:schemeClr val="bg1"/>
                </a:solidFill>
              </a:rPr>
              <a:t>2 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l-GR" sz="2800" dirty="0">
                <a:solidFill>
                  <a:schemeClr val="bg1"/>
                </a:solidFill>
              </a:rPr>
              <a:t>προς την ίδια κατεύθυνση με την κίνηση των </a:t>
            </a:r>
            <a:r>
              <a:rPr lang="en-US" sz="2800" dirty="0">
                <a:solidFill>
                  <a:schemeClr val="bg1"/>
                </a:solidFill>
              </a:rPr>
              <a:t>HCO</a:t>
            </a:r>
            <a:r>
              <a:rPr lang="en-US" sz="2800" baseline="-25000" dirty="0">
                <a:solidFill>
                  <a:schemeClr val="bg1"/>
                </a:solidFill>
              </a:rPr>
              <a:t>3</a:t>
            </a:r>
            <a:r>
              <a:rPr lang="en-US" sz="2800" baseline="30000" dirty="0">
                <a:solidFill>
                  <a:schemeClr val="bg1"/>
                </a:solidFill>
              </a:rPr>
              <a:t>-</a:t>
            </a:r>
            <a:r>
              <a:rPr lang="el-GR" sz="2800" dirty="0">
                <a:solidFill>
                  <a:schemeClr val="bg1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994673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>
            <a:extLst>
              <a:ext uri="{FF2B5EF4-FFF2-40B4-BE49-F238E27FC236}">
                <a16:creationId xmlns:a16="http://schemas.microsoft.com/office/drawing/2014/main" id="{01BA3E38-10C1-464F-8581-71C8C00CDCA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/>
          <a:lstStyle/>
          <a:p>
            <a:r>
              <a:rPr lang="el-GR" dirty="0">
                <a:solidFill>
                  <a:srgbClr val="0432FF"/>
                </a:solidFill>
              </a:rPr>
              <a:t>Αναπνευστική αντιρρόπηση σε μεταβολική διαταραχή (οξέωση ή </a:t>
            </a:r>
            <a:r>
              <a:rPr lang="el-GR" dirty="0" err="1">
                <a:solidFill>
                  <a:srgbClr val="0432FF"/>
                </a:solidFill>
              </a:rPr>
              <a:t>αλκάλωση</a:t>
            </a:r>
            <a:r>
              <a:rPr lang="el-GR" dirty="0">
                <a:solidFill>
                  <a:srgbClr val="0432FF"/>
                </a:solidFill>
              </a:rPr>
              <a:t>)</a:t>
            </a:r>
          </a:p>
        </p:txBody>
      </p:sp>
      <p:sp>
        <p:nvSpPr>
          <p:cNvPr id="8" name="Θέση περιεχομένου 7">
            <a:extLst>
              <a:ext uri="{FF2B5EF4-FFF2-40B4-BE49-F238E27FC236}">
                <a16:creationId xmlns:a16="http://schemas.microsoft.com/office/drawing/2014/main" id="{67BD64F9-84C5-D341-A53D-7EA8563BB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sz="3600" dirty="0" err="1"/>
              <a:t>Ά</a:t>
            </a:r>
            <a:r>
              <a:rPr lang="el-GR" sz="3600" dirty="0" err="1"/>
              <a:t>μεση</a:t>
            </a:r>
            <a:r>
              <a:rPr lang="el-GR" sz="3600" dirty="0"/>
              <a:t> έναρξη, ξεκινάει εντός 30</a:t>
            </a:r>
            <a:r>
              <a:rPr lang="en-US" sz="3600" dirty="0"/>
              <a:t> min</a:t>
            </a:r>
          </a:p>
          <a:p>
            <a:r>
              <a:rPr lang="el-GR" sz="3600" dirty="0" err="1"/>
              <a:t>Ολοκληρ</a:t>
            </a:r>
            <a:r>
              <a:rPr lang="en-US" sz="3600" dirty="0" err="1"/>
              <a:t>ώ</a:t>
            </a:r>
            <a:r>
              <a:rPr lang="el-GR" sz="3600" dirty="0" err="1"/>
              <a:t>νεται</a:t>
            </a:r>
            <a:r>
              <a:rPr lang="el-GR" sz="3600" dirty="0"/>
              <a:t> μέσα σε </a:t>
            </a:r>
            <a:r>
              <a:rPr lang="en-US" sz="3600" dirty="0"/>
              <a:t>12-</a:t>
            </a:r>
            <a:r>
              <a:rPr lang="el-GR" sz="3600" dirty="0"/>
              <a:t>24 </a:t>
            </a:r>
            <a:r>
              <a:rPr lang="en-US" sz="3600" dirty="0"/>
              <a:t>hours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7685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135CF0C-43C3-5B4F-9AC6-B87FC84E1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b="1" dirty="0" err="1"/>
              <a:t>Αντιρρ</a:t>
            </a:r>
            <a:r>
              <a:rPr lang="en-US" sz="3600" b="1" dirty="0" err="1"/>
              <a:t>ό</a:t>
            </a:r>
            <a:r>
              <a:rPr lang="el-GR" sz="3600" b="1" dirty="0" err="1"/>
              <a:t>πηση</a:t>
            </a:r>
            <a:r>
              <a:rPr lang="el-GR" sz="3600" b="1" dirty="0"/>
              <a:t> σε αναπνευστικές διαταραχές</a:t>
            </a:r>
            <a:r>
              <a:rPr lang="en-US" sz="3600" b="1" dirty="0"/>
              <a:t>: </a:t>
            </a:r>
            <a:r>
              <a:rPr lang="el-GR" sz="3600" b="1" dirty="0"/>
              <a:t> </a:t>
            </a:r>
            <a:r>
              <a:rPr lang="el-GR" sz="3600" b="1" dirty="0">
                <a:solidFill>
                  <a:srgbClr val="FF0000"/>
                </a:solidFill>
              </a:rPr>
              <a:t>Στάδιο 1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1AD12C3-DAE6-5544-AD6D-6D27742A9D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Clr>
                <a:srgbClr val="0432FF"/>
              </a:buClr>
              <a:buFont typeface="+mj-lt"/>
              <a:buAutoNum type="arabicPeriod"/>
            </a:pPr>
            <a:r>
              <a:rPr lang="el-GR" dirty="0" err="1"/>
              <a:t>Αρχικ</a:t>
            </a:r>
            <a:r>
              <a:rPr lang="en-US" dirty="0" err="1"/>
              <a:t>ή</a:t>
            </a:r>
            <a:r>
              <a:rPr lang="el-GR" dirty="0"/>
              <a:t>, άμεση απάντηση για τη ρύθμιση του </a:t>
            </a:r>
            <a:r>
              <a:rPr lang="en-US" dirty="0"/>
              <a:t>pH</a:t>
            </a:r>
            <a:r>
              <a:rPr lang="el-GR" dirty="0"/>
              <a:t> προκαλείται από μια ποικιλία ρυθμιστικών μορίων που είναι παρόντα σε όλα τα υγρά του σώματος  ( ⇒ </a:t>
            </a:r>
            <a:r>
              <a:rPr lang="en-US" dirty="0"/>
              <a:t>HCO</a:t>
            </a:r>
            <a:r>
              <a:rPr lang="en-US" baseline="30000" dirty="0"/>
              <a:t>-</a:t>
            </a:r>
            <a:r>
              <a:rPr lang="en-US" baseline="-25000" dirty="0"/>
              <a:t>3</a:t>
            </a:r>
            <a:r>
              <a:rPr lang="el-GR" baseline="-25000" dirty="0"/>
              <a:t> </a:t>
            </a:r>
            <a:r>
              <a:rPr lang="el-GR" dirty="0"/>
              <a:t>)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853AB368-A52E-A946-9233-70B2ACAB0F1F}"/>
              </a:ext>
            </a:extLst>
          </p:cNvPr>
          <p:cNvSpPr/>
          <p:nvPr/>
        </p:nvSpPr>
        <p:spPr>
          <a:xfrm>
            <a:off x="1472340" y="3301138"/>
            <a:ext cx="9593450" cy="1906291"/>
          </a:xfrm>
          <a:prstGeom prst="rect">
            <a:avLst/>
          </a:prstGeom>
          <a:solidFill>
            <a:srgbClr val="0432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dirty="0"/>
              <a:t> </a:t>
            </a:r>
            <a:r>
              <a:rPr lang="el-GR" sz="3200" dirty="0"/>
              <a:t>↑ </a:t>
            </a:r>
            <a:r>
              <a:rPr lang="en-US" sz="3200" dirty="0"/>
              <a:t>HCO</a:t>
            </a:r>
            <a:r>
              <a:rPr lang="en-US" sz="3200" baseline="30000" dirty="0"/>
              <a:t>-</a:t>
            </a:r>
            <a:r>
              <a:rPr lang="en-US" sz="3200" baseline="-25000" dirty="0"/>
              <a:t>3</a:t>
            </a:r>
            <a:r>
              <a:rPr lang="el-GR" sz="3200" baseline="-25000" dirty="0"/>
              <a:t>   </a:t>
            </a:r>
            <a:r>
              <a:rPr lang="el-GR" sz="3200" dirty="0"/>
              <a:t>σε αναπνευστική οξέωση </a:t>
            </a:r>
          </a:p>
          <a:p>
            <a:pPr algn="ctr"/>
            <a:endParaRPr lang="el-GR" sz="3200" baseline="-25000" dirty="0"/>
          </a:p>
          <a:p>
            <a:pPr algn="ctr"/>
            <a:r>
              <a:rPr lang="el-GR" sz="3200" dirty="0"/>
              <a:t> ↓ </a:t>
            </a:r>
            <a:r>
              <a:rPr lang="en-US" sz="3200" dirty="0"/>
              <a:t>HCO</a:t>
            </a:r>
            <a:r>
              <a:rPr lang="en-US" sz="3200" baseline="30000" dirty="0"/>
              <a:t>-</a:t>
            </a:r>
            <a:r>
              <a:rPr lang="en-US" sz="3200" baseline="-25000" dirty="0"/>
              <a:t>3</a:t>
            </a:r>
            <a:r>
              <a:rPr lang="el-GR" sz="3200" baseline="-25000" dirty="0"/>
              <a:t>   </a:t>
            </a:r>
            <a:r>
              <a:rPr lang="el-GR" sz="3200" dirty="0"/>
              <a:t> σε αναπνευστική </a:t>
            </a:r>
            <a:r>
              <a:rPr lang="el-GR" sz="3200" dirty="0" err="1"/>
              <a:t>αλκάλωση</a:t>
            </a:r>
            <a:endParaRPr lang="el-GR" sz="3200" dirty="0"/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941FD249-B44E-1445-B60D-923AEE04ABC8}"/>
              </a:ext>
            </a:extLst>
          </p:cNvPr>
          <p:cNvSpPr/>
          <p:nvPr/>
        </p:nvSpPr>
        <p:spPr>
          <a:xfrm>
            <a:off x="1627322" y="5548393"/>
            <a:ext cx="9252488" cy="480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dirty="0">
                <a:solidFill>
                  <a:srgbClr val="FF0000"/>
                </a:solidFill>
              </a:rPr>
              <a:t>Απάντηση άμεση αλλά μέτρια έντασης</a:t>
            </a:r>
          </a:p>
        </p:txBody>
      </p:sp>
    </p:spTree>
    <p:extLst>
      <p:ext uri="{BB962C8B-B14F-4D97-AF65-F5344CB8AC3E}">
        <p14:creationId xmlns:p14="http://schemas.microsoft.com/office/powerpoint/2010/main" val="1366893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21C30DA-1E8B-0646-8CF4-C23BA805B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800" b="1" dirty="0">
                <a:solidFill>
                  <a:srgbClr val="0432FF"/>
                </a:solidFill>
              </a:rPr>
              <a:t>Η</a:t>
            </a:r>
            <a:r>
              <a:rPr lang="el-GR" sz="4800" b="1" baseline="30000" dirty="0">
                <a:solidFill>
                  <a:srgbClr val="0432FF"/>
                </a:solidFill>
              </a:rPr>
              <a:t>+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3A85293-680A-4744-8733-14B519DEE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6173"/>
            <a:ext cx="10630546" cy="4854145"/>
          </a:xfrm>
        </p:spPr>
        <p:txBody>
          <a:bodyPr>
            <a:noAutofit/>
          </a:bodyPr>
          <a:lstStyle/>
          <a:p>
            <a:r>
              <a:rPr lang="el-GR" sz="3200" dirty="0"/>
              <a:t>Φυσιολογικά, ελεύθερα ιόντα υδρογόνου Η</a:t>
            </a:r>
            <a:r>
              <a:rPr lang="el-GR" sz="3200" baseline="30000" dirty="0"/>
              <a:t>+</a:t>
            </a:r>
            <a:r>
              <a:rPr lang="el-GR" sz="3200" dirty="0"/>
              <a:t> είναι παρόντα στα σωματικά υγρά σε εξαιρετικά χαμηλές συγκεντρώσεις.</a:t>
            </a:r>
          </a:p>
          <a:p>
            <a:r>
              <a:rPr lang="el-GR" sz="3200" dirty="0"/>
              <a:t>Η φυσιολογική [Η</a:t>
            </a:r>
            <a:r>
              <a:rPr lang="el-GR" sz="3200" baseline="30000" dirty="0"/>
              <a:t>+</a:t>
            </a:r>
            <a:r>
              <a:rPr lang="el-GR" sz="3200" dirty="0"/>
              <a:t>] στο </a:t>
            </a:r>
            <a:r>
              <a:rPr lang="el-GR" sz="3200" dirty="0" err="1"/>
              <a:t>εξωκυττάριο</a:t>
            </a:r>
            <a:r>
              <a:rPr lang="el-GR" sz="3200" dirty="0"/>
              <a:t> υγρό είναι αδρά 40 </a:t>
            </a:r>
            <a:r>
              <a:rPr lang="en-US" sz="3200" dirty="0" err="1"/>
              <a:t>nanoeq</a:t>
            </a:r>
            <a:r>
              <a:rPr lang="en-US" sz="3200" dirty="0"/>
              <a:t>/L .</a:t>
            </a:r>
          </a:p>
          <a:p>
            <a:r>
              <a:rPr lang="el-GR" sz="3200" dirty="0"/>
              <a:t>Είναι πολύ δραστικά ιόντα που συνδέονται πολύ εύκολα σε αρνητικά φορτισμένα μόρια και επηρεάζουν τη λειτουργία τους.</a:t>
            </a:r>
          </a:p>
          <a:p>
            <a:r>
              <a:rPr lang="el-GR" sz="3200" dirty="0"/>
              <a:t>Η διατήρηση σταθερής της [Η</a:t>
            </a:r>
            <a:r>
              <a:rPr lang="el-GR" sz="3200" baseline="30000" dirty="0"/>
              <a:t>+</a:t>
            </a:r>
            <a:r>
              <a:rPr lang="el-GR" sz="3200" dirty="0"/>
              <a:t>] είναι καθοριστική για τη φυσιολογική κυτταρική λειτουργία, αφού μικρές μεταβολές της επηρεάζουν τη δραστικότητα των κυτταρικών ενζύμων.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46005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8D0AA0C-313C-4D48-9195-DA2B0A8D1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87007" cy="1138211"/>
          </a:xfrm>
          <a:solidFill>
            <a:srgbClr val="FFFBC4"/>
          </a:solidFill>
          <a:ln>
            <a:solidFill>
              <a:srgbClr val="0432FF"/>
            </a:solidFill>
          </a:ln>
        </p:spPr>
        <p:txBody>
          <a:bodyPr>
            <a:normAutofit/>
          </a:bodyPr>
          <a:lstStyle/>
          <a:p>
            <a:r>
              <a:rPr lang="el-GR" sz="4000" b="1" dirty="0"/>
              <a:t>Αντιρρόπηση σε αναπνευστική διαταραχή</a:t>
            </a:r>
            <a:r>
              <a:rPr lang="en-US" sz="4000" b="1" dirty="0"/>
              <a:t>: 2 </a:t>
            </a:r>
            <a:r>
              <a:rPr lang="el-GR" sz="4000" b="1" dirty="0"/>
              <a:t>φ</a:t>
            </a:r>
            <a:r>
              <a:rPr lang="en-US" sz="4000" b="1" dirty="0" err="1"/>
              <a:t>ά</a:t>
            </a:r>
            <a:r>
              <a:rPr lang="el-GR" sz="4000" b="1" dirty="0"/>
              <a:t>σεις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5E0E30C-70F4-7A4F-B959-83D2F73D5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0046"/>
            <a:ext cx="10987006" cy="4331979"/>
          </a:xfrm>
        </p:spPr>
        <p:txBody>
          <a:bodyPr/>
          <a:lstStyle/>
          <a:p>
            <a:pPr marL="0" indent="0">
              <a:buNone/>
            </a:pPr>
            <a:r>
              <a:rPr lang="el-GR" sz="3600" b="1" dirty="0">
                <a:solidFill>
                  <a:srgbClr val="FF0000"/>
                </a:solidFill>
              </a:rPr>
              <a:t>2. Παρατεταμένη φάση </a:t>
            </a:r>
            <a:r>
              <a:rPr lang="el-GR" dirty="0"/>
              <a:t>Αν η αναπνευστική διαταραχή επιμένει οι </a:t>
            </a:r>
            <a:r>
              <a:rPr lang="el-GR" dirty="0" err="1"/>
              <a:t>νεφροί</a:t>
            </a:r>
            <a:r>
              <a:rPr lang="el-GR" dirty="0"/>
              <a:t> απαντούν με παραγωγή μεγάλων ποσοτήτων </a:t>
            </a:r>
            <a:r>
              <a:rPr lang="en-US" dirty="0"/>
              <a:t>HCO</a:t>
            </a:r>
            <a:r>
              <a:rPr lang="en-US" baseline="30000" dirty="0"/>
              <a:t>-</a:t>
            </a:r>
            <a:r>
              <a:rPr lang="en-US" baseline="-25000" dirty="0"/>
              <a:t>3</a:t>
            </a:r>
            <a:r>
              <a:rPr lang="el-GR" baseline="-25000" dirty="0"/>
              <a:t>  </a:t>
            </a:r>
            <a:r>
              <a:rPr lang="el-GR" dirty="0"/>
              <a:t>(πάλι προς την ίδια κατεύθυνση με την μεταβολή του </a:t>
            </a:r>
            <a:r>
              <a:rPr lang="en-US" dirty="0"/>
              <a:t>PCO</a:t>
            </a:r>
            <a:r>
              <a:rPr lang="en-US" baseline="-25000" dirty="0"/>
              <a:t>2</a:t>
            </a:r>
            <a:r>
              <a:rPr lang="el-GR" dirty="0"/>
              <a:t>), μέσω της μεταβολής του ρυθμού έκκρισης Η</a:t>
            </a:r>
            <a:r>
              <a:rPr lang="el-GR" baseline="30000" dirty="0"/>
              <a:t>+ </a:t>
            </a:r>
            <a:r>
              <a:rPr lang="el-GR" dirty="0"/>
              <a:t> από το νεφρικό </a:t>
            </a:r>
            <a:r>
              <a:rPr lang="el-GR" dirty="0" err="1"/>
              <a:t>σωληναριακό</a:t>
            </a:r>
            <a:r>
              <a:rPr lang="el-GR" dirty="0"/>
              <a:t> κύτταρο στον αυλό του </a:t>
            </a:r>
            <a:r>
              <a:rPr lang="el-GR" dirty="0" err="1"/>
              <a:t>σωληναρίου</a:t>
            </a:r>
            <a:r>
              <a:rPr lang="el-GR" dirty="0"/>
              <a:t> αλλά απαιτεί 3-5 ημέρες για να ολοκληρωθεί.</a:t>
            </a:r>
          </a:p>
          <a:p>
            <a:endParaRPr lang="el-GR" baseline="30000" dirty="0"/>
          </a:p>
          <a:p>
            <a:endParaRPr lang="el-GR" dirty="0"/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74C0D412-DD45-DF40-B0A7-68C9446FA14A}"/>
              </a:ext>
            </a:extLst>
          </p:cNvPr>
          <p:cNvSpPr/>
          <p:nvPr/>
        </p:nvSpPr>
        <p:spPr>
          <a:xfrm>
            <a:off x="710985" y="4768042"/>
            <a:ext cx="11009960" cy="2089958"/>
          </a:xfrm>
          <a:prstGeom prst="rect">
            <a:avLst/>
          </a:prstGeom>
          <a:solidFill>
            <a:srgbClr val="0432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000" dirty="0" err="1">
                <a:solidFill>
                  <a:srgbClr val="FF0000"/>
                </a:solidFill>
              </a:rPr>
              <a:t>Νεφρικ</a:t>
            </a:r>
            <a:r>
              <a:rPr lang="en-US" sz="4000" dirty="0" err="1">
                <a:solidFill>
                  <a:srgbClr val="FF0000"/>
                </a:solidFill>
              </a:rPr>
              <a:t>ή</a:t>
            </a:r>
            <a:r>
              <a:rPr lang="el-GR" sz="4000" dirty="0">
                <a:solidFill>
                  <a:srgbClr val="FF0000"/>
                </a:solidFill>
              </a:rPr>
              <a:t> αντιρρόπηση=</a:t>
            </a:r>
            <a:endParaRPr lang="el-GR" sz="3600" dirty="0"/>
          </a:p>
          <a:p>
            <a:pPr algn="ctr"/>
            <a:r>
              <a:rPr lang="el-GR" sz="3600" dirty="0"/>
              <a:t>↑ έκκριση [Η+] σε αναπνευστική οξέωση</a:t>
            </a:r>
          </a:p>
          <a:p>
            <a:pPr algn="ctr"/>
            <a:r>
              <a:rPr lang="el-GR" sz="3600" dirty="0"/>
              <a:t>↓ έκκριση [Η+] σε αναπνευστική </a:t>
            </a:r>
            <a:r>
              <a:rPr lang="el-GR" sz="3600" dirty="0" err="1"/>
              <a:t>αλκάλωση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370720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E59052C-BFEC-854B-AD15-D24C925BB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0432FF"/>
                </a:solidFill>
              </a:rPr>
              <a:t>Συμπέρασμα …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18CE7C8-2980-5F45-9E7D-585EC0F66A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3200" dirty="0"/>
              <a:t>Οι οξείες διαταραχές της Ο.Ι (αναπνευστικές) </a:t>
            </a:r>
            <a:r>
              <a:rPr lang="el-GR" sz="3200" dirty="0" err="1"/>
              <a:t>αντιρροπούνται</a:t>
            </a:r>
            <a:r>
              <a:rPr lang="el-GR" sz="3200" dirty="0"/>
              <a:t> βασικά μέσω των ρυθμιστικών συστημάτων του σώματος ενώ οι χρόνιες μέσω της νεφρικής αντιρρόπησης.</a:t>
            </a:r>
          </a:p>
        </p:txBody>
      </p:sp>
    </p:spTree>
    <p:extLst>
      <p:ext uri="{BB962C8B-B14F-4D97-AF65-F5344CB8AC3E}">
        <p14:creationId xmlns:p14="http://schemas.microsoft.com/office/powerpoint/2010/main" val="40334515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C1CB752-6E76-CB4D-97D3-5903CD6B5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0432FF"/>
                </a:solidFill>
              </a:rPr>
              <a:t>Διαταραχές </a:t>
            </a:r>
            <a:r>
              <a:rPr lang="el-GR" dirty="0" err="1">
                <a:solidFill>
                  <a:srgbClr val="0432FF"/>
                </a:solidFill>
              </a:rPr>
              <a:t>οξεοβασικής</a:t>
            </a:r>
            <a:r>
              <a:rPr lang="el-GR" dirty="0">
                <a:solidFill>
                  <a:srgbClr val="0432FF"/>
                </a:solidFill>
              </a:rPr>
              <a:t> ισορροπίας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A7F85C7-A645-EA43-B320-BD5DF0C264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3200" b="1" dirty="0">
                <a:solidFill>
                  <a:srgbClr val="0432FF"/>
                </a:solidFill>
              </a:rPr>
              <a:t>Μεταβολική οξέωση</a:t>
            </a:r>
          </a:p>
          <a:p>
            <a:r>
              <a:rPr lang="el-GR" sz="3200" dirty="0"/>
              <a:t>Μεταβολική </a:t>
            </a:r>
            <a:r>
              <a:rPr lang="el-GR" sz="3200" dirty="0" err="1"/>
              <a:t>αλκάλωση</a:t>
            </a:r>
            <a:endParaRPr lang="el-GR" sz="3200" dirty="0"/>
          </a:p>
          <a:p>
            <a:r>
              <a:rPr lang="el-GR" sz="3200" dirty="0"/>
              <a:t>Αναπνευστική οξέωση</a:t>
            </a:r>
          </a:p>
          <a:p>
            <a:r>
              <a:rPr lang="el-GR" sz="3200" dirty="0"/>
              <a:t>Αναπνευστική </a:t>
            </a:r>
            <a:r>
              <a:rPr lang="el-GR" sz="3200" dirty="0" err="1"/>
              <a:t>αλκάλωση</a:t>
            </a:r>
            <a:endParaRPr lang="el-GR" sz="32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796847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745725E-9678-C54B-A63A-72DFF924237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BC4"/>
          </a:solidFill>
          <a:ln>
            <a:solidFill>
              <a:srgbClr val="0432FF"/>
            </a:solidFill>
          </a:ln>
        </p:spPr>
        <p:txBody>
          <a:bodyPr/>
          <a:lstStyle/>
          <a:p>
            <a:r>
              <a:rPr lang="el-GR" dirty="0"/>
              <a:t>Μεταβολική οξέωση (ΜΟ) = ↓ </a:t>
            </a:r>
            <a:r>
              <a:rPr lang="en-US" dirty="0"/>
              <a:t>pH</a:t>
            </a:r>
            <a:r>
              <a:rPr lang="el-GR" dirty="0"/>
              <a:t>,</a:t>
            </a:r>
            <a:r>
              <a:rPr lang="en-US" dirty="0"/>
              <a:t> ↓ HCO</a:t>
            </a:r>
            <a:r>
              <a:rPr lang="en-US" baseline="30000" dirty="0"/>
              <a:t>-</a:t>
            </a:r>
            <a:r>
              <a:rPr lang="en-US" baseline="-25000" dirty="0"/>
              <a:t>3 </a:t>
            </a:r>
            <a:r>
              <a:rPr lang="en-US" dirty="0"/>
              <a:t> 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88B1360-ED9A-5246-B1F4-D7494E97DA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sz="3200" b="1" dirty="0"/>
              <a:t>Αναπνευστική αντιρρόπηση</a:t>
            </a:r>
            <a:r>
              <a:rPr lang="en-US" sz="3200" dirty="0"/>
              <a:t>:</a:t>
            </a:r>
            <a:r>
              <a:rPr lang="el-GR" sz="3200" dirty="0"/>
              <a:t> </a:t>
            </a:r>
            <a:r>
              <a:rPr lang="en-US" sz="3200" dirty="0"/>
              <a:t>↓</a:t>
            </a:r>
            <a:r>
              <a:rPr lang="el-GR" sz="3200" dirty="0"/>
              <a:t> αρτηριακού </a:t>
            </a:r>
            <a:r>
              <a:rPr lang="en-US" sz="3200" dirty="0"/>
              <a:t>PCO</a:t>
            </a:r>
            <a:r>
              <a:rPr lang="en-US" sz="3200" baseline="-25000" dirty="0"/>
              <a:t>2</a:t>
            </a:r>
            <a:r>
              <a:rPr lang="el-GR" sz="3200" baseline="-25000" dirty="0"/>
              <a:t> </a:t>
            </a:r>
            <a:r>
              <a:rPr lang="el-GR" sz="3200" dirty="0"/>
              <a:t> (1.2 </a:t>
            </a:r>
            <a:r>
              <a:rPr lang="en-US" sz="3200" dirty="0"/>
              <a:t>mmHg </a:t>
            </a:r>
            <a:r>
              <a:rPr lang="el-GR" sz="3200" dirty="0"/>
              <a:t>για κάθε 1 </a:t>
            </a:r>
            <a:r>
              <a:rPr lang="en-US" sz="3200" dirty="0" err="1"/>
              <a:t>mEq</a:t>
            </a:r>
            <a:r>
              <a:rPr lang="en-US" sz="3200" dirty="0"/>
              <a:t>/L </a:t>
            </a:r>
            <a:r>
              <a:rPr lang="el-GR" sz="3200" dirty="0"/>
              <a:t>μείωση της [</a:t>
            </a:r>
            <a:r>
              <a:rPr lang="en-US" sz="3200" dirty="0"/>
              <a:t>HCO</a:t>
            </a:r>
            <a:r>
              <a:rPr lang="en-US" sz="3200" baseline="30000" dirty="0"/>
              <a:t>-</a:t>
            </a:r>
            <a:r>
              <a:rPr lang="en-US" sz="3200" baseline="-25000" dirty="0"/>
              <a:t>3</a:t>
            </a:r>
            <a:r>
              <a:rPr lang="en-US" sz="3200" dirty="0"/>
              <a:t> </a:t>
            </a:r>
            <a:r>
              <a:rPr lang="el-GR" sz="3200" dirty="0"/>
              <a:t>] στον ορό. </a:t>
            </a:r>
          </a:p>
          <a:p>
            <a:r>
              <a:rPr lang="el-GR" sz="3200" dirty="0"/>
              <a:t>Ξεκινάει εντός 30 </a:t>
            </a:r>
            <a:r>
              <a:rPr lang="en-US" sz="3200" dirty="0"/>
              <a:t>min </a:t>
            </a:r>
            <a:r>
              <a:rPr lang="el-GR" sz="3200" dirty="0"/>
              <a:t>και ολοκληρώνεται εντός 12-24 </a:t>
            </a:r>
            <a:r>
              <a:rPr lang="en-US" sz="3200" dirty="0"/>
              <a:t>h</a:t>
            </a:r>
            <a:r>
              <a:rPr lang="el-GR" sz="3200" dirty="0"/>
              <a:t>.</a:t>
            </a:r>
          </a:p>
          <a:p>
            <a:r>
              <a:rPr lang="el-GR" sz="3200" dirty="0"/>
              <a:t>Απουσία της αναμενόμενης αναπνευστικής ανταπόκρισης σημαίνει υποκείμενο αναπνευστικό ή νευρολογικό νόσημα.</a:t>
            </a:r>
          </a:p>
          <a:p>
            <a:endParaRPr lang="el-GR" sz="3200" dirty="0"/>
          </a:p>
          <a:p>
            <a:endParaRPr lang="el-GR" sz="3200" dirty="0"/>
          </a:p>
          <a:p>
            <a:endParaRPr lang="el-GR" sz="3200" dirty="0"/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42EEA427-965A-6146-A2E0-9A59AB5993A2}"/>
              </a:ext>
            </a:extLst>
          </p:cNvPr>
          <p:cNvSpPr/>
          <p:nvPr/>
        </p:nvSpPr>
        <p:spPr>
          <a:xfrm>
            <a:off x="838200" y="5067946"/>
            <a:ext cx="10515600" cy="1425844"/>
          </a:xfrm>
          <a:prstGeom prst="rect">
            <a:avLst/>
          </a:prstGeom>
          <a:solidFill>
            <a:srgbClr val="0432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↓</a:t>
            </a:r>
            <a:r>
              <a:rPr lang="el-GR" sz="3600" dirty="0"/>
              <a:t>[</a:t>
            </a:r>
            <a:r>
              <a:rPr lang="en-US" sz="3600" dirty="0"/>
              <a:t> HCO</a:t>
            </a:r>
            <a:r>
              <a:rPr lang="en-US" sz="3600" baseline="30000" dirty="0"/>
              <a:t>-</a:t>
            </a:r>
            <a:r>
              <a:rPr lang="en-US" sz="3600" baseline="-25000" dirty="0"/>
              <a:t>3</a:t>
            </a:r>
            <a:r>
              <a:rPr lang="el-GR" sz="3600" baseline="-25000" dirty="0"/>
              <a:t> </a:t>
            </a:r>
            <a:r>
              <a:rPr lang="el-GR" sz="3600" dirty="0"/>
              <a:t> ]</a:t>
            </a:r>
            <a:r>
              <a:rPr lang="en-US" sz="3600" dirty="0"/>
              <a:t> </a:t>
            </a:r>
            <a:r>
              <a:rPr lang="el-GR" sz="3600" dirty="0"/>
              <a:t> κατά 1 </a:t>
            </a:r>
            <a:r>
              <a:rPr lang="en-US" sz="3600" dirty="0" err="1"/>
              <a:t>mEq</a:t>
            </a:r>
            <a:r>
              <a:rPr lang="en-US" sz="3600" dirty="0"/>
              <a:t>/L</a:t>
            </a:r>
            <a:r>
              <a:rPr lang="el-GR" sz="3600" dirty="0"/>
              <a:t> ➤ ↓ </a:t>
            </a:r>
            <a:r>
              <a:rPr lang="en-US" sz="3600" dirty="0"/>
              <a:t>PCO2 </a:t>
            </a:r>
            <a:r>
              <a:rPr lang="el-GR" sz="3600" dirty="0"/>
              <a:t>κατά </a:t>
            </a:r>
            <a:r>
              <a:rPr lang="en-US" sz="3600" dirty="0"/>
              <a:t>1.2 mmHg</a:t>
            </a:r>
            <a:r>
              <a:rPr lang="el-GR" sz="3600" dirty="0"/>
              <a:t>          </a:t>
            </a:r>
          </a:p>
        </p:txBody>
      </p:sp>
    </p:spTree>
    <p:extLst>
      <p:ext uri="{BB962C8B-B14F-4D97-AF65-F5344CB8AC3E}">
        <p14:creationId xmlns:p14="http://schemas.microsoft.com/office/powerpoint/2010/main" val="4084742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F4CF627-F976-7F49-8886-AAD3A22DE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1375"/>
            <a:ext cx="10515600" cy="1325563"/>
          </a:xfrm>
          <a:solidFill>
            <a:srgbClr val="FFFBC4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/>
          <a:lstStyle/>
          <a:p>
            <a:r>
              <a:rPr lang="el-GR" dirty="0"/>
              <a:t>Μεταβολική οξέωση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DCD3420-AEC5-1145-9B7B-A93D9367C2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600" dirty="0"/>
              <a:t>Πως ελ</a:t>
            </a:r>
            <a:r>
              <a:rPr lang="en-US" sz="3600" dirty="0" err="1"/>
              <a:t>έ</a:t>
            </a:r>
            <a:r>
              <a:rPr lang="el-GR" sz="3600" dirty="0" err="1"/>
              <a:t>γχουμε</a:t>
            </a:r>
            <a:r>
              <a:rPr lang="el-GR" sz="3600" dirty="0"/>
              <a:t> εάν η αναπνευστική αντιρρόπηση είναι ικανοποιητική?</a:t>
            </a:r>
          </a:p>
          <a:p>
            <a:pPr marL="0" indent="0">
              <a:buNone/>
            </a:pPr>
            <a:r>
              <a:rPr lang="el-GR" sz="3600" dirty="0"/>
              <a:t>   </a:t>
            </a:r>
            <a:r>
              <a:rPr lang="en-US" sz="3600" b="1" dirty="0"/>
              <a:t>PCO</a:t>
            </a:r>
            <a:r>
              <a:rPr lang="en-US" sz="3600" b="1" baseline="-25000" dirty="0"/>
              <a:t>2</a:t>
            </a:r>
            <a:r>
              <a:rPr lang="el-GR" sz="3600" b="1" baseline="-25000" dirty="0"/>
              <a:t> </a:t>
            </a:r>
            <a:r>
              <a:rPr lang="el-GR" sz="3600" b="1" dirty="0"/>
              <a:t>= </a:t>
            </a:r>
            <a:r>
              <a:rPr lang="en-US" sz="3600" b="1" dirty="0"/>
              <a:t>HCO</a:t>
            </a:r>
            <a:r>
              <a:rPr lang="en-US" sz="3600" b="1" baseline="30000" dirty="0"/>
              <a:t>-</a:t>
            </a:r>
            <a:r>
              <a:rPr lang="en-US" sz="3600" b="1" baseline="-25000" dirty="0"/>
              <a:t>3</a:t>
            </a:r>
            <a:r>
              <a:rPr lang="el-GR" sz="3600" b="1" baseline="-25000" dirty="0"/>
              <a:t>  </a:t>
            </a:r>
            <a:r>
              <a:rPr lang="el-GR" sz="3600" b="1" dirty="0"/>
              <a:t>+ 15</a:t>
            </a:r>
          </a:p>
        </p:txBody>
      </p:sp>
    </p:spTree>
    <p:extLst>
      <p:ext uri="{BB962C8B-B14F-4D97-AF65-F5344CB8AC3E}">
        <p14:creationId xmlns:p14="http://schemas.microsoft.com/office/powerpoint/2010/main" val="55554061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D5B13E9-5084-8C47-97D0-18C60B5EAF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3600" dirty="0"/>
              <a:t>Παθολογική </a:t>
            </a:r>
            <a:r>
              <a:rPr lang="el-GR" sz="3600" u="sng" dirty="0"/>
              <a:t>διαδικασία</a:t>
            </a:r>
            <a:r>
              <a:rPr lang="en-US" sz="3600" u="sng" dirty="0"/>
              <a:t>,</a:t>
            </a:r>
            <a:r>
              <a:rPr lang="el-GR" sz="3600" dirty="0"/>
              <a:t> η οποία αν δεν αναταχθεί οδηγεί σε μείωση της </a:t>
            </a:r>
            <a:r>
              <a:rPr lang="en-US" sz="3600" dirty="0"/>
              <a:t>[HCO</a:t>
            </a:r>
            <a:r>
              <a:rPr lang="en-US" sz="3600" baseline="30000" dirty="0"/>
              <a:t>-</a:t>
            </a:r>
            <a:r>
              <a:rPr lang="en-US" sz="3600" baseline="-25000" dirty="0"/>
              <a:t>3</a:t>
            </a:r>
            <a:r>
              <a:rPr lang="en-US" sz="3600" dirty="0"/>
              <a:t> ] </a:t>
            </a:r>
            <a:r>
              <a:rPr lang="el-GR" sz="3600" dirty="0"/>
              <a:t>στον ορό</a:t>
            </a:r>
            <a:r>
              <a:rPr lang="en-US" sz="3600" dirty="0"/>
              <a:t> </a:t>
            </a:r>
            <a:r>
              <a:rPr lang="el-GR" sz="3600" dirty="0"/>
              <a:t>και του αρτηριακού </a:t>
            </a:r>
            <a:r>
              <a:rPr lang="en-US" sz="3600" dirty="0"/>
              <a:t>pH</a:t>
            </a:r>
            <a:r>
              <a:rPr lang="el-GR" dirty="0"/>
              <a:t>.</a:t>
            </a:r>
            <a:endParaRPr lang="en-US" dirty="0"/>
          </a:p>
          <a:p>
            <a:endParaRPr lang="el-GR" dirty="0"/>
          </a:p>
        </p:txBody>
      </p:sp>
      <p:sp>
        <p:nvSpPr>
          <p:cNvPr id="4" name="Τίτλος 3">
            <a:extLst>
              <a:ext uri="{FF2B5EF4-FFF2-40B4-BE49-F238E27FC236}">
                <a16:creationId xmlns:a16="http://schemas.microsoft.com/office/drawing/2014/main" id="{91651D10-DB49-BA44-952F-7B3C686BB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0432FF"/>
                </a:solidFill>
              </a:rPr>
              <a:t>Μεταβολική οξέωση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5B256B2-59B7-C14D-B9AB-B62117C8F16F}"/>
              </a:ext>
            </a:extLst>
          </p:cNvPr>
          <p:cNvSpPr txBox="1"/>
          <p:nvPr/>
        </p:nvSpPr>
        <p:spPr>
          <a:xfrm>
            <a:off x="1104404" y="3906981"/>
            <a:ext cx="9951523" cy="1569660"/>
          </a:xfrm>
          <a:prstGeom prst="rect">
            <a:avLst/>
          </a:prstGeom>
          <a:solidFill>
            <a:srgbClr val="FFFBC4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l-GR" sz="3200" dirty="0"/>
              <a:t>Φυσιολογικές τιμές</a:t>
            </a:r>
            <a:r>
              <a:rPr lang="en-US" sz="3200" dirty="0"/>
              <a:t>:</a:t>
            </a:r>
            <a:endParaRPr lang="el-GR" sz="3200" dirty="0"/>
          </a:p>
          <a:p>
            <a:r>
              <a:rPr lang="en-US" sz="3200" dirty="0"/>
              <a:t>[HCO</a:t>
            </a:r>
            <a:r>
              <a:rPr lang="en-US" sz="3200" baseline="30000" dirty="0"/>
              <a:t>-</a:t>
            </a:r>
            <a:r>
              <a:rPr lang="en-US" sz="3200" baseline="-25000" dirty="0"/>
              <a:t>3</a:t>
            </a:r>
            <a:r>
              <a:rPr lang="en-US" sz="3200" dirty="0"/>
              <a:t> ]: </a:t>
            </a:r>
            <a:r>
              <a:rPr lang="el-GR" sz="3200" dirty="0"/>
              <a:t>24 </a:t>
            </a:r>
            <a:r>
              <a:rPr lang="en-US" sz="3200" dirty="0" err="1"/>
              <a:t>mEq</a:t>
            </a:r>
            <a:r>
              <a:rPr lang="en-US" sz="3200" dirty="0"/>
              <a:t>/L</a:t>
            </a:r>
            <a:r>
              <a:rPr lang="el-GR" sz="3200" dirty="0"/>
              <a:t>, εύρος</a:t>
            </a:r>
            <a:r>
              <a:rPr lang="en-US" sz="3200" dirty="0"/>
              <a:t> : (</a:t>
            </a:r>
            <a:r>
              <a:rPr lang="el-GR" sz="3200" dirty="0"/>
              <a:t>21-27</a:t>
            </a:r>
            <a:r>
              <a:rPr lang="en-US" sz="3200" dirty="0"/>
              <a:t>) </a:t>
            </a:r>
            <a:r>
              <a:rPr lang="en-US" sz="3200" dirty="0" err="1"/>
              <a:t>mEq</a:t>
            </a:r>
            <a:r>
              <a:rPr lang="en-US" sz="3200" dirty="0"/>
              <a:t>/L</a:t>
            </a:r>
            <a:endParaRPr lang="el-GR" sz="3200" dirty="0"/>
          </a:p>
          <a:p>
            <a:r>
              <a:rPr lang="el-GR" sz="3200" dirty="0"/>
              <a:t>Αρτηριακό </a:t>
            </a:r>
            <a:r>
              <a:rPr lang="en-US" sz="3200" dirty="0"/>
              <a:t>pH : (7.3</a:t>
            </a:r>
            <a:r>
              <a:rPr lang="el-GR" sz="3200" dirty="0"/>
              <a:t>6</a:t>
            </a:r>
            <a:r>
              <a:rPr lang="en-US" sz="3200" dirty="0"/>
              <a:t>-7.44)</a:t>
            </a:r>
          </a:p>
        </p:txBody>
      </p:sp>
    </p:spTree>
    <p:extLst>
      <p:ext uri="{BB962C8B-B14F-4D97-AF65-F5344CB8AC3E}">
        <p14:creationId xmlns:p14="http://schemas.microsoft.com/office/powerpoint/2010/main" val="69143123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8A2D167-30DA-E647-9F67-3ACB6AAE8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>
                <a:solidFill>
                  <a:srgbClr val="FF0000"/>
                </a:solidFill>
              </a:rPr>
              <a:t>Οξυαιμία</a:t>
            </a:r>
            <a:r>
              <a:rPr lang="el-GR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B5029DE-66F7-2B4F-B4B9-6D1C425134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3600" u="sng" dirty="0"/>
              <a:t>Κατάσταση</a:t>
            </a:r>
            <a:r>
              <a:rPr lang="el-GR" sz="3600" dirty="0"/>
              <a:t> που χαρακτηρίζεται από χαμηλό αρτηριακό </a:t>
            </a:r>
            <a:r>
              <a:rPr lang="en-US" sz="3600" dirty="0"/>
              <a:t>pH</a:t>
            </a:r>
            <a:r>
              <a:rPr lang="el-GR" sz="3600" dirty="0"/>
              <a:t> (&lt;7.35) στην οποία μπορεί να οδηγήσει η μεταβολική οξέωση, η αναπνευστική οξέωση ή και τα δύο</a:t>
            </a:r>
            <a:r>
              <a:rPr lang="el-G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443132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Θέση περιεχομένου 3">
            <a:extLst>
              <a:ext uri="{FF2B5EF4-FFF2-40B4-BE49-F238E27FC236}">
                <a16:creationId xmlns:a16="http://schemas.microsoft.com/office/drawing/2014/main" id="{DC37D7AB-4662-C940-90C3-221F9D3A99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4774798"/>
              </p:ext>
            </p:extLst>
          </p:nvPr>
        </p:nvGraphicFramePr>
        <p:xfrm>
          <a:off x="822702" y="573439"/>
          <a:ext cx="10491061" cy="40605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6EF73298-4901-C34A-8FAD-6AA7C96E995E}"/>
              </a:ext>
            </a:extLst>
          </p:cNvPr>
          <p:cNvSpPr/>
          <p:nvPr/>
        </p:nvSpPr>
        <p:spPr>
          <a:xfrm>
            <a:off x="1628613" y="4827723"/>
            <a:ext cx="4260743" cy="1921791"/>
          </a:xfrm>
          <a:prstGeom prst="rect">
            <a:avLst/>
          </a:prstGeom>
          <a:solidFill>
            <a:srgbClr val="FFFB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Αυξημένη παραγωγή οξέος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Απώλεια </a:t>
            </a:r>
            <a:r>
              <a:rPr lang="el-GR" sz="2400" dirty="0" err="1">
                <a:solidFill>
                  <a:schemeClr val="tx1"/>
                </a:solidFill>
              </a:rPr>
              <a:t>διττανθρακικών</a:t>
            </a:r>
            <a:endParaRPr lang="el-GR" sz="2400" dirty="0">
              <a:solidFill>
                <a:schemeClr val="tx1"/>
              </a:solidFill>
            </a:endParaRP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Μειωμένη νεφρική απέκκριση οξέος</a:t>
            </a:r>
          </a:p>
        </p:txBody>
      </p:sp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D4267390-4912-6345-8F1D-29EF06620834}"/>
              </a:ext>
            </a:extLst>
          </p:cNvPr>
          <p:cNvSpPr/>
          <p:nvPr/>
        </p:nvSpPr>
        <p:spPr>
          <a:xfrm>
            <a:off x="6616484" y="4827723"/>
            <a:ext cx="4260743" cy="1921791"/>
          </a:xfrm>
          <a:prstGeom prst="rect">
            <a:avLst/>
          </a:prstGeom>
          <a:solidFill>
            <a:srgbClr val="FFFB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Υψηλό χάσμα ανιόντων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Φυσιολογικό χάσμα ανιόντων</a:t>
            </a:r>
          </a:p>
        </p:txBody>
      </p:sp>
    </p:spTree>
    <p:extLst>
      <p:ext uri="{BB962C8B-B14F-4D97-AF65-F5344CB8AC3E}">
        <p14:creationId xmlns:p14="http://schemas.microsoft.com/office/powerpoint/2010/main" val="697575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52A4FEC-9F2B-684F-A6B3-8B5963FF50B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BC4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/>
          <a:lstStyle/>
          <a:p>
            <a:r>
              <a:rPr lang="el-GR" dirty="0"/>
              <a:t>Αυξημένη παραγωγή οξέος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546C524-98FD-A345-ADFE-9F8B95B9B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600" dirty="0"/>
              <a:t>Γαλακτική οξέωση </a:t>
            </a:r>
          </a:p>
          <a:p>
            <a:r>
              <a:rPr lang="el-GR" sz="3600" dirty="0" err="1"/>
              <a:t>Κετοοξέωση</a:t>
            </a:r>
            <a:endParaRPr lang="el-GR" sz="3600" dirty="0"/>
          </a:p>
          <a:p>
            <a:r>
              <a:rPr lang="el-GR" sz="3600" dirty="0"/>
              <a:t>Δηλητηρίαση με ή χορήγηση</a:t>
            </a:r>
            <a:r>
              <a:rPr lang="en-US" sz="3600" dirty="0"/>
              <a:t>:</a:t>
            </a:r>
            <a:r>
              <a:rPr lang="el-GR" sz="3600" dirty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l-GR" sz="2400" dirty="0" err="1"/>
              <a:t>Μεθανόλης</a:t>
            </a:r>
            <a:endParaRPr lang="el-GR" sz="2400" dirty="0"/>
          </a:p>
          <a:p>
            <a:pPr>
              <a:buFont typeface="Wingdings" pitchFamily="2" charset="2"/>
              <a:buChar char="Ø"/>
            </a:pPr>
            <a:r>
              <a:rPr lang="el-GR" sz="2400" dirty="0" err="1"/>
              <a:t>Αιθυλενικής</a:t>
            </a:r>
            <a:r>
              <a:rPr lang="el-GR" sz="2400" dirty="0"/>
              <a:t> </a:t>
            </a:r>
            <a:r>
              <a:rPr lang="el-GR" sz="2400" dirty="0" err="1"/>
              <a:t>γλυκόλης</a:t>
            </a:r>
            <a:endParaRPr lang="el-GR" sz="2400" dirty="0"/>
          </a:p>
          <a:p>
            <a:pPr>
              <a:buFont typeface="Wingdings" pitchFamily="2" charset="2"/>
              <a:buChar char="Ø"/>
            </a:pPr>
            <a:r>
              <a:rPr lang="el-GR" sz="2400" dirty="0"/>
              <a:t>Ασπιρίνης  </a:t>
            </a:r>
          </a:p>
          <a:p>
            <a:pPr>
              <a:buFont typeface="Wingdings" pitchFamily="2" charset="2"/>
              <a:buChar char="Ø"/>
            </a:pPr>
            <a:r>
              <a:rPr lang="el-GR" sz="2400" dirty="0" err="1"/>
              <a:t>Ακεταμινοφαίνης</a:t>
            </a:r>
            <a:endParaRPr lang="el-GR" sz="2400" dirty="0"/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D </a:t>
            </a:r>
            <a:r>
              <a:rPr lang="el-GR" sz="2400" dirty="0"/>
              <a:t>γαλακτικό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0943599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C9F8A16-8A2A-1342-8334-D0089966C5B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BC4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/>
          <a:lstStyle/>
          <a:p>
            <a:r>
              <a:rPr lang="el-GR" dirty="0" err="1"/>
              <a:t>Απ</a:t>
            </a:r>
            <a:r>
              <a:rPr lang="en-US" dirty="0" err="1"/>
              <a:t>ώ</a:t>
            </a:r>
            <a:r>
              <a:rPr lang="el-GR" dirty="0" err="1"/>
              <a:t>λεια</a:t>
            </a:r>
            <a:r>
              <a:rPr lang="el-GR" dirty="0"/>
              <a:t> </a:t>
            </a:r>
            <a:r>
              <a:rPr lang="el-GR" dirty="0" err="1"/>
              <a:t>διττανθρακικών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A1FEC52-1E83-0D40-A6FB-7E3BA150D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3600" dirty="0"/>
              <a:t>Σοβαρό διαρροϊκό σύνδρομο</a:t>
            </a:r>
          </a:p>
          <a:p>
            <a:r>
              <a:rPr lang="el-GR" sz="3600" dirty="0"/>
              <a:t>Έκθεση ούρων στο </a:t>
            </a:r>
            <a:r>
              <a:rPr lang="el-GR" sz="3600" dirty="0" err="1"/>
              <a:t>βλενογόνο</a:t>
            </a:r>
            <a:r>
              <a:rPr lang="el-GR" sz="3600" dirty="0"/>
              <a:t> του ΓΣ συστήματος (</a:t>
            </a:r>
            <a:r>
              <a:rPr lang="el-GR" sz="3600" dirty="0" err="1"/>
              <a:t>ειλεοκύστη</a:t>
            </a:r>
            <a:r>
              <a:rPr lang="el-GR" sz="3600" dirty="0"/>
              <a:t> </a:t>
            </a:r>
            <a:r>
              <a:rPr lang="el-GR" sz="3600" dirty="0" err="1"/>
              <a:t>κλπ</a:t>
            </a:r>
            <a:r>
              <a:rPr lang="el-GR" sz="3600" dirty="0"/>
              <a:t>)</a:t>
            </a:r>
          </a:p>
          <a:p>
            <a:r>
              <a:rPr lang="el-GR" sz="3600" dirty="0"/>
              <a:t>Νεφρική </a:t>
            </a:r>
            <a:r>
              <a:rPr lang="el-GR" sz="3600" dirty="0" err="1"/>
              <a:t>σωληναριακή</a:t>
            </a:r>
            <a:r>
              <a:rPr lang="el-GR" sz="3600" dirty="0"/>
              <a:t> οξέωση στο εγγύς (τύπου ΙΙ) όπου η νεφρική </a:t>
            </a:r>
            <a:r>
              <a:rPr lang="el-GR" sz="3600" dirty="0" err="1"/>
              <a:t>επαναρρόφηση</a:t>
            </a:r>
            <a:r>
              <a:rPr lang="el-GR" sz="3600" dirty="0"/>
              <a:t> στο εγγύς είναι επηρεασμένη.</a:t>
            </a:r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27294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FBBAEE9-4F75-1D4C-BA16-360CA223E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800" dirty="0">
                <a:solidFill>
                  <a:srgbClr val="0432FF"/>
                </a:solidFill>
              </a:rPr>
              <a:t>Εξίσωση </a:t>
            </a:r>
            <a:r>
              <a:rPr lang="en-US" sz="4800" dirty="0">
                <a:solidFill>
                  <a:srgbClr val="0432FF"/>
                </a:solidFill>
              </a:rPr>
              <a:t>Henderson-Hasselbalch</a:t>
            </a:r>
            <a:endParaRPr lang="el-GR" sz="4800" dirty="0">
              <a:solidFill>
                <a:srgbClr val="0432FF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7E5F228-6B6F-5F4E-A9D1-940F5EEDE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0120" y="1618935"/>
            <a:ext cx="10515600" cy="4351338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	</a:t>
            </a:r>
            <a:endParaRPr lang="el-GR" sz="4800" dirty="0"/>
          </a:p>
          <a:p>
            <a:pPr marL="0" indent="0">
              <a:buNone/>
            </a:pPr>
            <a:r>
              <a:rPr lang="el-GR" sz="4800" dirty="0"/>
              <a:t>	                </a:t>
            </a:r>
            <a:r>
              <a:rPr lang="en-US" sz="4800" dirty="0"/>
              <a:t>   </a:t>
            </a:r>
            <a:r>
              <a:rPr lang="el-GR" sz="4800" dirty="0"/>
              <a:t>                </a:t>
            </a:r>
            <a:r>
              <a:rPr lang="en-US" sz="4800" dirty="0"/>
              <a:t>  [HCO</a:t>
            </a:r>
            <a:r>
              <a:rPr lang="en-US" sz="4800" baseline="30000" dirty="0"/>
              <a:t>-</a:t>
            </a:r>
            <a:r>
              <a:rPr lang="en-US" sz="4800" baseline="-25000" dirty="0"/>
              <a:t>3</a:t>
            </a:r>
            <a:r>
              <a:rPr lang="en-US" sz="4800" dirty="0"/>
              <a:t> ] </a:t>
            </a:r>
            <a:endParaRPr lang="el-GR" sz="4800" dirty="0"/>
          </a:p>
          <a:p>
            <a:pPr marL="0" indent="0">
              <a:buNone/>
            </a:pPr>
            <a:r>
              <a:rPr lang="el-GR" sz="4800" dirty="0"/>
              <a:t>			</a:t>
            </a:r>
            <a:r>
              <a:rPr lang="en-US" sz="4800" dirty="0"/>
              <a:t> </a:t>
            </a:r>
            <a:r>
              <a:rPr lang="el-GR" sz="4800" dirty="0"/>
              <a:t>    </a:t>
            </a:r>
            <a:r>
              <a:rPr lang="en-US" sz="4800" dirty="0"/>
              <a:t>    </a:t>
            </a:r>
            <a:r>
              <a:rPr lang="el-GR" sz="4800" dirty="0"/>
              <a:t>		</a:t>
            </a:r>
            <a:r>
              <a:rPr lang="en-US" sz="4800" dirty="0"/>
              <a:t>[0.03 x PCO</a:t>
            </a:r>
            <a:r>
              <a:rPr lang="en-US" sz="4800" baseline="-25000" dirty="0"/>
              <a:t>2  </a:t>
            </a:r>
            <a:r>
              <a:rPr lang="en-US" sz="4800" dirty="0"/>
              <a:t>]</a:t>
            </a:r>
            <a:endParaRPr lang="el-GR" sz="4800" baseline="-25000" dirty="0"/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EE7B037A-DD81-4549-B3E2-ED6EA315EA7D}"/>
              </a:ext>
            </a:extLst>
          </p:cNvPr>
          <p:cNvSpPr/>
          <p:nvPr/>
        </p:nvSpPr>
        <p:spPr>
          <a:xfrm>
            <a:off x="4746812" y="4274805"/>
            <a:ext cx="510988" cy="2165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B7EA8FD4-BAC2-A242-91D6-7AC2A81B0B8C}"/>
              </a:ext>
            </a:extLst>
          </p:cNvPr>
          <p:cNvSpPr/>
          <p:nvPr/>
        </p:nvSpPr>
        <p:spPr>
          <a:xfrm>
            <a:off x="7106771" y="4274804"/>
            <a:ext cx="510988" cy="2165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9" name="Ευθεία γραμμή σύνδεσης 8">
            <a:extLst>
              <a:ext uri="{FF2B5EF4-FFF2-40B4-BE49-F238E27FC236}">
                <a16:creationId xmlns:a16="http://schemas.microsoft.com/office/drawing/2014/main" id="{138B0A93-1854-3345-84B0-2C1C2CDD867B}"/>
              </a:ext>
            </a:extLst>
          </p:cNvPr>
          <p:cNvCxnSpPr>
            <a:cxnSpLocks/>
          </p:cNvCxnSpPr>
          <p:nvPr/>
        </p:nvCxnSpPr>
        <p:spPr>
          <a:xfrm flipV="1">
            <a:off x="6262530" y="3174691"/>
            <a:ext cx="4370523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94B0AF21-9799-C040-B9F0-DF2938145E91}"/>
              </a:ext>
            </a:extLst>
          </p:cNvPr>
          <p:cNvSpPr/>
          <p:nvPr/>
        </p:nvSpPr>
        <p:spPr>
          <a:xfrm>
            <a:off x="1290120" y="2576872"/>
            <a:ext cx="2433918" cy="12236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pH =</a:t>
            </a:r>
            <a:endParaRPr lang="el-GR" sz="4800" dirty="0">
              <a:solidFill>
                <a:schemeClr val="tx1"/>
              </a:solidFill>
            </a:endParaRPr>
          </a:p>
        </p:txBody>
      </p:sp>
      <p:sp>
        <p:nvSpPr>
          <p:cNvPr id="12" name="Επεξήγηση με παραλληλόγραμμο 11">
            <a:extLst>
              <a:ext uri="{FF2B5EF4-FFF2-40B4-BE49-F238E27FC236}">
                <a16:creationId xmlns:a16="http://schemas.microsoft.com/office/drawing/2014/main" id="{659B20D2-B8A4-9940-8098-0FC555CEBED9}"/>
              </a:ext>
            </a:extLst>
          </p:cNvPr>
          <p:cNvSpPr/>
          <p:nvPr/>
        </p:nvSpPr>
        <p:spPr>
          <a:xfrm>
            <a:off x="5818208" y="4044311"/>
            <a:ext cx="2010122" cy="883330"/>
          </a:xfrm>
          <a:prstGeom prst="wedgeRectCallout">
            <a:avLst>
              <a:gd name="adj1" fmla="val 35565"/>
              <a:gd name="adj2" fmla="val -70882"/>
            </a:avLst>
          </a:prstGeom>
          <a:solidFill>
            <a:srgbClr val="FFDC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>
                <a:solidFill>
                  <a:schemeClr val="tx1"/>
                </a:solidFill>
              </a:rPr>
              <a:t>Συντελεστής διάλυσης </a:t>
            </a:r>
            <a:r>
              <a:rPr lang="en-US" sz="2000" dirty="0">
                <a:solidFill>
                  <a:schemeClr val="tx1"/>
                </a:solidFill>
              </a:rPr>
              <a:t>CO2</a:t>
            </a:r>
            <a:r>
              <a:rPr lang="el-GR" sz="2000" dirty="0">
                <a:solidFill>
                  <a:schemeClr val="tx1"/>
                </a:solidFill>
              </a:rPr>
              <a:t> στο αίμα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E1F78A5-A058-6D40-9173-ED22171019B9}"/>
              </a:ext>
            </a:extLst>
          </p:cNvPr>
          <p:cNvSpPr txBox="1"/>
          <p:nvPr/>
        </p:nvSpPr>
        <p:spPr>
          <a:xfrm>
            <a:off x="1689848" y="5050376"/>
            <a:ext cx="8834717" cy="830997"/>
          </a:xfrm>
          <a:prstGeom prst="rect">
            <a:avLst/>
          </a:prstGeom>
          <a:noFill/>
          <a:ln cmpd="sng">
            <a:solidFill>
              <a:srgbClr val="0432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CO</a:t>
            </a:r>
            <a:r>
              <a:rPr lang="en-US" sz="4800" baseline="-25000" dirty="0"/>
              <a:t>2</a:t>
            </a:r>
            <a:r>
              <a:rPr lang="en-US" sz="4800" dirty="0"/>
              <a:t> + H</a:t>
            </a:r>
            <a:r>
              <a:rPr lang="en-US" sz="4800" baseline="-25000" dirty="0"/>
              <a:t>2</a:t>
            </a:r>
            <a:r>
              <a:rPr lang="en-US" sz="4800" dirty="0"/>
              <a:t>O 🔛</a:t>
            </a:r>
            <a:r>
              <a:rPr lang="el-GR" sz="4800" dirty="0"/>
              <a:t> </a:t>
            </a:r>
            <a:r>
              <a:rPr lang="en-US" sz="4800" dirty="0"/>
              <a:t>H</a:t>
            </a:r>
            <a:r>
              <a:rPr lang="en-US" sz="4800" baseline="-25000" dirty="0"/>
              <a:t>2</a:t>
            </a:r>
            <a:r>
              <a:rPr lang="en-US" sz="4800" dirty="0"/>
              <a:t>CO</a:t>
            </a:r>
            <a:r>
              <a:rPr lang="en-US" sz="4800" baseline="-25000" dirty="0"/>
              <a:t>3</a:t>
            </a:r>
            <a:r>
              <a:rPr lang="en-US" sz="4800" dirty="0"/>
              <a:t> 🔛 HCO</a:t>
            </a:r>
            <a:r>
              <a:rPr lang="en-US" sz="4800" baseline="-25000" dirty="0"/>
              <a:t>3</a:t>
            </a:r>
            <a:r>
              <a:rPr lang="en-US" sz="4800" baseline="30000" dirty="0"/>
              <a:t>-</a:t>
            </a:r>
            <a:r>
              <a:rPr lang="en-US" sz="4800" dirty="0"/>
              <a:t> + H</a:t>
            </a:r>
            <a:r>
              <a:rPr lang="en-US" sz="4800" baseline="30000" dirty="0"/>
              <a:t>+ </a:t>
            </a:r>
            <a:r>
              <a:rPr lang="en-US" sz="4800" dirty="0"/>
              <a:t>  </a:t>
            </a:r>
            <a:endParaRPr lang="el-GR" sz="4800" dirty="0"/>
          </a:p>
        </p:txBody>
      </p:sp>
      <p:sp>
        <p:nvSpPr>
          <p:cNvPr id="14" name="Ορθογώνιο 13">
            <a:extLst>
              <a:ext uri="{FF2B5EF4-FFF2-40B4-BE49-F238E27FC236}">
                <a16:creationId xmlns:a16="http://schemas.microsoft.com/office/drawing/2014/main" id="{2F3B2568-B396-324B-91B1-564865A3EDCD}"/>
              </a:ext>
            </a:extLst>
          </p:cNvPr>
          <p:cNvSpPr/>
          <p:nvPr/>
        </p:nvSpPr>
        <p:spPr>
          <a:xfrm>
            <a:off x="4491317" y="5473964"/>
            <a:ext cx="766483" cy="2165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8E8FF20B-9F5E-BE44-B9F2-A1E59BE28DCD}"/>
              </a:ext>
            </a:extLst>
          </p:cNvPr>
          <p:cNvSpPr/>
          <p:nvPr/>
        </p:nvSpPr>
        <p:spPr>
          <a:xfrm>
            <a:off x="7006525" y="5473965"/>
            <a:ext cx="510988" cy="2165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24CD6FB-038C-F944-BF5A-9482802AB0F3}"/>
              </a:ext>
            </a:extLst>
          </p:cNvPr>
          <p:cNvSpPr txBox="1"/>
          <p:nvPr/>
        </p:nvSpPr>
        <p:spPr>
          <a:xfrm>
            <a:off x="3589792" y="2744342"/>
            <a:ext cx="3445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/>
              <a:t>6.1 + </a:t>
            </a:r>
            <a:r>
              <a:rPr lang="en-US" sz="4800" dirty="0"/>
              <a:t>log</a:t>
            </a:r>
            <a:endParaRPr lang="el-GR" sz="4800" dirty="0"/>
          </a:p>
        </p:txBody>
      </p:sp>
      <p:sp>
        <p:nvSpPr>
          <p:cNvPr id="18" name="Επεξήγηση με παραλληλόγραμμο 17">
            <a:extLst>
              <a:ext uri="{FF2B5EF4-FFF2-40B4-BE49-F238E27FC236}">
                <a16:creationId xmlns:a16="http://schemas.microsoft.com/office/drawing/2014/main" id="{E3777EEE-6B1F-E74E-99E4-B4A4EF158B30}"/>
              </a:ext>
            </a:extLst>
          </p:cNvPr>
          <p:cNvSpPr/>
          <p:nvPr/>
        </p:nvSpPr>
        <p:spPr>
          <a:xfrm>
            <a:off x="175488" y="3973516"/>
            <a:ext cx="2251341" cy="883330"/>
          </a:xfrm>
          <a:prstGeom prst="wedgeRectCallout">
            <a:avLst>
              <a:gd name="adj1" fmla="val 29195"/>
              <a:gd name="adj2" fmla="val -7543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/>
              <a:t>- </a:t>
            </a:r>
            <a:r>
              <a:rPr lang="en-US" sz="4400" dirty="0"/>
              <a:t>log [H+]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377753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49FAC59-DBC9-2F48-88BE-C2F2AB6588F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BC4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/>
          <a:lstStyle/>
          <a:p>
            <a:r>
              <a:rPr lang="el-GR" dirty="0"/>
              <a:t>Επηρεασμένη νεφρική απέκκριση οξέος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E231A7F-D364-904C-99D7-37A167B439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sz="3200" dirty="0"/>
              <a:t>Η ΜΟ που οφείλεται σε μειωμένη νεφρική απέκκριση οξέος είναι</a:t>
            </a:r>
            <a:r>
              <a:rPr lang="en-US" sz="3200" dirty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el-GR" sz="3200" dirty="0"/>
              <a:t>↓ απέκκριση οξέος λόγω ↓ </a:t>
            </a:r>
            <a:r>
              <a:rPr lang="en-US" sz="3200" dirty="0"/>
              <a:t>GFR</a:t>
            </a:r>
            <a:endParaRPr lang="el-GR" sz="3200" dirty="0"/>
          </a:p>
          <a:p>
            <a:pPr>
              <a:buFont typeface="Wingdings" pitchFamily="2" charset="2"/>
              <a:buChar char="Ø"/>
            </a:pPr>
            <a:r>
              <a:rPr lang="el-GR" sz="3200" dirty="0"/>
              <a:t>Άπω (</a:t>
            </a:r>
            <a:r>
              <a:rPr lang="en-US" sz="3200" dirty="0"/>
              <a:t>type 1) </a:t>
            </a:r>
            <a:r>
              <a:rPr lang="el-GR" sz="3200" dirty="0"/>
              <a:t>νεφρική </a:t>
            </a:r>
            <a:r>
              <a:rPr lang="el-GR" sz="3200" dirty="0" err="1"/>
              <a:t>σωληναριακή</a:t>
            </a:r>
            <a:r>
              <a:rPr lang="el-GR" sz="3200" dirty="0"/>
              <a:t> οξέωση (</a:t>
            </a:r>
            <a:r>
              <a:rPr lang="el-GR" sz="3200" dirty="0" err="1"/>
              <a:t>σωληναριακή</a:t>
            </a:r>
            <a:r>
              <a:rPr lang="el-GR" sz="3200" dirty="0"/>
              <a:t> δυσλειτουργία με φυσιολογική </a:t>
            </a:r>
            <a:r>
              <a:rPr lang="en-US" sz="3200" dirty="0"/>
              <a:t>GFR</a:t>
            </a:r>
            <a:r>
              <a:rPr lang="el-GR" sz="3200" dirty="0"/>
              <a:t> αρχικά)</a:t>
            </a:r>
            <a:endParaRPr lang="en-US" sz="32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6043237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8C2FD2A-AD20-7343-B122-738FCAE1D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0432FF"/>
                </a:solidFill>
              </a:rPr>
              <a:t>Χάσμα ανιόντων-</a:t>
            </a:r>
            <a:r>
              <a:rPr lang="en-US" dirty="0">
                <a:solidFill>
                  <a:srgbClr val="0432FF"/>
                </a:solidFill>
              </a:rPr>
              <a:t>anion gap</a:t>
            </a:r>
            <a:r>
              <a:rPr lang="el-GR" dirty="0">
                <a:solidFill>
                  <a:srgbClr val="0432FF"/>
                </a:solidFill>
              </a:rPr>
              <a:t> (</a:t>
            </a:r>
            <a:r>
              <a:rPr lang="en-US" dirty="0">
                <a:solidFill>
                  <a:srgbClr val="0432FF"/>
                </a:solidFill>
              </a:rPr>
              <a:t>AG)</a:t>
            </a:r>
            <a:r>
              <a:rPr lang="el-GR" dirty="0">
                <a:solidFill>
                  <a:srgbClr val="0432FF"/>
                </a:solidFill>
              </a:rPr>
              <a:t> </a:t>
            </a:r>
            <a:r>
              <a:rPr lang="el-GR" dirty="0" err="1">
                <a:solidFill>
                  <a:srgbClr val="0432FF"/>
                </a:solidFill>
              </a:rPr>
              <a:t>φ.τ</a:t>
            </a:r>
            <a:r>
              <a:rPr lang="el-GR" dirty="0">
                <a:solidFill>
                  <a:srgbClr val="0432FF"/>
                </a:solidFill>
              </a:rPr>
              <a:t> (3-10)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FAA3877-8C91-5B4E-B4BE-6D3104B49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Serum anion gap= (Na</a:t>
            </a:r>
            <a:r>
              <a:rPr lang="en-US" baseline="30000" dirty="0"/>
              <a:t>+</a:t>
            </a:r>
            <a:r>
              <a:rPr lang="en-US" dirty="0"/>
              <a:t>+K</a:t>
            </a:r>
            <a:r>
              <a:rPr lang="en-US" baseline="30000" dirty="0"/>
              <a:t>+</a:t>
            </a:r>
            <a:r>
              <a:rPr lang="en-US" dirty="0"/>
              <a:t>) - (Cl</a:t>
            </a:r>
            <a:r>
              <a:rPr lang="en-US" baseline="30000" dirty="0"/>
              <a:t>-</a:t>
            </a:r>
            <a:r>
              <a:rPr lang="en-US" dirty="0"/>
              <a:t>+ HCO</a:t>
            </a:r>
            <a:r>
              <a:rPr lang="en-US" baseline="30000" dirty="0"/>
              <a:t>-</a:t>
            </a:r>
            <a:r>
              <a:rPr lang="en-US" baseline="-25000" dirty="0"/>
              <a:t>3 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800" dirty="0">
                <a:solidFill>
                  <a:srgbClr val="0432FF"/>
                </a:solidFill>
              </a:rPr>
              <a:t>Serum anion gap (AG) = Na</a:t>
            </a:r>
            <a:r>
              <a:rPr lang="en-US" sz="4800" baseline="30000" dirty="0">
                <a:solidFill>
                  <a:srgbClr val="0432FF"/>
                </a:solidFill>
              </a:rPr>
              <a:t>+</a:t>
            </a:r>
            <a:r>
              <a:rPr lang="en-US" sz="4800" dirty="0">
                <a:solidFill>
                  <a:srgbClr val="0432FF"/>
                </a:solidFill>
              </a:rPr>
              <a:t> - (Cl</a:t>
            </a:r>
            <a:r>
              <a:rPr lang="en-US" sz="4800" baseline="30000" dirty="0">
                <a:solidFill>
                  <a:srgbClr val="0432FF"/>
                </a:solidFill>
              </a:rPr>
              <a:t>-</a:t>
            </a:r>
            <a:r>
              <a:rPr lang="en-US" sz="4800" dirty="0">
                <a:solidFill>
                  <a:srgbClr val="0432FF"/>
                </a:solidFill>
              </a:rPr>
              <a:t>+ HCO</a:t>
            </a:r>
            <a:r>
              <a:rPr lang="en-US" sz="4800" baseline="30000" dirty="0">
                <a:solidFill>
                  <a:srgbClr val="0432FF"/>
                </a:solidFill>
              </a:rPr>
              <a:t>-</a:t>
            </a:r>
            <a:r>
              <a:rPr lang="en-US" sz="4800" baseline="-25000" dirty="0">
                <a:solidFill>
                  <a:srgbClr val="0432FF"/>
                </a:solidFill>
              </a:rPr>
              <a:t>3 </a:t>
            </a:r>
            <a:r>
              <a:rPr lang="en-US" sz="4800" dirty="0">
                <a:solidFill>
                  <a:srgbClr val="0432FF"/>
                </a:solidFill>
              </a:rPr>
              <a:t>)</a:t>
            </a:r>
          </a:p>
          <a:p>
            <a:pPr marL="0" indent="0">
              <a:buNone/>
            </a:pPr>
            <a:endParaRPr lang="en-US" sz="4800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3EA77EFB-D8C1-B047-B1FC-368050275B8E}"/>
              </a:ext>
            </a:extLst>
          </p:cNvPr>
          <p:cNvSpPr/>
          <p:nvPr/>
        </p:nvSpPr>
        <p:spPr>
          <a:xfrm>
            <a:off x="604024" y="4147893"/>
            <a:ext cx="10983951" cy="1717287"/>
          </a:xfrm>
          <a:prstGeom prst="rect">
            <a:avLst/>
          </a:prstGeom>
          <a:solidFill>
            <a:srgbClr val="FFFBC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dirty="0">
                <a:solidFill>
                  <a:schemeClr val="tx1"/>
                </a:solidFill>
              </a:rPr>
              <a:t>Στα φυσιολογικά άτομα, το κύριο μη μετρήσιμο ανιόν που είναι υπεύθυνο για το</a:t>
            </a:r>
            <a:r>
              <a:rPr lang="en-US" sz="2800" dirty="0">
                <a:solidFill>
                  <a:schemeClr val="tx1"/>
                </a:solidFill>
              </a:rPr>
              <a:t> AG</a:t>
            </a:r>
            <a:r>
              <a:rPr lang="el-GR" sz="2800" dirty="0">
                <a:solidFill>
                  <a:schemeClr val="tx1"/>
                </a:solidFill>
              </a:rPr>
              <a:t> είναι η </a:t>
            </a:r>
            <a:r>
              <a:rPr lang="el-GR" sz="2800" dirty="0" err="1">
                <a:solidFill>
                  <a:schemeClr val="tx1"/>
                </a:solidFill>
              </a:rPr>
              <a:t>αλβουμίνη</a:t>
            </a:r>
            <a:r>
              <a:rPr lang="el-GR" sz="2800" dirty="0">
                <a:solidFill>
                  <a:schemeClr val="tx1"/>
                </a:solidFill>
              </a:rPr>
              <a:t> που έχει αρνητικό φορτίο, γι’ αυτό το </a:t>
            </a:r>
            <a:r>
              <a:rPr lang="en-US" sz="2800" dirty="0">
                <a:solidFill>
                  <a:schemeClr val="tx1"/>
                </a:solidFill>
              </a:rPr>
              <a:t>AG</a:t>
            </a:r>
            <a:r>
              <a:rPr lang="el-GR" sz="2800" dirty="0">
                <a:solidFill>
                  <a:schemeClr val="tx1"/>
                </a:solidFill>
              </a:rPr>
              <a:t> πρέπει να προσαρμόζεται σε ασθενείς με </a:t>
            </a:r>
            <a:r>
              <a:rPr lang="el-GR" sz="2800" dirty="0" err="1">
                <a:solidFill>
                  <a:schemeClr val="tx1"/>
                </a:solidFill>
              </a:rPr>
              <a:t>υπαλβουμιναιμία</a:t>
            </a:r>
            <a:r>
              <a:rPr lang="el-GR" sz="2800" dirty="0">
                <a:solidFill>
                  <a:schemeClr val="tx1"/>
                </a:solidFill>
              </a:rPr>
              <a:t> (↓ 2.3-2.5 </a:t>
            </a:r>
            <a:r>
              <a:rPr lang="en-US" sz="2800" dirty="0" err="1">
                <a:solidFill>
                  <a:schemeClr val="tx1"/>
                </a:solidFill>
              </a:rPr>
              <a:t>mEq</a:t>
            </a:r>
            <a:r>
              <a:rPr lang="en-US" sz="2800" dirty="0">
                <a:solidFill>
                  <a:schemeClr val="tx1"/>
                </a:solidFill>
              </a:rPr>
              <a:t>/L </a:t>
            </a:r>
            <a:r>
              <a:rPr lang="el-GR" sz="2800" dirty="0">
                <a:solidFill>
                  <a:schemeClr val="tx1"/>
                </a:solidFill>
              </a:rPr>
              <a:t> για κ</a:t>
            </a:r>
            <a:r>
              <a:rPr lang="en-US" sz="2800" dirty="0" err="1">
                <a:solidFill>
                  <a:schemeClr val="tx1"/>
                </a:solidFill>
              </a:rPr>
              <a:t>ά</a:t>
            </a:r>
            <a:r>
              <a:rPr lang="el-GR" sz="2800" dirty="0">
                <a:solidFill>
                  <a:schemeClr val="tx1"/>
                </a:solidFill>
              </a:rPr>
              <a:t>θε 1</a:t>
            </a:r>
            <a:r>
              <a:rPr lang="en-US" sz="2800" dirty="0">
                <a:solidFill>
                  <a:schemeClr val="tx1"/>
                </a:solidFill>
              </a:rPr>
              <a:t>g</a:t>
            </a:r>
            <a:r>
              <a:rPr lang="el-GR" sz="2800" dirty="0">
                <a:solidFill>
                  <a:schemeClr val="tx1"/>
                </a:solidFill>
              </a:rPr>
              <a:t>/</a:t>
            </a:r>
            <a:r>
              <a:rPr lang="en-US" sz="2800" dirty="0" err="1">
                <a:solidFill>
                  <a:schemeClr val="tx1"/>
                </a:solidFill>
              </a:rPr>
              <a:t>dL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l-GR" sz="2800" dirty="0">
                <a:solidFill>
                  <a:schemeClr val="tx1"/>
                </a:solidFill>
              </a:rPr>
              <a:t> με</a:t>
            </a:r>
            <a:r>
              <a:rPr lang="en-US" sz="2800" dirty="0" err="1">
                <a:solidFill>
                  <a:schemeClr val="tx1"/>
                </a:solidFill>
              </a:rPr>
              <a:t>ί</a:t>
            </a:r>
            <a:r>
              <a:rPr lang="el-GR" sz="2800" dirty="0" err="1">
                <a:solidFill>
                  <a:schemeClr val="tx1"/>
                </a:solidFill>
              </a:rPr>
              <a:t>ωση</a:t>
            </a:r>
            <a:r>
              <a:rPr lang="el-GR" sz="2800" dirty="0">
                <a:solidFill>
                  <a:schemeClr val="tx1"/>
                </a:solidFill>
              </a:rPr>
              <a:t> της </a:t>
            </a:r>
            <a:r>
              <a:rPr lang="el-GR" sz="2800" dirty="0" err="1">
                <a:solidFill>
                  <a:schemeClr val="tx1"/>
                </a:solidFill>
              </a:rPr>
              <a:t>αλβουμίνης</a:t>
            </a:r>
            <a:r>
              <a:rPr lang="el-GR" sz="2800" dirty="0">
                <a:solidFill>
                  <a:schemeClr val="tx1"/>
                </a:solidFill>
              </a:rPr>
              <a:t> του ορού). </a:t>
            </a:r>
          </a:p>
        </p:txBody>
      </p:sp>
    </p:spTree>
    <p:extLst>
      <p:ext uri="{BB962C8B-B14F-4D97-AF65-F5344CB8AC3E}">
        <p14:creationId xmlns:p14="http://schemas.microsoft.com/office/powerpoint/2010/main" val="1378236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Διάγραμμα 3">
            <a:extLst>
              <a:ext uri="{FF2B5EF4-FFF2-40B4-BE49-F238E27FC236}">
                <a16:creationId xmlns:a16="http://schemas.microsoft.com/office/drawing/2014/main" id="{A8082C7F-99DB-8545-86D6-FF4E4799206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10760797"/>
              </p:ext>
            </p:extLst>
          </p:nvPr>
        </p:nvGraphicFramePr>
        <p:xfrm>
          <a:off x="2372963" y="378704"/>
          <a:ext cx="7266983" cy="23180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A34C99D9-A1A3-4E41-BA89-FDABA3E66F4B}"/>
              </a:ext>
            </a:extLst>
          </p:cNvPr>
          <p:cNvSpPr txBox="1"/>
          <p:nvPr/>
        </p:nvSpPr>
        <p:spPr>
          <a:xfrm>
            <a:off x="263471" y="2882685"/>
            <a:ext cx="5439905" cy="3908762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l-GR" sz="2800" b="1" dirty="0"/>
              <a:t>Απώλεια </a:t>
            </a:r>
            <a:r>
              <a:rPr lang="en-US" sz="2800" b="1" dirty="0"/>
              <a:t>HCO</a:t>
            </a:r>
            <a:r>
              <a:rPr lang="en-US" sz="2800" b="1" baseline="30000" dirty="0"/>
              <a:t>-</a:t>
            </a:r>
            <a:r>
              <a:rPr lang="en-US" sz="2800" b="1" baseline="-25000" dirty="0"/>
              <a:t>3</a:t>
            </a:r>
            <a:r>
              <a:rPr lang="el-GR" sz="2800" b="1" baseline="-25000" dirty="0"/>
              <a:t> </a:t>
            </a:r>
            <a:r>
              <a:rPr lang="el-GR" sz="2800" b="1" dirty="0"/>
              <a:t> ± μειωμένη </a:t>
            </a:r>
            <a:r>
              <a:rPr lang="en-US" sz="2800" b="1" dirty="0"/>
              <a:t>GFR</a:t>
            </a:r>
            <a:r>
              <a:rPr lang="el-GR" sz="2800" b="1" dirty="0"/>
              <a:t> </a:t>
            </a:r>
          </a:p>
          <a:p>
            <a:r>
              <a:rPr lang="el-GR" sz="2800" u="sng" dirty="0"/>
              <a:t>Αίτια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800" dirty="0"/>
              <a:t>Διάρροια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800" dirty="0"/>
              <a:t>Παρατεταμένη έκθεση ούρων σε ΓΣ </a:t>
            </a:r>
            <a:r>
              <a:rPr lang="el-GR" sz="2800" dirty="0" err="1"/>
              <a:t>βλενογόνο</a:t>
            </a:r>
            <a:endParaRPr lang="el-GR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800" dirty="0" err="1"/>
              <a:t>Νεφροσωληναριακή</a:t>
            </a:r>
            <a:r>
              <a:rPr lang="el-GR" sz="2800" dirty="0"/>
              <a:t> οξέωση τύπου ΙΙ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800" dirty="0"/>
              <a:t>Μειωμένη </a:t>
            </a:r>
            <a:r>
              <a:rPr lang="en-US" sz="2800" dirty="0"/>
              <a:t>GFR</a:t>
            </a:r>
            <a:endParaRPr lang="el-GR" sz="2800" dirty="0"/>
          </a:p>
          <a:p>
            <a:r>
              <a:rPr lang="el-GR" sz="2400" dirty="0"/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C9CE615-E795-3D46-BF87-DFF616ADB362}"/>
              </a:ext>
            </a:extLst>
          </p:cNvPr>
          <p:cNvSpPr txBox="1"/>
          <p:nvPr/>
        </p:nvSpPr>
        <p:spPr>
          <a:xfrm>
            <a:off x="6121831" y="2944240"/>
            <a:ext cx="5858359" cy="3847207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b="1" dirty="0"/>
              <a:t>Το αθροιζόμενο οξύ είναι ένα οποιοδήποτε δυνατό οξύ (άλλο από το </a:t>
            </a:r>
            <a:r>
              <a:rPr lang="en-US" sz="2400" b="1" dirty="0" err="1"/>
              <a:t>HCl</a:t>
            </a:r>
            <a:r>
              <a:rPr lang="en-US" sz="2400" b="1" dirty="0"/>
              <a:t>)</a:t>
            </a:r>
            <a:endParaRPr lang="el-GR" sz="2400" b="1" dirty="0"/>
          </a:p>
          <a:p>
            <a:r>
              <a:rPr lang="el-GR" sz="2800" u="sng" dirty="0"/>
              <a:t>Α</a:t>
            </a:r>
            <a:r>
              <a:rPr lang="en-US" sz="2800" u="sng" dirty="0" err="1"/>
              <a:t>ί</a:t>
            </a:r>
            <a:r>
              <a:rPr lang="el-GR" sz="2800" u="sng" dirty="0" err="1"/>
              <a:t>τια</a:t>
            </a:r>
            <a:endParaRPr lang="el-GR" sz="2800" u="sng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/>
              <a:t>Γαλακτική οξέωση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 err="1"/>
              <a:t>Κετοοξέωση</a:t>
            </a:r>
            <a:endParaRPr lang="el-G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/>
              <a:t>ΟΝΒ ή ΧΝΝ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/>
              <a:t>Δηλητηρίαση με σαλικυλικά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/>
              <a:t>Κατάχρηση </a:t>
            </a:r>
            <a:r>
              <a:rPr lang="el-GR" sz="2800" dirty="0" err="1"/>
              <a:t>ακεταμινοφαίνης</a:t>
            </a:r>
            <a:endParaRPr lang="el-G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D-</a:t>
            </a:r>
            <a:r>
              <a:rPr lang="el-GR" sz="2800" dirty="0"/>
              <a:t>γαλακτική οξέωση</a:t>
            </a:r>
          </a:p>
        </p:txBody>
      </p:sp>
    </p:spTree>
    <p:extLst>
      <p:ext uri="{BB962C8B-B14F-4D97-AF65-F5344CB8AC3E}">
        <p14:creationId xmlns:p14="http://schemas.microsoft.com/office/powerpoint/2010/main" val="108042228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id="{9C99C4AA-4CCB-8141-9F45-41E5C2F7FD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3114"/>
            <a:ext cx="10515600" cy="1325563"/>
          </a:xfrm>
          <a:extLst>
            <a:ext uri="{91240B29-F687-4F45-9708-019B960494DF}">
              <a14:hiddenLine xmlns:a14="http://schemas.microsoft.com/office/drawing/2010/main" w="38100" cmpd="sng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altLang="el-GR" dirty="0">
                <a:solidFill>
                  <a:schemeClr val="bg1"/>
                </a:solidFill>
              </a:rPr>
              <a:t>Metabolic Acidosis</a:t>
            </a:r>
          </a:p>
        </p:txBody>
      </p:sp>
      <p:sp>
        <p:nvSpPr>
          <p:cNvPr id="26626" name="AutoShape 6">
            <a:extLst>
              <a:ext uri="{FF2B5EF4-FFF2-40B4-BE49-F238E27FC236}">
                <a16:creationId xmlns:a16="http://schemas.microsoft.com/office/drawing/2014/main" id="{1CCFAE19-C655-D245-96BE-BF55B3976D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4282" y="956229"/>
            <a:ext cx="4219304" cy="1059264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38100">
            <a:solidFill>
              <a:srgbClr val="00FF00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800" dirty="0"/>
              <a:t>Primary Fall in [HCO</a:t>
            </a:r>
            <a:r>
              <a:rPr lang="en-US" altLang="el-GR" sz="2800" baseline="-25000" dirty="0"/>
              <a:t>3</a:t>
            </a:r>
            <a:r>
              <a:rPr lang="en-US" altLang="el-GR" sz="2800" baseline="30000" dirty="0"/>
              <a:t>-</a:t>
            </a:r>
            <a:r>
              <a:rPr lang="en-US" altLang="el-GR" sz="2800" dirty="0"/>
              <a:t>]</a:t>
            </a:r>
          </a:p>
        </p:txBody>
      </p:sp>
      <p:sp>
        <p:nvSpPr>
          <p:cNvPr id="26627" name="AutoShape 7">
            <a:extLst>
              <a:ext uri="{FF2B5EF4-FFF2-40B4-BE49-F238E27FC236}">
                <a16:creationId xmlns:a16="http://schemas.microsoft.com/office/drawing/2014/main" id="{1090681D-39E2-C148-9CA0-42D0329C4A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0870" y="2281792"/>
            <a:ext cx="2549234" cy="812529"/>
          </a:xfrm>
          <a:prstGeom prst="roundRect">
            <a:avLst>
              <a:gd name="adj" fmla="val 16667"/>
            </a:avLst>
          </a:prstGeom>
          <a:solidFill>
            <a:srgbClr val="D60093"/>
          </a:solidFill>
          <a:ln w="38100">
            <a:solidFill>
              <a:srgbClr val="CCCCFF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400"/>
              <a:t>Loss of Bicarbonate</a:t>
            </a:r>
          </a:p>
        </p:txBody>
      </p:sp>
      <p:sp>
        <p:nvSpPr>
          <p:cNvPr id="26628" name="AutoShape 8">
            <a:extLst>
              <a:ext uri="{FF2B5EF4-FFF2-40B4-BE49-F238E27FC236}">
                <a16:creationId xmlns:a16="http://schemas.microsoft.com/office/drawing/2014/main" id="{988FC429-1D40-2343-9F2B-80C9653EDF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3136" y="3810000"/>
            <a:ext cx="1447800" cy="457200"/>
          </a:xfrm>
          <a:prstGeom prst="roundRect">
            <a:avLst>
              <a:gd name="adj" fmla="val 16667"/>
            </a:avLst>
          </a:prstGeom>
          <a:solidFill>
            <a:srgbClr val="996633"/>
          </a:solidFill>
          <a:ln w="38100">
            <a:solidFill>
              <a:srgbClr val="FFCC66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1800"/>
              <a:t>GI Tract</a:t>
            </a:r>
          </a:p>
        </p:txBody>
      </p:sp>
      <p:sp>
        <p:nvSpPr>
          <p:cNvPr id="26629" name="AutoShape 9">
            <a:extLst>
              <a:ext uri="{FF2B5EF4-FFF2-40B4-BE49-F238E27FC236}">
                <a16:creationId xmlns:a16="http://schemas.microsoft.com/office/drawing/2014/main" id="{3934D0B5-F5B2-4D44-9D05-AE0A8BFA4D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304" y="3810000"/>
            <a:ext cx="1524000" cy="457200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 w="38100">
            <a:solidFill>
              <a:srgbClr val="FFCCFF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1800"/>
              <a:t>Kidney</a:t>
            </a:r>
          </a:p>
        </p:txBody>
      </p:sp>
      <p:sp>
        <p:nvSpPr>
          <p:cNvPr id="26630" name="AutoShape 11">
            <a:extLst>
              <a:ext uri="{FF2B5EF4-FFF2-40B4-BE49-F238E27FC236}">
                <a16:creationId xmlns:a16="http://schemas.microsoft.com/office/drawing/2014/main" id="{6DF6153E-9856-AD4A-80CA-403CB8726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3773" y="5314627"/>
            <a:ext cx="1332854" cy="457200"/>
          </a:xfrm>
          <a:prstGeom prst="roundRect">
            <a:avLst>
              <a:gd name="adj" fmla="val 16667"/>
            </a:avLst>
          </a:prstGeom>
          <a:solidFill>
            <a:srgbClr val="996633"/>
          </a:solidFill>
          <a:ln w="38100">
            <a:solidFill>
              <a:srgbClr val="FFCC66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1800" dirty="0"/>
              <a:t>Diarrhea</a:t>
            </a:r>
          </a:p>
        </p:txBody>
      </p:sp>
      <p:sp>
        <p:nvSpPr>
          <p:cNvPr id="26631" name="AutoShape 12">
            <a:extLst>
              <a:ext uri="{FF2B5EF4-FFF2-40B4-BE49-F238E27FC236}">
                <a16:creationId xmlns:a16="http://schemas.microsoft.com/office/drawing/2014/main" id="{EEB778D8-6050-C244-B526-A229B5E6F8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2301" y="5213726"/>
            <a:ext cx="1752600" cy="709612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 w="38100">
            <a:solidFill>
              <a:srgbClr val="FFCCFF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1800"/>
              <a:t>Proximal Renal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1800"/>
              <a:t>Tubular Acidosis</a:t>
            </a:r>
          </a:p>
        </p:txBody>
      </p:sp>
      <p:sp>
        <p:nvSpPr>
          <p:cNvPr id="26632" name="AutoShape 13">
            <a:extLst>
              <a:ext uri="{FF2B5EF4-FFF2-40B4-BE49-F238E27FC236}">
                <a16:creationId xmlns:a16="http://schemas.microsoft.com/office/drawing/2014/main" id="{9DD4E176-A0EE-2F46-84E6-B33FBE6E3F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798" y="2281792"/>
            <a:ext cx="2743201" cy="956671"/>
          </a:xfrm>
          <a:prstGeom prst="roundRect">
            <a:avLst>
              <a:gd name="adj" fmla="val 16667"/>
            </a:avLst>
          </a:prstGeom>
          <a:solidFill>
            <a:srgbClr val="CC66FF"/>
          </a:solidFill>
          <a:ln w="38100">
            <a:solidFill>
              <a:srgbClr val="CCCCFF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 typeface="Symbol" pitchFamily="2" charset="2"/>
              <a:buChar char="¯"/>
            </a:pPr>
            <a:r>
              <a:rPr lang="en-US" altLang="el-GR" sz="2400">
                <a:sym typeface="Symbol" pitchFamily="2" charset="2"/>
              </a:rPr>
              <a:t> Renal Excretion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 typeface="Symbol" pitchFamily="2" charset="2"/>
              <a:buNone/>
            </a:pPr>
            <a:r>
              <a:rPr lang="en-US" altLang="el-GR" sz="2400">
                <a:sym typeface="Symbol" pitchFamily="2" charset="2"/>
              </a:rPr>
              <a:t>of H</a:t>
            </a:r>
            <a:r>
              <a:rPr lang="en-US" altLang="el-GR" sz="2400" baseline="30000">
                <a:sym typeface="Symbol" pitchFamily="2" charset="2"/>
              </a:rPr>
              <a:t>+</a:t>
            </a:r>
          </a:p>
        </p:txBody>
      </p:sp>
      <p:sp>
        <p:nvSpPr>
          <p:cNvPr id="26633" name="AutoShape 14">
            <a:extLst>
              <a:ext uri="{FF2B5EF4-FFF2-40B4-BE49-F238E27FC236}">
                <a16:creationId xmlns:a16="http://schemas.microsoft.com/office/drawing/2014/main" id="{8661DAFB-9FE4-D84A-95AE-0D1363D002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0300" y="4343400"/>
            <a:ext cx="1409700" cy="990600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 w="38100">
            <a:solidFill>
              <a:srgbClr val="FFCCFF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1800"/>
              <a:t>Acute and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1800"/>
              <a:t>Chronic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1800"/>
              <a:t>Kidney Injury</a:t>
            </a:r>
          </a:p>
        </p:txBody>
      </p:sp>
      <p:sp>
        <p:nvSpPr>
          <p:cNvPr id="26634" name="AutoShape 15">
            <a:extLst>
              <a:ext uri="{FF2B5EF4-FFF2-40B4-BE49-F238E27FC236}">
                <a16:creationId xmlns:a16="http://schemas.microsoft.com/office/drawing/2014/main" id="{B966FA3D-0BC2-A445-95CC-8F8739D9EF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399" y="4343399"/>
            <a:ext cx="1278301" cy="971228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 w="38100">
            <a:solidFill>
              <a:srgbClr val="FFCCFF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1800"/>
              <a:t>Distal Renal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1800"/>
              <a:t>Tubular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1800"/>
              <a:t>Acidosis</a:t>
            </a:r>
          </a:p>
        </p:txBody>
      </p:sp>
      <p:sp>
        <p:nvSpPr>
          <p:cNvPr id="26635" name="AutoShape 16">
            <a:extLst>
              <a:ext uri="{FF2B5EF4-FFF2-40B4-BE49-F238E27FC236}">
                <a16:creationId xmlns:a16="http://schemas.microsoft.com/office/drawing/2014/main" id="{E420D717-45A6-5541-A036-5C80B2F2B2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59346" y="2162492"/>
            <a:ext cx="2103034" cy="833693"/>
          </a:xfrm>
          <a:prstGeom prst="roundRect">
            <a:avLst>
              <a:gd name="adj" fmla="val 16667"/>
            </a:avLst>
          </a:prstGeom>
          <a:solidFill>
            <a:srgbClr val="FF5050"/>
          </a:solidFill>
          <a:ln w="38100">
            <a:solidFill>
              <a:srgbClr val="FFCCFF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400"/>
              <a:t>Excess Acid</a:t>
            </a:r>
          </a:p>
        </p:txBody>
      </p:sp>
      <p:sp>
        <p:nvSpPr>
          <p:cNvPr id="26636" name="AutoShape 17">
            <a:extLst>
              <a:ext uri="{FF2B5EF4-FFF2-40B4-BE49-F238E27FC236}">
                <a16:creationId xmlns:a16="http://schemas.microsoft.com/office/drawing/2014/main" id="{F97CB70B-821D-C24A-AFCD-7C1B28A91E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3586" y="3534769"/>
            <a:ext cx="1400014" cy="421092"/>
          </a:xfrm>
          <a:prstGeom prst="roundRect">
            <a:avLst>
              <a:gd name="adj" fmla="val 16667"/>
            </a:avLst>
          </a:prstGeom>
          <a:solidFill>
            <a:srgbClr val="33CC33"/>
          </a:solidFill>
          <a:ln w="38100">
            <a:solidFill>
              <a:srgbClr val="66FF99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1800"/>
              <a:t>Endogenous</a:t>
            </a:r>
          </a:p>
        </p:txBody>
      </p:sp>
      <p:sp>
        <p:nvSpPr>
          <p:cNvPr id="26637" name="AutoShape 18">
            <a:extLst>
              <a:ext uri="{FF2B5EF4-FFF2-40B4-BE49-F238E27FC236}">
                <a16:creationId xmlns:a16="http://schemas.microsoft.com/office/drawing/2014/main" id="{75478285-E0C6-0149-A552-3B3E441920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10664" y="3551089"/>
            <a:ext cx="1371600" cy="381000"/>
          </a:xfrm>
          <a:prstGeom prst="roundRect">
            <a:avLst>
              <a:gd name="adj" fmla="val 16667"/>
            </a:avLst>
          </a:prstGeom>
          <a:solidFill>
            <a:srgbClr val="F6F000"/>
          </a:solidFill>
          <a:ln w="38100">
            <a:solidFill>
              <a:srgbClr val="FFFFCC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1800">
                <a:solidFill>
                  <a:srgbClr val="000000"/>
                </a:solidFill>
              </a:rPr>
              <a:t>Exogenous</a:t>
            </a:r>
          </a:p>
        </p:txBody>
      </p:sp>
      <p:sp>
        <p:nvSpPr>
          <p:cNvPr id="26638" name="AutoShape 19">
            <a:extLst>
              <a:ext uri="{FF2B5EF4-FFF2-40B4-BE49-F238E27FC236}">
                <a16:creationId xmlns:a16="http://schemas.microsoft.com/office/drawing/2014/main" id="{9B838EB4-EF50-EC42-9E96-502DBAE5CB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8422" y="4604287"/>
            <a:ext cx="1551767" cy="1167539"/>
          </a:xfrm>
          <a:prstGeom prst="roundRect">
            <a:avLst>
              <a:gd name="adj" fmla="val 16667"/>
            </a:avLst>
          </a:prstGeom>
          <a:solidFill>
            <a:srgbClr val="F6F000"/>
          </a:solidFill>
          <a:ln w="38100">
            <a:solidFill>
              <a:srgbClr val="FFFFCC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1800">
                <a:solidFill>
                  <a:srgbClr val="000000"/>
                </a:solidFill>
              </a:rPr>
              <a:t>Ethylene Glycol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1800">
                <a:solidFill>
                  <a:srgbClr val="000000"/>
                </a:solidFill>
              </a:rPr>
              <a:t>Methanol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1800">
                <a:solidFill>
                  <a:srgbClr val="000000"/>
                </a:solidFill>
              </a:rPr>
              <a:t>Salicylates</a:t>
            </a:r>
          </a:p>
        </p:txBody>
      </p:sp>
      <p:sp>
        <p:nvSpPr>
          <p:cNvPr id="26639" name="AutoShape 20">
            <a:extLst>
              <a:ext uri="{FF2B5EF4-FFF2-40B4-BE49-F238E27FC236}">
                <a16:creationId xmlns:a16="http://schemas.microsoft.com/office/drawing/2014/main" id="{94ADDAB8-40F6-1E4A-AEBA-15060C5CC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1140" y="4648846"/>
            <a:ext cx="1638935" cy="913108"/>
          </a:xfrm>
          <a:prstGeom prst="roundRect">
            <a:avLst>
              <a:gd name="adj" fmla="val 16667"/>
            </a:avLst>
          </a:prstGeom>
          <a:solidFill>
            <a:srgbClr val="33CC33"/>
          </a:solidFill>
          <a:ln w="38100">
            <a:solidFill>
              <a:srgbClr val="66FF99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1800"/>
              <a:t>Lactic acidosis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1800"/>
              <a:t>Ketoacidosis</a:t>
            </a:r>
          </a:p>
        </p:txBody>
      </p:sp>
      <p:sp>
        <p:nvSpPr>
          <p:cNvPr id="26640" name="Freeform 21">
            <a:extLst>
              <a:ext uri="{FF2B5EF4-FFF2-40B4-BE49-F238E27FC236}">
                <a16:creationId xmlns:a16="http://schemas.microsoft.com/office/drawing/2014/main" id="{15840C6A-C50F-2A4B-BB6F-A5F100FC3A06}"/>
              </a:ext>
            </a:extLst>
          </p:cNvPr>
          <p:cNvSpPr>
            <a:spLocks/>
          </p:cNvSpPr>
          <p:nvPr/>
        </p:nvSpPr>
        <p:spPr bwMode="auto">
          <a:xfrm>
            <a:off x="1785064" y="3238462"/>
            <a:ext cx="1217613" cy="501650"/>
          </a:xfrm>
          <a:custGeom>
            <a:avLst/>
            <a:gdLst>
              <a:gd name="T0" fmla="*/ 947579139 w 767"/>
              <a:gd name="T1" fmla="*/ 20161250 h 316"/>
              <a:gd name="T2" fmla="*/ 917337252 w 767"/>
              <a:gd name="T3" fmla="*/ 221773750 h 316"/>
              <a:gd name="T4" fmla="*/ 846772848 w 767"/>
              <a:gd name="T5" fmla="*/ 282257500 h 316"/>
              <a:gd name="T6" fmla="*/ 826611589 w 767"/>
              <a:gd name="T7" fmla="*/ 322580000 h 316"/>
              <a:gd name="T8" fmla="*/ 771168129 w 767"/>
              <a:gd name="T9" fmla="*/ 347781563 h 316"/>
              <a:gd name="T10" fmla="*/ 645160265 w 767"/>
              <a:gd name="T11" fmla="*/ 403225000 h 316"/>
              <a:gd name="T12" fmla="*/ 372983278 w 767"/>
              <a:gd name="T13" fmla="*/ 483870000 h 316"/>
              <a:gd name="T14" fmla="*/ 252015728 w 767"/>
              <a:gd name="T15" fmla="*/ 332660625 h 316"/>
              <a:gd name="T16" fmla="*/ 181451325 w 767"/>
              <a:gd name="T17" fmla="*/ 463708750 h 316"/>
              <a:gd name="T18" fmla="*/ 0 w 767"/>
              <a:gd name="T19" fmla="*/ 745966250 h 316"/>
              <a:gd name="T20" fmla="*/ 483870199 w 767"/>
              <a:gd name="T21" fmla="*/ 796369375 h 316"/>
              <a:gd name="T22" fmla="*/ 463708940 w 767"/>
              <a:gd name="T23" fmla="*/ 735885625 h 316"/>
              <a:gd name="T24" fmla="*/ 443547682 w 767"/>
              <a:gd name="T25" fmla="*/ 675401875 h 316"/>
              <a:gd name="T26" fmla="*/ 1028224172 w 767"/>
              <a:gd name="T27" fmla="*/ 514111875 h 316"/>
              <a:gd name="T28" fmla="*/ 1048385431 w 767"/>
              <a:gd name="T29" fmla="*/ 483870000 h 316"/>
              <a:gd name="T30" fmla="*/ 1078627318 w 767"/>
              <a:gd name="T31" fmla="*/ 463708750 h 316"/>
              <a:gd name="T32" fmla="*/ 1108869205 w 767"/>
              <a:gd name="T33" fmla="*/ 403225000 h 316"/>
              <a:gd name="T34" fmla="*/ 1229836755 w 767"/>
              <a:gd name="T35" fmla="*/ 493950625 h 316"/>
              <a:gd name="T36" fmla="*/ 1350804305 w 767"/>
              <a:gd name="T37" fmla="*/ 564515000 h 316"/>
              <a:gd name="T38" fmla="*/ 1572578146 w 767"/>
              <a:gd name="T39" fmla="*/ 624998750 h 316"/>
              <a:gd name="T40" fmla="*/ 1532255629 w 767"/>
              <a:gd name="T41" fmla="*/ 685482500 h 316"/>
              <a:gd name="T42" fmla="*/ 1512094371 w 767"/>
              <a:gd name="T43" fmla="*/ 715724375 h 316"/>
              <a:gd name="T44" fmla="*/ 1754029470 w 767"/>
              <a:gd name="T45" fmla="*/ 766127500 h 316"/>
              <a:gd name="T46" fmla="*/ 1915319537 w 767"/>
              <a:gd name="T47" fmla="*/ 776208125 h 316"/>
              <a:gd name="T48" fmla="*/ 1895158278 w 767"/>
              <a:gd name="T49" fmla="*/ 413305625 h 316"/>
              <a:gd name="T50" fmla="*/ 1824593874 w 767"/>
              <a:gd name="T51" fmla="*/ 463708750 h 316"/>
              <a:gd name="T52" fmla="*/ 1733868212 w 767"/>
              <a:gd name="T53" fmla="*/ 514111875 h 316"/>
              <a:gd name="T54" fmla="*/ 1592739404 w 767"/>
              <a:gd name="T55" fmla="*/ 413305625 h 316"/>
              <a:gd name="T56" fmla="*/ 1451610596 w 767"/>
              <a:gd name="T57" fmla="*/ 302418750 h 316"/>
              <a:gd name="T58" fmla="*/ 1391126821 w 767"/>
              <a:gd name="T59" fmla="*/ 262096250 h 316"/>
              <a:gd name="T60" fmla="*/ 1340723676 w 767"/>
              <a:gd name="T61" fmla="*/ 211693125 h 316"/>
              <a:gd name="T62" fmla="*/ 1290320530 w 767"/>
              <a:gd name="T63" fmla="*/ 20161250 h 316"/>
              <a:gd name="T64" fmla="*/ 1199594868 w 767"/>
              <a:gd name="T65" fmla="*/ 20161250 h 316"/>
              <a:gd name="T66" fmla="*/ 1098788576 w 767"/>
              <a:gd name="T67" fmla="*/ 0 h 316"/>
              <a:gd name="T68" fmla="*/ 987901656 w 767"/>
              <a:gd name="T69" fmla="*/ 20161250 h 316"/>
              <a:gd name="T70" fmla="*/ 947579139 w 767"/>
              <a:gd name="T71" fmla="*/ 20161250 h 31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767" h="316">
                <a:moveTo>
                  <a:pt x="376" y="8"/>
                </a:moveTo>
                <a:cubicBezTo>
                  <a:pt x="371" y="34"/>
                  <a:pt x="373" y="63"/>
                  <a:pt x="364" y="88"/>
                </a:cubicBezTo>
                <a:cubicBezTo>
                  <a:pt x="359" y="101"/>
                  <a:pt x="346" y="112"/>
                  <a:pt x="336" y="112"/>
                </a:cubicBezTo>
                <a:cubicBezTo>
                  <a:pt x="335" y="116"/>
                  <a:pt x="331" y="126"/>
                  <a:pt x="328" y="128"/>
                </a:cubicBezTo>
                <a:cubicBezTo>
                  <a:pt x="321" y="133"/>
                  <a:pt x="306" y="138"/>
                  <a:pt x="306" y="138"/>
                </a:cubicBezTo>
                <a:cubicBezTo>
                  <a:pt x="290" y="150"/>
                  <a:pt x="277" y="146"/>
                  <a:pt x="256" y="160"/>
                </a:cubicBezTo>
                <a:cubicBezTo>
                  <a:pt x="227" y="179"/>
                  <a:pt x="183" y="183"/>
                  <a:pt x="148" y="192"/>
                </a:cubicBezTo>
                <a:cubicBezTo>
                  <a:pt x="134" y="171"/>
                  <a:pt x="114" y="153"/>
                  <a:pt x="100" y="132"/>
                </a:cubicBezTo>
                <a:cubicBezTo>
                  <a:pt x="81" y="144"/>
                  <a:pt x="83" y="165"/>
                  <a:pt x="72" y="184"/>
                </a:cubicBezTo>
                <a:cubicBezTo>
                  <a:pt x="51" y="221"/>
                  <a:pt x="24" y="260"/>
                  <a:pt x="0" y="296"/>
                </a:cubicBezTo>
                <a:cubicBezTo>
                  <a:pt x="66" y="300"/>
                  <a:pt x="125" y="313"/>
                  <a:pt x="192" y="316"/>
                </a:cubicBezTo>
                <a:cubicBezTo>
                  <a:pt x="200" y="293"/>
                  <a:pt x="196" y="314"/>
                  <a:pt x="184" y="292"/>
                </a:cubicBezTo>
                <a:cubicBezTo>
                  <a:pt x="180" y="285"/>
                  <a:pt x="176" y="268"/>
                  <a:pt x="176" y="268"/>
                </a:cubicBezTo>
                <a:cubicBezTo>
                  <a:pt x="236" y="228"/>
                  <a:pt x="343" y="247"/>
                  <a:pt x="408" y="204"/>
                </a:cubicBezTo>
                <a:cubicBezTo>
                  <a:pt x="411" y="200"/>
                  <a:pt x="413" y="195"/>
                  <a:pt x="416" y="192"/>
                </a:cubicBezTo>
                <a:cubicBezTo>
                  <a:pt x="419" y="189"/>
                  <a:pt x="425" y="188"/>
                  <a:pt x="428" y="184"/>
                </a:cubicBezTo>
                <a:cubicBezTo>
                  <a:pt x="434" y="177"/>
                  <a:pt x="435" y="167"/>
                  <a:pt x="440" y="160"/>
                </a:cubicBezTo>
                <a:cubicBezTo>
                  <a:pt x="458" y="172"/>
                  <a:pt x="467" y="186"/>
                  <a:pt x="488" y="196"/>
                </a:cubicBezTo>
                <a:cubicBezTo>
                  <a:pt x="499" y="212"/>
                  <a:pt x="517" y="219"/>
                  <a:pt x="536" y="224"/>
                </a:cubicBezTo>
                <a:cubicBezTo>
                  <a:pt x="562" y="241"/>
                  <a:pt x="595" y="241"/>
                  <a:pt x="624" y="248"/>
                </a:cubicBezTo>
                <a:cubicBezTo>
                  <a:pt x="619" y="256"/>
                  <a:pt x="613" y="264"/>
                  <a:pt x="608" y="272"/>
                </a:cubicBezTo>
                <a:cubicBezTo>
                  <a:pt x="605" y="276"/>
                  <a:pt x="600" y="284"/>
                  <a:pt x="600" y="284"/>
                </a:cubicBezTo>
                <a:cubicBezTo>
                  <a:pt x="634" y="309"/>
                  <a:pt x="643" y="301"/>
                  <a:pt x="696" y="304"/>
                </a:cubicBezTo>
                <a:cubicBezTo>
                  <a:pt x="744" y="314"/>
                  <a:pt x="723" y="314"/>
                  <a:pt x="760" y="308"/>
                </a:cubicBezTo>
                <a:cubicBezTo>
                  <a:pt x="757" y="260"/>
                  <a:pt x="767" y="210"/>
                  <a:pt x="752" y="164"/>
                </a:cubicBezTo>
                <a:cubicBezTo>
                  <a:pt x="749" y="154"/>
                  <a:pt x="735" y="175"/>
                  <a:pt x="724" y="184"/>
                </a:cubicBezTo>
                <a:cubicBezTo>
                  <a:pt x="713" y="193"/>
                  <a:pt x="700" y="196"/>
                  <a:pt x="688" y="204"/>
                </a:cubicBezTo>
                <a:cubicBezTo>
                  <a:pt x="666" y="197"/>
                  <a:pt x="657" y="172"/>
                  <a:pt x="632" y="164"/>
                </a:cubicBezTo>
                <a:cubicBezTo>
                  <a:pt x="620" y="146"/>
                  <a:pt x="594" y="134"/>
                  <a:pt x="576" y="120"/>
                </a:cubicBezTo>
                <a:cubicBezTo>
                  <a:pt x="568" y="114"/>
                  <a:pt x="552" y="104"/>
                  <a:pt x="552" y="104"/>
                </a:cubicBezTo>
                <a:cubicBezTo>
                  <a:pt x="547" y="96"/>
                  <a:pt x="537" y="92"/>
                  <a:pt x="532" y="84"/>
                </a:cubicBezTo>
                <a:cubicBezTo>
                  <a:pt x="529" y="80"/>
                  <a:pt x="515" y="10"/>
                  <a:pt x="512" y="8"/>
                </a:cubicBezTo>
                <a:cubicBezTo>
                  <a:pt x="502" y="1"/>
                  <a:pt x="488" y="10"/>
                  <a:pt x="476" y="8"/>
                </a:cubicBezTo>
                <a:cubicBezTo>
                  <a:pt x="460" y="5"/>
                  <a:pt x="436" y="0"/>
                  <a:pt x="436" y="0"/>
                </a:cubicBezTo>
                <a:cubicBezTo>
                  <a:pt x="420" y="1"/>
                  <a:pt x="408" y="6"/>
                  <a:pt x="392" y="8"/>
                </a:cubicBezTo>
                <a:cubicBezTo>
                  <a:pt x="376" y="10"/>
                  <a:pt x="384" y="16"/>
                  <a:pt x="376" y="8"/>
                </a:cubicBez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FF9933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6641" name="Freeform 24">
            <a:extLst>
              <a:ext uri="{FF2B5EF4-FFF2-40B4-BE49-F238E27FC236}">
                <a16:creationId xmlns:a16="http://schemas.microsoft.com/office/drawing/2014/main" id="{18A0B687-7D01-E14E-86CE-312EA47C372E}"/>
              </a:ext>
            </a:extLst>
          </p:cNvPr>
          <p:cNvSpPr>
            <a:spLocks/>
          </p:cNvSpPr>
          <p:nvPr/>
        </p:nvSpPr>
        <p:spPr bwMode="auto">
          <a:xfrm>
            <a:off x="5330423" y="3298031"/>
            <a:ext cx="1530350" cy="1023937"/>
          </a:xfrm>
          <a:custGeom>
            <a:avLst/>
            <a:gdLst>
              <a:gd name="T0" fmla="*/ 990422200 w 964"/>
              <a:gd name="T1" fmla="*/ 42841842 h 645"/>
              <a:gd name="T2" fmla="*/ 1318042513 w 964"/>
              <a:gd name="T3" fmla="*/ 37801532 h 645"/>
              <a:gd name="T4" fmla="*/ 1338203763 w 964"/>
              <a:gd name="T5" fmla="*/ 93244942 h 645"/>
              <a:gd name="T6" fmla="*/ 1675904700 w 964"/>
              <a:gd name="T7" fmla="*/ 597275946 h 645"/>
              <a:gd name="T8" fmla="*/ 2109371575 w 964"/>
              <a:gd name="T9" fmla="*/ 1176911600 h 645"/>
              <a:gd name="T10" fmla="*/ 2147483646 w 964"/>
              <a:gd name="T11" fmla="*/ 1081145710 h 645"/>
              <a:gd name="T12" fmla="*/ 2147483646 w 964"/>
              <a:gd name="T13" fmla="*/ 1565015473 h 645"/>
              <a:gd name="T14" fmla="*/ 1675904700 w 964"/>
              <a:gd name="T15" fmla="*/ 1444048032 h 645"/>
              <a:gd name="T16" fmla="*/ 1907759075 w 964"/>
              <a:gd name="T17" fmla="*/ 1287798421 h 645"/>
              <a:gd name="T18" fmla="*/ 1484372825 w 964"/>
              <a:gd name="T19" fmla="*/ 793848037 h 645"/>
              <a:gd name="T20" fmla="*/ 1328123138 w 964"/>
              <a:gd name="T21" fmla="*/ 602316256 h 645"/>
              <a:gd name="T22" fmla="*/ 1060986575 w 964"/>
              <a:gd name="T23" fmla="*/ 446066645 h 645"/>
              <a:gd name="T24" fmla="*/ 677922825 w 964"/>
              <a:gd name="T25" fmla="*/ 1060984469 h 645"/>
              <a:gd name="T26" fmla="*/ 587197200 w 964"/>
              <a:gd name="T27" fmla="*/ 1202113150 h 645"/>
              <a:gd name="T28" fmla="*/ 773688763 w 964"/>
              <a:gd name="T29" fmla="*/ 1242435631 h 645"/>
              <a:gd name="T30" fmla="*/ 340221888 w 964"/>
              <a:gd name="T31" fmla="*/ 1610378264 h 645"/>
              <a:gd name="T32" fmla="*/ 7561263 w 964"/>
              <a:gd name="T33" fmla="*/ 1237395321 h 645"/>
              <a:gd name="T34" fmla="*/ 294859075 w 964"/>
              <a:gd name="T35" fmla="*/ 1202113150 h 645"/>
              <a:gd name="T36" fmla="*/ 345262200 w 964"/>
              <a:gd name="T37" fmla="*/ 1192032530 h 645"/>
              <a:gd name="T38" fmla="*/ 587197200 w 964"/>
              <a:gd name="T39" fmla="*/ 718243387 h 645"/>
              <a:gd name="T40" fmla="*/ 708164700 w 964"/>
              <a:gd name="T41" fmla="*/ 355341064 h 645"/>
              <a:gd name="T42" fmla="*/ 793850013 w 964"/>
              <a:gd name="T43" fmla="*/ 57962772 h 645"/>
              <a:gd name="T44" fmla="*/ 990422200 w 964"/>
              <a:gd name="T45" fmla="*/ 42841842 h 645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964" h="645">
                <a:moveTo>
                  <a:pt x="393" y="17"/>
                </a:moveTo>
                <a:cubicBezTo>
                  <a:pt x="428" y="16"/>
                  <a:pt x="500" y="12"/>
                  <a:pt x="523" y="15"/>
                </a:cubicBezTo>
                <a:cubicBezTo>
                  <a:pt x="546" y="18"/>
                  <a:pt x="507" y="0"/>
                  <a:pt x="531" y="37"/>
                </a:cubicBezTo>
                <a:cubicBezTo>
                  <a:pt x="555" y="74"/>
                  <a:pt x="614" y="165"/>
                  <a:pt x="665" y="237"/>
                </a:cubicBezTo>
                <a:cubicBezTo>
                  <a:pt x="716" y="309"/>
                  <a:pt x="789" y="435"/>
                  <a:pt x="837" y="467"/>
                </a:cubicBezTo>
                <a:cubicBezTo>
                  <a:pt x="885" y="499"/>
                  <a:pt x="942" y="403"/>
                  <a:pt x="953" y="429"/>
                </a:cubicBezTo>
                <a:cubicBezTo>
                  <a:pt x="964" y="455"/>
                  <a:pt x="953" y="597"/>
                  <a:pt x="905" y="621"/>
                </a:cubicBezTo>
                <a:cubicBezTo>
                  <a:pt x="857" y="645"/>
                  <a:pt x="690" y="591"/>
                  <a:pt x="665" y="573"/>
                </a:cubicBezTo>
                <a:cubicBezTo>
                  <a:pt x="640" y="555"/>
                  <a:pt x="770" y="554"/>
                  <a:pt x="757" y="511"/>
                </a:cubicBezTo>
                <a:cubicBezTo>
                  <a:pt x="744" y="468"/>
                  <a:pt x="627" y="360"/>
                  <a:pt x="589" y="315"/>
                </a:cubicBezTo>
                <a:cubicBezTo>
                  <a:pt x="551" y="270"/>
                  <a:pt x="555" y="262"/>
                  <a:pt x="527" y="239"/>
                </a:cubicBezTo>
                <a:cubicBezTo>
                  <a:pt x="499" y="216"/>
                  <a:pt x="464" y="147"/>
                  <a:pt x="421" y="177"/>
                </a:cubicBezTo>
                <a:cubicBezTo>
                  <a:pt x="378" y="207"/>
                  <a:pt x="300" y="371"/>
                  <a:pt x="269" y="421"/>
                </a:cubicBezTo>
                <a:cubicBezTo>
                  <a:pt x="238" y="471"/>
                  <a:pt x="227" y="465"/>
                  <a:pt x="233" y="477"/>
                </a:cubicBezTo>
                <a:cubicBezTo>
                  <a:pt x="239" y="489"/>
                  <a:pt x="323" y="466"/>
                  <a:pt x="307" y="493"/>
                </a:cubicBezTo>
                <a:cubicBezTo>
                  <a:pt x="291" y="520"/>
                  <a:pt x="186" y="639"/>
                  <a:pt x="135" y="639"/>
                </a:cubicBezTo>
                <a:cubicBezTo>
                  <a:pt x="84" y="639"/>
                  <a:pt x="6" y="518"/>
                  <a:pt x="3" y="491"/>
                </a:cubicBezTo>
                <a:cubicBezTo>
                  <a:pt x="0" y="464"/>
                  <a:pt x="95" y="480"/>
                  <a:pt x="117" y="477"/>
                </a:cubicBezTo>
                <a:cubicBezTo>
                  <a:pt x="139" y="474"/>
                  <a:pt x="118" y="505"/>
                  <a:pt x="137" y="473"/>
                </a:cubicBezTo>
                <a:cubicBezTo>
                  <a:pt x="156" y="441"/>
                  <a:pt x="209" y="340"/>
                  <a:pt x="233" y="285"/>
                </a:cubicBezTo>
                <a:cubicBezTo>
                  <a:pt x="257" y="230"/>
                  <a:pt x="267" y="185"/>
                  <a:pt x="281" y="141"/>
                </a:cubicBezTo>
                <a:cubicBezTo>
                  <a:pt x="295" y="97"/>
                  <a:pt x="296" y="44"/>
                  <a:pt x="315" y="23"/>
                </a:cubicBezTo>
                <a:cubicBezTo>
                  <a:pt x="334" y="2"/>
                  <a:pt x="362" y="17"/>
                  <a:pt x="393" y="17"/>
                </a:cubicBez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FF9933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6642" name="Freeform 25">
            <a:extLst>
              <a:ext uri="{FF2B5EF4-FFF2-40B4-BE49-F238E27FC236}">
                <a16:creationId xmlns:a16="http://schemas.microsoft.com/office/drawing/2014/main" id="{EECFF25F-77C4-E44D-96D2-12496E49CCFB}"/>
              </a:ext>
            </a:extLst>
          </p:cNvPr>
          <p:cNvSpPr>
            <a:spLocks/>
          </p:cNvSpPr>
          <p:nvPr/>
        </p:nvSpPr>
        <p:spPr bwMode="auto">
          <a:xfrm>
            <a:off x="9427906" y="3134922"/>
            <a:ext cx="1217613" cy="320675"/>
          </a:xfrm>
          <a:custGeom>
            <a:avLst/>
            <a:gdLst>
              <a:gd name="T0" fmla="*/ 947579139 w 767"/>
              <a:gd name="T1" fmla="*/ 8238100 h 316"/>
              <a:gd name="T2" fmla="*/ 917337252 w 767"/>
              <a:gd name="T3" fmla="*/ 90623161 h 316"/>
              <a:gd name="T4" fmla="*/ 846772848 w 767"/>
              <a:gd name="T5" fmla="*/ 115338476 h 316"/>
              <a:gd name="T6" fmla="*/ 826611589 w 767"/>
              <a:gd name="T7" fmla="*/ 131815691 h 316"/>
              <a:gd name="T8" fmla="*/ 771168129 w 767"/>
              <a:gd name="T9" fmla="*/ 142113824 h 316"/>
              <a:gd name="T10" fmla="*/ 645160265 w 767"/>
              <a:gd name="T11" fmla="*/ 164769107 h 316"/>
              <a:gd name="T12" fmla="*/ 372983278 w 767"/>
              <a:gd name="T13" fmla="*/ 197723537 h 316"/>
              <a:gd name="T14" fmla="*/ 252015728 w 767"/>
              <a:gd name="T15" fmla="*/ 135934741 h 316"/>
              <a:gd name="T16" fmla="*/ 181451325 w 767"/>
              <a:gd name="T17" fmla="*/ 189484422 h 316"/>
              <a:gd name="T18" fmla="*/ 0 w 767"/>
              <a:gd name="T19" fmla="*/ 304822898 h 316"/>
              <a:gd name="T20" fmla="*/ 483870199 w 767"/>
              <a:gd name="T21" fmla="*/ 325419163 h 316"/>
              <a:gd name="T22" fmla="*/ 463708940 w 767"/>
              <a:gd name="T23" fmla="*/ 300703848 h 316"/>
              <a:gd name="T24" fmla="*/ 443547682 w 767"/>
              <a:gd name="T25" fmla="*/ 275988533 h 316"/>
              <a:gd name="T26" fmla="*/ 1028224172 w 767"/>
              <a:gd name="T27" fmla="*/ 210080687 h 316"/>
              <a:gd name="T28" fmla="*/ 1048385431 w 767"/>
              <a:gd name="T29" fmla="*/ 197723537 h 316"/>
              <a:gd name="T30" fmla="*/ 1078627318 w 767"/>
              <a:gd name="T31" fmla="*/ 189484422 h 316"/>
              <a:gd name="T32" fmla="*/ 1108869205 w 767"/>
              <a:gd name="T33" fmla="*/ 164769107 h 316"/>
              <a:gd name="T34" fmla="*/ 1229836755 w 767"/>
              <a:gd name="T35" fmla="*/ 201842587 h 316"/>
              <a:gd name="T36" fmla="*/ 1350804305 w 767"/>
              <a:gd name="T37" fmla="*/ 230676952 h 316"/>
              <a:gd name="T38" fmla="*/ 1572578146 w 767"/>
              <a:gd name="T39" fmla="*/ 255392268 h 316"/>
              <a:gd name="T40" fmla="*/ 1532255629 w 767"/>
              <a:gd name="T41" fmla="*/ 280107583 h 316"/>
              <a:gd name="T42" fmla="*/ 1512094371 w 767"/>
              <a:gd name="T43" fmla="*/ 292465748 h 316"/>
              <a:gd name="T44" fmla="*/ 1754029470 w 767"/>
              <a:gd name="T45" fmla="*/ 313060998 h 316"/>
              <a:gd name="T46" fmla="*/ 1915319537 w 767"/>
              <a:gd name="T47" fmla="*/ 317181063 h 316"/>
              <a:gd name="T48" fmla="*/ 1895158278 w 767"/>
              <a:gd name="T49" fmla="*/ 168888157 h 316"/>
              <a:gd name="T50" fmla="*/ 1824593874 w 767"/>
              <a:gd name="T51" fmla="*/ 189484422 h 316"/>
              <a:gd name="T52" fmla="*/ 1733868212 w 767"/>
              <a:gd name="T53" fmla="*/ 210080687 h 316"/>
              <a:gd name="T54" fmla="*/ 1592739404 w 767"/>
              <a:gd name="T55" fmla="*/ 168888157 h 316"/>
              <a:gd name="T56" fmla="*/ 1451610596 w 767"/>
              <a:gd name="T57" fmla="*/ 123576576 h 316"/>
              <a:gd name="T58" fmla="*/ 1391126821 w 767"/>
              <a:gd name="T59" fmla="*/ 107100376 h 316"/>
              <a:gd name="T60" fmla="*/ 1340723676 w 767"/>
              <a:gd name="T61" fmla="*/ 86504111 h 316"/>
              <a:gd name="T62" fmla="*/ 1290320530 w 767"/>
              <a:gd name="T63" fmla="*/ 8238100 h 316"/>
              <a:gd name="T64" fmla="*/ 1199594868 w 767"/>
              <a:gd name="T65" fmla="*/ 8238100 h 316"/>
              <a:gd name="T66" fmla="*/ 1098788576 w 767"/>
              <a:gd name="T67" fmla="*/ 0 h 316"/>
              <a:gd name="T68" fmla="*/ 987901656 w 767"/>
              <a:gd name="T69" fmla="*/ 8238100 h 316"/>
              <a:gd name="T70" fmla="*/ 947579139 w 767"/>
              <a:gd name="T71" fmla="*/ 8238100 h 31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767" h="316">
                <a:moveTo>
                  <a:pt x="376" y="8"/>
                </a:moveTo>
                <a:cubicBezTo>
                  <a:pt x="371" y="34"/>
                  <a:pt x="373" y="63"/>
                  <a:pt x="364" y="88"/>
                </a:cubicBezTo>
                <a:cubicBezTo>
                  <a:pt x="359" y="101"/>
                  <a:pt x="346" y="112"/>
                  <a:pt x="336" y="112"/>
                </a:cubicBezTo>
                <a:cubicBezTo>
                  <a:pt x="335" y="116"/>
                  <a:pt x="331" y="126"/>
                  <a:pt x="328" y="128"/>
                </a:cubicBezTo>
                <a:cubicBezTo>
                  <a:pt x="321" y="133"/>
                  <a:pt x="306" y="138"/>
                  <a:pt x="306" y="138"/>
                </a:cubicBezTo>
                <a:cubicBezTo>
                  <a:pt x="290" y="150"/>
                  <a:pt x="277" y="146"/>
                  <a:pt x="256" y="160"/>
                </a:cubicBezTo>
                <a:cubicBezTo>
                  <a:pt x="227" y="179"/>
                  <a:pt x="183" y="183"/>
                  <a:pt x="148" y="192"/>
                </a:cubicBezTo>
                <a:cubicBezTo>
                  <a:pt x="134" y="171"/>
                  <a:pt x="114" y="153"/>
                  <a:pt x="100" y="132"/>
                </a:cubicBezTo>
                <a:cubicBezTo>
                  <a:pt x="81" y="144"/>
                  <a:pt x="83" y="165"/>
                  <a:pt x="72" y="184"/>
                </a:cubicBezTo>
                <a:cubicBezTo>
                  <a:pt x="51" y="221"/>
                  <a:pt x="24" y="260"/>
                  <a:pt x="0" y="296"/>
                </a:cubicBezTo>
                <a:cubicBezTo>
                  <a:pt x="66" y="300"/>
                  <a:pt x="125" y="313"/>
                  <a:pt x="192" y="316"/>
                </a:cubicBezTo>
                <a:cubicBezTo>
                  <a:pt x="200" y="293"/>
                  <a:pt x="196" y="314"/>
                  <a:pt x="184" y="292"/>
                </a:cubicBezTo>
                <a:cubicBezTo>
                  <a:pt x="180" y="285"/>
                  <a:pt x="176" y="268"/>
                  <a:pt x="176" y="268"/>
                </a:cubicBezTo>
                <a:cubicBezTo>
                  <a:pt x="236" y="228"/>
                  <a:pt x="343" y="247"/>
                  <a:pt x="408" y="204"/>
                </a:cubicBezTo>
                <a:cubicBezTo>
                  <a:pt x="411" y="200"/>
                  <a:pt x="413" y="195"/>
                  <a:pt x="416" y="192"/>
                </a:cubicBezTo>
                <a:cubicBezTo>
                  <a:pt x="419" y="189"/>
                  <a:pt x="425" y="188"/>
                  <a:pt x="428" y="184"/>
                </a:cubicBezTo>
                <a:cubicBezTo>
                  <a:pt x="434" y="177"/>
                  <a:pt x="435" y="167"/>
                  <a:pt x="440" y="160"/>
                </a:cubicBezTo>
                <a:cubicBezTo>
                  <a:pt x="458" y="172"/>
                  <a:pt x="467" y="186"/>
                  <a:pt x="488" y="196"/>
                </a:cubicBezTo>
                <a:cubicBezTo>
                  <a:pt x="499" y="212"/>
                  <a:pt x="517" y="219"/>
                  <a:pt x="536" y="224"/>
                </a:cubicBezTo>
                <a:cubicBezTo>
                  <a:pt x="562" y="241"/>
                  <a:pt x="595" y="241"/>
                  <a:pt x="624" y="248"/>
                </a:cubicBezTo>
                <a:cubicBezTo>
                  <a:pt x="619" y="256"/>
                  <a:pt x="613" y="264"/>
                  <a:pt x="608" y="272"/>
                </a:cubicBezTo>
                <a:cubicBezTo>
                  <a:pt x="605" y="276"/>
                  <a:pt x="600" y="284"/>
                  <a:pt x="600" y="284"/>
                </a:cubicBezTo>
                <a:cubicBezTo>
                  <a:pt x="634" y="309"/>
                  <a:pt x="643" y="301"/>
                  <a:pt x="696" y="304"/>
                </a:cubicBezTo>
                <a:cubicBezTo>
                  <a:pt x="744" y="314"/>
                  <a:pt x="723" y="314"/>
                  <a:pt x="760" y="308"/>
                </a:cubicBezTo>
                <a:cubicBezTo>
                  <a:pt x="757" y="260"/>
                  <a:pt x="767" y="210"/>
                  <a:pt x="752" y="164"/>
                </a:cubicBezTo>
                <a:cubicBezTo>
                  <a:pt x="749" y="154"/>
                  <a:pt x="735" y="175"/>
                  <a:pt x="724" y="184"/>
                </a:cubicBezTo>
                <a:cubicBezTo>
                  <a:pt x="713" y="193"/>
                  <a:pt x="700" y="196"/>
                  <a:pt x="688" y="204"/>
                </a:cubicBezTo>
                <a:cubicBezTo>
                  <a:pt x="666" y="197"/>
                  <a:pt x="657" y="172"/>
                  <a:pt x="632" y="164"/>
                </a:cubicBezTo>
                <a:cubicBezTo>
                  <a:pt x="620" y="146"/>
                  <a:pt x="594" y="134"/>
                  <a:pt x="576" y="120"/>
                </a:cubicBezTo>
                <a:cubicBezTo>
                  <a:pt x="568" y="114"/>
                  <a:pt x="552" y="104"/>
                  <a:pt x="552" y="104"/>
                </a:cubicBezTo>
                <a:cubicBezTo>
                  <a:pt x="547" y="96"/>
                  <a:pt x="537" y="92"/>
                  <a:pt x="532" y="84"/>
                </a:cubicBezTo>
                <a:cubicBezTo>
                  <a:pt x="529" y="80"/>
                  <a:pt x="515" y="10"/>
                  <a:pt x="512" y="8"/>
                </a:cubicBezTo>
                <a:cubicBezTo>
                  <a:pt x="502" y="1"/>
                  <a:pt x="488" y="10"/>
                  <a:pt x="476" y="8"/>
                </a:cubicBezTo>
                <a:cubicBezTo>
                  <a:pt x="460" y="5"/>
                  <a:pt x="436" y="0"/>
                  <a:pt x="436" y="0"/>
                </a:cubicBezTo>
                <a:cubicBezTo>
                  <a:pt x="420" y="1"/>
                  <a:pt x="408" y="6"/>
                  <a:pt x="392" y="8"/>
                </a:cubicBezTo>
                <a:cubicBezTo>
                  <a:pt x="376" y="10"/>
                  <a:pt x="384" y="16"/>
                  <a:pt x="376" y="8"/>
                </a:cubicBez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FF9933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6643" name="AutoShape 26">
            <a:extLst>
              <a:ext uri="{FF2B5EF4-FFF2-40B4-BE49-F238E27FC236}">
                <a16:creationId xmlns:a16="http://schemas.microsoft.com/office/drawing/2014/main" id="{DC338B22-9DA8-4645-821B-95F8C4AD91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4267200"/>
            <a:ext cx="381000" cy="914400"/>
          </a:xfrm>
          <a:prstGeom prst="downArrow">
            <a:avLst>
              <a:gd name="adj1" fmla="val 50000"/>
              <a:gd name="adj2" fmla="val 60000"/>
            </a:avLst>
          </a:prstGeom>
          <a:gradFill rotWithShape="1">
            <a:gsLst>
              <a:gs pos="0">
                <a:srgbClr val="FFFFFF"/>
              </a:gs>
              <a:gs pos="100000">
                <a:srgbClr val="FF9933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/>
          </a:p>
        </p:txBody>
      </p:sp>
      <p:sp>
        <p:nvSpPr>
          <p:cNvPr id="26644" name="AutoShape 27">
            <a:extLst>
              <a:ext uri="{FF2B5EF4-FFF2-40B4-BE49-F238E27FC236}">
                <a16:creationId xmlns:a16="http://schemas.microsoft.com/office/drawing/2014/main" id="{ABCDBC09-87B0-1E42-B74F-BA5E6F6939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267200"/>
            <a:ext cx="381000" cy="838200"/>
          </a:xfrm>
          <a:prstGeom prst="downArrow">
            <a:avLst>
              <a:gd name="adj1" fmla="val 50000"/>
              <a:gd name="adj2" fmla="val 55000"/>
            </a:avLst>
          </a:prstGeom>
          <a:gradFill rotWithShape="1">
            <a:gsLst>
              <a:gs pos="0">
                <a:srgbClr val="FFFFFF"/>
              </a:gs>
              <a:gs pos="100000">
                <a:srgbClr val="FF9933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/>
          </a:p>
        </p:txBody>
      </p:sp>
      <p:sp>
        <p:nvSpPr>
          <p:cNvPr id="26645" name="AutoShape 28">
            <a:extLst>
              <a:ext uri="{FF2B5EF4-FFF2-40B4-BE49-F238E27FC236}">
                <a16:creationId xmlns:a16="http://schemas.microsoft.com/office/drawing/2014/main" id="{4068B9B7-8A13-284C-B034-9E9FECD8D6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4399" y="4002858"/>
            <a:ext cx="381000" cy="533400"/>
          </a:xfrm>
          <a:prstGeom prst="downArrow">
            <a:avLst>
              <a:gd name="adj1" fmla="val 50000"/>
              <a:gd name="adj2" fmla="val 35000"/>
            </a:avLst>
          </a:prstGeom>
          <a:gradFill rotWithShape="1">
            <a:gsLst>
              <a:gs pos="0">
                <a:srgbClr val="FFFFFF"/>
              </a:gs>
              <a:gs pos="100000">
                <a:srgbClr val="FF9933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/>
          </a:p>
        </p:txBody>
      </p:sp>
      <p:sp>
        <p:nvSpPr>
          <p:cNvPr id="26646" name="AutoShape 29">
            <a:extLst>
              <a:ext uri="{FF2B5EF4-FFF2-40B4-BE49-F238E27FC236}">
                <a16:creationId xmlns:a16="http://schemas.microsoft.com/office/drawing/2014/main" id="{559CC8F6-E982-A245-BA2C-691B937999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54626" y="4023444"/>
            <a:ext cx="381000" cy="457200"/>
          </a:xfrm>
          <a:prstGeom prst="downArrow">
            <a:avLst>
              <a:gd name="adj1" fmla="val 50000"/>
              <a:gd name="adj2" fmla="val 30000"/>
            </a:avLst>
          </a:prstGeom>
          <a:gradFill rotWithShape="1">
            <a:gsLst>
              <a:gs pos="0">
                <a:srgbClr val="FFFFFF"/>
              </a:gs>
              <a:gs pos="100000">
                <a:srgbClr val="FF9933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/>
          </a:p>
        </p:txBody>
      </p:sp>
    </p:spTree>
    <p:extLst>
      <p:ext uri="{BB962C8B-B14F-4D97-AF65-F5344CB8AC3E}">
        <p14:creationId xmlns:p14="http://schemas.microsoft.com/office/powerpoint/2010/main" val="241346742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C1CB752-6E76-CB4D-97D3-5903CD6B5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0432FF"/>
                </a:solidFill>
              </a:rPr>
              <a:t>Διαταραχές </a:t>
            </a:r>
            <a:r>
              <a:rPr lang="el-GR" dirty="0" err="1">
                <a:solidFill>
                  <a:srgbClr val="0432FF"/>
                </a:solidFill>
              </a:rPr>
              <a:t>οξεοβασικής</a:t>
            </a:r>
            <a:r>
              <a:rPr lang="el-GR" dirty="0">
                <a:solidFill>
                  <a:srgbClr val="0432FF"/>
                </a:solidFill>
              </a:rPr>
              <a:t> ισορροπίας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A7F85C7-A645-EA43-B320-BD5DF0C264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3200" dirty="0">
                <a:solidFill>
                  <a:srgbClr val="000000"/>
                </a:solidFill>
              </a:rPr>
              <a:t>Μεταβολική οξέωση</a:t>
            </a:r>
          </a:p>
          <a:p>
            <a:r>
              <a:rPr lang="el-GR" sz="3200" b="1" dirty="0">
                <a:solidFill>
                  <a:srgbClr val="0432FF"/>
                </a:solidFill>
              </a:rPr>
              <a:t>Μεταβολική </a:t>
            </a:r>
            <a:r>
              <a:rPr lang="el-GR" sz="3200" b="1" dirty="0" err="1">
                <a:solidFill>
                  <a:srgbClr val="0432FF"/>
                </a:solidFill>
              </a:rPr>
              <a:t>αλκάλωση</a:t>
            </a:r>
            <a:endParaRPr lang="el-GR" sz="3200" b="1" dirty="0">
              <a:solidFill>
                <a:srgbClr val="0432FF"/>
              </a:solidFill>
            </a:endParaRPr>
          </a:p>
          <a:p>
            <a:r>
              <a:rPr lang="el-GR" sz="3200" dirty="0"/>
              <a:t>Αναπνευστική οξέωση</a:t>
            </a:r>
          </a:p>
          <a:p>
            <a:r>
              <a:rPr lang="el-GR" sz="3200" dirty="0"/>
              <a:t>Αναπνευστική </a:t>
            </a:r>
            <a:r>
              <a:rPr lang="el-GR" sz="3200" dirty="0" err="1"/>
              <a:t>αλκάλωση</a:t>
            </a:r>
            <a:endParaRPr lang="el-GR" sz="32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6742005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745725E-9678-C54B-A63A-72DFF924237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DCF4"/>
          </a:solidFill>
          <a:ln>
            <a:solidFill>
              <a:srgbClr val="0432FF"/>
            </a:solidFill>
          </a:ln>
        </p:spPr>
        <p:txBody>
          <a:bodyPr/>
          <a:lstStyle/>
          <a:p>
            <a:r>
              <a:rPr lang="el-GR" dirty="0"/>
              <a:t>Μεταβολική </a:t>
            </a:r>
            <a:r>
              <a:rPr lang="el-GR" dirty="0" err="1"/>
              <a:t>αλκάλωση</a:t>
            </a:r>
            <a:r>
              <a:rPr lang="el-GR" dirty="0"/>
              <a:t> (ΜΑ) = ↑ </a:t>
            </a:r>
            <a:r>
              <a:rPr lang="en-US" dirty="0"/>
              <a:t>pH</a:t>
            </a:r>
            <a:r>
              <a:rPr lang="el-GR" dirty="0"/>
              <a:t>,↑</a:t>
            </a:r>
            <a:r>
              <a:rPr lang="en-US" dirty="0"/>
              <a:t>HCO</a:t>
            </a:r>
            <a:r>
              <a:rPr lang="en-US" baseline="30000" dirty="0"/>
              <a:t>-</a:t>
            </a:r>
            <a:r>
              <a:rPr lang="en-US" baseline="-25000" dirty="0"/>
              <a:t>3</a:t>
            </a:r>
            <a:r>
              <a:rPr lang="en-US" dirty="0"/>
              <a:t> 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88B1360-ED9A-5246-B1F4-D7494E97DA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sz="3200" b="1" dirty="0"/>
              <a:t>Αναπνευστική αντιρρόπηση</a:t>
            </a:r>
            <a:r>
              <a:rPr lang="en-US" sz="3200" dirty="0"/>
              <a:t>:</a:t>
            </a:r>
            <a:r>
              <a:rPr lang="el-GR" sz="3200" dirty="0"/>
              <a:t> ↑ αρτηριακού </a:t>
            </a:r>
            <a:r>
              <a:rPr lang="en-US" sz="3200" dirty="0"/>
              <a:t>PCO</a:t>
            </a:r>
            <a:r>
              <a:rPr lang="en-US" sz="3200" baseline="-25000" dirty="0"/>
              <a:t>2</a:t>
            </a:r>
            <a:r>
              <a:rPr lang="el-GR" sz="3200" baseline="-25000" dirty="0"/>
              <a:t> </a:t>
            </a:r>
            <a:r>
              <a:rPr lang="el-GR" sz="3200" dirty="0"/>
              <a:t>(0.7 </a:t>
            </a:r>
            <a:r>
              <a:rPr lang="en-US" sz="3200" dirty="0"/>
              <a:t>mmHg </a:t>
            </a:r>
            <a:r>
              <a:rPr lang="el-GR" sz="3200" dirty="0"/>
              <a:t>για κάθε 1 </a:t>
            </a:r>
            <a:r>
              <a:rPr lang="en-US" sz="3200" dirty="0" err="1"/>
              <a:t>mEq</a:t>
            </a:r>
            <a:r>
              <a:rPr lang="en-US" sz="3200" dirty="0"/>
              <a:t>/L </a:t>
            </a:r>
            <a:r>
              <a:rPr lang="el-GR" sz="3200" dirty="0"/>
              <a:t>αύξηση της [</a:t>
            </a:r>
            <a:r>
              <a:rPr lang="en-US" sz="3200" dirty="0"/>
              <a:t>HCO</a:t>
            </a:r>
            <a:r>
              <a:rPr lang="en-US" sz="3200" baseline="30000" dirty="0"/>
              <a:t>-</a:t>
            </a:r>
            <a:r>
              <a:rPr lang="en-US" sz="3200" baseline="-25000" dirty="0"/>
              <a:t>3</a:t>
            </a:r>
            <a:r>
              <a:rPr lang="en-US" sz="3200" dirty="0"/>
              <a:t> </a:t>
            </a:r>
            <a:r>
              <a:rPr lang="el-GR" sz="3200" dirty="0"/>
              <a:t>] στον ορό. </a:t>
            </a:r>
          </a:p>
          <a:p>
            <a:r>
              <a:rPr lang="el-GR" sz="3200" dirty="0"/>
              <a:t>Σε περιπτώσεις σοβαρής ΜΑ το αρτηριακό </a:t>
            </a:r>
            <a:r>
              <a:rPr lang="en-US" sz="3200" dirty="0"/>
              <a:t>PCO</a:t>
            </a:r>
            <a:r>
              <a:rPr lang="en-US" sz="3200" baseline="-25000" dirty="0"/>
              <a:t>2</a:t>
            </a:r>
            <a:r>
              <a:rPr lang="el-GR" sz="3200" baseline="-25000" dirty="0"/>
              <a:t> </a:t>
            </a:r>
            <a:r>
              <a:rPr lang="el-GR" sz="3200" dirty="0"/>
              <a:t>δεν αυξάνεται πάνω από 55</a:t>
            </a:r>
            <a:r>
              <a:rPr lang="en-US" sz="3200" dirty="0"/>
              <a:t> mmHg.</a:t>
            </a:r>
            <a:endParaRPr lang="el-GR" sz="3200" dirty="0"/>
          </a:p>
          <a:p>
            <a:endParaRPr lang="el-GR" sz="3200" dirty="0"/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42EEA427-965A-6146-A2E0-9A59AB5993A2}"/>
              </a:ext>
            </a:extLst>
          </p:cNvPr>
          <p:cNvSpPr/>
          <p:nvPr/>
        </p:nvSpPr>
        <p:spPr>
          <a:xfrm>
            <a:off x="838200" y="4772052"/>
            <a:ext cx="10515600" cy="1425844"/>
          </a:xfrm>
          <a:prstGeom prst="rect">
            <a:avLst/>
          </a:prstGeom>
          <a:solidFill>
            <a:srgbClr val="0432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↑ </a:t>
            </a:r>
            <a:r>
              <a:rPr lang="el-GR" sz="3600" dirty="0"/>
              <a:t>[</a:t>
            </a:r>
            <a:r>
              <a:rPr lang="en-US" sz="3600" dirty="0"/>
              <a:t> HCO</a:t>
            </a:r>
            <a:r>
              <a:rPr lang="en-US" sz="3600" baseline="30000" dirty="0"/>
              <a:t>-</a:t>
            </a:r>
            <a:r>
              <a:rPr lang="en-US" sz="3600" baseline="-25000" dirty="0"/>
              <a:t>3</a:t>
            </a:r>
            <a:r>
              <a:rPr lang="el-GR" sz="3600" baseline="-25000" dirty="0"/>
              <a:t> </a:t>
            </a:r>
            <a:r>
              <a:rPr lang="el-GR" sz="3600" dirty="0"/>
              <a:t> ]</a:t>
            </a:r>
            <a:r>
              <a:rPr lang="en-US" sz="3600" dirty="0"/>
              <a:t> </a:t>
            </a:r>
            <a:r>
              <a:rPr lang="el-GR" sz="3600" dirty="0"/>
              <a:t> κατά 1 </a:t>
            </a:r>
            <a:r>
              <a:rPr lang="en-US" sz="3600" dirty="0" err="1"/>
              <a:t>mEq</a:t>
            </a:r>
            <a:r>
              <a:rPr lang="en-US" sz="3600" dirty="0"/>
              <a:t>/L</a:t>
            </a:r>
            <a:r>
              <a:rPr lang="el-GR" sz="3600" dirty="0"/>
              <a:t> ➤ </a:t>
            </a:r>
            <a:r>
              <a:rPr lang="en-US" sz="3600" dirty="0"/>
              <a:t>↑</a:t>
            </a:r>
            <a:r>
              <a:rPr lang="el-GR" sz="3600" dirty="0"/>
              <a:t> </a:t>
            </a:r>
            <a:r>
              <a:rPr lang="en-US" sz="3600" dirty="0"/>
              <a:t>PCO</a:t>
            </a:r>
            <a:r>
              <a:rPr lang="en-US" sz="3600" baseline="-25000" dirty="0"/>
              <a:t>2</a:t>
            </a:r>
            <a:r>
              <a:rPr lang="en-US" sz="3600" dirty="0"/>
              <a:t> </a:t>
            </a:r>
            <a:r>
              <a:rPr lang="el-GR" sz="3600" dirty="0"/>
              <a:t>κατά </a:t>
            </a:r>
            <a:r>
              <a:rPr lang="en-US" sz="3600" dirty="0"/>
              <a:t>0.7 mmHg</a:t>
            </a:r>
            <a:r>
              <a:rPr lang="el-GR" sz="3600" dirty="0"/>
              <a:t>          </a:t>
            </a:r>
          </a:p>
        </p:txBody>
      </p:sp>
    </p:spTree>
    <p:extLst>
      <p:ext uri="{BB962C8B-B14F-4D97-AF65-F5344CB8AC3E}">
        <p14:creationId xmlns:p14="http://schemas.microsoft.com/office/powerpoint/2010/main" val="432680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4B590E2-0DB7-5342-A7A0-93A458AFBBA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DCF4"/>
          </a:solidFill>
          <a:ln>
            <a:solidFill>
              <a:srgbClr val="0432FF"/>
            </a:solidFill>
          </a:ln>
        </p:spPr>
        <p:txBody>
          <a:bodyPr/>
          <a:lstStyle/>
          <a:p>
            <a:r>
              <a:rPr lang="el-GR" dirty="0"/>
              <a:t>Μεταβολική </a:t>
            </a:r>
            <a:r>
              <a:rPr lang="el-GR" dirty="0" err="1"/>
              <a:t>αλκάλωση</a:t>
            </a:r>
            <a:r>
              <a:rPr lang="el-GR" dirty="0"/>
              <a:t>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491D86A-A413-8749-B8D5-0598430756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7805"/>
            <a:ext cx="10515600" cy="4351338"/>
          </a:xfrm>
        </p:spPr>
        <p:txBody>
          <a:bodyPr/>
          <a:lstStyle/>
          <a:p>
            <a:endParaRPr lang="en-US" dirty="0">
              <a:solidFill>
                <a:srgbClr val="0432FF"/>
              </a:solidFill>
            </a:endParaRPr>
          </a:p>
          <a:p>
            <a:pPr marL="0" indent="0">
              <a:buNone/>
            </a:pPr>
            <a:r>
              <a:rPr lang="en-US" sz="3600" dirty="0"/>
              <a:t>↑pH  ↓ [H</a:t>
            </a:r>
            <a:r>
              <a:rPr lang="en-US" sz="3600" baseline="30000" dirty="0"/>
              <a:t>+</a:t>
            </a:r>
            <a:r>
              <a:rPr lang="en-US" sz="3600" dirty="0"/>
              <a:t>] 		↑ HCO</a:t>
            </a:r>
            <a:r>
              <a:rPr lang="en-US" sz="3600" baseline="30000" dirty="0"/>
              <a:t>-</a:t>
            </a:r>
            <a:r>
              <a:rPr lang="en-US" sz="3600" baseline="-25000" dirty="0"/>
              <a:t>3 </a:t>
            </a:r>
            <a:r>
              <a:rPr lang="en-US" sz="3600" dirty="0"/>
              <a:t> 			</a:t>
            </a:r>
            <a:r>
              <a:rPr lang="el-GR" sz="3600" dirty="0"/>
              <a:t>↑</a:t>
            </a:r>
            <a:r>
              <a:rPr lang="en-US" sz="3600" dirty="0"/>
              <a:t>PCO</a:t>
            </a:r>
            <a:r>
              <a:rPr lang="en-US" sz="3600" baseline="-25000" dirty="0"/>
              <a:t>2</a:t>
            </a:r>
            <a:endParaRPr lang="en-US" sz="3600" dirty="0"/>
          </a:p>
          <a:p>
            <a:endParaRPr lang="en-US" dirty="0"/>
          </a:p>
          <a:p>
            <a:pPr marL="0" indent="0">
              <a:buNone/>
            </a:pPr>
            <a:r>
              <a:rPr lang="el-GR" sz="3200" dirty="0">
                <a:solidFill>
                  <a:srgbClr val="0432FF"/>
                </a:solidFill>
              </a:rPr>
              <a:t>Η πρωτογενής αύξηση των </a:t>
            </a:r>
            <a:r>
              <a:rPr lang="en-US" sz="3200" dirty="0">
                <a:solidFill>
                  <a:srgbClr val="0432FF"/>
                </a:solidFill>
              </a:rPr>
              <a:t>HCO</a:t>
            </a:r>
            <a:r>
              <a:rPr lang="en-US" sz="3200" baseline="30000" dirty="0">
                <a:solidFill>
                  <a:srgbClr val="0432FF"/>
                </a:solidFill>
              </a:rPr>
              <a:t>-</a:t>
            </a:r>
            <a:r>
              <a:rPr lang="en-US" sz="3200" baseline="-25000" dirty="0">
                <a:solidFill>
                  <a:srgbClr val="0432FF"/>
                </a:solidFill>
              </a:rPr>
              <a:t>3 </a:t>
            </a:r>
            <a:r>
              <a:rPr lang="el-GR" sz="3200" baseline="-25000" dirty="0">
                <a:solidFill>
                  <a:srgbClr val="0432FF"/>
                </a:solidFill>
              </a:rPr>
              <a:t> </a:t>
            </a:r>
            <a:r>
              <a:rPr lang="el-GR" sz="3200" dirty="0">
                <a:solidFill>
                  <a:srgbClr val="0432FF"/>
                </a:solidFill>
              </a:rPr>
              <a:t>στο πλάσμα </a:t>
            </a:r>
            <a:r>
              <a:rPr lang="el-GR" sz="3200" u="sng" dirty="0">
                <a:solidFill>
                  <a:srgbClr val="0432FF"/>
                </a:solidFill>
              </a:rPr>
              <a:t>συνήθως </a:t>
            </a:r>
            <a:r>
              <a:rPr lang="el-GR" sz="3200" dirty="0">
                <a:solidFill>
                  <a:srgbClr val="0432FF"/>
                </a:solidFill>
              </a:rPr>
              <a:t>οφείλεται</a:t>
            </a:r>
            <a:r>
              <a:rPr lang="en-US" sz="3200" dirty="0">
                <a:solidFill>
                  <a:srgbClr val="0432FF"/>
                </a:solidFill>
              </a:rPr>
              <a:t>:</a:t>
            </a:r>
          </a:p>
          <a:p>
            <a:r>
              <a:rPr lang="el-GR" sz="3200" dirty="0" err="1"/>
              <a:t>Απ</a:t>
            </a:r>
            <a:r>
              <a:rPr lang="en-US" sz="3200" dirty="0" err="1"/>
              <a:t>ώ</a:t>
            </a:r>
            <a:r>
              <a:rPr lang="el-GR" sz="3200" dirty="0" err="1"/>
              <a:t>λεια</a:t>
            </a:r>
            <a:r>
              <a:rPr lang="el-GR" sz="3200" dirty="0"/>
              <a:t> Η</a:t>
            </a:r>
            <a:r>
              <a:rPr lang="el-GR" sz="3200" baseline="30000" dirty="0"/>
              <a:t>+ </a:t>
            </a:r>
            <a:r>
              <a:rPr lang="en-US" sz="3200" dirty="0"/>
              <a:t> </a:t>
            </a:r>
            <a:r>
              <a:rPr lang="el-GR" sz="3200" dirty="0"/>
              <a:t>από το ΓΣ</a:t>
            </a:r>
          </a:p>
          <a:p>
            <a:r>
              <a:rPr lang="el-GR" sz="3200" dirty="0"/>
              <a:t>Απώλεια μέσω των νεφρών (διουρητικά)</a:t>
            </a:r>
            <a:r>
              <a:rPr lang="en-US" sz="3200" dirty="0"/>
              <a:t>	</a:t>
            </a:r>
            <a:endParaRPr lang="el-GR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56C744-E4EE-774B-B883-5AE06F9FCEBE}"/>
              </a:ext>
            </a:extLst>
          </p:cNvPr>
          <p:cNvSpPr txBox="1"/>
          <p:nvPr/>
        </p:nvSpPr>
        <p:spPr>
          <a:xfrm>
            <a:off x="838200" y="2304673"/>
            <a:ext cx="10515600" cy="929899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5" name="Έλλειψη 4">
            <a:extLst>
              <a:ext uri="{FF2B5EF4-FFF2-40B4-BE49-F238E27FC236}">
                <a16:creationId xmlns:a16="http://schemas.microsoft.com/office/drawing/2014/main" id="{1241386B-C643-9341-B53E-73DFA7AA7366}"/>
              </a:ext>
            </a:extLst>
          </p:cNvPr>
          <p:cNvSpPr/>
          <p:nvPr/>
        </p:nvSpPr>
        <p:spPr>
          <a:xfrm>
            <a:off x="7981629" y="1909466"/>
            <a:ext cx="2185261" cy="172031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63579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C938D62-36C2-0B44-97F7-527D93CDD05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DCF4"/>
          </a:solidFill>
          <a:ln>
            <a:solidFill>
              <a:srgbClr val="0432FF"/>
            </a:solidFill>
          </a:ln>
        </p:spPr>
        <p:txBody>
          <a:bodyPr/>
          <a:lstStyle/>
          <a:p>
            <a:r>
              <a:rPr lang="el-GR" dirty="0"/>
              <a:t>Μεταβολική </a:t>
            </a:r>
            <a:r>
              <a:rPr lang="el-GR" dirty="0" err="1"/>
              <a:t>αλκάλωση</a:t>
            </a:r>
            <a:r>
              <a:rPr lang="el-GR" dirty="0"/>
              <a:t>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36C7979-35FD-8347-91EB-37B7147F8C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l-GR" sz="3200" dirty="0"/>
          </a:p>
          <a:p>
            <a:pPr marL="0" indent="0">
              <a:buNone/>
            </a:pPr>
            <a:r>
              <a:rPr lang="el-GR" sz="3200" dirty="0"/>
              <a:t>Για κάθε απώλεια Η</a:t>
            </a:r>
            <a:r>
              <a:rPr lang="el-GR" sz="3200" baseline="30000" dirty="0"/>
              <a:t>+</a:t>
            </a:r>
            <a:r>
              <a:rPr lang="el-GR" sz="3200" dirty="0"/>
              <a:t> </a:t>
            </a:r>
            <a:r>
              <a:rPr lang="el-GR" sz="3200" dirty="0" err="1"/>
              <a:t>αναγεννάται</a:t>
            </a:r>
            <a:r>
              <a:rPr lang="el-GR" sz="3200" dirty="0"/>
              <a:t> ισοδύναμα ένα </a:t>
            </a:r>
            <a:r>
              <a:rPr lang="en-US" sz="3200" dirty="0"/>
              <a:t>HCO</a:t>
            </a:r>
            <a:r>
              <a:rPr lang="en-US" sz="3200" baseline="30000" dirty="0"/>
              <a:t>-</a:t>
            </a:r>
            <a:r>
              <a:rPr lang="en-US" sz="3200" baseline="-25000" dirty="0"/>
              <a:t>3</a:t>
            </a:r>
            <a:endParaRPr lang="el-GR" sz="3200" baseline="-25000" dirty="0"/>
          </a:p>
          <a:p>
            <a:pPr marL="0" indent="0">
              <a:buNone/>
            </a:pPr>
            <a:endParaRPr lang="el-GR" sz="3200" baseline="-25000" dirty="0"/>
          </a:p>
          <a:p>
            <a:pPr marL="0" indent="0">
              <a:buNone/>
            </a:pPr>
            <a:endParaRPr lang="el-GR" sz="3200" baseline="-25000" dirty="0"/>
          </a:p>
          <a:p>
            <a:pPr marL="0" indent="0">
              <a:buNone/>
            </a:pPr>
            <a:endParaRPr lang="el-GR" sz="3200" baseline="-25000" dirty="0"/>
          </a:p>
          <a:p>
            <a:pPr marL="0" indent="0">
              <a:buNone/>
            </a:pPr>
            <a:endParaRPr lang="el-GR" sz="3200" baseline="-25000" dirty="0"/>
          </a:p>
          <a:p>
            <a:pPr marL="0" indent="0">
              <a:buNone/>
            </a:pPr>
            <a:endParaRPr lang="el-GR" sz="3200" baseline="-25000" dirty="0"/>
          </a:p>
          <a:p>
            <a:pPr marL="0" indent="0">
              <a:buNone/>
            </a:pPr>
            <a:r>
              <a:rPr lang="el-GR" dirty="0"/>
              <a:t>Η </a:t>
            </a:r>
            <a:r>
              <a:rPr lang="el-GR" dirty="0" err="1"/>
              <a:t>μεταβολικ</a:t>
            </a:r>
            <a:r>
              <a:rPr lang="en-US" dirty="0" err="1"/>
              <a:t>ή</a:t>
            </a:r>
            <a:r>
              <a:rPr lang="el-GR" dirty="0"/>
              <a:t> </a:t>
            </a:r>
            <a:r>
              <a:rPr lang="el-GR" dirty="0" err="1"/>
              <a:t>αλκάλωση</a:t>
            </a:r>
            <a:r>
              <a:rPr lang="el-GR" dirty="0"/>
              <a:t> είναι συνήθως </a:t>
            </a:r>
            <a:r>
              <a:rPr lang="el-GR" dirty="0" err="1"/>
              <a:t>υποχλωραιμική</a:t>
            </a:r>
            <a:r>
              <a:rPr lang="el-GR" dirty="0"/>
              <a:t> (απώλεια μαζί με το Η</a:t>
            </a:r>
            <a:r>
              <a:rPr lang="el-GR" baseline="30000" dirty="0"/>
              <a:t>+ </a:t>
            </a:r>
            <a:r>
              <a:rPr lang="el-GR" dirty="0"/>
              <a:t> και</a:t>
            </a:r>
            <a:r>
              <a:rPr lang="el-GR" baseline="30000" dirty="0"/>
              <a:t> </a:t>
            </a:r>
            <a:r>
              <a:rPr lang="el-GR" dirty="0"/>
              <a:t> </a:t>
            </a:r>
            <a:r>
              <a:rPr lang="en-US" dirty="0"/>
              <a:t>Cl</a:t>
            </a:r>
            <a:r>
              <a:rPr lang="el-GR" baseline="30000" dirty="0"/>
              <a:t>- </a:t>
            </a:r>
            <a:r>
              <a:rPr lang="el-GR" dirty="0"/>
              <a:t>) </a:t>
            </a:r>
            <a:r>
              <a:rPr lang="en-US" baseline="30000" dirty="0"/>
              <a:t> </a:t>
            </a:r>
            <a:r>
              <a:rPr lang="el-GR" dirty="0"/>
              <a:t>από το ΓΣ ή τους </a:t>
            </a:r>
            <a:r>
              <a:rPr lang="el-GR" dirty="0" err="1"/>
              <a:t>νεφρούς</a:t>
            </a:r>
            <a:r>
              <a:rPr lang="el-GR" dirty="0"/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EFBFE7-B8CD-B146-8736-9820F1FA0C6C}"/>
              </a:ext>
            </a:extLst>
          </p:cNvPr>
          <p:cNvSpPr txBox="1"/>
          <p:nvPr/>
        </p:nvSpPr>
        <p:spPr>
          <a:xfrm>
            <a:off x="1748118" y="3859307"/>
            <a:ext cx="8834717" cy="830997"/>
          </a:xfrm>
          <a:prstGeom prst="rect">
            <a:avLst/>
          </a:prstGeom>
          <a:noFill/>
          <a:ln w="38100" cmpd="sng">
            <a:solidFill>
              <a:srgbClr val="0432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CO</a:t>
            </a:r>
            <a:r>
              <a:rPr lang="en-US" sz="4800" baseline="-25000" dirty="0"/>
              <a:t>2</a:t>
            </a:r>
            <a:r>
              <a:rPr lang="en-US" sz="4800" dirty="0"/>
              <a:t> + H</a:t>
            </a:r>
            <a:r>
              <a:rPr lang="en-US" sz="4800" baseline="-25000" dirty="0"/>
              <a:t>2</a:t>
            </a:r>
            <a:r>
              <a:rPr lang="en-US" sz="4800" dirty="0"/>
              <a:t>O 🔛</a:t>
            </a:r>
            <a:r>
              <a:rPr lang="el-GR" sz="4800" dirty="0"/>
              <a:t> </a:t>
            </a:r>
            <a:r>
              <a:rPr lang="en-US" sz="4800" dirty="0"/>
              <a:t>H</a:t>
            </a:r>
            <a:r>
              <a:rPr lang="en-US" sz="4800" baseline="-25000" dirty="0"/>
              <a:t>2</a:t>
            </a:r>
            <a:r>
              <a:rPr lang="en-US" sz="4800" dirty="0"/>
              <a:t>CO</a:t>
            </a:r>
            <a:r>
              <a:rPr lang="en-US" sz="4800" baseline="-25000" dirty="0"/>
              <a:t>3</a:t>
            </a:r>
            <a:r>
              <a:rPr lang="en-US" sz="4800" dirty="0"/>
              <a:t> 🔛 HCO</a:t>
            </a:r>
            <a:r>
              <a:rPr lang="en-US" sz="4800" baseline="-25000" dirty="0"/>
              <a:t>3</a:t>
            </a:r>
            <a:r>
              <a:rPr lang="el-GR" sz="4800" baseline="30000" dirty="0"/>
              <a:t>-</a:t>
            </a:r>
            <a:r>
              <a:rPr lang="en-US" sz="4800" dirty="0"/>
              <a:t> + H</a:t>
            </a:r>
            <a:r>
              <a:rPr lang="en-US" sz="4800" baseline="30000" dirty="0"/>
              <a:t>+ </a:t>
            </a:r>
            <a:r>
              <a:rPr lang="en-US" sz="4800" dirty="0"/>
              <a:t>  </a:t>
            </a:r>
            <a:endParaRPr lang="el-GR" sz="4800" dirty="0"/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5894B496-1A5A-CA42-8DB8-E343FB3CB614}"/>
              </a:ext>
            </a:extLst>
          </p:cNvPr>
          <p:cNvSpPr/>
          <p:nvPr/>
        </p:nvSpPr>
        <p:spPr>
          <a:xfrm>
            <a:off x="4680488" y="4277532"/>
            <a:ext cx="480448" cy="2324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8668B5D2-02AC-974B-A090-E7A9E065DF95}"/>
              </a:ext>
            </a:extLst>
          </p:cNvPr>
          <p:cNvSpPr/>
          <p:nvPr/>
        </p:nvSpPr>
        <p:spPr>
          <a:xfrm>
            <a:off x="7151213" y="4274805"/>
            <a:ext cx="480448" cy="2324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2565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Θέση περιεχομένου 3">
            <a:extLst>
              <a:ext uri="{FF2B5EF4-FFF2-40B4-BE49-F238E27FC236}">
                <a16:creationId xmlns:a16="http://schemas.microsoft.com/office/drawing/2014/main" id="{847C54B2-79B5-1C44-AC8E-B7E3F1F706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7080215"/>
              </p:ext>
            </p:extLst>
          </p:nvPr>
        </p:nvGraphicFramePr>
        <p:xfrm>
          <a:off x="884695" y="0"/>
          <a:ext cx="10150098" cy="58050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E8D9A8D4-3073-3E48-A0BB-55C72192B823}"/>
              </a:ext>
            </a:extLst>
          </p:cNvPr>
          <p:cNvSpPr/>
          <p:nvPr/>
        </p:nvSpPr>
        <p:spPr>
          <a:xfrm>
            <a:off x="247972" y="5052447"/>
            <a:ext cx="4076055" cy="1487838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l-GR" sz="2400" dirty="0">
                <a:solidFill>
                  <a:schemeClr val="tx1"/>
                </a:solidFill>
              </a:rPr>
              <a:t>Μαζική μετάγγιση αίματος</a:t>
            </a:r>
          </a:p>
          <a:p>
            <a:pPr marL="342900" indent="-342900">
              <a:buAutoNum type="arabicPeriod"/>
            </a:pPr>
            <a:r>
              <a:rPr lang="el-GR" sz="2400" dirty="0">
                <a:solidFill>
                  <a:schemeClr val="tx1"/>
                </a:solidFill>
              </a:rPr>
              <a:t>Χορήγηση </a:t>
            </a:r>
            <a:r>
              <a:rPr lang="en-US" sz="2400" dirty="0">
                <a:solidFill>
                  <a:schemeClr val="tx1"/>
                </a:solidFill>
              </a:rPr>
              <a:t>HCO</a:t>
            </a:r>
            <a:r>
              <a:rPr lang="en-US" sz="2400" baseline="30000" dirty="0">
                <a:solidFill>
                  <a:schemeClr val="tx1"/>
                </a:solidFill>
              </a:rPr>
              <a:t>-</a:t>
            </a:r>
            <a:r>
              <a:rPr lang="en-US" sz="2400" baseline="-25000" dirty="0">
                <a:solidFill>
                  <a:schemeClr val="tx1"/>
                </a:solidFill>
              </a:rPr>
              <a:t>3</a:t>
            </a:r>
            <a:endParaRPr lang="el-GR" sz="2400" dirty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Milk alkali syndrome</a:t>
            </a:r>
            <a:endParaRPr lang="el-GR" sz="2400" dirty="0">
              <a:solidFill>
                <a:schemeClr val="tx1"/>
              </a:solidFill>
            </a:endParaRPr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5654CC4D-778C-874A-983D-A3E604BEA151}"/>
              </a:ext>
            </a:extLst>
          </p:cNvPr>
          <p:cNvSpPr/>
          <p:nvPr/>
        </p:nvSpPr>
        <p:spPr>
          <a:xfrm>
            <a:off x="6816670" y="201478"/>
            <a:ext cx="5194516" cy="2074189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l-GR" sz="2400" dirty="0">
                <a:solidFill>
                  <a:schemeClr val="tx1"/>
                </a:solidFill>
              </a:rPr>
              <a:t>Απώλεια από ΓΣ (διάρροια, </a:t>
            </a:r>
            <a:r>
              <a:rPr lang="el-GR" sz="2400" dirty="0" err="1">
                <a:solidFill>
                  <a:schemeClr val="tx1"/>
                </a:solidFill>
              </a:rPr>
              <a:t>ρινογαστρικός</a:t>
            </a:r>
            <a:r>
              <a:rPr lang="el-GR" sz="2400" dirty="0">
                <a:solidFill>
                  <a:schemeClr val="tx1"/>
                </a:solidFill>
              </a:rPr>
              <a:t> </a:t>
            </a:r>
            <a:r>
              <a:rPr lang="el-GR" sz="2400" dirty="0" err="1">
                <a:solidFill>
                  <a:schemeClr val="tx1"/>
                </a:solidFill>
              </a:rPr>
              <a:t>καθ</a:t>
            </a:r>
            <a:r>
              <a:rPr lang="el-GR" sz="2400" dirty="0">
                <a:solidFill>
                  <a:schemeClr val="tx1"/>
                </a:solidFill>
              </a:rPr>
              <a:t>. </a:t>
            </a:r>
            <a:r>
              <a:rPr lang="el-GR" sz="2400" dirty="0" err="1">
                <a:solidFill>
                  <a:schemeClr val="tx1"/>
                </a:solidFill>
              </a:rPr>
              <a:t>κλπ</a:t>
            </a:r>
            <a:r>
              <a:rPr lang="el-GR" sz="2400" dirty="0">
                <a:solidFill>
                  <a:schemeClr val="tx1"/>
                </a:solidFill>
              </a:rPr>
              <a:t>)</a:t>
            </a:r>
          </a:p>
          <a:p>
            <a:pPr marL="342900" indent="-342900">
              <a:buAutoNum type="arabicPeriod"/>
            </a:pPr>
            <a:r>
              <a:rPr lang="el-GR" sz="2400" dirty="0">
                <a:solidFill>
                  <a:schemeClr val="tx1"/>
                </a:solidFill>
              </a:rPr>
              <a:t>Νεφρική απώλεια (διουρητικά αγκύλης, </a:t>
            </a:r>
            <a:r>
              <a:rPr lang="el-GR" sz="2400" dirty="0" err="1">
                <a:solidFill>
                  <a:schemeClr val="tx1"/>
                </a:solidFill>
              </a:rPr>
              <a:t>θειαζιδικά</a:t>
            </a:r>
            <a:r>
              <a:rPr lang="el-GR" sz="2400" dirty="0">
                <a:solidFill>
                  <a:schemeClr val="tx1"/>
                </a:solidFill>
              </a:rPr>
              <a:t>)</a:t>
            </a:r>
          </a:p>
          <a:p>
            <a:pPr marL="342900" indent="-342900">
              <a:buAutoNum type="arabicPeriod"/>
            </a:pPr>
            <a:r>
              <a:rPr lang="el-GR" sz="2400" dirty="0">
                <a:solidFill>
                  <a:schemeClr val="tx1"/>
                </a:solidFill>
              </a:rPr>
              <a:t>Μετακίνηση Η</a:t>
            </a:r>
            <a:r>
              <a:rPr lang="el-GR" sz="2400" baseline="30000" dirty="0">
                <a:solidFill>
                  <a:schemeClr val="tx1"/>
                </a:solidFill>
              </a:rPr>
              <a:t>+</a:t>
            </a:r>
            <a:r>
              <a:rPr lang="el-GR" sz="2400" dirty="0">
                <a:solidFill>
                  <a:schemeClr val="tx1"/>
                </a:solidFill>
              </a:rPr>
              <a:t> μέσα στα κύτταρα </a:t>
            </a: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0ADD9EB5-84B0-A74E-9D93-E4565BBC3136}"/>
              </a:ext>
            </a:extLst>
          </p:cNvPr>
          <p:cNvSpPr/>
          <p:nvPr/>
        </p:nvSpPr>
        <p:spPr>
          <a:xfrm>
            <a:off x="7595461" y="5337915"/>
            <a:ext cx="4076055" cy="1487838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l-GR" sz="2400" dirty="0" err="1">
                <a:solidFill>
                  <a:schemeClr val="tx1"/>
                </a:solidFill>
              </a:rPr>
              <a:t>Διουρητικ</a:t>
            </a:r>
            <a:r>
              <a:rPr lang="en-US" sz="2400" dirty="0" err="1">
                <a:solidFill>
                  <a:schemeClr val="tx1"/>
                </a:solidFill>
              </a:rPr>
              <a:t>ά</a:t>
            </a:r>
            <a:r>
              <a:rPr lang="el-GR" sz="2400" dirty="0">
                <a:solidFill>
                  <a:schemeClr val="tx1"/>
                </a:solidFill>
              </a:rPr>
              <a:t> </a:t>
            </a:r>
          </a:p>
          <a:p>
            <a:pPr marL="342900" indent="-342900">
              <a:buAutoNum type="arabicPeriod"/>
            </a:pPr>
            <a:r>
              <a:rPr lang="el-GR" sz="2400" dirty="0">
                <a:solidFill>
                  <a:schemeClr val="tx1"/>
                </a:solidFill>
              </a:rPr>
              <a:t>Γαστρικές απώλειες</a:t>
            </a:r>
          </a:p>
          <a:p>
            <a:pPr marL="342900" indent="-342900">
              <a:buAutoNum type="arabicPeriod"/>
            </a:pPr>
            <a:r>
              <a:rPr lang="el-GR" sz="2400" dirty="0">
                <a:solidFill>
                  <a:schemeClr val="tx1"/>
                </a:solidFill>
              </a:rPr>
              <a:t>Έντονη εφίδρωση</a:t>
            </a:r>
          </a:p>
        </p:txBody>
      </p:sp>
    </p:spTree>
    <p:extLst>
      <p:ext uri="{BB962C8B-B14F-4D97-AF65-F5344CB8AC3E}">
        <p14:creationId xmlns:p14="http://schemas.microsoft.com/office/powerpoint/2010/main" val="3688643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C8065BF-69B7-604C-A298-BB043ACCD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0432FF"/>
                </a:solidFill>
              </a:rPr>
              <a:t>↑ </a:t>
            </a:r>
            <a:r>
              <a:rPr lang="el-GR" dirty="0" err="1">
                <a:solidFill>
                  <a:srgbClr val="0432FF"/>
                </a:solidFill>
              </a:rPr>
              <a:t>επαναρρόφηση</a:t>
            </a:r>
            <a:r>
              <a:rPr lang="el-GR" dirty="0">
                <a:solidFill>
                  <a:srgbClr val="0432FF"/>
                </a:solidFill>
              </a:rPr>
              <a:t> </a:t>
            </a:r>
            <a:r>
              <a:rPr lang="en-US" dirty="0">
                <a:solidFill>
                  <a:srgbClr val="0432FF"/>
                </a:solidFill>
              </a:rPr>
              <a:t>HCO</a:t>
            </a:r>
            <a:r>
              <a:rPr lang="en-US" baseline="-25000" dirty="0">
                <a:solidFill>
                  <a:srgbClr val="0432FF"/>
                </a:solidFill>
              </a:rPr>
              <a:t>3</a:t>
            </a:r>
            <a:r>
              <a:rPr lang="en-US" baseline="30000" dirty="0">
                <a:solidFill>
                  <a:srgbClr val="0432FF"/>
                </a:solidFill>
              </a:rPr>
              <a:t>-</a:t>
            </a:r>
            <a:r>
              <a:rPr lang="el-GR" dirty="0">
                <a:solidFill>
                  <a:srgbClr val="0432FF"/>
                </a:solidFill>
              </a:rPr>
              <a:t>     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D1A713A-9632-A141-87AB-D665EDA37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921790"/>
            <a:ext cx="5330125" cy="446351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sz="3200" dirty="0"/>
              <a:t>Με</a:t>
            </a:r>
            <a:r>
              <a:rPr lang="en-US" sz="3200" dirty="0" err="1"/>
              <a:t>ί</a:t>
            </a:r>
            <a:r>
              <a:rPr lang="el-GR" sz="3200" dirty="0" err="1"/>
              <a:t>ωση</a:t>
            </a:r>
            <a:r>
              <a:rPr lang="el-GR" sz="3200" dirty="0"/>
              <a:t> του δραστικού όγκου του αίματος</a:t>
            </a:r>
          </a:p>
          <a:p>
            <a:pPr marL="514350" indent="-514350">
              <a:buFont typeface="+mj-lt"/>
              <a:buAutoNum type="arabicPeriod"/>
            </a:pPr>
            <a:endParaRPr lang="el-GR" sz="3200" dirty="0"/>
          </a:p>
          <a:p>
            <a:pPr marL="514350" indent="-514350">
              <a:buFont typeface="+mj-lt"/>
              <a:buAutoNum type="arabicPeriod"/>
            </a:pPr>
            <a:r>
              <a:rPr lang="el-GR" sz="3200" dirty="0"/>
              <a:t>Ένδεια </a:t>
            </a:r>
            <a:r>
              <a:rPr lang="en-US" sz="3200" dirty="0"/>
              <a:t>Cl</a:t>
            </a:r>
            <a:r>
              <a:rPr lang="el-GR" sz="3200" baseline="30000" dirty="0"/>
              <a:t>-</a:t>
            </a:r>
          </a:p>
          <a:p>
            <a:pPr marL="514350" indent="-514350">
              <a:buFont typeface="+mj-lt"/>
              <a:buAutoNum type="arabicPeriod"/>
            </a:pPr>
            <a:endParaRPr lang="el-GR" sz="3200" baseline="30000" dirty="0"/>
          </a:p>
          <a:p>
            <a:pPr marL="514350" indent="-514350">
              <a:buFont typeface="+mj-lt"/>
              <a:buAutoNum type="arabicPeriod"/>
            </a:pPr>
            <a:endParaRPr lang="el-GR" sz="3200" baseline="30000" dirty="0"/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Y</a:t>
            </a:r>
            <a:r>
              <a:rPr lang="el-GR" sz="3200" dirty="0" err="1"/>
              <a:t>ποκαλιαιμία</a:t>
            </a:r>
            <a:r>
              <a:rPr lang="el-GR" sz="3200" dirty="0"/>
              <a:t> </a:t>
            </a:r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1D378F45-194D-FB45-99BE-23F78857C3E2}"/>
              </a:ext>
            </a:extLst>
          </p:cNvPr>
          <p:cNvSpPr/>
          <p:nvPr/>
        </p:nvSpPr>
        <p:spPr>
          <a:xfrm>
            <a:off x="6788257" y="365125"/>
            <a:ext cx="4819973" cy="2363263"/>
          </a:xfrm>
          <a:prstGeom prst="rect">
            <a:avLst/>
          </a:prstGeom>
          <a:noFill/>
          <a:ln>
            <a:solidFill>
              <a:srgbClr val="0432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400" dirty="0">
                <a:solidFill>
                  <a:schemeClr val="tx1"/>
                </a:solidFill>
              </a:rPr>
              <a:t>Συμβαίνει στα πλαίσια αναπλήρωσης του όγκου επειδή εάν η περίσσεια </a:t>
            </a:r>
            <a:r>
              <a:rPr lang="en-US" sz="2400" dirty="0">
                <a:solidFill>
                  <a:schemeClr val="tx1"/>
                </a:solidFill>
              </a:rPr>
              <a:t>HCO</a:t>
            </a:r>
            <a:r>
              <a:rPr lang="en-US" sz="2400" baseline="-25000" dirty="0">
                <a:solidFill>
                  <a:schemeClr val="tx1"/>
                </a:solidFill>
              </a:rPr>
              <a:t>3</a:t>
            </a:r>
            <a:r>
              <a:rPr lang="en-US" sz="2400" baseline="30000" dirty="0">
                <a:solidFill>
                  <a:schemeClr val="tx1"/>
                </a:solidFill>
              </a:rPr>
              <a:t>-</a:t>
            </a:r>
            <a:r>
              <a:rPr lang="el-GR" sz="2400" baseline="30000" dirty="0">
                <a:solidFill>
                  <a:schemeClr val="tx1"/>
                </a:solidFill>
              </a:rPr>
              <a:t> </a:t>
            </a:r>
            <a:r>
              <a:rPr lang="el-GR" sz="2400" dirty="0">
                <a:solidFill>
                  <a:schemeClr val="tx1"/>
                </a:solidFill>
              </a:rPr>
              <a:t>αποβαλλόταν στα ούρα θα υποχρέωνε και τα Να</a:t>
            </a:r>
            <a:r>
              <a:rPr lang="el-GR" sz="2400" baseline="30000" dirty="0">
                <a:solidFill>
                  <a:schemeClr val="tx1"/>
                </a:solidFill>
              </a:rPr>
              <a:t>+</a:t>
            </a:r>
            <a:r>
              <a:rPr lang="el-GR" sz="2400" dirty="0">
                <a:solidFill>
                  <a:schemeClr val="tx1"/>
                </a:solidFill>
              </a:rPr>
              <a:t> να χάνονται προκειμένου να διατηρηθεί</a:t>
            </a:r>
            <a:r>
              <a:rPr lang="el-GR" sz="2400" dirty="0">
                <a:solidFill>
                  <a:schemeClr val="bg1"/>
                </a:solidFill>
              </a:rPr>
              <a:t> η ηλεκτρική ουδετερότητα.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22B9C1B6-6B9D-4E4E-AFD1-2B529AC62B26}"/>
              </a:ext>
            </a:extLst>
          </p:cNvPr>
          <p:cNvSpPr/>
          <p:nvPr/>
        </p:nvSpPr>
        <p:spPr>
          <a:xfrm>
            <a:off x="6788256" y="2911097"/>
            <a:ext cx="4819973" cy="1753893"/>
          </a:xfrm>
          <a:prstGeom prst="rect">
            <a:avLst/>
          </a:prstGeom>
          <a:noFill/>
          <a:ln>
            <a:solidFill>
              <a:srgbClr val="0432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Δραστηριότητα του φορέα Να</a:t>
            </a:r>
            <a:r>
              <a:rPr lang="en-US" sz="2400" baseline="30000" dirty="0">
                <a:solidFill>
                  <a:schemeClr val="tx1"/>
                </a:solidFill>
              </a:rPr>
              <a:t>+</a:t>
            </a:r>
            <a:r>
              <a:rPr lang="el-GR" sz="2400" dirty="0">
                <a:solidFill>
                  <a:schemeClr val="tx1"/>
                </a:solidFill>
              </a:rPr>
              <a:t>-Κ</a:t>
            </a:r>
            <a:r>
              <a:rPr lang="en-US" sz="2400" baseline="30000" dirty="0">
                <a:solidFill>
                  <a:schemeClr val="tx1"/>
                </a:solidFill>
              </a:rPr>
              <a:t>+</a:t>
            </a:r>
            <a:r>
              <a:rPr lang="el-GR" sz="2400" dirty="0">
                <a:solidFill>
                  <a:schemeClr val="tx1"/>
                </a:solidFill>
              </a:rPr>
              <a:t>-2</a:t>
            </a:r>
            <a:r>
              <a:rPr lang="en-US" sz="2400" dirty="0">
                <a:solidFill>
                  <a:schemeClr val="tx1"/>
                </a:solidFill>
              </a:rPr>
              <a:t>Cl</a:t>
            </a:r>
            <a:r>
              <a:rPr lang="en-US" sz="2400" baseline="30000" dirty="0">
                <a:solidFill>
                  <a:schemeClr val="tx1"/>
                </a:solidFill>
              </a:rPr>
              <a:t>-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Αντλία </a:t>
            </a:r>
            <a:r>
              <a:rPr lang="en-US" sz="2400" dirty="0">
                <a:solidFill>
                  <a:schemeClr val="tx1"/>
                </a:solidFill>
              </a:rPr>
              <a:t>H</a:t>
            </a:r>
            <a:r>
              <a:rPr lang="en-US" sz="2400" baseline="30000" dirty="0">
                <a:solidFill>
                  <a:schemeClr val="tx1"/>
                </a:solidFill>
              </a:rPr>
              <a:t>+</a:t>
            </a:r>
            <a:r>
              <a:rPr lang="en-US" sz="2400" dirty="0">
                <a:solidFill>
                  <a:schemeClr val="tx1"/>
                </a:solidFill>
              </a:rPr>
              <a:t>-</a:t>
            </a:r>
            <a:r>
              <a:rPr lang="en-US" sz="2400" dirty="0" err="1">
                <a:solidFill>
                  <a:schemeClr val="tx1"/>
                </a:solidFill>
              </a:rPr>
              <a:t>ATPAase</a:t>
            </a:r>
            <a:endParaRPr lang="el-GR" sz="24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↓ </a:t>
            </a:r>
            <a:r>
              <a:rPr lang="el-GR" sz="2400" dirty="0" err="1">
                <a:solidFill>
                  <a:schemeClr val="tx1"/>
                </a:solidFill>
              </a:rPr>
              <a:t>επαναρρ</a:t>
            </a:r>
            <a:r>
              <a:rPr lang="en-US" sz="2400" dirty="0" err="1">
                <a:solidFill>
                  <a:schemeClr val="tx1"/>
                </a:solidFill>
              </a:rPr>
              <a:t>ό</a:t>
            </a:r>
            <a:r>
              <a:rPr lang="el-GR" sz="2400" dirty="0" err="1">
                <a:solidFill>
                  <a:schemeClr val="tx1"/>
                </a:solidFill>
              </a:rPr>
              <a:t>φηση</a:t>
            </a:r>
            <a:endParaRPr lang="en-US" sz="24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l-GR" dirty="0"/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5D5E373C-64AA-2048-B6C0-647ECE65A7C9}"/>
              </a:ext>
            </a:extLst>
          </p:cNvPr>
          <p:cNvSpPr/>
          <p:nvPr/>
        </p:nvSpPr>
        <p:spPr>
          <a:xfrm>
            <a:off x="6788258" y="4969101"/>
            <a:ext cx="4711484" cy="1782305"/>
          </a:xfrm>
          <a:prstGeom prst="rect">
            <a:avLst/>
          </a:prstGeom>
          <a:noFill/>
          <a:ln>
            <a:solidFill>
              <a:srgbClr val="0432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>
                <a:solidFill>
                  <a:schemeClr val="tx1"/>
                </a:solidFill>
              </a:rPr>
              <a:t>Αποτελεί ερέθισμα για την έκκριση Η</a:t>
            </a:r>
            <a:r>
              <a:rPr lang="el-GR" sz="2400" baseline="30000" dirty="0">
                <a:solidFill>
                  <a:schemeClr val="tx1"/>
                </a:solidFill>
              </a:rPr>
              <a:t>+</a:t>
            </a:r>
            <a:r>
              <a:rPr lang="el-GR" sz="2400" dirty="0">
                <a:solidFill>
                  <a:schemeClr val="tx1"/>
                </a:solidFill>
              </a:rPr>
              <a:t> κ </a:t>
            </a:r>
            <a:r>
              <a:rPr lang="el-GR" sz="2400" dirty="0" err="1">
                <a:solidFill>
                  <a:schemeClr val="tx1"/>
                </a:solidFill>
              </a:rPr>
              <a:t>επαναρρόφηση</a:t>
            </a:r>
            <a:r>
              <a:rPr lang="el-GR" sz="2400" dirty="0">
                <a:solidFill>
                  <a:schemeClr val="tx1"/>
                </a:solidFill>
              </a:rPr>
              <a:t>  </a:t>
            </a:r>
            <a:r>
              <a:rPr lang="en-US" sz="2400" dirty="0">
                <a:solidFill>
                  <a:schemeClr val="tx1"/>
                </a:solidFill>
              </a:rPr>
              <a:t>HCO</a:t>
            </a:r>
            <a:r>
              <a:rPr lang="en-US" sz="2400" baseline="-25000" dirty="0">
                <a:solidFill>
                  <a:schemeClr val="tx1"/>
                </a:solidFill>
              </a:rPr>
              <a:t>3</a:t>
            </a:r>
            <a:r>
              <a:rPr lang="en-US" sz="2400" baseline="30000" dirty="0">
                <a:solidFill>
                  <a:schemeClr val="tx1"/>
                </a:solidFill>
              </a:rPr>
              <a:t>-</a:t>
            </a:r>
            <a:endParaRPr lang="el-GR" sz="2400" baseline="30000" dirty="0">
              <a:solidFill>
                <a:schemeClr val="tx1"/>
              </a:solidFill>
            </a:endParaRPr>
          </a:p>
        </p:txBody>
      </p:sp>
      <p:cxnSp>
        <p:nvCxnSpPr>
          <p:cNvPr id="8" name="Ευθεία γραμμή σύνδεσης 7">
            <a:extLst>
              <a:ext uri="{FF2B5EF4-FFF2-40B4-BE49-F238E27FC236}">
                <a16:creationId xmlns:a16="http://schemas.microsoft.com/office/drawing/2014/main" id="{879BC2B2-655C-E545-9BF7-FE286692EE52}"/>
              </a:ext>
            </a:extLst>
          </p:cNvPr>
          <p:cNvCxnSpPr>
            <a:cxnSpLocks/>
          </p:cNvCxnSpPr>
          <p:nvPr/>
        </p:nvCxnSpPr>
        <p:spPr>
          <a:xfrm flipV="1">
            <a:off x="5579390" y="1690688"/>
            <a:ext cx="954437" cy="541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Ευθεία γραμμή σύνδεσης 9">
            <a:extLst>
              <a:ext uri="{FF2B5EF4-FFF2-40B4-BE49-F238E27FC236}">
                <a16:creationId xmlns:a16="http://schemas.microsoft.com/office/drawing/2014/main" id="{007B8264-E9B5-2D4B-9F70-405DE00FCFCA}"/>
              </a:ext>
            </a:extLst>
          </p:cNvPr>
          <p:cNvCxnSpPr>
            <a:cxnSpLocks/>
          </p:cNvCxnSpPr>
          <p:nvPr/>
        </p:nvCxnSpPr>
        <p:spPr>
          <a:xfrm>
            <a:off x="3391546" y="3788043"/>
            <a:ext cx="31422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Ευθεία γραμμή σύνδεσης 11">
            <a:extLst>
              <a:ext uri="{FF2B5EF4-FFF2-40B4-BE49-F238E27FC236}">
                <a16:creationId xmlns:a16="http://schemas.microsoft.com/office/drawing/2014/main" id="{279C6A76-9BFF-A648-929B-D3DCBE8ED2A9}"/>
              </a:ext>
            </a:extLst>
          </p:cNvPr>
          <p:cNvCxnSpPr>
            <a:cxnSpLocks/>
          </p:cNvCxnSpPr>
          <p:nvPr/>
        </p:nvCxnSpPr>
        <p:spPr>
          <a:xfrm>
            <a:off x="3961754" y="5206058"/>
            <a:ext cx="2222069" cy="4482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477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4FC7DA1-86CD-4846-B681-999C87FF1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>
                <a:solidFill>
                  <a:srgbClr val="0432FF"/>
                </a:solidFill>
              </a:rPr>
              <a:t>Οξεοβασική</a:t>
            </a:r>
            <a:r>
              <a:rPr lang="el-GR" dirty="0">
                <a:solidFill>
                  <a:srgbClr val="0432FF"/>
                </a:solidFill>
              </a:rPr>
              <a:t> ισορροπία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51081C8-1389-4845-964B-F960575835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3200" dirty="0"/>
              <a:t>Ο κυτταρικός μεταβολισμός➯ </a:t>
            </a:r>
            <a:r>
              <a:rPr lang="el-GR" sz="3200" dirty="0" err="1"/>
              <a:t>συνεχή́ς</a:t>
            </a:r>
            <a:r>
              <a:rPr lang="el-GR" sz="3200" dirty="0"/>
              <a:t> παραγωγή́ </a:t>
            </a:r>
            <a:r>
              <a:rPr lang="el-GR" sz="3200" dirty="0" err="1"/>
              <a:t>οξέων</a:t>
            </a:r>
            <a:r>
              <a:rPr lang="el-GR" sz="3200" dirty="0"/>
              <a:t> (Η</a:t>
            </a:r>
            <a:r>
              <a:rPr lang="el-GR" sz="3200" baseline="30000" dirty="0"/>
              <a:t>+</a:t>
            </a:r>
            <a:r>
              <a:rPr lang="el-GR" sz="3200" dirty="0"/>
              <a:t>) </a:t>
            </a:r>
          </a:p>
          <a:p>
            <a:r>
              <a:rPr lang="el-GR" sz="3200" dirty="0" err="1"/>
              <a:t>Επειδη</a:t>
            </a:r>
            <a:r>
              <a:rPr lang="el-GR" sz="3200" dirty="0"/>
              <a:t>́ ο </a:t>
            </a:r>
            <a:r>
              <a:rPr lang="el-GR" sz="3200" dirty="0" err="1"/>
              <a:t>οργανισμός</a:t>
            </a:r>
            <a:r>
              <a:rPr lang="el-GR" sz="3200" dirty="0"/>
              <a:t> </a:t>
            </a:r>
            <a:r>
              <a:rPr lang="el-GR" sz="3200" dirty="0" err="1"/>
              <a:t>σχεδιάστηκε</a:t>
            </a:r>
            <a:r>
              <a:rPr lang="el-GR" sz="3200" dirty="0"/>
              <a:t> να λειτουργεί σε </a:t>
            </a:r>
            <a:r>
              <a:rPr lang="el-GR" sz="3200" dirty="0" err="1"/>
              <a:t>αλκαλικο</a:t>
            </a:r>
            <a:r>
              <a:rPr lang="el-GR" sz="3200" dirty="0"/>
              <a:t>́ </a:t>
            </a:r>
            <a:r>
              <a:rPr lang="el-GR" sz="3200" dirty="0" err="1"/>
              <a:t>περιβάλλον</a:t>
            </a:r>
            <a:r>
              <a:rPr lang="el-GR" sz="3200" dirty="0"/>
              <a:t> (</a:t>
            </a:r>
            <a:r>
              <a:rPr lang="en-US" sz="3200" dirty="0"/>
              <a:t>pH=7</a:t>
            </a:r>
            <a:r>
              <a:rPr lang="el-GR" sz="3200" dirty="0"/>
              <a:t>.</a:t>
            </a:r>
            <a:r>
              <a:rPr lang="en-US" sz="3200" dirty="0"/>
              <a:t>3</a:t>
            </a:r>
            <a:r>
              <a:rPr lang="el-GR" sz="3200" dirty="0"/>
              <a:t>6</a:t>
            </a:r>
            <a:r>
              <a:rPr lang="en-US" sz="3200" dirty="0"/>
              <a:t> – 7</a:t>
            </a:r>
            <a:r>
              <a:rPr lang="el-GR" sz="3200" dirty="0"/>
              <a:t>.</a:t>
            </a:r>
            <a:r>
              <a:rPr lang="en-US" sz="3200" dirty="0"/>
              <a:t>4</a:t>
            </a:r>
            <a:r>
              <a:rPr lang="el-GR" sz="3200" dirty="0"/>
              <a:t>4</a:t>
            </a:r>
            <a:r>
              <a:rPr lang="en-US" sz="3200" dirty="0"/>
              <a:t>), </a:t>
            </a:r>
            <a:r>
              <a:rPr lang="el-GR" sz="3200" dirty="0" err="1"/>
              <a:t>προσπαθει</a:t>
            </a:r>
            <a:r>
              <a:rPr lang="el-GR" sz="3200" dirty="0"/>
              <a:t>́ να </a:t>
            </a:r>
            <a:r>
              <a:rPr lang="el-GR" sz="3200" dirty="0" err="1"/>
              <a:t>απαλλαγει</a:t>
            </a:r>
            <a:r>
              <a:rPr lang="el-GR" sz="3200" dirty="0"/>
              <a:t>́ </a:t>
            </a:r>
            <a:r>
              <a:rPr lang="el-GR" sz="3200" dirty="0" err="1"/>
              <a:t>απο</a:t>
            </a:r>
            <a:r>
              <a:rPr lang="el-GR" sz="3200" dirty="0"/>
              <a:t>́ τα </a:t>
            </a:r>
            <a:r>
              <a:rPr lang="el-GR" sz="3200" dirty="0" err="1"/>
              <a:t>οξέα</a:t>
            </a:r>
            <a:r>
              <a:rPr lang="el-GR" sz="3200" dirty="0"/>
              <a:t>.</a:t>
            </a:r>
          </a:p>
          <a:p>
            <a:r>
              <a:rPr lang="el-GR" sz="3200" dirty="0"/>
              <a:t>Στο </a:t>
            </a:r>
            <a:r>
              <a:rPr lang="el-GR" sz="3200" dirty="0" err="1"/>
              <a:t>σχεδιασμο</a:t>
            </a:r>
            <a:r>
              <a:rPr lang="el-GR" sz="3200" dirty="0"/>
              <a:t>́ </a:t>
            </a:r>
            <a:r>
              <a:rPr lang="el-GR" sz="3200" dirty="0" err="1"/>
              <a:t>είμαστε</a:t>
            </a:r>
            <a:r>
              <a:rPr lang="el-GR" sz="3200" dirty="0"/>
              <a:t> </a:t>
            </a:r>
            <a:r>
              <a:rPr lang="el-GR" sz="3200" dirty="0" err="1"/>
              <a:t>αλκαλικα</a:t>
            </a:r>
            <a:r>
              <a:rPr lang="el-GR" sz="3200" dirty="0"/>
              <a:t>́ </a:t>
            </a:r>
            <a:r>
              <a:rPr lang="el-GR" sz="3200" dirty="0" err="1"/>
              <a:t>ιόντα</a:t>
            </a:r>
            <a:r>
              <a:rPr lang="el-GR" sz="3200" dirty="0"/>
              <a:t>, στη </a:t>
            </a:r>
            <a:r>
              <a:rPr lang="el-GR" sz="3200" dirty="0" err="1"/>
              <a:t>λειτουργία</a:t>
            </a:r>
            <a:r>
              <a:rPr lang="el-GR" sz="3200" dirty="0"/>
              <a:t> </a:t>
            </a:r>
            <a:r>
              <a:rPr lang="el-GR" sz="3200" dirty="0" err="1"/>
              <a:t>όμως</a:t>
            </a:r>
            <a:r>
              <a:rPr lang="el-GR" sz="3200" dirty="0"/>
              <a:t> </a:t>
            </a:r>
            <a:r>
              <a:rPr lang="el-GR" sz="3200" dirty="0" err="1"/>
              <a:t>είμαστε</a:t>
            </a:r>
            <a:r>
              <a:rPr lang="el-GR" sz="3200" dirty="0"/>
              <a:t> </a:t>
            </a:r>
            <a:r>
              <a:rPr lang="el-GR" sz="3200" dirty="0" err="1"/>
              <a:t>παραγωγοι</a:t>
            </a:r>
            <a:r>
              <a:rPr lang="el-GR" sz="3200" dirty="0"/>
              <a:t>́ </a:t>
            </a:r>
            <a:r>
              <a:rPr lang="el-GR" sz="3200" dirty="0" err="1"/>
              <a:t>οξέων</a:t>
            </a:r>
            <a:r>
              <a:rPr lang="el-GR" sz="3200" dirty="0"/>
              <a:t>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0399360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>
            <a:extLst>
              <a:ext uri="{FF2B5EF4-FFF2-40B4-BE49-F238E27FC236}">
                <a16:creationId xmlns:a16="http://schemas.microsoft.com/office/drawing/2014/main" id="{64EF31D9-0C74-444E-866B-B9E9F6D0AA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68263"/>
            <a:ext cx="75438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1pPr>
            <a:lvl2pPr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2pPr>
            <a:lvl3pPr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3pPr>
            <a:lvl4pPr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4pPr>
            <a:lvl5pPr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l-GR" b="0" dirty="0">
                <a:solidFill>
                  <a:schemeClr val="bg1"/>
                </a:solidFill>
              </a:rPr>
              <a:t>Metabolic Alkalosis</a:t>
            </a:r>
          </a:p>
        </p:txBody>
      </p:sp>
      <p:sp>
        <p:nvSpPr>
          <p:cNvPr id="28674" name="AutoShape 5">
            <a:extLst>
              <a:ext uri="{FF2B5EF4-FFF2-40B4-BE49-F238E27FC236}">
                <a16:creationId xmlns:a16="http://schemas.microsoft.com/office/drawing/2014/main" id="{767434BE-4B5E-604C-AB2B-8BB78DF72A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8055" y="1282535"/>
            <a:ext cx="3345345" cy="698665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38100">
            <a:solidFill>
              <a:srgbClr val="00FF00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800" dirty="0"/>
              <a:t>Primary </a:t>
            </a:r>
            <a:r>
              <a:rPr lang="en-US" altLang="el-GR" sz="2800" dirty="0">
                <a:sym typeface="Symbol" pitchFamily="2" charset="2"/>
              </a:rPr>
              <a:t></a:t>
            </a:r>
            <a:r>
              <a:rPr lang="en-US" altLang="el-GR" sz="2800" dirty="0"/>
              <a:t> [HCO</a:t>
            </a:r>
            <a:r>
              <a:rPr lang="en-US" altLang="el-GR" sz="2800" baseline="-25000" dirty="0"/>
              <a:t>3</a:t>
            </a:r>
            <a:r>
              <a:rPr lang="en-US" altLang="el-GR" sz="2800" baseline="30000" dirty="0"/>
              <a:t>-</a:t>
            </a:r>
            <a:r>
              <a:rPr lang="en-US" altLang="el-GR" sz="2800" dirty="0"/>
              <a:t>]</a:t>
            </a:r>
          </a:p>
        </p:txBody>
      </p:sp>
      <p:sp>
        <p:nvSpPr>
          <p:cNvPr id="28675" name="AutoShape 6">
            <a:extLst>
              <a:ext uri="{FF2B5EF4-FFF2-40B4-BE49-F238E27FC236}">
                <a16:creationId xmlns:a16="http://schemas.microsoft.com/office/drawing/2014/main" id="{04CAAEA3-B4DE-5642-A23E-2F4EDA841B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499" y="2325580"/>
            <a:ext cx="1968931" cy="798620"/>
          </a:xfrm>
          <a:prstGeom prst="roundRect">
            <a:avLst>
              <a:gd name="adj" fmla="val 16667"/>
            </a:avLst>
          </a:prstGeom>
          <a:solidFill>
            <a:srgbClr val="D60093"/>
          </a:solidFill>
          <a:ln w="38100">
            <a:solidFill>
              <a:srgbClr val="CCCCFF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400"/>
              <a:t>Loss of Acid</a:t>
            </a:r>
          </a:p>
        </p:txBody>
      </p:sp>
      <p:sp>
        <p:nvSpPr>
          <p:cNvPr id="28676" name="AutoShape 7">
            <a:extLst>
              <a:ext uri="{FF2B5EF4-FFF2-40B4-BE49-F238E27FC236}">
                <a16:creationId xmlns:a16="http://schemas.microsoft.com/office/drawing/2014/main" id="{2801BC98-119C-D343-8B32-C1B1B9C3CA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6773" y="3874576"/>
            <a:ext cx="1465879" cy="430724"/>
          </a:xfrm>
          <a:prstGeom prst="roundRect">
            <a:avLst>
              <a:gd name="adj" fmla="val 16667"/>
            </a:avLst>
          </a:prstGeom>
          <a:solidFill>
            <a:srgbClr val="996633"/>
          </a:solidFill>
          <a:ln w="38100">
            <a:solidFill>
              <a:srgbClr val="FFCC66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000"/>
              <a:t>GI Tract</a:t>
            </a:r>
          </a:p>
        </p:txBody>
      </p:sp>
      <p:sp>
        <p:nvSpPr>
          <p:cNvPr id="28677" name="AutoShape 8">
            <a:extLst>
              <a:ext uri="{FF2B5EF4-FFF2-40B4-BE49-F238E27FC236}">
                <a16:creationId xmlns:a16="http://schemas.microsoft.com/office/drawing/2014/main" id="{4FE53CA3-677D-D047-B729-8FCFFF681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2752" y="3891366"/>
            <a:ext cx="1546604" cy="413934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 w="38100">
            <a:solidFill>
              <a:srgbClr val="FFCCFF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000"/>
              <a:t>Kidney</a:t>
            </a:r>
          </a:p>
        </p:txBody>
      </p:sp>
      <p:sp>
        <p:nvSpPr>
          <p:cNvPr id="28678" name="AutoShape 9">
            <a:extLst>
              <a:ext uri="{FF2B5EF4-FFF2-40B4-BE49-F238E27FC236}">
                <a16:creationId xmlns:a16="http://schemas.microsoft.com/office/drawing/2014/main" id="{EC6326A5-2419-104A-8D02-BB07F87E82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6773" y="5829300"/>
            <a:ext cx="1428428" cy="494008"/>
          </a:xfrm>
          <a:prstGeom prst="roundRect">
            <a:avLst>
              <a:gd name="adj" fmla="val 16667"/>
            </a:avLst>
          </a:prstGeom>
          <a:solidFill>
            <a:srgbClr val="996633"/>
          </a:solidFill>
          <a:ln w="38100">
            <a:solidFill>
              <a:srgbClr val="FFCC66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000"/>
              <a:t>Vomiting</a:t>
            </a:r>
          </a:p>
        </p:txBody>
      </p:sp>
      <p:sp>
        <p:nvSpPr>
          <p:cNvPr id="28679" name="AutoShape 10">
            <a:extLst>
              <a:ext uri="{FF2B5EF4-FFF2-40B4-BE49-F238E27FC236}">
                <a16:creationId xmlns:a16="http://schemas.microsoft.com/office/drawing/2014/main" id="{7A858511-26EA-6E4E-8055-982B8BC6EC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3949" y="5791146"/>
            <a:ext cx="2469400" cy="532162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 w="38100">
            <a:solidFill>
              <a:srgbClr val="FFCCFF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000"/>
              <a:t>Hyperaldosteronism</a:t>
            </a:r>
          </a:p>
        </p:txBody>
      </p:sp>
      <p:sp>
        <p:nvSpPr>
          <p:cNvPr id="28680" name="AutoShape 14">
            <a:extLst>
              <a:ext uri="{FF2B5EF4-FFF2-40B4-BE49-F238E27FC236}">
                <a16:creationId xmlns:a16="http://schemas.microsoft.com/office/drawing/2014/main" id="{2A09EDEA-1897-8B41-8596-D412AF401E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2458782"/>
            <a:ext cx="2524932" cy="524642"/>
          </a:xfrm>
          <a:prstGeom prst="roundRect">
            <a:avLst>
              <a:gd name="adj" fmla="val 16667"/>
            </a:avLst>
          </a:prstGeom>
          <a:solidFill>
            <a:srgbClr val="FF5050"/>
          </a:solidFill>
          <a:ln w="38100">
            <a:solidFill>
              <a:srgbClr val="FFCCFF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000"/>
              <a:t>Excess Bicarbonate</a:t>
            </a:r>
          </a:p>
        </p:txBody>
      </p:sp>
      <p:sp>
        <p:nvSpPr>
          <p:cNvPr id="28681" name="AutoShape 17">
            <a:extLst>
              <a:ext uri="{FF2B5EF4-FFF2-40B4-BE49-F238E27FC236}">
                <a16:creationId xmlns:a16="http://schemas.microsoft.com/office/drawing/2014/main" id="{5E9A384D-1843-8E41-A6BA-B782C4798E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7058" y="3778250"/>
            <a:ext cx="4387634" cy="2839526"/>
          </a:xfrm>
          <a:prstGeom prst="roundRect">
            <a:avLst>
              <a:gd name="adj" fmla="val 16667"/>
            </a:avLst>
          </a:prstGeom>
          <a:solidFill>
            <a:srgbClr val="F6F000"/>
          </a:solidFill>
          <a:ln w="38100">
            <a:solidFill>
              <a:srgbClr val="FFFFCC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400" dirty="0">
                <a:solidFill>
                  <a:srgbClr val="000000"/>
                </a:solidFill>
              </a:rPr>
              <a:t>Sodium</a:t>
            </a:r>
            <a:r>
              <a:rPr lang="el-GR" altLang="el-GR" sz="2400" dirty="0">
                <a:solidFill>
                  <a:srgbClr val="000000"/>
                </a:solidFill>
              </a:rPr>
              <a:t> </a:t>
            </a:r>
            <a:r>
              <a:rPr lang="en-US" altLang="el-GR" sz="2400" dirty="0">
                <a:solidFill>
                  <a:srgbClr val="000000"/>
                </a:solidFill>
              </a:rPr>
              <a:t>Bicarbonate or </a:t>
            </a:r>
            <a:endParaRPr lang="el-GR" altLang="el-GR" sz="2400" dirty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400" dirty="0">
                <a:solidFill>
                  <a:srgbClr val="000000"/>
                </a:solidFill>
              </a:rPr>
              <a:t>Citrate</a:t>
            </a:r>
            <a:r>
              <a:rPr lang="el-GR" altLang="el-GR" sz="2400" dirty="0">
                <a:solidFill>
                  <a:srgbClr val="000000"/>
                </a:solidFill>
              </a:rPr>
              <a:t> </a:t>
            </a:r>
            <a:r>
              <a:rPr lang="en-US" altLang="el-GR" sz="2400" dirty="0">
                <a:solidFill>
                  <a:srgbClr val="000000"/>
                </a:solidFill>
              </a:rPr>
              <a:t>Administration</a:t>
            </a:r>
            <a:endParaRPr lang="el-GR" altLang="el-GR" sz="2400" dirty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000" dirty="0">
                <a:solidFill>
                  <a:srgbClr val="000000"/>
                </a:solidFill>
              </a:rPr>
              <a:t>(Development of metabolic alkalosis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000" dirty="0">
                <a:solidFill>
                  <a:srgbClr val="000000"/>
                </a:solidFill>
              </a:rPr>
              <a:t> in this case also requires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000" dirty="0">
                <a:solidFill>
                  <a:srgbClr val="000000"/>
                </a:solidFill>
              </a:rPr>
              <a:t>impaired renal excretion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000" dirty="0">
                <a:solidFill>
                  <a:srgbClr val="000000"/>
                </a:solidFill>
              </a:rPr>
              <a:t>of bicarbonate such as in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000" dirty="0">
                <a:solidFill>
                  <a:srgbClr val="000000"/>
                </a:solidFill>
              </a:rPr>
              <a:t>patients with decreased GFR)</a:t>
            </a:r>
          </a:p>
        </p:txBody>
      </p:sp>
      <p:sp>
        <p:nvSpPr>
          <p:cNvPr id="28682" name="Freeform 19">
            <a:extLst>
              <a:ext uri="{FF2B5EF4-FFF2-40B4-BE49-F238E27FC236}">
                <a16:creationId xmlns:a16="http://schemas.microsoft.com/office/drawing/2014/main" id="{9D9141A5-2452-A445-9109-7ABE6123AD4F}"/>
              </a:ext>
            </a:extLst>
          </p:cNvPr>
          <p:cNvSpPr>
            <a:spLocks/>
          </p:cNvSpPr>
          <p:nvPr/>
        </p:nvSpPr>
        <p:spPr bwMode="auto">
          <a:xfrm>
            <a:off x="3505201" y="3276600"/>
            <a:ext cx="1217613" cy="501650"/>
          </a:xfrm>
          <a:custGeom>
            <a:avLst/>
            <a:gdLst>
              <a:gd name="T0" fmla="*/ 947579139 w 767"/>
              <a:gd name="T1" fmla="*/ 20161250 h 316"/>
              <a:gd name="T2" fmla="*/ 917337252 w 767"/>
              <a:gd name="T3" fmla="*/ 221773750 h 316"/>
              <a:gd name="T4" fmla="*/ 846772848 w 767"/>
              <a:gd name="T5" fmla="*/ 282257500 h 316"/>
              <a:gd name="T6" fmla="*/ 826611589 w 767"/>
              <a:gd name="T7" fmla="*/ 322580000 h 316"/>
              <a:gd name="T8" fmla="*/ 771168129 w 767"/>
              <a:gd name="T9" fmla="*/ 347781563 h 316"/>
              <a:gd name="T10" fmla="*/ 645160265 w 767"/>
              <a:gd name="T11" fmla="*/ 403225000 h 316"/>
              <a:gd name="T12" fmla="*/ 372983278 w 767"/>
              <a:gd name="T13" fmla="*/ 483870000 h 316"/>
              <a:gd name="T14" fmla="*/ 252015728 w 767"/>
              <a:gd name="T15" fmla="*/ 332660625 h 316"/>
              <a:gd name="T16" fmla="*/ 181451325 w 767"/>
              <a:gd name="T17" fmla="*/ 463708750 h 316"/>
              <a:gd name="T18" fmla="*/ 0 w 767"/>
              <a:gd name="T19" fmla="*/ 745966250 h 316"/>
              <a:gd name="T20" fmla="*/ 483870199 w 767"/>
              <a:gd name="T21" fmla="*/ 796369375 h 316"/>
              <a:gd name="T22" fmla="*/ 463708940 w 767"/>
              <a:gd name="T23" fmla="*/ 735885625 h 316"/>
              <a:gd name="T24" fmla="*/ 443547682 w 767"/>
              <a:gd name="T25" fmla="*/ 675401875 h 316"/>
              <a:gd name="T26" fmla="*/ 1028224172 w 767"/>
              <a:gd name="T27" fmla="*/ 514111875 h 316"/>
              <a:gd name="T28" fmla="*/ 1048385431 w 767"/>
              <a:gd name="T29" fmla="*/ 483870000 h 316"/>
              <a:gd name="T30" fmla="*/ 1078627318 w 767"/>
              <a:gd name="T31" fmla="*/ 463708750 h 316"/>
              <a:gd name="T32" fmla="*/ 1108869205 w 767"/>
              <a:gd name="T33" fmla="*/ 403225000 h 316"/>
              <a:gd name="T34" fmla="*/ 1229836755 w 767"/>
              <a:gd name="T35" fmla="*/ 493950625 h 316"/>
              <a:gd name="T36" fmla="*/ 1350804305 w 767"/>
              <a:gd name="T37" fmla="*/ 564515000 h 316"/>
              <a:gd name="T38" fmla="*/ 1572578146 w 767"/>
              <a:gd name="T39" fmla="*/ 624998750 h 316"/>
              <a:gd name="T40" fmla="*/ 1532255629 w 767"/>
              <a:gd name="T41" fmla="*/ 685482500 h 316"/>
              <a:gd name="T42" fmla="*/ 1512094371 w 767"/>
              <a:gd name="T43" fmla="*/ 715724375 h 316"/>
              <a:gd name="T44" fmla="*/ 1754029470 w 767"/>
              <a:gd name="T45" fmla="*/ 766127500 h 316"/>
              <a:gd name="T46" fmla="*/ 1915319537 w 767"/>
              <a:gd name="T47" fmla="*/ 776208125 h 316"/>
              <a:gd name="T48" fmla="*/ 1895158278 w 767"/>
              <a:gd name="T49" fmla="*/ 413305625 h 316"/>
              <a:gd name="T50" fmla="*/ 1824593874 w 767"/>
              <a:gd name="T51" fmla="*/ 463708750 h 316"/>
              <a:gd name="T52" fmla="*/ 1733868212 w 767"/>
              <a:gd name="T53" fmla="*/ 514111875 h 316"/>
              <a:gd name="T54" fmla="*/ 1592739404 w 767"/>
              <a:gd name="T55" fmla="*/ 413305625 h 316"/>
              <a:gd name="T56" fmla="*/ 1451610596 w 767"/>
              <a:gd name="T57" fmla="*/ 302418750 h 316"/>
              <a:gd name="T58" fmla="*/ 1391126821 w 767"/>
              <a:gd name="T59" fmla="*/ 262096250 h 316"/>
              <a:gd name="T60" fmla="*/ 1340723676 w 767"/>
              <a:gd name="T61" fmla="*/ 211693125 h 316"/>
              <a:gd name="T62" fmla="*/ 1290320530 w 767"/>
              <a:gd name="T63" fmla="*/ 20161250 h 316"/>
              <a:gd name="T64" fmla="*/ 1199594868 w 767"/>
              <a:gd name="T65" fmla="*/ 20161250 h 316"/>
              <a:gd name="T66" fmla="*/ 1098788576 w 767"/>
              <a:gd name="T67" fmla="*/ 0 h 316"/>
              <a:gd name="T68" fmla="*/ 987901656 w 767"/>
              <a:gd name="T69" fmla="*/ 20161250 h 316"/>
              <a:gd name="T70" fmla="*/ 947579139 w 767"/>
              <a:gd name="T71" fmla="*/ 20161250 h 31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767" h="316">
                <a:moveTo>
                  <a:pt x="376" y="8"/>
                </a:moveTo>
                <a:cubicBezTo>
                  <a:pt x="371" y="34"/>
                  <a:pt x="373" y="63"/>
                  <a:pt x="364" y="88"/>
                </a:cubicBezTo>
                <a:cubicBezTo>
                  <a:pt x="359" y="101"/>
                  <a:pt x="346" y="112"/>
                  <a:pt x="336" y="112"/>
                </a:cubicBezTo>
                <a:cubicBezTo>
                  <a:pt x="335" y="116"/>
                  <a:pt x="331" y="126"/>
                  <a:pt x="328" y="128"/>
                </a:cubicBezTo>
                <a:cubicBezTo>
                  <a:pt x="321" y="133"/>
                  <a:pt x="306" y="138"/>
                  <a:pt x="306" y="138"/>
                </a:cubicBezTo>
                <a:cubicBezTo>
                  <a:pt x="290" y="150"/>
                  <a:pt x="277" y="146"/>
                  <a:pt x="256" y="160"/>
                </a:cubicBezTo>
                <a:cubicBezTo>
                  <a:pt x="227" y="179"/>
                  <a:pt x="183" y="183"/>
                  <a:pt x="148" y="192"/>
                </a:cubicBezTo>
                <a:cubicBezTo>
                  <a:pt x="134" y="171"/>
                  <a:pt x="114" y="153"/>
                  <a:pt x="100" y="132"/>
                </a:cubicBezTo>
                <a:cubicBezTo>
                  <a:pt x="81" y="144"/>
                  <a:pt x="83" y="165"/>
                  <a:pt x="72" y="184"/>
                </a:cubicBezTo>
                <a:cubicBezTo>
                  <a:pt x="51" y="221"/>
                  <a:pt x="24" y="260"/>
                  <a:pt x="0" y="296"/>
                </a:cubicBezTo>
                <a:cubicBezTo>
                  <a:pt x="66" y="300"/>
                  <a:pt x="125" y="313"/>
                  <a:pt x="192" y="316"/>
                </a:cubicBezTo>
                <a:cubicBezTo>
                  <a:pt x="200" y="293"/>
                  <a:pt x="196" y="314"/>
                  <a:pt x="184" y="292"/>
                </a:cubicBezTo>
                <a:cubicBezTo>
                  <a:pt x="180" y="285"/>
                  <a:pt x="176" y="268"/>
                  <a:pt x="176" y="268"/>
                </a:cubicBezTo>
                <a:cubicBezTo>
                  <a:pt x="236" y="228"/>
                  <a:pt x="343" y="247"/>
                  <a:pt x="408" y="204"/>
                </a:cubicBezTo>
                <a:cubicBezTo>
                  <a:pt x="411" y="200"/>
                  <a:pt x="413" y="195"/>
                  <a:pt x="416" y="192"/>
                </a:cubicBezTo>
                <a:cubicBezTo>
                  <a:pt x="419" y="189"/>
                  <a:pt x="425" y="188"/>
                  <a:pt x="428" y="184"/>
                </a:cubicBezTo>
                <a:cubicBezTo>
                  <a:pt x="434" y="177"/>
                  <a:pt x="435" y="167"/>
                  <a:pt x="440" y="160"/>
                </a:cubicBezTo>
                <a:cubicBezTo>
                  <a:pt x="458" y="172"/>
                  <a:pt x="467" y="186"/>
                  <a:pt x="488" y="196"/>
                </a:cubicBezTo>
                <a:cubicBezTo>
                  <a:pt x="499" y="212"/>
                  <a:pt x="517" y="219"/>
                  <a:pt x="536" y="224"/>
                </a:cubicBezTo>
                <a:cubicBezTo>
                  <a:pt x="562" y="241"/>
                  <a:pt x="595" y="241"/>
                  <a:pt x="624" y="248"/>
                </a:cubicBezTo>
                <a:cubicBezTo>
                  <a:pt x="619" y="256"/>
                  <a:pt x="613" y="264"/>
                  <a:pt x="608" y="272"/>
                </a:cubicBezTo>
                <a:cubicBezTo>
                  <a:pt x="605" y="276"/>
                  <a:pt x="600" y="284"/>
                  <a:pt x="600" y="284"/>
                </a:cubicBezTo>
                <a:cubicBezTo>
                  <a:pt x="634" y="309"/>
                  <a:pt x="643" y="301"/>
                  <a:pt x="696" y="304"/>
                </a:cubicBezTo>
                <a:cubicBezTo>
                  <a:pt x="744" y="314"/>
                  <a:pt x="723" y="314"/>
                  <a:pt x="760" y="308"/>
                </a:cubicBezTo>
                <a:cubicBezTo>
                  <a:pt x="757" y="260"/>
                  <a:pt x="767" y="210"/>
                  <a:pt x="752" y="164"/>
                </a:cubicBezTo>
                <a:cubicBezTo>
                  <a:pt x="749" y="154"/>
                  <a:pt x="735" y="175"/>
                  <a:pt x="724" y="184"/>
                </a:cubicBezTo>
                <a:cubicBezTo>
                  <a:pt x="713" y="193"/>
                  <a:pt x="700" y="196"/>
                  <a:pt x="688" y="204"/>
                </a:cubicBezTo>
                <a:cubicBezTo>
                  <a:pt x="666" y="197"/>
                  <a:pt x="657" y="172"/>
                  <a:pt x="632" y="164"/>
                </a:cubicBezTo>
                <a:cubicBezTo>
                  <a:pt x="620" y="146"/>
                  <a:pt x="594" y="134"/>
                  <a:pt x="576" y="120"/>
                </a:cubicBezTo>
                <a:cubicBezTo>
                  <a:pt x="568" y="114"/>
                  <a:pt x="552" y="104"/>
                  <a:pt x="552" y="104"/>
                </a:cubicBezTo>
                <a:cubicBezTo>
                  <a:pt x="547" y="96"/>
                  <a:pt x="537" y="92"/>
                  <a:pt x="532" y="84"/>
                </a:cubicBezTo>
                <a:cubicBezTo>
                  <a:pt x="529" y="80"/>
                  <a:pt x="515" y="10"/>
                  <a:pt x="512" y="8"/>
                </a:cubicBezTo>
                <a:cubicBezTo>
                  <a:pt x="502" y="1"/>
                  <a:pt x="488" y="10"/>
                  <a:pt x="476" y="8"/>
                </a:cubicBezTo>
                <a:cubicBezTo>
                  <a:pt x="460" y="5"/>
                  <a:pt x="436" y="0"/>
                  <a:pt x="436" y="0"/>
                </a:cubicBezTo>
                <a:cubicBezTo>
                  <a:pt x="420" y="1"/>
                  <a:pt x="408" y="6"/>
                  <a:pt x="392" y="8"/>
                </a:cubicBezTo>
                <a:cubicBezTo>
                  <a:pt x="376" y="10"/>
                  <a:pt x="384" y="16"/>
                  <a:pt x="376" y="8"/>
                </a:cubicBez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FF9933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8683" name="AutoShape 22">
            <a:extLst>
              <a:ext uri="{FF2B5EF4-FFF2-40B4-BE49-F238E27FC236}">
                <a16:creationId xmlns:a16="http://schemas.microsoft.com/office/drawing/2014/main" id="{82D8C5AD-DC5A-A347-80D8-0DBB58121E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6852" y="4495800"/>
            <a:ext cx="381000" cy="1143000"/>
          </a:xfrm>
          <a:prstGeom prst="downArrow">
            <a:avLst>
              <a:gd name="adj1" fmla="val 50000"/>
              <a:gd name="adj2" fmla="val 75000"/>
            </a:avLst>
          </a:prstGeom>
          <a:gradFill rotWithShape="1">
            <a:gsLst>
              <a:gs pos="0">
                <a:srgbClr val="FFFFFF"/>
              </a:gs>
              <a:gs pos="100000">
                <a:srgbClr val="FF9933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/>
          </a:p>
        </p:txBody>
      </p:sp>
      <p:sp>
        <p:nvSpPr>
          <p:cNvPr id="28684" name="AutoShape 23">
            <a:extLst>
              <a:ext uri="{FF2B5EF4-FFF2-40B4-BE49-F238E27FC236}">
                <a16:creationId xmlns:a16="http://schemas.microsoft.com/office/drawing/2014/main" id="{E9B1D540-E7FB-5342-9904-DB74C43725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5554" y="4495800"/>
            <a:ext cx="381000" cy="990600"/>
          </a:xfrm>
          <a:prstGeom prst="downArrow">
            <a:avLst>
              <a:gd name="adj1" fmla="val 50000"/>
              <a:gd name="adj2" fmla="val 65000"/>
            </a:avLst>
          </a:prstGeom>
          <a:gradFill rotWithShape="1">
            <a:gsLst>
              <a:gs pos="0">
                <a:srgbClr val="FFFFFF"/>
              </a:gs>
              <a:gs pos="100000">
                <a:srgbClr val="FF9933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/>
          </a:p>
        </p:txBody>
      </p:sp>
      <p:sp>
        <p:nvSpPr>
          <p:cNvPr id="28685" name="AutoShape 25">
            <a:extLst>
              <a:ext uri="{FF2B5EF4-FFF2-40B4-BE49-F238E27FC236}">
                <a16:creationId xmlns:a16="http://schemas.microsoft.com/office/drawing/2014/main" id="{B20321C1-F937-084E-B88A-88D0C0FF66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89875" y="3121805"/>
            <a:ext cx="381000" cy="457200"/>
          </a:xfrm>
          <a:prstGeom prst="downArrow">
            <a:avLst>
              <a:gd name="adj1" fmla="val 50000"/>
              <a:gd name="adj2" fmla="val 30000"/>
            </a:avLst>
          </a:prstGeom>
          <a:gradFill rotWithShape="1">
            <a:gsLst>
              <a:gs pos="0">
                <a:srgbClr val="FFFFFF"/>
              </a:gs>
              <a:gs pos="100000">
                <a:srgbClr val="FF9933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/>
          </a:p>
        </p:txBody>
      </p:sp>
    </p:spTree>
    <p:extLst>
      <p:ext uri="{BB962C8B-B14F-4D97-AF65-F5344CB8AC3E}">
        <p14:creationId xmlns:p14="http://schemas.microsoft.com/office/powerpoint/2010/main" val="300366416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E5CD2A5-BFA5-3742-A4AE-79340582673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DCF4"/>
          </a:solidFill>
          <a:ln>
            <a:solidFill>
              <a:srgbClr val="002060"/>
            </a:solidFill>
          </a:ln>
        </p:spPr>
        <p:txBody>
          <a:bodyPr/>
          <a:lstStyle/>
          <a:p>
            <a:r>
              <a:rPr lang="el-GR" dirty="0" err="1">
                <a:solidFill>
                  <a:srgbClr val="002060"/>
                </a:solidFill>
              </a:rPr>
              <a:t>Υπογκαιμία</a:t>
            </a:r>
            <a:r>
              <a:rPr lang="el-GR" dirty="0">
                <a:solidFill>
                  <a:srgbClr val="002060"/>
                </a:solidFill>
              </a:rPr>
              <a:t> &amp; μεταβολική </a:t>
            </a:r>
            <a:r>
              <a:rPr lang="el-GR" dirty="0" err="1">
                <a:solidFill>
                  <a:srgbClr val="002060"/>
                </a:solidFill>
              </a:rPr>
              <a:t>αλκάλωση</a:t>
            </a:r>
            <a:endParaRPr lang="el-GR" dirty="0">
              <a:solidFill>
                <a:srgbClr val="00206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D39D5C2-AC6C-B64B-B768-A95D97B752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</a:t>
            </a:r>
            <a:r>
              <a:rPr lang="el-GR" dirty="0" err="1"/>
              <a:t>υπογκαιμ</a:t>
            </a:r>
            <a:r>
              <a:rPr lang="en-US" dirty="0" err="1"/>
              <a:t>ί</a:t>
            </a:r>
            <a:r>
              <a:rPr lang="el-GR" dirty="0"/>
              <a:t>α θα προκαλέσει ΜΑ μόνο εάν το υγρό της απώλειας περιέχει περίσσεια Η</a:t>
            </a:r>
            <a:r>
              <a:rPr lang="el-GR" baseline="30000" dirty="0"/>
              <a:t>+</a:t>
            </a:r>
            <a:r>
              <a:rPr lang="el-GR" dirty="0"/>
              <a:t> ή περίσσεια </a:t>
            </a:r>
            <a:r>
              <a:rPr lang="en-US" dirty="0"/>
              <a:t>Cl</a:t>
            </a:r>
            <a:r>
              <a:rPr lang="en-US" baseline="30000" dirty="0"/>
              <a:t>- </a:t>
            </a:r>
            <a:r>
              <a:rPr lang="el-GR" dirty="0"/>
              <a:t>σε σχέση με τα </a:t>
            </a:r>
            <a:r>
              <a:rPr lang="en-US" dirty="0"/>
              <a:t>HCO</a:t>
            </a:r>
            <a:r>
              <a:rPr lang="en-US" baseline="-25000" dirty="0"/>
              <a:t>3</a:t>
            </a:r>
            <a:r>
              <a:rPr lang="en-US" baseline="30000" dirty="0"/>
              <a:t>-</a:t>
            </a:r>
            <a:r>
              <a:rPr lang="el-GR" baseline="30000" dirty="0"/>
              <a:t> </a:t>
            </a:r>
            <a:r>
              <a:rPr lang="el-GR" dirty="0"/>
              <a:t> γεγονός που θα προκαλέσει σχετική ↑ των </a:t>
            </a:r>
            <a:r>
              <a:rPr lang="en-US" dirty="0"/>
              <a:t>HCO</a:t>
            </a:r>
            <a:r>
              <a:rPr lang="en-US" baseline="-25000" dirty="0"/>
              <a:t>3</a:t>
            </a:r>
            <a:r>
              <a:rPr lang="en-US" baseline="30000" dirty="0"/>
              <a:t>-</a:t>
            </a:r>
            <a:r>
              <a:rPr lang="el-GR" baseline="30000" dirty="0"/>
              <a:t> </a:t>
            </a:r>
            <a:r>
              <a:rPr lang="el-GR" dirty="0"/>
              <a:t> λόγω συστολής του όγκου.</a:t>
            </a:r>
          </a:p>
          <a:p>
            <a:r>
              <a:rPr lang="el-GR" dirty="0"/>
              <a:t>Έτσι </a:t>
            </a:r>
            <a:r>
              <a:rPr lang="el-GR" dirty="0" err="1"/>
              <a:t>π.χ</a:t>
            </a:r>
            <a:r>
              <a:rPr lang="el-GR" dirty="0"/>
              <a:t> οι έμετοι και απώλειες με τα διουρητικά προκαλούν μεταβολική </a:t>
            </a:r>
            <a:r>
              <a:rPr lang="el-GR" dirty="0" err="1"/>
              <a:t>αλκάλωση</a:t>
            </a:r>
            <a:r>
              <a:rPr lang="el-GR" dirty="0"/>
              <a:t> ενώ η αιμορραγία όχι, γιατί η τελευταία σχετίζεται με απώλεια Η</a:t>
            </a:r>
            <a:r>
              <a:rPr lang="el-GR" baseline="30000" dirty="0"/>
              <a:t>+  </a:t>
            </a:r>
            <a:r>
              <a:rPr lang="el-GR" dirty="0"/>
              <a:t> κ  </a:t>
            </a:r>
            <a:r>
              <a:rPr lang="en-US" dirty="0"/>
              <a:t>Cl</a:t>
            </a:r>
            <a:r>
              <a:rPr lang="en-US" baseline="30000" dirty="0"/>
              <a:t>- </a:t>
            </a:r>
            <a:r>
              <a:rPr lang="el-GR" baseline="30000" dirty="0"/>
              <a:t> </a:t>
            </a:r>
            <a:r>
              <a:rPr lang="el-GR" dirty="0"/>
              <a:t> σε συγκεντρώσεις παρόμοιες με αυτές του πλάσματος.</a:t>
            </a:r>
          </a:p>
          <a:p>
            <a:r>
              <a:rPr lang="el-GR" dirty="0"/>
              <a:t>Η κύρια συνεισφορά της </a:t>
            </a:r>
            <a:r>
              <a:rPr lang="el-GR" dirty="0" err="1"/>
              <a:t>υπογκαιμίας</a:t>
            </a:r>
            <a:r>
              <a:rPr lang="el-GR" dirty="0"/>
              <a:t> αφορά τη συντήρηση της ΜΑ λόγω αναστολής εκκρίσεως των </a:t>
            </a:r>
            <a:r>
              <a:rPr lang="en-US" dirty="0"/>
              <a:t>HCO</a:t>
            </a:r>
            <a:r>
              <a:rPr lang="en-US" baseline="-25000" dirty="0"/>
              <a:t>3</a:t>
            </a:r>
            <a:r>
              <a:rPr lang="en-US" baseline="30000" dirty="0"/>
              <a:t>-</a:t>
            </a:r>
            <a:r>
              <a:rPr lang="el-GR" baseline="30000" dirty="0"/>
              <a:t> </a:t>
            </a:r>
            <a:r>
              <a:rPr lang="el-GR" dirty="0"/>
              <a:t>στα ούρα.</a:t>
            </a:r>
          </a:p>
        </p:txBody>
      </p:sp>
    </p:spTree>
    <p:extLst>
      <p:ext uri="{BB962C8B-B14F-4D97-AF65-F5344CB8AC3E}">
        <p14:creationId xmlns:p14="http://schemas.microsoft.com/office/powerpoint/2010/main" val="11910982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B7863A8-18E9-9246-8509-F7ECEDB35DA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DCF4"/>
          </a:solidFill>
          <a:ln>
            <a:solidFill>
              <a:srgbClr val="002060"/>
            </a:solidFill>
          </a:ln>
        </p:spPr>
        <p:txBody>
          <a:bodyPr/>
          <a:lstStyle/>
          <a:p>
            <a:r>
              <a:rPr lang="el-GR" b="1" dirty="0">
                <a:solidFill>
                  <a:srgbClr val="002060"/>
                </a:solidFill>
              </a:rPr>
              <a:t>Μεταβ. </a:t>
            </a:r>
            <a:r>
              <a:rPr lang="el-GR" b="1" dirty="0" err="1">
                <a:solidFill>
                  <a:srgbClr val="002060"/>
                </a:solidFill>
              </a:rPr>
              <a:t>αλκάλωση-Επαναρρόφηση</a:t>
            </a:r>
            <a:r>
              <a:rPr lang="el-GR" b="1" dirty="0">
                <a:solidFill>
                  <a:srgbClr val="002060"/>
                </a:solidFill>
              </a:rPr>
              <a:t>  </a:t>
            </a:r>
            <a:r>
              <a:rPr lang="en-US" b="1" dirty="0">
                <a:solidFill>
                  <a:srgbClr val="002060"/>
                </a:solidFill>
              </a:rPr>
              <a:t>HCO</a:t>
            </a:r>
            <a:r>
              <a:rPr lang="en-US" b="1" baseline="-25000" dirty="0">
                <a:solidFill>
                  <a:srgbClr val="002060"/>
                </a:solidFill>
              </a:rPr>
              <a:t>3</a:t>
            </a:r>
            <a:r>
              <a:rPr lang="en-US" b="1" baseline="30000" dirty="0">
                <a:solidFill>
                  <a:srgbClr val="002060"/>
                </a:solidFill>
              </a:rPr>
              <a:t>-</a:t>
            </a:r>
            <a:r>
              <a:rPr lang="el-GR" b="1" dirty="0">
                <a:solidFill>
                  <a:srgbClr val="002060"/>
                </a:solidFill>
              </a:rPr>
              <a:t>  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8A00E45-743B-AB42-ABB8-BD147A0299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algn="just"/>
            <a:endParaRPr lang="el-GR" sz="3200" dirty="0"/>
          </a:p>
          <a:p>
            <a:pPr algn="just"/>
            <a:r>
              <a:rPr lang="el-GR" sz="3200" dirty="0"/>
              <a:t>Ο </a:t>
            </a:r>
            <a:r>
              <a:rPr lang="el-GR" sz="3200" dirty="0" err="1"/>
              <a:t>νεφρ</a:t>
            </a:r>
            <a:r>
              <a:rPr lang="en-US" sz="3200" dirty="0" err="1"/>
              <a:t>ό</a:t>
            </a:r>
            <a:r>
              <a:rPr lang="el-GR" sz="3200" dirty="0"/>
              <a:t>ς έχει την ικανότητα να διορθώσει τη μεταβολική </a:t>
            </a:r>
            <a:r>
              <a:rPr lang="el-GR" sz="3200" dirty="0" err="1"/>
              <a:t>αλκάλωση</a:t>
            </a:r>
            <a:r>
              <a:rPr lang="el-GR" sz="3200" dirty="0"/>
              <a:t> με την απέκκριση της περίσσειας των </a:t>
            </a:r>
            <a:r>
              <a:rPr lang="en-US" altLang="el-GR" sz="3200" b="1" dirty="0"/>
              <a:t>HCO</a:t>
            </a:r>
            <a:r>
              <a:rPr lang="en-US" altLang="el-GR" sz="3200" b="1" baseline="-25000" dirty="0"/>
              <a:t>3</a:t>
            </a:r>
            <a:r>
              <a:rPr lang="en-US" altLang="el-GR" sz="3200" b="1" baseline="30000" dirty="0">
                <a:solidFill>
                  <a:schemeClr val="tx2"/>
                </a:solidFill>
              </a:rPr>
              <a:t>-</a:t>
            </a:r>
            <a:r>
              <a:rPr lang="en-US" altLang="el-GR" sz="3200" baseline="30000" dirty="0">
                <a:solidFill>
                  <a:schemeClr val="tx2"/>
                </a:solidFill>
              </a:rPr>
              <a:t> </a:t>
            </a:r>
            <a:r>
              <a:rPr lang="el-GR" altLang="el-GR" sz="3200" dirty="0"/>
              <a:t>στα ούρα. </a:t>
            </a:r>
          </a:p>
          <a:p>
            <a:pPr algn="just"/>
            <a:r>
              <a:rPr lang="el-GR" altLang="el-GR" sz="3200" dirty="0"/>
              <a:t>Συντήρηση της ΜΑ σημαίνει ότι συνυπάρχει ↓ </a:t>
            </a:r>
            <a:r>
              <a:rPr lang="en-US" altLang="el-GR" sz="3200" dirty="0"/>
              <a:t>GFR </a:t>
            </a:r>
            <a:r>
              <a:rPr lang="en-US" altLang="el-GR" sz="3200" dirty="0" err="1"/>
              <a:t>ή</a:t>
            </a:r>
            <a:r>
              <a:rPr lang="el-GR" altLang="el-GR" sz="3200" dirty="0"/>
              <a:t> αυξημένη </a:t>
            </a:r>
            <a:r>
              <a:rPr lang="el-GR" altLang="el-GR" sz="3200" dirty="0" err="1"/>
              <a:t>επαναρρόφηση</a:t>
            </a:r>
            <a:r>
              <a:rPr lang="el-GR" altLang="el-GR" sz="3200" dirty="0"/>
              <a:t> </a:t>
            </a:r>
            <a:r>
              <a:rPr lang="en-US" altLang="el-GR" sz="3200" b="1" dirty="0"/>
              <a:t>HCO</a:t>
            </a:r>
            <a:r>
              <a:rPr lang="en-US" altLang="el-GR" sz="3200" b="1" baseline="-25000" dirty="0"/>
              <a:t>3</a:t>
            </a:r>
            <a:r>
              <a:rPr lang="en-US" altLang="el-GR" sz="3200" b="1" baseline="30000" dirty="0">
                <a:solidFill>
                  <a:schemeClr val="tx2"/>
                </a:solidFill>
              </a:rPr>
              <a:t>-</a:t>
            </a:r>
            <a:r>
              <a:rPr lang="el-GR" altLang="el-GR" sz="3200" dirty="0"/>
              <a:t> συνήθως λόγω συστολής του όγκου.</a:t>
            </a:r>
          </a:p>
          <a:p>
            <a:pPr algn="just"/>
            <a:r>
              <a:rPr lang="el-GR" altLang="el-GR" sz="3200" b="1" dirty="0">
                <a:solidFill>
                  <a:srgbClr val="002060"/>
                </a:solidFill>
              </a:rPr>
              <a:t>Η </a:t>
            </a:r>
            <a:r>
              <a:rPr lang="el-GR" altLang="el-GR" sz="3200" b="1" dirty="0" err="1">
                <a:solidFill>
                  <a:srgbClr val="002060"/>
                </a:solidFill>
              </a:rPr>
              <a:t>επαναρρόφηση</a:t>
            </a:r>
            <a:r>
              <a:rPr lang="el-GR" altLang="el-GR" sz="3200" b="1" dirty="0">
                <a:solidFill>
                  <a:srgbClr val="002060"/>
                </a:solidFill>
              </a:rPr>
              <a:t> του </a:t>
            </a:r>
            <a:r>
              <a:rPr lang="en-US" altLang="el-GR" sz="3200" b="1" dirty="0">
                <a:solidFill>
                  <a:srgbClr val="002060"/>
                </a:solidFill>
              </a:rPr>
              <a:t>HCO</a:t>
            </a:r>
            <a:r>
              <a:rPr lang="en-US" altLang="el-GR" sz="3200" b="1" baseline="-25000" dirty="0">
                <a:solidFill>
                  <a:srgbClr val="002060"/>
                </a:solidFill>
              </a:rPr>
              <a:t>3</a:t>
            </a:r>
            <a:r>
              <a:rPr lang="en-US" altLang="el-GR" sz="3200" b="1" baseline="30000" dirty="0">
                <a:solidFill>
                  <a:srgbClr val="002060"/>
                </a:solidFill>
              </a:rPr>
              <a:t>-</a:t>
            </a:r>
            <a:r>
              <a:rPr lang="el-GR" altLang="el-GR" sz="3200" b="1" baseline="30000" dirty="0">
                <a:solidFill>
                  <a:srgbClr val="002060"/>
                </a:solidFill>
              </a:rPr>
              <a:t> </a:t>
            </a:r>
            <a:r>
              <a:rPr lang="el-GR" altLang="el-GR" sz="3200" b="1" dirty="0">
                <a:solidFill>
                  <a:srgbClr val="002060"/>
                </a:solidFill>
              </a:rPr>
              <a:t>γίνεται με έκκριση Η</a:t>
            </a:r>
            <a:r>
              <a:rPr lang="el-GR" altLang="el-GR" sz="3200" b="1" baseline="30000" dirty="0">
                <a:solidFill>
                  <a:srgbClr val="002060"/>
                </a:solidFill>
              </a:rPr>
              <a:t>+ </a:t>
            </a:r>
            <a:r>
              <a:rPr lang="el-GR" altLang="el-GR" sz="3200" b="1" dirty="0">
                <a:solidFill>
                  <a:srgbClr val="002060"/>
                </a:solidFill>
              </a:rPr>
              <a:t>από το </a:t>
            </a:r>
            <a:r>
              <a:rPr lang="el-GR" altLang="el-GR" sz="3200" b="1" dirty="0" err="1">
                <a:solidFill>
                  <a:srgbClr val="002060"/>
                </a:solidFill>
              </a:rPr>
              <a:t>σωληναριακό</a:t>
            </a:r>
            <a:r>
              <a:rPr lang="el-GR" altLang="el-GR" sz="3200" b="1" dirty="0">
                <a:solidFill>
                  <a:srgbClr val="002060"/>
                </a:solidFill>
              </a:rPr>
              <a:t> κύτταρο στον αυλό.</a:t>
            </a:r>
          </a:p>
          <a:p>
            <a:pPr algn="just"/>
            <a:endParaRPr lang="el-GR" altLang="el-GR" sz="3200" dirty="0"/>
          </a:p>
        </p:txBody>
      </p:sp>
    </p:spTree>
    <p:extLst>
      <p:ext uri="{BB962C8B-B14F-4D97-AF65-F5344CB8AC3E}">
        <p14:creationId xmlns:p14="http://schemas.microsoft.com/office/powerpoint/2010/main" val="237495186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59F1F73-722B-984C-BD3F-D92EC956A88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DCF4"/>
          </a:solidFill>
        </p:spPr>
        <p:txBody>
          <a:bodyPr/>
          <a:lstStyle/>
          <a:p>
            <a:r>
              <a:rPr lang="el-GR" b="1" dirty="0">
                <a:solidFill>
                  <a:srgbClr val="002060"/>
                </a:solidFill>
              </a:rPr>
              <a:t>ΜΑ-</a:t>
            </a:r>
            <a:r>
              <a:rPr lang="el-GR" b="1" dirty="0" err="1">
                <a:solidFill>
                  <a:srgbClr val="002060"/>
                </a:solidFill>
              </a:rPr>
              <a:t>Επαναρρόφηση</a:t>
            </a:r>
            <a:r>
              <a:rPr lang="el-GR" b="1" dirty="0">
                <a:solidFill>
                  <a:srgbClr val="002060"/>
                </a:solidFill>
              </a:rPr>
              <a:t>  </a:t>
            </a:r>
            <a:r>
              <a:rPr lang="en-US" b="1" dirty="0">
                <a:solidFill>
                  <a:srgbClr val="002060"/>
                </a:solidFill>
              </a:rPr>
              <a:t>HCO</a:t>
            </a:r>
            <a:r>
              <a:rPr lang="en-US" b="1" baseline="-25000" dirty="0">
                <a:solidFill>
                  <a:srgbClr val="002060"/>
                </a:solidFill>
              </a:rPr>
              <a:t>3</a:t>
            </a:r>
            <a:r>
              <a:rPr lang="en-US" b="1" baseline="30000" dirty="0">
                <a:solidFill>
                  <a:srgbClr val="002060"/>
                </a:solidFill>
              </a:rPr>
              <a:t>-</a:t>
            </a:r>
            <a:r>
              <a:rPr lang="el-GR" b="1" dirty="0">
                <a:solidFill>
                  <a:srgbClr val="002060"/>
                </a:solidFill>
              </a:rPr>
              <a:t> </a:t>
            </a:r>
            <a:endParaRPr lang="el-GR" dirty="0">
              <a:solidFill>
                <a:srgbClr val="00206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82358E2-3E40-0D40-867C-EA0143DCAB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altLang="el-GR" sz="3200" dirty="0"/>
              <a:t>Το ΕΕΣ παίζει τον κύριο ρόλο σ’ αυτή τη διαδικασία αφού </a:t>
            </a:r>
            <a:r>
              <a:rPr lang="el-GR" altLang="el-GR" sz="3200" dirty="0" err="1"/>
              <a:t>επαναρροφά</a:t>
            </a:r>
            <a:r>
              <a:rPr lang="el-GR" altLang="el-GR" sz="3200" dirty="0"/>
              <a:t> το 90% του διηθούμενου </a:t>
            </a:r>
            <a:r>
              <a:rPr lang="en-US" altLang="el-GR" sz="3200" b="1" dirty="0"/>
              <a:t>HCO</a:t>
            </a:r>
            <a:r>
              <a:rPr lang="en-US" altLang="el-GR" sz="3200" b="1" baseline="-25000" dirty="0"/>
              <a:t>3</a:t>
            </a:r>
            <a:r>
              <a:rPr lang="en-US" altLang="el-GR" sz="3200" b="1" baseline="30000" dirty="0">
                <a:solidFill>
                  <a:schemeClr val="tx2"/>
                </a:solidFill>
              </a:rPr>
              <a:t>-</a:t>
            </a:r>
            <a:r>
              <a:rPr lang="el-GR" altLang="el-GR" sz="3200" b="1" baseline="30000" dirty="0">
                <a:solidFill>
                  <a:schemeClr val="tx2"/>
                </a:solidFill>
              </a:rPr>
              <a:t> </a:t>
            </a:r>
            <a:r>
              <a:rPr lang="el-GR" altLang="el-GR" sz="3200" dirty="0"/>
              <a:t>κυρίως μέσω ανταλλαγής με </a:t>
            </a:r>
            <a:r>
              <a:rPr lang="en-US" altLang="el-GR" sz="3200" dirty="0"/>
              <a:t>Na</a:t>
            </a:r>
            <a:r>
              <a:rPr lang="en-US" altLang="el-GR" sz="3200" baseline="30000" dirty="0"/>
              <a:t>+</a:t>
            </a:r>
            <a:r>
              <a:rPr lang="en-US" altLang="el-GR" sz="3200" dirty="0"/>
              <a:t> </a:t>
            </a:r>
            <a:r>
              <a:rPr lang="el-GR" altLang="el-GR" sz="3200" dirty="0"/>
              <a:t>και</a:t>
            </a:r>
            <a:r>
              <a:rPr lang="en-US" altLang="el-GR" sz="3200" dirty="0"/>
              <a:t> K</a:t>
            </a:r>
            <a:r>
              <a:rPr lang="en-US" altLang="el-GR" sz="3200" baseline="30000" dirty="0"/>
              <a:t>+</a:t>
            </a:r>
            <a:r>
              <a:rPr lang="el-GR" altLang="el-GR" sz="3200" dirty="0"/>
              <a:t>.</a:t>
            </a:r>
          </a:p>
          <a:p>
            <a:r>
              <a:rPr lang="el-GR" altLang="el-GR" sz="3200" dirty="0"/>
              <a:t>Τα υπόλοιπα </a:t>
            </a:r>
            <a:r>
              <a:rPr lang="en-US" altLang="el-GR" sz="3200" dirty="0"/>
              <a:t>HCO</a:t>
            </a:r>
            <a:r>
              <a:rPr lang="en-US" altLang="el-GR" sz="3200" baseline="-25000" dirty="0"/>
              <a:t>3</a:t>
            </a:r>
            <a:r>
              <a:rPr lang="en-US" altLang="el-GR" sz="3200" baseline="30000" dirty="0">
                <a:solidFill>
                  <a:schemeClr val="tx2"/>
                </a:solidFill>
              </a:rPr>
              <a:t>-</a:t>
            </a:r>
            <a:r>
              <a:rPr lang="el-GR" altLang="el-GR" sz="3200" baseline="30000" dirty="0">
                <a:solidFill>
                  <a:schemeClr val="tx2"/>
                </a:solidFill>
              </a:rPr>
              <a:t> </a:t>
            </a:r>
            <a:r>
              <a:rPr lang="el-GR" altLang="el-GR" sz="3200" dirty="0" err="1"/>
              <a:t>επαναρροφώνται</a:t>
            </a:r>
            <a:r>
              <a:rPr lang="el-GR" altLang="el-GR" sz="3200" dirty="0"/>
              <a:t> στην αγκύλη του </a:t>
            </a:r>
            <a:r>
              <a:rPr lang="en-US" altLang="el-GR" sz="3200" dirty="0"/>
              <a:t>Henle </a:t>
            </a:r>
            <a:r>
              <a:rPr lang="el-GR" altLang="el-GR" sz="3200" dirty="0"/>
              <a:t>μέσω ανταλλαγής με </a:t>
            </a:r>
            <a:r>
              <a:rPr lang="en-US" altLang="el-GR" sz="3200" dirty="0"/>
              <a:t>Na</a:t>
            </a:r>
            <a:r>
              <a:rPr lang="en-US" altLang="el-GR" sz="3200" baseline="30000" dirty="0"/>
              <a:t>+</a:t>
            </a:r>
            <a:r>
              <a:rPr lang="en-US" altLang="el-GR" sz="3200" dirty="0"/>
              <a:t> </a:t>
            </a:r>
            <a:r>
              <a:rPr lang="el-GR" altLang="el-GR" sz="3200" dirty="0"/>
              <a:t>και</a:t>
            </a:r>
            <a:r>
              <a:rPr lang="en-US" altLang="el-GR" sz="3200" dirty="0"/>
              <a:t> </a:t>
            </a:r>
            <a:r>
              <a:rPr lang="el-GR" altLang="el-GR" sz="3200" dirty="0"/>
              <a:t>Η</a:t>
            </a:r>
            <a:r>
              <a:rPr lang="en-US" altLang="el-GR" sz="3200" baseline="30000" dirty="0"/>
              <a:t>+</a:t>
            </a:r>
            <a:r>
              <a:rPr lang="el-GR" altLang="el-GR" sz="3200" baseline="30000" dirty="0"/>
              <a:t> </a:t>
            </a:r>
            <a:r>
              <a:rPr lang="el-GR" altLang="el-GR" sz="3200" dirty="0"/>
              <a:t>και στα αθροιστικά σωληνάρια μέσω της ενεργού αντλίας Η</a:t>
            </a:r>
            <a:r>
              <a:rPr lang="en-US" altLang="el-GR" sz="3200" baseline="30000" dirty="0"/>
              <a:t>+</a:t>
            </a:r>
            <a:r>
              <a:rPr lang="el-GR" altLang="el-GR" sz="3200" baseline="30000" dirty="0"/>
              <a:t> </a:t>
            </a:r>
            <a:r>
              <a:rPr lang="el-GR" altLang="el-GR" sz="3200" dirty="0"/>
              <a:t>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1566222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>
            <a:extLst>
              <a:ext uri="{FF2B5EF4-FFF2-40B4-BE49-F238E27FC236}">
                <a16:creationId xmlns:a16="http://schemas.microsoft.com/office/drawing/2014/main" id="{615048E6-A1CF-EF4E-BE36-72DF7B5E1AF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DCF4"/>
          </a:solidFill>
          <a:ln>
            <a:solidFill>
              <a:srgbClr val="0432FF"/>
            </a:solidFill>
          </a:ln>
        </p:spPr>
        <p:txBody>
          <a:bodyPr>
            <a:normAutofit/>
          </a:bodyPr>
          <a:lstStyle/>
          <a:p>
            <a:r>
              <a:rPr lang="el-GR" sz="4000" dirty="0"/>
              <a:t>Επιμονή της μεταβολικής </a:t>
            </a:r>
            <a:r>
              <a:rPr lang="el-GR" sz="4000" dirty="0" err="1"/>
              <a:t>αλκάλωσης</a:t>
            </a:r>
            <a:r>
              <a:rPr lang="el-GR" sz="4000" dirty="0"/>
              <a:t> οφείλεται</a:t>
            </a:r>
            <a:r>
              <a:rPr lang="en-US" sz="4000" dirty="0"/>
              <a:t>:</a:t>
            </a:r>
            <a:endParaRPr lang="el-GR" sz="4000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1395D09-0A54-8E40-AD53-F6A61CF43C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↓ GFR (</a:t>
            </a:r>
            <a:r>
              <a:rPr lang="el-GR" dirty="0" err="1"/>
              <a:t>υποογκαιμία</a:t>
            </a:r>
            <a:r>
              <a:rPr lang="el-GR" dirty="0"/>
              <a:t> ή ΧΝΝ)</a:t>
            </a:r>
          </a:p>
          <a:p>
            <a:r>
              <a:rPr lang="el-GR" dirty="0"/>
              <a:t>↑ </a:t>
            </a:r>
            <a:r>
              <a:rPr lang="el-GR" dirty="0" err="1"/>
              <a:t>Σωληναριακή</a:t>
            </a:r>
            <a:r>
              <a:rPr lang="el-GR" dirty="0"/>
              <a:t> </a:t>
            </a:r>
            <a:r>
              <a:rPr lang="el-GR" dirty="0" err="1"/>
              <a:t>επαναρρόφηση</a:t>
            </a:r>
            <a:r>
              <a:rPr lang="el-GR" dirty="0"/>
              <a:t> (↓ δραστικός όγκος αίματος)</a:t>
            </a:r>
          </a:p>
          <a:p>
            <a:r>
              <a:rPr lang="el-GR" dirty="0"/>
              <a:t>Ανεπάρκεια </a:t>
            </a:r>
            <a:r>
              <a:rPr lang="en-US" dirty="0"/>
              <a:t>Cl</a:t>
            </a:r>
            <a:r>
              <a:rPr lang="en-US" baseline="30000" dirty="0"/>
              <a:t>-</a:t>
            </a:r>
            <a:r>
              <a:rPr lang="en-US" dirty="0"/>
              <a:t> (</a:t>
            </a:r>
            <a:r>
              <a:rPr lang="el-GR" dirty="0"/>
              <a:t>η οποία παράλληλα μειώνει και την έκκριση </a:t>
            </a:r>
            <a:r>
              <a:rPr lang="en-US" altLang="el-GR" dirty="0"/>
              <a:t>HCO</a:t>
            </a:r>
            <a:r>
              <a:rPr lang="en-US" altLang="el-GR" baseline="-25000" dirty="0"/>
              <a:t>3</a:t>
            </a:r>
            <a:r>
              <a:rPr lang="en-US" altLang="el-GR" baseline="30000" dirty="0">
                <a:solidFill>
                  <a:schemeClr val="tx2"/>
                </a:solidFill>
              </a:rPr>
              <a:t>-</a:t>
            </a:r>
            <a:r>
              <a:rPr lang="el-GR" altLang="el-GR" baseline="30000" dirty="0">
                <a:solidFill>
                  <a:schemeClr val="tx2"/>
                </a:solidFill>
              </a:rPr>
              <a:t> </a:t>
            </a:r>
            <a:r>
              <a:rPr lang="el-GR" altLang="el-GR" dirty="0">
                <a:solidFill>
                  <a:schemeClr val="tx2"/>
                </a:solidFill>
              </a:rPr>
              <a:t> )</a:t>
            </a:r>
            <a:r>
              <a:rPr lang="el-GR" altLang="el-GR" baseline="30000" dirty="0">
                <a:solidFill>
                  <a:schemeClr val="tx2"/>
                </a:solidFill>
              </a:rPr>
              <a:t> </a:t>
            </a:r>
          </a:p>
          <a:p>
            <a:r>
              <a:rPr lang="el-GR" dirty="0" err="1"/>
              <a:t>Υποκαλιαιμία</a:t>
            </a:r>
            <a:r>
              <a:rPr lang="el-GR" dirty="0"/>
              <a:t> (μετακίνηση Η</a:t>
            </a:r>
            <a:r>
              <a:rPr lang="el-GR" baseline="30000" dirty="0"/>
              <a:t>+</a:t>
            </a:r>
            <a:r>
              <a:rPr lang="el-GR" dirty="0"/>
              <a:t> μέσα στα κύτταρα)</a:t>
            </a:r>
          </a:p>
          <a:p>
            <a:r>
              <a:rPr lang="el-GR" dirty="0" err="1"/>
              <a:t>Υπεραλδοστερονισμός</a:t>
            </a: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0637160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C9D78CC-E4E1-C24B-94CF-37674D771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0432FF"/>
                </a:solidFill>
              </a:rPr>
              <a:t>Αναπνευστική αντιρρόπηση στη ΜΑ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D24BF5F-B06A-F94C-9481-7E007E2B21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478" y="1690689"/>
            <a:ext cx="11990521" cy="4415643"/>
          </a:xfrm>
        </p:spPr>
        <p:txBody>
          <a:bodyPr>
            <a:normAutofit/>
          </a:bodyPr>
          <a:lstStyle/>
          <a:p>
            <a:r>
              <a:rPr lang="el-GR" sz="3200" dirty="0"/>
              <a:t>Η </a:t>
            </a:r>
            <a:r>
              <a:rPr lang="el-GR" sz="3200" dirty="0" err="1"/>
              <a:t>αλκαλαιμία</a:t>
            </a:r>
            <a:r>
              <a:rPr lang="el-GR" sz="3200" dirty="0"/>
              <a:t> ενεργοποιεί αναπνευστικούς </a:t>
            </a:r>
            <a:r>
              <a:rPr lang="el-GR" sz="3200" dirty="0" err="1"/>
              <a:t>χημειουποδοχείς</a:t>
            </a:r>
            <a:r>
              <a:rPr lang="el-GR" sz="3200" dirty="0"/>
              <a:t> με αποτέλεσμα τη μείωση του αερισμού και την ↑ </a:t>
            </a:r>
            <a:r>
              <a:rPr lang="en-US" sz="3200" dirty="0"/>
              <a:t>PCO</a:t>
            </a:r>
            <a:r>
              <a:rPr lang="en-US" sz="3200" baseline="-25000" dirty="0"/>
              <a:t>2  </a:t>
            </a:r>
            <a:endParaRPr lang="el-GR" sz="3200" baseline="-25000" dirty="0"/>
          </a:p>
          <a:p>
            <a:endParaRPr lang="el-GR" sz="3200" dirty="0"/>
          </a:p>
          <a:p>
            <a:pPr marL="0" indent="0">
              <a:buNone/>
            </a:pPr>
            <a:r>
              <a:rPr lang="el-GR" sz="3600" dirty="0"/>
              <a:t>↑ </a:t>
            </a:r>
            <a:r>
              <a:rPr lang="en-US" sz="3600" dirty="0"/>
              <a:t>PCO</a:t>
            </a:r>
            <a:r>
              <a:rPr lang="en-US" sz="3600" baseline="-25000" dirty="0"/>
              <a:t>2</a:t>
            </a:r>
            <a:r>
              <a:rPr lang="el-GR" sz="3600" baseline="-25000" dirty="0"/>
              <a:t> </a:t>
            </a:r>
            <a:r>
              <a:rPr lang="el-GR" sz="3600" dirty="0"/>
              <a:t> κατά 0.7 </a:t>
            </a:r>
            <a:r>
              <a:rPr lang="en-US" sz="3600" dirty="0"/>
              <a:t>mmHg </a:t>
            </a:r>
            <a:r>
              <a:rPr lang="el-GR" sz="3600" dirty="0"/>
              <a:t>για κάθε 1</a:t>
            </a:r>
            <a:r>
              <a:rPr lang="en-US" sz="3600" dirty="0" err="1"/>
              <a:t>mE</a:t>
            </a:r>
            <a:r>
              <a:rPr lang="en-US" sz="3600" dirty="0"/>
              <a:t> HCO</a:t>
            </a:r>
            <a:r>
              <a:rPr lang="en-US" sz="3600" baseline="-25000" dirty="0"/>
              <a:t>3</a:t>
            </a:r>
            <a:r>
              <a:rPr lang="en-US" sz="3600" baseline="30000" dirty="0"/>
              <a:t>-</a:t>
            </a:r>
            <a:r>
              <a:rPr lang="en-US" sz="3600" dirty="0"/>
              <a:t>/L  ↑ </a:t>
            </a:r>
            <a:r>
              <a:rPr lang="el-GR" sz="3600" dirty="0"/>
              <a:t>στο πλάσμα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204DC1C-6C0E-9A4B-A291-DA9AE4C4F7B9}"/>
              </a:ext>
            </a:extLst>
          </p:cNvPr>
          <p:cNvSpPr txBox="1"/>
          <p:nvPr/>
        </p:nvSpPr>
        <p:spPr>
          <a:xfrm>
            <a:off x="201478" y="3031750"/>
            <a:ext cx="11825207" cy="1447260"/>
          </a:xfrm>
          <a:prstGeom prst="rect">
            <a:avLst/>
          </a:prstGeom>
          <a:noFill/>
          <a:ln w="57150">
            <a:solidFill>
              <a:srgbClr val="0432FF"/>
            </a:solidFill>
          </a:ln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9341138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C1CB752-6E76-CB4D-97D3-5903CD6B5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0432FF"/>
                </a:solidFill>
              </a:rPr>
              <a:t>Διαταραχές </a:t>
            </a:r>
            <a:r>
              <a:rPr lang="el-GR" dirty="0" err="1">
                <a:solidFill>
                  <a:srgbClr val="0432FF"/>
                </a:solidFill>
              </a:rPr>
              <a:t>οξεοβασικής</a:t>
            </a:r>
            <a:r>
              <a:rPr lang="el-GR" dirty="0">
                <a:solidFill>
                  <a:srgbClr val="0432FF"/>
                </a:solidFill>
              </a:rPr>
              <a:t> ισορροπίας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A7F85C7-A645-EA43-B320-BD5DF0C264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3200" dirty="0"/>
              <a:t>Μεταβολική οξέωση</a:t>
            </a:r>
          </a:p>
          <a:p>
            <a:r>
              <a:rPr lang="el-GR" sz="3200" dirty="0"/>
              <a:t>Μεταβολική </a:t>
            </a:r>
            <a:r>
              <a:rPr lang="el-GR" sz="3200" dirty="0" err="1"/>
              <a:t>αλκάλωση</a:t>
            </a:r>
            <a:endParaRPr lang="el-GR" sz="3200" dirty="0"/>
          </a:p>
          <a:p>
            <a:r>
              <a:rPr lang="el-GR" sz="3200" b="1" dirty="0">
                <a:solidFill>
                  <a:srgbClr val="0432FF"/>
                </a:solidFill>
              </a:rPr>
              <a:t>Αναπνευστική οξέωση</a:t>
            </a:r>
          </a:p>
          <a:p>
            <a:r>
              <a:rPr lang="el-GR" sz="3200" dirty="0"/>
              <a:t>Αναπνευστική </a:t>
            </a:r>
            <a:r>
              <a:rPr lang="el-GR" sz="3200" dirty="0" err="1"/>
              <a:t>αλκάλωση</a:t>
            </a:r>
            <a:endParaRPr lang="el-GR" sz="32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1023890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AD707D6-0CEB-7742-A2C4-97FE968C419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/>
          <a:lstStyle/>
          <a:p>
            <a:r>
              <a:rPr lang="el-GR" b="1" dirty="0"/>
              <a:t>Κυψελιδικός αερισμός 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06311E3-D426-034E-9141-63F5D8ED60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Παροχή οξυγόνου στους ιστούς</a:t>
            </a:r>
          </a:p>
          <a:p>
            <a:r>
              <a:rPr lang="el-GR" dirty="0"/>
              <a:t>Απομάκρυνση </a:t>
            </a:r>
            <a:r>
              <a:rPr lang="en-US" dirty="0"/>
              <a:t>CO</a:t>
            </a:r>
            <a:r>
              <a:rPr lang="en-US" baseline="-25000" dirty="0"/>
              <a:t>2</a:t>
            </a:r>
          </a:p>
          <a:p>
            <a:r>
              <a:rPr lang="el-GR" dirty="0"/>
              <a:t>Τα κ</a:t>
            </a:r>
            <a:r>
              <a:rPr lang="en-US" dirty="0" err="1"/>
              <a:t>ύ</a:t>
            </a:r>
            <a:r>
              <a:rPr lang="el-GR" dirty="0" err="1"/>
              <a:t>ρια</a:t>
            </a:r>
            <a:r>
              <a:rPr lang="el-GR" dirty="0"/>
              <a:t> ερεθίσματα για την αναπνευστική λειτουργία είναι ↓ </a:t>
            </a:r>
            <a:r>
              <a:rPr lang="en-US" dirty="0"/>
              <a:t>PO</a:t>
            </a:r>
            <a:r>
              <a:rPr lang="en-US" baseline="-25000" dirty="0"/>
              <a:t>2</a:t>
            </a:r>
          </a:p>
          <a:p>
            <a:pPr marL="0" indent="0">
              <a:buNone/>
            </a:pPr>
            <a:r>
              <a:rPr lang="el-GR" dirty="0"/>
              <a:t>(</a:t>
            </a:r>
            <a:r>
              <a:rPr lang="el-GR" dirty="0" err="1"/>
              <a:t>υποξαιμ</a:t>
            </a:r>
            <a:r>
              <a:rPr lang="en-US" dirty="0" err="1"/>
              <a:t>ί</a:t>
            </a:r>
            <a:r>
              <a:rPr lang="el-GR" dirty="0"/>
              <a:t>α) και η ↑ </a:t>
            </a:r>
            <a:r>
              <a:rPr lang="en-US" dirty="0"/>
              <a:t>PCO</a:t>
            </a:r>
            <a:r>
              <a:rPr lang="en-US" baseline="-25000" dirty="0"/>
              <a:t>2</a:t>
            </a:r>
          </a:p>
          <a:p>
            <a:r>
              <a:rPr lang="el-GR" dirty="0" err="1"/>
              <a:t>Φυσιολογικ</a:t>
            </a:r>
            <a:r>
              <a:rPr lang="en-US" dirty="0" err="1"/>
              <a:t>ά</a:t>
            </a:r>
            <a:r>
              <a:rPr lang="el-GR" dirty="0"/>
              <a:t>, η </a:t>
            </a:r>
            <a:r>
              <a:rPr lang="en-US" dirty="0"/>
              <a:t>PCO</a:t>
            </a:r>
            <a:r>
              <a:rPr lang="en-US" baseline="-25000" dirty="0"/>
              <a:t>2</a:t>
            </a:r>
            <a:r>
              <a:rPr lang="el-GR" baseline="-25000" dirty="0"/>
              <a:t> </a:t>
            </a:r>
            <a:r>
              <a:rPr lang="el-GR" dirty="0"/>
              <a:t>παρουσιάζει μικρή διακύμανση (40±4) </a:t>
            </a:r>
            <a:r>
              <a:rPr lang="en-US" dirty="0"/>
              <a:t>mmHg </a:t>
            </a:r>
            <a:r>
              <a:rPr lang="el-GR" dirty="0"/>
              <a:t>παρά τη μεγάλη ημερήσια παραγωγή </a:t>
            </a:r>
            <a:r>
              <a:rPr lang="en-US" dirty="0"/>
              <a:t>CO</a:t>
            </a:r>
            <a:r>
              <a:rPr lang="en-US" baseline="-25000" dirty="0"/>
              <a:t>2</a:t>
            </a:r>
            <a:r>
              <a:rPr lang="el-GR" baseline="-25000" dirty="0"/>
              <a:t> </a:t>
            </a:r>
            <a:r>
              <a:rPr lang="el-GR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65783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71B1FEA-2C9A-D348-B165-BC9580C8B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Φυσιολογικά ο αερισμός αυξάνει κατά 1-4 </a:t>
            </a:r>
            <a:r>
              <a:rPr lang="en-US" sz="3200" dirty="0"/>
              <a:t>L</a:t>
            </a:r>
            <a:r>
              <a:rPr lang="el-GR" sz="3200" dirty="0"/>
              <a:t> για κάθε 1 </a:t>
            </a:r>
            <a:r>
              <a:rPr lang="en-US" sz="3200" dirty="0"/>
              <a:t>mmHg </a:t>
            </a:r>
            <a:r>
              <a:rPr lang="el-GR" sz="3200" dirty="0"/>
              <a:t>αύξησης του</a:t>
            </a:r>
            <a:r>
              <a:rPr lang="en-US" sz="3200" dirty="0"/>
              <a:t> PCO</a:t>
            </a:r>
            <a:r>
              <a:rPr lang="en-US" sz="3200" baseline="-25000" dirty="0"/>
              <a:t>2</a:t>
            </a:r>
            <a:r>
              <a:rPr lang="el-GR" sz="3200" baseline="-25000" dirty="0"/>
              <a:t>.</a:t>
            </a:r>
          </a:p>
          <a:p>
            <a:r>
              <a:rPr lang="el-GR" sz="3200" dirty="0"/>
              <a:t>Η </a:t>
            </a:r>
            <a:r>
              <a:rPr lang="el-GR" sz="3200" dirty="0" err="1"/>
              <a:t>υποξαιμία</a:t>
            </a:r>
            <a:r>
              <a:rPr lang="el-GR" sz="3200" dirty="0"/>
              <a:t> οδηγεί σε σημαντική αύξηση του αερισμού μόνο εφόσον το </a:t>
            </a:r>
            <a:r>
              <a:rPr lang="en-US" sz="3200" dirty="0"/>
              <a:t>PO</a:t>
            </a:r>
            <a:r>
              <a:rPr lang="en-US" sz="3200" baseline="-25000" dirty="0"/>
              <a:t>2</a:t>
            </a:r>
            <a:r>
              <a:rPr lang="el-GR" sz="3200" baseline="-25000" dirty="0"/>
              <a:t> </a:t>
            </a:r>
            <a:r>
              <a:rPr lang="el-GR" sz="3200" dirty="0"/>
              <a:t>μειωθεί &lt; 50-60 </a:t>
            </a:r>
            <a:r>
              <a:rPr lang="en-US" sz="3200" dirty="0"/>
              <a:t>mmHg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Υποξαιμία</a:t>
            </a:r>
            <a:r>
              <a:rPr lang="el-GR" sz="3200" dirty="0"/>
              <a:t> μικρότερου βαθμού αρχικά αυξάνει τον αερισμό αλλά η πτώση του </a:t>
            </a:r>
            <a:r>
              <a:rPr lang="en-US" sz="3200" dirty="0"/>
              <a:t>PCO</a:t>
            </a:r>
            <a:r>
              <a:rPr lang="en-US" sz="3200" baseline="-25000" dirty="0"/>
              <a:t>2</a:t>
            </a:r>
            <a:r>
              <a:rPr lang="el-GR" sz="3200" baseline="-25000" dirty="0"/>
              <a:t> </a:t>
            </a:r>
            <a:r>
              <a:rPr lang="el-GR" sz="3200" dirty="0"/>
              <a:t> αυξάνει το </a:t>
            </a:r>
            <a:r>
              <a:rPr lang="el-GR" sz="3200" dirty="0" err="1"/>
              <a:t>εξωκυττάριο</a:t>
            </a:r>
            <a:r>
              <a:rPr lang="el-GR" sz="3200" dirty="0"/>
              <a:t> </a:t>
            </a:r>
            <a:r>
              <a:rPr lang="en-US" sz="3200" dirty="0"/>
              <a:t>pH </a:t>
            </a:r>
            <a:r>
              <a:rPr lang="el-GR" sz="3200" dirty="0"/>
              <a:t>το </a:t>
            </a:r>
            <a:r>
              <a:rPr lang="el-GR" sz="3200" dirty="0" err="1"/>
              <a:t>οπο</a:t>
            </a:r>
            <a:r>
              <a:rPr lang="en-US" sz="3200" dirty="0" err="1"/>
              <a:t>ί</a:t>
            </a:r>
            <a:r>
              <a:rPr lang="el-GR" sz="3200" dirty="0"/>
              <a:t>ο καταστέλλει τον αερισμό και </a:t>
            </a:r>
            <a:r>
              <a:rPr lang="el-GR" sz="3200" dirty="0" err="1"/>
              <a:t>υποβαθμ</a:t>
            </a:r>
            <a:r>
              <a:rPr lang="en-US" sz="3200" dirty="0" err="1"/>
              <a:t>ί</a:t>
            </a:r>
            <a:r>
              <a:rPr lang="el-GR" sz="3200" dirty="0"/>
              <a:t>ζει το </a:t>
            </a:r>
            <a:r>
              <a:rPr lang="el-GR" sz="3200" dirty="0" err="1"/>
              <a:t>υποξαιμικό</a:t>
            </a:r>
            <a:r>
              <a:rPr lang="el-GR" sz="3200" dirty="0"/>
              <a:t> ερέθισμα.</a:t>
            </a:r>
          </a:p>
          <a:p>
            <a:endParaRPr lang="el-GR" dirty="0"/>
          </a:p>
        </p:txBody>
      </p:sp>
      <p:sp>
        <p:nvSpPr>
          <p:cNvPr id="4" name="Τίτλος 1">
            <a:extLst>
              <a:ext uri="{FF2B5EF4-FFF2-40B4-BE49-F238E27FC236}">
                <a16:creationId xmlns:a16="http://schemas.microsoft.com/office/drawing/2014/main" id="{0347C089-464E-CC4F-95A6-EE4382E0652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/>
          <a:lstStyle/>
          <a:p>
            <a:r>
              <a:rPr lang="el-GR" b="1" dirty="0"/>
              <a:t>Κυψελιδικός αερισμός </a:t>
            </a:r>
            <a:endParaRPr lang="el-GR" dirty="0">
              <a:solidFill>
                <a:srgbClr val="0432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12111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71B1FEA-2C9A-D348-B165-BC9580C8B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Αφού η μεταβολή της </a:t>
            </a:r>
            <a:r>
              <a:rPr lang="en-US" sz="3200" dirty="0"/>
              <a:t>PCO</a:t>
            </a:r>
            <a:r>
              <a:rPr lang="en-US" sz="3200" baseline="-25000" dirty="0"/>
              <a:t>2</a:t>
            </a:r>
            <a:r>
              <a:rPr lang="el-GR" sz="3200" baseline="-25000" dirty="0"/>
              <a:t> </a:t>
            </a:r>
            <a:r>
              <a:rPr lang="el-GR" sz="3200" dirty="0"/>
              <a:t> είναι τόσο ισχυρό ερέθισμα για τον αερισμό, η </a:t>
            </a:r>
            <a:r>
              <a:rPr lang="el-GR" sz="3200" dirty="0" err="1"/>
              <a:t>υπερκαπνία</a:t>
            </a:r>
            <a:r>
              <a:rPr lang="el-GR" sz="3200" dirty="0"/>
              <a:t> και η αναπνευστική οξέωση </a:t>
            </a:r>
            <a:r>
              <a:rPr lang="el-GR" sz="3200" u="sng" dirty="0"/>
              <a:t>σχεδόν πάντα </a:t>
            </a:r>
            <a:r>
              <a:rPr lang="el-GR" sz="3200" dirty="0"/>
              <a:t>οφείλονται στη μείωση του δραστικού κυψελιδικού αερισμού και όχι στην αύξηση της παραγωγής </a:t>
            </a:r>
            <a:r>
              <a:rPr lang="en-US" sz="3200" dirty="0"/>
              <a:t>CO</a:t>
            </a:r>
            <a:r>
              <a:rPr lang="en-US" sz="3200" baseline="-25000" dirty="0"/>
              <a:t>2</a:t>
            </a:r>
            <a:r>
              <a:rPr lang="el-GR" sz="3200" baseline="-25000" dirty="0"/>
              <a:t> </a:t>
            </a:r>
            <a:r>
              <a:rPr lang="el-GR" sz="3200" dirty="0"/>
              <a:t>.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Τίτλος 1">
            <a:extLst>
              <a:ext uri="{FF2B5EF4-FFF2-40B4-BE49-F238E27FC236}">
                <a16:creationId xmlns:a16="http://schemas.microsoft.com/office/drawing/2014/main" id="{0347C089-464E-CC4F-95A6-EE4382E0652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>
            <a:normAutofit/>
          </a:bodyPr>
          <a:lstStyle/>
          <a:p>
            <a:r>
              <a:rPr lang="el-GR" sz="4000" b="1" dirty="0" err="1"/>
              <a:t>Αναπνευστικ</a:t>
            </a:r>
            <a:r>
              <a:rPr lang="en-US" sz="4000" b="1" dirty="0" err="1"/>
              <a:t>ή</a:t>
            </a:r>
            <a:r>
              <a:rPr lang="el-GR" sz="4000" b="1" dirty="0"/>
              <a:t> οξέωση</a:t>
            </a:r>
            <a:r>
              <a:rPr lang="en-US" sz="4000" dirty="0"/>
              <a:t>: ↓pH, ↑PCO</a:t>
            </a:r>
            <a:r>
              <a:rPr lang="en-US" sz="4000" baseline="-25000" dirty="0"/>
              <a:t>2 , </a:t>
            </a:r>
            <a:r>
              <a:rPr lang="el-GR" sz="4000" dirty="0"/>
              <a:t>και </a:t>
            </a:r>
            <a:r>
              <a:rPr lang="el-GR" sz="4000" dirty="0" err="1"/>
              <a:t>αντιρροπιστικά</a:t>
            </a:r>
            <a:r>
              <a:rPr lang="en-US" sz="4000" dirty="0"/>
              <a:t> ↑HCO</a:t>
            </a:r>
            <a:r>
              <a:rPr lang="en-US" sz="4000" baseline="-25000" dirty="0"/>
              <a:t>3</a:t>
            </a:r>
            <a:r>
              <a:rPr lang="en-US" sz="4000" baseline="30000" dirty="0"/>
              <a:t>-</a:t>
            </a:r>
            <a:endParaRPr lang="el-GR" sz="4000" baseline="30000" dirty="0"/>
          </a:p>
        </p:txBody>
      </p:sp>
    </p:spTree>
    <p:extLst>
      <p:ext uri="{BB962C8B-B14F-4D97-AF65-F5344CB8AC3E}">
        <p14:creationId xmlns:p14="http://schemas.microsoft.com/office/powerpoint/2010/main" val="3494090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age7image2397748848">
            <a:extLst>
              <a:ext uri="{FF2B5EF4-FFF2-40B4-BE49-F238E27FC236}">
                <a16:creationId xmlns:a16="http://schemas.microsoft.com/office/drawing/2014/main" id="{99E76091-8928-7242-8B4C-A59BDC62FC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1093" y="699725"/>
            <a:ext cx="8357659" cy="615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B5707F7-A481-7E48-85B0-2E042D80DE0C}"/>
              </a:ext>
            </a:extLst>
          </p:cNvPr>
          <p:cNvSpPr txBox="1"/>
          <p:nvPr/>
        </p:nvSpPr>
        <p:spPr>
          <a:xfrm>
            <a:off x="617517" y="170061"/>
            <a:ext cx="11352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0000"/>
                </a:solidFill>
              </a:rPr>
              <a:t>pH </a:t>
            </a:r>
            <a:r>
              <a:rPr lang="el-GR" sz="3200" dirty="0">
                <a:solidFill>
                  <a:srgbClr val="FF0000"/>
                </a:solidFill>
              </a:rPr>
              <a:t>συμβατό με τη ζωή</a:t>
            </a:r>
            <a:r>
              <a:rPr lang="en-US" sz="3200" dirty="0">
                <a:solidFill>
                  <a:srgbClr val="FF0000"/>
                </a:solidFill>
              </a:rPr>
              <a:t>:</a:t>
            </a:r>
            <a:r>
              <a:rPr lang="el-GR" sz="3200" dirty="0">
                <a:solidFill>
                  <a:srgbClr val="FF0000"/>
                </a:solidFill>
              </a:rPr>
              <a:t> 6.8-7.8 </a:t>
            </a:r>
          </a:p>
        </p:txBody>
      </p:sp>
      <p:cxnSp>
        <p:nvCxnSpPr>
          <p:cNvPr id="8" name="Ευθεία γραμμή σύνδεσης 7">
            <a:extLst>
              <a:ext uri="{FF2B5EF4-FFF2-40B4-BE49-F238E27FC236}">
                <a16:creationId xmlns:a16="http://schemas.microsoft.com/office/drawing/2014/main" id="{63B90859-B74F-2448-BBA4-76F549E757E9}"/>
              </a:ext>
            </a:extLst>
          </p:cNvPr>
          <p:cNvCxnSpPr>
            <a:cxnSpLocks/>
          </p:cNvCxnSpPr>
          <p:nvPr/>
        </p:nvCxnSpPr>
        <p:spPr>
          <a:xfrm>
            <a:off x="3180608" y="1199408"/>
            <a:ext cx="5878286" cy="0"/>
          </a:xfrm>
          <a:prstGeom prst="line">
            <a:avLst/>
          </a:prstGeom>
          <a:ln w="793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Ευθεία γραμμή σύνδεσης 11">
            <a:extLst>
              <a:ext uri="{FF2B5EF4-FFF2-40B4-BE49-F238E27FC236}">
                <a16:creationId xmlns:a16="http://schemas.microsoft.com/office/drawing/2014/main" id="{DE41C964-ABE5-C74E-A582-86AA5D03E999}"/>
              </a:ext>
            </a:extLst>
          </p:cNvPr>
          <p:cNvCxnSpPr>
            <a:cxnSpLocks/>
          </p:cNvCxnSpPr>
          <p:nvPr/>
        </p:nvCxnSpPr>
        <p:spPr>
          <a:xfrm>
            <a:off x="3194462" y="1199408"/>
            <a:ext cx="0" cy="1021278"/>
          </a:xfrm>
          <a:prstGeom prst="line">
            <a:avLst/>
          </a:prstGeom>
          <a:ln w="730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Ευθεία γραμμή σύνδεσης 13">
            <a:extLst>
              <a:ext uri="{FF2B5EF4-FFF2-40B4-BE49-F238E27FC236}">
                <a16:creationId xmlns:a16="http://schemas.microsoft.com/office/drawing/2014/main" id="{838E9E50-0140-8F42-B680-AC75F77EF20A}"/>
              </a:ext>
            </a:extLst>
          </p:cNvPr>
          <p:cNvCxnSpPr>
            <a:cxnSpLocks/>
          </p:cNvCxnSpPr>
          <p:nvPr/>
        </p:nvCxnSpPr>
        <p:spPr>
          <a:xfrm>
            <a:off x="9058894" y="1199408"/>
            <a:ext cx="0" cy="1021278"/>
          </a:xfrm>
          <a:prstGeom prst="line">
            <a:avLst/>
          </a:prstGeom>
          <a:ln w="730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2425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4DD2794-74F3-0C4C-A92D-30272B55566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>
            <a:normAutofit/>
          </a:bodyPr>
          <a:lstStyle/>
          <a:p>
            <a:r>
              <a:rPr lang="el-GR" sz="4000" dirty="0"/>
              <a:t>Αίτια οξείας και χρόνιας αναπνευστικής οξέωσης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F66FC13-62AC-FD49-AE89-FE0926A1F1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Αναστολή του κέντρου της αναπνοής</a:t>
            </a:r>
          </a:p>
          <a:p>
            <a:r>
              <a:rPr lang="el-GR" dirty="0"/>
              <a:t>Διαταραχές των αναπνευστικών μυών και του θωρακικού τοιχώματος</a:t>
            </a:r>
          </a:p>
          <a:p>
            <a:r>
              <a:rPr lang="el-GR" dirty="0"/>
              <a:t>Απόφραξη αεραγωγού</a:t>
            </a:r>
          </a:p>
          <a:p>
            <a:r>
              <a:rPr lang="el-GR" dirty="0"/>
              <a:t>Διαταραχές που επηρεάζουν την ανταλλαγή αερίων στο κυψελιδικό παρέγχυμα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2864089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A351641-3B6C-3843-A948-D4DE98EE8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Ελαχιστοποιείται από την αντίδραση με τα </a:t>
            </a:r>
            <a:r>
              <a:rPr lang="el-GR" b="1" dirty="0"/>
              <a:t>ρυθμιστικά συστήματα </a:t>
            </a:r>
            <a:r>
              <a:rPr lang="el-GR" dirty="0"/>
              <a:t>και από την </a:t>
            </a:r>
            <a:r>
              <a:rPr lang="en-US" b="1" dirty="0"/>
              <a:t>↑</a:t>
            </a:r>
            <a:r>
              <a:rPr lang="el-GR" b="1" dirty="0"/>
              <a:t> νεφρική απέκκριση Η</a:t>
            </a:r>
            <a:r>
              <a:rPr lang="el-GR" b="1" baseline="30000" dirty="0"/>
              <a:t>+</a:t>
            </a:r>
            <a:r>
              <a:rPr lang="el-GR" b="1" dirty="0"/>
              <a:t> </a:t>
            </a:r>
            <a:r>
              <a:rPr lang="el-GR" dirty="0"/>
              <a:t>με αποτέλεσμα </a:t>
            </a:r>
            <a:r>
              <a:rPr lang="en-US" dirty="0"/>
              <a:t>↑</a:t>
            </a:r>
            <a:r>
              <a:rPr lang="el-GR" dirty="0"/>
              <a:t> </a:t>
            </a:r>
            <a:r>
              <a:rPr lang="en-US" altLang="el-GR" dirty="0"/>
              <a:t>HCO</a:t>
            </a:r>
            <a:r>
              <a:rPr lang="en-US" altLang="el-GR" baseline="-25000" dirty="0"/>
              <a:t>3</a:t>
            </a:r>
            <a:r>
              <a:rPr lang="en-US" altLang="el-GR" baseline="30000" dirty="0"/>
              <a:t>-</a:t>
            </a:r>
            <a:r>
              <a:rPr lang="el-GR" altLang="el-GR" b="1" baseline="30000" dirty="0"/>
              <a:t> </a:t>
            </a:r>
            <a:r>
              <a:rPr lang="el-GR" altLang="el-GR" dirty="0"/>
              <a:t>στο πλάσμα. </a:t>
            </a:r>
          </a:p>
          <a:p>
            <a:r>
              <a:rPr lang="el-GR" altLang="el-GR" b="1" dirty="0"/>
              <a:t>Η νεφρική αντιρρόπηση καθυστερεί χρονικά </a:t>
            </a:r>
            <a:r>
              <a:rPr lang="el-GR" altLang="el-GR" dirty="0"/>
              <a:t>➱</a:t>
            </a:r>
            <a:r>
              <a:rPr lang="el-GR" dirty="0"/>
              <a:t>στη περίπτωση της οξείας αναπνευστικής οξέωσης είναι πολύ λιγότερο αποτελεσματική από τη χρόνια αναπνευστική οξέωση.</a:t>
            </a:r>
          </a:p>
        </p:txBody>
      </p:sp>
      <p:sp>
        <p:nvSpPr>
          <p:cNvPr id="4" name="Τίτλος 1">
            <a:extLst>
              <a:ext uri="{FF2B5EF4-FFF2-40B4-BE49-F238E27FC236}">
                <a16:creationId xmlns:a16="http://schemas.microsoft.com/office/drawing/2014/main" id="{8466B191-597B-7B47-B23A-EDE844A099A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/>
          <a:lstStyle/>
          <a:p>
            <a:r>
              <a:rPr lang="el-GR" dirty="0" err="1"/>
              <a:t>Αναπνευστικ</a:t>
            </a:r>
            <a:r>
              <a:rPr lang="en-US" dirty="0" err="1"/>
              <a:t>ή</a:t>
            </a:r>
            <a:r>
              <a:rPr lang="el-GR" dirty="0"/>
              <a:t> οξέωση</a:t>
            </a:r>
          </a:p>
        </p:txBody>
      </p:sp>
    </p:spTree>
    <p:extLst>
      <p:ext uri="{BB962C8B-B14F-4D97-AF65-F5344CB8AC3E}">
        <p14:creationId xmlns:p14="http://schemas.microsoft.com/office/powerpoint/2010/main" val="407045340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32DAECD1-D201-9243-AE99-EC8DC76A05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9431" y="-38210"/>
            <a:ext cx="10515600" cy="1325563"/>
          </a:xfrm>
          <a:extLst>
            <a:ext uri="{91240B29-F687-4F45-9708-019B960494DF}">
              <a14:hiddenLine xmlns:a14="http://schemas.microsoft.com/office/drawing/2010/main" w="38100" cmpd="sng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altLang="el-GR" dirty="0">
                <a:solidFill>
                  <a:schemeClr val="bg1"/>
                </a:solidFill>
              </a:rPr>
              <a:t>Respiratory Acidosis</a:t>
            </a:r>
          </a:p>
        </p:txBody>
      </p:sp>
      <p:sp>
        <p:nvSpPr>
          <p:cNvPr id="27650" name="AutoShape 4">
            <a:extLst>
              <a:ext uri="{FF2B5EF4-FFF2-40B4-BE49-F238E27FC236}">
                <a16:creationId xmlns:a16="http://schemas.microsoft.com/office/drawing/2014/main" id="{9FA9E16B-AB28-4649-A1F9-B1293A5185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2797" y="950026"/>
            <a:ext cx="1475509" cy="998096"/>
          </a:xfrm>
          <a:prstGeom prst="roundRect">
            <a:avLst>
              <a:gd name="adj" fmla="val 16667"/>
            </a:avLst>
          </a:prstGeom>
          <a:solidFill>
            <a:srgbClr val="CC0000"/>
          </a:solidFill>
          <a:ln w="38100">
            <a:solidFill>
              <a:srgbClr val="FFCCFF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4400" dirty="0">
                <a:sym typeface="Symbol" pitchFamily="2" charset="2"/>
              </a:rPr>
              <a:t> V</a:t>
            </a:r>
            <a:r>
              <a:rPr lang="en-US" altLang="el-GR" sz="4400" baseline="-25000" dirty="0">
                <a:sym typeface="Symbol" pitchFamily="2" charset="2"/>
              </a:rPr>
              <a:t>E</a:t>
            </a:r>
          </a:p>
        </p:txBody>
      </p:sp>
      <p:sp>
        <p:nvSpPr>
          <p:cNvPr id="27651" name="Oval 7">
            <a:extLst>
              <a:ext uri="{FF2B5EF4-FFF2-40B4-BE49-F238E27FC236}">
                <a16:creationId xmlns:a16="http://schemas.microsoft.com/office/drawing/2014/main" id="{2F402B5A-55D8-0947-8ABC-E08D4C826C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1" y="1828801"/>
            <a:ext cx="36513" cy="36513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/>
          </a:p>
        </p:txBody>
      </p:sp>
      <p:sp>
        <p:nvSpPr>
          <p:cNvPr id="27652" name="AutoShape 8">
            <a:extLst>
              <a:ext uri="{FF2B5EF4-FFF2-40B4-BE49-F238E27FC236}">
                <a16:creationId xmlns:a16="http://schemas.microsoft.com/office/drawing/2014/main" id="{0A5CB957-5A31-8B4C-9925-B1E6ED7B6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7527" y="2493891"/>
            <a:ext cx="2327329" cy="53340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CCEC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400">
                <a:sym typeface="Symbol" pitchFamily="2" charset="2"/>
              </a:rPr>
              <a:t>Primary  CO</a:t>
            </a:r>
            <a:r>
              <a:rPr lang="en-US" altLang="el-GR" sz="2400" baseline="-25000">
                <a:sym typeface="Symbol" pitchFamily="2" charset="2"/>
              </a:rPr>
              <a:t>2</a:t>
            </a:r>
          </a:p>
        </p:txBody>
      </p:sp>
      <p:sp>
        <p:nvSpPr>
          <p:cNvPr id="27653" name="AutoShape 9">
            <a:extLst>
              <a:ext uri="{FF2B5EF4-FFF2-40B4-BE49-F238E27FC236}">
                <a16:creationId xmlns:a16="http://schemas.microsoft.com/office/drawing/2014/main" id="{D1A4768F-995D-FF44-AB5B-9EC0F1B42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2571" y="3825123"/>
            <a:ext cx="7410203" cy="663750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38100">
            <a:solidFill>
              <a:srgbClr val="66FF99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800" b="1" dirty="0">
                <a:sym typeface="Symbol" pitchFamily="2" charset="2"/>
              </a:rPr>
              <a:t> </a:t>
            </a:r>
            <a:r>
              <a:rPr lang="en-US" altLang="el-GR" sz="2800" b="1" dirty="0"/>
              <a:t>CO</a:t>
            </a:r>
            <a:r>
              <a:rPr lang="en-US" altLang="el-GR" sz="2800" b="1" baseline="-25000" dirty="0"/>
              <a:t>2</a:t>
            </a:r>
            <a:r>
              <a:rPr lang="en-US" altLang="el-GR" sz="2800" dirty="0"/>
              <a:t> + H</a:t>
            </a:r>
            <a:r>
              <a:rPr lang="en-US" altLang="el-GR" sz="2800" baseline="-25000" dirty="0"/>
              <a:t>2</a:t>
            </a:r>
            <a:r>
              <a:rPr lang="en-US" altLang="el-GR" sz="2800" dirty="0"/>
              <a:t>0 </a:t>
            </a:r>
            <a:r>
              <a:rPr lang="en-US" altLang="el-GR" sz="2800" b="1" dirty="0">
                <a:sym typeface="Symbol" pitchFamily="2" charset="2"/>
              </a:rPr>
              <a:t></a:t>
            </a:r>
            <a:r>
              <a:rPr lang="en-US" altLang="el-GR" sz="2800" dirty="0">
                <a:sym typeface="Symbol" pitchFamily="2" charset="2"/>
              </a:rPr>
              <a:t> H</a:t>
            </a:r>
            <a:r>
              <a:rPr lang="en-US" altLang="el-GR" sz="2800" baseline="-25000" dirty="0">
                <a:sym typeface="Symbol" pitchFamily="2" charset="2"/>
              </a:rPr>
              <a:t>2</a:t>
            </a:r>
            <a:r>
              <a:rPr lang="en-US" altLang="el-GR" sz="2800" dirty="0">
                <a:sym typeface="Symbol" pitchFamily="2" charset="2"/>
              </a:rPr>
              <a:t>CO</a:t>
            </a:r>
            <a:r>
              <a:rPr lang="en-US" altLang="el-GR" sz="2800" baseline="-25000" dirty="0">
                <a:sym typeface="Symbol" pitchFamily="2" charset="2"/>
              </a:rPr>
              <a:t>3 </a:t>
            </a:r>
            <a:r>
              <a:rPr lang="en-US" altLang="el-GR" sz="2800" b="1" dirty="0">
                <a:sym typeface="Symbol" pitchFamily="2" charset="2"/>
              </a:rPr>
              <a:t></a:t>
            </a:r>
            <a:r>
              <a:rPr lang="en-US" altLang="el-GR" sz="2800" dirty="0">
                <a:sym typeface="Symbol" pitchFamily="2" charset="2"/>
              </a:rPr>
              <a:t> </a:t>
            </a:r>
            <a:r>
              <a:rPr lang="en-US" altLang="el-GR" sz="2800" b="1" dirty="0">
                <a:sym typeface="Symbol" pitchFamily="2" charset="2"/>
              </a:rPr>
              <a:t>H</a:t>
            </a:r>
            <a:r>
              <a:rPr lang="en-US" altLang="el-GR" sz="2800" b="1" baseline="30000" dirty="0">
                <a:sym typeface="Symbol" pitchFamily="2" charset="2"/>
              </a:rPr>
              <a:t>+</a:t>
            </a:r>
            <a:r>
              <a:rPr lang="en-US" altLang="el-GR" sz="2800" dirty="0">
                <a:sym typeface="Symbol" pitchFamily="2" charset="2"/>
              </a:rPr>
              <a:t> + HCO</a:t>
            </a:r>
            <a:r>
              <a:rPr lang="en-US" altLang="el-GR" sz="2800" baseline="-25000" dirty="0">
                <a:sym typeface="Symbol" pitchFamily="2" charset="2"/>
              </a:rPr>
              <a:t>3</a:t>
            </a:r>
            <a:r>
              <a:rPr lang="en-US" altLang="el-GR" sz="2800" baseline="30000" dirty="0">
                <a:sym typeface="Symbol" pitchFamily="2" charset="2"/>
              </a:rPr>
              <a:t>-</a:t>
            </a:r>
            <a:r>
              <a:rPr lang="en-US" altLang="el-GR" sz="2800" dirty="0">
                <a:sym typeface="Symbol" pitchFamily="2" charset="2"/>
              </a:rPr>
              <a:t> </a:t>
            </a:r>
          </a:p>
        </p:txBody>
      </p:sp>
      <p:sp>
        <p:nvSpPr>
          <p:cNvPr id="27654" name="AutoShape 10">
            <a:extLst>
              <a:ext uri="{FF2B5EF4-FFF2-40B4-BE49-F238E27FC236}">
                <a16:creationId xmlns:a16="http://schemas.microsoft.com/office/drawing/2014/main" id="{9FAD4F49-59F7-A940-A094-AA536C5B15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1534" y="5334775"/>
            <a:ext cx="4482533" cy="786539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38100">
            <a:solidFill>
              <a:schemeClr val="hlink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800">
                <a:solidFill>
                  <a:srgbClr val="000000"/>
                </a:solidFill>
              </a:rPr>
              <a:t>Respiratory Acidosis</a:t>
            </a:r>
          </a:p>
        </p:txBody>
      </p:sp>
      <p:sp>
        <p:nvSpPr>
          <p:cNvPr id="27655" name="AutoShape 11">
            <a:extLst>
              <a:ext uri="{FF2B5EF4-FFF2-40B4-BE49-F238E27FC236}">
                <a16:creationId xmlns:a16="http://schemas.microsoft.com/office/drawing/2014/main" id="{0DAB4016-3FAB-D349-94DC-4526072BCF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0699" y="2117766"/>
            <a:ext cx="228600" cy="228600"/>
          </a:xfrm>
          <a:prstGeom prst="down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FFFFFF"/>
              </a:gs>
              <a:gs pos="100000">
                <a:srgbClr val="FF66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/>
          </a:p>
        </p:txBody>
      </p:sp>
      <p:sp>
        <p:nvSpPr>
          <p:cNvPr id="27656" name="AutoShape 12">
            <a:extLst>
              <a:ext uri="{FF2B5EF4-FFF2-40B4-BE49-F238E27FC236}">
                <a16:creationId xmlns:a16="http://schemas.microsoft.com/office/drawing/2014/main" id="{3D458A08-0B59-574D-BBAF-D81408D5FE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7214" y="3185062"/>
            <a:ext cx="228600" cy="533400"/>
          </a:xfrm>
          <a:prstGeom prst="downArrow">
            <a:avLst>
              <a:gd name="adj1" fmla="val 50000"/>
              <a:gd name="adj2" fmla="val 58333"/>
            </a:avLst>
          </a:prstGeom>
          <a:gradFill rotWithShape="1">
            <a:gsLst>
              <a:gs pos="0">
                <a:srgbClr val="FFFFFF"/>
              </a:gs>
              <a:gs pos="100000">
                <a:srgbClr val="FF66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/>
          </a:p>
        </p:txBody>
      </p:sp>
      <p:sp>
        <p:nvSpPr>
          <p:cNvPr id="27657" name="AutoShape 13">
            <a:extLst>
              <a:ext uri="{FF2B5EF4-FFF2-40B4-BE49-F238E27FC236}">
                <a16:creationId xmlns:a16="http://schemas.microsoft.com/office/drawing/2014/main" id="{BE1801F9-0ED7-5544-B06A-154E092BFB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0857" y="4694714"/>
            <a:ext cx="304800" cy="533400"/>
          </a:xfrm>
          <a:prstGeom prst="downArrow">
            <a:avLst>
              <a:gd name="adj1" fmla="val 50000"/>
              <a:gd name="adj2" fmla="val 43750"/>
            </a:avLst>
          </a:prstGeom>
          <a:gradFill rotWithShape="1">
            <a:gsLst>
              <a:gs pos="0">
                <a:srgbClr val="FFFFFF"/>
              </a:gs>
              <a:gs pos="100000">
                <a:srgbClr val="FF66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/>
          </a:p>
        </p:txBody>
      </p:sp>
      <p:sp>
        <p:nvSpPr>
          <p:cNvPr id="2" name="Έλλειψη 1">
            <a:extLst>
              <a:ext uri="{FF2B5EF4-FFF2-40B4-BE49-F238E27FC236}">
                <a16:creationId xmlns:a16="http://schemas.microsoft.com/office/drawing/2014/main" id="{D50671A2-D6C6-FA48-8ECB-32D294E73E71}"/>
              </a:ext>
            </a:extLst>
          </p:cNvPr>
          <p:cNvSpPr/>
          <p:nvPr/>
        </p:nvSpPr>
        <p:spPr>
          <a:xfrm>
            <a:off x="6819721" y="3403878"/>
            <a:ext cx="1484213" cy="1659901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35955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6A7EAB8-9CAB-2C4B-A5CC-25209016F40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BC4"/>
          </a:solidFill>
          <a:ln>
            <a:solidFill>
              <a:srgbClr val="0432FF"/>
            </a:solidFill>
          </a:ln>
        </p:spPr>
        <p:txBody>
          <a:bodyPr>
            <a:normAutofit/>
          </a:bodyPr>
          <a:lstStyle/>
          <a:p>
            <a:r>
              <a:rPr lang="el-GR" sz="4000" b="1" dirty="0"/>
              <a:t>Αναπνευστική </a:t>
            </a:r>
            <a:r>
              <a:rPr lang="el-GR" sz="4000" b="1" dirty="0" err="1"/>
              <a:t>αλκάλωση</a:t>
            </a:r>
            <a:r>
              <a:rPr lang="en-US" sz="4000" dirty="0"/>
              <a:t>: </a:t>
            </a:r>
            <a:r>
              <a:rPr lang="el-GR" sz="4000" dirty="0"/>
              <a:t> </a:t>
            </a:r>
            <a:r>
              <a:rPr lang="en-US" sz="4000" dirty="0"/>
              <a:t>↑pH,↓PCO</a:t>
            </a:r>
            <a:r>
              <a:rPr lang="en-US" sz="4000" baseline="-25000" dirty="0"/>
              <a:t>2</a:t>
            </a:r>
            <a:r>
              <a:rPr lang="en-US" sz="4000" dirty="0"/>
              <a:t> </a:t>
            </a:r>
            <a:r>
              <a:rPr lang="el-GR" sz="4000" dirty="0"/>
              <a:t>και </a:t>
            </a:r>
            <a:r>
              <a:rPr lang="el-GR" sz="4000" dirty="0" err="1"/>
              <a:t>αντιρροπιστικά</a:t>
            </a:r>
            <a:r>
              <a:rPr lang="el-GR" sz="4000" dirty="0"/>
              <a:t> </a:t>
            </a:r>
            <a:r>
              <a:rPr lang="en-US" sz="4000" dirty="0"/>
              <a:t>↓</a:t>
            </a:r>
            <a:r>
              <a:rPr lang="el-GR" sz="4000" dirty="0"/>
              <a:t> </a:t>
            </a:r>
            <a:r>
              <a:rPr lang="en-US" sz="4000" dirty="0"/>
              <a:t>HCO</a:t>
            </a:r>
            <a:r>
              <a:rPr lang="en-US" sz="4000" baseline="-25000" dirty="0"/>
              <a:t>3</a:t>
            </a:r>
            <a:r>
              <a:rPr lang="en-US" sz="4000" baseline="30000" dirty="0"/>
              <a:t>-</a:t>
            </a:r>
            <a:endParaRPr lang="el-GR" sz="40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09B9CFC-63AF-B340-9D04-1CE516773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Η πιο συχνή διαταραχή!</a:t>
            </a:r>
          </a:p>
          <a:p>
            <a:r>
              <a:rPr lang="el-GR" u="sng" dirty="0"/>
              <a:t>Υπεραερισμός </a:t>
            </a:r>
          </a:p>
          <a:p>
            <a:r>
              <a:rPr lang="el-GR" dirty="0" err="1"/>
              <a:t>Υποξαιμία</a:t>
            </a:r>
            <a:r>
              <a:rPr lang="el-GR" dirty="0"/>
              <a:t> (πνευμονικά νοσήματα)</a:t>
            </a:r>
          </a:p>
          <a:p>
            <a:r>
              <a:rPr lang="el-GR" dirty="0"/>
              <a:t>Άμεση διέγερση του αναπνευστικού κέντρου</a:t>
            </a:r>
          </a:p>
          <a:p>
            <a:r>
              <a:rPr lang="el-GR" dirty="0"/>
              <a:t>Ψυχογενή αίτια</a:t>
            </a:r>
          </a:p>
          <a:p>
            <a:r>
              <a:rPr lang="en-US" dirty="0"/>
              <a:t>Gram (-) </a:t>
            </a:r>
            <a:r>
              <a:rPr lang="el-GR" dirty="0" err="1"/>
              <a:t>λοιμ</a:t>
            </a:r>
            <a:r>
              <a:rPr lang="en-US" dirty="0" err="1"/>
              <a:t>ώ</a:t>
            </a:r>
            <a:r>
              <a:rPr lang="el-GR" dirty="0" err="1"/>
              <a:t>ξεις</a:t>
            </a:r>
            <a:r>
              <a:rPr lang="el-GR" dirty="0"/>
              <a:t> </a:t>
            </a:r>
          </a:p>
          <a:p>
            <a:r>
              <a:rPr lang="el-GR" dirty="0"/>
              <a:t>Ηπατική ανεπάρκεια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1822774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04AE05A-6C69-9C40-89A4-25F533C5E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l-GR" dirty="0"/>
            </a:br>
            <a:r>
              <a:rPr lang="el-GR" dirty="0"/>
              <a:t>Αντιρρόπηση αναπνευστικής </a:t>
            </a:r>
            <a:r>
              <a:rPr lang="el-GR" dirty="0" err="1"/>
              <a:t>αλκάλωσης</a:t>
            </a:r>
            <a:br>
              <a:rPr lang="el-GR" dirty="0"/>
            </a:br>
            <a:endParaRPr lang="el-GR" dirty="0"/>
          </a:p>
        </p:txBody>
      </p:sp>
      <p:graphicFrame>
        <p:nvGraphicFramePr>
          <p:cNvPr id="6" name="Θέση περιεχομένου 5">
            <a:extLst>
              <a:ext uri="{FF2B5EF4-FFF2-40B4-BE49-F238E27FC236}">
                <a16:creationId xmlns:a16="http://schemas.microsoft.com/office/drawing/2014/main" id="{FC27416C-9067-764F-8DBA-390928851A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528974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147" name="Picture 3" descr="page42image3269226160">
            <a:extLst>
              <a:ext uri="{FF2B5EF4-FFF2-40B4-BE49-F238E27FC236}">
                <a16:creationId xmlns:a16="http://schemas.microsoft.com/office/drawing/2014/main" id="{4102A67D-3680-0F47-9F0B-5E1607D5D2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287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513378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02FFB1A-BDBA-5446-AF15-571B1B576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Σε αναπνευστική </a:t>
            </a:r>
            <a:r>
              <a:rPr lang="el-GR" dirty="0" err="1"/>
              <a:t>αλκάλωση</a:t>
            </a:r>
            <a:r>
              <a:rPr lang="en-US" dirty="0"/>
              <a:t>:</a:t>
            </a:r>
            <a:endParaRPr lang="el-GR" dirty="0"/>
          </a:p>
        </p:txBody>
      </p:sp>
      <p:graphicFrame>
        <p:nvGraphicFramePr>
          <p:cNvPr id="4" name="Θέση περιεχομένου 3">
            <a:extLst>
              <a:ext uri="{FF2B5EF4-FFF2-40B4-BE49-F238E27FC236}">
                <a16:creationId xmlns:a16="http://schemas.microsoft.com/office/drawing/2014/main" id="{11CD39C7-6D74-EE4D-9991-7378B5AB48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113312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177476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6" name="Rectangle 6">
            <a:extLst>
              <a:ext uri="{FF2B5EF4-FFF2-40B4-BE49-F238E27FC236}">
                <a16:creationId xmlns:a16="http://schemas.microsoft.com/office/drawing/2014/main" id="{22597BB2-FAF8-234E-A811-7B4D0F005F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88832"/>
            <a:ext cx="7543800" cy="1431925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  <a:extLst/>
        </p:spPr>
        <p:txBody>
          <a:bodyPr anchor="ctr"/>
          <a:lstStyle>
            <a:lvl1pPr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1pPr>
            <a:lvl2pPr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2pPr>
            <a:lvl3pPr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3pPr>
            <a:lvl4pPr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4pPr>
            <a:lvl5pPr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l-GR" b="0" dirty="0">
                <a:solidFill>
                  <a:schemeClr val="bg1"/>
                </a:solidFill>
              </a:rPr>
              <a:t>Respiratory Alkalosis</a:t>
            </a:r>
          </a:p>
        </p:txBody>
      </p:sp>
      <p:sp>
        <p:nvSpPr>
          <p:cNvPr id="29698" name="AutoShape 7">
            <a:extLst>
              <a:ext uri="{FF2B5EF4-FFF2-40B4-BE49-F238E27FC236}">
                <a16:creationId xmlns:a16="http://schemas.microsoft.com/office/drawing/2014/main" id="{DA3C47DF-EA4A-404B-B04B-8F14535938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5161" y="948267"/>
            <a:ext cx="1493505" cy="1200245"/>
          </a:xfrm>
          <a:prstGeom prst="roundRect">
            <a:avLst>
              <a:gd name="adj" fmla="val 16667"/>
            </a:avLst>
          </a:prstGeom>
          <a:solidFill>
            <a:srgbClr val="CC0000"/>
          </a:solidFill>
          <a:ln w="38100">
            <a:solidFill>
              <a:srgbClr val="FFCCFF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4800" dirty="0">
                <a:sym typeface="Symbol" pitchFamily="2" charset="2"/>
              </a:rPr>
              <a:t> V</a:t>
            </a:r>
            <a:r>
              <a:rPr lang="en-US" altLang="el-GR" sz="4800" baseline="-25000" dirty="0">
                <a:sym typeface="Symbol" pitchFamily="2" charset="2"/>
              </a:rPr>
              <a:t>E</a:t>
            </a:r>
          </a:p>
        </p:txBody>
      </p:sp>
      <p:sp>
        <p:nvSpPr>
          <p:cNvPr id="29699" name="Oval 8">
            <a:extLst>
              <a:ext uri="{FF2B5EF4-FFF2-40B4-BE49-F238E27FC236}">
                <a16:creationId xmlns:a16="http://schemas.microsoft.com/office/drawing/2014/main" id="{B80F0A45-A93D-D349-9904-069A5CB404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1" y="1828801"/>
            <a:ext cx="36513" cy="36513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/>
          </a:p>
        </p:txBody>
      </p:sp>
      <p:sp>
        <p:nvSpPr>
          <p:cNvPr id="29700" name="AutoShape 9">
            <a:extLst>
              <a:ext uri="{FF2B5EF4-FFF2-40B4-BE49-F238E27FC236}">
                <a16:creationId xmlns:a16="http://schemas.microsoft.com/office/drawing/2014/main" id="{BB46E748-E1E3-4D4E-97AF-5DAB163FBD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6300" y="2562728"/>
            <a:ext cx="2438400" cy="670636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38100">
            <a:solidFill>
              <a:srgbClr val="CCECFF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800">
                <a:sym typeface="Symbol" pitchFamily="2" charset="2"/>
              </a:rPr>
              <a:t>Primary  CO</a:t>
            </a:r>
            <a:r>
              <a:rPr lang="en-US" altLang="el-GR" sz="2800" baseline="-25000">
                <a:sym typeface="Symbol" pitchFamily="2" charset="2"/>
              </a:rPr>
              <a:t>2</a:t>
            </a:r>
          </a:p>
        </p:txBody>
      </p:sp>
      <p:sp>
        <p:nvSpPr>
          <p:cNvPr id="29701" name="AutoShape 10">
            <a:extLst>
              <a:ext uri="{FF2B5EF4-FFF2-40B4-BE49-F238E27FC236}">
                <a16:creationId xmlns:a16="http://schemas.microsoft.com/office/drawing/2014/main" id="{58FBF84A-76B8-DB4C-AF8B-754D0EE8E7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3467" y="3959756"/>
            <a:ext cx="7484532" cy="970119"/>
          </a:xfrm>
          <a:prstGeom prst="roundRect">
            <a:avLst>
              <a:gd name="adj" fmla="val 16667"/>
            </a:avLst>
          </a:prstGeom>
          <a:solidFill>
            <a:srgbClr val="009900"/>
          </a:solidFill>
          <a:ln w="38100">
            <a:solidFill>
              <a:srgbClr val="66FF99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400" b="1" dirty="0">
                <a:sym typeface="Symbol" pitchFamily="2" charset="2"/>
              </a:rPr>
              <a:t> </a:t>
            </a:r>
            <a:r>
              <a:rPr lang="en-US" altLang="el-GR" b="1" dirty="0">
                <a:sym typeface="Symbol" pitchFamily="2" charset="2"/>
              </a:rPr>
              <a:t> </a:t>
            </a:r>
            <a:r>
              <a:rPr lang="en-US" altLang="el-GR" b="1" dirty="0"/>
              <a:t>CO</a:t>
            </a:r>
            <a:r>
              <a:rPr lang="en-US" altLang="el-GR" b="1" baseline="-25000" dirty="0"/>
              <a:t>2</a:t>
            </a:r>
            <a:r>
              <a:rPr lang="en-US" altLang="el-GR" dirty="0"/>
              <a:t> + H</a:t>
            </a:r>
            <a:r>
              <a:rPr lang="en-US" altLang="el-GR" baseline="-25000" dirty="0"/>
              <a:t>2</a:t>
            </a:r>
            <a:r>
              <a:rPr lang="en-US" altLang="el-GR" dirty="0"/>
              <a:t>0 </a:t>
            </a:r>
            <a:r>
              <a:rPr lang="en-US" altLang="el-GR" b="1" dirty="0">
                <a:sym typeface="Symbol" pitchFamily="2" charset="2"/>
              </a:rPr>
              <a:t></a:t>
            </a:r>
            <a:r>
              <a:rPr lang="en-US" altLang="el-GR" dirty="0">
                <a:sym typeface="Symbol" pitchFamily="2" charset="2"/>
              </a:rPr>
              <a:t> H</a:t>
            </a:r>
            <a:r>
              <a:rPr lang="en-US" altLang="el-GR" baseline="-25000" dirty="0">
                <a:sym typeface="Symbol" pitchFamily="2" charset="2"/>
              </a:rPr>
              <a:t>2</a:t>
            </a:r>
            <a:r>
              <a:rPr lang="en-US" altLang="el-GR" dirty="0">
                <a:sym typeface="Symbol" pitchFamily="2" charset="2"/>
              </a:rPr>
              <a:t>CO</a:t>
            </a:r>
            <a:r>
              <a:rPr lang="en-US" altLang="el-GR" baseline="-25000" dirty="0">
                <a:sym typeface="Symbol" pitchFamily="2" charset="2"/>
              </a:rPr>
              <a:t>3 </a:t>
            </a:r>
            <a:r>
              <a:rPr lang="en-US" altLang="el-GR" b="1" dirty="0">
                <a:sym typeface="Symbol" pitchFamily="2" charset="2"/>
              </a:rPr>
              <a:t></a:t>
            </a:r>
            <a:r>
              <a:rPr lang="en-US" altLang="el-GR" dirty="0">
                <a:sym typeface="Symbol" pitchFamily="2" charset="2"/>
              </a:rPr>
              <a:t> </a:t>
            </a:r>
            <a:r>
              <a:rPr lang="en-US" altLang="el-GR" b="1" dirty="0">
                <a:sym typeface="Symbol" pitchFamily="2" charset="2"/>
              </a:rPr>
              <a:t> H</a:t>
            </a:r>
            <a:r>
              <a:rPr lang="en-US" altLang="el-GR" b="1" baseline="30000" dirty="0">
                <a:sym typeface="Symbol" pitchFamily="2" charset="2"/>
              </a:rPr>
              <a:t>+</a:t>
            </a:r>
            <a:r>
              <a:rPr lang="en-US" altLang="el-GR" dirty="0">
                <a:sym typeface="Symbol" pitchFamily="2" charset="2"/>
              </a:rPr>
              <a:t> + HCO</a:t>
            </a:r>
            <a:r>
              <a:rPr lang="en-US" altLang="el-GR" baseline="-25000" dirty="0">
                <a:sym typeface="Symbol" pitchFamily="2" charset="2"/>
              </a:rPr>
              <a:t>3</a:t>
            </a:r>
            <a:r>
              <a:rPr lang="en-US" altLang="el-GR" baseline="30000" dirty="0">
                <a:sym typeface="Symbol" pitchFamily="2" charset="2"/>
              </a:rPr>
              <a:t>-</a:t>
            </a:r>
            <a:r>
              <a:rPr lang="en-US" altLang="el-GR" dirty="0">
                <a:sym typeface="Symbol" pitchFamily="2" charset="2"/>
              </a:rPr>
              <a:t> </a:t>
            </a:r>
          </a:p>
        </p:txBody>
      </p:sp>
      <p:sp>
        <p:nvSpPr>
          <p:cNvPr id="29702" name="AutoShape 11">
            <a:extLst>
              <a:ext uri="{FF2B5EF4-FFF2-40B4-BE49-F238E27FC236}">
                <a16:creationId xmlns:a16="http://schemas.microsoft.com/office/drawing/2014/main" id="{0ECF9E06-13AF-D049-8F5D-7CB8D75756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4934" y="5676502"/>
            <a:ext cx="3483244" cy="844705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38100">
            <a:solidFill>
              <a:schemeClr val="hlink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800">
                <a:solidFill>
                  <a:srgbClr val="000000"/>
                </a:solidFill>
              </a:rPr>
              <a:t>Respiratory Alkalosis</a:t>
            </a:r>
          </a:p>
        </p:txBody>
      </p:sp>
      <p:sp>
        <p:nvSpPr>
          <p:cNvPr id="29703" name="AutoShape 12">
            <a:extLst>
              <a:ext uri="{FF2B5EF4-FFF2-40B4-BE49-F238E27FC236}">
                <a16:creationId xmlns:a16="http://schemas.microsoft.com/office/drawing/2014/main" id="{DF863A4E-76A7-C548-ACE8-3D93813455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8524" y="2258138"/>
            <a:ext cx="228600" cy="228600"/>
          </a:xfrm>
          <a:prstGeom prst="down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FFFFFF"/>
              </a:gs>
              <a:gs pos="100000">
                <a:srgbClr val="FF66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/>
          </a:p>
        </p:txBody>
      </p:sp>
      <p:sp>
        <p:nvSpPr>
          <p:cNvPr id="29704" name="AutoShape 13">
            <a:extLst>
              <a:ext uri="{FF2B5EF4-FFF2-40B4-BE49-F238E27FC236}">
                <a16:creationId xmlns:a16="http://schemas.microsoft.com/office/drawing/2014/main" id="{61B1E26D-2076-E24D-8140-8F812D5A5D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6900" y="3384348"/>
            <a:ext cx="228600" cy="533400"/>
          </a:xfrm>
          <a:prstGeom prst="downArrow">
            <a:avLst>
              <a:gd name="adj1" fmla="val 50000"/>
              <a:gd name="adj2" fmla="val 58333"/>
            </a:avLst>
          </a:prstGeom>
          <a:gradFill rotWithShape="1">
            <a:gsLst>
              <a:gs pos="0">
                <a:srgbClr val="FFFFFF"/>
              </a:gs>
              <a:gs pos="100000">
                <a:srgbClr val="FF66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/>
          </a:p>
        </p:txBody>
      </p:sp>
      <p:sp>
        <p:nvSpPr>
          <p:cNvPr id="29705" name="AutoShape 14">
            <a:extLst>
              <a:ext uri="{FF2B5EF4-FFF2-40B4-BE49-F238E27FC236}">
                <a16:creationId xmlns:a16="http://schemas.microsoft.com/office/drawing/2014/main" id="{7CD0AF49-55B1-D74C-8B0F-EE3C38805C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9114" y="5026978"/>
            <a:ext cx="304800" cy="533400"/>
          </a:xfrm>
          <a:prstGeom prst="downArrow">
            <a:avLst>
              <a:gd name="adj1" fmla="val 50000"/>
              <a:gd name="adj2" fmla="val 43750"/>
            </a:avLst>
          </a:prstGeom>
          <a:gradFill rotWithShape="1">
            <a:gsLst>
              <a:gs pos="0">
                <a:srgbClr val="FFFFFF"/>
              </a:gs>
              <a:gs pos="100000">
                <a:srgbClr val="FF66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/>
          </a:p>
        </p:txBody>
      </p:sp>
      <p:sp>
        <p:nvSpPr>
          <p:cNvPr id="12" name="Έλλειψη 11">
            <a:extLst>
              <a:ext uri="{FF2B5EF4-FFF2-40B4-BE49-F238E27FC236}">
                <a16:creationId xmlns:a16="http://schemas.microsoft.com/office/drawing/2014/main" id="{0BBAB6F9-BBF0-3247-A95B-E891B42504B7}"/>
              </a:ext>
            </a:extLst>
          </p:cNvPr>
          <p:cNvSpPr/>
          <p:nvPr/>
        </p:nvSpPr>
        <p:spPr>
          <a:xfrm>
            <a:off x="6565452" y="3647580"/>
            <a:ext cx="1252726" cy="1471035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93519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>
            <a:extLst>
              <a:ext uri="{FF2B5EF4-FFF2-40B4-BE49-F238E27FC236}">
                <a16:creationId xmlns:a16="http://schemas.microsoft.com/office/drawing/2014/main" id="{07563787-5986-3A4C-9133-71902F66C6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18249" y="242046"/>
            <a:ext cx="11568952" cy="1008530"/>
          </a:xfrm>
          <a:solidFill>
            <a:srgbClr val="FF0000"/>
          </a:solidFill>
        </p:spPr>
        <p:txBody>
          <a:bodyPr/>
          <a:lstStyle/>
          <a:p>
            <a:pPr eaLnBrk="1" hangingPunct="1">
              <a:defRPr/>
            </a:pPr>
            <a:r>
              <a:rPr lang="el-GR" altLang="el-GR" sz="4000" dirty="0">
                <a:solidFill>
                  <a:schemeClr val="bg1"/>
                </a:solidFill>
              </a:rPr>
              <a:t>Αντιρρόπηση στις πρωτοπαθείς </a:t>
            </a:r>
            <a:r>
              <a:rPr lang="el-GR" altLang="el-GR" sz="4000" dirty="0" err="1">
                <a:solidFill>
                  <a:schemeClr val="bg1"/>
                </a:solidFill>
              </a:rPr>
              <a:t>διαραραχές</a:t>
            </a:r>
            <a:r>
              <a:rPr lang="el-GR" altLang="el-GR" sz="4000" dirty="0">
                <a:solidFill>
                  <a:schemeClr val="bg1"/>
                </a:solidFill>
              </a:rPr>
              <a:t> της Ο.Ι</a:t>
            </a:r>
            <a:endParaRPr lang="en-US" altLang="el-GR" sz="4000" dirty="0">
              <a:solidFill>
                <a:schemeClr val="bg1"/>
              </a:solidFill>
            </a:endParaRPr>
          </a:p>
        </p:txBody>
      </p:sp>
      <p:graphicFrame>
        <p:nvGraphicFramePr>
          <p:cNvPr id="115753" name="Group 41">
            <a:extLst>
              <a:ext uri="{FF2B5EF4-FFF2-40B4-BE49-F238E27FC236}">
                <a16:creationId xmlns:a16="http://schemas.microsoft.com/office/drawing/2014/main" id="{544164C0-4AC3-9949-9060-1921032606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8462979"/>
              </p:ext>
            </p:extLst>
          </p:nvPr>
        </p:nvGraphicFramePr>
        <p:xfrm>
          <a:off x="434789" y="1613647"/>
          <a:ext cx="11335871" cy="4450599"/>
        </p:xfrm>
        <a:graphic>
          <a:graphicData uri="http://schemas.openxmlformats.org/drawingml/2006/table">
            <a:tbl>
              <a:tblPr/>
              <a:tblGrid>
                <a:gridCol w="3617259">
                  <a:extLst>
                    <a:ext uri="{9D8B030D-6E8A-4147-A177-3AD203B41FA5}">
                      <a16:colId xmlns:a16="http://schemas.microsoft.com/office/drawing/2014/main" val="2344963623"/>
                    </a:ext>
                  </a:extLst>
                </a:gridCol>
                <a:gridCol w="1721223">
                  <a:extLst>
                    <a:ext uri="{9D8B030D-6E8A-4147-A177-3AD203B41FA5}">
                      <a16:colId xmlns:a16="http://schemas.microsoft.com/office/drawing/2014/main" val="3027724064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246280933"/>
                    </a:ext>
                  </a:extLst>
                </a:gridCol>
                <a:gridCol w="3025589">
                  <a:extLst>
                    <a:ext uri="{9D8B030D-6E8A-4147-A177-3AD203B41FA5}">
                      <a16:colId xmlns:a16="http://schemas.microsoft.com/office/drawing/2014/main" val="1057817478"/>
                    </a:ext>
                  </a:extLst>
                </a:gridCol>
              </a:tblGrid>
              <a:tr h="12417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cs typeface="Arial" panose="020B0604020202020204" pitchFamily="34" charset="0"/>
                        </a:rPr>
                        <a:t>Διαταραχή</a:t>
                      </a:r>
                      <a:endParaRPr kumimoji="0" lang="en-US" altLang="el-GR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cs typeface="Arial" panose="020B0604020202020204" pitchFamily="34" charset="0"/>
                        </a:rPr>
                        <a:t>pH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cs typeface="Arial" panose="020B0604020202020204" pitchFamily="34" charset="0"/>
                        </a:rPr>
                        <a:t>Πρωτοπαθ</a:t>
                      </a:r>
                      <a:r>
                        <a:rPr kumimoji="0" lang="en-US" altLang="el-GR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cs typeface="Arial" panose="020B0604020202020204" pitchFamily="34" charset="0"/>
                        </a:rPr>
                        <a:t>ή</a:t>
                      </a:r>
                      <a:r>
                        <a:rPr kumimoji="0" lang="el-GR" alt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cs typeface="Arial" panose="020B0604020202020204" pitchFamily="34" charset="0"/>
                        </a:rPr>
                        <a:t>ς διαταραχή</a:t>
                      </a:r>
                      <a:endParaRPr kumimoji="0" lang="en-US" altLang="el-GR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l-GR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cs typeface="Arial" panose="020B0604020202020204" pitchFamily="34" charset="0"/>
                        </a:rPr>
                        <a:t>Αντιρρ</a:t>
                      </a:r>
                      <a:r>
                        <a:rPr kumimoji="0" lang="en-US" altLang="el-GR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cs typeface="Arial" panose="020B0604020202020204" pitchFamily="34" charset="0"/>
                        </a:rPr>
                        <a:t>ό</a:t>
                      </a:r>
                      <a:r>
                        <a:rPr kumimoji="0" lang="el-GR" altLang="el-GR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cs typeface="Arial" panose="020B0604020202020204" pitchFamily="34" charset="0"/>
                        </a:rPr>
                        <a:t>πηση</a:t>
                      </a:r>
                      <a:r>
                        <a:rPr kumimoji="0" lang="el-GR" alt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endParaRPr kumimoji="0" lang="en-US" altLang="el-GR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2283292"/>
                  </a:ext>
                </a:extLst>
              </a:tr>
              <a:tr h="8559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cs typeface="Arial" panose="020B0604020202020204" pitchFamily="34" charset="0"/>
                        </a:rPr>
                        <a:t>Metabolic</a:t>
                      </a:r>
                      <a:r>
                        <a:rPr kumimoji="0" lang="el-GR" alt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cs typeface="Arial" panose="020B0604020202020204" pitchFamily="34" charset="0"/>
                        </a:rPr>
                        <a:t>acidosis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cs typeface="Arial" panose="020B0604020202020204" pitchFamily="34" charset="0"/>
                          <a:sym typeface="Symbol" pitchFamily="2" charset="2"/>
                        </a:rPr>
                        <a:t>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cs typeface="Arial" panose="020B0604020202020204" pitchFamily="34" charset="0"/>
                          <a:sym typeface="Symbol" pitchFamily="2" charset="2"/>
                        </a:rPr>
                        <a:t> [HCO</a:t>
                      </a:r>
                      <a:r>
                        <a:rPr kumimoji="0" lang="en-US" altLang="el-GR" sz="2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cs typeface="Arial" panose="020B0604020202020204" pitchFamily="34" charset="0"/>
                          <a:sym typeface="Symbol" pitchFamily="2" charset="2"/>
                        </a:rPr>
                        <a:t>3</a:t>
                      </a:r>
                      <a:r>
                        <a:rPr kumimoji="0" lang="en-US" altLang="el-GR" sz="2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cs typeface="Arial" panose="020B0604020202020204" pitchFamily="34" charset="0"/>
                          <a:sym typeface="Symbol" pitchFamily="2" charset="2"/>
                        </a:rPr>
                        <a:t>-</a:t>
                      </a:r>
                      <a:r>
                        <a:rPr kumimoji="0" lang="en-US" alt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cs typeface="Arial" panose="020B0604020202020204" pitchFamily="34" charset="0"/>
                          <a:sym typeface="Symbol" pitchFamily="2" charset="2"/>
                        </a:rPr>
                        <a:t>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cs typeface="Arial" panose="020B0604020202020204" pitchFamily="34" charset="0"/>
                          <a:sym typeface="Symbol" pitchFamily="2" charset="2"/>
                        </a:rPr>
                        <a:t> pCO</a:t>
                      </a:r>
                      <a:r>
                        <a:rPr kumimoji="0" lang="en-US" altLang="el-GR" sz="2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cs typeface="Arial" panose="020B0604020202020204" pitchFamily="34" charset="0"/>
                          <a:sym typeface="Symbol" pitchFamily="2" charset="2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7293801"/>
                  </a:ext>
                </a:extLst>
              </a:tr>
              <a:tr h="7664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cs typeface="Arial" panose="020B0604020202020204" pitchFamily="34" charset="0"/>
                        </a:rPr>
                        <a:t>Metabolic</a:t>
                      </a:r>
                      <a:r>
                        <a:rPr kumimoji="0" lang="el-GR" alt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cs typeface="Arial" panose="020B0604020202020204" pitchFamily="34" charset="0"/>
                        </a:rPr>
                        <a:t>alkalosis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cs typeface="Arial" panose="020B0604020202020204" pitchFamily="34" charset="0"/>
                          <a:sym typeface="Symbol" pitchFamily="2" charset="2"/>
                        </a:rPr>
                        <a:t>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cs typeface="Arial" panose="020B0604020202020204" pitchFamily="34" charset="0"/>
                          <a:sym typeface="Symbol" pitchFamily="2" charset="2"/>
                        </a:rPr>
                        <a:t> [HCO</a:t>
                      </a:r>
                      <a:r>
                        <a:rPr kumimoji="0" lang="en-US" altLang="el-GR" sz="2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cs typeface="Arial" panose="020B0604020202020204" pitchFamily="34" charset="0"/>
                          <a:sym typeface="Symbol" pitchFamily="2" charset="2"/>
                        </a:rPr>
                        <a:t>3</a:t>
                      </a:r>
                      <a:r>
                        <a:rPr kumimoji="0" lang="en-US" altLang="el-GR" sz="2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cs typeface="Arial" panose="020B0604020202020204" pitchFamily="34" charset="0"/>
                          <a:sym typeface="Symbol" pitchFamily="2" charset="2"/>
                        </a:rPr>
                        <a:t>-</a:t>
                      </a:r>
                      <a:r>
                        <a:rPr kumimoji="0" lang="en-US" alt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cs typeface="Arial" panose="020B0604020202020204" pitchFamily="34" charset="0"/>
                          <a:sym typeface="Symbol" pitchFamily="2" charset="2"/>
                        </a:rPr>
                        <a:t>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cs typeface="Arial" panose="020B0604020202020204" pitchFamily="34" charset="0"/>
                          <a:sym typeface="Symbol" pitchFamily="2" charset="2"/>
                        </a:rPr>
                        <a:t> pCO</a:t>
                      </a:r>
                      <a:r>
                        <a:rPr kumimoji="0" lang="en-US" altLang="el-GR" sz="2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cs typeface="Arial" panose="020B0604020202020204" pitchFamily="34" charset="0"/>
                          <a:sym typeface="Symbol" pitchFamily="2" charset="2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6405384"/>
                  </a:ext>
                </a:extLst>
              </a:tr>
              <a:tr h="8467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cs typeface="Arial" panose="020B0604020202020204" pitchFamily="34" charset="0"/>
                        </a:rPr>
                        <a:t>Respiratory</a:t>
                      </a:r>
                      <a:r>
                        <a:rPr kumimoji="0" lang="el-GR" alt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cs typeface="Arial" panose="020B0604020202020204" pitchFamily="34" charset="0"/>
                        </a:rPr>
                        <a:t>acidosis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cs typeface="Arial" panose="020B0604020202020204" pitchFamily="34" charset="0"/>
                          <a:sym typeface="Symbol" pitchFamily="2" charset="2"/>
                        </a:rPr>
                        <a:t>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cs typeface="Arial" panose="020B0604020202020204" pitchFamily="34" charset="0"/>
                          <a:sym typeface="Symbol" pitchFamily="2" charset="2"/>
                        </a:rPr>
                        <a:t> pCO</a:t>
                      </a:r>
                      <a:r>
                        <a:rPr kumimoji="0" lang="en-US" altLang="el-GR" sz="2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cs typeface="Arial" panose="020B0604020202020204" pitchFamily="34" charset="0"/>
                          <a:sym typeface="Symbol" pitchFamily="2" charset="2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cs typeface="Arial" panose="020B0604020202020204" pitchFamily="34" charset="0"/>
                          <a:sym typeface="Symbol" pitchFamily="2" charset="2"/>
                        </a:rPr>
                        <a:t> [HCO</a:t>
                      </a:r>
                      <a:r>
                        <a:rPr kumimoji="0" lang="en-US" altLang="el-GR" sz="2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cs typeface="Arial" panose="020B0604020202020204" pitchFamily="34" charset="0"/>
                          <a:sym typeface="Symbol" pitchFamily="2" charset="2"/>
                        </a:rPr>
                        <a:t>3</a:t>
                      </a:r>
                      <a:r>
                        <a:rPr kumimoji="0" lang="en-US" altLang="el-GR" sz="2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cs typeface="Arial" panose="020B0604020202020204" pitchFamily="34" charset="0"/>
                          <a:sym typeface="Symbol" pitchFamily="2" charset="2"/>
                        </a:rPr>
                        <a:t>-</a:t>
                      </a:r>
                      <a:r>
                        <a:rPr kumimoji="0" lang="en-US" alt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cs typeface="Arial" panose="020B0604020202020204" pitchFamily="34" charset="0"/>
                          <a:sym typeface="Symbol" pitchFamily="2" charset="2"/>
                        </a:rPr>
                        <a:t>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9685004"/>
                  </a:ext>
                </a:extLst>
              </a:tr>
              <a:tr h="7395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cs typeface="Arial" panose="020B0604020202020204" pitchFamily="34" charset="0"/>
                        </a:rPr>
                        <a:t>Respiratory</a:t>
                      </a:r>
                      <a:r>
                        <a:rPr kumimoji="0" lang="el-GR" alt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cs typeface="Arial" panose="020B0604020202020204" pitchFamily="34" charset="0"/>
                        </a:rPr>
                        <a:t>alkalosis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cs typeface="Arial" panose="020B0604020202020204" pitchFamily="34" charset="0"/>
                          <a:sym typeface="Symbol" pitchFamily="2" charset="2"/>
                        </a:rPr>
                        <a:t>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cs typeface="Arial" panose="020B0604020202020204" pitchFamily="34" charset="0"/>
                          <a:sym typeface="Symbol" pitchFamily="2" charset="2"/>
                        </a:rPr>
                        <a:t> pCO</a:t>
                      </a:r>
                      <a:r>
                        <a:rPr kumimoji="0" lang="en-US" altLang="el-GR" sz="2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cs typeface="Arial" panose="020B0604020202020204" pitchFamily="34" charset="0"/>
                          <a:sym typeface="Symbol" pitchFamily="2" charset="2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cs typeface="Arial" panose="020B0604020202020204" pitchFamily="34" charset="0"/>
                          <a:sym typeface="Symbol" pitchFamily="2" charset="2"/>
                        </a:rPr>
                        <a:t> [HCO</a:t>
                      </a:r>
                      <a:r>
                        <a:rPr kumimoji="0" lang="en-US" altLang="el-GR" sz="2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cs typeface="Arial" panose="020B0604020202020204" pitchFamily="34" charset="0"/>
                          <a:sym typeface="Symbol" pitchFamily="2" charset="2"/>
                        </a:rPr>
                        <a:t>3</a:t>
                      </a:r>
                      <a:r>
                        <a:rPr kumimoji="0" lang="en-US" altLang="el-GR" sz="2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cs typeface="Arial" panose="020B0604020202020204" pitchFamily="34" charset="0"/>
                          <a:sym typeface="Symbol" pitchFamily="2" charset="2"/>
                        </a:rPr>
                        <a:t>-</a:t>
                      </a:r>
                      <a:r>
                        <a:rPr kumimoji="0" lang="en-US" alt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cs typeface="Arial" panose="020B0604020202020204" pitchFamily="34" charset="0"/>
                          <a:sym typeface="Symbol" pitchFamily="2" charset="2"/>
                        </a:rPr>
                        <a:t>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16789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526768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DF3DF24-1DCF-C54E-BE79-93ABAD926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F749FF1-61E8-C24F-9C96-54092A2FA8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Ευχαριστώ!</a:t>
            </a:r>
          </a:p>
        </p:txBody>
      </p:sp>
    </p:spTree>
    <p:extLst>
      <p:ext uri="{BB962C8B-B14F-4D97-AF65-F5344CB8AC3E}">
        <p14:creationId xmlns:p14="http://schemas.microsoft.com/office/powerpoint/2010/main" val="3432006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C54E0A4-7A83-E64A-9262-9408F644A18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  <a:ln>
            <a:solidFill>
              <a:srgbClr val="FF0000"/>
            </a:solidFill>
          </a:ln>
        </p:spPr>
        <p:txBody>
          <a:bodyPr/>
          <a:lstStyle/>
          <a:p>
            <a:r>
              <a:rPr lang="el-GR" b="1" dirty="0">
                <a:solidFill>
                  <a:schemeClr val="bg1"/>
                </a:solidFill>
              </a:rPr>
              <a:t>Επίδραση των </a:t>
            </a:r>
            <a:r>
              <a:rPr lang="el-GR" b="1" dirty="0" err="1">
                <a:solidFill>
                  <a:schemeClr val="bg1"/>
                </a:solidFill>
              </a:rPr>
              <a:t>μεταβολ</a:t>
            </a:r>
            <a:r>
              <a:rPr lang="en-US" b="1" dirty="0" err="1">
                <a:solidFill>
                  <a:schemeClr val="bg1"/>
                </a:solidFill>
              </a:rPr>
              <a:t>ώ</a:t>
            </a:r>
            <a:r>
              <a:rPr lang="el-GR" b="1" dirty="0">
                <a:solidFill>
                  <a:schemeClr val="bg1"/>
                </a:solidFill>
              </a:rPr>
              <a:t>ν του </a:t>
            </a:r>
            <a:r>
              <a:rPr lang="en-US" b="1" dirty="0">
                <a:solidFill>
                  <a:srgbClr val="FFFF00"/>
                </a:solidFill>
              </a:rPr>
              <a:t>pH</a:t>
            </a:r>
            <a:r>
              <a:rPr lang="el-GR" b="1" dirty="0">
                <a:solidFill>
                  <a:schemeClr val="bg1"/>
                </a:solidFill>
              </a:rPr>
              <a:t> στις κυτταρικές λειτουργίες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3CEE6DC-1292-0B49-9C81-92F0899858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761133" cy="4575175"/>
          </a:xfrm>
        </p:spPr>
        <p:txBody>
          <a:bodyPr>
            <a:normAutofit/>
          </a:bodyPr>
          <a:lstStyle/>
          <a:p>
            <a:r>
              <a:rPr lang="el-GR" sz="3000" dirty="0" err="1"/>
              <a:t>Κυτταρικός</a:t>
            </a:r>
            <a:r>
              <a:rPr lang="el-GR" sz="3000" dirty="0"/>
              <a:t> </a:t>
            </a:r>
            <a:r>
              <a:rPr lang="el-GR" sz="3000" dirty="0" err="1"/>
              <a:t>μεταβολισμός</a:t>
            </a:r>
            <a:r>
              <a:rPr lang="el-GR" sz="3000" dirty="0"/>
              <a:t> </a:t>
            </a:r>
          </a:p>
          <a:p>
            <a:r>
              <a:rPr lang="el-GR" sz="3000" dirty="0" err="1"/>
              <a:t>Μυικη</a:t>
            </a:r>
            <a:r>
              <a:rPr lang="el-GR" sz="3000" dirty="0"/>
              <a:t>́ </a:t>
            </a:r>
            <a:r>
              <a:rPr lang="el-GR" sz="3000" dirty="0" err="1"/>
              <a:t>συστολη</a:t>
            </a:r>
            <a:r>
              <a:rPr lang="el-GR" sz="3000" dirty="0"/>
              <a:t>́ </a:t>
            </a:r>
          </a:p>
          <a:p>
            <a:r>
              <a:rPr lang="el-GR" sz="3000" dirty="0" err="1"/>
              <a:t>Διακυτταρικη</a:t>
            </a:r>
            <a:r>
              <a:rPr lang="el-GR" sz="3000" dirty="0"/>
              <a:t>́ </a:t>
            </a:r>
            <a:r>
              <a:rPr lang="el-GR" sz="3000" dirty="0" err="1"/>
              <a:t>σύνδεση</a:t>
            </a:r>
            <a:endParaRPr lang="el-GR" sz="3000" dirty="0"/>
          </a:p>
          <a:p>
            <a:r>
              <a:rPr lang="el-GR" sz="3000" dirty="0" err="1"/>
              <a:t>Σύνθεση</a:t>
            </a:r>
            <a:r>
              <a:rPr lang="el-GR" sz="3000" dirty="0"/>
              <a:t> </a:t>
            </a:r>
            <a:r>
              <a:rPr lang="en-US" sz="3000" dirty="0"/>
              <a:t>DNA </a:t>
            </a:r>
            <a:r>
              <a:rPr lang="el-GR" sz="3000" dirty="0"/>
              <a:t>και </a:t>
            </a:r>
            <a:r>
              <a:rPr lang="el-GR" sz="3000" dirty="0" err="1"/>
              <a:t>κυτταρικη</a:t>
            </a:r>
            <a:r>
              <a:rPr lang="el-GR" sz="3000" dirty="0"/>
              <a:t>́ </a:t>
            </a:r>
            <a:r>
              <a:rPr lang="el-GR" sz="3000" dirty="0" err="1"/>
              <a:t>ανάπτυξη</a:t>
            </a:r>
            <a:endParaRPr lang="el-GR" sz="3000" dirty="0"/>
          </a:p>
          <a:p>
            <a:r>
              <a:rPr lang="el-GR" sz="3000" dirty="0" err="1"/>
              <a:t>Αγωγιμότητα</a:t>
            </a:r>
            <a:r>
              <a:rPr lang="el-GR" sz="3000" dirty="0"/>
              <a:t> </a:t>
            </a:r>
            <a:r>
              <a:rPr lang="el-GR" sz="3000" dirty="0" err="1"/>
              <a:t>μεταφορέων</a:t>
            </a:r>
            <a:r>
              <a:rPr lang="el-GR" sz="3000" dirty="0"/>
              <a:t> </a:t>
            </a:r>
            <a:r>
              <a:rPr lang="el-GR" sz="3000" dirty="0" err="1"/>
              <a:t>ιόντων</a:t>
            </a:r>
            <a:r>
              <a:rPr lang="el-GR" sz="3000" dirty="0"/>
              <a:t> των </a:t>
            </a:r>
            <a:r>
              <a:rPr lang="el-GR" sz="3000" dirty="0" err="1"/>
              <a:t>κυτταρικών</a:t>
            </a:r>
            <a:r>
              <a:rPr lang="el-GR" sz="3000" dirty="0"/>
              <a:t> </a:t>
            </a:r>
            <a:r>
              <a:rPr lang="el-GR" sz="3000" dirty="0" err="1"/>
              <a:t>μεμβρανών</a:t>
            </a:r>
            <a:endParaRPr lang="el-GR" sz="3000" dirty="0"/>
          </a:p>
          <a:p>
            <a:r>
              <a:rPr lang="el-GR" sz="3000" dirty="0" err="1"/>
              <a:t>Κυτταροσκελετός</a:t>
            </a:r>
            <a:endParaRPr lang="el-GR" sz="3000" dirty="0"/>
          </a:p>
          <a:p>
            <a:r>
              <a:rPr lang="el-GR" sz="3000" dirty="0" err="1"/>
              <a:t>Ενδοκυττάριοι</a:t>
            </a:r>
            <a:r>
              <a:rPr lang="el-GR" sz="3000" dirty="0"/>
              <a:t> </a:t>
            </a:r>
            <a:r>
              <a:rPr lang="el-GR" sz="3000" dirty="0" err="1"/>
              <a:t>φορείς</a:t>
            </a:r>
            <a:r>
              <a:rPr lang="el-GR" sz="3000" dirty="0"/>
              <a:t> </a:t>
            </a:r>
            <a:r>
              <a:rPr lang="el-GR" sz="3000" dirty="0" err="1"/>
              <a:t>μηνυμάτων</a:t>
            </a:r>
            <a:endParaRPr lang="el-GR" sz="3000" dirty="0"/>
          </a:p>
        </p:txBody>
      </p:sp>
    </p:spTree>
    <p:extLst>
      <p:ext uri="{BB962C8B-B14F-4D97-AF65-F5344CB8AC3E}">
        <p14:creationId xmlns:p14="http://schemas.microsoft.com/office/powerpoint/2010/main" val="1930533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1BEDC8A-31C0-CF40-BF4B-EA33DC867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0432FF"/>
                </a:solidFill>
              </a:rPr>
              <a:t>Διατήρηση </a:t>
            </a:r>
            <a:r>
              <a:rPr lang="el-GR" dirty="0" err="1">
                <a:solidFill>
                  <a:srgbClr val="0432FF"/>
                </a:solidFill>
              </a:rPr>
              <a:t>οξεοβασικής</a:t>
            </a:r>
            <a:r>
              <a:rPr lang="el-GR" dirty="0">
                <a:solidFill>
                  <a:srgbClr val="0432FF"/>
                </a:solidFill>
              </a:rPr>
              <a:t> ισορροπίας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BADE5A5-2886-A04D-B5C5-FC0C7AA3F8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 err="1"/>
              <a:t>Μεταβολικ</a:t>
            </a:r>
            <a:r>
              <a:rPr lang="en-US" sz="3200" dirty="0" err="1"/>
              <a:t>ή</a:t>
            </a:r>
            <a:r>
              <a:rPr lang="el-GR" sz="3200" dirty="0"/>
              <a:t> χρήση οργανικών οξέων</a:t>
            </a:r>
            <a:r>
              <a:rPr lang="en-US" sz="3200" dirty="0"/>
              <a:t> (</a:t>
            </a:r>
            <a:r>
              <a:rPr lang="el-GR" sz="3200" dirty="0"/>
              <a:t>ρυθμιστικά συστήματα)</a:t>
            </a:r>
          </a:p>
          <a:p>
            <a:r>
              <a:rPr lang="el-GR" sz="3200" dirty="0"/>
              <a:t>Πνευμονική απέκκριση </a:t>
            </a:r>
            <a:r>
              <a:rPr lang="en-US" sz="3200" dirty="0"/>
              <a:t>CO</a:t>
            </a:r>
            <a:r>
              <a:rPr lang="en-US" sz="3200" baseline="-25000" dirty="0"/>
              <a:t>2</a:t>
            </a:r>
            <a:endParaRPr lang="el-GR" sz="3200" dirty="0"/>
          </a:p>
          <a:p>
            <a:r>
              <a:rPr lang="el-GR" sz="3200" dirty="0"/>
              <a:t>Νεφρική απέκκριση μη πτητικών οξέων</a:t>
            </a:r>
          </a:p>
        </p:txBody>
      </p:sp>
    </p:spTree>
    <p:extLst>
      <p:ext uri="{BB962C8B-B14F-4D97-AF65-F5344CB8AC3E}">
        <p14:creationId xmlns:p14="http://schemas.microsoft.com/office/powerpoint/2010/main" val="294456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7504806-FE77-EF49-9936-8AFA3DF44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0432FF"/>
                </a:solidFill>
              </a:rPr>
              <a:t>Ρυθμιστικά συστήματα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4C0E93E-C749-7645-A853-4F2409ADEC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6267"/>
            <a:ext cx="10515600" cy="4720696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H</a:t>
            </a:r>
            <a:r>
              <a:rPr lang="el-GR" sz="3200" dirty="0"/>
              <a:t> </a:t>
            </a:r>
            <a:r>
              <a:rPr lang="el-GR" sz="3200" dirty="0" err="1"/>
              <a:t>πρώτη</a:t>
            </a:r>
            <a:r>
              <a:rPr lang="el-GR" sz="3200" dirty="0"/>
              <a:t> </a:t>
            </a:r>
            <a:r>
              <a:rPr lang="el-GR" sz="3200" dirty="0" err="1"/>
              <a:t>γραμμη</a:t>
            </a:r>
            <a:r>
              <a:rPr lang="el-GR" sz="3200" dirty="0"/>
              <a:t>́ </a:t>
            </a:r>
            <a:r>
              <a:rPr lang="el-GR" sz="3200" dirty="0" err="1"/>
              <a:t>προστασίας</a:t>
            </a:r>
            <a:r>
              <a:rPr lang="el-GR" sz="3200" dirty="0"/>
              <a:t> του </a:t>
            </a:r>
            <a:r>
              <a:rPr lang="el-GR" sz="3200" dirty="0" err="1"/>
              <a:t>οργανισμου</a:t>
            </a:r>
            <a:r>
              <a:rPr lang="el-GR" sz="3200" dirty="0"/>
              <a:t>́ στις </a:t>
            </a:r>
            <a:r>
              <a:rPr lang="el-GR" sz="3200" dirty="0" err="1"/>
              <a:t>διακυμάνσεις</a:t>
            </a:r>
            <a:r>
              <a:rPr lang="el-GR" sz="3200" dirty="0"/>
              <a:t> του </a:t>
            </a:r>
            <a:r>
              <a:rPr lang="en-US" sz="3200" dirty="0" err="1"/>
              <a:t>pH.</a:t>
            </a:r>
            <a:r>
              <a:rPr lang="en-US" sz="3200" dirty="0"/>
              <a:t> </a:t>
            </a:r>
            <a:endParaRPr lang="el-GR" sz="3200" dirty="0"/>
          </a:p>
          <a:p>
            <a:r>
              <a:rPr lang="el-GR" sz="3200" dirty="0"/>
              <a:t>Λειτουργία= </a:t>
            </a:r>
            <a:r>
              <a:rPr lang="el-GR" sz="3200" dirty="0" err="1"/>
              <a:t>Εξουδετέρωση</a:t>
            </a:r>
            <a:r>
              <a:rPr lang="el-GR" sz="3200" dirty="0"/>
              <a:t> </a:t>
            </a:r>
            <a:r>
              <a:rPr lang="el-GR" sz="3200" dirty="0" err="1"/>
              <a:t>ποσότητας</a:t>
            </a:r>
            <a:r>
              <a:rPr lang="el-GR" sz="3200" dirty="0"/>
              <a:t> </a:t>
            </a:r>
            <a:r>
              <a:rPr lang="el-GR" sz="3200" dirty="0" err="1"/>
              <a:t>οξέος</a:t>
            </a:r>
            <a:r>
              <a:rPr lang="el-GR" sz="3200" dirty="0"/>
              <a:t> ή </a:t>
            </a:r>
            <a:r>
              <a:rPr lang="el-GR" sz="3200" dirty="0" err="1"/>
              <a:t>βάσης</a:t>
            </a:r>
            <a:r>
              <a:rPr lang="el-GR" sz="3200" dirty="0"/>
              <a:t> που </a:t>
            </a:r>
            <a:r>
              <a:rPr lang="el-GR" sz="3200" dirty="0" err="1"/>
              <a:t>προστίθεται</a:t>
            </a:r>
            <a:r>
              <a:rPr lang="el-GR" sz="3200" dirty="0"/>
              <a:t> στον </a:t>
            </a:r>
            <a:r>
              <a:rPr lang="el-GR" sz="3200" dirty="0" err="1"/>
              <a:t>οργανισμο</a:t>
            </a:r>
            <a:r>
              <a:rPr lang="el-GR" sz="3200" dirty="0"/>
              <a:t>́ με </a:t>
            </a:r>
            <a:r>
              <a:rPr lang="el-GR" sz="3200" dirty="0" err="1"/>
              <a:t>έναρξη</a:t>
            </a:r>
            <a:r>
              <a:rPr lang="el-GR" sz="3200" dirty="0"/>
              <a:t> </a:t>
            </a:r>
            <a:r>
              <a:rPr lang="el-GR" sz="3200" dirty="0" err="1"/>
              <a:t>δράσης</a:t>
            </a:r>
            <a:r>
              <a:rPr lang="el-GR" sz="3200" dirty="0"/>
              <a:t> σε </a:t>
            </a:r>
            <a:r>
              <a:rPr lang="el-GR" sz="3200" dirty="0" err="1"/>
              <a:t>κλάσματα</a:t>
            </a:r>
            <a:r>
              <a:rPr lang="el-GR" sz="3200" dirty="0"/>
              <a:t> του </a:t>
            </a:r>
            <a:r>
              <a:rPr lang="el-GR" sz="3200" dirty="0" err="1"/>
              <a:t>δευτερολέπτου</a:t>
            </a:r>
            <a:r>
              <a:rPr lang="en-US" sz="3200" dirty="0"/>
              <a:t>.</a:t>
            </a:r>
            <a:r>
              <a:rPr lang="el-GR" sz="3200" dirty="0"/>
              <a:t> 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l-GR" sz="3200" b="1" dirty="0" err="1">
                <a:solidFill>
                  <a:srgbClr val="0432FF"/>
                </a:solidFill>
              </a:rPr>
              <a:t>Ρυθμιστικα</a:t>
            </a:r>
            <a:r>
              <a:rPr lang="el-GR" sz="3200" b="1" dirty="0">
                <a:solidFill>
                  <a:srgbClr val="0432FF"/>
                </a:solidFill>
              </a:rPr>
              <a:t>́ </a:t>
            </a:r>
            <a:r>
              <a:rPr lang="el-GR" sz="3200" b="1" dirty="0" err="1">
                <a:solidFill>
                  <a:srgbClr val="0432FF"/>
                </a:solidFill>
              </a:rPr>
              <a:t>συστήματα</a:t>
            </a:r>
            <a:endParaRPr lang="el-GR" sz="3200" b="1" dirty="0">
              <a:solidFill>
                <a:srgbClr val="0432FF"/>
              </a:solidFill>
            </a:endParaRPr>
          </a:p>
          <a:p>
            <a:pPr>
              <a:buClr>
                <a:srgbClr val="0432FF"/>
              </a:buClr>
              <a:buFont typeface="Wingdings" pitchFamily="2" charset="2"/>
              <a:buChar char="Ø"/>
            </a:pPr>
            <a:r>
              <a:rPr lang="el-GR" sz="3200" dirty="0" err="1"/>
              <a:t>Διττανθρακικών</a:t>
            </a:r>
            <a:endParaRPr lang="el-GR" sz="3200" dirty="0"/>
          </a:p>
          <a:p>
            <a:pPr>
              <a:buClr>
                <a:srgbClr val="0432FF"/>
              </a:buClr>
              <a:buFont typeface="Wingdings" pitchFamily="2" charset="2"/>
              <a:buChar char="Ø"/>
            </a:pPr>
            <a:r>
              <a:rPr lang="el-GR" sz="3200" dirty="0" err="1"/>
              <a:t>Φωσφορικών</a:t>
            </a:r>
            <a:endParaRPr lang="el-GR" sz="3200" dirty="0"/>
          </a:p>
          <a:p>
            <a:pPr>
              <a:buClr>
                <a:srgbClr val="0432FF"/>
              </a:buClr>
              <a:buFont typeface="Wingdings" pitchFamily="2" charset="2"/>
              <a:buChar char="Ø"/>
            </a:pPr>
            <a:r>
              <a:rPr lang="el-GR" sz="3200" dirty="0" err="1"/>
              <a:t>Λευκωμάτων</a:t>
            </a:r>
            <a:r>
              <a:rPr lang="el-GR" sz="3200" dirty="0"/>
              <a:t> (</a:t>
            </a:r>
            <a:r>
              <a:rPr lang="en-US" sz="3200" dirty="0" err="1"/>
              <a:t>Hb</a:t>
            </a:r>
            <a:r>
              <a:rPr lang="en-US" sz="3200" dirty="0"/>
              <a:t>, </a:t>
            </a:r>
            <a:r>
              <a:rPr lang="el-GR" sz="3200" dirty="0" err="1"/>
              <a:t>λευκώματα</a:t>
            </a:r>
            <a:r>
              <a:rPr lang="el-GR" sz="3200" dirty="0"/>
              <a:t> </a:t>
            </a:r>
            <a:r>
              <a:rPr lang="el-GR" sz="3200" dirty="0" err="1"/>
              <a:t>ορου</a:t>
            </a:r>
            <a:r>
              <a:rPr lang="el-GR" sz="3200" dirty="0"/>
              <a:t>́) </a:t>
            </a:r>
          </a:p>
          <a:p>
            <a:pPr>
              <a:buClr>
                <a:srgbClr val="0432FF"/>
              </a:buClr>
              <a:buFont typeface="Wingdings" pitchFamily="2" charset="2"/>
              <a:buChar char="Ø"/>
            </a:pPr>
            <a:r>
              <a:rPr lang="el-GR" sz="3200" dirty="0" err="1"/>
              <a:t>Οστών</a:t>
            </a:r>
            <a:r>
              <a:rPr lang="el-GR" sz="3200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83495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25823</TotalTime>
  <Words>2686</Words>
  <Application>Microsoft Macintosh PowerPoint</Application>
  <PresentationFormat>Ευρεία οθόνη</PresentationFormat>
  <Paragraphs>480</Paragraphs>
  <Slides>68</Slides>
  <Notes>3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68</vt:i4>
      </vt:variant>
    </vt:vector>
  </HeadingPairs>
  <TitlesOfParts>
    <vt:vector size="77" baseType="lpstr">
      <vt:lpstr>Arial</vt:lpstr>
      <vt:lpstr>Calibri</vt:lpstr>
      <vt:lpstr>Calibri Light</vt:lpstr>
      <vt:lpstr>Symbol</vt:lpstr>
      <vt:lpstr>Tahoma</vt:lpstr>
      <vt:lpstr>Times New Roman</vt:lpstr>
      <vt:lpstr>Wingdings</vt:lpstr>
      <vt:lpstr>Θέμα του Office</vt:lpstr>
      <vt:lpstr>Slide</vt:lpstr>
      <vt:lpstr>Παθοφυσιολογία των διαταραχών της Oξεοβασικής Ισορροπίας</vt:lpstr>
      <vt:lpstr>Ημερήσιος μεταβολισμός</vt:lpstr>
      <vt:lpstr>Η+</vt:lpstr>
      <vt:lpstr>Εξίσωση Henderson-Hasselbalch</vt:lpstr>
      <vt:lpstr>Οξεοβασική ισορροπία</vt:lpstr>
      <vt:lpstr>Παρουσίαση του PowerPoint</vt:lpstr>
      <vt:lpstr>Επίδραση των μεταβολών του pH στις κυτταρικές λειτουργίες</vt:lpstr>
      <vt:lpstr>Διατήρηση οξεοβασικής ισορροπίας</vt:lpstr>
      <vt:lpstr>Ρυθμιστικά συστήματα </vt:lpstr>
      <vt:lpstr> Ρυθμιστικό σύστημα διττανθρακικών [HCO3-/H2CO3]  </vt:lpstr>
      <vt:lpstr>Ημερήσιος μεταβολισμός ➯</vt:lpstr>
      <vt:lpstr>Παρουσίαση του PowerPoint</vt:lpstr>
      <vt:lpstr> Μη πτητικά οξέα  </vt:lpstr>
      <vt:lpstr>Νεφρική απέκκριση οξέος (Η+)</vt:lpstr>
      <vt:lpstr> Ρόλος των νεφρών στη ρύθμιση της οξεοβασικής ισορροπίας  </vt:lpstr>
      <vt:lpstr>Παρουσίαση του PowerPoint</vt:lpstr>
      <vt:lpstr>Παρουσίαση του PowerPoint</vt:lpstr>
      <vt:lpstr>Παρουσίαση του PowerPoint</vt:lpstr>
      <vt:lpstr>Εκτίμηση οξεοβασικής ισορροπίας</vt:lpstr>
      <vt:lpstr>Μεταβολές του pH</vt:lpstr>
      <vt:lpstr>Οξέωση </vt:lpstr>
      <vt:lpstr>Οξέωση </vt:lpstr>
      <vt:lpstr>Αλκάλωση  </vt:lpstr>
      <vt:lpstr>Αλκάλωση  </vt:lpstr>
      <vt:lpstr>Κανόνας </vt:lpstr>
      <vt:lpstr>Εξίσωση Henderson-Hasselbalch</vt:lpstr>
      <vt:lpstr>Μεταβολική διαταραχή➤ αναπνευστική αντιρρόπηση</vt:lpstr>
      <vt:lpstr>Αναπνευστική αντιρρόπηση σε μεταβολική διαταραχή (οξέωση ή αλκάλωση)</vt:lpstr>
      <vt:lpstr>Αντιρρόπηση σε αναπνευστικές διαταραχές:  Στάδιο 1</vt:lpstr>
      <vt:lpstr>Αντιρρόπηση σε αναπνευστική διαταραχή: 2 φάσεις</vt:lpstr>
      <vt:lpstr>Συμπέρασμα …</vt:lpstr>
      <vt:lpstr>Διαταραχές οξεοβασικής ισορροπίας</vt:lpstr>
      <vt:lpstr>Μεταβολική οξέωση (ΜΟ) = ↓ pH, ↓ HCO-3  </vt:lpstr>
      <vt:lpstr>Μεταβολική οξέωση</vt:lpstr>
      <vt:lpstr>Μεταβολική οξέωση</vt:lpstr>
      <vt:lpstr>Οξυαιμία </vt:lpstr>
      <vt:lpstr>Παρουσίαση του PowerPoint</vt:lpstr>
      <vt:lpstr>Αυξημένη παραγωγή οξέος</vt:lpstr>
      <vt:lpstr>Απώλεια διττανθρακικών</vt:lpstr>
      <vt:lpstr>Επηρεασμένη νεφρική απέκκριση οξέος</vt:lpstr>
      <vt:lpstr>Χάσμα ανιόντων-anion gap (AG) φ.τ (3-10)</vt:lpstr>
      <vt:lpstr>Παρουσίαση του PowerPoint</vt:lpstr>
      <vt:lpstr>Metabolic Acidosis</vt:lpstr>
      <vt:lpstr>Διαταραχές οξεοβασικής ισορροπίας</vt:lpstr>
      <vt:lpstr>Μεταβολική αλκάλωση (ΜΑ) = ↑ pH,↑HCO-3 </vt:lpstr>
      <vt:lpstr>Μεταβολική αλκάλωση </vt:lpstr>
      <vt:lpstr>Μεταβολική αλκάλωση </vt:lpstr>
      <vt:lpstr>Παρουσίαση του PowerPoint</vt:lpstr>
      <vt:lpstr>↑ επαναρρόφηση HCO3-      </vt:lpstr>
      <vt:lpstr>Παρουσίαση του PowerPoint</vt:lpstr>
      <vt:lpstr>Υπογκαιμία &amp; μεταβολική αλκάλωση</vt:lpstr>
      <vt:lpstr>Μεταβ. αλκάλωση-Επαναρρόφηση  HCO3-   </vt:lpstr>
      <vt:lpstr>ΜΑ-Επαναρρόφηση  HCO3- </vt:lpstr>
      <vt:lpstr>Επιμονή της μεταβολικής αλκάλωσης οφείλεται:</vt:lpstr>
      <vt:lpstr>Αναπνευστική αντιρρόπηση στη ΜΑ</vt:lpstr>
      <vt:lpstr>Διαταραχές οξεοβασικής ισορροπίας</vt:lpstr>
      <vt:lpstr>Κυψελιδικός αερισμός </vt:lpstr>
      <vt:lpstr>Κυψελιδικός αερισμός </vt:lpstr>
      <vt:lpstr>Αναπνευστική οξέωση: ↓pH, ↑PCO2 , και αντιρροπιστικά ↑HCO3-</vt:lpstr>
      <vt:lpstr>Αίτια οξείας και χρόνιας αναπνευστικής οξέωσης</vt:lpstr>
      <vt:lpstr>Αναπνευστική οξέωση</vt:lpstr>
      <vt:lpstr>Respiratory Acidosis</vt:lpstr>
      <vt:lpstr>Αναπνευστική αλκάλωση:  ↑pH,↓PCO2 και αντιρροπιστικά ↓ HCO3-</vt:lpstr>
      <vt:lpstr> Αντιρρόπηση αναπνευστικής αλκάλωσης </vt:lpstr>
      <vt:lpstr>Σε αναπνευστική αλκάλωση:</vt:lpstr>
      <vt:lpstr>Παρουσίαση του PowerPoint</vt:lpstr>
      <vt:lpstr>Αντιρρόπηση στις πρωτοπαθείς διαραραχές της Ο.Ι</vt:lpstr>
      <vt:lpstr>Παρουσίαση του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Παθοφυσιολογία των διαταραχών της οξεοβασικής ισορροπίας</dc:title>
  <dc:creator>Χρήστης του Microsoft Office</dc:creator>
  <cp:lastModifiedBy>Χρήστης του Microsoft Office</cp:lastModifiedBy>
  <cp:revision>471</cp:revision>
  <dcterms:created xsi:type="dcterms:W3CDTF">2018-10-09T20:31:44Z</dcterms:created>
  <dcterms:modified xsi:type="dcterms:W3CDTF">2018-11-05T05:54:00Z</dcterms:modified>
</cp:coreProperties>
</file>