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67" r:id="rId5"/>
    <p:sldId id="268" r:id="rId6"/>
    <p:sldId id="271" r:id="rId7"/>
    <p:sldId id="269" r:id="rId8"/>
    <p:sldId id="272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79" r:id="rId29"/>
    <p:sldId id="293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9C23F-B792-9E4D-B35D-D6F359942F81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66FAFA-CEAC-9445-A0AD-751613607955}">
      <dgm:prSet phldrT="[Text]"/>
      <dgm:spPr/>
      <dgm:t>
        <a:bodyPr/>
        <a:lstStyle/>
        <a:p>
          <a:r>
            <a:rPr lang="el-GR" dirty="0" smtClean="0"/>
            <a:t>διαταραχή φυσιολογίας αναπνευστικού συστήματος</a:t>
          </a:r>
          <a:endParaRPr lang="en-US" dirty="0"/>
        </a:p>
      </dgm:t>
    </dgm:pt>
    <dgm:pt modelId="{B1F72EAF-9CDF-E245-97E9-0B274155ADE1}" type="parTrans" cxnId="{C1F06949-AA90-D34B-9E1B-2C44AE89AFEE}">
      <dgm:prSet/>
      <dgm:spPr/>
      <dgm:t>
        <a:bodyPr/>
        <a:lstStyle/>
        <a:p>
          <a:endParaRPr lang="en-US"/>
        </a:p>
      </dgm:t>
    </dgm:pt>
    <dgm:pt modelId="{E9DBDBC3-3263-8647-BB58-85B91D7EBEC6}" type="sibTrans" cxnId="{C1F06949-AA90-D34B-9E1B-2C44AE89AFEE}">
      <dgm:prSet/>
      <dgm:spPr/>
      <dgm:t>
        <a:bodyPr/>
        <a:lstStyle/>
        <a:p>
          <a:endParaRPr lang="en-US"/>
        </a:p>
      </dgm:t>
    </dgm:pt>
    <dgm:pt modelId="{0D280502-4BCF-354E-ACB7-293469131FFE}">
      <dgm:prSet phldrT="[Text]"/>
      <dgm:spPr/>
      <dgm:t>
        <a:bodyPr/>
        <a:lstStyle/>
        <a:p>
          <a:r>
            <a:rPr lang="el-GR" dirty="0" smtClean="0"/>
            <a:t>διέγερση υποδοχέων</a:t>
          </a:r>
        </a:p>
        <a:p>
          <a:r>
            <a:rPr lang="el-GR" dirty="0" smtClean="0"/>
            <a:t>(πνευμονικών-</a:t>
          </a:r>
          <a:r>
            <a:rPr lang="el-GR" dirty="0" err="1" smtClean="0"/>
            <a:t>εξωπνευμονικών</a:t>
          </a:r>
          <a:r>
            <a:rPr lang="el-GR" dirty="0" smtClean="0"/>
            <a:t>)</a:t>
          </a:r>
          <a:endParaRPr lang="en-US" dirty="0"/>
        </a:p>
      </dgm:t>
    </dgm:pt>
    <dgm:pt modelId="{BD982968-9000-A14C-BB21-8DB47452A768}" type="parTrans" cxnId="{26C6FA24-B74F-8D43-8DD5-B050727F304A}">
      <dgm:prSet/>
      <dgm:spPr/>
      <dgm:t>
        <a:bodyPr/>
        <a:lstStyle/>
        <a:p>
          <a:endParaRPr lang="en-US"/>
        </a:p>
      </dgm:t>
    </dgm:pt>
    <dgm:pt modelId="{8272F594-521A-884E-86FC-4F62DD638CB8}" type="sibTrans" cxnId="{26C6FA24-B74F-8D43-8DD5-B050727F304A}">
      <dgm:prSet/>
      <dgm:spPr/>
      <dgm:t>
        <a:bodyPr/>
        <a:lstStyle/>
        <a:p>
          <a:endParaRPr lang="en-US"/>
        </a:p>
      </dgm:t>
    </dgm:pt>
    <dgm:pt modelId="{2C5C679C-86FE-ED4A-B223-D6384260FB9A}">
      <dgm:prSet phldrT="[Text]"/>
      <dgm:spPr/>
      <dgm:t>
        <a:bodyPr/>
        <a:lstStyle/>
        <a:p>
          <a:r>
            <a:rPr lang="el-GR" dirty="0" smtClean="0"/>
            <a:t>μετάδοση πληροφορίας στον εγκεφαλικό φλοιό</a:t>
          </a:r>
          <a:endParaRPr lang="en-US" dirty="0"/>
        </a:p>
      </dgm:t>
    </dgm:pt>
    <dgm:pt modelId="{60CEA0A5-293D-C142-A445-92917BC371E4}" type="parTrans" cxnId="{5CCB9C30-4FF9-8D41-965A-17B4C17EED56}">
      <dgm:prSet/>
      <dgm:spPr/>
      <dgm:t>
        <a:bodyPr/>
        <a:lstStyle/>
        <a:p>
          <a:endParaRPr lang="en-US"/>
        </a:p>
      </dgm:t>
    </dgm:pt>
    <dgm:pt modelId="{C54B1CB2-9CD3-B64A-B9AA-E4728FE67F29}" type="sibTrans" cxnId="{5CCB9C30-4FF9-8D41-965A-17B4C17EED56}">
      <dgm:prSet/>
      <dgm:spPr/>
      <dgm:t>
        <a:bodyPr/>
        <a:lstStyle/>
        <a:p>
          <a:endParaRPr lang="en-US"/>
        </a:p>
      </dgm:t>
    </dgm:pt>
    <dgm:pt modelId="{68A494FC-20DD-3046-B061-6ABBCEE318DB}">
      <dgm:prSet custT="1"/>
      <dgm:spPr/>
      <dgm:t>
        <a:bodyPr/>
        <a:lstStyle/>
        <a:p>
          <a:r>
            <a:rPr lang="el-GR" sz="2000" b="1" dirty="0" smtClean="0"/>
            <a:t>ΔΥΣΠΝΟΙΑ</a:t>
          </a:r>
          <a:endParaRPr lang="en-US" sz="2000" b="1" dirty="0"/>
        </a:p>
      </dgm:t>
    </dgm:pt>
    <dgm:pt modelId="{45BBD5BB-3353-4341-8BC4-C84B4471CA35}" type="parTrans" cxnId="{71E2A2D9-03AE-8D46-AAD8-0073BC3CC0B4}">
      <dgm:prSet/>
      <dgm:spPr/>
      <dgm:t>
        <a:bodyPr/>
        <a:lstStyle/>
        <a:p>
          <a:endParaRPr lang="en-US"/>
        </a:p>
      </dgm:t>
    </dgm:pt>
    <dgm:pt modelId="{22D0192B-5FEC-624B-B8DD-9988360F4127}" type="sibTrans" cxnId="{71E2A2D9-03AE-8D46-AAD8-0073BC3CC0B4}">
      <dgm:prSet/>
      <dgm:spPr/>
      <dgm:t>
        <a:bodyPr/>
        <a:lstStyle/>
        <a:p>
          <a:endParaRPr lang="en-US"/>
        </a:p>
      </dgm:t>
    </dgm:pt>
    <dgm:pt modelId="{BEBE665F-6A34-DD47-A916-EB1F42CF3050}" type="pres">
      <dgm:prSet presAssocID="{A4A9C23F-B792-9E4D-B35D-D6F359942F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71F4A7-372E-634A-8376-C030C74DD429}" type="pres">
      <dgm:prSet presAssocID="{6A66FAFA-CEAC-9445-A0AD-751613607955}" presName="composite" presStyleCnt="0"/>
      <dgm:spPr/>
    </dgm:pt>
    <dgm:pt modelId="{77ED92B9-D78F-E145-8E11-F714E5B6177A}" type="pres">
      <dgm:prSet presAssocID="{6A66FAFA-CEAC-9445-A0AD-751613607955}" presName="bentUpArrow1" presStyleLbl="alignImgPlace1" presStyleIdx="0" presStyleCnt="3" custLinFactNeighborX="-26333" custLinFactNeighborY="-22294"/>
      <dgm:spPr/>
    </dgm:pt>
    <dgm:pt modelId="{EA1E5F9F-CDD2-4F4D-8BD9-D85564935FCC}" type="pres">
      <dgm:prSet presAssocID="{6A66FAFA-CEAC-9445-A0AD-751613607955}" presName="ParentText" presStyleLbl="node1" presStyleIdx="0" presStyleCnt="4" custScaleX="188175" custScaleY="655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D7D6B-F0CA-FA4C-81FD-17CE7817C529}" type="pres">
      <dgm:prSet presAssocID="{6A66FAFA-CEAC-9445-A0AD-75161360795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2CF96-490C-FC4F-89E4-DB4FB231A497}" type="pres">
      <dgm:prSet presAssocID="{E9DBDBC3-3263-8647-BB58-85B91D7EBEC6}" presName="sibTrans" presStyleCnt="0"/>
      <dgm:spPr/>
    </dgm:pt>
    <dgm:pt modelId="{D768B289-255D-F944-B4F3-9F9200B8A5A3}" type="pres">
      <dgm:prSet presAssocID="{0D280502-4BCF-354E-ACB7-293469131FFE}" presName="composite" presStyleCnt="0"/>
      <dgm:spPr/>
    </dgm:pt>
    <dgm:pt modelId="{7E71BA65-8F51-FB47-916D-FE858A38D6F3}" type="pres">
      <dgm:prSet presAssocID="{0D280502-4BCF-354E-ACB7-293469131FFE}" presName="bentUpArrow1" presStyleLbl="alignImgPlace1" presStyleIdx="1" presStyleCnt="3" custLinFactNeighborX="-26333" custLinFactNeighborY="-22294"/>
      <dgm:spPr/>
    </dgm:pt>
    <dgm:pt modelId="{A55E65FE-0425-264E-9A43-6E0C9A2A1B6A}" type="pres">
      <dgm:prSet presAssocID="{0D280502-4BCF-354E-ACB7-293469131FFE}" presName="ParentText" presStyleLbl="node1" presStyleIdx="1" presStyleCnt="4" custScaleX="188175" custScaleY="655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2B0B9-2ED9-F841-92D0-0916AD842B4B}" type="pres">
      <dgm:prSet presAssocID="{0D280502-4BCF-354E-ACB7-293469131FF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A8A00-C69C-C04C-89C1-ED48AB2826A8}" type="pres">
      <dgm:prSet presAssocID="{8272F594-521A-884E-86FC-4F62DD638CB8}" presName="sibTrans" presStyleCnt="0"/>
      <dgm:spPr/>
    </dgm:pt>
    <dgm:pt modelId="{97E07466-C62F-DF4E-89C5-EA0AB4D6AD7C}" type="pres">
      <dgm:prSet presAssocID="{2C5C679C-86FE-ED4A-B223-D6384260FB9A}" presName="composite" presStyleCnt="0"/>
      <dgm:spPr/>
    </dgm:pt>
    <dgm:pt modelId="{5AEECA08-C70A-D349-A0E9-8B1FC9A9D9D1}" type="pres">
      <dgm:prSet presAssocID="{2C5C679C-86FE-ED4A-B223-D6384260FB9A}" presName="bentUpArrow1" presStyleLbl="alignImgPlace1" presStyleIdx="2" presStyleCnt="3" custLinFactNeighborY="-20426"/>
      <dgm:spPr/>
    </dgm:pt>
    <dgm:pt modelId="{7C7FB59E-DE0B-E348-AAC2-8D73231B76E8}" type="pres">
      <dgm:prSet presAssocID="{2C5C679C-86FE-ED4A-B223-D6384260FB9A}" presName="ParentText" presStyleLbl="node1" presStyleIdx="2" presStyleCnt="4" custScaleX="188175" custScaleY="655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F0532-07A0-E746-8972-40DDB93C20FD}" type="pres">
      <dgm:prSet presAssocID="{2C5C679C-86FE-ED4A-B223-D6384260FB9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069A238-BF56-864B-A1FE-DE859E362746}" type="pres">
      <dgm:prSet presAssocID="{C54B1CB2-9CD3-B64A-B9AA-E4728FE67F29}" presName="sibTrans" presStyleCnt="0"/>
      <dgm:spPr/>
    </dgm:pt>
    <dgm:pt modelId="{7ECD473C-7763-5049-8A1C-BC885E53BB22}" type="pres">
      <dgm:prSet presAssocID="{68A494FC-20DD-3046-B061-6ABBCEE318DB}" presName="composite" presStyleCnt="0"/>
      <dgm:spPr/>
    </dgm:pt>
    <dgm:pt modelId="{9A4E4288-52AF-EA46-ABCF-70D593FE1D5C}" type="pres">
      <dgm:prSet presAssocID="{68A494FC-20DD-3046-B061-6ABBCEE318DB}" presName="ParentText" presStyleLbl="node1" presStyleIdx="3" presStyleCnt="4" custScaleX="152484" custScaleY="60021" custLinFactNeighborX="17194" custLinFactNeighborY="41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6399B-52A8-6143-A534-87FD33DDCD17}" type="presOf" srcId="{0D280502-4BCF-354E-ACB7-293469131FFE}" destId="{A55E65FE-0425-264E-9A43-6E0C9A2A1B6A}" srcOrd="0" destOrd="0" presId="urn:microsoft.com/office/officeart/2005/8/layout/StepDownProcess"/>
    <dgm:cxn modelId="{C1F06949-AA90-D34B-9E1B-2C44AE89AFEE}" srcId="{A4A9C23F-B792-9E4D-B35D-D6F359942F81}" destId="{6A66FAFA-CEAC-9445-A0AD-751613607955}" srcOrd="0" destOrd="0" parTransId="{B1F72EAF-9CDF-E245-97E9-0B274155ADE1}" sibTransId="{E9DBDBC3-3263-8647-BB58-85B91D7EBEC6}"/>
    <dgm:cxn modelId="{C5171980-672F-324B-A24C-A63E227967C2}" type="presOf" srcId="{68A494FC-20DD-3046-B061-6ABBCEE318DB}" destId="{9A4E4288-52AF-EA46-ABCF-70D593FE1D5C}" srcOrd="0" destOrd="0" presId="urn:microsoft.com/office/officeart/2005/8/layout/StepDownProcess"/>
    <dgm:cxn modelId="{71E2A2D9-03AE-8D46-AAD8-0073BC3CC0B4}" srcId="{A4A9C23F-B792-9E4D-B35D-D6F359942F81}" destId="{68A494FC-20DD-3046-B061-6ABBCEE318DB}" srcOrd="3" destOrd="0" parTransId="{45BBD5BB-3353-4341-8BC4-C84B4471CA35}" sibTransId="{22D0192B-5FEC-624B-B8DD-9988360F4127}"/>
    <dgm:cxn modelId="{6C829D7A-C8D2-354D-99A1-47F942A52DB0}" type="presOf" srcId="{A4A9C23F-B792-9E4D-B35D-D6F359942F81}" destId="{BEBE665F-6A34-DD47-A916-EB1F42CF3050}" srcOrd="0" destOrd="0" presId="urn:microsoft.com/office/officeart/2005/8/layout/StepDownProcess"/>
    <dgm:cxn modelId="{26C6FA24-B74F-8D43-8DD5-B050727F304A}" srcId="{A4A9C23F-B792-9E4D-B35D-D6F359942F81}" destId="{0D280502-4BCF-354E-ACB7-293469131FFE}" srcOrd="1" destOrd="0" parTransId="{BD982968-9000-A14C-BB21-8DB47452A768}" sibTransId="{8272F594-521A-884E-86FC-4F62DD638CB8}"/>
    <dgm:cxn modelId="{F4D945D7-FAE7-FA40-8DB0-7C86BA552553}" type="presOf" srcId="{6A66FAFA-CEAC-9445-A0AD-751613607955}" destId="{EA1E5F9F-CDD2-4F4D-8BD9-D85564935FCC}" srcOrd="0" destOrd="0" presId="urn:microsoft.com/office/officeart/2005/8/layout/StepDownProcess"/>
    <dgm:cxn modelId="{5CCB9C30-4FF9-8D41-965A-17B4C17EED56}" srcId="{A4A9C23F-B792-9E4D-B35D-D6F359942F81}" destId="{2C5C679C-86FE-ED4A-B223-D6384260FB9A}" srcOrd="2" destOrd="0" parTransId="{60CEA0A5-293D-C142-A445-92917BC371E4}" sibTransId="{C54B1CB2-9CD3-B64A-B9AA-E4728FE67F29}"/>
    <dgm:cxn modelId="{C5CA37B5-53CF-9B49-A022-FA1497721299}" type="presOf" srcId="{2C5C679C-86FE-ED4A-B223-D6384260FB9A}" destId="{7C7FB59E-DE0B-E348-AAC2-8D73231B76E8}" srcOrd="0" destOrd="0" presId="urn:microsoft.com/office/officeart/2005/8/layout/StepDownProcess"/>
    <dgm:cxn modelId="{F7C319B5-B60D-E34A-B05B-07FA71906B36}" type="presParOf" srcId="{BEBE665F-6A34-DD47-A916-EB1F42CF3050}" destId="{3B71F4A7-372E-634A-8376-C030C74DD429}" srcOrd="0" destOrd="0" presId="urn:microsoft.com/office/officeart/2005/8/layout/StepDownProcess"/>
    <dgm:cxn modelId="{16E4A2F0-7109-9349-9D7F-FF0D35B5965D}" type="presParOf" srcId="{3B71F4A7-372E-634A-8376-C030C74DD429}" destId="{77ED92B9-D78F-E145-8E11-F714E5B6177A}" srcOrd="0" destOrd="0" presId="urn:microsoft.com/office/officeart/2005/8/layout/StepDownProcess"/>
    <dgm:cxn modelId="{2666FEB6-7418-7848-B321-1DF8689C0AA9}" type="presParOf" srcId="{3B71F4A7-372E-634A-8376-C030C74DD429}" destId="{EA1E5F9F-CDD2-4F4D-8BD9-D85564935FCC}" srcOrd="1" destOrd="0" presId="urn:microsoft.com/office/officeart/2005/8/layout/StepDownProcess"/>
    <dgm:cxn modelId="{0D66B38F-AB2A-E143-931B-7BB63B9945D2}" type="presParOf" srcId="{3B71F4A7-372E-634A-8376-C030C74DD429}" destId="{8DDD7D6B-F0CA-FA4C-81FD-17CE7817C529}" srcOrd="2" destOrd="0" presId="urn:microsoft.com/office/officeart/2005/8/layout/StepDownProcess"/>
    <dgm:cxn modelId="{F83A8319-3C25-644D-8F34-7BE3E20EE17D}" type="presParOf" srcId="{BEBE665F-6A34-DD47-A916-EB1F42CF3050}" destId="{B202CF96-490C-FC4F-89E4-DB4FB231A497}" srcOrd="1" destOrd="0" presId="urn:microsoft.com/office/officeart/2005/8/layout/StepDownProcess"/>
    <dgm:cxn modelId="{EF2DD349-3E48-B242-98F5-B33D0C77C156}" type="presParOf" srcId="{BEBE665F-6A34-DD47-A916-EB1F42CF3050}" destId="{D768B289-255D-F944-B4F3-9F9200B8A5A3}" srcOrd="2" destOrd="0" presId="urn:microsoft.com/office/officeart/2005/8/layout/StepDownProcess"/>
    <dgm:cxn modelId="{F4FB2B90-EC00-AC42-BD01-DC09A2CF09AE}" type="presParOf" srcId="{D768B289-255D-F944-B4F3-9F9200B8A5A3}" destId="{7E71BA65-8F51-FB47-916D-FE858A38D6F3}" srcOrd="0" destOrd="0" presId="urn:microsoft.com/office/officeart/2005/8/layout/StepDownProcess"/>
    <dgm:cxn modelId="{1B0C66C0-61F0-9243-A8A1-31078AEA2B0E}" type="presParOf" srcId="{D768B289-255D-F944-B4F3-9F9200B8A5A3}" destId="{A55E65FE-0425-264E-9A43-6E0C9A2A1B6A}" srcOrd="1" destOrd="0" presId="urn:microsoft.com/office/officeart/2005/8/layout/StepDownProcess"/>
    <dgm:cxn modelId="{3EB6A08F-F62E-BB43-A88D-869EEC7D15FE}" type="presParOf" srcId="{D768B289-255D-F944-B4F3-9F9200B8A5A3}" destId="{4772B0B9-2ED9-F841-92D0-0916AD842B4B}" srcOrd="2" destOrd="0" presId="urn:microsoft.com/office/officeart/2005/8/layout/StepDownProcess"/>
    <dgm:cxn modelId="{85D284D9-89AD-7347-AF1E-8042F433EEEA}" type="presParOf" srcId="{BEBE665F-6A34-DD47-A916-EB1F42CF3050}" destId="{5B0A8A00-C69C-C04C-89C1-ED48AB2826A8}" srcOrd="3" destOrd="0" presId="urn:microsoft.com/office/officeart/2005/8/layout/StepDownProcess"/>
    <dgm:cxn modelId="{FFD18ED8-4F55-2340-B6C6-7984861BA472}" type="presParOf" srcId="{BEBE665F-6A34-DD47-A916-EB1F42CF3050}" destId="{97E07466-C62F-DF4E-89C5-EA0AB4D6AD7C}" srcOrd="4" destOrd="0" presId="urn:microsoft.com/office/officeart/2005/8/layout/StepDownProcess"/>
    <dgm:cxn modelId="{9A28E2BB-8F18-4347-AD5D-50A5EFF29838}" type="presParOf" srcId="{97E07466-C62F-DF4E-89C5-EA0AB4D6AD7C}" destId="{5AEECA08-C70A-D349-A0E9-8B1FC9A9D9D1}" srcOrd="0" destOrd="0" presId="urn:microsoft.com/office/officeart/2005/8/layout/StepDownProcess"/>
    <dgm:cxn modelId="{379CD6D6-F1E3-C347-A816-E485C938B8DB}" type="presParOf" srcId="{97E07466-C62F-DF4E-89C5-EA0AB4D6AD7C}" destId="{7C7FB59E-DE0B-E348-AAC2-8D73231B76E8}" srcOrd="1" destOrd="0" presId="urn:microsoft.com/office/officeart/2005/8/layout/StepDownProcess"/>
    <dgm:cxn modelId="{0503B703-55A7-8E45-9746-21D65DF5D6AD}" type="presParOf" srcId="{97E07466-C62F-DF4E-89C5-EA0AB4D6AD7C}" destId="{663F0532-07A0-E746-8972-40DDB93C20FD}" srcOrd="2" destOrd="0" presId="urn:microsoft.com/office/officeart/2005/8/layout/StepDownProcess"/>
    <dgm:cxn modelId="{D51031BC-9CAD-304A-9ACA-E7A9BD47FFC1}" type="presParOf" srcId="{BEBE665F-6A34-DD47-A916-EB1F42CF3050}" destId="{F069A238-BF56-864B-A1FE-DE859E362746}" srcOrd="5" destOrd="0" presId="urn:microsoft.com/office/officeart/2005/8/layout/StepDownProcess"/>
    <dgm:cxn modelId="{769C704C-0864-4F41-9F3A-4D9E475DB1CF}" type="presParOf" srcId="{BEBE665F-6A34-DD47-A916-EB1F42CF3050}" destId="{7ECD473C-7763-5049-8A1C-BC885E53BB22}" srcOrd="6" destOrd="0" presId="urn:microsoft.com/office/officeart/2005/8/layout/StepDownProcess"/>
    <dgm:cxn modelId="{A3425137-B8D2-984B-AAB1-1CBA71B6F88A}" type="presParOf" srcId="{7ECD473C-7763-5049-8A1C-BC885E53BB22}" destId="{9A4E4288-52AF-EA46-ABCF-70D593FE1D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92B9-D78F-E145-8E11-F714E5B6177A}">
      <dsp:nvSpPr>
        <dsp:cNvPr id="0" name=""/>
        <dsp:cNvSpPr/>
      </dsp:nvSpPr>
      <dsp:spPr>
        <a:xfrm rot="5400000">
          <a:off x="1234870" y="737648"/>
          <a:ext cx="898826" cy="10232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E5F9F-CDD2-4F4D-8BD9-D85564935FCC}">
      <dsp:nvSpPr>
        <dsp:cNvPr id="0" name=""/>
        <dsp:cNvSpPr/>
      </dsp:nvSpPr>
      <dsp:spPr>
        <a:xfrm>
          <a:off x="599112" y="124247"/>
          <a:ext cx="2847264" cy="6939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διαταραχή φυσιολογίας αναπνευστικού συστήματος</a:t>
          </a:r>
          <a:endParaRPr lang="en-US" sz="1500" kern="1200" dirty="0"/>
        </a:p>
      </dsp:txBody>
      <dsp:txXfrm>
        <a:off x="632994" y="158129"/>
        <a:ext cx="2779500" cy="626190"/>
      </dsp:txXfrm>
    </dsp:sp>
    <dsp:sp modelId="{8DDD7D6B-F0CA-FA4C-81FD-17CE7817C529}">
      <dsp:nvSpPr>
        <dsp:cNvPr id="0" name=""/>
        <dsp:cNvSpPr/>
      </dsp:nvSpPr>
      <dsp:spPr>
        <a:xfrm>
          <a:off x="2779291" y="42677"/>
          <a:ext cx="1100480" cy="85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1BA65-8F51-FB47-916D-FE858A38D6F3}">
      <dsp:nvSpPr>
        <dsp:cNvPr id="0" name=""/>
        <dsp:cNvSpPr/>
      </dsp:nvSpPr>
      <dsp:spPr>
        <a:xfrm rot="5400000">
          <a:off x="2809587" y="1826375"/>
          <a:ext cx="898826" cy="10232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E65FE-0425-264E-9A43-6E0C9A2A1B6A}">
      <dsp:nvSpPr>
        <dsp:cNvPr id="0" name=""/>
        <dsp:cNvSpPr/>
      </dsp:nvSpPr>
      <dsp:spPr>
        <a:xfrm>
          <a:off x="2173828" y="1212973"/>
          <a:ext cx="2847264" cy="6939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διέγερση υποδοχέων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(πνευμονικών-</a:t>
          </a:r>
          <a:r>
            <a:rPr lang="el-GR" sz="1500" kern="1200" dirty="0" err="1" smtClean="0"/>
            <a:t>εξωπνευμονικών</a:t>
          </a:r>
          <a:r>
            <a:rPr lang="el-GR" sz="1500" kern="1200" dirty="0" smtClean="0"/>
            <a:t>)</a:t>
          </a:r>
          <a:endParaRPr lang="en-US" sz="1500" kern="1200" dirty="0"/>
        </a:p>
      </dsp:txBody>
      <dsp:txXfrm>
        <a:off x="2207710" y="1246855"/>
        <a:ext cx="2779500" cy="626190"/>
      </dsp:txXfrm>
    </dsp:sp>
    <dsp:sp modelId="{4772B0B9-2ED9-F841-92D0-0916AD842B4B}">
      <dsp:nvSpPr>
        <dsp:cNvPr id="0" name=""/>
        <dsp:cNvSpPr/>
      </dsp:nvSpPr>
      <dsp:spPr>
        <a:xfrm>
          <a:off x="4354007" y="1131403"/>
          <a:ext cx="1100480" cy="85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ECA08-C70A-D349-A0E9-8B1FC9A9D9D1}">
      <dsp:nvSpPr>
        <dsp:cNvPr id="0" name=""/>
        <dsp:cNvSpPr/>
      </dsp:nvSpPr>
      <dsp:spPr>
        <a:xfrm rot="5400000">
          <a:off x="4653764" y="2931891"/>
          <a:ext cx="898826" cy="10232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FB59E-DE0B-E348-AAC2-8D73231B76E8}">
      <dsp:nvSpPr>
        <dsp:cNvPr id="0" name=""/>
        <dsp:cNvSpPr/>
      </dsp:nvSpPr>
      <dsp:spPr>
        <a:xfrm>
          <a:off x="3748545" y="2301700"/>
          <a:ext cx="2847264" cy="6939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μετάδοση πληροφορίας στον εγκεφαλικό φλοιό</a:t>
          </a:r>
          <a:endParaRPr lang="en-US" sz="1500" kern="1200" dirty="0"/>
        </a:p>
      </dsp:txBody>
      <dsp:txXfrm>
        <a:off x="3782427" y="2335582"/>
        <a:ext cx="2779500" cy="626190"/>
      </dsp:txXfrm>
    </dsp:sp>
    <dsp:sp modelId="{663F0532-07A0-E746-8972-40DDB93C20FD}">
      <dsp:nvSpPr>
        <dsp:cNvPr id="0" name=""/>
        <dsp:cNvSpPr/>
      </dsp:nvSpPr>
      <dsp:spPr>
        <a:xfrm>
          <a:off x="5928724" y="2220130"/>
          <a:ext cx="1100480" cy="85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E4288-52AF-EA46-ABCF-70D593FE1D5C}">
      <dsp:nvSpPr>
        <dsp:cNvPr id="0" name=""/>
        <dsp:cNvSpPr/>
      </dsp:nvSpPr>
      <dsp:spPr>
        <a:xfrm>
          <a:off x="5583423" y="3352619"/>
          <a:ext cx="2307226" cy="63569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ΔΥΣΠΝΟΙΑ</a:t>
          </a:r>
          <a:endParaRPr lang="en-US" sz="2000" b="1" kern="1200" dirty="0"/>
        </a:p>
      </dsp:txBody>
      <dsp:txXfrm>
        <a:off x="5614461" y="3383657"/>
        <a:ext cx="2245150" cy="57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23/11/18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7554"/>
            <a:ext cx="7772400" cy="1470025"/>
          </a:xfrm>
        </p:spPr>
        <p:txBody>
          <a:bodyPr>
            <a:normAutofit/>
          </a:bodyPr>
          <a:lstStyle/>
          <a:p>
            <a:r>
              <a:rPr lang="el-GR" sz="3800" b="1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ΔΥΣΠΝΟΙΑ</a:t>
            </a:r>
            <a:endParaRPr lang="en-US" sz="38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1123"/>
            <a:ext cx="6400800" cy="135141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l-GR" sz="2000" b="1" dirty="0" smtClean="0">
                <a:latin typeface="Baskerville"/>
                <a:cs typeface="Baskerville"/>
              </a:rPr>
              <a:t>Βασίλειος Σ. Σκούρας</a:t>
            </a:r>
          </a:p>
          <a:p>
            <a:pPr>
              <a:lnSpc>
                <a:spcPct val="70000"/>
              </a:lnSpc>
            </a:pPr>
            <a:r>
              <a:rPr lang="el-GR" sz="2000" dirty="0" smtClean="0">
                <a:latin typeface="Baskerville"/>
                <a:cs typeface="Baskerville"/>
              </a:rPr>
              <a:t>Πνευμονολόγος</a:t>
            </a:r>
          </a:p>
          <a:p>
            <a:pPr>
              <a:lnSpc>
                <a:spcPct val="70000"/>
              </a:lnSpc>
            </a:pPr>
            <a:endParaRPr lang="el-GR" sz="1000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l-GR" sz="2000" dirty="0" smtClean="0">
                <a:latin typeface="Baskerville"/>
                <a:cs typeface="Baskerville"/>
              </a:rPr>
              <a:t>Α’ Πνευμονολογική Κλινική</a:t>
            </a:r>
          </a:p>
          <a:p>
            <a:pPr>
              <a:lnSpc>
                <a:spcPct val="70000"/>
              </a:lnSpc>
            </a:pPr>
            <a:r>
              <a:rPr lang="el-GR" sz="2000" dirty="0" smtClean="0">
                <a:latin typeface="Baskerville"/>
                <a:cs typeface="Baskerville"/>
              </a:rPr>
              <a:t>Νοσοκομείο ΥΓΕΙΑ</a:t>
            </a:r>
            <a:endParaRPr lang="en-US" sz="2000" dirty="0">
              <a:latin typeface="Baskerville"/>
              <a:cs typeface="Baskervill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11552"/>
            <a:ext cx="7772400" cy="57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l-GR" sz="2000" b="1" dirty="0" smtClean="0">
                <a:latin typeface="Baskerville"/>
                <a:cs typeface="Baskerville"/>
              </a:rPr>
              <a:t>ΠΑΘΟΛΟΓΙΚΗ ΦΥΣΙΟΛΟΓΙΑ</a:t>
            </a:r>
            <a:endParaRPr lang="en-US" sz="2000" b="1" dirty="0" smtClean="0">
              <a:latin typeface="Baskerville"/>
              <a:cs typeface="Baskerville"/>
            </a:endParaRPr>
          </a:p>
          <a:p>
            <a:pPr>
              <a:lnSpc>
                <a:spcPct val="110000"/>
              </a:lnSpc>
            </a:pPr>
            <a:r>
              <a:rPr lang="el-GR" sz="2000" b="1" dirty="0" smtClean="0">
                <a:latin typeface="Baskerville"/>
                <a:cs typeface="Baskerville"/>
              </a:rPr>
              <a:t>ΙΑΤΡΙΚΗ ΣΧΟΛΗ - ΕΚΠΑ</a:t>
            </a:r>
          </a:p>
        </p:txBody>
      </p:sp>
    </p:spTree>
    <p:extLst>
      <p:ext uri="{BB962C8B-B14F-4D97-AF65-F5344CB8AC3E}">
        <p14:creationId xmlns:p14="http://schemas.microsoft.com/office/powerpoint/2010/main" val="248780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ΕΠΕΞΕΡΓΑΣΙΑ ΕΡΕΘΙΣΜΑΤΩΝ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974259"/>
            <a:ext cx="8229600" cy="587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err="1" smtClean="0">
                <a:solidFill>
                  <a:srgbClr val="AD0101"/>
                </a:solidFill>
              </a:rPr>
              <a:t>νευρομηχανικός</a:t>
            </a:r>
            <a:r>
              <a:rPr lang="el-GR" sz="1600" b="1" dirty="0" smtClean="0">
                <a:solidFill>
                  <a:srgbClr val="AD0101"/>
                </a:solidFill>
              </a:rPr>
              <a:t> διαχωρισμός</a:t>
            </a:r>
            <a:endParaRPr lang="el-GR" sz="1600" dirty="0" smtClean="0"/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σύγχρονες </a:t>
            </a:r>
            <a:r>
              <a:rPr lang="el-GR" sz="1600" dirty="0"/>
              <a:t>απόψεις </a:t>
            </a:r>
            <a:r>
              <a:rPr lang="el-GR" sz="1600" dirty="0" smtClean="0"/>
              <a:t>για </a:t>
            </a:r>
            <a:r>
              <a:rPr lang="el-GR" sz="1600" dirty="0" err="1" smtClean="0"/>
              <a:t>παθοφυσιολογία</a:t>
            </a:r>
            <a:r>
              <a:rPr lang="el-GR" sz="1600" dirty="0" smtClean="0"/>
              <a:t> </a:t>
            </a:r>
            <a:r>
              <a:rPr lang="el-GR" sz="1600" dirty="0"/>
              <a:t>δύσπνοιας </a:t>
            </a:r>
            <a:r>
              <a:rPr lang="el-GR" sz="1600" dirty="0" smtClean="0"/>
              <a:t>-&gt; ασυμφωνία μεταξύ κινητικών </a:t>
            </a:r>
            <a:r>
              <a:rPr lang="el-GR" sz="1600" dirty="0"/>
              <a:t>εντολών προς τους </a:t>
            </a:r>
            <a:r>
              <a:rPr lang="el-GR" sz="1600" dirty="0" smtClean="0"/>
              <a:t>αναπνευστικούς </a:t>
            </a:r>
            <a:r>
              <a:rPr lang="el-GR" sz="1600" dirty="0"/>
              <a:t>μυς και </a:t>
            </a:r>
            <a:r>
              <a:rPr lang="el-GR" sz="1600" dirty="0" smtClean="0"/>
              <a:t>πληροφοριών </a:t>
            </a:r>
            <a:r>
              <a:rPr lang="el-GR" sz="1600" dirty="0"/>
              <a:t>που </a:t>
            </a:r>
            <a:r>
              <a:rPr lang="el-GR" sz="1600" dirty="0" smtClean="0"/>
              <a:t>εισέρχονται στο </a:t>
            </a:r>
            <a:r>
              <a:rPr lang="el-GR" sz="1600" dirty="0"/>
              <a:t>ΚΝΣ από τους </a:t>
            </a:r>
            <a:r>
              <a:rPr lang="el-GR" sz="1600" dirty="0" smtClean="0"/>
              <a:t>αισθητικούς υποδοχείς</a:t>
            </a:r>
          </a:p>
          <a:p>
            <a:pPr marL="630238" indent="-273050">
              <a:buFont typeface="Wingdings" charset="2"/>
              <a:buChar char="²"/>
            </a:pPr>
            <a:endParaRPr lang="el-GR" sz="1600" dirty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τροποποίηση </a:t>
            </a:r>
            <a:r>
              <a:rPr lang="el-GR" sz="1600" dirty="0"/>
              <a:t>και γενίκευση </a:t>
            </a:r>
            <a:r>
              <a:rPr lang="el-GR" sz="1600" dirty="0" smtClean="0"/>
              <a:t>της θεωρίας των Campbell </a:t>
            </a:r>
            <a:r>
              <a:rPr lang="el-GR" sz="1600" dirty="0"/>
              <a:t>και </a:t>
            </a:r>
            <a:r>
              <a:rPr lang="el-GR" sz="1600" dirty="0" smtClean="0"/>
              <a:t>Howell (</a:t>
            </a:r>
            <a:r>
              <a:rPr lang="el-GR" sz="1600" dirty="0"/>
              <a:t>1963</a:t>
            </a:r>
            <a:r>
              <a:rPr lang="el-GR" sz="1600" dirty="0" smtClean="0"/>
              <a:t>)</a:t>
            </a:r>
          </a:p>
          <a:p>
            <a:pPr marL="357188"/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η </a:t>
            </a:r>
            <a:r>
              <a:rPr lang="el-GR" sz="1600" dirty="0"/>
              <a:t>μη κατάλληλη σχέση </a:t>
            </a:r>
            <a:r>
              <a:rPr lang="el-GR" sz="1600" dirty="0" smtClean="0"/>
              <a:t>τάσης</a:t>
            </a:r>
            <a:r>
              <a:rPr lang="el-GR" sz="1600" dirty="0"/>
              <a:t>-μήκους των αναπνευστικών </a:t>
            </a:r>
            <a:r>
              <a:rPr lang="el-GR" sz="1600" dirty="0" smtClean="0"/>
              <a:t>μυών</a:t>
            </a:r>
            <a:r>
              <a:rPr lang="el-GR" sz="1600" dirty="0"/>
              <a:t> </a:t>
            </a:r>
            <a:r>
              <a:rPr lang="el-GR" sz="1600" dirty="0" smtClean="0"/>
              <a:t>(δηλαδή της </a:t>
            </a:r>
            <a:r>
              <a:rPr lang="el-GR" sz="1600" dirty="0"/>
              <a:t>πίεσης που παράγουν οι αναπνευστικοί μύες </a:t>
            </a:r>
            <a:r>
              <a:rPr lang="el-GR" sz="1600" dirty="0" smtClean="0"/>
              <a:t>σε σχέση </a:t>
            </a:r>
            <a:r>
              <a:rPr lang="el-GR" sz="1600" dirty="0"/>
              <a:t>με τον </a:t>
            </a:r>
            <a:r>
              <a:rPr lang="el-GR" sz="1600" dirty="0" err="1"/>
              <a:t>αναπνεόμενο</a:t>
            </a:r>
            <a:r>
              <a:rPr lang="el-GR" sz="1600" dirty="0"/>
              <a:t> όγκο που τελικά </a:t>
            </a:r>
            <a:r>
              <a:rPr lang="el-GR" sz="1600" dirty="0" smtClean="0"/>
              <a:t>παράγεται </a:t>
            </a:r>
            <a:r>
              <a:rPr lang="el-GR" sz="1600" dirty="0"/>
              <a:t>κατά την συστολή </a:t>
            </a:r>
            <a:r>
              <a:rPr lang="el-GR" sz="1600" dirty="0" smtClean="0"/>
              <a:t>τους) </a:t>
            </a:r>
            <a:r>
              <a:rPr lang="el-GR" sz="1600" dirty="0"/>
              <a:t>πυροδοτεί την </a:t>
            </a:r>
            <a:r>
              <a:rPr lang="el-GR" sz="1600" dirty="0" smtClean="0"/>
              <a:t>δύσπνοια</a:t>
            </a:r>
          </a:p>
          <a:p>
            <a:pPr marL="714375">
              <a:buSzPct val="80000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σε </a:t>
            </a:r>
            <a:r>
              <a:rPr lang="el-GR" sz="1600" dirty="0"/>
              <a:t>ασθενείς με γενικευμένη παράλυση </a:t>
            </a:r>
            <a:r>
              <a:rPr lang="el-GR" sz="1600" dirty="0" smtClean="0"/>
              <a:t>όμως το αίσθημα </a:t>
            </a:r>
            <a:r>
              <a:rPr lang="el-GR" sz="1600" dirty="0"/>
              <a:t>δύσπνοιας μπορεί να παραχθεί στα πλαίσια </a:t>
            </a:r>
            <a:r>
              <a:rPr lang="el-GR" sz="1600" dirty="0" smtClean="0"/>
              <a:t>της </a:t>
            </a:r>
            <a:r>
              <a:rPr lang="el-GR" sz="1600" dirty="0" err="1" smtClean="0"/>
              <a:t>υπερκαπνίας</a:t>
            </a:r>
            <a:r>
              <a:rPr lang="el-GR" sz="1600" dirty="0"/>
              <a:t>, χωρίς να είναι απαραίτητη η </a:t>
            </a:r>
            <a:r>
              <a:rPr lang="el-GR" sz="1600" dirty="0" smtClean="0"/>
              <a:t>σύσπαση των </a:t>
            </a:r>
            <a:r>
              <a:rPr lang="el-GR" sz="1600" dirty="0"/>
              <a:t>αναπνευστικών </a:t>
            </a:r>
            <a:r>
              <a:rPr lang="el-GR" sz="1600" dirty="0" smtClean="0"/>
              <a:t>μυών</a:t>
            </a:r>
          </a:p>
          <a:p>
            <a:pPr marL="985838" indent="-271463">
              <a:buSzPct val="80000"/>
              <a:buFont typeface="Wingdings" charset="2"/>
              <a:buChar char="v"/>
            </a:pPr>
            <a:endParaRPr lang="el-GR" sz="1600" b="1" dirty="0">
              <a:solidFill>
                <a:srgbClr val="AD0101"/>
              </a:solidFill>
            </a:endParaRPr>
          </a:p>
          <a:p>
            <a:pPr marL="273050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rgbClr val="AD0101"/>
                </a:solidFill>
              </a:rPr>
              <a:t>«πύλες εισόδου»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AD0101"/>
              </a:solidFill>
            </a:endParaRPr>
          </a:p>
          <a:p>
            <a:pPr marL="631825" indent="-285750">
              <a:buFont typeface="Wingdings" charset="2"/>
              <a:buChar char="²"/>
            </a:pPr>
            <a:r>
              <a:rPr lang="el-GR" sz="1600" dirty="0" smtClean="0"/>
              <a:t>συστήματα </a:t>
            </a:r>
            <a:r>
              <a:rPr lang="el-GR" sz="1600" dirty="0"/>
              <a:t>που λειτουργούν </a:t>
            </a:r>
            <a:r>
              <a:rPr lang="el-GR" sz="1600" dirty="0" smtClean="0"/>
              <a:t>ως “</a:t>
            </a:r>
            <a:r>
              <a:rPr lang="el-GR" sz="1600" dirty="0"/>
              <a:t>πύλες εισόδου” για τις αισθητικές </a:t>
            </a:r>
            <a:r>
              <a:rPr lang="el-GR" sz="1600" dirty="0" smtClean="0"/>
              <a:t>πληροφορίες που </a:t>
            </a:r>
            <a:r>
              <a:rPr lang="el-GR" sz="1600" dirty="0"/>
              <a:t>καταφθάνουν με τις προσαγωγές </a:t>
            </a:r>
            <a:r>
              <a:rPr lang="el-GR" sz="1600" dirty="0" smtClean="0"/>
              <a:t>οδούς</a:t>
            </a:r>
          </a:p>
          <a:p>
            <a:pPr marL="346075"/>
            <a:endParaRPr lang="el-GR" sz="800" dirty="0" smtClean="0"/>
          </a:p>
          <a:p>
            <a:pPr marL="631825" indent="-285750">
              <a:buFont typeface="Wingdings" charset="2"/>
              <a:buChar char="²"/>
            </a:pPr>
            <a:r>
              <a:rPr lang="el-GR" sz="1600" dirty="0" smtClean="0"/>
              <a:t>εξυπηρετούν </a:t>
            </a:r>
            <a:r>
              <a:rPr lang="el-GR" sz="1600" dirty="0"/>
              <a:t>την αποφυγή υπερχείλισης του ΚΝΣ </a:t>
            </a:r>
            <a:r>
              <a:rPr lang="el-GR" sz="1600" dirty="0" smtClean="0"/>
              <a:t>από άχρηστα </a:t>
            </a:r>
            <a:r>
              <a:rPr lang="el-GR" sz="1600" dirty="0"/>
              <a:t>ή ασήμαντα </a:t>
            </a:r>
            <a:r>
              <a:rPr lang="el-GR" sz="1600" dirty="0" smtClean="0"/>
              <a:t>δεδομένα</a:t>
            </a:r>
          </a:p>
          <a:p>
            <a:pPr marL="346075"/>
            <a:endParaRPr lang="el-GR" sz="800" dirty="0" smtClean="0"/>
          </a:p>
          <a:p>
            <a:pPr marL="631825" indent="-285750">
              <a:buFont typeface="Wingdings" charset="2"/>
              <a:buChar char="²"/>
            </a:pPr>
            <a:r>
              <a:rPr lang="el-GR" sz="1600" dirty="0" smtClean="0"/>
              <a:t>το φιλτράρισμα </a:t>
            </a:r>
            <a:r>
              <a:rPr lang="el-GR" sz="1600" dirty="0"/>
              <a:t>της πληροφορίας προς τον εγκεφαλικό </a:t>
            </a:r>
            <a:r>
              <a:rPr lang="el-GR" sz="1600" dirty="0" smtClean="0"/>
              <a:t>φλοιό επιδρά </a:t>
            </a:r>
            <a:r>
              <a:rPr lang="el-GR" sz="1600" dirty="0"/>
              <a:t>και στις δύο συνιστώσες </a:t>
            </a:r>
            <a:r>
              <a:rPr lang="el-GR" sz="1600" dirty="0" smtClean="0"/>
              <a:t>του αισθήματος της δύσπνοιας</a:t>
            </a:r>
            <a:r>
              <a:rPr lang="el-GR" sz="1600" dirty="0"/>
              <a:t>: την </a:t>
            </a:r>
            <a:r>
              <a:rPr lang="el-GR" sz="1600" b="1" dirty="0">
                <a:solidFill>
                  <a:srgbClr val="3C4559"/>
                </a:solidFill>
              </a:rPr>
              <a:t>αισθητηριακή επίγνωση</a:t>
            </a:r>
            <a:r>
              <a:rPr lang="el-GR" sz="1600" dirty="0"/>
              <a:t> και την </a:t>
            </a:r>
            <a:r>
              <a:rPr lang="el-GR" sz="1600" b="1" dirty="0" smtClean="0">
                <a:solidFill>
                  <a:srgbClr val="3C4559"/>
                </a:solidFill>
              </a:rPr>
              <a:t>συναισθηματική διεργασία</a:t>
            </a:r>
          </a:p>
        </p:txBody>
      </p:sp>
    </p:spTree>
    <p:extLst>
      <p:ext uri="{BB962C8B-B14F-4D97-AF65-F5344CB8AC3E}">
        <p14:creationId xmlns:p14="http://schemas.microsoft.com/office/powerpoint/2010/main" val="159800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ΣΥΝΙΣΤΩΣΕΣ ΔΥΣΠΝΟΙΑΣ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974259"/>
            <a:ext cx="8229600" cy="587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rgbClr val="AD0101"/>
                </a:solidFill>
              </a:rPr>
              <a:t>αισθητηριακή επίγνωση</a:t>
            </a:r>
            <a:endParaRPr lang="el-GR" sz="1600" dirty="0" smtClean="0"/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διαδικασία </a:t>
            </a:r>
            <a:r>
              <a:rPr lang="el-GR" sz="1600" dirty="0"/>
              <a:t>κατά την οποία διαφορετικές </a:t>
            </a:r>
            <a:r>
              <a:rPr lang="el-GR" sz="1600" dirty="0" smtClean="0"/>
              <a:t>αισθητηριακές πληροφορίες</a:t>
            </a:r>
            <a:r>
              <a:rPr lang="el-GR" sz="1600" dirty="0"/>
              <a:t> </a:t>
            </a:r>
            <a:r>
              <a:rPr lang="el-GR" sz="1600" dirty="0" smtClean="0"/>
              <a:t>ενεργοποιούν </a:t>
            </a:r>
            <a:r>
              <a:rPr lang="el-GR" sz="1600" dirty="0"/>
              <a:t>διαφορετικές </a:t>
            </a:r>
            <a:r>
              <a:rPr lang="el-GR" sz="1600" dirty="0" err="1"/>
              <a:t>φλοιϊκές</a:t>
            </a:r>
            <a:r>
              <a:rPr lang="el-GR" sz="1600" dirty="0"/>
              <a:t> διεργασίες και </a:t>
            </a:r>
            <a:r>
              <a:rPr lang="el-GR" sz="1600" dirty="0" smtClean="0"/>
              <a:t>δημιουργούν </a:t>
            </a: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διακριτά </a:t>
            </a:r>
            <a:r>
              <a:rPr lang="el-GR" sz="1600" b="1" dirty="0" err="1">
                <a:solidFill>
                  <a:schemeClr val="accent4">
                    <a:lumMod val="50000"/>
                  </a:schemeClr>
                </a:solidFill>
              </a:rPr>
              <a:t>δυσπνοϊκά</a:t>
            </a:r>
            <a:r>
              <a:rPr lang="el-GR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αισθήματα</a:t>
            </a:r>
            <a:r>
              <a:rPr lang="el-GR" sz="1600" dirty="0" smtClean="0"/>
              <a:t> και </a:t>
            </a:r>
            <a:r>
              <a:rPr lang="el-GR" sz="1600" b="1" dirty="0" smtClean="0">
                <a:solidFill>
                  <a:srgbClr val="3C4559"/>
                </a:solidFill>
              </a:rPr>
              <a:t>διαφορετικά </a:t>
            </a:r>
            <a:r>
              <a:rPr lang="el-GR" sz="1600" b="1" dirty="0">
                <a:solidFill>
                  <a:srgbClr val="3C4559"/>
                </a:solidFill>
              </a:rPr>
              <a:t>επίπεδα έντασης </a:t>
            </a:r>
            <a:r>
              <a:rPr lang="el-GR" sz="1600" b="1" dirty="0" smtClean="0">
                <a:solidFill>
                  <a:srgbClr val="3C4559"/>
                </a:solidFill>
              </a:rPr>
              <a:t>δύσπνοιας</a:t>
            </a:r>
          </a:p>
          <a:p>
            <a:pPr marL="630238" indent="-273050">
              <a:buFont typeface="Wingdings" charset="2"/>
              <a:buChar char="²"/>
            </a:pPr>
            <a:endParaRPr lang="el-GR" sz="800" dirty="0"/>
          </a:p>
          <a:p>
            <a:pPr marL="630238" indent="-273050">
              <a:buFont typeface="Wingdings" charset="2"/>
              <a:buChar char="²"/>
            </a:pPr>
            <a:r>
              <a:rPr lang="el-GR" sz="1600" b="1" dirty="0" smtClean="0">
                <a:solidFill>
                  <a:srgbClr val="5D7053"/>
                </a:solidFill>
              </a:rPr>
              <a:t>αίσθημα </a:t>
            </a:r>
            <a:r>
              <a:rPr lang="el-GR" sz="1600" b="1" dirty="0">
                <a:solidFill>
                  <a:srgbClr val="5D7053"/>
                </a:solidFill>
              </a:rPr>
              <a:t>«αυξημένου έργου/</a:t>
            </a:r>
            <a:r>
              <a:rPr lang="el-GR" sz="1600" b="1" dirty="0" smtClean="0">
                <a:solidFill>
                  <a:srgbClr val="5D7053"/>
                </a:solidFill>
              </a:rPr>
              <a:t>προσπάθειας</a:t>
            </a:r>
            <a:r>
              <a:rPr lang="el-GR" sz="1600" b="1" dirty="0">
                <a:solidFill>
                  <a:srgbClr val="5D7053"/>
                </a:solidFill>
              </a:rPr>
              <a:t>»</a:t>
            </a:r>
            <a:r>
              <a:rPr lang="el-GR" sz="1600" dirty="0"/>
              <a:t> </a:t>
            </a:r>
            <a:endParaRPr lang="el-GR" sz="16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περιγράφεται από </a:t>
            </a:r>
            <a:r>
              <a:rPr lang="el-GR" sz="1600" dirty="0"/>
              <a:t>ασθενείς </a:t>
            </a:r>
            <a:r>
              <a:rPr lang="el-GR" sz="1600" dirty="0" smtClean="0"/>
              <a:t>με αυξημένο </a:t>
            </a:r>
            <a:r>
              <a:rPr lang="el-GR" sz="1600" dirty="0"/>
              <a:t>αναπνευστικό έργο λόγω </a:t>
            </a:r>
            <a:r>
              <a:rPr lang="el-GR" sz="1600" dirty="0" smtClean="0"/>
              <a:t>αντιστάσεων και</a:t>
            </a:r>
            <a:r>
              <a:rPr lang="el-GR" sz="1600" dirty="0"/>
              <a:t>/ή </a:t>
            </a:r>
            <a:r>
              <a:rPr lang="el-GR" sz="1600" dirty="0" err="1"/>
              <a:t>υπερδιάτασης</a:t>
            </a:r>
            <a:r>
              <a:rPr lang="el-GR" sz="1600" dirty="0"/>
              <a:t> των πνευμόνων (</a:t>
            </a:r>
            <a:r>
              <a:rPr lang="el-GR" sz="1600" dirty="0" err="1"/>
              <a:t>π.χ</a:t>
            </a:r>
            <a:r>
              <a:rPr lang="el-GR" sz="1600" dirty="0"/>
              <a:t>. </a:t>
            </a:r>
            <a:r>
              <a:rPr lang="el-GR" sz="1600" dirty="0" smtClean="0"/>
              <a:t>άσθμα, ΧΑΠ</a:t>
            </a:r>
            <a:r>
              <a:rPr lang="el-GR" sz="1600" dirty="0"/>
              <a:t>), ή μυϊκή αδυναμία λόγω κόπωσης ή </a:t>
            </a:r>
            <a:r>
              <a:rPr lang="el-GR" sz="1600" dirty="0" smtClean="0"/>
              <a:t>παράλυσης </a:t>
            </a:r>
            <a:r>
              <a:rPr lang="el-GR" sz="1600" dirty="0"/>
              <a:t>(</a:t>
            </a:r>
            <a:r>
              <a:rPr lang="el-GR" sz="1600" dirty="0" err="1"/>
              <a:t>π.χ</a:t>
            </a:r>
            <a:r>
              <a:rPr lang="el-GR" sz="1600" dirty="0"/>
              <a:t>. </a:t>
            </a:r>
            <a:r>
              <a:rPr lang="el-GR" sz="1600" dirty="0" err="1"/>
              <a:t>νευρομυϊκά</a:t>
            </a:r>
            <a:r>
              <a:rPr lang="el-GR" sz="1600" dirty="0"/>
              <a:t> νοσήματα</a:t>
            </a:r>
            <a:r>
              <a:rPr lang="el-GR" sz="1600" dirty="0" smtClean="0"/>
              <a:t>)</a:t>
            </a:r>
          </a:p>
          <a:p>
            <a:pPr marL="714375">
              <a:buSzPct val="80000"/>
            </a:pPr>
            <a:endParaRPr lang="el-GR" sz="800" dirty="0" smtClean="0"/>
          </a:p>
          <a:p>
            <a:pPr marL="630238" indent="-273050">
              <a:buSzPct val="80000"/>
              <a:buFont typeface="Wingdings" charset="2"/>
              <a:buChar char="²"/>
            </a:pPr>
            <a:r>
              <a:rPr lang="el-GR" sz="1600" b="1" dirty="0" smtClean="0">
                <a:solidFill>
                  <a:srgbClr val="5D7053"/>
                </a:solidFill>
              </a:rPr>
              <a:t>αίσθημα </a:t>
            </a:r>
            <a:r>
              <a:rPr lang="el-GR" sz="1600" b="1" dirty="0">
                <a:solidFill>
                  <a:srgbClr val="5D7053"/>
                </a:solidFill>
              </a:rPr>
              <a:t>«</a:t>
            </a:r>
            <a:r>
              <a:rPr lang="el-GR" sz="1600" b="1" dirty="0" smtClean="0">
                <a:solidFill>
                  <a:srgbClr val="5D7053"/>
                </a:solidFill>
              </a:rPr>
              <a:t>δίψας </a:t>
            </a:r>
            <a:r>
              <a:rPr lang="el-GR" sz="1600" b="1" dirty="0">
                <a:solidFill>
                  <a:srgbClr val="5D7053"/>
                </a:solidFill>
              </a:rPr>
              <a:t>για αέρα</a:t>
            </a:r>
            <a:r>
              <a:rPr lang="el-GR" sz="1600" b="1" dirty="0" smtClean="0">
                <a:solidFill>
                  <a:srgbClr val="5D7053"/>
                </a:solidFill>
              </a:rPr>
              <a:t>»</a:t>
            </a:r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συχνά </a:t>
            </a:r>
            <a:r>
              <a:rPr lang="el-GR" sz="1600" dirty="0"/>
              <a:t>μεταφράζεται ως </a:t>
            </a:r>
            <a:r>
              <a:rPr lang="el-GR" sz="1600" dirty="0" smtClean="0"/>
              <a:t>μη ικανοποιητική </a:t>
            </a:r>
            <a:r>
              <a:rPr lang="el-GR" sz="1600" dirty="0"/>
              <a:t>εισπνοή ή μια δυσάρεστη </a:t>
            </a:r>
            <a:r>
              <a:rPr lang="el-GR" sz="1600" dirty="0" smtClean="0"/>
              <a:t>ανάγκη για </a:t>
            </a:r>
            <a:r>
              <a:rPr lang="el-GR" sz="1600" dirty="0"/>
              <a:t>βαθύτερη </a:t>
            </a:r>
            <a:r>
              <a:rPr lang="el-GR" sz="1600" dirty="0" smtClean="0"/>
              <a:t>αναπνοή</a:t>
            </a:r>
          </a:p>
          <a:p>
            <a:pPr marL="714375">
              <a:buSzPct val="80000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έχει </a:t>
            </a:r>
            <a:r>
              <a:rPr lang="el-GR" sz="1600" dirty="0"/>
              <a:t>αναπαραχθεί </a:t>
            </a:r>
            <a:r>
              <a:rPr lang="el-GR" sz="1600" dirty="0" smtClean="0"/>
              <a:t>πειραματικά </a:t>
            </a:r>
            <a:r>
              <a:rPr lang="el-GR" sz="1600" dirty="0"/>
              <a:t>αυξάνοντας την αναπνευστική ώση </a:t>
            </a:r>
            <a:r>
              <a:rPr lang="el-GR" sz="1600" dirty="0" smtClean="0"/>
              <a:t>μετά από </a:t>
            </a:r>
            <a:r>
              <a:rPr lang="el-GR" sz="1600" dirty="0"/>
              <a:t>άσκηση, </a:t>
            </a:r>
            <a:r>
              <a:rPr lang="el-GR" sz="1600" dirty="0" err="1"/>
              <a:t>υπερκαπνία</a:t>
            </a:r>
            <a:r>
              <a:rPr lang="el-GR" sz="1600" dirty="0"/>
              <a:t> ή </a:t>
            </a:r>
            <a:r>
              <a:rPr lang="el-GR" sz="1600" dirty="0" err="1" smtClean="0"/>
              <a:t>υποξαιμία</a:t>
            </a:r>
            <a:endParaRPr lang="el-GR" sz="1600" dirty="0"/>
          </a:p>
          <a:p>
            <a:pPr marL="985838" indent="-271463">
              <a:buSzPct val="80000"/>
              <a:buFont typeface="Wingdings" charset="2"/>
              <a:buChar char="v"/>
            </a:pPr>
            <a:endParaRPr lang="el-GR" sz="800" dirty="0"/>
          </a:p>
          <a:p>
            <a:pPr marL="630238" indent="-273050">
              <a:buSzPct val="80000"/>
              <a:buFont typeface="Wingdings" charset="2"/>
              <a:buChar char="²"/>
            </a:pPr>
            <a:r>
              <a:rPr lang="el-GR" sz="1600" b="1" dirty="0" smtClean="0">
                <a:solidFill>
                  <a:srgbClr val="5D7053"/>
                </a:solidFill>
              </a:rPr>
              <a:t>«</a:t>
            </a:r>
            <a:r>
              <a:rPr lang="el-GR" sz="1600" b="1" dirty="0" err="1" smtClean="0">
                <a:solidFill>
                  <a:srgbClr val="5D7053"/>
                </a:solidFill>
              </a:rPr>
              <a:t>συσφικτικό</a:t>
            </a:r>
            <a:r>
              <a:rPr lang="el-GR" sz="1600" b="1" dirty="0" smtClean="0">
                <a:solidFill>
                  <a:srgbClr val="5D7053"/>
                </a:solidFill>
              </a:rPr>
              <a:t> </a:t>
            </a:r>
            <a:r>
              <a:rPr lang="el-GR" sz="1600" b="1" dirty="0">
                <a:solidFill>
                  <a:srgbClr val="5D7053"/>
                </a:solidFill>
              </a:rPr>
              <a:t>αίσθημα» </a:t>
            </a:r>
            <a:endParaRPr lang="el-GR" sz="1600" b="1" dirty="0" smtClean="0">
              <a:solidFill>
                <a:srgbClr val="5D7053"/>
              </a:solidFill>
            </a:endParaRPr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περιγράφεται </a:t>
            </a:r>
            <a:r>
              <a:rPr lang="el-GR" sz="1600" dirty="0"/>
              <a:t>συνήθως στις </a:t>
            </a:r>
            <a:r>
              <a:rPr lang="el-GR" sz="1600" dirty="0" smtClean="0"/>
              <a:t>αρχικές </a:t>
            </a:r>
            <a:r>
              <a:rPr lang="el-GR" sz="1600" dirty="0"/>
              <a:t>φάσεις μιας κρίσης άσθματος, όπου ο </a:t>
            </a:r>
            <a:r>
              <a:rPr lang="el-GR" sz="1600" dirty="0" err="1" smtClean="0"/>
              <a:t>βρογχόσπασμος</a:t>
            </a:r>
            <a:r>
              <a:rPr lang="el-GR" sz="1600" dirty="0" smtClean="0"/>
              <a:t> </a:t>
            </a:r>
            <a:r>
              <a:rPr lang="el-GR" sz="1600" dirty="0"/>
              <a:t>προκαλεί διέγερση των </a:t>
            </a:r>
            <a:r>
              <a:rPr lang="el-GR" sz="1600" dirty="0" smtClean="0"/>
              <a:t>υποδοχέων των </a:t>
            </a:r>
            <a:r>
              <a:rPr lang="el-GR" sz="1600" dirty="0"/>
              <a:t>αεραγωγών (</a:t>
            </a:r>
            <a:r>
              <a:rPr lang="el-GR" sz="1600" dirty="0" err="1"/>
              <a:t>RARs</a:t>
            </a:r>
            <a:r>
              <a:rPr lang="el-GR" sz="1600" dirty="0"/>
              <a:t> και βρογχικών </a:t>
            </a:r>
            <a:r>
              <a:rPr lang="el-GR" sz="1600" dirty="0" smtClean="0"/>
              <a:t>υποδοχέων των </a:t>
            </a:r>
            <a:r>
              <a:rPr lang="el-GR" sz="1600" dirty="0"/>
              <a:t>ινών C</a:t>
            </a:r>
            <a:r>
              <a:rPr lang="el-GR" sz="1600" dirty="0" smtClean="0"/>
              <a:t>)</a:t>
            </a:r>
          </a:p>
          <a:p>
            <a:pPr marL="714375">
              <a:buSzPct val="80000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/>
              <a:t>σ</a:t>
            </a:r>
            <a:r>
              <a:rPr lang="el-GR" sz="1600" dirty="0" smtClean="0"/>
              <a:t>την </a:t>
            </a:r>
            <a:r>
              <a:rPr lang="el-GR" sz="1600" dirty="0"/>
              <a:t>εξέλιξη μιας κρίσης </a:t>
            </a:r>
            <a:r>
              <a:rPr lang="el-GR" sz="1600" dirty="0" smtClean="0"/>
              <a:t>άσθματος μπορεί </a:t>
            </a:r>
            <a:r>
              <a:rPr lang="el-GR" sz="1600" dirty="0"/>
              <a:t>να αναπτυχθεί αίσθημα «αυξημένου </a:t>
            </a:r>
            <a:r>
              <a:rPr lang="el-GR" sz="1600" dirty="0" smtClean="0"/>
              <a:t>έργου</a:t>
            </a:r>
            <a:r>
              <a:rPr lang="el-GR" sz="1600" dirty="0"/>
              <a:t>» ή «δίψας για αέρα», καθώς αυξάνεται </a:t>
            </a:r>
            <a:r>
              <a:rPr lang="el-GR" sz="1600" dirty="0" smtClean="0"/>
              <a:t>το αναπνευστικό </a:t>
            </a:r>
            <a:r>
              <a:rPr lang="el-GR" sz="1600" dirty="0"/>
              <a:t>έργο ή αναπτύσσεται </a:t>
            </a:r>
            <a:r>
              <a:rPr lang="el-GR" sz="1600" dirty="0" err="1"/>
              <a:t>υποξαιμία</a:t>
            </a:r>
            <a:r>
              <a:rPr lang="el-GR" sz="1600" dirty="0"/>
              <a:t> </a:t>
            </a:r>
            <a:r>
              <a:rPr lang="el-GR" sz="1600" dirty="0" smtClean="0"/>
              <a:t>ή </a:t>
            </a:r>
            <a:r>
              <a:rPr lang="el-GR" sz="1600" dirty="0" err="1" smtClean="0"/>
              <a:t>υπερκαπνία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97439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ΣΥΝΙΣΤΩΣΕΣ ΔΥΣΠΝΟΙΑΣ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037235"/>
            <a:ext cx="8229600" cy="513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rgbClr val="AD0101"/>
                </a:solidFill>
              </a:rPr>
              <a:t>συναισθηματική διεργασία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μερικοί </a:t>
            </a:r>
            <a:r>
              <a:rPr lang="el-GR" sz="1600" dirty="0"/>
              <a:t>ασθενείς με </a:t>
            </a:r>
            <a:r>
              <a:rPr lang="el-GR" sz="1600" dirty="0" smtClean="0"/>
              <a:t>έντονα </a:t>
            </a:r>
            <a:r>
              <a:rPr lang="el-GR" sz="1600" dirty="0"/>
              <a:t>αρνητικά συναισθήματα </a:t>
            </a:r>
            <a:r>
              <a:rPr lang="el-GR" sz="1600" dirty="0" smtClean="0"/>
              <a:t>περιγράφουν έναν </a:t>
            </a:r>
            <a:r>
              <a:rPr lang="el-GR" sz="1600" b="1" dirty="0">
                <a:solidFill>
                  <a:schemeClr val="accent4">
                    <a:lumMod val="50000"/>
                  </a:schemeClr>
                </a:solidFill>
              </a:rPr>
              <a:t>βαθμό δύσπνοιας δυσανάλογα υψηλό</a:t>
            </a:r>
            <a:r>
              <a:rPr lang="el-GR" sz="1600" dirty="0"/>
              <a:t> με </a:t>
            </a:r>
            <a:r>
              <a:rPr lang="el-GR" sz="1600" dirty="0" smtClean="0"/>
              <a:t>την βαρύτητα </a:t>
            </a:r>
            <a:r>
              <a:rPr lang="el-GR" sz="1600" dirty="0"/>
              <a:t>της αναπνευστικής </a:t>
            </a:r>
            <a:r>
              <a:rPr lang="el-GR" sz="1600" dirty="0" smtClean="0"/>
              <a:t>διαταραχής</a:t>
            </a:r>
          </a:p>
          <a:p>
            <a:pPr marL="357188"/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ορισμένες </a:t>
            </a:r>
            <a:r>
              <a:rPr lang="el-GR" sz="1600" dirty="0"/>
              <a:t>διαστάσεις </a:t>
            </a:r>
            <a:r>
              <a:rPr lang="el-GR" sz="1600" dirty="0" smtClean="0"/>
              <a:t>δύσπνοιας μπορεί </a:t>
            </a:r>
            <a:r>
              <a:rPr lang="el-GR" sz="1600" dirty="0"/>
              <a:t>να επηρεαστούν </a:t>
            </a:r>
            <a:r>
              <a:rPr lang="el-GR" sz="1600" dirty="0" smtClean="0"/>
              <a:t>από </a:t>
            </a:r>
            <a:r>
              <a:rPr lang="el-GR" sz="1600" dirty="0"/>
              <a:t>συναίσθημα και </a:t>
            </a:r>
            <a:r>
              <a:rPr lang="el-GR" sz="1600" dirty="0" smtClean="0"/>
              <a:t>προσοχή</a:t>
            </a:r>
          </a:p>
          <a:p>
            <a:pPr marL="357188"/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ο </a:t>
            </a:r>
            <a:r>
              <a:rPr lang="el-GR" sz="1600" dirty="0"/>
              <a:t>βαθμός </a:t>
            </a:r>
            <a:r>
              <a:rPr lang="el-GR" sz="1600" dirty="0" smtClean="0"/>
              <a:t>του δυσάρεστου </a:t>
            </a:r>
            <a:r>
              <a:rPr lang="el-GR" sz="1600" dirty="0"/>
              <a:t>συναισθήματος που σχετίζεται με τη </a:t>
            </a:r>
            <a:r>
              <a:rPr lang="el-GR" sz="1600" dirty="0" smtClean="0"/>
              <a:t>δύσπνοια </a:t>
            </a:r>
            <a:r>
              <a:rPr lang="el-GR" sz="1600" dirty="0"/>
              <a:t>αυξάνεται στους ασθενείς που </a:t>
            </a:r>
            <a:r>
              <a:rPr lang="el-GR" sz="1600" dirty="0" smtClean="0"/>
              <a:t>αλλάζουν συναισθηματική </a:t>
            </a:r>
            <a:r>
              <a:rPr lang="el-GR" sz="1600" dirty="0"/>
              <a:t>κατάσταση προς το αρνητικό </a:t>
            </a:r>
            <a:r>
              <a:rPr lang="el-GR" sz="1600" dirty="0" smtClean="0"/>
              <a:t>ή εμφανίζουν </a:t>
            </a:r>
            <a:r>
              <a:rPr lang="el-GR" sz="1600" dirty="0"/>
              <a:t>σοβαρή αγχώδη διαταραχή ή </a:t>
            </a:r>
            <a:r>
              <a:rPr lang="el-GR" sz="1600" dirty="0" smtClean="0"/>
              <a:t>κατάθλιψη</a:t>
            </a:r>
            <a:r>
              <a:rPr lang="el-GR" sz="1600" dirty="0"/>
              <a:t>, ενώ η ένταση της δύσπνοιας μπορεί να </a:t>
            </a:r>
            <a:r>
              <a:rPr lang="el-GR" sz="1600" dirty="0" smtClean="0"/>
              <a:t>παραμένει αμετάβλητη</a:t>
            </a:r>
            <a:endParaRPr lang="el-GR" sz="1600" dirty="0"/>
          </a:p>
          <a:p>
            <a:pPr marL="714375">
              <a:buSzPct val="80000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η </a:t>
            </a:r>
            <a:r>
              <a:rPr lang="el-GR" sz="1600" dirty="0"/>
              <a:t>απόσπαση της </a:t>
            </a:r>
            <a:r>
              <a:rPr lang="el-GR" sz="1600" dirty="0" smtClean="0"/>
              <a:t>προσοχής </a:t>
            </a:r>
            <a:r>
              <a:rPr lang="el-GR" sz="1600" dirty="0"/>
              <a:t>αμβλύνει μόνο την συναισθηματική </a:t>
            </a:r>
            <a:r>
              <a:rPr lang="el-GR" sz="1600" dirty="0" smtClean="0"/>
              <a:t>συνιστώσα </a:t>
            </a:r>
            <a:r>
              <a:rPr lang="el-GR" sz="1600" dirty="0"/>
              <a:t>της δύσπνοιας τόσο σε υγιή άτομα </a:t>
            </a:r>
            <a:r>
              <a:rPr lang="el-GR" sz="1600" dirty="0" smtClean="0"/>
              <a:t>όσο και </a:t>
            </a:r>
            <a:r>
              <a:rPr lang="el-GR" sz="1600" dirty="0"/>
              <a:t>σε ασθενείς με </a:t>
            </a:r>
            <a:r>
              <a:rPr lang="el-GR" sz="1600" dirty="0" smtClean="0"/>
              <a:t>ΧΑΠ</a:t>
            </a:r>
          </a:p>
          <a:p>
            <a:pPr marL="985838" indent="-271463">
              <a:buSzPct val="80000"/>
              <a:buFont typeface="Wingdings" charset="2"/>
              <a:buChar char="v"/>
            </a:pPr>
            <a:endParaRPr lang="el-GR" sz="800" dirty="0"/>
          </a:p>
          <a:p>
            <a:pPr marL="630238" indent="-273050">
              <a:buFont typeface="Wingdings" charset="2"/>
              <a:buChar char="²"/>
            </a:pPr>
            <a:r>
              <a:rPr lang="el-GR" sz="1600" b="1" dirty="0" smtClean="0">
                <a:solidFill>
                  <a:srgbClr val="5D7053"/>
                </a:solidFill>
              </a:rPr>
              <a:t>χρόνια </a:t>
            </a:r>
            <a:r>
              <a:rPr lang="el-GR" sz="1600" b="1" dirty="0">
                <a:solidFill>
                  <a:srgbClr val="5D7053"/>
                </a:solidFill>
              </a:rPr>
              <a:t>συναισθηματική </a:t>
            </a:r>
            <a:r>
              <a:rPr lang="el-GR" sz="1600" b="1" dirty="0" smtClean="0">
                <a:solidFill>
                  <a:srgbClr val="5D7053"/>
                </a:solidFill>
              </a:rPr>
              <a:t>συνιστώσα</a:t>
            </a:r>
          </a:p>
          <a:p>
            <a:pPr marL="630238" indent="-273050">
              <a:buFont typeface="Wingdings" charset="2"/>
              <a:buChar char="²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σχετίζεται </a:t>
            </a:r>
            <a:r>
              <a:rPr lang="el-GR" sz="1600" dirty="0"/>
              <a:t>με άγχος και/ή </a:t>
            </a:r>
            <a:r>
              <a:rPr lang="el-GR" sz="1600" dirty="0" smtClean="0"/>
              <a:t>κατάθλιψη</a:t>
            </a:r>
            <a:endParaRPr lang="el-GR" sz="1600" dirty="0"/>
          </a:p>
          <a:p>
            <a:pPr marL="714375">
              <a:buSzPct val="80000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επηρεάζει λειτουργικότητα ασθενών και συμμόρφωσή στη θεραπευτική αγωγή </a:t>
            </a:r>
          </a:p>
          <a:p>
            <a:pPr marL="714375">
              <a:buSzPct val="80000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αυξάνει </a:t>
            </a:r>
            <a:r>
              <a:rPr lang="el-GR" sz="1600" dirty="0"/>
              <a:t>νοσηρότητα και </a:t>
            </a:r>
            <a:r>
              <a:rPr lang="el-GR" sz="1600" dirty="0" smtClean="0"/>
              <a:t>θνητότητα</a:t>
            </a:r>
          </a:p>
          <a:p>
            <a:pPr marL="357188"/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πολλοί </a:t>
            </a:r>
            <a:r>
              <a:rPr lang="el-GR" sz="1600" dirty="0"/>
              <a:t>ασθενείς</a:t>
            </a:r>
            <a:r>
              <a:rPr lang="el-GR" sz="1600" dirty="0" smtClean="0"/>
              <a:t>, αν </a:t>
            </a:r>
            <a:r>
              <a:rPr lang="el-GR" sz="1600" dirty="0"/>
              <a:t>και αισθάνονται δύσπνοια, χρησιμοποιούν </a:t>
            </a: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διαφορετικές </a:t>
            </a:r>
            <a:r>
              <a:rPr lang="el-GR" sz="1600" b="1" dirty="0">
                <a:solidFill>
                  <a:schemeClr val="accent4">
                    <a:lumMod val="50000"/>
                  </a:schemeClr>
                </a:solidFill>
              </a:rPr>
              <a:t>λέξεις για να την εκφράσουν</a:t>
            </a:r>
            <a:r>
              <a:rPr lang="el-GR" sz="1600" dirty="0"/>
              <a:t> και </a:t>
            </a:r>
            <a:r>
              <a:rPr lang="el-GR" sz="1600" dirty="0" smtClean="0"/>
              <a:t>συχνά τη </a:t>
            </a:r>
            <a:r>
              <a:rPr lang="el-GR" sz="1600" dirty="0"/>
              <a:t>συγχέουν με τον θωρακικό πόνο</a:t>
            </a:r>
          </a:p>
        </p:txBody>
      </p:sp>
    </p:spTree>
    <p:extLst>
      <p:ext uri="{BB962C8B-B14F-4D97-AF65-F5344CB8AC3E}">
        <p14:creationId xmlns:p14="http://schemas.microsoft.com/office/powerpoint/2010/main" val="174797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7554"/>
            <a:ext cx="7772400" cy="1470025"/>
          </a:xfrm>
        </p:spPr>
        <p:txBody>
          <a:bodyPr>
            <a:normAutofit/>
          </a:bodyPr>
          <a:lstStyle/>
          <a:p>
            <a:r>
              <a:rPr lang="el-GR" sz="3800" b="1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ΒΗΧΑΣ</a:t>
            </a:r>
            <a:endParaRPr lang="en-US" sz="38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1123"/>
            <a:ext cx="6400800" cy="135141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l-GR" sz="2000" b="1" dirty="0" smtClean="0">
                <a:latin typeface="Baskerville"/>
                <a:cs typeface="Baskerville"/>
              </a:rPr>
              <a:t>Βασίλειος Σ. Σκούρας</a:t>
            </a:r>
          </a:p>
          <a:p>
            <a:pPr>
              <a:lnSpc>
                <a:spcPct val="70000"/>
              </a:lnSpc>
            </a:pPr>
            <a:r>
              <a:rPr lang="el-GR" sz="2000" dirty="0" smtClean="0">
                <a:latin typeface="Baskerville"/>
                <a:cs typeface="Baskerville"/>
              </a:rPr>
              <a:t>Πνευμονολόγος</a:t>
            </a:r>
          </a:p>
          <a:p>
            <a:pPr>
              <a:lnSpc>
                <a:spcPct val="70000"/>
              </a:lnSpc>
            </a:pPr>
            <a:endParaRPr lang="el-GR" sz="1000" dirty="0">
              <a:latin typeface="Baskerville"/>
              <a:cs typeface="Baskerville"/>
            </a:endParaRPr>
          </a:p>
          <a:p>
            <a:pPr>
              <a:lnSpc>
                <a:spcPct val="70000"/>
              </a:lnSpc>
            </a:pPr>
            <a:r>
              <a:rPr lang="el-GR" sz="2000" dirty="0" smtClean="0">
                <a:latin typeface="Baskerville"/>
                <a:cs typeface="Baskerville"/>
              </a:rPr>
              <a:t>Α’ Πνευμονολογική Κλινική</a:t>
            </a:r>
          </a:p>
          <a:p>
            <a:pPr>
              <a:lnSpc>
                <a:spcPct val="70000"/>
              </a:lnSpc>
            </a:pPr>
            <a:r>
              <a:rPr lang="el-GR" sz="2000" dirty="0" smtClean="0">
                <a:latin typeface="Baskerville"/>
                <a:cs typeface="Baskerville"/>
              </a:rPr>
              <a:t>Νοσοκομείο ΥΓΕΙΑ</a:t>
            </a:r>
            <a:endParaRPr lang="en-US" sz="2000" dirty="0">
              <a:latin typeface="Baskerville"/>
              <a:cs typeface="Baskervill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11552"/>
            <a:ext cx="7772400" cy="57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l-GR" sz="2000" b="1" dirty="0" smtClean="0">
                <a:latin typeface="Baskerville"/>
                <a:cs typeface="Baskerville"/>
              </a:rPr>
              <a:t>ΠΑΘΟΛΟΓΙΚΗ ΦΥΣΙΟΛΟΓΙΑ</a:t>
            </a:r>
            <a:endParaRPr lang="en-US" sz="2000" b="1" dirty="0" smtClean="0">
              <a:latin typeface="Baskerville"/>
              <a:cs typeface="Baskerville"/>
            </a:endParaRPr>
          </a:p>
          <a:p>
            <a:pPr>
              <a:lnSpc>
                <a:spcPct val="110000"/>
              </a:lnSpc>
            </a:pPr>
            <a:r>
              <a:rPr lang="el-GR" sz="2000" b="1" dirty="0" smtClean="0">
                <a:latin typeface="Baskerville"/>
                <a:cs typeface="Baskerville"/>
              </a:rPr>
              <a:t>ΙΑΤΡΙΚΗ ΣΧΟΛΗ - ΕΚΠΑ</a:t>
            </a:r>
          </a:p>
        </p:txBody>
      </p:sp>
    </p:spTree>
    <p:extLst>
      <p:ext uri="{BB962C8B-B14F-4D97-AF65-F5344CB8AC3E}">
        <p14:creationId xmlns:p14="http://schemas.microsoft.com/office/powerpoint/2010/main" val="36715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ΕΙΣΑΓΩΓΗ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15432"/>
            <a:ext cx="8229600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περιλαμβάνεται στα συχνότερα συμπτώματα </a:t>
            </a:r>
            <a:r>
              <a:rPr lang="el-GR" dirty="0"/>
              <a:t>παραπομπής στα εξωτερικά </a:t>
            </a:r>
            <a:r>
              <a:rPr lang="el-GR" dirty="0" smtClean="0"/>
              <a:t>πνευμονολογικά </a:t>
            </a:r>
            <a:r>
              <a:rPr lang="el-GR" dirty="0"/>
              <a:t>ιατρεία (έως και 40% των περιπτώσεων</a:t>
            </a:r>
            <a:r>
              <a:rPr lang="el-GR" dirty="0" smtClean="0"/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διακρίνεται </a:t>
            </a:r>
            <a:r>
              <a:rPr lang="el-GR" dirty="0"/>
              <a:t>σε </a:t>
            </a:r>
            <a:r>
              <a:rPr lang="el-GR" b="1" dirty="0" smtClean="0">
                <a:solidFill>
                  <a:srgbClr val="3C4559"/>
                </a:solidFill>
              </a:rPr>
              <a:t>παραγωγικό </a:t>
            </a:r>
            <a:r>
              <a:rPr lang="el-GR" dirty="0" smtClean="0"/>
              <a:t>(απόχρεμψη) </a:t>
            </a:r>
            <a:r>
              <a:rPr lang="el-GR" dirty="0"/>
              <a:t>και </a:t>
            </a:r>
            <a:r>
              <a:rPr lang="el-GR" b="1" dirty="0">
                <a:solidFill>
                  <a:srgbClr val="3C4559"/>
                </a:solidFill>
              </a:rPr>
              <a:t>μη παραγωγικό ή </a:t>
            </a:r>
            <a:r>
              <a:rPr lang="el-GR" b="1" dirty="0" smtClean="0">
                <a:solidFill>
                  <a:srgbClr val="3C4559"/>
                </a:solidFill>
              </a:rPr>
              <a:t>ξηρό</a:t>
            </a:r>
            <a:r>
              <a:rPr lang="el-GR" dirty="0" smtClean="0"/>
              <a:t> 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sz="800" dirty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ανάλογα με </a:t>
            </a:r>
            <a:r>
              <a:rPr lang="el-GR" b="1" dirty="0" smtClean="0">
                <a:solidFill>
                  <a:schemeClr val="accent1"/>
                </a:solidFill>
              </a:rPr>
              <a:t>χρονική διάρκεια</a:t>
            </a:r>
            <a:r>
              <a:rPr lang="el-GR" dirty="0" smtClean="0"/>
              <a:t> ταξινομείται </a:t>
            </a:r>
            <a:r>
              <a:rPr lang="el-GR" dirty="0"/>
              <a:t>σε </a:t>
            </a:r>
            <a:endParaRPr lang="el-GR" dirty="0" smtClean="0"/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rgbClr val="5D7053"/>
                </a:solidFill>
              </a:rPr>
              <a:t>οξύ</a:t>
            </a:r>
            <a:r>
              <a:rPr lang="el-GR" dirty="0" smtClean="0"/>
              <a:t> (διάρκεια </a:t>
            </a:r>
            <a:r>
              <a:rPr lang="el-GR" dirty="0"/>
              <a:t>έως 3 εβδομάδες </a:t>
            </a:r>
            <a:r>
              <a:rPr lang="mr-IN" dirty="0" smtClean="0"/>
              <a:t>–</a:t>
            </a:r>
            <a:r>
              <a:rPr lang="el-GR" dirty="0" smtClean="0"/>
              <a:t> συνήθως οξείες λοιμώξεις αναπνευστικού)</a:t>
            </a:r>
          </a:p>
          <a:p>
            <a:pPr marL="452437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5D7053"/>
                </a:solidFill>
              </a:rPr>
              <a:t>υποξύ</a:t>
            </a:r>
            <a:r>
              <a:rPr lang="el-GR" dirty="0" smtClean="0"/>
              <a:t> (διάρκεια 3 έως </a:t>
            </a:r>
            <a:r>
              <a:rPr lang="el-GR" dirty="0"/>
              <a:t>8 </a:t>
            </a:r>
            <a:r>
              <a:rPr lang="el-GR" dirty="0" smtClean="0"/>
              <a:t>εβδομάδες)</a:t>
            </a:r>
          </a:p>
          <a:p>
            <a:pPr marL="452437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rgbClr val="5D7053"/>
                </a:solidFill>
              </a:rPr>
              <a:t>χρόνιο</a:t>
            </a:r>
            <a:r>
              <a:rPr lang="el-GR" dirty="0" smtClean="0"/>
              <a:t> (διάρκεια &gt;8 εβδομάδες)</a:t>
            </a:r>
            <a:endParaRPr lang="el-GR" dirty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sz="800" dirty="0" smtClean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συνηθέστερα </a:t>
            </a:r>
            <a:r>
              <a:rPr lang="el-GR" b="1" dirty="0" smtClean="0">
                <a:solidFill>
                  <a:schemeClr val="accent1"/>
                </a:solidFill>
              </a:rPr>
              <a:t>αίτια χρόνιου </a:t>
            </a:r>
            <a:r>
              <a:rPr lang="el-GR" b="1" dirty="0">
                <a:solidFill>
                  <a:schemeClr val="accent1"/>
                </a:solidFill>
              </a:rPr>
              <a:t>βήχα</a:t>
            </a:r>
            <a:r>
              <a:rPr lang="el-GR" dirty="0"/>
              <a:t> </a:t>
            </a:r>
            <a:endParaRPr lang="el-GR" dirty="0" smtClean="0"/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σύνδρομο βήχα ανώτερων αεραγωγών (“σ. </a:t>
            </a:r>
            <a:r>
              <a:rPr lang="el-GR" dirty="0" err="1"/>
              <a:t>οπισθορρινικής</a:t>
            </a:r>
            <a:r>
              <a:rPr lang="el-GR" dirty="0"/>
              <a:t> έκκρισης</a:t>
            </a:r>
            <a:r>
              <a:rPr lang="el-GR" dirty="0" smtClean="0"/>
              <a:t>”)</a:t>
            </a:r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βρογχικό άσθμα</a:t>
            </a:r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err="1" smtClean="0"/>
              <a:t>γαστροοισοφαγική</a:t>
            </a:r>
            <a:r>
              <a:rPr lang="el-GR" dirty="0" smtClean="0"/>
              <a:t> παλινδρόμηση </a:t>
            </a:r>
            <a:r>
              <a:rPr lang="el-GR" dirty="0"/>
              <a:t>(ΓΟΠ) </a:t>
            </a:r>
            <a:endParaRPr lang="el-GR" dirty="0" smtClean="0"/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μη </a:t>
            </a:r>
            <a:r>
              <a:rPr lang="el-GR" dirty="0"/>
              <a:t>ασθματική </a:t>
            </a:r>
            <a:r>
              <a:rPr lang="el-GR" dirty="0" err="1" smtClean="0"/>
              <a:t>ηωσινοφιλική</a:t>
            </a:r>
            <a:r>
              <a:rPr lang="el-GR" dirty="0" smtClean="0"/>
              <a:t> βρογχίτιδα</a:t>
            </a:r>
          </a:p>
          <a:p>
            <a:pPr marL="452437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err="1" smtClean="0"/>
              <a:t>βρογχεκτασίες</a:t>
            </a:r>
            <a:r>
              <a:rPr lang="el-GR" dirty="0"/>
              <a:t>, </a:t>
            </a:r>
            <a:r>
              <a:rPr lang="el-GR" dirty="0" err="1" smtClean="0"/>
              <a:t>βρογχογενές</a:t>
            </a:r>
            <a:r>
              <a:rPr lang="el-GR" dirty="0" smtClean="0"/>
              <a:t> καρκίνωμα, </a:t>
            </a:r>
            <a:r>
              <a:rPr lang="el-GR" dirty="0" err="1" smtClean="0"/>
              <a:t>εισροφήσεις</a:t>
            </a:r>
            <a:r>
              <a:rPr lang="el-GR" dirty="0"/>
              <a:t>, </a:t>
            </a:r>
            <a:r>
              <a:rPr lang="el-GR" dirty="0" smtClean="0"/>
              <a:t>ΧΑΠ, καρδιακή </a:t>
            </a:r>
            <a:r>
              <a:rPr lang="el-GR" dirty="0"/>
              <a:t>ανεπάρκεια, </a:t>
            </a:r>
            <a:r>
              <a:rPr lang="el-GR" dirty="0" smtClean="0"/>
              <a:t>παρουσία ξένου </a:t>
            </a:r>
            <a:r>
              <a:rPr lang="el-GR" dirty="0"/>
              <a:t>σώματος στους αεραγωγούς και </a:t>
            </a:r>
            <a:r>
              <a:rPr lang="el-GR" dirty="0" smtClean="0"/>
              <a:t>διάμεσες </a:t>
            </a:r>
            <a:r>
              <a:rPr lang="el-GR" dirty="0"/>
              <a:t>πνευμονοπάθειες ευθύνονται </a:t>
            </a:r>
            <a:r>
              <a:rPr lang="el-GR" dirty="0" smtClean="0"/>
              <a:t>για &lt;10</a:t>
            </a:r>
            <a:r>
              <a:rPr lang="el-GR" dirty="0"/>
              <a:t>% των </a:t>
            </a:r>
            <a:r>
              <a:rPr lang="el-GR" dirty="0" smtClean="0"/>
              <a:t>περιπτώσεων</a:t>
            </a:r>
          </a:p>
          <a:p>
            <a:pPr marL="452437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7550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30</a:t>
            </a:r>
            <a:r>
              <a:rPr lang="el-GR" dirty="0"/>
              <a:t>% </a:t>
            </a:r>
            <a:r>
              <a:rPr lang="el-GR" dirty="0" smtClean="0"/>
              <a:t>ασθενών &gt;1 αίτιο (σε </a:t>
            </a:r>
            <a:r>
              <a:rPr lang="el-GR" dirty="0"/>
              <a:t>5% ο </a:t>
            </a:r>
            <a:r>
              <a:rPr lang="el-GR" dirty="0" smtClean="0"/>
              <a:t>βήχας οφείλεται </a:t>
            </a:r>
            <a:r>
              <a:rPr lang="el-GR" dirty="0"/>
              <a:t>σε 3 </a:t>
            </a:r>
            <a:r>
              <a:rPr lang="el-GR" dirty="0" smtClean="0"/>
              <a:t>αίτια)</a:t>
            </a:r>
          </a:p>
        </p:txBody>
      </p:sp>
    </p:spTree>
    <p:extLst>
      <p:ext uri="{BB962C8B-B14F-4D97-AF65-F5344CB8AC3E}">
        <p14:creationId xmlns:p14="http://schemas.microsoft.com/office/powerpoint/2010/main" val="274081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ΟΡΙΣΜΟΣ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μείζων αμυντικός μηχανισμός </a:t>
            </a:r>
            <a:r>
              <a:rPr lang="el-GR" dirty="0"/>
              <a:t>των αεραγωγών </a:t>
            </a:r>
            <a:r>
              <a:rPr lang="el-GR" dirty="0" smtClean="0"/>
              <a:t>(κυρίως αντανακλαστικός)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dirty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οδηγεί </a:t>
            </a:r>
            <a:r>
              <a:rPr lang="el-GR" dirty="0"/>
              <a:t>στην ανάπτυξη υψηλών ταχυτήτων ροής </a:t>
            </a:r>
            <a:r>
              <a:rPr lang="el-GR" dirty="0" smtClean="0"/>
              <a:t>αέρα (</a:t>
            </a:r>
            <a:r>
              <a:rPr lang="el-GR" dirty="0"/>
              <a:t>&gt;400 L/min</a:t>
            </a:r>
            <a:r>
              <a:rPr lang="el-GR" dirty="0" smtClean="0"/>
              <a:t>)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dirty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Σκοπός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κάθαρση κατώτερου </a:t>
            </a:r>
            <a:r>
              <a:rPr lang="el-GR" dirty="0"/>
              <a:t>αναπνευστικού συστήματος από </a:t>
            </a:r>
            <a:r>
              <a:rPr lang="el-GR" dirty="0" err="1" smtClean="0"/>
              <a:t>εισροφηθέντα</a:t>
            </a:r>
            <a:r>
              <a:rPr lang="el-GR" dirty="0" smtClean="0"/>
              <a:t> </a:t>
            </a:r>
            <a:r>
              <a:rPr lang="el-GR" dirty="0"/>
              <a:t>υγρά ή στερεά υλικά, </a:t>
            </a:r>
            <a:r>
              <a:rPr lang="el-GR" dirty="0" err="1"/>
              <a:t>εισπνεόμενα</a:t>
            </a:r>
            <a:r>
              <a:rPr lang="el-GR" dirty="0"/>
              <a:t> σωματίδια</a:t>
            </a:r>
            <a:r>
              <a:rPr lang="el-GR" dirty="0" smtClean="0"/>
              <a:t>, συσσωρευμένες </a:t>
            </a:r>
            <a:r>
              <a:rPr lang="el-GR" dirty="0"/>
              <a:t>εκκρίσεις, και ερεθιστικούς </a:t>
            </a:r>
            <a:r>
              <a:rPr lang="el-GR" dirty="0" smtClean="0"/>
              <a:t>παράγοντες </a:t>
            </a:r>
            <a:r>
              <a:rPr lang="el-GR" dirty="0"/>
              <a:t>που εισπνέονται ή </a:t>
            </a:r>
            <a:r>
              <a:rPr lang="el-GR" dirty="0" smtClean="0"/>
              <a:t>παράγονται </a:t>
            </a:r>
            <a:r>
              <a:rPr lang="el-GR" dirty="0"/>
              <a:t>σε </a:t>
            </a:r>
            <a:r>
              <a:rPr lang="el-GR" dirty="0" smtClean="0"/>
              <a:t>σημεία </a:t>
            </a:r>
            <a:r>
              <a:rPr lang="el-GR" dirty="0"/>
              <a:t>φλεγμονής του </a:t>
            </a:r>
            <a:r>
              <a:rPr lang="el-GR" dirty="0" smtClean="0"/>
              <a:t>βρογχικού βλεννογόνου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dirty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3C4559"/>
                </a:solidFill>
              </a:rPr>
              <a:t>Συνέπειες</a:t>
            </a:r>
            <a:endParaRPr lang="el-GR" dirty="0"/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εξασφάλιση ομαλής ανταλλαγής </a:t>
            </a:r>
            <a:r>
              <a:rPr lang="el-GR" dirty="0"/>
              <a:t>αερίων </a:t>
            </a:r>
            <a:r>
              <a:rPr lang="el-GR" dirty="0" smtClean="0"/>
              <a:t>στους πνεύμονες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err="1" smtClean="0"/>
              <a:t>ενδοβρογχική</a:t>
            </a:r>
            <a:r>
              <a:rPr lang="el-GR" dirty="0" smtClean="0"/>
              <a:t> </a:t>
            </a:r>
            <a:r>
              <a:rPr lang="el-GR" dirty="0"/>
              <a:t>διασπορά </a:t>
            </a:r>
            <a:r>
              <a:rPr lang="el-GR" dirty="0" smtClean="0"/>
              <a:t>αναπνευστικών </a:t>
            </a:r>
            <a:r>
              <a:rPr lang="el-GR" dirty="0"/>
              <a:t>λοιμώξεων </a:t>
            </a:r>
            <a:r>
              <a:rPr lang="el-GR" dirty="0" smtClean="0"/>
              <a:t>(</a:t>
            </a:r>
            <a:r>
              <a:rPr lang="el-GR" dirty="0" err="1" smtClean="0"/>
              <a:t>π.χ</a:t>
            </a:r>
            <a:r>
              <a:rPr lang="el-GR" dirty="0"/>
              <a:t>. </a:t>
            </a:r>
            <a:r>
              <a:rPr lang="el-GR" dirty="0" err="1"/>
              <a:t>γρίππης</a:t>
            </a:r>
            <a:r>
              <a:rPr lang="el-GR" dirty="0"/>
              <a:t>, φυματίωσης</a:t>
            </a:r>
            <a:r>
              <a:rPr lang="el-GR" dirty="0" smtClean="0"/>
              <a:t>, κοκκύτη, gram-αρνητικών μικροβίων</a:t>
            </a:r>
            <a:r>
              <a:rPr lang="el-GR" dirty="0"/>
              <a:t>)</a:t>
            </a:r>
            <a:endParaRPr lang="el-GR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πρόκληση βλάβης βλεννογόνου αεραγωγών -&gt; αρνητικός επηρεασμός ποιότητας ζωής ασθενών </a:t>
            </a:r>
            <a:r>
              <a:rPr lang="el-GR" dirty="0"/>
              <a:t>με επίμονη και έντονη </a:t>
            </a:r>
            <a:r>
              <a:rPr lang="el-GR" dirty="0" smtClean="0"/>
              <a:t>συμπτωματολογία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948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ΑΝΤΑΝΑΚΛΑΣΤΙΚΟ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3C4559"/>
                </a:solidFill>
              </a:rPr>
              <a:t>έναρξη αντανακλαστικού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3C4559"/>
              </a:solidFill>
            </a:endParaRP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ενεργοποίηση προσαγωγών </a:t>
            </a:r>
            <a:r>
              <a:rPr lang="el-GR" dirty="0"/>
              <a:t>(αισθητικών) νευρικών </a:t>
            </a:r>
            <a:r>
              <a:rPr lang="el-GR" dirty="0" smtClean="0"/>
              <a:t>οδών </a:t>
            </a:r>
            <a:r>
              <a:rPr lang="el-GR" dirty="0" err="1"/>
              <a:t>πνευμονογαστρικού</a:t>
            </a:r>
            <a:r>
              <a:rPr lang="el-GR" dirty="0"/>
              <a:t> που εντοπίζονται σε πνευμονικές και </a:t>
            </a:r>
            <a:r>
              <a:rPr lang="el-GR" dirty="0" err="1"/>
              <a:t>εξωπνευμονικές</a:t>
            </a:r>
            <a:r>
              <a:rPr lang="el-GR" dirty="0"/>
              <a:t> </a:t>
            </a:r>
            <a:r>
              <a:rPr lang="el-GR" dirty="0" smtClean="0"/>
              <a:t>θέσεις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/>
          </a:p>
          <a:p>
            <a:pPr marL="26511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3C4559"/>
                </a:solidFill>
              </a:rPr>
              <a:t>κεντρική επεξεργασία ερεθισμάτων</a:t>
            </a: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παραγόμενα </a:t>
            </a:r>
            <a:r>
              <a:rPr lang="el-GR" dirty="0"/>
              <a:t>ηλεκτρικά σήματα προβάλλονται στο </a:t>
            </a:r>
            <a:r>
              <a:rPr lang="el-GR" dirty="0" smtClean="0"/>
              <a:t>ΚΝΣ και υφίστανται τροποποίηση </a:t>
            </a:r>
            <a:r>
              <a:rPr lang="el-GR" dirty="0"/>
              <a:t>με τελικό αποτέλεσμα την παραγωγή νευρικών ώσεων στα </a:t>
            </a:r>
            <a:r>
              <a:rPr lang="el-GR" dirty="0" err="1"/>
              <a:t>απαγωγά</a:t>
            </a:r>
            <a:r>
              <a:rPr lang="el-GR" dirty="0"/>
              <a:t> κινητικά νεύρα που καταλήγουν στους αναπνευστικούς </a:t>
            </a:r>
            <a:r>
              <a:rPr lang="el-GR" dirty="0" smtClean="0"/>
              <a:t>μυς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16" y="3743811"/>
            <a:ext cx="8229600" cy="27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ΑΝΤΑΝΑΚΛΑΣΤΙΚΟ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3C4559"/>
                </a:solidFill>
              </a:rPr>
              <a:t>παραγωγή βήχα</a:t>
            </a:r>
            <a:r>
              <a:rPr lang="el-GR" dirty="0" smtClean="0"/>
              <a:t> </a:t>
            </a:r>
            <a:r>
              <a:rPr lang="el-GR" dirty="0"/>
              <a:t>περιλαμβάνει </a:t>
            </a:r>
            <a:r>
              <a:rPr lang="el-GR" dirty="0" smtClean="0"/>
              <a:t>χρονικά </a:t>
            </a:r>
            <a:r>
              <a:rPr lang="el-GR" dirty="0"/>
              <a:t>4 </a:t>
            </a:r>
            <a:r>
              <a:rPr lang="el-GR" dirty="0" smtClean="0"/>
              <a:t>φάσεις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rgbClr val="5D7053"/>
                </a:solidFill>
              </a:rPr>
              <a:t>εισπνευστική φάση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982663" indent="-265113">
              <a:buSzPct val="80000"/>
              <a:buFont typeface="Wingdings" charset="2"/>
              <a:buChar char="v"/>
            </a:pPr>
            <a:r>
              <a:rPr lang="el-GR" dirty="0" smtClean="0"/>
              <a:t>έντονη σύσπαση διαφράγματος </a:t>
            </a:r>
            <a:r>
              <a:rPr lang="el-GR" dirty="0"/>
              <a:t>και </a:t>
            </a:r>
            <a:r>
              <a:rPr lang="el-GR" dirty="0" smtClean="0"/>
              <a:t>απαγωγών μυών λάρυγγα -&gt; 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l-GR" dirty="0" smtClean="0"/>
              <a:t> </a:t>
            </a:r>
            <a:r>
              <a:rPr lang="el-GR" dirty="0"/>
              <a:t>όγκος </a:t>
            </a:r>
            <a:r>
              <a:rPr lang="el-GR" dirty="0" smtClean="0"/>
              <a:t>πνευμόνων </a:t>
            </a:r>
            <a:r>
              <a:rPr lang="el-GR" dirty="0"/>
              <a:t>στο τέλος της εισπνοής </a:t>
            </a:r>
            <a:r>
              <a:rPr lang="el-GR" dirty="0" smtClean="0"/>
              <a:t>-&gt; επιμήκυνση </a:t>
            </a:r>
            <a:r>
              <a:rPr lang="el-GR" dirty="0" err="1" smtClean="0"/>
              <a:t>εκπνευστικών</a:t>
            </a:r>
            <a:r>
              <a:rPr lang="el-GR" dirty="0" smtClean="0"/>
              <a:t> μυών</a:t>
            </a:r>
          </a:p>
          <a:p>
            <a:pPr marL="717550">
              <a:buSzPct val="80000"/>
            </a:pPr>
            <a:endParaRPr lang="el-GR" sz="800" dirty="0" smtClean="0"/>
          </a:p>
          <a:p>
            <a:pPr marL="1347788" indent="-276225">
              <a:buSzPct val="80000"/>
              <a:buFont typeface="Courier New"/>
              <a:buChar char="o"/>
            </a:pPr>
            <a:r>
              <a:rPr lang="el-GR" dirty="0" smtClean="0"/>
              <a:t>βελτίωση σχέσης </a:t>
            </a:r>
            <a:r>
              <a:rPr lang="el-GR" dirty="0"/>
              <a:t>μήκους-</a:t>
            </a:r>
            <a:r>
              <a:rPr lang="el-GR" dirty="0" smtClean="0"/>
              <a:t>τάσης για μυϊκή </a:t>
            </a:r>
            <a:r>
              <a:rPr lang="el-GR" dirty="0"/>
              <a:t>συστολή που θα </a:t>
            </a:r>
            <a:r>
              <a:rPr lang="el-GR" dirty="0" smtClean="0"/>
              <a:t>ακολουθήσει</a:t>
            </a:r>
          </a:p>
          <a:p>
            <a:pPr marL="1071563">
              <a:buSzPct val="80000"/>
            </a:pPr>
            <a:endParaRPr lang="el-GR" sz="800" dirty="0" smtClean="0"/>
          </a:p>
          <a:p>
            <a:pPr marL="1347788" indent="-276225">
              <a:buSzPct val="80000"/>
              <a:buFont typeface="Courier New"/>
              <a:buChar char="o"/>
            </a:pP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l-GR" dirty="0" smtClean="0"/>
              <a:t> ελαστικής </a:t>
            </a:r>
            <a:r>
              <a:rPr lang="el-GR" dirty="0"/>
              <a:t>δύναμη επαναφοράς του πνευμονικού </a:t>
            </a:r>
            <a:r>
              <a:rPr lang="el-GR" dirty="0" smtClean="0"/>
              <a:t>παρεγχύματος</a:t>
            </a:r>
          </a:p>
          <a:p>
            <a:pPr marL="1071563">
              <a:buSzPct val="80000"/>
            </a:pPr>
            <a:endParaRPr lang="el-GR" sz="800" dirty="0" smtClean="0"/>
          </a:p>
          <a:p>
            <a:pPr marL="1347788" indent="-276225">
              <a:buSzPct val="80000"/>
              <a:buFont typeface="Courier New"/>
              <a:buChar char="o"/>
            </a:pPr>
            <a:r>
              <a:rPr lang="el-GR" dirty="0" smtClean="0"/>
              <a:t>αποτέλεσμα -&gt; αύξηση </a:t>
            </a:r>
            <a:r>
              <a:rPr lang="el-GR" dirty="0"/>
              <a:t>των ροών κατά την </a:t>
            </a:r>
            <a:r>
              <a:rPr lang="el-GR" dirty="0" err="1"/>
              <a:t>εκπνευστική</a:t>
            </a:r>
            <a:r>
              <a:rPr lang="el-GR" dirty="0"/>
              <a:t> </a:t>
            </a:r>
            <a:r>
              <a:rPr lang="el-GR" dirty="0" smtClean="0"/>
              <a:t>φάση</a:t>
            </a:r>
            <a:endParaRPr lang="el-GR" dirty="0"/>
          </a:p>
          <a:p>
            <a:pPr marL="1071563">
              <a:buSzPct val="80000"/>
            </a:pPr>
            <a:endParaRPr lang="el-GR" sz="16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rgbClr val="5D7053"/>
                </a:solidFill>
              </a:rPr>
              <a:t>βραχεία φάση συμπίεσης </a:t>
            </a:r>
            <a:r>
              <a:rPr lang="el-GR" b="1" dirty="0">
                <a:solidFill>
                  <a:srgbClr val="5D7053"/>
                </a:solidFill>
              </a:rPr>
              <a:t>των </a:t>
            </a:r>
            <a:r>
              <a:rPr lang="el-GR" b="1" dirty="0" smtClean="0">
                <a:solidFill>
                  <a:srgbClr val="5D7053"/>
                </a:solidFill>
              </a:rPr>
              <a:t>αεραγωγών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981075" indent="-285750">
              <a:buSzPct val="80000"/>
              <a:buFont typeface="Wingdings" charset="2"/>
              <a:buChar char="v"/>
            </a:pPr>
            <a:r>
              <a:rPr lang="el-GR" dirty="0" smtClean="0"/>
              <a:t>σύντομη </a:t>
            </a:r>
            <a:r>
              <a:rPr lang="el-GR" dirty="0" err="1" smtClean="0"/>
              <a:t>εκπνευστική</a:t>
            </a:r>
            <a:r>
              <a:rPr lang="el-GR" dirty="0" smtClean="0"/>
              <a:t> </a:t>
            </a:r>
            <a:r>
              <a:rPr lang="el-GR" dirty="0"/>
              <a:t>προσπάθεια </a:t>
            </a:r>
            <a:r>
              <a:rPr lang="el-GR" dirty="0" smtClean="0"/>
              <a:t>(0.20 </a:t>
            </a:r>
            <a:r>
              <a:rPr lang="el-GR" dirty="0"/>
              <a:t>sec) έναντι κλειστής </a:t>
            </a:r>
            <a:r>
              <a:rPr lang="el-GR" dirty="0" err="1" smtClean="0"/>
              <a:t>γλωττίδας</a:t>
            </a:r>
            <a:endParaRPr lang="el-GR" dirty="0" smtClean="0"/>
          </a:p>
          <a:p>
            <a:pPr marL="695325">
              <a:buSzPct val="80000"/>
            </a:pPr>
            <a:endParaRPr lang="el-GR" sz="800" dirty="0" smtClean="0"/>
          </a:p>
          <a:p>
            <a:pPr marL="981075" indent="-285750">
              <a:buSzPct val="80000"/>
              <a:buFont typeface="Wingdings" charset="2"/>
              <a:buChar char="v"/>
            </a:pPr>
            <a:r>
              <a:rPr lang="el-GR" dirty="0" smtClean="0"/>
              <a:t>ισομετρική </a:t>
            </a:r>
            <a:r>
              <a:rPr lang="el-GR" dirty="0"/>
              <a:t>συστολή </a:t>
            </a:r>
            <a:r>
              <a:rPr lang="el-GR" dirty="0" err="1" smtClean="0"/>
              <a:t>εκπνευστικών</a:t>
            </a:r>
            <a:r>
              <a:rPr lang="el-GR" dirty="0" smtClean="0"/>
              <a:t> μυών </a:t>
            </a:r>
            <a:r>
              <a:rPr lang="el-GR" dirty="0"/>
              <a:t>με το διάφραγμα να παραμένει σε σύσπαση από την </a:t>
            </a:r>
            <a:r>
              <a:rPr lang="el-GR" dirty="0" smtClean="0"/>
              <a:t>προηγηθείσα εισπνευστική προσπάθεια</a:t>
            </a:r>
            <a:endParaRPr lang="el-GR" dirty="0"/>
          </a:p>
          <a:p>
            <a:pPr marL="695325">
              <a:buSzPct val="80000"/>
            </a:pPr>
            <a:endParaRPr lang="el-GR" sz="800" dirty="0" smtClean="0"/>
          </a:p>
          <a:p>
            <a:pPr marL="981075" indent="-285750">
              <a:buSzPct val="80000"/>
              <a:buFont typeface="Wingdings" charset="2"/>
              <a:buChar char="v"/>
            </a:pPr>
            <a:r>
              <a:rPr lang="el-GR" dirty="0" smtClean="0"/>
              <a:t>οπότε </a:t>
            </a:r>
            <a:r>
              <a:rPr lang="el-GR" dirty="0"/>
              <a:t>επί σταθερού πνευμονικού </a:t>
            </a:r>
            <a:r>
              <a:rPr lang="el-GR" dirty="0" smtClean="0"/>
              <a:t>όγκου </a:t>
            </a:r>
            <a:r>
              <a:rPr lang="el-GR" dirty="0"/>
              <a:t>αυξάνεται απότομα η ενδοθωρακική </a:t>
            </a:r>
            <a:r>
              <a:rPr lang="el-GR" dirty="0" smtClean="0"/>
              <a:t>πίεση</a:t>
            </a:r>
          </a:p>
        </p:txBody>
      </p:sp>
    </p:spTree>
    <p:extLst>
      <p:ext uri="{BB962C8B-B14F-4D97-AF65-F5344CB8AC3E}">
        <p14:creationId xmlns:p14="http://schemas.microsoft.com/office/powerpoint/2010/main" val="362712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ΑΝΤΑΝΑΚΛΑΣΤΙΚΟ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3C4559"/>
                </a:solidFill>
              </a:rPr>
              <a:t>παραγωγή βήχα</a:t>
            </a:r>
            <a:r>
              <a:rPr lang="el-GR" dirty="0" smtClean="0"/>
              <a:t> </a:t>
            </a:r>
            <a:r>
              <a:rPr lang="el-GR" dirty="0"/>
              <a:t>περιλαμβάνει </a:t>
            </a:r>
            <a:r>
              <a:rPr lang="el-GR" dirty="0" smtClean="0"/>
              <a:t>χρονικά </a:t>
            </a:r>
            <a:r>
              <a:rPr lang="el-GR" dirty="0"/>
              <a:t>4 </a:t>
            </a:r>
            <a:r>
              <a:rPr lang="el-GR" dirty="0" smtClean="0"/>
              <a:t>φάσεις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5D7053"/>
                </a:solidFill>
              </a:rPr>
              <a:t>εκπνευστική</a:t>
            </a:r>
            <a:r>
              <a:rPr lang="el-GR" b="1" dirty="0" smtClean="0">
                <a:solidFill>
                  <a:srgbClr val="5D7053"/>
                </a:solidFill>
              </a:rPr>
              <a:t> φάση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981075" indent="-285750">
              <a:buSzPct val="80000"/>
              <a:buFont typeface="Wingdings" charset="2"/>
              <a:buChar char="v"/>
            </a:pPr>
            <a:r>
              <a:rPr lang="el-GR" dirty="0" smtClean="0"/>
              <a:t>διατήρηση συνεχούς, έντονης σύσπασης </a:t>
            </a:r>
            <a:r>
              <a:rPr lang="el-GR" dirty="0" err="1" smtClean="0"/>
              <a:t>εκπνευστικών</a:t>
            </a:r>
            <a:r>
              <a:rPr lang="el-GR" dirty="0" smtClean="0"/>
              <a:t> μυών έναντι </a:t>
            </a:r>
            <a:r>
              <a:rPr lang="el-GR" dirty="0"/>
              <a:t>ανοικτής </a:t>
            </a:r>
            <a:r>
              <a:rPr lang="el-GR" dirty="0" err="1"/>
              <a:t>γλωττίδας</a:t>
            </a:r>
            <a:r>
              <a:rPr lang="el-GR" dirty="0"/>
              <a:t> και με το διάφραγμα σε κατάσταση </a:t>
            </a:r>
            <a:r>
              <a:rPr lang="el-GR" dirty="0" smtClean="0"/>
              <a:t>χάλασης</a:t>
            </a:r>
          </a:p>
          <a:p>
            <a:pPr marL="695325">
              <a:buSzPct val="80000"/>
            </a:pPr>
            <a:endParaRPr lang="el-GR" sz="800" dirty="0" smtClean="0"/>
          </a:p>
          <a:p>
            <a:pPr marL="981075" indent="-285750">
              <a:buSzPct val="80000"/>
              <a:buFont typeface="Wingdings" charset="2"/>
              <a:buChar char="v"/>
            </a:pPr>
            <a:r>
              <a:rPr lang="el-GR" dirty="0" smtClean="0"/>
              <a:t>θετική </a:t>
            </a:r>
            <a:r>
              <a:rPr lang="el-GR" dirty="0"/>
              <a:t>κλίση πιέσεως </a:t>
            </a:r>
            <a:r>
              <a:rPr lang="el-GR" dirty="0" smtClean="0"/>
              <a:t>μεταξύ </a:t>
            </a:r>
            <a:r>
              <a:rPr lang="el-GR" dirty="0"/>
              <a:t>ενδοθωρακικών αεραγωγών </a:t>
            </a:r>
            <a:r>
              <a:rPr lang="el-GR" dirty="0" smtClean="0"/>
              <a:t>και στόματος</a:t>
            </a:r>
          </a:p>
          <a:p>
            <a:pPr marL="695325">
              <a:buSzPct val="80000"/>
            </a:pPr>
            <a:endParaRPr lang="el-GR" sz="800" dirty="0" smtClean="0"/>
          </a:p>
          <a:p>
            <a:pPr marL="1347788" indent="-276225">
              <a:buSzPct val="80000"/>
              <a:buFont typeface="Courier New"/>
              <a:buChar char="o"/>
            </a:pPr>
            <a:r>
              <a:rPr lang="el-GR" dirty="0" smtClean="0"/>
              <a:t>διατήρηση </a:t>
            </a:r>
            <a:r>
              <a:rPr lang="el-GR" dirty="0"/>
              <a:t>επαρκούς </a:t>
            </a:r>
            <a:r>
              <a:rPr lang="el-GR" dirty="0" err="1"/>
              <a:t>εκπνευστικής</a:t>
            </a:r>
            <a:r>
              <a:rPr lang="el-GR" dirty="0"/>
              <a:t> </a:t>
            </a:r>
            <a:r>
              <a:rPr lang="el-GR" dirty="0" smtClean="0"/>
              <a:t>ροής</a:t>
            </a:r>
            <a:r>
              <a:rPr lang="el-GR" dirty="0"/>
              <a:t> </a:t>
            </a:r>
            <a:r>
              <a:rPr lang="el-GR" dirty="0" smtClean="0"/>
              <a:t>ώστε </a:t>
            </a:r>
            <a:r>
              <a:rPr lang="el-GR" dirty="0"/>
              <a:t>η μετακίνηση των εκκρίσεων με το βήχα να είναι </a:t>
            </a:r>
            <a:r>
              <a:rPr lang="el-GR" dirty="0" smtClean="0"/>
              <a:t>αποτελεσματική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16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rgbClr val="5D7053"/>
                </a:solidFill>
              </a:rPr>
              <a:t>φάση </a:t>
            </a:r>
            <a:r>
              <a:rPr lang="el-GR" b="1" dirty="0">
                <a:solidFill>
                  <a:srgbClr val="5D7053"/>
                </a:solidFill>
              </a:rPr>
              <a:t>παύσης του </a:t>
            </a:r>
            <a:r>
              <a:rPr lang="el-GR" b="1" dirty="0" smtClean="0">
                <a:solidFill>
                  <a:srgbClr val="5D7053"/>
                </a:solidFill>
              </a:rPr>
              <a:t>βήχα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982663" indent="-265113">
              <a:buSzPct val="80000"/>
              <a:buFont typeface="Wingdings" charset="2"/>
              <a:buChar char="v"/>
            </a:pPr>
            <a:r>
              <a:rPr lang="el-GR" dirty="0"/>
              <a:t>μερική </a:t>
            </a:r>
            <a:r>
              <a:rPr lang="el-GR" dirty="0" smtClean="0"/>
              <a:t>προσαγωγή </a:t>
            </a:r>
            <a:r>
              <a:rPr lang="el-GR" dirty="0"/>
              <a:t>φωνητικών χορδών και πλήρης </a:t>
            </a:r>
            <a:r>
              <a:rPr lang="el-GR" dirty="0" err="1"/>
              <a:t>χάλαση</a:t>
            </a:r>
            <a:r>
              <a:rPr lang="el-GR" dirty="0"/>
              <a:t> </a:t>
            </a:r>
            <a:r>
              <a:rPr lang="el-GR" dirty="0" smtClean="0"/>
              <a:t>των </a:t>
            </a:r>
            <a:r>
              <a:rPr lang="el-GR" dirty="0" err="1" smtClean="0"/>
              <a:t>εκπνευστικών</a:t>
            </a:r>
            <a:r>
              <a:rPr lang="el-GR" dirty="0" smtClean="0"/>
              <a:t> μυών</a:t>
            </a:r>
          </a:p>
          <a:p>
            <a:pPr marL="982663" indent="-265113">
              <a:buSzPct val="80000"/>
              <a:buFont typeface="Wingdings" charset="2"/>
              <a:buChar char="v"/>
            </a:pPr>
            <a:endParaRPr lang="el-GR" sz="800" dirty="0"/>
          </a:p>
          <a:p>
            <a:pPr marL="982663" indent="-265113">
              <a:buSzPct val="80000"/>
              <a:buFont typeface="Wingdings" charset="2"/>
              <a:buChar char="v"/>
            </a:pPr>
            <a:r>
              <a:rPr lang="el-GR" dirty="0" err="1" smtClean="0"/>
              <a:t>υπεζωκοτική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Ppl</a:t>
            </a:r>
            <a:r>
              <a:rPr lang="el-GR" dirty="0"/>
              <a:t>) και </a:t>
            </a:r>
            <a:r>
              <a:rPr lang="el-GR" dirty="0" smtClean="0"/>
              <a:t>κυψελιδική </a:t>
            </a:r>
            <a:r>
              <a:rPr lang="el-GR" dirty="0"/>
              <a:t>πίεση (PA) εξισώνονται με την ατμοσφαιρική (</a:t>
            </a:r>
            <a:r>
              <a:rPr lang="el-GR" dirty="0" err="1"/>
              <a:t>Patm</a:t>
            </a:r>
            <a:r>
              <a:rPr lang="el-GR" dirty="0"/>
              <a:t>) </a:t>
            </a:r>
            <a:endParaRPr lang="el-GR" dirty="0" smtClean="0"/>
          </a:p>
          <a:p>
            <a:pPr marL="982663" indent="-265113">
              <a:buSzPct val="80000"/>
              <a:buFont typeface="Wingdings" charset="2"/>
              <a:buChar char="v"/>
            </a:pPr>
            <a:endParaRPr lang="el-GR" sz="800" dirty="0"/>
          </a:p>
          <a:p>
            <a:pPr marL="982663" indent="-265113">
              <a:buSzPct val="80000"/>
              <a:buFont typeface="Wingdings" charset="2"/>
              <a:buChar char="v"/>
            </a:pPr>
            <a:r>
              <a:rPr lang="el-GR" dirty="0" smtClean="0"/>
              <a:t>μηδενίζεται </a:t>
            </a:r>
            <a:r>
              <a:rPr lang="el-GR" dirty="0"/>
              <a:t>η ροή αέρα</a:t>
            </a:r>
            <a:endParaRPr lang="el-GR" b="1" dirty="0" smtClean="0">
              <a:solidFill>
                <a:srgbClr val="5D7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ΑΝΤΑΝΑΚΛΑΣΤΙΚΟ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3C4559"/>
                </a:solidFill>
              </a:rPr>
              <a:t>παραγωγή βήχα</a:t>
            </a:r>
            <a:r>
              <a:rPr lang="el-GR" dirty="0" smtClean="0"/>
              <a:t> </a:t>
            </a:r>
            <a:r>
              <a:rPr lang="el-GR" dirty="0"/>
              <a:t>περιλαμβάνει </a:t>
            </a:r>
            <a:r>
              <a:rPr lang="el-GR" dirty="0" smtClean="0"/>
              <a:t>χρονικά </a:t>
            </a:r>
            <a:r>
              <a:rPr lang="el-GR" dirty="0"/>
              <a:t>4 </a:t>
            </a:r>
            <a:r>
              <a:rPr lang="el-GR" dirty="0" smtClean="0"/>
              <a:t>φάσεις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30783"/>
            <a:ext cx="8229600" cy="38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ΕΙΣΑΓΩΓΗ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 - </a:t>
            </a:r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ΟΡΙΣΜΟΣ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19212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2000" b="1" dirty="0" smtClean="0">
                <a:solidFill>
                  <a:schemeClr val="accent1"/>
                </a:solidFill>
              </a:rPr>
              <a:t>υποκειμενική εμπειρία </a:t>
            </a:r>
            <a:r>
              <a:rPr lang="el-GR" sz="2000" b="1" dirty="0">
                <a:solidFill>
                  <a:schemeClr val="accent1"/>
                </a:solidFill>
              </a:rPr>
              <a:t>δυσχέρειας στην αναπνοή</a:t>
            </a:r>
            <a:r>
              <a:rPr lang="el-GR" sz="2000" dirty="0">
                <a:solidFill>
                  <a:schemeClr val="accent1"/>
                </a:solidFill>
              </a:rPr>
              <a:t> </a:t>
            </a:r>
            <a:r>
              <a:rPr lang="el-GR" sz="2000" dirty="0"/>
              <a:t>(</a:t>
            </a:r>
            <a:r>
              <a:rPr lang="el-GR" sz="2000" dirty="0" smtClean="0"/>
              <a:t>περιλαμβάνει </a:t>
            </a:r>
            <a:r>
              <a:rPr lang="el-GR" sz="2000" dirty="0"/>
              <a:t>διακριτές ποιότητες του δυσάρεστου </a:t>
            </a:r>
            <a:r>
              <a:rPr lang="el-GR" sz="2000" dirty="0" smtClean="0"/>
              <a:t>αυτού </a:t>
            </a:r>
            <a:r>
              <a:rPr lang="el-GR" sz="2000" dirty="0"/>
              <a:t>αισθήματος με διαφορετική </a:t>
            </a:r>
            <a:r>
              <a:rPr lang="el-GR" sz="2000" dirty="0" smtClean="0"/>
              <a:t>ένταση)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2000" dirty="0" smtClean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2000" dirty="0" smtClean="0"/>
              <a:t>δεύτερο πιο εξουθενωτικό σύμπτωμα </a:t>
            </a:r>
            <a:r>
              <a:rPr lang="el-GR" sz="2000" dirty="0"/>
              <a:t>(μετά τον πόνο)</a:t>
            </a:r>
            <a:endParaRPr lang="el-GR" sz="2000" dirty="0" smtClean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sz="2000" dirty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2000" dirty="0" smtClean="0"/>
              <a:t>αφορά </a:t>
            </a:r>
            <a:r>
              <a:rPr lang="el-GR" sz="2000" dirty="0"/>
              <a:t>περίπου στο </a:t>
            </a:r>
            <a:r>
              <a:rPr lang="en-US" sz="2000" dirty="0" smtClean="0"/>
              <a:t>¼</a:t>
            </a:r>
            <a:r>
              <a:rPr lang="el-GR" sz="2000" dirty="0" smtClean="0"/>
              <a:t> του </a:t>
            </a:r>
            <a:r>
              <a:rPr lang="el-GR" sz="2000" dirty="0"/>
              <a:t>γενικού πληθυσμού και </a:t>
            </a:r>
            <a:r>
              <a:rPr lang="el-GR" sz="2000" dirty="0" smtClean="0"/>
              <a:t>στους μισούς  βαρέως πάσχοντες ασθενείς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2000" dirty="0" smtClean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2000" dirty="0" smtClean="0"/>
              <a:t>συνήθως σε </a:t>
            </a:r>
            <a:r>
              <a:rPr lang="el-GR" sz="2000" b="1" dirty="0">
                <a:solidFill>
                  <a:srgbClr val="313B44"/>
                </a:solidFill>
              </a:rPr>
              <a:t>νοσήματα </a:t>
            </a:r>
            <a:r>
              <a:rPr lang="el-GR" sz="2000" b="1" dirty="0" smtClean="0">
                <a:solidFill>
                  <a:srgbClr val="313B44"/>
                </a:solidFill>
              </a:rPr>
              <a:t>αναπνευστικού </a:t>
            </a:r>
            <a:r>
              <a:rPr lang="el-GR" sz="2000" b="1" dirty="0">
                <a:solidFill>
                  <a:srgbClr val="313B44"/>
                </a:solidFill>
              </a:rPr>
              <a:t>συστήματος</a:t>
            </a:r>
            <a:r>
              <a:rPr lang="el-GR" sz="2000" dirty="0"/>
              <a:t>, </a:t>
            </a:r>
            <a:r>
              <a:rPr lang="el-GR" sz="2000" dirty="0" smtClean="0"/>
              <a:t>αλλά μπορεί </a:t>
            </a:r>
            <a:r>
              <a:rPr lang="el-GR" sz="2000" dirty="0"/>
              <a:t>να είναι </a:t>
            </a:r>
            <a:r>
              <a:rPr lang="el-GR" sz="2000" dirty="0" smtClean="0"/>
              <a:t>κυρίαρχο σύμπτωμα </a:t>
            </a:r>
            <a:r>
              <a:rPr lang="el-GR" sz="2000" dirty="0"/>
              <a:t>σε </a:t>
            </a:r>
            <a:r>
              <a:rPr lang="el-GR" sz="2000" b="1" dirty="0">
                <a:solidFill>
                  <a:srgbClr val="313B44"/>
                </a:solidFill>
              </a:rPr>
              <a:t>καρδιαγγειακά</a:t>
            </a:r>
            <a:r>
              <a:rPr lang="el-GR" sz="2000" dirty="0"/>
              <a:t> και </a:t>
            </a:r>
            <a:r>
              <a:rPr lang="el-GR" sz="2000" b="1" dirty="0" err="1">
                <a:solidFill>
                  <a:srgbClr val="313B44"/>
                </a:solidFill>
              </a:rPr>
              <a:t>νευρομυϊκά</a:t>
            </a:r>
            <a:r>
              <a:rPr lang="el-GR" sz="2000" b="1" dirty="0">
                <a:solidFill>
                  <a:srgbClr val="313B44"/>
                </a:solidFill>
              </a:rPr>
              <a:t> </a:t>
            </a:r>
            <a:r>
              <a:rPr lang="el-GR" sz="2000" b="1" dirty="0" smtClean="0">
                <a:solidFill>
                  <a:srgbClr val="313B44"/>
                </a:solidFill>
              </a:rPr>
              <a:t>νοσήματα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2000" dirty="0" smtClean="0"/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2000" dirty="0" smtClean="0"/>
              <a:t>σημαντικός </a:t>
            </a:r>
            <a:r>
              <a:rPr lang="el-GR" sz="2000" b="1" dirty="0" smtClean="0">
                <a:solidFill>
                  <a:srgbClr val="313B44"/>
                </a:solidFill>
              </a:rPr>
              <a:t>προγνωστικός </a:t>
            </a:r>
            <a:r>
              <a:rPr lang="el-GR" sz="2000" b="1" dirty="0">
                <a:solidFill>
                  <a:srgbClr val="313B44"/>
                </a:solidFill>
              </a:rPr>
              <a:t>παράγοντας</a:t>
            </a:r>
            <a:r>
              <a:rPr lang="el-GR" sz="2000" dirty="0"/>
              <a:t> για </a:t>
            </a:r>
            <a:r>
              <a:rPr lang="el-GR" sz="2000" dirty="0" smtClean="0"/>
              <a:t>ποιότητα </a:t>
            </a:r>
            <a:r>
              <a:rPr lang="el-GR" sz="2000" dirty="0"/>
              <a:t>ζωής</a:t>
            </a:r>
            <a:r>
              <a:rPr lang="el-GR" sz="2000" dirty="0" smtClean="0"/>
              <a:t>, αντοχή </a:t>
            </a:r>
            <a:r>
              <a:rPr lang="el-GR" sz="2000" dirty="0"/>
              <a:t>στην άσκηση και </a:t>
            </a:r>
            <a:r>
              <a:rPr lang="el-GR" sz="2000" dirty="0" smtClean="0"/>
              <a:t>θνητότητα σε διάφορα νοσήματα</a:t>
            </a:r>
            <a:r>
              <a:rPr lang="el-GR" sz="2000" dirty="0"/>
              <a:t> </a:t>
            </a:r>
            <a:r>
              <a:rPr lang="el-GR" sz="2000" dirty="0" smtClean="0"/>
              <a:t>(</a:t>
            </a:r>
            <a:r>
              <a:rPr lang="el-GR" sz="2000" dirty="0" err="1" smtClean="0"/>
              <a:t>π.χ</a:t>
            </a:r>
            <a:r>
              <a:rPr lang="el-GR" sz="2000" dirty="0" smtClean="0"/>
              <a:t>. ΧΑΠ, καρδιοπάθειες)</a:t>
            </a:r>
          </a:p>
        </p:txBody>
      </p:sp>
    </p:spTree>
    <p:extLst>
      <p:ext uri="{BB962C8B-B14F-4D97-AF65-F5344CB8AC3E}">
        <p14:creationId xmlns:p14="http://schemas.microsoft.com/office/powerpoint/2010/main" val="20705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ΚΕΝΤΡΙΚΗ ΡΥΘΜΙΣΗ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/>
              <a:t>Η κεντρική ρύθμιση του </a:t>
            </a:r>
            <a:r>
              <a:rPr lang="el-GR" dirty="0" smtClean="0"/>
              <a:t>βήχα περιλαμβάνει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επεξεργασία προσαγωγών </a:t>
            </a:r>
            <a:r>
              <a:rPr lang="el-GR" dirty="0"/>
              <a:t>σημάτων </a:t>
            </a:r>
            <a:r>
              <a:rPr lang="el-GR" dirty="0" smtClean="0"/>
              <a:t>από το </a:t>
            </a:r>
            <a:r>
              <a:rPr lang="el-GR" dirty="0"/>
              <a:t>στέλεχος του </a:t>
            </a:r>
            <a:r>
              <a:rPr lang="el-GR" dirty="0" smtClean="0"/>
              <a:t>εγκεφάλου</a:t>
            </a: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οργάνωση </a:t>
            </a:r>
            <a:r>
              <a:rPr lang="el-GR" dirty="0"/>
              <a:t>του κέντρου </a:t>
            </a:r>
            <a:r>
              <a:rPr lang="el-GR" dirty="0" smtClean="0"/>
              <a:t>ελέγχου του </a:t>
            </a:r>
            <a:r>
              <a:rPr lang="el-GR" dirty="0"/>
              <a:t>βήχα στο στέλεχος και </a:t>
            </a:r>
            <a:r>
              <a:rPr lang="el-GR" dirty="0" smtClean="0"/>
              <a:t>τα ανώτερα </a:t>
            </a:r>
            <a:r>
              <a:rPr lang="el-GR" dirty="0" err="1"/>
              <a:t>φλοιϊκά</a:t>
            </a:r>
            <a:r>
              <a:rPr lang="el-GR" dirty="0"/>
              <a:t> και </a:t>
            </a:r>
            <a:r>
              <a:rPr lang="el-GR" dirty="0" err="1" smtClean="0"/>
              <a:t>υποφλοιϊκά</a:t>
            </a:r>
            <a:r>
              <a:rPr lang="el-GR" dirty="0" smtClean="0"/>
              <a:t> νευρωνικά </a:t>
            </a:r>
            <a:r>
              <a:rPr lang="el-GR" dirty="0"/>
              <a:t>κυκλώματα που </a:t>
            </a:r>
            <a:r>
              <a:rPr lang="el-GR" dirty="0" smtClean="0"/>
              <a:t>σχετίζονται </a:t>
            </a:r>
            <a:r>
              <a:rPr lang="el-GR" dirty="0"/>
              <a:t>με την επίδραση </a:t>
            </a:r>
            <a:r>
              <a:rPr lang="el-GR" dirty="0" smtClean="0"/>
              <a:t>της συνείδησης</a:t>
            </a:r>
            <a:r>
              <a:rPr lang="el-GR" dirty="0"/>
              <a:t>, της αντίληψης </a:t>
            </a:r>
            <a:r>
              <a:rPr lang="el-GR" dirty="0" smtClean="0"/>
              <a:t>και του συναισθήματος </a:t>
            </a:r>
            <a:r>
              <a:rPr lang="el-GR" dirty="0"/>
              <a:t>στην </a:t>
            </a:r>
            <a:r>
              <a:rPr lang="el-GR" dirty="0" smtClean="0"/>
              <a:t>έκφραση </a:t>
            </a:r>
            <a:r>
              <a:rPr lang="el-GR" dirty="0"/>
              <a:t>του </a:t>
            </a:r>
            <a:r>
              <a:rPr lang="el-GR" dirty="0" smtClean="0"/>
              <a:t>βήχα </a:t>
            </a: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endParaRPr lang="el-GR" dirty="0"/>
          </a:p>
          <a:p>
            <a:pPr marL="26511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5D7053"/>
                </a:solidFill>
              </a:rPr>
              <a:t>διαδικασία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προσαγωγές ίνες </a:t>
            </a:r>
            <a:r>
              <a:rPr lang="el-GR" dirty="0"/>
              <a:t>από </a:t>
            </a:r>
            <a:r>
              <a:rPr lang="el-GR" dirty="0" smtClean="0"/>
              <a:t>τραχειοβρογχικό δένδρο </a:t>
            </a:r>
            <a:r>
              <a:rPr lang="el-GR" dirty="0"/>
              <a:t>εισέρχονται στο </a:t>
            </a:r>
            <a:r>
              <a:rPr lang="el-GR" dirty="0" smtClean="0"/>
              <a:t>στέλεχος </a:t>
            </a:r>
            <a:r>
              <a:rPr lang="el-GR" dirty="0"/>
              <a:t>μέσω του </a:t>
            </a:r>
            <a:r>
              <a:rPr lang="el-GR" b="1" dirty="0">
                <a:solidFill>
                  <a:srgbClr val="3C4559"/>
                </a:solidFill>
              </a:rPr>
              <a:t>πυρήνα της </a:t>
            </a:r>
            <a:r>
              <a:rPr lang="el-GR" b="1" dirty="0" smtClean="0">
                <a:solidFill>
                  <a:srgbClr val="3C4559"/>
                </a:solidFill>
              </a:rPr>
              <a:t>μονήρους δεσμίδας (ΠΜΔ)</a:t>
            </a:r>
            <a:r>
              <a:rPr lang="el-GR" dirty="0" smtClean="0"/>
              <a:t>, </a:t>
            </a:r>
            <a:r>
              <a:rPr lang="el-GR" dirty="0"/>
              <a:t>όπου γίνεται </a:t>
            </a:r>
            <a:r>
              <a:rPr lang="el-GR" dirty="0" smtClean="0"/>
              <a:t>η σύναψη </a:t>
            </a:r>
            <a:r>
              <a:rPr lang="el-GR" dirty="0"/>
              <a:t>με νευρώνες που </a:t>
            </a:r>
            <a:r>
              <a:rPr lang="el-GR" dirty="0" smtClean="0"/>
              <a:t>συνδέονται </a:t>
            </a:r>
            <a:r>
              <a:rPr lang="el-GR" dirty="0"/>
              <a:t>με το </a:t>
            </a:r>
            <a:r>
              <a:rPr lang="el-GR" b="1" dirty="0">
                <a:solidFill>
                  <a:srgbClr val="3C4559"/>
                </a:solidFill>
              </a:rPr>
              <a:t>κέντρο του </a:t>
            </a:r>
            <a:r>
              <a:rPr lang="el-GR" b="1" dirty="0" smtClean="0">
                <a:solidFill>
                  <a:srgbClr val="3C4559"/>
                </a:solidFill>
              </a:rPr>
              <a:t>βήχα (</a:t>
            </a:r>
            <a:r>
              <a:rPr lang="el-GR" b="1" dirty="0">
                <a:solidFill>
                  <a:srgbClr val="3C4559"/>
                </a:solidFill>
              </a:rPr>
              <a:t>ΚΒ</a:t>
            </a:r>
            <a:r>
              <a:rPr lang="el-GR" b="1" dirty="0" smtClean="0">
                <a:solidFill>
                  <a:srgbClr val="3C4559"/>
                </a:solidFill>
              </a:rPr>
              <a:t>)</a:t>
            </a:r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r>
              <a:rPr lang="el-GR" dirty="0" smtClean="0"/>
              <a:t> </a:t>
            </a: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δίκτυο νευρώνων </a:t>
            </a:r>
            <a:r>
              <a:rPr lang="el-GR" dirty="0" smtClean="0"/>
              <a:t>του ΠΜΔ συμμετέχει στην </a:t>
            </a:r>
            <a:r>
              <a:rPr lang="el-GR" dirty="0"/>
              <a:t>κεντρική επεξεργασία </a:t>
            </a:r>
            <a:r>
              <a:rPr lang="el-GR" dirty="0" smtClean="0"/>
              <a:t>των πληροφοριών </a:t>
            </a:r>
            <a:r>
              <a:rPr lang="el-GR" dirty="0"/>
              <a:t>που φθάνουν </a:t>
            </a:r>
            <a:r>
              <a:rPr lang="el-GR" dirty="0" smtClean="0"/>
              <a:t>από τους </a:t>
            </a:r>
            <a:r>
              <a:rPr lang="el-GR" dirty="0"/>
              <a:t>υποδοχείς προτού </a:t>
            </a:r>
            <a:r>
              <a:rPr lang="el-GR" dirty="0" smtClean="0"/>
              <a:t>καταλήξουν </a:t>
            </a:r>
            <a:r>
              <a:rPr lang="el-GR" dirty="0"/>
              <a:t>στο ΚΒ και το </a:t>
            </a:r>
            <a:r>
              <a:rPr lang="el-GR" dirty="0" smtClean="0"/>
              <a:t>υπόλοιπο ΚΝΣ</a:t>
            </a:r>
            <a:endParaRPr lang="en-US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endParaRPr lang="en-US" dirty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πυρήνας </a:t>
            </a:r>
            <a:r>
              <a:rPr lang="el-GR" dirty="0"/>
              <a:t>του ΚΒ </a:t>
            </a:r>
            <a:r>
              <a:rPr lang="el-GR" dirty="0" smtClean="0"/>
              <a:t>εντοπίζεται </a:t>
            </a:r>
            <a:r>
              <a:rPr lang="el-GR" dirty="0"/>
              <a:t>στην </a:t>
            </a:r>
            <a:r>
              <a:rPr lang="el-GR" dirty="0" err="1"/>
              <a:t>κοιλιοπλάγια</a:t>
            </a:r>
            <a:r>
              <a:rPr lang="el-GR" dirty="0"/>
              <a:t> περιοχή του </a:t>
            </a:r>
            <a:r>
              <a:rPr lang="el-GR" dirty="0" err="1"/>
              <a:t>προμήκη</a:t>
            </a:r>
            <a:r>
              <a:rPr lang="el-GR" dirty="0"/>
              <a:t> </a:t>
            </a:r>
            <a:r>
              <a:rPr lang="el-GR" dirty="0" smtClean="0"/>
              <a:t>μυελού</a:t>
            </a:r>
          </a:p>
        </p:txBody>
      </p:sp>
    </p:spTree>
    <p:extLst>
      <p:ext uri="{BB962C8B-B14F-4D97-AF65-F5344CB8AC3E}">
        <p14:creationId xmlns:p14="http://schemas.microsoft.com/office/powerpoint/2010/main" val="243938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ΚΕΝΤΡΙΚΗ ΡΥΘΜΙΣΗ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544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>
                <a:solidFill>
                  <a:srgbClr val="5D7053"/>
                </a:solidFill>
              </a:rPr>
              <a:t>σ</a:t>
            </a:r>
            <a:r>
              <a:rPr lang="el-GR" b="1" dirty="0" smtClean="0">
                <a:solidFill>
                  <a:srgbClr val="5D7053"/>
                </a:solidFill>
              </a:rPr>
              <a:t>υντονισμός λειτουργίας αναπνευστικών μυών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δίκτυο </a:t>
            </a:r>
            <a:r>
              <a:rPr lang="el-GR" dirty="0"/>
              <a:t>νευρώνων </a:t>
            </a:r>
            <a:r>
              <a:rPr lang="el-GR" dirty="0" smtClean="0"/>
              <a:t>στην </a:t>
            </a:r>
            <a:r>
              <a:rPr lang="el-GR" dirty="0" err="1"/>
              <a:t>κοιλιοπλάγια</a:t>
            </a:r>
            <a:r>
              <a:rPr lang="el-GR" dirty="0"/>
              <a:t> περιοχή, </a:t>
            </a:r>
            <a:r>
              <a:rPr lang="el-GR" dirty="0" smtClean="0"/>
              <a:t>πυρήνα της ραφής </a:t>
            </a:r>
            <a:r>
              <a:rPr lang="el-GR" dirty="0"/>
              <a:t>και </a:t>
            </a:r>
            <a:r>
              <a:rPr lang="el-GR" dirty="0" smtClean="0"/>
              <a:t>γέφυρα συντονίζει τη διάρκεια </a:t>
            </a:r>
            <a:r>
              <a:rPr lang="el-GR" dirty="0"/>
              <a:t>και </a:t>
            </a:r>
            <a:r>
              <a:rPr lang="el-GR" dirty="0" smtClean="0"/>
              <a:t>την μυϊκή </a:t>
            </a:r>
            <a:r>
              <a:rPr lang="el-GR" dirty="0"/>
              <a:t>ισχύ κατά την εισπνευστική, συμπιεστική και </a:t>
            </a:r>
            <a:r>
              <a:rPr lang="el-GR" dirty="0" err="1"/>
              <a:t>εκπνευστική</a:t>
            </a:r>
            <a:r>
              <a:rPr lang="el-GR" dirty="0"/>
              <a:t> φάση του </a:t>
            </a:r>
            <a:r>
              <a:rPr lang="el-GR" dirty="0" smtClean="0"/>
              <a:t>βήχα</a:t>
            </a:r>
            <a:endParaRPr lang="el-GR" dirty="0"/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dirty="0" smtClean="0"/>
          </a:p>
          <a:p>
            <a:pPr marL="26511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5D7053"/>
                </a:solidFill>
              </a:rPr>
              <a:t>έλεγχος από ανώτερα </a:t>
            </a:r>
            <a:r>
              <a:rPr lang="el-GR" b="1" dirty="0" err="1" smtClean="0">
                <a:solidFill>
                  <a:srgbClr val="5D7053"/>
                </a:solidFill>
              </a:rPr>
              <a:t>φλοιϊκά</a:t>
            </a:r>
            <a:r>
              <a:rPr lang="el-GR" b="1" dirty="0" smtClean="0">
                <a:solidFill>
                  <a:srgbClr val="5D7053"/>
                </a:solidFill>
              </a:rPr>
              <a:t> κέντρα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6286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dirty="0" smtClean="0"/>
              <a:t>έλεγχος από </a:t>
            </a:r>
            <a:r>
              <a:rPr lang="el-GR" dirty="0"/>
              <a:t>ανώτερα </a:t>
            </a:r>
            <a:r>
              <a:rPr lang="el-GR" dirty="0" err="1"/>
              <a:t>φλοιϊκά</a:t>
            </a:r>
            <a:r>
              <a:rPr lang="el-GR" dirty="0"/>
              <a:t> και </a:t>
            </a:r>
            <a:r>
              <a:rPr lang="el-GR" dirty="0" err="1"/>
              <a:t>υποφλοιϊκά</a:t>
            </a:r>
            <a:r>
              <a:rPr lang="el-GR" dirty="0"/>
              <a:t> κέντρα τα οποία δύνανται να τον αναστείλουν ή να τον προκαλέσουν </a:t>
            </a:r>
            <a:r>
              <a:rPr lang="el-GR" dirty="0" smtClean="0"/>
              <a:t>εκουσίως</a:t>
            </a:r>
          </a:p>
          <a:p>
            <a:pPr marL="34290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286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αντιληπτική επίγνωση</a:t>
            </a:r>
          </a:p>
          <a:p>
            <a:pPr marL="342900"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Courier New"/>
              <a:buChar char="o"/>
            </a:pPr>
            <a:r>
              <a:rPr lang="el-GR" sz="1600" dirty="0" smtClean="0"/>
              <a:t>αποτέλεσμα </a:t>
            </a:r>
            <a:r>
              <a:rPr lang="el-GR" sz="1600" dirty="0" err="1"/>
              <a:t>φλοιϊκής</a:t>
            </a:r>
            <a:r>
              <a:rPr lang="el-GR" sz="1600" dirty="0"/>
              <a:t> επεξεργασίας </a:t>
            </a:r>
            <a:r>
              <a:rPr lang="el-GR" sz="1600" dirty="0" smtClean="0"/>
              <a:t>αισθητικών </a:t>
            </a:r>
            <a:r>
              <a:rPr lang="el-GR" sz="1600" dirty="0"/>
              <a:t>πληροφοριών που προέρχονται από τους </a:t>
            </a:r>
            <a:r>
              <a:rPr lang="el-GR" sz="1600" dirty="0" smtClean="0"/>
              <a:t>αεραγωγούς</a:t>
            </a:r>
          </a:p>
          <a:p>
            <a:pPr marL="7175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Courier New"/>
              <a:buChar char="o"/>
            </a:pPr>
            <a:r>
              <a:rPr lang="el-GR" sz="1600" dirty="0" smtClean="0"/>
              <a:t>δημιουργία αίσθησης </a:t>
            </a:r>
            <a:r>
              <a:rPr lang="el-GR" sz="1600" dirty="0"/>
              <a:t>ερεθισμού των αεραγωγών, </a:t>
            </a:r>
            <a:r>
              <a:rPr lang="el-GR" sz="1600" dirty="0" smtClean="0"/>
              <a:t>ανάγκη </a:t>
            </a:r>
            <a:r>
              <a:rPr lang="el-GR" sz="1600" dirty="0"/>
              <a:t>για βήχα και </a:t>
            </a:r>
            <a:r>
              <a:rPr lang="el-GR" sz="1600" dirty="0" smtClean="0"/>
              <a:t>κάθαρσης </a:t>
            </a:r>
            <a:r>
              <a:rPr lang="el-GR" sz="1600" dirty="0"/>
              <a:t>των </a:t>
            </a:r>
            <a:r>
              <a:rPr lang="el-GR" sz="1600" dirty="0" smtClean="0"/>
              <a:t>αεραγωγών, </a:t>
            </a:r>
            <a:r>
              <a:rPr lang="el-GR" sz="1600" dirty="0"/>
              <a:t>με </a:t>
            </a:r>
            <a:r>
              <a:rPr lang="el-GR" sz="1600" dirty="0" smtClean="0"/>
              <a:t>αποτέλεσμα </a:t>
            </a:r>
            <a:r>
              <a:rPr lang="el-GR" sz="1600" dirty="0"/>
              <a:t>ο βήχας να εκδηλώνεται όχι μόνο ως αντανακλαστικό αλλά και ως εκούσια </a:t>
            </a:r>
            <a:r>
              <a:rPr lang="el-GR" sz="1600" dirty="0" smtClean="0"/>
              <a:t>συμπεριφορά</a:t>
            </a:r>
            <a:endParaRPr lang="el-GR" sz="1600" dirty="0"/>
          </a:p>
          <a:p>
            <a:pPr marL="7175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Courier New"/>
              <a:buChar char="o"/>
            </a:pPr>
            <a:r>
              <a:rPr lang="el-GR" sz="1600" dirty="0"/>
              <a:t>σ</a:t>
            </a:r>
            <a:r>
              <a:rPr lang="el-GR" sz="1600" dirty="0" smtClean="0"/>
              <a:t>την </a:t>
            </a:r>
            <a:r>
              <a:rPr lang="el-GR" sz="1600" dirty="0"/>
              <a:t>περίπτωση αυτή εμπίπτει και η </a:t>
            </a:r>
            <a:r>
              <a:rPr lang="el-GR" sz="1600" b="1" dirty="0"/>
              <a:t>“</a:t>
            </a:r>
            <a:r>
              <a:rPr lang="el-GR" sz="1600" b="1" dirty="0" smtClean="0"/>
              <a:t>ψυχογενής</a:t>
            </a:r>
            <a:r>
              <a:rPr lang="el-GR" sz="1600" b="1" dirty="0"/>
              <a:t>” συνιστώσα του βήχα</a:t>
            </a:r>
            <a:r>
              <a:rPr lang="el-GR" sz="1600" dirty="0"/>
              <a:t>, που μπορεί να δημιουργεί έναν “φαύλο κύκλο” με τον βήχα που προκαλείται από οργανικά </a:t>
            </a:r>
            <a:r>
              <a:rPr lang="el-GR" sz="1600" dirty="0" smtClean="0"/>
              <a:t>αίτια</a:t>
            </a:r>
          </a:p>
        </p:txBody>
      </p:sp>
    </p:spTree>
    <p:extLst>
      <p:ext uri="{BB962C8B-B14F-4D97-AF65-F5344CB8AC3E}">
        <p14:creationId xmlns:p14="http://schemas.microsoft.com/office/powerpoint/2010/main" val="355108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ΚΕΝΤΡΙΚΗ ΡΥΘΜΙΣΗ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16" y="1059604"/>
            <a:ext cx="8229600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rgbClr val="5D7053"/>
                </a:solidFill>
              </a:rPr>
              <a:t>έλεγχος από ανώτερα </a:t>
            </a:r>
            <a:r>
              <a:rPr lang="el-GR" b="1" dirty="0" err="1" smtClean="0">
                <a:solidFill>
                  <a:srgbClr val="5D7053"/>
                </a:solidFill>
              </a:rPr>
              <a:t>φλοιϊκά</a:t>
            </a:r>
            <a:r>
              <a:rPr lang="el-GR" b="1" dirty="0" smtClean="0">
                <a:solidFill>
                  <a:srgbClr val="5D7053"/>
                </a:solidFill>
              </a:rPr>
              <a:t> κέντρα</a:t>
            </a:r>
            <a:endParaRPr lang="en-US" b="1" dirty="0" smtClean="0">
              <a:solidFill>
                <a:srgbClr val="5D7053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πρωτεύων αισθητικός φλοιός</a:t>
            </a:r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dirty="0" smtClean="0"/>
              <a:t>επεξεργασία της αίσθησης </a:t>
            </a:r>
            <a:r>
              <a:rPr lang="el-GR" dirty="0"/>
              <a:t>της ανάγκης για </a:t>
            </a:r>
            <a:r>
              <a:rPr lang="el-GR" dirty="0" smtClean="0"/>
              <a:t>βήχα</a:t>
            </a:r>
            <a:endParaRPr lang="el-GR" dirty="0"/>
          </a:p>
          <a:p>
            <a:pPr marL="7175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3C4559"/>
                </a:solidFill>
              </a:rPr>
              <a:t>νησιδικός</a:t>
            </a:r>
            <a:r>
              <a:rPr lang="el-GR" b="1" dirty="0" smtClean="0">
                <a:solidFill>
                  <a:srgbClr val="3C4559"/>
                </a:solidFill>
              </a:rPr>
              <a:t> φλοιός</a:t>
            </a:r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dirty="0" smtClean="0"/>
              <a:t>επεξεργασία αισθητικών πληροφοριών </a:t>
            </a:r>
            <a:r>
              <a:rPr lang="el-GR" dirty="0"/>
              <a:t>που </a:t>
            </a:r>
            <a:r>
              <a:rPr lang="el-GR" dirty="0" smtClean="0"/>
              <a:t>προέρχονται </a:t>
            </a:r>
            <a:r>
              <a:rPr lang="el-GR" dirty="0"/>
              <a:t>από τους </a:t>
            </a:r>
            <a:r>
              <a:rPr lang="el-GR" dirty="0" smtClean="0"/>
              <a:t>αεραγωγούς</a:t>
            </a:r>
            <a:endParaRPr lang="en-US" dirty="0" smtClean="0"/>
          </a:p>
          <a:p>
            <a:pPr marL="7175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3C4559"/>
                </a:solidFill>
              </a:rPr>
              <a:t>προμετωπιαίος</a:t>
            </a:r>
            <a:r>
              <a:rPr lang="el-GR" b="1" dirty="0" smtClean="0">
                <a:solidFill>
                  <a:srgbClr val="3C4559"/>
                </a:solidFill>
              </a:rPr>
              <a:t> </a:t>
            </a:r>
            <a:r>
              <a:rPr lang="el-GR" b="1" dirty="0">
                <a:solidFill>
                  <a:srgbClr val="3C4559"/>
                </a:solidFill>
              </a:rPr>
              <a:t>και οπίσθιος κροταφικός </a:t>
            </a:r>
            <a:r>
              <a:rPr lang="el-GR" b="1" dirty="0" smtClean="0">
                <a:solidFill>
                  <a:srgbClr val="3C4559"/>
                </a:solidFill>
              </a:rPr>
              <a:t>φλοιός</a:t>
            </a:r>
          </a:p>
          <a:p>
            <a:pPr marL="982663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dirty="0" smtClean="0"/>
              <a:t>συμμετοχή </a:t>
            </a:r>
            <a:r>
              <a:rPr lang="el-GR" dirty="0"/>
              <a:t>στην εστίαση της προσοχής και τον </a:t>
            </a:r>
            <a:r>
              <a:rPr lang="el-GR" dirty="0" smtClean="0"/>
              <a:t>εντοπισμό </a:t>
            </a:r>
            <a:r>
              <a:rPr lang="el-GR" dirty="0"/>
              <a:t>της θέσης ερεθισμού των </a:t>
            </a:r>
            <a:r>
              <a:rPr lang="el-GR" dirty="0" smtClean="0"/>
              <a:t>αεραγωγών</a:t>
            </a:r>
            <a:endParaRPr lang="en-US" dirty="0" smtClean="0"/>
          </a:p>
          <a:p>
            <a:pPr marL="696913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3C4559"/>
                </a:solidFill>
              </a:rPr>
              <a:t>προκινητικός</a:t>
            </a:r>
            <a:r>
              <a:rPr lang="el-GR" b="1" dirty="0">
                <a:solidFill>
                  <a:srgbClr val="3C4559"/>
                </a:solidFill>
              </a:rPr>
              <a:t>-</a:t>
            </a:r>
            <a:r>
              <a:rPr lang="el-GR" b="1" dirty="0" smtClean="0">
                <a:solidFill>
                  <a:srgbClr val="3C4559"/>
                </a:solidFill>
              </a:rPr>
              <a:t>κινητικός </a:t>
            </a:r>
            <a:r>
              <a:rPr lang="el-GR" b="1" dirty="0">
                <a:solidFill>
                  <a:srgbClr val="3C4559"/>
                </a:solidFill>
              </a:rPr>
              <a:t>φλοιός και </a:t>
            </a:r>
            <a:r>
              <a:rPr lang="el-GR" b="1" dirty="0" smtClean="0">
                <a:solidFill>
                  <a:srgbClr val="3C4559"/>
                </a:solidFill>
              </a:rPr>
              <a:t>παρεγκεφαλίδα</a:t>
            </a:r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dirty="0" smtClean="0"/>
              <a:t>συμμετοχή στον </a:t>
            </a:r>
            <a:r>
              <a:rPr lang="el-GR" dirty="0"/>
              <a:t>εκούσιο βήχα, </a:t>
            </a:r>
            <a:r>
              <a:rPr lang="el-GR" dirty="0" smtClean="0"/>
              <a:t>χωρίς </a:t>
            </a:r>
            <a:r>
              <a:rPr lang="el-GR" dirty="0"/>
              <a:t>να είναι απαραίτητη η ρύθμιση από αισθητικές πληροφορίες που εισέρχονται στο στέλεχος από την </a:t>
            </a:r>
            <a:r>
              <a:rPr lang="el-GR" dirty="0" smtClean="0"/>
              <a:t>περιφέρεια</a:t>
            </a:r>
            <a:endParaRPr lang="en-US" dirty="0" smtClean="0"/>
          </a:p>
          <a:p>
            <a:pPr marL="7175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3C4559"/>
                </a:solidFill>
              </a:rPr>
              <a:t>μεταιχμιακό</a:t>
            </a:r>
            <a:r>
              <a:rPr lang="el-GR" b="1" dirty="0" smtClean="0">
                <a:solidFill>
                  <a:srgbClr val="3C4559"/>
                </a:solidFill>
              </a:rPr>
              <a:t> (</a:t>
            </a:r>
            <a:r>
              <a:rPr lang="en-US" b="1" dirty="0" smtClean="0">
                <a:solidFill>
                  <a:srgbClr val="3C4559"/>
                </a:solidFill>
              </a:rPr>
              <a:t>limbic) </a:t>
            </a:r>
            <a:r>
              <a:rPr lang="el-GR" b="1" dirty="0" smtClean="0">
                <a:solidFill>
                  <a:srgbClr val="3C4559"/>
                </a:solidFill>
              </a:rPr>
              <a:t>σύστημα με τον </a:t>
            </a:r>
            <a:r>
              <a:rPr lang="el-GR" b="1" dirty="0" err="1" smtClean="0">
                <a:solidFill>
                  <a:srgbClr val="3C4559"/>
                </a:solidFill>
              </a:rPr>
              <a:t>μετωποκογχικό</a:t>
            </a:r>
            <a:r>
              <a:rPr lang="el-GR" b="1" dirty="0" smtClean="0">
                <a:solidFill>
                  <a:srgbClr val="3C4559"/>
                </a:solidFill>
              </a:rPr>
              <a:t> φλοιό</a:t>
            </a:r>
            <a:r>
              <a:rPr lang="el-GR" dirty="0" smtClean="0"/>
              <a:t> </a:t>
            </a:r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dirty="0" smtClean="0"/>
              <a:t>συμμετοχή </a:t>
            </a:r>
            <a:r>
              <a:rPr lang="el-GR" dirty="0"/>
              <a:t>στην αίσθηση δυσφορίας που προκαλεί ο ερεθισμός των αεραγωγών και ο βήχας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8974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ΚΕΝΤΡΙΚΗ ΡΥΘΜΙΣΗ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24" y="1258956"/>
            <a:ext cx="6016552" cy="5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ΑΙΤΙΑ ΑΝΕΠΑΡΚΟΥΣ ΒΗΧΑ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16" y="1158995"/>
            <a:ext cx="8229600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smtClean="0">
                <a:solidFill>
                  <a:schemeClr val="accent1"/>
                </a:solidFill>
              </a:rPr>
              <a:t>Πνευμονικά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chemeClr val="accent1"/>
              </a:solidFill>
            </a:endParaRP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>
                <a:solidFill>
                  <a:srgbClr val="5D7053"/>
                </a:solidFill>
              </a:rPr>
              <a:t>αποφρακτικές </a:t>
            </a:r>
            <a:r>
              <a:rPr lang="el-GR" b="1" dirty="0" smtClean="0">
                <a:solidFill>
                  <a:srgbClr val="5D7053"/>
                </a:solidFill>
              </a:rPr>
              <a:t>παθήσεις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π.χ</a:t>
            </a:r>
            <a:r>
              <a:rPr lang="el-GR" dirty="0" smtClean="0"/>
              <a:t>. παρόξυνση ΧΑΠ</a:t>
            </a:r>
            <a:r>
              <a:rPr lang="el-GR" dirty="0"/>
              <a:t>, </a:t>
            </a:r>
            <a:r>
              <a:rPr lang="el-GR" dirty="0" smtClean="0"/>
              <a:t>άσθματος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 err="1" smtClean="0"/>
              <a:t>βρογχεκτασιών</a:t>
            </a:r>
            <a:r>
              <a:rPr lang="el-GR" dirty="0" smtClean="0"/>
              <a:t>)</a:t>
            </a:r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Courier New"/>
              <a:buChar char="o"/>
            </a:pPr>
            <a:r>
              <a:rPr lang="el-GR" dirty="0" smtClean="0"/>
              <a:t>αύξηση αντιστάσεων </a:t>
            </a:r>
            <a:r>
              <a:rPr lang="el-GR" dirty="0"/>
              <a:t>των αεραγωγών, </a:t>
            </a:r>
            <a:r>
              <a:rPr lang="el-GR" dirty="0" smtClean="0"/>
              <a:t>αύξηση εκκρίσεων</a:t>
            </a:r>
            <a:r>
              <a:rPr lang="en-US" dirty="0" smtClean="0"/>
              <a:t> </a:t>
            </a:r>
            <a:r>
              <a:rPr lang="el-GR" dirty="0"/>
              <a:t>και/ή κόπωση </a:t>
            </a:r>
            <a:r>
              <a:rPr lang="el-GR" dirty="0" smtClean="0"/>
              <a:t>αναπνευστικών μυών (σε </a:t>
            </a:r>
            <a:r>
              <a:rPr lang="el-GR" dirty="0"/>
              <a:t>πιο</a:t>
            </a:r>
            <a:r>
              <a:rPr lang="en-US" dirty="0"/>
              <a:t> </a:t>
            </a:r>
            <a:r>
              <a:rPr lang="el-GR" dirty="0"/>
              <a:t>προχωρημένες </a:t>
            </a:r>
            <a:r>
              <a:rPr lang="el-GR" dirty="0" smtClean="0"/>
              <a:t>καταστάσεις) -&gt; σημαντική </a:t>
            </a:r>
            <a:r>
              <a:rPr lang="el-GR" dirty="0"/>
              <a:t>ελάττωση των </a:t>
            </a:r>
            <a:r>
              <a:rPr lang="el-GR" dirty="0" err="1"/>
              <a:t>εκπνευστικών</a:t>
            </a:r>
            <a:r>
              <a:rPr lang="en-US" dirty="0"/>
              <a:t> </a:t>
            </a:r>
            <a:r>
              <a:rPr lang="el-GR" dirty="0" smtClean="0"/>
              <a:t>ροών</a:t>
            </a:r>
            <a:endParaRPr lang="el-GR" dirty="0"/>
          </a:p>
          <a:p>
            <a:pPr marL="7175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5D7053"/>
                </a:solidFill>
              </a:rPr>
              <a:t>ενδο</a:t>
            </a:r>
            <a:r>
              <a:rPr lang="el-GR" b="1" dirty="0">
                <a:solidFill>
                  <a:srgbClr val="5D7053"/>
                </a:solidFill>
              </a:rPr>
              <a:t>- ή </a:t>
            </a:r>
            <a:r>
              <a:rPr lang="el-GR" b="1" dirty="0" err="1" smtClean="0">
                <a:solidFill>
                  <a:srgbClr val="5D7053"/>
                </a:solidFill>
              </a:rPr>
              <a:t>εξωαυλικές</a:t>
            </a:r>
            <a:r>
              <a:rPr lang="el-GR" b="1" dirty="0" smtClean="0">
                <a:solidFill>
                  <a:srgbClr val="5D7053"/>
                </a:solidFill>
              </a:rPr>
              <a:t> </a:t>
            </a:r>
            <a:r>
              <a:rPr lang="el-GR" b="1" dirty="0">
                <a:solidFill>
                  <a:srgbClr val="5D7053"/>
                </a:solidFill>
              </a:rPr>
              <a:t>μάζες</a:t>
            </a:r>
            <a:r>
              <a:rPr lang="el-GR" dirty="0"/>
              <a:t> που πιέζουν κάποιο κεντρικό αεραγωγό είναι δυνατό να επηρεάσουν αρνητικά την αποτελεσματικότητα του </a:t>
            </a:r>
            <a:r>
              <a:rPr lang="el-GR" dirty="0" smtClean="0"/>
              <a:t>βήχα</a:t>
            </a: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endParaRPr lang="el-GR" dirty="0" smtClean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b="1" dirty="0" err="1" smtClean="0">
                <a:solidFill>
                  <a:srgbClr val="AD0101"/>
                </a:solidFill>
              </a:rPr>
              <a:t>Εξωπνευμονικά</a:t>
            </a:r>
            <a:endParaRPr lang="el-GR" b="1" dirty="0" smtClean="0">
              <a:solidFill>
                <a:srgbClr val="AD0101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AD0101"/>
              </a:solidFill>
            </a:endParaRPr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err="1" smtClean="0">
                <a:solidFill>
                  <a:srgbClr val="5D7053"/>
                </a:solidFill>
              </a:rPr>
              <a:t>νευρομυϊκές</a:t>
            </a:r>
            <a:r>
              <a:rPr lang="el-GR" b="1" dirty="0" smtClean="0">
                <a:solidFill>
                  <a:srgbClr val="5D7053"/>
                </a:solidFill>
              </a:rPr>
              <a:t> παθήσεις </a:t>
            </a:r>
            <a:r>
              <a:rPr lang="el-GR" dirty="0" smtClean="0"/>
              <a:t>που </a:t>
            </a:r>
            <a:r>
              <a:rPr lang="el-GR" dirty="0"/>
              <a:t>προκαλούν αδυναμία των </a:t>
            </a:r>
            <a:r>
              <a:rPr lang="el-GR" dirty="0" smtClean="0"/>
              <a:t>αναπνευστικών μυών</a:t>
            </a:r>
            <a:r>
              <a:rPr lang="el-GR" dirty="0"/>
              <a:t>, επιδρώντας κυρίως στην φάση της </a:t>
            </a:r>
            <a:r>
              <a:rPr lang="el-GR" dirty="0" smtClean="0"/>
              <a:t>δυναμικής </a:t>
            </a:r>
            <a:r>
              <a:rPr lang="el-GR" dirty="0"/>
              <a:t>συμπίεσης του </a:t>
            </a:r>
            <a:r>
              <a:rPr lang="el-GR" dirty="0" smtClean="0"/>
              <a:t>βήχα</a:t>
            </a:r>
            <a:endParaRPr lang="el-GR" dirty="0"/>
          </a:p>
          <a:p>
            <a:pPr marL="354013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62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b="1" dirty="0" smtClean="0">
                <a:solidFill>
                  <a:srgbClr val="5D7053"/>
                </a:solidFill>
              </a:rPr>
              <a:t>παθήσεις που </a:t>
            </a:r>
            <a:r>
              <a:rPr lang="el-GR" b="1" dirty="0" smtClean="0">
                <a:solidFill>
                  <a:srgbClr val="5D7053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l-GR" b="1" dirty="0" smtClean="0">
                <a:solidFill>
                  <a:srgbClr val="5D7053"/>
                </a:solidFill>
              </a:rPr>
              <a:t> φυσιολογική </a:t>
            </a:r>
            <a:r>
              <a:rPr lang="el-GR" b="1" dirty="0" err="1">
                <a:solidFill>
                  <a:srgbClr val="5D7053"/>
                </a:solidFill>
              </a:rPr>
              <a:t>έκπτυξη</a:t>
            </a:r>
            <a:r>
              <a:rPr lang="el-GR" b="1" dirty="0">
                <a:solidFill>
                  <a:srgbClr val="5D7053"/>
                </a:solidFill>
              </a:rPr>
              <a:t> </a:t>
            </a:r>
            <a:r>
              <a:rPr lang="el-GR" b="1" dirty="0" smtClean="0">
                <a:solidFill>
                  <a:srgbClr val="5D7053"/>
                </a:solidFill>
              </a:rPr>
              <a:t>θωρακικού τοιχώματος</a:t>
            </a:r>
          </a:p>
          <a:p>
            <a:pPr marL="982663" indent="-265113">
              <a:buClr>
                <a:schemeClr val="accent4">
                  <a:lumMod val="50000"/>
                </a:schemeClr>
              </a:buClr>
              <a:buSzPct val="80000"/>
              <a:buFont typeface="Courier New"/>
              <a:buChar char="o"/>
            </a:pPr>
            <a:r>
              <a:rPr lang="el-GR" dirty="0" smtClean="0"/>
              <a:t>συνοδεύονται </a:t>
            </a:r>
            <a:r>
              <a:rPr lang="el-GR" dirty="0"/>
              <a:t>από </a:t>
            </a:r>
            <a:r>
              <a:rPr lang="el-GR" dirty="0" smtClean="0"/>
              <a:t>μειωμένη εισπνευστική και </a:t>
            </a:r>
            <a:r>
              <a:rPr lang="el-GR" dirty="0" err="1" smtClean="0"/>
              <a:t>εκπνευστική</a:t>
            </a:r>
            <a:r>
              <a:rPr lang="el-GR" dirty="0" smtClean="0"/>
              <a:t> προσπάθεια (</a:t>
            </a:r>
            <a:r>
              <a:rPr lang="el-GR" dirty="0" err="1" smtClean="0"/>
              <a:t>π.χ</a:t>
            </a:r>
            <a:r>
              <a:rPr lang="el-GR" dirty="0" smtClean="0"/>
              <a:t>. κατάγματα </a:t>
            </a:r>
            <a:r>
              <a:rPr lang="el-GR" dirty="0"/>
              <a:t>πλευρών, </a:t>
            </a:r>
            <a:r>
              <a:rPr lang="el-GR" dirty="0" smtClean="0"/>
              <a:t>οξύ κοιλιακό </a:t>
            </a:r>
            <a:r>
              <a:rPr lang="el-GR" dirty="0"/>
              <a:t>άλγος και </a:t>
            </a:r>
            <a:r>
              <a:rPr lang="el-GR" dirty="0" smtClean="0"/>
              <a:t>χειρουργεία κοιλιάς)</a:t>
            </a:r>
          </a:p>
        </p:txBody>
      </p:sp>
    </p:spTree>
    <p:extLst>
      <p:ext uri="{BB962C8B-B14F-4D97-AF65-F5344CB8AC3E}">
        <p14:creationId xmlns:p14="http://schemas.microsoft.com/office/powerpoint/2010/main" val="283806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01"/>
          <a:stretch/>
        </p:blipFill>
        <p:spPr>
          <a:xfrm>
            <a:off x="5031110" y="2167368"/>
            <a:ext cx="3662905" cy="34255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6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ΠΕΡΙΣΤΑΤΙΚΟ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416" y="1800384"/>
            <a:ext cx="4566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άνδρας 35 ετών με ιστορικό άσθματος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dirty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λοίμωξη ανωτέρου αναπνευστικού προ 3 εβδομάδων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dirty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προσέρχεται στο ΤΕΠ με έντονο βήχα από 10ημέρου και δύσπνοια από 24ώρου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dirty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 smtClean="0"/>
              <a:t>ακρόαση πνευμόνων -&gt; μείωση αναπνευστικού ψιθυρίσματος + διάχυτοι ΜΡ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endParaRPr lang="el-GR" dirty="0"/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dirty="0"/>
              <a:t>π</a:t>
            </a:r>
            <a:r>
              <a:rPr lang="el-GR" dirty="0" smtClean="0"/>
              <a:t>οιοι μηχανισμοί ενοχοποιούνται για τα συμπτώματα του ασθενούς;</a:t>
            </a:r>
          </a:p>
        </p:txBody>
      </p:sp>
    </p:spTree>
    <p:extLst>
      <p:ext uri="{BB962C8B-B14F-4D97-AF65-F5344CB8AC3E}">
        <p14:creationId xmlns:p14="http://schemas.microsoft.com/office/powerpoint/2010/main" val="334166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6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ΠΕΡΙΣΤΑΤΙΚΟ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045172"/>
            <a:ext cx="3614963" cy="546652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30504"/>
          <a:stretch/>
        </p:blipFill>
        <p:spPr>
          <a:xfrm>
            <a:off x="4284946" y="1827661"/>
            <a:ext cx="4401853" cy="3604579"/>
          </a:xfrm>
          <a:prstGeom prst="rect">
            <a:avLst/>
          </a:prstGeom>
          <a:ln>
            <a:solidFill>
              <a:srgbClr val="3C4559"/>
            </a:solidFill>
          </a:ln>
        </p:spPr>
      </p:pic>
    </p:spTree>
    <p:extLst>
      <p:ext uri="{BB962C8B-B14F-4D97-AF65-F5344CB8AC3E}">
        <p14:creationId xmlns:p14="http://schemas.microsoft.com/office/powerpoint/2010/main" val="38866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1050"/>
            <a:ext cx="7772400" cy="1295901"/>
          </a:xfrm>
        </p:spPr>
        <p:txBody>
          <a:bodyPr>
            <a:normAutofit/>
          </a:bodyPr>
          <a:lstStyle/>
          <a:p>
            <a:r>
              <a:rPr lang="el-GR" sz="38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ευχαριστώ για τη προσοχή σας</a:t>
            </a:r>
            <a:endParaRPr lang="en-US" sz="38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7678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ΠΑΘΟΦΥΣΙΟΛΟΓΙΑ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1" y="1045172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2000" dirty="0" smtClean="0"/>
              <a:t>συνήθως </a:t>
            </a:r>
            <a:r>
              <a:rPr lang="el-GR" sz="2000" dirty="0"/>
              <a:t>οφείλεται σε </a:t>
            </a:r>
            <a:r>
              <a:rPr lang="el-GR" sz="2000" b="1" dirty="0">
                <a:solidFill>
                  <a:schemeClr val="accent1"/>
                </a:solidFill>
              </a:rPr>
              <a:t>διαταραχή της φυσιολογίας του αναπνευστικού συστήματος</a:t>
            </a:r>
            <a:r>
              <a:rPr lang="el-GR" sz="2000" dirty="0"/>
              <a:t> που οδηγεί σε </a:t>
            </a:r>
            <a:r>
              <a:rPr lang="el-GR" sz="2000" b="1" dirty="0">
                <a:solidFill>
                  <a:srgbClr val="3C4559"/>
                </a:solidFill>
              </a:rPr>
              <a:t>διέγερση πνευμονικών και </a:t>
            </a:r>
            <a:r>
              <a:rPr lang="el-GR" sz="2000" b="1" dirty="0" err="1">
                <a:solidFill>
                  <a:srgbClr val="3C4559"/>
                </a:solidFill>
              </a:rPr>
              <a:t>εξωπνευμονικών</a:t>
            </a:r>
            <a:r>
              <a:rPr lang="el-GR" sz="2000" b="1" dirty="0">
                <a:solidFill>
                  <a:srgbClr val="3C4559"/>
                </a:solidFill>
              </a:rPr>
              <a:t> </a:t>
            </a:r>
            <a:r>
              <a:rPr lang="el-GR" sz="2000" b="1" dirty="0" smtClean="0">
                <a:solidFill>
                  <a:srgbClr val="3C4559"/>
                </a:solidFill>
              </a:rPr>
              <a:t>υποδοχέων</a:t>
            </a:r>
            <a:endParaRPr lang="el-GR" sz="2000" b="1" dirty="0">
              <a:solidFill>
                <a:srgbClr val="3C4559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1416679"/>
              </p:ext>
            </p:extLst>
          </p:nvPr>
        </p:nvGraphicFramePr>
        <p:xfrm>
          <a:off x="457200" y="2153489"/>
          <a:ext cx="8229600" cy="411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1" y="620675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dirty="0" smtClean="0"/>
              <a:t>ΔΕΝ υπάρχει ενιαία θεωρία </a:t>
            </a:r>
            <a:r>
              <a:rPr lang="el-GR" sz="1600" dirty="0"/>
              <a:t>που να ερμηνεύει το μηχανισμό της </a:t>
            </a:r>
            <a:r>
              <a:rPr lang="el-GR" sz="1600" dirty="0" smtClean="0"/>
              <a:t>δύσπνοιας </a:t>
            </a:r>
            <a:r>
              <a:rPr lang="el-GR" sz="1600" dirty="0"/>
              <a:t>σε κάθε κλινική κατάσταση</a:t>
            </a:r>
            <a:endParaRPr lang="el-GR" sz="1600" b="1" dirty="0">
              <a:solidFill>
                <a:srgbClr val="3C45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4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ΥΠΟΔΟΧΕΙΣ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57200" y="1054652"/>
            <a:ext cx="8229600" cy="55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9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ΥΠΟΔΟΧΕΙΣ - ΚΕΝΤΡΑ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652" y="1126435"/>
            <a:ext cx="6029739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ΧΗΜΕΙΟΫΠΟΔΟΧΕΙΣ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87610" y="1202612"/>
            <a:ext cx="4499190" cy="477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err="1" smtClean="0">
                <a:solidFill>
                  <a:srgbClr val="AD0101"/>
                </a:solidFill>
              </a:rPr>
              <a:t>υπερκαπνία</a:t>
            </a:r>
            <a:r>
              <a:rPr lang="el-GR" sz="1600" b="1" dirty="0" smtClean="0">
                <a:solidFill>
                  <a:srgbClr val="AD0101"/>
                </a:solidFill>
              </a:rPr>
              <a:t> </a:t>
            </a:r>
            <a:r>
              <a:rPr lang="el-GR" sz="1600" b="1" dirty="0">
                <a:solidFill>
                  <a:srgbClr val="AD0101"/>
                </a:solidFill>
              </a:rPr>
              <a:t>και/</a:t>
            </a:r>
            <a:r>
              <a:rPr lang="el-GR" sz="1600" b="1" dirty="0" smtClean="0">
                <a:solidFill>
                  <a:srgbClr val="AD0101"/>
                </a:solidFill>
              </a:rPr>
              <a:t>ή </a:t>
            </a:r>
            <a:r>
              <a:rPr lang="el-GR" sz="1600" b="1" dirty="0" err="1" smtClean="0">
                <a:solidFill>
                  <a:srgbClr val="AD0101"/>
                </a:solidFill>
              </a:rPr>
              <a:t>υποξαιμία</a:t>
            </a:r>
            <a:endParaRPr lang="el-GR" sz="1600" b="1" dirty="0" smtClean="0">
              <a:solidFill>
                <a:srgbClr val="AD0101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b="1" dirty="0" smtClean="0">
                <a:solidFill>
                  <a:srgbClr val="5D7053"/>
                </a:solidFill>
              </a:rPr>
              <a:t>ερεθισμός </a:t>
            </a:r>
            <a:r>
              <a:rPr lang="el-GR" sz="1600" b="1" dirty="0">
                <a:solidFill>
                  <a:srgbClr val="5D7053"/>
                </a:solidFill>
              </a:rPr>
              <a:t>κεντρικών </a:t>
            </a:r>
            <a:r>
              <a:rPr lang="el-GR" sz="1600" b="1" dirty="0" smtClean="0">
                <a:solidFill>
                  <a:srgbClr val="5D7053"/>
                </a:solidFill>
              </a:rPr>
              <a:t>και περιφερικών </a:t>
            </a:r>
            <a:r>
              <a:rPr lang="el-GR" sz="1600" b="1" dirty="0" err="1" smtClean="0">
                <a:solidFill>
                  <a:srgbClr val="5D7053"/>
                </a:solidFill>
              </a:rPr>
              <a:t>χημειοϋποδοχέων</a:t>
            </a:r>
            <a:r>
              <a:rPr lang="el-GR" sz="1600" dirty="0" smtClean="0">
                <a:solidFill>
                  <a:srgbClr val="5D7053"/>
                </a:solidFill>
              </a:rPr>
              <a:t> </a:t>
            </a:r>
            <a:r>
              <a:rPr lang="el-GR" sz="1600" dirty="0" smtClean="0"/>
              <a:t>από </a:t>
            </a:r>
            <a:r>
              <a:rPr lang="el-GR" sz="1600" b="1" dirty="0">
                <a:solidFill>
                  <a:schemeClr val="accent4">
                    <a:lumMod val="50000"/>
                  </a:schemeClr>
                </a:solidFill>
              </a:rPr>
              <a:t>μεταβολές του pH</a:t>
            </a: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, της </a:t>
            </a:r>
            <a:r>
              <a:rPr lang="el-GR" sz="1600" b="1" dirty="0">
                <a:solidFill>
                  <a:schemeClr val="accent4">
                    <a:lumMod val="50000"/>
                  </a:schemeClr>
                </a:solidFill>
              </a:rPr>
              <a:t>PCO2 και της </a:t>
            </a: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PO2</a:t>
            </a:r>
          </a:p>
          <a:p>
            <a:pPr marL="452437"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714375" indent="-261938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smtClean="0"/>
              <a:t>αυξημένη κινητική ενεργοποίηση </a:t>
            </a:r>
            <a:r>
              <a:rPr lang="el-GR" sz="1600" dirty="0"/>
              <a:t>του κέντρου </a:t>
            </a:r>
            <a:r>
              <a:rPr lang="el-GR" sz="1600" dirty="0" smtClean="0"/>
              <a:t>της αναπνοής </a:t>
            </a:r>
            <a:r>
              <a:rPr lang="el-GR" sz="1600" dirty="0"/>
              <a:t>χωρίς να συνοδεύεται από επαρκή </a:t>
            </a:r>
            <a:r>
              <a:rPr lang="el-GR" sz="1600" dirty="0" smtClean="0"/>
              <a:t>αύξηση </a:t>
            </a:r>
            <a:r>
              <a:rPr lang="el-GR" sz="1600" dirty="0"/>
              <a:t>του </a:t>
            </a:r>
            <a:r>
              <a:rPr lang="el-GR" sz="1600" dirty="0" smtClean="0"/>
              <a:t>αερισμού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>
              <a:solidFill>
                <a:srgbClr val="3C4559"/>
              </a:solidFill>
            </a:endParaRPr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dirty="0" smtClean="0"/>
              <a:t>περιγραφή δύσπνοιας ως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b="1" dirty="0" smtClean="0">
                <a:solidFill>
                  <a:srgbClr val="3C4559"/>
                </a:solidFill>
              </a:rPr>
              <a:t>«</a:t>
            </a:r>
            <a:r>
              <a:rPr lang="el-GR" sz="1600" b="1" dirty="0">
                <a:solidFill>
                  <a:srgbClr val="3C4559"/>
                </a:solidFill>
              </a:rPr>
              <a:t>μη </a:t>
            </a:r>
            <a:r>
              <a:rPr lang="el-GR" sz="1600" b="1" dirty="0" smtClean="0">
                <a:solidFill>
                  <a:srgbClr val="3C4559"/>
                </a:solidFill>
              </a:rPr>
              <a:t>ικανοποιητική </a:t>
            </a:r>
            <a:r>
              <a:rPr lang="el-GR" sz="1600" b="1" dirty="0">
                <a:solidFill>
                  <a:srgbClr val="3C4559"/>
                </a:solidFill>
              </a:rPr>
              <a:t>αναπνοή</a:t>
            </a:r>
            <a:r>
              <a:rPr lang="el-GR" sz="1600" b="1" dirty="0" smtClean="0">
                <a:solidFill>
                  <a:srgbClr val="3C4559"/>
                </a:solidFill>
              </a:rPr>
              <a:t>»</a:t>
            </a:r>
          </a:p>
          <a:p>
            <a:pPr marL="4508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b="1" dirty="0" smtClean="0">
                <a:solidFill>
                  <a:srgbClr val="3C4559"/>
                </a:solidFill>
              </a:rPr>
              <a:t>«</a:t>
            </a:r>
            <a:r>
              <a:rPr lang="el-GR" sz="1600" b="1" dirty="0">
                <a:solidFill>
                  <a:srgbClr val="3C4559"/>
                </a:solidFill>
              </a:rPr>
              <a:t>ανάγκη για αναπνοή</a:t>
            </a:r>
            <a:r>
              <a:rPr lang="el-GR" sz="1600" b="1" dirty="0" smtClean="0">
                <a:solidFill>
                  <a:srgbClr val="3C4559"/>
                </a:solidFill>
              </a:rPr>
              <a:t>»</a:t>
            </a:r>
            <a:endParaRPr lang="el-GR" sz="1600" dirty="0"/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endParaRPr lang="el-GR" sz="800" dirty="0" smtClean="0"/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smtClean="0"/>
              <a:t>αίσθημα </a:t>
            </a:r>
            <a:r>
              <a:rPr lang="el-GR" sz="1600" b="1" dirty="0" smtClean="0">
                <a:solidFill>
                  <a:srgbClr val="3C4559"/>
                </a:solidFill>
              </a:rPr>
              <a:t>«</a:t>
            </a:r>
            <a:r>
              <a:rPr lang="el-GR" sz="1600" b="1" dirty="0">
                <a:solidFill>
                  <a:srgbClr val="3C4559"/>
                </a:solidFill>
              </a:rPr>
              <a:t>ασφυξίας ή δίψας για αέρα</a:t>
            </a:r>
            <a:r>
              <a:rPr lang="el-GR" sz="1600" b="1" dirty="0" smtClean="0">
                <a:solidFill>
                  <a:srgbClr val="3C4559"/>
                </a:solidFill>
              </a:rPr>
              <a:t>»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>
              <a:solidFill>
                <a:srgbClr val="3C4559"/>
              </a:solidFill>
            </a:endParaRPr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dirty="0" smtClean="0"/>
              <a:t>σε </a:t>
            </a:r>
            <a:r>
              <a:rPr lang="el-GR" sz="1600" dirty="0"/>
              <a:t>συνθήκες </a:t>
            </a:r>
            <a:r>
              <a:rPr lang="el-GR" sz="1600" dirty="0" smtClean="0"/>
              <a:t>αμιγούς </a:t>
            </a:r>
            <a:r>
              <a:rPr lang="el-GR" sz="1600" dirty="0" err="1" smtClean="0"/>
              <a:t>υποξυγοναιμίας</a:t>
            </a:r>
            <a:endParaRPr lang="el-GR" sz="1600" dirty="0"/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b="1" dirty="0" smtClean="0">
                <a:solidFill>
                  <a:schemeClr val="accent3">
                    <a:lumMod val="50000"/>
                  </a:schemeClr>
                </a:solidFill>
              </a:rPr>
              <a:t>PO2 &lt; 50 mmHg</a:t>
            </a:r>
            <a:r>
              <a:rPr lang="el-GR" sz="1600" dirty="0" smtClean="0"/>
              <a:t> -&gt; απότομη </a:t>
            </a:r>
            <a:r>
              <a:rPr lang="el-GR" sz="1600" dirty="0"/>
              <a:t>αύξηση του </a:t>
            </a:r>
            <a:r>
              <a:rPr lang="el-GR" sz="1600" dirty="0" smtClean="0"/>
              <a:t>αισθήματος </a:t>
            </a:r>
            <a:r>
              <a:rPr lang="el-GR" sz="1600" dirty="0"/>
              <a:t>δύσπνοιας</a:t>
            </a:r>
            <a:endParaRPr lang="el-GR" sz="1600" b="1" dirty="0" smtClean="0">
              <a:solidFill>
                <a:srgbClr val="3C45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045172"/>
            <a:ext cx="3614963" cy="546652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9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ΑΛΛΟΙ ΥΠΟΔΟΧΕΙΣ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942771"/>
            <a:ext cx="8229600" cy="587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>
                <a:solidFill>
                  <a:schemeClr val="accent1"/>
                </a:solidFill>
              </a:rPr>
              <a:t>υ</a:t>
            </a:r>
            <a:r>
              <a:rPr lang="el-GR" sz="1600" b="1" dirty="0" smtClean="0">
                <a:solidFill>
                  <a:schemeClr val="accent1"/>
                </a:solidFill>
              </a:rPr>
              <a:t>ποδοχείς ροής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smtClean="0"/>
              <a:t>ανώτεροι αεραγωγοί - </a:t>
            </a:r>
            <a:r>
              <a:rPr lang="el-GR" sz="1600" dirty="0" err="1" smtClean="0"/>
              <a:t>νευρώνονται</a:t>
            </a:r>
            <a:r>
              <a:rPr lang="el-GR" sz="1600" dirty="0" smtClean="0"/>
              <a:t> </a:t>
            </a:r>
            <a:r>
              <a:rPr lang="el-GR" sz="1600" dirty="0"/>
              <a:t>από </a:t>
            </a:r>
            <a:r>
              <a:rPr lang="el-GR" sz="1600" dirty="0" err="1" smtClean="0"/>
              <a:t>πνευμονογαστρικό</a:t>
            </a:r>
            <a:r>
              <a:rPr lang="el-GR" sz="1600" dirty="0" smtClean="0"/>
              <a:t> νεύρο</a:t>
            </a:r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smtClean="0"/>
              <a:t>διεγείρονται από ψυχρά ερεθίσματα</a:t>
            </a:r>
            <a:endParaRPr lang="el-GR" sz="1600" dirty="0"/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err="1" smtClean="0"/>
              <a:t>ανιχνευόμενες</a:t>
            </a:r>
            <a:r>
              <a:rPr lang="el-GR" sz="1600" dirty="0" smtClean="0"/>
              <a:t> </a:t>
            </a:r>
            <a:r>
              <a:rPr lang="el-GR" sz="1600" dirty="0"/>
              <a:t>αλλαγές </a:t>
            </a:r>
            <a:r>
              <a:rPr lang="el-GR" sz="1600" dirty="0" smtClean="0"/>
              <a:t>στη θερμοκρασία </a:t>
            </a:r>
            <a:r>
              <a:rPr lang="el-GR" sz="1600" dirty="0"/>
              <a:t>ερμηνεύονται ως μεταβολές </a:t>
            </a:r>
            <a:r>
              <a:rPr lang="el-GR" sz="1600" dirty="0" smtClean="0"/>
              <a:t>της ροής αέρα</a:t>
            </a:r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endParaRPr lang="el-GR" sz="800" b="1" dirty="0">
              <a:solidFill>
                <a:srgbClr val="3C4559"/>
              </a:solidFill>
            </a:endParaRPr>
          </a:p>
          <a:p>
            <a:pPr marL="273050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rgbClr val="AD0101"/>
                </a:solidFill>
              </a:rPr>
              <a:t>υποδοχείς τάσεως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n-US" sz="1600" b="1" dirty="0" smtClean="0">
                <a:solidFill>
                  <a:srgbClr val="5D7053"/>
                </a:solidFill>
              </a:rPr>
              <a:t>SARs</a:t>
            </a:r>
            <a:endParaRPr lang="el-GR" sz="1600" b="1" dirty="0" smtClean="0">
              <a:solidFill>
                <a:srgbClr val="5D7053"/>
              </a:solidFill>
            </a:endParaRPr>
          </a:p>
          <a:p>
            <a:pPr marL="985838" indent="-27146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smtClean="0"/>
              <a:t>ενεργοποίηση τους κατά τη </a:t>
            </a:r>
            <a:r>
              <a:rPr lang="el-GR" sz="1600" dirty="0"/>
              <a:t>διάταση των </a:t>
            </a:r>
            <a:r>
              <a:rPr lang="el-GR" sz="1600" dirty="0" smtClean="0"/>
              <a:t>πνευμόνων αμβλύνει </a:t>
            </a:r>
            <a:r>
              <a:rPr lang="el-GR" sz="1600" dirty="0"/>
              <a:t>το αίσθημα της </a:t>
            </a:r>
            <a:r>
              <a:rPr lang="el-GR" sz="1600" dirty="0" smtClean="0"/>
              <a:t>δύσπνοιας</a:t>
            </a:r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b="1" dirty="0" err="1" smtClean="0">
                <a:solidFill>
                  <a:srgbClr val="5D7053"/>
                </a:solidFill>
              </a:rPr>
              <a:t>RARs</a:t>
            </a:r>
            <a:r>
              <a:rPr lang="el-GR" sz="1600" dirty="0" smtClean="0"/>
              <a:t> </a:t>
            </a:r>
          </a:p>
          <a:p>
            <a:pPr marL="987425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άνθρωπος:</a:t>
            </a:r>
            <a:r>
              <a:rPr lang="el-GR" sz="1600" dirty="0" smtClean="0"/>
              <a:t> δεν είναι σαφές αν </a:t>
            </a:r>
            <a:r>
              <a:rPr lang="el-GR" sz="1600" dirty="0"/>
              <a:t>η άμεση διέγερσή τους προκαλεί </a:t>
            </a:r>
            <a:r>
              <a:rPr lang="el-GR" sz="1600" dirty="0" smtClean="0"/>
              <a:t>δύσπνοια</a:t>
            </a:r>
          </a:p>
          <a:p>
            <a:pPr marL="987425" indent="-2730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987425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b="1" dirty="0" smtClean="0">
                <a:solidFill>
                  <a:srgbClr val="3C4559"/>
                </a:solidFill>
              </a:rPr>
              <a:t>πειραματόζωα:</a:t>
            </a:r>
            <a:r>
              <a:rPr lang="el-GR" sz="1600" dirty="0" smtClean="0"/>
              <a:t> πρόκληση πνευμοθώρακα (ισχυρό </a:t>
            </a:r>
            <a:r>
              <a:rPr lang="el-GR" sz="1600" dirty="0"/>
              <a:t>ερέθισμα </a:t>
            </a:r>
            <a:r>
              <a:rPr lang="el-GR" sz="1600" dirty="0" smtClean="0"/>
              <a:t>δύσπνοιας) </a:t>
            </a:r>
            <a:r>
              <a:rPr lang="el-GR" sz="1600" dirty="0"/>
              <a:t>προκαλεί επιλεκτική διέγερσή τους</a:t>
            </a:r>
            <a:endParaRPr lang="el-GR" sz="1600" dirty="0" smtClean="0"/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>
              <a:solidFill>
                <a:srgbClr val="3C4559"/>
              </a:solidFill>
            </a:endParaRPr>
          </a:p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chemeClr val="accent1"/>
                </a:solidFill>
              </a:rPr>
              <a:t>υποδοχείς ινών </a:t>
            </a:r>
            <a:r>
              <a:rPr lang="en-US" sz="1600" b="1" dirty="0" smtClean="0">
                <a:solidFill>
                  <a:schemeClr val="accent1"/>
                </a:solidFill>
              </a:rPr>
              <a:t>C</a:t>
            </a:r>
            <a:endParaRPr lang="el-GR" sz="1600" b="1" dirty="0">
              <a:solidFill>
                <a:schemeClr val="accent1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b="1" dirty="0" err="1">
                <a:solidFill>
                  <a:srgbClr val="5D7053"/>
                </a:solidFill>
              </a:rPr>
              <a:t>π</a:t>
            </a:r>
            <a:r>
              <a:rPr lang="el-GR" sz="1600" b="1" dirty="0" err="1" smtClean="0">
                <a:solidFill>
                  <a:srgbClr val="5D7053"/>
                </a:solidFill>
              </a:rPr>
              <a:t>αρατριχοειδικοί</a:t>
            </a:r>
            <a:r>
              <a:rPr lang="el-GR" sz="1600" b="1" dirty="0" smtClean="0">
                <a:solidFill>
                  <a:srgbClr val="5D7053"/>
                </a:solidFill>
              </a:rPr>
              <a:t> υποδοχείς </a:t>
            </a:r>
            <a:r>
              <a:rPr lang="en-US" sz="1600" b="1" dirty="0" smtClean="0">
                <a:solidFill>
                  <a:srgbClr val="5D7053"/>
                </a:solidFill>
              </a:rPr>
              <a:t>J</a:t>
            </a:r>
            <a:endParaRPr lang="el-GR" sz="1600" b="1" dirty="0" smtClean="0">
              <a:solidFill>
                <a:srgbClr val="5D7053"/>
              </a:solidFill>
            </a:endParaRPr>
          </a:p>
          <a:p>
            <a:pPr marL="450850"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5D7053"/>
              </a:solidFill>
            </a:endParaRPr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/>
              <a:t>εντός πνευμονικού παρεγχύματος</a:t>
            </a:r>
          </a:p>
          <a:p>
            <a:pPr marL="985838" indent="-271463">
              <a:buSzPct val="80000"/>
            </a:pPr>
            <a:endParaRPr lang="el-GR" sz="800" dirty="0" smtClean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l-GR" sz="1600" dirty="0" smtClean="0">
                <a:ea typeface="Wingdings"/>
                <a:cs typeface="Wingdings"/>
                <a:sym typeface="Wingdings"/>
              </a:rPr>
              <a:t> </a:t>
            </a:r>
            <a:r>
              <a:rPr lang="el-GR" sz="1600" dirty="0" smtClean="0"/>
              <a:t>ευαισθησία </a:t>
            </a:r>
            <a:r>
              <a:rPr lang="el-GR" sz="1600" dirty="0"/>
              <a:t>σε </a:t>
            </a:r>
            <a:r>
              <a:rPr lang="el-GR" sz="1600" dirty="0" err="1" smtClean="0"/>
              <a:t>βραδυκινίνη</a:t>
            </a:r>
            <a:r>
              <a:rPr lang="el-GR" sz="1600" dirty="0"/>
              <a:t>, </a:t>
            </a:r>
            <a:r>
              <a:rPr lang="el-GR" sz="1600" dirty="0" err="1" smtClean="0"/>
              <a:t>ισταμίνη</a:t>
            </a:r>
            <a:r>
              <a:rPr lang="el-GR" sz="1600" dirty="0"/>
              <a:t>, </a:t>
            </a:r>
            <a:r>
              <a:rPr lang="el-GR" sz="1600" dirty="0" err="1" smtClean="0"/>
              <a:t>σεροτονίνη</a:t>
            </a:r>
            <a:r>
              <a:rPr lang="el-GR" sz="1600" dirty="0" smtClean="0"/>
              <a:t> </a:t>
            </a:r>
            <a:r>
              <a:rPr lang="el-GR" sz="1600" dirty="0"/>
              <a:t>και </a:t>
            </a:r>
            <a:r>
              <a:rPr lang="el-GR" sz="1600" dirty="0" err="1" smtClean="0"/>
              <a:t>προσταγλανδίνες</a:t>
            </a:r>
            <a:r>
              <a:rPr lang="el-GR" sz="1600" dirty="0"/>
              <a:t> </a:t>
            </a:r>
            <a:r>
              <a:rPr lang="el-GR" sz="1600" dirty="0" smtClean="0"/>
              <a:t>συγκριτικά </a:t>
            </a:r>
            <a:r>
              <a:rPr lang="el-GR" sz="1600" dirty="0"/>
              <a:t>με </a:t>
            </a:r>
            <a:r>
              <a:rPr lang="el-GR" sz="1600" dirty="0" smtClean="0"/>
              <a:t>βρογχικούς υποδοχείς </a:t>
            </a:r>
            <a:r>
              <a:rPr lang="en-US" sz="1600" dirty="0" smtClean="0"/>
              <a:t>C</a:t>
            </a:r>
            <a:endParaRPr lang="el-GR" sz="1600" dirty="0" smtClean="0"/>
          </a:p>
          <a:p>
            <a:pPr marL="985838" indent="-271463">
              <a:buSzPct val="80000"/>
            </a:pPr>
            <a:endParaRPr lang="el-GR" sz="800" dirty="0"/>
          </a:p>
          <a:p>
            <a:pPr marL="985838" indent="-271463">
              <a:buSzPct val="80000"/>
              <a:buFont typeface="Wingdings" charset="2"/>
              <a:buChar char="v"/>
            </a:pP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πνευμονική συμφόρηση</a:t>
            </a:r>
            <a:r>
              <a:rPr lang="el-GR" sz="16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l-GR" sz="1600" dirty="0" smtClean="0"/>
              <a:t> ισχυρός διεγέρτης υποδοχέων J (δεν είναι σημαντική </a:t>
            </a:r>
            <a:r>
              <a:rPr lang="el-GR" sz="1600" dirty="0"/>
              <a:t>αιτία δύσπνοιας στον άνθρωπο, παρά μόνο </a:t>
            </a:r>
            <a:r>
              <a:rPr lang="el-GR" sz="1600" dirty="0" smtClean="0"/>
              <a:t>κατά </a:t>
            </a:r>
            <a:r>
              <a:rPr lang="el-GR" sz="1600" dirty="0"/>
              <a:t>την </a:t>
            </a:r>
            <a:r>
              <a:rPr lang="el-GR" sz="1600" dirty="0" smtClean="0"/>
              <a:t>άσκηση)</a:t>
            </a:r>
            <a:endParaRPr lang="el-GR" sz="1600" b="1" dirty="0" smtClean="0">
              <a:solidFill>
                <a:srgbClr val="5D7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ΑΛΛΟΙ ΥΠΟΔΟΧΕΙΣ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005747"/>
            <a:ext cx="8229600" cy="538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chemeClr val="accent1"/>
                </a:solidFill>
              </a:rPr>
              <a:t>υποδοχείς ινών </a:t>
            </a:r>
            <a:r>
              <a:rPr lang="en-US" sz="1600" b="1" dirty="0" smtClean="0">
                <a:solidFill>
                  <a:schemeClr val="accent1"/>
                </a:solidFill>
              </a:rPr>
              <a:t>C</a:t>
            </a:r>
            <a:endParaRPr lang="el-GR" sz="1600" b="1" dirty="0">
              <a:solidFill>
                <a:schemeClr val="accent1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b="1" dirty="0" smtClean="0">
                <a:solidFill>
                  <a:srgbClr val="5D7053"/>
                </a:solidFill>
              </a:rPr>
              <a:t>βρογχικοί υποδοχείς </a:t>
            </a:r>
            <a:r>
              <a:rPr lang="en-US" sz="1600" b="1" dirty="0" smtClean="0">
                <a:solidFill>
                  <a:srgbClr val="5D7053"/>
                </a:solidFill>
              </a:rPr>
              <a:t>C</a:t>
            </a:r>
            <a:endParaRPr lang="el-GR" sz="1600" b="1" dirty="0">
              <a:solidFill>
                <a:srgbClr val="5D7053"/>
              </a:solidFill>
            </a:endParaRPr>
          </a:p>
          <a:p>
            <a:pPr marL="108108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smtClean="0"/>
              <a:t>η ενεργοποίηση </a:t>
            </a:r>
            <a:r>
              <a:rPr lang="el-GR" sz="1600" dirty="0"/>
              <a:t>των ινών C από την </a:t>
            </a:r>
            <a:r>
              <a:rPr lang="el-GR" sz="1600" dirty="0" err="1"/>
              <a:t>καψαϊκίνη</a:t>
            </a:r>
            <a:r>
              <a:rPr lang="el-GR" sz="1600" dirty="0"/>
              <a:t> προκαλεί </a:t>
            </a:r>
            <a:r>
              <a:rPr lang="el-GR" sz="1600" dirty="0" smtClean="0"/>
              <a:t>ένα ασαφές θωρακικό ενόχλημα </a:t>
            </a:r>
            <a:r>
              <a:rPr lang="el-GR" sz="1600" dirty="0"/>
              <a:t>διαφορετικό από το </a:t>
            </a:r>
            <a:r>
              <a:rPr lang="el-GR" sz="1600" dirty="0" smtClean="0"/>
              <a:t>τυπικό </a:t>
            </a:r>
            <a:r>
              <a:rPr lang="el-GR" sz="1600" dirty="0"/>
              <a:t>αίσθημα </a:t>
            </a:r>
            <a:r>
              <a:rPr lang="el-GR" sz="1600" dirty="0" smtClean="0"/>
              <a:t>δύσπνοιας</a:t>
            </a:r>
          </a:p>
          <a:p>
            <a:pPr marL="108108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endParaRPr lang="el-GR" sz="1600" b="1" dirty="0">
              <a:solidFill>
                <a:srgbClr val="5D7053"/>
              </a:solidFill>
            </a:endParaRPr>
          </a:p>
          <a:p>
            <a:pPr marL="357188" indent="-357188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err="1" smtClean="0">
                <a:solidFill>
                  <a:srgbClr val="AD0101"/>
                </a:solidFill>
              </a:rPr>
              <a:t>μηχανοϋποδοχείς</a:t>
            </a:r>
            <a:r>
              <a:rPr lang="el-GR" sz="1600" b="1" dirty="0" smtClean="0">
                <a:solidFill>
                  <a:srgbClr val="AD0101"/>
                </a:solidFill>
              </a:rPr>
              <a:t> </a:t>
            </a:r>
            <a:r>
              <a:rPr lang="el-GR" sz="1600" b="1" dirty="0">
                <a:solidFill>
                  <a:srgbClr val="AD0101"/>
                </a:solidFill>
              </a:rPr>
              <a:t>αρθρώσεων, </a:t>
            </a:r>
            <a:r>
              <a:rPr lang="el-GR" sz="1600" b="1" dirty="0" smtClean="0">
                <a:solidFill>
                  <a:srgbClr val="AD0101"/>
                </a:solidFill>
              </a:rPr>
              <a:t>τενόντων </a:t>
            </a:r>
            <a:r>
              <a:rPr lang="el-GR" sz="1600" b="1" dirty="0">
                <a:solidFill>
                  <a:srgbClr val="AD0101"/>
                </a:solidFill>
              </a:rPr>
              <a:t>και </a:t>
            </a:r>
            <a:r>
              <a:rPr lang="el-GR" sz="1600" b="1" dirty="0" smtClean="0">
                <a:solidFill>
                  <a:srgbClr val="AD0101"/>
                </a:solidFill>
              </a:rPr>
              <a:t>μυών θωρακικού τοιχώματος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>
              <a:solidFill>
                <a:srgbClr val="AD0101"/>
              </a:solidFill>
            </a:endParaRPr>
          </a:p>
          <a:p>
            <a:pPr marL="714375" indent="-263525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err="1" smtClean="0"/>
              <a:t>προσαγωγά</a:t>
            </a:r>
            <a:r>
              <a:rPr lang="el-GR" sz="1600" dirty="0" smtClean="0"/>
              <a:t> σήματα προβάλλονται στον εγκέφαλο επιδρώντας </a:t>
            </a:r>
            <a:r>
              <a:rPr lang="el-GR" sz="1600" dirty="0"/>
              <a:t>στην παραγωγή και </a:t>
            </a:r>
            <a:r>
              <a:rPr lang="el-GR" sz="1600" dirty="0" smtClean="0"/>
              <a:t>τροποποίηση της δύσπνοιας</a:t>
            </a:r>
          </a:p>
          <a:p>
            <a:pPr marL="450850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1082675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smtClean="0"/>
              <a:t>ενεργοποίηση μυϊκών </a:t>
            </a:r>
            <a:r>
              <a:rPr lang="el-GR" sz="1600" dirty="0"/>
              <a:t>ατράκτων από ερεθίσματα (</a:t>
            </a:r>
            <a:r>
              <a:rPr lang="el-GR" sz="1600" dirty="0" err="1" smtClean="0"/>
              <a:t>π.χ</a:t>
            </a:r>
            <a:r>
              <a:rPr lang="el-GR" sz="1600" dirty="0" smtClean="0"/>
              <a:t>. δόνηση θωρακικού </a:t>
            </a:r>
            <a:r>
              <a:rPr lang="el-GR" sz="1600" dirty="0"/>
              <a:t>τοιχώματος ή </a:t>
            </a:r>
            <a:r>
              <a:rPr lang="el-GR" sz="1600" dirty="0" smtClean="0"/>
              <a:t>αλλαγή μήκους μυών</a:t>
            </a:r>
            <a:r>
              <a:rPr lang="el-GR" sz="1600" dirty="0"/>
              <a:t>)</a:t>
            </a:r>
            <a:r>
              <a:rPr lang="el-GR" sz="1600" dirty="0" smtClean="0"/>
              <a:t> </a:t>
            </a:r>
            <a:r>
              <a:rPr lang="el-GR" sz="1600" dirty="0"/>
              <a:t>σε χρονική στιγμή που δεν </a:t>
            </a:r>
            <a:r>
              <a:rPr lang="el-GR" sz="1600" dirty="0" smtClean="0"/>
              <a:t>συμπίπτει </a:t>
            </a:r>
            <a:r>
              <a:rPr lang="el-GR" sz="1600" dirty="0"/>
              <a:t>με τον φυσιολογικό αναπνευστικό κύκλο, </a:t>
            </a:r>
            <a:r>
              <a:rPr lang="el-GR" sz="1600" dirty="0" smtClean="0"/>
              <a:t>επάγει αίσθημα δύσπνοιας</a:t>
            </a:r>
            <a:endParaRPr lang="el-GR" sz="1600" dirty="0"/>
          </a:p>
          <a:p>
            <a:pPr marL="796925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1082675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smtClean="0"/>
              <a:t>διέγερση προσαγωγών </a:t>
            </a:r>
            <a:r>
              <a:rPr lang="el-GR" sz="1600" dirty="0"/>
              <a:t>ινών </a:t>
            </a:r>
            <a:r>
              <a:rPr lang="el-GR" sz="1600" dirty="0" smtClean="0"/>
              <a:t>φρενικού νεύρου </a:t>
            </a:r>
            <a:r>
              <a:rPr lang="el-GR" sz="1600" dirty="0"/>
              <a:t>σε πειραματόζωα προκαλεί ηλεκτρικά </a:t>
            </a:r>
            <a:r>
              <a:rPr lang="el-GR" sz="1600" dirty="0" smtClean="0"/>
              <a:t>δυναμικά στον </a:t>
            </a:r>
            <a:r>
              <a:rPr lang="el-GR" sz="1600" dirty="0" err="1"/>
              <a:t>σωματοαισθητικό</a:t>
            </a:r>
            <a:r>
              <a:rPr lang="el-GR" sz="1600" dirty="0"/>
              <a:t> φλοιό </a:t>
            </a:r>
            <a:r>
              <a:rPr lang="el-GR" sz="1600" dirty="0" smtClean="0"/>
              <a:t>του εγκεφάλου</a:t>
            </a:r>
            <a:r>
              <a:rPr lang="el-GR" sz="1600" dirty="0"/>
              <a:t>, </a:t>
            </a:r>
            <a:r>
              <a:rPr lang="el-GR" sz="1600" dirty="0" smtClean="0"/>
              <a:t>υποδεικνύοντας </a:t>
            </a:r>
            <a:r>
              <a:rPr lang="el-GR" sz="1600" dirty="0"/>
              <a:t>έναν πιθανό επιπρόσθετο ρόλο </a:t>
            </a:r>
            <a:r>
              <a:rPr lang="el-GR" sz="1600" dirty="0" smtClean="0"/>
              <a:t>της στην </a:t>
            </a:r>
            <a:r>
              <a:rPr lang="el-GR" sz="1600" dirty="0" err="1"/>
              <a:t>ιδιοδέκτρια</a:t>
            </a:r>
            <a:r>
              <a:rPr lang="el-GR" sz="1600" dirty="0"/>
              <a:t> αισθητικότητα της </a:t>
            </a:r>
            <a:r>
              <a:rPr lang="el-GR" sz="1600" dirty="0" smtClean="0"/>
              <a:t>αναπνοής</a:t>
            </a:r>
          </a:p>
          <a:p>
            <a:pPr marL="1082675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endParaRPr lang="el-GR" sz="1600" b="1" dirty="0">
              <a:solidFill>
                <a:schemeClr val="accent1"/>
              </a:solidFill>
            </a:endParaRPr>
          </a:p>
          <a:p>
            <a:pPr marL="357188" indent="-357188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chemeClr val="accent1"/>
                </a:solidFill>
              </a:rPr>
              <a:t>μεταβολικοί υποδοχείς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chemeClr val="accent1"/>
              </a:solidFill>
            </a:endParaRPr>
          </a:p>
          <a:p>
            <a:pPr marL="714375" indent="-263525">
              <a:buFont typeface="Wingdings" charset="2"/>
              <a:buChar char="²"/>
            </a:pPr>
            <a:r>
              <a:rPr lang="el-GR" sz="1600" dirty="0" smtClean="0"/>
              <a:t>ενεργοποιούνται </a:t>
            </a:r>
            <a:r>
              <a:rPr lang="el-GR" sz="1600" dirty="0"/>
              <a:t>από αλλαγές </a:t>
            </a:r>
            <a:r>
              <a:rPr lang="el-GR" sz="1600" dirty="0" smtClean="0"/>
              <a:t>μεταβολισμού </a:t>
            </a:r>
            <a:r>
              <a:rPr lang="el-GR" sz="1600" dirty="0"/>
              <a:t>των </a:t>
            </a:r>
            <a:r>
              <a:rPr lang="el-GR" sz="1600" dirty="0" smtClean="0"/>
              <a:t>σκελετικών </a:t>
            </a:r>
            <a:r>
              <a:rPr lang="el-GR" sz="1600" dirty="0"/>
              <a:t>μυών σε </a:t>
            </a:r>
            <a:r>
              <a:rPr lang="el-GR" sz="1600" dirty="0" err="1"/>
              <a:t>ιστικό</a:t>
            </a:r>
            <a:r>
              <a:rPr lang="el-GR" sz="1600" dirty="0"/>
              <a:t> </a:t>
            </a:r>
            <a:r>
              <a:rPr lang="el-GR" sz="1600" dirty="0" smtClean="0"/>
              <a:t>επίπεδο</a:t>
            </a:r>
          </a:p>
          <a:p>
            <a:pPr marL="450850"/>
            <a:endParaRPr lang="el-GR" sz="800" dirty="0" smtClean="0"/>
          </a:p>
          <a:p>
            <a:pPr marL="714375" indent="-263525">
              <a:buFont typeface="Wingdings" charset="2"/>
              <a:buChar char="²"/>
            </a:pPr>
            <a:r>
              <a:rPr lang="el-GR" sz="1600" dirty="0"/>
              <a:t>υπό ερώτηση ο ρόλος </a:t>
            </a:r>
            <a:r>
              <a:rPr lang="el-GR" sz="1600" dirty="0" smtClean="0"/>
              <a:t>τους</a:t>
            </a:r>
            <a:endParaRPr lang="el-GR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  <a:latin typeface="Baskerville"/>
                <a:cs typeface="Baskerville"/>
              </a:rPr>
              <a:t>ΕΠΕΞΕΡΓΑΣΙΑ ΕΡΕΘΙΣΜΑΤΩΝ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42771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005747"/>
            <a:ext cx="8229600" cy="513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err="1" smtClean="0">
                <a:solidFill>
                  <a:srgbClr val="AD0101"/>
                </a:solidFill>
              </a:rPr>
              <a:t>προσαγωγά</a:t>
            </a:r>
            <a:r>
              <a:rPr lang="el-GR" sz="1600" b="1" dirty="0" smtClean="0">
                <a:solidFill>
                  <a:srgbClr val="AD0101"/>
                </a:solidFill>
              </a:rPr>
              <a:t> </a:t>
            </a:r>
            <a:r>
              <a:rPr lang="el-GR" sz="1600" b="1" dirty="0">
                <a:solidFill>
                  <a:srgbClr val="AD0101"/>
                </a:solidFill>
              </a:rPr>
              <a:t>ηλεκτρικά ερεθίσματα</a:t>
            </a:r>
            <a:r>
              <a:rPr lang="el-GR" sz="1600" dirty="0"/>
              <a:t> που </a:t>
            </a:r>
            <a:r>
              <a:rPr lang="el-GR" sz="1600" dirty="0" smtClean="0"/>
              <a:t>αφορούν </a:t>
            </a:r>
            <a:r>
              <a:rPr lang="el-GR" sz="1600" dirty="0"/>
              <a:t>στην </a:t>
            </a:r>
            <a:r>
              <a:rPr lang="el-GR" sz="1600" dirty="0" smtClean="0"/>
              <a:t>δύσπνοια</a:t>
            </a: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smtClean="0"/>
              <a:t>καταφθάνουν </a:t>
            </a:r>
            <a:r>
              <a:rPr lang="el-GR" sz="1600" dirty="0"/>
              <a:t>στο στέλεχος </a:t>
            </a:r>
            <a:r>
              <a:rPr lang="el-GR" sz="1600" dirty="0" smtClean="0"/>
              <a:t>-&gt; </a:t>
            </a:r>
            <a:r>
              <a:rPr lang="el-GR" sz="1600" dirty="0"/>
              <a:t>φιλτράρονται από </a:t>
            </a:r>
            <a:r>
              <a:rPr lang="el-GR" sz="1600" dirty="0" smtClean="0"/>
              <a:t>θάλαμο -&gt; προβάλλονται </a:t>
            </a:r>
            <a:r>
              <a:rPr lang="el-GR" sz="1600" dirty="0"/>
              <a:t>στον </a:t>
            </a:r>
            <a:r>
              <a:rPr lang="el-GR" sz="1600" dirty="0" smtClean="0"/>
              <a:t>φλοιό</a:t>
            </a:r>
          </a:p>
          <a:p>
            <a:pPr marL="357188">
              <a:buClr>
                <a:schemeClr val="accent4">
                  <a:lumMod val="50000"/>
                </a:schemeClr>
              </a:buClr>
              <a:buSzPct val="80000"/>
            </a:pPr>
            <a:endParaRPr lang="el-GR" sz="800" dirty="0" smtClean="0"/>
          </a:p>
          <a:p>
            <a:pPr marL="630238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²"/>
            </a:pPr>
            <a:r>
              <a:rPr lang="el-GR" sz="1600" dirty="0" err="1" smtClean="0"/>
              <a:t>φλοιϊκές</a:t>
            </a:r>
            <a:r>
              <a:rPr lang="el-GR" sz="1600" dirty="0" smtClean="0"/>
              <a:t> περιοχές </a:t>
            </a:r>
            <a:r>
              <a:rPr lang="el-GR" sz="1600" dirty="0"/>
              <a:t>που </a:t>
            </a:r>
            <a:r>
              <a:rPr lang="el-GR" sz="1600" dirty="0" smtClean="0"/>
              <a:t>διεγείρονται (</a:t>
            </a:r>
            <a:r>
              <a:rPr lang="el-GR" sz="1600" dirty="0"/>
              <a:t>εμπλέκονται και σε άλλα δυσάρεστα αισθήματα όπως </a:t>
            </a:r>
            <a:r>
              <a:rPr lang="el-GR" sz="1600" dirty="0" smtClean="0"/>
              <a:t>πόνος</a:t>
            </a:r>
            <a:r>
              <a:rPr lang="el-GR" sz="1600" dirty="0"/>
              <a:t>, </a:t>
            </a:r>
            <a:r>
              <a:rPr lang="el-GR" sz="1600" dirty="0" smtClean="0"/>
              <a:t>ναυτία και δίψα) </a:t>
            </a:r>
          </a:p>
          <a:p>
            <a:pPr marL="985838" indent="-27146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smtClean="0"/>
              <a:t>δεξιά </a:t>
            </a:r>
            <a:r>
              <a:rPr lang="el-GR" sz="1600" dirty="0"/>
              <a:t>πρόσθια </a:t>
            </a:r>
            <a:r>
              <a:rPr lang="el-GR" sz="1600" dirty="0" smtClean="0"/>
              <a:t>Νήσος </a:t>
            </a:r>
            <a:r>
              <a:rPr lang="el-GR" sz="1600" dirty="0"/>
              <a:t>του </a:t>
            </a:r>
            <a:r>
              <a:rPr lang="el-GR" sz="1600" dirty="0" err="1" smtClean="0"/>
              <a:t>Reil</a:t>
            </a:r>
            <a:endParaRPr lang="el-GR" sz="1600" dirty="0" smtClean="0"/>
          </a:p>
          <a:p>
            <a:pPr marL="985838" indent="-27146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err="1" smtClean="0"/>
              <a:t>σκώληκας</a:t>
            </a:r>
            <a:r>
              <a:rPr lang="el-GR" sz="1600" dirty="0" smtClean="0"/>
              <a:t> </a:t>
            </a:r>
            <a:r>
              <a:rPr lang="el-GR" sz="1600" dirty="0"/>
              <a:t>της </a:t>
            </a:r>
            <a:r>
              <a:rPr lang="el-GR" sz="1600" dirty="0" smtClean="0"/>
              <a:t>παρεγκεφαλίδας </a:t>
            </a:r>
          </a:p>
          <a:p>
            <a:pPr marL="985838" indent="-27146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smtClean="0"/>
              <a:t>αμυγδαλή</a:t>
            </a:r>
          </a:p>
          <a:p>
            <a:pPr marL="985838" indent="-27146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r>
              <a:rPr lang="el-GR" sz="1600" dirty="0" smtClean="0"/>
              <a:t>φλοιός </a:t>
            </a:r>
            <a:r>
              <a:rPr lang="el-GR" sz="1600" dirty="0"/>
              <a:t>της πρόσθιας και της </a:t>
            </a:r>
            <a:r>
              <a:rPr lang="el-GR" sz="1600" dirty="0" smtClean="0"/>
              <a:t>οπίσθιας μοίρας </a:t>
            </a:r>
            <a:r>
              <a:rPr lang="el-GR" sz="1600" dirty="0"/>
              <a:t>της έλικας του </a:t>
            </a:r>
            <a:r>
              <a:rPr lang="el-GR" sz="1600" dirty="0" err="1" smtClean="0"/>
              <a:t>προσαγωγίου</a:t>
            </a:r>
            <a:endParaRPr lang="el-GR" sz="1600" dirty="0" smtClean="0"/>
          </a:p>
          <a:p>
            <a:pPr marL="985838" indent="-271463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v"/>
            </a:pPr>
            <a:endParaRPr lang="el-GR" sz="1600" dirty="0"/>
          </a:p>
          <a:p>
            <a:pPr marL="273050" indent="-273050">
              <a:buClr>
                <a:schemeClr val="accent4">
                  <a:lumMod val="50000"/>
                </a:schemeClr>
              </a:buClr>
              <a:buSzPct val="80000"/>
              <a:buFont typeface="Wingdings" charset="2"/>
              <a:buChar char="u"/>
            </a:pPr>
            <a:r>
              <a:rPr lang="el-GR" sz="1600" b="1" dirty="0" smtClean="0">
                <a:solidFill>
                  <a:srgbClr val="AD0101"/>
                </a:solidFill>
              </a:rPr>
              <a:t>παράπλευρη </a:t>
            </a:r>
            <a:r>
              <a:rPr lang="el-GR" sz="1600" b="1" dirty="0" err="1" smtClean="0">
                <a:solidFill>
                  <a:srgbClr val="AD0101"/>
                </a:solidFill>
              </a:rPr>
              <a:t>εκφόρτιση</a:t>
            </a:r>
            <a:endParaRPr lang="el-GR" sz="1600" b="1" dirty="0" smtClean="0">
              <a:solidFill>
                <a:srgbClr val="AD0101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SzPct val="80000"/>
            </a:pPr>
            <a:endParaRPr lang="el-GR" sz="800" b="1" dirty="0" smtClean="0">
              <a:solidFill>
                <a:srgbClr val="AD0101"/>
              </a:solidFill>
            </a:endParaRPr>
          </a:p>
          <a:p>
            <a:pPr marL="630238" indent="-273050">
              <a:buFont typeface="Wingdings" charset="2"/>
              <a:buChar char="²"/>
            </a:pPr>
            <a:r>
              <a:rPr lang="el-GR" sz="1600" dirty="0"/>
              <a:t>ανταλλαγή πληροφοριών μεταξύ αισθητικού και κινητικού </a:t>
            </a:r>
            <a:r>
              <a:rPr lang="el-GR" sz="1600" dirty="0" smtClean="0"/>
              <a:t>φλοιού</a:t>
            </a:r>
          </a:p>
          <a:p>
            <a:pPr marL="357188"/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πληροφορίες:</a:t>
            </a:r>
            <a:r>
              <a:rPr lang="el-GR" sz="1600" dirty="0" smtClean="0"/>
              <a:t> σήματα </a:t>
            </a:r>
            <a:r>
              <a:rPr lang="el-GR" sz="1600" dirty="0"/>
              <a:t>που αποτελούν αντίγραφο των </a:t>
            </a:r>
            <a:r>
              <a:rPr lang="el-GR" sz="1600" dirty="0" smtClean="0"/>
              <a:t>κινητικών </a:t>
            </a:r>
            <a:r>
              <a:rPr lang="el-GR" sz="1600" dirty="0"/>
              <a:t>εντολών προς τους αναπνευστικούς μυς </a:t>
            </a:r>
            <a:r>
              <a:rPr lang="el-GR" sz="1600" dirty="0" smtClean="0"/>
              <a:t>και </a:t>
            </a:r>
            <a:r>
              <a:rPr lang="el-GR" sz="1600" dirty="0"/>
              <a:t>προέρχονται από το εγκεφαλικό στέλεχος και/ή </a:t>
            </a:r>
            <a:r>
              <a:rPr lang="el-GR" sz="1600" dirty="0" smtClean="0"/>
              <a:t>τον κινητικό φλοιό</a:t>
            </a:r>
          </a:p>
          <a:p>
            <a:pPr marL="357188"/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σημαντική </a:t>
            </a:r>
            <a:r>
              <a:rPr lang="el-GR" sz="1600" dirty="0"/>
              <a:t>ώστε </a:t>
            </a:r>
            <a:r>
              <a:rPr lang="el-GR" sz="1600" dirty="0" smtClean="0"/>
              <a:t>να γίνονται </a:t>
            </a:r>
            <a:r>
              <a:rPr lang="el-GR" sz="1600" dirty="0"/>
              <a:t>συνειδητές οι αναπνευστικές </a:t>
            </a:r>
            <a:r>
              <a:rPr lang="el-GR" sz="1600" dirty="0" smtClean="0"/>
              <a:t>προσπάθειες και </a:t>
            </a:r>
            <a:r>
              <a:rPr lang="el-GR" sz="1600" dirty="0"/>
              <a:t>η </a:t>
            </a:r>
            <a:r>
              <a:rPr lang="el-GR" sz="1600" dirty="0" smtClean="0"/>
              <a:t>δύσπνοια</a:t>
            </a:r>
          </a:p>
          <a:p>
            <a:pPr marL="357188"/>
            <a:endParaRPr lang="el-GR" sz="800" dirty="0" smtClean="0"/>
          </a:p>
          <a:p>
            <a:pPr marL="630238" indent="-273050">
              <a:buFont typeface="Wingdings" charset="2"/>
              <a:buChar char="²"/>
            </a:pPr>
            <a:r>
              <a:rPr lang="el-GR" sz="1600" dirty="0" smtClean="0"/>
              <a:t>δεν έχουν αναγνωριστεί ακόμη συγκεκριμένοι υποδοχείς και νευρικές οδοί </a:t>
            </a:r>
            <a:r>
              <a:rPr lang="el-GR" sz="1600" dirty="0"/>
              <a:t>που </a:t>
            </a:r>
            <a:r>
              <a:rPr lang="el-GR" sz="1600" dirty="0" smtClean="0"/>
              <a:t>εμπλέκονται </a:t>
            </a:r>
            <a:r>
              <a:rPr lang="el-GR" sz="1600" dirty="0"/>
              <a:t>σε αυτήν</a:t>
            </a:r>
            <a:endParaRPr lang="el-GR" sz="1600" b="1" dirty="0" smtClean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2098</TotalTime>
  <Words>2026</Words>
  <Application>Microsoft Macintosh PowerPoint</Application>
  <PresentationFormat>On-screen Show (4:3)</PresentationFormat>
  <Paragraphs>333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ΔΥΣΠΝΟΙΑ</vt:lpstr>
      <vt:lpstr>ΕΙΣΑΓΩΓΗ - ΟΡΙΣΜΟΣ</vt:lpstr>
      <vt:lpstr>ΠΑΘΟΦΥΣΙΟΛΟΓΙΑ</vt:lpstr>
      <vt:lpstr>ΥΠΟΔΟΧΕΙΣ</vt:lpstr>
      <vt:lpstr>ΥΠΟΔΟΧΕΙΣ - ΚΕΝΤΡΑ</vt:lpstr>
      <vt:lpstr>ΧΗΜΕΙΟΫΠΟΔΟΧΕΙΣ</vt:lpstr>
      <vt:lpstr>ΑΛΛΟΙ ΥΠΟΔΟΧΕΙΣ</vt:lpstr>
      <vt:lpstr>ΑΛΛΟΙ ΥΠΟΔΟΧΕΙΣ</vt:lpstr>
      <vt:lpstr>ΕΠΕΞΕΡΓΑΣΙΑ ΕΡΕΘΙΣΜΑΤΩΝ</vt:lpstr>
      <vt:lpstr>ΕΠΕΞΕΡΓΑΣΙΑ ΕΡΕΘΙΣΜΑΤΩΝ</vt:lpstr>
      <vt:lpstr>ΣΥΝΙΣΤΩΣΕΣ ΔΥΣΠΝΟΙΑΣ</vt:lpstr>
      <vt:lpstr>ΣΥΝΙΣΤΩΣΕΣ ΔΥΣΠΝΟΙΑΣ</vt:lpstr>
      <vt:lpstr>ΒΗΧΑΣ</vt:lpstr>
      <vt:lpstr>ΕΙΣΑΓΩΓΗ</vt:lpstr>
      <vt:lpstr>ΟΡΙΣΜΟΣ</vt:lpstr>
      <vt:lpstr>ΑΝΤΑΝΑΚΛΑΣΤΙΚΟ ΒΗΧΑ</vt:lpstr>
      <vt:lpstr>ΑΝΤΑΝΑΚΛΑΣΤΙΚΟ ΒΗΧΑ</vt:lpstr>
      <vt:lpstr>ΑΝΤΑΝΑΚΛΑΣΤΙΚΟ ΒΗΧΑ</vt:lpstr>
      <vt:lpstr>ΑΝΤΑΝΑΚΛΑΣΤΙΚΟ ΒΗΧΑ</vt:lpstr>
      <vt:lpstr>ΚΕΝΤΡΙΚΗ ΡΥΘΜΙΣΗ ΒΗΧΑ</vt:lpstr>
      <vt:lpstr>ΚΕΝΤΡΙΚΗ ΡΥΘΜΙΣΗ ΒΗΧΑ</vt:lpstr>
      <vt:lpstr>ΚΕΝΤΡΙΚΗ ΡΥΘΜΙΣΗ ΒΗΧΑ</vt:lpstr>
      <vt:lpstr>ΚΕΝΤΡΙΚΗ ΡΥΘΜΙΣΗ ΒΗΧΑ</vt:lpstr>
      <vt:lpstr>ΑΙΤΙΑ ΑΝΕΠΑΡΚΟΥΣ ΒΗΧΑ</vt:lpstr>
      <vt:lpstr>PowerPoint Presentation</vt:lpstr>
      <vt:lpstr>PowerPoint Presentation</vt:lpstr>
      <vt:lpstr>ευχαριστώ για τη προσοχή σας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Vskouras</cp:lastModifiedBy>
  <cp:revision>115</cp:revision>
  <dcterms:created xsi:type="dcterms:W3CDTF">2010-04-12T23:12:02Z</dcterms:created>
  <dcterms:modified xsi:type="dcterms:W3CDTF">2018-11-23T08:06:39Z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