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slideLayouts/slideLayout10.xml" ContentType="application/vnd.openxmlformats-officedocument.presentationml.slideLayout+xml"/>
  <Default Extension="tiff" ContentType="image/tiff"/>
  <Override PartName="/ppt/charts/chart6.xml" ContentType="application/vnd.openxmlformats-officedocument.drawingml.chart+xml"/>
  <Override PartName="/ppt/charts/chart7.xml" ContentType="application/vnd.openxmlformats-officedocument.drawingml.chart+xml"/>
  <Override PartName="/ppt/charts/chart10.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charts/chart8.xml" ContentType="application/vnd.openxmlformats-officedocument.drawingml.chart+xml"/>
  <Override PartName="/ppt/charts/chart12.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70" r:id="rId2"/>
    <p:sldId id="271" r:id="rId3"/>
    <p:sldId id="300" r:id="rId4"/>
    <p:sldId id="288" r:id="rId5"/>
    <p:sldId id="272" r:id="rId6"/>
    <p:sldId id="286" r:id="rId7"/>
    <p:sldId id="317" r:id="rId8"/>
    <p:sldId id="313" r:id="rId9"/>
    <p:sldId id="273" r:id="rId10"/>
    <p:sldId id="299" r:id="rId11"/>
    <p:sldId id="303" r:id="rId12"/>
    <p:sldId id="274" r:id="rId13"/>
    <p:sldId id="312" r:id="rId14"/>
    <p:sldId id="318" r:id="rId15"/>
    <p:sldId id="298" r:id="rId16"/>
    <p:sldId id="289" r:id="rId17"/>
    <p:sldId id="290" r:id="rId18"/>
    <p:sldId id="291" r:id="rId19"/>
    <p:sldId id="319" r:id="rId20"/>
    <p:sldId id="287" r:id="rId21"/>
    <p:sldId id="275" r:id="rId22"/>
    <p:sldId id="279" r:id="rId23"/>
    <p:sldId id="280" r:id="rId24"/>
    <p:sldId id="293" r:id="rId25"/>
    <p:sldId id="282" r:id="rId26"/>
    <p:sldId id="284" r:id="rId27"/>
    <p:sldId id="278" r:id="rId28"/>
    <p:sldId id="315" r:id="rId29"/>
    <p:sldId id="314" r:id="rId30"/>
  </p:sldIdLst>
  <p:sldSz cx="13322300" cy="14401800"/>
  <p:notesSz cx="7099300" cy="10234613"/>
  <p:defaultTextStyle>
    <a:defPPr>
      <a:defRPr lang="el-GR"/>
    </a:defPPr>
    <a:lvl1pPr marL="0" algn="l" defTabSz="1543050" rtl="0" eaLnBrk="1" latinLnBrk="0" hangingPunct="1">
      <a:defRPr sz="3000" kern="1200">
        <a:solidFill>
          <a:schemeClr val="tx1"/>
        </a:solidFill>
        <a:latin typeface="+mn-lt"/>
        <a:ea typeface="+mn-ea"/>
        <a:cs typeface="+mn-cs"/>
      </a:defRPr>
    </a:lvl1pPr>
    <a:lvl2pPr marL="771525" algn="l" defTabSz="1543050" rtl="0" eaLnBrk="1" latinLnBrk="0" hangingPunct="1">
      <a:defRPr sz="3000" kern="1200">
        <a:solidFill>
          <a:schemeClr val="tx1"/>
        </a:solidFill>
        <a:latin typeface="+mn-lt"/>
        <a:ea typeface="+mn-ea"/>
        <a:cs typeface="+mn-cs"/>
      </a:defRPr>
    </a:lvl2pPr>
    <a:lvl3pPr marL="1543050" algn="l" defTabSz="1543050" rtl="0" eaLnBrk="1" latinLnBrk="0" hangingPunct="1">
      <a:defRPr sz="3000" kern="1200">
        <a:solidFill>
          <a:schemeClr val="tx1"/>
        </a:solidFill>
        <a:latin typeface="+mn-lt"/>
        <a:ea typeface="+mn-ea"/>
        <a:cs typeface="+mn-cs"/>
      </a:defRPr>
    </a:lvl3pPr>
    <a:lvl4pPr marL="2314575" algn="l" defTabSz="1543050" rtl="0" eaLnBrk="1" latinLnBrk="0" hangingPunct="1">
      <a:defRPr sz="3000" kern="1200">
        <a:solidFill>
          <a:schemeClr val="tx1"/>
        </a:solidFill>
        <a:latin typeface="+mn-lt"/>
        <a:ea typeface="+mn-ea"/>
        <a:cs typeface="+mn-cs"/>
      </a:defRPr>
    </a:lvl4pPr>
    <a:lvl5pPr marL="3086100" algn="l" defTabSz="1543050" rtl="0" eaLnBrk="1" latinLnBrk="0" hangingPunct="1">
      <a:defRPr sz="3000" kern="1200">
        <a:solidFill>
          <a:schemeClr val="tx1"/>
        </a:solidFill>
        <a:latin typeface="+mn-lt"/>
        <a:ea typeface="+mn-ea"/>
        <a:cs typeface="+mn-cs"/>
      </a:defRPr>
    </a:lvl5pPr>
    <a:lvl6pPr marL="3857625" algn="l" defTabSz="1543050" rtl="0" eaLnBrk="1" latinLnBrk="0" hangingPunct="1">
      <a:defRPr sz="3000" kern="1200">
        <a:solidFill>
          <a:schemeClr val="tx1"/>
        </a:solidFill>
        <a:latin typeface="+mn-lt"/>
        <a:ea typeface="+mn-ea"/>
        <a:cs typeface="+mn-cs"/>
      </a:defRPr>
    </a:lvl6pPr>
    <a:lvl7pPr marL="4629150" algn="l" defTabSz="1543050" rtl="0" eaLnBrk="1" latinLnBrk="0" hangingPunct="1">
      <a:defRPr sz="3000" kern="1200">
        <a:solidFill>
          <a:schemeClr val="tx1"/>
        </a:solidFill>
        <a:latin typeface="+mn-lt"/>
        <a:ea typeface="+mn-ea"/>
        <a:cs typeface="+mn-cs"/>
      </a:defRPr>
    </a:lvl7pPr>
    <a:lvl8pPr marL="5400675" algn="l" defTabSz="1543050" rtl="0" eaLnBrk="1" latinLnBrk="0" hangingPunct="1">
      <a:defRPr sz="3000" kern="1200">
        <a:solidFill>
          <a:schemeClr val="tx1"/>
        </a:solidFill>
        <a:latin typeface="+mn-lt"/>
        <a:ea typeface="+mn-ea"/>
        <a:cs typeface="+mn-cs"/>
      </a:defRPr>
    </a:lvl8pPr>
    <a:lvl9pPr marL="6172200" algn="l" defTabSz="1543050" rtl="0" eaLnBrk="1" latinLnBrk="0" hangingPunct="1">
      <a:defRPr sz="30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4536">
          <p15:clr>
            <a:srgbClr val="A4A3A4"/>
          </p15:clr>
        </p15:guide>
        <p15:guide id="2" pos="4196">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E64B2"/>
    <a:srgbClr val="0F13B1"/>
    <a:srgbClr val="884106"/>
    <a:srgbClr val="FFC000"/>
    <a:srgbClr val="AF1909"/>
    <a:srgbClr val="E2A078"/>
    <a:srgbClr val="6E304C"/>
    <a:srgbClr val="D4A0AB"/>
    <a:srgbClr val="298F3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629" autoAdjust="0"/>
    <p:restoredTop sz="90465" autoAdjust="0"/>
  </p:normalViewPr>
  <p:slideViewPr>
    <p:cSldViewPr>
      <p:cViewPr>
        <p:scale>
          <a:sx n="50" d="100"/>
          <a:sy n="50" d="100"/>
        </p:scale>
        <p:origin x="-3018" y="24"/>
      </p:cViewPr>
      <p:guideLst>
        <p:guide orient="horz" pos="4536"/>
        <p:guide pos="4196"/>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7" d="100"/>
          <a:sy n="77" d="100"/>
        </p:scale>
        <p:origin x="2064" y="96"/>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user\Desktop\Senescence_Autophagy_Pdfs\Platonas\Paper\Manuscript_Sophia\Statistics_Platonas_31%20-1-17\Head%20and%20neck%20Graphs_2.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user\Desktop\Senescence_Autophagy_Pdfs\Platonas\Paper\Manuscript_Sophia\Statistics_Platonas_31%20-1-17\Head%20and%20neck%20Graphs_2.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user\Desktop\Senescence_Autophagy_Pdfs\Platonas\Paper\Manuscript_Sophia\Statistics_Platonas_31%20-1-17\Head%20and%20neck%20Graphs_2.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user\Desktop\Senescence_Autophagy_Pdfs\Platonas\Paper\Manuscript_Sophia\Statistics_Platonas_31%20-1-17\Head%20and%20neck%20Graphs_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user\Desktop\Senescence_Autophagy_Pdfs\Platonas\Paper\Manuscript_Sophia\Statistics_Platonas_31%20-1-17\Head%20and%20neck%20Graphs_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user\Desktop\Senescence_Autophagy_Pdfs\Platonas\Paper\Manuscript_Sophia\Statistics_Platonas_31%20-1-17\Head%20and%20neck%20Graphs_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user\Desktop\Senescence_Autophagy_Pdfs\Platonas\Paper\Manuscript_Sophia\Statistics_Platonas_31%20-1-17\Head%20and%20neck%20Graphs_2.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user\Desktop\Senescence_Autophagy_Pdfs\Platonas\Paper\Manuscript_Sophia\Statistics_Platonas_31%20-1-17\Head%20and%20neck%20Graphs_2.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user\Desktop\Senescence_Autophagy_Pdfs\Platonas\Paper\Manuscript_Sophia\Statistics_Platonas_31%20-1-17\Head%20and%20neck%20Graphs_2.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user\Desktop\Senescence_Autophagy_Pdfs\Platonas\Paper\Manuscript_Sophia\Statistics_Platonas_31%20-1-17\Head%20and%20neck%20Graphs_2.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user\Desktop\Senescence_Autophagy_Pdfs\Platonas\Paper\Manuscript_Sophia\Statistics_Platonas_31%20-1-17\Head%20and%20neck%20Graphs_2.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user\Desktop\Senescence_Autophagy_Pdfs\Platonas\Paper\Manuscript_Sophia\Statistics_Platonas_31%20-1-17\Head%20and%20neck%20Graphs_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l-GR"/>
  <c:chart>
    <c:title>
      <c:tx>
        <c:rich>
          <a:bodyPr/>
          <a:lstStyle/>
          <a:p>
            <a:pPr>
              <a:defRPr sz="1200"/>
            </a:pPr>
            <a:r>
              <a:rPr lang="en-US" sz="1400" dirty="0"/>
              <a:t>Normal</a:t>
            </a:r>
          </a:p>
        </c:rich>
      </c:tx>
      <c:layout>
        <c:manualLayout>
          <c:xMode val="edge"/>
          <c:yMode val="edge"/>
          <c:x val="0.37375911458333239"/>
          <c:y val="4.8100472813238995E-2"/>
        </c:manualLayout>
      </c:layout>
      <c:overlay val="1"/>
    </c:title>
    <c:plotArea>
      <c:layout/>
      <c:barChart>
        <c:barDir val="col"/>
        <c:grouping val="clustered"/>
        <c:ser>
          <c:idx val="0"/>
          <c:order val="0"/>
          <c:tx>
            <c:strRef>
              <c:f>'Cytopl+nuclear'!$C$8</c:f>
              <c:strCache>
                <c:ptCount val="1"/>
                <c:pt idx="0">
                  <c:v>Normal</c:v>
                </c:pt>
              </c:strCache>
            </c:strRef>
          </c:tx>
          <c:dPt>
            <c:idx val="0"/>
            <c:spPr>
              <a:solidFill>
                <a:srgbClr val="D4A0AB"/>
              </a:solidFill>
            </c:spPr>
          </c:dPt>
          <c:dPt>
            <c:idx val="1"/>
            <c:spPr>
              <a:solidFill>
                <a:srgbClr val="6E304C"/>
              </a:solidFill>
            </c:spPr>
          </c:dPt>
          <c:errBars>
            <c:errBarType val="plus"/>
            <c:errValType val="cust"/>
            <c:plus>
              <c:numRef>
                <c:f>'Cytopl+nuclear'!$D$9</c:f>
                <c:numCache>
                  <c:formatCode>General</c:formatCode>
                  <c:ptCount val="1"/>
                  <c:pt idx="0">
                    <c:v>0.43897776096605701</c:v>
                  </c:pt>
                </c:numCache>
              </c:numRef>
            </c:plus>
            <c:minus>
              <c:numLit>
                <c:formatCode>General</c:formatCode>
                <c:ptCount val="1"/>
                <c:pt idx="0">
                  <c:v>1</c:v>
                </c:pt>
              </c:numLit>
            </c:minus>
          </c:errBars>
          <c:cat>
            <c:strRef>
              <c:f>'Cytopl+nuclear'!$B$9:$B$10</c:f>
              <c:strCache>
                <c:ptCount val="2"/>
                <c:pt idx="0">
                  <c:v>Cytoplasmic</c:v>
                </c:pt>
                <c:pt idx="1">
                  <c:v>Nuclear</c:v>
                </c:pt>
              </c:strCache>
            </c:strRef>
          </c:cat>
          <c:val>
            <c:numRef>
              <c:f>'Cytopl+nuclear'!$C$9:$C$10</c:f>
              <c:numCache>
                <c:formatCode>0.00</c:formatCode>
                <c:ptCount val="2"/>
                <c:pt idx="0">
                  <c:v>1.0407407407407405</c:v>
                </c:pt>
                <c:pt idx="1">
                  <c:v>2.1701058201058188</c:v>
                </c:pt>
              </c:numCache>
            </c:numRef>
          </c:val>
        </c:ser>
        <c:axId val="62603648"/>
        <c:axId val="62605184"/>
      </c:barChart>
      <c:catAx>
        <c:axId val="62603648"/>
        <c:scaling>
          <c:orientation val="minMax"/>
        </c:scaling>
        <c:axPos val="b"/>
        <c:numFmt formatCode="General" sourceLinked="0"/>
        <c:majorTickMark val="none"/>
        <c:tickLblPos val="none"/>
        <c:crossAx val="62605184"/>
        <c:crosses val="autoZero"/>
        <c:auto val="1"/>
        <c:lblAlgn val="ctr"/>
        <c:lblOffset val="100"/>
        <c:tickLblSkip val="1"/>
      </c:catAx>
      <c:valAx>
        <c:axId val="62605184"/>
        <c:scaling>
          <c:orientation val="minMax"/>
          <c:max val="6"/>
        </c:scaling>
        <c:axPos val="l"/>
        <c:numFmt formatCode="0" sourceLinked="0"/>
        <c:tickLblPos val="nextTo"/>
        <c:crossAx val="62603648"/>
        <c:crosses val="autoZero"/>
        <c:crossBetween val="between"/>
      </c:valAx>
    </c:plotArea>
    <c:plotVisOnly val="1"/>
    <c:dispBlanksAs val="gap"/>
  </c:chart>
  <c:externalData r:id="rId1"/>
</c:chartSpace>
</file>

<file path=ppt/charts/chart10.xml><?xml version="1.0" encoding="utf-8"?>
<c:chartSpace xmlns:c="http://schemas.openxmlformats.org/drawingml/2006/chart" xmlns:a="http://schemas.openxmlformats.org/drawingml/2006/main" xmlns:r="http://schemas.openxmlformats.org/officeDocument/2006/relationships">
  <c:lang val="el-GR"/>
  <c:chart>
    <c:title>
      <c:layout>
        <c:manualLayout>
          <c:xMode val="edge"/>
          <c:yMode val="edge"/>
          <c:x val="0.35751552287581811"/>
          <c:y val="2.5591016548463506E-3"/>
        </c:manualLayout>
      </c:layout>
      <c:overlay val="1"/>
      <c:txPr>
        <a:bodyPr/>
        <a:lstStyle/>
        <a:p>
          <a:pPr>
            <a:defRPr sz="1400"/>
          </a:pPr>
          <a:endParaRPr lang="el-GR"/>
        </a:p>
      </c:txPr>
    </c:title>
    <c:plotArea>
      <c:layout>
        <c:manualLayout>
          <c:layoutTarget val="inner"/>
          <c:xMode val="edge"/>
          <c:yMode val="edge"/>
          <c:x val="0.19050492831541219"/>
          <c:y val="8.9016414141414146E-2"/>
          <c:w val="0.74690546594982365"/>
          <c:h val="0.82196717171717149"/>
        </c:manualLayout>
      </c:layout>
      <c:barChart>
        <c:barDir val="col"/>
        <c:grouping val="clustered"/>
        <c:ser>
          <c:idx val="0"/>
          <c:order val="0"/>
          <c:tx>
            <c:strRef>
              <c:f>'Cytopl+nuclear'!$F$42</c:f>
              <c:strCache>
                <c:ptCount val="1"/>
                <c:pt idx="0">
                  <c:v>Hyperplasia</c:v>
                </c:pt>
              </c:strCache>
            </c:strRef>
          </c:tx>
          <c:dPt>
            <c:idx val="0"/>
            <c:spPr>
              <a:solidFill>
                <a:srgbClr val="FFC000"/>
              </a:solidFill>
            </c:spPr>
          </c:dPt>
          <c:dPt>
            <c:idx val="1"/>
            <c:spPr>
              <a:solidFill>
                <a:srgbClr val="884106"/>
              </a:solidFill>
            </c:spPr>
          </c:dPt>
          <c:errBars>
            <c:errBarType val="plus"/>
            <c:errValType val="cust"/>
            <c:plus>
              <c:numRef>
                <c:f>'Cytopl+nuclear'!$G$43:$G$44</c:f>
                <c:numCache>
                  <c:formatCode>General</c:formatCode>
                  <c:ptCount val="2"/>
                  <c:pt idx="0">
                    <c:v>0.42708313008125248</c:v>
                  </c:pt>
                  <c:pt idx="1">
                    <c:v>1.3041131511916881</c:v>
                  </c:pt>
                </c:numCache>
              </c:numRef>
            </c:plus>
            <c:minus>
              <c:numLit>
                <c:formatCode>General</c:formatCode>
                <c:ptCount val="1"/>
                <c:pt idx="0">
                  <c:v>1</c:v>
                </c:pt>
              </c:numLit>
            </c:minus>
          </c:errBars>
          <c:val>
            <c:numRef>
              <c:f>'Cytopl+nuclear'!$F$43:$F$44</c:f>
              <c:numCache>
                <c:formatCode>0.00</c:formatCode>
                <c:ptCount val="2"/>
                <c:pt idx="0">
                  <c:v>0.52</c:v>
                </c:pt>
                <c:pt idx="1">
                  <c:v>3.2933333333333352</c:v>
                </c:pt>
              </c:numCache>
            </c:numRef>
          </c:val>
        </c:ser>
        <c:axId val="81151872"/>
        <c:axId val="81153408"/>
      </c:barChart>
      <c:catAx>
        <c:axId val="81151872"/>
        <c:scaling>
          <c:orientation val="minMax"/>
        </c:scaling>
        <c:axPos val="b"/>
        <c:majorTickMark val="none"/>
        <c:tickLblPos val="none"/>
        <c:crossAx val="81153408"/>
        <c:crosses val="autoZero"/>
        <c:auto val="1"/>
        <c:lblAlgn val="ctr"/>
        <c:lblOffset val="100"/>
      </c:catAx>
      <c:valAx>
        <c:axId val="81153408"/>
        <c:scaling>
          <c:orientation val="minMax"/>
          <c:max val="6"/>
        </c:scaling>
        <c:axPos val="l"/>
        <c:numFmt formatCode="0" sourceLinked="0"/>
        <c:tickLblPos val="nextTo"/>
        <c:crossAx val="81151872"/>
        <c:crosses val="autoZero"/>
        <c:crossBetween val="between"/>
        <c:majorUnit val="1"/>
        <c:minorUnit val="0.2"/>
      </c:valAx>
    </c:plotArea>
    <c:plotVisOnly val="1"/>
    <c:dispBlanksAs val="gap"/>
  </c:chart>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l-GR"/>
  <c:chart>
    <c:title>
      <c:tx>
        <c:rich>
          <a:bodyPr/>
          <a:lstStyle/>
          <a:p>
            <a:pPr>
              <a:defRPr sz="1400"/>
            </a:pPr>
            <a:r>
              <a:rPr lang="en-US" sz="1400" dirty="0"/>
              <a:t>Dysplasia</a:t>
            </a:r>
            <a:endParaRPr lang="el-GR" sz="1400" dirty="0"/>
          </a:p>
        </c:rich>
      </c:tx>
      <c:layout>
        <c:manualLayout>
          <c:xMode val="edge"/>
          <c:yMode val="edge"/>
          <c:x val="0.38356903594771358"/>
          <c:y val="3.0703309692671557E-3"/>
        </c:manualLayout>
      </c:layout>
      <c:overlay val="1"/>
    </c:title>
    <c:plotArea>
      <c:layout/>
      <c:barChart>
        <c:barDir val="col"/>
        <c:grouping val="clustered"/>
        <c:ser>
          <c:idx val="0"/>
          <c:order val="0"/>
          <c:dPt>
            <c:idx val="0"/>
            <c:spPr>
              <a:solidFill>
                <a:srgbClr val="FFC000"/>
              </a:solidFill>
            </c:spPr>
          </c:dPt>
          <c:dPt>
            <c:idx val="1"/>
            <c:spPr>
              <a:solidFill>
                <a:srgbClr val="884106"/>
              </a:solidFill>
            </c:spPr>
          </c:dPt>
          <c:errBars>
            <c:errBarType val="plus"/>
            <c:errValType val="cust"/>
            <c:plus>
              <c:numRef>
                <c:f>'Cytopl+nuclear'!$D$47:$D$48</c:f>
                <c:numCache>
                  <c:formatCode>General</c:formatCode>
                  <c:ptCount val="2"/>
                  <c:pt idx="0">
                    <c:v>0.36605553585323386</c:v>
                  </c:pt>
                  <c:pt idx="1">
                    <c:v>0.75038327319400422</c:v>
                  </c:pt>
                </c:numCache>
              </c:numRef>
            </c:plus>
            <c:minus>
              <c:numLit>
                <c:formatCode>General</c:formatCode>
                <c:ptCount val="1"/>
                <c:pt idx="0">
                  <c:v>1</c:v>
                </c:pt>
              </c:numLit>
            </c:minus>
          </c:errBars>
          <c:val>
            <c:numRef>
              <c:f>'Cytopl+nuclear'!$C$47:$C$48</c:f>
              <c:numCache>
                <c:formatCode>0.00</c:formatCode>
                <c:ptCount val="2"/>
                <c:pt idx="0">
                  <c:v>1.2</c:v>
                </c:pt>
                <c:pt idx="1">
                  <c:v>3.5147619047619045</c:v>
                </c:pt>
              </c:numCache>
            </c:numRef>
          </c:val>
        </c:ser>
        <c:axId val="81185408"/>
        <c:axId val="81195392"/>
      </c:barChart>
      <c:catAx>
        <c:axId val="81185408"/>
        <c:scaling>
          <c:orientation val="minMax"/>
        </c:scaling>
        <c:axPos val="b"/>
        <c:majorTickMark val="none"/>
        <c:tickLblPos val="none"/>
        <c:crossAx val="81195392"/>
        <c:crosses val="autoZero"/>
        <c:auto val="1"/>
        <c:lblAlgn val="ctr"/>
        <c:lblOffset val="100"/>
      </c:catAx>
      <c:valAx>
        <c:axId val="81195392"/>
        <c:scaling>
          <c:orientation val="minMax"/>
          <c:max val="6"/>
        </c:scaling>
        <c:axPos val="l"/>
        <c:numFmt formatCode="0" sourceLinked="0"/>
        <c:tickLblPos val="nextTo"/>
        <c:crossAx val="81185408"/>
        <c:crosses val="autoZero"/>
        <c:crossBetween val="between"/>
        <c:majorUnit val="1"/>
        <c:minorUnit val="0.2"/>
      </c:valAx>
    </c:plotArea>
    <c:plotVisOnly val="1"/>
    <c:dispBlanksAs val="gap"/>
  </c:chart>
  <c:externalData r:id="rId1"/>
</c:chartSpace>
</file>

<file path=ppt/charts/chart12.xml><?xml version="1.0" encoding="utf-8"?>
<c:chartSpace xmlns:c="http://schemas.openxmlformats.org/drawingml/2006/chart" xmlns:a="http://schemas.openxmlformats.org/drawingml/2006/main" xmlns:r="http://schemas.openxmlformats.org/officeDocument/2006/relationships">
  <c:lang val="el-GR"/>
  <c:chart>
    <c:title>
      <c:tx>
        <c:rich>
          <a:bodyPr/>
          <a:lstStyle/>
          <a:p>
            <a:pPr>
              <a:defRPr sz="1400"/>
            </a:pPr>
            <a:r>
              <a:rPr lang="en-US" sz="1400"/>
              <a:t>Tumor</a:t>
            </a:r>
          </a:p>
        </c:rich>
      </c:tx>
      <c:layout>
        <c:manualLayout>
          <c:xMode val="edge"/>
          <c:yMode val="edge"/>
          <c:x val="0.38686437908497034"/>
          <c:y val="0"/>
        </c:manualLayout>
      </c:layout>
      <c:overlay val="1"/>
    </c:title>
    <c:plotArea>
      <c:layout/>
      <c:barChart>
        <c:barDir val="col"/>
        <c:grouping val="clustered"/>
        <c:ser>
          <c:idx val="0"/>
          <c:order val="0"/>
          <c:spPr>
            <a:solidFill>
              <a:srgbClr val="884106"/>
            </a:solidFill>
          </c:spPr>
          <c:dPt>
            <c:idx val="0"/>
            <c:spPr>
              <a:solidFill>
                <a:srgbClr val="FFC000"/>
              </a:solidFill>
            </c:spPr>
          </c:dPt>
          <c:errBars>
            <c:errBarType val="plus"/>
            <c:errValType val="cust"/>
            <c:plus>
              <c:numRef>
                <c:f>'Cytopl+nuclear'!$F$47:$F$48</c:f>
                <c:numCache>
                  <c:formatCode>General</c:formatCode>
                  <c:ptCount val="2"/>
                  <c:pt idx="0">
                    <c:v>0.46136018856633526</c:v>
                  </c:pt>
                  <c:pt idx="1">
                    <c:v>0.8243502450261192</c:v>
                  </c:pt>
                </c:numCache>
              </c:numRef>
            </c:plus>
            <c:minus>
              <c:numLit>
                <c:formatCode>General</c:formatCode>
                <c:ptCount val="1"/>
                <c:pt idx="0">
                  <c:v>1</c:v>
                </c:pt>
              </c:numLit>
            </c:minus>
          </c:errBars>
          <c:val>
            <c:numRef>
              <c:f>'Cytopl+nuclear'!$E$47:$E$48</c:f>
              <c:numCache>
                <c:formatCode>0.00</c:formatCode>
                <c:ptCount val="2"/>
                <c:pt idx="0">
                  <c:v>1.02</c:v>
                </c:pt>
                <c:pt idx="1">
                  <c:v>4.9342592592592602</c:v>
                </c:pt>
              </c:numCache>
            </c:numRef>
          </c:val>
        </c:ser>
        <c:axId val="81211776"/>
        <c:axId val="81213312"/>
      </c:barChart>
      <c:catAx>
        <c:axId val="81211776"/>
        <c:scaling>
          <c:orientation val="minMax"/>
        </c:scaling>
        <c:axPos val="b"/>
        <c:majorTickMark val="none"/>
        <c:tickLblPos val="none"/>
        <c:crossAx val="81213312"/>
        <c:crosses val="autoZero"/>
        <c:auto val="1"/>
        <c:lblAlgn val="ctr"/>
        <c:lblOffset val="100"/>
      </c:catAx>
      <c:valAx>
        <c:axId val="81213312"/>
        <c:scaling>
          <c:orientation val="minMax"/>
          <c:max val="6"/>
        </c:scaling>
        <c:axPos val="l"/>
        <c:numFmt formatCode="0" sourceLinked="0"/>
        <c:tickLblPos val="nextTo"/>
        <c:crossAx val="81211776"/>
        <c:crosses val="autoZero"/>
        <c:crossBetween val="between"/>
        <c:majorUnit val="1"/>
        <c:minorUnit val="0.2"/>
      </c:valAx>
    </c:plotArea>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l-GR"/>
  <c:chart>
    <c:title>
      <c:tx>
        <c:rich>
          <a:bodyPr/>
          <a:lstStyle/>
          <a:p>
            <a:pPr>
              <a:defRPr sz="1400"/>
            </a:pPr>
            <a:r>
              <a:rPr lang="en-US" sz="1400" dirty="0" smtClean="0"/>
              <a:t>Hyperplasia</a:t>
            </a:r>
            <a:endParaRPr lang="el-GR" sz="1400" dirty="0"/>
          </a:p>
        </c:rich>
      </c:tx>
      <c:layout>
        <c:manualLayout>
          <c:xMode val="edge"/>
          <c:yMode val="edge"/>
          <c:x val="0.35846353772139794"/>
          <c:y val="4.8106060606060604E-2"/>
        </c:manualLayout>
      </c:layout>
      <c:overlay val="1"/>
    </c:title>
    <c:plotArea>
      <c:layout/>
      <c:barChart>
        <c:barDir val="col"/>
        <c:grouping val="clustered"/>
        <c:ser>
          <c:idx val="0"/>
          <c:order val="0"/>
          <c:spPr>
            <a:solidFill>
              <a:srgbClr val="D0A0B5"/>
            </a:solidFill>
          </c:spPr>
          <c:dPt>
            <c:idx val="1"/>
            <c:spPr>
              <a:solidFill>
                <a:srgbClr val="6E304C"/>
              </a:solidFill>
            </c:spPr>
          </c:dPt>
          <c:errBars>
            <c:errBarType val="plus"/>
            <c:errValType val="cust"/>
            <c:plus>
              <c:numRef>
                <c:f>'Cytopl+nuclear'!$G$9:$G$10</c:f>
                <c:numCache>
                  <c:formatCode>General</c:formatCode>
                  <c:ptCount val="2"/>
                  <c:pt idx="0">
                    <c:v>0.70533679898329416</c:v>
                  </c:pt>
                  <c:pt idx="1">
                    <c:v>0.62557529078796259</c:v>
                  </c:pt>
                </c:numCache>
              </c:numRef>
            </c:plus>
            <c:minus>
              <c:numLit>
                <c:formatCode>General</c:formatCode>
                <c:ptCount val="1"/>
                <c:pt idx="0">
                  <c:v>1</c:v>
                </c:pt>
              </c:numLit>
            </c:minus>
          </c:errBars>
          <c:cat>
            <c:strRef>
              <c:f>'Cytopl+nuclear'!$E$9:$E$10</c:f>
              <c:strCache>
                <c:ptCount val="2"/>
                <c:pt idx="0">
                  <c:v>Cytoplasmic</c:v>
                </c:pt>
                <c:pt idx="1">
                  <c:v>Nuclear</c:v>
                </c:pt>
              </c:strCache>
            </c:strRef>
          </c:cat>
          <c:val>
            <c:numRef>
              <c:f>'Cytopl+nuclear'!$F$9:$F$10</c:f>
              <c:numCache>
                <c:formatCode>0.00</c:formatCode>
                <c:ptCount val="2"/>
                <c:pt idx="0">
                  <c:v>1.1499999999999833</c:v>
                </c:pt>
                <c:pt idx="1">
                  <c:v>2.7966666666666669</c:v>
                </c:pt>
              </c:numCache>
            </c:numRef>
          </c:val>
        </c:ser>
        <c:axId val="62646144"/>
        <c:axId val="62647680"/>
      </c:barChart>
      <c:catAx>
        <c:axId val="62646144"/>
        <c:scaling>
          <c:orientation val="minMax"/>
        </c:scaling>
        <c:axPos val="b"/>
        <c:numFmt formatCode="General" sourceLinked="0"/>
        <c:majorTickMark val="none"/>
        <c:tickLblPos val="none"/>
        <c:crossAx val="62647680"/>
        <c:crosses val="autoZero"/>
        <c:auto val="1"/>
        <c:lblAlgn val="ctr"/>
        <c:lblOffset val="100"/>
      </c:catAx>
      <c:valAx>
        <c:axId val="62647680"/>
        <c:scaling>
          <c:orientation val="minMax"/>
          <c:max val="6"/>
        </c:scaling>
        <c:axPos val="l"/>
        <c:numFmt formatCode="0" sourceLinked="0"/>
        <c:tickLblPos val="nextTo"/>
        <c:crossAx val="62646144"/>
        <c:crosses val="autoZero"/>
        <c:crossBetween val="between"/>
      </c:valAx>
    </c:plotArea>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l-GR"/>
  <c:chart>
    <c:title>
      <c:tx>
        <c:rich>
          <a:bodyPr/>
          <a:lstStyle/>
          <a:p>
            <a:pPr>
              <a:defRPr sz="1400"/>
            </a:pPr>
            <a:r>
              <a:rPr lang="en-US" sz="1400" dirty="0" smtClean="0"/>
              <a:t>Dysplasia</a:t>
            </a:r>
            <a:endParaRPr lang="el-GR" sz="1400" dirty="0"/>
          </a:p>
        </c:rich>
      </c:tx>
      <c:layout>
        <c:manualLayout>
          <c:xMode val="edge"/>
          <c:yMode val="edge"/>
          <c:x val="0.37438073402251676"/>
          <c:y val="4.8105791962174925E-2"/>
        </c:manualLayout>
      </c:layout>
      <c:overlay val="1"/>
    </c:title>
    <c:plotArea>
      <c:layout/>
      <c:barChart>
        <c:barDir val="col"/>
        <c:grouping val="clustered"/>
        <c:ser>
          <c:idx val="0"/>
          <c:order val="0"/>
          <c:dPt>
            <c:idx val="0"/>
            <c:spPr>
              <a:solidFill>
                <a:srgbClr val="D0A0B5"/>
              </a:solidFill>
            </c:spPr>
          </c:dPt>
          <c:dPt>
            <c:idx val="1"/>
            <c:spPr>
              <a:solidFill>
                <a:srgbClr val="6E304C"/>
              </a:solidFill>
            </c:spPr>
          </c:dPt>
          <c:errBars>
            <c:errBarType val="plus"/>
            <c:errValType val="cust"/>
            <c:plus>
              <c:numRef>
                <c:f>'Cytopl+nuclear'!$D$13:$D$14</c:f>
                <c:numCache>
                  <c:formatCode>General</c:formatCode>
                  <c:ptCount val="2"/>
                  <c:pt idx="0">
                    <c:v>1.0622826575090278</c:v>
                  </c:pt>
                  <c:pt idx="1">
                    <c:v>0.54283207962192748</c:v>
                  </c:pt>
                </c:numCache>
              </c:numRef>
            </c:plus>
            <c:minus>
              <c:numLit>
                <c:formatCode>General</c:formatCode>
                <c:ptCount val="1"/>
                <c:pt idx="0">
                  <c:v>1</c:v>
                </c:pt>
              </c:numLit>
            </c:minus>
          </c:errBars>
          <c:cat>
            <c:strRef>
              <c:f>'Cytopl+nuclear'!$B$13:$B$14</c:f>
              <c:strCache>
                <c:ptCount val="2"/>
                <c:pt idx="0">
                  <c:v>Cytoplasmic</c:v>
                </c:pt>
                <c:pt idx="1">
                  <c:v>Nuclear</c:v>
                </c:pt>
              </c:strCache>
            </c:strRef>
          </c:cat>
          <c:val>
            <c:numRef>
              <c:f>'Cytopl+nuclear'!$C$13:$C$14</c:f>
              <c:numCache>
                <c:formatCode>0.00</c:formatCode>
                <c:ptCount val="2"/>
                <c:pt idx="0">
                  <c:v>2.4333333333333331</c:v>
                </c:pt>
                <c:pt idx="1">
                  <c:v>1.4</c:v>
                </c:pt>
              </c:numCache>
            </c:numRef>
          </c:val>
        </c:ser>
        <c:axId val="62885888"/>
        <c:axId val="62887424"/>
      </c:barChart>
      <c:catAx>
        <c:axId val="62885888"/>
        <c:scaling>
          <c:orientation val="minMax"/>
        </c:scaling>
        <c:axPos val="b"/>
        <c:numFmt formatCode="General" sourceLinked="0"/>
        <c:majorTickMark val="none"/>
        <c:tickLblPos val="none"/>
        <c:crossAx val="62887424"/>
        <c:crosses val="autoZero"/>
        <c:auto val="1"/>
        <c:lblAlgn val="ctr"/>
        <c:lblOffset val="100"/>
      </c:catAx>
      <c:valAx>
        <c:axId val="62887424"/>
        <c:scaling>
          <c:orientation val="minMax"/>
          <c:max val="6"/>
        </c:scaling>
        <c:axPos val="l"/>
        <c:numFmt formatCode="0" sourceLinked="0"/>
        <c:tickLblPos val="nextTo"/>
        <c:crossAx val="62885888"/>
        <c:crosses val="autoZero"/>
        <c:crossBetween val="between"/>
      </c:valAx>
      <c:spPr>
        <a:noFill/>
        <a:ln w="25400">
          <a:noFill/>
        </a:ln>
      </c:spPr>
    </c:plotArea>
    <c:plotVisOnly val="1"/>
    <c:dispBlanksAs val="gap"/>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l-GR"/>
  <c:chart>
    <c:title>
      <c:tx>
        <c:rich>
          <a:bodyPr/>
          <a:lstStyle/>
          <a:p>
            <a:pPr>
              <a:defRPr sz="1400"/>
            </a:pPr>
            <a:r>
              <a:rPr lang="en-US" sz="1400" dirty="0" smtClean="0"/>
              <a:t>Tumor</a:t>
            </a:r>
            <a:endParaRPr lang="el-GR" sz="1400" dirty="0"/>
          </a:p>
        </c:rich>
      </c:tx>
      <c:layout>
        <c:manualLayout>
          <c:xMode val="edge"/>
          <c:yMode val="edge"/>
          <c:x val="0.35267727919213798"/>
          <c:y val="0"/>
        </c:manualLayout>
      </c:layout>
      <c:overlay val="1"/>
    </c:title>
    <c:plotArea>
      <c:layout>
        <c:manualLayout>
          <c:layoutTarget val="inner"/>
          <c:xMode val="edge"/>
          <c:yMode val="edge"/>
          <c:x val="9.3002187226596672E-2"/>
          <c:y val="5.1400554097404488E-2"/>
          <c:w val="0.73559645669291363"/>
          <c:h val="0.8326195683872849"/>
        </c:manualLayout>
      </c:layout>
      <c:barChart>
        <c:barDir val="col"/>
        <c:grouping val="clustered"/>
        <c:ser>
          <c:idx val="0"/>
          <c:order val="0"/>
          <c:dPt>
            <c:idx val="0"/>
            <c:spPr>
              <a:solidFill>
                <a:srgbClr val="D0A0B5"/>
              </a:solidFill>
            </c:spPr>
          </c:dPt>
          <c:dPt>
            <c:idx val="1"/>
            <c:spPr>
              <a:solidFill>
                <a:srgbClr val="6E304C"/>
              </a:solidFill>
            </c:spPr>
          </c:dPt>
          <c:errBars>
            <c:errBarType val="plus"/>
            <c:errValType val="cust"/>
            <c:plus>
              <c:numRef>
                <c:f>'Cytopl+nuclear'!$F$13:$F$14</c:f>
                <c:numCache>
                  <c:formatCode>General</c:formatCode>
                  <c:ptCount val="2"/>
                  <c:pt idx="0">
                    <c:v>0.64981003871882859</c:v>
                  </c:pt>
                  <c:pt idx="1">
                    <c:v>0.29702456794740006</c:v>
                  </c:pt>
                </c:numCache>
              </c:numRef>
            </c:plus>
            <c:minus>
              <c:numLit>
                <c:formatCode>General</c:formatCode>
                <c:ptCount val="1"/>
                <c:pt idx="0">
                  <c:v>1</c:v>
                </c:pt>
              </c:numLit>
            </c:minus>
          </c:errBars>
          <c:cat>
            <c:strRef>
              <c:f>'Cytopl+nuclear'!$B$13:$B$14</c:f>
              <c:strCache>
                <c:ptCount val="2"/>
                <c:pt idx="0">
                  <c:v>Cytoplasmic</c:v>
                </c:pt>
                <c:pt idx="1">
                  <c:v>Nuclear</c:v>
                </c:pt>
              </c:strCache>
            </c:strRef>
          </c:cat>
          <c:val>
            <c:numRef>
              <c:f>'Cytopl+nuclear'!$E$13:$E$14</c:f>
              <c:numCache>
                <c:formatCode>0.00</c:formatCode>
                <c:ptCount val="2"/>
                <c:pt idx="0">
                  <c:v>3.1444444444444444</c:v>
                </c:pt>
                <c:pt idx="1">
                  <c:v>0.46296296296297129</c:v>
                </c:pt>
              </c:numCache>
            </c:numRef>
          </c:val>
        </c:ser>
        <c:axId val="62900096"/>
        <c:axId val="62901632"/>
      </c:barChart>
      <c:catAx>
        <c:axId val="62900096"/>
        <c:scaling>
          <c:orientation val="minMax"/>
        </c:scaling>
        <c:axPos val="b"/>
        <c:numFmt formatCode="General" sourceLinked="0"/>
        <c:majorTickMark val="none"/>
        <c:tickLblPos val="none"/>
        <c:crossAx val="62901632"/>
        <c:crosses val="autoZero"/>
        <c:auto val="1"/>
        <c:lblAlgn val="ctr"/>
        <c:lblOffset val="100"/>
      </c:catAx>
      <c:valAx>
        <c:axId val="62901632"/>
        <c:scaling>
          <c:orientation val="minMax"/>
          <c:max val="6"/>
        </c:scaling>
        <c:axPos val="l"/>
        <c:numFmt formatCode="0" sourceLinked="0"/>
        <c:tickLblPos val="nextTo"/>
        <c:crossAx val="62900096"/>
        <c:crosses val="autoZero"/>
        <c:crossBetween val="between"/>
      </c:valAx>
    </c:plotArea>
    <c:plotVisOnly val="1"/>
    <c:dispBlanksAs val="gap"/>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l-GR"/>
  <c:chart>
    <c:title>
      <c:tx>
        <c:rich>
          <a:bodyPr/>
          <a:lstStyle/>
          <a:p>
            <a:pPr>
              <a:defRPr sz="1400"/>
            </a:pPr>
            <a:r>
              <a:rPr lang="en-US" sz="1400" dirty="0" smtClean="0"/>
              <a:t>Normal</a:t>
            </a:r>
            <a:endParaRPr lang="el-GR" sz="1400" dirty="0"/>
          </a:p>
        </c:rich>
      </c:tx>
      <c:layout>
        <c:manualLayout>
          <c:xMode val="edge"/>
          <c:yMode val="edge"/>
          <c:x val="0.38270992765509732"/>
          <c:y val="6.6188534278959807E-2"/>
        </c:manualLayout>
      </c:layout>
      <c:overlay val="1"/>
    </c:title>
    <c:plotArea>
      <c:layout/>
      <c:barChart>
        <c:barDir val="col"/>
        <c:grouping val="clustered"/>
        <c:ser>
          <c:idx val="0"/>
          <c:order val="0"/>
          <c:dPt>
            <c:idx val="0"/>
            <c:spPr>
              <a:solidFill>
                <a:srgbClr val="E2A078"/>
              </a:solidFill>
            </c:spPr>
          </c:dPt>
          <c:dPt>
            <c:idx val="1"/>
            <c:spPr>
              <a:solidFill>
                <a:srgbClr val="B70E01"/>
              </a:solidFill>
            </c:spPr>
          </c:dPt>
          <c:errBars>
            <c:errBarType val="plus"/>
            <c:errValType val="cust"/>
            <c:plus>
              <c:numRef>
                <c:f>'Cytopl+nuclear'!$D$23:$D$24</c:f>
                <c:numCache>
                  <c:formatCode>General</c:formatCode>
                  <c:ptCount val="2"/>
                  <c:pt idx="0">
                    <c:v>0.4217833976911623</c:v>
                  </c:pt>
                  <c:pt idx="1">
                    <c:v>0.59770652198193486</c:v>
                  </c:pt>
                </c:numCache>
              </c:numRef>
            </c:plus>
            <c:minus>
              <c:numLit>
                <c:formatCode>General</c:formatCode>
                <c:ptCount val="1"/>
                <c:pt idx="0">
                  <c:v>1</c:v>
                </c:pt>
              </c:numLit>
            </c:minus>
            <c:spPr>
              <a:ln>
                <a:solidFill>
                  <a:srgbClr val="E2A078"/>
                </a:solidFill>
              </a:ln>
            </c:spPr>
          </c:errBars>
          <c:cat>
            <c:strRef>
              <c:f>'Cytopl+nuclear'!$B$23:$B$24</c:f>
              <c:strCache>
                <c:ptCount val="2"/>
                <c:pt idx="0">
                  <c:v>Cytoplasmic</c:v>
                </c:pt>
                <c:pt idx="1">
                  <c:v>Nuclear</c:v>
                </c:pt>
              </c:strCache>
            </c:strRef>
          </c:cat>
          <c:val>
            <c:numRef>
              <c:f>'Cytopl+nuclear'!$C$23:$C$24</c:f>
              <c:numCache>
                <c:formatCode>0.00</c:formatCode>
                <c:ptCount val="2"/>
                <c:pt idx="0">
                  <c:v>0.78888888888888964</c:v>
                </c:pt>
                <c:pt idx="1">
                  <c:v>0.82000000000000062</c:v>
                </c:pt>
              </c:numCache>
            </c:numRef>
          </c:val>
        </c:ser>
        <c:axId val="71436160"/>
        <c:axId val="71437696"/>
      </c:barChart>
      <c:catAx>
        <c:axId val="71436160"/>
        <c:scaling>
          <c:orientation val="minMax"/>
        </c:scaling>
        <c:axPos val="b"/>
        <c:numFmt formatCode="General" sourceLinked="0"/>
        <c:majorTickMark val="none"/>
        <c:tickLblPos val="none"/>
        <c:crossAx val="71437696"/>
        <c:crosses val="autoZero"/>
        <c:auto val="1"/>
        <c:lblAlgn val="ctr"/>
        <c:lblOffset val="100"/>
      </c:catAx>
      <c:valAx>
        <c:axId val="71437696"/>
        <c:scaling>
          <c:orientation val="minMax"/>
          <c:max val="6"/>
        </c:scaling>
        <c:axPos val="l"/>
        <c:numFmt formatCode="0" sourceLinked="0"/>
        <c:tickLblPos val="nextTo"/>
        <c:crossAx val="71436160"/>
        <c:crosses val="autoZero"/>
        <c:crossBetween val="between"/>
      </c:valAx>
    </c:plotArea>
    <c:plotVisOnly val="1"/>
    <c:dispBlanksAs val="gap"/>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l-GR"/>
  <c:chart>
    <c:title>
      <c:tx>
        <c:rich>
          <a:bodyPr/>
          <a:lstStyle/>
          <a:p>
            <a:pPr>
              <a:defRPr sz="1400"/>
            </a:pPr>
            <a:r>
              <a:rPr lang="en-US" sz="1400"/>
              <a:t>Hyperplasia</a:t>
            </a:r>
            <a:endParaRPr lang="el-GR" sz="1400"/>
          </a:p>
        </c:rich>
      </c:tx>
      <c:layout>
        <c:manualLayout>
          <c:xMode val="edge"/>
          <c:yMode val="edge"/>
          <c:x val="0.36379292929293322"/>
          <c:y val="4.6014492753623834E-2"/>
        </c:manualLayout>
      </c:layout>
      <c:overlay val="1"/>
    </c:title>
    <c:plotArea>
      <c:layout/>
      <c:barChart>
        <c:barDir val="col"/>
        <c:grouping val="clustered"/>
        <c:ser>
          <c:idx val="0"/>
          <c:order val="0"/>
          <c:dPt>
            <c:idx val="0"/>
            <c:spPr>
              <a:solidFill>
                <a:srgbClr val="EAB200"/>
              </a:solidFill>
            </c:spPr>
          </c:dPt>
          <c:dPt>
            <c:idx val="1"/>
            <c:spPr>
              <a:solidFill>
                <a:srgbClr val="B70E01"/>
              </a:solidFill>
            </c:spPr>
          </c:dPt>
          <c:errBars>
            <c:errBarType val="plus"/>
            <c:errValType val="cust"/>
            <c:plus>
              <c:numRef>
                <c:f>'Cytopl+nuclear'!$G$23:$G$24</c:f>
                <c:numCache>
                  <c:formatCode>General</c:formatCode>
                  <c:ptCount val="2"/>
                  <c:pt idx="0">
                    <c:v>2.0000000000000011E-2</c:v>
                  </c:pt>
                  <c:pt idx="1">
                    <c:v>0.52614166978993548</c:v>
                  </c:pt>
                </c:numCache>
              </c:numRef>
            </c:plus>
            <c:minus>
              <c:numLit>
                <c:formatCode>General</c:formatCode>
                <c:ptCount val="1"/>
                <c:pt idx="0">
                  <c:v>1</c:v>
                </c:pt>
              </c:numLit>
            </c:minus>
          </c:errBars>
          <c:cat>
            <c:strRef>
              <c:f>'Cytopl+nuclear'!$E$23:$E$24</c:f>
              <c:strCache>
                <c:ptCount val="2"/>
                <c:pt idx="0">
                  <c:v>Cytoplasmic</c:v>
                </c:pt>
                <c:pt idx="1">
                  <c:v>Nuclear</c:v>
                </c:pt>
              </c:strCache>
            </c:strRef>
          </c:cat>
          <c:val>
            <c:numRef>
              <c:f>'Cytopl+nuclear'!$F$23:$F$24</c:f>
              <c:numCache>
                <c:formatCode>0.00</c:formatCode>
                <c:ptCount val="2"/>
                <c:pt idx="0">
                  <c:v>2.0000000000000011E-2</c:v>
                </c:pt>
                <c:pt idx="1">
                  <c:v>2.3602380952380937</c:v>
                </c:pt>
              </c:numCache>
            </c:numRef>
          </c:val>
        </c:ser>
        <c:axId val="71475200"/>
        <c:axId val="71476736"/>
      </c:barChart>
      <c:catAx>
        <c:axId val="71475200"/>
        <c:scaling>
          <c:orientation val="minMax"/>
        </c:scaling>
        <c:axPos val="b"/>
        <c:numFmt formatCode="General" sourceLinked="0"/>
        <c:majorTickMark val="none"/>
        <c:tickLblPos val="none"/>
        <c:crossAx val="71476736"/>
        <c:crosses val="autoZero"/>
        <c:auto val="1"/>
        <c:lblAlgn val="ctr"/>
        <c:lblOffset val="100"/>
      </c:catAx>
      <c:valAx>
        <c:axId val="71476736"/>
        <c:scaling>
          <c:orientation val="minMax"/>
          <c:max val="6"/>
        </c:scaling>
        <c:axPos val="l"/>
        <c:numFmt formatCode="0" sourceLinked="0"/>
        <c:tickLblPos val="nextTo"/>
        <c:crossAx val="71475200"/>
        <c:crosses val="autoZero"/>
        <c:crossBetween val="between"/>
      </c:valAx>
    </c:plotArea>
    <c:plotVisOnly val="1"/>
    <c:dispBlanksAs val="gap"/>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el-GR"/>
  <c:chart>
    <c:title>
      <c:layout>
        <c:manualLayout>
          <c:xMode val="edge"/>
          <c:yMode val="edge"/>
          <c:x val="0.40177784065658978"/>
          <c:y val="0.19379102493974462"/>
        </c:manualLayout>
      </c:layout>
      <c:txPr>
        <a:bodyPr/>
        <a:lstStyle/>
        <a:p>
          <a:pPr>
            <a:defRPr sz="1400"/>
          </a:pPr>
          <a:endParaRPr lang="el-GR"/>
        </a:p>
      </c:txPr>
    </c:title>
    <c:plotArea>
      <c:layout/>
      <c:barChart>
        <c:barDir val="col"/>
        <c:grouping val="clustered"/>
        <c:ser>
          <c:idx val="0"/>
          <c:order val="0"/>
          <c:tx>
            <c:strRef>
              <c:f>'Cytopl+nuclear'!$C$26</c:f>
              <c:strCache>
                <c:ptCount val="1"/>
                <c:pt idx="0">
                  <c:v>Dysplasia</c:v>
                </c:pt>
              </c:strCache>
            </c:strRef>
          </c:tx>
          <c:dPt>
            <c:idx val="0"/>
            <c:spPr>
              <a:solidFill>
                <a:srgbClr val="E2A078"/>
              </a:solidFill>
            </c:spPr>
          </c:dPt>
          <c:dPt>
            <c:idx val="1"/>
            <c:spPr>
              <a:solidFill>
                <a:srgbClr val="B70E01"/>
              </a:solidFill>
            </c:spPr>
          </c:dPt>
          <c:errBars>
            <c:errBarType val="plus"/>
            <c:errValType val="cust"/>
            <c:plus>
              <c:numRef>
                <c:f>'Cytopl+nuclear'!$D$27:$D$28</c:f>
                <c:numCache>
                  <c:formatCode>General</c:formatCode>
                  <c:ptCount val="2"/>
                  <c:pt idx="0">
                    <c:v>0.37868559225006587</c:v>
                  </c:pt>
                  <c:pt idx="1">
                    <c:v>0.92077467552405889</c:v>
                  </c:pt>
                </c:numCache>
              </c:numRef>
            </c:plus>
            <c:minus>
              <c:numLit>
                <c:formatCode>General</c:formatCode>
                <c:ptCount val="1"/>
                <c:pt idx="0">
                  <c:v>1</c:v>
                </c:pt>
              </c:numLit>
            </c:minus>
          </c:errBars>
          <c:cat>
            <c:strRef>
              <c:f>'Cytopl+nuclear'!$B$27:$B$28</c:f>
              <c:strCache>
                <c:ptCount val="2"/>
                <c:pt idx="0">
                  <c:v>Cytoplasmic</c:v>
                </c:pt>
                <c:pt idx="1">
                  <c:v>Nuclear</c:v>
                </c:pt>
              </c:strCache>
            </c:strRef>
          </c:cat>
          <c:val>
            <c:numRef>
              <c:f>'Cytopl+nuclear'!$C$27:$C$28</c:f>
              <c:numCache>
                <c:formatCode>0.00</c:formatCode>
                <c:ptCount val="2"/>
                <c:pt idx="0">
                  <c:v>0.54166666666666652</c:v>
                </c:pt>
                <c:pt idx="1">
                  <c:v>3.2180555555555554</c:v>
                </c:pt>
              </c:numCache>
            </c:numRef>
          </c:val>
        </c:ser>
        <c:axId val="71502848"/>
        <c:axId val="71516928"/>
      </c:barChart>
      <c:catAx>
        <c:axId val="71502848"/>
        <c:scaling>
          <c:orientation val="minMax"/>
        </c:scaling>
        <c:axPos val="b"/>
        <c:numFmt formatCode="General" sourceLinked="0"/>
        <c:majorTickMark val="none"/>
        <c:tickLblPos val="none"/>
        <c:crossAx val="71516928"/>
        <c:crosses val="autoZero"/>
        <c:auto val="1"/>
        <c:lblAlgn val="ctr"/>
        <c:lblOffset val="100"/>
      </c:catAx>
      <c:valAx>
        <c:axId val="71516928"/>
        <c:scaling>
          <c:orientation val="minMax"/>
          <c:max val="6"/>
        </c:scaling>
        <c:axPos val="l"/>
        <c:numFmt formatCode="0" sourceLinked="0"/>
        <c:tickLblPos val="nextTo"/>
        <c:crossAx val="71502848"/>
        <c:crosses val="autoZero"/>
        <c:crossBetween val="between"/>
        <c:majorUnit val="1"/>
        <c:minorUnit val="0.2"/>
      </c:valAx>
    </c:plotArea>
    <c:plotVisOnly val="1"/>
    <c:dispBlanksAs val="gap"/>
  </c:chart>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el-GR"/>
  <c:chart>
    <c:title>
      <c:tx>
        <c:rich>
          <a:bodyPr/>
          <a:lstStyle/>
          <a:p>
            <a:pPr>
              <a:defRPr sz="1400"/>
            </a:pPr>
            <a:r>
              <a:rPr lang="en-US" sz="1400"/>
              <a:t>Tumor</a:t>
            </a:r>
          </a:p>
        </c:rich>
      </c:tx>
      <c:layout>
        <c:manualLayout>
          <c:xMode val="edge"/>
          <c:yMode val="edge"/>
          <c:x val="0.41281360894541247"/>
          <c:y val="3.0023640661938546E-2"/>
        </c:manualLayout>
      </c:layout>
      <c:overlay val="1"/>
    </c:title>
    <c:plotArea>
      <c:layout/>
      <c:barChart>
        <c:barDir val="col"/>
        <c:grouping val="clustered"/>
        <c:ser>
          <c:idx val="0"/>
          <c:order val="0"/>
          <c:tx>
            <c:strRef>
              <c:f>'Cytopl+nuclear'!$E$26</c:f>
              <c:strCache>
                <c:ptCount val="1"/>
                <c:pt idx="0">
                  <c:v>Tumor</c:v>
                </c:pt>
              </c:strCache>
            </c:strRef>
          </c:tx>
          <c:dPt>
            <c:idx val="0"/>
            <c:spPr>
              <a:solidFill>
                <a:srgbClr val="E2A078"/>
              </a:solidFill>
            </c:spPr>
          </c:dPt>
          <c:dPt>
            <c:idx val="1"/>
            <c:spPr>
              <a:solidFill>
                <a:srgbClr val="B70E01"/>
              </a:solidFill>
            </c:spPr>
          </c:dPt>
          <c:errBars>
            <c:errBarType val="plus"/>
            <c:errValType val="cust"/>
            <c:plus>
              <c:numRef>
                <c:f>'Cytopl+nuclear'!$F$27:$F$28</c:f>
                <c:numCache>
                  <c:formatCode>General</c:formatCode>
                  <c:ptCount val="2"/>
                  <c:pt idx="0">
                    <c:v>0.72833830078067952</c:v>
                  </c:pt>
                  <c:pt idx="1">
                    <c:v>0.804787841923289</c:v>
                  </c:pt>
                </c:numCache>
              </c:numRef>
            </c:plus>
            <c:minus>
              <c:numLit>
                <c:formatCode>General</c:formatCode>
                <c:ptCount val="1"/>
                <c:pt idx="0">
                  <c:v>1</c:v>
                </c:pt>
              </c:numLit>
            </c:minus>
          </c:errBars>
          <c:val>
            <c:numRef>
              <c:f>'Cytopl+nuclear'!$E$27:$E$28</c:f>
              <c:numCache>
                <c:formatCode>0.00</c:formatCode>
                <c:ptCount val="2"/>
                <c:pt idx="0">
                  <c:v>1.7962962962962958</c:v>
                </c:pt>
                <c:pt idx="1">
                  <c:v>3.7953703703703812</c:v>
                </c:pt>
              </c:numCache>
            </c:numRef>
          </c:val>
        </c:ser>
        <c:axId val="71548928"/>
        <c:axId val="71550464"/>
      </c:barChart>
      <c:catAx>
        <c:axId val="71548928"/>
        <c:scaling>
          <c:orientation val="minMax"/>
        </c:scaling>
        <c:axPos val="b"/>
        <c:majorTickMark val="none"/>
        <c:tickLblPos val="none"/>
        <c:crossAx val="71550464"/>
        <c:crosses val="autoZero"/>
        <c:auto val="1"/>
        <c:lblAlgn val="ctr"/>
        <c:lblOffset val="100"/>
      </c:catAx>
      <c:valAx>
        <c:axId val="71550464"/>
        <c:scaling>
          <c:orientation val="minMax"/>
          <c:max val="6"/>
        </c:scaling>
        <c:axPos val="l"/>
        <c:numFmt formatCode="0" sourceLinked="0"/>
        <c:tickLblPos val="nextTo"/>
        <c:crossAx val="71548928"/>
        <c:crosses val="autoZero"/>
        <c:crossBetween val="between"/>
        <c:majorUnit val="1"/>
        <c:minorUnit val="0.2"/>
      </c:valAx>
    </c:plotArea>
    <c:plotVisOnly val="1"/>
    <c:dispBlanksAs val="gap"/>
  </c:chart>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el-GR"/>
  <c:chart>
    <c:title>
      <c:layout>
        <c:manualLayout>
          <c:xMode val="edge"/>
          <c:yMode val="edge"/>
          <c:x val="0.38314624183006657"/>
          <c:y val="5.6294326241134824E-3"/>
        </c:manualLayout>
      </c:layout>
      <c:overlay val="1"/>
      <c:txPr>
        <a:bodyPr/>
        <a:lstStyle/>
        <a:p>
          <a:pPr>
            <a:defRPr sz="1400"/>
          </a:pPr>
          <a:endParaRPr lang="el-GR"/>
        </a:p>
      </c:txPr>
    </c:title>
    <c:plotArea>
      <c:layout/>
      <c:barChart>
        <c:barDir val="col"/>
        <c:grouping val="clustered"/>
        <c:ser>
          <c:idx val="0"/>
          <c:order val="0"/>
          <c:tx>
            <c:strRef>
              <c:f>'Cytopl+nuclear'!$C$42</c:f>
              <c:strCache>
                <c:ptCount val="1"/>
                <c:pt idx="0">
                  <c:v>Normal</c:v>
                </c:pt>
              </c:strCache>
            </c:strRef>
          </c:tx>
          <c:spPr>
            <a:solidFill>
              <a:srgbClr val="FFC000"/>
            </a:solidFill>
          </c:spPr>
          <c:dPt>
            <c:idx val="1"/>
            <c:spPr>
              <a:solidFill>
                <a:srgbClr val="884106"/>
              </a:solidFill>
            </c:spPr>
          </c:dPt>
          <c:errBars>
            <c:errBarType val="plus"/>
            <c:errValType val="cust"/>
            <c:plus>
              <c:numRef>
                <c:f>'Cytopl+nuclear'!$D$43:$D$44</c:f>
                <c:numCache>
                  <c:formatCode>General</c:formatCode>
                  <c:ptCount val="2"/>
                  <c:pt idx="0">
                    <c:v>0.45356762887615176</c:v>
                  </c:pt>
                  <c:pt idx="1">
                    <c:v>0.24099701459255624</c:v>
                  </c:pt>
                </c:numCache>
              </c:numRef>
            </c:plus>
            <c:minus>
              <c:numLit>
                <c:formatCode>General</c:formatCode>
                <c:ptCount val="1"/>
                <c:pt idx="0">
                  <c:v>1</c:v>
                </c:pt>
              </c:numLit>
            </c:minus>
          </c:errBars>
          <c:val>
            <c:numRef>
              <c:f>'Cytopl+nuclear'!$C$43:$C$44</c:f>
              <c:numCache>
                <c:formatCode>0.00</c:formatCode>
                <c:ptCount val="2"/>
                <c:pt idx="0">
                  <c:v>0.47000000000000008</c:v>
                </c:pt>
                <c:pt idx="1">
                  <c:v>0.36000000000000032</c:v>
                </c:pt>
              </c:numCache>
            </c:numRef>
          </c:val>
        </c:ser>
        <c:axId val="81133568"/>
        <c:axId val="81135104"/>
      </c:barChart>
      <c:catAx>
        <c:axId val="81133568"/>
        <c:scaling>
          <c:orientation val="minMax"/>
        </c:scaling>
        <c:axPos val="b"/>
        <c:majorTickMark val="none"/>
        <c:tickLblPos val="none"/>
        <c:crossAx val="81135104"/>
        <c:crosses val="autoZero"/>
        <c:auto val="1"/>
        <c:lblAlgn val="ctr"/>
        <c:lblOffset val="100"/>
      </c:catAx>
      <c:valAx>
        <c:axId val="81135104"/>
        <c:scaling>
          <c:orientation val="minMax"/>
          <c:max val="6"/>
        </c:scaling>
        <c:axPos val="l"/>
        <c:numFmt formatCode="0" sourceLinked="0"/>
        <c:tickLblPos val="nextTo"/>
        <c:crossAx val="81133568"/>
        <c:crosses val="autoZero"/>
        <c:crossBetween val="between"/>
        <c:majorUnit val="1"/>
        <c:minorUnit val="2.0000000000000011E-2"/>
      </c:valAx>
    </c:plotArea>
    <c:plotVisOnly val="1"/>
    <c:dispBlanksAs val="gap"/>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1" y="0"/>
            <a:ext cx="3076363" cy="513508"/>
          </a:xfrm>
          <a:prstGeom prst="rect">
            <a:avLst/>
          </a:prstGeom>
        </p:spPr>
        <p:txBody>
          <a:bodyPr vert="horz" lIns="99040" tIns="49520" rIns="99040" bIns="49520" rtlCol="0"/>
          <a:lstStyle>
            <a:lvl1pPr algn="l">
              <a:defRPr sz="1300"/>
            </a:lvl1pPr>
          </a:lstStyle>
          <a:p>
            <a:endParaRPr lang="el-GR"/>
          </a:p>
        </p:txBody>
      </p:sp>
      <p:sp>
        <p:nvSpPr>
          <p:cNvPr id="3" name="Θέση ημερομηνίας 2"/>
          <p:cNvSpPr>
            <a:spLocks noGrp="1"/>
          </p:cNvSpPr>
          <p:nvPr>
            <p:ph type="dt" idx="1"/>
          </p:nvPr>
        </p:nvSpPr>
        <p:spPr>
          <a:xfrm>
            <a:off x="4021295" y="0"/>
            <a:ext cx="3076363" cy="513508"/>
          </a:xfrm>
          <a:prstGeom prst="rect">
            <a:avLst/>
          </a:prstGeom>
        </p:spPr>
        <p:txBody>
          <a:bodyPr vert="horz" lIns="99040" tIns="49520" rIns="99040" bIns="49520" rtlCol="0"/>
          <a:lstStyle>
            <a:lvl1pPr algn="r">
              <a:defRPr sz="1300"/>
            </a:lvl1pPr>
          </a:lstStyle>
          <a:p>
            <a:fld id="{F3EB6E04-4F95-4AA2-913A-C1CD811C661F}" type="datetimeFigureOut">
              <a:rPr lang="el-GR" smtClean="0"/>
              <a:pPr/>
              <a:t>7/11/2018</a:t>
            </a:fld>
            <a:endParaRPr lang="el-GR"/>
          </a:p>
        </p:txBody>
      </p:sp>
      <p:sp>
        <p:nvSpPr>
          <p:cNvPr id="4" name="Θέση εικόνας διαφάνειας 3"/>
          <p:cNvSpPr>
            <a:spLocks noGrp="1" noRot="1" noChangeAspect="1"/>
          </p:cNvSpPr>
          <p:nvPr>
            <p:ph type="sldImg" idx="2"/>
          </p:nvPr>
        </p:nvSpPr>
        <p:spPr>
          <a:xfrm>
            <a:off x="1952625" y="1279525"/>
            <a:ext cx="3194050" cy="3454400"/>
          </a:xfrm>
          <a:prstGeom prst="rect">
            <a:avLst/>
          </a:prstGeom>
          <a:noFill/>
          <a:ln w="12700">
            <a:solidFill>
              <a:prstClr val="black"/>
            </a:solidFill>
          </a:ln>
        </p:spPr>
        <p:txBody>
          <a:bodyPr vert="horz" lIns="99040" tIns="49520" rIns="99040" bIns="49520" rtlCol="0" anchor="ctr"/>
          <a:lstStyle/>
          <a:p>
            <a:endParaRPr lang="el-GR"/>
          </a:p>
        </p:txBody>
      </p:sp>
      <p:sp>
        <p:nvSpPr>
          <p:cNvPr id="5" name="Θέση σημειώσεων 4"/>
          <p:cNvSpPr>
            <a:spLocks noGrp="1"/>
          </p:cNvSpPr>
          <p:nvPr>
            <p:ph type="body" sz="quarter" idx="3"/>
          </p:nvPr>
        </p:nvSpPr>
        <p:spPr>
          <a:xfrm>
            <a:off x="709931" y="4925408"/>
            <a:ext cx="5679440" cy="4029878"/>
          </a:xfrm>
          <a:prstGeom prst="rect">
            <a:avLst/>
          </a:prstGeom>
        </p:spPr>
        <p:txBody>
          <a:bodyPr vert="horz" lIns="99040" tIns="49520" rIns="99040" bIns="495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1" y="9721107"/>
            <a:ext cx="3076363" cy="513507"/>
          </a:xfrm>
          <a:prstGeom prst="rect">
            <a:avLst/>
          </a:prstGeom>
        </p:spPr>
        <p:txBody>
          <a:bodyPr vert="horz" lIns="99040" tIns="49520" rIns="99040" bIns="49520" rtlCol="0" anchor="b"/>
          <a:lstStyle>
            <a:lvl1pPr algn="l">
              <a:defRPr sz="1300"/>
            </a:lvl1pPr>
          </a:lstStyle>
          <a:p>
            <a:endParaRPr lang="el-GR"/>
          </a:p>
        </p:txBody>
      </p:sp>
      <p:sp>
        <p:nvSpPr>
          <p:cNvPr id="7" name="Θέση αριθμού διαφάνειας 6"/>
          <p:cNvSpPr>
            <a:spLocks noGrp="1"/>
          </p:cNvSpPr>
          <p:nvPr>
            <p:ph type="sldNum" sz="quarter" idx="5"/>
          </p:nvPr>
        </p:nvSpPr>
        <p:spPr>
          <a:xfrm>
            <a:off x="4021295" y="9721107"/>
            <a:ext cx="3076363" cy="513507"/>
          </a:xfrm>
          <a:prstGeom prst="rect">
            <a:avLst/>
          </a:prstGeom>
        </p:spPr>
        <p:txBody>
          <a:bodyPr vert="horz" lIns="99040" tIns="49520" rIns="99040" bIns="49520" rtlCol="0" anchor="b"/>
          <a:lstStyle>
            <a:lvl1pPr algn="r">
              <a:defRPr sz="1300"/>
            </a:lvl1pPr>
          </a:lstStyle>
          <a:p>
            <a:fld id="{7EE098BE-A521-4AF2-9219-2A24D2F291BF}" type="slidenum">
              <a:rPr lang="el-GR" smtClean="0"/>
              <a:pPr/>
              <a:t>‹#›</a:t>
            </a:fld>
            <a:endParaRPr lang="el-GR"/>
          </a:p>
        </p:txBody>
      </p:sp>
    </p:spTree>
    <p:extLst>
      <p:ext uri="{BB962C8B-B14F-4D97-AF65-F5344CB8AC3E}">
        <p14:creationId xmlns:p14="http://schemas.microsoft.com/office/powerpoint/2010/main" xmlns="" val="2971309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Η </a:t>
            </a:r>
            <a:r>
              <a:rPr lang="el-GR" dirty="0" err="1" smtClean="0"/>
              <a:t>αυτοφαγία</a:t>
            </a:r>
            <a:r>
              <a:rPr lang="el-GR" baseline="0" dirty="0" smtClean="0"/>
              <a:t> είναι βασική κυτταρική διεργασία που αφορά τον καταβολισμό. Η φυσιολογική της λειτουργία εξασφαλίζει την κυτταρική ομοιόσταση, μέσω της αποδόμησης και επομένως απομάκρυνσης ελαττωματικών πρωτεϊνών (</a:t>
            </a:r>
            <a:r>
              <a:rPr lang="en-US" baseline="0" dirty="0" err="1" smtClean="0"/>
              <a:t>redox</a:t>
            </a:r>
            <a:r>
              <a:rPr lang="en-US" baseline="0" dirty="0" smtClean="0"/>
              <a:t>-active aggregates of </a:t>
            </a:r>
            <a:r>
              <a:rPr lang="en-US" baseline="0" dirty="0" err="1" smtClean="0"/>
              <a:t>ubiquitinated</a:t>
            </a:r>
            <a:r>
              <a:rPr lang="en-US" baseline="0" dirty="0" smtClean="0"/>
              <a:t> proteins)</a:t>
            </a:r>
            <a:r>
              <a:rPr lang="el-GR" baseline="0" dirty="0" smtClean="0"/>
              <a:t>, </a:t>
            </a:r>
            <a:r>
              <a:rPr lang="el-GR" baseline="0" dirty="0" err="1" smtClean="0"/>
              <a:t>βιομορίων</a:t>
            </a:r>
            <a:r>
              <a:rPr lang="el-GR" baseline="0" dirty="0" smtClean="0"/>
              <a:t> και οργανιδίων </a:t>
            </a:r>
            <a:r>
              <a:rPr lang="en-US" baseline="0" dirty="0" smtClean="0"/>
              <a:t>(</a:t>
            </a:r>
            <a:r>
              <a:rPr lang="el-GR" baseline="0" dirty="0" smtClean="0"/>
              <a:t>πχ μη-λειτουργικά μιτοχόνδρια πηγή </a:t>
            </a:r>
            <a:r>
              <a:rPr lang="en-US" baseline="0" dirty="0" smtClean="0"/>
              <a:t>ROS, </a:t>
            </a:r>
            <a:r>
              <a:rPr lang="el-GR" baseline="0" dirty="0" smtClean="0"/>
              <a:t>δραστικών μορφών οξυγόνου)</a:t>
            </a:r>
            <a:r>
              <a:rPr lang="en-US" baseline="0" dirty="0" smtClean="0"/>
              <a:t> </a:t>
            </a:r>
            <a:r>
              <a:rPr lang="el-GR" baseline="0" dirty="0" smtClean="0"/>
              <a:t>που διαφορετικά αν παρέμεναν στο κύτταρο θα διαμόρφωναν ένα τοξικό περιβάλλον</a:t>
            </a:r>
            <a:r>
              <a:rPr lang="en-US" baseline="0" dirty="0" smtClean="0"/>
              <a:t> </a:t>
            </a:r>
            <a:r>
              <a:rPr lang="el-GR" baseline="0" dirty="0" smtClean="0"/>
              <a:t>. Στη συνέχεια τα προϊόντα αποδόμησης ανακυκλώνονται.</a:t>
            </a:r>
            <a:endParaRPr lang="el-GR" dirty="0"/>
          </a:p>
        </p:txBody>
      </p:sp>
      <p:sp>
        <p:nvSpPr>
          <p:cNvPr id="4" name="Θέση αριθμού διαφάνειας 3"/>
          <p:cNvSpPr>
            <a:spLocks noGrp="1"/>
          </p:cNvSpPr>
          <p:nvPr>
            <p:ph type="sldNum" sz="quarter" idx="10"/>
          </p:nvPr>
        </p:nvSpPr>
        <p:spPr/>
        <p:txBody>
          <a:bodyPr/>
          <a:lstStyle/>
          <a:p>
            <a:fld id="{7EE098BE-A521-4AF2-9219-2A24D2F291BF}" type="slidenum">
              <a:rPr lang="el-GR" smtClean="0"/>
              <a:pPr/>
              <a:t>2</a:t>
            </a:fld>
            <a:endParaRPr lang="el-GR"/>
          </a:p>
        </p:txBody>
      </p:sp>
    </p:spTree>
    <p:extLst>
      <p:ext uri="{BB962C8B-B14F-4D97-AF65-F5344CB8AC3E}">
        <p14:creationId xmlns:p14="http://schemas.microsoft.com/office/powerpoint/2010/main" xmlns="" val="202846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7EE098BE-A521-4AF2-9219-2A24D2F291BF}" type="slidenum">
              <a:rPr lang="el-GR" smtClean="0"/>
              <a:pPr/>
              <a:t>6</a:t>
            </a:fld>
            <a:endParaRPr lang="el-GR"/>
          </a:p>
        </p:txBody>
      </p:sp>
    </p:spTree>
    <p:extLst>
      <p:ext uri="{BB962C8B-B14F-4D97-AF65-F5344CB8AC3E}">
        <p14:creationId xmlns:p14="http://schemas.microsoft.com/office/powerpoint/2010/main" xmlns="" val="2232017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Η ενεργοποίηση και δράση ενός μηχανισμού ή παράγοντα μπορεί να είναι εξαρτώμενη από</a:t>
            </a:r>
            <a:r>
              <a:rPr lang="el-GR" baseline="0" dirty="0" smtClean="0"/>
              <a:t> το περιβάλλον, διάρκεια . </a:t>
            </a:r>
            <a:r>
              <a:rPr lang="el-GR" baseline="0" dirty="0" err="1" smtClean="0"/>
              <a:t>Αποτελέσμα</a:t>
            </a:r>
            <a:r>
              <a:rPr lang="el-GR" baseline="0" dirty="0" smtClean="0"/>
              <a:t> : διττός ρόλος Πχ. </a:t>
            </a:r>
            <a:r>
              <a:rPr lang="el-GR" baseline="0" dirty="0" err="1" smtClean="0"/>
              <a:t>Αυτοφαγία</a:t>
            </a:r>
            <a:endParaRPr lang="el-GR" dirty="0"/>
          </a:p>
        </p:txBody>
      </p:sp>
      <p:sp>
        <p:nvSpPr>
          <p:cNvPr id="4" name="3 - Θέση αριθμού διαφάνειας"/>
          <p:cNvSpPr>
            <a:spLocks noGrp="1"/>
          </p:cNvSpPr>
          <p:nvPr>
            <p:ph type="sldNum" sz="quarter" idx="10"/>
          </p:nvPr>
        </p:nvSpPr>
        <p:spPr/>
        <p:txBody>
          <a:bodyPr/>
          <a:lstStyle/>
          <a:p>
            <a:fld id="{7EE098BE-A521-4AF2-9219-2A24D2F291BF}" type="slidenum">
              <a:rPr lang="el-GR" smtClean="0"/>
              <a:pPr/>
              <a:t>12</a:t>
            </a:fld>
            <a:endParaRPr lang="el-GR"/>
          </a:p>
        </p:txBody>
      </p:sp>
    </p:spTree>
    <p:extLst>
      <p:ext uri="{BB962C8B-B14F-4D97-AF65-F5344CB8AC3E}">
        <p14:creationId xmlns:p14="http://schemas.microsoft.com/office/powerpoint/2010/main" xmlns="" val="1347133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p:spPr>
        <p:txBody>
          <a:bodyPr/>
          <a:lstStyle/>
          <a:p>
            <a:pPr eaLnBrk="1" hangingPunct="1"/>
            <a:r>
              <a:rPr lang="en-US" sz="1300" dirty="0" err="1" smtClean="0"/>
              <a:t>Oncogene</a:t>
            </a:r>
            <a:r>
              <a:rPr lang="en-US" sz="1300" dirty="0" smtClean="0"/>
              <a:t> activation can lead to disturbance of cell cycle, aberrant proliferation, replication stress that in turn imposes DNA lesions (DNA damage, mostly in the form of DNA DSBs). The DNA damage response promotes DNA repair mechanisms. Upon their failure, antitumor barriers, senescence and apoptosis are activated. However, prolonged oncogenic activation selectively, leads to inactivation of these barriers, inducing genomic instability  and additional genetic defects and finally tumor progression.  </a:t>
            </a:r>
          </a:p>
          <a:p>
            <a:pPr eaLnBrk="1" hangingPunct="1"/>
            <a:endParaRPr lang="en-US" sz="1300" dirty="0" smtClean="0"/>
          </a:p>
        </p:txBody>
      </p:sp>
      <p:sp>
        <p:nvSpPr>
          <p:cNvPr id="136196" name="Slide Number Placeholder 3"/>
          <p:cNvSpPr>
            <a:spLocks noGrp="1"/>
          </p:cNvSpPr>
          <p:nvPr>
            <p:ph type="sldNum" sz="quarter" idx="5"/>
          </p:nvPr>
        </p:nvSpPr>
        <p:spPr>
          <a:noFill/>
        </p:spPr>
        <p:txBody>
          <a:bodyPr/>
          <a:lstStyle/>
          <a:p>
            <a:fld id="{0FB45B53-917D-4647-B1A4-B622FA8ECC3E}" type="slidenum">
              <a:rPr lang="el-GR" smtClean="0"/>
              <a:pPr/>
              <a:t>17</a:t>
            </a:fld>
            <a:endParaRPr lang="el-GR" smtClean="0"/>
          </a:p>
        </p:txBody>
      </p:sp>
    </p:spTree>
    <p:extLst>
      <p:ext uri="{BB962C8B-B14F-4D97-AF65-F5344CB8AC3E}">
        <p14:creationId xmlns:p14="http://schemas.microsoft.com/office/powerpoint/2010/main" xmlns="" val="4037385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7EE098BE-A521-4AF2-9219-2A24D2F291BF}" type="slidenum">
              <a:rPr lang="el-GR" smtClean="0"/>
              <a:pPr/>
              <a:t>24</a:t>
            </a:fld>
            <a:endParaRPr lang="el-GR"/>
          </a:p>
        </p:txBody>
      </p:sp>
    </p:spTree>
    <p:extLst>
      <p:ext uri="{BB962C8B-B14F-4D97-AF65-F5344CB8AC3E}">
        <p14:creationId xmlns:p14="http://schemas.microsoft.com/office/powerpoint/2010/main" xmlns="" val="4292759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99173" y="4473894"/>
            <a:ext cx="11323955" cy="3087053"/>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998345" y="8161020"/>
            <a:ext cx="9325611" cy="3680460"/>
          </a:xfrm>
        </p:spPr>
        <p:txBody>
          <a:bodyPr/>
          <a:lstStyle>
            <a:lvl1pPr marL="0" indent="0" algn="ctr">
              <a:buNone/>
              <a:defRPr>
                <a:solidFill>
                  <a:schemeClr val="tx1">
                    <a:tint val="75000"/>
                  </a:schemeClr>
                </a:solidFill>
              </a:defRPr>
            </a:lvl1pPr>
            <a:lvl2pPr marL="771525" indent="0" algn="ctr">
              <a:buNone/>
              <a:defRPr>
                <a:solidFill>
                  <a:schemeClr val="tx1">
                    <a:tint val="75000"/>
                  </a:schemeClr>
                </a:solidFill>
              </a:defRPr>
            </a:lvl2pPr>
            <a:lvl3pPr marL="1543050" indent="0" algn="ctr">
              <a:buNone/>
              <a:defRPr>
                <a:solidFill>
                  <a:schemeClr val="tx1">
                    <a:tint val="75000"/>
                  </a:schemeClr>
                </a:solidFill>
              </a:defRPr>
            </a:lvl3pPr>
            <a:lvl4pPr marL="2314575" indent="0" algn="ctr">
              <a:buNone/>
              <a:defRPr>
                <a:solidFill>
                  <a:schemeClr val="tx1">
                    <a:tint val="75000"/>
                  </a:schemeClr>
                </a:solidFill>
              </a:defRPr>
            </a:lvl4pPr>
            <a:lvl5pPr marL="3086100" indent="0" algn="ctr">
              <a:buNone/>
              <a:defRPr>
                <a:solidFill>
                  <a:schemeClr val="tx1">
                    <a:tint val="75000"/>
                  </a:schemeClr>
                </a:solidFill>
              </a:defRPr>
            </a:lvl5pPr>
            <a:lvl6pPr marL="3857625" indent="0" algn="ctr">
              <a:buNone/>
              <a:defRPr>
                <a:solidFill>
                  <a:schemeClr val="tx1">
                    <a:tint val="75000"/>
                  </a:schemeClr>
                </a:solidFill>
              </a:defRPr>
            </a:lvl6pPr>
            <a:lvl7pPr marL="4629150" indent="0" algn="ctr">
              <a:buNone/>
              <a:defRPr>
                <a:solidFill>
                  <a:schemeClr val="tx1">
                    <a:tint val="75000"/>
                  </a:schemeClr>
                </a:solidFill>
              </a:defRPr>
            </a:lvl7pPr>
            <a:lvl8pPr marL="5400675" indent="0" algn="ctr">
              <a:buNone/>
              <a:defRPr>
                <a:solidFill>
                  <a:schemeClr val="tx1">
                    <a:tint val="75000"/>
                  </a:schemeClr>
                </a:solidFill>
              </a:defRPr>
            </a:lvl8pPr>
            <a:lvl9pPr marL="61722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527CCA23-98D2-4BF8-A345-8AFC48239936}" type="datetimeFigureOut">
              <a:rPr lang="el-GR" smtClean="0"/>
              <a:pPr/>
              <a:t>7/11/2018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3C3CE7-3246-4D14-9BB4-217668B82610}" type="slidenum">
              <a:rPr lang="el-GR" smtClean="0"/>
              <a:pPr/>
              <a:t>‹#›</a:t>
            </a:fld>
            <a:endParaRPr lang="el-G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527CCA23-98D2-4BF8-A345-8AFC48239936}" type="datetimeFigureOut">
              <a:rPr lang="el-GR" smtClean="0"/>
              <a:pPr/>
              <a:t>7/11/2018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3C3CE7-3246-4D14-9BB4-217668B82610}"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13310738" y="1210153"/>
            <a:ext cx="4130838" cy="25806558"/>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918222" y="1210153"/>
            <a:ext cx="12170476" cy="25806558"/>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527CCA23-98D2-4BF8-A345-8AFC48239936}" type="datetimeFigureOut">
              <a:rPr lang="el-GR" smtClean="0"/>
              <a:pPr/>
              <a:t>7/11/2018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3C3CE7-3246-4D14-9BB4-217668B82610}"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527CCA23-98D2-4BF8-A345-8AFC48239936}" type="datetimeFigureOut">
              <a:rPr lang="el-GR" smtClean="0"/>
              <a:pPr/>
              <a:t>7/11/2018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3C3CE7-3246-4D14-9BB4-217668B82610}"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1052370" y="9254491"/>
            <a:ext cx="11323955" cy="2860358"/>
          </a:xfrm>
        </p:spPr>
        <p:txBody>
          <a:bodyPr anchor="t"/>
          <a:lstStyle>
            <a:lvl1pPr algn="l">
              <a:defRPr sz="68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1052370" y="6104099"/>
            <a:ext cx="11323955" cy="3150393"/>
          </a:xfrm>
        </p:spPr>
        <p:txBody>
          <a:bodyPr anchor="b"/>
          <a:lstStyle>
            <a:lvl1pPr marL="0" indent="0">
              <a:buNone/>
              <a:defRPr sz="3400">
                <a:solidFill>
                  <a:schemeClr val="tx1">
                    <a:tint val="75000"/>
                  </a:schemeClr>
                </a:solidFill>
              </a:defRPr>
            </a:lvl1pPr>
            <a:lvl2pPr marL="771525" indent="0">
              <a:buNone/>
              <a:defRPr sz="3000">
                <a:solidFill>
                  <a:schemeClr val="tx1">
                    <a:tint val="75000"/>
                  </a:schemeClr>
                </a:solidFill>
              </a:defRPr>
            </a:lvl2pPr>
            <a:lvl3pPr marL="1543050" indent="0">
              <a:buNone/>
              <a:defRPr sz="2700">
                <a:solidFill>
                  <a:schemeClr val="tx1">
                    <a:tint val="75000"/>
                  </a:schemeClr>
                </a:solidFill>
              </a:defRPr>
            </a:lvl3pPr>
            <a:lvl4pPr marL="2314575" indent="0">
              <a:buNone/>
              <a:defRPr sz="2400">
                <a:solidFill>
                  <a:schemeClr val="tx1">
                    <a:tint val="75000"/>
                  </a:schemeClr>
                </a:solidFill>
              </a:defRPr>
            </a:lvl4pPr>
            <a:lvl5pPr marL="3086100" indent="0">
              <a:buNone/>
              <a:defRPr sz="2400">
                <a:solidFill>
                  <a:schemeClr val="tx1">
                    <a:tint val="75000"/>
                  </a:schemeClr>
                </a:solidFill>
              </a:defRPr>
            </a:lvl5pPr>
            <a:lvl6pPr marL="3857625" indent="0">
              <a:buNone/>
              <a:defRPr sz="2400">
                <a:solidFill>
                  <a:schemeClr val="tx1">
                    <a:tint val="75000"/>
                  </a:schemeClr>
                </a:solidFill>
              </a:defRPr>
            </a:lvl6pPr>
            <a:lvl7pPr marL="4629150" indent="0">
              <a:buNone/>
              <a:defRPr sz="2400">
                <a:solidFill>
                  <a:schemeClr val="tx1">
                    <a:tint val="75000"/>
                  </a:schemeClr>
                </a:solidFill>
              </a:defRPr>
            </a:lvl7pPr>
            <a:lvl8pPr marL="5400675" indent="0">
              <a:buNone/>
              <a:defRPr sz="2400">
                <a:solidFill>
                  <a:schemeClr val="tx1">
                    <a:tint val="75000"/>
                  </a:schemeClr>
                </a:solidFill>
              </a:defRPr>
            </a:lvl8pPr>
            <a:lvl9pPr marL="6172200" indent="0">
              <a:buNone/>
              <a:defRPr sz="2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527CCA23-98D2-4BF8-A345-8AFC48239936}" type="datetimeFigureOut">
              <a:rPr lang="el-GR" smtClean="0"/>
              <a:pPr/>
              <a:t>7/11/2018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3C3CE7-3246-4D14-9BB4-217668B82610}"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918222" y="7057550"/>
            <a:ext cx="8150658" cy="19959160"/>
          </a:xfrm>
        </p:spPr>
        <p:txBody>
          <a:bodyPr/>
          <a:lstStyle>
            <a:lvl1pPr>
              <a:defRPr sz="4700"/>
            </a:lvl1pPr>
            <a:lvl2pPr>
              <a:defRPr sz="4100"/>
            </a:lvl2pPr>
            <a:lvl3pPr>
              <a:defRPr sz="3400"/>
            </a:lvl3pPr>
            <a:lvl4pPr>
              <a:defRPr sz="3000"/>
            </a:lvl4pPr>
            <a:lvl5pPr>
              <a:defRPr sz="3000"/>
            </a:lvl5pPr>
            <a:lvl6pPr>
              <a:defRPr sz="3000"/>
            </a:lvl6pPr>
            <a:lvl7pPr>
              <a:defRPr sz="3000"/>
            </a:lvl7pPr>
            <a:lvl8pPr>
              <a:defRPr sz="3000"/>
            </a:lvl8pPr>
            <a:lvl9pPr>
              <a:defRPr sz="3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9290916" y="7057550"/>
            <a:ext cx="8150658" cy="19959160"/>
          </a:xfrm>
        </p:spPr>
        <p:txBody>
          <a:bodyPr/>
          <a:lstStyle>
            <a:lvl1pPr>
              <a:defRPr sz="4700"/>
            </a:lvl1pPr>
            <a:lvl2pPr>
              <a:defRPr sz="4100"/>
            </a:lvl2pPr>
            <a:lvl3pPr>
              <a:defRPr sz="3400"/>
            </a:lvl3pPr>
            <a:lvl4pPr>
              <a:defRPr sz="3000"/>
            </a:lvl4pPr>
            <a:lvl5pPr>
              <a:defRPr sz="3000"/>
            </a:lvl5pPr>
            <a:lvl6pPr>
              <a:defRPr sz="3000"/>
            </a:lvl6pPr>
            <a:lvl7pPr>
              <a:defRPr sz="3000"/>
            </a:lvl7pPr>
            <a:lvl8pPr>
              <a:defRPr sz="3000"/>
            </a:lvl8pPr>
            <a:lvl9pPr>
              <a:defRPr sz="3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527CCA23-98D2-4BF8-A345-8AFC48239936}" type="datetimeFigureOut">
              <a:rPr lang="el-GR" smtClean="0"/>
              <a:pPr/>
              <a:t>7/11/2018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3C3CE7-3246-4D14-9BB4-217668B82610}"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666115" y="576740"/>
            <a:ext cx="11990071" cy="24003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666115" y="3223737"/>
            <a:ext cx="5886329" cy="1343500"/>
          </a:xfrm>
        </p:spPr>
        <p:txBody>
          <a:bodyPr anchor="b"/>
          <a:lstStyle>
            <a:lvl1pPr marL="0" indent="0">
              <a:buNone/>
              <a:defRPr sz="4100" b="1"/>
            </a:lvl1pPr>
            <a:lvl2pPr marL="771525" indent="0">
              <a:buNone/>
              <a:defRPr sz="3400" b="1"/>
            </a:lvl2pPr>
            <a:lvl3pPr marL="1543050" indent="0">
              <a:buNone/>
              <a:defRPr sz="3000" b="1"/>
            </a:lvl3pPr>
            <a:lvl4pPr marL="2314575" indent="0">
              <a:buNone/>
              <a:defRPr sz="2700" b="1"/>
            </a:lvl4pPr>
            <a:lvl5pPr marL="3086100" indent="0">
              <a:buNone/>
              <a:defRPr sz="2700" b="1"/>
            </a:lvl5pPr>
            <a:lvl6pPr marL="3857625" indent="0">
              <a:buNone/>
              <a:defRPr sz="2700" b="1"/>
            </a:lvl6pPr>
            <a:lvl7pPr marL="4629150" indent="0">
              <a:buNone/>
              <a:defRPr sz="2700" b="1"/>
            </a:lvl7pPr>
            <a:lvl8pPr marL="5400675" indent="0">
              <a:buNone/>
              <a:defRPr sz="2700" b="1"/>
            </a:lvl8pPr>
            <a:lvl9pPr marL="6172200" indent="0">
              <a:buNone/>
              <a:defRPr sz="27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666115" y="4567237"/>
            <a:ext cx="5886329" cy="8297705"/>
          </a:xfrm>
        </p:spPr>
        <p:txBody>
          <a:bodyPr/>
          <a:lstStyle>
            <a:lvl1pPr>
              <a:defRPr sz="4100"/>
            </a:lvl1pPr>
            <a:lvl2pPr>
              <a:defRPr sz="3400"/>
            </a:lvl2pPr>
            <a:lvl3pPr>
              <a:defRPr sz="3000"/>
            </a:lvl3pPr>
            <a:lvl4pPr>
              <a:defRPr sz="2700"/>
            </a:lvl4pPr>
            <a:lvl5pPr>
              <a:defRPr sz="2700"/>
            </a:lvl5pPr>
            <a:lvl6pPr>
              <a:defRPr sz="2700"/>
            </a:lvl6pPr>
            <a:lvl7pPr>
              <a:defRPr sz="2700"/>
            </a:lvl7pPr>
            <a:lvl8pPr>
              <a:defRPr sz="2700"/>
            </a:lvl8pPr>
            <a:lvl9pPr>
              <a:defRPr sz="27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6767545" y="3223737"/>
            <a:ext cx="5888641" cy="1343500"/>
          </a:xfrm>
        </p:spPr>
        <p:txBody>
          <a:bodyPr anchor="b"/>
          <a:lstStyle>
            <a:lvl1pPr marL="0" indent="0">
              <a:buNone/>
              <a:defRPr sz="4100" b="1"/>
            </a:lvl1pPr>
            <a:lvl2pPr marL="771525" indent="0">
              <a:buNone/>
              <a:defRPr sz="3400" b="1"/>
            </a:lvl2pPr>
            <a:lvl3pPr marL="1543050" indent="0">
              <a:buNone/>
              <a:defRPr sz="3000" b="1"/>
            </a:lvl3pPr>
            <a:lvl4pPr marL="2314575" indent="0">
              <a:buNone/>
              <a:defRPr sz="2700" b="1"/>
            </a:lvl4pPr>
            <a:lvl5pPr marL="3086100" indent="0">
              <a:buNone/>
              <a:defRPr sz="2700" b="1"/>
            </a:lvl5pPr>
            <a:lvl6pPr marL="3857625" indent="0">
              <a:buNone/>
              <a:defRPr sz="2700" b="1"/>
            </a:lvl6pPr>
            <a:lvl7pPr marL="4629150" indent="0">
              <a:buNone/>
              <a:defRPr sz="2700" b="1"/>
            </a:lvl7pPr>
            <a:lvl8pPr marL="5400675" indent="0">
              <a:buNone/>
              <a:defRPr sz="2700" b="1"/>
            </a:lvl8pPr>
            <a:lvl9pPr marL="6172200" indent="0">
              <a:buNone/>
              <a:defRPr sz="27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6767545" y="4567237"/>
            <a:ext cx="5888641" cy="8297705"/>
          </a:xfrm>
        </p:spPr>
        <p:txBody>
          <a:bodyPr/>
          <a:lstStyle>
            <a:lvl1pPr>
              <a:defRPr sz="4100"/>
            </a:lvl1pPr>
            <a:lvl2pPr>
              <a:defRPr sz="3400"/>
            </a:lvl2pPr>
            <a:lvl3pPr>
              <a:defRPr sz="3000"/>
            </a:lvl3pPr>
            <a:lvl4pPr>
              <a:defRPr sz="2700"/>
            </a:lvl4pPr>
            <a:lvl5pPr>
              <a:defRPr sz="2700"/>
            </a:lvl5pPr>
            <a:lvl6pPr>
              <a:defRPr sz="2700"/>
            </a:lvl6pPr>
            <a:lvl7pPr>
              <a:defRPr sz="2700"/>
            </a:lvl7pPr>
            <a:lvl8pPr>
              <a:defRPr sz="2700"/>
            </a:lvl8pPr>
            <a:lvl9pPr>
              <a:defRPr sz="27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527CCA23-98D2-4BF8-A345-8AFC48239936}" type="datetimeFigureOut">
              <a:rPr lang="el-GR" smtClean="0"/>
              <a:pPr/>
              <a:t>7/11/2018</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3D3C3CE7-3246-4D14-9BB4-217668B82610}"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527CCA23-98D2-4BF8-A345-8AFC48239936}" type="datetimeFigureOut">
              <a:rPr lang="el-GR" smtClean="0"/>
              <a:pPr/>
              <a:t>7/11/2018</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3D3C3CE7-3246-4D14-9BB4-217668B82610}"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527CCA23-98D2-4BF8-A345-8AFC48239936}" type="datetimeFigureOut">
              <a:rPr lang="el-GR" smtClean="0"/>
              <a:pPr/>
              <a:t>7/11/2018</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3D3C3CE7-3246-4D14-9BB4-217668B82610}" type="slidenum">
              <a:rPr lang="el-GR" smtClean="0"/>
              <a:pPr/>
              <a:t>‹#›</a:t>
            </a:fld>
            <a:endParaRPr lang="el-G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66117" y="573406"/>
            <a:ext cx="4382945" cy="2440305"/>
          </a:xfrm>
        </p:spPr>
        <p:txBody>
          <a:bodyPr anchor="b"/>
          <a:lstStyle>
            <a:lvl1pPr algn="l">
              <a:defRPr sz="34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5208650" y="573407"/>
            <a:ext cx="7447535" cy="12291537"/>
          </a:xfrm>
        </p:spPr>
        <p:txBody>
          <a:bodyPr/>
          <a:lstStyle>
            <a:lvl1pPr>
              <a:defRPr sz="5400"/>
            </a:lvl1pPr>
            <a:lvl2pPr>
              <a:defRPr sz="4700"/>
            </a:lvl2pPr>
            <a:lvl3pPr>
              <a:defRPr sz="4100"/>
            </a:lvl3pPr>
            <a:lvl4pPr>
              <a:defRPr sz="3400"/>
            </a:lvl4pPr>
            <a:lvl5pPr>
              <a:defRPr sz="3400"/>
            </a:lvl5pPr>
            <a:lvl6pPr>
              <a:defRPr sz="3400"/>
            </a:lvl6pPr>
            <a:lvl7pPr>
              <a:defRPr sz="3400"/>
            </a:lvl7pPr>
            <a:lvl8pPr>
              <a:defRPr sz="3400"/>
            </a:lvl8pPr>
            <a:lvl9pPr>
              <a:defRPr sz="34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666117" y="3013711"/>
            <a:ext cx="4382945" cy="9851232"/>
          </a:xfrm>
        </p:spPr>
        <p:txBody>
          <a:bodyPr/>
          <a:lstStyle>
            <a:lvl1pPr marL="0" indent="0">
              <a:buNone/>
              <a:defRPr sz="2400"/>
            </a:lvl1pPr>
            <a:lvl2pPr marL="771525" indent="0">
              <a:buNone/>
              <a:defRPr sz="2000"/>
            </a:lvl2pPr>
            <a:lvl3pPr marL="1543050" indent="0">
              <a:buNone/>
              <a:defRPr sz="1700"/>
            </a:lvl3pPr>
            <a:lvl4pPr marL="2314575" indent="0">
              <a:buNone/>
              <a:defRPr sz="1500"/>
            </a:lvl4pPr>
            <a:lvl5pPr marL="3086100" indent="0">
              <a:buNone/>
              <a:defRPr sz="1500"/>
            </a:lvl5pPr>
            <a:lvl6pPr marL="3857625" indent="0">
              <a:buNone/>
              <a:defRPr sz="1500"/>
            </a:lvl6pPr>
            <a:lvl7pPr marL="4629150" indent="0">
              <a:buNone/>
              <a:defRPr sz="1500"/>
            </a:lvl7pPr>
            <a:lvl8pPr marL="5400675" indent="0">
              <a:buNone/>
              <a:defRPr sz="1500"/>
            </a:lvl8pPr>
            <a:lvl9pPr marL="6172200" indent="0">
              <a:buNone/>
              <a:defRPr sz="15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27CCA23-98D2-4BF8-A345-8AFC48239936}" type="datetimeFigureOut">
              <a:rPr lang="el-GR" smtClean="0"/>
              <a:pPr/>
              <a:t>7/11/2018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3C3CE7-3246-4D14-9BB4-217668B82610}"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611265" y="10081260"/>
            <a:ext cx="7993380" cy="1190150"/>
          </a:xfrm>
        </p:spPr>
        <p:txBody>
          <a:bodyPr anchor="b"/>
          <a:lstStyle>
            <a:lvl1pPr algn="l">
              <a:defRPr sz="34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2611265" y="1286827"/>
            <a:ext cx="7993380" cy="8641080"/>
          </a:xfrm>
        </p:spPr>
        <p:txBody>
          <a:bodyPr/>
          <a:lstStyle>
            <a:lvl1pPr marL="0" indent="0">
              <a:buNone/>
              <a:defRPr sz="5400"/>
            </a:lvl1pPr>
            <a:lvl2pPr marL="771525" indent="0">
              <a:buNone/>
              <a:defRPr sz="4700"/>
            </a:lvl2pPr>
            <a:lvl3pPr marL="1543050" indent="0">
              <a:buNone/>
              <a:defRPr sz="4100"/>
            </a:lvl3pPr>
            <a:lvl4pPr marL="2314575" indent="0">
              <a:buNone/>
              <a:defRPr sz="3400"/>
            </a:lvl4pPr>
            <a:lvl5pPr marL="3086100" indent="0">
              <a:buNone/>
              <a:defRPr sz="3400"/>
            </a:lvl5pPr>
            <a:lvl6pPr marL="3857625" indent="0">
              <a:buNone/>
              <a:defRPr sz="3400"/>
            </a:lvl6pPr>
            <a:lvl7pPr marL="4629150" indent="0">
              <a:buNone/>
              <a:defRPr sz="3400"/>
            </a:lvl7pPr>
            <a:lvl8pPr marL="5400675" indent="0">
              <a:buNone/>
              <a:defRPr sz="3400"/>
            </a:lvl8pPr>
            <a:lvl9pPr marL="6172200" indent="0">
              <a:buNone/>
              <a:defRPr sz="3400"/>
            </a:lvl9pPr>
          </a:lstStyle>
          <a:p>
            <a:endParaRPr lang="el-GR"/>
          </a:p>
        </p:txBody>
      </p:sp>
      <p:sp>
        <p:nvSpPr>
          <p:cNvPr id="4" name="3 - Θέση κειμένου"/>
          <p:cNvSpPr>
            <a:spLocks noGrp="1"/>
          </p:cNvSpPr>
          <p:nvPr>
            <p:ph type="body" sz="half" idx="2"/>
          </p:nvPr>
        </p:nvSpPr>
        <p:spPr>
          <a:xfrm>
            <a:off x="2611265" y="11271410"/>
            <a:ext cx="7993380" cy="1690210"/>
          </a:xfrm>
        </p:spPr>
        <p:txBody>
          <a:bodyPr/>
          <a:lstStyle>
            <a:lvl1pPr marL="0" indent="0">
              <a:buNone/>
              <a:defRPr sz="2400"/>
            </a:lvl1pPr>
            <a:lvl2pPr marL="771525" indent="0">
              <a:buNone/>
              <a:defRPr sz="2000"/>
            </a:lvl2pPr>
            <a:lvl3pPr marL="1543050" indent="0">
              <a:buNone/>
              <a:defRPr sz="1700"/>
            </a:lvl3pPr>
            <a:lvl4pPr marL="2314575" indent="0">
              <a:buNone/>
              <a:defRPr sz="1500"/>
            </a:lvl4pPr>
            <a:lvl5pPr marL="3086100" indent="0">
              <a:buNone/>
              <a:defRPr sz="1500"/>
            </a:lvl5pPr>
            <a:lvl6pPr marL="3857625" indent="0">
              <a:buNone/>
              <a:defRPr sz="1500"/>
            </a:lvl6pPr>
            <a:lvl7pPr marL="4629150" indent="0">
              <a:buNone/>
              <a:defRPr sz="1500"/>
            </a:lvl7pPr>
            <a:lvl8pPr marL="5400675" indent="0">
              <a:buNone/>
              <a:defRPr sz="1500"/>
            </a:lvl8pPr>
            <a:lvl9pPr marL="6172200" indent="0">
              <a:buNone/>
              <a:defRPr sz="15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27CCA23-98D2-4BF8-A345-8AFC48239936}" type="datetimeFigureOut">
              <a:rPr lang="el-GR" smtClean="0"/>
              <a:pPr/>
              <a:t>7/11/2018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3C3CE7-3246-4D14-9BB4-217668B82610}"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666115" y="576740"/>
            <a:ext cx="11990071" cy="2400300"/>
          </a:xfrm>
          <a:prstGeom prst="rect">
            <a:avLst/>
          </a:prstGeom>
        </p:spPr>
        <p:txBody>
          <a:bodyPr vert="horz" lIns="154305" tIns="77153" rIns="154305" bIns="77153"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666115" y="3360421"/>
            <a:ext cx="11990071" cy="9504522"/>
          </a:xfrm>
          <a:prstGeom prst="rect">
            <a:avLst/>
          </a:prstGeom>
        </p:spPr>
        <p:txBody>
          <a:bodyPr vert="horz" lIns="154305" tIns="77153" rIns="154305" bIns="77153"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666114" y="13348337"/>
            <a:ext cx="3108537" cy="766763"/>
          </a:xfrm>
          <a:prstGeom prst="rect">
            <a:avLst/>
          </a:prstGeom>
        </p:spPr>
        <p:txBody>
          <a:bodyPr vert="horz" lIns="154305" tIns="77153" rIns="154305" bIns="77153" rtlCol="0" anchor="ctr"/>
          <a:lstStyle>
            <a:lvl1pPr algn="l">
              <a:defRPr sz="2000">
                <a:solidFill>
                  <a:schemeClr val="tx1">
                    <a:tint val="75000"/>
                  </a:schemeClr>
                </a:solidFill>
              </a:defRPr>
            </a:lvl1pPr>
          </a:lstStyle>
          <a:p>
            <a:fld id="{527CCA23-98D2-4BF8-A345-8AFC48239936}" type="datetimeFigureOut">
              <a:rPr lang="el-GR" smtClean="0"/>
              <a:pPr/>
              <a:t>7/11/2018</a:t>
            </a:fld>
            <a:endParaRPr lang="el-GR"/>
          </a:p>
        </p:txBody>
      </p:sp>
      <p:sp>
        <p:nvSpPr>
          <p:cNvPr id="5" name="4 - Θέση υποσέλιδου"/>
          <p:cNvSpPr>
            <a:spLocks noGrp="1"/>
          </p:cNvSpPr>
          <p:nvPr>
            <p:ph type="ftr" sz="quarter" idx="3"/>
          </p:nvPr>
        </p:nvSpPr>
        <p:spPr>
          <a:xfrm>
            <a:off x="4551786" y="13348337"/>
            <a:ext cx="4218729" cy="766763"/>
          </a:xfrm>
          <a:prstGeom prst="rect">
            <a:avLst/>
          </a:prstGeom>
        </p:spPr>
        <p:txBody>
          <a:bodyPr vert="horz" lIns="154305" tIns="77153" rIns="154305" bIns="77153" rtlCol="0" anchor="ctr"/>
          <a:lstStyle>
            <a:lvl1pPr algn="ctr">
              <a:defRPr sz="20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9547649" y="13348337"/>
            <a:ext cx="3108537" cy="766763"/>
          </a:xfrm>
          <a:prstGeom prst="rect">
            <a:avLst/>
          </a:prstGeom>
        </p:spPr>
        <p:txBody>
          <a:bodyPr vert="horz" lIns="154305" tIns="77153" rIns="154305" bIns="77153" rtlCol="0" anchor="ctr"/>
          <a:lstStyle>
            <a:lvl1pPr algn="r">
              <a:defRPr sz="2000">
                <a:solidFill>
                  <a:schemeClr val="tx1">
                    <a:tint val="75000"/>
                  </a:schemeClr>
                </a:solidFill>
              </a:defRPr>
            </a:lvl1pPr>
          </a:lstStyle>
          <a:p>
            <a:fld id="{3D3C3CE7-3246-4D14-9BB4-217668B82610}"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1543050" rtl="0" eaLnBrk="1" latinLnBrk="0" hangingPunct="1">
        <a:spcBef>
          <a:spcPct val="0"/>
        </a:spcBef>
        <a:buNone/>
        <a:defRPr sz="7400" kern="1200">
          <a:solidFill>
            <a:schemeClr val="tx1"/>
          </a:solidFill>
          <a:latin typeface="+mj-lt"/>
          <a:ea typeface="+mj-ea"/>
          <a:cs typeface="+mj-cs"/>
        </a:defRPr>
      </a:lvl1pPr>
    </p:titleStyle>
    <p:bodyStyle>
      <a:lvl1pPr marL="578644" indent="-578644" algn="l" defTabSz="1543050" rtl="0" eaLnBrk="1" latinLnBrk="0" hangingPunct="1">
        <a:spcBef>
          <a:spcPct val="20000"/>
        </a:spcBef>
        <a:buFont typeface="Arial" pitchFamily="34" charset="0"/>
        <a:buChar char="•"/>
        <a:defRPr sz="5400" kern="1200">
          <a:solidFill>
            <a:schemeClr val="tx1"/>
          </a:solidFill>
          <a:latin typeface="+mn-lt"/>
          <a:ea typeface="+mn-ea"/>
          <a:cs typeface="+mn-cs"/>
        </a:defRPr>
      </a:lvl1pPr>
      <a:lvl2pPr marL="1253728" indent="-482203" algn="l" defTabSz="1543050" rtl="0" eaLnBrk="1" latinLnBrk="0" hangingPunct="1">
        <a:spcBef>
          <a:spcPct val="20000"/>
        </a:spcBef>
        <a:buFont typeface="Arial" pitchFamily="34" charset="0"/>
        <a:buChar char="–"/>
        <a:defRPr sz="4700" kern="1200">
          <a:solidFill>
            <a:schemeClr val="tx1"/>
          </a:solidFill>
          <a:latin typeface="+mn-lt"/>
          <a:ea typeface="+mn-ea"/>
          <a:cs typeface="+mn-cs"/>
        </a:defRPr>
      </a:lvl2pPr>
      <a:lvl3pPr marL="1928813" indent="-385763" algn="l" defTabSz="1543050" rtl="0" eaLnBrk="1" latinLnBrk="0" hangingPunct="1">
        <a:spcBef>
          <a:spcPct val="20000"/>
        </a:spcBef>
        <a:buFont typeface="Arial" pitchFamily="34" charset="0"/>
        <a:buChar char="•"/>
        <a:defRPr sz="4100" kern="1200">
          <a:solidFill>
            <a:schemeClr val="tx1"/>
          </a:solidFill>
          <a:latin typeface="+mn-lt"/>
          <a:ea typeface="+mn-ea"/>
          <a:cs typeface="+mn-cs"/>
        </a:defRPr>
      </a:lvl3pPr>
      <a:lvl4pPr marL="2700338" indent="-385763" algn="l" defTabSz="1543050" rtl="0" eaLnBrk="1" latinLnBrk="0" hangingPunct="1">
        <a:spcBef>
          <a:spcPct val="20000"/>
        </a:spcBef>
        <a:buFont typeface="Arial" pitchFamily="34" charset="0"/>
        <a:buChar char="–"/>
        <a:defRPr sz="3400" kern="1200">
          <a:solidFill>
            <a:schemeClr val="tx1"/>
          </a:solidFill>
          <a:latin typeface="+mn-lt"/>
          <a:ea typeface="+mn-ea"/>
          <a:cs typeface="+mn-cs"/>
        </a:defRPr>
      </a:lvl4pPr>
      <a:lvl5pPr marL="3471863" indent="-385763" algn="l" defTabSz="1543050" rtl="0" eaLnBrk="1" latinLnBrk="0" hangingPunct="1">
        <a:spcBef>
          <a:spcPct val="20000"/>
        </a:spcBef>
        <a:buFont typeface="Arial" pitchFamily="34" charset="0"/>
        <a:buChar char="»"/>
        <a:defRPr sz="3400" kern="1200">
          <a:solidFill>
            <a:schemeClr val="tx1"/>
          </a:solidFill>
          <a:latin typeface="+mn-lt"/>
          <a:ea typeface="+mn-ea"/>
          <a:cs typeface="+mn-cs"/>
        </a:defRPr>
      </a:lvl5pPr>
      <a:lvl6pPr marL="4243388" indent="-385763" algn="l" defTabSz="1543050" rtl="0" eaLnBrk="1" latinLnBrk="0" hangingPunct="1">
        <a:spcBef>
          <a:spcPct val="20000"/>
        </a:spcBef>
        <a:buFont typeface="Arial" pitchFamily="34" charset="0"/>
        <a:buChar char="•"/>
        <a:defRPr sz="3400" kern="1200">
          <a:solidFill>
            <a:schemeClr val="tx1"/>
          </a:solidFill>
          <a:latin typeface="+mn-lt"/>
          <a:ea typeface="+mn-ea"/>
          <a:cs typeface="+mn-cs"/>
        </a:defRPr>
      </a:lvl6pPr>
      <a:lvl7pPr marL="5014913" indent="-385763" algn="l" defTabSz="1543050" rtl="0" eaLnBrk="1" latinLnBrk="0" hangingPunct="1">
        <a:spcBef>
          <a:spcPct val="20000"/>
        </a:spcBef>
        <a:buFont typeface="Arial" pitchFamily="34" charset="0"/>
        <a:buChar char="•"/>
        <a:defRPr sz="3400" kern="1200">
          <a:solidFill>
            <a:schemeClr val="tx1"/>
          </a:solidFill>
          <a:latin typeface="+mn-lt"/>
          <a:ea typeface="+mn-ea"/>
          <a:cs typeface="+mn-cs"/>
        </a:defRPr>
      </a:lvl7pPr>
      <a:lvl8pPr marL="5786438" indent="-385763" algn="l" defTabSz="1543050" rtl="0" eaLnBrk="1" latinLnBrk="0" hangingPunct="1">
        <a:spcBef>
          <a:spcPct val="20000"/>
        </a:spcBef>
        <a:buFont typeface="Arial" pitchFamily="34" charset="0"/>
        <a:buChar char="•"/>
        <a:defRPr sz="3400" kern="1200">
          <a:solidFill>
            <a:schemeClr val="tx1"/>
          </a:solidFill>
          <a:latin typeface="+mn-lt"/>
          <a:ea typeface="+mn-ea"/>
          <a:cs typeface="+mn-cs"/>
        </a:defRPr>
      </a:lvl8pPr>
      <a:lvl9pPr marL="6557963" indent="-385763" algn="l" defTabSz="1543050" rtl="0" eaLnBrk="1" latinLnBrk="0" hangingPunct="1">
        <a:spcBef>
          <a:spcPct val="20000"/>
        </a:spcBef>
        <a:buFont typeface="Arial" pitchFamily="34" charset="0"/>
        <a:buChar char="•"/>
        <a:defRPr sz="3400" kern="1200">
          <a:solidFill>
            <a:schemeClr val="tx1"/>
          </a:solidFill>
          <a:latin typeface="+mn-lt"/>
          <a:ea typeface="+mn-ea"/>
          <a:cs typeface="+mn-cs"/>
        </a:defRPr>
      </a:lvl9pPr>
    </p:bodyStyle>
    <p:otherStyle>
      <a:defPPr>
        <a:defRPr lang="el-GR"/>
      </a:defPPr>
      <a:lvl1pPr marL="0" algn="l" defTabSz="1543050" rtl="0" eaLnBrk="1" latinLnBrk="0" hangingPunct="1">
        <a:defRPr sz="3000" kern="1200">
          <a:solidFill>
            <a:schemeClr val="tx1"/>
          </a:solidFill>
          <a:latin typeface="+mn-lt"/>
          <a:ea typeface="+mn-ea"/>
          <a:cs typeface="+mn-cs"/>
        </a:defRPr>
      </a:lvl1pPr>
      <a:lvl2pPr marL="771525" algn="l" defTabSz="1543050" rtl="0" eaLnBrk="1" latinLnBrk="0" hangingPunct="1">
        <a:defRPr sz="3000" kern="1200">
          <a:solidFill>
            <a:schemeClr val="tx1"/>
          </a:solidFill>
          <a:latin typeface="+mn-lt"/>
          <a:ea typeface="+mn-ea"/>
          <a:cs typeface="+mn-cs"/>
        </a:defRPr>
      </a:lvl2pPr>
      <a:lvl3pPr marL="1543050" algn="l" defTabSz="1543050" rtl="0" eaLnBrk="1" latinLnBrk="0" hangingPunct="1">
        <a:defRPr sz="3000" kern="1200">
          <a:solidFill>
            <a:schemeClr val="tx1"/>
          </a:solidFill>
          <a:latin typeface="+mn-lt"/>
          <a:ea typeface="+mn-ea"/>
          <a:cs typeface="+mn-cs"/>
        </a:defRPr>
      </a:lvl3pPr>
      <a:lvl4pPr marL="2314575" algn="l" defTabSz="1543050" rtl="0" eaLnBrk="1" latinLnBrk="0" hangingPunct="1">
        <a:defRPr sz="3000" kern="1200">
          <a:solidFill>
            <a:schemeClr val="tx1"/>
          </a:solidFill>
          <a:latin typeface="+mn-lt"/>
          <a:ea typeface="+mn-ea"/>
          <a:cs typeface="+mn-cs"/>
        </a:defRPr>
      </a:lvl4pPr>
      <a:lvl5pPr marL="3086100" algn="l" defTabSz="1543050" rtl="0" eaLnBrk="1" latinLnBrk="0" hangingPunct="1">
        <a:defRPr sz="3000" kern="1200">
          <a:solidFill>
            <a:schemeClr val="tx1"/>
          </a:solidFill>
          <a:latin typeface="+mn-lt"/>
          <a:ea typeface="+mn-ea"/>
          <a:cs typeface="+mn-cs"/>
        </a:defRPr>
      </a:lvl5pPr>
      <a:lvl6pPr marL="3857625" algn="l" defTabSz="1543050" rtl="0" eaLnBrk="1" latinLnBrk="0" hangingPunct="1">
        <a:defRPr sz="3000" kern="1200">
          <a:solidFill>
            <a:schemeClr val="tx1"/>
          </a:solidFill>
          <a:latin typeface="+mn-lt"/>
          <a:ea typeface="+mn-ea"/>
          <a:cs typeface="+mn-cs"/>
        </a:defRPr>
      </a:lvl6pPr>
      <a:lvl7pPr marL="4629150" algn="l" defTabSz="1543050" rtl="0" eaLnBrk="1" latinLnBrk="0" hangingPunct="1">
        <a:defRPr sz="3000" kern="1200">
          <a:solidFill>
            <a:schemeClr val="tx1"/>
          </a:solidFill>
          <a:latin typeface="+mn-lt"/>
          <a:ea typeface="+mn-ea"/>
          <a:cs typeface="+mn-cs"/>
        </a:defRPr>
      </a:lvl7pPr>
      <a:lvl8pPr marL="5400675" algn="l" defTabSz="1543050" rtl="0" eaLnBrk="1" latinLnBrk="0" hangingPunct="1">
        <a:defRPr sz="3000" kern="1200">
          <a:solidFill>
            <a:schemeClr val="tx1"/>
          </a:solidFill>
          <a:latin typeface="+mn-lt"/>
          <a:ea typeface="+mn-ea"/>
          <a:cs typeface="+mn-cs"/>
        </a:defRPr>
      </a:lvl8pPr>
      <a:lvl9pPr marL="6172200" algn="l" defTabSz="1543050" rtl="0" eaLnBrk="1" latinLnBrk="0" hangingPunct="1">
        <a:defRPr sz="3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7.tiff"/><Relationship Id="rId13" Type="http://schemas.openxmlformats.org/officeDocument/2006/relationships/image" Target="../media/image42.jpeg"/><Relationship Id="rId3" Type="http://schemas.openxmlformats.org/officeDocument/2006/relationships/chart" Target="../charts/chart2.xml"/><Relationship Id="rId7" Type="http://schemas.openxmlformats.org/officeDocument/2006/relationships/image" Target="../media/image36.jpeg"/><Relationship Id="rId12" Type="http://schemas.openxmlformats.org/officeDocument/2006/relationships/image" Target="../media/image41.jpeg"/><Relationship Id="rId2" Type="http://schemas.openxmlformats.org/officeDocument/2006/relationships/chart" Target="../charts/chart1.xml"/><Relationship Id="rId1" Type="http://schemas.openxmlformats.org/officeDocument/2006/relationships/slideLayout" Target="../slideLayouts/slideLayout1.xml"/><Relationship Id="rId6" Type="http://schemas.openxmlformats.org/officeDocument/2006/relationships/image" Target="../media/image35.tiff"/><Relationship Id="rId11" Type="http://schemas.openxmlformats.org/officeDocument/2006/relationships/image" Target="../media/image40.tiff"/><Relationship Id="rId5" Type="http://schemas.openxmlformats.org/officeDocument/2006/relationships/chart" Target="../charts/chart4.xml"/><Relationship Id="rId10" Type="http://schemas.openxmlformats.org/officeDocument/2006/relationships/image" Target="../media/image39.tiff"/><Relationship Id="rId4" Type="http://schemas.openxmlformats.org/officeDocument/2006/relationships/chart" Target="../charts/chart3.xml"/><Relationship Id="rId9" Type="http://schemas.openxmlformats.org/officeDocument/2006/relationships/image" Target="../media/image38.tiff"/></Relationships>
</file>

<file path=ppt/slides/_rels/slide23.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tiff"/><Relationship Id="rId18" Type="http://schemas.openxmlformats.org/officeDocument/2006/relationships/chart" Target="../charts/chart9.xml"/><Relationship Id="rId3" Type="http://schemas.openxmlformats.org/officeDocument/2006/relationships/chart" Target="../charts/chart6.xml"/><Relationship Id="rId21" Type="http://schemas.openxmlformats.org/officeDocument/2006/relationships/chart" Target="../charts/chart12.xml"/><Relationship Id="rId7" Type="http://schemas.openxmlformats.org/officeDocument/2006/relationships/image" Target="../media/image44.jpeg"/><Relationship Id="rId12" Type="http://schemas.openxmlformats.org/officeDocument/2006/relationships/image" Target="../media/image49.tiff"/><Relationship Id="rId17" Type="http://schemas.openxmlformats.org/officeDocument/2006/relationships/image" Target="../media/image54.jpeg"/><Relationship Id="rId25" Type="http://schemas.openxmlformats.org/officeDocument/2006/relationships/image" Target="../media/image58.jpeg"/><Relationship Id="rId2" Type="http://schemas.openxmlformats.org/officeDocument/2006/relationships/chart" Target="../charts/chart5.xml"/><Relationship Id="rId16" Type="http://schemas.openxmlformats.org/officeDocument/2006/relationships/image" Target="../media/image53.jpeg"/><Relationship Id="rId20" Type="http://schemas.openxmlformats.org/officeDocument/2006/relationships/chart" Target="../charts/chart11.xml"/><Relationship Id="rId1" Type="http://schemas.openxmlformats.org/officeDocument/2006/relationships/slideLayout" Target="../slideLayouts/slideLayout7.xml"/><Relationship Id="rId6" Type="http://schemas.openxmlformats.org/officeDocument/2006/relationships/image" Target="../media/image43.tiff"/><Relationship Id="rId11" Type="http://schemas.openxmlformats.org/officeDocument/2006/relationships/image" Target="../media/image48.tiff"/><Relationship Id="rId24" Type="http://schemas.openxmlformats.org/officeDocument/2006/relationships/image" Target="../media/image57.tiff"/><Relationship Id="rId5" Type="http://schemas.openxmlformats.org/officeDocument/2006/relationships/chart" Target="../charts/chart8.xml"/><Relationship Id="rId15" Type="http://schemas.openxmlformats.org/officeDocument/2006/relationships/image" Target="../media/image52.jpeg"/><Relationship Id="rId23" Type="http://schemas.openxmlformats.org/officeDocument/2006/relationships/image" Target="../media/image56.tiff"/><Relationship Id="rId10" Type="http://schemas.openxmlformats.org/officeDocument/2006/relationships/image" Target="../media/image47.tiff"/><Relationship Id="rId19" Type="http://schemas.openxmlformats.org/officeDocument/2006/relationships/chart" Target="../charts/chart10.xml"/><Relationship Id="rId4" Type="http://schemas.openxmlformats.org/officeDocument/2006/relationships/chart" Target="../charts/chart7.xml"/><Relationship Id="rId9" Type="http://schemas.openxmlformats.org/officeDocument/2006/relationships/image" Target="../media/image46.jpeg"/><Relationship Id="rId14" Type="http://schemas.openxmlformats.org/officeDocument/2006/relationships/image" Target="../media/image51.jpeg"/><Relationship Id="rId22" Type="http://schemas.openxmlformats.org/officeDocument/2006/relationships/image" Target="../media/image55.tif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tiff"/><Relationship Id="rId1" Type="http://schemas.openxmlformats.org/officeDocument/2006/relationships/slideLayout" Target="../slideLayouts/slideLayout7.xml"/><Relationship Id="rId5" Type="http://schemas.openxmlformats.org/officeDocument/2006/relationships/image" Target="../media/image21.tiff"/><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836618" y="864196"/>
            <a:ext cx="10630528" cy="2160240"/>
          </a:xfrm>
        </p:spPr>
        <p:txBody>
          <a:bodyPr>
            <a:normAutofit fontScale="90000"/>
          </a:bodyPr>
          <a:lstStyle/>
          <a:p>
            <a:r>
              <a:rPr lang="el-GR" sz="3999" b="1" dirty="0"/>
              <a:t>Εθνικό και Καποδιστριακό Πανεπιστήμιο Αθηνών</a:t>
            </a:r>
            <a:r>
              <a:rPr lang="el-GR" sz="3999" dirty="0"/>
              <a:t/>
            </a:r>
            <a:br>
              <a:rPr lang="el-GR" sz="3999" dirty="0"/>
            </a:br>
            <a:r>
              <a:rPr lang="el-GR" sz="3999" dirty="0" smtClean="0"/>
              <a:t>Ιατρική Σχολή</a:t>
            </a:r>
            <a:r>
              <a:rPr lang="en-US" sz="3999" dirty="0" smtClean="0"/>
              <a:t/>
            </a:r>
            <a:br>
              <a:rPr lang="en-US" sz="3999" dirty="0" smtClean="0"/>
            </a:br>
            <a:r>
              <a:rPr lang="el-GR" sz="3999" dirty="0" smtClean="0"/>
              <a:t>Εργαστήριο </a:t>
            </a:r>
            <a:r>
              <a:rPr lang="el-GR" sz="3999" dirty="0"/>
              <a:t>Ιστολογίας – Εμβρυολογίας</a:t>
            </a:r>
            <a:br>
              <a:rPr lang="el-GR" sz="3999" dirty="0"/>
            </a:br>
            <a:r>
              <a:rPr lang="el-GR" sz="3999" i="1" dirty="0"/>
              <a:t>Ομάδα Μοριακής </a:t>
            </a:r>
            <a:r>
              <a:rPr lang="el-GR" sz="3999" i="1" dirty="0" smtClean="0"/>
              <a:t>Καρκινογένεσης</a:t>
            </a:r>
            <a:r>
              <a:rPr lang="en-US" sz="3999" i="1" dirty="0" smtClean="0"/>
              <a:t/>
            </a:r>
            <a:br>
              <a:rPr lang="en-US" sz="3999" i="1" dirty="0" smtClean="0"/>
            </a:br>
            <a:r>
              <a:rPr lang="el-GR" sz="3600" i="1" dirty="0" smtClean="0"/>
              <a:t>Δ/</a:t>
            </a:r>
            <a:r>
              <a:rPr lang="el-GR" sz="3600" i="1" dirty="0" err="1" smtClean="0"/>
              <a:t>ντής</a:t>
            </a:r>
            <a:r>
              <a:rPr lang="el-GR" sz="3600" i="1" dirty="0" smtClean="0"/>
              <a:t>-Καθηγητής: Β. </a:t>
            </a:r>
            <a:r>
              <a:rPr lang="el-GR" sz="3600" i="1" dirty="0" err="1" smtClean="0"/>
              <a:t>Γοργούλης</a:t>
            </a:r>
            <a:r>
              <a:rPr lang="el-GR" sz="3600" i="1" dirty="0" smtClean="0"/>
              <a:t> </a:t>
            </a:r>
            <a:r>
              <a:rPr lang="en-US" sz="3600" i="1" dirty="0" smtClean="0"/>
              <a:t/>
            </a:r>
            <a:br>
              <a:rPr lang="en-US" sz="3600" i="1" dirty="0" smtClean="0"/>
            </a:br>
            <a:endParaRPr lang="el-GR" sz="3600" i="1" dirty="0"/>
          </a:p>
        </p:txBody>
      </p:sp>
      <p:sp>
        <p:nvSpPr>
          <p:cNvPr id="3" name="Υπότιτλος 2"/>
          <p:cNvSpPr>
            <a:spLocks noGrp="1"/>
          </p:cNvSpPr>
          <p:nvPr>
            <p:ph type="subTitle" idx="1"/>
          </p:nvPr>
        </p:nvSpPr>
        <p:spPr>
          <a:xfrm>
            <a:off x="1517614" y="5616724"/>
            <a:ext cx="10292686" cy="1152128"/>
          </a:xfrm>
          <a:solidFill>
            <a:schemeClr val="bg2"/>
          </a:solidFill>
        </p:spPr>
        <p:txBody>
          <a:bodyPr tIns="216000" bIns="216000" anchor="ctr">
            <a:normAutofit/>
          </a:bodyPr>
          <a:lstStyle/>
          <a:p>
            <a:r>
              <a:rPr lang="el-GR" sz="4000" b="1" dirty="0" err="1" smtClean="0">
                <a:solidFill>
                  <a:schemeClr val="tx1"/>
                </a:solidFill>
              </a:rPr>
              <a:t>Αυτοφαγία</a:t>
            </a:r>
            <a:r>
              <a:rPr lang="el-GR" sz="4000" b="1" dirty="0" smtClean="0">
                <a:solidFill>
                  <a:schemeClr val="tx1"/>
                </a:solidFill>
              </a:rPr>
              <a:t> και Καρκίνος</a:t>
            </a:r>
          </a:p>
          <a:p>
            <a:endParaRPr lang="en-US" sz="1800" b="1" dirty="0" smtClean="0">
              <a:solidFill>
                <a:schemeClr val="tx1"/>
              </a:solidFill>
            </a:endParaRPr>
          </a:p>
        </p:txBody>
      </p:sp>
      <p:sp>
        <p:nvSpPr>
          <p:cNvPr id="4" name="TextBox 3"/>
          <p:cNvSpPr txBox="1"/>
          <p:nvPr/>
        </p:nvSpPr>
        <p:spPr>
          <a:xfrm>
            <a:off x="5226616" y="9721180"/>
            <a:ext cx="3090718" cy="1138645"/>
          </a:xfrm>
          <a:prstGeom prst="rect">
            <a:avLst/>
          </a:prstGeom>
          <a:noFill/>
        </p:spPr>
        <p:txBody>
          <a:bodyPr wrap="none" rtlCol="0">
            <a:spAutoFit/>
          </a:bodyPr>
          <a:lstStyle/>
          <a:p>
            <a:pPr algn="ctr"/>
            <a:r>
              <a:rPr lang="el-GR" sz="3400" b="1" i="1" dirty="0"/>
              <a:t>Σοφία </a:t>
            </a:r>
            <a:r>
              <a:rPr lang="el-GR" sz="3400" b="1" i="1" dirty="0" err="1"/>
              <a:t>Χαβάκη</a:t>
            </a:r>
            <a:endParaRPr lang="el-GR" sz="3400" b="1" i="1" dirty="0"/>
          </a:p>
          <a:p>
            <a:pPr algn="ctr"/>
            <a:r>
              <a:rPr lang="el-GR" sz="3199" i="1" dirty="0" err="1"/>
              <a:t>Επικ</a:t>
            </a:r>
            <a:r>
              <a:rPr lang="el-GR" sz="3199" i="1" dirty="0"/>
              <a:t>. Καθηγήτρια</a:t>
            </a:r>
          </a:p>
        </p:txBody>
      </p:sp>
      <p:pic>
        <p:nvPicPr>
          <p:cNvPr id="5" name="7 - Εικόνα" descr="LOGO_UOA.jpg"/>
          <p:cNvPicPr>
            <a:picLocks noChangeAspect="1"/>
          </p:cNvPicPr>
          <p:nvPr/>
        </p:nvPicPr>
        <p:blipFill>
          <a:blip r:embed="rId2" cstate="print"/>
          <a:stretch>
            <a:fillRect/>
          </a:stretch>
        </p:blipFill>
        <p:spPr>
          <a:xfrm>
            <a:off x="536317" y="532962"/>
            <a:ext cx="1296144" cy="1958616"/>
          </a:xfrm>
          <a:prstGeom prst="rect">
            <a:avLst/>
          </a:prstGeom>
        </p:spPr>
      </p:pic>
    </p:spTree>
    <p:extLst>
      <p:ext uri="{BB962C8B-B14F-4D97-AF65-F5344CB8AC3E}">
        <p14:creationId xmlns:p14="http://schemas.microsoft.com/office/powerpoint/2010/main" xmlns="" val="7209736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2758" y="711469"/>
            <a:ext cx="7560840" cy="584775"/>
          </a:xfrm>
          <a:prstGeom prst="rect">
            <a:avLst/>
          </a:prstGeom>
          <a:solidFill>
            <a:schemeClr val="bg2"/>
          </a:solidFill>
        </p:spPr>
        <p:txBody>
          <a:bodyPr wrap="square" rtlCol="0">
            <a:spAutoFit/>
          </a:bodyPr>
          <a:lstStyle/>
          <a:p>
            <a:pPr algn="ctr"/>
            <a:r>
              <a:rPr lang="en-US" sz="3200" b="1" dirty="0" smtClean="0"/>
              <a:t>p62</a:t>
            </a:r>
            <a:endParaRPr lang="el-GR" sz="3200" b="1" dirty="0"/>
          </a:p>
        </p:txBody>
      </p:sp>
      <p:pic>
        <p:nvPicPr>
          <p:cNvPr id="6" name="Εικόνα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836614" y="2811219"/>
            <a:ext cx="10058400" cy="2874707"/>
          </a:xfrm>
          <a:prstGeom prst="rect">
            <a:avLst/>
          </a:prstGeom>
          <a:ln w="15875">
            <a:solidFill>
              <a:schemeClr val="tx1"/>
            </a:solidFill>
          </a:ln>
        </p:spPr>
      </p:pic>
      <p:sp>
        <p:nvSpPr>
          <p:cNvPr id="8" name="TextBox 7"/>
          <p:cNvSpPr txBox="1"/>
          <p:nvPr/>
        </p:nvSpPr>
        <p:spPr>
          <a:xfrm>
            <a:off x="8582646" y="5731123"/>
            <a:ext cx="3312368" cy="461665"/>
          </a:xfrm>
          <a:prstGeom prst="rect">
            <a:avLst/>
          </a:prstGeom>
          <a:noFill/>
        </p:spPr>
        <p:txBody>
          <a:bodyPr wrap="square" rtlCol="0">
            <a:spAutoFit/>
          </a:bodyPr>
          <a:lstStyle/>
          <a:p>
            <a:r>
              <a:rPr lang="en-US" sz="2400" b="1" i="1" dirty="0" err="1" smtClean="0"/>
              <a:t>Moscat</a:t>
            </a:r>
            <a:r>
              <a:rPr lang="en-US" sz="2400" b="1" i="1" dirty="0" smtClean="0"/>
              <a:t> et al., Cell</a:t>
            </a:r>
            <a:r>
              <a:rPr lang="el-GR" sz="2400" b="1" i="1" dirty="0" smtClean="0"/>
              <a:t>,</a:t>
            </a:r>
            <a:r>
              <a:rPr lang="en-US" sz="2400" b="1" i="1" dirty="0" smtClean="0"/>
              <a:t> 2016</a:t>
            </a:r>
            <a:endParaRPr lang="el-GR" sz="2400" b="1" i="1" dirty="0"/>
          </a:p>
        </p:txBody>
      </p:sp>
      <p:sp>
        <p:nvSpPr>
          <p:cNvPr id="9" name="TextBox 8"/>
          <p:cNvSpPr txBox="1"/>
          <p:nvPr/>
        </p:nvSpPr>
        <p:spPr>
          <a:xfrm>
            <a:off x="2916734" y="7632948"/>
            <a:ext cx="7703519" cy="1477328"/>
          </a:xfrm>
          <a:prstGeom prst="rect">
            <a:avLst/>
          </a:prstGeom>
          <a:noFill/>
        </p:spPr>
        <p:txBody>
          <a:bodyPr wrap="none" rtlCol="0">
            <a:spAutoFit/>
          </a:bodyPr>
          <a:lstStyle/>
          <a:p>
            <a:pPr marL="361950" indent="-361950">
              <a:lnSpc>
                <a:spcPct val="150000"/>
              </a:lnSpc>
              <a:buFont typeface="Arial" panose="020B0604020202020204" pitchFamily="34" charset="0"/>
              <a:buChar char="•"/>
            </a:pPr>
            <a:r>
              <a:rPr lang="en-US" dirty="0" smtClean="0"/>
              <a:t>To p62 </a:t>
            </a:r>
            <a:r>
              <a:rPr lang="el-GR" dirty="0" err="1" smtClean="0"/>
              <a:t>αποδομείται</a:t>
            </a:r>
            <a:r>
              <a:rPr lang="el-GR" dirty="0" smtClean="0"/>
              <a:t> </a:t>
            </a:r>
            <a:r>
              <a:rPr lang="el-GR" b="1" dirty="0" smtClean="0"/>
              <a:t>μόνο</a:t>
            </a:r>
            <a:r>
              <a:rPr lang="el-GR" dirty="0" smtClean="0"/>
              <a:t> μέσω αυτοφαγίας</a:t>
            </a:r>
          </a:p>
          <a:p>
            <a:pPr marL="361950" indent="-361950">
              <a:lnSpc>
                <a:spcPct val="150000"/>
              </a:lnSpc>
              <a:buFont typeface="Arial" panose="020B0604020202020204" pitchFamily="34" charset="0"/>
              <a:buChar char="•"/>
            </a:pPr>
            <a:r>
              <a:rPr lang="el-GR" dirty="0" smtClean="0"/>
              <a:t>Στόχος: χαμηλά επίπεδα του </a:t>
            </a:r>
            <a:r>
              <a:rPr lang="en-US" dirty="0" smtClean="0"/>
              <a:t>p62 </a:t>
            </a:r>
            <a:r>
              <a:rPr lang="el-GR" dirty="0" smtClean="0"/>
              <a:t>στο κύτταρο</a:t>
            </a:r>
            <a:endParaRPr lang="el-GR" dirty="0"/>
          </a:p>
        </p:txBody>
      </p:sp>
    </p:spTree>
    <p:extLst>
      <p:ext uri="{BB962C8B-B14F-4D97-AF65-F5344CB8AC3E}">
        <p14:creationId xmlns:p14="http://schemas.microsoft.com/office/powerpoint/2010/main" xmlns="" val="391036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836614" y="2034811"/>
            <a:ext cx="10058400" cy="7305329"/>
          </a:xfrm>
          <a:prstGeom prst="rect">
            <a:avLst/>
          </a:prstGeom>
          <a:ln w="15875">
            <a:solidFill>
              <a:schemeClr val="tx1"/>
            </a:solidFill>
          </a:ln>
        </p:spPr>
      </p:pic>
      <p:sp>
        <p:nvSpPr>
          <p:cNvPr id="3" name="TextBox 2"/>
          <p:cNvSpPr txBox="1"/>
          <p:nvPr/>
        </p:nvSpPr>
        <p:spPr>
          <a:xfrm>
            <a:off x="3132758" y="711469"/>
            <a:ext cx="7560840" cy="584775"/>
          </a:xfrm>
          <a:prstGeom prst="rect">
            <a:avLst/>
          </a:prstGeom>
          <a:solidFill>
            <a:schemeClr val="bg2"/>
          </a:solidFill>
        </p:spPr>
        <p:txBody>
          <a:bodyPr wrap="square" rtlCol="0">
            <a:spAutoFit/>
          </a:bodyPr>
          <a:lstStyle/>
          <a:p>
            <a:pPr algn="ctr"/>
            <a:r>
              <a:rPr lang="en-US" sz="3200" b="1" dirty="0" smtClean="0"/>
              <a:t>p62</a:t>
            </a:r>
            <a:endParaRPr lang="el-GR" sz="3200" b="1" dirty="0"/>
          </a:p>
        </p:txBody>
      </p:sp>
      <p:sp>
        <p:nvSpPr>
          <p:cNvPr id="4" name="TextBox 3"/>
          <p:cNvSpPr txBox="1"/>
          <p:nvPr/>
        </p:nvSpPr>
        <p:spPr>
          <a:xfrm>
            <a:off x="8535282" y="9422018"/>
            <a:ext cx="3312368" cy="461665"/>
          </a:xfrm>
          <a:prstGeom prst="rect">
            <a:avLst/>
          </a:prstGeom>
          <a:noFill/>
        </p:spPr>
        <p:txBody>
          <a:bodyPr wrap="square" rtlCol="0">
            <a:spAutoFit/>
          </a:bodyPr>
          <a:lstStyle/>
          <a:p>
            <a:r>
              <a:rPr lang="en-US" sz="2400" b="1" i="1" dirty="0" err="1" smtClean="0"/>
              <a:t>Moscat</a:t>
            </a:r>
            <a:r>
              <a:rPr lang="en-US" sz="2400" b="1" i="1" dirty="0" smtClean="0"/>
              <a:t> et al., Cell</a:t>
            </a:r>
            <a:r>
              <a:rPr lang="el-GR" sz="2400" b="1" i="1" dirty="0" smtClean="0"/>
              <a:t>,</a:t>
            </a:r>
            <a:r>
              <a:rPr lang="en-US" sz="2400" b="1" i="1" dirty="0" smtClean="0"/>
              <a:t> 2016</a:t>
            </a:r>
            <a:endParaRPr lang="el-GR" sz="2400" b="1" i="1" dirty="0"/>
          </a:p>
        </p:txBody>
      </p:sp>
      <p:graphicFrame>
        <p:nvGraphicFramePr>
          <p:cNvPr id="5" name="Πίνακας 4"/>
          <p:cNvGraphicFramePr>
            <a:graphicFrameLocks noGrp="1"/>
          </p:cNvGraphicFramePr>
          <p:nvPr>
            <p:extLst>
              <p:ext uri="{D42A27DB-BD31-4B8C-83A1-F6EECF244321}">
                <p14:modId xmlns:p14="http://schemas.microsoft.com/office/powerpoint/2010/main" xmlns="" val="2966878301"/>
              </p:ext>
            </p:extLst>
          </p:nvPr>
        </p:nvGraphicFramePr>
        <p:xfrm>
          <a:off x="1692598" y="10564276"/>
          <a:ext cx="10297144" cy="2973328"/>
        </p:xfrm>
        <a:graphic>
          <a:graphicData uri="http://schemas.openxmlformats.org/drawingml/2006/table">
            <a:tbl>
              <a:tblPr firstRow="1" bandRow="1">
                <a:tableStyleId>{5940675A-B579-460E-94D1-54222C63F5DA}</a:tableStyleId>
              </a:tblPr>
              <a:tblGrid>
                <a:gridCol w="1498021"/>
                <a:gridCol w="8799123"/>
              </a:tblGrid>
              <a:tr h="2973328">
                <a:tc>
                  <a:txBody>
                    <a:bodyPr/>
                    <a:lstStyle/>
                    <a:p>
                      <a:r>
                        <a:rPr lang="en-US" sz="2600" b="1" dirty="0" smtClean="0"/>
                        <a:t>p62</a:t>
                      </a:r>
                      <a:endParaRPr lang="el-GR" sz="2600" b="1" dirty="0"/>
                    </a:p>
                  </a:txBody>
                  <a:tcPr/>
                </a:tc>
                <a:tc>
                  <a:txBody>
                    <a:bodyPr/>
                    <a:lstStyle/>
                    <a:p>
                      <a:pPr marL="266700" indent="-266700">
                        <a:buFont typeface="Arial" panose="020B0604020202020204" pitchFamily="34" charset="0"/>
                        <a:buChar char="•"/>
                      </a:pPr>
                      <a:r>
                        <a:rPr lang="el-GR" sz="2600" dirty="0" smtClean="0"/>
                        <a:t>Ενεργοποίηση</a:t>
                      </a:r>
                      <a:r>
                        <a:rPr lang="el-GR" sz="2600" baseline="0" dirty="0" smtClean="0"/>
                        <a:t> του </a:t>
                      </a:r>
                      <a:r>
                        <a:rPr lang="en-US" sz="2600" baseline="0" dirty="0" smtClean="0"/>
                        <a:t>NF-</a:t>
                      </a:r>
                      <a:r>
                        <a:rPr lang="el-GR" sz="2600" baseline="0" dirty="0" err="1" smtClean="0"/>
                        <a:t>κΒ</a:t>
                      </a:r>
                      <a:r>
                        <a:rPr lang="el-GR" sz="2600" baseline="0" dirty="0" smtClean="0"/>
                        <a:t>          έκφραση γονιδίων που σχετίζονται με τη φλεγμονή</a:t>
                      </a:r>
                    </a:p>
                    <a:p>
                      <a:pPr marL="266700" indent="-266700">
                        <a:buFont typeface="Arial" panose="020B0604020202020204" pitchFamily="34" charset="0"/>
                        <a:buChar char="•"/>
                      </a:pPr>
                      <a:r>
                        <a:rPr lang="el-GR" sz="2600" baseline="0" dirty="0" smtClean="0"/>
                        <a:t>Ενεργοποίηση </a:t>
                      </a:r>
                      <a:r>
                        <a:rPr lang="el-GR" sz="2600" baseline="0" dirty="0" err="1" smtClean="0"/>
                        <a:t>αντι</a:t>
                      </a:r>
                      <a:r>
                        <a:rPr lang="el-GR" sz="2600" baseline="0" dirty="0" smtClean="0"/>
                        <a:t>-οξειδωτικής απόκρισης μέσω του </a:t>
                      </a:r>
                      <a:r>
                        <a:rPr lang="en-US" sz="2600" baseline="0" dirty="0" smtClean="0"/>
                        <a:t>Nrf-2</a:t>
                      </a:r>
                    </a:p>
                    <a:p>
                      <a:pPr marL="266700" indent="-266700">
                        <a:buFont typeface="Arial" panose="020B0604020202020204" pitchFamily="34" charset="0"/>
                        <a:buChar char="•"/>
                      </a:pPr>
                      <a:r>
                        <a:rPr lang="el-GR" sz="2600" baseline="0" dirty="0" smtClean="0"/>
                        <a:t>Ενεργοποίηση του </a:t>
                      </a:r>
                      <a:r>
                        <a:rPr lang="en-US" sz="2600" baseline="0" dirty="0" smtClean="0"/>
                        <a:t>mTORC1         </a:t>
                      </a:r>
                      <a:r>
                        <a:rPr lang="el-GR" sz="2600" baseline="0" dirty="0" smtClean="0"/>
                        <a:t>αύξηση έκφρασης </a:t>
                      </a:r>
                      <a:r>
                        <a:rPr lang="en-US" sz="2600" baseline="0" dirty="0" smtClean="0"/>
                        <a:t>c-</a:t>
                      </a:r>
                      <a:r>
                        <a:rPr lang="en-US" sz="2600" baseline="0" dirty="0" err="1" smtClean="0"/>
                        <a:t>Myc</a:t>
                      </a:r>
                      <a:r>
                        <a:rPr lang="en-US" sz="2600" baseline="0" dirty="0" smtClean="0"/>
                        <a:t>  </a:t>
                      </a:r>
                    </a:p>
                    <a:p>
                      <a:pPr marL="266700" indent="-266700">
                        <a:buFont typeface="Arial" panose="020B0604020202020204" pitchFamily="34" charset="0"/>
                        <a:buChar char="•"/>
                      </a:pPr>
                      <a:r>
                        <a:rPr lang="el-GR" sz="2600" i="1" baseline="0" dirty="0" smtClean="0"/>
                        <a:t>Συμβολή στην αποδόμηση των πολύ-</a:t>
                      </a:r>
                      <a:r>
                        <a:rPr lang="en-US" sz="2600" i="1" baseline="0" dirty="0" err="1" smtClean="0"/>
                        <a:t>Ubq</a:t>
                      </a:r>
                      <a:r>
                        <a:rPr lang="el-GR" sz="2600" i="1" baseline="0" dirty="0" smtClean="0"/>
                        <a:t>-πυρηνικών πρωτεϊνών και επιστράτευσή τους στα </a:t>
                      </a:r>
                      <a:r>
                        <a:rPr lang="en-US" sz="2600" i="1" baseline="0" dirty="0" smtClean="0"/>
                        <a:t>PML </a:t>
                      </a:r>
                      <a:r>
                        <a:rPr lang="el-GR" sz="2600" i="1" baseline="0" dirty="0" smtClean="0"/>
                        <a:t>σωμάτια</a:t>
                      </a:r>
                      <a:endParaRPr lang="en-US" sz="2600" i="1" baseline="0" dirty="0" smtClean="0"/>
                    </a:p>
                    <a:p>
                      <a:pPr marL="266700" indent="-266700">
                        <a:buFont typeface="Arial" panose="020B0604020202020204" pitchFamily="34" charset="0"/>
                        <a:buChar char="•"/>
                      </a:pPr>
                      <a:r>
                        <a:rPr lang="el-GR" sz="2600" b="1" i="1" baseline="0" dirty="0" smtClean="0"/>
                        <a:t>Αρνητική συμβολή στο </a:t>
                      </a:r>
                      <a:r>
                        <a:rPr lang="en-US" sz="2600" b="1" i="1" baseline="0" dirty="0" smtClean="0"/>
                        <a:t>DDR </a:t>
                      </a:r>
                      <a:r>
                        <a:rPr lang="el-GR" sz="2600" b="1" i="1" baseline="0" dirty="0" smtClean="0"/>
                        <a:t>μέσω δέσμευσης της </a:t>
                      </a:r>
                      <a:r>
                        <a:rPr lang="en-US" sz="2600" b="1" i="1" baseline="0" dirty="0" smtClean="0"/>
                        <a:t>RNF168</a:t>
                      </a:r>
                      <a:endParaRPr lang="el-GR" sz="2600" b="1" i="1" baseline="0" dirty="0" smtClean="0"/>
                    </a:p>
                  </a:txBody>
                  <a:tcPr/>
                </a:tc>
              </a:tr>
            </a:tbl>
          </a:graphicData>
        </a:graphic>
      </p:graphicFrame>
      <p:cxnSp>
        <p:nvCxnSpPr>
          <p:cNvPr id="6" name="Ευθύγραμμο βέλος σύνδεσης 5"/>
          <p:cNvCxnSpPr/>
          <p:nvPr/>
        </p:nvCxnSpPr>
        <p:spPr>
          <a:xfrm>
            <a:off x="6978453" y="10819787"/>
            <a:ext cx="57606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Ευθύγραμμο βέλος σύνδεσης 6"/>
          <p:cNvCxnSpPr/>
          <p:nvPr/>
        </p:nvCxnSpPr>
        <p:spPr>
          <a:xfrm>
            <a:off x="7270677" y="12010015"/>
            <a:ext cx="57606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41359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24846" y="753239"/>
            <a:ext cx="5868000" cy="720000"/>
          </a:xfrm>
          <a:prstGeom prst="rect">
            <a:avLst/>
          </a:prstGeom>
          <a:solidFill>
            <a:schemeClr val="bg2"/>
          </a:solidFill>
        </p:spPr>
        <p:txBody>
          <a:bodyPr wrap="none" rtlCol="0" anchor="ctr">
            <a:spAutoFit/>
          </a:bodyPr>
          <a:lstStyle/>
          <a:p>
            <a:pPr algn="ctr"/>
            <a:r>
              <a:rPr lang="el-GR" b="1" dirty="0" smtClean="0"/>
              <a:t>    </a:t>
            </a:r>
            <a:r>
              <a:rPr lang="el-GR" b="1" dirty="0" err="1" smtClean="0"/>
              <a:t>Αυτοφαγία</a:t>
            </a:r>
            <a:r>
              <a:rPr lang="el-GR" b="1" dirty="0" smtClean="0"/>
              <a:t> και καρκίνος</a:t>
            </a:r>
            <a:endParaRPr lang="el-GR" b="1" dirty="0"/>
          </a:p>
        </p:txBody>
      </p:sp>
      <p:sp>
        <p:nvSpPr>
          <p:cNvPr id="3" name="TextBox 2"/>
          <p:cNvSpPr txBox="1"/>
          <p:nvPr/>
        </p:nvSpPr>
        <p:spPr>
          <a:xfrm>
            <a:off x="2736064" y="3795123"/>
            <a:ext cx="3384376" cy="954107"/>
          </a:xfrm>
          <a:prstGeom prst="rect">
            <a:avLst/>
          </a:prstGeom>
          <a:noFill/>
        </p:spPr>
        <p:txBody>
          <a:bodyPr wrap="square" rtlCol="0">
            <a:spAutoFit/>
          </a:bodyPr>
          <a:lstStyle/>
          <a:p>
            <a:r>
              <a:rPr lang="el-GR" sz="2800" dirty="0" err="1" smtClean="0"/>
              <a:t>Ογκο</a:t>
            </a:r>
            <a:r>
              <a:rPr lang="el-GR" sz="2800" dirty="0" smtClean="0"/>
              <a:t>-κατασταλτικός ρόλος </a:t>
            </a:r>
            <a:endParaRPr lang="el-GR" sz="2800" dirty="0"/>
          </a:p>
        </p:txBody>
      </p:sp>
      <p:sp>
        <p:nvSpPr>
          <p:cNvPr id="5" name="TextBox 4"/>
          <p:cNvSpPr txBox="1"/>
          <p:nvPr/>
        </p:nvSpPr>
        <p:spPr>
          <a:xfrm>
            <a:off x="7381230" y="3742871"/>
            <a:ext cx="2900522" cy="954107"/>
          </a:xfrm>
          <a:prstGeom prst="rect">
            <a:avLst/>
          </a:prstGeom>
          <a:noFill/>
        </p:spPr>
        <p:txBody>
          <a:bodyPr wrap="square" rtlCol="0">
            <a:spAutoFit/>
          </a:bodyPr>
          <a:lstStyle/>
          <a:p>
            <a:r>
              <a:rPr lang="el-GR" sz="2800" dirty="0" err="1" smtClean="0"/>
              <a:t>Ογκο</a:t>
            </a:r>
            <a:r>
              <a:rPr lang="el-GR" sz="2800" dirty="0" smtClean="0"/>
              <a:t>-επαγωγικός ρόλος </a:t>
            </a:r>
            <a:endParaRPr lang="el-GR" sz="2800" dirty="0"/>
          </a:p>
        </p:txBody>
      </p:sp>
      <p:sp>
        <p:nvSpPr>
          <p:cNvPr id="7" name="Δεξιό βέλος 6"/>
          <p:cNvSpPr/>
          <p:nvPr/>
        </p:nvSpPr>
        <p:spPr>
          <a:xfrm>
            <a:off x="1404566" y="2735670"/>
            <a:ext cx="8784975" cy="860710"/>
          </a:xfrm>
          <a:prstGeom prst="rightArrow">
            <a:avLst>
              <a:gd name="adj1" fmla="val 38712"/>
              <a:gd name="adj2" fmla="val 50000"/>
            </a:avLst>
          </a:prstGeom>
          <a:gradFill flip="none" rotWithShape="1">
            <a:gsLst>
              <a:gs pos="90000">
                <a:srgbClr val="C71D1D"/>
              </a:gs>
              <a:gs pos="24000">
                <a:srgbClr val="92D050"/>
              </a:gs>
              <a:gs pos="50000">
                <a:srgbClr val="FF7C80"/>
              </a:gs>
              <a:gs pos="68000">
                <a:srgbClr val="FF0000"/>
              </a:gs>
              <a:gs pos="81000">
                <a:srgbClr val="C71D1D"/>
              </a:gs>
              <a:gs pos="100000">
                <a:srgbClr val="C71D1D"/>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948" dirty="0"/>
          </a:p>
        </p:txBody>
      </p:sp>
      <p:sp>
        <p:nvSpPr>
          <p:cNvPr id="8" name="TextBox 7"/>
          <p:cNvSpPr txBox="1"/>
          <p:nvPr/>
        </p:nvSpPr>
        <p:spPr>
          <a:xfrm>
            <a:off x="10333558" y="2802599"/>
            <a:ext cx="2412678" cy="830997"/>
          </a:xfrm>
          <a:prstGeom prst="rect">
            <a:avLst/>
          </a:prstGeom>
          <a:noFill/>
        </p:spPr>
        <p:txBody>
          <a:bodyPr wrap="square" rtlCol="0">
            <a:spAutoFit/>
          </a:bodyPr>
          <a:lstStyle/>
          <a:p>
            <a:r>
              <a:rPr lang="el-GR" sz="2400" dirty="0" smtClean="0"/>
              <a:t>εξέλιξη καρκινογένεσης</a:t>
            </a:r>
            <a:endParaRPr lang="el-GR" sz="2400" dirty="0"/>
          </a:p>
        </p:txBody>
      </p:sp>
      <p:sp>
        <p:nvSpPr>
          <p:cNvPr id="9" name="Βέλος προς τα κάτω 8"/>
          <p:cNvSpPr/>
          <p:nvPr/>
        </p:nvSpPr>
        <p:spPr>
          <a:xfrm>
            <a:off x="8533398" y="4596429"/>
            <a:ext cx="360000" cy="97200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Βέλος προς τα κάτω 11"/>
          <p:cNvSpPr/>
          <p:nvPr/>
        </p:nvSpPr>
        <p:spPr>
          <a:xfrm>
            <a:off x="4168344" y="4632515"/>
            <a:ext cx="360000" cy="972000"/>
          </a:xfrm>
          <a:prstGeom prst="downArrow">
            <a:avLst/>
          </a:prstGeom>
          <a:solidFill>
            <a:srgbClr val="298F35"/>
          </a:solidFill>
          <a:ln>
            <a:solidFill>
              <a:srgbClr val="298F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TextBox 12"/>
          <p:cNvSpPr txBox="1"/>
          <p:nvPr/>
        </p:nvSpPr>
        <p:spPr>
          <a:xfrm>
            <a:off x="2004131" y="5748278"/>
            <a:ext cx="4429142" cy="2492990"/>
          </a:xfrm>
          <a:prstGeom prst="rect">
            <a:avLst/>
          </a:prstGeom>
          <a:noFill/>
          <a:ln>
            <a:solidFill>
              <a:schemeClr val="tx1"/>
            </a:solidFill>
          </a:ln>
        </p:spPr>
        <p:txBody>
          <a:bodyPr wrap="square" rtlCol="0">
            <a:spAutoFit/>
          </a:bodyPr>
          <a:lstStyle/>
          <a:p>
            <a:pPr marL="266700" indent="-266700">
              <a:buFont typeface="Arial" panose="020B0604020202020204" pitchFamily="34" charset="0"/>
              <a:buChar char="•"/>
            </a:pPr>
            <a:r>
              <a:rPr lang="el-GR" sz="2600" b="1" dirty="0" smtClean="0"/>
              <a:t>Απομάκρυνση </a:t>
            </a:r>
            <a:r>
              <a:rPr lang="el-GR" sz="2600" dirty="0" smtClean="0"/>
              <a:t>αλλοιωμένων</a:t>
            </a:r>
            <a:r>
              <a:rPr lang="el-GR" sz="2600" b="1" dirty="0" smtClean="0"/>
              <a:t> </a:t>
            </a:r>
            <a:r>
              <a:rPr lang="el-GR" sz="2600" dirty="0" smtClean="0"/>
              <a:t>οργανιδίων, πρωτεϊνών, </a:t>
            </a:r>
            <a:r>
              <a:rPr lang="en-US" sz="2600" dirty="0" smtClean="0"/>
              <a:t>DNA</a:t>
            </a:r>
          </a:p>
          <a:p>
            <a:pPr marL="266700" indent="-266700">
              <a:buFont typeface="Arial" panose="020B0604020202020204" pitchFamily="34" charset="0"/>
              <a:buChar char="•"/>
            </a:pPr>
            <a:r>
              <a:rPr lang="el-GR" sz="2600" b="1" dirty="0" smtClean="0"/>
              <a:t>Ελάττωση</a:t>
            </a:r>
            <a:r>
              <a:rPr lang="el-GR" sz="2600" dirty="0" smtClean="0"/>
              <a:t> ελευθέρων ριζών, οξειδωτικού στρες</a:t>
            </a:r>
            <a:endParaRPr lang="en-US" sz="2600" dirty="0" smtClean="0"/>
          </a:p>
          <a:p>
            <a:pPr marL="266700" indent="-266700">
              <a:buFont typeface="Arial" panose="020B0604020202020204" pitchFamily="34" charset="0"/>
              <a:buChar char="•"/>
            </a:pPr>
            <a:r>
              <a:rPr lang="el-GR" sz="2600" b="1" dirty="0" smtClean="0"/>
              <a:t>Προστασία</a:t>
            </a:r>
            <a:r>
              <a:rPr lang="el-GR" sz="2600" dirty="0" smtClean="0"/>
              <a:t> από </a:t>
            </a:r>
            <a:r>
              <a:rPr lang="el-GR" sz="2600" dirty="0" err="1" smtClean="0"/>
              <a:t>γενωμικές</a:t>
            </a:r>
            <a:r>
              <a:rPr lang="el-GR" sz="2600" dirty="0" smtClean="0"/>
              <a:t> βλάβες και </a:t>
            </a:r>
            <a:r>
              <a:rPr lang="el-GR" sz="2600" dirty="0" err="1" smtClean="0"/>
              <a:t>ογκογένεση</a:t>
            </a:r>
            <a:r>
              <a:rPr lang="el-GR" sz="2600" dirty="0" smtClean="0"/>
              <a:t> </a:t>
            </a:r>
            <a:endParaRPr lang="el-GR" sz="2600" dirty="0"/>
          </a:p>
        </p:txBody>
      </p:sp>
      <p:sp>
        <p:nvSpPr>
          <p:cNvPr id="14" name="TextBox 13"/>
          <p:cNvSpPr txBox="1"/>
          <p:nvPr/>
        </p:nvSpPr>
        <p:spPr>
          <a:xfrm>
            <a:off x="6877174" y="5739829"/>
            <a:ext cx="5112568" cy="3693319"/>
          </a:xfrm>
          <a:prstGeom prst="rect">
            <a:avLst/>
          </a:prstGeom>
          <a:noFill/>
          <a:ln>
            <a:solidFill>
              <a:schemeClr val="tx1"/>
            </a:solidFill>
          </a:ln>
        </p:spPr>
        <p:txBody>
          <a:bodyPr wrap="square" rtlCol="0">
            <a:spAutoFit/>
          </a:bodyPr>
          <a:lstStyle/>
          <a:p>
            <a:pPr marL="266700" indent="-266700">
              <a:buFont typeface="Arial" panose="020B0604020202020204" pitchFamily="34" charset="0"/>
              <a:buChar char="•"/>
            </a:pPr>
            <a:r>
              <a:rPr lang="el-GR" sz="2600" b="1" dirty="0" smtClean="0"/>
              <a:t>Προσαρμογή</a:t>
            </a:r>
            <a:r>
              <a:rPr lang="el-GR" sz="2600" dirty="0" smtClean="0"/>
              <a:t> και </a:t>
            </a:r>
            <a:r>
              <a:rPr lang="el-GR" sz="2600" b="1" dirty="0" smtClean="0"/>
              <a:t>ανθεκτικότητα </a:t>
            </a:r>
            <a:r>
              <a:rPr lang="el-GR" sz="2600" dirty="0" smtClean="0"/>
              <a:t>σε αντίξοες συνθήκες : </a:t>
            </a:r>
            <a:r>
              <a:rPr lang="el-GR" sz="2600" dirty="0" err="1" smtClean="0"/>
              <a:t>υποξία</a:t>
            </a:r>
            <a:r>
              <a:rPr lang="el-GR" sz="2600" dirty="0" smtClean="0"/>
              <a:t>, έλλειψη θρεπτικών συστατικών και αυξητικών παραγόντων </a:t>
            </a:r>
          </a:p>
          <a:p>
            <a:pPr marL="266700" indent="-266700">
              <a:buFont typeface="Arial" panose="020B0604020202020204" pitchFamily="34" charset="0"/>
              <a:buChar char="•"/>
            </a:pPr>
            <a:r>
              <a:rPr lang="el-GR" sz="2600" b="1" dirty="0" smtClean="0"/>
              <a:t>Ανταπόκριση σε αυξημένες μεταβολικές ανάγκες </a:t>
            </a:r>
            <a:r>
              <a:rPr lang="el-GR" sz="2600" dirty="0" smtClean="0"/>
              <a:t>λόγω μεγάλου αυξητικού και πολλαπλασιαστικού δυναμικού </a:t>
            </a:r>
            <a:endParaRPr lang="el-GR" sz="2600" dirty="0"/>
          </a:p>
        </p:txBody>
      </p:sp>
      <p:sp>
        <p:nvSpPr>
          <p:cNvPr id="21" name="20 - TextBox"/>
          <p:cNvSpPr txBox="1"/>
          <p:nvPr/>
        </p:nvSpPr>
        <p:spPr>
          <a:xfrm>
            <a:off x="1836614" y="10649733"/>
            <a:ext cx="10441160" cy="1015663"/>
          </a:xfrm>
          <a:prstGeom prst="rect">
            <a:avLst/>
          </a:prstGeom>
          <a:noFill/>
        </p:spPr>
        <p:txBody>
          <a:bodyPr wrap="square" rtlCol="0">
            <a:spAutoFit/>
          </a:bodyPr>
          <a:lstStyle/>
          <a:p>
            <a:pPr marL="266700" indent="-266700">
              <a:buFont typeface="Arial" pitchFamily="34" charset="0"/>
              <a:buChar char="•"/>
            </a:pPr>
            <a:r>
              <a:rPr lang="el-GR" b="1" i="1" dirty="0" smtClean="0"/>
              <a:t>Ο ρόλος της αυτοφαγίας κατά την καρκινογένεση εξαρτάται από το στάδιο της καρκινογένεσης και το είδος του καρκίνου</a:t>
            </a:r>
            <a:endParaRPr lang="el-GR" b="1" i="1" dirty="0"/>
          </a:p>
        </p:txBody>
      </p:sp>
      <p:sp>
        <p:nvSpPr>
          <p:cNvPr id="15" name="TextBox 15"/>
          <p:cNvSpPr txBox="1"/>
          <p:nvPr/>
        </p:nvSpPr>
        <p:spPr>
          <a:xfrm>
            <a:off x="1969765" y="2412942"/>
            <a:ext cx="1162993" cy="461665"/>
          </a:xfrm>
          <a:prstGeom prst="rect">
            <a:avLst/>
          </a:prstGeom>
          <a:noFill/>
        </p:spPr>
        <p:txBody>
          <a:bodyPr wrap="square" rtlCol="0">
            <a:spAutoFit/>
          </a:bodyPr>
          <a:lstStyle/>
          <a:p>
            <a:r>
              <a:rPr lang="en-US" sz="2400" b="1" dirty="0"/>
              <a:t>N</a:t>
            </a:r>
            <a:r>
              <a:rPr lang="en-US" sz="2400" b="1" dirty="0" smtClean="0"/>
              <a:t>ormal</a:t>
            </a:r>
            <a:endParaRPr lang="el-GR" sz="2400" b="1" dirty="0"/>
          </a:p>
        </p:txBody>
      </p:sp>
      <p:sp>
        <p:nvSpPr>
          <p:cNvPr id="16" name="TextBox 17"/>
          <p:cNvSpPr txBox="1"/>
          <p:nvPr/>
        </p:nvSpPr>
        <p:spPr>
          <a:xfrm>
            <a:off x="8221187" y="2377751"/>
            <a:ext cx="1032251" cy="461665"/>
          </a:xfrm>
          <a:prstGeom prst="rect">
            <a:avLst/>
          </a:prstGeom>
          <a:noFill/>
        </p:spPr>
        <p:txBody>
          <a:bodyPr wrap="square" rtlCol="0">
            <a:spAutoFit/>
          </a:bodyPr>
          <a:lstStyle/>
          <a:p>
            <a:r>
              <a:rPr lang="en-US" sz="2400" b="1" dirty="0" smtClean="0"/>
              <a:t>Tumor</a:t>
            </a:r>
            <a:endParaRPr lang="el-GR" sz="2400" b="1" dirty="0"/>
          </a:p>
        </p:txBody>
      </p:sp>
      <p:sp>
        <p:nvSpPr>
          <p:cNvPr id="17" name="TextBox 16"/>
          <p:cNvSpPr txBox="1"/>
          <p:nvPr/>
        </p:nvSpPr>
        <p:spPr>
          <a:xfrm>
            <a:off x="3780830" y="2392461"/>
            <a:ext cx="2932668" cy="461665"/>
          </a:xfrm>
          <a:prstGeom prst="rect">
            <a:avLst/>
          </a:prstGeom>
          <a:noFill/>
        </p:spPr>
        <p:txBody>
          <a:bodyPr wrap="square" rtlCol="0">
            <a:spAutoFit/>
          </a:bodyPr>
          <a:lstStyle/>
          <a:p>
            <a:r>
              <a:rPr lang="en-US" sz="2400" b="1" dirty="0" err="1" smtClean="0"/>
              <a:t>Preneoplastic</a:t>
            </a:r>
            <a:r>
              <a:rPr lang="en-US" sz="2400" b="1" dirty="0" smtClean="0"/>
              <a:t> lesions</a:t>
            </a:r>
            <a:endParaRPr lang="el-GR" sz="2400" b="1" dirty="0"/>
          </a:p>
        </p:txBody>
      </p:sp>
    </p:spTree>
    <p:extLst>
      <p:ext uri="{BB962C8B-B14F-4D97-AF65-F5344CB8AC3E}">
        <p14:creationId xmlns:p14="http://schemas.microsoft.com/office/powerpoint/2010/main" xmlns="" val="56427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24846" y="753239"/>
            <a:ext cx="5868000" cy="720000"/>
          </a:xfrm>
          <a:prstGeom prst="rect">
            <a:avLst/>
          </a:prstGeom>
          <a:solidFill>
            <a:schemeClr val="bg2"/>
          </a:solidFill>
        </p:spPr>
        <p:txBody>
          <a:bodyPr wrap="none" rtlCol="0" anchor="ctr">
            <a:spAutoFit/>
          </a:bodyPr>
          <a:lstStyle/>
          <a:p>
            <a:pPr algn="ctr"/>
            <a:r>
              <a:rPr lang="el-GR" b="1" dirty="0" smtClean="0"/>
              <a:t>    </a:t>
            </a:r>
            <a:r>
              <a:rPr lang="el-GR" b="1" dirty="0" err="1" smtClean="0"/>
              <a:t>Αυτοφαγία</a:t>
            </a:r>
            <a:r>
              <a:rPr lang="el-GR" b="1" dirty="0" smtClean="0"/>
              <a:t> και καρκίνος</a:t>
            </a:r>
            <a:endParaRPr lang="el-GR" b="1" dirty="0"/>
          </a:p>
        </p:txBody>
      </p:sp>
      <p:sp>
        <p:nvSpPr>
          <p:cNvPr id="4" name="TextBox 3"/>
          <p:cNvSpPr txBox="1"/>
          <p:nvPr/>
        </p:nvSpPr>
        <p:spPr>
          <a:xfrm>
            <a:off x="1044526" y="3024436"/>
            <a:ext cx="11300786" cy="4247317"/>
          </a:xfrm>
          <a:prstGeom prst="rect">
            <a:avLst/>
          </a:prstGeom>
          <a:noFill/>
        </p:spPr>
        <p:txBody>
          <a:bodyPr wrap="none" rtlCol="0">
            <a:spAutoFit/>
          </a:bodyPr>
          <a:lstStyle/>
          <a:p>
            <a:pPr marL="265113" indent="-265113">
              <a:buFont typeface="Arial" panose="020B0604020202020204" pitchFamily="34" charset="0"/>
              <a:buChar char="•"/>
            </a:pPr>
            <a:r>
              <a:rPr lang="en-US" i="1" dirty="0" err="1" smtClean="0"/>
              <a:t>Beclin</a:t>
            </a:r>
            <a:r>
              <a:rPr lang="en-US" i="1" dirty="0" smtClean="0"/>
              <a:t> 1 </a:t>
            </a:r>
            <a:r>
              <a:rPr lang="en-US" dirty="0" smtClean="0"/>
              <a:t>deletion: </a:t>
            </a:r>
            <a:r>
              <a:rPr lang="el-GR" dirty="0" smtClean="0"/>
              <a:t>	40% περιπτώσεων καρκίνου του προστάτη</a:t>
            </a:r>
          </a:p>
          <a:p>
            <a:r>
              <a:rPr lang="el-GR" dirty="0"/>
              <a:t>	</a:t>
            </a:r>
            <a:r>
              <a:rPr lang="el-GR" dirty="0" smtClean="0"/>
              <a:t>	50%</a:t>
            </a:r>
            <a:r>
              <a:rPr lang="el-GR" dirty="0"/>
              <a:t> περιπτώσεων καρκίνου του </a:t>
            </a:r>
            <a:r>
              <a:rPr lang="el-GR" dirty="0" smtClean="0"/>
              <a:t>μαστού</a:t>
            </a:r>
          </a:p>
          <a:p>
            <a:r>
              <a:rPr lang="el-GR" dirty="0"/>
              <a:t>	</a:t>
            </a:r>
            <a:r>
              <a:rPr lang="el-GR" dirty="0" smtClean="0"/>
              <a:t>	75% </a:t>
            </a:r>
            <a:r>
              <a:rPr lang="el-GR" dirty="0"/>
              <a:t>περιπτώσεων καρκίνου </a:t>
            </a:r>
            <a:r>
              <a:rPr lang="el-GR" dirty="0" smtClean="0"/>
              <a:t>των ωοθηκών</a:t>
            </a:r>
          </a:p>
          <a:p>
            <a:endParaRPr lang="el-GR" dirty="0"/>
          </a:p>
          <a:p>
            <a:pPr marL="265113" indent="-265113">
              <a:buFont typeface="Arial" panose="020B0604020202020204" pitchFamily="34" charset="0"/>
              <a:buChar char="•"/>
            </a:pPr>
            <a:r>
              <a:rPr lang="en-US" i="1" dirty="0" smtClean="0"/>
              <a:t>ATG2B, ATG5, ATG9</a:t>
            </a:r>
            <a:r>
              <a:rPr lang="en-US" dirty="0" smtClean="0"/>
              <a:t> </a:t>
            </a:r>
            <a:r>
              <a:rPr lang="en-US" dirty="0" err="1" smtClean="0"/>
              <a:t>mut</a:t>
            </a:r>
            <a:r>
              <a:rPr lang="en-US" dirty="0" smtClean="0"/>
              <a:t>: </a:t>
            </a:r>
            <a:r>
              <a:rPr lang="el-GR" dirty="0" smtClean="0"/>
              <a:t>καρκίνο του στομάχου και παχέος εντέρου</a:t>
            </a:r>
            <a:r>
              <a:rPr lang="en-US" dirty="0" smtClean="0"/>
              <a:t> </a:t>
            </a:r>
            <a:endParaRPr lang="el-GR" dirty="0" smtClean="0"/>
          </a:p>
          <a:p>
            <a:endParaRPr lang="el-GR" dirty="0"/>
          </a:p>
          <a:p>
            <a:endParaRPr lang="en-US" dirty="0" smtClean="0"/>
          </a:p>
          <a:p>
            <a:pPr marL="265113" indent="-265113">
              <a:buFont typeface="Arial" panose="020B0604020202020204" pitchFamily="34" charset="0"/>
              <a:buChar char="•"/>
            </a:pPr>
            <a:r>
              <a:rPr lang="en-US" dirty="0" smtClean="0"/>
              <a:t>p62      : </a:t>
            </a:r>
            <a:r>
              <a:rPr lang="el-GR" dirty="0" smtClean="0"/>
              <a:t>στον </a:t>
            </a:r>
            <a:r>
              <a:rPr lang="el-GR" dirty="0" err="1" smtClean="0"/>
              <a:t>ηπατοκυτταρικό</a:t>
            </a:r>
            <a:r>
              <a:rPr lang="el-GR" dirty="0" smtClean="0"/>
              <a:t> καρκίνο</a:t>
            </a:r>
          </a:p>
          <a:p>
            <a:r>
              <a:rPr lang="en-US" i="1" dirty="0" smtClean="0"/>
              <a:t> </a:t>
            </a:r>
            <a:endParaRPr lang="el-GR" i="1" dirty="0"/>
          </a:p>
        </p:txBody>
      </p:sp>
      <p:cxnSp>
        <p:nvCxnSpPr>
          <p:cNvPr id="6" name="Ευθύγραμμο βέλος σύνδεσης 5"/>
          <p:cNvCxnSpPr/>
          <p:nvPr/>
        </p:nvCxnSpPr>
        <p:spPr>
          <a:xfrm flipV="1">
            <a:off x="2268662" y="6192788"/>
            <a:ext cx="0" cy="504056"/>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2600343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7917" y="374576"/>
            <a:ext cx="9161867" cy="1477328"/>
          </a:xfrm>
          <a:prstGeom prst="rect">
            <a:avLst/>
          </a:prstGeom>
          <a:solidFill>
            <a:schemeClr val="bg2"/>
          </a:solidFill>
        </p:spPr>
        <p:txBody>
          <a:bodyPr wrap="none" rtlCol="0" anchor="ctr">
            <a:spAutoFit/>
          </a:bodyPr>
          <a:lstStyle/>
          <a:p>
            <a:pPr algn="ctr">
              <a:lnSpc>
                <a:spcPct val="150000"/>
              </a:lnSpc>
            </a:pPr>
            <a:r>
              <a:rPr lang="el-GR" b="1" dirty="0" smtClean="0"/>
              <a:t>    </a:t>
            </a:r>
            <a:r>
              <a:rPr lang="el-GR" b="1" dirty="0" err="1" smtClean="0"/>
              <a:t>Αυτοφαγία</a:t>
            </a:r>
            <a:r>
              <a:rPr lang="el-GR" b="1" dirty="0" smtClean="0"/>
              <a:t> ως θεραπευτικό μέσο στον καρκίνο</a:t>
            </a:r>
          </a:p>
          <a:p>
            <a:pPr algn="ctr">
              <a:lnSpc>
                <a:spcPct val="150000"/>
              </a:lnSpc>
            </a:pPr>
            <a:r>
              <a:rPr lang="el-GR" i="1" dirty="0"/>
              <a:t>σ</a:t>
            </a:r>
            <a:r>
              <a:rPr lang="el-GR" i="1" dirty="0" smtClean="0"/>
              <a:t>υμπληρωματικά χημειοθεραπείας και ακτινοθεραπείας </a:t>
            </a:r>
            <a:endParaRPr lang="el-GR" i="1" dirty="0"/>
          </a:p>
        </p:txBody>
      </p:sp>
      <p:sp>
        <p:nvSpPr>
          <p:cNvPr id="3" name="TextBox 2"/>
          <p:cNvSpPr txBox="1"/>
          <p:nvPr/>
        </p:nvSpPr>
        <p:spPr>
          <a:xfrm>
            <a:off x="2520040" y="4297792"/>
            <a:ext cx="3384376" cy="954107"/>
          </a:xfrm>
          <a:prstGeom prst="rect">
            <a:avLst/>
          </a:prstGeom>
          <a:noFill/>
        </p:spPr>
        <p:txBody>
          <a:bodyPr wrap="square" rtlCol="0">
            <a:spAutoFit/>
          </a:bodyPr>
          <a:lstStyle/>
          <a:p>
            <a:r>
              <a:rPr lang="el-GR" sz="2800" b="1" dirty="0" err="1" smtClean="0"/>
              <a:t>Ογκο</a:t>
            </a:r>
            <a:r>
              <a:rPr lang="el-GR" sz="2800" b="1" dirty="0" smtClean="0"/>
              <a:t>-κατασταλτικός ρόλος </a:t>
            </a:r>
            <a:endParaRPr lang="el-GR" sz="2800" b="1" dirty="0"/>
          </a:p>
        </p:txBody>
      </p:sp>
      <p:sp>
        <p:nvSpPr>
          <p:cNvPr id="4" name="TextBox 3"/>
          <p:cNvSpPr txBox="1"/>
          <p:nvPr/>
        </p:nvSpPr>
        <p:spPr>
          <a:xfrm>
            <a:off x="7165206" y="4245540"/>
            <a:ext cx="2900522" cy="954107"/>
          </a:xfrm>
          <a:prstGeom prst="rect">
            <a:avLst/>
          </a:prstGeom>
          <a:noFill/>
        </p:spPr>
        <p:txBody>
          <a:bodyPr wrap="square" rtlCol="0">
            <a:spAutoFit/>
          </a:bodyPr>
          <a:lstStyle/>
          <a:p>
            <a:r>
              <a:rPr lang="el-GR" sz="2800" b="1" dirty="0" err="1" smtClean="0"/>
              <a:t>Ογκο</a:t>
            </a:r>
            <a:r>
              <a:rPr lang="el-GR" sz="2800" b="1" dirty="0" smtClean="0"/>
              <a:t>-επαγωγικός ρόλος </a:t>
            </a:r>
            <a:endParaRPr lang="el-GR" sz="2800" b="1" dirty="0"/>
          </a:p>
        </p:txBody>
      </p:sp>
      <p:sp>
        <p:nvSpPr>
          <p:cNvPr id="5" name="Δεξιό βέλος 4"/>
          <p:cNvSpPr/>
          <p:nvPr/>
        </p:nvSpPr>
        <p:spPr>
          <a:xfrm>
            <a:off x="1188542" y="3238339"/>
            <a:ext cx="8784975" cy="860710"/>
          </a:xfrm>
          <a:prstGeom prst="rightArrow">
            <a:avLst>
              <a:gd name="adj1" fmla="val 38712"/>
              <a:gd name="adj2" fmla="val 50000"/>
            </a:avLst>
          </a:prstGeom>
          <a:gradFill flip="none" rotWithShape="1">
            <a:gsLst>
              <a:gs pos="90000">
                <a:srgbClr val="C71D1D"/>
              </a:gs>
              <a:gs pos="24000">
                <a:srgbClr val="92D050"/>
              </a:gs>
              <a:gs pos="50000">
                <a:srgbClr val="FF7C80"/>
              </a:gs>
              <a:gs pos="68000">
                <a:srgbClr val="FF0000"/>
              </a:gs>
              <a:gs pos="81000">
                <a:srgbClr val="C71D1D"/>
              </a:gs>
              <a:gs pos="100000">
                <a:srgbClr val="C71D1D"/>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948" dirty="0"/>
          </a:p>
        </p:txBody>
      </p:sp>
      <p:sp>
        <p:nvSpPr>
          <p:cNvPr id="6" name="TextBox 5"/>
          <p:cNvSpPr txBox="1"/>
          <p:nvPr/>
        </p:nvSpPr>
        <p:spPr>
          <a:xfrm>
            <a:off x="10117534" y="3305268"/>
            <a:ext cx="2412678" cy="830997"/>
          </a:xfrm>
          <a:prstGeom prst="rect">
            <a:avLst/>
          </a:prstGeom>
          <a:noFill/>
        </p:spPr>
        <p:txBody>
          <a:bodyPr wrap="square" rtlCol="0">
            <a:spAutoFit/>
          </a:bodyPr>
          <a:lstStyle/>
          <a:p>
            <a:r>
              <a:rPr lang="el-GR" sz="2400" dirty="0" smtClean="0"/>
              <a:t>εξέλιξη καρκινογένεσης</a:t>
            </a:r>
            <a:endParaRPr lang="el-GR" sz="2400" dirty="0"/>
          </a:p>
        </p:txBody>
      </p:sp>
      <p:sp>
        <p:nvSpPr>
          <p:cNvPr id="7" name="Βέλος προς τα κάτω 6"/>
          <p:cNvSpPr/>
          <p:nvPr/>
        </p:nvSpPr>
        <p:spPr>
          <a:xfrm>
            <a:off x="8317374" y="5099098"/>
            <a:ext cx="288000" cy="86400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Βέλος προς τα κάτω 7"/>
          <p:cNvSpPr/>
          <p:nvPr/>
        </p:nvSpPr>
        <p:spPr>
          <a:xfrm>
            <a:off x="3952320" y="5135184"/>
            <a:ext cx="288000" cy="864000"/>
          </a:xfrm>
          <a:prstGeom prst="downArrow">
            <a:avLst/>
          </a:prstGeom>
          <a:solidFill>
            <a:srgbClr val="298F35"/>
          </a:solidFill>
          <a:ln w="22225">
            <a:solidFill>
              <a:srgbClr val="298F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Box 8"/>
          <p:cNvSpPr txBox="1"/>
          <p:nvPr/>
        </p:nvSpPr>
        <p:spPr>
          <a:xfrm>
            <a:off x="1788107" y="6163270"/>
            <a:ext cx="4429142" cy="2308324"/>
          </a:xfrm>
          <a:prstGeom prst="rect">
            <a:avLst/>
          </a:prstGeom>
          <a:noFill/>
          <a:ln>
            <a:solidFill>
              <a:schemeClr val="tx1"/>
            </a:solidFill>
          </a:ln>
        </p:spPr>
        <p:txBody>
          <a:bodyPr wrap="square" rtlCol="0">
            <a:spAutoFit/>
          </a:bodyPr>
          <a:lstStyle/>
          <a:p>
            <a:pPr marL="266700" indent="-266700">
              <a:buFont typeface="Arial" panose="020B0604020202020204" pitchFamily="34" charset="0"/>
              <a:buChar char="•"/>
            </a:pPr>
            <a:r>
              <a:rPr lang="el-GR" sz="2400" b="1" dirty="0" smtClean="0"/>
              <a:t>Απομάκρυνση </a:t>
            </a:r>
            <a:r>
              <a:rPr lang="el-GR" sz="2400" dirty="0" smtClean="0"/>
              <a:t>αλλοιωμένων</a:t>
            </a:r>
            <a:r>
              <a:rPr lang="el-GR" sz="2400" b="1" dirty="0" smtClean="0"/>
              <a:t> </a:t>
            </a:r>
            <a:r>
              <a:rPr lang="el-GR" sz="2400" dirty="0" smtClean="0"/>
              <a:t>οργανιδίων, πρωτεϊνών, </a:t>
            </a:r>
            <a:r>
              <a:rPr lang="en-US" sz="2400" dirty="0" smtClean="0"/>
              <a:t>DNA</a:t>
            </a:r>
          </a:p>
          <a:p>
            <a:pPr marL="266700" indent="-266700">
              <a:buFont typeface="Arial" panose="020B0604020202020204" pitchFamily="34" charset="0"/>
              <a:buChar char="•"/>
            </a:pPr>
            <a:r>
              <a:rPr lang="el-GR" sz="2400" b="1" dirty="0" smtClean="0"/>
              <a:t>Ελάττωση</a:t>
            </a:r>
            <a:r>
              <a:rPr lang="el-GR" sz="2400" dirty="0" smtClean="0"/>
              <a:t> ελευθέρων ριζών, οξειδωτικού στρες</a:t>
            </a:r>
            <a:endParaRPr lang="en-US" sz="2400" dirty="0" smtClean="0"/>
          </a:p>
          <a:p>
            <a:pPr marL="266700" indent="-266700">
              <a:buFont typeface="Arial" panose="020B0604020202020204" pitchFamily="34" charset="0"/>
              <a:buChar char="•"/>
            </a:pPr>
            <a:r>
              <a:rPr lang="el-GR" sz="2400" b="1" dirty="0" smtClean="0"/>
              <a:t>Προστασία</a:t>
            </a:r>
            <a:r>
              <a:rPr lang="el-GR" sz="2400" dirty="0" smtClean="0"/>
              <a:t> από </a:t>
            </a:r>
            <a:r>
              <a:rPr lang="el-GR" sz="2400" dirty="0" err="1" smtClean="0"/>
              <a:t>γενωμικές</a:t>
            </a:r>
            <a:r>
              <a:rPr lang="el-GR" sz="2400" dirty="0" smtClean="0"/>
              <a:t> βλάβες και </a:t>
            </a:r>
            <a:r>
              <a:rPr lang="el-GR" sz="2400" dirty="0" err="1" smtClean="0"/>
              <a:t>ογκογένεση</a:t>
            </a:r>
            <a:r>
              <a:rPr lang="el-GR" sz="2400" dirty="0" smtClean="0"/>
              <a:t> </a:t>
            </a:r>
            <a:endParaRPr lang="el-GR" sz="2400" dirty="0"/>
          </a:p>
        </p:txBody>
      </p:sp>
      <p:sp>
        <p:nvSpPr>
          <p:cNvPr id="10" name="TextBox 9"/>
          <p:cNvSpPr txBox="1"/>
          <p:nvPr/>
        </p:nvSpPr>
        <p:spPr>
          <a:xfrm>
            <a:off x="6661150" y="6106033"/>
            <a:ext cx="5869062" cy="2677656"/>
          </a:xfrm>
          <a:prstGeom prst="rect">
            <a:avLst/>
          </a:prstGeom>
          <a:noFill/>
          <a:ln>
            <a:solidFill>
              <a:schemeClr val="tx1"/>
            </a:solidFill>
          </a:ln>
        </p:spPr>
        <p:txBody>
          <a:bodyPr wrap="square" rtlCol="0">
            <a:spAutoFit/>
          </a:bodyPr>
          <a:lstStyle/>
          <a:p>
            <a:pPr marL="266700" indent="-266700">
              <a:buFont typeface="Arial" panose="020B0604020202020204" pitchFamily="34" charset="0"/>
              <a:buChar char="•"/>
            </a:pPr>
            <a:r>
              <a:rPr lang="el-GR" sz="2400" b="1" dirty="0" smtClean="0"/>
              <a:t>Προσαρμογή</a:t>
            </a:r>
            <a:r>
              <a:rPr lang="el-GR" sz="2400" dirty="0" smtClean="0"/>
              <a:t> και </a:t>
            </a:r>
            <a:r>
              <a:rPr lang="el-GR" sz="2400" b="1" dirty="0" smtClean="0"/>
              <a:t>ανθεκτικότητα </a:t>
            </a:r>
            <a:r>
              <a:rPr lang="el-GR" sz="2400" dirty="0" smtClean="0"/>
              <a:t>σε αντίξοες συνθήκες : </a:t>
            </a:r>
            <a:r>
              <a:rPr lang="el-GR" sz="2400" dirty="0" err="1" smtClean="0"/>
              <a:t>υποξία</a:t>
            </a:r>
            <a:r>
              <a:rPr lang="el-GR" sz="2400" dirty="0" smtClean="0"/>
              <a:t>, έλλειψη θρεπτικών συστατικών και αυξητικών παραγόντων </a:t>
            </a:r>
          </a:p>
          <a:p>
            <a:pPr marL="266700" indent="-266700">
              <a:buFont typeface="Arial" panose="020B0604020202020204" pitchFamily="34" charset="0"/>
              <a:buChar char="•"/>
            </a:pPr>
            <a:r>
              <a:rPr lang="el-GR" sz="2400" b="1" dirty="0" smtClean="0"/>
              <a:t>Ανταπόκριση σε αυξημένες μεταβολικές ανάγκες </a:t>
            </a:r>
            <a:r>
              <a:rPr lang="el-GR" sz="2400" dirty="0" smtClean="0"/>
              <a:t>λόγω μεγάλου αυξητικού και πολλαπλασιαστικού δυναμικού</a:t>
            </a:r>
            <a:endParaRPr lang="el-GR" sz="2400" dirty="0"/>
          </a:p>
        </p:txBody>
      </p:sp>
      <p:sp>
        <p:nvSpPr>
          <p:cNvPr id="11" name="TextBox 15"/>
          <p:cNvSpPr txBox="1"/>
          <p:nvPr/>
        </p:nvSpPr>
        <p:spPr>
          <a:xfrm>
            <a:off x="1753741" y="2915611"/>
            <a:ext cx="1162993" cy="461665"/>
          </a:xfrm>
          <a:prstGeom prst="rect">
            <a:avLst/>
          </a:prstGeom>
          <a:noFill/>
        </p:spPr>
        <p:txBody>
          <a:bodyPr wrap="square" rtlCol="0">
            <a:spAutoFit/>
          </a:bodyPr>
          <a:lstStyle/>
          <a:p>
            <a:r>
              <a:rPr lang="en-US" sz="2400" b="1" dirty="0"/>
              <a:t>N</a:t>
            </a:r>
            <a:r>
              <a:rPr lang="en-US" sz="2400" b="1" dirty="0" smtClean="0"/>
              <a:t>ormal</a:t>
            </a:r>
            <a:endParaRPr lang="el-GR" sz="2400" b="1" dirty="0"/>
          </a:p>
        </p:txBody>
      </p:sp>
      <p:sp>
        <p:nvSpPr>
          <p:cNvPr id="12" name="TextBox 17"/>
          <p:cNvSpPr txBox="1"/>
          <p:nvPr/>
        </p:nvSpPr>
        <p:spPr>
          <a:xfrm>
            <a:off x="8005163" y="2880420"/>
            <a:ext cx="1032251" cy="461665"/>
          </a:xfrm>
          <a:prstGeom prst="rect">
            <a:avLst/>
          </a:prstGeom>
          <a:noFill/>
        </p:spPr>
        <p:txBody>
          <a:bodyPr wrap="square" rtlCol="0">
            <a:spAutoFit/>
          </a:bodyPr>
          <a:lstStyle/>
          <a:p>
            <a:r>
              <a:rPr lang="en-US" sz="2400" b="1" dirty="0" smtClean="0"/>
              <a:t>Tumor</a:t>
            </a:r>
            <a:endParaRPr lang="el-GR" sz="2400" b="1" dirty="0"/>
          </a:p>
        </p:txBody>
      </p:sp>
      <p:sp>
        <p:nvSpPr>
          <p:cNvPr id="13" name="TextBox 12"/>
          <p:cNvSpPr txBox="1"/>
          <p:nvPr/>
        </p:nvSpPr>
        <p:spPr>
          <a:xfrm>
            <a:off x="3564806" y="2895130"/>
            <a:ext cx="2932668" cy="461665"/>
          </a:xfrm>
          <a:prstGeom prst="rect">
            <a:avLst/>
          </a:prstGeom>
          <a:noFill/>
        </p:spPr>
        <p:txBody>
          <a:bodyPr wrap="square" rtlCol="0">
            <a:spAutoFit/>
          </a:bodyPr>
          <a:lstStyle/>
          <a:p>
            <a:r>
              <a:rPr lang="en-US" sz="2400" b="1" dirty="0" err="1" smtClean="0"/>
              <a:t>Preneoplastic</a:t>
            </a:r>
            <a:r>
              <a:rPr lang="en-US" sz="2400" b="1" dirty="0" smtClean="0"/>
              <a:t> lesions</a:t>
            </a:r>
            <a:endParaRPr lang="el-GR" sz="2400" b="1" dirty="0"/>
          </a:p>
        </p:txBody>
      </p:sp>
      <p:sp>
        <p:nvSpPr>
          <p:cNvPr id="14" name="TextBox 13"/>
          <p:cNvSpPr txBox="1"/>
          <p:nvPr/>
        </p:nvSpPr>
        <p:spPr>
          <a:xfrm>
            <a:off x="1676369" y="10351006"/>
            <a:ext cx="4398897" cy="553998"/>
          </a:xfrm>
          <a:prstGeom prst="rect">
            <a:avLst/>
          </a:prstGeom>
          <a:noFill/>
        </p:spPr>
        <p:txBody>
          <a:bodyPr wrap="none" rtlCol="0">
            <a:spAutoFit/>
          </a:bodyPr>
          <a:lstStyle/>
          <a:p>
            <a:r>
              <a:rPr lang="el-GR" b="1" dirty="0" smtClean="0"/>
              <a:t>Επαγωγή της αυτοφαγίας </a:t>
            </a:r>
            <a:endParaRPr lang="el-GR" b="1" dirty="0"/>
          </a:p>
        </p:txBody>
      </p:sp>
      <p:sp>
        <p:nvSpPr>
          <p:cNvPr id="15" name="TextBox 14"/>
          <p:cNvSpPr txBox="1"/>
          <p:nvPr/>
        </p:nvSpPr>
        <p:spPr>
          <a:xfrm>
            <a:off x="7014781" y="10353003"/>
            <a:ext cx="4526817" cy="553998"/>
          </a:xfrm>
          <a:prstGeom prst="rect">
            <a:avLst/>
          </a:prstGeom>
          <a:noFill/>
        </p:spPr>
        <p:txBody>
          <a:bodyPr wrap="none" rtlCol="0">
            <a:spAutoFit/>
          </a:bodyPr>
          <a:lstStyle/>
          <a:p>
            <a:r>
              <a:rPr lang="el-GR" b="1" dirty="0" smtClean="0"/>
              <a:t>Αναστολή της αυτοφαγίας </a:t>
            </a:r>
            <a:endParaRPr lang="el-GR" b="1" dirty="0"/>
          </a:p>
        </p:txBody>
      </p:sp>
      <p:sp>
        <p:nvSpPr>
          <p:cNvPr id="16" name="TextBox 15"/>
          <p:cNvSpPr txBox="1"/>
          <p:nvPr/>
        </p:nvSpPr>
        <p:spPr>
          <a:xfrm>
            <a:off x="2506783" y="10950540"/>
            <a:ext cx="2858223" cy="1938992"/>
          </a:xfrm>
          <a:prstGeom prst="rect">
            <a:avLst/>
          </a:prstGeom>
          <a:noFill/>
        </p:spPr>
        <p:txBody>
          <a:bodyPr wrap="square" rtlCol="0">
            <a:spAutoFit/>
          </a:bodyPr>
          <a:lstStyle/>
          <a:p>
            <a:pPr marL="265113" indent="-265113">
              <a:buFont typeface="Arial" panose="020B0604020202020204" pitchFamily="34" charset="0"/>
              <a:buChar char="•"/>
            </a:pPr>
            <a:r>
              <a:rPr lang="en-US" dirty="0" smtClean="0"/>
              <a:t>Rapamycin</a:t>
            </a:r>
          </a:p>
          <a:p>
            <a:pPr marL="265113" indent="-265113">
              <a:buFont typeface="Arial" panose="020B0604020202020204" pitchFamily="34" charset="0"/>
              <a:buChar char="•"/>
            </a:pPr>
            <a:r>
              <a:rPr lang="en-US" dirty="0" err="1" smtClean="0"/>
              <a:t>Everolimus</a:t>
            </a:r>
            <a:r>
              <a:rPr lang="en-US" dirty="0" smtClean="0"/>
              <a:t> </a:t>
            </a:r>
          </a:p>
          <a:p>
            <a:pPr marL="265113" indent="-265113">
              <a:buFont typeface="Arial" panose="020B0604020202020204" pitchFamily="34" charset="0"/>
              <a:buChar char="•"/>
            </a:pPr>
            <a:r>
              <a:rPr lang="en-US" dirty="0" err="1" smtClean="0"/>
              <a:t>Temsirolimus</a:t>
            </a:r>
            <a:r>
              <a:rPr lang="en-US" dirty="0" smtClean="0"/>
              <a:t> </a:t>
            </a:r>
          </a:p>
          <a:p>
            <a:pPr marL="265113" indent="-265113">
              <a:buFont typeface="Arial" panose="020B0604020202020204" pitchFamily="34" charset="0"/>
              <a:buChar char="•"/>
            </a:pPr>
            <a:r>
              <a:rPr lang="en-US" dirty="0" err="1" smtClean="0"/>
              <a:t>Imatinib</a:t>
            </a:r>
            <a:endParaRPr lang="el-GR" dirty="0"/>
          </a:p>
        </p:txBody>
      </p:sp>
      <p:sp>
        <p:nvSpPr>
          <p:cNvPr id="17" name="TextBox 16"/>
          <p:cNvSpPr txBox="1"/>
          <p:nvPr/>
        </p:nvSpPr>
        <p:spPr>
          <a:xfrm>
            <a:off x="7449002" y="10939355"/>
            <a:ext cx="3658373" cy="1938992"/>
          </a:xfrm>
          <a:prstGeom prst="rect">
            <a:avLst/>
          </a:prstGeom>
          <a:noFill/>
        </p:spPr>
        <p:txBody>
          <a:bodyPr wrap="square" rtlCol="0">
            <a:spAutoFit/>
          </a:bodyPr>
          <a:lstStyle/>
          <a:p>
            <a:pPr marL="265113" indent="-265113">
              <a:buFont typeface="Arial" panose="020B0604020202020204" pitchFamily="34" charset="0"/>
              <a:buChar char="•"/>
            </a:pPr>
            <a:r>
              <a:rPr lang="en-US" dirty="0" smtClean="0"/>
              <a:t>Hydroxychloroquine</a:t>
            </a:r>
          </a:p>
          <a:p>
            <a:pPr marL="265113" indent="-265113">
              <a:buFont typeface="Arial" panose="020B0604020202020204" pitchFamily="34" charset="0"/>
              <a:buChar char="•"/>
            </a:pPr>
            <a:r>
              <a:rPr lang="en-US" dirty="0" err="1" smtClean="0"/>
              <a:t>Bortezomib</a:t>
            </a:r>
            <a:endParaRPr lang="en-US" dirty="0" smtClean="0"/>
          </a:p>
          <a:p>
            <a:pPr marL="265113" indent="-265113">
              <a:buFont typeface="Arial" panose="020B0604020202020204" pitchFamily="34" charset="0"/>
              <a:buChar char="•"/>
            </a:pPr>
            <a:r>
              <a:rPr lang="en-US" dirty="0" err="1" smtClean="0"/>
              <a:t>Vorinostat</a:t>
            </a:r>
            <a:r>
              <a:rPr lang="en-US" dirty="0" smtClean="0"/>
              <a:t> </a:t>
            </a:r>
          </a:p>
          <a:p>
            <a:pPr marL="265113" indent="-265113">
              <a:buFont typeface="Arial" panose="020B0604020202020204" pitchFamily="34" charset="0"/>
              <a:buChar char="•"/>
            </a:pPr>
            <a:r>
              <a:rPr lang="en-US" dirty="0" err="1" smtClean="0"/>
              <a:t>Bafilomycin</a:t>
            </a:r>
            <a:r>
              <a:rPr lang="en-US" dirty="0" smtClean="0"/>
              <a:t> A1</a:t>
            </a:r>
            <a:endParaRPr lang="el-GR" dirty="0"/>
          </a:p>
        </p:txBody>
      </p:sp>
      <p:sp>
        <p:nvSpPr>
          <p:cNvPr id="19" name="Βέλος προς τα κάτω 18"/>
          <p:cNvSpPr/>
          <p:nvPr/>
        </p:nvSpPr>
        <p:spPr>
          <a:xfrm>
            <a:off x="9134188" y="9373896"/>
            <a:ext cx="288000" cy="864000"/>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Βέλος προς τα κάτω 19"/>
          <p:cNvSpPr/>
          <p:nvPr/>
        </p:nvSpPr>
        <p:spPr>
          <a:xfrm>
            <a:off x="3564806" y="9373896"/>
            <a:ext cx="288000" cy="864000"/>
          </a:xfrm>
          <a:prstGeom prst="downArrow">
            <a:avLst/>
          </a:prstGeom>
          <a:solidFill>
            <a:srgbClr val="92D050"/>
          </a:solidFill>
          <a:ln w="222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xmlns="" val="86641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9" grpId="0" animBg="1"/>
      <p:bldP spid="19" grpId="1"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556694" y="5472708"/>
            <a:ext cx="8424936" cy="1080120"/>
          </a:xfrm>
          <a:prstGeom prst="rect">
            <a:avLst/>
          </a:prstGeom>
          <a:solidFill>
            <a:schemeClr val="bg2"/>
          </a:solidFill>
        </p:spPr>
        <p:txBody>
          <a:bodyPr wrap="square">
            <a:spAutoFit/>
          </a:bodyPr>
          <a:lstStyle/>
          <a:p>
            <a:pPr algn="ctr"/>
            <a:r>
              <a:rPr lang="el-GR" sz="3200" b="1" i="1" dirty="0"/>
              <a:t>Μελέτη της αυτοφαγίας στον καρκίνο του λάρυγγα  </a:t>
            </a:r>
          </a:p>
        </p:txBody>
      </p:sp>
    </p:spTree>
    <p:extLst>
      <p:ext uri="{BB962C8B-B14F-4D97-AF65-F5344CB8AC3E}">
        <p14:creationId xmlns:p14="http://schemas.microsoft.com/office/powerpoint/2010/main" xmlns="" val="37011056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717866" y="3700438"/>
            <a:ext cx="9658192" cy="1477328"/>
          </a:xfrm>
          <a:prstGeom prst="rect">
            <a:avLst/>
          </a:prstGeom>
        </p:spPr>
        <p:txBody>
          <a:bodyPr wrap="square">
            <a:spAutoFit/>
          </a:bodyPr>
          <a:lstStyle/>
          <a:p>
            <a:pPr marL="265113" indent="-265113" defTabSz="192088">
              <a:buFont typeface="Arial" pitchFamily="34" charset="0"/>
              <a:buChar char="•"/>
            </a:pPr>
            <a:r>
              <a:rPr lang="el-GR" dirty="0" smtClean="0"/>
              <a:t> Ο ρόλος της αυτοφαγίας στην καρκινογένεση όγκων κεφαλής-τραχήλου</a:t>
            </a:r>
            <a:endParaRPr lang="en-US" dirty="0" smtClean="0"/>
          </a:p>
          <a:p>
            <a:pPr marL="265113" indent="-265113" defTabSz="192088">
              <a:buFont typeface="Arial" pitchFamily="34" charset="0"/>
              <a:buChar char="•"/>
            </a:pPr>
            <a:endParaRPr lang="el-GR" dirty="0" smtClean="0"/>
          </a:p>
        </p:txBody>
      </p:sp>
      <p:sp>
        <p:nvSpPr>
          <p:cNvPr id="3" name="2 - Κουμπί ενέργειας: Βοήθεια">
            <a:hlinkClick r:id="" action="ppaction://noaction" highlightClick="1"/>
          </p:cNvPr>
          <p:cNvSpPr/>
          <p:nvPr/>
        </p:nvSpPr>
        <p:spPr>
          <a:xfrm>
            <a:off x="10518802" y="3717661"/>
            <a:ext cx="720080" cy="791907"/>
          </a:xfrm>
          <a:prstGeom prst="actionButtonHel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3 - Κουμπί ενέργειας: Βοήθεια">
            <a:hlinkClick r:id="" action="ppaction://noaction" highlightClick="1"/>
          </p:cNvPr>
          <p:cNvSpPr/>
          <p:nvPr/>
        </p:nvSpPr>
        <p:spPr>
          <a:xfrm>
            <a:off x="10525700" y="5843578"/>
            <a:ext cx="720080" cy="791907"/>
          </a:xfrm>
          <a:prstGeom prst="actionButtonHel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1"/>
          <p:cNvSpPr txBox="1"/>
          <p:nvPr/>
        </p:nvSpPr>
        <p:spPr>
          <a:xfrm>
            <a:off x="4212878" y="643776"/>
            <a:ext cx="4896544" cy="584775"/>
          </a:xfrm>
          <a:prstGeom prst="rect">
            <a:avLst/>
          </a:prstGeom>
          <a:solidFill>
            <a:schemeClr val="bg2"/>
          </a:solidFill>
        </p:spPr>
        <p:txBody>
          <a:bodyPr wrap="square" rtlCol="0" anchor="ctr">
            <a:spAutoFit/>
          </a:bodyPr>
          <a:lstStyle/>
          <a:p>
            <a:pPr algn="ctr"/>
            <a:r>
              <a:rPr lang="el-GR" sz="3200" b="1" dirty="0" smtClean="0"/>
              <a:t>Ερωτήματα</a:t>
            </a:r>
            <a:endParaRPr lang="el-GR" sz="3200" b="1" dirty="0"/>
          </a:p>
        </p:txBody>
      </p:sp>
      <p:sp>
        <p:nvSpPr>
          <p:cNvPr id="6" name="5 - Ορθογώνιο"/>
          <p:cNvSpPr/>
          <p:nvPr/>
        </p:nvSpPr>
        <p:spPr>
          <a:xfrm>
            <a:off x="1645321" y="5509258"/>
            <a:ext cx="8659167" cy="1938992"/>
          </a:xfrm>
          <a:prstGeom prst="rect">
            <a:avLst/>
          </a:prstGeom>
        </p:spPr>
        <p:txBody>
          <a:bodyPr wrap="square">
            <a:spAutoFit/>
          </a:bodyPr>
          <a:lstStyle/>
          <a:p>
            <a:pPr marL="360363" indent="-360363" defTabSz="265113">
              <a:buFont typeface="Arial" pitchFamily="34" charset="0"/>
              <a:buChar char="•"/>
            </a:pPr>
            <a:r>
              <a:rPr lang="el-GR" dirty="0" smtClean="0"/>
              <a:t>Υπάρχει συσχέτιση του προτύπου της </a:t>
            </a:r>
            <a:r>
              <a:rPr lang="el-GR" dirty="0" err="1" smtClean="0"/>
              <a:t>αυτοφαγικής</a:t>
            </a:r>
            <a:r>
              <a:rPr lang="el-GR" dirty="0" smtClean="0"/>
              <a:t> λειτουργίας με το πρότυπο ενεργοποίησης του μηχανισμού απόκρισης στις βλάβες του </a:t>
            </a:r>
            <a:r>
              <a:rPr lang="en-US" dirty="0" smtClean="0"/>
              <a:t>DNA</a:t>
            </a:r>
            <a:r>
              <a:rPr lang="el-GR" dirty="0" smtClean="0"/>
              <a:t> (</a:t>
            </a:r>
            <a:r>
              <a:rPr lang="en-US" dirty="0" smtClean="0"/>
              <a:t>DNA damage response – DDR)</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25 - TextBox"/>
          <p:cNvSpPr txBox="1"/>
          <p:nvPr/>
        </p:nvSpPr>
        <p:spPr>
          <a:xfrm>
            <a:off x="8101310" y="11953428"/>
            <a:ext cx="4896544" cy="1975926"/>
          </a:xfrm>
          <a:prstGeom prst="rect">
            <a:avLst/>
          </a:prstGeom>
          <a:noFill/>
        </p:spPr>
        <p:txBody>
          <a:bodyPr wrap="square" rtlCol="0">
            <a:spAutoFit/>
          </a:bodyPr>
          <a:lstStyle/>
          <a:p>
            <a:r>
              <a:rPr lang="en-US" sz="2040" dirty="0" err="1" smtClean="0"/>
              <a:t>Gorgoulis</a:t>
            </a:r>
            <a:r>
              <a:rPr lang="en-US" sz="2040" dirty="0" smtClean="0"/>
              <a:t> et al., </a:t>
            </a:r>
            <a:r>
              <a:rPr lang="en-US" sz="2040" i="1" dirty="0" smtClean="0"/>
              <a:t>Nature</a:t>
            </a:r>
            <a:r>
              <a:rPr lang="en-US" sz="2040" dirty="0"/>
              <a:t>, 2005; </a:t>
            </a:r>
            <a:endParaRPr lang="en-US" sz="2040" dirty="0" smtClean="0"/>
          </a:p>
          <a:p>
            <a:r>
              <a:rPr lang="en-US" sz="2040" dirty="0" err="1" smtClean="0"/>
              <a:t>Bartkova</a:t>
            </a:r>
            <a:r>
              <a:rPr lang="en-US" sz="2040" dirty="0" smtClean="0"/>
              <a:t> J et al., </a:t>
            </a:r>
            <a:r>
              <a:rPr lang="en-US" sz="2040" i="1" dirty="0" smtClean="0"/>
              <a:t>Nature</a:t>
            </a:r>
            <a:r>
              <a:rPr lang="en-US" sz="2040" dirty="0"/>
              <a:t>, 2006; </a:t>
            </a:r>
            <a:endParaRPr lang="en-US" sz="2040" dirty="0" smtClean="0"/>
          </a:p>
          <a:p>
            <a:r>
              <a:rPr lang="en-US" sz="2040" dirty="0" err="1" smtClean="0"/>
              <a:t>Liontos</a:t>
            </a:r>
            <a:r>
              <a:rPr lang="en-US" sz="2040" dirty="0" smtClean="0"/>
              <a:t> et al., </a:t>
            </a:r>
            <a:r>
              <a:rPr lang="en-US" sz="2040" i="1" dirty="0" smtClean="0"/>
              <a:t>Cancer </a:t>
            </a:r>
            <a:r>
              <a:rPr lang="en-US" sz="2040" i="1" dirty="0"/>
              <a:t>Res. </a:t>
            </a:r>
            <a:r>
              <a:rPr lang="en-US" sz="2040" dirty="0"/>
              <a:t>2007; </a:t>
            </a:r>
            <a:endParaRPr lang="en-US" sz="2040" dirty="0" smtClean="0"/>
          </a:p>
          <a:p>
            <a:r>
              <a:rPr lang="en-US" sz="2040" dirty="0" err="1" smtClean="0"/>
              <a:t>Velimezi</a:t>
            </a:r>
            <a:r>
              <a:rPr lang="en-US" sz="2040" dirty="0" smtClean="0"/>
              <a:t> et al., </a:t>
            </a:r>
            <a:r>
              <a:rPr lang="en-US" sz="2040" i="1" dirty="0" smtClean="0"/>
              <a:t>Nat </a:t>
            </a:r>
            <a:r>
              <a:rPr lang="en-US" sz="2040" i="1" dirty="0"/>
              <a:t>Cell </a:t>
            </a:r>
            <a:r>
              <a:rPr lang="en-US" sz="2040" i="1" dirty="0" err="1"/>
              <a:t>Biol</a:t>
            </a:r>
            <a:r>
              <a:rPr lang="en-US" sz="2040" dirty="0"/>
              <a:t>, 2013; </a:t>
            </a:r>
            <a:endParaRPr lang="en-US" sz="2040" dirty="0" smtClean="0"/>
          </a:p>
          <a:p>
            <a:r>
              <a:rPr lang="en-US" sz="2040" dirty="0" err="1" smtClean="0"/>
              <a:t>Evangelou</a:t>
            </a:r>
            <a:r>
              <a:rPr lang="en-US" sz="2040" dirty="0" smtClean="0"/>
              <a:t> et </a:t>
            </a:r>
            <a:r>
              <a:rPr lang="en-US" sz="2040" dirty="0" err="1" smtClean="0"/>
              <a:t>al.,</a:t>
            </a:r>
            <a:r>
              <a:rPr lang="en-US" sz="2040" i="1" dirty="0" err="1" smtClean="0"/>
              <a:t>Cell</a:t>
            </a:r>
            <a:r>
              <a:rPr lang="en-US" sz="2040" i="1" dirty="0" smtClean="0"/>
              <a:t> Death Differ </a:t>
            </a:r>
            <a:r>
              <a:rPr lang="en-US" sz="2040" dirty="0"/>
              <a:t>2013; </a:t>
            </a:r>
            <a:endParaRPr lang="en-US" sz="2040" dirty="0" smtClean="0"/>
          </a:p>
          <a:p>
            <a:r>
              <a:rPr lang="en-US" sz="2040" dirty="0" err="1" smtClean="0"/>
              <a:t>Galanos</a:t>
            </a:r>
            <a:r>
              <a:rPr lang="en-US" sz="2040" dirty="0" smtClean="0"/>
              <a:t> et al., </a:t>
            </a:r>
            <a:r>
              <a:rPr lang="en-US" sz="2040" i="1" dirty="0" smtClean="0"/>
              <a:t>Nat </a:t>
            </a:r>
            <a:r>
              <a:rPr lang="en-US" sz="2040" i="1" dirty="0"/>
              <a:t>Cell </a:t>
            </a:r>
            <a:r>
              <a:rPr lang="en-US" sz="2040" i="1" dirty="0" err="1"/>
              <a:t>Biol</a:t>
            </a:r>
            <a:r>
              <a:rPr lang="en-US" sz="2040" dirty="0"/>
              <a:t>, </a:t>
            </a:r>
            <a:r>
              <a:rPr lang="en-US" sz="2040" dirty="0" smtClean="0"/>
              <a:t>2016</a:t>
            </a:r>
            <a:endParaRPr lang="el-GR" sz="2040" dirty="0"/>
          </a:p>
        </p:txBody>
      </p:sp>
      <p:pic>
        <p:nvPicPr>
          <p:cNvPr id="1026" name="Picture 2"/>
          <p:cNvPicPr>
            <a:picLocks noChangeAspect="1" noChangeArrowheads="1"/>
          </p:cNvPicPr>
          <p:nvPr/>
        </p:nvPicPr>
        <p:blipFill>
          <a:blip r:embed="rId3" cstate="print"/>
          <a:srcRect/>
          <a:stretch>
            <a:fillRect/>
          </a:stretch>
        </p:blipFill>
        <p:spPr bwMode="auto">
          <a:xfrm>
            <a:off x="1100833" y="5616724"/>
            <a:ext cx="10978404" cy="6189788"/>
          </a:xfrm>
          <a:prstGeom prst="rect">
            <a:avLst/>
          </a:prstGeom>
          <a:noFill/>
          <a:ln w="9525">
            <a:noFill/>
            <a:miter lim="800000"/>
            <a:headEnd/>
            <a:tailEnd/>
          </a:ln>
          <a:effectLst/>
        </p:spPr>
      </p:pic>
      <p:grpSp>
        <p:nvGrpSpPr>
          <p:cNvPr id="28" name="27 - Ομάδα"/>
          <p:cNvGrpSpPr/>
          <p:nvPr/>
        </p:nvGrpSpPr>
        <p:grpSpPr>
          <a:xfrm>
            <a:off x="2369692" y="1152228"/>
            <a:ext cx="8755954" cy="2952328"/>
            <a:chOff x="2009652" y="1656284"/>
            <a:chExt cx="8755954" cy="2952328"/>
          </a:xfrm>
        </p:grpSpPr>
        <p:grpSp>
          <p:nvGrpSpPr>
            <p:cNvPr id="23" name="22 - Ομάδα"/>
            <p:cNvGrpSpPr/>
            <p:nvPr/>
          </p:nvGrpSpPr>
          <p:grpSpPr>
            <a:xfrm>
              <a:off x="2009652" y="2016324"/>
              <a:ext cx="8683946" cy="2373982"/>
              <a:chOff x="2009652" y="2016324"/>
              <a:chExt cx="8683946" cy="2373982"/>
            </a:xfrm>
          </p:grpSpPr>
          <p:pic>
            <p:nvPicPr>
              <p:cNvPr id="2" name="Picture 2"/>
              <p:cNvPicPr>
                <a:picLocks noChangeAspect="1" noChangeArrowheads="1"/>
              </p:cNvPicPr>
              <p:nvPr/>
            </p:nvPicPr>
            <p:blipFill>
              <a:blip r:embed="rId4" cstate="print"/>
              <a:srcRect/>
              <a:stretch>
                <a:fillRect/>
              </a:stretch>
            </p:blipFill>
            <p:spPr bwMode="auto">
              <a:xfrm>
                <a:off x="2268662" y="2858457"/>
                <a:ext cx="5616624" cy="1069833"/>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2009652" y="2016324"/>
                <a:ext cx="8683946" cy="595883"/>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a:off x="2268481" y="3888532"/>
                <a:ext cx="5168272" cy="501774"/>
              </a:xfrm>
              <a:prstGeom prst="rect">
                <a:avLst/>
              </a:prstGeom>
              <a:noFill/>
              <a:ln w="9525">
                <a:noFill/>
                <a:miter lim="800000"/>
                <a:headEnd/>
                <a:tailEnd/>
              </a:ln>
            </p:spPr>
          </p:pic>
          <p:pic>
            <p:nvPicPr>
              <p:cNvPr id="1029" name="Picture 5"/>
              <p:cNvPicPr>
                <a:picLocks noChangeAspect="1" noChangeArrowheads="1"/>
              </p:cNvPicPr>
              <p:nvPr/>
            </p:nvPicPr>
            <p:blipFill>
              <a:blip r:embed="rId7" cstate="print"/>
              <a:srcRect r="37361" b="-798"/>
              <a:stretch>
                <a:fillRect/>
              </a:stretch>
            </p:blipFill>
            <p:spPr bwMode="auto">
              <a:xfrm>
                <a:off x="6445126" y="2458304"/>
                <a:ext cx="3914999" cy="540000"/>
              </a:xfrm>
              <a:prstGeom prst="rect">
                <a:avLst/>
              </a:prstGeom>
              <a:noFill/>
              <a:ln w="9525">
                <a:noFill/>
                <a:miter lim="800000"/>
                <a:headEnd/>
                <a:tailEnd/>
              </a:ln>
            </p:spPr>
          </p:pic>
        </p:grpSp>
        <p:sp>
          <p:nvSpPr>
            <p:cNvPr id="27" name="26 - Ορθογώνιο"/>
            <p:cNvSpPr/>
            <p:nvPr/>
          </p:nvSpPr>
          <p:spPr>
            <a:xfrm>
              <a:off x="2052638" y="1656284"/>
              <a:ext cx="8712968" cy="29523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xmlns="" val="2793262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 Ομάδα"/>
          <p:cNvGrpSpPr/>
          <p:nvPr/>
        </p:nvGrpSpPr>
        <p:grpSpPr>
          <a:xfrm>
            <a:off x="972518" y="936204"/>
            <a:ext cx="11377264" cy="4464496"/>
            <a:chOff x="1332558" y="7973938"/>
            <a:chExt cx="11377264" cy="4464496"/>
          </a:xfrm>
        </p:grpSpPr>
        <p:grpSp>
          <p:nvGrpSpPr>
            <p:cNvPr id="5" name="8 - Ομάδα"/>
            <p:cNvGrpSpPr/>
            <p:nvPr/>
          </p:nvGrpSpPr>
          <p:grpSpPr>
            <a:xfrm>
              <a:off x="1692598" y="8353028"/>
              <a:ext cx="10513169" cy="3960440"/>
              <a:chOff x="1908621" y="7848972"/>
              <a:chExt cx="10513169" cy="3960440"/>
            </a:xfrm>
          </p:grpSpPr>
          <p:pic>
            <p:nvPicPr>
              <p:cNvPr id="7" name="Picture 4"/>
              <p:cNvPicPr>
                <a:picLocks noChangeAspect="1" noChangeArrowheads="1"/>
              </p:cNvPicPr>
              <p:nvPr/>
            </p:nvPicPr>
            <p:blipFill>
              <a:blip r:embed="rId2" cstate="print"/>
              <a:srcRect t="24445" b="33333"/>
              <a:stretch>
                <a:fillRect/>
              </a:stretch>
            </p:blipFill>
            <p:spPr bwMode="auto">
              <a:xfrm>
                <a:off x="1908621" y="9001100"/>
                <a:ext cx="10181651" cy="1368152"/>
              </a:xfrm>
              <a:prstGeom prst="rect">
                <a:avLst/>
              </a:prstGeom>
              <a:noFill/>
              <a:ln w="9525">
                <a:noFill/>
                <a:miter lim="800000"/>
                <a:headEnd/>
                <a:tailEnd/>
              </a:ln>
            </p:spPr>
          </p:pic>
          <p:pic>
            <p:nvPicPr>
              <p:cNvPr id="8" name="Picture 5"/>
              <p:cNvPicPr>
                <a:picLocks noChangeAspect="1" noChangeArrowheads="1"/>
              </p:cNvPicPr>
              <p:nvPr/>
            </p:nvPicPr>
            <p:blipFill>
              <a:blip r:embed="rId3" cstate="print"/>
              <a:srcRect/>
              <a:stretch>
                <a:fillRect/>
              </a:stretch>
            </p:blipFill>
            <p:spPr bwMode="auto">
              <a:xfrm>
                <a:off x="2052638" y="10369252"/>
                <a:ext cx="10369152" cy="1440160"/>
              </a:xfrm>
              <a:prstGeom prst="rect">
                <a:avLst/>
              </a:prstGeom>
              <a:noFill/>
              <a:ln w="9525">
                <a:noFill/>
                <a:miter lim="800000"/>
                <a:headEnd/>
                <a:tailEnd/>
              </a:ln>
            </p:spPr>
          </p:pic>
          <p:pic>
            <p:nvPicPr>
              <p:cNvPr id="9" name="Picture 6"/>
              <p:cNvPicPr>
                <a:picLocks noChangeAspect="1" noChangeArrowheads="1"/>
              </p:cNvPicPr>
              <p:nvPr/>
            </p:nvPicPr>
            <p:blipFill>
              <a:blip r:embed="rId4" cstate="print"/>
              <a:srcRect/>
              <a:stretch>
                <a:fillRect/>
              </a:stretch>
            </p:blipFill>
            <p:spPr bwMode="auto">
              <a:xfrm>
                <a:off x="4932957" y="7848972"/>
                <a:ext cx="7480831" cy="1080120"/>
              </a:xfrm>
              <a:prstGeom prst="rect">
                <a:avLst/>
              </a:prstGeom>
              <a:noFill/>
              <a:ln w="9525">
                <a:noFill/>
                <a:miter lim="800000"/>
                <a:headEnd/>
                <a:tailEnd/>
              </a:ln>
            </p:spPr>
          </p:pic>
        </p:grpSp>
        <p:sp>
          <p:nvSpPr>
            <p:cNvPr id="6" name="5 - Ορθογώνιο"/>
            <p:cNvSpPr/>
            <p:nvPr/>
          </p:nvSpPr>
          <p:spPr>
            <a:xfrm>
              <a:off x="1332558" y="7973938"/>
              <a:ext cx="11377264" cy="4464496"/>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28" name="27 - Ομάδα"/>
          <p:cNvGrpSpPr/>
          <p:nvPr/>
        </p:nvGrpSpPr>
        <p:grpSpPr>
          <a:xfrm>
            <a:off x="1620590" y="6696844"/>
            <a:ext cx="9720000" cy="8496944"/>
            <a:chOff x="1620590" y="6696844"/>
            <a:chExt cx="9720000" cy="8496944"/>
          </a:xfrm>
        </p:grpSpPr>
        <p:sp>
          <p:nvSpPr>
            <p:cNvPr id="15" name="14 - Τόξο"/>
            <p:cNvSpPr/>
            <p:nvPr/>
          </p:nvSpPr>
          <p:spPr>
            <a:xfrm flipH="1">
              <a:off x="4683026" y="9289032"/>
              <a:ext cx="2611502" cy="5904756"/>
            </a:xfrm>
            <a:prstGeom prst="arc">
              <a:avLst>
                <a:gd name="adj1" fmla="val 15034420"/>
                <a:gd name="adj2" fmla="val 19615430"/>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grpSp>
          <p:nvGrpSpPr>
            <p:cNvPr id="27" name="26 - Ομάδα"/>
            <p:cNvGrpSpPr/>
            <p:nvPr/>
          </p:nvGrpSpPr>
          <p:grpSpPr>
            <a:xfrm>
              <a:off x="1620590" y="6696844"/>
              <a:ext cx="9720000" cy="6380025"/>
              <a:chOff x="1620590" y="6696844"/>
              <a:chExt cx="9720000" cy="6380025"/>
            </a:xfrm>
          </p:grpSpPr>
          <p:grpSp>
            <p:nvGrpSpPr>
              <p:cNvPr id="10" name="9 - Ομάδα"/>
              <p:cNvGrpSpPr/>
              <p:nvPr/>
            </p:nvGrpSpPr>
            <p:grpSpPr>
              <a:xfrm>
                <a:off x="1729654" y="9339081"/>
                <a:ext cx="9468000" cy="3737788"/>
                <a:chOff x="1116534" y="2630452"/>
                <a:chExt cx="9468000" cy="3737788"/>
              </a:xfrm>
            </p:grpSpPr>
            <p:cxnSp>
              <p:nvCxnSpPr>
                <p:cNvPr id="11" name="10 - Ευθεία γραμμή σύνδεσης"/>
                <p:cNvCxnSpPr/>
                <p:nvPr/>
              </p:nvCxnSpPr>
              <p:spPr>
                <a:xfrm>
                  <a:off x="1116534" y="2630452"/>
                  <a:ext cx="0" cy="37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11 - Ευθεία γραμμή σύνδεσης"/>
                <p:cNvCxnSpPr/>
                <p:nvPr/>
              </p:nvCxnSpPr>
              <p:spPr>
                <a:xfrm>
                  <a:off x="1116534" y="6368240"/>
                  <a:ext cx="946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12 - TextBox"/>
              <p:cNvSpPr txBox="1"/>
              <p:nvPr/>
            </p:nvSpPr>
            <p:spPr>
              <a:xfrm rot="10800000" flipV="1">
                <a:off x="8498407" y="9751711"/>
                <a:ext cx="2520279" cy="400110"/>
              </a:xfrm>
              <a:prstGeom prst="rect">
                <a:avLst/>
              </a:prstGeom>
              <a:noFill/>
            </p:spPr>
            <p:txBody>
              <a:bodyPr wrap="square" rtlCol="0">
                <a:spAutoFit/>
              </a:bodyPr>
              <a:lstStyle/>
              <a:p>
                <a:r>
                  <a:rPr lang="en-US" sz="2000" b="1" dirty="0" smtClean="0"/>
                  <a:t>DDR function</a:t>
                </a:r>
                <a:endParaRPr lang="el-GR" sz="2000" b="1" dirty="0"/>
              </a:p>
            </p:txBody>
          </p:sp>
          <p:cxnSp>
            <p:nvCxnSpPr>
              <p:cNvPr id="14" name="13 - Ευθεία γραμμή σύνδεσης"/>
              <p:cNvCxnSpPr/>
              <p:nvPr/>
            </p:nvCxnSpPr>
            <p:spPr>
              <a:xfrm>
                <a:off x="7405922" y="10339961"/>
                <a:ext cx="295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15 - Τόξο"/>
              <p:cNvSpPr/>
              <p:nvPr/>
            </p:nvSpPr>
            <p:spPr>
              <a:xfrm rot="7745539">
                <a:off x="2568087" y="11133759"/>
                <a:ext cx="2468703" cy="1382055"/>
              </a:xfrm>
              <a:prstGeom prst="arc">
                <a:avLst>
                  <a:gd name="adj1" fmla="val 12335578"/>
                  <a:gd name="adj2" fmla="val 20400567"/>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cxnSp>
            <p:nvCxnSpPr>
              <p:cNvPr id="17" name="16 - Ευθεία γραμμή σύνδεσης"/>
              <p:cNvCxnSpPr/>
              <p:nvPr/>
            </p:nvCxnSpPr>
            <p:spPr>
              <a:xfrm flipV="1">
                <a:off x="1834827" y="12841670"/>
                <a:ext cx="1620000" cy="1917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17 - Τόξο"/>
              <p:cNvSpPr/>
              <p:nvPr/>
            </p:nvSpPr>
            <p:spPr>
              <a:xfrm rot="12450194">
                <a:off x="6739554" y="9531775"/>
                <a:ext cx="1158970" cy="782235"/>
              </a:xfrm>
              <a:prstGeom prst="arc">
                <a:avLst>
                  <a:gd name="adj1" fmla="val 13802141"/>
                  <a:gd name="adj2" fmla="val 19958444"/>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9" name="Δεξιό βέλος 1"/>
              <p:cNvSpPr/>
              <p:nvPr/>
            </p:nvSpPr>
            <p:spPr>
              <a:xfrm>
                <a:off x="1797470" y="8097153"/>
                <a:ext cx="8824120" cy="1019276"/>
              </a:xfrm>
              <a:prstGeom prst="rightArrow">
                <a:avLst>
                  <a:gd name="adj1" fmla="val 38712"/>
                  <a:gd name="adj2" fmla="val 50000"/>
                </a:avLst>
              </a:prstGeom>
              <a:gradFill flip="none" rotWithShape="1">
                <a:gsLst>
                  <a:gs pos="90000">
                    <a:srgbClr val="C71D1D"/>
                  </a:gs>
                  <a:gs pos="24000">
                    <a:srgbClr val="92D050"/>
                  </a:gs>
                  <a:gs pos="50000">
                    <a:srgbClr val="FF7C80"/>
                  </a:gs>
                  <a:gs pos="68000">
                    <a:srgbClr val="FF0000"/>
                  </a:gs>
                  <a:gs pos="81000">
                    <a:srgbClr val="C71D1D"/>
                  </a:gs>
                  <a:gs pos="100000">
                    <a:srgbClr val="C71D1D"/>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TextBox 15"/>
              <p:cNvSpPr txBox="1"/>
              <p:nvPr/>
            </p:nvSpPr>
            <p:spPr>
              <a:xfrm>
                <a:off x="2301527" y="7844312"/>
                <a:ext cx="1162993" cy="461665"/>
              </a:xfrm>
              <a:prstGeom prst="rect">
                <a:avLst/>
              </a:prstGeom>
              <a:noFill/>
            </p:spPr>
            <p:txBody>
              <a:bodyPr wrap="square" rtlCol="0">
                <a:spAutoFit/>
              </a:bodyPr>
              <a:lstStyle/>
              <a:p>
                <a:r>
                  <a:rPr lang="en-US" sz="2400" b="1" dirty="0"/>
                  <a:t>N</a:t>
                </a:r>
                <a:r>
                  <a:rPr lang="en-US" sz="2400" b="1" dirty="0" smtClean="0"/>
                  <a:t>ormal</a:t>
                </a:r>
                <a:endParaRPr lang="el-GR" sz="2400" b="1" dirty="0"/>
              </a:p>
            </p:txBody>
          </p:sp>
          <p:sp>
            <p:nvSpPr>
              <p:cNvPr id="21" name="TextBox 17"/>
              <p:cNvSpPr txBox="1"/>
              <p:nvPr/>
            </p:nvSpPr>
            <p:spPr>
              <a:xfrm>
                <a:off x="7990158" y="7809121"/>
                <a:ext cx="1032251" cy="461665"/>
              </a:xfrm>
              <a:prstGeom prst="rect">
                <a:avLst/>
              </a:prstGeom>
              <a:noFill/>
            </p:spPr>
            <p:txBody>
              <a:bodyPr wrap="square" rtlCol="0">
                <a:spAutoFit/>
              </a:bodyPr>
              <a:lstStyle/>
              <a:p>
                <a:r>
                  <a:rPr lang="en-US" sz="2400" b="1" dirty="0" smtClean="0"/>
                  <a:t>Tumor</a:t>
                </a:r>
                <a:endParaRPr lang="el-GR" sz="2400" b="1" dirty="0"/>
              </a:p>
            </p:txBody>
          </p:sp>
          <p:sp>
            <p:nvSpPr>
              <p:cNvPr id="22" name="TextBox 16"/>
              <p:cNvSpPr txBox="1"/>
              <p:nvPr/>
            </p:nvSpPr>
            <p:spPr>
              <a:xfrm>
                <a:off x="4389758" y="7823831"/>
                <a:ext cx="2932668" cy="461665"/>
              </a:xfrm>
              <a:prstGeom prst="rect">
                <a:avLst/>
              </a:prstGeom>
              <a:noFill/>
            </p:spPr>
            <p:txBody>
              <a:bodyPr wrap="square" rtlCol="0">
                <a:spAutoFit/>
              </a:bodyPr>
              <a:lstStyle/>
              <a:p>
                <a:r>
                  <a:rPr lang="en-US" sz="2400" b="1" dirty="0" err="1" smtClean="0"/>
                  <a:t>Preneoplastic</a:t>
                </a:r>
                <a:r>
                  <a:rPr lang="en-US" sz="2400" b="1" dirty="0" smtClean="0"/>
                  <a:t> lesions</a:t>
                </a:r>
                <a:endParaRPr lang="el-GR" sz="2400" b="1" dirty="0"/>
              </a:p>
            </p:txBody>
          </p:sp>
          <p:sp>
            <p:nvSpPr>
              <p:cNvPr id="23" name="267 - Ορθογώνιο"/>
              <p:cNvSpPr/>
              <p:nvPr/>
            </p:nvSpPr>
            <p:spPr>
              <a:xfrm>
                <a:off x="5327798" y="6696844"/>
                <a:ext cx="3240360" cy="430887"/>
              </a:xfrm>
              <a:prstGeom prst="rect">
                <a:avLst/>
              </a:prstGeom>
            </p:spPr>
            <p:txBody>
              <a:bodyPr wrap="square">
                <a:spAutoFit/>
              </a:bodyPr>
              <a:lstStyle/>
              <a:p>
                <a:r>
                  <a:rPr lang="en-US" sz="2200" b="1" dirty="0" smtClean="0"/>
                  <a:t>Head and Neck lesions</a:t>
                </a:r>
                <a:endParaRPr lang="el-GR" sz="2200" b="1" dirty="0"/>
              </a:p>
            </p:txBody>
          </p:sp>
          <p:cxnSp>
            <p:nvCxnSpPr>
              <p:cNvPr id="24" name="268 - Ευθεία γραμμή σύνδεσης"/>
              <p:cNvCxnSpPr/>
              <p:nvPr/>
            </p:nvCxnSpPr>
            <p:spPr>
              <a:xfrm>
                <a:off x="1620590" y="7200900"/>
                <a:ext cx="9720000" cy="0"/>
              </a:xfrm>
              <a:prstGeom prst="line">
                <a:avLst/>
              </a:prstGeom>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7423" y="836240"/>
            <a:ext cx="11422871" cy="553998"/>
          </a:xfrm>
          <a:prstGeom prst="rect">
            <a:avLst/>
          </a:prstGeom>
          <a:solidFill>
            <a:schemeClr val="bg2"/>
          </a:solidFill>
        </p:spPr>
        <p:txBody>
          <a:bodyPr wrap="none" rtlCol="0" anchor="ctr">
            <a:spAutoFit/>
          </a:bodyPr>
          <a:lstStyle/>
          <a:p>
            <a:pPr algn="ctr"/>
            <a:r>
              <a:rPr lang="el-GR" b="1" dirty="0" smtClean="0"/>
              <a:t>    </a:t>
            </a:r>
            <a:r>
              <a:rPr lang="el-GR" b="1" dirty="0" err="1" smtClean="0"/>
              <a:t>Αυτοφαγία</a:t>
            </a:r>
            <a:r>
              <a:rPr lang="el-GR" b="1" dirty="0" smtClean="0"/>
              <a:t> και</a:t>
            </a:r>
            <a:r>
              <a:rPr lang="en-US" b="1" dirty="0" smtClean="0"/>
              <a:t> </a:t>
            </a:r>
            <a:r>
              <a:rPr lang="el-GR" b="1" dirty="0" smtClean="0"/>
              <a:t>Μηχανισμός Απόκρισης στις </a:t>
            </a:r>
            <a:r>
              <a:rPr lang="en-US" b="1" dirty="0" smtClean="0"/>
              <a:t>B</a:t>
            </a:r>
            <a:r>
              <a:rPr lang="el-GR" b="1" dirty="0" smtClean="0"/>
              <a:t>λάβες του </a:t>
            </a:r>
            <a:r>
              <a:rPr lang="en-US" b="1" dirty="0" smtClean="0"/>
              <a:t>DNA  (DDR)</a:t>
            </a:r>
            <a:endParaRPr lang="el-GR" b="1" dirty="0"/>
          </a:p>
        </p:txBody>
      </p:sp>
      <p:pic>
        <p:nvPicPr>
          <p:cNvPr id="3" name="2 - Εικόνα" descr="p62_DDR.jpg"/>
          <p:cNvPicPr>
            <a:picLocks noChangeAspect="1"/>
          </p:cNvPicPr>
          <p:nvPr/>
        </p:nvPicPr>
        <p:blipFill>
          <a:blip r:embed="rId2" cstate="print"/>
          <a:stretch>
            <a:fillRect/>
          </a:stretch>
        </p:blipFill>
        <p:spPr>
          <a:xfrm>
            <a:off x="3204766" y="1842691"/>
            <a:ext cx="7125591" cy="10513168"/>
          </a:xfrm>
          <a:prstGeom prst="rect">
            <a:avLst/>
          </a:prstGeom>
        </p:spPr>
      </p:pic>
      <p:sp>
        <p:nvSpPr>
          <p:cNvPr id="4" name="TextBox 3"/>
          <p:cNvSpPr txBox="1"/>
          <p:nvPr/>
        </p:nvSpPr>
        <p:spPr>
          <a:xfrm>
            <a:off x="4428902" y="12427867"/>
            <a:ext cx="6264696" cy="461665"/>
          </a:xfrm>
          <a:prstGeom prst="rect">
            <a:avLst/>
          </a:prstGeom>
          <a:noFill/>
        </p:spPr>
        <p:txBody>
          <a:bodyPr wrap="square" rtlCol="0">
            <a:spAutoFit/>
          </a:bodyPr>
          <a:lstStyle/>
          <a:p>
            <a:r>
              <a:rPr lang="en-US" sz="2400" b="1" i="1" dirty="0" smtClean="0"/>
              <a:t>Hewitt and </a:t>
            </a:r>
            <a:r>
              <a:rPr lang="en-US" sz="2400" b="1" i="1" dirty="0" err="1" smtClean="0"/>
              <a:t>Korolchuk</a:t>
            </a:r>
            <a:r>
              <a:rPr lang="en-US" sz="2400" b="1" i="1" dirty="0" smtClean="0"/>
              <a:t>, Trends Cell </a:t>
            </a:r>
            <a:r>
              <a:rPr lang="en-US" sz="2400" b="1" i="1" dirty="0" err="1" smtClean="0"/>
              <a:t>Biol</a:t>
            </a:r>
            <a:r>
              <a:rPr lang="en-US" sz="2400" b="1" i="1" dirty="0" smtClean="0"/>
              <a:t>, 2017</a:t>
            </a:r>
            <a:endParaRPr lang="el-GR" sz="2400" b="1" i="1" dirty="0"/>
          </a:p>
        </p:txBody>
      </p:sp>
    </p:spTree>
    <p:extLst>
      <p:ext uri="{BB962C8B-B14F-4D97-AF65-F5344CB8AC3E}">
        <p14:creationId xmlns:p14="http://schemas.microsoft.com/office/powerpoint/2010/main" xmlns="" val="28804433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3996854" y="720179"/>
            <a:ext cx="5472608" cy="720000"/>
          </a:xfrm>
          <a:prstGeom prst="rect">
            <a:avLst/>
          </a:prstGeom>
          <a:solidFill>
            <a:schemeClr val="bg2"/>
          </a:solidFill>
        </p:spPr>
        <p:txBody>
          <a:bodyPr wrap="square" rtlCol="0" anchor="ctr">
            <a:spAutoFit/>
          </a:bodyPr>
          <a:lstStyle/>
          <a:p>
            <a:pPr algn="ctr"/>
            <a:r>
              <a:rPr lang="el-GR" sz="3600" b="1" dirty="0" err="1" smtClean="0"/>
              <a:t>Αυτοφαγία</a:t>
            </a:r>
            <a:endParaRPr lang="el-GR" sz="3600" b="1" dirty="0"/>
          </a:p>
        </p:txBody>
      </p:sp>
      <p:sp>
        <p:nvSpPr>
          <p:cNvPr id="4" name="3 - TextBox"/>
          <p:cNvSpPr txBox="1"/>
          <p:nvPr/>
        </p:nvSpPr>
        <p:spPr>
          <a:xfrm>
            <a:off x="1305967" y="2147086"/>
            <a:ext cx="10854382" cy="3554819"/>
          </a:xfrm>
          <a:prstGeom prst="rect">
            <a:avLst/>
          </a:prstGeom>
          <a:noFill/>
        </p:spPr>
        <p:txBody>
          <a:bodyPr wrap="none" rtlCol="0">
            <a:spAutoFit/>
          </a:bodyPr>
          <a:lstStyle/>
          <a:p>
            <a:pPr>
              <a:lnSpc>
                <a:spcPct val="150000"/>
              </a:lnSpc>
              <a:buFont typeface="Arial" pitchFamily="34" charset="0"/>
              <a:buChar char="•"/>
            </a:pPr>
            <a:r>
              <a:rPr lang="el-GR" dirty="0" smtClean="0"/>
              <a:t> εξελικτικά συντηρημένη διεργασία του </a:t>
            </a:r>
            <a:r>
              <a:rPr lang="el-GR" b="1" dirty="0" smtClean="0"/>
              <a:t>καταβολισμού</a:t>
            </a:r>
          </a:p>
          <a:p>
            <a:pPr>
              <a:lnSpc>
                <a:spcPct val="150000"/>
              </a:lnSpc>
              <a:buFont typeface="Arial" pitchFamily="34" charset="0"/>
              <a:buChar char="•"/>
            </a:pPr>
            <a:r>
              <a:rPr lang="el-GR" dirty="0" smtClean="0"/>
              <a:t> </a:t>
            </a:r>
            <a:r>
              <a:rPr lang="el-GR" b="1" dirty="0" smtClean="0"/>
              <a:t>αποδόμηση</a:t>
            </a:r>
            <a:r>
              <a:rPr lang="el-GR" dirty="0" smtClean="0"/>
              <a:t>/απομάκρυνση ελαττωματικών πρωτεϊνών</a:t>
            </a:r>
            <a:r>
              <a:rPr lang="en-US" dirty="0" smtClean="0"/>
              <a:t>, </a:t>
            </a:r>
            <a:r>
              <a:rPr lang="el-GR" dirty="0" smtClean="0"/>
              <a:t>βιομορίων</a:t>
            </a:r>
          </a:p>
          <a:p>
            <a:pPr>
              <a:lnSpc>
                <a:spcPct val="150000"/>
              </a:lnSpc>
            </a:pPr>
            <a:r>
              <a:rPr lang="el-GR" dirty="0" smtClean="0"/>
              <a:t>   και οργανιδίων</a:t>
            </a:r>
            <a:endParaRPr lang="en-US" dirty="0" smtClean="0"/>
          </a:p>
          <a:p>
            <a:pPr>
              <a:lnSpc>
                <a:spcPct val="150000"/>
              </a:lnSpc>
              <a:buFont typeface="Arial" pitchFamily="34" charset="0"/>
              <a:buChar char="•"/>
            </a:pPr>
            <a:r>
              <a:rPr lang="en-US" dirty="0"/>
              <a:t> </a:t>
            </a:r>
            <a:r>
              <a:rPr lang="el-GR" b="1" dirty="0" smtClean="0"/>
              <a:t>ανακύκλωση </a:t>
            </a:r>
            <a:r>
              <a:rPr lang="el-GR" dirty="0" smtClean="0"/>
              <a:t>προϊόντων αποδόμησης </a:t>
            </a:r>
            <a:endParaRPr lang="en-US" dirty="0" smtClean="0"/>
          </a:p>
          <a:p>
            <a:pPr>
              <a:lnSpc>
                <a:spcPct val="150000"/>
              </a:lnSpc>
              <a:buFont typeface="Arial" pitchFamily="34" charset="0"/>
              <a:buChar char="•"/>
            </a:pPr>
            <a:r>
              <a:rPr lang="en-US" dirty="0" smtClean="0"/>
              <a:t> </a:t>
            </a:r>
            <a:r>
              <a:rPr lang="el-GR" dirty="0" smtClean="0"/>
              <a:t>εξασφαλίζει την κυτταρική</a:t>
            </a:r>
            <a:r>
              <a:rPr lang="el-GR" b="1" dirty="0" smtClean="0"/>
              <a:t> ομοιόσταση</a:t>
            </a:r>
            <a:endParaRPr lang="el-GR" dirty="0"/>
          </a:p>
        </p:txBody>
      </p:sp>
      <p:grpSp>
        <p:nvGrpSpPr>
          <p:cNvPr id="22" name="Ομάδα 21"/>
          <p:cNvGrpSpPr/>
          <p:nvPr/>
        </p:nvGrpSpPr>
        <p:grpSpPr>
          <a:xfrm>
            <a:off x="1260550" y="6408812"/>
            <a:ext cx="10634464" cy="5457554"/>
            <a:chOff x="1260550" y="6408812"/>
            <a:chExt cx="10634464" cy="5457554"/>
          </a:xfrm>
        </p:grpSpPr>
        <p:pic>
          <p:nvPicPr>
            <p:cNvPr id="19" name="Εικόνα 1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836614" y="6624836"/>
              <a:ext cx="10058400" cy="5241530"/>
            </a:xfrm>
            <a:prstGeom prst="rect">
              <a:avLst/>
            </a:prstGeom>
          </p:spPr>
        </p:pic>
        <p:sp>
          <p:nvSpPr>
            <p:cNvPr id="21" name="Ορθογώνιο 20"/>
            <p:cNvSpPr/>
            <p:nvPr/>
          </p:nvSpPr>
          <p:spPr>
            <a:xfrm>
              <a:off x="1260550" y="6408812"/>
              <a:ext cx="10369152" cy="54575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23" name="TextBox 22"/>
          <p:cNvSpPr txBox="1"/>
          <p:nvPr/>
        </p:nvSpPr>
        <p:spPr>
          <a:xfrm>
            <a:off x="7616937" y="11923811"/>
            <a:ext cx="4012765" cy="461665"/>
          </a:xfrm>
          <a:prstGeom prst="rect">
            <a:avLst/>
          </a:prstGeom>
          <a:noFill/>
        </p:spPr>
        <p:txBody>
          <a:bodyPr wrap="none" rtlCol="0">
            <a:spAutoFit/>
          </a:bodyPr>
          <a:lstStyle/>
          <a:p>
            <a:r>
              <a:rPr lang="en-US" sz="2400" b="1" i="1" dirty="0" err="1" smtClean="0"/>
              <a:t>Boya</a:t>
            </a:r>
            <a:r>
              <a:rPr lang="en-US" sz="2400" b="1" i="1" dirty="0" smtClean="0"/>
              <a:t> et al., Nat Cell </a:t>
            </a:r>
            <a:r>
              <a:rPr lang="en-US" sz="2400" b="1" i="1" dirty="0" err="1" smtClean="0"/>
              <a:t>Biol</a:t>
            </a:r>
            <a:r>
              <a:rPr lang="en-US" sz="2400" b="1" i="1" dirty="0" smtClean="0"/>
              <a:t>, 2013</a:t>
            </a:r>
            <a:endParaRPr lang="el-GR" sz="24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12 - Ομάδα"/>
          <p:cNvGrpSpPr/>
          <p:nvPr/>
        </p:nvGrpSpPr>
        <p:grpSpPr>
          <a:xfrm>
            <a:off x="1370658" y="3096444"/>
            <a:ext cx="10513168" cy="5976664"/>
            <a:chOff x="1332558" y="1080220"/>
            <a:chExt cx="10513168" cy="5976664"/>
          </a:xfrm>
        </p:grpSpPr>
        <p:grpSp>
          <p:nvGrpSpPr>
            <p:cNvPr id="5" name="4 - Ομάδα"/>
            <p:cNvGrpSpPr/>
            <p:nvPr/>
          </p:nvGrpSpPr>
          <p:grpSpPr>
            <a:xfrm>
              <a:off x="1692598" y="1368252"/>
              <a:ext cx="9793088" cy="5400600"/>
              <a:chOff x="1836614" y="3024436"/>
              <a:chExt cx="9793088" cy="5400600"/>
            </a:xfrm>
          </p:grpSpPr>
          <p:pic>
            <p:nvPicPr>
              <p:cNvPr id="1026" name="Picture 2"/>
              <p:cNvPicPr>
                <a:picLocks noChangeAspect="1" noChangeArrowheads="1"/>
              </p:cNvPicPr>
              <p:nvPr/>
            </p:nvPicPr>
            <p:blipFill>
              <a:blip r:embed="rId2" cstate="print"/>
              <a:srcRect/>
              <a:stretch>
                <a:fillRect/>
              </a:stretch>
            </p:blipFill>
            <p:spPr bwMode="auto">
              <a:xfrm>
                <a:off x="1836614" y="3024436"/>
                <a:ext cx="9793088" cy="4560842"/>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r="7046" b="14815"/>
              <a:stretch>
                <a:fillRect/>
              </a:stretch>
            </p:blipFill>
            <p:spPr bwMode="auto">
              <a:xfrm>
                <a:off x="4897654" y="7962648"/>
                <a:ext cx="6300000" cy="462388"/>
              </a:xfrm>
              <a:prstGeom prst="rect">
                <a:avLst/>
              </a:prstGeom>
              <a:noFill/>
              <a:ln w="9525">
                <a:noFill/>
                <a:miter lim="800000"/>
                <a:headEnd/>
                <a:tailEnd/>
              </a:ln>
            </p:spPr>
          </p:pic>
        </p:grpSp>
        <p:sp>
          <p:nvSpPr>
            <p:cNvPr id="10" name="9 - Ορθογώνιο"/>
            <p:cNvSpPr/>
            <p:nvPr/>
          </p:nvSpPr>
          <p:spPr>
            <a:xfrm>
              <a:off x="1332558" y="1080220"/>
              <a:ext cx="10513168" cy="5976664"/>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4566" y="864196"/>
            <a:ext cx="5328592" cy="523220"/>
          </a:xfrm>
          <a:prstGeom prst="rect">
            <a:avLst/>
          </a:prstGeom>
          <a:solidFill>
            <a:schemeClr val="bg2"/>
          </a:solidFill>
        </p:spPr>
        <p:txBody>
          <a:bodyPr wrap="square" rtlCol="0">
            <a:spAutoFit/>
          </a:bodyPr>
          <a:lstStyle/>
          <a:p>
            <a:r>
              <a:rPr lang="el-GR" sz="2800" b="1" dirty="0" smtClean="0"/>
              <a:t>Υλικό μελέτης</a:t>
            </a:r>
            <a:endParaRPr lang="el-GR" sz="2800" b="1" dirty="0"/>
          </a:p>
        </p:txBody>
      </p:sp>
      <p:sp>
        <p:nvSpPr>
          <p:cNvPr id="3" name="TextBox 2"/>
          <p:cNvSpPr txBox="1"/>
          <p:nvPr/>
        </p:nvSpPr>
        <p:spPr>
          <a:xfrm>
            <a:off x="1441785" y="1368252"/>
            <a:ext cx="10148587" cy="3785652"/>
          </a:xfrm>
          <a:prstGeom prst="rect">
            <a:avLst/>
          </a:prstGeom>
          <a:noFill/>
        </p:spPr>
        <p:txBody>
          <a:bodyPr wrap="square" rtlCol="0">
            <a:spAutoFit/>
          </a:bodyPr>
          <a:lstStyle/>
          <a:p>
            <a:endParaRPr lang="el-GR" dirty="0"/>
          </a:p>
          <a:p>
            <a:pPr marL="457200" indent="-457200">
              <a:buFont typeface="Arial" panose="020B0604020202020204" pitchFamily="34" charset="0"/>
              <a:buChar char="•"/>
            </a:pPr>
            <a:r>
              <a:rPr lang="el-GR" dirty="0" smtClean="0"/>
              <a:t>19 περιπτώσεις καρκίνου λάρυγγα</a:t>
            </a:r>
          </a:p>
          <a:p>
            <a:pPr marL="457200" indent="-457200">
              <a:buFont typeface="Arial" panose="020B0604020202020204" pitchFamily="34" charset="0"/>
              <a:buChar char="•"/>
            </a:pPr>
            <a:endParaRPr lang="el-GR" dirty="0" smtClean="0"/>
          </a:p>
          <a:p>
            <a:pPr marL="457200" indent="-457200">
              <a:buFont typeface="Arial" panose="020B0604020202020204" pitchFamily="34" charset="0"/>
              <a:buChar char="•"/>
            </a:pPr>
            <a:r>
              <a:rPr lang="el-GR" dirty="0" smtClean="0"/>
              <a:t>Στην κάθε </a:t>
            </a:r>
            <a:r>
              <a:rPr lang="el-GR" b="1" dirty="0" smtClean="0"/>
              <a:t>τομή παραφίνης </a:t>
            </a:r>
            <a:r>
              <a:rPr lang="el-GR" dirty="0" smtClean="0"/>
              <a:t>που μελετήθηκε </a:t>
            </a:r>
            <a:r>
              <a:rPr lang="el-GR" b="1" dirty="0" smtClean="0"/>
              <a:t>υπήρχαν όλα τα στάδια καρκινογένεσης</a:t>
            </a:r>
          </a:p>
          <a:p>
            <a:pPr marL="457200" indent="-457200"/>
            <a:r>
              <a:rPr lang="el-GR" b="1" dirty="0" smtClean="0"/>
              <a:t>	</a:t>
            </a:r>
            <a:r>
              <a:rPr lang="el-GR" dirty="0" smtClean="0"/>
              <a:t>(φυσιολογική γειτονική θέση – υπερπλασία – δυσπλασία – καρκίνος)</a:t>
            </a:r>
          </a:p>
          <a:p>
            <a:pPr marL="457200" indent="-457200">
              <a:buFont typeface="Arial" panose="020B0604020202020204" pitchFamily="34" charset="0"/>
              <a:buChar char="•"/>
            </a:pPr>
            <a:endParaRPr lang="el-GR" b="1" dirty="0" smtClean="0"/>
          </a:p>
        </p:txBody>
      </p:sp>
      <p:sp>
        <p:nvSpPr>
          <p:cNvPr id="5" name="TextBox 4"/>
          <p:cNvSpPr txBox="1"/>
          <p:nvPr/>
        </p:nvSpPr>
        <p:spPr>
          <a:xfrm>
            <a:off x="1642125" y="5538422"/>
            <a:ext cx="5091033" cy="523220"/>
          </a:xfrm>
          <a:prstGeom prst="rect">
            <a:avLst/>
          </a:prstGeom>
          <a:solidFill>
            <a:schemeClr val="bg2"/>
          </a:solidFill>
        </p:spPr>
        <p:txBody>
          <a:bodyPr wrap="square" rtlCol="0">
            <a:spAutoFit/>
          </a:bodyPr>
          <a:lstStyle/>
          <a:p>
            <a:r>
              <a:rPr lang="el-GR" sz="2800" b="1" dirty="0" smtClean="0"/>
              <a:t>Μέθοδοι μελέτης</a:t>
            </a:r>
            <a:endParaRPr lang="el-GR" sz="2800" b="1" dirty="0"/>
          </a:p>
        </p:txBody>
      </p:sp>
      <p:sp>
        <p:nvSpPr>
          <p:cNvPr id="6" name="TextBox 5"/>
          <p:cNvSpPr txBox="1"/>
          <p:nvPr/>
        </p:nvSpPr>
        <p:spPr>
          <a:xfrm>
            <a:off x="1642125" y="6219882"/>
            <a:ext cx="8803692" cy="2169825"/>
          </a:xfrm>
          <a:prstGeom prst="rect">
            <a:avLst/>
          </a:prstGeom>
          <a:noFill/>
        </p:spPr>
        <p:txBody>
          <a:bodyPr wrap="none" rtlCol="0">
            <a:spAutoFit/>
          </a:bodyPr>
          <a:lstStyle/>
          <a:p>
            <a:pPr marL="628650" indent="-628650">
              <a:buFont typeface="Wingdings" pitchFamily="2" charset="2"/>
              <a:buChar char="Ø"/>
            </a:pPr>
            <a:r>
              <a:rPr lang="el-GR" b="1" i="1" dirty="0" err="1" smtClean="0"/>
              <a:t>Ανοσοϊστοχημική</a:t>
            </a:r>
            <a:r>
              <a:rPr lang="el-GR" i="1" dirty="0" smtClean="0"/>
              <a:t> εντόπιση</a:t>
            </a:r>
            <a:r>
              <a:rPr lang="en-US" dirty="0" smtClean="0"/>
              <a:t> </a:t>
            </a:r>
            <a:r>
              <a:rPr lang="el-GR" i="1" dirty="0" smtClean="0"/>
              <a:t>σε </a:t>
            </a:r>
            <a:r>
              <a:rPr lang="el-GR" b="1" i="1" dirty="0" smtClean="0"/>
              <a:t>σειριακές τομές </a:t>
            </a:r>
            <a:r>
              <a:rPr lang="el-GR" dirty="0" smtClean="0"/>
              <a:t>για</a:t>
            </a:r>
          </a:p>
          <a:p>
            <a:pPr marL="990600" indent="-457200">
              <a:spcBef>
                <a:spcPts val="600"/>
              </a:spcBef>
              <a:buFont typeface="Arial" panose="020B0604020202020204" pitchFamily="34" charset="0"/>
              <a:buChar char="•"/>
            </a:pPr>
            <a:r>
              <a:rPr lang="en-US" b="1" dirty="0" smtClean="0"/>
              <a:t>Beclin-1</a:t>
            </a:r>
            <a:r>
              <a:rPr lang="en-US" dirty="0" smtClean="0"/>
              <a:t> (1:200, Santa Cruz)</a:t>
            </a:r>
            <a:endParaRPr lang="el-GR" dirty="0" smtClean="0"/>
          </a:p>
          <a:p>
            <a:pPr marL="990600" indent="-457200">
              <a:spcBef>
                <a:spcPts val="600"/>
              </a:spcBef>
              <a:buFont typeface="Arial" panose="020B0604020202020204" pitchFamily="34" charset="0"/>
              <a:buChar char="•"/>
            </a:pPr>
            <a:r>
              <a:rPr lang="en-US" b="1" dirty="0" smtClean="0"/>
              <a:t>LC3B</a:t>
            </a:r>
            <a:r>
              <a:rPr lang="en-US" dirty="0" smtClean="0"/>
              <a:t> (1:50, </a:t>
            </a:r>
            <a:r>
              <a:rPr lang="en-US" dirty="0" err="1" smtClean="0"/>
              <a:t>Nanotools</a:t>
            </a:r>
            <a:r>
              <a:rPr lang="en-US" dirty="0" smtClean="0"/>
              <a:t>)</a:t>
            </a:r>
          </a:p>
          <a:p>
            <a:pPr marL="990600" indent="-457200">
              <a:spcBef>
                <a:spcPts val="600"/>
              </a:spcBef>
              <a:buFont typeface="Arial" panose="020B0604020202020204" pitchFamily="34" charset="0"/>
              <a:buChar char="•"/>
            </a:pPr>
            <a:r>
              <a:rPr lang="en-US" b="1" dirty="0" smtClean="0"/>
              <a:t>p62 </a:t>
            </a:r>
            <a:r>
              <a:rPr lang="en-US" dirty="0" smtClean="0"/>
              <a:t>(1:200, </a:t>
            </a:r>
            <a:r>
              <a:rPr lang="en-US" dirty="0" err="1" smtClean="0"/>
              <a:t>Abcam</a:t>
            </a:r>
            <a:r>
              <a:rPr lang="en-US" dirty="0" smtClean="0"/>
              <a:t>)</a:t>
            </a:r>
            <a:endParaRPr lang="el-GR" dirty="0"/>
          </a:p>
        </p:txBody>
      </p:sp>
      <p:sp>
        <p:nvSpPr>
          <p:cNvPr id="7" name="TextBox 6"/>
          <p:cNvSpPr txBox="1"/>
          <p:nvPr/>
        </p:nvSpPr>
        <p:spPr>
          <a:xfrm>
            <a:off x="1595774" y="8778783"/>
            <a:ext cx="10465975" cy="1477328"/>
          </a:xfrm>
          <a:prstGeom prst="rect">
            <a:avLst/>
          </a:prstGeom>
          <a:noFill/>
        </p:spPr>
        <p:txBody>
          <a:bodyPr wrap="square" rtlCol="0">
            <a:spAutoFit/>
          </a:bodyPr>
          <a:lstStyle/>
          <a:p>
            <a:pPr marL="628650" indent="-628650">
              <a:buFont typeface="Wingdings" pitchFamily="2" charset="2"/>
              <a:buChar char="Ø"/>
            </a:pPr>
            <a:r>
              <a:rPr lang="el-GR" i="1" dirty="0" err="1" smtClean="0"/>
              <a:t>Μορφομετρία</a:t>
            </a:r>
            <a:r>
              <a:rPr lang="el-GR" i="1" dirty="0" smtClean="0"/>
              <a:t> </a:t>
            </a:r>
          </a:p>
          <a:p>
            <a:pPr marL="628650"/>
            <a:r>
              <a:rPr lang="el-GR" dirty="0" smtClean="0"/>
              <a:t>Εκτίμηση έντασης χρώσης </a:t>
            </a:r>
            <a:r>
              <a:rPr lang="el-GR" b="1" dirty="0" err="1" smtClean="0"/>
              <a:t>κυτταροπλασματικής</a:t>
            </a:r>
            <a:r>
              <a:rPr lang="el-GR" dirty="0" smtClean="0"/>
              <a:t> και </a:t>
            </a:r>
            <a:r>
              <a:rPr lang="el-GR" b="1" dirty="0" smtClean="0"/>
              <a:t>πυρηνικής </a:t>
            </a:r>
            <a:r>
              <a:rPr lang="el-GR" dirty="0" smtClean="0"/>
              <a:t>σε συνδυασμό με αριθμό κυττάρων  (</a:t>
            </a:r>
            <a:r>
              <a:rPr lang="en-US" dirty="0" smtClean="0"/>
              <a:t>H score).</a:t>
            </a:r>
            <a:endParaRPr lang="el-GR" i="1" dirty="0"/>
          </a:p>
        </p:txBody>
      </p:sp>
      <p:sp>
        <p:nvSpPr>
          <p:cNvPr id="8" name="TextBox 6"/>
          <p:cNvSpPr txBox="1"/>
          <p:nvPr/>
        </p:nvSpPr>
        <p:spPr>
          <a:xfrm>
            <a:off x="1621433" y="10685831"/>
            <a:ext cx="9263374" cy="1015663"/>
          </a:xfrm>
          <a:prstGeom prst="rect">
            <a:avLst/>
          </a:prstGeom>
          <a:noFill/>
        </p:spPr>
        <p:txBody>
          <a:bodyPr wrap="square" rtlCol="0">
            <a:spAutoFit/>
          </a:bodyPr>
          <a:lstStyle/>
          <a:p>
            <a:pPr marL="628650" indent="-628650">
              <a:buFont typeface="Wingdings" pitchFamily="2" charset="2"/>
              <a:buChar char="Ø"/>
            </a:pPr>
            <a:r>
              <a:rPr lang="el-GR" b="1" i="1" dirty="0" err="1" smtClean="0"/>
              <a:t>Υπερμικροσκοπική</a:t>
            </a:r>
            <a:r>
              <a:rPr lang="el-GR" b="1" i="1" dirty="0" smtClean="0"/>
              <a:t> </a:t>
            </a:r>
            <a:r>
              <a:rPr lang="el-GR" i="1" dirty="0" smtClean="0"/>
              <a:t>μελέτη</a:t>
            </a:r>
          </a:p>
          <a:p>
            <a:pPr marL="628650" indent="-628650"/>
            <a:r>
              <a:rPr lang="el-GR" i="1" dirty="0" smtClean="0"/>
              <a:t>	(Ηλεκτρονικό Μικροσκόπιο Διέλευσης)  </a:t>
            </a:r>
          </a:p>
        </p:txBody>
      </p:sp>
    </p:spTree>
    <p:extLst>
      <p:ext uri="{BB962C8B-B14F-4D97-AF65-F5344CB8AC3E}">
        <p14:creationId xmlns:p14="http://schemas.microsoft.com/office/powerpoint/2010/main" xmlns="" val="223898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4" name="323 - Ομάδα"/>
          <p:cNvGrpSpPr/>
          <p:nvPr/>
        </p:nvGrpSpPr>
        <p:grpSpPr>
          <a:xfrm>
            <a:off x="180430" y="720180"/>
            <a:ext cx="12554390" cy="8856984"/>
            <a:chOff x="118112" y="432148"/>
            <a:chExt cx="12050334" cy="8409882"/>
          </a:xfrm>
        </p:grpSpPr>
        <p:grpSp>
          <p:nvGrpSpPr>
            <p:cNvPr id="562" name="347 - Ομάδα"/>
            <p:cNvGrpSpPr/>
            <p:nvPr/>
          </p:nvGrpSpPr>
          <p:grpSpPr>
            <a:xfrm>
              <a:off x="1548582" y="1499851"/>
              <a:ext cx="10440350" cy="1584171"/>
              <a:chOff x="1476277" y="864176"/>
              <a:chExt cx="10441513" cy="1537299"/>
            </a:xfrm>
          </p:grpSpPr>
          <p:grpSp>
            <p:nvGrpSpPr>
              <p:cNvPr id="568" name="313 - Ομάδα"/>
              <p:cNvGrpSpPr/>
              <p:nvPr/>
            </p:nvGrpSpPr>
            <p:grpSpPr>
              <a:xfrm>
                <a:off x="10210249" y="1800275"/>
                <a:ext cx="325386" cy="601200"/>
                <a:chOff x="7111963" y="1369576"/>
                <a:chExt cx="183639" cy="381714"/>
              </a:xfrm>
            </p:grpSpPr>
            <p:sp>
              <p:nvSpPr>
                <p:cNvPr id="839" name="310 - Ελεύθερη σχεδίαση"/>
                <p:cNvSpPr/>
                <p:nvPr/>
              </p:nvSpPr>
              <p:spPr>
                <a:xfrm>
                  <a:off x="7111963" y="1369576"/>
                  <a:ext cx="183639" cy="381714"/>
                </a:xfrm>
                <a:custGeom>
                  <a:avLst/>
                  <a:gdLst>
                    <a:gd name="connsiteX0" fmla="*/ 127221 w 183639"/>
                    <a:gd name="connsiteY0" fmla="*/ 16741 h 430208"/>
                    <a:gd name="connsiteX1" fmla="*/ 127221 w 183639"/>
                    <a:gd name="connsiteY1" fmla="*/ 16741 h 430208"/>
                    <a:gd name="connsiteX2" fmla="*/ 55659 w 183639"/>
                    <a:gd name="connsiteY2" fmla="*/ 838 h 430208"/>
                    <a:gd name="connsiteX3" fmla="*/ 23854 w 183639"/>
                    <a:gd name="connsiteY3" fmla="*/ 8789 h 430208"/>
                    <a:gd name="connsiteX4" fmla="*/ 0 w 183639"/>
                    <a:gd name="connsiteY4" fmla="*/ 88302 h 430208"/>
                    <a:gd name="connsiteX5" fmla="*/ 15903 w 183639"/>
                    <a:gd name="connsiteY5" fmla="*/ 215523 h 430208"/>
                    <a:gd name="connsiteX6" fmla="*/ 31805 w 183639"/>
                    <a:gd name="connsiteY6" fmla="*/ 263231 h 430208"/>
                    <a:gd name="connsiteX7" fmla="*/ 63610 w 183639"/>
                    <a:gd name="connsiteY7" fmla="*/ 310939 h 430208"/>
                    <a:gd name="connsiteX8" fmla="*/ 79513 w 183639"/>
                    <a:gd name="connsiteY8" fmla="*/ 334793 h 430208"/>
                    <a:gd name="connsiteX9" fmla="*/ 87464 w 183639"/>
                    <a:gd name="connsiteY9" fmla="*/ 358647 h 430208"/>
                    <a:gd name="connsiteX10" fmla="*/ 103367 w 183639"/>
                    <a:gd name="connsiteY10" fmla="*/ 382501 h 430208"/>
                    <a:gd name="connsiteX11" fmla="*/ 119270 w 183639"/>
                    <a:gd name="connsiteY11" fmla="*/ 430208 h 430208"/>
                    <a:gd name="connsiteX12" fmla="*/ 143123 w 183639"/>
                    <a:gd name="connsiteY12" fmla="*/ 406355 h 430208"/>
                    <a:gd name="connsiteX13" fmla="*/ 151075 w 183639"/>
                    <a:gd name="connsiteY13" fmla="*/ 342744 h 430208"/>
                    <a:gd name="connsiteX14" fmla="*/ 174929 w 183639"/>
                    <a:gd name="connsiteY14" fmla="*/ 295036 h 430208"/>
                    <a:gd name="connsiteX15" fmla="*/ 182880 w 183639"/>
                    <a:gd name="connsiteY15" fmla="*/ 271182 h 430208"/>
                    <a:gd name="connsiteX16" fmla="*/ 159026 w 183639"/>
                    <a:gd name="connsiteY16" fmla="*/ 183718 h 430208"/>
                    <a:gd name="connsiteX17" fmla="*/ 127221 w 183639"/>
                    <a:gd name="connsiteY17" fmla="*/ 16741 h 43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3639" h="430208">
                      <a:moveTo>
                        <a:pt x="127221" y="16741"/>
                      </a:moveTo>
                      <a:lnTo>
                        <a:pt x="127221" y="16741"/>
                      </a:lnTo>
                      <a:cubicBezTo>
                        <a:pt x="103367" y="11440"/>
                        <a:pt x="80023" y="2712"/>
                        <a:pt x="55659" y="838"/>
                      </a:cubicBezTo>
                      <a:cubicBezTo>
                        <a:pt x="44763" y="0"/>
                        <a:pt x="30966" y="492"/>
                        <a:pt x="23854" y="8789"/>
                      </a:cubicBezTo>
                      <a:cubicBezTo>
                        <a:pt x="17021" y="16761"/>
                        <a:pt x="3851" y="72897"/>
                        <a:pt x="0" y="88302"/>
                      </a:cubicBezTo>
                      <a:cubicBezTo>
                        <a:pt x="5335" y="152325"/>
                        <a:pt x="1416" y="167234"/>
                        <a:pt x="15903" y="215523"/>
                      </a:cubicBezTo>
                      <a:cubicBezTo>
                        <a:pt x="20720" y="231579"/>
                        <a:pt x="22507" y="249283"/>
                        <a:pt x="31805" y="263231"/>
                      </a:cubicBezTo>
                      <a:lnTo>
                        <a:pt x="63610" y="310939"/>
                      </a:lnTo>
                      <a:lnTo>
                        <a:pt x="79513" y="334793"/>
                      </a:lnTo>
                      <a:cubicBezTo>
                        <a:pt x="82163" y="342744"/>
                        <a:pt x="83716" y="351150"/>
                        <a:pt x="87464" y="358647"/>
                      </a:cubicBezTo>
                      <a:cubicBezTo>
                        <a:pt x="91738" y="367194"/>
                        <a:pt x="99486" y="373768"/>
                        <a:pt x="103367" y="382501"/>
                      </a:cubicBezTo>
                      <a:cubicBezTo>
                        <a:pt x="110175" y="397819"/>
                        <a:pt x="119270" y="430208"/>
                        <a:pt x="119270" y="430208"/>
                      </a:cubicBezTo>
                      <a:cubicBezTo>
                        <a:pt x="127221" y="422257"/>
                        <a:pt x="139280" y="416922"/>
                        <a:pt x="143123" y="406355"/>
                      </a:cubicBezTo>
                      <a:cubicBezTo>
                        <a:pt x="150426" y="386273"/>
                        <a:pt x="147252" y="363768"/>
                        <a:pt x="151075" y="342744"/>
                      </a:cubicBezTo>
                      <a:cubicBezTo>
                        <a:pt x="155190" y="320110"/>
                        <a:pt x="162196" y="314136"/>
                        <a:pt x="174929" y="295036"/>
                      </a:cubicBezTo>
                      <a:cubicBezTo>
                        <a:pt x="177579" y="287085"/>
                        <a:pt x="183639" y="279529"/>
                        <a:pt x="182880" y="271182"/>
                      </a:cubicBezTo>
                      <a:cubicBezTo>
                        <a:pt x="180638" y="246525"/>
                        <a:pt x="167870" y="210250"/>
                        <a:pt x="159026" y="183718"/>
                      </a:cubicBezTo>
                      <a:cubicBezTo>
                        <a:pt x="150718" y="9253"/>
                        <a:pt x="132522" y="44570"/>
                        <a:pt x="127221" y="16741"/>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840" name="311 - Ελεύθερη σχεδίαση"/>
                <p:cNvSpPr/>
                <p:nvPr/>
              </p:nvSpPr>
              <p:spPr>
                <a:xfrm>
                  <a:off x="7156078" y="1442678"/>
                  <a:ext cx="102394" cy="137501"/>
                </a:xfrm>
                <a:custGeom>
                  <a:avLst/>
                  <a:gdLst>
                    <a:gd name="connsiteX0" fmla="*/ 0 w 119269"/>
                    <a:gd name="connsiteY0" fmla="*/ 15903 h 151075"/>
                    <a:gd name="connsiteX1" fmla="*/ 0 w 119269"/>
                    <a:gd name="connsiteY1" fmla="*/ 15903 h 151075"/>
                    <a:gd name="connsiteX2" fmla="*/ 31805 w 119269"/>
                    <a:gd name="connsiteY2" fmla="*/ 119270 h 151075"/>
                    <a:gd name="connsiteX3" fmla="*/ 39756 w 119269"/>
                    <a:gd name="connsiteY3" fmla="*/ 143124 h 151075"/>
                    <a:gd name="connsiteX4" fmla="*/ 79513 w 119269"/>
                    <a:gd name="connsiteY4" fmla="*/ 151075 h 151075"/>
                    <a:gd name="connsiteX5" fmla="*/ 103367 w 119269"/>
                    <a:gd name="connsiteY5" fmla="*/ 135172 h 151075"/>
                    <a:gd name="connsiteX6" fmla="*/ 119269 w 119269"/>
                    <a:gd name="connsiteY6" fmla="*/ 87465 h 151075"/>
                    <a:gd name="connsiteX7" fmla="*/ 95415 w 119269"/>
                    <a:gd name="connsiteY7" fmla="*/ 7952 h 151075"/>
                    <a:gd name="connsiteX8" fmla="*/ 71561 w 119269"/>
                    <a:gd name="connsiteY8" fmla="*/ 0 h 151075"/>
                    <a:gd name="connsiteX9" fmla="*/ 0 w 119269"/>
                    <a:gd name="connsiteY9" fmla="*/ 15903 h 151075"/>
                    <a:gd name="connsiteX10" fmla="*/ 0 w 119269"/>
                    <a:gd name="connsiteY10" fmla="*/ 15903 h 15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269" h="151075">
                      <a:moveTo>
                        <a:pt x="0" y="15903"/>
                      </a:moveTo>
                      <a:lnTo>
                        <a:pt x="0" y="15903"/>
                      </a:lnTo>
                      <a:cubicBezTo>
                        <a:pt x="44171" y="133690"/>
                        <a:pt x="10120" y="32526"/>
                        <a:pt x="31805" y="119270"/>
                      </a:cubicBezTo>
                      <a:cubicBezTo>
                        <a:pt x="33838" y="127401"/>
                        <a:pt x="32782" y="138475"/>
                        <a:pt x="39756" y="143124"/>
                      </a:cubicBezTo>
                      <a:cubicBezTo>
                        <a:pt x="51001" y="150621"/>
                        <a:pt x="66261" y="148425"/>
                        <a:pt x="79513" y="151075"/>
                      </a:cubicBezTo>
                      <a:cubicBezTo>
                        <a:pt x="87464" y="145774"/>
                        <a:pt x="98302" y="143276"/>
                        <a:pt x="103367" y="135172"/>
                      </a:cubicBezTo>
                      <a:cubicBezTo>
                        <a:pt x="112251" y="120957"/>
                        <a:pt x="119269" y="87465"/>
                        <a:pt x="119269" y="87465"/>
                      </a:cubicBezTo>
                      <a:cubicBezTo>
                        <a:pt x="115789" y="63104"/>
                        <a:pt x="118746" y="26616"/>
                        <a:pt x="95415" y="7952"/>
                      </a:cubicBezTo>
                      <a:cubicBezTo>
                        <a:pt x="88870" y="2716"/>
                        <a:pt x="79512" y="2651"/>
                        <a:pt x="71561" y="0"/>
                      </a:cubicBezTo>
                      <a:cubicBezTo>
                        <a:pt x="69696" y="373"/>
                        <a:pt x="5612" y="12536"/>
                        <a:pt x="0" y="15903"/>
                      </a:cubicBezTo>
                      <a:lnTo>
                        <a:pt x="0" y="15903"/>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69" name="3 - Ομάδα"/>
              <p:cNvGrpSpPr/>
              <p:nvPr/>
            </p:nvGrpSpPr>
            <p:grpSpPr>
              <a:xfrm>
                <a:off x="1476277" y="864176"/>
                <a:ext cx="10441513" cy="1296141"/>
                <a:chOff x="1259633" y="371407"/>
                <a:chExt cx="5715110" cy="1134126"/>
              </a:xfrm>
            </p:grpSpPr>
            <p:grpSp>
              <p:nvGrpSpPr>
                <p:cNvPr id="570" name="339 - Ομάδα"/>
                <p:cNvGrpSpPr/>
                <p:nvPr/>
              </p:nvGrpSpPr>
              <p:grpSpPr>
                <a:xfrm rot="18540000">
                  <a:off x="6183215" y="666829"/>
                  <a:ext cx="162340" cy="291483"/>
                  <a:chOff x="5907819" y="797846"/>
                  <a:chExt cx="182880" cy="291483"/>
                </a:xfrm>
              </p:grpSpPr>
              <p:sp>
                <p:nvSpPr>
                  <p:cNvPr id="837" name="271 - Ελεύθερη σχεδίαση"/>
                  <p:cNvSpPr/>
                  <p:nvPr/>
                </p:nvSpPr>
                <p:spPr>
                  <a:xfrm>
                    <a:off x="5907819" y="797846"/>
                    <a:ext cx="182880" cy="291483"/>
                  </a:xfrm>
                  <a:custGeom>
                    <a:avLst/>
                    <a:gdLst>
                      <a:gd name="connsiteX0" fmla="*/ 119270 w 182880"/>
                      <a:gd name="connsiteY0" fmla="*/ 5236 h 291483"/>
                      <a:gd name="connsiteX1" fmla="*/ 119270 w 182880"/>
                      <a:gd name="connsiteY1" fmla="*/ 5236 h 291483"/>
                      <a:gd name="connsiteX2" fmla="*/ 47708 w 182880"/>
                      <a:gd name="connsiteY2" fmla="*/ 21138 h 291483"/>
                      <a:gd name="connsiteX3" fmla="*/ 23854 w 182880"/>
                      <a:gd name="connsiteY3" fmla="*/ 29090 h 291483"/>
                      <a:gd name="connsiteX4" fmla="*/ 7951 w 182880"/>
                      <a:gd name="connsiteY4" fmla="*/ 76797 h 291483"/>
                      <a:gd name="connsiteX5" fmla="*/ 0 w 182880"/>
                      <a:gd name="connsiteY5" fmla="*/ 100651 h 291483"/>
                      <a:gd name="connsiteX6" fmla="*/ 7951 w 182880"/>
                      <a:gd name="connsiteY6" fmla="*/ 219921 h 291483"/>
                      <a:gd name="connsiteX7" fmla="*/ 23854 w 182880"/>
                      <a:gd name="connsiteY7" fmla="*/ 275580 h 291483"/>
                      <a:gd name="connsiteX8" fmla="*/ 47708 w 182880"/>
                      <a:gd name="connsiteY8" fmla="*/ 283531 h 291483"/>
                      <a:gd name="connsiteX9" fmla="*/ 103367 w 182880"/>
                      <a:gd name="connsiteY9" fmla="*/ 291483 h 291483"/>
                      <a:gd name="connsiteX10" fmla="*/ 151075 w 182880"/>
                      <a:gd name="connsiteY10" fmla="*/ 267629 h 291483"/>
                      <a:gd name="connsiteX11" fmla="*/ 182880 w 182880"/>
                      <a:gd name="connsiteY11" fmla="*/ 219921 h 291483"/>
                      <a:gd name="connsiteX12" fmla="*/ 174929 w 182880"/>
                      <a:gd name="connsiteY12" fmla="*/ 84749 h 291483"/>
                      <a:gd name="connsiteX13" fmla="*/ 159026 w 182880"/>
                      <a:gd name="connsiteY13" fmla="*/ 60895 h 291483"/>
                      <a:gd name="connsiteX14" fmla="*/ 135172 w 182880"/>
                      <a:gd name="connsiteY14" fmla="*/ 5236 h 291483"/>
                      <a:gd name="connsiteX15" fmla="*/ 119270 w 182880"/>
                      <a:gd name="connsiteY15" fmla="*/ 5236 h 29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 h="291483">
                        <a:moveTo>
                          <a:pt x="119270" y="5236"/>
                        </a:moveTo>
                        <a:lnTo>
                          <a:pt x="119270" y="5236"/>
                        </a:lnTo>
                        <a:cubicBezTo>
                          <a:pt x="95416" y="10537"/>
                          <a:pt x="71414" y="15211"/>
                          <a:pt x="47708" y="21138"/>
                        </a:cubicBezTo>
                        <a:cubicBezTo>
                          <a:pt x="39577" y="23171"/>
                          <a:pt x="28726" y="22270"/>
                          <a:pt x="23854" y="29090"/>
                        </a:cubicBezTo>
                        <a:cubicBezTo>
                          <a:pt x="14111" y="42730"/>
                          <a:pt x="13252" y="60895"/>
                          <a:pt x="7951" y="76797"/>
                        </a:cubicBezTo>
                        <a:lnTo>
                          <a:pt x="0" y="100651"/>
                        </a:lnTo>
                        <a:cubicBezTo>
                          <a:pt x="2650" y="140408"/>
                          <a:pt x="3780" y="180295"/>
                          <a:pt x="7951" y="219921"/>
                        </a:cubicBezTo>
                        <a:cubicBezTo>
                          <a:pt x="7975" y="220150"/>
                          <a:pt x="20087" y="271813"/>
                          <a:pt x="23854" y="275580"/>
                        </a:cubicBezTo>
                        <a:cubicBezTo>
                          <a:pt x="29781" y="281507"/>
                          <a:pt x="39489" y="281887"/>
                          <a:pt x="47708" y="283531"/>
                        </a:cubicBezTo>
                        <a:cubicBezTo>
                          <a:pt x="66085" y="287207"/>
                          <a:pt x="84814" y="288832"/>
                          <a:pt x="103367" y="291483"/>
                        </a:cubicBezTo>
                        <a:cubicBezTo>
                          <a:pt x="120380" y="285811"/>
                          <a:pt x="138383" y="282134"/>
                          <a:pt x="151075" y="267629"/>
                        </a:cubicBezTo>
                        <a:cubicBezTo>
                          <a:pt x="163661" y="253245"/>
                          <a:pt x="182880" y="219921"/>
                          <a:pt x="182880" y="219921"/>
                        </a:cubicBezTo>
                        <a:cubicBezTo>
                          <a:pt x="180230" y="174864"/>
                          <a:pt x="181624" y="129385"/>
                          <a:pt x="174929" y="84749"/>
                        </a:cubicBezTo>
                        <a:cubicBezTo>
                          <a:pt x="173511" y="75298"/>
                          <a:pt x="162790" y="69679"/>
                          <a:pt x="159026" y="60895"/>
                        </a:cubicBezTo>
                        <a:cubicBezTo>
                          <a:pt x="149061" y="37643"/>
                          <a:pt x="156872" y="22596"/>
                          <a:pt x="135172" y="5236"/>
                        </a:cubicBezTo>
                        <a:cubicBezTo>
                          <a:pt x="128627" y="0"/>
                          <a:pt x="121920" y="5236"/>
                          <a:pt x="119270" y="5236"/>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838" name="272 - Ελεύθερη σχεδίαση"/>
                  <p:cNvSpPr/>
                  <p:nvPr/>
                </p:nvSpPr>
                <p:spPr>
                  <a:xfrm>
                    <a:off x="5949361" y="870233"/>
                    <a:ext cx="109533" cy="155486"/>
                  </a:xfrm>
                  <a:custGeom>
                    <a:avLst/>
                    <a:gdLst>
                      <a:gd name="connsiteX0" fmla="*/ 30020 w 109533"/>
                      <a:gd name="connsiteY0" fmla="*/ 12362 h 155486"/>
                      <a:gd name="connsiteX1" fmla="*/ 30020 w 109533"/>
                      <a:gd name="connsiteY1" fmla="*/ 12362 h 155486"/>
                      <a:gd name="connsiteX2" fmla="*/ 14118 w 109533"/>
                      <a:gd name="connsiteY2" fmla="*/ 123681 h 155486"/>
                      <a:gd name="connsiteX3" fmla="*/ 22069 w 109533"/>
                      <a:gd name="connsiteY3" fmla="*/ 147535 h 155486"/>
                      <a:gd name="connsiteX4" fmla="*/ 53874 w 109533"/>
                      <a:gd name="connsiteY4" fmla="*/ 155486 h 155486"/>
                      <a:gd name="connsiteX5" fmla="*/ 77728 w 109533"/>
                      <a:gd name="connsiteY5" fmla="*/ 147535 h 155486"/>
                      <a:gd name="connsiteX6" fmla="*/ 109533 w 109533"/>
                      <a:gd name="connsiteY6" fmla="*/ 99827 h 155486"/>
                      <a:gd name="connsiteX7" fmla="*/ 93631 w 109533"/>
                      <a:gd name="connsiteY7" fmla="*/ 52119 h 155486"/>
                      <a:gd name="connsiteX8" fmla="*/ 85679 w 109533"/>
                      <a:gd name="connsiteY8" fmla="*/ 20314 h 155486"/>
                      <a:gd name="connsiteX9" fmla="*/ 30020 w 109533"/>
                      <a:gd name="connsiteY9" fmla="*/ 12362 h 15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533" h="155486">
                        <a:moveTo>
                          <a:pt x="30020" y="12362"/>
                        </a:moveTo>
                        <a:lnTo>
                          <a:pt x="30020" y="12362"/>
                        </a:lnTo>
                        <a:cubicBezTo>
                          <a:pt x="3937" y="81918"/>
                          <a:pt x="0" y="60150"/>
                          <a:pt x="14118" y="123681"/>
                        </a:cubicBezTo>
                        <a:cubicBezTo>
                          <a:pt x="15936" y="131863"/>
                          <a:pt x="15524" y="142299"/>
                          <a:pt x="22069" y="147535"/>
                        </a:cubicBezTo>
                        <a:cubicBezTo>
                          <a:pt x="30602" y="154362"/>
                          <a:pt x="43272" y="152836"/>
                          <a:pt x="53874" y="155486"/>
                        </a:cubicBezTo>
                        <a:cubicBezTo>
                          <a:pt x="61825" y="152836"/>
                          <a:pt x="71801" y="153462"/>
                          <a:pt x="77728" y="147535"/>
                        </a:cubicBezTo>
                        <a:cubicBezTo>
                          <a:pt x="91243" y="134020"/>
                          <a:pt x="109533" y="99827"/>
                          <a:pt x="109533" y="99827"/>
                        </a:cubicBezTo>
                        <a:cubicBezTo>
                          <a:pt x="104232" y="83924"/>
                          <a:pt x="97697" y="68381"/>
                          <a:pt x="93631" y="52119"/>
                        </a:cubicBezTo>
                        <a:cubicBezTo>
                          <a:pt x="90980" y="41517"/>
                          <a:pt x="91741" y="29407"/>
                          <a:pt x="85679" y="20314"/>
                        </a:cubicBezTo>
                        <a:cubicBezTo>
                          <a:pt x="72136" y="0"/>
                          <a:pt x="39297" y="13687"/>
                          <a:pt x="30020" y="12362"/>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71" name="336 - Ομάδα"/>
                <p:cNvGrpSpPr/>
                <p:nvPr/>
              </p:nvGrpSpPr>
              <p:grpSpPr>
                <a:xfrm rot="16966554" flipH="1">
                  <a:off x="5736166" y="1120425"/>
                  <a:ext cx="324871" cy="429371"/>
                  <a:chOff x="5820289" y="1171346"/>
                  <a:chExt cx="228486" cy="429371"/>
                </a:xfrm>
              </p:grpSpPr>
              <p:sp>
                <p:nvSpPr>
                  <p:cNvPr id="835" name="269 - Ελεύθερη σχεδίαση"/>
                  <p:cNvSpPr/>
                  <p:nvPr/>
                </p:nvSpPr>
                <p:spPr>
                  <a:xfrm rot="20709818">
                    <a:off x="5820289" y="1171346"/>
                    <a:ext cx="228486" cy="429371"/>
                  </a:xfrm>
                  <a:custGeom>
                    <a:avLst/>
                    <a:gdLst>
                      <a:gd name="connsiteX0" fmla="*/ 166978 w 228485"/>
                      <a:gd name="connsiteY0" fmla="*/ 63611 h 429371"/>
                      <a:gd name="connsiteX1" fmla="*/ 166978 w 228485"/>
                      <a:gd name="connsiteY1" fmla="*/ 63611 h 429371"/>
                      <a:gd name="connsiteX2" fmla="*/ 111319 w 228485"/>
                      <a:gd name="connsiteY2" fmla="*/ 23854 h 429371"/>
                      <a:gd name="connsiteX3" fmla="*/ 63611 w 228485"/>
                      <a:gd name="connsiteY3" fmla="*/ 7952 h 429371"/>
                      <a:gd name="connsiteX4" fmla="*/ 39757 w 228485"/>
                      <a:gd name="connsiteY4" fmla="*/ 0 h 429371"/>
                      <a:gd name="connsiteX5" fmla="*/ 15903 w 228485"/>
                      <a:gd name="connsiteY5" fmla="*/ 7952 h 429371"/>
                      <a:gd name="connsiteX6" fmla="*/ 0 w 228485"/>
                      <a:gd name="connsiteY6" fmla="*/ 55659 h 429371"/>
                      <a:gd name="connsiteX7" fmla="*/ 47708 w 228485"/>
                      <a:gd name="connsiteY7" fmla="*/ 151075 h 429371"/>
                      <a:gd name="connsiteX8" fmla="*/ 63611 w 228485"/>
                      <a:gd name="connsiteY8" fmla="*/ 174929 h 429371"/>
                      <a:gd name="connsiteX9" fmla="*/ 71562 w 228485"/>
                      <a:gd name="connsiteY9" fmla="*/ 222637 h 429371"/>
                      <a:gd name="connsiteX10" fmla="*/ 79514 w 228485"/>
                      <a:gd name="connsiteY10" fmla="*/ 286247 h 429371"/>
                      <a:gd name="connsiteX11" fmla="*/ 95416 w 228485"/>
                      <a:gd name="connsiteY11" fmla="*/ 349858 h 429371"/>
                      <a:gd name="connsiteX12" fmla="*/ 127221 w 228485"/>
                      <a:gd name="connsiteY12" fmla="*/ 397566 h 429371"/>
                      <a:gd name="connsiteX13" fmla="*/ 166978 w 228485"/>
                      <a:gd name="connsiteY13" fmla="*/ 429371 h 429371"/>
                      <a:gd name="connsiteX14" fmla="*/ 190832 w 228485"/>
                      <a:gd name="connsiteY14" fmla="*/ 421419 h 429371"/>
                      <a:gd name="connsiteX15" fmla="*/ 214686 w 228485"/>
                      <a:gd name="connsiteY15" fmla="*/ 270345 h 429371"/>
                      <a:gd name="connsiteX16" fmla="*/ 198783 w 228485"/>
                      <a:gd name="connsiteY16" fmla="*/ 214686 h 429371"/>
                      <a:gd name="connsiteX17" fmla="*/ 182880 w 228485"/>
                      <a:gd name="connsiteY17" fmla="*/ 159026 h 429371"/>
                      <a:gd name="connsiteX18" fmla="*/ 174929 w 228485"/>
                      <a:gd name="connsiteY18" fmla="*/ 95416 h 429371"/>
                      <a:gd name="connsiteX19" fmla="*/ 166978 w 228485"/>
                      <a:gd name="connsiteY19" fmla="*/ 63611 h 42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485" h="429371">
                        <a:moveTo>
                          <a:pt x="166978" y="63611"/>
                        </a:moveTo>
                        <a:lnTo>
                          <a:pt x="166978" y="63611"/>
                        </a:lnTo>
                        <a:cubicBezTo>
                          <a:pt x="148425" y="50359"/>
                          <a:pt x="131394" y="34663"/>
                          <a:pt x="111319" y="23854"/>
                        </a:cubicBezTo>
                        <a:cubicBezTo>
                          <a:pt x="96560" y="15907"/>
                          <a:pt x="79514" y="13253"/>
                          <a:pt x="63611" y="7952"/>
                        </a:cubicBezTo>
                        <a:lnTo>
                          <a:pt x="39757" y="0"/>
                        </a:lnTo>
                        <a:cubicBezTo>
                          <a:pt x="31806" y="2651"/>
                          <a:pt x="20775" y="1132"/>
                          <a:pt x="15903" y="7952"/>
                        </a:cubicBezTo>
                        <a:cubicBezTo>
                          <a:pt x="6160" y="21592"/>
                          <a:pt x="0" y="55659"/>
                          <a:pt x="0" y="55659"/>
                        </a:cubicBezTo>
                        <a:cubicBezTo>
                          <a:pt x="21947" y="121498"/>
                          <a:pt x="6605" y="89421"/>
                          <a:pt x="47708" y="151075"/>
                        </a:cubicBezTo>
                        <a:lnTo>
                          <a:pt x="63611" y="174929"/>
                        </a:lnTo>
                        <a:cubicBezTo>
                          <a:pt x="66261" y="190832"/>
                          <a:pt x="69282" y="206677"/>
                          <a:pt x="71562" y="222637"/>
                        </a:cubicBezTo>
                        <a:cubicBezTo>
                          <a:pt x="74584" y="243791"/>
                          <a:pt x="76265" y="265127"/>
                          <a:pt x="79514" y="286247"/>
                        </a:cubicBezTo>
                        <a:cubicBezTo>
                          <a:pt x="81014" y="295996"/>
                          <a:pt x="88212" y="336890"/>
                          <a:pt x="95416" y="349858"/>
                        </a:cubicBezTo>
                        <a:cubicBezTo>
                          <a:pt x="104698" y="366565"/>
                          <a:pt x="116619" y="381663"/>
                          <a:pt x="127221" y="397566"/>
                        </a:cubicBezTo>
                        <a:cubicBezTo>
                          <a:pt x="147772" y="428392"/>
                          <a:pt x="134059" y="418397"/>
                          <a:pt x="166978" y="429371"/>
                        </a:cubicBezTo>
                        <a:cubicBezTo>
                          <a:pt x="174929" y="426720"/>
                          <a:pt x="184287" y="426655"/>
                          <a:pt x="190832" y="421419"/>
                        </a:cubicBezTo>
                        <a:cubicBezTo>
                          <a:pt x="228485" y="391296"/>
                          <a:pt x="214221" y="277784"/>
                          <a:pt x="214686" y="270345"/>
                        </a:cubicBezTo>
                        <a:cubicBezTo>
                          <a:pt x="195626" y="213171"/>
                          <a:pt x="218743" y="284548"/>
                          <a:pt x="198783" y="214686"/>
                        </a:cubicBezTo>
                        <a:cubicBezTo>
                          <a:pt x="175961" y="134806"/>
                          <a:pt x="207749" y="258496"/>
                          <a:pt x="182880" y="159026"/>
                        </a:cubicBezTo>
                        <a:cubicBezTo>
                          <a:pt x="180230" y="137823"/>
                          <a:pt x="179406" y="116310"/>
                          <a:pt x="174929" y="95416"/>
                        </a:cubicBezTo>
                        <a:cubicBezTo>
                          <a:pt x="171417" y="79025"/>
                          <a:pt x="168303" y="68912"/>
                          <a:pt x="166978" y="63611"/>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836" name="270 - Ελεύθερη σχεδίαση"/>
                  <p:cNvSpPr/>
                  <p:nvPr/>
                </p:nvSpPr>
                <p:spPr>
                  <a:xfrm>
                    <a:off x="5889255" y="1284503"/>
                    <a:ext cx="96391" cy="216000"/>
                  </a:xfrm>
                  <a:custGeom>
                    <a:avLst/>
                    <a:gdLst>
                      <a:gd name="connsiteX0" fmla="*/ 0 w 63611"/>
                      <a:gd name="connsiteY0" fmla="*/ 23854 h 235038"/>
                      <a:gd name="connsiteX1" fmla="*/ 0 w 63611"/>
                      <a:gd name="connsiteY1" fmla="*/ 23854 h 235038"/>
                      <a:gd name="connsiteX2" fmla="*/ 15903 w 63611"/>
                      <a:gd name="connsiteY2" fmla="*/ 95416 h 235038"/>
                      <a:gd name="connsiteX3" fmla="*/ 23854 w 63611"/>
                      <a:gd name="connsiteY3" fmla="*/ 166978 h 235038"/>
                      <a:gd name="connsiteX4" fmla="*/ 39757 w 63611"/>
                      <a:gd name="connsiteY4" fmla="*/ 214686 h 235038"/>
                      <a:gd name="connsiteX5" fmla="*/ 63611 w 63611"/>
                      <a:gd name="connsiteY5" fmla="*/ 222637 h 235038"/>
                      <a:gd name="connsiteX6" fmla="*/ 63611 w 63611"/>
                      <a:gd name="connsiteY6" fmla="*/ 151075 h 235038"/>
                      <a:gd name="connsiteX7" fmla="*/ 55660 w 63611"/>
                      <a:gd name="connsiteY7" fmla="*/ 87465 h 235038"/>
                      <a:gd name="connsiteX8" fmla="*/ 47708 w 63611"/>
                      <a:gd name="connsiteY8" fmla="*/ 47708 h 235038"/>
                      <a:gd name="connsiteX9" fmla="*/ 31806 w 63611"/>
                      <a:gd name="connsiteY9" fmla="*/ 0 h 235038"/>
                      <a:gd name="connsiteX10" fmla="*/ 0 w 63611"/>
                      <a:gd name="connsiteY10" fmla="*/ 23854 h 23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611" h="235038">
                        <a:moveTo>
                          <a:pt x="0" y="23854"/>
                        </a:moveTo>
                        <a:lnTo>
                          <a:pt x="0" y="23854"/>
                        </a:lnTo>
                        <a:cubicBezTo>
                          <a:pt x="5301" y="47708"/>
                          <a:pt x="11886" y="71313"/>
                          <a:pt x="15903" y="95416"/>
                        </a:cubicBezTo>
                        <a:cubicBezTo>
                          <a:pt x="19849" y="119090"/>
                          <a:pt x="19147" y="143443"/>
                          <a:pt x="23854" y="166978"/>
                        </a:cubicBezTo>
                        <a:cubicBezTo>
                          <a:pt x="27141" y="183415"/>
                          <a:pt x="23854" y="209385"/>
                          <a:pt x="39757" y="214686"/>
                        </a:cubicBezTo>
                        <a:lnTo>
                          <a:pt x="63611" y="222637"/>
                        </a:lnTo>
                        <a:cubicBezTo>
                          <a:pt x="45712" y="168938"/>
                          <a:pt x="63611" y="235038"/>
                          <a:pt x="63611" y="151075"/>
                        </a:cubicBezTo>
                        <a:cubicBezTo>
                          <a:pt x="63611" y="129707"/>
                          <a:pt x="58909" y="108585"/>
                          <a:pt x="55660" y="87465"/>
                        </a:cubicBezTo>
                        <a:cubicBezTo>
                          <a:pt x="53605" y="74107"/>
                          <a:pt x="51264" y="60747"/>
                          <a:pt x="47708" y="47708"/>
                        </a:cubicBezTo>
                        <a:cubicBezTo>
                          <a:pt x="43297" y="31536"/>
                          <a:pt x="31806" y="0"/>
                          <a:pt x="31806" y="0"/>
                        </a:cubicBezTo>
                        <a:cubicBezTo>
                          <a:pt x="12615" y="28785"/>
                          <a:pt x="5301" y="19878"/>
                          <a:pt x="0" y="2385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72" name="257 - Ομάδα"/>
                <p:cNvGrpSpPr/>
                <p:nvPr/>
              </p:nvGrpSpPr>
              <p:grpSpPr>
                <a:xfrm rot="2176606">
                  <a:off x="6417834" y="567724"/>
                  <a:ext cx="324000" cy="191740"/>
                  <a:chOff x="683567" y="1235249"/>
                  <a:chExt cx="301373" cy="177527"/>
                </a:xfrm>
              </p:grpSpPr>
              <p:sp>
                <p:nvSpPr>
                  <p:cNvPr id="833" name="267 - Στρογγυλεμένο ορθογώνιο"/>
                  <p:cNvSpPr/>
                  <p:nvPr/>
                </p:nvSpPr>
                <p:spPr>
                  <a:xfrm>
                    <a:off x="683567" y="1235249"/>
                    <a:ext cx="301373" cy="177527"/>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834" name="268 - Έλλειψη"/>
                  <p:cNvSpPr/>
                  <p:nvPr/>
                </p:nvSpPr>
                <p:spPr>
                  <a:xfrm>
                    <a:off x="763527" y="1272752"/>
                    <a:ext cx="144000" cy="10800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73" name="314 - Ομάδα"/>
                <p:cNvGrpSpPr/>
                <p:nvPr/>
              </p:nvGrpSpPr>
              <p:grpSpPr>
                <a:xfrm rot="975175">
                  <a:off x="6177110" y="371407"/>
                  <a:ext cx="216000" cy="351524"/>
                  <a:chOff x="5907819" y="797846"/>
                  <a:chExt cx="182880" cy="291483"/>
                </a:xfrm>
              </p:grpSpPr>
              <p:sp>
                <p:nvSpPr>
                  <p:cNvPr id="831" name="265 - Ελεύθερη σχεδίαση"/>
                  <p:cNvSpPr/>
                  <p:nvPr/>
                </p:nvSpPr>
                <p:spPr>
                  <a:xfrm>
                    <a:off x="5907819" y="797846"/>
                    <a:ext cx="182880" cy="291483"/>
                  </a:xfrm>
                  <a:custGeom>
                    <a:avLst/>
                    <a:gdLst>
                      <a:gd name="connsiteX0" fmla="*/ 119270 w 182880"/>
                      <a:gd name="connsiteY0" fmla="*/ 5236 h 291483"/>
                      <a:gd name="connsiteX1" fmla="*/ 119270 w 182880"/>
                      <a:gd name="connsiteY1" fmla="*/ 5236 h 291483"/>
                      <a:gd name="connsiteX2" fmla="*/ 47708 w 182880"/>
                      <a:gd name="connsiteY2" fmla="*/ 21138 h 291483"/>
                      <a:gd name="connsiteX3" fmla="*/ 23854 w 182880"/>
                      <a:gd name="connsiteY3" fmla="*/ 29090 h 291483"/>
                      <a:gd name="connsiteX4" fmla="*/ 7951 w 182880"/>
                      <a:gd name="connsiteY4" fmla="*/ 76797 h 291483"/>
                      <a:gd name="connsiteX5" fmla="*/ 0 w 182880"/>
                      <a:gd name="connsiteY5" fmla="*/ 100651 h 291483"/>
                      <a:gd name="connsiteX6" fmla="*/ 7951 w 182880"/>
                      <a:gd name="connsiteY6" fmla="*/ 219921 h 291483"/>
                      <a:gd name="connsiteX7" fmla="*/ 23854 w 182880"/>
                      <a:gd name="connsiteY7" fmla="*/ 275580 h 291483"/>
                      <a:gd name="connsiteX8" fmla="*/ 47708 w 182880"/>
                      <a:gd name="connsiteY8" fmla="*/ 283531 h 291483"/>
                      <a:gd name="connsiteX9" fmla="*/ 103367 w 182880"/>
                      <a:gd name="connsiteY9" fmla="*/ 291483 h 291483"/>
                      <a:gd name="connsiteX10" fmla="*/ 151075 w 182880"/>
                      <a:gd name="connsiteY10" fmla="*/ 267629 h 291483"/>
                      <a:gd name="connsiteX11" fmla="*/ 182880 w 182880"/>
                      <a:gd name="connsiteY11" fmla="*/ 219921 h 291483"/>
                      <a:gd name="connsiteX12" fmla="*/ 174929 w 182880"/>
                      <a:gd name="connsiteY12" fmla="*/ 84749 h 291483"/>
                      <a:gd name="connsiteX13" fmla="*/ 159026 w 182880"/>
                      <a:gd name="connsiteY13" fmla="*/ 60895 h 291483"/>
                      <a:gd name="connsiteX14" fmla="*/ 135172 w 182880"/>
                      <a:gd name="connsiteY14" fmla="*/ 5236 h 291483"/>
                      <a:gd name="connsiteX15" fmla="*/ 119270 w 182880"/>
                      <a:gd name="connsiteY15" fmla="*/ 5236 h 29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 h="291483">
                        <a:moveTo>
                          <a:pt x="119270" y="5236"/>
                        </a:moveTo>
                        <a:lnTo>
                          <a:pt x="119270" y="5236"/>
                        </a:lnTo>
                        <a:cubicBezTo>
                          <a:pt x="95416" y="10537"/>
                          <a:pt x="71414" y="15211"/>
                          <a:pt x="47708" y="21138"/>
                        </a:cubicBezTo>
                        <a:cubicBezTo>
                          <a:pt x="39577" y="23171"/>
                          <a:pt x="28726" y="22270"/>
                          <a:pt x="23854" y="29090"/>
                        </a:cubicBezTo>
                        <a:cubicBezTo>
                          <a:pt x="14111" y="42730"/>
                          <a:pt x="13252" y="60895"/>
                          <a:pt x="7951" y="76797"/>
                        </a:cubicBezTo>
                        <a:lnTo>
                          <a:pt x="0" y="100651"/>
                        </a:lnTo>
                        <a:cubicBezTo>
                          <a:pt x="2650" y="140408"/>
                          <a:pt x="3780" y="180295"/>
                          <a:pt x="7951" y="219921"/>
                        </a:cubicBezTo>
                        <a:cubicBezTo>
                          <a:pt x="7975" y="220150"/>
                          <a:pt x="20087" y="271813"/>
                          <a:pt x="23854" y="275580"/>
                        </a:cubicBezTo>
                        <a:cubicBezTo>
                          <a:pt x="29781" y="281507"/>
                          <a:pt x="39489" y="281887"/>
                          <a:pt x="47708" y="283531"/>
                        </a:cubicBezTo>
                        <a:cubicBezTo>
                          <a:pt x="66085" y="287207"/>
                          <a:pt x="84814" y="288832"/>
                          <a:pt x="103367" y="291483"/>
                        </a:cubicBezTo>
                        <a:cubicBezTo>
                          <a:pt x="120380" y="285811"/>
                          <a:pt x="138383" y="282134"/>
                          <a:pt x="151075" y="267629"/>
                        </a:cubicBezTo>
                        <a:cubicBezTo>
                          <a:pt x="163661" y="253245"/>
                          <a:pt x="182880" y="219921"/>
                          <a:pt x="182880" y="219921"/>
                        </a:cubicBezTo>
                        <a:cubicBezTo>
                          <a:pt x="180230" y="174864"/>
                          <a:pt x="181624" y="129385"/>
                          <a:pt x="174929" y="84749"/>
                        </a:cubicBezTo>
                        <a:cubicBezTo>
                          <a:pt x="173511" y="75298"/>
                          <a:pt x="162790" y="69679"/>
                          <a:pt x="159026" y="60895"/>
                        </a:cubicBezTo>
                        <a:cubicBezTo>
                          <a:pt x="149061" y="37643"/>
                          <a:pt x="156872" y="22596"/>
                          <a:pt x="135172" y="5236"/>
                        </a:cubicBezTo>
                        <a:cubicBezTo>
                          <a:pt x="128627" y="0"/>
                          <a:pt x="121920" y="5236"/>
                          <a:pt x="119270" y="5236"/>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832" name="266 - Ελεύθερη σχεδίαση"/>
                  <p:cNvSpPr/>
                  <p:nvPr/>
                </p:nvSpPr>
                <p:spPr>
                  <a:xfrm>
                    <a:off x="5949361" y="870233"/>
                    <a:ext cx="109533" cy="155486"/>
                  </a:xfrm>
                  <a:custGeom>
                    <a:avLst/>
                    <a:gdLst>
                      <a:gd name="connsiteX0" fmla="*/ 30020 w 109533"/>
                      <a:gd name="connsiteY0" fmla="*/ 12362 h 155486"/>
                      <a:gd name="connsiteX1" fmla="*/ 30020 w 109533"/>
                      <a:gd name="connsiteY1" fmla="*/ 12362 h 155486"/>
                      <a:gd name="connsiteX2" fmla="*/ 14118 w 109533"/>
                      <a:gd name="connsiteY2" fmla="*/ 123681 h 155486"/>
                      <a:gd name="connsiteX3" fmla="*/ 22069 w 109533"/>
                      <a:gd name="connsiteY3" fmla="*/ 147535 h 155486"/>
                      <a:gd name="connsiteX4" fmla="*/ 53874 w 109533"/>
                      <a:gd name="connsiteY4" fmla="*/ 155486 h 155486"/>
                      <a:gd name="connsiteX5" fmla="*/ 77728 w 109533"/>
                      <a:gd name="connsiteY5" fmla="*/ 147535 h 155486"/>
                      <a:gd name="connsiteX6" fmla="*/ 109533 w 109533"/>
                      <a:gd name="connsiteY6" fmla="*/ 99827 h 155486"/>
                      <a:gd name="connsiteX7" fmla="*/ 93631 w 109533"/>
                      <a:gd name="connsiteY7" fmla="*/ 52119 h 155486"/>
                      <a:gd name="connsiteX8" fmla="*/ 85679 w 109533"/>
                      <a:gd name="connsiteY8" fmla="*/ 20314 h 155486"/>
                      <a:gd name="connsiteX9" fmla="*/ 30020 w 109533"/>
                      <a:gd name="connsiteY9" fmla="*/ 12362 h 15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533" h="155486">
                        <a:moveTo>
                          <a:pt x="30020" y="12362"/>
                        </a:moveTo>
                        <a:lnTo>
                          <a:pt x="30020" y="12362"/>
                        </a:lnTo>
                        <a:cubicBezTo>
                          <a:pt x="3937" y="81918"/>
                          <a:pt x="0" y="60150"/>
                          <a:pt x="14118" y="123681"/>
                        </a:cubicBezTo>
                        <a:cubicBezTo>
                          <a:pt x="15936" y="131863"/>
                          <a:pt x="15524" y="142299"/>
                          <a:pt x="22069" y="147535"/>
                        </a:cubicBezTo>
                        <a:cubicBezTo>
                          <a:pt x="30602" y="154362"/>
                          <a:pt x="43272" y="152836"/>
                          <a:pt x="53874" y="155486"/>
                        </a:cubicBezTo>
                        <a:cubicBezTo>
                          <a:pt x="61825" y="152836"/>
                          <a:pt x="71801" y="153462"/>
                          <a:pt x="77728" y="147535"/>
                        </a:cubicBezTo>
                        <a:cubicBezTo>
                          <a:pt x="91243" y="134020"/>
                          <a:pt x="109533" y="99827"/>
                          <a:pt x="109533" y="99827"/>
                        </a:cubicBezTo>
                        <a:cubicBezTo>
                          <a:pt x="104232" y="83924"/>
                          <a:pt x="97697" y="68381"/>
                          <a:pt x="93631" y="52119"/>
                        </a:cubicBezTo>
                        <a:cubicBezTo>
                          <a:pt x="90980" y="41517"/>
                          <a:pt x="91741" y="29407"/>
                          <a:pt x="85679" y="20314"/>
                        </a:cubicBezTo>
                        <a:cubicBezTo>
                          <a:pt x="72136" y="0"/>
                          <a:pt x="39297" y="13687"/>
                          <a:pt x="30020" y="12362"/>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74" name="311 - Ομάδα"/>
                <p:cNvGrpSpPr/>
                <p:nvPr/>
              </p:nvGrpSpPr>
              <p:grpSpPr>
                <a:xfrm rot="5115179">
                  <a:off x="5910272" y="293561"/>
                  <a:ext cx="191740" cy="396000"/>
                  <a:chOff x="5907819" y="797846"/>
                  <a:chExt cx="182880" cy="291483"/>
                </a:xfrm>
              </p:grpSpPr>
              <p:sp>
                <p:nvSpPr>
                  <p:cNvPr id="829" name="263 - Ελεύθερη σχεδίαση"/>
                  <p:cNvSpPr/>
                  <p:nvPr/>
                </p:nvSpPr>
                <p:spPr>
                  <a:xfrm>
                    <a:off x="5907819" y="797846"/>
                    <a:ext cx="182880" cy="291483"/>
                  </a:xfrm>
                  <a:custGeom>
                    <a:avLst/>
                    <a:gdLst>
                      <a:gd name="connsiteX0" fmla="*/ 119270 w 182880"/>
                      <a:gd name="connsiteY0" fmla="*/ 5236 h 291483"/>
                      <a:gd name="connsiteX1" fmla="*/ 119270 w 182880"/>
                      <a:gd name="connsiteY1" fmla="*/ 5236 h 291483"/>
                      <a:gd name="connsiteX2" fmla="*/ 47708 w 182880"/>
                      <a:gd name="connsiteY2" fmla="*/ 21138 h 291483"/>
                      <a:gd name="connsiteX3" fmla="*/ 23854 w 182880"/>
                      <a:gd name="connsiteY3" fmla="*/ 29090 h 291483"/>
                      <a:gd name="connsiteX4" fmla="*/ 7951 w 182880"/>
                      <a:gd name="connsiteY4" fmla="*/ 76797 h 291483"/>
                      <a:gd name="connsiteX5" fmla="*/ 0 w 182880"/>
                      <a:gd name="connsiteY5" fmla="*/ 100651 h 291483"/>
                      <a:gd name="connsiteX6" fmla="*/ 7951 w 182880"/>
                      <a:gd name="connsiteY6" fmla="*/ 219921 h 291483"/>
                      <a:gd name="connsiteX7" fmla="*/ 23854 w 182880"/>
                      <a:gd name="connsiteY7" fmla="*/ 275580 h 291483"/>
                      <a:gd name="connsiteX8" fmla="*/ 47708 w 182880"/>
                      <a:gd name="connsiteY8" fmla="*/ 283531 h 291483"/>
                      <a:gd name="connsiteX9" fmla="*/ 103367 w 182880"/>
                      <a:gd name="connsiteY9" fmla="*/ 291483 h 291483"/>
                      <a:gd name="connsiteX10" fmla="*/ 151075 w 182880"/>
                      <a:gd name="connsiteY10" fmla="*/ 267629 h 291483"/>
                      <a:gd name="connsiteX11" fmla="*/ 182880 w 182880"/>
                      <a:gd name="connsiteY11" fmla="*/ 219921 h 291483"/>
                      <a:gd name="connsiteX12" fmla="*/ 174929 w 182880"/>
                      <a:gd name="connsiteY12" fmla="*/ 84749 h 291483"/>
                      <a:gd name="connsiteX13" fmla="*/ 159026 w 182880"/>
                      <a:gd name="connsiteY13" fmla="*/ 60895 h 291483"/>
                      <a:gd name="connsiteX14" fmla="*/ 135172 w 182880"/>
                      <a:gd name="connsiteY14" fmla="*/ 5236 h 291483"/>
                      <a:gd name="connsiteX15" fmla="*/ 119270 w 182880"/>
                      <a:gd name="connsiteY15" fmla="*/ 5236 h 29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 h="291483">
                        <a:moveTo>
                          <a:pt x="119270" y="5236"/>
                        </a:moveTo>
                        <a:lnTo>
                          <a:pt x="119270" y="5236"/>
                        </a:lnTo>
                        <a:cubicBezTo>
                          <a:pt x="95416" y="10537"/>
                          <a:pt x="71414" y="15211"/>
                          <a:pt x="47708" y="21138"/>
                        </a:cubicBezTo>
                        <a:cubicBezTo>
                          <a:pt x="39577" y="23171"/>
                          <a:pt x="28726" y="22270"/>
                          <a:pt x="23854" y="29090"/>
                        </a:cubicBezTo>
                        <a:cubicBezTo>
                          <a:pt x="14111" y="42730"/>
                          <a:pt x="13252" y="60895"/>
                          <a:pt x="7951" y="76797"/>
                        </a:cubicBezTo>
                        <a:lnTo>
                          <a:pt x="0" y="100651"/>
                        </a:lnTo>
                        <a:cubicBezTo>
                          <a:pt x="2650" y="140408"/>
                          <a:pt x="3780" y="180295"/>
                          <a:pt x="7951" y="219921"/>
                        </a:cubicBezTo>
                        <a:cubicBezTo>
                          <a:pt x="7975" y="220150"/>
                          <a:pt x="20087" y="271813"/>
                          <a:pt x="23854" y="275580"/>
                        </a:cubicBezTo>
                        <a:cubicBezTo>
                          <a:pt x="29781" y="281507"/>
                          <a:pt x="39489" y="281887"/>
                          <a:pt x="47708" y="283531"/>
                        </a:cubicBezTo>
                        <a:cubicBezTo>
                          <a:pt x="66085" y="287207"/>
                          <a:pt x="84814" y="288832"/>
                          <a:pt x="103367" y="291483"/>
                        </a:cubicBezTo>
                        <a:cubicBezTo>
                          <a:pt x="120380" y="285811"/>
                          <a:pt x="138383" y="282134"/>
                          <a:pt x="151075" y="267629"/>
                        </a:cubicBezTo>
                        <a:cubicBezTo>
                          <a:pt x="163661" y="253245"/>
                          <a:pt x="182880" y="219921"/>
                          <a:pt x="182880" y="219921"/>
                        </a:cubicBezTo>
                        <a:cubicBezTo>
                          <a:pt x="180230" y="174864"/>
                          <a:pt x="181624" y="129385"/>
                          <a:pt x="174929" y="84749"/>
                        </a:cubicBezTo>
                        <a:cubicBezTo>
                          <a:pt x="173511" y="75298"/>
                          <a:pt x="162790" y="69679"/>
                          <a:pt x="159026" y="60895"/>
                        </a:cubicBezTo>
                        <a:cubicBezTo>
                          <a:pt x="149061" y="37643"/>
                          <a:pt x="156872" y="22596"/>
                          <a:pt x="135172" y="5236"/>
                        </a:cubicBezTo>
                        <a:cubicBezTo>
                          <a:pt x="128627" y="0"/>
                          <a:pt x="121920" y="5236"/>
                          <a:pt x="119270" y="5236"/>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830" name="264 - Ελεύθερη σχεδίαση"/>
                  <p:cNvSpPr/>
                  <p:nvPr/>
                </p:nvSpPr>
                <p:spPr>
                  <a:xfrm>
                    <a:off x="5949361" y="870233"/>
                    <a:ext cx="109533" cy="155486"/>
                  </a:xfrm>
                  <a:custGeom>
                    <a:avLst/>
                    <a:gdLst>
                      <a:gd name="connsiteX0" fmla="*/ 30020 w 109533"/>
                      <a:gd name="connsiteY0" fmla="*/ 12362 h 155486"/>
                      <a:gd name="connsiteX1" fmla="*/ 30020 w 109533"/>
                      <a:gd name="connsiteY1" fmla="*/ 12362 h 155486"/>
                      <a:gd name="connsiteX2" fmla="*/ 14118 w 109533"/>
                      <a:gd name="connsiteY2" fmla="*/ 123681 h 155486"/>
                      <a:gd name="connsiteX3" fmla="*/ 22069 w 109533"/>
                      <a:gd name="connsiteY3" fmla="*/ 147535 h 155486"/>
                      <a:gd name="connsiteX4" fmla="*/ 53874 w 109533"/>
                      <a:gd name="connsiteY4" fmla="*/ 155486 h 155486"/>
                      <a:gd name="connsiteX5" fmla="*/ 77728 w 109533"/>
                      <a:gd name="connsiteY5" fmla="*/ 147535 h 155486"/>
                      <a:gd name="connsiteX6" fmla="*/ 109533 w 109533"/>
                      <a:gd name="connsiteY6" fmla="*/ 99827 h 155486"/>
                      <a:gd name="connsiteX7" fmla="*/ 93631 w 109533"/>
                      <a:gd name="connsiteY7" fmla="*/ 52119 h 155486"/>
                      <a:gd name="connsiteX8" fmla="*/ 85679 w 109533"/>
                      <a:gd name="connsiteY8" fmla="*/ 20314 h 155486"/>
                      <a:gd name="connsiteX9" fmla="*/ 30020 w 109533"/>
                      <a:gd name="connsiteY9" fmla="*/ 12362 h 15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533" h="155486">
                        <a:moveTo>
                          <a:pt x="30020" y="12362"/>
                        </a:moveTo>
                        <a:lnTo>
                          <a:pt x="30020" y="12362"/>
                        </a:lnTo>
                        <a:cubicBezTo>
                          <a:pt x="3937" y="81918"/>
                          <a:pt x="0" y="60150"/>
                          <a:pt x="14118" y="123681"/>
                        </a:cubicBezTo>
                        <a:cubicBezTo>
                          <a:pt x="15936" y="131863"/>
                          <a:pt x="15524" y="142299"/>
                          <a:pt x="22069" y="147535"/>
                        </a:cubicBezTo>
                        <a:cubicBezTo>
                          <a:pt x="30602" y="154362"/>
                          <a:pt x="43272" y="152836"/>
                          <a:pt x="53874" y="155486"/>
                        </a:cubicBezTo>
                        <a:cubicBezTo>
                          <a:pt x="61825" y="152836"/>
                          <a:pt x="71801" y="153462"/>
                          <a:pt x="77728" y="147535"/>
                        </a:cubicBezTo>
                        <a:cubicBezTo>
                          <a:pt x="91243" y="134020"/>
                          <a:pt x="109533" y="99827"/>
                          <a:pt x="109533" y="99827"/>
                        </a:cubicBezTo>
                        <a:cubicBezTo>
                          <a:pt x="104232" y="83924"/>
                          <a:pt x="97697" y="68381"/>
                          <a:pt x="93631" y="52119"/>
                        </a:cubicBezTo>
                        <a:cubicBezTo>
                          <a:pt x="90980" y="41517"/>
                          <a:pt x="91741" y="29407"/>
                          <a:pt x="85679" y="20314"/>
                        </a:cubicBezTo>
                        <a:cubicBezTo>
                          <a:pt x="72136" y="0"/>
                          <a:pt x="39297" y="13687"/>
                          <a:pt x="30020" y="12362"/>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75" name="308 - Ομάδα"/>
                <p:cNvGrpSpPr/>
                <p:nvPr/>
              </p:nvGrpSpPr>
              <p:grpSpPr>
                <a:xfrm>
                  <a:off x="6020545" y="547914"/>
                  <a:ext cx="182880" cy="258746"/>
                  <a:chOff x="5907819" y="797846"/>
                  <a:chExt cx="182880" cy="291483"/>
                </a:xfrm>
              </p:grpSpPr>
              <p:sp>
                <p:nvSpPr>
                  <p:cNvPr id="827" name="261 - Ελεύθερη σχεδίαση"/>
                  <p:cNvSpPr/>
                  <p:nvPr/>
                </p:nvSpPr>
                <p:spPr>
                  <a:xfrm>
                    <a:off x="5907819" y="797846"/>
                    <a:ext cx="182880" cy="291483"/>
                  </a:xfrm>
                  <a:custGeom>
                    <a:avLst/>
                    <a:gdLst>
                      <a:gd name="connsiteX0" fmla="*/ 119270 w 182880"/>
                      <a:gd name="connsiteY0" fmla="*/ 5236 h 291483"/>
                      <a:gd name="connsiteX1" fmla="*/ 119270 w 182880"/>
                      <a:gd name="connsiteY1" fmla="*/ 5236 h 291483"/>
                      <a:gd name="connsiteX2" fmla="*/ 47708 w 182880"/>
                      <a:gd name="connsiteY2" fmla="*/ 21138 h 291483"/>
                      <a:gd name="connsiteX3" fmla="*/ 23854 w 182880"/>
                      <a:gd name="connsiteY3" fmla="*/ 29090 h 291483"/>
                      <a:gd name="connsiteX4" fmla="*/ 7951 w 182880"/>
                      <a:gd name="connsiteY4" fmla="*/ 76797 h 291483"/>
                      <a:gd name="connsiteX5" fmla="*/ 0 w 182880"/>
                      <a:gd name="connsiteY5" fmla="*/ 100651 h 291483"/>
                      <a:gd name="connsiteX6" fmla="*/ 7951 w 182880"/>
                      <a:gd name="connsiteY6" fmla="*/ 219921 h 291483"/>
                      <a:gd name="connsiteX7" fmla="*/ 23854 w 182880"/>
                      <a:gd name="connsiteY7" fmla="*/ 275580 h 291483"/>
                      <a:gd name="connsiteX8" fmla="*/ 47708 w 182880"/>
                      <a:gd name="connsiteY8" fmla="*/ 283531 h 291483"/>
                      <a:gd name="connsiteX9" fmla="*/ 103367 w 182880"/>
                      <a:gd name="connsiteY9" fmla="*/ 291483 h 291483"/>
                      <a:gd name="connsiteX10" fmla="*/ 151075 w 182880"/>
                      <a:gd name="connsiteY10" fmla="*/ 267629 h 291483"/>
                      <a:gd name="connsiteX11" fmla="*/ 182880 w 182880"/>
                      <a:gd name="connsiteY11" fmla="*/ 219921 h 291483"/>
                      <a:gd name="connsiteX12" fmla="*/ 174929 w 182880"/>
                      <a:gd name="connsiteY12" fmla="*/ 84749 h 291483"/>
                      <a:gd name="connsiteX13" fmla="*/ 159026 w 182880"/>
                      <a:gd name="connsiteY13" fmla="*/ 60895 h 291483"/>
                      <a:gd name="connsiteX14" fmla="*/ 135172 w 182880"/>
                      <a:gd name="connsiteY14" fmla="*/ 5236 h 291483"/>
                      <a:gd name="connsiteX15" fmla="*/ 119270 w 182880"/>
                      <a:gd name="connsiteY15" fmla="*/ 5236 h 29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 h="291483">
                        <a:moveTo>
                          <a:pt x="119270" y="5236"/>
                        </a:moveTo>
                        <a:lnTo>
                          <a:pt x="119270" y="5236"/>
                        </a:lnTo>
                        <a:cubicBezTo>
                          <a:pt x="95416" y="10537"/>
                          <a:pt x="71414" y="15211"/>
                          <a:pt x="47708" y="21138"/>
                        </a:cubicBezTo>
                        <a:cubicBezTo>
                          <a:pt x="39577" y="23171"/>
                          <a:pt x="28726" y="22270"/>
                          <a:pt x="23854" y="29090"/>
                        </a:cubicBezTo>
                        <a:cubicBezTo>
                          <a:pt x="14111" y="42730"/>
                          <a:pt x="13252" y="60895"/>
                          <a:pt x="7951" y="76797"/>
                        </a:cubicBezTo>
                        <a:lnTo>
                          <a:pt x="0" y="100651"/>
                        </a:lnTo>
                        <a:cubicBezTo>
                          <a:pt x="2650" y="140408"/>
                          <a:pt x="3780" y="180295"/>
                          <a:pt x="7951" y="219921"/>
                        </a:cubicBezTo>
                        <a:cubicBezTo>
                          <a:pt x="7975" y="220150"/>
                          <a:pt x="20087" y="271813"/>
                          <a:pt x="23854" y="275580"/>
                        </a:cubicBezTo>
                        <a:cubicBezTo>
                          <a:pt x="29781" y="281507"/>
                          <a:pt x="39489" y="281887"/>
                          <a:pt x="47708" y="283531"/>
                        </a:cubicBezTo>
                        <a:cubicBezTo>
                          <a:pt x="66085" y="287207"/>
                          <a:pt x="84814" y="288832"/>
                          <a:pt x="103367" y="291483"/>
                        </a:cubicBezTo>
                        <a:cubicBezTo>
                          <a:pt x="120380" y="285811"/>
                          <a:pt x="138383" y="282134"/>
                          <a:pt x="151075" y="267629"/>
                        </a:cubicBezTo>
                        <a:cubicBezTo>
                          <a:pt x="163661" y="253245"/>
                          <a:pt x="182880" y="219921"/>
                          <a:pt x="182880" y="219921"/>
                        </a:cubicBezTo>
                        <a:cubicBezTo>
                          <a:pt x="180230" y="174864"/>
                          <a:pt x="181624" y="129385"/>
                          <a:pt x="174929" y="84749"/>
                        </a:cubicBezTo>
                        <a:cubicBezTo>
                          <a:pt x="173511" y="75298"/>
                          <a:pt x="162790" y="69679"/>
                          <a:pt x="159026" y="60895"/>
                        </a:cubicBezTo>
                        <a:cubicBezTo>
                          <a:pt x="149061" y="37643"/>
                          <a:pt x="156872" y="22596"/>
                          <a:pt x="135172" y="5236"/>
                        </a:cubicBezTo>
                        <a:cubicBezTo>
                          <a:pt x="128627" y="0"/>
                          <a:pt x="121920" y="5236"/>
                          <a:pt x="119270" y="5236"/>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828" name="262 - Ελεύθερη σχεδίαση"/>
                  <p:cNvSpPr/>
                  <p:nvPr/>
                </p:nvSpPr>
                <p:spPr>
                  <a:xfrm>
                    <a:off x="5949361" y="870233"/>
                    <a:ext cx="109533" cy="155486"/>
                  </a:xfrm>
                  <a:custGeom>
                    <a:avLst/>
                    <a:gdLst>
                      <a:gd name="connsiteX0" fmla="*/ 30020 w 109533"/>
                      <a:gd name="connsiteY0" fmla="*/ 12362 h 155486"/>
                      <a:gd name="connsiteX1" fmla="*/ 30020 w 109533"/>
                      <a:gd name="connsiteY1" fmla="*/ 12362 h 155486"/>
                      <a:gd name="connsiteX2" fmla="*/ 14118 w 109533"/>
                      <a:gd name="connsiteY2" fmla="*/ 123681 h 155486"/>
                      <a:gd name="connsiteX3" fmla="*/ 22069 w 109533"/>
                      <a:gd name="connsiteY3" fmla="*/ 147535 h 155486"/>
                      <a:gd name="connsiteX4" fmla="*/ 53874 w 109533"/>
                      <a:gd name="connsiteY4" fmla="*/ 155486 h 155486"/>
                      <a:gd name="connsiteX5" fmla="*/ 77728 w 109533"/>
                      <a:gd name="connsiteY5" fmla="*/ 147535 h 155486"/>
                      <a:gd name="connsiteX6" fmla="*/ 109533 w 109533"/>
                      <a:gd name="connsiteY6" fmla="*/ 99827 h 155486"/>
                      <a:gd name="connsiteX7" fmla="*/ 93631 w 109533"/>
                      <a:gd name="connsiteY7" fmla="*/ 52119 h 155486"/>
                      <a:gd name="connsiteX8" fmla="*/ 85679 w 109533"/>
                      <a:gd name="connsiteY8" fmla="*/ 20314 h 155486"/>
                      <a:gd name="connsiteX9" fmla="*/ 30020 w 109533"/>
                      <a:gd name="connsiteY9" fmla="*/ 12362 h 15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533" h="155486">
                        <a:moveTo>
                          <a:pt x="30020" y="12362"/>
                        </a:moveTo>
                        <a:lnTo>
                          <a:pt x="30020" y="12362"/>
                        </a:lnTo>
                        <a:cubicBezTo>
                          <a:pt x="3937" y="81918"/>
                          <a:pt x="0" y="60150"/>
                          <a:pt x="14118" y="123681"/>
                        </a:cubicBezTo>
                        <a:cubicBezTo>
                          <a:pt x="15936" y="131863"/>
                          <a:pt x="15524" y="142299"/>
                          <a:pt x="22069" y="147535"/>
                        </a:cubicBezTo>
                        <a:cubicBezTo>
                          <a:pt x="30602" y="154362"/>
                          <a:pt x="43272" y="152836"/>
                          <a:pt x="53874" y="155486"/>
                        </a:cubicBezTo>
                        <a:cubicBezTo>
                          <a:pt x="61825" y="152836"/>
                          <a:pt x="71801" y="153462"/>
                          <a:pt x="77728" y="147535"/>
                        </a:cubicBezTo>
                        <a:cubicBezTo>
                          <a:pt x="91243" y="134020"/>
                          <a:pt x="109533" y="99827"/>
                          <a:pt x="109533" y="99827"/>
                        </a:cubicBezTo>
                        <a:cubicBezTo>
                          <a:pt x="104232" y="83924"/>
                          <a:pt x="97697" y="68381"/>
                          <a:pt x="93631" y="52119"/>
                        </a:cubicBezTo>
                        <a:cubicBezTo>
                          <a:pt x="90980" y="41517"/>
                          <a:pt x="91741" y="29407"/>
                          <a:pt x="85679" y="20314"/>
                        </a:cubicBezTo>
                        <a:cubicBezTo>
                          <a:pt x="72136" y="0"/>
                          <a:pt x="39297" y="13687"/>
                          <a:pt x="30020" y="12362"/>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76" name="373 - Ομάδα"/>
                <p:cNvGrpSpPr/>
                <p:nvPr/>
              </p:nvGrpSpPr>
              <p:grpSpPr>
                <a:xfrm>
                  <a:off x="1259665" y="1126262"/>
                  <a:ext cx="288000" cy="127841"/>
                  <a:chOff x="683568" y="1268760"/>
                  <a:chExt cx="288000" cy="144016"/>
                </a:xfrm>
              </p:grpSpPr>
              <p:sp>
                <p:nvSpPr>
                  <p:cNvPr id="825" name="9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826" name="10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77" name="11 - Ομάδα"/>
                <p:cNvGrpSpPr/>
                <p:nvPr/>
              </p:nvGrpSpPr>
              <p:grpSpPr>
                <a:xfrm>
                  <a:off x="1547697" y="1126262"/>
                  <a:ext cx="288000" cy="127841"/>
                  <a:chOff x="683568" y="1268760"/>
                  <a:chExt cx="288000" cy="144016"/>
                </a:xfrm>
              </p:grpSpPr>
              <p:sp>
                <p:nvSpPr>
                  <p:cNvPr id="823" name="12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824" name="13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78" name="14 - Ομάδα"/>
                <p:cNvGrpSpPr/>
                <p:nvPr/>
              </p:nvGrpSpPr>
              <p:grpSpPr>
                <a:xfrm>
                  <a:off x="1835729" y="1126262"/>
                  <a:ext cx="288000" cy="127841"/>
                  <a:chOff x="683568" y="1268760"/>
                  <a:chExt cx="288000" cy="144016"/>
                </a:xfrm>
              </p:grpSpPr>
              <p:sp>
                <p:nvSpPr>
                  <p:cNvPr id="821" name="15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822" name="16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79" name="17 - Ομάδα"/>
                <p:cNvGrpSpPr/>
                <p:nvPr/>
              </p:nvGrpSpPr>
              <p:grpSpPr>
                <a:xfrm>
                  <a:off x="2123761" y="1126262"/>
                  <a:ext cx="288000" cy="127841"/>
                  <a:chOff x="683568" y="1268760"/>
                  <a:chExt cx="288000" cy="144016"/>
                </a:xfrm>
              </p:grpSpPr>
              <p:sp>
                <p:nvSpPr>
                  <p:cNvPr id="819" name="18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820" name="19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80" name="26 - Ομάδα"/>
                <p:cNvGrpSpPr/>
                <p:nvPr/>
              </p:nvGrpSpPr>
              <p:grpSpPr>
                <a:xfrm>
                  <a:off x="1259665" y="998421"/>
                  <a:ext cx="288000" cy="127841"/>
                  <a:chOff x="683568" y="1268760"/>
                  <a:chExt cx="288000" cy="144016"/>
                </a:xfrm>
              </p:grpSpPr>
              <p:sp>
                <p:nvSpPr>
                  <p:cNvPr id="817" name="27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818" name="28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81" name="29 - Ομάδα"/>
                <p:cNvGrpSpPr/>
                <p:nvPr/>
              </p:nvGrpSpPr>
              <p:grpSpPr>
                <a:xfrm>
                  <a:off x="1547697" y="998421"/>
                  <a:ext cx="288000" cy="127841"/>
                  <a:chOff x="683568" y="1268760"/>
                  <a:chExt cx="288000" cy="144016"/>
                </a:xfrm>
              </p:grpSpPr>
              <p:sp>
                <p:nvSpPr>
                  <p:cNvPr id="815" name="30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816" name="31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82" name="32 - Ομάδα"/>
                <p:cNvGrpSpPr/>
                <p:nvPr/>
              </p:nvGrpSpPr>
              <p:grpSpPr>
                <a:xfrm>
                  <a:off x="1835729" y="998421"/>
                  <a:ext cx="288000" cy="127841"/>
                  <a:chOff x="683568" y="1268760"/>
                  <a:chExt cx="288000" cy="144016"/>
                </a:xfrm>
              </p:grpSpPr>
              <p:sp>
                <p:nvSpPr>
                  <p:cNvPr id="813" name="33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814" name="34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83" name="35 - Ομάδα"/>
                <p:cNvGrpSpPr/>
                <p:nvPr/>
              </p:nvGrpSpPr>
              <p:grpSpPr>
                <a:xfrm>
                  <a:off x="2123761" y="998421"/>
                  <a:ext cx="288000" cy="127841"/>
                  <a:chOff x="683568" y="1268760"/>
                  <a:chExt cx="288000" cy="144016"/>
                </a:xfrm>
              </p:grpSpPr>
              <p:sp>
                <p:nvSpPr>
                  <p:cNvPr id="811" name="36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812" name="37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84" name="44 - Ομάδα"/>
                <p:cNvGrpSpPr/>
                <p:nvPr/>
              </p:nvGrpSpPr>
              <p:grpSpPr>
                <a:xfrm>
                  <a:off x="2411761" y="1126262"/>
                  <a:ext cx="288000" cy="127841"/>
                  <a:chOff x="683568" y="1268760"/>
                  <a:chExt cx="288000" cy="144016"/>
                </a:xfrm>
              </p:grpSpPr>
              <p:sp>
                <p:nvSpPr>
                  <p:cNvPr id="809" name="45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810" name="46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85" name="47 - Ομάδα"/>
                <p:cNvGrpSpPr/>
                <p:nvPr/>
              </p:nvGrpSpPr>
              <p:grpSpPr>
                <a:xfrm>
                  <a:off x="2699793" y="1126262"/>
                  <a:ext cx="288000" cy="127841"/>
                  <a:chOff x="683568" y="1268760"/>
                  <a:chExt cx="288000" cy="144016"/>
                </a:xfrm>
              </p:grpSpPr>
              <p:sp>
                <p:nvSpPr>
                  <p:cNvPr id="807" name="48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808" name="49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86" name="50 - Ομάδα"/>
                <p:cNvGrpSpPr/>
                <p:nvPr/>
              </p:nvGrpSpPr>
              <p:grpSpPr>
                <a:xfrm>
                  <a:off x="2987825" y="1126262"/>
                  <a:ext cx="288000" cy="127841"/>
                  <a:chOff x="683568" y="1268760"/>
                  <a:chExt cx="288000" cy="144016"/>
                </a:xfrm>
              </p:grpSpPr>
              <p:sp>
                <p:nvSpPr>
                  <p:cNvPr id="805" name="51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806" name="52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87" name="53 - Ομάδα"/>
                <p:cNvGrpSpPr/>
                <p:nvPr/>
              </p:nvGrpSpPr>
              <p:grpSpPr>
                <a:xfrm>
                  <a:off x="3275858" y="1126262"/>
                  <a:ext cx="288000" cy="127841"/>
                  <a:chOff x="683568" y="1268760"/>
                  <a:chExt cx="288000" cy="144016"/>
                </a:xfrm>
              </p:grpSpPr>
              <p:sp>
                <p:nvSpPr>
                  <p:cNvPr id="803" name="54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804" name="55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88" name="56 - Ομάδα"/>
                <p:cNvGrpSpPr/>
                <p:nvPr/>
              </p:nvGrpSpPr>
              <p:grpSpPr>
                <a:xfrm>
                  <a:off x="3563890" y="1126262"/>
                  <a:ext cx="288000" cy="127841"/>
                  <a:chOff x="683568" y="1268760"/>
                  <a:chExt cx="288000" cy="144016"/>
                </a:xfrm>
              </p:grpSpPr>
              <p:sp>
                <p:nvSpPr>
                  <p:cNvPr id="801" name="57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802" name="58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89" name="62 - Ομάδα"/>
                <p:cNvGrpSpPr/>
                <p:nvPr/>
              </p:nvGrpSpPr>
              <p:grpSpPr>
                <a:xfrm>
                  <a:off x="2411761" y="998421"/>
                  <a:ext cx="288000" cy="127841"/>
                  <a:chOff x="683568" y="1268760"/>
                  <a:chExt cx="288000" cy="144016"/>
                </a:xfrm>
              </p:grpSpPr>
              <p:sp>
                <p:nvSpPr>
                  <p:cNvPr id="799" name="63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800" name="64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90" name="65 - Ομάδα"/>
                <p:cNvGrpSpPr/>
                <p:nvPr/>
              </p:nvGrpSpPr>
              <p:grpSpPr>
                <a:xfrm>
                  <a:off x="2699793" y="998421"/>
                  <a:ext cx="288000" cy="127841"/>
                  <a:chOff x="683568" y="1268760"/>
                  <a:chExt cx="288000" cy="144016"/>
                </a:xfrm>
              </p:grpSpPr>
              <p:sp>
                <p:nvSpPr>
                  <p:cNvPr id="797" name="66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98" name="67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91" name="68 - Ομάδα"/>
                <p:cNvGrpSpPr/>
                <p:nvPr/>
              </p:nvGrpSpPr>
              <p:grpSpPr>
                <a:xfrm>
                  <a:off x="2987825" y="998421"/>
                  <a:ext cx="288000" cy="127841"/>
                  <a:chOff x="683568" y="1268760"/>
                  <a:chExt cx="288000" cy="144016"/>
                </a:xfrm>
              </p:grpSpPr>
              <p:sp>
                <p:nvSpPr>
                  <p:cNvPr id="795" name="69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96" name="70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92" name="71 - Ομάδα"/>
                <p:cNvGrpSpPr/>
                <p:nvPr/>
              </p:nvGrpSpPr>
              <p:grpSpPr>
                <a:xfrm>
                  <a:off x="3275858" y="998421"/>
                  <a:ext cx="288000" cy="127841"/>
                  <a:chOff x="683568" y="1268760"/>
                  <a:chExt cx="288000" cy="144016"/>
                </a:xfrm>
              </p:grpSpPr>
              <p:sp>
                <p:nvSpPr>
                  <p:cNvPr id="793" name="72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94" name="73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93" name="74 - Ομάδα"/>
                <p:cNvGrpSpPr/>
                <p:nvPr/>
              </p:nvGrpSpPr>
              <p:grpSpPr>
                <a:xfrm>
                  <a:off x="3563890" y="998421"/>
                  <a:ext cx="288000" cy="127841"/>
                  <a:chOff x="683568" y="1268760"/>
                  <a:chExt cx="288000" cy="144016"/>
                </a:xfrm>
              </p:grpSpPr>
              <p:sp>
                <p:nvSpPr>
                  <p:cNvPr id="791" name="75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92" name="76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94" name="98 - Ομάδα"/>
                <p:cNvGrpSpPr/>
                <p:nvPr/>
              </p:nvGrpSpPr>
              <p:grpSpPr>
                <a:xfrm>
                  <a:off x="2411761" y="870580"/>
                  <a:ext cx="288000" cy="127841"/>
                  <a:chOff x="683568" y="1268760"/>
                  <a:chExt cx="288000" cy="144016"/>
                </a:xfrm>
              </p:grpSpPr>
              <p:sp>
                <p:nvSpPr>
                  <p:cNvPr id="789" name="223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90" name="224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95" name="101 - Ομάδα"/>
                <p:cNvGrpSpPr/>
                <p:nvPr/>
              </p:nvGrpSpPr>
              <p:grpSpPr>
                <a:xfrm>
                  <a:off x="2699793" y="870580"/>
                  <a:ext cx="288000" cy="127841"/>
                  <a:chOff x="683568" y="1268760"/>
                  <a:chExt cx="288000" cy="144016"/>
                </a:xfrm>
              </p:grpSpPr>
              <p:sp>
                <p:nvSpPr>
                  <p:cNvPr id="787" name="221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88" name="222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96" name="104 - Ομάδα"/>
                <p:cNvGrpSpPr/>
                <p:nvPr/>
              </p:nvGrpSpPr>
              <p:grpSpPr>
                <a:xfrm>
                  <a:off x="2987825" y="870580"/>
                  <a:ext cx="288000" cy="127841"/>
                  <a:chOff x="683568" y="1268760"/>
                  <a:chExt cx="288000" cy="144016"/>
                </a:xfrm>
              </p:grpSpPr>
              <p:sp>
                <p:nvSpPr>
                  <p:cNvPr id="785" name="219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86" name="220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97" name="107 - Ομάδα"/>
                <p:cNvGrpSpPr/>
                <p:nvPr/>
              </p:nvGrpSpPr>
              <p:grpSpPr>
                <a:xfrm>
                  <a:off x="3275858" y="870580"/>
                  <a:ext cx="288000" cy="127841"/>
                  <a:chOff x="683568" y="1268760"/>
                  <a:chExt cx="288000" cy="144016"/>
                </a:xfrm>
              </p:grpSpPr>
              <p:sp>
                <p:nvSpPr>
                  <p:cNvPr id="783" name="217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84" name="218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98" name="110 - Ομάδα"/>
                <p:cNvGrpSpPr/>
                <p:nvPr/>
              </p:nvGrpSpPr>
              <p:grpSpPr>
                <a:xfrm rot="21117691">
                  <a:off x="3563890" y="870580"/>
                  <a:ext cx="288000" cy="127841"/>
                  <a:chOff x="683568" y="1268760"/>
                  <a:chExt cx="288000" cy="144016"/>
                </a:xfrm>
              </p:grpSpPr>
              <p:sp>
                <p:nvSpPr>
                  <p:cNvPr id="781" name="215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82" name="216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99" name="116 - Ομάδα"/>
                <p:cNvGrpSpPr/>
                <p:nvPr/>
              </p:nvGrpSpPr>
              <p:grpSpPr>
                <a:xfrm>
                  <a:off x="2411761" y="742739"/>
                  <a:ext cx="288000" cy="127841"/>
                  <a:chOff x="683568" y="1268760"/>
                  <a:chExt cx="288000" cy="144016"/>
                </a:xfrm>
              </p:grpSpPr>
              <p:sp>
                <p:nvSpPr>
                  <p:cNvPr id="779" name="213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80" name="214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00" name="119 - Ομάδα"/>
                <p:cNvGrpSpPr/>
                <p:nvPr/>
              </p:nvGrpSpPr>
              <p:grpSpPr>
                <a:xfrm>
                  <a:off x="2699793" y="742739"/>
                  <a:ext cx="288000" cy="127841"/>
                  <a:chOff x="683568" y="1268760"/>
                  <a:chExt cx="288000" cy="144016"/>
                </a:xfrm>
              </p:grpSpPr>
              <p:sp>
                <p:nvSpPr>
                  <p:cNvPr id="777" name="211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78" name="212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01" name="122 - Ομάδα"/>
                <p:cNvGrpSpPr/>
                <p:nvPr/>
              </p:nvGrpSpPr>
              <p:grpSpPr>
                <a:xfrm>
                  <a:off x="2987825" y="742739"/>
                  <a:ext cx="288000" cy="127841"/>
                  <a:chOff x="683568" y="1268760"/>
                  <a:chExt cx="288000" cy="144016"/>
                </a:xfrm>
              </p:grpSpPr>
              <p:sp>
                <p:nvSpPr>
                  <p:cNvPr id="775" name="209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76" name="210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02" name="125 - Ομάδα"/>
                <p:cNvGrpSpPr/>
                <p:nvPr/>
              </p:nvGrpSpPr>
              <p:grpSpPr>
                <a:xfrm rot="21362256">
                  <a:off x="3275858" y="742739"/>
                  <a:ext cx="288000" cy="127841"/>
                  <a:chOff x="683568" y="1268760"/>
                  <a:chExt cx="288000" cy="144016"/>
                </a:xfrm>
              </p:grpSpPr>
              <p:sp>
                <p:nvSpPr>
                  <p:cNvPr id="773" name="207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74" name="208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03" name="128 - Ομάδα"/>
                <p:cNvGrpSpPr/>
                <p:nvPr/>
              </p:nvGrpSpPr>
              <p:grpSpPr>
                <a:xfrm rot="20737091">
                  <a:off x="3563890" y="742739"/>
                  <a:ext cx="288000" cy="127841"/>
                  <a:chOff x="683568" y="1268760"/>
                  <a:chExt cx="288000" cy="144016"/>
                </a:xfrm>
              </p:grpSpPr>
              <p:sp>
                <p:nvSpPr>
                  <p:cNvPr id="771" name="205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72" name="206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04" name="131 - Ομάδα"/>
                <p:cNvGrpSpPr/>
                <p:nvPr/>
              </p:nvGrpSpPr>
              <p:grpSpPr>
                <a:xfrm>
                  <a:off x="3851954" y="1126262"/>
                  <a:ext cx="288000" cy="127841"/>
                  <a:chOff x="683568" y="1268760"/>
                  <a:chExt cx="288000" cy="144016"/>
                </a:xfrm>
              </p:grpSpPr>
              <p:sp>
                <p:nvSpPr>
                  <p:cNvPr id="769" name="203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70" name="204 - Έλλειψη"/>
                  <p:cNvSpPr/>
                  <p:nvPr/>
                </p:nvSpPr>
                <p:spPr>
                  <a:xfrm>
                    <a:off x="755576" y="1304556"/>
                    <a:ext cx="144000" cy="7200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05" name="134 - Ομάδα"/>
                <p:cNvGrpSpPr/>
                <p:nvPr/>
              </p:nvGrpSpPr>
              <p:grpSpPr>
                <a:xfrm>
                  <a:off x="4139985" y="1126262"/>
                  <a:ext cx="288000" cy="127841"/>
                  <a:chOff x="683568" y="1268760"/>
                  <a:chExt cx="288000" cy="144016"/>
                </a:xfrm>
              </p:grpSpPr>
              <p:sp>
                <p:nvSpPr>
                  <p:cNvPr id="767" name="201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68" name="202 - Έλλειψη"/>
                  <p:cNvSpPr/>
                  <p:nvPr/>
                </p:nvSpPr>
                <p:spPr>
                  <a:xfrm>
                    <a:off x="755576" y="1304556"/>
                    <a:ext cx="144000" cy="7200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06" name="137 - Ομάδα"/>
                <p:cNvGrpSpPr/>
                <p:nvPr/>
              </p:nvGrpSpPr>
              <p:grpSpPr>
                <a:xfrm>
                  <a:off x="4428017" y="1126262"/>
                  <a:ext cx="288000" cy="127841"/>
                  <a:chOff x="683568" y="1268760"/>
                  <a:chExt cx="288000" cy="144016"/>
                </a:xfrm>
              </p:grpSpPr>
              <p:sp>
                <p:nvSpPr>
                  <p:cNvPr id="765" name="199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66" name="200 - Έλλειψη"/>
                  <p:cNvSpPr/>
                  <p:nvPr/>
                </p:nvSpPr>
                <p:spPr>
                  <a:xfrm>
                    <a:off x="755576" y="1304556"/>
                    <a:ext cx="144000" cy="7200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07" name="140 - Ομάδα"/>
                <p:cNvGrpSpPr/>
                <p:nvPr/>
              </p:nvGrpSpPr>
              <p:grpSpPr>
                <a:xfrm>
                  <a:off x="4716050" y="1126262"/>
                  <a:ext cx="288000" cy="127841"/>
                  <a:chOff x="683568" y="1268760"/>
                  <a:chExt cx="288000" cy="144016"/>
                </a:xfrm>
              </p:grpSpPr>
              <p:sp>
                <p:nvSpPr>
                  <p:cNvPr id="763" name="197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64" name="198 - Έλλειψη"/>
                  <p:cNvSpPr/>
                  <p:nvPr/>
                </p:nvSpPr>
                <p:spPr>
                  <a:xfrm>
                    <a:off x="755576" y="1304556"/>
                    <a:ext cx="144000" cy="7200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08" name="143 - Ομάδα"/>
                <p:cNvGrpSpPr/>
                <p:nvPr/>
              </p:nvGrpSpPr>
              <p:grpSpPr>
                <a:xfrm>
                  <a:off x="5004082" y="1126262"/>
                  <a:ext cx="288000" cy="127841"/>
                  <a:chOff x="683568" y="1268760"/>
                  <a:chExt cx="288000" cy="144016"/>
                </a:xfrm>
              </p:grpSpPr>
              <p:sp>
                <p:nvSpPr>
                  <p:cNvPr id="761" name="195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62" name="196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09" name="149 - Ομάδα"/>
                <p:cNvGrpSpPr/>
                <p:nvPr/>
              </p:nvGrpSpPr>
              <p:grpSpPr>
                <a:xfrm rot="20961576">
                  <a:off x="3851954" y="998421"/>
                  <a:ext cx="288000" cy="127841"/>
                  <a:chOff x="683568" y="1268760"/>
                  <a:chExt cx="288000" cy="144016"/>
                </a:xfrm>
              </p:grpSpPr>
              <p:sp>
                <p:nvSpPr>
                  <p:cNvPr id="759" name="193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60" name="194 - Έλλειψη"/>
                  <p:cNvSpPr/>
                  <p:nvPr/>
                </p:nvSpPr>
                <p:spPr>
                  <a:xfrm>
                    <a:off x="755576" y="1304556"/>
                    <a:ext cx="144000" cy="7200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10" name="152 - Ομάδα"/>
                <p:cNvGrpSpPr/>
                <p:nvPr/>
              </p:nvGrpSpPr>
              <p:grpSpPr>
                <a:xfrm rot="331020">
                  <a:off x="4139985" y="998421"/>
                  <a:ext cx="288000" cy="127841"/>
                  <a:chOff x="683568" y="1268760"/>
                  <a:chExt cx="288000" cy="144016"/>
                </a:xfrm>
              </p:grpSpPr>
              <p:sp>
                <p:nvSpPr>
                  <p:cNvPr id="757" name="191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58" name="192 - Έλλειψη"/>
                  <p:cNvSpPr/>
                  <p:nvPr/>
                </p:nvSpPr>
                <p:spPr>
                  <a:xfrm>
                    <a:off x="755576" y="1304556"/>
                    <a:ext cx="144000" cy="7200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11" name="155 - Ομάδα"/>
                <p:cNvGrpSpPr/>
                <p:nvPr/>
              </p:nvGrpSpPr>
              <p:grpSpPr>
                <a:xfrm rot="21102486">
                  <a:off x="4428017" y="998421"/>
                  <a:ext cx="288000" cy="127841"/>
                  <a:chOff x="683568" y="1268760"/>
                  <a:chExt cx="288000" cy="144016"/>
                </a:xfrm>
              </p:grpSpPr>
              <p:sp>
                <p:nvSpPr>
                  <p:cNvPr id="755" name="189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56" name="190 - Έλλειψη"/>
                  <p:cNvSpPr/>
                  <p:nvPr/>
                </p:nvSpPr>
                <p:spPr>
                  <a:xfrm>
                    <a:off x="754429" y="1312424"/>
                    <a:ext cx="108000" cy="54000"/>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12" name="158 - Ομάδα"/>
                <p:cNvGrpSpPr/>
                <p:nvPr/>
              </p:nvGrpSpPr>
              <p:grpSpPr>
                <a:xfrm>
                  <a:off x="4716050" y="998421"/>
                  <a:ext cx="288000" cy="127841"/>
                  <a:chOff x="683568" y="1268760"/>
                  <a:chExt cx="288000" cy="144016"/>
                </a:xfrm>
              </p:grpSpPr>
              <p:sp>
                <p:nvSpPr>
                  <p:cNvPr id="753" name="187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54" name="188 - Έλλειψη"/>
                  <p:cNvSpPr/>
                  <p:nvPr/>
                </p:nvSpPr>
                <p:spPr>
                  <a:xfrm>
                    <a:off x="755576" y="1322478"/>
                    <a:ext cx="144000" cy="40574"/>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13" name="161 - Ομάδα"/>
                <p:cNvGrpSpPr/>
                <p:nvPr/>
              </p:nvGrpSpPr>
              <p:grpSpPr>
                <a:xfrm rot="530931">
                  <a:off x="5004082" y="998421"/>
                  <a:ext cx="288000" cy="127841"/>
                  <a:chOff x="683568" y="1268760"/>
                  <a:chExt cx="288000" cy="144016"/>
                </a:xfrm>
              </p:grpSpPr>
              <p:sp>
                <p:nvSpPr>
                  <p:cNvPr id="751" name="185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52" name="186 - Έλλειψη"/>
                  <p:cNvSpPr/>
                  <p:nvPr/>
                </p:nvSpPr>
                <p:spPr>
                  <a:xfrm>
                    <a:off x="756799" y="1312412"/>
                    <a:ext cx="144000" cy="5400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14" name="167 - Ομάδα"/>
                <p:cNvGrpSpPr/>
                <p:nvPr/>
              </p:nvGrpSpPr>
              <p:grpSpPr>
                <a:xfrm rot="20943401">
                  <a:off x="3851954" y="870580"/>
                  <a:ext cx="288000" cy="127841"/>
                  <a:chOff x="683568" y="1268760"/>
                  <a:chExt cx="288000" cy="144016"/>
                </a:xfrm>
              </p:grpSpPr>
              <p:sp>
                <p:nvSpPr>
                  <p:cNvPr id="749" name="183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50" name="184 - Έλλειψη"/>
                  <p:cNvSpPr/>
                  <p:nvPr/>
                </p:nvSpPr>
                <p:spPr>
                  <a:xfrm>
                    <a:off x="755576" y="1304556"/>
                    <a:ext cx="144000" cy="7200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15" name="170 - Ομάδα"/>
                <p:cNvGrpSpPr/>
                <p:nvPr/>
              </p:nvGrpSpPr>
              <p:grpSpPr>
                <a:xfrm rot="765449">
                  <a:off x="4139984" y="870580"/>
                  <a:ext cx="288000" cy="127841"/>
                  <a:chOff x="683568" y="1268760"/>
                  <a:chExt cx="288000" cy="144016"/>
                </a:xfrm>
              </p:grpSpPr>
              <p:sp>
                <p:nvSpPr>
                  <p:cNvPr id="747" name="181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48" name="182 - Έλλειψη"/>
                  <p:cNvSpPr/>
                  <p:nvPr/>
                </p:nvSpPr>
                <p:spPr>
                  <a:xfrm>
                    <a:off x="754661" y="1301311"/>
                    <a:ext cx="144000" cy="70971"/>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16" name="173 - Ομάδα"/>
                <p:cNvGrpSpPr/>
                <p:nvPr/>
              </p:nvGrpSpPr>
              <p:grpSpPr>
                <a:xfrm rot="641735">
                  <a:off x="4426322" y="870439"/>
                  <a:ext cx="288000" cy="144066"/>
                  <a:chOff x="683568" y="1268760"/>
                  <a:chExt cx="288000" cy="162294"/>
                </a:xfrm>
              </p:grpSpPr>
              <p:sp>
                <p:nvSpPr>
                  <p:cNvPr id="745" name="179 - Στρογγυλεμένο ορθογώνιο"/>
                  <p:cNvSpPr/>
                  <p:nvPr/>
                </p:nvSpPr>
                <p:spPr>
                  <a:xfrm>
                    <a:off x="683568" y="1268760"/>
                    <a:ext cx="288000" cy="162294"/>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46" name="180 - Έλλειψη"/>
                  <p:cNvSpPr/>
                  <p:nvPr/>
                </p:nvSpPr>
                <p:spPr>
                  <a:xfrm>
                    <a:off x="755576" y="1304556"/>
                    <a:ext cx="144000" cy="7200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17" name="176 - Ομάδα"/>
                <p:cNvGrpSpPr/>
                <p:nvPr/>
              </p:nvGrpSpPr>
              <p:grpSpPr>
                <a:xfrm rot="21130961">
                  <a:off x="4718329" y="868259"/>
                  <a:ext cx="324000" cy="159784"/>
                  <a:chOff x="683568" y="1268760"/>
                  <a:chExt cx="324000" cy="144016"/>
                </a:xfrm>
              </p:grpSpPr>
              <p:sp>
                <p:nvSpPr>
                  <p:cNvPr id="743" name="177 - Στρογγυλεμένο ορθογώνιο"/>
                  <p:cNvSpPr/>
                  <p:nvPr/>
                </p:nvSpPr>
                <p:spPr>
                  <a:xfrm>
                    <a:off x="683568" y="1268760"/>
                    <a:ext cx="324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44" name="178 - Έλλειψη"/>
                  <p:cNvSpPr/>
                  <p:nvPr/>
                </p:nvSpPr>
                <p:spPr>
                  <a:xfrm>
                    <a:off x="755576" y="1304556"/>
                    <a:ext cx="144000" cy="7200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18" name="179 - Ομάδα"/>
                <p:cNvGrpSpPr/>
                <p:nvPr/>
              </p:nvGrpSpPr>
              <p:grpSpPr>
                <a:xfrm rot="20597216">
                  <a:off x="5004082" y="870580"/>
                  <a:ext cx="288000" cy="127841"/>
                  <a:chOff x="683568" y="1268760"/>
                  <a:chExt cx="288000" cy="144016"/>
                </a:xfrm>
              </p:grpSpPr>
              <p:sp>
                <p:nvSpPr>
                  <p:cNvPr id="741" name="175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42" name="176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19" name="185 - Ομάδα"/>
                <p:cNvGrpSpPr/>
                <p:nvPr/>
              </p:nvGrpSpPr>
              <p:grpSpPr>
                <a:xfrm rot="479802">
                  <a:off x="3851954" y="742739"/>
                  <a:ext cx="288000" cy="127841"/>
                  <a:chOff x="683568" y="1268760"/>
                  <a:chExt cx="288000" cy="144016"/>
                </a:xfrm>
              </p:grpSpPr>
              <p:sp>
                <p:nvSpPr>
                  <p:cNvPr id="739" name="173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40" name="174 - Έλλειψη"/>
                  <p:cNvSpPr/>
                  <p:nvPr/>
                </p:nvSpPr>
                <p:spPr>
                  <a:xfrm>
                    <a:off x="755576" y="1304556"/>
                    <a:ext cx="144000" cy="7200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20" name="188 - Ομάδα"/>
                <p:cNvGrpSpPr/>
                <p:nvPr/>
              </p:nvGrpSpPr>
              <p:grpSpPr>
                <a:xfrm rot="20732674">
                  <a:off x="4139985" y="742739"/>
                  <a:ext cx="288000" cy="127841"/>
                  <a:chOff x="683568" y="1268760"/>
                  <a:chExt cx="288000" cy="144016"/>
                </a:xfrm>
              </p:grpSpPr>
              <p:sp>
                <p:nvSpPr>
                  <p:cNvPr id="737" name="171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38" name="172 - Έλλειψη"/>
                  <p:cNvSpPr/>
                  <p:nvPr/>
                </p:nvSpPr>
                <p:spPr>
                  <a:xfrm>
                    <a:off x="755576" y="1304556"/>
                    <a:ext cx="144000" cy="7200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21" name="191 - Ομάδα"/>
                <p:cNvGrpSpPr/>
                <p:nvPr/>
              </p:nvGrpSpPr>
              <p:grpSpPr>
                <a:xfrm rot="675795">
                  <a:off x="4428017" y="742739"/>
                  <a:ext cx="288000" cy="127841"/>
                  <a:chOff x="683568" y="1268760"/>
                  <a:chExt cx="288000" cy="144016"/>
                </a:xfrm>
              </p:grpSpPr>
              <p:sp>
                <p:nvSpPr>
                  <p:cNvPr id="735" name="169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36" name="170 - Έλλειψη"/>
                  <p:cNvSpPr/>
                  <p:nvPr/>
                </p:nvSpPr>
                <p:spPr>
                  <a:xfrm>
                    <a:off x="739980" y="1307663"/>
                    <a:ext cx="180000" cy="7200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22" name="194 - Ομάδα"/>
                <p:cNvGrpSpPr/>
                <p:nvPr/>
              </p:nvGrpSpPr>
              <p:grpSpPr>
                <a:xfrm rot="397959">
                  <a:off x="4716050" y="742739"/>
                  <a:ext cx="288000" cy="127841"/>
                  <a:chOff x="683568" y="1268760"/>
                  <a:chExt cx="288000" cy="144016"/>
                </a:xfrm>
              </p:grpSpPr>
              <p:sp>
                <p:nvSpPr>
                  <p:cNvPr id="733" name="167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34" name="168 - Έλλειψη"/>
                  <p:cNvSpPr/>
                  <p:nvPr/>
                </p:nvSpPr>
                <p:spPr>
                  <a:xfrm>
                    <a:off x="757413" y="1322358"/>
                    <a:ext cx="144000" cy="40574"/>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23" name="197 - Ομάδα"/>
                <p:cNvGrpSpPr/>
                <p:nvPr/>
              </p:nvGrpSpPr>
              <p:grpSpPr>
                <a:xfrm rot="1260214">
                  <a:off x="5012033" y="742739"/>
                  <a:ext cx="288000" cy="127841"/>
                  <a:chOff x="683568" y="1268760"/>
                  <a:chExt cx="288000" cy="144016"/>
                </a:xfrm>
              </p:grpSpPr>
              <p:sp>
                <p:nvSpPr>
                  <p:cNvPr id="731" name="165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32" name="166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24" name="203 - Ομάδα"/>
                <p:cNvGrpSpPr/>
                <p:nvPr/>
              </p:nvGrpSpPr>
              <p:grpSpPr>
                <a:xfrm>
                  <a:off x="3766571" y="614898"/>
                  <a:ext cx="301373" cy="157588"/>
                  <a:chOff x="683567" y="1235249"/>
                  <a:chExt cx="301373" cy="177527"/>
                </a:xfrm>
              </p:grpSpPr>
              <p:sp>
                <p:nvSpPr>
                  <p:cNvPr id="729" name="163 - Στρογγυλεμένο ορθογώνιο"/>
                  <p:cNvSpPr/>
                  <p:nvPr/>
                </p:nvSpPr>
                <p:spPr>
                  <a:xfrm>
                    <a:off x="683567" y="1235249"/>
                    <a:ext cx="301373" cy="177527"/>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30" name="164 - Έλλειψη"/>
                  <p:cNvSpPr/>
                  <p:nvPr/>
                </p:nvSpPr>
                <p:spPr>
                  <a:xfrm>
                    <a:off x="763527" y="1272752"/>
                    <a:ext cx="144000" cy="108000"/>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25" name="206 - Ομάδα"/>
                <p:cNvGrpSpPr/>
                <p:nvPr/>
              </p:nvGrpSpPr>
              <p:grpSpPr>
                <a:xfrm rot="379388">
                  <a:off x="4054655" y="592079"/>
                  <a:ext cx="301373" cy="157588"/>
                  <a:chOff x="683567" y="1235249"/>
                  <a:chExt cx="301373" cy="177527"/>
                </a:xfrm>
              </p:grpSpPr>
              <p:sp>
                <p:nvSpPr>
                  <p:cNvPr id="727" name="161 - Στρογγυλεμένο ορθογώνιο"/>
                  <p:cNvSpPr/>
                  <p:nvPr/>
                </p:nvSpPr>
                <p:spPr>
                  <a:xfrm>
                    <a:off x="683567" y="1235249"/>
                    <a:ext cx="301373" cy="177527"/>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28" name="162 - Έλλειψη"/>
                  <p:cNvSpPr/>
                  <p:nvPr/>
                </p:nvSpPr>
                <p:spPr>
                  <a:xfrm>
                    <a:off x="763527" y="1272752"/>
                    <a:ext cx="144000" cy="108000"/>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26" name="209 - Ομάδα"/>
                <p:cNvGrpSpPr/>
                <p:nvPr/>
              </p:nvGrpSpPr>
              <p:grpSpPr>
                <a:xfrm rot="551728">
                  <a:off x="4331601" y="566894"/>
                  <a:ext cx="324000" cy="180082"/>
                  <a:chOff x="683598" y="1235477"/>
                  <a:chExt cx="324000" cy="202867"/>
                </a:xfrm>
              </p:grpSpPr>
              <p:sp>
                <p:nvSpPr>
                  <p:cNvPr id="725" name="159 - Στρογγυλεμένο ορθογώνιο"/>
                  <p:cNvSpPr/>
                  <p:nvPr/>
                </p:nvSpPr>
                <p:spPr>
                  <a:xfrm>
                    <a:off x="683598" y="1235477"/>
                    <a:ext cx="324000" cy="202867"/>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26" name="160 - Έλλειψη"/>
                  <p:cNvSpPr/>
                  <p:nvPr/>
                </p:nvSpPr>
                <p:spPr>
                  <a:xfrm>
                    <a:off x="763527" y="1272752"/>
                    <a:ext cx="144000" cy="108000"/>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27" name="212 - Ομάδα"/>
                <p:cNvGrpSpPr/>
                <p:nvPr/>
              </p:nvGrpSpPr>
              <p:grpSpPr>
                <a:xfrm>
                  <a:off x="4614767" y="593724"/>
                  <a:ext cx="301373" cy="157588"/>
                  <a:chOff x="683567" y="1235249"/>
                  <a:chExt cx="301373" cy="177527"/>
                </a:xfrm>
              </p:grpSpPr>
              <p:sp>
                <p:nvSpPr>
                  <p:cNvPr id="723" name="157 - Στρογγυλεμένο ορθογώνιο"/>
                  <p:cNvSpPr/>
                  <p:nvPr/>
                </p:nvSpPr>
                <p:spPr>
                  <a:xfrm>
                    <a:off x="683567" y="1235249"/>
                    <a:ext cx="301373" cy="177527"/>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24" name="158 - Έλλειψη"/>
                  <p:cNvSpPr/>
                  <p:nvPr/>
                </p:nvSpPr>
                <p:spPr>
                  <a:xfrm>
                    <a:off x="763527" y="1272752"/>
                    <a:ext cx="144000" cy="108000"/>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28" name="215 - Ομάδα"/>
                <p:cNvGrpSpPr/>
                <p:nvPr/>
              </p:nvGrpSpPr>
              <p:grpSpPr>
                <a:xfrm rot="961388">
                  <a:off x="4947760" y="594036"/>
                  <a:ext cx="301373" cy="157588"/>
                  <a:chOff x="683567" y="1235249"/>
                  <a:chExt cx="301373" cy="177527"/>
                </a:xfrm>
              </p:grpSpPr>
              <p:sp>
                <p:nvSpPr>
                  <p:cNvPr id="721" name="155 - Στρογγυλεμένο ορθογώνιο"/>
                  <p:cNvSpPr/>
                  <p:nvPr/>
                </p:nvSpPr>
                <p:spPr>
                  <a:xfrm>
                    <a:off x="683567" y="1235249"/>
                    <a:ext cx="301373" cy="177527"/>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22" name="156 - Έλλειψη"/>
                  <p:cNvSpPr/>
                  <p:nvPr/>
                </p:nvSpPr>
                <p:spPr>
                  <a:xfrm>
                    <a:off x="763527" y="1272752"/>
                    <a:ext cx="144000" cy="10800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29" name="218 - Ομάδα"/>
                <p:cNvGrpSpPr/>
                <p:nvPr/>
              </p:nvGrpSpPr>
              <p:grpSpPr>
                <a:xfrm>
                  <a:off x="5292082" y="1126262"/>
                  <a:ext cx="288000" cy="127841"/>
                  <a:chOff x="683568" y="1268760"/>
                  <a:chExt cx="288000" cy="144016"/>
                </a:xfrm>
              </p:grpSpPr>
              <p:sp>
                <p:nvSpPr>
                  <p:cNvPr id="719" name="153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20" name="154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30" name="221 - Ομάδα"/>
                <p:cNvGrpSpPr/>
                <p:nvPr/>
              </p:nvGrpSpPr>
              <p:grpSpPr>
                <a:xfrm rot="1115512">
                  <a:off x="5436098" y="1083914"/>
                  <a:ext cx="288000" cy="127841"/>
                  <a:chOff x="683568" y="1268760"/>
                  <a:chExt cx="288000" cy="144016"/>
                </a:xfrm>
              </p:grpSpPr>
              <p:sp>
                <p:nvSpPr>
                  <p:cNvPr id="717" name="151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18" name="152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31" name="224 - Ομάδα"/>
                <p:cNvGrpSpPr/>
                <p:nvPr/>
              </p:nvGrpSpPr>
              <p:grpSpPr>
                <a:xfrm rot="20946055">
                  <a:off x="5591132" y="1128105"/>
                  <a:ext cx="288000" cy="127841"/>
                  <a:chOff x="683568" y="1268760"/>
                  <a:chExt cx="288000" cy="144016"/>
                </a:xfrm>
              </p:grpSpPr>
              <p:sp>
                <p:nvSpPr>
                  <p:cNvPr id="715" name="149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16" name="150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32" name="227 - Ομάδα"/>
                <p:cNvGrpSpPr/>
                <p:nvPr/>
              </p:nvGrpSpPr>
              <p:grpSpPr>
                <a:xfrm rot="17693970">
                  <a:off x="6262448" y="1039237"/>
                  <a:ext cx="255654" cy="144016"/>
                  <a:chOff x="683568" y="1268760"/>
                  <a:chExt cx="288000" cy="144016"/>
                </a:xfrm>
              </p:grpSpPr>
              <p:sp>
                <p:nvSpPr>
                  <p:cNvPr id="713" name="147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14" name="148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33" name="230 - Ομάδα"/>
                <p:cNvGrpSpPr/>
                <p:nvPr/>
              </p:nvGrpSpPr>
              <p:grpSpPr>
                <a:xfrm>
                  <a:off x="6444242" y="1126262"/>
                  <a:ext cx="288000" cy="127841"/>
                  <a:chOff x="683568" y="1268760"/>
                  <a:chExt cx="288000" cy="144016"/>
                </a:xfrm>
              </p:grpSpPr>
              <p:sp>
                <p:nvSpPr>
                  <p:cNvPr id="711" name="145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12" name="146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35" name="239 - Ομάδα"/>
                <p:cNvGrpSpPr/>
                <p:nvPr/>
              </p:nvGrpSpPr>
              <p:grpSpPr>
                <a:xfrm rot="20961576">
                  <a:off x="5305456" y="975918"/>
                  <a:ext cx="288000" cy="127841"/>
                  <a:chOff x="683568" y="1268760"/>
                  <a:chExt cx="288000" cy="144016"/>
                </a:xfrm>
              </p:grpSpPr>
              <p:sp>
                <p:nvSpPr>
                  <p:cNvPr id="707" name="141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08" name="142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36" name="242 - Ομάδα"/>
                <p:cNvGrpSpPr/>
                <p:nvPr/>
              </p:nvGrpSpPr>
              <p:grpSpPr>
                <a:xfrm rot="331020">
                  <a:off x="5593487" y="975918"/>
                  <a:ext cx="288000" cy="127841"/>
                  <a:chOff x="683568" y="1268760"/>
                  <a:chExt cx="288000" cy="144016"/>
                </a:xfrm>
              </p:grpSpPr>
              <p:sp>
                <p:nvSpPr>
                  <p:cNvPr id="705" name="139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06" name="140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37" name="245 - Ομάδα"/>
                <p:cNvGrpSpPr/>
                <p:nvPr/>
              </p:nvGrpSpPr>
              <p:grpSpPr>
                <a:xfrm rot="21102486">
                  <a:off x="6363354" y="888347"/>
                  <a:ext cx="288000" cy="127841"/>
                  <a:chOff x="683568" y="1268760"/>
                  <a:chExt cx="288000" cy="144016"/>
                </a:xfrm>
              </p:grpSpPr>
              <p:sp>
                <p:nvSpPr>
                  <p:cNvPr id="703" name="137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04" name="138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38" name="248 - Ομάδα"/>
                <p:cNvGrpSpPr/>
                <p:nvPr/>
              </p:nvGrpSpPr>
              <p:grpSpPr>
                <a:xfrm rot="786097">
                  <a:off x="6532403" y="773258"/>
                  <a:ext cx="324000" cy="159784"/>
                  <a:chOff x="683568" y="1268760"/>
                  <a:chExt cx="324000" cy="144016"/>
                </a:xfrm>
              </p:grpSpPr>
              <p:sp>
                <p:nvSpPr>
                  <p:cNvPr id="701" name="135 - Στρογγυλεμένο ορθογώνιο"/>
                  <p:cNvSpPr/>
                  <p:nvPr/>
                </p:nvSpPr>
                <p:spPr>
                  <a:xfrm>
                    <a:off x="683568" y="1268760"/>
                    <a:ext cx="324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02" name="136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39" name="251 - Ομάδα"/>
                <p:cNvGrpSpPr/>
                <p:nvPr/>
              </p:nvGrpSpPr>
              <p:grpSpPr>
                <a:xfrm rot="20732674">
                  <a:off x="5593487" y="720235"/>
                  <a:ext cx="288000" cy="127841"/>
                  <a:chOff x="683568" y="1268760"/>
                  <a:chExt cx="288000" cy="144016"/>
                </a:xfrm>
              </p:grpSpPr>
              <p:sp>
                <p:nvSpPr>
                  <p:cNvPr id="699" name="133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700" name="134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40" name="254 - Ομάδα"/>
                <p:cNvGrpSpPr/>
                <p:nvPr/>
              </p:nvGrpSpPr>
              <p:grpSpPr>
                <a:xfrm>
                  <a:off x="5220074" y="592394"/>
                  <a:ext cx="301373" cy="157588"/>
                  <a:chOff x="683567" y="1235249"/>
                  <a:chExt cx="301373" cy="177527"/>
                </a:xfrm>
              </p:grpSpPr>
              <p:sp>
                <p:nvSpPr>
                  <p:cNvPr id="697" name="131 - Στρογγυλεμένο ορθογώνιο"/>
                  <p:cNvSpPr/>
                  <p:nvPr/>
                </p:nvSpPr>
                <p:spPr>
                  <a:xfrm>
                    <a:off x="683567" y="1235249"/>
                    <a:ext cx="301373" cy="177527"/>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698" name="132 - Έλλειψη"/>
                  <p:cNvSpPr/>
                  <p:nvPr/>
                </p:nvSpPr>
                <p:spPr>
                  <a:xfrm>
                    <a:off x="763527" y="1272752"/>
                    <a:ext cx="144000" cy="10800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41" name="273 - Ομάδα"/>
                <p:cNvGrpSpPr/>
                <p:nvPr/>
              </p:nvGrpSpPr>
              <p:grpSpPr>
                <a:xfrm>
                  <a:off x="5868146" y="550977"/>
                  <a:ext cx="182880" cy="258746"/>
                  <a:chOff x="5907819" y="797846"/>
                  <a:chExt cx="182880" cy="291483"/>
                </a:xfrm>
              </p:grpSpPr>
              <p:sp>
                <p:nvSpPr>
                  <p:cNvPr id="695" name="129 - Ελεύθερη σχεδίαση"/>
                  <p:cNvSpPr/>
                  <p:nvPr/>
                </p:nvSpPr>
                <p:spPr>
                  <a:xfrm>
                    <a:off x="5907819" y="797846"/>
                    <a:ext cx="182880" cy="291483"/>
                  </a:xfrm>
                  <a:custGeom>
                    <a:avLst/>
                    <a:gdLst>
                      <a:gd name="connsiteX0" fmla="*/ 119270 w 182880"/>
                      <a:gd name="connsiteY0" fmla="*/ 5236 h 291483"/>
                      <a:gd name="connsiteX1" fmla="*/ 119270 w 182880"/>
                      <a:gd name="connsiteY1" fmla="*/ 5236 h 291483"/>
                      <a:gd name="connsiteX2" fmla="*/ 47708 w 182880"/>
                      <a:gd name="connsiteY2" fmla="*/ 21138 h 291483"/>
                      <a:gd name="connsiteX3" fmla="*/ 23854 w 182880"/>
                      <a:gd name="connsiteY3" fmla="*/ 29090 h 291483"/>
                      <a:gd name="connsiteX4" fmla="*/ 7951 w 182880"/>
                      <a:gd name="connsiteY4" fmla="*/ 76797 h 291483"/>
                      <a:gd name="connsiteX5" fmla="*/ 0 w 182880"/>
                      <a:gd name="connsiteY5" fmla="*/ 100651 h 291483"/>
                      <a:gd name="connsiteX6" fmla="*/ 7951 w 182880"/>
                      <a:gd name="connsiteY6" fmla="*/ 219921 h 291483"/>
                      <a:gd name="connsiteX7" fmla="*/ 23854 w 182880"/>
                      <a:gd name="connsiteY7" fmla="*/ 275580 h 291483"/>
                      <a:gd name="connsiteX8" fmla="*/ 47708 w 182880"/>
                      <a:gd name="connsiteY8" fmla="*/ 283531 h 291483"/>
                      <a:gd name="connsiteX9" fmla="*/ 103367 w 182880"/>
                      <a:gd name="connsiteY9" fmla="*/ 291483 h 291483"/>
                      <a:gd name="connsiteX10" fmla="*/ 151075 w 182880"/>
                      <a:gd name="connsiteY10" fmla="*/ 267629 h 291483"/>
                      <a:gd name="connsiteX11" fmla="*/ 182880 w 182880"/>
                      <a:gd name="connsiteY11" fmla="*/ 219921 h 291483"/>
                      <a:gd name="connsiteX12" fmla="*/ 174929 w 182880"/>
                      <a:gd name="connsiteY12" fmla="*/ 84749 h 291483"/>
                      <a:gd name="connsiteX13" fmla="*/ 159026 w 182880"/>
                      <a:gd name="connsiteY13" fmla="*/ 60895 h 291483"/>
                      <a:gd name="connsiteX14" fmla="*/ 135172 w 182880"/>
                      <a:gd name="connsiteY14" fmla="*/ 5236 h 291483"/>
                      <a:gd name="connsiteX15" fmla="*/ 119270 w 182880"/>
                      <a:gd name="connsiteY15" fmla="*/ 5236 h 29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 h="291483">
                        <a:moveTo>
                          <a:pt x="119270" y="5236"/>
                        </a:moveTo>
                        <a:lnTo>
                          <a:pt x="119270" y="5236"/>
                        </a:lnTo>
                        <a:cubicBezTo>
                          <a:pt x="95416" y="10537"/>
                          <a:pt x="71414" y="15211"/>
                          <a:pt x="47708" y="21138"/>
                        </a:cubicBezTo>
                        <a:cubicBezTo>
                          <a:pt x="39577" y="23171"/>
                          <a:pt x="28726" y="22270"/>
                          <a:pt x="23854" y="29090"/>
                        </a:cubicBezTo>
                        <a:cubicBezTo>
                          <a:pt x="14111" y="42730"/>
                          <a:pt x="13252" y="60895"/>
                          <a:pt x="7951" y="76797"/>
                        </a:cubicBezTo>
                        <a:lnTo>
                          <a:pt x="0" y="100651"/>
                        </a:lnTo>
                        <a:cubicBezTo>
                          <a:pt x="2650" y="140408"/>
                          <a:pt x="3780" y="180295"/>
                          <a:pt x="7951" y="219921"/>
                        </a:cubicBezTo>
                        <a:cubicBezTo>
                          <a:pt x="7975" y="220150"/>
                          <a:pt x="20087" y="271813"/>
                          <a:pt x="23854" y="275580"/>
                        </a:cubicBezTo>
                        <a:cubicBezTo>
                          <a:pt x="29781" y="281507"/>
                          <a:pt x="39489" y="281887"/>
                          <a:pt x="47708" y="283531"/>
                        </a:cubicBezTo>
                        <a:cubicBezTo>
                          <a:pt x="66085" y="287207"/>
                          <a:pt x="84814" y="288832"/>
                          <a:pt x="103367" y="291483"/>
                        </a:cubicBezTo>
                        <a:cubicBezTo>
                          <a:pt x="120380" y="285811"/>
                          <a:pt x="138383" y="282134"/>
                          <a:pt x="151075" y="267629"/>
                        </a:cubicBezTo>
                        <a:cubicBezTo>
                          <a:pt x="163661" y="253245"/>
                          <a:pt x="182880" y="219921"/>
                          <a:pt x="182880" y="219921"/>
                        </a:cubicBezTo>
                        <a:cubicBezTo>
                          <a:pt x="180230" y="174864"/>
                          <a:pt x="181624" y="129385"/>
                          <a:pt x="174929" y="84749"/>
                        </a:cubicBezTo>
                        <a:cubicBezTo>
                          <a:pt x="173511" y="75298"/>
                          <a:pt x="162790" y="69679"/>
                          <a:pt x="159026" y="60895"/>
                        </a:cubicBezTo>
                        <a:cubicBezTo>
                          <a:pt x="149061" y="37643"/>
                          <a:pt x="156872" y="22596"/>
                          <a:pt x="135172" y="5236"/>
                        </a:cubicBezTo>
                        <a:cubicBezTo>
                          <a:pt x="128627" y="0"/>
                          <a:pt x="121920" y="5236"/>
                          <a:pt x="119270" y="5236"/>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696" name="130 - Ελεύθερη σχεδίαση"/>
                  <p:cNvSpPr/>
                  <p:nvPr/>
                </p:nvSpPr>
                <p:spPr>
                  <a:xfrm>
                    <a:off x="5949361" y="870233"/>
                    <a:ext cx="109533" cy="155486"/>
                  </a:xfrm>
                  <a:custGeom>
                    <a:avLst/>
                    <a:gdLst>
                      <a:gd name="connsiteX0" fmla="*/ 30020 w 109533"/>
                      <a:gd name="connsiteY0" fmla="*/ 12362 h 155486"/>
                      <a:gd name="connsiteX1" fmla="*/ 30020 w 109533"/>
                      <a:gd name="connsiteY1" fmla="*/ 12362 h 155486"/>
                      <a:gd name="connsiteX2" fmla="*/ 14118 w 109533"/>
                      <a:gd name="connsiteY2" fmla="*/ 123681 h 155486"/>
                      <a:gd name="connsiteX3" fmla="*/ 22069 w 109533"/>
                      <a:gd name="connsiteY3" fmla="*/ 147535 h 155486"/>
                      <a:gd name="connsiteX4" fmla="*/ 53874 w 109533"/>
                      <a:gd name="connsiteY4" fmla="*/ 155486 h 155486"/>
                      <a:gd name="connsiteX5" fmla="*/ 77728 w 109533"/>
                      <a:gd name="connsiteY5" fmla="*/ 147535 h 155486"/>
                      <a:gd name="connsiteX6" fmla="*/ 109533 w 109533"/>
                      <a:gd name="connsiteY6" fmla="*/ 99827 h 155486"/>
                      <a:gd name="connsiteX7" fmla="*/ 93631 w 109533"/>
                      <a:gd name="connsiteY7" fmla="*/ 52119 h 155486"/>
                      <a:gd name="connsiteX8" fmla="*/ 85679 w 109533"/>
                      <a:gd name="connsiteY8" fmla="*/ 20314 h 155486"/>
                      <a:gd name="connsiteX9" fmla="*/ 30020 w 109533"/>
                      <a:gd name="connsiteY9" fmla="*/ 12362 h 15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533" h="155486">
                        <a:moveTo>
                          <a:pt x="30020" y="12362"/>
                        </a:moveTo>
                        <a:lnTo>
                          <a:pt x="30020" y="12362"/>
                        </a:lnTo>
                        <a:cubicBezTo>
                          <a:pt x="3937" y="81918"/>
                          <a:pt x="0" y="60150"/>
                          <a:pt x="14118" y="123681"/>
                        </a:cubicBezTo>
                        <a:cubicBezTo>
                          <a:pt x="15936" y="131863"/>
                          <a:pt x="15524" y="142299"/>
                          <a:pt x="22069" y="147535"/>
                        </a:cubicBezTo>
                        <a:cubicBezTo>
                          <a:pt x="30602" y="154362"/>
                          <a:pt x="43272" y="152836"/>
                          <a:pt x="53874" y="155486"/>
                        </a:cubicBezTo>
                        <a:cubicBezTo>
                          <a:pt x="61825" y="152836"/>
                          <a:pt x="71801" y="153462"/>
                          <a:pt x="77728" y="147535"/>
                        </a:cubicBezTo>
                        <a:cubicBezTo>
                          <a:pt x="91243" y="134020"/>
                          <a:pt x="109533" y="99827"/>
                          <a:pt x="109533" y="99827"/>
                        </a:cubicBezTo>
                        <a:cubicBezTo>
                          <a:pt x="104232" y="83924"/>
                          <a:pt x="97697" y="68381"/>
                          <a:pt x="93631" y="52119"/>
                        </a:cubicBezTo>
                        <a:cubicBezTo>
                          <a:pt x="90980" y="41517"/>
                          <a:pt x="91741" y="29407"/>
                          <a:pt x="85679" y="20314"/>
                        </a:cubicBezTo>
                        <a:cubicBezTo>
                          <a:pt x="72136" y="0"/>
                          <a:pt x="39297" y="13687"/>
                          <a:pt x="30020" y="12362"/>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42" name="274 - Ομάδα"/>
                <p:cNvGrpSpPr/>
                <p:nvPr/>
              </p:nvGrpSpPr>
              <p:grpSpPr>
                <a:xfrm rot="2400000">
                  <a:off x="5715605" y="414612"/>
                  <a:ext cx="216000" cy="351524"/>
                  <a:chOff x="5907819" y="797846"/>
                  <a:chExt cx="182880" cy="291483"/>
                </a:xfrm>
              </p:grpSpPr>
              <p:sp>
                <p:nvSpPr>
                  <p:cNvPr id="693" name="127 - Ελεύθερη σχεδίαση"/>
                  <p:cNvSpPr/>
                  <p:nvPr/>
                </p:nvSpPr>
                <p:spPr>
                  <a:xfrm>
                    <a:off x="5907819" y="797846"/>
                    <a:ext cx="182880" cy="291483"/>
                  </a:xfrm>
                  <a:custGeom>
                    <a:avLst/>
                    <a:gdLst>
                      <a:gd name="connsiteX0" fmla="*/ 119270 w 182880"/>
                      <a:gd name="connsiteY0" fmla="*/ 5236 h 291483"/>
                      <a:gd name="connsiteX1" fmla="*/ 119270 w 182880"/>
                      <a:gd name="connsiteY1" fmla="*/ 5236 h 291483"/>
                      <a:gd name="connsiteX2" fmla="*/ 47708 w 182880"/>
                      <a:gd name="connsiteY2" fmla="*/ 21138 h 291483"/>
                      <a:gd name="connsiteX3" fmla="*/ 23854 w 182880"/>
                      <a:gd name="connsiteY3" fmla="*/ 29090 h 291483"/>
                      <a:gd name="connsiteX4" fmla="*/ 7951 w 182880"/>
                      <a:gd name="connsiteY4" fmla="*/ 76797 h 291483"/>
                      <a:gd name="connsiteX5" fmla="*/ 0 w 182880"/>
                      <a:gd name="connsiteY5" fmla="*/ 100651 h 291483"/>
                      <a:gd name="connsiteX6" fmla="*/ 7951 w 182880"/>
                      <a:gd name="connsiteY6" fmla="*/ 219921 h 291483"/>
                      <a:gd name="connsiteX7" fmla="*/ 23854 w 182880"/>
                      <a:gd name="connsiteY7" fmla="*/ 275580 h 291483"/>
                      <a:gd name="connsiteX8" fmla="*/ 47708 w 182880"/>
                      <a:gd name="connsiteY8" fmla="*/ 283531 h 291483"/>
                      <a:gd name="connsiteX9" fmla="*/ 103367 w 182880"/>
                      <a:gd name="connsiteY9" fmla="*/ 291483 h 291483"/>
                      <a:gd name="connsiteX10" fmla="*/ 151075 w 182880"/>
                      <a:gd name="connsiteY10" fmla="*/ 267629 h 291483"/>
                      <a:gd name="connsiteX11" fmla="*/ 182880 w 182880"/>
                      <a:gd name="connsiteY11" fmla="*/ 219921 h 291483"/>
                      <a:gd name="connsiteX12" fmla="*/ 174929 w 182880"/>
                      <a:gd name="connsiteY12" fmla="*/ 84749 h 291483"/>
                      <a:gd name="connsiteX13" fmla="*/ 159026 w 182880"/>
                      <a:gd name="connsiteY13" fmla="*/ 60895 h 291483"/>
                      <a:gd name="connsiteX14" fmla="*/ 135172 w 182880"/>
                      <a:gd name="connsiteY14" fmla="*/ 5236 h 291483"/>
                      <a:gd name="connsiteX15" fmla="*/ 119270 w 182880"/>
                      <a:gd name="connsiteY15" fmla="*/ 5236 h 29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 h="291483">
                        <a:moveTo>
                          <a:pt x="119270" y="5236"/>
                        </a:moveTo>
                        <a:lnTo>
                          <a:pt x="119270" y="5236"/>
                        </a:lnTo>
                        <a:cubicBezTo>
                          <a:pt x="95416" y="10537"/>
                          <a:pt x="71414" y="15211"/>
                          <a:pt x="47708" y="21138"/>
                        </a:cubicBezTo>
                        <a:cubicBezTo>
                          <a:pt x="39577" y="23171"/>
                          <a:pt x="28726" y="22270"/>
                          <a:pt x="23854" y="29090"/>
                        </a:cubicBezTo>
                        <a:cubicBezTo>
                          <a:pt x="14111" y="42730"/>
                          <a:pt x="13252" y="60895"/>
                          <a:pt x="7951" y="76797"/>
                        </a:cubicBezTo>
                        <a:lnTo>
                          <a:pt x="0" y="100651"/>
                        </a:lnTo>
                        <a:cubicBezTo>
                          <a:pt x="2650" y="140408"/>
                          <a:pt x="3780" y="180295"/>
                          <a:pt x="7951" y="219921"/>
                        </a:cubicBezTo>
                        <a:cubicBezTo>
                          <a:pt x="7975" y="220150"/>
                          <a:pt x="20087" y="271813"/>
                          <a:pt x="23854" y="275580"/>
                        </a:cubicBezTo>
                        <a:cubicBezTo>
                          <a:pt x="29781" y="281507"/>
                          <a:pt x="39489" y="281887"/>
                          <a:pt x="47708" y="283531"/>
                        </a:cubicBezTo>
                        <a:cubicBezTo>
                          <a:pt x="66085" y="287207"/>
                          <a:pt x="84814" y="288832"/>
                          <a:pt x="103367" y="291483"/>
                        </a:cubicBezTo>
                        <a:cubicBezTo>
                          <a:pt x="120380" y="285811"/>
                          <a:pt x="138383" y="282134"/>
                          <a:pt x="151075" y="267629"/>
                        </a:cubicBezTo>
                        <a:cubicBezTo>
                          <a:pt x="163661" y="253245"/>
                          <a:pt x="182880" y="219921"/>
                          <a:pt x="182880" y="219921"/>
                        </a:cubicBezTo>
                        <a:cubicBezTo>
                          <a:pt x="180230" y="174864"/>
                          <a:pt x="181624" y="129385"/>
                          <a:pt x="174929" y="84749"/>
                        </a:cubicBezTo>
                        <a:cubicBezTo>
                          <a:pt x="173511" y="75298"/>
                          <a:pt x="162790" y="69679"/>
                          <a:pt x="159026" y="60895"/>
                        </a:cubicBezTo>
                        <a:cubicBezTo>
                          <a:pt x="149061" y="37643"/>
                          <a:pt x="156872" y="22596"/>
                          <a:pt x="135172" y="5236"/>
                        </a:cubicBezTo>
                        <a:cubicBezTo>
                          <a:pt x="128627" y="0"/>
                          <a:pt x="121920" y="5236"/>
                          <a:pt x="119270" y="5236"/>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694" name="128 - Ελεύθερη σχεδίαση"/>
                  <p:cNvSpPr/>
                  <p:nvPr/>
                </p:nvSpPr>
                <p:spPr>
                  <a:xfrm>
                    <a:off x="5949361" y="870233"/>
                    <a:ext cx="109533" cy="155486"/>
                  </a:xfrm>
                  <a:custGeom>
                    <a:avLst/>
                    <a:gdLst>
                      <a:gd name="connsiteX0" fmla="*/ 30020 w 109533"/>
                      <a:gd name="connsiteY0" fmla="*/ 12362 h 155486"/>
                      <a:gd name="connsiteX1" fmla="*/ 30020 w 109533"/>
                      <a:gd name="connsiteY1" fmla="*/ 12362 h 155486"/>
                      <a:gd name="connsiteX2" fmla="*/ 14118 w 109533"/>
                      <a:gd name="connsiteY2" fmla="*/ 123681 h 155486"/>
                      <a:gd name="connsiteX3" fmla="*/ 22069 w 109533"/>
                      <a:gd name="connsiteY3" fmla="*/ 147535 h 155486"/>
                      <a:gd name="connsiteX4" fmla="*/ 53874 w 109533"/>
                      <a:gd name="connsiteY4" fmla="*/ 155486 h 155486"/>
                      <a:gd name="connsiteX5" fmla="*/ 77728 w 109533"/>
                      <a:gd name="connsiteY5" fmla="*/ 147535 h 155486"/>
                      <a:gd name="connsiteX6" fmla="*/ 109533 w 109533"/>
                      <a:gd name="connsiteY6" fmla="*/ 99827 h 155486"/>
                      <a:gd name="connsiteX7" fmla="*/ 93631 w 109533"/>
                      <a:gd name="connsiteY7" fmla="*/ 52119 h 155486"/>
                      <a:gd name="connsiteX8" fmla="*/ 85679 w 109533"/>
                      <a:gd name="connsiteY8" fmla="*/ 20314 h 155486"/>
                      <a:gd name="connsiteX9" fmla="*/ 30020 w 109533"/>
                      <a:gd name="connsiteY9" fmla="*/ 12362 h 15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533" h="155486">
                        <a:moveTo>
                          <a:pt x="30020" y="12362"/>
                        </a:moveTo>
                        <a:lnTo>
                          <a:pt x="30020" y="12362"/>
                        </a:lnTo>
                        <a:cubicBezTo>
                          <a:pt x="3937" y="81918"/>
                          <a:pt x="0" y="60150"/>
                          <a:pt x="14118" y="123681"/>
                        </a:cubicBezTo>
                        <a:cubicBezTo>
                          <a:pt x="15936" y="131863"/>
                          <a:pt x="15524" y="142299"/>
                          <a:pt x="22069" y="147535"/>
                        </a:cubicBezTo>
                        <a:cubicBezTo>
                          <a:pt x="30602" y="154362"/>
                          <a:pt x="43272" y="152836"/>
                          <a:pt x="53874" y="155486"/>
                        </a:cubicBezTo>
                        <a:cubicBezTo>
                          <a:pt x="61825" y="152836"/>
                          <a:pt x="71801" y="153462"/>
                          <a:pt x="77728" y="147535"/>
                        </a:cubicBezTo>
                        <a:cubicBezTo>
                          <a:pt x="91243" y="134020"/>
                          <a:pt x="109533" y="99827"/>
                          <a:pt x="109533" y="99827"/>
                        </a:cubicBezTo>
                        <a:cubicBezTo>
                          <a:pt x="104232" y="83924"/>
                          <a:pt x="97697" y="68381"/>
                          <a:pt x="93631" y="52119"/>
                        </a:cubicBezTo>
                        <a:cubicBezTo>
                          <a:pt x="90980" y="41517"/>
                          <a:pt x="91741" y="29407"/>
                          <a:pt x="85679" y="20314"/>
                        </a:cubicBezTo>
                        <a:cubicBezTo>
                          <a:pt x="72136" y="0"/>
                          <a:pt x="39297" y="13687"/>
                          <a:pt x="30020" y="12362"/>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43" name="277 - Ομάδα"/>
                <p:cNvGrpSpPr/>
                <p:nvPr/>
              </p:nvGrpSpPr>
              <p:grpSpPr>
                <a:xfrm rot="20340000">
                  <a:off x="5498078" y="448480"/>
                  <a:ext cx="223263" cy="306193"/>
                  <a:chOff x="5907819" y="797846"/>
                  <a:chExt cx="182880" cy="291483"/>
                </a:xfrm>
              </p:grpSpPr>
              <p:sp>
                <p:nvSpPr>
                  <p:cNvPr id="691" name="125 - Ελεύθερη σχεδίαση"/>
                  <p:cNvSpPr/>
                  <p:nvPr/>
                </p:nvSpPr>
                <p:spPr>
                  <a:xfrm>
                    <a:off x="5907819" y="797846"/>
                    <a:ext cx="182880" cy="291483"/>
                  </a:xfrm>
                  <a:custGeom>
                    <a:avLst/>
                    <a:gdLst>
                      <a:gd name="connsiteX0" fmla="*/ 119270 w 182880"/>
                      <a:gd name="connsiteY0" fmla="*/ 5236 h 291483"/>
                      <a:gd name="connsiteX1" fmla="*/ 119270 w 182880"/>
                      <a:gd name="connsiteY1" fmla="*/ 5236 h 291483"/>
                      <a:gd name="connsiteX2" fmla="*/ 47708 w 182880"/>
                      <a:gd name="connsiteY2" fmla="*/ 21138 h 291483"/>
                      <a:gd name="connsiteX3" fmla="*/ 23854 w 182880"/>
                      <a:gd name="connsiteY3" fmla="*/ 29090 h 291483"/>
                      <a:gd name="connsiteX4" fmla="*/ 7951 w 182880"/>
                      <a:gd name="connsiteY4" fmla="*/ 76797 h 291483"/>
                      <a:gd name="connsiteX5" fmla="*/ 0 w 182880"/>
                      <a:gd name="connsiteY5" fmla="*/ 100651 h 291483"/>
                      <a:gd name="connsiteX6" fmla="*/ 7951 w 182880"/>
                      <a:gd name="connsiteY6" fmla="*/ 219921 h 291483"/>
                      <a:gd name="connsiteX7" fmla="*/ 23854 w 182880"/>
                      <a:gd name="connsiteY7" fmla="*/ 275580 h 291483"/>
                      <a:gd name="connsiteX8" fmla="*/ 47708 w 182880"/>
                      <a:gd name="connsiteY8" fmla="*/ 283531 h 291483"/>
                      <a:gd name="connsiteX9" fmla="*/ 103367 w 182880"/>
                      <a:gd name="connsiteY9" fmla="*/ 291483 h 291483"/>
                      <a:gd name="connsiteX10" fmla="*/ 151075 w 182880"/>
                      <a:gd name="connsiteY10" fmla="*/ 267629 h 291483"/>
                      <a:gd name="connsiteX11" fmla="*/ 182880 w 182880"/>
                      <a:gd name="connsiteY11" fmla="*/ 219921 h 291483"/>
                      <a:gd name="connsiteX12" fmla="*/ 174929 w 182880"/>
                      <a:gd name="connsiteY12" fmla="*/ 84749 h 291483"/>
                      <a:gd name="connsiteX13" fmla="*/ 159026 w 182880"/>
                      <a:gd name="connsiteY13" fmla="*/ 60895 h 291483"/>
                      <a:gd name="connsiteX14" fmla="*/ 135172 w 182880"/>
                      <a:gd name="connsiteY14" fmla="*/ 5236 h 291483"/>
                      <a:gd name="connsiteX15" fmla="*/ 119270 w 182880"/>
                      <a:gd name="connsiteY15" fmla="*/ 5236 h 29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 h="291483">
                        <a:moveTo>
                          <a:pt x="119270" y="5236"/>
                        </a:moveTo>
                        <a:lnTo>
                          <a:pt x="119270" y="5236"/>
                        </a:lnTo>
                        <a:cubicBezTo>
                          <a:pt x="95416" y="10537"/>
                          <a:pt x="71414" y="15211"/>
                          <a:pt x="47708" y="21138"/>
                        </a:cubicBezTo>
                        <a:cubicBezTo>
                          <a:pt x="39577" y="23171"/>
                          <a:pt x="28726" y="22270"/>
                          <a:pt x="23854" y="29090"/>
                        </a:cubicBezTo>
                        <a:cubicBezTo>
                          <a:pt x="14111" y="42730"/>
                          <a:pt x="13252" y="60895"/>
                          <a:pt x="7951" y="76797"/>
                        </a:cubicBezTo>
                        <a:lnTo>
                          <a:pt x="0" y="100651"/>
                        </a:lnTo>
                        <a:cubicBezTo>
                          <a:pt x="2650" y="140408"/>
                          <a:pt x="3780" y="180295"/>
                          <a:pt x="7951" y="219921"/>
                        </a:cubicBezTo>
                        <a:cubicBezTo>
                          <a:pt x="7975" y="220150"/>
                          <a:pt x="20087" y="271813"/>
                          <a:pt x="23854" y="275580"/>
                        </a:cubicBezTo>
                        <a:cubicBezTo>
                          <a:pt x="29781" y="281507"/>
                          <a:pt x="39489" y="281887"/>
                          <a:pt x="47708" y="283531"/>
                        </a:cubicBezTo>
                        <a:cubicBezTo>
                          <a:pt x="66085" y="287207"/>
                          <a:pt x="84814" y="288832"/>
                          <a:pt x="103367" y="291483"/>
                        </a:cubicBezTo>
                        <a:cubicBezTo>
                          <a:pt x="120380" y="285811"/>
                          <a:pt x="138383" y="282134"/>
                          <a:pt x="151075" y="267629"/>
                        </a:cubicBezTo>
                        <a:cubicBezTo>
                          <a:pt x="163661" y="253245"/>
                          <a:pt x="182880" y="219921"/>
                          <a:pt x="182880" y="219921"/>
                        </a:cubicBezTo>
                        <a:cubicBezTo>
                          <a:pt x="180230" y="174864"/>
                          <a:pt x="181624" y="129385"/>
                          <a:pt x="174929" y="84749"/>
                        </a:cubicBezTo>
                        <a:cubicBezTo>
                          <a:pt x="173511" y="75298"/>
                          <a:pt x="162790" y="69679"/>
                          <a:pt x="159026" y="60895"/>
                        </a:cubicBezTo>
                        <a:cubicBezTo>
                          <a:pt x="149061" y="37643"/>
                          <a:pt x="156872" y="22596"/>
                          <a:pt x="135172" y="5236"/>
                        </a:cubicBezTo>
                        <a:cubicBezTo>
                          <a:pt x="128627" y="0"/>
                          <a:pt x="121920" y="5236"/>
                          <a:pt x="119270" y="5236"/>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692" name="126 - Ελεύθερη σχεδίαση"/>
                  <p:cNvSpPr/>
                  <p:nvPr/>
                </p:nvSpPr>
                <p:spPr>
                  <a:xfrm>
                    <a:off x="5949361" y="870233"/>
                    <a:ext cx="109533" cy="155486"/>
                  </a:xfrm>
                  <a:custGeom>
                    <a:avLst/>
                    <a:gdLst>
                      <a:gd name="connsiteX0" fmla="*/ 30020 w 109533"/>
                      <a:gd name="connsiteY0" fmla="*/ 12362 h 155486"/>
                      <a:gd name="connsiteX1" fmla="*/ 30020 w 109533"/>
                      <a:gd name="connsiteY1" fmla="*/ 12362 h 155486"/>
                      <a:gd name="connsiteX2" fmla="*/ 14118 w 109533"/>
                      <a:gd name="connsiteY2" fmla="*/ 123681 h 155486"/>
                      <a:gd name="connsiteX3" fmla="*/ 22069 w 109533"/>
                      <a:gd name="connsiteY3" fmla="*/ 147535 h 155486"/>
                      <a:gd name="connsiteX4" fmla="*/ 53874 w 109533"/>
                      <a:gd name="connsiteY4" fmla="*/ 155486 h 155486"/>
                      <a:gd name="connsiteX5" fmla="*/ 77728 w 109533"/>
                      <a:gd name="connsiteY5" fmla="*/ 147535 h 155486"/>
                      <a:gd name="connsiteX6" fmla="*/ 109533 w 109533"/>
                      <a:gd name="connsiteY6" fmla="*/ 99827 h 155486"/>
                      <a:gd name="connsiteX7" fmla="*/ 93631 w 109533"/>
                      <a:gd name="connsiteY7" fmla="*/ 52119 h 155486"/>
                      <a:gd name="connsiteX8" fmla="*/ 85679 w 109533"/>
                      <a:gd name="connsiteY8" fmla="*/ 20314 h 155486"/>
                      <a:gd name="connsiteX9" fmla="*/ 30020 w 109533"/>
                      <a:gd name="connsiteY9" fmla="*/ 12362 h 15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533" h="155486">
                        <a:moveTo>
                          <a:pt x="30020" y="12362"/>
                        </a:moveTo>
                        <a:lnTo>
                          <a:pt x="30020" y="12362"/>
                        </a:lnTo>
                        <a:cubicBezTo>
                          <a:pt x="3937" y="81918"/>
                          <a:pt x="0" y="60150"/>
                          <a:pt x="14118" y="123681"/>
                        </a:cubicBezTo>
                        <a:cubicBezTo>
                          <a:pt x="15936" y="131863"/>
                          <a:pt x="15524" y="142299"/>
                          <a:pt x="22069" y="147535"/>
                        </a:cubicBezTo>
                        <a:cubicBezTo>
                          <a:pt x="30602" y="154362"/>
                          <a:pt x="43272" y="152836"/>
                          <a:pt x="53874" y="155486"/>
                        </a:cubicBezTo>
                        <a:cubicBezTo>
                          <a:pt x="61825" y="152836"/>
                          <a:pt x="71801" y="153462"/>
                          <a:pt x="77728" y="147535"/>
                        </a:cubicBezTo>
                        <a:cubicBezTo>
                          <a:pt x="91243" y="134020"/>
                          <a:pt x="109533" y="99827"/>
                          <a:pt x="109533" y="99827"/>
                        </a:cubicBezTo>
                        <a:cubicBezTo>
                          <a:pt x="104232" y="83924"/>
                          <a:pt x="97697" y="68381"/>
                          <a:pt x="93631" y="52119"/>
                        </a:cubicBezTo>
                        <a:cubicBezTo>
                          <a:pt x="90980" y="41517"/>
                          <a:pt x="91741" y="29407"/>
                          <a:pt x="85679" y="20314"/>
                        </a:cubicBezTo>
                        <a:cubicBezTo>
                          <a:pt x="72136" y="0"/>
                          <a:pt x="39297" y="13687"/>
                          <a:pt x="30020" y="12362"/>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44" name="292 - Ομάδα"/>
                <p:cNvGrpSpPr/>
                <p:nvPr/>
              </p:nvGrpSpPr>
              <p:grpSpPr>
                <a:xfrm>
                  <a:off x="5939625" y="761343"/>
                  <a:ext cx="222637" cy="237078"/>
                  <a:chOff x="5939624" y="857670"/>
                  <a:chExt cx="222637" cy="267074"/>
                </a:xfrm>
              </p:grpSpPr>
              <p:sp>
                <p:nvSpPr>
                  <p:cNvPr id="689" name="123 - Ελεύθερη σχεδίαση"/>
                  <p:cNvSpPr/>
                  <p:nvPr/>
                </p:nvSpPr>
                <p:spPr>
                  <a:xfrm>
                    <a:off x="5939624" y="857670"/>
                    <a:ext cx="222637" cy="267074"/>
                  </a:xfrm>
                  <a:custGeom>
                    <a:avLst/>
                    <a:gdLst>
                      <a:gd name="connsiteX0" fmla="*/ 174929 w 222637"/>
                      <a:gd name="connsiteY0" fmla="*/ 223707 h 311172"/>
                      <a:gd name="connsiteX1" fmla="*/ 174929 w 222637"/>
                      <a:gd name="connsiteY1" fmla="*/ 223707 h 311172"/>
                      <a:gd name="connsiteX2" fmla="*/ 214686 w 222637"/>
                      <a:gd name="connsiteY2" fmla="*/ 112389 h 311172"/>
                      <a:gd name="connsiteX3" fmla="*/ 222637 w 222637"/>
                      <a:gd name="connsiteY3" fmla="*/ 88535 h 311172"/>
                      <a:gd name="connsiteX4" fmla="*/ 206734 w 222637"/>
                      <a:gd name="connsiteY4" fmla="*/ 24925 h 311172"/>
                      <a:gd name="connsiteX5" fmla="*/ 159026 w 222637"/>
                      <a:gd name="connsiteY5" fmla="*/ 1071 h 311172"/>
                      <a:gd name="connsiteX6" fmla="*/ 47708 w 222637"/>
                      <a:gd name="connsiteY6" fmla="*/ 9022 h 311172"/>
                      <a:gd name="connsiteX7" fmla="*/ 31806 w 222637"/>
                      <a:gd name="connsiteY7" fmla="*/ 32876 h 311172"/>
                      <a:gd name="connsiteX8" fmla="*/ 7952 w 222637"/>
                      <a:gd name="connsiteY8" fmla="*/ 48779 h 311172"/>
                      <a:gd name="connsiteX9" fmla="*/ 0 w 222637"/>
                      <a:gd name="connsiteY9" fmla="*/ 72633 h 311172"/>
                      <a:gd name="connsiteX10" fmla="*/ 15903 w 222637"/>
                      <a:gd name="connsiteY10" fmla="*/ 144194 h 311172"/>
                      <a:gd name="connsiteX11" fmla="*/ 47708 w 222637"/>
                      <a:gd name="connsiteY11" fmla="*/ 191902 h 311172"/>
                      <a:gd name="connsiteX12" fmla="*/ 79513 w 222637"/>
                      <a:gd name="connsiteY12" fmla="*/ 239610 h 311172"/>
                      <a:gd name="connsiteX13" fmla="*/ 87465 w 222637"/>
                      <a:gd name="connsiteY13" fmla="*/ 263464 h 311172"/>
                      <a:gd name="connsiteX14" fmla="*/ 127221 w 222637"/>
                      <a:gd name="connsiteY14" fmla="*/ 311172 h 311172"/>
                      <a:gd name="connsiteX15" fmla="*/ 143124 w 222637"/>
                      <a:gd name="connsiteY15" fmla="*/ 287318 h 311172"/>
                      <a:gd name="connsiteX16" fmla="*/ 159026 w 222637"/>
                      <a:gd name="connsiteY16" fmla="*/ 239610 h 311172"/>
                      <a:gd name="connsiteX17" fmla="*/ 174929 w 222637"/>
                      <a:gd name="connsiteY17" fmla="*/ 223707 h 31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637" h="311172">
                        <a:moveTo>
                          <a:pt x="174929" y="223707"/>
                        </a:moveTo>
                        <a:lnTo>
                          <a:pt x="174929" y="223707"/>
                        </a:lnTo>
                        <a:cubicBezTo>
                          <a:pt x="204663" y="144417"/>
                          <a:pt x="191626" y="181568"/>
                          <a:pt x="214686" y="112389"/>
                        </a:cubicBezTo>
                        <a:lnTo>
                          <a:pt x="222637" y="88535"/>
                        </a:lnTo>
                        <a:cubicBezTo>
                          <a:pt x="222240" y="86551"/>
                          <a:pt x="213255" y="33077"/>
                          <a:pt x="206734" y="24925"/>
                        </a:cubicBezTo>
                        <a:cubicBezTo>
                          <a:pt x="195523" y="10911"/>
                          <a:pt x="174741" y="6309"/>
                          <a:pt x="159026" y="1071"/>
                        </a:cubicBezTo>
                        <a:cubicBezTo>
                          <a:pt x="121920" y="3721"/>
                          <a:pt x="83798" y="0"/>
                          <a:pt x="47708" y="9022"/>
                        </a:cubicBezTo>
                        <a:cubicBezTo>
                          <a:pt x="38437" y="11340"/>
                          <a:pt x="38563" y="26119"/>
                          <a:pt x="31806" y="32876"/>
                        </a:cubicBezTo>
                        <a:cubicBezTo>
                          <a:pt x="25049" y="39633"/>
                          <a:pt x="15903" y="43478"/>
                          <a:pt x="7952" y="48779"/>
                        </a:cubicBezTo>
                        <a:cubicBezTo>
                          <a:pt x="5301" y="56730"/>
                          <a:pt x="0" y="64251"/>
                          <a:pt x="0" y="72633"/>
                        </a:cubicBezTo>
                        <a:cubicBezTo>
                          <a:pt x="0" y="81691"/>
                          <a:pt x="7705" y="129437"/>
                          <a:pt x="15903" y="144194"/>
                        </a:cubicBezTo>
                        <a:cubicBezTo>
                          <a:pt x="25185" y="160901"/>
                          <a:pt x="37106" y="175999"/>
                          <a:pt x="47708" y="191902"/>
                        </a:cubicBezTo>
                        <a:lnTo>
                          <a:pt x="79513" y="239610"/>
                        </a:lnTo>
                        <a:cubicBezTo>
                          <a:pt x="82164" y="247561"/>
                          <a:pt x="83717" y="255967"/>
                          <a:pt x="87465" y="263464"/>
                        </a:cubicBezTo>
                        <a:cubicBezTo>
                          <a:pt x="98536" y="285606"/>
                          <a:pt x="109634" y="293585"/>
                          <a:pt x="127221" y="311172"/>
                        </a:cubicBezTo>
                        <a:cubicBezTo>
                          <a:pt x="132522" y="303221"/>
                          <a:pt x="139243" y="296051"/>
                          <a:pt x="143124" y="287318"/>
                        </a:cubicBezTo>
                        <a:cubicBezTo>
                          <a:pt x="149932" y="272000"/>
                          <a:pt x="145079" y="248908"/>
                          <a:pt x="159026" y="239610"/>
                        </a:cubicBezTo>
                        <a:cubicBezTo>
                          <a:pt x="187290" y="220767"/>
                          <a:pt x="172279" y="226357"/>
                          <a:pt x="174929" y="223707"/>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690" name="124 - Ελεύθερη σχεδίαση"/>
                  <p:cNvSpPr/>
                  <p:nvPr/>
                </p:nvSpPr>
                <p:spPr>
                  <a:xfrm>
                    <a:off x="5987858" y="894859"/>
                    <a:ext cx="108074" cy="154714"/>
                  </a:xfrm>
                  <a:custGeom>
                    <a:avLst/>
                    <a:gdLst>
                      <a:gd name="connsiteX0" fmla="*/ 12658 w 108074"/>
                      <a:gd name="connsiteY0" fmla="*/ 3639 h 154714"/>
                      <a:gd name="connsiteX1" fmla="*/ 12658 w 108074"/>
                      <a:gd name="connsiteY1" fmla="*/ 3639 h 154714"/>
                      <a:gd name="connsiteX2" fmla="*/ 4707 w 108074"/>
                      <a:gd name="connsiteY2" fmla="*/ 75201 h 154714"/>
                      <a:gd name="connsiteX3" fmla="*/ 28561 w 108074"/>
                      <a:gd name="connsiteY3" fmla="*/ 83152 h 154714"/>
                      <a:gd name="connsiteX4" fmla="*/ 44464 w 108074"/>
                      <a:gd name="connsiteY4" fmla="*/ 138811 h 154714"/>
                      <a:gd name="connsiteX5" fmla="*/ 68317 w 108074"/>
                      <a:gd name="connsiteY5" fmla="*/ 154714 h 154714"/>
                      <a:gd name="connsiteX6" fmla="*/ 92171 w 108074"/>
                      <a:gd name="connsiteY6" fmla="*/ 146763 h 154714"/>
                      <a:gd name="connsiteX7" fmla="*/ 100123 w 108074"/>
                      <a:gd name="connsiteY7" fmla="*/ 122909 h 154714"/>
                      <a:gd name="connsiteX8" fmla="*/ 108074 w 108074"/>
                      <a:gd name="connsiteY8" fmla="*/ 67250 h 154714"/>
                      <a:gd name="connsiteX9" fmla="*/ 68317 w 108074"/>
                      <a:gd name="connsiteY9" fmla="*/ 3639 h 154714"/>
                      <a:gd name="connsiteX10" fmla="*/ 12658 w 108074"/>
                      <a:gd name="connsiteY10" fmla="*/ 3639 h 15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074" h="154714">
                        <a:moveTo>
                          <a:pt x="12658" y="3639"/>
                        </a:moveTo>
                        <a:lnTo>
                          <a:pt x="12658" y="3639"/>
                        </a:lnTo>
                        <a:cubicBezTo>
                          <a:pt x="10008" y="27493"/>
                          <a:pt x="0" y="51666"/>
                          <a:pt x="4707" y="75201"/>
                        </a:cubicBezTo>
                        <a:cubicBezTo>
                          <a:pt x="6351" y="83420"/>
                          <a:pt x="22634" y="77225"/>
                          <a:pt x="28561" y="83152"/>
                        </a:cubicBezTo>
                        <a:cubicBezTo>
                          <a:pt x="32623" y="87214"/>
                          <a:pt x="44055" y="138198"/>
                          <a:pt x="44464" y="138811"/>
                        </a:cubicBezTo>
                        <a:cubicBezTo>
                          <a:pt x="49765" y="146762"/>
                          <a:pt x="60366" y="149413"/>
                          <a:pt x="68317" y="154714"/>
                        </a:cubicBezTo>
                        <a:cubicBezTo>
                          <a:pt x="76268" y="152064"/>
                          <a:pt x="86244" y="152689"/>
                          <a:pt x="92171" y="146763"/>
                        </a:cubicBezTo>
                        <a:cubicBezTo>
                          <a:pt x="98098" y="140836"/>
                          <a:pt x="98479" y="131128"/>
                          <a:pt x="100123" y="122909"/>
                        </a:cubicBezTo>
                        <a:cubicBezTo>
                          <a:pt x="103799" y="104532"/>
                          <a:pt x="105424" y="85803"/>
                          <a:pt x="108074" y="67250"/>
                        </a:cubicBezTo>
                        <a:cubicBezTo>
                          <a:pt x="100201" y="43631"/>
                          <a:pt x="99818" y="9939"/>
                          <a:pt x="68317" y="3639"/>
                        </a:cubicBezTo>
                        <a:cubicBezTo>
                          <a:pt x="50124" y="0"/>
                          <a:pt x="21934" y="3639"/>
                          <a:pt x="12658" y="3639"/>
                        </a:cubicBezTo>
                        <a:close/>
                      </a:path>
                    </a:pathLst>
                  </a:custGeom>
                  <a:solidFill>
                    <a:srgbClr val="C000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45" name="330 - Ομάδα"/>
                <p:cNvGrpSpPr/>
                <p:nvPr/>
              </p:nvGrpSpPr>
              <p:grpSpPr>
                <a:xfrm>
                  <a:off x="5220074" y="742740"/>
                  <a:ext cx="380909" cy="191762"/>
                  <a:chOff x="5220072" y="836713"/>
                  <a:chExt cx="380909" cy="216024"/>
                </a:xfrm>
              </p:grpSpPr>
              <p:sp>
                <p:nvSpPr>
                  <p:cNvPr id="687" name="121 - Ελεύθερη σχεδίαση"/>
                  <p:cNvSpPr/>
                  <p:nvPr/>
                </p:nvSpPr>
                <p:spPr>
                  <a:xfrm>
                    <a:off x="5220072" y="836713"/>
                    <a:ext cx="380909" cy="216024"/>
                  </a:xfrm>
                  <a:custGeom>
                    <a:avLst/>
                    <a:gdLst>
                      <a:gd name="connsiteX0" fmla="*/ 254442 w 289509"/>
                      <a:gd name="connsiteY0" fmla="*/ 21570 h 220352"/>
                      <a:gd name="connsiteX1" fmla="*/ 254442 w 289509"/>
                      <a:gd name="connsiteY1" fmla="*/ 21570 h 220352"/>
                      <a:gd name="connsiteX2" fmla="*/ 143124 w 289509"/>
                      <a:gd name="connsiteY2" fmla="*/ 29521 h 220352"/>
                      <a:gd name="connsiteX3" fmla="*/ 15903 w 289509"/>
                      <a:gd name="connsiteY3" fmla="*/ 37472 h 220352"/>
                      <a:gd name="connsiteX4" fmla="*/ 7952 w 289509"/>
                      <a:gd name="connsiteY4" fmla="*/ 93132 h 220352"/>
                      <a:gd name="connsiteX5" fmla="*/ 0 w 289509"/>
                      <a:gd name="connsiteY5" fmla="*/ 124937 h 220352"/>
                      <a:gd name="connsiteX6" fmla="*/ 7952 w 289509"/>
                      <a:gd name="connsiteY6" fmla="*/ 196499 h 220352"/>
                      <a:gd name="connsiteX7" fmla="*/ 23854 w 289509"/>
                      <a:gd name="connsiteY7" fmla="*/ 220352 h 220352"/>
                      <a:gd name="connsiteX8" fmla="*/ 174929 w 289509"/>
                      <a:gd name="connsiteY8" fmla="*/ 196499 h 220352"/>
                      <a:gd name="connsiteX9" fmla="*/ 222637 w 289509"/>
                      <a:gd name="connsiteY9" fmla="*/ 164693 h 220352"/>
                      <a:gd name="connsiteX10" fmla="*/ 254442 w 289509"/>
                      <a:gd name="connsiteY10" fmla="*/ 116986 h 220352"/>
                      <a:gd name="connsiteX11" fmla="*/ 262393 w 289509"/>
                      <a:gd name="connsiteY11" fmla="*/ 93132 h 220352"/>
                      <a:gd name="connsiteX12" fmla="*/ 270345 w 289509"/>
                      <a:gd name="connsiteY12" fmla="*/ 45424 h 220352"/>
                      <a:gd name="connsiteX13" fmla="*/ 254442 w 289509"/>
                      <a:gd name="connsiteY13" fmla="*/ 21570 h 22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09" h="220352">
                        <a:moveTo>
                          <a:pt x="254442" y="21570"/>
                        </a:moveTo>
                        <a:lnTo>
                          <a:pt x="254442" y="21570"/>
                        </a:lnTo>
                        <a:cubicBezTo>
                          <a:pt x="217336" y="24220"/>
                          <a:pt x="180325" y="29521"/>
                          <a:pt x="143124" y="29521"/>
                        </a:cubicBezTo>
                        <a:cubicBezTo>
                          <a:pt x="17203" y="29521"/>
                          <a:pt x="72113" y="0"/>
                          <a:pt x="15903" y="37472"/>
                        </a:cubicBezTo>
                        <a:cubicBezTo>
                          <a:pt x="13253" y="56025"/>
                          <a:pt x="11305" y="74693"/>
                          <a:pt x="7952" y="93132"/>
                        </a:cubicBezTo>
                        <a:cubicBezTo>
                          <a:pt x="5997" y="103884"/>
                          <a:pt x="0" y="114009"/>
                          <a:pt x="0" y="124937"/>
                        </a:cubicBezTo>
                        <a:cubicBezTo>
                          <a:pt x="0" y="148938"/>
                          <a:pt x="2131" y="173215"/>
                          <a:pt x="7952" y="196499"/>
                        </a:cubicBezTo>
                        <a:cubicBezTo>
                          <a:pt x="10270" y="205770"/>
                          <a:pt x="18553" y="212401"/>
                          <a:pt x="23854" y="220352"/>
                        </a:cubicBezTo>
                        <a:cubicBezTo>
                          <a:pt x="159392" y="203410"/>
                          <a:pt x="110531" y="217964"/>
                          <a:pt x="174929" y="196499"/>
                        </a:cubicBezTo>
                        <a:cubicBezTo>
                          <a:pt x="190832" y="185897"/>
                          <a:pt x="212035" y="180596"/>
                          <a:pt x="222637" y="164693"/>
                        </a:cubicBezTo>
                        <a:lnTo>
                          <a:pt x="254442" y="116986"/>
                        </a:lnTo>
                        <a:cubicBezTo>
                          <a:pt x="257092" y="109035"/>
                          <a:pt x="258645" y="100629"/>
                          <a:pt x="262393" y="93132"/>
                        </a:cubicBezTo>
                        <a:cubicBezTo>
                          <a:pt x="273606" y="70705"/>
                          <a:pt x="289509" y="70976"/>
                          <a:pt x="270345" y="45424"/>
                        </a:cubicBezTo>
                        <a:cubicBezTo>
                          <a:pt x="266789" y="40683"/>
                          <a:pt x="257092" y="25546"/>
                          <a:pt x="254442" y="21570"/>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688" name="122 - Ελεύθερη σχεδίαση"/>
                  <p:cNvSpPr/>
                  <p:nvPr/>
                </p:nvSpPr>
                <p:spPr>
                  <a:xfrm>
                    <a:off x="5295569" y="892747"/>
                    <a:ext cx="174928" cy="109117"/>
                  </a:xfrm>
                  <a:custGeom>
                    <a:avLst/>
                    <a:gdLst>
                      <a:gd name="connsiteX0" fmla="*/ 151074 w 174928"/>
                      <a:gd name="connsiteY0" fmla="*/ 13702 h 109117"/>
                      <a:gd name="connsiteX1" fmla="*/ 151074 w 174928"/>
                      <a:gd name="connsiteY1" fmla="*/ 13702 h 109117"/>
                      <a:gd name="connsiteX2" fmla="*/ 79513 w 174928"/>
                      <a:gd name="connsiteY2" fmla="*/ 5750 h 109117"/>
                      <a:gd name="connsiteX3" fmla="*/ 55659 w 174928"/>
                      <a:gd name="connsiteY3" fmla="*/ 13702 h 109117"/>
                      <a:gd name="connsiteX4" fmla="*/ 15902 w 174928"/>
                      <a:gd name="connsiteY4" fmla="*/ 21653 h 109117"/>
                      <a:gd name="connsiteX5" fmla="*/ 0 w 174928"/>
                      <a:gd name="connsiteY5" fmla="*/ 45507 h 109117"/>
                      <a:gd name="connsiteX6" fmla="*/ 15902 w 174928"/>
                      <a:gd name="connsiteY6" fmla="*/ 69361 h 109117"/>
                      <a:gd name="connsiteX7" fmla="*/ 87464 w 174928"/>
                      <a:gd name="connsiteY7" fmla="*/ 109117 h 109117"/>
                      <a:gd name="connsiteX8" fmla="*/ 111318 w 174928"/>
                      <a:gd name="connsiteY8" fmla="*/ 101166 h 109117"/>
                      <a:gd name="connsiteX9" fmla="*/ 159026 w 174928"/>
                      <a:gd name="connsiteY9" fmla="*/ 61410 h 109117"/>
                      <a:gd name="connsiteX10" fmla="*/ 174928 w 174928"/>
                      <a:gd name="connsiteY10" fmla="*/ 37556 h 109117"/>
                      <a:gd name="connsiteX11" fmla="*/ 151074 w 174928"/>
                      <a:gd name="connsiteY11" fmla="*/ 13702 h 10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928" h="109117">
                        <a:moveTo>
                          <a:pt x="151074" y="13702"/>
                        </a:moveTo>
                        <a:lnTo>
                          <a:pt x="151074" y="13702"/>
                        </a:lnTo>
                        <a:cubicBezTo>
                          <a:pt x="127220" y="11051"/>
                          <a:pt x="103513" y="5750"/>
                          <a:pt x="79513" y="5750"/>
                        </a:cubicBezTo>
                        <a:cubicBezTo>
                          <a:pt x="71131" y="5750"/>
                          <a:pt x="63790" y="11669"/>
                          <a:pt x="55659" y="13702"/>
                        </a:cubicBezTo>
                        <a:cubicBezTo>
                          <a:pt x="42548" y="16980"/>
                          <a:pt x="29154" y="19003"/>
                          <a:pt x="15902" y="21653"/>
                        </a:cubicBezTo>
                        <a:cubicBezTo>
                          <a:pt x="10601" y="29604"/>
                          <a:pt x="0" y="35951"/>
                          <a:pt x="0" y="45507"/>
                        </a:cubicBezTo>
                        <a:cubicBezTo>
                          <a:pt x="0" y="55063"/>
                          <a:pt x="8710" y="63068"/>
                          <a:pt x="15902" y="69361"/>
                        </a:cubicBezTo>
                        <a:cubicBezTo>
                          <a:pt x="49552" y="98805"/>
                          <a:pt x="54701" y="98197"/>
                          <a:pt x="87464" y="109117"/>
                        </a:cubicBezTo>
                        <a:cubicBezTo>
                          <a:pt x="95415" y="106467"/>
                          <a:pt x="103821" y="104914"/>
                          <a:pt x="111318" y="101166"/>
                        </a:cubicBezTo>
                        <a:cubicBezTo>
                          <a:pt x="129186" y="92232"/>
                          <a:pt x="146467" y="76480"/>
                          <a:pt x="159026" y="61410"/>
                        </a:cubicBezTo>
                        <a:cubicBezTo>
                          <a:pt x="165144" y="54069"/>
                          <a:pt x="169627" y="45507"/>
                          <a:pt x="174928" y="37556"/>
                        </a:cubicBezTo>
                        <a:cubicBezTo>
                          <a:pt x="165540" y="0"/>
                          <a:pt x="155050" y="17678"/>
                          <a:pt x="151074" y="13702"/>
                        </a:cubicBezTo>
                        <a:close/>
                      </a:path>
                    </a:pathLst>
                  </a:custGeom>
                  <a:solidFill>
                    <a:srgbClr val="C0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46" name="287 - Ομάδα"/>
                <p:cNvGrpSpPr/>
                <p:nvPr/>
              </p:nvGrpSpPr>
              <p:grpSpPr>
                <a:xfrm>
                  <a:off x="5420644" y="835290"/>
                  <a:ext cx="396000" cy="159784"/>
                  <a:chOff x="5508103" y="980728"/>
                  <a:chExt cx="396000" cy="180000"/>
                </a:xfrm>
              </p:grpSpPr>
              <p:sp>
                <p:nvSpPr>
                  <p:cNvPr id="685" name="119 - Ελεύθερη σχεδίαση"/>
                  <p:cNvSpPr/>
                  <p:nvPr/>
                </p:nvSpPr>
                <p:spPr>
                  <a:xfrm>
                    <a:off x="5508103" y="980728"/>
                    <a:ext cx="396000" cy="180000"/>
                  </a:xfrm>
                  <a:custGeom>
                    <a:avLst/>
                    <a:gdLst>
                      <a:gd name="connsiteX0" fmla="*/ 298048 w 377561"/>
                      <a:gd name="connsiteY0" fmla="*/ 0 h 190831"/>
                      <a:gd name="connsiteX1" fmla="*/ 298048 w 377561"/>
                      <a:gd name="connsiteY1" fmla="*/ 0 h 190831"/>
                      <a:gd name="connsiteX2" fmla="*/ 210584 w 377561"/>
                      <a:gd name="connsiteY2" fmla="*/ 7951 h 190831"/>
                      <a:gd name="connsiteX3" fmla="*/ 27704 w 377561"/>
                      <a:gd name="connsiteY3" fmla="*/ 23853 h 190831"/>
                      <a:gd name="connsiteX4" fmla="*/ 19753 w 377561"/>
                      <a:gd name="connsiteY4" fmla="*/ 71561 h 190831"/>
                      <a:gd name="connsiteX5" fmla="*/ 67460 w 377561"/>
                      <a:gd name="connsiteY5" fmla="*/ 103366 h 190831"/>
                      <a:gd name="connsiteX6" fmla="*/ 75412 w 377561"/>
                      <a:gd name="connsiteY6" fmla="*/ 127220 h 190831"/>
                      <a:gd name="connsiteX7" fmla="*/ 170827 w 377561"/>
                      <a:gd name="connsiteY7" fmla="*/ 174928 h 190831"/>
                      <a:gd name="connsiteX8" fmla="*/ 194681 w 377561"/>
                      <a:gd name="connsiteY8" fmla="*/ 182880 h 190831"/>
                      <a:gd name="connsiteX9" fmla="*/ 218535 w 377561"/>
                      <a:gd name="connsiteY9" fmla="*/ 190831 h 190831"/>
                      <a:gd name="connsiteX10" fmla="*/ 242389 w 377561"/>
                      <a:gd name="connsiteY10" fmla="*/ 182880 h 190831"/>
                      <a:gd name="connsiteX11" fmla="*/ 305999 w 377561"/>
                      <a:gd name="connsiteY11" fmla="*/ 166977 h 190831"/>
                      <a:gd name="connsiteX12" fmla="*/ 329853 w 377561"/>
                      <a:gd name="connsiteY12" fmla="*/ 159026 h 190831"/>
                      <a:gd name="connsiteX13" fmla="*/ 353707 w 377561"/>
                      <a:gd name="connsiteY13" fmla="*/ 143123 h 190831"/>
                      <a:gd name="connsiteX14" fmla="*/ 377561 w 377561"/>
                      <a:gd name="connsiteY14" fmla="*/ 95415 h 190831"/>
                      <a:gd name="connsiteX15" fmla="*/ 361659 w 377561"/>
                      <a:gd name="connsiteY15" fmla="*/ 71561 h 190831"/>
                      <a:gd name="connsiteX16" fmla="*/ 313951 w 377561"/>
                      <a:gd name="connsiteY16" fmla="*/ 39756 h 190831"/>
                      <a:gd name="connsiteX17" fmla="*/ 298048 w 377561"/>
                      <a:gd name="connsiteY17" fmla="*/ 0 h 19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7561" h="190831">
                        <a:moveTo>
                          <a:pt x="298048" y="0"/>
                        </a:moveTo>
                        <a:lnTo>
                          <a:pt x="298048" y="0"/>
                        </a:lnTo>
                        <a:lnTo>
                          <a:pt x="210584" y="7951"/>
                        </a:lnTo>
                        <a:cubicBezTo>
                          <a:pt x="40103" y="20579"/>
                          <a:pt x="136256" y="8346"/>
                          <a:pt x="27704" y="23853"/>
                        </a:cubicBezTo>
                        <a:cubicBezTo>
                          <a:pt x="17161" y="39668"/>
                          <a:pt x="0" y="51808"/>
                          <a:pt x="19753" y="71561"/>
                        </a:cubicBezTo>
                        <a:cubicBezTo>
                          <a:pt x="33267" y="85075"/>
                          <a:pt x="67460" y="103366"/>
                          <a:pt x="67460" y="103366"/>
                        </a:cubicBezTo>
                        <a:cubicBezTo>
                          <a:pt x="70111" y="111317"/>
                          <a:pt x="69485" y="121293"/>
                          <a:pt x="75412" y="127220"/>
                        </a:cubicBezTo>
                        <a:cubicBezTo>
                          <a:pt x="106242" y="158051"/>
                          <a:pt x="132022" y="161993"/>
                          <a:pt x="170827" y="174928"/>
                        </a:cubicBezTo>
                        <a:lnTo>
                          <a:pt x="194681" y="182880"/>
                        </a:lnTo>
                        <a:lnTo>
                          <a:pt x="218535" y="190831"/>
                        </a:lnTo>
                        <a:cubicBezTo>
                          <a:pt x="226486" y="188181"/>
                          <a:pt x="234303" y="185085"/>
                          <a:pt x="242389" y="182880"/>
                        </a:cubicBezTo>
                        <a:cubicBezTo>
                          <a:pt x="263475" y="177129"/>
                          <a:pt x="285265" y="173888"/>
                          <a:pt x="305999" y="166977"/>
                        </a:cubicBezTo>
                        <a:lnTo>
                          <a:pt x="329853" y="159026"/>
                        </a:lnTo>
                        <a:cubicBezTo>
                          <a:pt x="337804" y="153725"/>
                          <a:pt x="346950" y="149880"/>
                          <a:pt x="353707" y="143123"/>
                        </a:cubicBezTo>
                        <a:cubicBezTo>
                          <a:pt x="369122" y="127708"/>
                          <a:pt x="371094" y="114817"/>
                          <a:pt x="377561" y="95415"/>
                        </a:cubicBezTo>
                        <a:cubicBezTo>
                          <a:pt x="372260" y="87464"/>
                          <a:pt x="368851" y="77854"/>
                          <a:pt x="361659" y="71561"/>
                        </a:cubicBezTo>
                        <a:cubicBezTo>
                          <a:pt x="347275" y="58975"/>
                          <a:pt x="313951" y="39756"/>
                          <a:pt x="313951" y="39756"/>
                        </a:cubicBezTo>
                        <a:cubicBezTo>
                          <a:pt x="294761" y="10971"/>
                          <a:pt x="306595" y="20176"/>
                          <a:pt x="298048" y="0"/>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686" name="120 - Ελεύθερη σχεδίαση"/>
                  <p:cNvSpPr/>
                  <p:nvPr/>
                </p:nvSpPr>
                <p:spPr>
                  <a:xfrm>
                    <a:off x="5622766" y="999921"/>
                    <a:ext cx="218588" cy="121212"/>
                  </a:xfrm>
                  <a:custGeom>
                    <a:avLst/>
                    <a:gdLst>
                      <a:gd name="connsiteX0" fmla="*/ 126027 w 218588"/>
                      <a:gd name="connsiteY0" fmla="*/ 17845 h 121212"/>
                      <a:gd name="connsiteX1" fmla="*/ 126027 w 218588"/>
                      <a:gd name="connsiteY1" fmla="*/ 17845 h 121212"/>
                      <a:gd name="connsiteX2" fmla="*/ 6757 w 218588"/>
                      <a:gd name="connsiteY2" fmla="*/ 17845 h 121212"/>
                      <a:gd name="connsiteX3" fmla="*/ 22660 w 218588"/>
                      <a:gd name="connsiteY3" fmla="*/ 41699 h 121212"/>
                      <a:gd name="connsiteX4" fmla="*/ 46514 w 218588"/>
                      <a:gd name="connsiteY4" fmla="*/ 49651 h 121212"/>
                      <a:gd name="connsiteX5" fmla="*/ 70368 w 218588"/>
                      <a:gd name="connsiteY5" fmla="*/ 65553 h 121212"/>
                      <a:gd name="connsiteX6" fmla="*/ 78319 w 218588"/>
                      <a:gd name="connsiteY6" fmla="*/ 89407 h 121212"/>
                      <a:gd name="connsiteX7" fmla="*/ 126027 w 218588"/>
                      <a:gd name="connsiteY7" fmla="*/ 105310 h 121212"/>
                      <a:gd name="connsiteX8" fmla="*/ 189637 w 218588"/>
                      <a:gd name="connsiteY8" fmla="*/ 121212 h 121212"/>
                      <a:gd name="connsiteX9" fmla="*/ 205540 w 218588"/>
                      <a:gd name="connsiteY9" fmla="*/ 97358 h 121212"/>
                      <a:gd name="connsiteX10" fmla="*/ 205540 w 218588"/>
                      <a:gd name="connsiteY10" fmla="*/ 49651 h 121212"/>
                      <a:gd name="connsiteX11" fmla="*/ 181686 w 218588"/>
                      <a:gd name="connsiteY11" fmla="*/ 33748 h 121212"/>
                      <a:gd name="connsiteX12" fmla="*/ 149881 w 218588"/>
                      <a:gd name="connsiteY12" fmla="*/ 25797 h 121212"/>
                      <a:gd name="connsiteX13" fmla="*/ 126027 w 218588"/>
                      <a:gd name="connsiteY13" fmla="*/ 17845 h 12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588" h="121212">
                        <a:moveTo>
                          <a:pt x="126027" y="17845"/>
                        </a:moveTo>
                        <a:lnTo>
                          <a:pt x="126027" y="17845"/>
                        </a:lnTo>
                        <a:cubicBezTo>
                          <a:pt x="118143" y="16969"/>
                          <a:pt x="24602" y="0"/>
                          <a:pt x="6757" y="17845"/>
                        </a:cubicBezTo>
                        <a:cubicBezTo>
                          <a:pt x="0" y="24602"/>
                          <a:pt x="15198" y="35729"/>
                          <a:pt x="22660" y="41699"/>
                        </a:cubicBezTo>
                        <a:cubicBezTo>
                          <a:pt x="29205" y="46935"/>
                          <a:pt x="39017" y="45903"/>
                          <a:pt x="46514" y="49651"/>
                        </a:cubicBezTo>
                        <a:cubicBezTo>
                          <a:pt x="55061" y="53925"/>
                          <a:pt x="62417" y="60252"/>
                          <a:pt x="70368" y="65553"/>
                        </a:cubicBezTo>
                        <a:cubicBezTo>
                          <a:pt x="73018" y="73504"/>
                          <a:pt x="71499" y="84535"/>
                          <a:pt x="78319" y="89407"/>
                        </a:cubicBezTo>
                        <a:cubicBezTo>
                          <a:pt x="91959" y="99150"/>
                          <a:pt x="110124" y="100009"/>
                          <a:pt x="126027" y="105310"/>
                        </a:cubicBezTo>
                        <a:cubicBezTo>
                          <a:pt x="162698" y="117534"/>
                          <a:pt x="141669" y="111619"/>
                          <a:pt x="189637" y="121212"/>
                        </a:cubicBezTo>
                        <a:cubicBezTo>
                          <a:pt x="194938" y="113261"/>
                          <a:pt x="201266" y="105905"/>
                          <a:pt x="205540" y="97358"/>
                        </a:cubicBezTo>
                        <a:cubicBezTo>
                          <a:pt x="213695" y="81048"/>
                          <a:pt x="218588" y="65961"/>
                          <a:pt x="205540" y="49651"/>
                        </a:cubicBezTo>
                        <a:cubicBezTo>
                          <a:pt x="199570" y="42189"/>
                          <a:pt x="190470" y="37512"/>
                          <a:pt x="181686" y="33748"/>
                        </a:cubicBezTo>
                        <a:cubicBezTo>
                          <a:pt x="171642" y="29443"/>
                          <a:pt x="160483" y="28447"/>
                          <a:pt x="149881" y="25797"/>
                        </a:cubicBezTo>
                        <a:cubicBezTo>
                          <a:pt x="123822" y="8424"/>
                          <a:pt x="130003" y="19170"/>
                          <a:pt x="126027" y="17845"/>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47" name="288 - Ομάδα"/>
                <p:cNvGrpSpPr/>
                <p:nvPr/>
              </p:nvGrpSpPr>
              <p:grpSpPr>
                <a:xfrm rot="14138886">
                  <a:off x="5722378" y="843325"/>
                  <a:ext cx="351524" cy="180000"/>
                  <a:chOff x="5508103" y="980728"/>
                  <a:chExt cx="396000" cy="180000"/>
                </a:xfrm>
              </p:grpSpPr>
              <p:sp>
                <p:nvSpPr>
                  <p:cNvPr id="683" name="117 - Ελεύθερη σχεδίαση"/>
                  <p:cNvSpPr/>
                  <p:nvPr/>
                </p:nvSpPr>
                <p:spPr>
                  <a:xfrm>
                    <a:off x="5508103" y="980728"/>
                    <a:ext cx="396000" cy="180000"/>
                  </a:xfrm>
                  <a:custGeom>
                    <a:avLst/>
                    <a:gdLst>
                      <a:gd name="connsiteX0" fmla="*/ 298048 w 377561"/>
                      <a:gd name="connsiteY0" fmla="*/ 0 h 190831"/>
                      <a:gd name="connsiteX1" fmla="*/ 298048 w 377561"/>
                      <a:gd name="connsiteY1" fmla="*/ 0 h 190831"/>
                      <a:gd name="connsiteX2" fmla="*/ 210584 w 377561"/>
                      <a:gd name="connsiteY2" fmla="*/ 7951 h 190831"/>
                      <a:gd name="connsiteX3" fmla="*/ 27704 w 377561"/>
                      <a:gd name="connsiteY3" fmla="*/ 23853 h 190831"/>
                      <a:gd name="connsiteX4" fmla="*/ 19753 w 377561"/>
                      <a:gd name="connsiteY4" fmla="*/ 71561 h 190831"/>
                      <a:gd name="connsiteX5" fmla="*/ 67460 w 377561"/>
                      <a:gd name="connsiteY5" fmla="*/ 103366 h 190831"/>
                      <a:gd name="connsiteX6" fmla="*/ 75412 w 377561"/>
                      <a:gd name="connsiteY6" fmla="*/ 127220 h 190831"/>
                      <a:gd name="connsiteX7" fmla="*/ 170827 w 377561"/>
                      <a:gd name="connsiteY7" fmla="*/ 174928 h 190831"/>
                      <a:gd name="connsiteX8" fmla="*/ 194681 w 377561"/>
                      <a:gd name="connsiteY8" fmla="*/ 182880 h 190831"/>
                      <a:gd name="connsiteX9" fmla="*/ 218535 w 377561"/>
                      <a:gd name="connsiteY9" fmla="*/ 190831 h 190831"/>
                      <a:gd name="connsiteX10" fmla="*/ 242389 w 377561"/>
                      <a:gd name="connsiteY10" fmla="*/ 182880 h 190831"/>
                      <a:gd name="connsiteX11" fmla="*/ 305999 w 377561"/>
                      <a:gd name="connsiteY11" fmla="*/ 166977 h 190831"/>
                      <a:gd name="connsiteX12" fmla="*/ 329853 w 377561"/>
                      <a:gd name="connsiteY12" fmla="*/ 159026 h 190831"/>
                      <a:gd name="connsiteX13" fmla="*/ 353707 w 377561"/>
                      <a:gd name="connsiteY13" fmla="*/ 143123 h 190831"/>
                      <a:gd name="connsiteX14" fmla="*/ 377561 w 377561"/>
                      <a:gd name="connsiteY14" fmla="*/ 95415 h 190831"/>
                      <a:gd name="connsiteX15" fmla="*/ 361659 w 377561"/>
                      <a:gd name="connsiteY15" fmla="*/ 71561 h 190831"/>
                      <a:gd name="connsiteX16" fmla="*/ 313951 w 377561"/>
                      <a:gd name="connsiteY16" fmla="*/ 39756 h 190831"/>
                      <a:gd name="connsiteX17" fmla="*/ 298048 w 377561"/>
                      <a:gd name="connsiteY17" fmla="*/ 0 h 19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7561" h="190831">
                        <a:moveTo>
                          <a:pt x="298048" y="0"/>
                        </a:moveTo>
                        <a:lnTo>
                          <a:pt x="298048" y="0"/>
                        </a:lnTo>
                        <a:lnTo>
                          <a:pt x="210584" y="7951"/>
                        </a:lnTo>
                        <a:cubicBezTo>
                          <a:pt x="40103" y="20579"/>
                          <a:pt x="136256" y="8346"/>
                          <a:pt x="27704" y="23853"/>
                        </a:cubicBezTo>
                        <a:cubicBezTo>
                          <a:pt x="17161" y="39668"/>
                          <a:pt x="0" y="51808"/>
                          <a:pt x="19753" y="71561"/>
                        </a:cubicBezTo>
                        <a:cubicBezTo>
                          <a:pt x="33267" y="85075"/>
                          <a:pt x="67460" y="103366"/>
                          <a:pt x="67460" y="103366"/>
                        </a:cubicBezTo>
                        <a:cubicBezTo>
                          <a:pt x="70111" y="111317"/>
                          <a:pt x="69485" y="121293"/>
                          <a:pt x="75412" y="127220"/>
                        </a:cubicBezTo>
                        <a:cubicBezTo>
                          <a:pt x="106242" y="158051"/>
                          <a:pt x="132022" y="161993"/>
                          <a:pt x="170827" y="174928"/>
                        </a:cubicBezTo>
                        <a:lnTo>
                          <a:pt x="194681" y="182880"/>
                        </a:lnTo>
                        <a:lnTo>
                          <a:pt x="218535" y="190831"/>
                        </a:lnTo>
                        <a:cubicBezTo>
                          <a:pt x="226486" y="188181"/>
                          <a:pt x="234303" y="185085"/>
                          <a:pt x="242389" y="182880"/>
                        </a:cubicBezTo>
                        <a:cubicBezTo>
                          <a:pt x="263475" y="177129"/>
                          <a:pt x="285265" y="173888"/>
                          <a:pt x="305999" y="166977"/>
                        </a:cubicBezTo>
                        <a:lnTo>
                          <a:pt x="329853" y="159026"/>
                        </a:lnTo>
                        <a:cubicBezTo>
                          <a:pt x="337804" y="153725"/>
                          <a:pt x="346950" y="149880"/>
                          <a:pt x="353707" y="143123"/>
                        </a:cubicBezTo>
                        <a:cubicBezTo>
                          <a:pt x="369122" y="127708"/>
                          <a:pt x="371094" y="114817"/>
                          <a:pt x="377561" y="95415"/>
                        </a:cubicBezTo>
                        <a:cubicBezTo>
                          <a:pt x="372260" y="87464"/>
                          <a:pt x="368851" y="77854"/>
                          <a:pt x="361659" y="71561"/>
                        </a:cubicBezTo>
                        <a:cubicBezTo>
                          <a:pt x="347275" y="58975"/>
                          <a:pt x="313951" y="39756"/>
                          <a:pt x="313951" y="39756"/>
                        </a:cubicBezTo>
                        <a:cubicBezTo>
                          <a:pt x="294761" y="10971"/>
                          <a:pt x="306595" y="20176"/>
                          <a:pt x="298048" y="0"/>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684" name="118 - Ελεύθερη σχεδίαση"/>
                  <p:cNvSpPr/>
                  <p:nvPr/>
                </p:nvSpPr>
                <p:spPr>
                  <a:xfrm>
                    <a:off x="5622766" y="999921"/>
                    <a:ext cx="218588" cy="121212"/>
                  </a:xfrm>
                  <a:custGeom>
                    <a:avLst/>
                    <a:gdLst>
                      <a:gd name="connsiteX0" fmla="*/ 126027 w 218588"/>
                      <a:gd name="connsiteY0" fmla="*/ 17845 h 121212"/>
                      <a:gd name="connsiteX1" fmla="*/ 126027 w 218588"/>
                      <a:gd name="connsiteY1" fmla="*/ 17845 h 121212"/>
                      <a:gd name="connsiteX2" fmla="*/ 6757 w 218588"/>
                      <a:gd name="connsiteY2" fmla="*/ 17845 h 121212"/>
                      <a:gd name="connsiteX3" fmla="*/ 22660 w 218588"/>
                      <a:gd name="connsiteY3" fmla="*/ 41699 h 121212"/>
                      <a:gd name="connsiteX4" fmla="*/ 46514 w 218588"/>
                      <a:gd name="connsiteY4" fmla="*/ 49651 h 121212"/>
                      <a:gd name="connsiteX5" fmla="*/ 70368 w 218588"/>
                      <a:gd name="connsiteY5" fmla="*/ 65553 h 121212"/>
                      <a:gd name="connsiteX6" fmla="*/ 78319 w 218588"/>
                      <a:gd name="connsiteY6" fmla="*/ 89407 h 121212"/>
                      <a:gd name="connsiteX7" fmla="*/ 126027 w 218588"/>
                      <a:gd name="connsiteY7" fmla="*/ 105310 h 121212"/>
                      <a:gd name="connsiteX8" fmla="*/ 189637 w 218588"/>
                      <a:gd name="connsiteY8" fmla="*/ 121212 h 121212"/>
                      <a:gd name="connsiteX9" fmla="*/ 205540 w 218588"/>
                      <a:gd name="connsiteY9" fmla="*/ 97358 h 121212"/>
                      <a:gd name="connsiteX10" fmla="*/ 205540 w 218588"/>
                      <a:gd name="connsiteY10" fmla="*/ 49651 h 121212"/>
                      <a:gd name="connsiteX11" fmla="*/ 181686 w 218588"/>
                      <a:gd name="connsiteY11" fmla="*/ 33748 h 121212"/>
                      <a:gd name="connsiteX12" fmla="*/ 149881 w 218588"/>
                      <a:gd name="connsiteY12" fmla="*/ 25797 h 121212"/>
                      <a:gd name="connsiteX13" fmla="*/ 126027 w 218588"/>
                      <a:gd name="connsiteY13" fmla="*/ 17845 h 12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588" h="121212">
                        <a:moveTo>
                          <a:pt x="126027" y="17845"/>
                        </a:moveTo>
                        <a:lnTo>
                          <a:pt x="126027" y="17845"/>
                        </a:lnTo>
                        <a:cubicBezTo>
                          <a:pt x="118143" y="16969"/>
                          <a:pt x="24602" y="0"/>
                          <a:pt x="6757" y="17845"/>
                        </a:cubicBezTo>
                        <a:cubicBezTo>
                          <a:pt x="0" y="24602"/>
                          <a:pt x="15198" y="35729"/>
                          <a:pt x="22660" y="41699"/>
                        </a:cubicBezTo>
                        <a:cubicBezTo>
                          <a:pt x="29205" y="46935"/>
                          <a:pt x="39017" y="45903"/>
                          <a:pt x="46514" y="49651"/>
                        </a:cubicBezTo>
                        <a:cubicBezTo>
                          <a:pt x="55061" y="53925"/>
                          <a:pt x="62417" y="60252"/>
                          <a:pt x="70368" y="65553"/>
                        </a:cubicBezTo>
                        <a:cubicBezTo>
                          <a:pt x="73018" y="73504"/>
                          <a:pt x="71499" y="84535"/>
                          <a:pt x="78319" y="89407"/>
                        </a:cubicBezTo>
                        <a:cubicBezTo>
                          <a:pt x="91959" y="99150"/>
                          <a:pt x="110124" y="100009"/>
                          <a:pt x="126027" y="105310"/>
                        </a:cubicBezTo>
                        <a:cubicBezTo>
                          <a:pt x="162698" y="117534"/>
                          <a:pt x="141669" y="111619"/>
                          <a:pt x="189637" y="121212"/>
                        </a:cubicBezTo>
                        <a:cubicBezTo>
                          <a:pt x="194938" y="113261"/>
                          <a:pt x="201266" y="105905"/>
                          <a:pt x="205540" y="97358"/>
                        </a:cubicBezTo>
                        <a:cubicBezTo>
                          <a:pt x="213695" y="81048"/>
                          <a:pt x="218588" y="65961"/>
                          <a:pt x="205540" y="49651"/>
                        </a:cubicBezTo>
                        <a:cubicBezTo>
                          <a:pt x="199570" y="42189"/>
                          <a:pt x="190470" y="37512"/>
                          <a:pt x="181686" y="33748"/>
                        </a:cubicBezTo>
                        <a:cubicBezTo>
                          <a:pt x="171642" y="29443"/>
                          <a:pt x="160483" y="28447"/>
                          <a:pt x="149881" y="25797"/>
                        </a:cubicBezTo>
                        <a:cubicBezTo>
                          <a:pt x="123822" y="8424"/>
                          <a:pt x="130003" y="19170"/>
                          <a:pt x="126027" y="17845"/>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48" name="293 - Ομάδα"/>
                <p:cNvGrpSpPr/>
                <p:nvPr/>
              </p:nvGrpSpPr>
              <p:grpSpPr>
                <a:xfrm rot="1246044">
                  <a:off x="6074200" y="838765"/>
                  <a:ext cx="288000" cy="357477"/>
                  <a:chOff x="5939624" y="857670"/>
                  <a:chExt cx="222637" cy="267074"/>
                </a:xfrm>
              </p:grpSpPr>
              <p:sp>
                <p:nvSpPr>
                  <p:cNvPr id="681" name="115 - Ελεύθερη σχεδίαση"/>
                  <p:cNvSpPr/>
                  <p:nvPr/>
                </p:nvSpPr>
                <p:spPr>
                  <a:xfrm>
                    <a:off x="5939624" y="857670"/>
                    <a:ext cx="222637" cy="267074"/>
                  </a:xfrm>
                  <a:custGeom>
                    <a:avLst/>
                    <a:gdLst>
                      <a:gd name="connsiteX0" fmla="*/ 174929 w 222637"/>
                      <a:gd name="connsiteY0" fmla="*/ 223707 h 311172"/>
                      <a:gd name="connsiteX1" fmla="*/ 174929 w 222637"/>
                      <a:gd name="connsiteY1" fmla="*/ 223707 h 311172"/>
                      <a:gd name="connsiteX2" fmla="*/ 214686 w 222637"/>
                      <a:gd name="connsiteY2" fmla="*/ 112389 h 311172"/>
                      <a:gd name="connsiteX3" fmla="*/ 222637 w 222637"/>
                      <a:gd name="connsiteY3" fmla="*/ 88535 h 311172"/>
                      <a:gd name="connsiteX4" fmla="*/ 206734 w 222637"/>
                      <a:gd name="connsiteY4" fmla="*/ 24925 h 311172"/>
                      <a:gd name="connsiteX5" fmla="*/ 159026 w 222637"/>
                      <a:gd name="connsiteY5" fmla="*/ 1071 h 311172"/>
                      <a:gd name="connsiteX6" fmla="*/ 47708 w 222637"/>
                      <a:gd name="connsiteY6" fmla="*/ 9022 h 311172"/>
                      <a:gd name="connsiteX7" fmla="*/ 31806 w 222637"/>
                      <a:gd name="connsiteY7" fmla="*/ 32876 h 311172"/>
                      <a:gd name="connsiteX8" fmla="*/ 7952 w 222637"/>
                      <a:gd name="connsiteY8" fmla="*/ 48779 h 311172"/>
                      <a:gd name="connsiteX9" fmla="*/ 0 w 222637"/>
                      <a:gd name="connsiteY9" fmla="*/ 72633 h 311172"/>
                      <a:gd name="connsiteX10" fmla="*/ 15903 w 222637"/>
                      <a:gd name="connsiteY10" fmla="*/ 144194 h 311172"/>
                      <a:gd name="connsiteX11" fmla="*/ 47708 w 222637"/>
                      <a:gd name="connsiteY11" fmla="*/ 191902 h 311172"/>
                      <a:gd name="connsiteX12" fmla="*/ 79513 w 222637"/>
                      <a:gd name="connsiteY12" fmla="*/ 239610 h 311172"/>
                      <a:gd name="connsiteX13" fmla="*/ 87465 w 222637"/>
                      <a:gd name="connsiteY13" fmla="*/ 263464 h 311172"/>
                      <a:gd name="connsiteX14" fmla="*/ 127221 w 222637"/>
                      <a:gd name="connsiteY14" fmla="*/ 311172 h 311172"/>
                      <a:gd name="connsiteX15" fmla="*/ 143124 w 222637"/>
                      <a:gd name="connsiteY15" fmla="*/ 287318 h 311172"/>
                      <a:gd name="connsiteX16" fmla="*/ 159026 w 222637"/>
                      <a:gd name="connsiteY16" fmla="*/ 239610 h 311172"/>
                      <a:gd name="connsiteX17" fmla="*/ 174929 w 222637"/>
                      <a:gd name="connsiteY17" fmla="*/ 223707 h 31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637" h="311172">
                        <a:moveTo>
                          <a:pt x="174929" y="223707"/>
                        </a:moveTo>
                        <a:lnTo>
                          <a:pt x="174929" y="223707"/>
                        </a:lnTo>
                        <a:cubicBezTo>
                          <a:pt x="204663" y="144417"/>
                          <a:pt x="191626" y="181568"/>
                          <a:pt x="214686" y="112389"/>
                        </a:cubicBezTo>
                        <a:lnTo>
                          <a:pt x="222637" y="88535"/>
                        </a:lnTo>
                        <a:cubicBezTo>
                          <a:pt x="222240" y="86551"/>
                          <a:pt x="213255" y="33077"/>
                          <a:pt x="206734" y="24925"/>
                        </a:cubicBezTo>
                        <a:cubicBezTo>
                          <a:pt x="195523" y="10911"/>
                          <a:pt x="174741" y="6309"/>
                          <a:pt x="159026" y="1071"/>
                        </a:cubicBezTo>
                        <a:cubicBezTo>
                          <a:pt x="121920" y="3721"/>
                          <a:pt x="83798" y="0"/>
                          <a:pt x="47708" y="9022"/>
                        </a:cubicBezTo>
                        <a:cubicBezTo>
                          <a:pt x="38437" y="11340"/>
                          <a:pt x="38563" y="26119"/>
                          <a:pt x="31806" y="32876"/>
                        </a:cubicBezTo>
                        <a:cubicBezTo>
                          <a:pt x="25049" y="39633"/>
                          <a:pt x="15903" y="43478"/>
                          <a:pt x="7952" y="48779"/>
                        </a:cubicBezTo>
                        <a:cubicBezTo>
                          <a:pt x="5301" y="56730"/>
                          <a:pt x="0" y="64251"/>
                          <a:pt x="0" y="72633"/>
                        </a:cubicBezTo>
                        <a:cubicBezTo>
                          <a:pt x="0" y="81691"/>
                          <a:pt x="7705" y="129437"/>
                          <a:pt x="15903" y="144194"/>
                        </a:cubicBezTo>
                        <a:cubicBezTo>
                          <a:pt x="25185" y="160901"/>
                          <a:pt x="37106" y="175999"/>
                          <a:pt x="47708" y="191902"/>
                        </a:cubicBezTo>
                        <a:lnTo>
                          <a:pt x="79513" y="239610"/>
                        </a:lnTo>
                        <a:cubicBezTo>
                          <a:pt x="82164" y="247561"/>
                          <a:pt x="83717" y="255967"/>
                          <a:pt x="87465" y="263464"/>
                        </a:cubicBezTo>
                        <a:cubicBezTo>
                          <a:pt x="98536" y="285606"/>
                          <a:pt x="109634" y="293585"/>
                          <a:pt x="127221" y="311172"/>
                        </a:cubicBezTo>
                        <a:cubicBezTo>
                          <a:pt x="132522" y="303221"/>
                          <a:pt x="139243" y="296051"/>
                          <a:pt x="143124" y="287318"/>
                        </a:cubicBezTo>
                        <a:cubicBezTo>
                          <a:pt x="149932" y="272000"/>
                          <a:pt x="145079" y="248908"/>
                          <a:pt x="159026" y="239610"/>
                        </a:cubicBezTo>
                        <a:cubicBezTo>
                          <a:pt x="187290" y="220767"/>
                          <a:pt x="172279" y="226357"/>
                          <a:pt x="174929" y="223707"/>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682" name="116 - Ελεύθερη σχεδίαση"/>
                  <p:cNvSpPr/>
                  <p:nvPr/>
                </p:nvSpPr>
                <p:spPr>
                  <a:xfrm>
                    <a:off x="5987858" y="894859"/>
                    <a:ext cx="108074" cy="154714"/>
                  </a:xfrm>
                  <a:custGeom>
                    <a:avLst/>
                    <a:gdLst>
                      <a:gd name="connsiteX0" fmla="*/ 12658 w 108074"/>
                      <a:gd name="connsiteY0" fmla="*/ 3639 h 154714"/>
                      <a:gd name="connsiteX1" fmla="*/ 12658 w 108074"/>
                      <a:gd name="connsiteY1" fmla="*/ 3639 h 154714"/>
                      <a:gd name="connsiteX2" fmla="*/ 4707 w 108074"/>
                      <a:gd name="connsiteY2" fmla="*/ 75201 h 154714"/>
                      <a:gd name="connsiteX3" fmla="*/ 28561 w 108074"/>
                      <a:gd name="connsiteY3" fmla="*/ 83152 h 154714"/>
                      <a:gd name="connsiteX4" fmla="*/ 44464 w 108074"/>
                      <a:gd name="connsiteY4" fmla="*/ 138811 h 154714"/>
                      <a:gd name="connsiteX5" fmla="*/ 68317 w 108074"/>
                      <a:gd name="connsiteY5" fmla="*/ 154714 h 154714"/>
                      <a:gd name="connsiteX6" fmla="*/ 92171 w 108074"/>
                      <a:gd name="connsiteY6" fmla="*/ 146763 h 154714"/>
                      <a:gd name="connsiteX7" fmla="*/ 100123 w 108074"/>
                      <a:gd name="connsiteY7" fmla="*/ 122909 h 154714"/>
                      <a:gd name="connsiteX8" fmla="*/ 108074 w 108074"/>
                      <a:gd name="connsiteY8" fmla="*/ 67250 h 154714"/>
                      <a:gd name="connsiteX9" fmla="*/ 68317 w 108074"/>
                      <a:gd name="connsiteY9" fmla="*/ 3639 h 154714"/>
                      <a:gd name="connsiteX10" fmla="*/ 12658 w 108074"/>
                      <a:gd name="connsiteY10" fmla="*/ 3639 h 15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074" h="154714">
                        <a:moveTo>
                          <a:pt x="12658" y="3639"/>
                        </a:moveTo>
                        <a:lnTo>
                          <a:pt x="12658" y="3639"/>
                        </a:lnTo>
                        <a:cubicBezTo>
                          <a:pt x="10008" y="27493"/>
                          <a:pt x="0" y="51666"/>
                          <a:pt x="4707" y="75201"/>
                        </a:cubicBezTo>
                        <a:cubicBezTo>
                          <a:pt x="6351" y="83420"/>
                          <a:pt x="22634" y="77225"/>
                          <a:pt x="28561" y="83152"/>
                        </a:cubicBezTo>
                        <a:cubicBezTo>
                          <a:pt x="32623" y="87214"/>
                          <a:pt x="44055" y="138198"/>
                          <a:pt x="44464" y="138811"/>
                        </a:cubicBezTo>
                        <a:cubicBezTo>
                          <a:pt x="49765" y="146762"/>
                          <a:pt x="60366" y="149413"/>
                          <a:pt x="68317" y="154714"/>
                        </a:cubicBezTo>
                        <a:cubicBezTo>
                          <a:pt x="76268" y="152064"/>
                          <a:pt x="86244" y="152689"/>
                          <a:pt x="92171" y="146763"/>
                        </a:cubicBezTo>
                        <a:cubicBezTo>
                          <a:pt x="98098" y="140836"/>
                          <a:pt x="98479" y="131128"/>
                          <a:pt x="100123" y="122909"/>
                        </a:cubicBezTo>
                        <a:cubicBezTo>
                          <a:pt x="103799" y="104532"/>
                          <a:pt x="105424" y="85803"/>
                          <a:pt x="108074" y="67250"/>
                        </a:cubicBezTo>
                        <a:cubicBezTo>
                          <a:pt x="100201" y="43631"/>
                          <a:pt x="99818" y="9939"/>
                          <a:pt x="68317" y="3639"/>
                        </a:cubicBezTo>
                        <a:cubicBezTo>
                          <a:pt x="50124" y="0"/>
                          <a:pt x="21934" y="3639"/>
                          <a:pt x="12658" y="3639"/>
                        </a:cubicBezTo>
                        <a:close/>
                      </a:path>
                    </a:pathLst>
                  </a:custGeom>
                  <a:solidFill>
                    <a:srgbClr val="C000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49" name="296 - Ομάδα"/>
                <p:cNvGrpSpPr/>
                <p:nvPr/>
              </p:nvGrpSpPr>
              <p:grpSpPr>
                <a:xfrm rot="21327061">
                  <a:off x="6464065" y="999881"/>
                  <a:ext cx="324000" cy="159784"/>
                  <a:chOff x="683568" y="1268760"/>
                  <a:chExt cx="324000" cy="144016"/>
                </a:xfrm>
              </p:grpSpPr>
              <p:sp>
                <p:nvSpPr>
                  <p:cNvPr id="679" name="113 - Στρογγυλεμένο ορθογώνιο"/>
                  <p:cNvSpPr/>
                  <p:nvPr/>
                </p:nvSpPr>
                <p:spPr>
                  <a:xfrm>
                    <a:off x="683568" y="1268760"/>
                    <a:ext cx="324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680" name="114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sp>
              <p:nvSpPr>
                <p:cNvPr id="650" name="84 - Ελεύθερη σχεδίαση"/>
                <p:cNvSpPr/>
                <p:nvPr/>
              </p:nvSpPr>
              <p:spPr>
                <a:xfrm rot="382510">
                  <a:off x="5963961" y="937472"/>
                  <a:ext cx="183639" cy="381890"/>
                </a:xfrm>
                <a:custGeom>
                  <a:avLst/>
                  <a:gdLst>
                    <a:gd name="connsiteX0" fmla="*/ 127221 w 183639"/>
                    <a:gd name="connsiteY0" fmla="*/ 16741 h 430208"/>
                    <a:gd name="connsiteX1" fmla="*/ 127221 w 183639"/>
                    <a:gd name="connsiteY1" fmla="*/ 16741 h 430208"/>
                    <a:gd name="connsiteX2" fmla="*/ 55659 w 183639"/>
                    <a:gd name="connsiteY2" fmla="*/ 838 h 430208"/>
                    <a:gd name="connsiteX3" fmla="*/ 23854 w 183639"/>
                    <a:gd name="connsiteY3" fmla="*/ 8789 h 430208"/>
                    <a:gd name="connsiteX4" fmla="*/ 0 w 183639"/>
                    <a:gd name="connsiteY4" fmla="*/ 88302 h 430208"/>
                    <a:gd name="connsiteX5" fmla="*/ 15903 w 183639"/>
                    <a:gd name="connsiteY5" fmla="*/ 215523 h 430208"/>
                    <a:gd name="connsiteX6" fmla="*/ 31805 w 183639"/>
                    <a:gd name="connsiteY6" fmla="*/ 263231 h 430208"/>
                    <a:gd name="connsiteX7" fmla="*/ 63610 w 183639"/>
                    <a:gd name="connsiteY7" fmla="*/ 310939 h 430208"/>
                    <a:gd name="connsiteX8" fmla="*/ 79513 w 183639"/>
                    <a:gd name="connsiteY8" fmla="*/ 334793 h 430208"/>
                    <a:gd name="connsiteX9" fmla="*/ 87464 w 183639"/>
                    <a:gd name="connsiteY9" fmla="*/ 358647 h 430208"/>
                    <a:gd name="connsiteX10" fmla="*/ 103367 w 183639"/>
                    <a:gd name="connsiteY10" fmla="*/ 382501 h 430208"/>
                    <a:gd name="connsiteX11" fmla="*/ 119270 w 183639"/>
                    <a:gd name="connsiteY11" fmla="*/ 430208 h 430208"/>
                    <a:gd name="connsiteX12" fmla="*/ 143123 w 183639"/>
                    <a:gd name="connsiteY12" fmla="*/ 406355 h 430208"/>
                    <a:gd name="connsiteX13" fmla="*/ 151075 w 183639"/>
                    <a:gd name="connsiteY13" fmla="*/ 342744 h 430208"/>
                    <a:gd name="connsiteX14" fmla="*/ 174929 w 183639"/>
                    <a:gd name="connsiteY14" fmla="*/ 295036 h 430208"/>
                    <a:gd name="connsiteX15" fmla="*/ 182880 w 183639"/>
                    <a:gd name="connsiteY15" fmla="*/ 271182 h 430208"/>
                    <a:gd name="connsiteX16" fmla="*/ 159026 w 183639"/>
                    <a:gd name="connsiteY16" fmla="*/ 183718 h 430208"/>
                    <a:gd name="connsiteX17" fmla="*/ 127221 w 183639"/>
                    <a:gd name="connsiteY17" fmla="*/ 16741 h 43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3639" h="430208">
                      <a:moveTo>
                        <a:pt x="127221" y="16741"/>
                      </a:moveTo>
                      <a:lnTo>
                        <a:pt x="127221" y="16741"/>
                      </a:lnTo>
                      <a:cubicBezTo>
                        <a:pt x="103367" y="11440"/>
                        <a:pt x="80023" y="2712"/>
                        <a:pt x="55659" y="838"/>
                      </a:cubicBezTo>
                      <a:cubicBezTo>
                        <a:pt x="44763" y="0"/>
                        <a:pt x="30966" y="492"/>
                        <a:pt x="23854" y="8789"/>
                      </a:cubicBezTo>
                      <a:cubicBezTo>
                        <a:pt x="17021" y="16761"/>
                        <a:pt x="3851" y="72897"/>
                        <a:pt x="0" y="88302"/>
                      </a:cubicBezTo>
                      <a:cubicBezTo>
                        <a:pt x="5335" y="152325"/>
                        <a:pt x="1416" y="167234"/>
                        <a:pt x="15903" y="215523"/>
                      </a:cubicBezTo>
                      <a:cubicBezTo>
                        <a:pt x="20720" y="231579"/>
                        <a:pt x="22507" y="249283"/>
                        <a:pt x="31805" y="263231"/>
                      </a:cubicBezTo>
                      <a:lnTo>
                        <a:pt x="63610" y="310939"/>
                      </a:lnTo>
                      <a:lnTo>
                        <a:pt x="79513" y="334793"/>
                      </a:lnTo>
                      <a:cubicBezTo>
                        <a:pt x="82163" y="342744"/>
                        <a:pt x="83716" y="351150"/>
                        <a:pt x="87464" y="358647"/>
                      </a:cubicBezTo>
                      <a:cubicBezTo>
                        <a:pt x="91738" y="367194"/>
                        <a:pt x="99486" y="373768"/>
                        <a:pt x="103367" y="382501"/>
                      </a:cubicBezTo>
                      <a:cubicBezTo>
                        <a:pt x="110175" y="397819"/>
                        <a:pt x="119270" y="430208"/>
                        <a:pt x="119270" y="430208"/>
                      </a:cubicBezTo>
                      <a:cubicBezTo>
                        <a:pt x="127221" y="422257"/>
                        <a:pt x="139280" y="416922"/>
                        <a:pt x="143123" y="406355"/>
                      </a:cubicBezTo>
                      <a:cubicBezTo>
                        <a:pt x="150426" y="386273"/>
                        <a:pt x="147252" y="363768"/>
                        <a:pt x="151075" y="342744"/>
                      </a:cubicBezTo>
                      <a:cubicBezTo>
                        <a:pt x="155190" y="320110"/>
                        <a:pt x="162196" y="314136"/>
                        <a:pt x="174929" y="295036"/>
                      </a:cubicBezTo>
                      <a:cubicBezTo>
                        <a:pt x="177579" y="287085"/>
                        <a:pt x="183639" y="279529"/>
                        <a:pt x="182880" y="271182"/>
                      </a:cubicBezTo>
                      <a:cubicBezTo>
                        <a:pt x="180638" y="246525"/>
                        <a:pt x="167870" y="210250"/>
                        <a:pt x="159026" y="183718"/>
                      </a:cubicBezTo>
                      <a:cubicBezTo>
                        <a:pt x="150718" y="9253"/>
                        <a:pt x="132522" y="44570"/>
                        <a:pt x="127221" y="16741"/>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651" name="85 - Ελεύθερη σχεδίαση"/>
                <p:cNvSpPr/>
                <p:nvPr/>
              </p:nvSpPr>
              <p:spPr>
                <a:xfrm>
                  <a:off x="6012162" y="1062343"/>
                  <a:ext cx="102394" cy="137565"/>
                </a:xfrm>
                <a:custGeom>
                  <a:avLst/>
                  <a:gdLst>
                    <a:gd name="connsiteX0" fmla="*/ 0 w 119269"/>
                    <a:gd name="connsiteY0" fmla="*/ 15903 h 151075"/>
                    <a:gd name="connsiteX1" fmla="*/ 0 w 119269"/>
                    <a:gd name="connsiteY1" fmla="*/ 15903 h 151075"/>
                    <a:gd name="connsiteX2" fmla="*/ 31805 w 119269"/>
                    <a:gd name="connsiteY2" fmla="*/ 119270 h 151075"/>
                    <a:gd name="connsiteX3" fmla="*/ 39756 w 119269"/>
                    <a:gd name="connsiteY3" fmla="*/ 143124 h 151075"/>
                    <a:gd name="connsiteX4" fmla="*/ 79513 w 119269"/>
                    <a:gd name="connsiteY4" fmla="*/ 151075 h 151075"/>
                    <a:gd name="connsiteX5" fmla="*/ 103367 w 119269"/>
                    <a:gd name="connsiteY5" fmla="*/ 135172 h 151075"/>
                    <a:gd name="connsiteX6" fmla="*/ 119269 w 119269"/>
                    <a:gd name="connsiteY6" fmla="*/ 87465 h 151075"/>
                    <a:gd name="connsiteX7" fmla="*/ 95415 w 119269"/>
                    <a:gd name="connsiteY7" fmla="*/ 7952 h 151075"/>
                    <a:gd name="connsiteX8" fmla="*/ 71561 w 119269"/>
                    <a:gd name="connsiteY8" fmla="*/ 0 h 151075"/>
                    <a:gd name="connsiteX9" fmla="*/ 0 w 119269"/>
                    <a:gd name="connsiteY9" fmla="*/ 15903 h 151075"/>
                    <a:gd name="connsiteX10" fmla="*/ 0 w 119269"/>
                    <a:gd name="connsiteY10" fmla="*/ 15903 h 15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269" h="151075">
                      <a:moveTo>
                        <a:pt x="0" y="15903"/>
                      </a:moveTo>
                      <a:lnTo>
                        <a:pt x="0" y="15903"/>
                      </a:lnTo>
                      <a:cubicBezTo>
                        <a:pt x="44171" y="133690"/>
                        <a:pt x="10120" y="32526"/>
                        <a:pt x="31805" y="119270"/>
                      </a:cubicBezTo>
                      <a:cubicBezTo>
                        <a:pt x="33838" y="127401"/>
                        <a:pt x="32782" y="138475"/>
                        <a:pt x="39756" y="143124"/>
                      </a:cubicBezTo>
                      <a:cubicBezTo>
                        <a:pt x="51001" y="150621"/>
                        <a:pt x="66261" y="148425"/>
                        <a:pt x="79513" y="151075"/>
                      </a:cubicBezTo>
                      <a:cubicBezTo>
                        <a:pt x="87464" y="145774"/>
                        <a:pt x="98302" y="143276"/>
                        <a:pt x="103367" y="135172"/>
                      </a:cubicBezTo>
                      <a:cubicBezTo>
                        <a:pt x="112251" y="120957"/>
                        <a:pt x="119269" y="87465"/>
                        <a:pt x="119269" y="87465"/>
                      </a:cubicBezTo>
                      <a:cubicBezTo>
                        <a:pt x="115789" y="63104"/>
                        <a:pt x="118746" y="26616"/>
                        <a:pt x="95415" y="7952"/>
                      </a:cubicBezTo>
                      <a:cubicBezTo>
                        <a:pt x="88870" y="2716"/>
                        <a:pt x="79512" y="2651"/>
                        <a:pt x="71561" y="0"/>
                      </a:cubicBezTo>
                      <a:cubicBezTo>
                        <a:pt x="69696" y="373"/>
                        <a:pt x="5612" y="12536"/>
                        <a:pt x="0" y="15903"/>
                      </a:cubicBezTo>
                      <a:lnTo>
                        <a:pt x="0" y="15903"/>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nvGrpSpPr>
                <p:cNvPr id="652" name="335 - Ομάδα"/>
                <p:cNvGrpSpPr/>
                <p:nvPr/>
              </p:nvGrpSpPr>
              <p:grpSpPr>
                <a:xfrm>
                  <a:off x="5812405" y="1051683"/>
                  <a:ext cx="228485" cy="381147"/>
                  <a:chOff x="5812403" y="1184744"/>
                  <a:chExt cx="228485" cy="429371"/>
                </a:xfrm>
              </p:grpSpPr>
              <p:sp>
                <p:nvSpPr>
                  <p:cNvPr id="677" name="111 - Ελεύθερη σχεδίαση"/>
                  <p:cNvSpPr/>
                  <p:nvPr/>
                </p:nvSpPr>
                <p:spPr>
                  <a:xfrm>
                    <a:off x="5812403" y="1184744"/>
                    <a:ext cx="228485" cy="429371"/>
                  </a:xfrm>
                  <a:custGeom>
                    <a:avLst/>
                    <a:gdLst>
                      <a:gd name="connsiteX0" fmla="*/ 166978 w 228485"/>
                      <a:gd name="connsiteY0" fmla="*/ 63611 h 429371"/>
                      <a:gd name="connsiteX1" fmla="*/ 166978 w 228485"/>
                      <a:gd name="connsiteY1" fmla="*/ 63611 h 429371"/>
                      <a:gd name="connsiteX2" fmla="*/ 111319 w 228485"/>
                      <a:gd name="connsiteY2" fmla="*/ 23854 h 429371"/>
                      <a:gd name="connsiteX3" fmla="*/ 63611 w 228485"/>
                      <a:gd name="connsiteY3" fmla="*/ 7952 h 429371"/>
                      <a:gd name="connsiteX4" fmla="*/ 39757 w 228485"/>
                      <a:gd name="connsiteY4" fmla="*/ 0 h 429371"/>
                      <a:gd name="connsiteX5" fmla="*/ 15903 w 228485"/>
                      <a:gd name="connsiteY5" fmla="*/ 7952 h 429371"/>
                      <a:gd name="connsiteX6" fmla="*/ 0 w 228485"/>
                      <a:gd name="connsiteY6" fmla="*/ 55659 h 429371"/>
                      <a:gd name="connsiteX7" fmla="*/ 47708 w 228485"/>
                      <a:gd name="connsiteY7" fmla="*/ 151075 h 429371"/>
                      <a:gd name="connsiteX8" fmla="*/ 63611 w 228485"/>
                      <a:gd name="connsiteY8" fmla="*/ 174929 h 429371"/>
                      <a:gd name="connsiteX9" fmla="*/ 71562 w 228485"/>
                      <a:gd name="connsiteY9" fmla="*/ 222637 h 429371"/>
                      <a:gd name="connsiteX10" fmla="*/ 79514 w 228485"/>
                      <a:gd name="connsiteY10" fmla="*/ 286247 h 429371"/>
                      <a:gd name="connsiteX11" fmla="*/ 95416 w 228485"/>
                      <a:gd name="connsiteY11" fmla="*/ 349858 h 429371"/>
                      <a:gd name="connsiteX12" fmla="*/ 127221 w 228485"/>
                      <a:gd name="connsiteY12" fmla="*/ 397566 h 429371"/>
                      <a:gd name="connsiteX13" fmla="*/ 166978 w 228485"/>
                      <a:gd name="connsiteY13" fmla="*/ 429371 h 429371"/>
                      <a:gd name="connsiteX14" fmla="*/ 190832 w 228485"/>
                      <a:gd name="connsiteY14" fmla="*/ 421419 h 429371"/>
                      <a:gd name="connsiteX15" fmla="*/ 214686 w 228485"/>
                      <a:gd name="connsiteY15" fmla="*/ 270345 h 429371"/>
                      <a:gd name="connsiteX16" fmla="*/ 198783 w 228485"/>
                      <a:gd name="connsiteY16" fmla="*/ 214686 h 429371"/>
                      <a:gd name="connsiteX17" fmla="*/ 182880 w 228485"/>
                      <a:gd name="connsiteY17" fmla="*/ 159026 h 429371"/>
                      <a:gd name="connsiteX18" fmla="*/ 174929 w 228485"/>
                      <a:gd name="connsiteY18" fmla="*/ 95416 h 429371"/>
                      <a:gd name="connsiteX19" fmla="*/ 166978 w 228485"/>
                      <a:gd name="connsiteY19" fmla="*/ 63611 h 42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485" h="429371">
                        <a:moveTo>
                          <a:pt x="166978" y="63611"/>
                        </a:moveTo>
                        <a:lnTo>
                          <a:pt x="166978" y="63611"/>
                        </a:lnTo>
                        <a:cubicBezTo>
                          <a:pt x="148425" y="50359"/>
                          <a:pt x="131394" y="34663"/>
                          <a:pt x="111319" y="23854"/>
                        </a:cubicBezTo>
                        <a:cubicBezTo>
                          <a:pt x="96560" y="15907"/>
                          <a:pt x="79514" y="13253"/>
                          <a:pt x="63611" y="7952"/>
                        </a:cubicBezTo>
                        <a:lnTo>
                          <a:pt x="39757" y="0"/>
                        </a:lnTo>
                        <a:cubicBezTo>
                          <a:pt x="31806" y="2651"/>
                          <a:pt x="20775" y="1132"/>
                          <a:pt x="15903" y="7952"/>
                        </a:cubicBezTo>
                        <a:cubicBezTo>
                          <a:pt x="6160" y="21592"/>
                          <a:pt x="0" y="55659"/>
                          <a:pt x="0" y="55659"/>
                        </a:cubicBezTo>
                        <a:cubicBezTo>
                          <a:pt x="21947" y="121498"/>
                          <a:pt x="6605" y="89421"/>
                          <a:pt x="47708" y="151075"/>
                        </a:cubicBezTo>
                        <a:lnTo>
                          <a:pt x="63611" y="174929"/>
                        </a:lnTo>
                        <a:cubicBezTo>
                          <a:pt x="66261" y="190832"/>
                          <a:pt x="69282" y="206677"/>
                          <a:pt x="71562" y="222637"/>
                        </a:cubicBezTo>
                        <a:cubicBezTo>
                          <a:pt x="74584" y="243791"/>
                          <a:pt x="76265" y="265127"/>
                          <a:pt x="79514" y="286247"/>
                        </a:cubicBezTo>
                        <a:cubicBezTo>
                          <a:pt x="81014" y="295996"/>
                          <a:pt x="88212" y="336890"/>
                          <a:pt x="95416" y="349858"/>
                        </a:cubicBezTo>
                        <a:cubicBezTo>
                          <a:pt x="104698" y="366565"/>
                          <a:pt x="116619" y="381663"/>
                          <a:pt x="127221" y="397566"/>
                        </a:cubicBezTo>
                        <a:cubicBezTo>
                          <a:pt x="147772" y="428392"/>
                          <a:pt x="134059" y="418397"/>
                          <a:pt x="166978" y="429371"/>
                        </a:cubicBezTo>
                        <a:cubicBezTo>
                          <a:pt x="174929" y="426720"/>
                          <a:pt x="184287" y="426655"/>
                          <a:pt x="190832" y="421419"/>
                        </a:cubicBezTo>
                        <a:cubicBezTo>
                          <a:pt x="228485" y="391296"/>
                          <a:pt x="214221" y="277784"/>
                          <a:pt x="214686" y="270345"/>
                        </a:cubicBezTo>
                        <a:cubicBezTo>
                          <a:pt x="195626" y="213171"/>
                          <a:pt x="218743" y="284548"/>
                          <a:pt x="198783" y="214686"/>
                        </a:cubicBezTo>
                        <a:cubicBezTo>
                          <a:pt x="175961" y="134806"/>
                          <a:pt x="207749" y="258496"/>
                          <a:pt x="182880" y="159026"/>
                        </a:cubicBezTo>
                        <a:cubicBezTo>
                          <a:pt x="180230" y="137823"/>
                          <a:pt x="179406" y="116310"/>
                          <a:pt x="174929" y="95416"/>
                        </a:cubicBezTo>
                        <a:cubicBezTo>
                          <a:pt x="171417" y="79025"/>
                          <a:pt x="168303" y="68912"/>
                          <a:pt x="166978" y="63611"/>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678" name="112 - Ελεύθερη σχεδίαση"/>
                  <p:cNvSpPr/>
                  <p:nvPr/>
                </p:nvSpPr>
                <p:spPr>
                  <a:xfrm>
                    <a:off x="5891997" y="1268759"/>
                    <a:ext cx="96390" cy="216000"/>
                  </a:xfrm>
                  <a:custGeom>
                    <a:avLst/>
                    <a:gdLst>
                      <a:gd name="connsiteX0" fmla="*/ 0 w 63611"/>
                      <a:gd name="connsiteY0" fmla="*/ 23854 h 235038"/>
                      <a:gd name="connsiteX1" fmla="*/ 0 w 63611"/>
                      <a:gd name="connsiteY1" fmla="*/ 23854 h 235038"/>
                      <a:gd name="connsiteX2" fmla="*/ 15903 w 63611"/>
                      <a:gd name="connsiteY2" fmla="*/ 95416 h 235038"/>
                      <a:gd name="connsiteX3" fmla="*/ 23854 w 63611"/>
                      <a:gd name="connsiteY3" fmla="*/ 166978 h 235038"/>
                      <a:gd name="connsiteX4" fmla="*/ 39757 w 63611"/>
                      <a:gd name="connsiteY4" fmla="*/ 214686 h 235038"/>
                      <a:gd name="connsiteX5" fmla="*/ 63611 w 63611"/>
                      <a:gd name="connsiteY5" fmla="*/ 222637 h 235038"/>
                      <a:gd name="connsiteX6" fmla="*/ 63611 w 63611"/>
                      <a:gd name="connsiteY6" fmla="*/ 151075 h 235038"/>
                      <a:gd name="connsiteX7" fmla="*/ 55660 w 63611"/>
                      <a:gd name="connsiteY7" fmla="*/ 87465 h 235038"/>
                      <a:gd name="connsiteX8" fmla="*/ 47708 w 63611"/>
                      <a:gd name="connsiteY8" fmla="*/ 47708 h 235038"/>
                      <a:gd name="connsiteX9" fmla="*/ 31806 w 63611"/>
                      <a:gd name="connsiteY9" fmla="*/ 0 h 235038"/>
                      <a:gd name="connsiteX10" fmla="*/ 0 w 63611"/>
                      <a:gd name="connsiteY10" fmla="*/ 23854 h 23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611" h="235038">
                        <a:moveTo>
                          <a:pt x="0" y="23854"/>
                        </a:moveTo>
                        <a:lnTo>
                          <a:pt x="0" y="23854"/>
                        </a:lnTo>
                        <a:cubicBezTo>
                          <a:pt x="5301" y="47708"/>
                          <a:pt x="11886" y="71313"/>
                          <a:pt x="15903" y="95416"/>
                        </a:cubicBezTo>
                        <a:cubicBezTo>
                          <a:pt x="19849" y="119090"/>
                          <a:pt x="19147" y="143443"/>
                          <a:pt x="23854" y="166978"/>
                        </a:cubicBezTo>
                        <a:cubicBezTo>
                          <a:pt x="27141" y="183415"/>
                          <a:pt x="23854" y="209385"/>
                          <a:pt x="39757" y="214686"/>
                        </a:cubicBezTo>
                        <a:lnTo>
                          <a:pt x="63611" y="222637"/>
                        </a:lnTo>
                        <a:cubicBezTo>
                          <a:pt x="45712" y="168938"/>
                          <a:pt x="63611" y="235038"/>
                          <a:pt x="63611" y="151075"/>
                        </a:cubicBezTo>
                        <a:cubicBezTo>
                          <a:pt x="63611" y="129707"/>
                          <a:pt x="58909" y="108585"/>
                          <a:pt x="55660" y="87465"/>
                        </a:cubicBezTo>
                        <a:cubicBezTo>
                          <a:pt x="53605" y="74107"/>
                          <a:pt x="51264" y="60747"/>
                          <a:pt x="47708" y="47708"/>
                        </a:cubicBezTo>
                        <a:cubicBezTo>
                          <a:pt x="43297" y="31536"/>
                          <a:pt x="31806" y="0"/>
                          <a:pt x="31806" y="0"/>
                        </a:cubicBezTo>
                        <a:cubicBezTo>
                          <a:pt x="12615" y="28785"/>
                          <a:pt x="5301" y="19878"/>
                          <a:pt x="0" y="2385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sp>
              <p:nvSpPr>
                <p:cNvPr id="653" name="87 - Ελεύθερη σχεδίαση"/>
                <p:cNvSpPr/>
                <p:nvPr/>
              </p:nvSpPr>
              <p:spPr bwMode="auto">
                <a:xfrm rot="1491833">
                  <a:off x="6144258" y="1110173"/>
                  <a:ext cx="252000" cy="395360"/>
                </a:xfrm>
                <a:custGeom>
                  <a:avLst/>
                  <a:gdLst>
                    <a:gd name="connsiteX0" fmla="*/ 66675 w 438150"/>
                    <a:gd name="connsiteY0" fmla="*/ 9525 h 590550"/>
                    <a:gd name="connsiteX1" fmla="*/ 66675 w 438150"/>
                    <a:gd name="connsiteY1" fmla="*/ 9525 h 590550"/>
                    <a:gd name="connsiteX2" fmla="*/ 19050 w 438150"/>
                    <a:gd name="connsiteY2" fmla="*/ 76200 h 590550"/>
                    <a:gd name="connsiteX3" fmla="*/ 0 w 438150"/>
                    <a:gd name="connsiteY3" fmla="*/ 133350 h 590550"/>
                    <a:gd name="connsiteX4" fmla="*/ 19050 w 438150"/>
                    <a:gd name="connsiteY4" fmla="*/ 266700 h 590550"/>
                    <a:gd name="connsiteX5" fmla="*/ 38100 w 438150"/>
                    <a:gd name="connsiteY5" fmla="*/ 323850 h 590550"/>
                    <a:gd name="connsiteX6" fmla="*/ 76200 w 438150"/>
                    <a:gd name="connsiteY6" fmla="*/ 381000 h 590550"/>
                    <a:gd name="connsiteX7" fmla="*/ 114300 w 438150"/>
                    <a:gd name="connsiteY7" fmla="*/ 428625 h 590550"/>
                    <a:gd name="connsiteX8" fmla="*/ 142875 w 438150"/>
                    <a:gd name="connsiteY8" fmla="*/ 485775 h 590550"/>
                    <a:gd name="connsiteX9" fmla="*/ 152400 w 438150"/>
                    <a:gd name="connsiteY9" fmla="*/ 514350 h 590550"/>
                    <a:gd name="connsiteX10" fmla="*/ 171450 w 438150"/>
                    <a:gd name="connsiteY10" fmla="*/ 590550 h 590550"/>
                    <a:gd name="connsiteX11" fmla="*/ 247650 w 438150"/>
                    <a:gd name="connsiteY11" fmla="*/ 571500 h 590550"/>
                    <a:gd name="connsiteX12" fmla="*/ 304800 w 438150"/>
                    <a:gd name="connsiteY12" fmla="*/ 533400 h 590550"/>
                    <a:gd name="connsiteX13" fmla="*/ 314325 w 438150"/>
                    <a:gd name="connsiteY13" fmla="*/ 495300 h 590550"/>
                    <a:gd name="connsiteX14" fmla="*/ 323850 w 438150"/>
                    <a:gd name="connsiteY14" fmla="*/ 438150 h 590550"/>
                    <a:gd name="connsiteX15" fmla="*/ 342900 w 438150"/>
                    <a:gd name="connsiteY15" fmla="*/ 381000 h 590550"/>
                    <a:gd name="connsiteX16" fmla="*/ 352425 w 438150"/>
                    <a:gd name="connsiteY16" fmla="*/ 342900 h 590550"/>
                    <a:gd name="connsiteX17" fmla="*/ 390525 w 438150"/>
                    <a:gd name="connsiteY17" fmla="*/ 285750 h 590550"/>
                    <a:gd name="connsiteX18" fmla="*/ 428625 w 438150"/>
                    <a:gd name="connsiteY18" fmla="*/ 200025 h 590550"/>
                    <a:gd name="connsiteX19" fmla="*/ 438150 w 438150"/>
                    <a:gd name="connsiteY19" fmla="*/ 171450 h 590550"/>
                    <a:gd name="connsiteX20" fmla="*/ 419100 w 438150"/>
                    <a:gd name="connsiteY20" fmla="*/ 85725 h 590550"/>
                    <a:gd name="connsiteX21" fmla="*/ 400050 w 438150"/>
                    <a:gd name="connsiteY21" fmla="*/ 57150 h 590550"/>
                    <a:gd name="connsiteX22" fmla="*/ 371475 w 438150"/>
                    <a:gd name="connsiteY22" fmla="*/ 28575 h 590550"/>
                    <a:gd name="connsiteX23" fmla="*/ 276225 w 438150"/>
                    <a:gd name="connsiteY23" fmla="*/ 9525 h 590550"/>
                    <a:gd name="connsiteX24" fmla="*/ 247650 w 438150"/>
                    <a:gd name="connsiteY24" fmla="*/ 0 h 590550"/>
                    <a:gd name="connsiteX25" fmla="*/ 66675 w 438150"/>
                    <a:gd name="connsiteY25" fmla="*/ 9525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8150" h="590550">
                      <a:moveTo>
                        <a:pt x="66675" y="9525"/>
                      </a:moveTo>
                      <a:lnTo>
                        <a:pt x="66675" y="9525"/>
                      </a:lnTo>
                      <a:cubicBezTo>
                        <a:pt x="50800" y="31750"/>
                        <a:pt x="31999" y="52152"/>
                        <a:pt x="19050" y="76200"/>
                      </a:cubicBezTo>
                      <a:cubicBezTo>
                        <a:pt x="9530" y="93880"/>
                        <a:pt x="0" y="133350"/>
                        <a:pt x="0" y="133350"/>
                      </a:cubicBezTo>
                      <a:cubicBezTo>
                        <a:pt x="6620" y="199546"/>
                        <a:pt x="3512" y="214908"/>
                        <a:pt x="19050" y="266700"/>
                      </a:cubicBezTo>
                      <a:cubicBezTo>
                        <a:pt x="24820" y="285934"/>
                        <a:pt x="26961" y="307142"/>
                        <a:pt x="38100" y="323850"/>
                      </a:cubicBezTo>
                      <a:cubicBezTo>
                        <a:pt x="50800" y="342900"/>
                        <a:pt x="68960" y="359280"/>
                        <a:pt x="76200" y="381000"/>
                      </a:cubicBezTo>
                      <a:cubicBezTo>
                        <a:pt x="89345" y="420435"/>
                        <a:pt x="77371" y="404006"/>
                        <a:pt x="114300" y="428625"/>
                      </a:cubicBezTo>
                      <a:cubicBezTo>
                        <a:pt x="138241" y="500449"/>
                        <a:pt x="105946" y="411917"/>
                        <a:pt x="142875" y="485775"/>
                      </a:cubicBezTo>
                      <a:cubicBezTo>
                        <a:pt x="147365" y="494755"/>
                        <a:pt x="149758" y="504664"/>
                        <a:pt x="152400" y="514350"/>
                      </a:cubicBezTo>
                      <a:cubicBezTo>
                        <a:pt x="159289" y="539609"/>
                        <a:pt x="165100" y="565150"/>
                        <a:pt x="171450" y="590550"/>
                      </a:cubicBezTo>
                      <a:cubicBezTo>
                        <a:pt x="196850" y="584200"/>
                        <a:pt x="229137" y="590013"/>
                        <a:pt x="247650" y="571500"/>
                      </a:cubicBezTo>
                      <a:cubicBezTo>
                        <a:pt x="283325" y="535825"/>
                        <a:pt x="263446" y="547185"/>
                        <a:pt x="304800" y="533400"/>
                      </a:cubicBezTo>
                      <a:cubicBezTo>
                        <a:pt x="307975" y="520700"/>
                        <a:pt x="311758" y="508137"/>
                        <a:pt x="314325" y="495300"/>
                      </a:cubicBezTo>
                      <a:cubicBezTo>
                        <a:pt x="318113" y="476362"/>
                        <a:pt x="319166" y="456886"/>
                        <a:pt x="323850" y="438150"/>
                      </a:cubicBezTo>
                      <a:cubicBezTo>
                        <a:pt x="328720" y="418669"/>
                        <a:pt x="338030" y="400481"/>
                        <a:pt x="342900" y="381000"/>
                      </a:cubicBezTo>
                      <a:cubicBezTo>
                        <a:pt x="346075" y="368300"/>
                        <a:pt x="346571" y="354609"/>
                        <a:pt x="352425" y="342900"/>
                      </a:cubicBezTo>
                      <a:cubicBezTo>
                        <a:pt x="362664" y="322422"/>
                        <a:pt x="377825" y="304800"/>
                        <a:pt x="390525" y="285750"/>
                      </a:cubicBezTo>
                      <a:cubicBezTo>
                        <a:pt x="420714" y="240467"/>
                        <a:pt x="405955" y="268035"/>
                        <a:pt x="428625" y="200025"/>
                      </a:cubicBezTo>
                      <a:lnTo>
                        <a:pt x="438150" y="171450"/>
                      </a:lnTo>
                      <a:cubicBezTo>
                        <a:pt x="431800" y="142875"/>
                        <a:pt x="428357" y="113495"/>
                        <a:pt x="419100" y="85725"/>
                      </a:cubicBezTo>
                      <a:cubicBezTo>
                        <a:pt x="415480" y="74865"/>
                        <a:pt x="407379" y="65944"/>
                        <a:pt x="400050" y="57150"/>
                      </a:cubicBezTo>
                      <a:cubicBezTo>
                        <a:pt x="391426" y="46802"/>
                        <a:pt x="384048" y="33411"/>
                        <a:pt x="371475" y="28575"/>
                      </a:cubicBezTo>
                      <a:cubicBezTo>
                        <a:pt x="341254" y="16952"/>
                        <a:pt x="306942" y="19764"/>
                        <a:pt x="276225" y="9525"/>
                      </a:cubicBezTo>
                      <a:lnTo>
                        <a:pt x="247650" y="0"/>
                      </a:lnTo>
                      <a:lnTo>
                        <a:pt x="66675" y="9525"/>
                      </a:ln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76947">
                    <a:defRPr/>
                  </a:pPr>
                  <a:endParaRPr lang="el-GR"/>
                </a:p>
              </p:txBody>
            </p:sp>
            <p:sp>
              <p:nvSpPr>
                <p:cNvPr id="654" name="88 - Ελεύθερη σχεδίαση"/>
                <p:cNvSpPr/>
                <p:nvPr/>
              </p:nvSpPr>
              <p:spPr>
                <a:xfrm rot="1500000">
                  <a:off x="6207718" y="1153281"/>
                  <a:ext cx="144000" cy="159784"/>
                </a:xfrm>
                <a:custGeom>
                  <a:avLst/>
                  <a:gdLst>
                    <a:gd name="connsiteX0" fmla="*/ 30020 w 109533"/>
                    <a:gd name="connsiteY0" fmla="*/ 12362 h 155486"/>
                    <a:gd name="connsiteX1" fmla="*/ 30020 w 109533"/>
                    <a:gd name="connsiteY1" fmla="*/ 12362 h 155486"/>
                    <a:gd name="connsiteX2" fmla="*/ 14118 w 109533"/>
                    <a:gd name="connsiteY2" fmla="*/ 123681 h 155486"/>
                    <a:gd name="connsiteX3" fmla="*/ 22069 w 109533"/>
                    <a:gd name="connsiteY3" fmla="*/ 147535 h 155486"/>
                    <a:gd name="connsiteX4" fmla="*/ 53874 w 109533"/>
                    <a:gd name="connsiteY4" fmla="*/ 155486 h 155486"/>
                    <a:gd name="connsiteX5" fmla="*/ 77728 w 109533"/>
                    <a:gd name="connsiteY5" fmla="*/ 147535 h 155486"/>
                    <a:gd name="connsiteX6" fmla="*/ 109533 w 109533"/>
                    <a:gd name="connsiteY6" fmla="*/ 99827 h 155486"/>
                    <a:gd name="connsiteX7" fmla="*/ 93631 w 109533"/>
                    <a:gd name="connsiteY7" fmla="*/ 52119 h 155486"/>
                    <a:gd name="connsiteX8" fmla="*/ 85679 w 109533"/>
                    <a:gd name="connsiteY8" fmla="*/ 20314 h 155486"/>
                    <a:gd name="connsiteX9" fmla="*/ 30020 w 109533"/>
                    <a:gd name="connsiteY9" fmla="*/ 12362 h 15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533" h="155486">
                      <a:moveTo>
                        <a:pt x="30020" y="12362"/>
                      </a:moveTo>
                      <a:lnTo>
                        <a:pt x="30020" y="12362"/>
                      </a:lnTo>
                      <a:cubicBezTo>
                        <a:pt x="3937" y="81918"/>
                        <a:pt x="0" y="60150"/>
                        <a:pt x="14118" y="123681"/>
                      </a:cubicBezTo>
                      <a:cubicBezTo>
                        <a:pt x="15936" y="131863"/>
                        <a:pt x="15524" y="142299"/>
                        <a:pt x="22069" y="147535"/>
                      </a:cubicBezTo>
                      <a:cubicBezTo>
                        <a:pt x="30602" y="154362"/>
                        <a:pt x="43272" y="152836"/>
                        <a:pt x="53874" y="155486"/>
                      </a:cubicBezTo>
                      <a:cubicBezTo>
                        <a:pt x="61825" y="152836"/>
                        <a:pt x="71801" y="153462"/>
                        <a:pt x="77728" y="147535"/>
                      </a:cubicBezTo>
                      <a:cubicBezTo>
                        <a:pt x="91243" y="134020"/>
                        <a:pt x="109533" y="99827"/>
                        <a:pt x="109533" y="99827"/>
                      </a:cubicBezTo>
                      <a:cubicBezTo>
                        <a:pt x="104232" y="83924"/>
                        <a:pt x="97697" y="68381"/>
                        <a:pt x="93631" y="52119"/>
                      </a:cubicBezTo>
                      <a:cubicBezTo>
                        <a:pt x="90980" y="41517"/>
                        <a:pt x="91741" y="29407"/>
                        <a:pt x="85679" y="20314"/>
                      </a:cubicBezTo>
                      <a:cubicBezTo>
                        <a:pt x="72136" y="0"/>
                        <a:pt x="39297" y="13687"/>
                        <a:pt x="30020" y="12362"/>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nvGrpSpPr>
                <p:cNvPr id="655" name="323 - Ομάδα"/>
                <p:cNvGrpSpPr/>
                <p:nvPr/>
              </p:nvGrpSpPr>
              <p:grpSpPr>
                <a:xfrm rot="20961576">
                  <a:off x="6599046" y="893084"/>
                  <a:ext cx="288000" cy="127841"/>
                  <a:chOff x="683568" y="1268760"/>
                  <a:chExt cx="288000" cy="144016"/>
                </a:xfrm>
              </p:grpSpPr>
              <p:sp>
                <p:nvSpPr>
                  <p:cNvPr id="675" name="109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676" name="110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57" name="331 - Ομάδα"/>
                <p:cNvGrpSpPr/>
                <p:nvPr/>
              </p:nvGrpSpPr>
              <p:grpSpPr>
                <a:xfrm rot="19775775">
                  <a:off x="5220074" y="878023"/>
                  <a:ext cx="380909" cy="191762"/>
                  <a:chOff x="5220072" y="836713"/>
                  <a:chExt cx="380909" cy="216024"/>
                </a:xfrm>
              </p:grpSpPr>
              <p:sp>
                <p:nvSpPr>
                  <p:cNvPr id="671" name="105 - Ελεύθερη σχεδίαση"/>
                  <p:cNvSpPr/>
                  <p:nvPr/>
                </p:nvSpPr>
                <p:spPr>
                  <a:xfrm>
                    <a:off x="5220072" y="836713"/>
                    <a:ext cx="380909" cy="216024"/>
                  </a:xfrm>
                  <a:custGeom>
                    <a:avLst/>
                    <a:gdLst>
                      <a:gd name="connsiteX0" fmla="*/ 254442 w 289509"/>
                      <a:gd name="connsiteY0" fmla="*/ 21570 h 220352"/>
                      <a:gd name="connsiteX1" fmla="*/ 254442 w 289509"/>
                      <a:gd name="connsiteY1" fmla="*/ 21570 h 220352"/>
                      <a:gd name="connsiteX2" fmla="*/ 143124 w 289509"/>
                      <a:gd name="connsiteY2" fmla="*/ 29521 h 220352"/>
                      <a:gd name="connsiteX3" fmla="*/ 15903 w 289509"/>
                      <a:gd name="connsiteY3" fmla="*/ 37472 h 220352"/>
                      <a:gd name="connsiteX4" fmla="*/ 7952 w 289509"/>
                      <a:gd name="connsiteY4" fmla="*/ 93132 h 220352"/>
                      <a:gd name="connsiteX5" fmla="*/ 0 w 289509"/>
                      <a:gd name="connsiteY5" fmla="*/ 124937 h 220352"/>
                      <a:gd name="connsiteX6" fmla="*/ 7952 w 289509"/>
                      <a:gd name="connsiteY6" fmla="*/ 196499 h 220352"/>
                      <a:gd name="connsiteX7" fmla="*/ 23854 w 289509"/>
                      <a:gd name="connsiteY7" fmla="*/ 220352 h 220352"/>
                      <a:gd name="connsiteX8" fmla="*/ 174929 w 289509"/>
                      <a:gd name="connsiteY8" fmla="*/ 196499 h 220352"/>
                      <a:gd name="connsiteX9" fmla="*/ 222637 w 289509"/>
                      <a:gd name="connsiteY9" fmla="*/ 164693 h 220352"/>
                      <a:gd name="connsiteX10" fmla="*/ 254442 w 289509"/>
                      <a:gd name="connsiteY10" fmla="*/ 116986 h 220352"/>
                      <a:gd name="connsiteX11" fmla="*/ 262393 w 289509"/>
                      <a:gd name="connsiteY11" fmla="*/ 93132 h 220352"/>
                      <a:gd name="connsiteX12" fmla="*/ 270345 w 289509"/>
                      <a:gd name="connsiteY12" fmla="*/ 45424 h 220352"/>
                      <a:gd name="connsiteX13" fmla="*/ 254442 w 289509"/>
                      <a:gd name="connsiteY13" fmla="*/ 21570 h 22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09" h="220352">
                        <a:moveTo>
                          <a:pt x="254442" y="21570"/>
                        </a:moveTo>
                        <a:lnTo>
                          <a:pt x="254442" y="21570"/>
                        </a:lnTo>
                        <a:cubicBezTo>
                          <a:pt x="217336" y="24220"/>
                          <a:pt x="180325" y="29521"/>
                          <a:pt x="143124" y="29521"/>
                        </a:cubicBezTo>
                        <a:cubicBezTo>
                          <a:pt x="17203" y="29521"/>
                          <a:pt x="72113" y="0"/>
                          <a:pt x="15903" y="37472"/>
                        </a:cubicBezTo>
                        <a:cubicBezTo>
                          <a:pt x="13253" y="56025"/>
                          <a:pt x="11305" y="74693"/>
                          <a:pt x="7952" y="93132"/>
                        </a:cubicBezTo>
                        <a:cubicBezTo>
                          <a:pt x="5997" y="103884"/>
                          <a:pt x="0" y="114009"/>
                          <a:pt x="0" y="124937"/>
                        </a:cubicBezTo>
                        <a:cubicBezTo>
                          <a:pt x="0" y="148938"/>
                          <a:pt x="2131" y="173215"/>
                          <a:pt x="7952" y="196499"/>
                        </a:cubicBezTo>
                        <a:cubicBezTo>
                          <a:pt x="10270" y="205770"/>
                          <a:pt x="18553" y="212401"/>
                          <a:pt x="23854" y="220352"/>
                        </a:cubicBezTo>
                        <a:cubicBezTo>
                          <a:pt x="159392" y="203410"/>
                          <a:pt x="110531" y="217964"/>
                          <a:pt x="174929" y="196499"/>
                        </a:cubicBezTo>
                        <a:cubicBezTo>
                          <a:pt x="190832" y="185897"/>
                          <a:pt x="212035" y="180596"/>
                          <a:pt x="222637" y="164693"/>
                        </a:cubicBezTo>
                        <a:lnTo>
                          <a:pt x="254442" y="116986"/>
                        </a:lnTo>
                        <a:cubicBezTo>
                          <a:pt x="257092" y="109035"/>
                          <a:pt x="258645" y="100629"/>
                          <a:pt x="262393" y="93132"/>
                        </a:cubicBezTo>
                        <a:cubicBezTo>
                          <a:pt x="273606" y="70705"/>
                          <a:pt x="289509" y="70976"/>
                          <a:pt x="270345" y="45424"/>
                        </a:cubicBezTo>
                        <a:cubicBezTo>
                          <a:pt x="266789" y="40683"/>
                          <a:pt x="257092" y="25546"/>
                          <a:pt x="254442" y="21570"/>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672" name="106 - Ελεύθερη σχεδίαση"/>
                  <p:cNvSpPr/>
                  <p:nvPr/>
                </p:nvSpPr>
                <p:spPr>
                  <a:xfrm>
                    <a:off x="5295569" y="892747"/>
                    <a:ext cx="174928" cy="109117"/>
                  </a:xfrm>
                  <a:custGeom>
                    <a:avLst/>
                    <a:gdLst>
                      <a:gd name="connsiteX0" fmla="*/ 151074 w 174928"/>
                      <a:gd name="connsiteY0" fmla="*/ 13702 h 109117"/>
                      <a:gd name="connsiteX1" fmla="*/ 151074 w 174928"/>
                      <a:gd name="connsiteY1" fmla="*/ 13702 h 109117"/>
                      <a:gd name="connsiteX2" fmla="*/ 79513 w 174928"/>
                      <a:gd name="connsiteY2" fmla="*/ 5750 h 109117"/>
                      <a:gd name="connsiteX3" fmla="*/ 55659 w 174928"/>
                      <a:gd name="connsiteY3" fmla="*/ 13702 h 109117"/>
                      <a:gd name="connsiteX4" fmla="*/ 15902 w 174928"/>
                      <a:gd name="connsiteY4" fmla="*/ 21653 h 109117"/>
                      <a:gd name="connsiteX5" fmla="*/ 0 w 174928"/>
                      <a:gd name="connsiteY5" fmla="*/ 45507 h 109117"/>
                      <a:gd name="connsiteX6" fmla="*/ 15902 w 174928"/>
                      <a:gd name="connsiteY6" fmla="*/ 69361 h 109117"/>
                      <a:gd name="connsiteX7" fmla="*/ 87464 w 174928"/>
                      <a:gd name="connsiteY7" fmla="*/ 109117 h 109117"/>
                      <a:gd name="connsiteX8" fmla="*/ 111318 w 174928"/>
                      <a:gd name="connsiteY8" fmla="*/ 101166 h 109117"/>
                      <a:gd name="connsiteX9" fmla="*/ 159026 w 174928"/>
                      <a:gd name="connsiteY9" fmla="*/ 61410 h 109117"/>
                      <a:gd name="connsiteX10" fmla="*/ 174928 w 174928"/>
                      <a:gd name="connsiteY10" fmla="*/ 37556 h 109117"/>
                      <a:gd name="connsiteX11" fmla="*/ 151074 w 174928"/>
                      <a:gd name="connsiteY11" fmla="*/ 13702 h 10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928" h="109117">
                        <a:moveTo>
                          <a:pt x="151074" y="13702"/>
                        </a:moveTo>
                        <a:lnTo>
                          <a:pt x="151074" y="13702"/>
                        </a:lnTo>
                        <a:cubicBezTo>
                          <a:pt x="127220" y="11051"/>
                          <a:pt x="103513" y="5750"/>
                          <a:pt x="79513" y="5750"/>
                        </a:cubicBezTo>
                        <a:cubicBezTo>
                          <a:pt x="71131" y="5750"/>
                          <a:pt x="63790" y="11669"/>
                          <a:pt x="55659" y="13702"/>
                        </a:cubicBezTo>
                        <a:cubicBezTo>
                          <a:pt x="42548" y="16980"/>
                          <a:pt x="29154" y="19003"/>
                          <a:pt x="15902" y="21653"/>
                        </a:cubicBezTo>
                        <a:cubicBezTo>
                          <a:pt x="10601" y="29604"/>
                          <a:pt x="0" y="35951"/>
                          <a:pt x="0" y="45507"/>
                        </a:cubicBezTo>
                        <a:cubicBezTo>
                          <a:pt x="0" y="55063"/>
                          <a:pt x="8710" y="63068"/>
                          <a:pt x="15902" y="69361"/>
                        </a:cubicBezTo>
                        <a:cubicBezTo>
                          <a:pt x="49552" y="98805"/>
                          <a:pt x="54701" y="98197"/>
                          <a:pt x="87464" y="109117"/>
                        </a:cubicBezTo>
                        <a:cubicBezTo>
                          <a:pt x="95415" y="106467"/>
                          <a:pt x="103821" y="104914"/>
                          <a:pt x="111318" y="101166"/>
                        </a:cubicBezTo>
                        <a:cubicBezTo>
                          <a:pt x="129186" y="92232"/>
                          <a:pt x="146467" y="76480"/>
                          <a:pt x="159026" y="61410"/>
                        </a:cubicBezTo>
                        <a:cubicBezTo>
                          <a:pt x="165144" y="54069"/>
                          <a:pt x="169627" y="45507"/>
                          <a:pt x="174928" y="37556"/>
                        </a:cubicBezTo>
                        <a:cubicBezTo>
                          <a:pt x="165540" y="0"/>
                          <a:pt x="155050" y="17678"/>
                          <a:pt x="151074" y="13702"/>
                        </a:cubicBezTo>
                        <a:close/>
                      </a:path>
                    </a:pathLst>
                  </a:custGeom>
                  <a:solidFill>
                    <a:srgbClr val="C0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58" name="342 - Ομάδα"/>
                <p:cNvGrpSpPr/>
                <p:nvPr/>
              </p:nvGrpSpPr>
              <p:grpSpPr>
                <a:xfrm rot="20760000">
                  <a:off x="6334377" y="646514"/>
                  <a:ext cx="182880" cy="258746"/>
                  <a:chOff x="5907819" y="797846"/>
                  <a:chExt cx="182880" cy="291483"/>
                </a:xfrm>
              </p:grpSpPr>
              <p:sp>
                <p:nvSpPr>
                  <p:cNvPr id="669" name="103 - Ελεύθερη σχεδίαση"/>
                  <p:cNvSpPr/>
                  <p:nvPr/>
                </p:nvSpPr>
                <p:spPr>
                  <a:xfrm>
                    <a:off x="5907819" y="797846"/>
                    <a:ext cx="182880" cy="291483"/>
                  </a:xfrm>
                  <a:custGeom>
                    <a:avLst/>
                    <a:gdLst>
                      <a:gd name="connsiteX0" fmla="*/ 119270 w 182880"/>
                      <a:gd name="connsiteY0" fmla="*/ 5236 h 291483"/>
                      <a:gd name="connsiteX1" fmla="*/ 119270 w 182880"/>
                      <a:gd name="connsiteY1" fmla="*/ 5236 h 291483"/>
                      <a:gd name="connsiteX2" fmla="*/ 47708 w 182880"/>
                      <a:gd name="connsiteY2" fmla="*/ 21138 h 291483"/>
                      <a:gd name="connsiteX3" fmla="*/ 23854 w 182880"/>
                      <a:gd name="connsiteY3" fmla="*/ 29090 h 291483"/>
                      <a:gd name="connsiteX4" fmla="*/ 7951 w 182880"/>
                      <a:gd name="connsiteY4" fmla="*/ 76797 h 291483"/>
                      <a:gd name="connsiteX5" fmla="*/ 0 w 182880"/>
                      <a:gd name="connsiteY5" fmla="*/ 100651 h 291483"/>
                      <a:gd name="connsiteX6" fmla="*/ 7951 w 182880"/>
                      <a:gd name="connsiteY6" fmla="*/ 219921 h 291483"/>
                      <a:gd name="connsiteX7" fmla="*/ 23854 w 182880"/>
                      <a:gd name="connsiteY7" fmla="*/ 275580 h 291483"/>
                      <a:gd name="connsiteX8" fmla="*/ 47708 w 182880"/>
                      <a:gd name="connsiteY8" fmla="*/ 283531 h 291483"/>
                      <a:gd name="connsiteX9" fmla="*/ 103367 w 182880"/>
                      <a:gd name="connsiteY9" fmla="*/ 291483 h 291483"/>
                      <a:gd name="connsiteX10" fmla="*/ 151075 w 182880"/>
                      <a:gd name="connsiteY10" fmla="*/ 267629 h 291483"/>
                      <a:gd name="connsiteX11" fmla="*/ 182880 w 182880"/>
                      <a:gd name="connsiteY11" fmla="*/ 219921 h 291483"/>
                      <a:gd name="connsiteX12" fmla="*/ 174929 w 182880"/>
                      <a:gd name="connsiteY12" fmla="*/ 84749 h 291483"/>
                      <a:gd name="connsiteX13" fmla="*/ 159026 w 182880"/>
                      <a:gd name="connsiteY13" fmla="*/ 60895 h 291483"/>
                      <a:gd name="connsiteX14" fmla="*/ 135172 w 182880"/>
                      <a:gd name="connsiteY14" fmla="*/ 5236 h 291483"/>
                      <a:gd name="connsiteX15" fmla="*/ 119270 w 182880"/>
                      <a:gd name="connsiteY15" fmla="*/ 5236 h 29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 h="291483">
                        <a:moveTo>
                          <a:pt x="119270" y="5236"/>
                        </a:moveTo>
                        <a:lnTo>
                          <a:pt x="119270" y="5236"/>
                        </a:lnTo>
                        <a:cubicBezTo>
                          <a:pt x="95416" y="10537"/>
                          <a:pt x="71414" y="15211"/>
                          <a:pt x="47708" y="21138"/>
                        </a:cubicBezTo>
                        <a:cubicBezTo>
                          <a:pt x="39577" y="23171"/>
                          <a:pt x="28726" y="22270"/>
                          <a:pt x="23854" y="29090"/>
                        </a:cubicBezTo>
                        <a:cubicBezTo>
                          <a:pt x="14111" y="42730"/>
                          <a:pt x="13252" y="60895"/>
                          <a:pt x="7951" y="76797"/>
                        </a:cubicBezTo>
                        <a:lnTo>
                          <a:pt x="0" y="100651"/>
                        </a:lnTo>
                        <a:cubicBezTo>
                          <a:pt x="2650" y="140408"/>
                          <a:pt x="3780" y="180295"/>
                          <a:pt x="7951" y="219921"/>
                        </a:cubicBezTo>
                        <a:cubicBezTo>
                          <a:pt x="7975" y="220150"/>
                          <a:pt x="20087" y="271813"/>
                          <a:pt x="23854" y="275580"/>
                        </a:cubicBezTo>
                        <a:cubicBezTo>
                          <a:pt x="29781" y="281507"/>
                          <a:pt x="39489" y="281887"/>
                          <a:pt x="47708" y="283531"/>
                        </a:cubicBezTo>
                        <a:cubicBezTo>
                          <a:pt x="66085" y="287207"/>
                          <a:pt x="84814" y="288832"/>
                          <a:pt x="103367" y="291483"/>
                        </a:cubicBezTo>
                        <a:cubicBezTo>
                          <a:pt x="120380" y="285811"/>
                          <a:pt x="138383" y="282134"/>
                          <a:pt x="151075" y="267629"/>
                        </a:cubicBezTo>
                        <a:cubicBezTo>
                          <a:pt x="163661" y="253245"/>
                          <a:pt x="182880" y="219921"/>
                          <a:pt x="182880" y="219921"/>
                        </a:cubicBezTo>
                        <a:cubicBezTo>
                          <a:pt x="180230" y="174864"/>
                          <a:pt x="181624" y="129385"/>
                          <a:pt x="174929" y="84749"/>
                        </a:cubicBezTo>
                        <a:cubicBezTo>
                          <a:pt x="173511" y="75298"/>
                          <a:pt x="162790" y="69679"/>
                          <a:pt x="159026" y="60895"/>
                        </a:cubicBezTo>
                        <a:cubicBezTo>
                          <a:pt x="149061" y="37643"/>
                          <a:pt x="156872" y="22596"/>
                          <a:pt x="135172" y="5236"/>
                        </a:cubicBezTo>
                        <a:cubicBezTo>
                          <a:pt x="128627" y="0"/>
                          <a:pt x="121920" y="5236"/>
                          <a:pt x="119270" y="5236"/>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670" name="104 - Ελεύθερη σχεδίαση"/>
                  <p:cNvSpPr/>
                  <p:nvPr/>
                </p:nvSpPr>
                <p:spPr>
                  <a:xfrm>
                    <a:off x="5949361" y="870233"/>
                    <a:ext cx="109533" cy="155486"/>
                  </a:xfrm>
                  <a:custGeom>
                    <a:avLst/>
                    <a:gdLst>
                      <a:gd name="connsiteX0" fmla="*/ 30020 w 109533"/>
                      <a:gd name="connsiteY0" fmla="*/ 12362 h 155486"/>
                      <a:gd name="connsiteX1" fmla="*/ 30020 w 109533"/>
                      <a:gd name="connsiteY1" fmla="*/ 12362 h 155486"/>
                      <a:gd name="connsiteX2" fmla="*/ 14118 w 109533"/>
                      <a:gd name="connsiteY2" fmla="*/ 123681 h 155486"/>
                      <a:gd name="connsiteX3" fmla="*/ 22069 w 109533"/>
                      <a:gd name="connsiteY3" fmla="*/ 147535 h 155486"/>
                      <a:gd name="connsiteX4" fmla="*/ 53874 w 109533"/>
                      <a:gd name="connsiteY4" fmla="*/ 155486 h 155486"/>
                      <a:gd name="connsiteX5" fmla="*/ 77728 w 109533"/>
                      <a:gd name="connsiteY5" fmla="*/ 147535 h 155486"/>
                      <a:gd name="connsiteX6" fmla="*/ 109533 w 109533"/>
                      <a:gd name="connsiteY6" fmla="*/ 99827 h 155486"/>
                      <a:gd name="connsiteX7" fmla="*/ 93631 w 109533"/>
                      <a:gd name="connsiteY7" fmla="*/ 52119 h 155486"/>
                      <a:gd name="connsiteX8" fmla="*/ 85679 w 109533"/>
                      <a:gd name="connsiteY8" fmla="*/ 20314 h 155486"/>
                      <a:gd name="connsiteX9" fmla="*/ 30020 w 109533"/>
                      <a:gd name="connsiteY9" fmla="*/ 12362 h 15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533" h="155486">
                        <a:moveTo>
                          <a:pt x="30020" y="12362"/>
                        </a:moveTo>
                        <a:lnTo>
                          <a:pt x="30020" y="12362"/>
                        </a:lnTo>
                        <a:cubicBezTo>
                          <a:pt x="3937" y="81918"/>
                          <a:pt x="0" y="60150"/>
                          <a:pt x="14118" y="123681"/>
                        </a:cubicBezTo>
                        <a:cubicBezTo>
                          <a:pt x="15936" y="131863"/>
                          <a:pt x="15524" y="142299"/>
                          <a:pt x="22069" y="147535"/>
                        </a:cubicBezTo>
                        <a:cubicBezTo>
                          <a:pt x="30602" y="154362"/>
                          <a:pt x="43272" y="152836"/>
                          <a:pt x="53874" y="155486"/>
                        </a:cubicBezTo>
                        <a:cubicBezTo>
                          <a:pt x="61825" y="152836"/>
                          <a:pt x="71801" y="153462"/>
                          <a:pt x="77728" y="147535"/>
                        </a:cubicBezTo>
                        <a:cubicBezTo>
                          <a:pt x="91243" y="134020"/>
                          <a:pt x="109533" y="99827"/>
                          <a:pt x="109533" y="99827"/>
                        </a:cubicBezTo>
                        <a:cubicBezTo>
                          <a:pt x="104232" y="83924"/>
                          <a:pt x="97697" y="68381"/>
                          <a:pt x="93631" y="52119"/>
                        </a:cubicBezTo>
                        <a:cubicBezTo>
                          <a:pt x="90980" y="41517"/>
                          <a:pt x="91741" y="29407"/>
                          <a:pt x="85679" y="20314"/>
                        </a:cubicBezTo>
                        <a:cubicBezTo>
                          <a:pt x="72136" y="0"/>
                          <a:pt x="39297" y="13687"/>
                          <a:pt x="30020" y="12362"/>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cxnSp>
              <p:nvCxnSpPr>
                <p:cNvPr id="661" name="95 - Ευθεία γραμμή σύνδεσης"/>
                <p:cNvCxnSpPr/>
                <p:nvPr/>
              </p:nvCxnSpPr>
              <p:spPr>
                <a:xfrm>
                  <a:off x="1259633" y="1318024"/>
                  <a:ext cx="4428001"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2" name="96 - Ευθεία γραμμή σύνδεσης"/>
                <p:cNvCxnSpPr/>
                <p:nvPr/>
              </p:nvCxnSpPr>
              <p:spPr>
                <a:xfrm>
                  <a:off x="1260081" y="1353713"/>
                  <a:ext cx="4464000"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3" name="97 - Ευθεία γραμμή σύνδεσης"/>
                <p:cNvCxnSpPr/>
                <p:nvPr/>
              </p:nvCxnSpPr>
              <p:spPr>
                <a:xfrm>
                  <a:off x="6451335" y="1324685"/>
                  <a:ext cx="512372"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4" name="98 - Ευθεία γραμμή σύνδεσης"/>
                <p:cNvCxnSpPr/>
                <p:nvPr/>
              </p:nvCxnSpPr>
              <p:spPr>
                <a:xfrm>
                  <a:off x="6403251" y="1373921"/>
                  <a:ext cx="571492"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563" name="304 - TextBox"/>
            <p:cNvSpPr txBox="1"/>
            <p:nvPr/>
          </p:nvSpPr>
          <p:spPr>
            <a:xfrm>
              <a:off x="2156335" y="1080220"/>
              <a:ext cx="904415" cy="369332"/>
            </a:xfrm>
            <a:prstGeom prst="rect">
              <a:avLst/>
            </a:prstGeom>
            <a:noFill/>
          </p:spPr>
          <p:txBody>
            <a:bodyPr wrap="none" rtlCol="0">
              <a:sp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smtClean="0"/>
                <a:t>Normal</a:t>
              </a:r>
              <a:endParaRPr lang="el-GR" b="1" i="1" dirty="0"/>
            </a:p>
          </p:txBody>
        </p:sp>
        <p:sp>
          <p:nvSpPr>
            <p:cNvPr id="564" name="305 - TextBox"/>
            <p:cNvSpPr txBox="1"/>
            <p:nvPr/>
          </p:nvSpPr>
          <p:spPr>
            <a:xfrm>
              <a:off x="4148260" y="1081388"/>
              <a:ext cx="1326004" cy="369332"/>
            </a:xfrm>
            <a:prstGeom prst="rect">
              <a:avLst/>
            </a:prstGeom>
            <a:noFill/>
          </p:spPr>
          <p:txBody>
            <a:bodyPr wrap="none" rtlCol="0">
              <a:sp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smtClean="0"/>
                <a:t>Hyperplasia</a:t>
              </a:r>
              <a:endParaRPr lang="el-GR" b="1" i="1" dirty="0"/>
            </a:p>
          </p:txBody>
        </p:sp>
        <p:sp>
          <p:nvSpPr>
            <p:cNvPr id="565" name="306 - TextBox"/>
            <p:cNvSpPr txBox="1"/>
            <p:nvPr/>
          </p:nvSpPr>
          <p:spPr>
            <a:xfrm>
              <a:off x="6733158" y="1080220"/>
              <a:ext cx="1099981" cy="369332"/>
            </a:xfrm>
            <a:prstGeom prst="rect">
              <a:avLst/>
            </a:prstGeom>
            <a:noFill/>
          </p:spPr>
          <p:txBody>
            <a:bodyPr wrap="none" rtlCol="0">
              <a:sp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smtClean="0"/>
                <a:t>Dysplasia</a:t>
              </a:r>
              <a:endParaRPr lang="el-GR" b="1" i="1" dirty="0"/>
            </a:p>
          </p:txBody>
        </p:sp>
        <p:sp>
          <p:nvSpPr>
            <p:cNvPr id="566" name="307 - TextBox"/>
            <p:cNvSpPr txBox="1"/>
            <p:nvPr/>
          </p:nvSpPr>
          <p:spPr>
            <a:xfrm>
              <a:off x="9685486" y="1051878"/>
              <a:ext cx="1152128" cy="369332"/>
            </a:xfrm>
            <a:prstGeom prst="rect">
              <a:avLst/>
            </a:prstGeom>
            <a:noFill/>
          </p:spPr>
          <p:txBody>
            <a:bodyPr wrap="square" rtlCol="0">
              <a:sp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smtClean="0"/>
                <a:t>Tumor</a:t>
              </a:r>
              <a:endParaRPr lang="el-GR" b="1" i="1" dirty="0"/>
            </a:p>
          </p:txBody>
        </p:sp>
        <p:graphicFrame>
          <p:nvGraphicFramePr>
            <p:cNvPr id="875" name="9 - Γράφημα"/>
            <p:cNvGraphicFramePr/>
            <p:nvPr/>
          </p:nvGraphicFramePr>
          <p:xfrm>
            <a:off x="1256493" y="6983938"/>
            <a:ext cx="2304000" cy="169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76" name="11 - Γράφημα"/>
            <p:cNvGraphicFramePr/>
            <p:nvPr/>
          </p:nvGraphicFramePr>
          <p:xfrm>
            <a:off x="3765852" y="6983938"/>
            <a:ext cx="2365967" cy="169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77" name="13 - Γράφημα"/>
            <p:cNvGraphicFramePr/>
            <p:nvPr/>
          </p:nvGraphicFramePr>
          <p:xfrm>
            <a:off x="6131819" y="6983938"/>
            <a:ext cx="2365704" cy="1692000"/>
          </p:xfrm>
          <a:graphic>
            <a:graphicData uri="http://schemas.openxmlformats.org/drawingml/2006/chart">
              <c:chart xmlns:c="http://schemas.openxmlformats.org/drawingml/2006/chart" xmlns:r="http://schemas.openxmlformats.org/officeDocument/2006/relationships" r:id="rId4"/>
            </a:graphicData>
          </a:graphic>
        </p:graphicFrame>
        <p:sp>
          <p:nvSpPr>
            <p:cNvPr id="878" name="348 - TextBox"/>
            <p:cNvSpPr txBox="1"/>
            <p:nvPr/>
          </p:nvSpPr>
          <p:spPr>
            <a:xfrm rot="16200000">
              <a:off x="345341" y="7472664"/>
              <a:ext cx="1480245" cy="307777"/>
            </a:xfrm>
            <a:prstGeom prst="rect">
              <a:avLst/>
            </a:prstGeom>
            <a:noFill/>
          </p:spPr>
          <p:txBody>
            <a:bodyPr wrap="square" rtlCol="0">
              <a:sp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t>Mean H score</a:t>
              </a:r>
              <a:endParaRPr lang="el-GR" sz="1400" b="1" dirty="0"/>
            </a:p>
          </p:txBody>
        </p:sp>
        <p:graphicFrame>
          <p:nvGraphicFramePr>
            <p:cNvPr id="879" name="15 - Γράφημα"/>
            <p:cNvGraphicFramePr/>
            <p:nvPr/>
          </p:nvGraphicFramePr>
          <p:xfrm>
            <a:off x="8641178" y="7054426"/>
            <a:ext cx="2556476" cy="1692000"/>
          </p:xfrm>
          <a:graphic>
            <a:graphicData uri="http://schemas.openxmlformats.org/drawingml/2006/chart">
              <c:chart xmlns:c="http://schemas.openxmlformats.org/drawingml/2006/chart" xmlns:r="http://schemas.openxmlformats.org/officeDocument/2006/relationships" r:id="rId5"/>
            </a:graphicData>
          </a:graphic>
        </p:graphicFrame>
        <p:grpSp>
          <p:nvGrpSpPr>
            <p:cNvPr id="884" name="883 - Ομάδα"/>
            <p:cNvGrpSpPr/>
            <p:nvPr/>
          </p:nvGrpSpPr>
          <p:grpSpPr>
            <a:xfrm>
              <a:off x="10887265" y="6981425"/>
              <a:ext cx="1281181" cy="525180"/>
              <a:chOff x="10261550" y="4506888"/>
              <a:chExt cx="1286757" cy="536506"/>
            </a:xfrm>
          </p:grpSpPr>
          <p:sp>
            <p:nvSpPr>
              <p:cNvPr id="880" name="879 - Ορθογώνιο"/>
              <p:cNvSpPr/>
              <p:nvPr/>
            </p:nvSpPr>
            <p:spPr>
              <a:xfrm>
                <a:off x="10261550" y="4608612"/>
                <a:ext cx="108000" cy="108000"/>
              </a:xfrm>
              <a:prstGeom prst="rect">
                <a:avLst/>
              </a:prstGeom>
              <a:solidFill>
                <a:srgbClr val="D4A0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81" name="880 - Ορθογώνιο"/>
              <p:cNvSpPr/>
              <p:nvPr/>
            </p:nvSpPr>
            <p:spPr>
              <a:xfrm>
                <a:off x="10271075" y="4830936"/>
                <a:ext cx="108000" cy="108000"/>
              </a:xfrm>
              <a:prstGeom prst="rect">
                <a:avLst/>
              </a:prstGeom>
              <a:solidFill>
                <a:srgbClr val="6E3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82" name="881 - TextBox"/>
              <p:cNvSpPr txBox="1"/>
              <p:nvPr/>
            </p:nvSpPr>
            <p:spPr>
              <a:xfrm>
                <a:off x="10314508" y="4506888"/>
                <a:ext cx="1233799" cy="307777"/>
              </a:xfrm>
              <a:prstGeom prst="rect">
                <a:avLst/>
              </a:prstGeom>
              <a:noFill/>
            </p:spPr>
            <p:txBody>
              <a:bodyPr wrap="none" rtlCol="0">
                <a:spAutoFit/>
              </a:bodyPr>
              <a:lstStyle/>
              <a:p>
                <a:r>
                  <a:rPr lang="en-US" sz="1400" dirty="0" smtClean="0"/>
                  <a:t>C: cytoplasmic</a:t>
                </a:r>
                <a:endParaRPr lang="el-GR" sz="1400" dirty="0"/>
              </a:p>
            </p:txBody>
          </p:sp>
          <p:sp>
            <p:nvSpPr>
              <p:cNvPr id="883" name="882 - TextBox"/>
              <p:cNvSpPr txBox="1"/>
              <p:nvPr/>
            </p:nvSpPr>
            <p:spPr>
              <a:xfrm>
                <a:off x="10333558" y="4735617"/>
                <a:ext cx="933269" cy="307777"/>
              </a:xfrm>
              <a:prstGeom prst="rect">
                <a:avLst/>
              </a:prstGeom>
              <a:noFill/>
            </p:spPr>
            <p:txBody>
              <a:bodyPr wrap="none" rtlCol="0">
                <a:spAutoFit/>
              </a:bodyPr>
              <a:lstStyle/>
              <a:p>
                <a:r>
                  <a:rPr lang="en-US" sz="1400" dirty="0" smtClean="0"/>
                  <a:t>N: nuclear</a:t>
                </a:r>
                <a:endParaRPr lang="el-GR" sz="1400" dirty="0"/>
              </a:p>
            </p:txBody>
          </p:sp>
        </p:grpSp>
        <p:sp>
          <p:nvSpPr>
            <p:cNvPr id="913" name="912 - Ορθογώνιο"/>
            <p:cNvSpPr/>
            <p:nvPr/>
          </p:nvSpPr>
          <p:spPr>
            <a:xfrm>
              <a:off x="5437014" y="432148"/>
              <a:ext cx="3240360" cy="430887"/>
            </a:xfrm>
            <a:prstGeom prst="rect">
              <a:avLst/>
            </a:prstGeom>
          </p:spPr>
          <p:txBody>
            <a:bodyPr wrap="square">
              <a:spAutoFit/>
            </a:bodyPr>
            <a:lstStyle/>
            <a:p>
              <a:r>
                <a:rPr lang="en-US" sz="2200" b="1" dirty="0" smtClean="0"/>
                <a:t>Head and Neck lesions</a:t>
              </a:r>
              <a:endParaRPr lang="el-GR" sz="2200" b="1" dirty="0"/>
            </a:p>
          </p:txBody>
        </p:sp>
        <p:sp>
          <p:nvSpPr>
            <p:cNvPr id="332" name="331 - TextBox"/>
            <p:cNvSpPr txBox="1"/>
            <p:nvPr/>
          </p:nvSpPr>
          <p:spPr>
            <a:xfrm>
              <a:off x="1867678" y="8497044"/>
              <a:ext cx="432048" cy="338554"/>
            </a:xfrm>
            <a:prstGeom prst="rect">
              <a:avLst/>
            </a:prstGeom>
            <a:noFill/>
          </p:spPr>
          <p:txBody>
            <a:bodyPr wrap="square" rtlCol="0">
              <a:spAutoFit/>
            </a:bodyPr>
            <a:lstStyle/>
            <a:p>
              <a:r>
                <a:rPr lang="en-US" sz="1600" dirty="0" smtClean="0"/>
                <a:t>C</a:t>
              </a:r>
              <a:endParaRPr lang="el-GR" sz="1600" dirty="0"/>
            </a:p>
          </p:txBody>
        </p:sp>
        <p:sp>
          <p:nvSpPr>
            <p:cNvPr id="334" name="333 - TextBox"/>
            <p:cNvSpPr txBox="1"/>
            <p:nvPr/>
          </p:nvSpPr>
          <p:spPr>
            <a:xfrm>
              <a:off x="2786366" y="8483396"/>
              <a:ext cx="432048" cy="338554"/>
            </a:xfrm>
            <a:prstGeom prst="rect">
              <a:avLst/>
            </a:prstGeom>
            <a:noFill/>
          </p:spPr>
          <p:txBody>
            <a:bodyPr wrap="square" rtlCol="0">
              <a:spAutoFit/>
            </a:bodyPr>
            <a:lstStyle/>
            <a:p>
              <a:r>
                <a:rPr lang="en-US" sz="1600" dirty="0" smtClean="0"/>
                <a:t>N</a:t>
              </a:r>
              <a:endParaRPr lang="el-GR" sz="1600" dirty="0"/>
            </a:p>
          </p:txBody>
        </p:sp>
        <p:sp>
          <p:nvSpPr>
            <p:cNvPr id="335" name="334 - TextBox"/>
            <p:cNvSpPr txBox="1"/>
            <p:nvPr/>
          </p:nvSpPr>
          <p:spPr>
            <a:xfrm>
              <a:off x="4370542" y="8491234"/>
              <a:ext cx="432048" cy="338554"/>
            </a:xfrm>
            <a:prstGeom prst="rect">
              <a:avLst/>
            </a:prstGeom>
            <a:noFill/>
          </p:spPr>
          <p:txBody>
            <a:bodyPr wrap="square" rtlCol="0">
              <a:spAutoFit/>
            </a:bodyPr>
            <a:lstStyle/>
            <a:p>
              <a:r>
                <a:rPr lang="en-US" sz="1600" dirty="0" smtClean="0"/>
                <a:t>C</a:t>
              </a:r>
              <a:endParaRPr lang="el-GR" sz="1600" dirty="0"/>
            </a:p>
          </p:txBody>
        </p:sp>
        <p:sp>
          <p:nvSpPr>
            <p:cNvPr id="337" name="336 - TextBox"/>
            <p:cNvSpPr txBox="1"/>
            <p:nvPr/>
          </p:nvSpPr>
          <p:spPr>
            <a:xfrm>
              <a:off x="5320294" y="8500666"/>
              <a:ext cx="432048" cy="338554"/>
            </a:xfrm>
            <a:prstGeom prst="rect">
              <a:avLst/>
            </a:prstGeom>
            <a:noFill/>
          </p:spPr>
          <p:txBody>
            <a:bodyPr wrap="square" rtlCol="0">
              <a:spAutoFit/>
            </a:bodyPr>
            <a:lstStyle/>
            <a:p>
              <a:r>
                <a:rPr lang="en-US" sz="1600" dirty="0" smtClean="0"/>
                <a:t>N</a:t>
              </a:r>
              <a:endParaRPr lang="el-GR" sz="1600" dirty="0"/>
            </a:p>
          </p:txBody>
        </p:sp>
        <p:sp>
          <p:nvSpPr>
            <p:cNvPr id="338" name="337 - TextBox"/>
            <p:cNvSpPr txBox="1"/>
            <p:nvPr/>
          </p:nvSpPr>
          <p:spPr>
            <a:xfrm>
              <a:off x="6746806" y="8503476"/>
              <a:ext cx="432048" cy="338554"/>
            </a:xfrm>
            <a:prstGeom prst="rect">
              <a:avLst/>
            </a:prstGeom>
            <a:noFill/>
          </p:spPr>
          <p:txBody>
            <a:bodyPr wrap="square" rtlCol="0">
              <a:spAutoFit/>
            </a:bodyPr>
            <a:lstStyle/>
            <a:p>
              <a:r>
                <a:rPr lang="en-US" sz="1600" dirty="0" smtClean="0"/>
                <a:t>C</a:t>
              </a:r>
              <a:endParaRPr lang="el-GR" sz="1600" dirty="0"/>
            </a:p>
          </p:txBody>
        </p:sp>
        <p:sp>
          <p:nvSpPr>
            <p:cNvPr id="339" name="338 - TextBox"/>
            <p:cNvSpPr txBox="1"/>
            <p:nvPr/>
          </p:nvSpPr>
          <p:spPr>
            <a:xfrm>
              <a:off x="7723318" y="8497044"/>
              <a:ext cx="432048" cy="338554"/>
            </a:xfrm>
            <a:prstGeom prst="rect">
              <a:avLst/>
            </a:prstGeom>
            <a:noFill/>
          </p:spPr>
          <p:txBody>
            <a:bodyPr wrap="square" rtlCol="0">
              <a:spAutoFit/>
            </a:bodyPr>
            <a:lstStyle/>
            <a:p>
              <a:r>
                <a:rPr lang="en-US" sz="1600" dirty="0" smtClean="0"/>
                <a:t>N</a:t>
              </a:r>
              <a:endParaRPr lang="el-GR" sz="1600" dirty="0"/>
            </a:p>
          </p:txBody>
        </p:sp>
        <p:sp>
          <p:nvSpPr>
            <p:cNvPr id="340" name="339 - TextBox"/>
            <p:cNvSpPr txBox="1"/>
            <p:nvPr/>
          </p:nvSpPr>
          <p:spPr>
            <a:xfrm>
              <a:off x="9222374" y="8497044"/>
              <a:ext cx="432048" cy="338554"/>
            </a:xfrm>
            <a:prstGeom prst="rect">
              <a:avLst/>
            </a:prstGeom>
            <a:noFill/>
          </p:spPr>
          <p:txBody>
            <a:bodyPr wrap="square" rtlCol="0">
              <a:spAutoFit/>
            </a:bodyPr>
            <a:lstStyle/>
            <a:p>
              <a:r>
                <a:rPr lang="en-US" sz="1600" dirty="0" smtClean="0"/>
                <a:t>C</a:t>
              </a:r>
              <a:endParaRPr lang="el-GR" sz="1600" dirty="0"/>
            </a:p>
          </p:txBody>
        </p:sp>
        <p:sp>
          <p:nvSpPr>
            <p:cNvPr id="341" name="340 - TextBox"/>
            <p:cNvSpPr txBox="1"/>
            <p:nvPr/>
          </p:nvSpPr>
          <p:spPr>
            <a:xfrm>
              <a:off x="10144830" y="8492029"/>
              <a:ext cx="432048" cy="338554"/>
            </a:xfrm>
            <a:prstGeom prst="rect">
              <a:avLst/>
            </a:prstGeom>
            <a:noFill/>
          </p:spPr>
          <p:txBody>
            <a:bodyPr wrap="square" rtlCol="0">
              <a:spAutoFit/>
            </a:bodyPr>
            <a:lstStyle/>
            <a:p>
              <a:r>
                <a:rPr lang="en-US" sz="1600" dirty="0" smtClean="0"/>
                <a:t>N</a:t>
              </a:r>
              <a:endParaRPr lang="el-GR" sz="1600" dirty="0"/>
            </a:p>
          </p:txBody>
        </p:sp>
        <p:cxnSp>
          <p:nvCxnSpPr>
            <p:cNvPr id="369" name="368 - Ευθεία γραμμή σύνδεσης"/>
            <p:cNvCxnSpPr/>
            <p:nvPr/>
          </p:nvCxnSpPr>
          <p:spPr>
            <a:xfrm>
              <a:off x="1476574" y="936204"/>
              <a:ext cx="10513168"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22" name="321 - Ομάδα"/>
            <p:cNvGrpSpPr/>
            <p:nvPr/>
          </p:nvGrpSpPr>
          <p:grpSpPr>
            <a:xfrm>
              <a:off x="118112" y="3219546"/>
              <a:ext cx="10838964" cy="3160354"/>
              <a:chOff x="118112" y="3219546"/>
              <a:chExt cx="10838964" cy="3160354"/>
            </a:xfrm>
          </p:grpSpPr>
          <p:pic>
            <p:nvPicPr>
              <p:cNvPr id="359" name="358 - Εικόνα" descr="h_N_Λ22_Beclin20x._2b.tif"/>
              <p:cNvPicPr>
                <a:picLocks/>
              </p:cNvPicPr>
              <p:nvPr/>
            </p:nvPicPr>
            <p:blipFill>
              <a:blip r:embed="rId6" cstate="print"/>
              <a:srcRect t="2082"/>
              <a:stretch>
                <a:fillRect/>
              </a:stretch>
            </p:blipFill>
            <p:spPr>
              <a:xfrm>
                <a:off x="1332558" y="3219546"/>
                <a:ext cx="2304288" cy="1692234"/>
              </a:xfrm>
              <a:prstGeom prst="rect">
                <a:avLst/>
              </a:prstGeom>
              <a:ln>
                <a:solidFill>
                  <a:schemeClr val="tx1"/>
                </a:solidFill>
              </a:ln>
            </p:spPr>
          </p:pic>
          <p:cxnSp>
            <p:nvCxnSpPr>
              <p:cNvPr id="361" name="360 - Ευθεία γραμμή σύνδεσης"/>
              <p:cNvCxnSpPr/>
              <p:nvPr/>
            </p:nvCxnSpPr>
            <p:spPr>
              <a:xfrm>
                <a:off x="3204766" y="4797214"/>
                <a:ext cx="313200" cy="0"/>
              </a:xfrm>
              <a:prstGeom prst="line">
                <a:avLst/>
              </a:prstGeom>
              <a:ln w="15875">
                <a:solidFill>
                  <a:schemeClr val="tx1"/>
                </a:solidFill>
              </a:ln>
              <a:effectLst>
                <a:outerShdw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pic>
            <p:nvPicPr>
              <p:cNvPr id="844" name="Picture 47" descr="1440  beclin hylper x20.jpg"/>
              <p:cNvPicPr>
                <a:picLocks noChangeAspect="1"/>
              </p:cNvPicPr>
              <p:nvPr/>
            </p:nvPicPr>
            <p:blipFill>
              <a:blip r:embed="rId7" cstate="print"/>
              <a:srcRect/>
              <a:stretch>
                <a:fillRect/>
              </a:stretch>
            </p:blipFill>
            <p:spPr bwMode="auto">
              <a:xfrm>
                <a:off x="3766362" y="3227267"/>
                <a:ext cx="2294016" cy="1692464"/>
              </a:xfrm>
              <a:prstGeom prst="rect">
                <a:avLst/>
              </a:prstGeom>
              <a:noFill/>
              <a:ln w="9525">
                <a:solidFill>
                  <a:schemeClr val="tx1"/>
                </a:solidFill>
                <a:miter lim="800000"/>
                <a:headEnd/>
                <a:tailEnd/>
              </a:ln>
            </p:spPr>
          </p:pic>
          <p:sp>
            <p:nvSpPr>
              <p:cNvPr id="852" name="321 - TextBox"/>
              <p:cNvSpPr txBox="1"/>
              <p:nvPr/>
            </p:nvSpPr>
            <p:spPr>
              <a:xfrm>
                <a:off x="118112" y="3862413"/>
                <a:ext cx="1286330" cy="461665"/>
              </a:xfrm>
              <a:prstGeom prst="rect">
                <a:avLst/>
              </a:prstGeom>
              <a:noFill/>
            </p:spPr>
            <p:txBody>
              <a:bodyPr wrap="square" rtlCol="0">
                <a:sp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t>Beclin-1</a:t>
                </a:r>
                <a:endParaRPr lang="el-GR" sz="2400" b="1" dirty="0"/>
              </a:p>
            </p:txBody>
          </p:sp>
          <p:sp>
            <p:nvSpPr>
              <p:cNvPr id="300" name="299 - Ορθογώνιο"/>
              <p:cNvSpPr/>
              <p:nvPr/>
            </p:nvSpPr>
            <p:spPr>
              <a:xfrm>
                <a:off x="2414409" y="3771876"/>
                <a:ext cx="571504" cy="64294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01" name="300 - Εικόνα" descr="h_N_Λ22_Beclin40x_2_crop.tif"/>
              <p:cNvPicPr>
                <a:picLocks noChangeAspect="1"/>
              </p:cNvPicPr>
              <p:nvPr/>
            </p:nvPicPr>
            <p:blipFill>
              <a:blip r:embed="rId8" cstate="print"/>
              <a:stretch>
                <a:fillRect/>
              </a:stretch>
            </p:blipFill>
            <p:spPr>
              <a:xfrm>
                <a:off x="1803366" y="5103320"/>
                <a:ext cx="1214446" cy="1276580"/>
              </a:xfrm>
              <a:prstGeom prst="rect">
                <a:avLst/>
              </a:prstGeom>
              <a:ln>
                <a:solidFill>
                  <a:schemeClr val="tx1"/>
                </a:solidFill>
              </a:ln>
            </p:spPr>
          </p:pic>
          <p:pic>
            <p:nvPicPr>
              <p:cNvPr id="302" name="301 - Εικόνα" descr="1440  beclin hylper x20_crop higher mag.tif"/>
              <p:cNvPicPr>
                <a:picLocks noChangeAspect="1"/>
              </p:cNvPicPr>
              <p:nvPr/>
            </p:nvPicPr>
            <p:blipFill>
              <a:blip r:embed="rId9" cstate="print"/>
              <a:srcRect l="2966" b="2750"/>
              <a:stretch>
                <a:fillRect/>
              </a:stretch>
            </p:blipFill>
            <p:spPr>
              <a:xfrm>
                <a:off x="4375134" y="5100890"/>
                <a:ext cx="1214446" cy="1271904"/>
              </a:xfrm>
              <a:prstGeom prst="rect">
                <a:avLst/>
              </a:prstGeom>
              <a:ln>
                <a:solidFill>
                  <a:schemeClr val="tx1"/>
                </a:solidFill>
              </a:ln>
            </p:spPr>
          </p:pic>
          <p:sp>
            <p:nvSpPr>
              <p:cNvPr id="304" name="303 - Ορθογώνιο"/>
              <p:cNvSpPr/>
              <p:nvPr/>
            </p:nvSpPr>
            <p:spPr>
              <a:xfrm>
                <a:off x="4303696" y="3956175"/>
                <a:ext cx="661215" cy="68359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07" name="306 - Εικόνα" descr="1440_beblin-x20_1B.tif"/>
              <p:cNvPicPr>
                <a:picLocks noChangeAspect="1"/>
              </p:cNvPicPr>
              <p:nvPr/>
            </p:nvPicPr>
            <p:blipFill>
              <a:blip r:embed="rId10" cstate="print"/>
              <a:srcRect b="2083"/>
              <a:stretch>
                <a:fillRect/>
              </a:stretch>
            </p:blipFill>
            <p:spPr>
              <a:xfrm>
                <a:off x="6200623" y="3229278"/>
                <a:ext cx="2304288" cy="1692216"/>
              </a:xfrm>
              <a:prstGeom prst="rect">
                <a:avLst/>
              </a:prstGeom>
              <a:ln>
                <a:solidFill>
                  <a:schemeClr val="tx1"/>
                </a:solidFill>
              </a:ln>
            </p:spPr>
          </p:pic>
          <p:pic>
            <p:nvPicPr>
              <p:cNvPr id="309" name="308 - Εικόνα" descr="1440_beblin-x40_1_cropB.tif"/>
              <p:cNvPicPr>
                <a:picLocks noChangeAspect="1"/>
              </p:cNvPicPr>
              <p:nvPr/>
            </p:nvPicPr>
            <p:blipFill>
              <a:blip r:embed="rId11" cstate="print"/>
              <a:stretch>
                <a:fillRect/>
              </a:stretch>
            </p:blipFill>
            <p:spPr>
              <a:xfrm>
                <a:off x="6804026" y="5102334"/>
                <a:ext cx="1214446" cy="1276580"/>
              </a:xfrm>
              <a:prstGeom prst="rect">
                <a:avLst/>
              </a:prstGeom>
              <a:ln>
                <a:solidFill>
                  <a:schemeClr val="tx1"/>
                </a:solidFill>
              </a:ln>
            </p:spPr>
          </p:pic>
          <p:sp>
            <p:nvSpPr>
              <p:cNvPr id="310" name="309 - Ορθογώνιο"/>
              <p:cNvSpPr/>
              <p:nvPr/>
            </p:nvSpPr>
            <p:spPr>
              <a:xfrm>
                <a:off x="6386031" y="3475491"/>
                <a:ext cx="571504" cy="64294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311" name="310 - Ευθεία γραμμή σύνδεσης"/>
              <p:cNvCxnSpPr/>
              <p:nvPr/>
            </p:nvCxnSpPr>
            <p:spPr>
              <a:xfrm>
                <a:off x="8079714" y="4797886"/>
                <a:ext cx="313200" cy="0"/>
              </a:xfrm>
              <a:prstGeom prst="line">
                <a:avLst/>
              </a:prstGeom>
              <a:ln w="15875">
                <a:solidFill>
                  <a:schemeClr val="tx1"/>
                </a:solidFill>
              </a:ln>
              <a:effectLst>
                <a:outerShdw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pic>
            <p:nvPicPr>
              <p:cNvPr id="312" name="311 - Εικόνα" descr="1456ps beclin1 carc x20_B.jpg"/>
              <p:cNvPicPr>
                <a:picLocks/>
              </p:cNvPicPr>
              <p:nvPr/>
            </p:nvPicPr>
            <p:blipFill>
              <a:blip r:embed="rId12" cstate="print"/>
              <a:srcRect t="2083"/>
              <a:stretch>
                <a:fillRect/>
              </a:stretch>
            </p:blipFill>
            <p:spPr>
              <a:xfrm>
                <a:off x="8652788" y="3238802"/>
                <a:ext cx="2304288" cy="1692216"/>
              </a:xfrm>
              <a:prstGeom prst="rect">
                <a:avLst/>
              </a:prstGeom>
              <a:ln>
                <a:solidFill>
                  <a:schemeClr val="tx1"/>
                </a:solidFill>
              </a:ln>
            </p:spPr>
          </p:pic>
          <p:pic>
            <p:nvPicPr>
              <p:cNvPr id="313" name="312 - Εικόνα" descr="1456ps beclin1 carc x20_B_crop_higher magn.jpg"/>
              <p:cNvPicPr>
                <a:picLocks/>
              </p:cNvPicPr>
              <p:nvPr/>
            </p:nvPicPr>
            <p:blipFill>
              <a:blip r:embed="rId13" cstate="print"/>
              <a:srcRect b="2794"/>
              <a:stretch>
                <a:fillRect/>
              </a:stretch>
            </p:blipFill>
            <p:spPr>
              <a:xfrm>
                <a:off x="9273618" y="5099092"/>
                <a:ext cx="1143008" cy="1278000"/>
              </a:xfrm>
              <a:prstGeom prst="rect">
                <a:avLst/>
              </a:prstGeom>
              <a:ln>
                <a:solidFill>
                  <a:schemeClr val="tx1"/>
                </a:solidFill>
              </a:ln>
            </p:spPr>
          </p:pic>
          <p:sp>
            <p:nvSpPr>
              <p:cNvPr id="314" name="313 - Ορθογώνιο"/>
              <p:cNvSpPr/>
              <p:nvPr/>
            </p:nvSpPr>
            <p:spPr>
              <a:xfrm>
                <a:off x="8704544" y="3360500"/>
                <a:ext cx="599812" cy="69712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316" name="315 - Ευθεία γραμμή σύνδεσης"/>
              <p:cNvCxnSpPr/>
              <p:nvPr/>
            </p:nvCxnSpPr>
            <p:spPr>
              <a:xfrm rot="16200000" flipH="1">
                <a:off x="4089382" y="4843446"/>
                <a:ext cx="500066" cy="7143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18" name="317 - Ευθεία γραμμή σύνδεσης"/>
              <p:cNvCxnSpPr/>
              <p:nvPr/>
            </p:nvCxnSpPr>
            <p:spPr>
              <a:xfrm>
                <a:off x="4946638" y="4629132"/>
                <a:ext cx="642942" cy="46800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23" name="322 - Ευθεία γραμμή σύνδεσης"/>
              <p:cNvCxnSpPr/>
              <p:nvPr/>
            </p:nvCxnSpPr>
            <p:spPr>
              <a:xfrm rot="16440000" flipH="1">
                <a:off x="6132772" y="4364386"/>
                <a:ext cx="936000" cy="46800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25" name="324 - Ευθεία γραμμή σύνδεσης"/>
              <p:cNvCxnSpPr/>
              <p:nvPr/>
            </p:nvCxnSpPr>
            <p:spPr>
              <a:xfrm rot="120000">
                <a:off x="6946902" y="4129066"/>
                <a:ext cx="1071570" cy="928694"/>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28" name="327 - Ευθεία γραμμή σύνδεσης"/>
              <p:cNvCxnSpPr/>
              <p:nvPr/>
            </p:nvCxnSpPr>
            <p:spPr>
              <a:xfrm rot="16200000" flipH="1">
                <a:off x="8465567" y="4307661"/>
                <a:ext cx="1071570" cy="571504"/>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30" name="329 - Ευθεία γραμμή σύνδεσης"/>
              <p:cNvCxnSpPr/>
              <p:nvPr/>
            </p:nvCxnSpPr>
            <p:spPr>
              <a:xfrm>
                <a:off x="9304356" y="4057628"/>
                <a:ext cx="1116000" cy="107157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45" name="344 - Ευθεία γραμμή σύνδεσης"/>
              <p:cNvCxnSpPr/>
              <p:nvPr/>
            </p:nvCxnSpPr>
            <p:spPr>
              <a:xfrm rot="5160000">
                <a:off x="1791466" y="4411899"/>
                <a:ext cx="642942" cy="68400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48" name="347 - Ευθεία γραμμή σύνδεσης"/>
              <p:cNvCxnSpPr/>
              <p:nvPr/>
            </p:nvCxnSpPr>
            <p:spPr>
              <a:xfrm rot="16320000" flipH="1">
                <a:off x="2649987" y="4737083"/>
                <a:ext cx="715174" cy="70644"/>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17" name="316 - Ευθεία γραμμή σύνδεσης"/>
              <p:cNvCxnSpPr/>
              <p:nvPr/>
            </p:nvCxnSpPr>
            <p:spPr>
              <a:xfrm>
                <a:off x="2589184" y="6272206"/>
                <a:ext cx="313200" cy="0"/>
              </a:xfrm>
              <a:prstGeom prst="line">
                <a:avLst/>
              </a:prstGeom>
              <a:ln w="15875">
                <a:solidFill>
                  <a:schemeClr val="tx1"/>
                </a:solidFill>
              </a:ln>
              <a:effectLst>
                <a:outerShdw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cxnSp>
            <p:nvCxnSpPr>
              <p:cNvPr id="319" name="318 - Ευθεία γραμμή σύνδεσης"/>
              <p:cNvCxnSpPr/>
              <p:nvPr/>
            </p:nvCxnSpPr>
            <p:spPr>
              <a:xfrm>
                <a:off x="5160952" y="6258558"/>
                <a:ext cx="313200" cy="0"/>
              </a:xfrm>
              <a:prstGeom prst="line">
                <a:avLst/>
              </a:prstGeom>
              <a:ln w="15875">
                <a:solidFill>
                  <a:schemeClr val="tx1"/>
                </a:solidFill>
              </a:ln>
              <a:effectLst>
                <a:outerShdw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cxnSp>
            <p:nvCxnSpPr>
              <p:cNvPr id="320" name="319 - Ευθεία γραμμή σύνδεσης"/>
              <p:cNvCxnSpPr/>
              <p:nvPr/>
            </p:nvCxnSpPr>
            <p:spPr>
              <a:xfrm>
                <a:off x="7644436" y="6258558"/>
                <a:ext cx="313200" cy="0"/>
              </a:xfrm>
              <a:prstGeom prst="line">
                <a:avLst/>
              </a:prstGeom>
              <a:ln w="15875">
                <a:solidFill>
                  <a:schemeClr val="tx1"/>
                </a:solidFill>
              </a:ln>
              <a:effectLst>
                <a:outerShdw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cxnSp>
            <p:nvCxnSpPr>
              <p:cNvPr id="321" name="320 - Ευθεία γραμμή σύνδεσης"/>
              <p:cNvCxnSpPr/>
              <p:nvPr/>
            </p:nvCxnSpPr>
            <p:spPr>
              <a:xfrm>
                <a:off x="10018736" y="6258558"/>
                <a:ext cx="313200" cy="0"/>
              </a:xfrm>
              <a:prstGeom prst="line">
                <a:avLst/>
              </a:prstGeom>
              <a:ln w="15875">
                <a:solidFill>
                  <a:schemeClr val="tx1"/>
                </a:solidFill>
              </a:ln>
              <a:effectLst>
                <a:outerShdw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xmlns="" val="32675624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5" name="314 - Ομάδα"/>
          <p:cNvGrpSpPr/>
          <p:nvPr/>
        </p:nvGrpSpPr>
        <p:grpSpPr>
          <a:xfrm>
            <a:off x="731796" y="288132"/>
            <a:ext cx="11689994" cy="8377638"/>
            <a:chOff x="534960" y="432148"/>
            <a:chExt cx="11689994" cy="8377638"/>
          </a:xfrm>
        </p:grpSpPr>
        <p:grpSp>
          <p:nvGrpSpPr>
            <p:cNvPr id="2" name="347 - Ομάδα"/>
            <p:cNvGrpSpPr/>
            <p:nvPr/>
          </p:nvGrpSpPr>
          <p:grpSpPr>
            <a:xfrm>
              <a:off x="1548582" y="1499851"/>
              <a:ext cx="10440350" cy="1584171"/>
              <a:chOff x="1476277" y="864176"/>
              <a:chExt cx="10441513" cy="1537299"/>
            </a:xfrm>
          </p:grpSpPr>
          <p:grpSp>
            <p:nvGrpSpPr>
              <p:cNvPr id="3" name="313 - Ομάδα"/>
              <p:cNvGrpSpPr/>
              <p:nvPr/>
            </p:nvGrpSpPr>
            <p:grpSpPr>
              <a:xfrm>
                <a:off x="10210249" y="1800275"/>
                <a:ext cx="325386" cy="601200"/>
                <a:chOff x="7111963" y="1369576"/>
                <a:chExt cx="183639" cy="381714"/>
              </a:xfrm>
            </p:grpSpPr>
            <p:sp>
              <p:nvSpPr>
                <p:cNvPr id="262" name="310 - Ελεύθερη σχεδίαση"/>
                <p:cNvSpPr/>
                <p:nvPr/>
              </p:nvSpPr>
              <p:spPr>
                <a:xfrm>
                  <a:off x="7111963" y="1369576"/>
                  <a:ext cx="183639" cy="381714"/>
                </a:xfrm>
                <a:custGeom>
                  <a:avLst/>
                  <a:gdLst>
                    <a:gd name="connsiteX0" fmla="*/ 127221 w 183639"/>
                    <a:gd name="connsiteY0" fmla="*/ 16741 h 430208"/>
                    <a:gd name="connsiteX1" fmla="*/ 127221 w 183639"/>
                    <a:gd name="connsiteY1" fmla="*/ 16741 h 430208"/>
                    <a:gd name="connsiteX2" fmla="*/ 55659 w 183639"/>
                    <a:gd name="connsiteY2" fmla="*/ 838 h 430208"/>
                    <a:gd name="connsiteX3" fmla="*/ 23854 w 183639"/>
                    <a:gd name="connsiteY3" fmla="*/ 8789 h 430208"/>
                    <a:gd name="connsiteX4" fmla="*/ 0 w 183639"/>
                    <a:gd name="connsiteY4" fmla="*/ 88302 h 430208"/>
                    <a:gd name="connsiteX5" fmla="*/ 15903 w 183639"/>
                    <a:gd name="connsiteY5" fmla="*/ 215523 h 430208"/>
                    <a:gd name="connsiteX6" fmla="*/ 31805 w 183639"/>
                    <a:gd name="connsiteY6" fmla="*/ 263231 h 430208"/>
                    <a:gd name="connsiteX7" fmla="*/ 63610 w 183639"/>
                    <a:gd name="connsiteY7" fmla="*/ 310939 h 430208"/>
                    <a:gd name="connsiteX8" fmla="*/ 79513 w 183639"/>
                    <a:gd name="connsiteY8" fmla="*/ 334793 h 430208"/>
                    <a:gd name="connsiteX9" fmla="*/ 87464 w 183639"/>
                    <a:gd name="connsiteY9" fmla="*/ 358647 h 430208"/>
                    <a:gd name="connsiteX10" fmla="*/ 103367 w 183639"/>
                    <a:gd name="connsiteY10" fmla="*/ 382501 h 430208"/>
                    <a:gd name="connsiteX11" fmla="*/ 119270 w 183639"/>
                    <a:gd name="connsiteY11" fmla="*/ 430208 h 430208"/>
                    <a:gd name="connsiteX12" fmla="*/ 143123 w 183639"/>
                    <a:gd name="connsiteY12" fmla="*/ 406355 h 430208"/>
                    <a:gd name="connsiteX13" fmla="*/ 151075 w 183639"/>
                    <a:gd name="connsiteY13" fmla="*/ 342744 h 430208"/>
                    <a:gd name="connsiteX14" fmla="*/ 174929 w 183639"/>
                    <a:gd name="connsiteY14" fmla="*/ 295036 h 430208"/>
                    <a:gd name="connsiteX15" fmla="*/ 182880 w 183639"/>
                    <a:gd name="connsiteY15" fmla="*/ 271182 h 430208"/>
                    <a:gd name="connsiteX16" fmla="*/ 159026 w 183639"/>
                    <a:gd name="connsiteY16" fmla="*/ 183718 h 430208"/>
                    <a:gd name="connsiteX17" fmla="*/ 127221 w 183639"/>
                    <a:gd name="connsiteY17" fmla="*/ 16741 h 43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3639" h="430208">
                      <a:moveTo>
                        <a:pt x="127221" y="16741"/>
                      </a:moveTo>
                      <a:lnTo>
                        <a:pt x="127221" y="16741"/>
                      </a:lnTo>
                      <a:cubicBezTo>
                        <a:pt x="103367" y="11440"/>
                        <a:pt x="80023" y="2712"/>
                        <a:pt x="55659" y="838"/>
                      </a:cubicBezTo>
                      <a:cubicBezTo>
                        <a:pt x="44763" y="0"/>
                        <a:pt x="30966" y="492"/>
                        <a:pt x="23854" y="8789"/>
                      </a:cubicBezTo>
                      <a:cubicBezTo>
                        <a:pt x="17021" y="16761"/>
                        <a:pt x="3851" y="72897"/>
                        <a:pt x="0" y="88302"/>
                      </a:cubicBezTo>
                      <a:cubicBezTo>
                        <a:pt x="5335" y="152325"/>
                        <a:pt x="1416" y="167234"/>
                        <a:pt x="15903" y="215523"/>
                      </a:cubicBezTo>
                      <a:cubicBezTo>
                        <a:pt x="20720" y="231579"/>
                        <a:pt x="22507" y="249283"/>
                        <a:pt x="31805" y="263231"/>
                      </a:cubicBezTo>
                      <a:lnTo>
                        <a:pt x="63610" y="310939"/>
                      </a:lnTo>
                      <a:lnTo>
                        <a:pt x="79513" y="334793"/>
                      </a:lnTo>
                      <a:cubicBezTo>
                        <a:pt x="82163" y="342744"/>
                        <a:pt x="83716" y="351150"/>
                        <a:pt x="87464" y="358647"/>
                      </a:cubicBezTo>
                      <a:cubicBezTo>
                        <a:pt x="91738" y="367194"/>
                        <a:pt x="99486" y="373768"/>
                        <a:pt x="103367" y="382501"/>
                      </a:cubicBezTo>
                      <a:cubicBezTo>
                        <a:pt x="110175" y="397819"/>
                        <a:pt x="119270" y="430208"/>
                        <a:pt x="119270" y="430208"/>
                      </a:cubicBezTo>
                      <a:cubicBezTo>
                        <a:pt x="127221" y="422257"/>
                        <a:pt x="139280" y="416922"/>
                        <a:pt x="143123" y="406355"/>
                      </a:cubicBezTo>
                      <a:cubicBezTo>
                        <a:pt x="150426" y="386273"/>
                        <a:pt x="147252" y="363768"/>
                        <a:pt x="151075" y="342744"/>
                      </a:cubicBezTo>
                      <a:cubicBezTo>
                        <a:pt x="155190" y="320110"/>
                        <a:pt x="162196" y="314136"/>
                        <a:pt x="174929" y="295036"/>
                      </a:cubicBezTo>
                      <a:cubicBezTo>
                        <a:pt x="177579" y="287085"/>
                        <a:pt x="183639" y="279529"/>
                        <a:pt x="182880" y="271182"/>
                      </a:cubicBezTo>
                      <a:cubicBezTo>
                        <a:pt x="180638" y="246525"/>
                        <a:pt x="167870" y="210250"/>
                        <a:pt x="159026" y="183718"/>
                      </a:cubicBezTo>
                      <a:cubicBezTo>
                        <a:pt x="150718" y="9253"/>
                        <a:pt x="132522" y="44570"/>
                        <a:pt x="127221" y="16741"/>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63" name="311 - Ελεύθερη σχεδίαση"/>
                <p:cNvSpPr/>
                <p:nvPr/>
              </p:nvSpPr>
              <p:spPr>
                <a:xfrm>
                  <a:off x="7156078" y="1442678"/>
                  <a:ext cx="102394" cy="137501"/>
                </a:xfrm>
                <a:custGeom>
                  <a:avLst/>
                  <a:gdLst>
                    <a:gd name="connsiteX0" fmla="*/ 0 w 119269"/>
                    <a:gd name="connsiteY0" fmla="*/ 15903 h 151075"/>
                    <a:gd name="connsiteX1" fmla="*/ 0 w 119269"/>
                    <a:gd name="connsiteY1" fmla="*/ 15903 h 151075"/>
                    <a:gd name="connsiteX2" fmla="*/ 31805 w 119269"/>
                    <a:gd name="connsiteY2" fmla="*/ 119270 h 151075"/>
                    <a:gd name="connsiteX3" fmla="*/ 39756 w 119269"/>
                    <a:gd name="connsiteY3" fmla="*/ 143124 h 151075"/>
                    <a:gd name="connsiteX4" fmla="*/ 79513 w 119269"/>
                    <a:gd name="connsiteY4" fmla="*/ 151075 h 151075"/>
                    <a:gd name="connsiteX5" fmla="*/ 103367 w 119269"/>
                    <a:gd name="connsiteY5" fmla="*/ 135172 h 151075"/>
                    <a:gd name="connsiteX6" fmla="*/ 119269 w 119269"/>
                    <a:gd name="connsiteY6" fmla="*/ 87465 h 151075"/>
                    <a:gd name="connsiteX7" fmla="*/ 95415 w 119269"/>
                    <a:gd name="connsiteY7" fmla="*/ 7952 h 151075"/>
                    <a:gd name="connsiteX8" fmla="*/ 71561 w 119269"/>
                    <a:gd name="connsiteY8" fmla="*/ 0 h 151075"/>
                    <a:gd name="connsiteX9" fmla="*/ 0 w 119269"/>
                    <a:gd name="connsiteY9" fmla="*/ 15903 h 151075"/>
                    <a:gd name="connsiteX10" fmla="*/ 0 w 119269"/>
                    <a:gd name="connsiteY10" fmla="*/ 15903 h 15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269" h="151075">
                      <a:moveTo>
                        <a:pt x="0" y="15903"/>
                      </a:moveTo>
                      <a:lnTo>
                        <a:pt x="0" y="15903"/>
                      </a:lnTo>
                      <a:cubicBezTo>
                        <a:pt x="44171" y="133690"/>
                        <a:pt x="10120" y="32526"/>
                        <a:pt x="31805" y="119270"/>
                      </a:cubicBezTo>
                      <a:cubicBezTo>
                        <a:pt x="33838" y="127401"/>
                        <a:pt x="32782" y="138475"/>
                        <a:pt x="39756" y="143124"/>
                      </a:cubicBezTo>
                      <a:cubicBezTo>
                        <a:pt x="51001" y="150621"/>
                        <a:pt x="66261" y="148425"/>
                        <a:pt x="79513" y="151075"/>
                      </a:cubicBezTo>
                      <a:cubicBezTo>
                        <a:pt x="87464" y="145774"/>
                        <a:pt x="98302" y="143276"/>
                        <a:pt x="103367" y="135172"/>
                      </a:cubicBezTo>
                      <a:cubicBezTo>
                        <a:pt x="112251" y="120957"/>
                        <a:pt x="119269" y="87465"/>
                        <a:pt x="119269" y="87465"/>
                      </a:cubicBezTo>
                      <a:cubicBezTo>
                        <a:pt x="115789" y="63104"/>
                        <a:pt x="118746" y="26616"/>
                        <a:pt x="95415" y="7952"/>
                      </a:cubicBezTo>
                      <a:cubicBezTo>
                        <a:pt x="88870" y="2716"/>
                        <a:pt x="79512" y="2651"/>
                        <a:pt x="71561" y="0"/>
                      </a:cubicBezTo>
                      <a:cubicBezTo>
                        <a:pt x="69696" y="373"/>
                        <a:pt x="5612" y="12536"/>
                        <a:pt x="0" y="15903"/>
                      </a:cubicBezTo>
                      <a:lnTo>
                        <a:pt x="0" y="15903"/>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4" name="3 - Ομάδα"/>
              <p:cNvGrpSpPr/>
              <p:nvPr/>
            </p:nvGrpSpPr>
            <p:grpSpPr>
              <a:xfrm>
                <a:off x="1476275" y="864176"/>
                <a:ext cx="10441516" cy="1296141"/>
                <a:chOff x="1259633" y="371407"/>
                <a:chExt cx="5715110" cy="1134126"/>
              </a:xfrm>
            </p:grpSpPr>
            <p:grpSp>
              <p:nvGrpSpPr>
                <p:cNvPr id="5" name="339 - Ομάδα"/>
                <p:cNvGrpSpPr/>
                <p:nvPr/>
              </p:nvGrpSpPr>
              <p:grpSpPr>
                <a:xfrm rot="18540000">
                  <a:off x="6183215" y="666829"/>
                  <a:ext cx="162340" cy="291483"/>
                  <a:chOff x="5907819" y="797846"/>
                  <a:chExt cx="182880" cy="291483"/>
                </a:xfrm>
              </p:grpSpPr>
              <p:sp>
                <p:nvSpPr>
                  <p:cNvPr id="260" name="271 - Ελεύθερη σχεδίαση"/>
                  <p:cNvSpPr/>
                  <p:nvPr/>
                </p:nvSpPr>
                <p:spPr>
                  <a:xfrm>
                    <a:off x="5907819" y="797846"/>
                    <a:ext cx="182880" cy="291483"/>
                  </a:xfrm>
                  <a:custGeom>
                    <a:avLst/>
                    <a:gdLst>
                      <a:gd name="connsiteX0" fmla="*/ 119270 w 182880"/>
                      <a:gd name="connsiteY0" fmla="*/ 5236 h 291483"/>
                      <a:gd name="connsiteX1" fmla="*/ 119270 w 182880"/>
                      <a:gd name="connsiteY1" fmla="*/ 5236 h 291483"/>
                      <a:gd name="connsiteX2" fmla="*/ 47708 w 182880"/>
                      <a:gd name="connsiteY2" fmla="*/ 21138 h 291483"/>
                      <a:gd name="connsiteX3" fmla="*/ 23854 w 182880"/>
                      <a:gd name="connsiteY3" fmla="*/ 29090 h 291483"/>
                      <a:gd name="connsiteX4" fmla="*/ 7951 w 182880"/>
                      <a:gd name="connsiteY4" fmla="*/ 76797 h 291483"/>
                      <a:gd name="connsiteX5" fmla="*/ 0 w 182880"/>
                      <a:gd name="connsiteY5" fmla="*/ 100651 h 291483"/>
                      <a:gd name="connsiteX6" fmla="*/ 7951 w 182880"/>
                      <a:gd name="connsiteY6" fmla="*/ 219921 h 291483"/>
                      <a:gd name="connsiteX7" fmla="*/ 23854 w 182880"/>
                      <a:gd name="connsiteY7" fmla="*/ 275580 h 291483"/>
                      <a:gd name="connsiteX8" fmla="*/ 47708 w 182880"/>
                      <a:gd name="connsiteY8" fmla="*/ 283531 h 291483"/>
                      <a:gd name="connsiteX9" fmla="*/ 103367 w 182880"/>
                      <a:gd name="connsiteY9" fmla="*/ 291483 h 291483"/>
                      <a:gd name="connsiteX10" fmla="*/ 151075 w 182880"/>
                      <a:gd name="connsiteY10" fmla="*/ 267629 h 291483"/>
                      <a:gd name="connsiteX11" fmla="*/ 182880 w 182880"/>
                      <a:gd name="connsiteY11" fmla="*/ 219921 h 291483"/>
                      <a:gd name="connsiteX12" fmla="*/ 174929 w 182880"/>
                      <a:gd name="connsiteY12" fmla="*/ 84749 h 291483"/>
                      <a:gd name="connsiteX13" fmla="*/ 159026 w 182880"/>
                      <a:gd name="connsiteY13" fmla="*/ 60895 h 291483"/>
                      <a:gd name="connsiteX14" fmla="*/ 135172 w 182880"/>
                      <a:gd name="connsiteY14" fmla="*/ 5236 h 291483"/>
                      <a:gd name="connsiteX15" fmla="*/ 119270 w 182880"/>
                      <a:gd name="connsiteY15" fmla="*/ 5236 h 29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 h="291483">
                        <a:moveTo>
                          <a:pt x="119270" y="5236"/>
                        </a:moveTo>
                        <a:lnTo>
                          <a:pt x="119270" y="5236"/>
                        </a:lnTo>
                        <a:cubicBezTo>
                          <a:pt x="95416" y="10537"/>
                          <a:pt x="71414" y="15211"/>
                          <a:pt x="47708" y="21138"/>
                        </a:cubicBezTo>
                        <a:cubicBezTo>
                          <a:pt x="39577" y="23171"/>
                          <a:pt x="28726" y="22270"/>
                          <a:pt x="23854" y="29090"/>
                        </a:cubicBezTo>
                        <a:cubicBezTo>
                          <a:pt x="14111" y="42730"/>
                          <a:pt x="13252" y="60895"/>
                          <a:pt x="7951" y="76797"/>
                        </a:cubicBezTo>
                        <a:lnTo>
                          <a:pt x="0" y="100651"/>
                        </a:lnTo>
                        <a:cubicBezTo>
                          <a:pt x="2650" y="140408"/>
                          <a:pt x="3780" y="180295"/>
                          <a:pt x="7951" y="219921"/>
                        </a:cubicBezTo>
                        <a:cubicBezTo>
                          <a:pt x="7975" y="220150"/>
                          <a:pt x="20087" y="271813"/>
                          <a:pt x="23854" y="275580"/>
                        </a:cubicBezTo>
                        <a:cubicBezTo>
                          <a:pt x="29781" y="281507"/>
                          <a:pt x="39489" y="281887"/>
                          <a:pt x="47708" y="283531"/>
                        </a:cubicBezTo>
                        <a:cubicBezTo>
                          <a:pt x="66085" y="287207"/>
                          <a:pt x="84814" y="288832"/>
                          <a:pt x="103367" y="291483"/>
                        </a:cubicBezTo>
                        <a:cubicBezTo>
                          <a:pt x="120380" y="285811"/>
                          <a:pt x="138383" y="282134"/>
                          <a:pt x="151075" y="267629"/>
                        </a:cubicBezTo>
                        <a:cubicBezTo>
                          <a:pt x="163661" y="253245"/>
                          <a:pt x="182880" y="219921"/>
                          <a:pt x="182880" y="219921"/>
                        </a:cubicBezTo>
                        <a:cubicBezTo>
                          <a:pt x="180230" y="174864"/>
                          <a:pt x="181624" y="129385"/>
                          <a:pt x="174929" y="84749"/>
                        </a:cubicBezTo>
                        <a:cubicBezTo>
                          <a:pt x="173511" y="75298"/>
                          <a:pt x="162790" y="69679"/>
                          <a:pt x="159026" y="60895"/>
                        </a:cubicBezTo>
                        <a:cubicBezTo>
                          <a:pt x="149061" y="37643"/>
                          <a:pt x="156872" y="22596"/>
                          <a:pt x="135172" y="5236"/>
                        </a:cubicBezTo>
                        <a:cubicBezTo>
                          <a:pt x="128627" y="0"/>
                          <a:pt x="121920" y="5236"/>
                          <a:pt x="119270" y="5236"/>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61" name="272 - Ελεύθερη σχεδίαση"/>
                  <p:cNvSpPr/>
                  <p:nvPr/>
                </p:nvSpPr>
                <p:spPr>
                  <a:xfrm>
                    <a:off x="5949361" y="870233"/>
                    <a:ext cx="109533" cy="155486"/>
                  </a:xfrm>
                  <a:custGeom>
                    <a:avLst/>
                    <a:gdLst>
                      <a:gd name="connsiteX0" fmla="*/ 30020 w 109533"/>
                      <a:gd name="connsiteY0" fmla="*/ 12362 h 155486"/>
                      <a:gd name="connsiteX1" fmla="*/ 30020 w 109533"/>
                      <a:gd name="connsiteY1" fmla="*/ 12362 h 155486"/>
                      <a:gd name="connsiteX2" fmla="*/ 14118 w 109533"/>
                      <a:gd name="connsiteY2" fmla="*/ 123681 h 155486"/>
                      <a:gd name="connsiteX3" fmla="*/ 22069 w 109533"/>
                      <a:gd name="connsiteY3" fmla="*/ 147535 h 155486"/>
                      <a:gd name="connsiteX4" fmla="*/ 53874 w 109533"/>
                      <a:gd name="connsiteY4" fmla="*/ 155486 h 155486"/>
                      <a:gd name="connsiteX5" fmla="*/ 77728 w 109533"/>
                      <a:gd name="connsiteY5" fmla="*/ 147535 h 155486"/>
                      <a:gd name="connsiteX6" fmla="*/ 109533 w 109533"/>
                      <a:gd name="connsiteY6" fmla="*/ 99827 h 155486"/>
                      <a:gd name="connsiteX7" fmla="*/ 93631 w 109533"/>
                      <a:gd name="connsiteY7" fmla="*/ 52119 h 155486"/>
                      <a:gd name="connsiteX8" fmla="*/ 85679 w 109533"/>
                      <a:gd name="connsiteY8" fmla="*/ 20314 h 155486"/>
                      <a:gd name="connsiteX9" fmla="*/ 30020 w 109533"/>
                      <a:gd name="connsiteY9" fmla="*/ 12362 h 15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533" h="155486">
                        <a:moveTo>
                          <a:pt x="30020" y="12362"/>
                        </a:moveTo>
                        <a:lnTo>
                          <a:pt x="30020" y="12362"/>
                        </a:lnTo>
                        <a:cubicBezTo>
                          <a:pt x="3937" y="81918"/>
                          <a:pt x="0" y="60150"/>
                          <a:pt x="14118" y="123681"/>
                        </a:cubicBezTo>
                        <a:cubicBezTo>
                          <a:pt x="15936" y="131863"/>
                          <a:pt x="15524" y="142299"/>
                          <a:pt x="22069" y="147535"/>
                        </a:cubicBezTo>
                        <a:cubicBezTo>
                          <a:pt x="30602" y="154362"/>
                          <a:pt x="43272" y="152836"/>
                          <a:pt x="53874" y="155486"/>
                        </a:cubicBezTo>
                        <a:cubicBezTo>
                          <a:pt x="61825" y="152836"/>
                          <a:pt x="71801" y="153462"/>
                          <a:pt x="77728" y="147535"/>
                        </a:cubicBezTo>
                        <a:cubicBezTo>
                          <a:pt x="91243" y="134020"/>
                          <a:pt x="109533" y="99827"/>
                          <a:pt x="109533" y="99827"/>
                        </a:cubicBezTo>
                        <a:cubicBezTo>
                          <a:pt x="104232" y="83924"/>
                          <a:pt x="97697" y="68381"/>
                          <a:pt x="93631" y="52119"/>
                        </a:cubicBezTo>
                        <a:cubicBezTo>
                          <a:pt x="90980" y="41517"/>
                          <a:pt x="91741" y="29407"/>
                          <a:pt x="85679" y="20314"/>
                        </a:cubicBezTo>
                        <a:cubicBezTo>
                          <a:pt x="72136" y="0"/>
                          <a:pt x="39297" y="13687"/>
                          <a:pt x="30020" y="12362"/>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 name="336 - Ομάδα"/>
                <p:cNvGrpSpPr/>
                <p:nvPr/>
              </p:nvGrpSpPr>
              <p:grpSpPr>
                <a:xfrm rot="16966554" flipH="1">
                  <a:off x="5736166" y="1120425"/>
                  <a:ext cx="324871" cy="429371"/>
                  <a:chOff x="5820289" y="1171346"/>
                  <a:chExt cx="228486" cy="429371"/>
                </a:xfrm>
              </p:grpSpPr>
              <p:sp>
                <p:nvSpPr>
                  <p:cNvPr id="258" name="269 - Ελεύθερη σχεδίαση"/>
                  <p:cNvSpPr/>
                  <p:nvPr/>
                </p:nvSpPr>
                <p:spPr>
                  <a:xfrm rot="20709818">
                    <a:off x="5820289" y="1171346"/>
                    <a:ext cx="228486" cy="429371"/>
                  </a:xfrm>
                  <a:custGeom>
                    <a:avLst/>
                    <a:gdLst>
                      <a:gd name="connsiteX0" fmla="*/ 166978 w 228485"/>
                      <a:gd name="connsiteY0" fmla="*/ 63611 h 429371"/>
                      <a:gd name="connsiteX1" fmla="*/ 166978 w 228485"/>
                      <a:gd name="connsiteY1" fmla="*/ 63611 h 429371"/>
                      <a:gd name="connsiteX2" fmla="*/ 111319 w 228485"/>
                      <a:gd name="connsiteY2" fmla="*/ 23854 h 429371"/>
                      <a:gd name="connsiteX3" fmla="*/ 63611 w 228485"/>
                      <a:gd name="connsiteY3" fmla="*/ 7952 h 429371"/>
                      <a:gd name="connsiteX4" fmla="*/ 39757 w 228485"/>
                      <a:gd name="connsiteY4" fmla="*/ 0 h 429371"/>
                      <a:gd name="connsiteX5" fmla="*/ 15903 w 228485"/>
                      <a:gd name="connsiteY5" fmla="*/ 7952 h 429371"/>
                      <a:gd name="connsiteX6" fmla="*/ 0 w 228485"/>
                      <a:gd name="connsiteY6" fmla="*/ 55659 h 429371"/>
                      <a:gd name="connsiteX7" fmla="*/ 47708 w 228485"/>
                      <a:gd name="connsiteY7" fmla="*/ 151075 h 429371"/>
                      <a:gd name="connsiteX8" fmla="*/ 63611 w 228485"/>
                      <a:gd name="connsiteY8" fmla="*/ 174929 h 429371"/>
                      <a:gd name="connsiteX9" fmla="*/ 71562 w 228485"/>
                      <a:gd name="connsiteY9" fmla="*/ 222637 h 429371"/>
                      <a:gd name="connsiteX10" fmla="*/ 79514 w 228485"/>
                      <a:gd name="connsiteY10" fmla="*/ 286247 h 429371"/>
                      <a:gd name="connsiteX11" fmla="*/ 95416 w 228485"/>
                      <a:gd name="connsiteY11" fmla="*/ 349858 h 429371"/>
                      <a:gd name="connsiteX12" fmla="*/ 127221 w 228485"/>
                      <a:gd name="connsiteY12" fmla="*/ 397566 h 429371"/>
                      <a:gd name="connsiteX13" fmla="*/ 166978 w 228485"/>
                      <a:gd name="connsiteY13" fmla="*/ 429371 h 429371"/>
                      <a:gd name="connsiteX14" fmla="*/ 190832 w 228485"/>
                      <a:gd name="connsiteY14" fmla="*/ 421419 h 429371"/>
                      <a:gd name="connsiteX15" fmla="*/ 214686 w 228485"/>
                      <a:gd name="connsiteY15" fmla="*/ 270345 h 429371"/>
                      <a:gd name="connsiteX16" fmla="*/ 198783 w 228485"/>
                      <a:gd name="connsiteY16" fmla="*/ 214686 h 429371"/>
                      <a:gd name="connsiteX17" fmla="*/ 182880 w 228485"/>
                      <a:gd name="connsiteY17" fmla="*/ 159026 h 429371"/>
                      <a:gd name="connsiteX18" fmla="*/ 174929 w 228485"/>
                      <a:gd name="connsiteY18" fmla="*/ 95416 h 429371"/>
                      <a:gd name="connsiteX19" fmla="*/ 166978 w 228485"/>
                      <a:gd name="connsiteY19" fmla="*/ 63611 h 42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485" h="429371">
                        <a:moveTo>
                          <a:pt x="166978" y="63611"/>
                        </a:moveTo>
                        <a:lnTo>
                          <a:pt x="166978" y="63611"/>
                        </a:lnTo>
                        <a:cubicBezTo>
                          <a:pt x="148425" y="50359"/>
                          <a:pt x="131394" y="34663"/>
                          <a:pt x="111319" y="23854"/>
                        </a:cubicBezTo>
                        <a:cubicBezTo>
                          <a:pt x="96560" y="15907"/>
                          <a:pt x="79514" y="13253"/>
                          <a:pt x="63611" y="7952"/>
                        </a:cubicBezTo>
                        <a:lnTo>
                          <a:pt x="39757" y="0"/>
                        </a:lnTo>
                        <a:cubicBezTo>
                          <a:pt x="31806" y="2651"/>
                          <a:pt x="20775" y="1132"/>
                          <a:pt x="15903" y="7952"/>
                        </a:cubicBezTo>
                        <a:cubicBezTo>
                          <a:pt x="6160" y="21592"/>
                          <a:pt x="0" y="55659"/>
                          <a:pt x="0" y="55659"/>
                        </a:cubicBezTo>
                        <a:cubicBezTo>
                          <a:pt x="21947" y="121498"/>
                          <a:pt x="6605" y="89421"/>
                          <a:pt x="47708" y="151075"/>
                        </a:cubicBezTo>
                        <a:lnTo>
                          <a:pt x="63611" y="174929"/>
                        </a:lnTo>
                        <a:cubicBezTo>
                          <a:pt x="66261" y="190832"/>
                          <a:pt x="69282" y="206677"/>
                          <a:pt x="71562" y="222637"/>
                        </a:cubicBezTo>
                        <a:cubicBezTo>
                          <a:pt x="74584" y="243791"/>
                          <a:pt x="76265" y="265127"/>
                          <a:pt x="79514" y="286247"/>
                        </a:cubicBezTo>
                        <a:cubicBezTo>
                          <a:pt x="81014" y="295996"/>
                          <a:pt x="88212" y="336890"/>
                          <a:pt x="95416" y="349858"/>
                        </a:cubicBezTo>
                        <a:cubicBezTo>
                          <a:pt x="104698" y="366565"/>
                          <a:pt x="116619" y="381663"/>
                          <a:pt x="127221" y="397566"/>
                        </a:cubicBezTo>
                        <a:cubicBezTo>
                          <a:pt x="147772" y="428392"/>
                          <a:pt x="134059" y="418397"/>
                          <a:pt x="166978" y="429371"/>
                        </a:cubicBezTo>
                        <a:cubicBezTo>
                          <a:pt x="174929" y="426720"/>
                          <a:pt x="184287" y="426655"/>
                          <a:pt x="190832" y="421419"/>
                        </a:cubicBezTo>
                        <a:cubicBezTo>
                          <a:pt x="228485" y="391296"/>
                          <a:pt x="214221" y="277784"/>
                          <a:pt x="214686" y="270345"/>
                        </a:cubicBezTo>
                        <a:cubicBezTo>
                          <a:pt x="195626" y="213171"/>
                          <a:pt x="218743" y="284548"/>
                          <a:pt x="198783" y="214686"/>
                        </a:cubicBezTo>
                        <a:cubicBezTo>
                          <a:pt x="175961" y="134806"/>
                          <a:pt x="207749" y="258496"/>
                          <a:pt x="182880" y="159026"/>
                        </a:cubicBezTo>
                        <a:cubicBezTo>
                          <a:pt x="180230" y="137823"/>
                          <a:pt x="179406" y="116310"/>
                          <a:pt x="174929" y="95416"/>
                        </a:cubicBezTo>
                        <a:cubicBezTo>
                          <a:pt x="171417" y="79025"/>
                          <a:pt x="168303" y="68912"/>
                          <a:pt x="166978" y="63611"/>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59" name="270 - Ελεύθερη σχεδίαση"/>
                  <p:cNvSpPr/>
                  <p:nvPr/>
                </p:nvSpPr>
                <p:spPr>
                  <a:xfrm>
                    <a:off x="5889255" y="1284503"/>
                    <a:ext cx="96391" cy="216000"/>
                  </a:xfrm>
                  <a:custGeom>
                    <a:avLst/>
                    <a:gdLst>
                      <a:gd name="connsiteX0" fmla="*/ 0 w 63611"/>
                      <a:gd name="connsiteY0" fmla="*/ 23854 h 235038"/>
                      <a:gd name="connsiteX1" fmla="*/ 0 w 63611"/>
                      <a:gd name="connsiteY1" fmla="*/ 23854 h 235038"/>
                      <a:gd name="connsiteX2" fmla="*/ 15903 w 63611"/>
                      <a:gd name="connsiteY2" fmla="*/ 95416 h 235038"/>
                      <a:gd name="connsiteX3" fmla="*/ 23854 w 63611"/>
                      <a:gd name="connsiteY3" fmla="*/ 166978 h 235038"/>
                      <a:gd name="connsiteX4" fmla="*/ 39757 w 63611"/>
                      <a:gd name="connsiteY4" fmla="*/ 214686 h 235038"/>
                      <a:gd name="connsiteX5" fmla="*/ 63611 w 63611"/>
                      <a:gd name="connsiteY5" fmla="*/ 222637 h 235038"/>
                      <a:gd name="connsiteX6" fmla="*/ 63611 w 63611"/>
                      <a:gd name="connsiteY6" fmla="*/ 151075 h 235038"/>
                      <a:gd name="connsiteX7" fmla="*/ 55660 w 63611"/>
                      <a:gd name="connsiteY7" fmla="*/ 87465 h 235038"/>
                      <a:gd name="connsiteX8" fmla="*/ 47708 w 63611"/>
                      <a:gd name="connsiteY8" fmla="*/ 47708 h 235038"/>
                      <a:gd name="connsiteX9" fmla="*/ 31806 w 63611"/>
                      <a:gd name="connsiteY9" fmla="*/ 0 h 235038"/>
                      <a:gd name="connsiteX10" fmla="*/ 0 w 63611"/>
                      <a:gd name="connsiteY10" fmla="*/ 23854 h 23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611" h="235038">
                        <a:moveTo>
                          <a:pt x="0" y="23854"/>
                        </a:moveTo>
                        <a:lnTo>
                          <a:pt x="0" y="23854"/>
                        </a:lnTo>
                        <a:cubicBezTo>
                          <a:pt x="5301" y="47708"/>
                          <a:pt x="11886" y="71313"/>
                          <a:pt x="15903" y="95416"/>
                        </a:cubicBezTo>
                        <a:cubicBezTo>
                          <a:pt x="19849" y="119090"/>
                          <a:pt x="19147" y="143443"/>
                          <a:pt x="23854" y="166978"/>
                        </a:cubicBezTo>
                        <a:cubicBezTo>
                          <a:pt x="27141" y="183415"/>
                          <a:pt x="23854" y="209385"/>
                          <a:pt x="39757" y="214686"/>
                        </a:cubicBezTo>
                        <a:lnTo>
                          <a:pt x="63611" y="222637"/>
                        </a:lnTo>
                        <a:cubicBezTo>
                          <a:pt x="45712" y="168938"/>
                          <a:pt x="63611" y="235038"/>
                          <a:pt x="63611" y="151075"/>
                        </a:cubicBezTo>
                        <a:cubicBezTo>
                          <a:pt x="63611" y="129707"/>
                          <a:pt x="58909" y="108585"/>
                          <a:pt x="55660" y="87465"/>
                        </a:cubicBezTo>
                        <a:cubicBezTo>
                          <a:pt x="53605" y="74107"/>
                          <a:pt x="51264" y="60747"/>
                          <a:pt x="47708" y="47708"/>
                        </a:cubicBezTo>
                        <a:cubicBezTo>
                          <a:pt x="43297" y="31536"/>
                          <a:pt x="31806" y="0"/>
                          <a:pt x="31806" y="0"/>
                        </a:cubicBezTo>
                        <a:cubicBezTo>
                          <a:pt x="12615" y="28785"/>
                          <a:pt x="5301" y="19878"/>
                          <a:pt x="0" y="2385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7" name="257 - Ομάδα"/>
                <p:cNvGrpSpPr/>
                <p:nvPr/>
              </p:nvGrpSpPr>
              <p:grpSpPr>
                <a:xfrm rot="2176606">
                  <a:off x="6417834" y="567724"/>
                  <a:ext cx="324000" cy="191740"/>
                  <a:chOff x="683567" y="1235249"/>
                  <a:chExt cx="301373" cy="177527"/>
                </a:xfrm>
              </p:grpSpPr>
              <p:sp>
                <p:nvSpPr>
                  <p:cNvPr id="256" name="267 - Στρογγυλεμένο ορθογώνιο"/>
                  <p:cNvSpPr/>
                  <p:nvPr/>
                </p:nvSpPr>
                <p:spPr>
                  <a:xfrm>
                    <a:off x="683567" y="1235249"/>
                    <a:ext cx="301373" cy="177527"/>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57" name="268 - Έλλειψη"/>
                  <p:cNvSpPr/>
                  <p:nvPr/>
                </p:nvSpPr>
                <p:spPr>
                  <a:xfrm>
                    <a:off x="763527" y="1272752"/>
                    <a:ext cx="144000" cy="10800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8" name="314 - Ομάδα"/>
                <p:cNvGrpSpPr/>
                <p:nvPr/>
              </p:nvGrpSpPr>
              <p:grpSpPr>
                <a:xfrm rot="975175">
                  <a:off x="6177110" y="371407"/>
                  <a:ext cx="216000" cy="351524"/>
                  <a:chOff x="5907819" y="797846"/>
                  <a:chExt cx="182880" cy="291483"/>
                </a:xfrm>
              </p:grpSpPr>
              <p:sp>
                <p:nvSpPr>
                  <p:cNvPr id="254" name="265 - Ελεύθερη σχεδίαση"/>
                  <p:cNvSpPr/>
                  <p:nvPr/>
                </p:nvSpPr>
                <p:spPr>
                  <a:xfrm>
                    <a:off x="5907819" y="797846"/>
                    <a:ext cx="182880" cy="291483"/>
                  </a:xfrm>
                  <a:custGeom>
                    <a:avLst/>
                    <a:gdLst>
                      <a:gd name="connsiteX0" fmla="*/ 119270 w 182880"/>
                      <a:gd name="connsiteY0" fmla="*/ 5236 h 291483"/>
                      <a:gd name="connsiteX1" fmla="*/ 119270 w 182880"/>
                      <a:gd name="connsiteY1" fmla="*/ 5236 h 291483"/>
                      <a:gd name="connsiteX2" fmla="*/ 47708 w 182880"/>
                      <a:gd name="connsiteY2" fmla="*/ 21138 h 291483"/>
                      <a:gd name="connsiteX3" fmla="*/ 23854 w 182880"/>
                      <a:gd name="connsiteY3" fmla="*/ 29090 h 291483"/>
                      <a:gd name="connsiteX4" fmla="*/ 7951 w 182880"/>
                      <a:gd name="connsiteY4" fmla="*/ 76797 h 291483"/>
                      <a:gd name="connsiteX5" fmla="*/ 0 w 182880"/>
                      <a:gd name="connsiteY5" fmla="*/ 100651 h 291483"/>
                      <a:gd name="connsiteX6" fmla="*/ 7951 w 182880"/>
                      <a:gd name="connsiteY6" fmla="*/ 219921 h 291483"/>
                      <a:gd name="connsiteX7" fmla="*/ 23854 w 182880"/>
                      <a:gd name="connsiteY7" fmla="*/ 275580 h 291483"/>
                      <a:gd name="connsiteX8" fmla="*/ 47708 w 182880"/>
                      <a:gd name="connsiteY8" fmla="*/ 283531 h 291483"/>
                      <a:gd name="connsiteX9" fmla="*/ 103367 w 182880"/>
                      <a:gd name="connsiteY9" fmla="*/ 291483 h 291483"/>
                      <a:gd name="connsiteX10" fmla="*/ 151075 w 182880"/>
                      <a:gd name="connsiteY10" fmla="*/ 267629 h 291483"/>
                      <a:gd name="connsiteX11" fmla="*/ 182880 w 182880"/>
                      <a:gd name="connsiteY11" fmla="*/ 219921 h 291483"/>
                      <a:gd name="connsiteX12" fmla="*/ 174929 w 182880"/>
                      <a:gd name="connsiteY12" fmla="*/ 84749 h 291483"/>
                      <a:gd name="connsiteX13" fmla="*/ 159026 w 182880"/>
                      <a:gd name="connsiteY13" fmla="*/ 60895 h 291483"/>
                      <a:gd name="connsiteX14" fmla="*/ 135172 w 182880"/>
                      <a:gd name="connsiteY14" fmla="*/ 5236 h 291483"/>
                      <a:gd name="connsiteX15" fmla="*/ 119270 w 182880"/>
                      <a:gd name="connsiteY15" fmla="*/ 5236 h 29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 h="291483">
                        <a:moveTo>
                          <a:pt x="119270" y="5236"/>
                        </a:moveTo>
                        <a:lnTo>
                          <a:pt x="119270" y="5236"/>
                        </a:lnTo>
                        <a:cubicBezTo>
                          <a:pt x="95416" y="10537"/>
                          <a:pt x="71414" y="15211"/>
                          <a:pt x="47708" y="21138"/>
                        </a:cubicBezTo>
                        <a:cubicBezTo>
                          <a:pt x="39577" y="23171"/>
                          <a:pt x="28726" y="22270"/>
                          <a:pt x="23854" y="29090"/>
                        </a:cubicBezTo>
                        <a:cubicBezTo>
                          <a:pt x="14111" y="42730"/>
                          <a:pt x="13252" y="60895"/>
                          <a:pt x="7951" y="76797"/>
                        </a:cubicBezTo>
                        <a:lnTo>
                          <a:pt x="0" y="100651"/>
                        </a:lnTo>
                        <a:cubicBezTo>
                          <a:pt x="2650" y="140408"/>
                          <a:pt x="3780" y="180295"/>
                          <a:pt x="7951" y="219921"/>
                        </a:cubicBezTo>
                        <a:cubicBezTo>
                          <a:pt x="7975" y="220150"/>
                          <a:pt x="20087" y="271813"/>
                          <a:pt x="23854" y="275580"/>
                        </a:cubicBezTo>
                        <a:cubicBezTo>
                          <a:pt x="29781" y="281507"/>
                          <a:pt x="39489" y="281887"/>
                          <a:pt x="47708" y="283531"/>
                        </a:cubicBezTo>
                        <a:cubicBezTo>
                          <a:pt x="66085" y="287207"/>
                          <a:pt x="84814" y="288832"/>
                          <a:pt x="103367" y="291483"/>
                        </a:cubicBezTo>
                        <a:cubicBezTo>
                          <a:pt x="120380" y="285811"/>
                          <a:pt x="138383" y="282134"/>
                          <a:pt x="151075" y="267629"/>
                        </a:cubicBezTo>
                        <a:cubicBezTo>
                          <a:pt x="163661" y="253245"/>
                          <a:pt x="182880" y="219921"/>
                          <a:pt x="182880" y="219921"/>
                        </a:cubicBezTo>
                        <a:cubicBezTo>
                          <a:pt x="180230" y="174864"/>
                          <a:pt x="181624" y="129385"/>
                          <a:pt x="174929" y="84749"/>
                        </a:cubicBezTo>
                        <a:cubicBezTo>
                          <a:pt x="173511" y="75298"/>
                          <a:pt x="162790" y="69679"/>
                          <a:pt x="159026" y="60895"/>
                        </a:cubicBezTo>
                        <a:cubicBezTo>
                          <a:pt x="149061" y="37643"/>
                          <a:pt x="156872" y="22596"/>
                          <a:pt x="135172" y="5236"/>
                        </a:cubicBezTo>
                        <a:cubicBezTo>
                          <a:pt x="128627" y="0"/>
                          <a:pt x="121920" y="5236"/>
                          <a:pt x="119270" y="5236"/>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55" name="266 - Ελεύθερη σχεδίαση"/>
                  <p:cNvSpPr/>
                  <p:nvPr/>
                </p:nvSpPr>
                <p:spPr>
                  <a:xfrm>
                    <a:off x="5949361" y="870233"/>
                    <a:ext cx="109533" cy="155486"/>
                  </a:xfrm>
                  <a:custGeom>
                    <a:avLst/>
                    <a:gdLst>
                      <a:gd name="connsiteX0" fmla="*/ 30020 w 109533"/>
                      <a:gd name="connsiteY0" fmla="*/ 12362 h 155486"/>
                      <a:gd name="connsiteX1" fmla="*/ 30020 w 109533"/>
                      <a:gd name="connsiteY1" fmla="*/ 12362 h 155486"/>
                      <a:gd name="connsiteX2" fmla="*/ 14118 w 109533"/>
                      <a:gd name="connsiteY2" fmla="*/ 123681 h 155486"/>
                      <a:gd name="connsiteX3" fmla="*/ 22069 w 109533"/>
                      <a:gd name="connsiteY3" fmla="*/ 147535 h 155486"/>
                      <a:gd name="connsiteX4" fmla="*/ 53874 w 109533"/>
                      <a:gd name="connsiteY4" fmla="*/ 155486 h 155486"/>
                      <a:gd name="connsiteX5" fmla="*/ 77728 w 109533"/>
                      <a:gd name="connsiteY5" fmla="*/ 147535 h 155486"/>
                      <a:gd name="connsiteX6" fmla="*/ 109533 w 109533"/>
                      <a:gd name="connsiteY6" fmla="*/ 99827 h 155486"/>
                      <a:gd name="connsiteX7" fmla="*/ 93631 w 109533"/>
                      <a:gd name="connsiteY7" fmla="*/ 52119 h 155486"/>
                      <a:gd name="connsiteX8" fmla="*/ 85679 w 109533"/>
                      <a:gd name="connsiteY8" fmla="*/ 20314 h 155486"/>
                      <a:gd name="connsiteX9" fmla="*/ 30020 w 109533"/>
                      <a:gd name="connsiteY9" fmla="*/ 12362 h 15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533" h="155486">
                        <a:moveTo>
                          <a:pt x="30020" y="12362"/>
                        </a:moveTo>
                        <a:lnTo>
                          <a:pt x="30020" y="12362"/>
                        </a:lnTo>
                        <a:cubicBezTo>
                          <a:pt x="3937" y="81918"/>
                          <a:pt x="0" y="60150"/>
                          <a:pt x="14118" y="123681"/>
                        </a:cubicBezTo>
                        <a:cubicBezTo>
                          <a:pt x="15936" y="131863"/>
                          <a:pt x="15524" y="142299"/>
                          <a:pt x="22069" y="147535"/>
                        </a:cubicBezTo>
                        <a:cubicBezTo>
                          <a:pt x="30602" y="154362"/>
                          <a:pt x="43272" y="152836"/>
                          <a:pt x="53874" y="155486"/>
                        </a:cubicBezTo>
                        <a:cubicBezTo>
                          <a:pt x="61825" y="152836"/>
                          <a:pt x="71801" y="153462"/>
                          <a:pt x="77728" y="147535"/>
                        </a:cubicBezTo>
                        <a:cubicBezTo>
                          <a:pt x="91243" y="134020"/>
                          <a:pt x="109533" y="99827"/>
                          <a:pt x="109533" y="99827"/>
                        </a:cubicBezTo>
                        <a:cubicBezTo>
                          <a:pt x="104232" y="83924"/>
                          <a:pt x="97697" y="68381"/>
                          <a:pt x="93631" y="52119"/>
                        </a:cubicBezTo>
                        <a:cubicBezTo>
                          <a:pt x="90980" y="41517"/>
                          <a:pt x="91741" y="29407"/>
                          <a:pt x="85679" y="20314"/>
                        </a:cubicBezTo>
                        <a:cubicBezTo>
                          <a:pt x="72136" y="0"/>
                          <a:pt x="39297" y="13687"/>
                          <a:pt x="30020" y="12362"/>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9" name="311 - Ομάδα"/>
                <p:cNvGrpSpPr/>
                <p:nvPr/>
              </p:nvGrpSpPr>
              <p:grpSpPr>
                <a:xfrm rot="5115179">
                  <a:off x="5910272" y="293561"/>
                  <a:ext cx="191740" cy="396000"/>
                  <a:chOff x="5907819" y="797846"/>
                  <a:chExt cx="182880" cy="291483"/>
                </a:xfrm>
              </p:grpSpPr>
              <p:sp>
                <p:nvSpPr>
                  <p:cNvPr id="252" name="263 - Ελεύθερη σχεδίαση"/>
                  <p:cNvSpPr/>
                  <p:nvPr/>
                </p:nvSpPr>
                <p:spPr>
                  <a:xfrm>
                    <a:off x="5907819" y="797846"/>
                    <a:ext cx="182880" cy="291483"/>
                  </a:xfrm>
                  <a:custGeom>
                    <a:avLst/>
                    <a:gdLst>
                      <a:gd name="connsiteX0" fmla="*/ 119270 w 182880"/>
                      <a:gd name="connsiteY0" fmla="*/ 5236 h 291483"/>
                      <a:gd name="connsiteX1" fmla="*/ 119270 w 182880"/>
                      <a:gd name="connsiteY1" fmla="*/ 5236 h 291483"/>
                      <a:gd name="connsiteX2" fmla="*/ 47708 w 182880"/>
                      <a:gd name="connsiteY2" fmla="*/ 21138 h 291483"/>
                      <a:gd name="connsiteX3" fmla="*/ 23854 w 182880"/>
                      <a:gd name="connsiteY3" fmla="*/ 29090 h 291483"/>
                      <a:gd name="connsiteX4" fmla="*/ 7951 w 182880"/>
                      <a:gd name="connsiteY4" fmla="*/ 76797 h 291483"/>
                      <a:gd name="connsiteX5" fmla="*/ 0 w 182880"/>
                      <a:gd name="connsiteY5" fmla="*/ 100651 h 291483"/>
                      <a:gd name="connsiteX6" fmla="*/ 7951 w 182880"/>
                      <a:gd name="connsiteY6" fmla="*/ 219921 h 291483"/>
                      <a:gd name="connsiteX7" fmla="*/ 23854 w 182880"/>
                      <a:gd name="connsiteY7" fmla="*/ 275580 h 291483"/>
                      <a:gd name="connsiteX8" fmla="*/ 47708 w 182880"/>
                      <a:gd name="connsiteY8" fmla="*/ 283531 h 291483"/>
                      <a:gd name="connsiteX9" fmla="*/ 103367 w 182880"/>
                      <a:gd name="connsiteY9" fmla="*/ 291483 h 291483"/>
                      <a:gd name="connsiteX10" fmla="*/ 151075 w 182880"/>
                      <a:gd name="connsiteY10" fmla="*/ 267629 h 291483"/>
                      <a:gd name="connsiteX11" fmla="*/ 182880 w 182880"/>
                      <a:gd name="connsiteY11" fmla="*/ 219921 h 291483"/>
                      <a:gd name="connsiteX12" fmla="*/ 174929 w 182880"/>
                      <a:gd name="connsiteY12" fmla="*/ 84749 h 291483"/>
                      <a:gd name="connsiteX13" fmla="*/ 159026 w 182880"/>
                      <a:gd name="connsiteY13" fmla="*/ 60895 h 291483"/>
                      <a:gd name="connsiteX14" fmla="*/ 135172 w 182880"/>
                      <a:gd name="connsiteY14" fmla="*/ 5236 h 291483"/>
                      <a:gd name="connsiteX15" fmla="*/ 119270 w 182880"/>
                      <a:gd name="connsiteY15" fmla="*/ 5236 h 29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 h="291483">
                        <a:moveTo>
                          <a:pt x="119270" y="5236"/>
                        </a:moveTo>
                        <a:lnTo>
                          <a:pt x="119270" y="5236"/>
                        </a:lnTo>
                        <a:cubicBezTo>
                          <a:pt x="95416" y="10537"/>
                          <a:pt x="71414" y="15211"/>
                          <a:pt x="47708" y="21138"/>
                        </a:cubicBezTo>
                        <a:cubicBezTo>
                          <a:pt x="39577" y="23171"/>
                          <a:pt x="28726" y="22270"/>
                          <a:pt x="23854" y="29090"/>
                        </a:cubicBezTo>
                        <a:cubicBezTo>
                          <a:pt x="14111" y="42730"/>
                          <a:pt x="13252" y="60895"/>
                          <a:pt x="7951" y="76797"/>
                        </a:cubicBezTo>
                        <a:lnTo>
                          <a:pt x="0" y="100651"/>
                        </a:lnTo>
                        <a:cubicBezTo>
                          <a:pt x="2650" y="140408"/>
                          <a:pt x="3780" y="180295"/>
                          <a:pt x="7951" y="219921"/>
                        </a:cubicBezTo>
                        <a:cubicBezTo>
                          <a:pt x="7975" y="220150"/>
                          <a:pt x="20087" y="271813"/>
                          <a:pt x="23854" y="275580"/>
                        </a:cubicBezTo>
                        <a:cubicBezTo>
                          <a:pt x="29781" y="281507"/>
                          <a:pt x="39489" y="281887"/>
                          <a:pt x="47708" y="283531"/>
                        </a:cubicBezTo>
                        <a:cubicBezTo>
                          <a:pt x="66085" y="287207"/>
                          <a:pt x="84814" y="288832"/>
                          <a:pt x="103367" y="291483"/>
                        </a:cubicBezTo>
                        <a:cubicBezTo>
                          <a:pt x="120380" y="285811"/>
                          <a:pt x="138383" y="282134"/>
                          <a:pt x="151075" y="267629"/>
                        </a:cubicBezTo>
                        <a:cubicBezTo>
                          <a:pt x="163661" y="253245"/>
                          <a:pt x="182880" y="219921"/>
                          <a:pt x="182880" y="219921"/>
                        </a:cubicBezTo>
                        <a:cubicBezTo>
                          <a:pt x="180230" y="174864"/>
                          <a:pt x="181624" y="129385"/>
                          <a:pt x="174929" y="84749"/>
                        </a:cubicBezTo>
                        <a:cubicBezTo>
                          <a:pt x="173511" y="75298"/>
                          <a:pt x="162790" y="69679"/>
                          <a:pt x="159026" y="60895"/>
                        </a:cubicBezTo>
                        <a:cubicBezTo>
                          <a:pt x="149061" y="37643"/>
                          <a:pt x="156872" y="22596"/>
                          <a:pt x="135172" y="5236"/>
                        </a:cubicBezTo>
                        <a:cubicBezTo>
                          <a:pt x="128627" y="0"/>
                          <a:pt x="121920" y="5236"/>
                          <a:pt x="119270" y="5236"/>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53" name="264 - Ελεύθερη σχεδίαση"/>
                  <p:cNvSpPr/>
                  <p:nvPr/>
                </p:nvSpPr>
                <p:spPr>
                  <a:xfrm>
                    <a:off x="5949361" y="870233"/>
                    <a:ext cx="109533" cy="155486"/>
                  </a:xfrm>
                  <a:custGeom>
                    <a:avLst/>
                    <a:gdLst>
                      <a:gd name="connsiteX0" fmla="*/ 30020 w 109533"/>
                      <a:gd name="connsiteY0" fmla="*/ 12362 h 155486"/>
                      <a:gd name="connsiteX1" fmla="*/ 30020 w 109533"/>
                      <a:gd name="connsiteY1" fmla="*/ 12362 h 155486"/>
                      <a:gd name="connsiteX2" fmla="*/ 14118 w 109533"/>
                      <a:gd name="connsiteY2" fmla="*/ 123681 h 155486"/>
                      <a:gd name="connsiteX3" fmla="*/ 22069 w 109533"/>
                      <a:gd name="connsiteY3" fmla="*/ 147535 h 155486"/>
                      <a:gd name="connsiteX4" fmla="*/ 53874 w 109533"/>
                      <a:gd name="connsiteY4" fmla="*/ 155486 h 155486"/>
                      <a:gd name="connsiteX5" fmla="*/ 77728 w 109533"/>
                      <a:gd name="connsiteY5" fmla="*/ 147535 h 155486"/>
                      <a:gd name="connsiteX6" fmla="*/ 109533 w 109533"/>
                      <a:gd name="connsiteY6" fmla="*/ 99827 h 155486"/>
                      <a:gd name="connsiteX7" fmla="*/ 93631 w 109533"/>
                      <a:gd name="connsiteY7" fmla="*/ 52119 h 155486"/>
                      <a:gd name="connsiteX8" fmla="*/ 85679 w 109533"/>
                      <a:gd name="connsiteY8" fmla="*/ 20314 h 155486"/>
                      <a:gd name="connsiteX9" fmla="*/ 30020 w 109533"/>
                      <a:gd name="connsiteY9" fmla="*/ 12362 h 15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533" h="155486">
                        <a:moveTo>
                          <a:pt x="30020" y="12362"/>
                        </a:moveTo>
                        <a:lnTo>
                          <a:pt x="30020" y="12362"/>
                        </a:lnTo>
                        <a:cubicBezTo>
                          <a:pt x="3937" y="81918"/>
                          <a:pt x="0" y="60150"/>
                          <a:pt x="14118" y="123681"/>
                        </a:cubicBezTo>
                        <a:cubicBezTo>
                          <a:pt x="15936" y="131863"/>
                          <a:pt x="15524" y="142299"/>
                          <a:pt x="22069" y="147535"/>
                        </a:cubicBezTo>
                        <a:cubicBezTo>
                          <a:pt x="30602" y="154362"/>
                          <a:pt x="43272" y="152836"/>
                          <a:pt x="53874" y="155486"/>
                        </a:cubicBezTo>
                        <a:cubicBezTo>
                          <a:pt x="61825" y="152836"/>
                          <a:pt x="71801" y="153462"/>
                          <a:pt x="77728" y="147535"/>
                        </a:cubicBezTo>
                        <a:cubicBezTo>
                          <a:pt x="91243" y="134020"/>
                          <a:pt x="109533" y="99827"/>
                          <a:pt x="109533" y="99827"/>
                        </a:cubicBezTo>
                        <a:cubicBezTo>
                          <a:pt x="104232" y="83924"/>
                          <a:pt x="97697" y="68381"/>
                          <a:pt x="93631" y="52119"/>
                        </a:cubicBezTo>
                        <a:cubicBezTo>
                          <a:pt x="90980" y="41517"/>
                          <a:pt x="91741" y="29407"/>
                          <a:pt x="85679" y="20314"/>
                        </a:cubicBezTo>
                        <a:cubicBezTo>
                          <a:pt x="72136" y="0"/>
                          <a:pt x="39297" y="13687"/>
                          <a:pt x="30020" y="12362"/>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10" name="308 - Ομάδα"/>
                <p:cNvGrpSpPr/>
                <p:nvPr/>
              </p:nvGrpSpPr>
              <p:grpSpPr>
                <a:xfrm>
                  <a:off x="6020545" y="547914"/>
                  <a:ext cx="182880" cy="258746"/>
                  <a:chOff x="5907819" y="797846"/>
                  <a:chExt cx="182880" cy="291483"/>
                </a:xfrm>
              </p:grpSpPr>
              <p:sp>
                <p:nvSpPr>
                  <p:cNvPr id="250" name="261 - Ελεύθερη σχεδίαση"/>
                  <p:cNvSpPr/>
                  <p:nvPr/>
                </p:nvSpPr>
                <p:spPr>
                  <a:xfrm>
                    <a:off x="5907819" y="797846"/>
                    <a:ext cx="182880" cy="291483"/>
                  </a:xfrm>
                  <a:custGeom>
                    <a:avLst/>
                    <a:gdLst>
                      <a:gd name="connsiteX0" fmla="*/ 119270 w 182880"/>
                      <a:gd name="connsiteY0" fmla="*/ 5236 h 291483"/>
                      <a:gd name="connsiteX1" fmla="*/ 119270 w 182880"/>
                      <a:gd name="connsiteY1" fmla="*/ 5236 h 291483"/>
                      <a:gd name="connsiteX2" fmla="*/ 47708 w 182880"/>
                      <a:gd name="connsiteY2" fmla="*/ 21138 h 291483"/>
                      <a:gd name="connsiteX3" fmla="*/ 23854 w 182880"/>
                      <a:gd name="connsiteY3" fmla="*/ 29090 h 291483"/>
                      <a:gd name="connsiteX4" fmla="*/ 7951 w 182880"/>
                      <a:gd name="connsiteY4" fmla="*/ 76797 h 291483"/>
                      <a:gd name="connsiteX5" fmla="*/ 0 w 182880"/>
                      <a:gd name="connsiteY5" fmla="*/ 100651 h 291483"/>
                      <a:gd name="connsiteX6" fmla="*/ 7951 w 182880"/>
                      <a:gd name="connsiteY6" fmla="*/ 219921 h 291483"/>
                      <a:gd name="connsiteX7" fmla="*/ 23854 w 182880"/>
                      <a:gd name="connsiteY7" fmla="*/ 275580 h 291483"/>
                      <a:gd name="connsiteX8" fmla="*/ 47708 w 182880"/>
                      <a:gd name="connsiteY8" fmla="*/ 283531 h 291483"/>
                      <a:gd name="connsiteX9" fmla="*/ 103367 w 182880"/>
                      <a:gd name="connsiteY9" fmla="*/ 291483 h 291483"/>
                      <a:gd name="connsiteX10" fmla="*/ 151075 w 182880"/>
                      <a:gd name="connsiteY10" fmla="*/ 267629 h 291483"/>
                      <a:gd name="connsiteX11" fmla="*/ 182880 w 182880"/>
                      <a:gd name="connsiteY11" fmla="*/ 219921 h 291483"/>
                      <a:gd name="connsiteX12" fmla="*/ 174929 w 182880"/>
                      <a:gd name="connsiteY12" fmla="*/ 84749 h 291483"/>
                      <a:gd name="connsiteX13" fmla="*/ 159026 w 182880"/>
                      <a:gd name="connsiteY13" fmla="*/ 60895 h 291483"/>
                      <a:gd name="connsiteX14" fmla="*/ 135172 w 182880"/>
                      <a:gd name="connsiteY14" fmla="*/ 5236 h 291483"/>
                      <a:gd name="connsiteX15" fmla="*/ 119270 w 182880"/>
                      <a:gd name="connsiteY15" fmla="*/ 5236 h 29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 h="291483">
                        <a:moveTo>
                          <a:pt x="119270" y="5236"/>
                        </a:moveTo>
                        <a:lnTo>
                          <a:pt x="119270" y="5236"/>
                        </a:lnTo>
                        <a:cubicBezTo>
                          <a:pt x="95416" y="10537"/>
                          <a:pt x="71414" y="15211"/>
                          <a:pt x="47708" y="21138"/>
                        </a:cubicBezTo>
                        <a:cubicBezTo>
                          <a:pt x="39577" y="23171"/>
                          <a:pt x="28726" y="22270"/>
                          <a:pt x="23854" y="29090"/>
                        </a:cubicBezTo>
                        <a:cubicBezTo>
                          <a:pt x="14111" y="42730"/>
                          <a:pt x="13252" y="60895"/>
                          <a:pt x="7951" y="76797"/>
                        </a:cubicBezTo>
                        <a:lnTo>
                          <a:pt x="0" y="100651"/>
                        </a:lnTo>
                        <a:cubicBezTo>
                          <a:pt x="2650" y="140408"/>
                          <a:pt x="3780" y="180295"/>
                          <a:pt x="7951" y="219921"/>
                        </a:cubicBezTo>
                        <a:cubicBezTo>
                          <a:pt x="7975" y="220150"/>
                          <a:pt x="20087" y="271813"/>
                          <a:pt x="23854" y="275580"/>
                        </a:cubicBezTo>
                        <a:cubicBezTo>
                          <a:pt x="29781" y="281507"/>
                          <a:pt x="39489" y="281887"/>
                          <a:pt x="47708" y="283531"/>
                        </a:cubicBezTo>
                        <a:cubicBezTo>
                          <a:pt x="66085" y="287207"/>
                          <a:pt x="84814" y="288832"/>
                          <a:pt x="103367" y="291483"/>
                        </a:cubicBezTo>
                        <a:cubicBezTo>
                          <a:pt x="120380" y="285811"/>
                          <a:pt x="138383" y="282134"/>
                          <a:pt x="151075" y="267629"/>
                        </a:cubicBezTo>
                        <a:cubicBezTo>
                          <a:pt x="163661" y="253245"/>
                          <a:pt x="182880" y="219921"/>
                          <a:pt x="182880" y="219921"/>
                        </a:cubicBezTo>
                        <a:cubicBezTo>
                          <a:pt x="180230" y="174864"/>
                          <a:pt x="181624" y="129385"/>
                          <a:pt x="174929" y="84749"/>
                        </a:cubicBezTo>
                        <a:cubicBezTo>
                          <a:pt x="173511" y="75298"/>
                          <a:pt x="162790" y="69679"/>
                          <a:pt x="159026" y="60895"/>
                        </a:cubicBezTo>
                        <a:cubicBezTo>
                          <a:pt x="149061" y="37643"/>
                          <a:pt x="156872" y="22596"/>
                          <a:pt x="135172" y="5236"/>
                        </a:cubicBezTo>
                        <a:cubicBezTo>
                          <a:pt x="128627" y="0"/>
                          <a:pt x="121920" y="5236"/>
                          <a:pt x="119270" y="5236"/>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51" name="262 - Ελεύθερη σχεδίαση"/>
                  <p:cNvSpPr/>
                  <p:nvPr/>
                </p:nvSpPr>
                <p:spPr>
                  <a:xfrm>
                    <a:off x="5949361" y="870233"/>
                    <a:ext cx="109533" cy="155486"/>
                  </a:xfrm>
                  <a:custGeom>
                    <a:avLst/>
                    <a:gdLst>
                      <a:gd name="connsiteX0" fmla="*/ 30020 w 109533"/>
                      <a:gd name="connsiteY0" fmla="*/ 12362 h 155486"/>
                      <a:gd name="connsiteX1" fmla="*/ 30020 w 109533"/>
                      <a:gd name="connsiteY1" fmla="*/ 12362 h 155486"/>
                      <a:gd name="connsiteX2" fmla="*/ 14118 w 109533"/>
                      <a:gd name="connsiteY2" fmla="*/ 123681 h 155486"/>
                      <a:gd name="connsiteX3" fmla="*/ 22069 w 109533"/>
                      <a:gd name="connsiteY3" fmla="*/ 147535 h 155486"/>
                      <a:gd name="connsiteX4" fmla="*/ 53874 w 109533"/>
                      <a:gd name="connsiteY4" fmla="*/ 155486 h 155486"/>
                      <a:gd name="connsiteX5" fmla="*/ 77728 w 109533"/>
                      <a:gd name="connsiteY5" fmla="*/ 147535 h 155486"/>
                      <a:gd name="connsiteX6" fmla="*/ 109533 w 109533"/>
                      <a:gd name="connsiteY6" fmla="*/ 99827 h 155486"/>
                      <a:gd name="connsiteX7" fmla="*/ 93631 w 109533"/>
                      <a:gd name="connsiteY7" fmla="*/ 52119 h 155486"/>
                      <a:gd name="connsiteX8" fmla="*/ 85679 w 109533"/>
                      <a:gd name="connsiteY8" fmla="*/ 20314 h 155486"/>
                      <a:gd name="connsiteX9" fmla="*/ 30020 w 109533"/>
                      <a:gd name="connsiteY9" fmla="*/ 12362 h 15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533" h="155486">
                        <a:moveTo>
                          <a:pt x="30020" y="12362"/>
                        </a:moveTo>
                        <a:lnTo>
                          <a:pt x="30020" y="12362"/>
                        </a:lnTo>
                        <a:cubicBezTo>
                          <a:pt x="3937" y="81918"/>
                          <a:pt x="0" y="60150"/>
                          <a:pt x="14118" y="123681"/>
                        </a:cubicBezTo>
                        <a:cubicBezTo>
                          <a:pt x="15936" y="131863"/>
                          <a:pt x="15524" y="142299"/>
                          <a:pt x="22069" y="147535"/>
                        </a:cubicBezTo>
                        <a:cubicBezTo>
                          <a:pt x="30602" y="154362"/>
                          <a:pt x="43272" y="152836"/>
                          <a:pt x="53874" y="155486"/>
                        </a:cubicBezTo>
                        <a:cubicBezTo>
                          <a:pt x="61825" y="152836"/>
                          <a:pt x="71801" y="153462"/>
                          <a:pt x="77728" y="147535"/>
                        </a:cubicBezTo>
                        <a:cubicBezTo>
                          <a:pt x="91243" y="134020"/>
                          <a:pt x="109533" y="99827"/>
                          <a:pt x="109533" y="99827"/>
                        </a:cubicBezTo>
                        <a:cubicBezTo>
                          <a:pt x="104232" y="83924"/>
                          <a:pt x="97697" y="68381"/>
                          <a:pt x="93631" y="52119"/>
                        </a:cubicBezTo>
                        <a:cubicBezTo>
                          <a:pt x="90980" y="41517"/>
                          <a:pt x="91741" y="29407"/>
                          <a:pt x="85679" y="20314"/>
                        </a:cubicBezTo>
                        <a:cubicBezTo>
                          <a:pt x="72136" y="0"/>
                          <a:pt x="39297" y="13687"/>
                          <a:pt x="30020" y="12362"/>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11" name="373 - Ομάδα"/>
                <p:cNvGrpSpPr/>
                <p:nvPr/>
              </p:nvGrpSpPr>
              <p:grpSpPr>
                <a:xfrm>
                  <a:off x="1259665" y="1126262"/>
                  <a:ext cx="288000" cy="127841"/>
                  <a:chOff x="683568" y="1268760"/>
                  <a:chExt cx="288000" cy="144016"/>
                </a:xfrm>
              </p:grpSpPr>
              <p:sp>
                <p:nvSpPr>
                  <p:cNvPr id="248" name="9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49" name="10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12" name="11 - Ομάδα"/>
                <p:cNvGrpSpPr/>
                <p:nvPr/>
              </p:nvGrpSpPr>
              <p:grpSpPr>
                <a:xfrm>
                  <a:off x="1547697" y="1126262"/>
                  <a:ext cx="288000" cy="127841"/>
                  <a:chOff x="683568" y="1268760"/>
                  <a:chExt cx="288000" cy="144016"/>
                </a:xfrm>
              </p:grpSpPr>
              <p:sp>
                <p:nvSpPr>
                  <p:cNvPr id="246" name="12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47" name="13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13" name="14 - Ομάδα"/>
                <p:cNvGrpSpPr/>
                <p:nvPr/>
              </p:nvGrpSpPr>
              <p:grpSpPr>
                <a:xfrm>
                  <a:off x="1835729" y="1126262"/>
                  <a:ext cx="288000" cy="127841"/>
                  <a:chOff x="683568" y="1268760"/>
                  <a:chExt cx="288000" cy="144016"/>
                </a:xfrm>
              </p:grpSpPr>
              <p:sp>
                <p:nvSpPr>
                  <p:cNvPr id="244" name="15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45" name="16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14" name="17 - Ομάδα"/>
                <p:cNvGrpSpPr/>
                <p:nvPr/>
              </p:nvGrpSpPr>
              <p:grpSpPr>
                <a:xfrm>
                  <a:off x="2123761" y="1126262"/>
                  <a:ext cx="288000" cy="127841"/>
                  <a:chOff x="683568" y="1268760"/>
                  <a:chExt cx="288000" cy="144016"/>
                </a:xfrm>
              </p:grpSpPr>
              <p:sp>
                <p:nvSpPr>
                  <p:cNvPr id="242" name="18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43" name="19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15" name="26 - Ομάδα"/>
                <p:cNvGrpSpPr/>
                <p:nvPr/>
              </p:nvGrpSpPr>
              <p:grpSpPr>
                <a:xfrm>
                  <a:off x="1259665" y="998421"/>
                  <a:ext cx="288000" cy="127841"/>
                  <a:chOff x="683568" y="1268760"/>
                  <a:chExt cx="288000" cy="144016"/>
                </a:xfrm>
              </p:grpSpPr>
              <p:sp>
                <p:nvSpPr>
                  <p:cNvPr id="240" name="27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41" name="28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16" name="29 - Ομάδα"/>
                <p:cNvGrpSpPr/>
                <p:nvPr/>
              </p:nvGrpSpPr>
              <p:grpSpPr>
                <a:xfrm>
                  <a:off x="1547697" y="998421"/>
                  <a:ext cx="288000" cy="127841"/>
                  <a:chOff x="683568" y="1268760"/>
                  <a:chExt cx="288000" cy="144016"/>
                </a:xfrm>
              </p:grpSpPr>
              <p:sp>
                <p:nvSpPr>
                  <p:cNvPr id="238" name="30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39" name="31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17" name="32 - Ομάδα"/>
                <p:cNvGrpSpPr/>
                <p:nvPr/>
              </p:nvGrpSpPr>
              <p:grpSpPr>
                <a:xfrm>
                  <a:off x="1835729" y="998421"/>
                  <a:ext cx="288000" cy="127841"/>
                  <a:chOff x="683568" y="1268760"/>
                  <a:chExt cx="288000" cy="144016"/>
                </a:xfrm>
              </p:grpSpPr>
              <p:sp>
                <p:nvSpPr>
                  <p:cNvPr id="236" name="33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37" name="34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18" name="35 - Ομάδα"/>
                <p:cNvGrpSpPr/>
                <p:nvPr/>
              </p:nvGrpSpPr>
              <p:grpSpPr>
                <a:xfrm>
                  <a:off x="2123761" y="998421"/>
                  <a:ext cx="288000" cy="127841"/>
                  <a:chOff x="683568" y="1268760"/>
                  <a:chExt cx="288000" cy="144016"/>
                </a:xfrm>
              </p:grpSpPr>
              <p:sp>
                <p:nvSpPr>
                  <p:cNvPr id="234" name="36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35" name="37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19" name="44 - Ομάδα"/>
                <p:cNvGrpSpPr/>
                <p:nvPr/>
              </p:nvGrpSpPr>
              <p:grpSpPr>
                <a:xfrm>
                  <a:off x="2411761" y="1126262"/>
                  <a:ext cx="288000" cy="127841"/>
                  <a:chOff x="683568" y="1268760"/>
                  <a:chExt cx="288000" cy="144016"/>
                </a:xfrm>
              </p:grpSpPr>
              <p:sp>
                <p:nvSpPr>
                  <p:cNvPr id="232" name="45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33" name="46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20" name="47 - Ομάδα"/>
                <p:cNvGrpSpPr/>
                <p:nvPr/>
              </p:nvGrpSpPr>
              <p:grpSpPr>
                <a:xfrm>
                  <a:off x="2699793" y="1126262"/>
                  <a:ext cx="288000" cy="127841"/>
                  <a:chOff x="683568" y="1268760"/>
                  <a:chExt cx="288000" cy="144016"/>
                </a:xfrm>
              </p:grpSpPr>
              <p:sp>
                <p:nvSpPr>
                  <p:cNvPr id="230" name="48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31" name="49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21" name="50 - Ομάδα"/>
                <p:cNvGrpSpPr/>
                <p:nvPr/>
              </p:nvGrpSpPr>
              <p:grpSpPr>
                <a:xfrm>
                  <a:off x="2987825" y="1126262"/>
                  <a:ext cx="288000" cy="127841"/>
                  <a:chOff x="683568" y="1268760"/>
                  <a:chExt cx="288000" cy="144016"/>
                </a:xfrm>
              </p:grpSpPr>
              <p:sp>
                <p:nvSpPr>
                  <p:cNvPr id="228" name="51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29" name="52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22" name="53 - Ομάδα"/>
                <p:cNvGrpSpPr/>
                <p:nvPr/>
              </p:nvGrpSpPr>
              <p:grpSpPr>
                <a:xfrm>
                  <a:off x="3275858" y="1126262"/>
                  <a:ext cx="288000" cy="127841"/>
                  <a:chOff x="683568" y="1268760"/>
                  <a:chExt cx="288000" cy="144016"/>
                </a:xfrm>
              </p:grpSpPr>
              <p:sp>
                <p:nvSpPr>
                  <p:cNvPr id="226" name="54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27" name="55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23" name="56 - Ομάδα"/>
                <p:cNvGrpSpPr/>
                <p:nvPr/>
              </p:nvGrpSpPr>
              <p:grpSpPr>
                <a:xfrm>
                  <a:off x="3563890" y="1126262"/>
                  <a:ext cx="288000" cy="127841"/>
                  <a:chOff x="683568" y="1268760"/>
                  <a:chExt cx="288000" cy="144016"/>
                </a:xfrm>
              </p:grpSpPr>
              <p:sp>
                <p:nvSpPr>
                  <p:cNvPr id="224" name="57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25" name="58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24" name="62 - Ομάδα"/>
                <p:cNvGrpSpPr/>
                <p:nvPr/>
              </p:nvGrpSpPr>
              <p:grpSpPr>
                <a:xfrm>
                  <a:off x="2411761" y="998421"/>
                  <a:ext cx="288000" cy="127841"/>
                  <a:chOff x="683568" y="1268760"/>
                  <a:chExt cx="288000" cy="144016"/>
                </a:xfrm>
              </p:grpSpPr>
              <p:sp>
                <p:nvSpPr>
                  <p:cNvPr id="222" name="63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23" name="64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25" name="65 - Ομάδα"/>
                <p:cNvGrpSpPr/>
                <p:nvPr/>
              </p:nvGrpSpPr>
              <p:grpSpPr>
                <a:xfrm>
                  <a:off x="2699793" y="998421"/>
                  <a:ext cx="288000" cy="127841"/>
                  <a:chOff x="683568" y="1268760"/>
                  <a:chExt cx="288000" cy="144016"/>
                </a:xfrm>
              </p:grpSpPr>
              <p:sp>
                <p:nvSpPr>
                  <p:cNvPr id="220" name="66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21" name="67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26" name="68 - Ομάδα"/>
                <p:cNvGrpSpPr/>
                <p:nvPr/>
              </p:nvGrpSpPr>
              <p:grpSpPr>
                <a:xfrm>
                  <a:off x="2987825" y="998421"/>
                  <a:ext cx="288000" cy="127841"/>
                  <a:chOff x="683568" y="1268760"/>
                  <a:chExt cx="288000" cy="144016"/>
                </a:xfrm>
              </p:grpSpPr>
              <p:sp>
                <p:nvSpPr>
                  <p:cNvPr id="218" name="69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19" name="70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27" name="71 - Ομάδα"/>
                <p:cNvGrpSpPr/>
                <p:nvPr/>
              </p:nvGrpSpPr>
              <p:grpSpPr>
                <a:xfrm>
                  <a:off x="3275858" y="998421"/>
                  <a:ext cx="288000" cy="127841"/>
                  <a:chOff x="683568" y="1268760"/>
                  <a:chExt cx="288000" cy="144016"/>
                </a:xfrm>
              </p:grpSpPr>
              <p:sp>
                <p:nvSpPr>
                  <p:cNvPr id="216" name="72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17" name="73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28" name="74 - Ομάδα"/>
                <p:cNvGrpSpPr/>
                <p:nvPr/>
              </p:nvGrpSpPr>
              <p:grpSpPr>
                <a:xfrm>
                  <a:off x="3563890" y="998421"/>
                  <a:ext cx="288000" cy="127841"/>
                  <a:chOff x="683568" y="1268760"/>
                  <a:chExt cx="288000" cy="144016"/>
                </a:xfrm>
              </p:grpSpPr>
              <p:sp>
                <p:nvSpPr>
                  <p:cNvPr id="214" name="75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15" name="76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29" name="98 - Ομάδα"/>
                <p:cNvGrpSpPr/>
                <p:nvPr/>
              </p:nvGrpSpPr>
              <p:grpSpPr>
                <a:xfrm>
                  <a:off x="2411761" y="870580"/>
                  <a:ext cx="288000" cy="127841"/>
                  <a:chOff x="683568" y="1268760"/>
                  <a:chExt cx="288000" cy="144016"/>
                </a:xfrm>
              </p:grpSpPr>
              <p:sp>
                <p:nvSpPr>
                  <p:cNvPr id="212" name="223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13" name="224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30" name="101 - Ομάδα"/>
                <p:cNvGrpSpPr/>
                <p:nvPr/>
              </p:nvGrpSpPr>
              <p:grpSpPr>
                <a:xfrm>
                  <a:off x="2699793" y="870580"/>
                  <a:ext cx="288000" cy="127841"/>
                  <a:chOff x="683568" y="1268760"/>
                  <a:chExt cx="288000" cy="144016"/>
                </a:xfrm>
              </p:grpSpPr>
              <p:sp>
                <p:nvSpPr>
                  <p:cNvPr id="210" name="221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11" name="222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31" name="104 - Ομάδα"/>
                <p:cNvGrpSpPr/>
                <p:nvPr/>
              </p:nvGrpSpPr>
              <p:grpSpPr>
                <a:xfrm>
                  <a:off x="2987825" y="870580"/>
                  <a:ext cx="288000" cy="127841"/>
                  <a:chOff x="683568" y="1268760"/>
                  <a:chExt cx="288000" cy="144016"/>
                </a:xfrm>
              </p:grpSpPr>
              <p:sp>
                <p:nvSpPr>
                  <p:cNvPr id="208" name="219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09" name="220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32" name="107 - Ομάδα"/>
                <p:cNvGrpSpPr/>
                <p:nvPr/>
              </p:nvGrpSpPr>
              <p:grpSpPr>
                <a:xfrm>
                  <a:off x="3275858" y="870580"/>
                  <a:ext cx="288000" cy="127841"/>
                  <a:chOff x="683568" y="1268760"/>
                  <a:chExt cx="288000" cy="144016"/>
                </a:xfrm>
              </p:grpSpPr>
              <p:sp>
                <p:nvSpPr>
                  <p:cNvPr id="206" name="217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07" name="218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33" name="110 - Ομάδα"/>
                <p:cNvGrpSpPr/>
                <p:nvPr/>
              </p:nvGrpSpPr>
              <p:grpSpPr>
                <a:xfrm rot="21117691">
                  <a:off x="3563890" y="870580"/>
                  <a:ext cx="288000" cy="127841"/>
                  <a:chOff x="683568" y="1268760"/>
                  <a:chExt cx="288000" cy="144016"/>
                </a:xfrm>
              </p:grpSpPr>
              <p:sp>
                <p:nvSpPr>
                  <p:cNvPr id="204" name="215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05" name="216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34" name="116 - Ομάδα"/>
                <p:cNvGrpSpPr/>
                <p:nvPr/>
              </p:nvGrpSpPr>
              <p:grpSpPr>
                <a:xfrm>
                  <a:off x="2411761" y="742739"/>
                  <a:ext cx="288000" cy="127841"/>
                  <a:chOff x="683568" y="1268760"/>
                  <a:chExt cx="288000" cy="144016"/>
                </a:xfrm>
              </p:grpSpPr>
              <p:sp>
                <p:nvSpPr>
                  <p:cNvPr id="202" name="213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03" name="214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35" name="119 - Ομάδα"/>
                <p:cNvGrpSpPr/>
                <p:nvPr/>
              </p:nvGrpSpPr>
              <p:grpSpPr>
                <a:xfrm>
                  <a:off x="2699793" y="742739"/>
                  <a:ext cx="288000" cy="127841"/>
                  <a:chOff x="683568" y="1268760"/>
                  <a:chExt cx="288000" cy="144016"/>
                </a:xfrm>
              </p:grpSpPr>
              <p:sp>
                <p:nvSpPr>
                  <p:cNvPr id="200" name="211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01" name="212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36" name="122 - Ομάδα"/>
                <p:cNvGrpSpPr/>
                <p:nvPr/>
              </p:nvGrpSpPr>
              <p:grpSpPr>
                <a:xfrm>
                  <a:off x="2987825" y="742739"/>
                  <a:ext cx="288000" cy="127841"/>
                  <a:chOff x="683568" y="1268760"/>
                  <a:chExt cx="288000" cy="144016"/>
                </a:xfrm>
              </p:grpSpPr>
              <p:sp>
                <p:nvSpPr>
                  <p:cNvPr id="198" name="209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99" name="210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37" name="125 - Ομάδα"/>
                <p:cNvGrpSpPr/>
                <p:nvPr/>
              </p:nvGrpSpPr>
              <p:grpSpPr>
                <a:xfrm rot="21362256">
                  <a:off x="3275858" y="742739"/>
                  <a:ext cx="288000" cy="127841"/>
                  <a:chOff x="683568" y="1268760"/>
                  <a:chExt cx="288000" cy="144016"/>
                </a:xfrm>
              </p:grpSpPr>
              <p:sp>
                <p:nvSpPr>
                  <p:cNvPr id="196" name="207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97" name="208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38" name="128 - Ομάδα"/>
                <p:cNvGrpSpPr/>
                <p:nvPr/>
              </p:nvGrpSpPr>
              <p:grpSpPr>
                <a:xfrm rot="20737091">
                  <a:off x="3563890" y="742739"/>
                  <a:ext cx="288000" cy="127841"/>
                  <a:chOff x="683568" y="1268760"/>
                  <a:chExt cx="288000" cy="144016"/>
                </a:xfrm>
              </p:grpSpPr>
              <p:sp>
                <p:nvSpPr>
                  <p:cNvPr id="194" name="205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95" name="206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39" name="131 - Ομάδα"/>
                <p:cNvGrpSpPr/>
                <p:nvPr/>
              </p:nvGrpSpPr>
              <p:grpSpPr>
                <a:xfrm>
                  <a:off x="3851954" y="1126262"/>
                  <a:ext cx="288000" cy="127841"/>
                  <a:chOff x="683568" y="1268760"/>
                  <a:chExt cx="288000" cy="144016"/>
                </a:xfrm>
              </p:grpSpPr>
              <p:sp>
                <p:nvSpPr>
                  <p:cNvPr id="192" name="203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93" name="204 - Έλλειψη"/>
                  <p:cNvSpPr/>
                  <p:nvPr/>
                </p:nvSpPr>
                <p:spPr>
                  <a:xfrm>
                    <a:off x="755576" y="1304556"/>
                    <a:ext cx="144000" cy="7200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40" name="134 - Ομάδα"/>
                <p:cNvGrpSpPr/>
                <p:nvPr/>
              </p:nvGrpSpPr>
              <p:grpSpPr>
                <a:xfrm>
                  <a:off x="4139985" y="1126262"/>
                  <a:ext cx="288000" cy="127841"/>
                  <a:chOff x="683568" y="1268760"/>
                  <a:chExt cx="288000" cy="144016"/>
                </a:xfrm>
              </p:grpSpPr>
              <p:sp>
                <p:nvSpPr>
                  <p:cNvPr id="190" name="201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91" name="202 - Έλλειψη"/>
                  <p:cNvSpPr/>
                  <p:nvPr/>
                </p:nvSpPr>
                <p:spPr>
                  <a:xfrm>
                    <a:off x="755576" y="1304556"/>
                    <a:ext cx="144000" cy="7200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41" name="137 - Ομάδα"/>
                <p:cNvGrpSpPr/>
                <p:nvPr/>
              </p:nvGrpSpPr>
              <p:grpSpPr>
                <a:xfrm>
                  <a:off x="4428017" y="1126262"/>
                  <a:ext cx="288000" cy="127841"/>
                  <a:chOff x="683568" y="1268760"/>
                  <a:chExt cx="288000" cy="144016"/>
                </a:xfrm>
              </p:grpSpPr>
              <p:sp>
                <p:nvSpPr>
                  <p:cNvPr id="188" name="199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89" name="200 - Έλλειψη"/>
                  <p:cNvSpPr/>
                  <p:nvPr/>
                </p:nvSpPr>
                <p:spPr>
                  <a:xfrm>
                    <a:off x="755576" y="1304556"/>
                    <a:ext cx="144000" cy="7200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42" name="140 - Ομάδα"/>
                <p:cNvGrpSpPr/>
                <p:nvPr/>
              </p:nvGrpSpPr>
              <p:grpSpPr>
                <a:xfrm>
                  <a:off x="4716050" y="1126262"/>
                  <a:ext cx="288000" cy="127841"/>
                  <a:chOff x="683568" y="1268760"/>
                  <a:chExt cx="288000" cy="144016"/>
                </a:xfrm>
              </p:grpSpPr>
              <p:sp>
                <p:nvSpPr>
                  <p:cNvPr id="186" name="197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87" name="198 - Έλλειψη"/>
                  <p:cNvSpPr/>
                  <p:nvPr/>
                </p:nvSpPr>
                <p:spPr>
                  <a:xfrm>
                    <a:off x="755576" y="1304556"/>
                    <a:ext cx="144000" cy="7200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43" name="143 - Ομάδα"/>
                <p:cNvGrpSpPr/>
                <p:nvPr/>
              </p:nvGrpSpPr>
              <p:grpSpPr>
                <a:xfrm>
                  <a:off x="5004082" y="1126262"/>
                  <a:ext cx="288000" cy="127841"/>
                  <a:chOff x="683568" y="1268760"/>
                  <a:chExt cx="288000" cy="144016"/>
                </a:xfrm>
              </p:grpSpPr>
              <p:sp>
                <p:nvSpPr>
                  <p:cNvPr id="184" name="195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85" name="196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44" name="149 - Ομάδα"/>
                <p:cNvGrpSpPr/>
                <p:nvPr/>
              </p:nvGrpSpPr>
              <p:grpSpPr>
                <a:xfrm rot="20961576">
                  <a:off x="3851954" y="998421"/>
                  <a:ext cx="288000" cy="127841"/>
                  <a:chOff x="683568" y="1268760"/>
                  <a:chExt cx="288000" cy="144016"/>
                </a:xfrm>
              </p:grpSpPr>
              <p:sp>
                <p:nvSpPr>
                  <p:cNvPr id="182" name="193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83" name="194 - Έλλειψη"/>
                  <p:cNvSpPr/>
                  <p:nvPr/>
                </p:nvSpPr>
                <p:spPr>
                  <a:xfrm>
                    <a:off x="755576" y="1304556"/>
                    <a:ext cx="144000" cy="7200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45" name="152 - Ομάδα"/>
                <p:cNvGrpSpPr/>
                <p:nvPr/>
              </p:nvGrpSpPr>
              <p:grpSpPr>
                <a:xfrm rot="331020">
                  <a:off x="4139985" y="998421"/>
                  <a:ext cx="288000" cy="127841"/>
                  <a:chOff x="683568" y="1268760"/>
                  <a:chExt cx="288000" cy="144016"/>
                </a:xfrm>
              </p:grpSpPr>
              <p:sp>
                <p:nvSpPr>
                  <p:cNvPr id="180" name="191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81" name="192 - Έλλειψη"/>
                  <p:cNvSpPr/>
                  <p:nvPr/>
                </p:nvSpPr>
                <p:spPr>
                  <a:xfrm>
                    <a:off x="755576" y="1304556"/>
                    <a:ext cx="144000" cy="7200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46" name="155 - Ομάδα"/>
                <p:cNvGrpSpPr/>
                <p:nvPr/>
              </p:nvGrpSpPr>
              <p:grpSpPr>
                <a:xfrm rot="21102486">
                  <a:off x="4428017" y="998421"/>
                  <a:ext cx="288000" cy="127841"/>
                  <a:chOff x="683568" y="1268760"/>
                  <a:chExt cx="288000" cy="144016"/>
                </a:xfrm>
              </p:grpSpPr>
              <p:sp>
                <p:nvSpPr>
                  <p:cNvPr id="178" name="189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79" name="190 - Έλλειψη"/>
                  <p:cNvSpPr/>
                  <p:nvPr/>
                </p:nvSpPr>
                <p:spPr>
                  <a:xfrm>
                    <a:off x="754429" y="1312424"/>
                    <a:ext cx="108000" cy="54000"/>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47" name="158 - Ομάδα"/>
                <p:cNvGrpSpPr/>
                <p:nvPr/>
              </p:nvGrpSpPr>
              <p:grpSpPr>
                <a:xfrm>
                  <a:off x="4716050" y="998421"/>
                  <a:ext cx="288000" cy="127841"/>
                  <a:chOff x="683568" y="1268760"/>
                  <a:chExt cx="288000" cy="144016"/>
                </a:xfrm>
              </p:grpSpPr>
              <p:sp>
                <p:nvSpPr>
                  <p:cNvPr id="176" name="187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77" name="188 - Έλλειψη"/>
                  <p:cNvSpPr/>
                  <p:nvPr/>
                </p:nvSpPr>
                <p:spPr>
                  <a:xfrm>
                    <a:off x="755576" y="1322478"/>
                    <a:ext cx="144000" cy="40574"/>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48" name="161 - Ομάδα"/>
                <p:cNvGrpSpPr/>
                <p:nvPr/>
              </p:nvGrpSpPr>
              <p:grpSpPr>
                <a:xfrm rot="530931">
                  <a:off x="5004082" y="998421"/>
                  <a:ext cx="288000" cy="127841"/>
                  <a:chOff x="683568" y="1268760"/>
                  <a:chExt cx="288000" cy="144016"/>
                </a:xfrm>
              </p:grpSpPr>
              <p:sp>
                <p:nvSpPr>
                  <p:cNvPr id="174" name="185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75" name="186 - Έλλειψη"/>
                  <p:cNvSpPr/>
                  <p:nvPr/>
                </p:nvSpPr>
                <p:spPr>
                  <a:xfrm>
                    <a:off x="756799" y="1312412"/>
                    <a:ext cx="144000" cy="5400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49" name="167 - Ομάδα"/>
                <p:cNvGrpSpPr/>
                <p:nvPr/>
              </p:nvGrpSpPr>
              <p:grpSpPr>
                <a:xfrm rot="20943401">
                  <a:off x="3851954" y="870580"/>
                  <a:ext cx="288000" cy="127841"/>
                  <a:chOff x="683568" y="1268760"/>
                  <a:chExt cx="288000" cy="144016"/>
                </a:xfrm>
              </p:grpSpPr>
              <p:sp>
                <p:nvSpPr>
                  <p:cNvPr id="172" name="183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73" name="184 - Έλλειψη"/>
                  <p:cNvSpPr/>
                  <p:nvPr/>
                </p:nvSpPr>
                <p:spPr>
                  <a:xfrm>
                    <a:off x="755576" y="1304556"/>
                    <a:ext cx="144000" cy="7200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0" name="170 - Ομάδα"/>
                <p:cNvGrpSpPr/>
                <p:nvPr/>
              </p:nvGrpSpPr>
              <p:grpSpPr>
                <a:xfrm rot="765449">
                  <a:off x="4139984" y="870580"/>
                  <a:ext cx="288000" cy="127841"/>
                  <a:chOff x="683568" y="1268760"/>
                  <a:chExt cx="288000" cy="144016"/>
                </a:xfrm>
              </p:grpSpPr>
              <p:sp>
                <p:nvSpPr>
                  <p:cNvPr id="170" name="181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71" name="182 - Έλλειψη"/>
                  <p:cNvSpPr/>
                  <p:nvPr/>
                </p:nvSpPr>
                <p:spPr>
                  <a:xfrm>
                    <a:off x="754661" y="1301311"/>
                    <a:ext cx="144000" cy="70971"/>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1" name="173 - Ομάδα"/>
                <p:cNvGrpSpPr/>
                <p:nvPr/>
              </p:nvGrpSpPr>
              <p:grpSpPr>
                <a:xfrm rot="641735">
                  <a:off x="4426322" y="870439"/>
                  <a:ext cx="288000" cy="144066"/>
                  <a:chOff x="683568" y="1268760"/>
                  <a:chExt cx="288000" cy="162294"/>
                </a:xfrm>
              </p:grpSpPr>
              <p:sp>
                <p:nvSpPr>
                  <p:cNvPr id="168" name="179 - Στρογγυλεμένο ορθογώνιο"/>
                  <p:cNvSpPr/>
                  <p:nvPr/>
                </p:nvSpPr>
                <p:spPr>
                  <a:xfrm>
                    <a:off x="683568" y="1268760"/>
                    <a:ext cx="288000" cy="162294"/>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69" name="180 - Έλλειψη"/>
                  <p:cNvSpPr/>
                  <p:nvPr/>
                </p:nvSpPr>
                <p:spPr>
                  <a:xfrm>
                    <a:off x="755576" y="1304556"/>
                    <a:ext cx="144000" cy="7200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2" name="176 - Ομάδα"/>
                <p:cNvGrpSpPr/>
                <p:nvPr/>
              </p:nvGrpSpPr>
              <p:grpSpPr>
                <a:xfrm rot="21130961">
                  <a:off x="4718329" y="868259"/>
                  <a:ext cx="324000" cy="159784"/>
                  <a:chOff x="683568" y="1268760"/>
                  <a:chExt cx="324000" cy="144016"/>
                </a:xfrm>
              </p:grpSpPr>
              <p:sp>
                <p:nvSpPr>
                  <p:cNvPr id="166" name="177 - Στρογγυλεμένο ορθογώνιο"/>
                  <p:cNvSpPr/>
                  <p:nvPr/>
                </p:nvSpPr>
                <p:spPr>
                  <a:xfrm>
                    <a:off x="683568" y="1268760"/>
                    <a:ext cx="324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67" name="178 - Έλλειψη"/>
                  <p:cNvSpPr/>
                  <p:nvPr/>
                </p:nvSpPr>
                <p:spPr>
                  <a:xfrm>
                    <a:off x="755576" y="1304556"/>
                    <a:ext cx="144000" cy="7200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3" name="179 - Ομάδα"/>
                <p:cNvGrpSpPr/>
                <p:nvPr/>
              </p:nvGrpSpPr>
              <p:grpSpPr>
                <a:xfrm rot="20597216">
                  <a:off x="5004082" y="870580"/>
                  <a:ext cx="288000" cy="127841"/>
                  <a:chOff x="683568" y="1268760"/>
                  <a:chExt cx="288000" cy="144016"/>
                </a:xfrm>
              </p:grpSpPr>
              <p:sp>
                <p:nvSpPr>
                  <p:cNvPr id="164" name="175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65" name="176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4" name="185 - Ομάδα"/>
                <p:cNvGrpSpPr/>
                <p:nvPr/>
              </p:nvGrpSpPr>
              <p:grpSpPr>
                <a:xfrm rot="479802">
                  <a:off x="3851954" y="742739"/>
                  <a:ext cx="288000" cy="127841"/>
                  <a:chOff x="683568" y="1268760"/>
                  <a:chExt cx="288000" cy="144016"/>
                </a:xfrm>
              </p:grpSpPr>
              <p:sp>
                <p:nvSpPr>
                  <p:cNvPr id="162" name="173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63" name="174 - Έλλειψη"/>
                  <p:cNvSpPr/>
                  <p:nvPr/>
                </p:nvSpPr>
                <p:spPr>
                  <a:xfrm>
                    <a:off x="755576" y="1304556"/>
                    <a:ext cx="144000" cy="7200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5" name="188 - Ομάδα"/>
                <p:cNvGrpSpPr/>
                <p:nvPr/>
              </p:nvGrpSpPr>
              <p:grpSpPr>
                <a:xfrm rot="20732674">
                  <a:off x="4139985" y="742739"/>
                  <a:ext cx="288000" cy="127841"/>
                  <a:chOff x="683568" y="1268760"/>
                  <a:chExt cx="288000" cy="144016"/>
                </a:xfrm>
              </p:grpSpPr>
              <p:sp>
                <p:nvSpPr>
                  <p:cNvPr id="160" name="171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61" name="172 - Έλλειψη"/>
                  <p:cNvSpPr/>
                  <p:nvPr/>
                </p:nvSpPr>
                <p:spPr>
                  <a:xfrm>
                    <a:off x="755576" y="1304556"/>
                    <a:ext cx="144000" cy="7200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6" name="191 - Ομάδα"/>
                <p:cNvGrpSpPr/>
                <p:nvPr/>
              </p:nvGrpSpPr>
              <p:grpSpPr>
                <a:xfrm rot="675795">
                  <a:off x="4428017" y="742739"/>
                  <a:ext cx="288000" cy="127841"/>
                  <a:chOff x="683568" y="1268760"/>
                  <a:chExt cx="288000" cy="144016"/>
                </a:xfrm>
              </p:grpSpPr>
              <p:sp>
                <p:nvSpPr>
                  <p:cNvPr id="158" name="169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59" name="170 - Έλλειψη"/>
                  <p:cNvSpPr/>
                  <p:nvPr/>
                </p:nvSpPr>
                <p:spPr>
                  <a:xfrm>
                    <a:off x="739980" y="1307663"/>
                    <a:ext cx="180000" cy="7200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7" name="194 - Ομάδα"/>
                <p:cNvGrpSpPr/>
                <p:nvPr/>
              </p:nvGrpSpPr>
              <p:grpSpPr>
                <a:xfrm rot="397959">
                  <a:off x="4716050" y="742739"/>
                  <a:ext cx="288000" cy="127841"/>
                  <a:chOff x="683568" y="1268760"/>
                  <a:chExt cx="288000" cy="144016"/>
                </a:xfrm>
              </p:grpSpPr>
              <p:sp>
                <p:nvSpPr>
                  <p:cNvPr id="156" name="167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57" name="168 - Έλλειψη"/>
                  <p:cNvSpPr/>
                  <p:nvPr/>
                </p:nvSpPr>
                <p:spPr>
                  <a:xfrm>
                    <a:off x="757413" y="1322358"/>
                    <a:ext cx="144000" cy="40574"/>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8" name="197 - Ομάδα"/>
                <p:cNvGrpSpPr/>
                <p:nvPr/>
              </p:nvGrpSpPr>
              <p:grpSpPr>
                <a:xfrm rot="1260214">
                  <a:off x="5012033" y="742739"/>
                  <a:ext cx="288000" cy="127841"/>
                  <a:chOff x="683568" y="1268760"/>
                  <a:chExt cx="288000" cy="144016"/>
                </a:xfrm>
              </p:grpSpPr>
              <p:sp>
                <p:nvSpPr>
                  <p:cNvPr id="154" name="165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55" name="166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9" name="203 - Ομάδα"/>
                <p:cNvGrpSpPr/>
                <p:nvPr/>
              </p:nvGrpSpPr>
              <p:grpSpPr>
                <a:xfrm>
                  <a:off x="3766571" y="614898"/>
                  <a:ext cx="301373" cy="157588"/>
                  <a:chOff x="683567" y="1235249"/>
                  <a:chExt cx="301373" cy="177527"/>
                </a:xfrm>
              </p:grpSpPr>
              <p:sp>
                <p:nvSpPr>
                  <p:cNvPr id="152" name="163 - Στρογγυλεμένο ορθογώνιο"/>
                  <p:cNvSpPr/>
                  <p:nvPr/>
                </p:nvSpPr>
                <p:spPr>
                  <a:xfrm>
                    <a:off x="683567" y="1235249"/>
                    <a:ext cx="301373" cy="177527"/>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53" name="164 - Έλλειψη"/>
                  <p:cNvSpPr/>
                  <p:nvPr/>
                </p:nvSpPr>
                <p:spPr>
                  <a:xfrm>
                    <a:off x="763527" y="1272752"/>
                    <a:ext cx="144000" cy="108000"/>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0" name="206 - Ομάδα"/>
                <p:cNvGrpSpPr/>
                <p:nvPr/>
              </p:nvGrpSpPr>
              <p:grpSpPr>
                <a:xfrm rot="379388">
                  <a:off x="4054655" y="592079"/>
                  <a:ext cx="301373" cy="157588"/>
                  <a:chOff x="683567" y="1235249"/>
                  <a:chExt cx="301373" cy="177527"/>
                </a:xfrm>
              </p:grpSpPr>
              <p:sp>
                <p:nvSpPr>
                  <p:cNvPr id="150" name="161 - Στρογγυλεμένο ορθογώνιο"/>
                  <p:cNvSpPr/>
                  <p:nvPr/>
                </p:nvSpPr>
                <p:spPr>
                  <a:xfrm>
                    <a:off x="683567" y="1235249"/>
                    <a:ext cx="301373" cy="177527"/>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51" name="162 - Έλλειψη"/>
                  <p:cNvSpPr/>
                  <p:nvPr/>
                </p:nvSpPr>
                <p:spPr>
                  <a:xfrm>
                    <a:off x="763527" y="1272752"/>
                    <a:ext cx="144000" cy="108000"/>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1" name="209 - Ομάδα"/>
                <p:cNvGrpSpPr/>
                <p:nvPr/>
              </p:nvGrpSpPr>
              <p:grpSpPr>
                <a:xfrm rot="551728">
                  <a:off x="4331601" y="566894"/>
                  <a:ext cx="324000" cy="180082"/>
                  <a:chOff x="683598" y="1235477"/>
                  <a:chExt cx="324000" cy="202867"/>
                </a:xfrm>
              </p:grpSpPr>
              <p:sp>
                <p:nvSpPr>
                  <p:cNvPr id="148" name="159 - Στρογγυλεμένο ορθογώνιο"/>
                  <p:cNvSpPr/>
                  <p:nvPr/>
                </p:nvSpPr>
                <p:spPr>
                  <a:xfrm>
                    <a:off x="683598" y="1235477"/>
                    <a:ext cx="324000" cy="202867"/>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49" name="160 - Έλλειψη"/>
                  <p:cNvSpPr/>
                  <p:nvPr/>
                </p:nvSpPr>
                <p:spPr>
                  <a:xfrm>
                    <a:off x="763527" y="1272752"/>
                    <a:ext cx="144000" cy="108000"/>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2" name="212 - Ομάδα"/>
                <p:cNvGrpSpPr/>
                <p:nvPr/>
              </p:nvGrpSpPr>
              <p:grpSpPr>
                <a:xfrm>
                  <a:off x="4614767" y="593724"/>
                  <a:ext cx="301373" cy="157588"/>
                  <a:chOff x="683567" y="1235249"/>
                  <a:chExt cx="301373" cy="177527"/>
                </a:xfrm>
              </p:grpSpPr>
              <p:sp>
                <p:nvSpPr>
                  <p:cNvPr id="146" name="157 - Στρογγυλεμένο ορθογώνιο"/>
                  <p:cNvSpPr/>
                  <p:nvPr/>
                </p:nvSpPr>
                <p:spPr>
                  <a:xfrm>
                    <a:off x="683567" y="1235249"/>
                    <a:ext cx="301373" cy="177527"/>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47" name="158 - Έλλειψη"/>
                  <p:cNvSpPr/>
                  <p:nvPr/>
                </p:nvSpPr>
                <p:spPr>
                  <a:xfrm>
                    <a:off x="763527" y="1272752"/>
                    <a:ext cx="144000" cy="108000"/>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3" name="215 - Ομάδα"/>
                <p:cNvGrpSpPr/>
                <p:nvPr/>
              </p:nvGrpSpPr>
              <p:grpSpPr>
                <a:xfrm rot="961388">
                  <a:off x="4947760" y="594036"/>
                  <a:ext cx="301373" cy="157588"/>
                  <a:chOff x="683567" y="1235249"/>
                  <a:chExt cx="301373" cy="177527"/>
                </a:xfrm>
              </p:grpSpPr>
              <p:sp>
                <p:nvSpPr>
                  <p:cNvPr id="144" name="155 - Στρογγυλεμένο ορθογώνιο"/>
                  <p:cNvSpPr/>
                  <p:nvPr/>
                </p:nvSpPr>
                <p:spPr>
                  <a:xfrm>
                    <a:off x="683567" y="1235249"/>
                    <a:ext cx="301373" cy="177527"/>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45" name="156 - Έλλειψη"/>
                  <p:cNvSpPr/>
                  <p:nvPr/>
                </p:nvSpPr>
                <p:spPr>
                  <a:xfrm>
                    <a:off x="763527" y="1272752"/>
                    <a:ext cx="144000" cy="10800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4" name="218 - Ομάδα"/>
                <p:cNvGrpSpPr/>
                <p:nvPr/>
              </p:nvGrpSpPr>
              <p:grpSpPr>
                <a:xfrm>
                  <a:off x="5292082" y="1126262"/>
                  <a:ext cx="288000" cy="127841"/>
                  <a:chOff x="683568" y="1268760"/>
                  <a:chExt cx="288000" cy="144016"/>
                </a:xfrm>
              </p:grpSpPr>
              <p:sp>
                <p:nvSpPr>
                  <p:cNvPr id="142" name="153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43" name="154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5" name="221 - Ομάδα"/>
                <p:cNvGrpSpPr/>
                <p:nvPr/>
              </p:nvGrpSpPr>
              <p:grpSpPr>
                <a:xfrm rot="1115512">
                  <a:off x="5436098" y="1083914"/>
                  <a:ext cx="288000" cy="127841"/>
                  <a:chOff x="683568" y="1268760"/>
                  <a:chExt cx="288000" cy="144016"/>
                </a:xfrm>
              </p:grpSpPr>
              <p:sp>
                <p:nvSpPr>
                  <p:cNvPr id="140" name="151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41" name="152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6" name="224 - Ομάδα"/>
                <p:cNvGrpSpPr/>
                <p:nvPr/>
              </p:nvGrpSpPr>
              <p:grpSpPr>
                <a:xfrm rot="20946055">
                  <a:off x="5591132" y="1128105"/>
                  <a:ext cx="288000" cy="127841"/>
                  <a:chOff x="683568" y="1268760"/>
                  <a:chExt cx="288000" cy="144016"/>
                </a:xfrm>
              </p:grpSpPr>
              <p:sp>
                <p:nvSpPr>
                  <p:cNvPr id="138" name="149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39" name="150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7" name="227 - Ομάδα"/>
                <p:cNvGrpSpPr/>
                <p:nvPr/>
              </p:nvGrpSpPr>
              <p:grpSpPr>
                <a:xfrm rot="17693970">
                  <a:off x="6262448" y="1039237"/>
                  <a:ext cx="255654" cy="144016"/>
                  <a:chOff x="683568" y="1268760"/>
                  <a:chExt cx="288000" cy="144016"/>
                </a:xfrm>
              </p:grpSpPr>
              <p:sp>
                <p:nvSpPr>
                  <p:cNvPr id="136" name="147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37" name="148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8" name="230 - Ομάδα"/>
                <p:cNvGrpSpPr/>
                <p:nvPr/>
              </p:nvGrpSpPr>
              <p:grpSpPr>
                <a:xfrm>
                  <a:off x="6444242" y="1126262"/>
                  <a:ext cx="288000" cy="127841"/>
                  <a:chOff x="683568" y="1268760"/>
                  <a:chExt cx="288000" cy="144016"/>
                </a:xfrm>
              </p:grpSpPr>
              <p:sp>
                <p:nvSpPr>
                  <p:cNvPr id="134" name="145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35" name="146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9" name="239 - Ομάδα"/>
                <p:cNvGrpSpPr/>
                <p:nvPr/>
              </p:nvGrpSpPr>
              <p:grpSpPr>
                <a:xfrm rot="20961576">
                  <a:off x="5305456" y="975918"/>
                  <a:ext cx="288000" cy="127841"/>
                  <a:chOff x="683568" y="1268760"/>
                  <a:chExt cx="288000" cy="144016"/>
                </a:xfrm>
              </p:grpSpPr>
              <p:sp>
                <p:nvSpPr>
                  <p:cNvPr id="132" name="141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33" name="142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70" name="242 - Ομάδα"/>
                <p:cNvGrpSpPr/>
                <p:nvPr/>
              </p:nvGrpSpPr>
              <p:grpSpPr>
                <a:xfrm rot="331020">
                  <a:off x="5593487" y="975918"/>
                  <a:ext cx="288000" cy="127841"/>
                  <a:chOff x="683568" y="1268760"/>
                  <a:chExt cx="288000" cy="144016"/>
                </a:xfrm>
              </p:grpSpPr>
              <p:sp>
                <p:nvSpPr>
                  <p:cNvPr id="130" name="139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31" name="140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71" name="245 - Ομάδα"/>
                <p:cNvGrpSpPr/>
                <p:nvPr/>
              </p:nvGrpSpPr>
              <p:grpSpPr>
                <a:xfrm rot="21102486">
                  <a:off x="6363354" y="888347"/>
                  <a:ext cx="288000" cy="127841"/>
                  <a:chOff x="683568" y="1268760"/>
                  <a:chExt cx="288000" cy="144016"/>
                </a:xfrm>
              </p:grpSpPr>
              <p:sp>
                <p:nvSpPr>
                  <p:cNvPr id="128" name="137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29" name="138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72" name="248 - Ομάδα"/>
                <p:cNvGrpSpPr/>
                <p:nvPr/>
              </p:nvGrpSpPr>
              <p:grpSpPr>
                <a:xfrm rot="786097">
                  <a:off x="6532403" y="773258"/>
                  <a:ext cx="324000" cy="159784"/>
                  <a:chOff x="683568" y="1268760"/>
                  <a:chExt cx="324000" cy="144016"/>
                </a:xfrm>
              </p:grpSpPr>
              <p:sp>
                <p:nvSpPr>
                  <p:cNvPr id="126" name="135 - Στρογγυλεμένο ορθογώνιο"/>
                  <p:cNvSpPr/>
                  <p:nvPr/>
                </p:nvSpPr>
                <p:spPr>
                  <a:xfrm>
                    <a:off x="683568" y="1268760"/>
                    <a:ext cx="324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27" name="136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73" name="251 - Ομάδα"/>
                <p:cNvGrpSpPr/>
                <p:nvPr/>
              </p:nvGrpSpPr>
              <p:grpSpPr>
                <a:xfrm rot="20732674">
                  <a:off x="5593487" y="720235"/>
                  <a:ext cx="288000" cy="127841"/>
                  <a:chOff x="683568" y="1268760"/>
                  <a:chExt cx="288000" cy="144016"/>
                </a:xfrm>
              </p:grpSpPr>
              <p:sp>
                <p:nvSpPr>
                  <p:cNvPr id="124" name="133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25" name="134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74" name="254 - Ομάδα"/>
                <p:cNvGrpSpPr/>
                <p:nvPr/>
              </p:nvGrpSpPr>
              <p:grpSpPr>
                <a:xfrm>
                  <a:off x="5220074" y="592394"/>
                  <a:ext cx="301373" cy="157588"/>
                  <a:chOff x="683567" y="1235249"/>
                  <a:chExt cx="301373" cy="177527"/>
                </a:xfrm>
              </p:grpSpPr>
              <p:sp>
                <p:nvSpPr>
                  <p:cNvPr id="122" name="131 - Στρογγυλεμένο ορθογώνιο"/>
                  <p:cNvSpPr/>
                  <p:nvPr/>
                </p:nvSpPr>
                <p:spPr>
                  <a:xfrm>
                    <a:off x="683567" y="1235249"/>
                    <a:ext cx="301373" cy="177527"/>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23" name="132 - Έλλειψη"/>
                  <p:cNvSpPr/>
                  <p:nvPr/>
                </p:nvSpPr>
                <p:spPr>
                  <a:xfrm>
                    <a:off x="763527" y="1272752"/>
                    <a:ext cx="144000" cy="10800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75" name="273 - Ομάδα"/>
                <p:cNvGrpSpPr/>
                <p:nvPr/>
              </p:nvGrpSpPr>
              <p:grpSpPr>
                <a:xfrm>
                  <a:off x="5868146" y="550977"/>
                  <a:ext cx="182880" cy="258746"/>
                  <a:chOff x="5907819" y="797846"/>
                  <a:chExt cx="182880" cy="291483"/>
                </a:xfrm>
              </p:grpSpPr>
              <p:sp>
                <p:nvSpPr>
                  <p:cNvPr id="120" name="129 - Ελεύθερη σχεδίαση"/>
                  <p:cNvSpPr/>
                  <p:nvPr/>
                </p:nvSpPr>
                <p:spPr>
                  <a:xfrm>
                    <a:off x="5907819" y="797846"/>
                    <a:ext cx="182880" cy="291483"/>
                  </a:xfrm>
                  <a:custGeom>
                    <a:avLst/>
                    <a:gdLst>
                      <a:gd name="connsiteX0" fmla="*/ 119270 w 182880"/>
                      <a:gd name="connsiteY0" fmla="*/ 5236 h 291483"/>
                      <a:gd name="connsiteX1" fmla="*/ 119270 w 182880"/>
                      <a:gd name="connsiteY1" fmla="*/ 5236 h 291483"/>
                      <a:gd name="connsiteX2" fmla="*/ 47708 w 182880"/>
                      <a:gd name="connsiteY2" fmla="*/ 21138 h 291483"/>
                      <a:gd name="connsiteX3" fmla="*/ 23854 w 182880"/>
                      <a:gd name="connsiteY3" fmla="*/ 29090 h 291483"/>
                      <a:gd name="connsiteX4" fmla="*/ 7951 w 182880"/>
                      <a:gd name="connsiteY4" fmla="*/ 76797 h 291483"/>
                      <a:gd name="connsiteX5" fmla="*/ 0 w 182880"/>
                      <a:gd name="connsiteY5" fmla="*/ 100651 h 291483"/>
                      <a:gd name="connsiteX6" fmla="*/ 7951 w 182880"/>
                      <a:gd name="connsiteY6" fmla="*/ 219921 h 291483"/>
                      <a:gd name="connsiteX7" fmla="*/ 23854 w 182880"/>
                      <a:gd name="connsiteY7" fmla="*/ 275580 h 291483"/>
                      <a:gd name="connsiteX8" fmla="*/ 47708 w 182880"/>
                      <a:gd name="connsiteY8" fmla="*/ 283531 h 291483"/>
                      <a:gd name="connsiteX9" fmla="*/ 103367 w 182880"/>
                      <a:gd name="connsiteY9" fmla="*/ 291483 h 291483"/>
                      <a:gd name="connsiteX10" fmla="*/ 151075 w 182880"/>
                      <a:gd name="connsiteY10" fmla="*/ 267629 h 291483"/>
                      <a:gd name="connsiteX11" fmla="*/ 182880 w 182880"/>
                      <a:gd name="connsiteY11" fmla="*/ 219921 h 291483"/>
                      <a:gd name="connsiteX12" fmla="*/ 174929 w 182880"/>
                      <a:gd name="connsiteY12" fmla="*/ 84749 h 291483"/>
                      <a:gd name="connsiteX13" fmla="*/ 159026 w 182880"/>
                      <a:gd name="connsiteY13" fmla="*/ 60895 h 291483"/>
                      <a:gd name="connsiteX14" fmla="*/ 135172 w 182880"/>
                      <a:gd name="connsiteY14" fmla="*/ 5236 h 291483"/>
                      <a:gd name="connsiteX15" fmla="*/ 119270 w 182880"/>
                      <a:gd name="connsiteY15" fmla="*/ 5236 h 29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 h="291483">
                        <a:moveTo>
                          <a:pt x="119270" y="5236"/>
                        </a:moveTo>
                        <a:lnTo>
                          <a:pt x="119270" y="5236"/>
                        </a:lnTo>
                        <a:cubicBezTo>
                          <a:pt x="95416" y="10537"/>
                          <a:pt x="71414" y="15211"/>
                          <a:pt x="47708" y="21138"/>
                        </a:cubicBezTo>
                        <a:cubicBezTo>
                          <a:pt x="39577" y="23171"/>
                          <a:pt x="28726" y="22270"/>
                          <a:pt x="23854" y="29090"/>
                        </a:cubicBezTo>
                        <a:cubicBezTo>
                          <a:pt x="14111" y="42730"/>
                          <a:pt x="13252" y="60895"/>
                          <a:pt x="7951" y="76797"/>
                        </a:cubicBezTo>
                        <a:lnTo>
                          <a:pt x="0" y="100651"/>
                        </a:lnTo>
                        <a:cubicBezTo>
                          <a:pt x="2650" y="140408"/>
                          <a:pt x="3780" y="180295"/>
                          <a:pt x="7951" y="219921"/>
                        </a:cubicBezTo>
                        <a:cubicBezTo>
                          <a:pt x="7975" y="220150"/>
                          <a:pt x="20087" y="271813"/>
                          <a:pt x="23854" y="275580"/>
                        </a:cubicBezTo>
                        <a:cubicBezTo>
                          <a:pt x="29781" y="281507"/>
                          <a:pt x="39489" y="281887"/>
                          <a:pt x="47708" y="283531"/>
                        </a:cubicBezTo>
                        <a:cubicBezTo>
                          <a:pt x="66085" y="287207"/>
                          <a:pt x="84814" y="288832"/>
                          <a:pt x="103367" y="291483"/>
                        </a:cubicBezTo>
                        <a:cubicBezTo>
                          <a:pt x="120380" y="285811"/>
                          <a:pt x="138383" y="282134"/>
                          <a:pt x="151075" y="267629"/>
                        </a:cubicBezTo>
                        <a:cubicBezTo>
                          <a:pt x="163661" y="253245"/>
                          <a:pt x="182880" y="219921"/>
                          <a:pt x="182880" y="219921"/>
                        </a:cubicBezTo>
                        <a:cubicBezTo>
                          <a:pt x="180230" y="174864"/>
                          <a:pt x="181624" y="129385"/>
                          <a:pt x="174929" y="84749"/>
                        </a:cubicBezTo>
                        <a:cubicBezTo>
                          <a:pt x="173511" y="75298"/>
                          <a:pt x="162790" y="69679"/>
                          <a:pt x="159026" y="60895"/>
                        </a:cubicBezTo>
                        <a:cubicBezTo>
                          <a:pt x="149061" y="37643"/>
                          <a:pt x="156872" y="22596"/>
                          <a:pt x="135172" y="5236"/>
                        </a:cubicBezTo>
                        <a:cubicBezTo>
                          <a:pt x="128627" y="0"/>
                          <a:pt x="121920" y="5236"/>
                          <a:pt x="119270" y="5236"/>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21" name="130 - Ελεύθερη σχεδίαση"/>
                  <p:cNvSpPr/>
                  <p:nvPr/>
                </p:nvSpPr>
                <p:spPr>
                  <a:xfrm>
                    <a:off x="5949361" y="870233"/>
                    <a:ext cx="109533" cy="155486"/>
                  </a:xfrm>
                  <a:custGeom>
                    <a:avLst/>
                    <a:gdLst>
                      <a:gd name="connsiteX0" fmla="*/ 30020 w 109533"/>
                      <a:gd name="connsiteY0" fmla="*/ 12362 h 155486"/>
                      <a:gd name="connsiteX1" fmla="*/ 30020 w 109533"/>
                      <a:gd name="connsiteY1" fmla="*/ 12362 h 155486"/>
                      <a:gd name="connsiteX2" fmla="*/ 14118 w 109533"/>
                      <a:gd name="connsiteY2" fmla="*/ 123681 h 155486"/>
                      <a:gd name="connsiteX3" fmla="*/ 22069 w 109533"/>
                      <a:gd name="connsiteY3" fmla="*/ 147535 h 155486"/>
                      <a:gd name="connsiteX4" fmla="*/ 53874 w 109533"/>
                      <a:gd name="connsiteY4" fmla="*/ 155486 h 155486"/>
                      <a:gd name="connsiteX5" fmla="*/ 77728 w 109533"/>
                      <a:gd name="connsiteY5" fmla="*/ 147535 h 155486"/>
                      <a:gd name="connsiteX6" fmla="*/ 109533 w 109533"/>
                      <a:gd name="connsiteY6" fmla="*/ 99827 h 155486"/>
                      <a:gd name="connsiteX7" fmla="*/ 93631 w 109533"/>
                      <a:gd name="connsiteY7" fmla="*/ 52119 h 155486"/>
                      <a:gd name="connsiteX8" fmla="*/ 85679 w 109533"/>
                      <a:gd name="connsiteY8" fmla="*/ 20314 h 155486"/>
                      <a:gd name="connsiteX9" fmla="*/ 30020 w 109533"/>
                      <a:gd name="connsiteY9" fmla="*/ 12362 h 15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533" h="155486">
                        <a:moveTo>
                          <a:pt x="30020" y="12362"/>
                        </a:moveTo>
                        <a:lnTo>
                          <a:pt x="30020" y="12362"/>
                        </a:lnTo>
                        <a:cubicBezTo>
                          <a:pt x="3937" y="81918"/>
                          <a:pt x="0" y="60150"/>
                          <a:pt x="14118" y="123681"/>
                        </a:cubicBezTo>
                        <a:cubicBezTo>
                          <a:pt x="15936" y="131863"/>
                          <a:pt x="15524" y="142299"/>
                          <a:pt x="22069" y="147535"/>
                        </a:cubicBezTo>
                        <a:cubicBezTo>
                          <a:pt x="30602" y="154362"/>
                          <a:pt x="43272" y="152836"/>
                          <a:pt x="53874" y="155486"/>
                        </a:cubicBezTo>
                        <a:cubicBezTo>
                          <a:pt x="61825" y="152836"/>
                          <a:pt x="71801" y="153462"/>
                          <a:pt x="77728" y="147535"/>
                        </a:cubicBezTo>
                        <a:cubicBezTo>
                          <a:pt x="91243" y="134020"/>
                          <a:pt x="109533" y="99827"/>
                          <a:pt x="109533" y="99827"/>
                        </a:cubicBezTo>
                        <a:cubicBezTo>
                          <a:pt x="104232" y="83924"/>
                          <a:pt x="97697" y="68381"/>
                          <a:pt x="93631" y="52119"/>
                        </a:cubicBezTo>
                        <a:cubicBezTo>
                          <a:pt x="90980" y="41517"/>
                          <a:pt x="91741" y="29407"/>
                          <a:pt x="85679" y="20314"/>
                        </a:cubicBezTo>
                        <a:cubicBezTo>
                          <a:pt x="72136" y="0"/>
                          <a:pt x="39297" y="13687"/>
                          <a:pt x="30020" y="12362"/>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76" name="274 - Ομάδα"/>
                <p:cNvGrpSpPr/>
                <p:nvPr/>
              </p:nvGrpSpPr>
              <p:grpSpPr>
                <a:xfrm rot="2400000">
                  <a:off x="5715605" y="414612"/>
                  <a:ext cx="216000" cy="351524"/>
                  <a:chOff x="5907819" y="797846"/>
                  <a:chExt cx="182880" cy="291483"/>
                </a:xfrm>
              </p:grpSpPr>
              <p:sp>
                <p:nvSpPr>
                  <p:cNvPr id="118" name="127 - Ελεύθερη σχεδίαση"/>
                  <p:cNvSpPr/>
                  <p:nvPr/>
                </p:nvSpPr>
                <p:spPr>
                  <a:xfrm>
                    <a:off x="5907819" y="797846"/>
                    <a:ext cx="182880" cy="291483"/>
                  </a:xfrm>
                  <a:custGeom>
                    <a:avLst/>
                    <a:gdLst>
                      <a:gd name="connsiteX0" fmla="*/ 119270 w 182880"/>
                      <a:gd name="connsiteY0" fmla="*/ 5236 h 291483"/>
                      <a:gd name="connsiteX1" fmla="*/ 119270 w 182880"/>
                      <a:gd name="connsiteY1" fmla="*/ 5236 h 291483"/>
                      <a:gd name="connsiteX2" fmla="*/ 47708 w 182880"/>
                      <a:gd name="connsiteY2" fmla="*/ 21138 h 291483"/>
                      <a:gd name="connsiteX3" fmla="*/ 23854 w 182880"/>
                      <a:gd name="connsiteY3" fmla="*/ 29090 h 291483"/>
                      <a:gd name="connsiteX4" fmla="*/ 7951 w 182880"/>
                      <a:gd name="connsiteY4" fmla="*/ 76797 h 291483"/>
                      <a:gd name="connsiteX5" fmla="*/ 0 w 182880"/>
                      <a:gd name="connsiteY5" fmla="*/ 100651 h 291483"/>
                      <a:gd name="connsiteX6" fmla="*/ 7951 w 182880"/>
                      <a:gd name="connsiteY6" fmla="*/ 219921 h 291483"/>
                      <a:gd name="connsiteX7" fmla="*/ 23854 w 182880"/>
                      <a:gd name="connsiteY7" fmla="*/ 275580 h 291483"/>
                      <a:gd name="connsiteX8" fmla="*/ 47708 w 182880"/>
                      <a:gd name="connsiteY8" fmla="*/ 283531 h 291483"/>
                      <a:gd name="connsiteX9" fmla="*/ 103367 w 182880"/>
                      <a:gd name="connsiteY9" fmla="*/ 291483 h 291483"/>
                      <a:gd name="connsiteX10" fmla="*/ 151075 w 182880"/>
                      <a:gd name="connsiteY10" fmla="*/ 267629 h 291483"/>
                      <a:gd name="connsiteX11" fmla="*/ 182880 w 182880"/>
                      <a:gd name="connsiteY11" fmla="*/ 219921 h 291483"/>
                      <a:gd name="connsiteX12" fmla="*/ 174929 w 182880"/>
                      <a:gd name="connsiteY12" fmla="*/ 84749 h 291483"/>
                      <a:gd name="connsiteX13" fmla="*/ 159026 w 182880"/>
                      <a:gd name="connsiteY13" fmla="*/ 60895 h 291483"/>
                      <a:gd name="connsiteX14" fmla="*/ 135172 w 182880"/>
                      <a:gd name="connsiteY14" fmla="*/ 5236 h 291483"/>
                      <a:gd name="connsiteX15" fmla="*/ 119270 w 182880"/>
                      <a:gd name="connsiteY15" fmla="*/ 5236 h 29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 h="291483">
                        <a:moveTo>
                          <a:pt x="119270" y="5236"/>
                        </a:moveTo>
                        <a:lnTo>
                          <a:pt x="119270" y="5236"/>
                        </a:lnTo>
                        <a:cubicBezTo>
                          <a:pt x="95416" y="10537"/>
                          <a:pt x="71414" y="15211"/>
                          <a:pt x="47708" y="21138"/>
                        </a:cubicBezTo>
                        <a:cubicBezTo>
                          <a:pt x="39577" y="23171"/>
                          <a:pt x="28726" y="22270"/>
                          <a:pt x="23854" y="29090"/>
                        </a:cubicBezTo>
                        <a:cubicBezTo>
                          <a:pt x="14111" y="42730"/>
                          <a:pt x="13252" y="60895"/>
                          <a:pt x="7951" y="76797"/>
                        </a:cubicBezTo>
                        <a:lnTo>
                          <a:pt x="0" y="100651"/>
                        </a:lnTo>
                        <a:cubicBezTo>
                          <a:pt x="2650" y="140408"/>
                          <a:pt x="3780" y="180295"/>
                          <a:pt x="7951" y="219921"/>
                        </a:cubicBezTo>
                        <a:cubicBezTo>
                          <a:pt x="7975" y="220150"/>
                          <a:pt x="20087" y="271813"/>
                          <a:pt x="23854" y="275580"/>
                        </a:cubicBezTo>
                        <a:cubicBezTo>
                          <a:pt x="29781" y="281507"/>
                          <a:pt x="39489" y="281887"/>
                          <a:pt x="47708" y="283531"/>
                        </a:cubicBezTo>
                        <a:cubicBezTo>
                          <a:pt x="66085" y="287207"/>
                          <a:pt x="84814" y="288832"/>
                          <a:pt x="103367" y="291483"/>
                        </a:cubicBezTo>
                        <a:cubicBezTo>
                          <a:pt x="120380" y="285811"/>
                          <a:pt x="138383" y="282134"/>
                          <a:pt x="151075" y="267629"/>
                        </a:cubicBezTo>
                        <a:cubicBezTo>
                          <a:pt x="163661" y="253245"/>
                          <a:pt x="182880" y="219921"/>
                          <a:pt x="182880" y="219921"/>
                        </a:cubicBezTo>
                        <a:cubicBezTo>
                          <a:pt x="180230" y="174864"/>
                          <a:pt x="181624" y="129385"/>
                          <a:pt x="174929" y="84749"/>
                        </a:cubicBezTo>
                        <a:cubicBezTo>
                          <a:pt x="173511" y="75298"/>
                          <a:pt x="162790" y="69679"/>
                          <a:pt x="159026" y="60895"/>
                        </a:cubicBezTo>
                        <a:cubicBezTo>
                          <a:pt x="149061" y="37643"/>
                          <a:pt x="156872" y="22596"/>
                          <a:pt x="135172" y="5236"/>
                        </a:cubicBezTo>
                        <a:cubicBezTo>
                          <a:pt x="128627" y="0"/>
                          <a:pt x="121920" y="5236"/>
                          <a:pt x="119270" y="5236"/>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19" name="128 - Ελεύθερη σχεδίαση"/>
                  <p:cNvSpPr/>
                  <p:nvPr/>
                </p:nvSpPr>
                <p:spPr>
                  <a:xfrm>
                    <a:off x="5949361" y="870233"/>
                    <a:ext cx="109533" cy="155486"/>
                  </a:xfrm>
                  <a:custGeom>
                    <a:avLst/>
                    <a:gdLst>
                      <a:gd name="connsiteX0" fmla="*/ 30020 w 109533"/>
                      <a:gd name="connsiteY0" fmla="*/ 12362 h 155486"/>
                      <a:gd name="connsiteX1" fmla="*/ 30020 w 109533"/>
                      <a:gd name="connsiteY1" fmla="*/ 12362 h 155486"/>
                      <a:gd name="connsiteX2" fmla="*/ 14118 w 109533"/>
                      <a:gd name="connsiteY2" fmla="*/ 123681 h 155486"/>
                      <a:gd name="connsiteX3" fmla="*/ 22069 w 109533"/>
                      <a:gd name="connsiteY3" fmla="*/ 147535 h 155486"/>
                      <a:gd name="connsiteX4" fmla="*/ 53874 w 109533"/>
                      <a:gd name="connsiteY4" fmla="*/ 155486 h 155486"/>
                      <a:gd name="connsiteX5" fmla="*/ 77728 w 109533"/>
                      <a:gd name="connsiteY5" fmla="*/ 147535 h 155486"/>
                      <a:gd name="connsiteX6" fmla="*/ 109533 w 109533"/>
                      <a:gd name="connsiteY6" fmla="*/ 99827 h 155486"/>
                      <a:gd name="connsiteX7" fmla="*/ 93631 w 109533"/>
                      <a:gd name="connsiteY7" fmla="*/ 52119 h 155486"/>
                      <a:gd name="connsiteX8" fmla="*/ 85679 w 109533"/>
                      <a:gd name="connsiteY8" fmla="*/ 20314 h 155486"/>
                      <a:gd name="connsiteX9" fmla="*/ 30020 w 109533"/>
                      <a:gd name="connsiteY9" fmla="*/ 12362 h 15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533" h="155486">
                        <a:moveTo>
                          <a:pt x="30020" y="12362"/>
                        </a:moveTo>
                        <a:lnTo>
                          <a:pt x="30020" y="12362"/>
                        </a:lnTo>
                        <a:cubicBezTo>
                          <a:pt x="3937" y="81918"/>
                          <a:pt x="0" y="60150"/>
                          <a:pt x="14118" y="123681"/>
                        </a:cubicBezTo>
                        <a:cubicBezTo>
                          <a:pt x="15936" y="131863"/>
                          <a:pt x="15524" y="142299"/>
                          <a:pt x="22069" y="147535"/>
                        </a:cubicBezTo>
                        <a:cubicBezTo>
                          <a:pt x="30602" y="154362"/>
                          <a:pt x="43272" y="152836"/>
                          <a:pt x="53874" y="155486"/>
                        </a:cubicBezTo>
                        <a:cubicBezTo>
                          <a:pt x="61825" y="152836"/>
                          <a:pt x="71801" y="153462"/>
                          <a:pt x="77728" y="147535"/>
                        </a:cubicBezTo>
                        <a:cubicBezTo>
                          <a:pt x="91243" y="134020"/>
                          <a:pt x="109533" y="99827"/>
                          <a:pt x="109533" y="99827"/>
                        </a:cubicBezTo>
                        <a:cubicBezTo>
                          <a:pt x="104232" y="83924"/>
                          <a:pt x="97697" y="68381"/>
                          <a:pt x="93631" y="52119"/>
                        </a:cubicBezTo>
                        <a:cubicBezTo>
                          <a:pt x="90980" y="41517"/>
                          <a:pt x="91741" y="29407"/>
                          <a:pt x="85679" y="20314"/>
                        </a:cubicBezTo>
                        <a:cubicBezTo>
                          <a:pt x="72136" y="0"/>
                          <a:pt x="39297" y="13687"/>
                          <a:pt x="30020" y="12362"/>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77" name="277 - Ομάδα"/>
                <p:cNvGrpSpPr/>
                <p:nvPr/>
              </p:nvGrpSpPr>
              <p:grpSpPr>
                <a:xfrm rot="20340000">
                  <a:off x="5498078" y="448480"/>
                  <a:ext cx="223263" cy="306193"/>
                  <a:chOff x="5907819" y="797846"/>
                  <a:chExt cx="182880" cy="291483"/>
                </a:xfrm>
              </p:grpSpPr>
              <p:sp>
                <p:nvSpPr>
                  <p:cNvPr id="116" name="125 - Ελεύθερη σχεδίαση"/>
                  <p:cNvSpPr/>
                  <p:nvPr/>
                </p:nvSpPr>
                <p:spPr>
                  <a:xfrm>
                    <a:off x="5907819" y="797846"/>
                    <a:ext cx="182880" cy="291483"/>
                  </a:xfrm>
                  <a:custGeom>
                    <a:avLst/>
                    <a:gdLst>
                      <a:gd name="connsiteX0" fmla="*/ 119270 w 182880"/>
                      <a:gd name="connsiteY0" fmla="*/ 5236 h 291483"/>
                      <a:gd name="connsiteX1" fmla="*/ 119270 w 182880"/>
                      <a:gd name="connsiteY1" fmla="*/ 5236 h 291483"/>
                      <a:gd name="connsiteX2" fmla="*/ 47708 w 182880"/>
                      <a:gd name="connsiteY2" fmla="*/ 21138 h 291483"/>
                      <a:gd name="connsiteX3" fmla="*/ 23854 w 182880"/>
                      <a:gd name="connsiteY3" fmla="*/ 29090 h 291483"/>
                      <a:gd name="connsiteX4" fmla="*/ 7951 w 182880"/>
                      <a:gd name="connsiteY4" fmla="*/ 76797 h 291483"/>
                      <a:gd name="connsiteX5" fmla="*/ 0 w 182880"/>
                      <a:gd name="connsiteY5" fmla="*/ 100651 h 291483"/>
                      <a:gd name="connsiteX6" fmla="*/ 7951 w 182880"/>
                      <a:gd name="connsiteY6" fmla="*/ 219921 h 291483"/>
                      <a:gd name="connsiteX7" fmla="*/ 23854 w 182880"/>
                      <a:gd name="connsiteY7" fmla="*/ 275580 h 291483"/>
                      <a:gd name="connsiteX8" fmla="*/ 47708 w 182880"/>
                      <a:gd name="connsiteY8" fmla="*/ 283531 h 291483"/>
                      <a:gd name="connsiteX9" fmla="*/ 103367 w 182880"/>
                      <a:gd name="connsiteY9" fmla="*/ 291483 h 291483"/>
                      <a:gd name="connsiteX10" fmla="*/ 151075 w 182880"/>
                      <a:gd name="connsiteY10" fmla="*/ 267629 h 291483"/>
                      <a:gd name="connsiteX11" fmla="*/ 182880 w 182880"/>
                      <a:gd name="connsiteY11" fmla="*/ 219921 h 291483"/>
                      <a:gd name="connsiteX12" fmla="*/ 174929 w 182880"/>
                      <a:gd name="connsiteY12" fmla="*/ 84749 h 291483"/>
                      <a:gd name="connsiteX13" fmla="*/ 159026 w 182880"/>
                      <a:gd name="connsiteY13" fmla="*/ 60895 h 291483"/>
                      <a:gd name="connsiteX14" fmla="*/ 135172 w 182880"/>
                      <a:gd name="connsiteY14" fmla="*/ 5236 h 291483"/>
                      <a:gd name="connsiteX15" fmla="*/ 119270 w 182880"/>
                      <a:gd name="connsiteY15" fmla="*/ 5236 h 29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 h="291483">
                        <a:moveTo>
                          <a:pt x="119270" y="5236"/>
                        </a:moveTo>
                        <a:lnTo>
                          <a:pt x="119270" y="5236"/>
                        </a:lnTo>
                        <a:cubicBezTo>
                          <a:pt x="95416" y="10537"/>
                          <a:pt x="71414" y="15211"/>
                          <a:pt x="47708" y="21138"/>
                        </a:cubicBezTo>
                        <a:cubicBezTo>
                          <a:pt x="39577" y="23171"/>
                          <a:pt x="28726" y="22270"/>
                          <a:pt x="23854" y="29090"/>
                        </a:cubicBezTo>
                        <a:cubicBezTo>
                          <a:pt x="14111" y="42730"/>
                          <a:pt x="13252" y="60895"/>
                          <a:pt x="7951" y="76797"/>
                        </a:cubicBezTo>
                        <a:lnTo>
                          <a:pt x="0" y="100651"/>
                        </a:lnTo>
                        <a:cubicBezTo>
                          <a:pt x="2650" y="140408"/>
                          <a:pt x="3780" y="180295"/>
                          <a:pt x="7951" y="219921"/>
                        </a:cubicBezTo>
                        <a:cubicBezTo>
                          <a:pt x="7975" y="220150"/>
                          <a:pt x="20087" y="271813"/>
                          <a:pt x="23854" y="275580"/>
                        </a:cubicBezTo>
                        <a:cubicBezTo>
                          <a:pt x="29781" y="281507"/>
                          <a:pt x="39489" y="281887"/>
                          <a:pt x="47708" y="283531"/>
                        </a:cubicBezTo>
                        <a:cubicBezTo>
                          <a:pt x="66085" y="287207"/>
                          <a:pt x="84814" y="288832"/>
                          <a:pt x="103367" y="291483"/>
                        </a:cubicBezTo>
                        <a:cubicBezTo>
                          <a:pt x="120380" y="285811"/>
                          <a:pt x="138383" y="282134"/>
                          <a:pt x="151075" y="267629"/>
                        </a:cubicBezTo>
                        <a:cubicBezTo>
                          <a:pt x="163661" y="253245"/>
                          <a:pt x="182880" y="219921"/>
                          <a:pt x="182880" y="219921"/>
                        </a:cubicBezTo>
                        <a:cubicBezTo>
                          <a:pt x="180230" y="174864"/>
                          <a:pt x="181624" y="129385"/>
                          <a:pt x="174929" y="84749"/>
                        </a:cubicBezTo>
                        <a:cubicBezTo>
                          <a:pt x="173511" y="75298"/>
                          <a:pt x="162790" y="69679"/>
                          <a:pt x="159026" y="60895"/>
                        </a:cubicBezTo>
                        <a:cubicBezTo>
                          <a:pt x="149061" y="37643"/>
                          <a:pt x="156872" y="22596"/>
                          <a:pt x="135172" y="5236"/>
                        </a:cubicBezTo>
                        <a:cubicBezTo>
                          <a:pt x="128627" y="0"/>
                          <a:pt x="121920" y="5236"/>
                          <a:pt x="119270" y="5236"/>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17" name="126 - Ελεύθερη σχεδίαση"/>
                  <p:cNvSpPr/>
                  <p:nvPr/>
                </p:nvSpPr>
                <p:spPr>
                  <a:xfrm>
                    <a:off x="5949361" y="870233"/>
                    <a:ext cx="109533" cy="155486"/>
                  </a:xfrm>
                  <a:custGeom>
                    <a:avLst/>
                    <a:gdLst>
                      <a:gd name="connsiteX0" fmla="*/ 30020 w 109533"/>
                      <a:gd name="connsiteY0" fmla="*/ 12362 h 155486"/>
                      <a:gd name="connsiteX1" fmla="*/ 30020 w 109533"/>
                      <a:gd name="connsiteY1" fmla="*/ 12362 h 155486"/>
                      <a:gd name="connsiteX2" fmla="*/ 14118 w 109533"/>
                      <a:gd name="connsiteY2" fmla="*/ 123681 h 155486"/>
                      <a:gd name="connsiteX3" fmla="*/ 22069 w 109533"/>
                      <a:gd name="connsiteY3" fmla="*/ 147535 h 155486"/>
                      <a:gd name="connsiteX4" fmla="*/ 53874 w 109533"/>
                      <a:gd name="connsiteY4" fmla="*/ 155486 h 155486"/>
                      <a:gd name="connsiteX5" fmla="*/ 77728 w 109533"/>
                      <a:gd name="connsiteY5" fmla="*/ 147535 h 155486"/>
                      <a:gd name="connsiteX6" fmla="*/ 109533 w 109533"/>
                      <a:gd name="connsiteY6" fmla="*/ 99827 h 155486"/>
                      <a:gd name="connsiteX7" fmla="*/ 93631 w 109533"/>
                      <a:gd name="connsiteY7" fmla="*/ 52119 h 155486"/>
                      <a:gd name="connsiteX8" fmla="*/ 85679 w 109533"/>
                      <a:gd name="connsiteY8" fmla="*/ 20314 h 155486"/>
                      <a:gd name="connsiteX9" fmla="*/ 30020 w 109533"/>
                      <a:gd name="connsiteY9" fmla="*/ 12362 h 15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533" h="155486">
                        <a:moveTo>
                          <a:pt x="30020" y="12362"/>
                        </a:moveTo>
                        <a:lnTo>
                          <a:pt x="30020" y="12362"/>
                        </a:lnTo>
                        <a:cubicBezTo>
                          <a:pt x="3937" y="81918"/>
                          <a:pt x="0" y="60150"/>
                          <a:pt x="14118" y="123681"/>
                        </a:cubicBezTo>
                        <a:cubicBezTo>
                          <a:pt x="15936" y="131863"/>
                          <a:pt x="15524" y="142299"/>
                          <a:pt x="22069" y="147535"/>
                        </a:cubicBezTo>
                        <a:cubicBezTo>
                          <a:pt x="30602" y="154362"/>
                          <a:pt x="43272" y="152836"/>
                          <a:pt x="53874" y="155486"/>
                        </a:cubicBezTo>
                        <a:cubicBezTo>
                          <a:pt x="61825" y="152836"/>
                          <a:pt x="71801" y="153462"/>
                          <a:pt x="77728" y="147535"/>
                        </a:cubicBezTo>
                        <a:cubicBezTo>
                          <a:pt x="91243" y="134020"/>
                          <a:pt x="109533" y="99827"/>
                          <a:pt x="109533" y="99827"/>
                        </a:cubicBezTo>
                        <a:cubicBezTo>
                          <a:pt x="104232" y="83924"/>
                          <a:pt x="97697" y="68381"/>
                          <a:pt x="93631" y="52119"/>
                        </a:cubicBezTo>
                        <a:cubicBezTo>
                          <a:pt x="90980" y="41517"/>
                          <a:pt x="91741" y="29407"/>
                          <a:pt x="85679" y="20314"/>
                        </a:cubicBezTo>
                        <a:cubicBezTo>
                          <a:pt x="72136" y="0"/>
                          <a:pt x="39297" y="13687"/>
                          <a:pt x="30020" y="12362"/>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78" name="292 - Ομάδα"/>
                <p:cNvGrpSpPr/>
                <p:nvPr/>
              </p:nvGrpSpPr>
              <p:grpSpPr>
                <a:xfrm>
                  <a:off x="5939625" y="761343"/>
                  <a:ext cx="222637" cy="237078"/>
                  <a:chOff x="5939624" y="857670"/>
                  <a:chExt cx="222637" cy="267074"/>
                </a:xfrm>
              </p:grpSpPr>
              <p:sp>
                <p:nvSpPr>
                  <p:cNvPr id="114" name="123 - Ελεύθερη σχεδίαση"/>
                  <p:cNvSpPr/>
                  <p:nvPr/>
                </p:nvSpPr>
                <p:spPr>
                  <a:xfrm>
                    <a:off x="5939624" y="857670"/>
                    <a:ext cx="222637" cy="267074"/>
                  </a:xfrm>
                  <a:custGeom>
                    <a:avLst/>
                    <a:gdLst>
                      <a:gd name="connsiteX0" fmla="*/ 174929 w 222637"/>
                      <a:gd name="connsiteY0" fmla="*/ 223707 h 311172"/>
                      <a:gd name="connsiteX1" fmla="*/ 174929 w 222637"/>
                      <a:gd name="connsiteY1" fmla="*/ 223707 h 311172"/>
                      <a:gd name="connsiteX2" fmla="*/ 214686 w 222637"/>
                      <a:gd name="connsiteY2" fmla="*/ 112389 h 311172"/>
                      <a:gd name="connsiteX3" fmla="*/ 222637 w 222637"/>
                      <a:gd name="connsiteY3" fmla="*/ 88535 h 311172"/>
                      <a:gd name="connsiteX4" fmla="*/ 206734 w 222637"/>
                      <a:gd name="connsiteY4" fmla="*/ 24925 h 311172"/>
                      <a:gd name="connsiteX5" fmla="*/ 159026 w 222637"/>
                      <a:gd name="connsiteY5" fmla="*/ 1071 h 311172"/>
                      <a:gd name="connsiteX6" fmla="*/ 47708 w 222637"/>
                      <a:gd name="connsiteY6" fmla="*/ 9022 h 311172"/>
                      <a:gd name="connsiteX7" fmla="*/ 31806 w 222637"/>
                      <a:gd name="connsiteY7" fmla="*/ 32876 h 311172"/>
                      <a:gd name="connsiteX8" fmla="*/ 7952 w 222637"/>
                      <a:gd name="connsiteY8" fmla="*/ 48779 h 311172"/>
                      <a:gd name="connsiteX9" fmla="*/ 0 w 222637"/>
                      <a:gd name="connsiteY9" fmla="*/ 72633 h 311172"/>
                      <a:gd name="connsiteX10" fmla="*/ 15903 w 222637"/>
                      <a:gd name="connsiteY10" fmla="*/ 144194 h 311172"/>
                      <a:gd name="connsiteX11" fmla="*/ 47708 w 222637"/>
                      <a:gd name="connsiteY11" fmla="*/ 191902 h 311172"/>
                      <a:gd name="connsiteX12" fmla="*/ 79513 w 222637"/>
                      <a:gd name="connsiteY12" fmla="*/ 239610 h 311172"/>
                      <a:gd name="connsiteX13" fmla="*/ 87465 w 222637"/>
                      <a:gd name="connsiteY13" fmla="*/ 263464 h 311172"/>
                      <a:gd name="connsiteX14" fmla="*/ 127221 w 222637"/>
                      <a:gd name="connsiteY14" fmla="*/ 311172 h 311172"/>
                      <a:gd name="connsiteX15" fmla="*/ 143124 w 222637"/>
                      <a:gd name="connsiteY15" fmla="*/ 287318 h 311172"/>
                      <a:gd name="connsiteX16" fmla="*/ 159026 w 222637"/>
                      <a:gd name="connsiteY16" fmla="*/ 239610 h 311172"/>
                      <a:gd name="connsiteX17" fmla="*/ 174929 w 222637"/>
                      <a:gd name="connsiteY17" fmla="*/ 223707 h 31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637" h="311172">
                        <a:moveTo>
                          <a:pt x="174929" y="223707"/>
                        </a:moveTo>
                        <a:lnTo>
                          <a:pt x="174929" y="223707"/>
                        </a:lnTo>
                        <a:cubicBezTo>
                          <a:pt x="204663" y="144417"/>
                          <a:pt x="191626" y="181568"/>
                          <a:pt x="214686" y="112389"/>
                        </a:cubicBezTo>
                        <a:lnTo>
                          <a:pt x="222637" y="88535"/>
                        </a:lnTo>
                        <a:cubicBezTo>
                          <a:pt x="222240" y="86551"/>
                          <a:pt x="213255" y="33077"/>
                          <a:pt x="206734" y="24925"/>
                        </a:cubicBezTo>
                        <a:cubicBezTo>
                          <a:pt x="195523" y="10911"/>
                          <a:pt x="174741" y="6309"/>
                          <a:pt x="159026" y="1071"/>
                        </a:cubicBezTo>
                        <a:cubicBezTo>
                          <a:pt x="121920" y="3721"/>
                          <a:pt x="83798" y="0"/>
                          <a:pt x="47708" y="9022"/>
                        </a:cubicBezTo>
                        <a:cubicBezTo>
                          <a:pt x="38437" y="11340"/>
                          <a:pt x="38563" y="26119"/>
                          <a:pt x="31806" y="32876"/>
                        </a:cubicBezTo>
                        <a:cubicBezTo>
                          <a:pt x="25049" y="39633"/>
                          <a:pt x="15903" y="43478"/>
                          <a:pt x="7952" y="48779"/>
                        </a:cubicBezTo>
                        <a:cubicBezTo>
                          <a:pt x="5301" y="56730"/>
                          <a:pt x="0" y="64251"/>
                          <a:pt x="0" y="72633"/>
                        </a:cubicBezTo>
                        <a:cubicBezTo>
                          <a:pt x="0" y="81691"/>
                          <a:pt x="7705" y="129437"/>
                          <a:pt x="15903" y="144194"/>
                        </a:cubicBezTo>
                        <a:cubicBezTo>
                          <a:pt x="25185" y="160901"/>
                          <a:pt x="37106" y="175999"/>
                          <a:pt x="47708" y="191902"/>
                        </a:cubicBezTo>
                        <a:lnTo>
                          <a:pt x="79513" y="239610"/>
                        </a:lnTo>
                        <a:cubicBezTo>
                          <a:pt x="82164" y="247561"/>
                          <a:pt x="83717" y="255967"/>
                          <a:pt x="87465" y="263464"/>
                        </a:cubicBezTo>
                        <a:cubicBezTo>
                          <a:pt x="98536" y="285606"/>
                          <a:pt x="109634" y="293585"/>
                          <a:pt x="127221" y="311172"/>
                        </a:cubicBezTo>
                        <a:cubicBezTo>
                          <a:pt x="132522" y="303221"/>
                          <a:pt x="139243" y="296051"/>
                          <a:pt x="143124" y="287318"/>
                        </a:cubicBezTo>
                        <a:cubicBezTo>
                          <a:pt x="149932" y="272000"/>
                          <a:pt x="145079" y="248908"/>
                          <a:pt x="159026" y="239610"/>
                        </a:cubicBezTo>
                        <a:cubicBezTo>
                          <a:pt x="187290" y="220767"/>
                          <a:pt x="172279" y="226357"/>
                          <a:pt x="174929" y="223707"/>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15" name="124 - Ελεύθερη σχεδίαση"/>
                  <p:cNvSpPr/>
                  <p:nvPr/>
                </p:nvSpPr>
                <p:spPr>
                  <a:xfrm>
                    <a:off x="5987858" y="894859"/>
                    <a:ext cx="108074" cy="154714"/>
                  </a:xfrm>
                  <a:custGeom>
                    <a:avLst/>
                    <a:gdLst>
                      <a:gd name="connsiteX0" fmla="*/ 12658 w 108074"/>
                      <a:gd name="connsiteY0" fmla="*/ 3639 h 154714"/>
                      <a:gd name="connsiteX1" fmla="*/ 12658 w 108074"/>
                      <a:gd name="connsiteY1" fmla="*/ 3639 h 154714"/>
                      <a:gd name="connsiteX2" fmla="*/ 4707 w 108074"/>
                      <a:gd name="connsiteY2" fmla="*/ 75201 h 154714"/>
                      <a:gd name="connsiteX3" fmla="*/ 28561 w 108074"/>
                      <a:gd name="connsiteY3" fmla="*/ 83152 h 154714"/>
                      <a:gd name="connsiteX4" fmla="*/ 44464 w 108074"/>
                      <a:gd name="connsiteY4" fmla="*/ 138811 h 154714"/>
                      <a:gd name="connsiteX5" fmla="*/ 68317 w 108074"/>
                      <a:gd name="connsiteY5" fmla="*/ 154714 h 154714"/>
                      <a:gd name="connsiteX6" fmla="*/ 92171 w 108074"/>
                      <a:gd name="connsiteY6" fmla="*/ 146763 h 154714"/>
                      <a:gd name="connsiteX7" fmla="*/ 100123 w 108074"/>
                      <a:gd name="connsiteY7" fmla="*/ 122909 h 154714"/>
                      <a:gd name="connsiteX8" fmla="*/ 108074 w 108074"/>
                      <a:gd name="connsiteY8" fmla="*/ 67250 h 154714"/>
                      <a:gd name="connsiteX9" fmla="*/ 68317 w 108074"/>
                      <a:gd name="connsiteY9" fmla="*/ 3639 h 154714"/>
                      <a:gd name="connsiteX10" fmla="*/ 12658 w 108074"/>
                      <a:gd name="connsiteY10" fmla="*/ 3639 h 15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074" h="154714">
                        <a:moveTo>
                          <a:pt x="12658" y="3639"/>
                        </a:moveTo>
                        <a:lnTo>
                          <a:pt x="12658" y="3639"/>
                        </a:lnTo>
                        <a:cubicBezTo>
                          <a:pt x="10008" y="27493"/>
                          <a:pt x="0" y="51666"/>
                          <a:pt x="4707" y="75201"/>
                        </a:cubicBezTo>
                        <a:cubicBezTo>
                          <a:pt x="6351" y="83420"/>
                          <a:pt x="22634" y="77225"/>
                          <a:pt x="28561" y="83152"/>
                        </a:cubicBezTo>
                        <a:cubicBezTo>
                          <a:pt x="32623" y="87214"/>
                          <a:pt x="44055" y="138198"/>
                          <a:pt x="44464" y="138811"/>
                        </a:cubicBezTo>
                        <a:cubicBezTo>
                          <a:pt x="49765" y="146762"/>
                          <a:pt x="60366" y="149413"/>
                          <a:pt x="68317" y="154714"/>
                        </a:cubicBezTo>
                        <a:cubicBezTo>
                          <a:pt x="76268" y="152064"/>
                          <a:pt x="86244" y="152689"/>
                          <a:pt x="92171" y="146763"/>
                        </a:cubicBezTo>
                        <a:cubicBezTo>
                          <a:pt x="98098" y="140836"/>
                          <a:pt x="98479" y="131128"/>
                          <a:pt x="100123" y="122909"/>
                        </a:cubicBezTo>
                        <a:cubicBezTo>
                          <a:pt x="103799" y="104532"/>
                          <a:pt x="105424" y="85803"/>
                          <a:pt x="108074" y="67250"/>
                        </a:cubicBezTo>
                        <a:cubicBezTo>
                          <a:pt x="100201" y="43631"/>
                          <a:pt x="99818" y="9939"/>
                          <a:pt x="68317" y="3639"/>
                        </a:cubicBezTo>
                        <a:cubicBezTo>
                          <a:pt x="50124" y="0"/>
                          <a:pt x="21934" y="3639"/>
                          <a:pt x="12658" y="3639"/>
                        </a:cubicBezTo>
                        <a:close/>
                      </a:path>
                    </a:pathLst>
                  </a:custGeom>
                  <a:solidFill>
                    <a:srgbClr val="C000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79" name="330 - Ομάδα"/>
                <p:cNvGrpSpPr/>
                <p:nvPr/>
              </p:nvGrpSpPr>
              <p:grpSpPr>
                <a:xfrm>
                  <a:off x="5220074" y="742740"/>
                  <a:ext cx="380909" cy="191762"/>
                  <a:chOff x="5220072" y="836713"/>
                  <a:chExt cx="380909" cy="216024"/>
                </a:xfrm>
              </p:grpSpPr>
              <p:sp>
                <p:nvSpPr>
                  <p:cNvPr id="112" name="121 - Ελεύθερη σχεδίαση"/>
                  <p:cNvSpPr/>
                  <p:nvPr/>
                </p:nvSpPr>
                <p:spPr>
                  <a:xfrm>
                    <a:off x="5220072" y="836713"/>
                    <a:ext cx="380909" cy="216024"/>
                  </a:xfrm>
                  <a:custGeom>
                    <a:avLst/>
                    <a:gdLst>
                      <a:gd name="connsiteX0" fmla="*/ 254442 w 289509"/>
                      <a:gd name="connsiteY0" fmla="*/ 21570 h 220352"/>
                      <a:gd name="connsiteX1" fmla="*/ 254442 w 289509"/>
                      <a:gd name="connsiteY1" fmla="*/ 21570 h 220352"/>
                      <a:gd name="connsiteX2" fmla="*/ 143124 w 289509"/>
                      <a:gd name="connsiteY2" fmla="*/ 29521 h 220352"/>
                      <a:gd name="connsiteX3" fmla="*/ 15903 w 289509"/>
                      <a:gd name="connsiteY3" fmla="*/ 37472 h 220352"/>
                      <a:gd name="connsiteX4" fmla="*/ 7952 w 289509"/>
                      <a:gd name="connsiteY4" fmla="*/ 93132 h 220352"/>
                      <a:gd name="connsiteX5" fmla="*/ 0 w 289509"/>
                      <a:gd name="connsiteY5" fmla="*/ 124937 h 220352"/>
                      <a:gd name="connsiteX6" fmla="*/ 7952 w 289509"/>
                      <a:gd name="connsiteY6" fmla="*/ 196499 h 220352"/>
                      <a:gd name="connsiteX7" fmla="*/ 23854 w 289509"/>
                      <a:gd name="connsiteY7" fmla="*/ 220352 h 220352"/>
                      <a:gd name="connsiteX8" fmla="*/ 174929 w 289509"/>
                      <a:gd name="connsiteY8" fmla="*/ 196499 h 220352"/>
                      <a:gd name="connsiteX9" fmla="*/ 222637 w 289509"/>
                      <a:gd name="connsiteY9" fmla="*/ 164693 h 220352"/>
                      <a:gd name="connsiteX10" fmla="*/ 254442 w 289509"/>
                      <a:gd name="connsiteY10" fmla="*/ 116986 h 220352"/>
                      <a:gd name="connsiteX11" fmla="*/ 262393 w 289509"/>
                      <a:gd name="connsiteY11" fmla="*/ 93132 h 220352"/>
                      <a:gd name="connsiteX12" fmla="*/ 270345 w 289509"/>
                      <a:gd name="connsiteY12" fmla="*/ 45424 h 220352"/>
                      <a:gd name="connsiteX13" fmla="*/ 254442 w 289509"/>
                      <a:gd name="connsiteY13" fmla="*/ 21570 h 22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09" h="220352">
                        <a:moveTo>
                          <a:pt x="254442" y="21570"/>
                        </a:moveTo>
                        <a:lnTo>
                          <a:pt x="254442" y="21570"/>
                        </a:lnTo>
                        <a:cubicBezTo>
                          <a:pt x="217336" y="24220"/>
                          <a:pt x="180325" y="29521"/>
                          <a:pt x="143124" y="29521"/>
                        </a:cubicBezTo>
                        <a:cubicBezTo>
                          <a:pt x="17203" y="29521"/>
                          <a:pt x="72113" y="0"/>
                          <a:pt x="15903" y="37472"/>
                        </a:cubicBezTo>
                        <a:cubicBezTo>
                          <a:pt x="13253" y="56025"/>
                          <a:pt x="11305" y="74693"/>
                          <a:pt x="7952" y="93132"/>
                        </a:cubicBezTo>
                        <a:cubicBezTo>
                          <a:pt x="5997" y="103884"/>
                          <a:pt x="0" y="114009"/>
                          <a:pt x="0" y="124937"/>
                        </a:cubicBezTo>
                        <a:cubicBezTo>
                          <a:pt x="0" y="148938"/>
                          <a:pt x="2131" y="173215"/>
                          <a:pt x="7952" y="196499"/>
                        </a:cubicBezTo>
                        <a:cubicBezTo>
                          <a:pt x="10270" y="205770"/>
                          <a:pt x="18553" y="212401"/>
                          <a:pt x="23854" y="220352"/>
                        </a:cubicBezTo>
                        <a:cubicBezTo>
                          <a:pt x="159392" y="203410"/>
                          <a:pt x="110531" y="217964"/>
                          <a:pt x="174929" y="196499"/>
                        </a:cubicBezTo>
                        <a:cubicBezTo>
                          <a:pt x="190832" y="185897"/>
                          <a:pt x="212035" y="180596"/>
                          <a:pt x="222637" y="164693"/>
                        </a:cubicBezTo>
                        <a:lnTo>
                          <a:pt x="254442" y="116986"/>
                        </a:lnTo>
                        <a:cubicBezTo>
                          <a:pt x="257092" y="109035"/>
                          <a:pt x="258645" y="100629"/>
                          <a:pt x="262393" y="93132"/>
                        </a:cubicBezTo>
                        <a:cubicBezTo>
                          <a:pt x="273606" y="70705"/>
                          <a:pt x="289509" y="70976"/>
                          <a:pt x="270345" y="45424"/>
                        </a:cubicBezTo>
                        <a:cubicBezTo>
                          <a:pt x="266789" y="40683"/>
                          <a:pt x="257092" y="25546"/>
                          <a:pt x="254442" y="21570"/>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13" name="122 - Ελεύθερη σχεδίαση"/>
                  <p:cNvSpPr/>
                  <p:nvPr/>
                </p:nvSpPr>
                <p:spPr>
                  <a:xfrm>
                    <a:off x="5295569" y="892747"/>
                    <a:ext cx="174928" cy="109117"/>
                  </a:xfrm>
                  <a:custGeom>
                    <a:avLst/>
                    <a:gdLst>
                      <a:gd name="connsiteX0" fmla="*/ 151074 w 174928"/>
                      <a:gd name="connsiteY0" fmla="*/ 13702 h 109117"/>
                      <a:gd name="connsiteX1" fmla="*/ 151074 w 174928"/>
                      <a:gd name="connsiteY1" fmla="*/ 13702 h 109117"/>
                      <a:gd name="connsiteX2" fmla="*/ 79513 w 174928"/>
                      <a:gd name="connsiteY2" fmla="*/ 5750 h 109117"/>
                      <a:gd name="connsiteX3" fmla="*/ 55659 w 174928"/>
                      <a:gd name="connsiteY3" fmla="*/ 13702 h 109117"/>
                      <a:gd name="connsiteX4" fmla="*/ 15902 w 174928"/>
                      <a:gd name="connsiteY4" fmla="*/ 21653 h 109117"/>
                      <a:gd name="connsiteX5" fmla="*/ 0 w 174928"/>
                      <a:gd name="connsiteY5" fmla="*/ 45507 h 109117"/>
                      <a:gd name="connsiteX6" fmla="*/ 15902 w 174928"/>
                      <a:gd name="connsiteY6" fmla="*/ 69361 h 109117"/>
                      <a:gd name="connsiteX7" fmla="*/ 87464 w 174928"/>
                      <a:gd name="connsiteY7" fmla="*/ 109117 h 109117"/>
                      <a:gd name="connsiteX8" fmla="*/ 111318 w 174928"/>
                      <a:gd name="connsiteY8" fmla="*/ 101166 h 109117"/>
                      <a:gd name="connsiteX9" fmla="*/ 159026 w 174928"/>
                      <a:gd name="connsiteY9" fmla="*/ 61410 h 109117"/>
                      <a:gd name="connsiteX10" fmla="*/ 174928 w 174928"/>
                      <a:gd name="connsiteY10" fmla="*/ 37556 h 109117"/>
                      <a:gd name="connsiteX11" fmla="*/ 151074 w 174928"/>
                      <a:gd name="connsiteY11" fmla="*/ 13702 h 10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928" h="109117">
                        <a:moveTo>
                          <a:pt x="151074" y="13702"/>
                        </a:moveTo>
                        <a:lnTo>
                          <a:pt x="151074" y="13702"/>
                        </a:lnTo>
                        <a:cubicBezTo>
                          <a:pt x="127220" y="11051"/>
                          <a:pt x="103513" y="5750"/>
                          <a:pt x="79513" y="5750"/>
                        </a:cubicBezTo>
                        <a:cubicBezTo>
                          <a:pt x="71131" y="5750"/>
                          <a:pt x="63790" y="11669"/>
                          <a:pt x="55659" y="13702"/>
                        </a:cubicBezTo>
                        <a:cubicBezTo>
                          <a:pt x="42548" y="16980"/>
                          <a:pt x="29154" y="19003"/>
                          <a:pt x="15902" y="21653"/>
                        </a:cubicBezTo>
                        <a:cubicBezTo>
                          <a:pt x="10601" y="29604"/>
                          <a:pt x="0" y="35951"/>
                          <a:pt x="0" y="45507"/>
                        </a:cubicBezTo>
                        <a:cubicBezTo>
                          <a:pt x="0" y="55063"/>
                          <a:pt x="8710" y="63068"/>
                          <a:pt x="15902" y="69361"/>
                        </a:cubicBezTo>
                        <a:cubicBezTo>
                          <a:pt x="49552" y="98805"/>
                          <a:pt x="54701" y="98197"/>
                          <a:pt x="87464" y="109117"/>
                        </a:cubicBezTo>
                        <a:cubicBezTo>
                          <a:pt x="95415" y="106467"/>
                          <a:pt x="103821" y="104914"/>
                          <a:pt x="111318" y="101166"/>
                        </a:cubicBezTo>
                        <a:cubicBezTo>
                          <a:pt x="129186" y="92232"/>
                          <a:pt x="146467" y="76480"/>
                          <a:pt x="159026" y="61410"/>
                        </a:cubicBezTo>
                        <a:cubicBezTo>
                          <a:pt x="165144" y="54069"/>
                          <a:pt x="169627" y="45507"/>
                          <a:pt x="174928" y="37556"/>
                        </a:cubicBezTo>
                        <a:cubicBezTo>
                          <a:pt x="165540" y="0"/>
                          <a:pt x="155050" y="17678"/>
                          <a:pt x="151074" y="13702"/>
                        </a:cubicBezTo>
                        <a:close/>
                      </a:path>
                    </a:pathLst>
                  </a:custGeom>
                  <a:solidFill>
                    <a:srgbClr val="C0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80" name="287 - Ομάδα"/>
                <p:cNvGrpSpPr/>
                <p:nvPr/>
              </p:nvGrpSpPr>
              <p:grpSpPr>
                <a:xfrm>
                  <a:off x="5420644" y="835290"/>
                  <a:ext cx="396000" cy="159784"/>
                  <a:chOff x="5508103" y="980728"/>
                  <a:chExt cx="396000" cy="180000"/>
                </a:xfrm>
              </p:grpSpPr>
              <p:sp>
                <p:nvSpPr>
                  <p:cNvPr id="110" name="119 - Ελεύθερη σχεδίαση"/>
                  <p:cNvSpPr/>
                  <p:nvPr/>
                </p:nvSpPr>
                <p:spPr>
                  <a:xfrm>
                    <a:off x="5508103" y="980728"/>
                    <a:ext cx="396000" cy="180000"/>
                  </a:xfrm>
                  <a:custGeom>
                    <a:avLst/>
                    <a:gdLst>
                      <a:gd name="connsiteX0" fmla="*/ 298048 w 377561"/>
                      <a:gd name="connsiteY0" fmla="*/ 0 h 190831"/>
                      <a:gd name="connsiteX1" fmla="*/ 298048 w 377561"/>
                      <a:gd name="connsiteY1" fmla="*/ 0 h 190831"/>
                      <a:gd name="connsiteX2" fmla="*/ 210584 w 377561"/>
                      <a:gd name="connsiteY2" fmla="*/ 7951 h 190831"/>
                      <a:gd name="connsiteX3" fmla="*/ 27704 w 377561"/>
                      <a:gd name="connsiteY3" fmla="*/ 23853 h 190831"/>
                      <a:gd name="connsiteX4" fmla="*/ 19753 w 377561"/>
                      <a:gd name="connsiteY4" fmla="*/ 71561 h 190831"/>
                      <a:gd name="connsiteX5" fmla="*/ 67460 w 377561"/>
                      <a:gd name="connsiteY5" fmla="*/ 103366 h 190831"/>
                      <a:gd name="connsiteX6" fmla="*/ 75412 w 377561"/>
                      <a:gd name="connsiteY6" fmla="*/ 127220 h 190831"/>
                      <a:gd name="connsiteX7" fmla="*/ 170827 w 377561"/>
                      <a:gd name="connsiteY7" fmla="*/ 174928 h 190831"/>
                      <a:gd name="connsiteX8" fmla="*/ 194681 w 377561"/>
                      <a:gd name="connsiteY8" fmla="*/ 182880 h 190831"/>
                      <a:gd name="connsiteX9" fmla="*/ 218535 w 377561"/>
                      <a:gd name="connsiteY9" fmla="*/ 190831 h 190831"/>
                      <a:gd name="connsiteX10" fmla="*/ 242389 w 377561"/>
                      <a:gd name="connsiteY10" fmla="*/ 182880 h 190831"/>
                      <a:gd name="connsiteX11" fmla="*/ 305999 w 377561"/>
                      <a:gd name="connsiteY11" fmla="*/ 166977 h 190831"/>
                      <a:gd name="connsiteX12" fmla="*/ 329853 w 377561"/>
                      <a:gd name="connsiteY12" fmla="*/ 159026 h 190831"/>
                      <a:gd name="connsiteX13" fmla="*/ 353707 w 377561"/>
                      <a:gd name="connsiteY13" fmla="*/ 143123 h 190831"/>
                      <a:gd name="connsiteX14" fmla="*/ 377561 w 377561"/>
                      <a:gd name="connsiteY14" fmla="*/ 95415 h 190831"/>
                      <a:gd name="connsiteX15" fmla="*/ 361659 w 377561"/>
                      <a:gd name="connsiteY15" fmla="*/ 71561 h 190831"/>
                      <a:gd name="connsiteX16" fmla="*/ 313951 w 377561"/>
                      <a:gd name="connsiteY16" fmla="*/ 39756 h 190831"/>
                      <a:gd name="connsiteX17" fmla="*/ 298048 w 377561"/>
                      <a:gd name="connsiteY17" fmla="*/ 0 h 19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7561" h="190831">
                        <a:moveTo>
                          <a:pt x="298048" y="0"/>
                        </a:moveTo>
                        <a:lnTo>
                          <a:pt x="298048" y="0"/>
                        </a:lnTo>
                        <a:lnTo>
                          <a:pt x="210584" y="7951"/>
                        </a:lnTo>
                        <a:cubicBezTo>
                          <a:pt x="40103" y="20579"/>
                          <a:pt x="136256" y="8346"/>
                          <a:pt x="27704" y="23853"/>
                        </a:cubicBezTo>
                        <a:cubicBezTo>
                          <a:pt x="17161" y="39668"/>
                          <a:pt x="0" y="51808"/>
                          <a:pt x="19753" y="71561"/>
                        </a:cubicBezTo>
                        <a:cubicBezTo>
                          <a:pt x="33267" y="85075"/>
                          <a:pt x="67460" y="103366"/>
                          <a:pt x="67460" y="103366"/>
                        </a:cubicBezTo>
                        <a:cubicBezTo>
                          <a:pt x="70111" y="111317"/>
                          <a:pt x="69485" y="121293"/>
                          <a:pt x="75412" y="127220"/>
                        </a:cubicBezTo>
                        <a:cubicBezTo>
                          <a:pt x="106242" y="158051"/>
                          <a:pt x="132022" y="161993"/>
                          <a:pt x="170827" y="174928"/>
                        </a:cubicBezTo>
                        <a:lnTo>
                          <a:pt x="194681" y="182880"/>
                        </a:lnTo>
                        <a:lnTo>
                          <a:pt x="218535" y="190831"/>
                        </a:lnTo>
                        <a:cubicBezTo>
                          <a:pt x="226486" y="188181"/>
                          <a:pt x="234303" y="185085"/>
                          <a:pt x="242389" y="182880"/>
                        </a:cubicBezTo>
                        <a:cubicBezTo>
                          <a:pt x="263475" y="177129"/>
                          <a:pt x="285265" y="173888"/>
                          <a:pt x="305999" y="166977"/>
                        </a:cubicBezTo>
                        <a:lnTo>
                          <a:pt x="329853" y="159026"/>
                        </a:lnTo>
                        <a:cubicBezTo>
                          <a:pt x="337804" y="153725"/>
                          <a:pt x="346950" y="149880"/>
                          <a:pt x="353707" y="143123"/>
                        </a:cubicBezTo>
                        <a:cubicBezTo>
                          <a:pt x="369122" y="127708"/>
                          <a:pt x="371094" y="114817"/>
                          <a:pt x="377561" y="95415"/>
                        </a:cubicBezTo>
                        <a:cubicBezTo>
                          <a:pt x="372260" y="87464"/>
                          <a:pt x="368851" y="77854"/>
                          <a:pt x="361659" y="71561"/>
                        </a:cubicBezTo>
                        <a:cubicBezTo>
                          <a:pt x="347275" y="58975"/>
                          <a:pt x="313951" y="39756"/>
                          <a:pt x="313951" y="39756"/>
                        </a:cubicBezTo>
                        <a:cubicBezTo>
                          <a:pt x="294761" y="10971"/>
                          <a:pt x="306595" y="20176"/>
                          <a:pt x="298048" y="0"/>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11" name="120 - Ελεύθερη σχεδίαση"/>
                  <p:cNvSpPr/>
                  <p:nvPr/>
                </p:nvSpPr>
                <p:spPr>
                  <a:xfrm>
                    <a:off x="5622766" y="999921"/>
                    <a:ext cx="218588" cy="121212"/>
                  </a:xfrm>
                  <a:custGeom>
                    <a:avLst/>
                    <a:gdLst>
                      <a:gd name="connsiteX0" fmla="*/ 126027 w 218588"/>
                      <a:gd name="connsiteY0" fmla="*/ 17845 h 121212"/>
                      <a:gd name="connsiteX1" fmla="*/ 126027 w 218588"/>
                      <a:gd name="connsiteY1" fmla="*/ 17845 h 121212"/>
                      <a:gd name="connsiteX2" fmla="*/ 6757 w 218588"/>
                      <a:gd name="connsiteY2" fmla="*/ 17845 h 121212"/>
                      <a:gd name="connsiteX3" fmla="*/ 22660 w 218588"/>
                      <a:gd name="connsiteY3" fmla="*/ 41699 h 121212"/>
                      <a:gd name="connsiteX4" fmla="*/ 46514 w 218588"/>
                      <a:gd name="connsiteY4" fmla="*/ 49651 h 121212"/>
                      <a:gd name="connsiteX5" fmla="*/ 70368 w 218588"/>
                      <a:gd name="connsiteY5" fmla="*/ 65553 h 121212"/>
                      <a:gd name="connsiteX6" fmla="*/ 78319 w 218588"/>
                      <a:gd name="connsiteY6" fmla="*/ 89407 h 121212"/>
                      <a:gd name="connsiteX7" fmla="*/ 126027 w 218588"/>
                      <a:gd name="connsiteY7" fmla="*/ 105310 h 121212"/>
                      <a:gd name="connsiteX8" fmla="*/ 189637 w 218588"/>
                      <a:gd name="connsiteY8" fmla="*/ 121212 h 121212"/>
                      <a:gd name="connsiteX9" fmla="*/ 205540 w 218588"/>
                      <a:gd name="connsiteY9" fmla="*/ 97358 h 121212"/>
                      <a:gd name="connsiteX10" fmla="*/ 205540 w 218588"/>
                      <a:gd name="connsiteY10" fmla="*/ 49651 h 121212"/>
                      <a:gd name="connsiteX11" fmla="*/ 181686 w 218588"/>
                      <a:gd name="connsiteY11" fmla="*/ 33748 h 121212"/>
                      <a:gd name="connsiteX12" fmla="*/ 149881 w 218588"/>
                      <a:gd name="connsiteY12" fmla="*/ 25797 h 121212"/>
                      <a:gd name="connsiteX13" fmla="*/ 126027 w 218588"/>
                      <a:gd name="connsiteY13" fmla="*/ 17845 h 12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588" h="121212">
                        <a:moveTo>
                          <a:pt x="126027" y="17845"/>
                        </a:moveTo>
                        <a:lnTo>
                          <a:pt x="126027" y="17845"/>
                        </a:lnTo>
                        <a:cubicBezTo>
                          <a:pt x="118143" y="16969"/>
                          <a:pt x="24602" y="0"/>
                          <a:pt x="6757" y="17845"/>
                        </a:cubicBezTo>
                        <a:cubicBezTo>
                          <a:pt x="0" y="24602"/>
                          <a:pt x="15198" y="35729"/>
                          <a:pt x="22660" y="41699"/>
                        </a:cubicBezTo>
                        <a:cubicBezTo>
                          <a:pt x="29205" y="46935"/>
                          <a:pt x="39017" y="45903"/>
                          <a:pt x="46514" y="49651"/>
                        </a:cubicBezTo>
                        <a:cubicBezTo>
                          <a:pt x="55061" y="53925"/>
                          <a:pt x="62417" y="60252"/>
                          <a:pt x="70368" y="65553"/>
                        </a:cubicBezTo>
                        <a:cubicBezTo>
                          <a:pt x="73018" y="73504"/>
                          <a:pt x="71499" y="84535"/>
                          <a:pt x="78319" y="89407"/>
                        </a:cubicBezTo>
                        <a:cubicBezTo>
                          <a:pt x="91959" y="99150"/>
                          <a:pt x="110124" y="100009"/>
                          <a:pt x="126027" y="105310"/>
                        </a:cubicBezTo>
                        <a:cubicBezTo>
                          <a:pt x="162698" y="117534"/>
                          <a:pt x="141669" y="111619"/>
                          <a:pt x="189637" y="121212"/>
                        </a:cubicBezTo>
                        <a:cubicBezTo>
                          <a:pt x="194938" y="113261"/>
                          <a:pt x="201266" y="105905"/>
                          <a:pt x="205540" y="97358"/>
                        </a:cubicBezTo>
                        <a:cubicBezTo>
                          <a:pt x="213695" y="81048"/>
                          <a:pt x="218588" y="65961"/>
                          <a:pt x="205540" y="49651"/>
                        </a:cubicBezTo>
                        <a:cubicBezTo>
                          <a:pt x="199570" y="42189"/>
                          <a:pt x="190470" y="37512"/>
                          <a:pt x="181686" y="33748"/>
                        </a:cubicBezTo>
                        <a:cubicBezTo>
                          <a:pt x="171642" y="29443"/>
                          <a:pt x="160483" y="28447"/>
                          <a:pt x="149881" y="25797"/>
                        </a:cubicBezTo>
                        <a:cubicBezTo>
                          <a:pt x="123822" y="8424"/>
                          <a:pt x="130003" y="19170"/>
                          <a:pt x="126027" y="17845"/>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81" name="288 - Ομάδα"/>
                <p:cNvGrpSpPr/>
                <p:nvPr/>
              </p:nvGrpSpPr>
              <p:grpSpPr>
                <a:xfrm rot="14138886">
                  <a:off x="5722378" y="843325"/>
                  <a:ext cx="351524" cy="180000"/>
                  <a:chOff x="5508103" y="980728"/>
                  <a:chExt cx="396000" cy="180000"/>
                </a:xfrm>
              </p:grpSpPr>
              <p:sp>
                <p:nvSpPr>
                  <p:cNvPr id="108" name="117 - Ελεύθερη σχεδίαση"/>
                  <p:cNvSpPr/>
                  <p:nvPr/>
                </p:nvSpPr>
                <p:spPr>
                  <a:xfrm>
                    <a:off x="5508103" y="980728"/>
                    <a:ext cx="396000" cy="180000"/>
                  </a:xfrm>
                  <a:custGeom>
                    <a:avLst/>
                    <a:gdLst>
                      <a:gd name="connsiteX0" fmla="*/ 298048 w 377561"/>
                      <a:gd name="connsiteY0" fmla="*/ 0 h 190831"/>
                      <a:gd name="connsiteX1" fmla="*/ 298048 w 377561"/>
                      <a:gd name="connsiteY1" fmla="*/ 0 h 190831"/>
                      <a:gd name="connsiteX2" fmla="*/ 210584 w 377561"/>
                      <a:gd name="connsiteY2" fmla="*/ 7951 h 190831"/>
                      <a:gd name="connsiteX3" fmla="*/ 27704 w 377561"/>
                      <a:gd name="connsiteY3" fmla="*/ 23853 h 190831"/>
                      <a:gd name="connsiteX4" fmla="*/ 19753 w 377561"/>
                      <a:gd name="connsiteY4" fmla="*/ 71561 h 190831"/>
                      <a:gd name="connsiteX5" fmla="*/ 67460 w 377561"/>
                      <a:gd name="connsiteY5" fmla="*/ 103366 h 190831"/>
                      <a:gd name="connsiteX6" fmla="*/ 75412 w 377561"/>
                      <a:gd name="connsiteY6" fmla="*/ 127220 h 190831"/>
                      <a:gd name="connsiteX7" fmla="*/ 170827 w 377561"/>
                      <a:gd name="connsiteY7" fmla="*/ 174928 h 190831"/>
                      <a:gd name="connsiteX8" fmla="*/ 194681 w 377561"/>
                      <a:gd name="connsiteY8" fmla="*/ 182880 h 190831"/>
                      <a:gd name="connsiteX9" fmla="*/ 218535 w 377561"/>
                      <a:gd name="connsiteY9" fmla="*/ 190831 h 190831"/>
                      <a:gd name="connsiteX10" fmla="*/ 242389 w 377561"/>
                      <a:gd name="connsiteY10" fmla="*/ 182880 h 190831"/>
                      <a:gd name="connsiteX11" fmla="*/ 305999 w 377561"/>
                      <a:gd name="connsiteY11" fmla="*/ 166977 h 190831"/>
                      <a:gd name="connsiteX12" fmla="*/ 329853 w 377561"/>
                      <a:gd name="connsiteY12" fmla="*/ 159026 h 190831"/>
                      <a:gd name="connsiteX13" fmla="*/ 353707 w 377561"/>
                      <a:gd name="connsiteY13" fmla="*/ 143123 h 190831"/>
                      <a:gd name="connsiteX14" fmla="*/ 377561 w 377561"/>
                      <a:gd name="connsiteY14" fmla="*/ 95415 h 190831"/>
                      <a:gd name="connsiteX15" fmla="*/ 361659 w 377561"/>
                      <a:gd name="connsiteY15" fmla="*/ 71561 h 190831"/>
                      <a:gd name="connsiteX16" fmla="*/ 313951 w 377561"/>
                      <a:gd name="connsiteY16" fmla="*/ 39756 h 190831"/>
                      <a:gd name="connsiteX17" fmla="*/ 298048 w 377561"/>
                      <a:gd name="connsiteY17" fmla="*/ 0 h 19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7561" h="190831">
                        <a:moveTo>
                          <a:pt x="298048" y="0"/>
                        </a:moveTo>
                        <a:lnTo>
                          <a:pt x="298048" y="0"/>
                        </a:lnTo>
                        <a:lnTo>
                          <a:pt x="210584" y="7951"/>
                        </a:lnTo>
                        <a:cubicBezTo>
                          <a:pt x="40103" y="20579"/>
                          <a:pt x="136256" y="8346"/>
                          <a:pt x="27704" y="23853"/>
                        </a:cubicBezTo>
                        <a:cubicBezTo>
                          <a:pt x="17161" y="39668"/>
                          <a:pt x="0" y="51808"/>
                          <a:pt x="19753" y="71561"/>
                        </a:cubicBezTo>
                        <a:cubicBezTo>
                          <a:pt x="33267" y="85075"/>
                          <a:pt x="67460" y="103366"/>
                          <a:pt x="67460" y="103366"/>
                        </a:cubicBezTo>
                        <a:cubicBezTo>
                          <a:pt x="70111" y="111317"/>
                          <a:pt x="69485" y="121293"/>
                          <a:pt x="75412" y="127220"/>
                        </a:cubicBezTo>
                        <a:cubicBezTo>
                          <a:pt x="106242" y="158051"/>
                          <a:pt x="132022" y="161993"/>
                          <a:pt x="170827" y="174928"/>
                        </a:cubicBezTo>
                        <a:lnTo>
                          <a:pt x="194681" y="182880"/>
                        </a:lnTo>
                        <a:lnTo>
                          <a:pt x="218535" y="190831"/>
                        </a:lnTo>
                        <a:cubicBezTo>
                          <a:pt x="226486" y="188181"/>
                          <a:pt x="234303" y="185085"/>
                          <a:pt x="242389" y="182880"/>
                        </a:cubicBezTo>
                        <a:cubicBezTo>
                          <a:pt x="263475" y="177129"/>
                          <a:pt x="285265" y="173888"/>
                          <a:pt x="305999" y="166977"/>
                        </a:cubicBezTo>
                        <a:lnTo>
                          <a:pt x="329853" y="159026"/>
                        </a:lnTo>
                        <a:cubicBezTo>
                          <a:pt x="337804" y="153725"/>
                          <a:pt x="346950" y="149880"/>
                          <a:pt x="353707" y="143123"/>
                        </a:cubicBezTo>
                        <a:cubicBezTo>
                          <a:pt x="369122" y="127708"/>
                          <a:pt x="371094" y="114817"/>
                          <a:pt x="377561" y="95415"/>
                        </a:cubicBezTo>
                        <a:cubicBezTo>
                          <a:pt x="372260" y="87464"/>
                          <a:pt x="368851" y="77854"/>
                          <a:pt x="361659" y="71561"/>
                        </a:cubicBezTo>
                        <a:cubicBezTo>
                          <a:pt x="347275" y="58975"/>
                          <a:pt x="313951" y="39756"/>
                          <a:pt x="313951" y="39756"/>
                        </a:cubicBezTo>
                        <a:cubicBezTo>
                          <a:pt x="294761" y="10971"/>
                          <a:pt x="306595" y="20176"/>
                          <a:pt x="298048" y="0"/>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09" name="118 - Ελεύθερη σχεδίαση"/>
                  <p:cNvSpPr/>
                  <p:nvPr/>
                </p:nvSpPr>
                <p:spPr>
                  <a:xfrm>
                    <a:off x="5622766" y="999921"/>
                    <a:ext cx="218588" cy="121212"/>
                  </a:xfrm>
                  <a:custGeom>
                    <a:avLst/>
                    <a:gdLst>
                      <a:gd name="connsiteX0" fmla="*/ 126027 w 218588"/>
                      <a:gd name="connsiteY0" fmla="*/ 17845 h 121212"/>
                      <a:gd name="connsiteX1" fmla="*/ 126027 w 218588"/>
                      <a:gd name="connsiteY1" fmla="*/ 17845 h 121212"/>
                      <a:gd name="connsiteX2" fmla="*/ 6757 w 218588"/>
                      <a:gd name="connsiteY2" fmla="*/ 17845 h 121212"/>
                      <a:gd name="connsiteX3" fmla="*/ 22660 w 218588"/>
                      <a:gd name="connsiteY3" fmla="*/ 41699 h 121212"/>
                      <a:gd name="connsiteX4" fmla="*/ 46514 w 218588"/>
                      <a:gd name="connsiteY4" fmla="*/ 49651 h 121212"/>
                      <a:gd name="connsiteX5" fmla="*/ 70368 w 218588"/>
                      <a:gd name="connsiteY5" fmla="*/ 65553 h 121212"/>
                      <a:gd name="connsiteX6" fmla="*/ 78319 w 218588"/>
                      <a:gd name="connsiteY6" fmla="*/ 89407 h 121212"/>
                      <a:gd name="connsiteX7" fmla="*/ 126027 w 218588"/>
                      <a:gd name="connsiteY7" fmla="*/ 105310 h 121212"/>
                      <a:gd name="connsiteX8" fmla="*/ 189637 w 218588"/>
                      <a:gd name="connsiteY8" fmla="*/ 121212 h 121212"/>
                      <a:gd name="connsiteX9" fmla="*/ 205540 w 218588"/>
                      <a:gd name="connsiteY9" fmla="*/ 97358 h 121212"/>
                      <a:gd name="connsiteX10" fmla="*/ 205540 w 218588"/>
                      <a:gd name="connsiteY10" fmla="*/ 49651 h 121212"/>
                      <a:gd name="connsiteX11" fmla="*/ 181686 w 218588"/>
                      <a:gd name="connsiteY11" fmla="*/ 33748 h 121212"/>
                      <a:gd name="connsiteX12" fmla="*/ 149881 w 218588"/>
                      <a:gd name="connsiteY12" fmla="*/ 25797 h 121212"/>
                      <a:gd name="connsiteX13" fmla="*/ 126027 w 218588"/>
                      <a:gd name="connsiteY13" fmla="*/ 17845 h 12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588" h="121212">
                        <a:moveTo>
                          <a:pt x="126027" y="17845"/>
                        </a:moveTo>
                        <a:lnTo>
                          <a:pt x="126027" y="17845"/>
                        </a:lnTo>
                        <a:cubicBezTo>
                          <a:pt x="118143" y="16969"/>
                          <a:pt x="24602" y="0"/>
                          <a:pt x="6757" y="17845"/>
                        </a:cubicBezTo>
                        <a:cubicBezTo>
                          <a:pt x="0" y="24602"/>
                          <a:pt x="15198" y="35729"/>
                          <a:pt x="22660" y="41699"/>
                        </a:cubicBezTo>
                        <a:cubicBezTo>
                          <a:pt x="29205" y="46935"/>
                          <a:pt x="39017" y="45903"/>
                          <a:pt x="46514" y="49651"/>
                        </a:cubicBezTo>
                        <a:cubicBezTo>
                          <a:pt x="55061" y="53925"/>
                          <a:pt x="62417" y="60252"/>
                          <a:pt x="70368" y="65553"/>
                        </a:cubicBezTo>
                        <a:cubicBezTo>
                          <a:pt x="73018" y="73504"/>
                          <a:pt x="71499" y="84535"/>
                          <a:pt x="78319" y="89407"/>
                        </a:cubicBezTo>
                        <a:cubicBezTo>
                          <a:pt x="91959" y="99150"/>
                          <a:pt x="110124" y="100009"/>
                          <a:pt x="126027" y="105310"/>
                        </a:cubicBezTo>
                        <a:cubicBezTo>
                          <a:pt x="162698" y="117534"/>
                          <a:pt x="141669" y="111619"/>
                          <a:pt x="189637" y="121212"/>
                        </a:cubicBezTo>
                        <a:cubicBezTo>
                          <a:pt x="194938" y="113261"/>
                          <a:pt x="201266" y="105905"/>
                          <a:pt x="205540" y="97358"/>
                        </a:cubicBezTo>
                        <a:cubicBezTo>
                          <a:pt x="213695" y="81048"/>
                          <a:pt x="218588" y="65961"/>
                          <a:pt x="205540" y="49651"/>
                        </a:cubicBezTo>
                        <a:cubicBezTo>
                          <a:pt x="199570" y="42189"/>
                          <a:pt x="190470" y="37512"/>
                          <a:pt x="181686" y="33748"/>
                        </a:cubicBezTo>
                        <a:cubicBezTo>
                          <a:pt x="171642" y="29443"/>
                          <a:pt x="160483" y="28447"/>
                          <a:pt x="149881" y="25797"/>
                        </a:cubicBezTo>
                        <a:cubicBezTo>
                          <a:pt x="123822" y="8424"/>
                          <a:pt x="130003" y="19170"/>
                          <a:pt x="126027" y="17845"/>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82" name="293 - Ομάδα"/>
                <p:cNvGrpSpPr/>
                <p:nvPr/>
              </p:nvGrpSpPr>
              <p:grpSpPr>
                <a:xfrm rot="1246044">
                  <a:off x="6074200" y="838765"/>
                  <a:ext cx="288000" cy="357477"/>
                  <a:chOff x="5939624" y="857670"/>
                  <a:chExt cx="222637" cy="267074"/>
                </a:xfrm>
              </p:grpSpPr>
              <p:sp>
                <p:nvSpPr>
                  <p:cNvPr id="106" name="115 - Ελεύθερη σχεδίαση"/>
                  <p:cNvSpPr/>
                  <p:nvPr/>
                </p:nvSpPr>
                <p:spPr>
                  <a:xfrm>
                    <a:off x="5939624" y="857670"/>
                    <a:ext cx="222637" cy="267074"/>
                  </a:xfrm>
                  <a:custGeom>
                    <a:avLst/>
                    <a:gdLst>
                      <a:gd name="connsiteX0" fmla="*/ 174929 w 222637"/>
                      <a:gd name="connsiteY0" fmla="*/ 223707 h 311172"/>
                      <a:gd name="connsiteX1" fmla="*/ 174929 w 222637"/>
                      <a:gd name="connsiteY1" fmla="*/ 223707 h 311172"/>
                      <a:gd name="connsiteX2" fmla="*/ 214686 w 222637"/>
                      <a:gd name="connsiteY2" fmla="*/ 112389 h 311172"/>
                      <a:gd name="connsiteX3" fmla="*/ 222637 w 222637"/>
                      <a:gd name="connsiteY3" fmla="*/ 88535 h 311172"/>
                      <a:gd name="connsiteX4" fmla="*/ 206734 w 222637"/>
                      <a:gd name="connsiteY4" fmla="*/ 24925 h 311172"/>
                      <a:gd name="connsiteX5" fmla="*/ 159026 w 222637"/>
                      <a:gd name="connsiteY5" fmla="*/ 1071 h 311172"/>
                      <a:gd name="connsiteX6" fmla="*/ 47708 w 222637"/>
                      <a:gd name="connsiteY6" fmla="*/ 9022 h 311172"/>
                      <a:gd name="connsiteX7" fmla="*/ 31806 w 222637"/>
                      <a:gd name="connsiteY7" fmla="*/ 32876 h 311172"/>
                      <a:gd name="connsiteX8" fmla="*/ 7952 w 222637"/>
                      <a:gd name="connsiteY8" fmla="*/ 48779 h 311172"/>
                      <a:gd name="connsiteX9" fmla="*/ 0 w 222637"/>
                      <a:gd name="connsiteY9" fmla="*/ 72633 h 311172"/>
                      <a:gd name="connsiteX10" fmla="*/ 15903 w 222637"/>
                      <a:gd name="connsiteY10" fmla="*/ 144194 h 311172"/>
                      <a:gd name="connsiteX11" fmla="*/ 47708 w 222637"/>
                      <a:gd name="connsiteY11" fmla="*/ 191902 h 311172"/>
                      <a:gd name="connsiteX12" fmla="*/ 79513 w 222637"/>
                      <a:gd name="connsiteY12" fmla="*/ 239610 h 311172"/>
                      <a:gd name="connsiteX13" fmla="*/ 87465 w 222637"/>
                      <a:gd name="connsiteY13" fmla="*/ 263464 h 311172"/>
                      <a:gd name="connsiteX14" fmla="*/ 127221 w 222637"/>
                      <a:gd name="connsiteY14" fmla="*/ 311172 h 311172"/>
                      <a:gd name="connsiteX15" fmla="*/ 143124 w 222637"/>
                      <a:gd name="connsiteY15" fmla="*/ 287318 h 311172"/>
                      <a:gd name="connsiteX16" fmla="*/ 159026 w 222637"/>
                      <a:gd name="connsiteY16" fmla="*/ 239610 h 311172"/>
                      <a:gd name="connsiteX17" fmla="*/ 174929 w 222637"/>
                      <a:gd name="connsiteY17" fmla="*/ 223707 h 31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637" h="311172">
                        <a:moveTo>
                          <a:pt x="174929" y="223707"/>
                        </a:moveTo>
                        <a:lnTo>
                          <a:pt x="174929" y="223707"/>
                        </a:lnTo>
                        <a:cubicBezTo>
                          <a:pt x="204663" y="144417"/>
                          <a:pt x="191626" y="181568"/>
                          <a:pt x="214686" y="112389"/>
                        </a:cubicBezTo>
                        <a:lnTo>
                          <a:pt x="222637" y="88535"/>
                        </a:lnTo>
                        <a:cubicBezTo>
                          <a:pt x="222240" y="86551"/>
                          <a:pt x="213255" y="33077"/>
                          <a:pt x="206734" y="24925"/>
                        </a:cubicBezTo>
                        <a:cubicBezTo>
                          <a:pt x="195523" y="10911"/>
                          <a:pt x="174741" y="6309"/>
                          <a:pt x="159026" y="1071"/>
                        </a:cubicBezTo>
                        <a:cubicBezTo>
                          <a:pt x="121920" y="3721"/>
                          <a:pt x="83798" y="0"/>
                          <a:pt x="47708" y="9022"/>
                        </a:cubicBezTo>
                        <a:cubicBezTo>
                          <a:pt x="38437" y="11340"/>
                          <a:pt x="38563" y="26119"/>
                          <a:pt x="31806" y="32876"/>
                        </a:cubicBezTo>
                        <a:cubicBezTo>
                          <a:pt x="25049" y="39633"/>
                          <a:pt x="15903" y="43478"/>
                          <a:pt x="7952" y="48779"/>
                        </a:cubicBezTo>
                        <a:cubicBezTo>
                          <a:pt x="5301" y="56730"/>
                          <a:pt x="0" y="64251"/>
                          <a:pt x="0" y="72633"/>
                        </a:cubicBezTo>
                        <a:cubicBezTo>
                          <a:pt x="0" y="81691"/>
                          <a:pt x="7705" y="129437"/>
                          <a:pt x="15903" y="144194"/>
                        </a:cubicBezTo>
                        <a:cubicBezTo>
                          <a:pt x="25185" y="160901"/>
                          <a:pt x="37106" y="175999"/>
                          <a:pt x="47708" y="191902"/>
                        </a:cubicBezTo>
                        <a:lnTo>
                          <a:pt x="79513" y="239610"/>
                        </a:lnTo>
                        <a:cubicBezTo>
                          <a:pt x="82164" y="247561"/>
                          <a:pt x="83717" y="255967"/>
                          <a:pt x="87465" y="263464"/>
                        </a:cubicBezTo>
                        <a:cubicBezTo>
                          <a:pt x="98536" y="285606"/>
                          <a:pt x="109634" y="293585"/>
                          <a:pt x="127221" y="311172"/>
                        </a:cubicBezTo>
                        <a:cubicBezTo>
                          <a:pt x="132522" y="303221"/>
                          <a:pt x="139243" y="296051"/>
                          <a:pt x="143124" y="287318"/>
                        </a:cubicBezTo>
                        <a:cubicBezTo>
                          <a:pt x="149932" y="272000"/>
                          <a:pt x="145079" y="248908"/>
                          <a:pt x="159026" y="239610"/>
                        </a:cubicBezTo>
                        <a:cubicBezTo>
                          <a:pt x="187290" y="220767"/>
                          <a:pt x="172279" y="226357"/>
                          <a:pt x="174929" y="223707"/>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07" name="116 - Ελεύθερη σχεδίαση"/>
                  <p:cNvSpPr/>
                  <p:nvPr/>
                </p:nvSpPr>
                <p:spPr>
                  <a:xfrm>
                    <a:off x="5987858" y="894859"/>
                    <a:ext cx="108074" cy="154714"/>
                  </a:xfrm>
                  <a:custGeom>
                    <a:avLst/>
                    <a:gdLst>
                      <a:gd name="connsiteX0" fmla="*/ 12658 w 108074"/>
                      <a:gd name="connsiteY0" fmla="*/ 3639 h 154714"/>
                      <a:gd name="connsiteX1" fmla="*/ 12658 w 108074"/>
                      <a:gd name="connsiteY1" fmla="*/ 3639 h 154714"/>
                      <a:gd name="connsiteX2" fmla="*/ 4707 w 108074"/>
                      <a:gd name="connsiteY2" fmla="*/ 75201 h 154714"/>
                      <a:gd name="connsiteX3" fmla="*/ 28561 w 108074"/>
                      <a:gd name="connsiteY3" fmla="*/ 83152 h 154714"/>
                      <a:gd name="connsiteX4" fmla="*/ 44464 w 108074"/>
                      <a:gd name="connsiteY4" fmla="*/ 138811 h 154714"/>
                      <a:gd name="connsiteX5" fmla="*/ 68317 w 108074"/>
                      <a:gd name="connsiteY5" fmla="*/ 154714 h 154714"/>
                      <a:gd name="connsiteX6" fmla="*/ 92171 w 108074"/>
                      <a:gd name="connsiteY6" fmla="*/ 146763 h 154714"/>
                      <a:gd name="connsiteX7" fmla="*/ 100123 w 108074"/>
                      <a:gd name="connsiteY7" fmla="*/ 122909 h 154714"/>
                      <a:gd name="connsiteX8" fmla="*/ 108074 w 108074"/>
                      <a:gd name="connsiteY8" fmla="*/ 67250 h 154714"/>
                      <a:gd name="connsiteX9" fmla="*/ 68317 w 108074"/>
                      <a:gd name="connsiteY9" fmla="*/ 3639 h 154714"/>
                      <a:gd name="connsiteX10" fmla="*/ 12658 w 108074"/>
                      <a:gd name="connsiteY10" fmla="*/ 3639 h 15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074" h="154714">
                        <a:moveTo>
                          <a:pt x="12658" y="3639"/>
                        </a:moveTo>
                        <a:lnTo>
                          <a:pt x="12658" y="3639"/>
                        </a:lnTo>
                        <a:cubicBezTo>
                          <a:pt x="10008" y="27493"/>
                          <a:pt x="0" y="51666"/>
                          <a:pt x="4707" y="75201"/>
                        </a:cubicBezTo>
                        <a:cubicBezTo>
                          <a:pt x="6351" y="83420"/>
                          <a:pt x="22634" y="77225"/>
                          <a:pt x="28561" y="83152"/>
                        </a:cubicBezTo>
                        <a:cubicBezTo>
                          <a:pt x="32623" y="87214"/>
                          <a:pt x="44055" y="138198"/>
                          <a:pt x="44464" y="138811"/>
                        </a:cubicBezTo>
                        <a:cubicBezTo>
                          <a:pt x="49765" y="146762"/>
                          <a:pt x="60366" y="149413"/>
                          <a:pt x="68317" y="154714"/>
                        </a:cubicBezTo>
                        <a:cubicBezTo>
                          <a:pt x="76268" y="152064"/>
                          <a:pt x="86244" y="152689"/>
                          <a:pt x="92171" y="146763"/>
                        </a:cubicBezTo>
                        <a:cubicBezTo>
                          <a:pt x="98098" y="140836"/>
                          <a:pt x="98479" y="131128"/>
                          <a:pt x="100123" y="122909"/>
                        </a:cubicBezTo>
                        <a:cubicBezTo>
                          <a:pt x="103799" y="104532"/>
                          <a:pt x="105424" y="85803"/>
                          <a:pt x="108074" y="67250"/>
                        </a:cubicBezTo>
                        <a:cubicBezTo>
                          <a:pt x="100201" y="43631"/>
                          <a:pt x="99818" y="9939"/>
                          <a:pt x="68317" y="3639"/>
                        </a:cubicBezTo>
                        <a:cubicBezTo>
                          <a:pt x="50124" y="0"/>
                          <a:pt x="21934" y="3639"/>
                          <a:pt x="12658" y="3639"/>
                        </a:cubicBezTo>
                        <a:close/>
                      </a:path>
                    </a:pathLst>
                  </a:custGeom>
                  <a:solidFill>
                    <a:srgbClr val="C000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83" name="296 - Ομάδα"/>
                <p:cNvGrpSpPr/>
                <p:nvPr/>
              </p:nvGrpSpPr>
              <p:grpSpPr>
                <a:xfrm rot="21327061">
                  <a:off x="6464065" y="999881"/>
                  <a:ext cx="324000" cy="159784"/>
                  <a:chOff x="683568" y="1268760"/>
                  <a:chExt cx="324000" cy="144016"/>
                </a:xfrm>
              </p:grpSpPr>
              <p:sp>
                <p:nvSpPr>
                  <p:cNvPr id="104" name="113 - Στρογγυλεμένο ορθογώνιο"/>
                  <p:cNvSpPr/>
                  <p:nvPr/>
                </p:nvSpPr>
                <p:spPr>
                  <a:xfrm>
                    <a:off x="683568" y="1268760"/>
                    <a:ext cx="324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05" name="114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sp>
              <p:nvSpPr>
                <p:cNvPr id="84" name="84 - Ελεύθερη σχεδίαση"/>
                <p:cNvSpPr/>
                <p:nvPr/>
              </p:nvSpPr>
              <p:spPr>
                <a:xfrm rot="382510">
                  <a:off x="5963961" y="937472"/>
                  <a:ext cx="183639" cy="381890"/>
                </a:xfrm>
                <a:custGeom>
                  <a:avLst/>
                  <a:gdLst>
                    <a:gd name="connsiteX0" fmla="*/ 127221 w 183639"/>
                    <a:gd name="connsiteY0" fmla="*/ 16741 h 430208"/>
                    <a:gd name="connsiteX1" fmla="*/ 127221 w 183639"/>
                    <a:gd name="connsiteY1" fmla="*/ 16741 h 430208"/>
                    <a:gd name="connsiteX2" fmla="*/ 55659 w 183639"/>
                    <a:gd name="connsiteY2" fmla="*/ 838 h 430208"/>
                    <a:gd name="connsiteX3" fmla="*/ 23854 w 183639"/>
                    <a:gd name="connsiteY3" fmla="*/ 8789 h 430208"/>
                    <a:gd name="connsiteX4" fmla="*/ 0 w 183639"/>
                    <a:gd name="connsiteY4" fmla="*/ 88302 h 430208"/>
                    <a:gd name="connsiteX5" fmla="*/ 15903 w 183639"/>
                    <a:gd name="connsiteY5" fmla="*/ 215523 h 430208"/>
                    <a:gd name="connsiteX6" fmla="*/ 31805 w 183639"/>
                    <a:gd name="connsiteY6" fmla="*/ 263231 h 430208"/>
                    <a:gd name="connsiteX7" fmla="*/ 63610 w 183639"/>
                    <a:gd name="connsiteY7" fmla="*/ 310939 h 430208"/>
                    <a:gd name="connsiteX8" fmla="*/ 79513 w 183639"/>
                    <a:gd name="connsiteY8" fmla="*/ 334793 h 430208"/>
                    <a:gd name="connsiteX9" fmla="*/ 87464 w 183639"/>
                    <a:gd name="connsiteY9" fmla="*/ 358647 h 430208"/>
                    <a:gd name="connsiteX10" fmla="*/ 103367 w 183639"/>
                    <a:gd name="connsiteY10" fmla="*/ 382501 h 430208"/>
                    <a:gd name="connsiteX11" fmla="*/ 119270 w 183639"/>
                    <a:gd name="connsiteY11" fmla="*/ 430208 h 430208"/>
                    <a:gd name="connsiteX12" fmla="*/ 143123 w 183639"/>
                    <a:gd name="connsiteY12" fmla="*/ 406355 h 430208"/>
                    <a:gd name="connsiteX13" fmla="*/ 151075 w 183639"/>
                    <a:gd name="connsiteY13" fmla="*/ 342744 h 430208"/>
                    <a:gd name="connsiteX14" fmla="*/ 174929 w 183639"/>
                    <a:gd name="connsiteY14" fmla="*/ 295036 h 430208"/>
                    <a:gd name="connsiteX15" fmla="*/ 182880 w 183639"/>
                    <a:gd name="connsiteY15" fmla="*/ 271182 h 430208"/>
                    <a:gd name="connsiteX16" fmla="*/ 159026 w 183639"/>
                    <a:gd name="connsiteY16" fmla="*/ 183718 h 430208"/>
                    <a:gd name="connsiteX17" fmla="*/ 127221 w 183639"/>
                    <a:gd name="connsiteY17" fmla="*/ 16741 h 43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3639" h="430208">
                      <a:moveTo>
                        <a:pt x="127221" y="16741"/>
                      </a:moveTo>
                      <a:lnTo>
                        <a:pt x="127221" y="16741"/>
                      </a:lnTo>
                      <a:cubicBezTo>
                        <a:pt x="103367" y="11440"/>
                        <a:pt x="80023" y="2712"/>
                        <a:pt x="55659" y="838"/>
                      </a:cubicBezTo>
                      <a:cubicBezTo>
                        <a:pt x="44763" y="0"/>
                        <a:pt x="30966" y="492"/>
                        <a:pt x="23854" y="8789"/>
                      </a:cubicBezTo>
                      <a:cubicBezTo>
                        <a:pt x="17021" y="16761"/>
                        <a:pt x="3851" y="72897"/>
                        <a:pt x="0" y="88302"/>
                      </a:cubicBezTo>
                      <a:cubicBezTo>
                        <a:pt x="5335" y="152325"/>
                        <a:pt x="1416" y="167234"/>
                        <a:pt x="15903" y="215523"/>
                      </a:cubicBezTo>
                      <a:cubicBezTo>
                        <a:pt x="20720" y="231579"/>
                        <a:pt x="22507" y="249283"/>
                        <a:pt x="31805" y="263231"/>
                      </a:cubicBezTo>
                      <a:lnTo>
                        <a:pt x="63610" y="310939"/>
                      </a:lnTo>
                      <a:lnTo>
                        <a:pt x="79513" y="334793"/>
                      </a:lnTo>
                      <a:cubicBezTo>
                        <a:pt x="82163" y="342744"/>
                        <a:pt x="83716" y="351150"/>
                        <a:pt x="87464" y="358647"/>
                      </a:cubicBezTo>
                      <a:cubicBezTo>
                        <a:pt x="91738" y="367194"/>
                        <a:pt x="99486" y="373768"/>
                        <a:pt x="103367" y="382501"/>
                      </a:cubicBezTo>
                      <a:cubicBezTo>
                        <a:pt x="110175" y="397819"/>
                        <a:pt x="119270" y="430208"/>
                        <a:pt x="119270" y="430208"/>
                      </a:cubicBezTo>
                      <a:cubicBezTo>
                        <a:pt x="127221" y="422257"/>
                        <a:pt x="139280" y="416922"/>
                        <a:pt x="143123" y="406355"/>
                      </a:cubicBezTo>
                      <a:cubicBezTo>
                        <a:pt x="150426" y="386273"/>
                        <a:pt x="147252" y="363768"/>
                        <a:pt x="151075" y="342744"/>
                      </a:cubicBezTo>
                      <a:cubicBezTo>
                        <a:pt x="155190" y="320110"/>
                        <a:pt x="162196" y="314136"/>
                        <a:pt x="174929" y="295036"/>
                      </a:cubicBezTo>
                      <a:cubicBezTo>
                        <a:pt x="177579" y="287085"/>
                        <a:pt x="183639" y="279529"/>
                        <a:pt x="182880" y="271182"/>
                      </a:cubicBezTo>
                      <a:cubicBezTo>
                        <a:pt x="180638" y="246525"/>
                        <a:pt x="167870" y="210250"/>
                        <a:pt x="159026" y="183718"/>
                      </a:cubicBezTo>
                      <a:cubicBezTo>
                        <a:pt x="150718" y="9253"/>
                        <a:pt x="132522" y="44570"/>
                        <a:pt x="127221" y="16741"/>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85" name="85 - Ελεύθερη σχεδίαση"/>
                <p:cNvSpPr/>
                <p:nvPr/>
              </p:nvSpPr>
              <p:spPr>
                <a:xfrm>
                  <a:off x="6012162" y="1062343"/>
                  <a:ext cx="102394" cy="137565"/>
                </a:xfrm>
                <a:custGeom>
                  <a:avLst/>
                  <a:gdLst>
                    <a:gd name="connsiteX0" fmla="*/ 0 w 119269"/>
                    <a:gd name="connsiteY0" fmla="*/ 15903 h 151075"/>
                    <a:gd name="connsiteX1" fmla="*/ 0 w 119269"/>
                    <a:gd name="connsiteY1" fmla="*/ 15903 h 151075"/>
                    <a:gd name="connsiteX2" fmla="*/ 31805 w 119269"/>
                    <a:gd name="connsiteY2" fmla="*/ 119270 h 151075"/>
                    <a:gd name="connsiteX3" fmla="*/ 39756 w 119269"/>
                    <a:gd name="connsiteY3" fmla="*/ 143124 h 151075"/>
                    <a:gd name="connsiteX4" fmla="*/ 79513 w 119269"/>
                    <a:gd name="connsiteY4" fmla="*/ 151075 h 151075"/>
                    <a:gd name="connsiteX5" fmla="*/ 103367 w 119269"/>
                    <a:gd name="connsiteY5" fmla="*/ 135172 h 151075"/>
                    <a:gd name="connsiteX6" fmla="*/ 119269 w 119269"/>
                    <a:gd name="connsiteY6" fmla="*/ 87465 h 151075"/>
                    <a:gd name="connsiteX7" fmla="*/ 95415 w 119269"/>
                    <a:gd name="connsiteY7" fmla="*/ 7952 h 151075"/>
                    <a:gd name="connsiteX8" fmla="*/ 71561 w 119269"/>
                    <a:gd name="connsiteY8" fmla="*/ 0 h 151075"/>
                    <a:gd name="connsiteX9" fmla="*/ 0 w 119269"/>
                    <a:gd name="connsiteY9" fmla="*/ 15903 h 151075"/>
                    <a:gd name="connsiteX10" fmla="*/ 0 w 119269"/>
                    <a:gd name="connsiteY10" fmla="*/ 15903 h 15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269" h="151075">
                      <a:moveTo>
                        <a:pt x="0" y="15903"/>
                      </a:moveTo>
                      <a:lnTo>
                        <a:pt x="0" y="15903"/>
                      </a:lnTo>
                      <a:cubicBezTo>
                        <a:pt x="44171" y="133690"/>
                        <a:pt x="10120" y="32526"/>
                        <a:pt x="31805" y="119270"/>
                      </a:cubicBezTo>
                      <a:cubicBezTo>
                        <a:pt x="33838" y="127401"/>
                        <a:pt x="32782" y="138475"/>
                        <a:pt x="39756" y="143124"/>
                      </a:cubicBezTo>
                      <a:cubicBezTo>
                        <a:pt x="51001" y="150621"/>
                        <a:pt x="66261" y="148425"/>
                        <a:pt x="79513" y="151075"/>
                      </a:cubicBezTo>
                      <a:cubicBezTo>
                        <a:pt x="87464" y="145774"/>
                        <a:pt x="98302" y="143276"/>
                        <a:pt x="103367" y="135172"/>
                      </a:cubicBezTo>
                      <a:cubicBezTo>
                        <a:pt x="112251" y="120957"/>
                        <a:pt x="119269" y="87465"/>
                        <a:pt x="119269" y="87465"/>
                      </a:cubicBezTo>
                      <a:cubicBezTo>
                        <a:pt x="115789" y="63104"/>
                        <a:pt x="118746" y="26616"/>
                        <a:pt x="95415" y="7952"/>
                      </a:cubicBezTo>
                      <a:cubicBezTo>
                        <a:pt x="88870" y="2716"/>
                        <a:pt x="79512" y="2651"/>
                        <a:pt x="71561" y="0"/>
                      </a:cubicBezTo>
                      <a:cubicBezTo>
                        <a:pt x="69696" y="373"/>
                        <a:pt x="5612" y="12536"/>
                        <a:pt x="0" y="15903"/>
                      </a:cubicBezTo>
                      <a:lnTo>
                        <a:pt x="0" y="15903"/>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nvGrpSpPr>
                <p:cNvPr id="86" name="335 - Ομάδα"/>
                <p:cNvGrpSpPr/>
                <p:nvPr/>
              </p:nvGrpSpPr>
              <p:grpSpPr>
                <a:xfrm>
                  <a:off x="5812405" y="1051683"/>
                  <a:ext cx="228485" cy="381147"/>
                  <a:chOff x="5812403" y="1184744"/>
                  <a:chExt cx="228485" cy="429371"/>
                </a:xfrm>
              </p:grpSpPr>
              <p:sp>
                <p:nvSpPr>
                  <p:cNvPr id="102" name="111 - Ελεύθερη σχεδίαση"/>
                  <p:cNvSpPr/>
                  <p:nvPr/>
                </p:nvSpPr>
                <p:spPr>
                  <a:xfrm>
                    <a:off x="5812403" y="1184744"/>
                    <a:ext cx="228485" cy="429371"/>
                  </a:xfrm>
                  <a:custGeom>
                    <a:avLst/>
                    <a:gdLst>
                      <a:gd name="connsiteX0" fmla="*/ 166978 w 228485"/>
                      <a:gd name="connsiteY0" fmla="*/ 63611 h 429371"/>
                      <a:gd name="connsiteX1" fmla="*/ 166978 w 228485"/>
                      <a:gd name="connsiteY1" fmla="*/ 63611 h 429371"/>
                      <a:gd name="connsiteX2" fmla="*/ 111319 w 228485"/>
                      <a:gd name="connsiteY2" fmla="*/ 23854 h 429371"/>
                      <a:gd name="connsiteX3" fmla="*/ 63611 w 228485"/>
                      <a:gd name="connsiteY3" fmla="*/ 7952 h 429371"/>
                      <a:gd name="connsiteX4" fmla="*/ 39757 w 228485"/>
                      <a:gd name="connsiteY4" fmla="*/ 0 h 429371"/>
                      <a:gd name="connsiteX5" fmla="*/ 15903 w 228485"/>
                      <a:gd name="connsiteY5" fmla="*/ 7952 h 429371"/>
                      <a:gd name="connsiteX6" fmla="*/ 0 w 228485"/>
                      <a:gd name="connsiteY6" fmla="*/ 55659 h 429371"/>
                      <a:gd name="connsiteX7" fmla="*/ 47708 w 228485"/>
                      <a:gd name="connsiteY7" fmla="*/ 151075 h 429371"/>
                      <a:gd name="connsiteX8" fmla="*/ 63611 w 228485"/>
                      <a:gd name="connsiteY8" fmla="*/ 174929 h 429371"/>
                      <a:gd name="connsiteX9" fmla="*/ 71562 w 228485"/>
                      <a:gd name="connsiteY9" fmla="*/ 222637 h 429371"/>
                      <a:gd name="connsiteX10" fmla="*/ 79514 w 228485"/>
                      <a:gd name="connsiteY10" fmla="*/ 286247 h 429371"/>
                      <a:gd name="connsiteX11" fmla="*/ 95416 w 228485"/>
                      <a:gd name="connsiteY11" fmla="*/ 349858 h 429371"/>
                      <a:gd name="connsiteX12" fmla="*/ 127221 w 228485"/>
                      <a:gd name="connsiteY12" fmla="*/ 397566 h 429371"/>
                      <a:gd name="connsiteX13" fmla="*/ 166978 w 228485"/>
                      <a:gd name="connsiteY13" fmla="*/ 429371 h 429371"/>
                      <a:gd name="connsiteX14" fmla="*/ 190832 w 228485"/>
                      <a:gd name="connsiteY14" fmla="*/ 421419 h 429371"/>
                      <a:gd name="connsiteX15" fmla="*/ 214686 w 228485"/>
                      <a:gd name="connsiteY15" fmla="*/ 270345 h 429371"/>
                      <a:gd name="connsiteX16" fmla="*/ 198783 w 228485"/>
                      <a:gd name="connsiteY16" fmla="*/ 214686 h 429371"/>
                      <a:gd name="connsiteX17" fmla="*/ 182880 w 228485"/>
                      <a:gd name="connsiteY17" fmla="*/ 159026 h 429371"/>
                      <a:gd name="connsiteX18" fmla="*/ 174929 w 228485"/>
                      <a:gd name="connsiteY18" fmla="*/ 95416 h 429371"/>
                      <a:gd name="connsiteX19" fmla="*/ 166978 w 228485"/>
                      <a:gd name="connsiteY19" fmla="*/ 63611 h 42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485" h="429371">
                        <a:moveTo>
                          <a:pt x="166978" y="63611"/>
                        </a:moveTo>
                        <a:lnTo>
                          <a:pt x="166978" y="63611"/>
                        </a:lnTo>
                        <a:cubicBezTo>
                          <a:pt x="148425" y="50359"/>
                          <a:pt x="131394" y="34663"/>
                          <a:pt x="111319" y="23854"/>
                        </a:cubicBezTo>
                        <a:cubicBezTo>
                          <a:pt x="96560" y="15907"/>
                          <a:pt x="79514" y="13253"/>
                          <a:pt x="63611" y="7952"/>
                        </a:cubicBezTo>
                        <a:lnTo>
                          <a:pt x="39757" y="0"/>
                        </a:lnTo>
                        <a:cubicBezTo>
                          <a:pt x="31806" y="2651"/>
                          <a:pt x="20775" y="1132"/>
                          <a:pt x="15903" y="7952"/>
                        </a:cubicBezTo>
                        <a:cubicBezTo>
                          <a:pt x="6160" y="21592"/>
                          <a:pt x="0" y="55659"/>
                          <a:pt x="0" y="55659"/>
                        </a:cubicBezTo>
                        <a:cubicBezTo>
                          <a:pt x="21947" y="121498"/>
                          <a:pt x="6605" y="89421"/>
                          <a:pt x="47708" y="151075"/>
                        </a:cubicBezTo>
                        <a:lnTo>
                          <a:pt x="63611" y="174929"/>
                        </a:lnTo>
                        <a:cubicBezTo>
                          <a:pt x="66261" y="190832"/>
                          <a:pt x="69282" y="206677"/>
                          <a:pt x="71562" y="222637"/>
                        </a:cubicBezTo>
                        <a:cubicBezTo>
                          <a:pt x="74584" y="243791"/>
                          <a:pt x="76265" y="265127"/>
                          <a:pt x="79514" y="286247"/>
                        </a:cubicBezTo>
                        <a:cubicBezTo>
                          <a:pt x="81014" y="295996"/>
                          <a:pt x="88212" y="336890"/>
                          <a:pt x="95416" y="349858"/>
                        </a:cubicBezTo>
                        <a:cubicBezTo>
                          <a:pt x="104698" y="366565"/>
                          <a:pt x="116619" y="381663"/>
                          <a:pt x="127221" y="397566"/>
                        </a:cubicBezTo>
                        <a:cubicBezTo>
                          <a:pt x="147772" y="428392"/>
                          <a:pt x="134059" y="418397"/>
                          <a:pt x="166978" y="429371"/>
                        </a:cubicBezTo>
                        <a:cubicBezTo>
                          <a:pt x="174929" y="426720"/>
                          <a:pt x="184287" y="426655"/>
                          <a:pt x="190832" y="421419"/>
                        </a:cubicBezTo>
                        <a:cubicBezTo>
                          <a:pt x="228485" y="391296"/>
                          <a:pt x="214221" y="277784"/>
                          <a:pt x="214686" y="270345"/>
                        </a:cubicBezTo>
                        <a:cubicBezTo>
                          <a:pt x="195626" y="213171"/>
                          <a:pt x="218743" y="284548"/>
                          <a:pt x="198783" y="214686"/>
                        </a:cubicBezTo>
                        <a:cubicBezTo>
                          <a:pt x="175961" y="134806"/>
                          <a:pt x="207749" y="258496"/>
                          <a:pt x="182880" y="159026"/>
                        </a:cubicBezTo>
                        <a:cubicBezTo>
                          <a:pt x="180230" y="137823"/>
                          <a:pt x="179406" y="116310"/>
                          <a:pt x="174929" y="95416"/>
                        </a:cubicBezTo>
                        <a:cubicBezTo>
                          <a:pt x="171417" y="79025"/>
                          <a:pt x="168303" y="68912"/>
                          <a:pt x="166978" y="63611"/>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03" name="112 - Ελεύθερη σχεδίαση"/>
                  <p:cNvSpPr/>
                  <p:nvPr/>
                </p:nvSpPr>
                <p:spPr>
                  <a:xfrm>
                    <a:off x="5891997" y="1268759"/>
                    <a:ext cx="96390" cy="216000"/>
                  </a:xfrm>
                  <a:custGeom>
                    <a:avLst/>
                    <a:gdLst>
                      <a:gd name="connsiteX0" fmla="*/ 0 w 63611"/>
                      <a:gd name="connsiteY0" fmla="*/ 23854 h 235038"/>
                      <a:gd name="connsiteX1" fmla="*/ 0 w 63611"/>
                      <a:gd name="connsiteY1" fmla="*/ 23854 h 235038"/>
                      <a:gd name="connsiteX2" fmla="*/ 15903 w 63611"/>
                      <a:gd name="connsiteY2" fmla="*/ 95416 h 235038"/>
                      <a:gd name="connsiteX3" fmla="*/ 23854 w 63611"/>
                      <a:gd name="connsiteY3" fmla="*/ 166978 h 235038"/>
                      <a:gd name="connsiteX4" fmla="*/ 39757 w 63611"/>
                      <a:gd name="connsiteY4" fmla="*/ 214686 h 235038"/>
                      <a:gd name="connsiteX5" fmla="*/ 63611 w 63611"/>
                      <a:gd name="connsiteY5" fmla="*/ 222637 h 235038"/>
                      <a:gd name="connsiteX6" fmla="*/ 63611 w 63611"/>
                      <a:gd name="connsiteY6" fmla="*/ 151075 h 235038"/>
                      <a:gd name="connsiteX7" fmla="*/ 55660 w 63611"/>
                      <a:gd name="connsiteY7" fmla="*/ 87465 h 235038"/>
                      <a:gd name="connsiteX8" fmla="*/ 47708 w 63611"/>
                      <a:gd name="connsiteY8" fmla="*/ 47708 h 235038"/>
                      <a:gd name="connsiteX9" fmla="*/ 31806 w 63611"/>
                      <a:gd name="connsiteY9" fmla="*/ 0 h 235038"/>
                      <a:gd name="connsiteX10" fmla="*/ 0 w 63611"/>
                      <a:gd name="connsiteY10" fmla="*/ 23854 h 23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611" h="235038">
                        <a:moveTo>
                          <a:pt x="0" y="23854"/>
                        </a:moveTo>
                        <a:lnTo>
                          <a:pt x="0" y="23854"/>
                        </a:lnTo>
                        <a:cubicBezTo>
                          <a:pt x="5301" y="47708"/>
                          <a:pt x="11886" y="71313"/>
                          <a:pt x="15903" y="95416"/>
                        </a:cubicBezTo>
                        <a:cubicBezTo>
                          <a:pt x="19849" y="119090"/>
                          <a:pt x="19147" y="143443"/>
                          <a:pt x="23854" y="166978"/>
                        </a:cubicBezTo>
                        <a:cubicBezTo>
                          <a:pt x="27141" y="183415"/>
                          <a:pt x="23854" y="209385"/>
                          <a:pt x="39757" y="214686"/>
                        </a:cubicBezTo>
                        <a:lnTo>
                          <a:pt x="63611" y="222637"/>
                        </a:lnTo>
                        <a:cubicBezTo>
                          <a:pt x="45712" y="168938"/>
                          <a:pt x="63611" y="235038"/>
                          <a:pt x="63611" y="151075"/>
                        </a:cubicBezTo>
                        <a:cubicBezTo>
                          <a:pt x="63611" y="129707"/>
                          <a:pt x="58909" y="108585"/>
                          <a:pt x="55660" y="87465"/>
                        </a:cubicBezTo>
                        <a:cubicBezTo>
                          <a:pt x="53605" y="74107"/>
                          <a:pt x="51264" y="60747"/>
                          <a:pt x="47708" y="47708"/>
                        </a:cubicBezTo>
                        <a:cubicBezTo>
                          <a:pt x="43297" y="31536"/>
                          <a:pt x="31806" y="0"/>
                          <a:pt x="31806" y="0"/>
                        </a:cubicBezTo>
                        <a:cubicBezTo>
                          <a:pt x="12615" y="28785"/>
                          <a:pt x="5301" y="19878"/>
                          <a:pt x="0" y="2385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sp>
              <p:nvSpPr>
                <p:cNvPr id="87" name="87 - Ελεύθερη σχεδίαση"/>
                <p:cNvSpPr/>
                <p:nvPr/>
              </p:nvSpPr>
              <p:spPr bwMode="auto">
                <a:xfrm rot="1491833">
                  <a:off x="6144258" y="1110173"/>
                  <a:ext cx="252000" cy="395360"/>
                </a:xfrm>
                <a:custGeom>
                  <a:avLst/>
                  <a:gdLst>
                    <a:gd name="connsiteX0" fmla="*/ 66675 w 438150"/>
                    <a:gd name="connsiteY0" fmla="*/ 9525 h 590550"/>
                    <a:gd name="connsiteX1" fmla="*/ 66675 w 438150"/>
                    <a:gd name="connsiteY1" fmla="*/ 9525 h 590550"/>
                    <a:gd name="connsiteX2" fmla="*/ 19050 w 438150"/>
                    <a:gd name="connsiteY2" fmla="*/ 76200 h 590550"/>
                    <a:gd name="connsiteX3" fmla="*/ 0 w 438150"/>
                    <a:gd name="connsiteY3" fmla="*/ 133350 h 590550"/>
                    <a:gd name="connsiteX4" fmla="*/ 19050 w 438150"/>
                    <a:gd name="connsiteY4" fmla="*/ 266700 h 590550"/>
                    <a:gd name="connsiteX5" fmla="*/ 38100 w 438150"/>
                    <a:gd name="connsiteY5" fmla="*/ 323850 h 590550"/>
                    <a:gd name="connsiteX6" fmla="*/ 76200 w 438150"/>
                    <a:gd name="connsiteY6" fmla="*/ 381000 h 590550"/>
                    <a:gd name="connsiteX7" fmla="*/ 114300 w 438150"/>
                    <a:gd name="connsiteY7" fmla="*/ 428625 h 590550"/>
                    <a:gd name="connsiteX8" fmla="*/ 142875 w 438150"/>
                    <a:gd name="connsiteY8" fmla="*/ 485775 h 590550"/>
                    <a:gd name="connsiteX9" fmla="*/ 152400 w 438150"/>
                    <a:gd name="connsiteY9" fmla="*/ 514350 h 590550"/>
                    <a:gd name="connsiteX10" fmla="*/ 171450 w 438150"/>
                    <a:gd name="connsiteY10" fmla="*/ 590550 h 590550"/>
                    <a:gd name="connsiteX11" fmla="*/ 247650 w 438150"/>
                    <a:gd name="connsiteY11" fmla="*/ 571500 h 590550"/>
                    <a:gd name="connsiteX12" fmla="*/ 304800 w 438150"/>
                    <a:gd name="connsiteY12" fmla="*/ 533400 h 590550"/>
                    <a:gd name="connsiteX13" fmla="*/ 314325 w 438150"/>
                    <a:gd name="connsiteY13" fmla="*/ 495300 h 590550"/>
                    <a:gd name="connsiteX14" fmla="*/ 323850 w 438150"/>
                    <a:gd name="connsiteY14" fmla="*/ 438150 h 590550"/>
                    <a:gd name="connsiteX15" fmla="*/ 342900 w 438150"/>
                    <a:gd name="connsiteY15" fmla="*/ 381000 h 590550"/>
                    <a:gd name="connsiteX16" fmla="*/ 352425 w 438150"/>
                    <a:gd name="connsiteY16" fmla="*/ 342900 h 590550"/>
                    <a:gd name="connsiteX17" fmla="*/ 390525 w 438150"/>
                    <a:gd name="connsiteY17" fmla="*/ 285750 h 590550"/>
                    <a:gd name="connsiteX18" fmla="*/ 428625 w 438150"/>
                    <a:gd name="connsiteY18" fmla="*/ 200025 h 590550"/>
                    <a:gd name="connsiteX19" fmla="*/ 438150 w 438150"/>
                    <a:gd name="connsiteY19" fmla="*/ 171450 h 590550"/>
                    <a:gd name="connsiteX20" fmla="*/ 419100 w 438150"/>
                    <a:gd name="connsiteY20" fmla="*/ 85725 h 590550"/>
                    <a:gd name="connsiteX21" fmla="*/ 400050 w 438150"/>
                    <a:gd name="connsiteY21" fmla="*/ 57150 h 590550"/>
                    <a:gd name="connsiteX22" fmla="*/ 371475 w 438150"/>
                    <a:gd name="connsiteY22" fmla="*/ 28575 h 590550"/>
                    <a:gd name="connsiteX23" fmla="*/ 276225 w 438150"/>
                    <a:gd name="connsiteY23" fmla="*/ 9525 h 590550"/>
                    <a:gd name="connsiteX24" fmla="*/ 247650 w 438150"/>
                    <a:gd name="connsiteY24" fmla="*/ 0 h 590550"/>
                    <a:gd name="connsiteX25" fmla="*/ 66675 w 438150"/>
                    <a:gd name="connsiteY25" fmla="*/ 9525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8150" h="590550">
                      <a:moveTo>
                        <a:pt x="66675" y="9525"/>
                      </a:moveTo>
                      <a:lnTo>
                        <a:pt x="66675" y="9525"/>
                      </a:lnTo>
                      <a:cubicBezTo>
                        <a:pt x="50800" y="31750"/>
                        <a:pt x="31999" y="52152"/>
                        <a:pt x="19050" y="76200"/>
                      </a:cubicBezTo>
                      <a:cubicBezTo>
                        <a:pt x="9530" y="93880"/>
                        <a:pt x="0" y="133350"/>
                        <a:pt x="0" y="133350"/>
                      </a:cubicBezTo>
                      <a:cubicBezTo>
                        <a:pt x="6620" y="199546"/>
                        <a:pt x="3512" y="214908"/>
                        <a:pt x="19050" y="266700"/>
                      </a:cubicBezTo>
                      <a:cubicBezTo>
                        <a:pt x="24820" y="285934"/>
                        <a:pt x="26961" y="307142"/>
                        <a:pt x="38100" y="323850"/>
                      </a:cubicBezTo>
                      <a:cubicBezTo>
                        <a:pt x="50800" y="342900"/>
                        <a:pt x="68960" y="359280"/>
                        <a:pt x="76200" y="381000"/>
                      </a:cubicBezTo>
                      <a:cubicBezTo>
                        <a:pt x="89345" y="420435"/>
                        <a:pt x="77371" y="404006"/>
                        <a:pt x="114300" y="428625"/>
                      </a:cubicBezTo>
                      <a:cubicBezTo>
                        <a:pt x="138241" y="500449"/>
                        <a:pt x="105946" y="411917"/>
                        <a:pt x="142875" y="485775"/>
                      </a:cubicBezTo>
                      <a:cubicBezTo>
                        <a:pt x="147365" y="494755"/>
                        <a:pt x="149758" y="504664"/>
                        <a:pt x="152400" y="514350"/>
                      </a:cubicBezTo>
                      <a:cubicBezTo>
                        <a:pt x="159289" y="539609"/>
                        <a:pt x="165100" y="565150"/>
                        <a:pt x="171450" y="590550"/>
                      </a:cubicBezTo>
                      <a:cubicBezTo>
                        <a:pt x="196850" y="584200"/>
                        <a:pt x="229137" y="590013"/>
                        <a:pt x="247650" y="571500"/>
                      </a:cubicBezTo>
                      <a:cubicBezTo>
                        <a:pt x="283325" y="535825"/>
                        <a:pt x="263446" y="547185"/>
                        <a:pt x="304800" y="533400"/>
                      </a:cubicBezTo>
                      <a:cubicBezTo>
                        <a:pt x="307975" y="520700"/>
                        <a:pt x="311758" y="508137"/>
                        <a:pt x="314325" y="495300"/>
                      </a:cubicBezTo>
                      <a:cubicBezTo>
                        <a:pt x="318113" y="476362"/>
                        <a:pt x="319166" y="456886"/>
                        <a:pt x="323850" y="438150"/>
                      </a:cubicBezTo>
                      <a:cubicBezTo>
                        <a:pt x="328720" y="418669"/>
                        <a:pt x="338030" y="400481"/>
                        <a:pt x="342900" y="381000"/>
                      </a:cubicBezTo>
                      <a:cubicBezTo>
                        <a:pt x="346075" y="368300"/>
                        <a:pt x="346571" y="354609"/>
                        <a:pt x="352425" y="342900"/>
                      </a:cubicBezTo>
                      <a:cubicBezTo>
                        <a:pt x="362664" y="322422"/>
                        <a:pt x="377825" y="304800"/>
                        <a:pt x="390525" y="285750"/>
                      </a:cubicBezTo>
                      <a:cubicBezTo>
                        <a:pt x="420714" y="240467"/>
                        <a:pt x="405955" y="268035"/>
                        <a:pt x="428625" y="200025"/>
                      </a:cubicBezTo>
                      <a:lnTo>
                        <a:pt x="438150" y="171450"/>
                      </a:lnTo>
                      <a:cubicBezTo>
                        <a:pt x="431800" y="142875"/>
                        <a:pt x="428357" y="113495"/>
                        <a:pt x="419100" y="85725"/>
                      </a:cubicBezTo>
                      <a:cubicBezTo>
                        <a:pt x="415480" y="74865"/>
                        <a:pt x="407379" y="65944"/>
                        <a:pt x="400050" y="57150"/>
                      </a:cubicBezTo>
                      <a:cubicBezTo>
                        <a:pt x="391426" y="46802"/>
                        <a:pt x="384048" y="33411"/>
                        <a:pt x="371475" y="28575"/>
                      </a:cubicBezTo>
                      <a:cubicBezTo>
                        <a:pt x="341254" y="16952"/>
                        <a:pt x="306942" y="19764"/>
                        <a:pt x="276225" y="9525"/>
                      </a:cubicBezTo>
                      <a:lnTo>
                        <a:pt x="247650" y="0"/>
                      </a:lnTo>
                      <a:lnTo>
                        <a:pt x="66675" y="9525"/>
                      </a:ln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76947">
                    <a:defRPr/>
                  </a:pPr>
                  <a:endParaRPr lang="el-GR"/>
                </a:p>
              </p:txBody>
            </p:sp>
            <p:sp>
              <p:nvSpPr>
                <p:cNvPr id="88" name="88 - Ελεύθερη σχεδίαση"/>
                <p:cNvSpPr/>
                <p:nvPr/>
              </p:nvSpPr>
              <p:spPr>
                <a:xfrm rot="1500000">
                  <a:off x="6207718" y="1153281"/>
                  <a:ext cx="144000" cy="159784"/>
                </a:xfrm>
                <a:custGeom>
                  <a:avLst/>
                  <a:gdLst>
                    <a:gd name="connsiteX0" fmla="*/ 30020 w 109533"/>
                    <a:gd name="connsiteY0" fmla="*/ 12362 h 155486"/>
                    <a:gd name="connsiteX1" fmla="*/ 30020 w 109533"/>
                    <a:gd name="connsiteY1" fmla="*/ 12362 h 155486"/>
                    <a:gd name="connsiteX2" fmla="*/ 14118 w 109533"/>
                    <a:gd name="connsiteY2" fmla="*/ 123681 h 155486"/>
                    <a:gd name="connsiteX3" fmla="*/ 22069 w 109533"/>
                    <a:gd name="connsiteY3" fmla="*/ 147535 h 155486"/>
                    <a:gd name="connsiteX4" fmla="*/ 53874 w 109533"/>
                    <a:gd name="connsiteY4" fmla="*/ 155486 h 155486"/>
                    <a:gd name="connsiteX5" fmla="*/ 77728 w 109533"/>
                    <a:gd name="connsiteY5" fmla="*/ 147535 h 155486"/>
                    <a:gd name="connsiteX6" fmla="*/ 109533 w 109533"/>
                    <a:gd name="connsiteY6" fmla="*/ 99827 h 155486"/>
                    <a:gd name="connsiteX7" fmla="*/ 93631 w 109533"/>
                    <a:gd name="connsiteY7" fmla="*/ 52119 h 155486"/>
                    <a:gd name="connsiteX8" fmla="*/ 85679 w 109533"/>
                    <a:gd name="connsiteY8" fmla="*/ 20314 h 155486"/>
                    <a:gd name="connsiteX9" fmla="*/ 30020 w 109533"/>
                    <a:gd name="connsiteY9" fmla="*/ 12362 h 15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533" h="155486">
                      <a:moveTo>
                        <a:pt x="30020" y="12362"/>
                      </a:moveTo>
                      <a:lnTo>
                        <a:pt x="30020" y="12362"/>
                      </a:lnTo>
                      <a:cubicBezTo>
                        <a:pt x="3937" y="81918"/>
                        <a:pt x="0" y="60150"/>
                        <a:pt x="14118" y="123681"/>
                      </a:cubicBezTo>
                      <a:cubicBezTo>
                        <a:pt x="15936" y="131863"/>
                        <a:pt x="15524" y="142299"/>
                        <a:pt x="22069" y="147535"/>
                      </a:cubicBezTo>
                      <a:cubicBezTo>
                        <a:pt x="30602" y="154362"/>
                        <a:pt x="43272" y="152836"/>
                        <a:pt x="53874" y="155486"/>
                      </a:cubicBezTo>
                      <a:cubicBezTo>
                        <a:pt x="61825" y="152836"/>
                        <a:pt x="71801" y="153462"/>
                        <a:pt x="77728" y="147535"/>
                      </a:cubicBezTo>
                      <a:cubicBezTo>
                        <a:pt x="91243" y="134020"/>
                        <a:pt x="109533" y="99827"/>
                        <a:pt x="109533" y="99827"/>
                      </a:cubicBezTo>
                      <a:cubicBezTo>
                        <a:pt x="104232" y="83924"/>
                        <a:pt x="97697" y="68381"/>
                        <a:pt x="93631" y="52119"/>
                      </a:cubicBezTo>
                      <a:cubicBezTo>
                        <a:pt x="90980" y="41517"/>
                        <a:pt x="91741" y="29407"/>
                        <a:pt x="85679" y="20314"/>
                      </a:cubicBezTo>
                      <a:cubicBezTo>
                        <a:pt x="72136" y="0"/>
                        <a:pt x="39297" y="13687"/>
                        <a:pt x="30020" y="12362"/>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nvGrpSpPr>
                <p:cNvPr id="89" name="323 - Ομάδα"/>
                <p:cNvGrpSpPr/>
                <p:nvPr/>
              </p:nvGrpSpPr>
              <p:grpSpPr>
                <a:xfrm rot="20961576">
                  <a:off x="6599046" y="893084"/>
                  <a:ext cx="288000" cy="127841"/>
                  <a:chOff x="683568" y="1268760"/>
                  <a:chExt cx="288000" cy="144016"/>
                </a:xfrm>
              </p:grpSpPr>
              <p:sp>
                <p:nvSpPr>
                  <p:cNvPr id="100" name="109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01" name="110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90" name="331 - Ομάδα"/>
                <p:cNvGrpSpPr/>
                <p:nvPr/>
              </p:nvGrpSpPr>
              <p:grpSpPr>
                <a:xfrm rot="19775775">
                  <a:off x="5220074" y="878023"/>
                  <a:ext cx="380909" cy="191762"/>
                  <a:chOff x="5220072" y="836713"/>
                  <a:chExt cx="380909" cy="216024"/>
                </a:xfrm>
              </p:grpSpPr>
              <p:sp>
                <p:nvSpPr>
                  <p:cNvPr id="98" name="105 - Ελεύθερη σχεδίαση"/>
                  <p:cNvSpPr/>
                  <p:nvPr/>
                </p:nvSpPr>
                <p:spPr>
                  <a:xfrm>
                    <a:off x="5220072" y="836713"/>
                    <a:ext cx="380909" cy="216024"/>
                  </a:xfrm>
                  <a:custGeom>
                    <a:avLst/>
                    <a:gdLst>
                      <a:gd name="connsiteX0" fmla="*/ 254442 w 289509"/>
                      <a:gd name="connsiteY0" fmla="*/ 21570 h 220352"/>
                      <a:gd name="connsiteX1" fmla="*/ 254442 w 289509"/>
                      <a:gd name="connsiteY1" fmla="*/ 21570 h 220352"/>
                      <a:gd name="connsiteX2" fmla="*/ 143124 w 289509"/>
                      <a:gd name="connsiteY2" fmla="*/ 29521 h 220352"/>
                      <a:gd name="connsiteX3" fmla="*/ 15903 w 289509"/>
                      <a:gd name="connsiteY3" fmla="*/ 37472 h 220352"/>
                      <a:gd name="connsiteX4" fmla="*/ 7952 w 289509"/>
                      <a:gd name="connsiteY4" fmla="*/ 93132 h 220352"/>
                      <a:gd name="connsiteX5" fmla="*/ 0 w 289509"/>
                      <a:gd name="connsiteY5" fmla="*/ 124937 h 220352"/>
                      <a:gd name="connsiteX6" fmla="*/ 7952 w 289509"/>
                      <a:gd name="connsiteY6" fmla="*/ 196499 h 220352"/>
                      <a:gd name="connsiteX7" fmla="*/ 23854 w 289509"/>
                      <a:gd name="connsiteY7" fmla="*/ 220352 h 220352"/>
                      <a:gd name="connsiteX8" fmla="*/ 174929 w 289509"/>
                      <a:gd name="connsiteY8" fmla="*/ 196499 h 220352"/>
                      <a:gd name="connsiteX9" fmla="*/ 222637 w 289509"/>
                      <a:gd name="connsiteY9" fmla="*/ 164693 h 220352"/>
                      <a:gd name="connsiteX10" fmla="*/ 254442 w 289509"/>
                      <a:gd name="connsiteY10" fmla="*/ 116986 h 220352"/>
                      <a:gd name="connsiteX11" fmla="*/ 262393 w 289509"/>
                      <a:gd name="connsiteY11" fmla="*/ 93132 h 220352"/>
                      <a:gd name="connsiteX12" fmla="*/ 270345 w 289509"/>
                      <a:gd name="connsiteY12" fmla="*/ 45424 h 220352"/>
                      <a:gd name="connsiteX13" fmla="*/ 254442 w 289509"/>
                      <a:gd name="connsiteY13" fmla="*/ 21570 h 22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09" h="220352">
                        <a:moveTo>
                          <a:pt x="254442" y="21570"/>
                        </a:moveTo>
                        <a:lnTo>
                          <a:pt x="254442" y="21570"/>
                        </a:lnTo>
                        <a:cubicBezTo>
                          <a:pt x="217336" y="24220"/>
                          <a:pt x="180325" y="29521"/>
                          <a:pt x="143124" y="29521"/>
                        </a:cubicBezTo>
                        <a:cubicBezTo>
                          <a:pt x="17203" y="29521"/>
                          <a:pt x="72113" y="0"/>
                          <a:pt x="15903" y="37472"/>
                        </a:cubicBezTo>
                        <a:cubicBezTo>
                          <a:pt x="13253" y="56025"/>
                          <a:pt x="11305" y="74693"/>
                          <a:pt x="7952" y="93132"/>
                        </a:cubicBezTo>
                        <a:cubicBezTo>
                          <a:pt x="5997" y="103884"/>
                          <a:pt x="0" y="114009"/>
                          <a:pt x="0" y="124937"/>
                        </a:cubicBezTo>
                        <a:cubicBezTo>
                          <a:pt x="0" y="148938"/>
                          <a:pt x="2131" y="173215"/>
                          <a:pt x="7952" y="196499"/>
                        </a:cubicBezTo>
                        <a:cubicBezTo>
                          <a:pt x="10270" y="205770"/>
                          <a:pt x="18553" y="212401"/>
                          <a:pt x="23854" y="220352"/>
                        </a:cubicBezTo>
                        <a:cubicBezTo>
                          <a:pt x="159392" y="203410"/>
                          <a:pt x="110531" y="217964"/>
                          <a:pt x="174929" y="196499"/>
                        </a:cubicBezTo>
                        <a:cubicBezTo>
                          <a:pt x="190832" y="185897"/>
                          <a:pt x="212035" y="180596"/>
                          <a:pt x="222637" y="164693"/>
                        </a:cubicBezTo>
                        <a:lnTo>
                          <a:pt x="254442" y="116986"/>
                        </a:lnTo>
                        <a:cubicBezTo>
                          <a:pt x="257092" y="109035"/>
                          <a:pt x="258645" y="100629"/>
                          <a:pt x="262393" y="93132"/>
                        </a:cubicBezTo>
                        <a:cubicBezTo>
                          <a:pt x="273606" y="70705"/>
                          <a:pt x="289509" y="70976"/>
                          <a:pt x="270345" y="45424"/>
                        </a:cubicBezTo>
                        <a:cubicBezTo>
                          <a:pt x="266789" y="40683"/>
                          <a:pt x="257092" y="25546"/>
                          <a:pt x="254442" y="21570"/>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99" name="106 - Ελεύθερη σχεδίαση"/>
                  <p:cNvSpPr/>
                  <p:nvPr/>
                </p:nvSpPr>
                <p:spPr>
                  <a:xfrm>
                    <a:off x="5295569" y="892747"/>
                    <a:ext cx="174928" cy="109117"/>
                  </a:xfrm>
                  <a:custGeom>
                    <a:avLst/>
                    <a:gdLst>
                      <a:gd name="connsiteX0" fmla="*/ 151074 w 174928"/>
                      <a:gd name="connsiteY0" fmla="*/ 13702 h 109117"/>
                      <a:gd name="connsiteX1" fmla="*/ 151074 w 174928"/>
                      <a:gd name="connsiteY1" fmla="*/ 13702 h 109117"/>
                      <a:gd name="connsiteX2" fmla="*/ 79513 w 174928"/>
                      <a:gd name="connsiteY2" fmla="*/ 5750 h 109117"/>
                      <a:gd name="connsiteX3" fmla="*/ 55659 w 174928"/>
                      <a:gd name="connsiteY3" fmla="*/ 13702 h 109117"/>
                      <a:gd name="connsiteX4" fmla="*/ 15902 w 174928"/>
                      <a:gd name="connsiteY4" fmla="*/ 21653 h 109117"/>
                      <a:gd name="connsiteX5" fmla="*/ 0 w 174928"/>
                      <a:gd name="connsiteY5" fmla="*/ 45507 h 109117"/>
                      <a:gd name="connsiteX6" fmla="*/ 15902 w 174928"/>
                      <a:gd name="connsiteY6" fmla="*/ 69361 h 109117"/>
                      <a:gd name="connsiteX7" fmla="*/ 87464 w 174928"/>
                      <a:gd name="connsiteY7" fmla="*/ 109117 h 109117"/>
                      <a:gd name="connsiteX8" fmla="*/ 111318 w 174928"/>
                      <a:gd name="connsiteY8" fmla="*/ 101166 h 109117"/>
                      <a:gd name="connsiteX9" fmla="*/ 159026 w 174928"/>
                      <a:gd name="connsiteY9" fmla="*/ 61410 h 109117"/>
                      <a:gd name="connsiteX10" fmla="*/ 174928 w 174928"/>
                      <a:gd name="connsiteY10" fmla="*/ 37556 h 109117"/>
                      <a:gd name="connsiteX11" fmla="*/ 151074 w 174928"/>
                      <a:gd name="connsiteY11" fmla="*/ 13702 h 10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928" h="109117">
                        <a:moveTo>
                          <a:pt x="151074" y="13702"/>
                        </a:moveTo>
                        <a:lnTo>
                          <a:pt x="151074" y="13702"/>
                        </a:lnTo>
                        <a:cubicBezTo>
                          <a:pt x="127220" y="11051"/>
                          <a:pt x="103513" y="5750"/>
                          <a:pt x="79513" y="5750"/>
                        </a:cubicBezTo>
                        <a:cubicBezTo>
                          <a:pt x="71131" y="5750"/>
                          <a:pt x="63790" y="11669"/>
                          <a:pt x="55659" y="13702"/>
                        </a:cubicBezTo>
                        <a:cubicBezTo>
                          <a:pt x="42548" y="16980"/>
                          <a:pt x="29154" y="19003"/>
                          <a:pt x="15902" y="21653"/>
                        </a:cubicBezTo>
                        <a:cubicBezTo>
                          <a:pt x="10601" y="29604"/>
                          <a:pt x="0" y="35951"/>
                          <a:pt x="0" y="45507"/>
                        </a:cubicBezTo>
                        <a:cubicBezTo>
                          <a:pt x="0" y="55063"/>
                          <a:pt x="8710" y="63068"/>
                          <a:pt x="15902" y="69361"/>
                        </a:cubicBezTo>
                        <a:cubicBezTo>
                          <a:pt x="49552" y="98805"/>
                          <a:pt x="54701" y="98197"/>
                          <a:pt x="87464" y="109117"/>
                        </a:cubicBezTo>
                        <a:cubicBezTo>
                          <a:pt x="95415" y="106467"/>
                          <a:pt x="103821" y="104914"/>
                          <a:pt x="111318" y="101166"/>
                        </a:cubicBezTo>
                        <a:cubicBezTo>
                          <a:pt x="129186" y="92232"/>
                          <a:pt x="146467" y="76480"/>
                          <a:pt x="159026" y="61410"/>
                        </a:cubicBezTo>
                        <a:cubicBezTo>
                          <a:pt x="165144" y="54069"/>
                          <a:pt x="169627" y="45507"/>
                          <a:pt x="174928" y="37556"/>
                        </a:cubicBezTo>
                        <a:cubicBezTo>
                          <a:pt x="165540" y="0"/>
                          <a:pt x="155050" y="17678"/>
                          <a:pt x="151074" y="13702"/>
                        </a:cubicBezTo>
                        <a:close/>
                      </a:path>
                    </a:pathLst>
                  </a:custGeom>
                  <a:solidFill>
                    <a:srgbClr val="C0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91" name="342 - Ομάδα"/>
                <p:cNvGrpSpPr/>
                <p:nvPr/>
              </p:nvGrpSpPr>
              <p:grpSpPr>
                <a:xfrm rot="20760000">
                  <a:off x="6334377" y="646514"/>
                  <a:ext cx="182880" cy="258746"/>
                  <a:chOff x="5907819" y="797846"/>
                  <a:chExt cx="182880" cy="291483"/>
                </a:xfrm>
              </p:grpSpPr>
              <p:sp>
                <p:nvSpPr>
                  <p:cNvPr id="96" name="103 - Ελεύθερη σχεδίαση"/>
                  <p:cNvSpPr/>
                  <p:nvPr/>
                </p:nvSpPr>
                <p:spPr>
                  <a:xfrm>
                    <a:off x="5907819" y="797846"/>
                    <a:ext cx="182880" cy="291483"/>
                  </a:xfrm>
                  <a:custGeom>
                    <a:avLst/>
                    <a:gdLst>
                      <a:gd name="connsiteX0" fmla="*/ 119270 w 182880"/>
                      <a:gd name="connsiteY0" fmla="*/ 5236 h 291483"/>
                      <a:gd name="connsiteX1" fmla="*/ 119270 w 182880"/>
                      <a:gd name="connsiteY1" fmla="*/ 5236 h 291483"/>
                      <a:gd name="connsiteX2" fmla="*/ 47708 w 182880"/>
                      <a:gd name="connsiteY2" fmla="*/ 21138 h 291483"/>
                      <a:gd name="connsiteX3" fmla="*/ 23854 w 182880"/>
                      <a:gd name="connsiteY3" fmla="*/ 29090 h 291483"/>
                      <a:gd name="connsiteX4" fmla="*/ 7951 w 182880"/>
                      <a:gd name="connsiteY4" fmla="*/ 76797 h 291483"/>
                      <a:gd name="connsiteX5" fmla="*/ 0 w 182880"/>
                      <a:gd name="connsiteY5" fmla="*/ 100651 h 291483"/>
                      <a:gd name="connsiteX6" fmla="*/ 7951 w 182880"/>
                      <a:gd name="connsiteY6" fmla="*/ 219921 h 291483"/>
                      <a:gd name="connsiteX7" fmla="*/ 23854 w 182880"/>
                      <a:gd name="connsiteY7" fmla="*/ 275580 h 291483"/>
                      <a:gd name="connsiteX8" fmla="*/ 47708 w 182880"/>
                      <a:gd name="connsiteY8" fmla="*/ 283531 h 291483"/>
                      <a:gd name="connsiteX9" fmla="*/ 103367 w 182880"/>
                      <a:gd name="connsiteY9" fmla="*/ 291483 h 291483"/>
                      <a:gd name="connsiteX10" fmla="*/ 151075 w 182880"/>
                      <a:gd name="connsiteY10" fmla="*/ 267629 h 291483"/>
                      <a:gd name="connsiteX11" fmla="*/ 182880 w 182880"/>
                      <a:gd name="connsiteY11" fmla="*/ 219921 h 291483"/>
                      <a:gd name="connsiteX12" fmla="*/ 174929 w 182880"/>
                      <a:gd name="connsiteY12" fmla="*/ 84749 h 291483"/>
                      <a:gd name="connsiteX13" fmla="*/ 159026 w 182880"/>
                      <a:gd name="connsiteY13" fmla="*/ 60895 h 291483"/>
                      <a:gd name="connsiteX14" fmla="*/ 135172 w 182880"/>
                      <a:gd name="connsiteY14" fmla="*/ 5236 h 291483"/>
                      <a:gd name="connsiteX15" fmla="*/ 119270 w 182880"/>
                      <a:gd name="connsiteY15" fmla="*/ 5236 h 29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 h="291483">
                        <a:moveTo>
                          <a:pt x="119270" y="5236"/>
                        </a:moveTo>
                        <a:lnTo>
                          <a:pt x="119270" y="5236"/>
                        </a:lnTo>
                        <a:cubicBezTo>
                          <a:pt x="95416" y="10537"/>
                          <a:pt x="71414" y="15211"/>
                          <a:pt x="47708" y="21138"/>
                        </a:cubicBezTo>
                        <a:cubicBezTo>
                          <a:pt x="39577" y="23171"/>
                          <a:pt x="28726" y="22270"/>
                          <a:pt x="23854" y="29090"/>
                        </a:cubicBezTo>
                        <a:cubicBezTo>
                          <a:pt x="14111" y="42730"/>
                          <a:pt x="13252" y="60895"/>
                          <a:pt x="7951" y="76797"/>
                        </a:cubicBezTo>
                        <a:lnTo>
                          <a:pt x="0" y="100651"/>
                        </a:lnTo>
                        <a:cubicBezTo>
                          <a:pt x="2650" y="140408"/>
                          <a:pt x="3780" y="180295"/>
                          <a:pt x="7951" y="219921"/>
                        </a:cubicBezTo>
                        <a:cubicBezTo>
                          <a:pt x="7975" y="220150"/>
                          <a:pt x="20087" y="271813"/>
                          <a:pt x="23854" y="275580"/>
                        </a:cubicBezTo>
                        <a:cubicBezTo>
                          <a:pt x="29781" y="281507"/>
                          <a:pt x="39489" y="281887"/>
                          <a:pt x="47708" y="283531"/>
                        </a:cubicBezTo>
                        <a:cubicBezTo>
                          <a:pt x="66085" y="287207"/>
                          <a:pt x="84814" y="288832"/>
                          <a:pt x="103367" y="291483"/>
                        </a:cubicBezTo>
                        <a:cubicBezTo>
                          <a:pt x="120380" y="285811"/>
                          <a:pt x="138383" y="282134"/>
                          <a:pt x="151075" y="267629"/>
                        </a:cubicBezTo>
                        <a:cubicBezTo>
                          <a:pt x="163661" y="253245"/>
                          <a:pt x="182880" y="219921"/>
                          <a:pt x="182880" y="219921"/>
                        </a:cubicBezTo>
                        <a:cubicBezTo>
                          <a:pt x="180230" y="174864"/>
                          <a:pt x="181624" y="129385"/>
                          <a:pt x="174929" y="84749"/>
                        </a:cubicBezTo>
                        <a:cubicBezTo>
                          <a:pt x="173511" y="75298"/>
                          <a:pt x="162790" y="69679"/>
                          <a:pt x="159026" y="60895"/>
                        </a:cubicBezTo>
                        <a:cubicBezTo>
                          <a:pt x="149061" y="37643"/>
                          <a:pt x="156872" y="22596"/>
                          <a:pt x="135172" y="5236"/>
                        </a:cubicBezTo>
                        <a:cubicBezTo>
                          <a:pt x="128627" y="0"/>
                          <a:pt x="121920" y="5236"/>
                          <a:pt x="119270" y="5236"/>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97" name="104 - Ελεύθερη σχεδίαση"/>
                  <p:cNvSpPr/>
                  <p:nvPr/>
                </p:nvSpPr>
                <p:spPr>
                  <a:xfrm>
                    <a:off x="5949361" y="870233"/>
                    <a:ext cx="109533" cy="155486"/>
                  </a:xfrm>
                  <a:custGeom>
                    <a:avLst/>
                    <a:gdLst>
                      <a:gd name="connsiteX0" fmla="*/ 30020 w 109533"/>
                      <a:gd name="connsiteY0" fmla="*/ 12362 h 155486"/>
                      <a:gd name="connsiteX1" fmla="*/ 30020 w 109533"/>
                      <a:gd name="connsiteY1" fmla="*/ 12362 h 155486"/>
                      <a:gd name="connsiteX2" fmla="*/ 14118 w 109533"/>
                      <a:gd name="connsiteY2" fmla="*/ 123681 h 155486"/>
                      <a:gd name="connsiteX3" fmla="*/ 22069 w 109533"/>
                      <a:gd name="connsiteY3" fmla="*/ 147535 h 155486"/>
                      <a:gd name="connsiteX4" fmla="*/ 53874 w 109533"/>
                      <a:gd name="connsiteY4" fmla="*/ 155486 h 155486"/>
                      <a:gd name="connsiteX5" fmla="*/ 77728 w 109533"/>
                      <a:gd name="connsiteY5" fmla="*/ 147535 h 155486"/>
                      <a:gd name="connsiteX6" fmla="*/ 109533 w 109533"/>
                      <a:gd name="connsiteY6" fmla="*/ 99827 h 155486"/>
                      <a:gd name="connsiteX7" fmla="*/ 93631 w 109533"/>
                      <a:gd name="connsiteY7" fmla="*/ 52119 h 155486"/>
                      <a:gd name="connsiteX8" fmla="*/ 85679 w 109533"/>
                      <a:gd name="connsiteY8" fmla="*/ 20314 h 155486"/>
                      <a:gd name="connsiteX9" fmla="*/ 30020 w 109533"/>
                      <a:gd name="connsiteY9" fmla="*/ 12362 h 15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533" h="155486">
                        <a:moveTo>
                          <a:pt x="30020" y="12362"/>
                        </a:moveTo>
                        <a:lnTo>
                          <a:pt x="30020" y="12362"/>
                        </a:lnTo>
                        <a:cubicBezTo>
                          <a:pt x="3937" y="81918"/>
                          <a:pt x="0" y="60150"/>
                          <a:pt x="14118" y="123681"/>
                        </a:cubicBezTo>
                        <a:cubicBezTo>
                          <a:pt x="15936" y="131863"/>
                          <a:pt x="15524" y="142299"/>
                          <a:pt x="22069" y="147535"/>
                        </a:cubicBezTo>
                        <a:cubicBezTo>
                          <a:pt x="30602" y="154362"/>
                          <a:pt x="43272" y="152836"/>
                          <a:pt x="53874" y="155486"/>
                        </a:cubicBezTo>
                        <a:cubicBezTo>
                          <a:pt x="61825" y="152836"/>
                          <a:pt x="71801" y="153462"/>
                          <a:pt x="77728" y="147535"/>
                        </a:cubicBezTo>
                        <a:cubicBezTo>
                          <a:pt x="91243" y="134020"/>
                          <a:pt x="109533" y="99827"/>
                          <a:pt x="109533" y="99827"/>
                        </a:cubicBezTo>
                        <a:cubicBezTo>
                          <a:pt x="104232" y="83924"/>
                          <a:pt x="97697" y="68381"/>
                          <a:pt x="93631" y="52119"/>
                        </a:cubicBezTo>
                        <a:cubicBezTo>
                          <a:pt x="90980" y="41517"/>
                          <a:pt x="91741" y="29407"/>
                          <a:pt x="85679" y="20314"/>
                        </a:cubicBezTo>
                        <a:cubicBezTo>
                          <a:pt x="72136" y="0"/>
                          <a:pt x="39297" y="13687"/>
                          <a:pt x="30020" y="12362"/>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cxnSp>
              <p:nvCxnSpPr>
                <p:cNvPr id="92" name="95 - Ευθεία γραμμή σύνδεσης"/>
                <p:cNvCxnSpPr/>
                <p:nvPr/>
              </p:nvCxnSpPr>
              <p:spPr>
                <a:xfrm>
                  <a:off x="1259633" y="1318024"/>
                  <a:ext cx="4428001"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3" name="96 - Ευθεία γραμμή σύνδεσης"/>
                <p:cNvCxnSpPr/>
                <p:nvPr/>
              </p:nvCxnSpPr>
              <p:spPr>
                <a:xfrm>
                  <a:off x="1260081" y="1353713"/>
                  <a:ext cx="4464000"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97 - Ευθεία γραμμή σύνδεσης"/>
                <p:cNvCxnSpPr/>
                <p:nvPr/>
              </p:nvCxnSpPr>
              <p:spPr>
                <a:xfrm>
                  <a:off x="6451335" y="1324685"/>
                  <a:ext cx="512372"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5" name="98 - Ευθεία γραμμή σύνδεσης"/>
                <p:cNvCxnSpPr/>
                <p:nvPr/>
              </p:nvCxnSpPr>
              <p:spPr>
                <a:xfrm>
                  <a:off x="6403251" y="1373921"/>
                  <a:ext cx="571492"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264" name="304 - TextBox"/>
            <p:cNvSpPr txBox="1"/>
            <p:nvPr/>
          </p:nvSpPr>
          <p:spPr>
            <a:xfrm>
              <a:off x="2196654" y="1080220"/>
              <a:ext cx="904415" cy="369332"/>
            </a:xfrm>
            <a:prstGeom prst="rect">
              <a:avLst/>
            </a:prstGeom>
            <a:noFill/>
          </p:spPr>
          <p:txBody>
            <a:bodyPr wrap="none" rtlCol="0">
              <a:sp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smtClean="0"/>
                <a:t>Normal</a:t>
              </a:r>
              <a:endParaRPr lang="el-GR" b="1" i="1" dirty="0"/>
            </a:p>
          </p:txBody>
        </p:sp>
        <p:sp>
          <p:nvSpPr>
            <p:cNvPr id="265" name="305 - TextBox"/>
            <p:cNvSpPr txBox="1"/>
            <p:nvPr/>
          </p:nvSpPr>
          <p:spPr>
            <a:xfrm>
              <a:off x="4148260" y="1081388"/>
              <a:ext cx="1326004" cy="369332"/>
            </a:xfrm>
            <a:prstGeom prst="rect">
              <a:avLst/>
            </a:prstGeom>
            <a:noFill/>
          </p:spPr>
          <p:txBody>
            <a:bodyPr wrap="none" rtlCol="0">
              <a:sp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smtClean="0"/>
                <a:t>Hyperplasia</a:t>
              </a:r>
              <a:endParaRPr lang="el-GR" b="1" i="1" dirty="0"/>
            </a:p>
          </p:txBody>
        </p:sp>
        <p:sp>
          <p:nvSpPr>
            <p:cNvPr id="266" name="306 - TextBox"/>
            <p:cNvSpPr txBox="1"/>
            <p:nvPr/>
          </p:nvSpPr>
          <p:spPr>
            <a:xfrm>
              <a:off x="6733158" y="1080220"/>
              <a:ext cx="1099981" cy="369332"/>
            </a:xfrm>
            <a:prstGeom prst="rect">
              <a:avLst/>
            </a:prstGeom>
            <a:noFill/>
          </p:spPr>
          <p:txBody>
            <a:bodyPr wrap="none" rtlCol="0">
              <a:sp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smtClean="0"/>
                <a:t>Dysplasia</a:t>
              </a:r>
              <a:endParaRPr lang="el-GR" b="1" i="1" dirty="0"/>
            </a:p>
          </p:txBody>
        </p:sp>
        <p:sp>
          <p:nvSpPr>
            <p:cNvPr id="267" name="307 - TextBox"/>
            <p:cNvSpPr txBox="1"/>
            <p:nvPr/>
          </p:nvSpPr>
          <p:spPr>
            <a:xfrm>
              <a:off x="9757494" y="1051878"/>
              <a:ext cx="1152128" cy="369332"/>
            </a:xfrm>
            <a:prstGeom prst="rect">
              <a:avLst/>
            </a:prstGeom>
            <a:noFill/>
          </p:spPr>
          <p:txBody>
            <a:bodyPr wrap="square" rtlCol="0">
              <a:sp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smtClean="0"/>
                <a:t>Tumor</a:t>
              </a:r>
              <a:endParaRPr lang="el-GR" b="1" i="1" dirty="0"/>
            </a:p>
          </p:txBody>
        </p:sp>
        <p:sp>
          <p:nvSpPr>
            <p:cNvPr id="268" name="267 - Ορθογώνιο"/>
            <p:cNvSpPr/>
            <p:nvPr/>
          </p:nvSpPr>
          <p:spPr>
            <a:xfrm>
              <a:off x="5437014" y="432148"/>
              <a:ext cx="3240360" cy="430887"/>
            </a:xfrm>
            <a:prstGeom prst="rect">
              <a:avLst/>
            </a:prstGeom>
          </p:spPr>
          <p:txBody>
            <a:bodyPr wrap="square">
              <a:spAutoFit/>
            </a:bodyPr>
            <a:lstStyle/>
            <a:p>
              <a:r>
                <a:rPr lang="en-US" sz="2200" b="1" dirty="0" smtClean="0"/>
                <a:t>Head and Neck lesions</a:t>
              </a:r>
              <a:endParaRPr lang="el-GR" sz="2200" b="1" dirty="0"/>
            </a:p>
          </p:txBody>
        </p:sp>
        <p:cxnSp>
          <p:nvCxnSpPr>
            <p:cNvPr id="269" name="268 - Ευθεία γραμμή σύνδεσης"/>
            <p:cNvCxnSpPr/>
            <p:nvPr/>
          </p:nvCxnSpPr>
          <p:spPr>
            <a:xfrm>
              <a:off x="1476574" y="936204"/>
              <a:ext cx="10513168"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00" name="16 - Γράφημα"/>
            <p:cNvGraphicFramePr/>
            <p:nvPr>
              <p:extLst/>
            </p:nvPr>
          </p:nvGraphicFramePr>
          <p:xfrm>
            <a:off x="1260550" y="6946534"/>
            <a:ext cx="2448272" cy="169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01" name="17 - Γράφημα"/>
            <p:cNvGraphicFramePr/>
            <p:nvPr/>
          </p:nvGraphicFramePr>
          <p:xfrm>
            <a:off x="3780830" y="6946534"/>
            <a:ext cx="2340000" cy="169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02" name="18 - Γράφημα"/>
            <p:cNvGraphicFramePr/>
            <p:nvPr/>
          </p:nvGraphicFramePr>
          <p:xfrm>
            <a:off x="6229102" y="6658502"/>
            <a:ext cx="2376000" cy="198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03" name="19 - Γράφημα"/>
            <p:cNvGraphicFramePr/>
            <p:nvPr/>
          </p:nvGraphicFramePr>
          <p:xfrm>
            <a:off x="8677374" y="6946534"/>
            <a:ext cx="2448272" cy="1692000"/>
          </p:xfrm>
          <a:graphic>
            <a:graphicData uri="http://schemas.openxmlformats.org/drawingml/2006/chart">
              <c:chart xmlns:c="http://schemas.openxmlformats.org/drawingml/2006/chart" xmlns:r="http://schemas.openxmlformats.org/officeDocument/2006/relationships" r:id="rId5"/>
            </a:graphicData>
          </a:graphic>
        </p:graphicFrame>
        <p:sp>
          <p:nvSpPr>
            <p:cNvPr id="304" name="348 - TextBox"/>
            <p:cNvSpPr txBox="1"/>
            <p:nvPr/>
          </p:nvSpPr>
          <p:spPr>
            <a:xfrm rot="16200000">
              <a:off x="354557" y="7411523"/>
              <a:ext cx="1512168" cy="307777"/>
            </a:xfrm>
            <a:prstGeom prst="rect">
              <a:avLst/>
            </a:prstGeom>
            <a:noFill/>
          </p:spPr>
          <p:txBody>
            <a:bodyPr wrap="square" rtlCol="0">
              <a:sp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t>Mean H score</a:t>
              </a:r>
              <a:endParaRPr lang="el-GR" sz="1400" b="1" dirty="0"/>
            </a:p>
          </p:txBody>
        </p:sp>
        <p:grpSp>
          <p:nvGrpSpPr>
            <p:cNvPr id="305" name="892 - Ομάδα"/>
            <p:cNvGrpSpPr/>
            <p:nvPr/>
          </p:nvGrpSpPr>
          <p:grpSpPr>
            <a:xfrm>
              <a:off x="10938197" y="6915148"/>
              <a:ext cx="1286757" cy="536506"/>
              <a:chOff x="10261550" y="4506888"/>
              <a:chExt cx="1286757" cy="536506"/>
            </a:xfrm>
          </p:grpSpPr>
          <p:sp>
            <p:nvSpPr>
              <p:cNvPr id="306" name="305 - Ορθογώνιο"/>
              <p:cNvSpPr/>
              <p:nvPr/>
            </p:nvSpPr>
            <p:spPr>
              <a:xfrm>
                <a:off x="10261550" y="4608612"/>
                <a:ext cx="108000" cy="108000"/>
              </a:xfrm>
              <a:prstGeom prst="rect">
                <a:avLst/>
              </a:prstGeom>
              <a:solidFill>
                <a:srgbClr val="E2A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7" name="306 - Ορθογώνιο"/>
              <p:cNvSpPr/>
              <p:nvPr/>
            </p:nvSpPr>
            <p:spPr>
              <a:xfrm>
                <a:off x="10271075" y="4829969"/>
                <a:ext cx="108000" cy="108000"/>
              </a:xfrm>
              <a:prstGeom prst="rect">
                <a:avLst/>
              </a:prstGeom>
              <a:solidFill>
                <a:srgbClr val="AF1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8" name="307 - TextBox"/>
              <p:cNvSpPr txBox="1"/>
              <p:nvPr/>
            </p:nvSpPr>
            <p:spPr>
              <a:xfrm>
                <a:off x="10314508" y="4506888"/>
                <a:ext cx="1233799" cy="307777"/>
              </a:xfrm>
              <a:prstGeom prst="rect">
                <a:avLst/>
              </a:prstGeom>
              <a:noFill/>
            </p:spPr>
            <p:txBody>
              <a:bodyPr wrap="none" rtlCol="0">
                <a:spAutoFit/>
              </a:bodyPr>
              <a:lstStyle/>
              <a:p>
                <a:r>
                  <a:rPr lang="en-US" sz="1400" dirty="0" smtClean="0"/>
                  <a:t>C: cytoplasmic</a:t>
                </a:r>
                <a:endParaRPr lang="el-GR" sz="1400" dirty="0"/>
              </a:p>
            </p:txBody>
          </p:sp>
          <p:sp>
            <p:nvSpPr>
              <p:cNvPr id="309" name="308 - TextBox"/>
              <p:cNvSpPr txBox="1"/>
              <p:nvPr/>
            </p:nvSpPr>
            <p:spPr>
              <a:xfrm>
                <a:off x="10333558" y="4735617"/>
                <a:ext cx="933269" cy="307777"/>
              </a:xfrm>
              <a:prstGeom prst="rect">
                <a:avLst/>
              </a:prstGeom>
              <a:noFill/>
            </p:spPr>
            <p:txBody>
              <a:bodyPr wrap="none" rtlCol="0">
                <a:spAutoFit/>
              </a:bodyPr>
              <a:lstStyle/>
              <a:p>
                <a:r>
                  <a:rPr lang="en-US" sz="1400" dirty="0" smtClean="0"/>
                  <a:t>N: nuclear</a:t>
                </a:r>
                <a:endParaRPr lang="el-GR" sz="1400" dirty="0"/>
              </a:p>
            </p:txBody>
          </p:sp>
        </p:grpSp>
        <p:sp>
          <p:nvSpPr>
            <p:cNvPr id="316" name="315 - TextBox"/>
            <p:cNvSpPr txBox="1"/>
            <p:nvPr/>
          </p:nvSpPr>
          <p:spPr>
            <a:xfrm>
              <a:off x="1908622" y="8471232"/>
              <a:ext cx="432048" cy="338554"/>
            </a:xfrm>
            <a:prstGeom prst="rect">
              <a:avLst/>
            </a:prstGeom>
            <a:noFill/>
          </p:spPr>
          <p:txBody>
            <a:bodyPr wrap="square" rtlCol="0">
              <a:spAutoFit/>
            </a:bodyPr>
            <a:lstStyle/>
            <a:p>
              <a:r>
                <a:rPr lang="en-US" sz="1600" dirty="0" smtClean="0"/>
                <a:t>C</a:t>
              </a:r>
              <a:endParaRPr lang="el-GR" sz="1600" dirty="0"/>
            </a:p>
          </p:txBody>
        </p:sp>
        <p:sp>
          <p:nvSpPr>
            <p:cNvPr id="317" name="316 - TextBox"/>
            <p:cNvSpPr txBox="1"/>
            <p:nvPr/>
          </p:nvSpPr>
          <p:spPr>
            <a:xfrm>
              <a:off x="2916734" y="8465512"/>
              <a:ext cx="432048" cy="338554"/>
            </a:xfrm>
            <a:prstGeom prst="rect">
              <a:avLst/>
            </a:prstGeom>
            <a:noFill/>
          </p:spPr>
          <p:txBody>
            <a:bodyPr wrap="square" rtlCol="0">
              <a:spAutoFit/>
            </a:bodyPr>
            <a:lstStyle/>
            <a:p>
              <a:r>
                <a:rPr lang="en-US" sz="1600" dirty="0" smtClean="0"/>
                <a:t>N</a:t>
              </a:r>
              <a:endParaRPr lang="el-GR" sz="1600" dirty="0"/>
            </a:p>
          </p:txBody>
        </p:sp>
        <p:sp>
          <p:nvSpPr>
            <p:cNvPr id="318" name="317 - TextBox"/>
            <p:cNvSpPr txBox="1"/>
            <p:nvPr/>
          </p:nvSpPr>
          <p:spPr>
            <a:xfrm>
              <a:off x="4428902" y="8446522"/>
              <a:ext cx="432048" cy="338554"/>
            </a:xfrm>
            <a:prstGeom prst="rect">
              <a:avLst/>
            </a:prstGeom>
            <a:noFill/>
          </p:spPr>
          <p:txBody>
            <a:bodyPr wrap="square" rtlCol="0">
              <a:spAutoFit/>
            </a:bodyPr>
            <a:lstStyle/>
            <a:p>
              <a:r>
                <a:rPr lang="en-US" sz="1600" dirty="0" smtClean="0"/>
                <a:t>C</a:t>
              </a:r>
              <a:endParaRPr lang="el-GR" sz="1600" dirty="0"/>
            </a:p>
          </p:txBody>
        </p:sp>
        <p:sp>
          <p:nvSpPr>
            <p:cNvPr id="319" name="318 - TextBox"/>
            <p:cNvSpPr txBox="1"/>
            <p:nvPr/>
          </p:nvSpPr>
          <p:spPr>
            <a:xfrm>
              <a:off x="5337972" y="8446522"/>
              <a:ext cx="432048" cy="338554"/>
            </a:xfrm>
            <a:prstGeom prst="rect">
              <a:avLst/>
            </a:prstGeom>
            <a:noFill/>
          </p:spPr>
          <p:txBody>
            <a:bodyPr wrap="square" rtlCol="0">
              <a:spAutoFit/>
            </a:bodyPr>
            <a:lstStyle/>
            <a:p>
              <a:r>
                <a:rPr lang="en-US" sz="1600" dirty="0" smtClean="0"/>
                <a:t>N</a:t>
              </a:r>
              <a:endParaRPr lang="el-GR" sz="1600" dirty="0"/>
            </a:p>
          </p:txBody>
        </p:sp>
        <p:sp>
          <p:nvSpPr>
            <p:cNvPr id="320" name="319 - TextBox"/>
            <p:cNvSpPr txBox="1"/>
            <p:nvPr/>
          </p:nvSpPr>
          <p:spPr>
            <a:xfrm>
              <a:off x="6852464" y="8446522"/>
              <a:ext cx="432048" cy="338554"/>
            </a:xfrm>
            <a:prstGeom prst="rect">
              <a:avLst/>
            </a:prstGeom>
            <a:noFill/>
          </p:spPr>
          <p:txBody>
            <a:bodyPr wrap="square" rtlCol="0">
              <a:spAutoFit/>
            </a:bodyPr>
            <a:lstStyle/>
            <a:p>
              <a:r>
                <a:rPr lang="en-US" sz="1600" dirty="0" smtClean="0"/>
                <a:t>C</a:t>
              </a:r>
              <a:endParaRPr lang="el-GR" sz="1600" dirty="0"/>
            </a:p>
          </p:txBody>
        </p:sp>
        <p:sp>
          <p:nvSpPr>
            <p:cNvPr id="321" name="320 - TextBox"/>
            <p:cNvSpPr txBox="1"/>
            <p:nvPr/>
          </p:nvSpPr>
          <p:spPr>
            <a:xfrm>
              <a:off x="7821412" y="8446522"/>
              <a:ext cx="432048" cy="338554"/>
            </a:xfrm>
            <a:prstGeom prst="rect">
              <a:avLst/>
            </a:prstGeom>
            <a:noFill/>
          </p:spPr>
          <p:txBody>
            <a:bodyPr wrap="square" rtlCol="0">
              <a:spAutoFit/>
            </a:bodyPr>
            <a:lstStyle/>
            <a:p>
              <a:r>
                <a:rPr lang="en-US" sz="1600" dirty="0" smtClean="0"/>
                <a:t>N</a:t>
              </a:r>
              <a:endParaRPr lang="el-GR" sz="1600" dirty="0"/>
            </a:p>
          </p:txBody>
        </p:sp>
        <p:sp>
          <p:nvSpPr>
            <p:cNvPr id="322" name="321 - TextBox"/>
            <p:cNvSpPr txBox="1"/>
            <p:nvPr/>
          </p:nvSpPr>
          <p:spPr>
            <a:xfrm>
              <a:off x="9325446" y="8446522"/>
              <a:ext cx="432048" cy="338554"/>
            </a:xfrm>
            <a:prstGeom prst="rect">
              <a:avLst/>
            </a:prstGeom>
            <a:noFill/>
          </p:spPr>
          <p:txBody>
            <a:bodyPr wrap="square" rtlCol="0">
              <a:spAutoFit/>
            </a:bodyPr>
            <a:lstStyle/>
            <a:p>
              <a:r>
                <a:rPr lang="en-US" sz="1600" dirty="0" smtClean="0"/>
                <a:t>C</a:t>
              </a:r>
              <a:endParaRPr lang="el-GR" sz="1600" dirty="0"/>
            </a:p>
          </p:txBody>
        </p:sp>
        <p:sp>
          <p:nvSpPr>
            <p:cNvPr id="323" name="322 - TextBox"/>
            <p:cNvSpPr txBox="1"/>
            <p:nvPr/>
          </p:nvSpPr>
          <p:spPr>
            <a:xfrm>
              <a:off x="10317792" y="8430756"/>
              <a:ext cx="432048" cy="338554"/>
            </a:xfrm>
            <a:prstGeom prst="rect">
              <a:avLst/>
            </a:prstGeom>
            <a:noFill/>
          </p:spPr>
          <p:txBody>
            <a:bodyPr wrap="square" rtlCol="0">
              <a:spAutoFit/>
            </a:bodyPr>
            <a:lstStyle/>
            <a:p>
              <a:r>
                <a:rPr lang="en-US" sz="1600" dirty="0" smtClean="0"/>
                <a:t>N</a:t>
              </a:r>
              <a:endParaRPr lang="el-GR" sz="1600" dirty="0"/>
            </a:p>
          </p:txBody>
        </p:sp>
        <p:grpSp>
          <p:nvGrpSpPr>
            <p:cNvPr id="363" name="362 - Ομάδα"/>
            <p:cNvGrpSpPr/>
            <p:nvPr/>
          </p:nvGrpSpPr>
          <p:grpSpPr>
            <a:xfrm>
              <a:off x="534960" y="3271810"/>
              <a:ext cx="10555346" cy="3285871"/>
              <a:chOff x="534960" y="3271810"/>
              <a:chExt cx="10555346" cy="3285871"/>
            </a:xfrm>
          </p:grpSpPr>
          <p:pic>
            <p:nvPicPr>
              <p:cNvPr id="298" name="297 - Εικόνα" descr="H-N_Λ22_LC3B_20X_2_C.tif"/>
              <p:cNvPicPr>
                <a:picLocks noChangeAspect="1"/>
              </p:cNvPicPr>
              <p:nvPr/>
            </p:nvPicPr>
            <p:blipFill>
              <a:blip r:embed="rId6" cstate="print">
                <a:lum contrast="10000"/>
              </a:blip>
              <a:stretch>
                <a:fillRect/>
              </a:stretch>
            </p:blipFill>
            <p:spPr>
              <a:xfrm>
                <a:off x="1437802" y="3289638"/>
                <a:ext cx="2304288" cy="1728216"/>
              </a:xfrm>
              <a:prstGeom prst="rect">
                <a:avLst/>
              </a:prstGeom>
              <a:ln>
                <a:solidFill>
                  <a:schemeClr val="tx1"/>
                </a:solidFill>
              </a:ln>
            </p:spPr>
          </p:pic>
          <p:cxnSp>
            <p:nvCxnSpPr>
              <p:cNvPr id="325" name="324 - Ευθεία γραμμή σύνδεσης"/>
              <p:cNvCxnSpPr/>
              <p:nvPr/>
            </p:nvCxnSpPr>
            <p:spPr>
              <a:xfrm>
                <a:off x="3334512" y="4861274"/>
                <a:ext cx="313200" cy="0"/>
              </a:xfrm>
              <a:prstGeom prst="line">
                <a:avLst/>
              </a:prstGeom>
              <a:ln w="15875">
                <a:solidFill>
                  <a:schemeClr val="tx1"/>
                </a:solidFill>
              </a:ln>
              <a:effectLst>
                <a:outerShdw sx="1000" sy="1000" algn="ctr" rotWithShape="0">
                  <a:schemeClr val="bg1"/>
                </a:outerShdw>
              </a:effectLst>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pic>
            <p:nvPicPr>
              <p:cNvPr id="310" name="Picture 49" descr="1456ps lc3b carc x20.jpg"/>
              <p:cNvPicPr>
                <a:picLocks noChangeAspect="1"/>
              </p:cNvPicPr>
              <p:nvPr/>
            </p:nvPicPr>
            <p:blipFill>
              <a:blip r:embed="rId7" cstate="print"/>
              <a:srcRect/>
              <a:stretch>
                <a:fillRect/>
              </a:stretch>
            </p:blipFill>
            <p:spPr bwMode="auto">
              <a:xfrm>
                <a:off x="8786306" y="3271810"/>
                <a:ext cx="2304000" cy="1728214"/>
              </a:xfrm>
              <a:prstGeom prst="rect">
                <a:avLst/>
              </a:prstGeom>
              <a:noFill/>
              <a:ln w="9525">
                <a:solidFill>
                  <a:schemeClr val="tx1"/>
                </a:solidFill>
                <a:miter lim="800000"/>
                <a:headEnd/>
                <a:tailEnd/>
              </a:ln>
            </p:spPr>
          </p:pic>
          <p:pic>
            <p:nvPicPr>
              <p:cNvPr id="311" name="Picture 41" descr="1440 lc3b dyspl x20.jpg"/>
              <p:cNvPicPr>
                <a:picLocks noChangeAspect="1"/>
              </p:cNvPicPr>
              <p:nvPr/>
            </p:nvPicPr>
            <p:blipFill>
              <a:blip r:embed="rId8" cstate="print"/>
              <a:srcRect/>
              <a:stretch>
                <a:fillRect/>
              </a:stretch>
            </p:blipFill>
            <p:spPr bwMode="auto">
              <a:xfrm>
                <a:off x="6343436" y="3271810"/>
                <a:ext cx="2304000" cy="1728214"/>
              </a:xfrm>
              <a:prstGeom prst="rect">
                <a:avLst/>
              </a:prstGeom>
              <a:noFill/>
              <a:ln w="9525">
                <a:solidFill>
                  <a:schemeClr val="tx1"/>
                </a:solidFill>
                <a:miter lim="800000"/>
                <a:headEnd/>
                <a:tailEnd/>
              </a:ln>
            </p:spPr>
          </p:pic>
          <p:pic>
            <p:nvPicPr>
              <p:cNvPr id="312" name="Picture 49" descr="1440 lc3b hylper x20.jpg"/>
              <p:cNvPicPr>
                <a:picLocks noChangeAspect="1"/>
              </p:cNvPicPr>
              <p:nvPr/>
            </p:nvPicPr>
            <p:blipFill>
              <a:blip r:embed="rId9" cstate="print"/>
              <a:srcRect/>
              <a:stretch>
                <a:fillRect/>
              </a:stretch>
            </p:blipFill>
            <p:spPr bwMode="auto">
              <a:xfrm>
                <a:off x="3887017" y="3271810"/>
                <a:ext cx="2304000" cy="1728214"/>
              </a:xfrm>
              <a:prstGeom prst="rect">
                <a:avLst/>
              </a:prstGeom>
              <a:noFill/>
              <a:ln w="9525">
                <a:solidFill>
                  <a:schemeClr val="tx1"/>
                </a:solidFill>
                <a:miter lim="800000"/>
                <a:headEnd/>
                <a:tailEnd/>
              </a:ln>
            </p:spPr>
          </p:pic>
          <p:sp>
            <p:nvSpPr>
              <p:cNvPr id="299" name="326 - TextBox"/>
              <p:cNvSpPr txBox="1"/>
              <p:nvPr/>
            </p:nvSpPr>
            <p:spPr>
              <a:xfrm>
                <a:off x="534960" y="3914752"/>
                <a:ext cx="868672" cy="461665"/>
              </a:xfrm>
              <a:prstGeom prst="rect">
                <a:avLst/>
              </a:prstGeom>
              <a:noFill/>
            </p:spPr>
            <p:txBody>
              <a:bodyPr wrap="square" rtlCol="0">
                <a:sp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t>LC3B</a:t>
                </a:r>
                <a:endParaRPr lang="el-GR" sz="2400" b="1" dirty="0"/>
              </a:p>
            </p:txBody>
          </p:sp>
          <p:pic>
            <p:nvPicPr>
              <p:cNvPr id="327" name="326 - Εικόνα" descr="H-N_Λ22_LC3B_40X_2C_crop.tif"/>
              <p:cNvPicPr>
                <a:picLocks noChangeAspect="1"/>
              </p:cNvPicPr>
              <p:nvPr/>
            </p:nvPicPr>
            <p:blipFill>
              <a:blip r:embed="rId10" cstate="print">
                <a:lum contrast="10000"/>
              </a:blip>
              <a:stretch>
                <a:fillRect/>
              </a:stretch>
            </p:blipFill>
            <p:spPr>
              <a:xfrm>
                <a:off x="2017680" y="5250808"/>
                <a:ext cx="1223297" cy="1285884"/>
              </a:xfrm>
              <a:prstGeom prst="rect">
                <a:avLst/>
              </a:prstGeom>
              <a:ln>
                <a:solidFill>
                  <a:schemeClr val="tx1"/>
                </a:solidFill>
              </a:ln>
            </p:spPr>
          </p:pic>
          <p:pic>
            <p:nvPicPr>
              <p:cNvPr id="328" name="327 - Εικόνα" descr="1440 lc3b hylper x20_crop_higher mag.tif"/>
              <p:cNvPicPr>
                <a:picLocks noChangeAspect="1"/>
              </p:cNvPicPr>
              <p:nvPr/>
            </p:nvPicPr>
            <p:blipFill>
              <a:blip r:embed="rId11" cstate="print"/>
              <a:srcRect t="2750"/>
              <a:stretch>
                <a:fillRect/>
              </a:stretch>
            </p:blipFill>
            <p:spPr>
              <a:xfrm>
                <a:off x="4518010" y="5272481"/>
                <a:ext cx="1214446" cy="1285200"/>
              </a:xfrm>
              <a:prstGeom prst="rect">
                <a:avLst/>
              </a:prstGeom>
              <a:ln>
                <a:solidFill>
                  <a:schemeClr val="tx1"/>
                </a:solidFill>
              </a:ln>
            </p:spPr>
          </p:pic>
          <p:sp>
            <p:nvSpPr>
              <p:cNvPr id="329" name="328 - Ορθογώνιο"/>
              <p:cNvSpPr/>
              <p:nvPr/>
            </p:nvSpPr>
            <p:spPr>
              <a:xfrm>
                <a:off x="2517746" y="3638525"/>
                <a:ext cx="571504" cy="64294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30" name="329 - Ορθογώνιο"/>
              <p:cNvSpPr/>
              <p:nvPr/>
            </p:nvSpPr>
            <p:spPr>
              <a:xfrm>
                <a:off x="4703749" y="3395636"/>
                <a:ext cx="571504" cy="59055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31" name="330 - Εικόνα" descr="l192 lc3b 400x dyspl_crop.tif"/>
              <p:cNvPicPr>
                <a:picLocks noChangeAspect="1"/>
              </p:cNvPicPr>
              <p:nvPr/>
            </p:nvPicPr>
            <p:blipFill>
              <a:blip r:embed="rId12" cstate="print"/>
              <a:stretch>
                <a:fillRect/>
              </a:stretch>
            </p:blipFill>
            <p:spPr>
              <a:xfrm flipH="1">
                <a:off x="6936269" y="5222012"/>
                <a:ext cx="1214446" cy="1276580"/>
              </a:xfrm>
              <a:prstGeom prst="rect">
                <a:avLst/>
              </a:prstGeom>
              <a:ln>
                <a:solidFill>
                  <a:schemeClr val="tx1"/>
                </a:solidFill>
              </a:ln>
            </p:spPr>
          </p:pic>
          <p:sp>
            <p:nvSpPr>
              <p:cNvPr id="334" name="333 - Ορθογώνιο"/>
              <p:cNvSpPr/>
              <p:nvPr/>
            </p:nvSpPr>
            <p:spPr>
              <a:xfrm>
                <a:off x="7446968" y="3917745"/>
                <a:ext cx="571504" cy="57150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39" name="338 - Εικόνα" descr="1456ps lc3b carc x20_Crop higher mag.tif"/>
              <p:cNvPicPr>
                <a:picLocks noChangeAspect="1"/>
              </p:cNvPicPr>
              <p:nvPr/>
            </p:nvPicPr>
            <p:blipFill>
              <a:blip r:embed="rId13" cstate="print"/>
              <a:srcRect t="16707"/>
              <a:stretch>
                <a:fillRect/>
              </a:stretch>
            </p:blipFill>
            <p:spPr>
              <a:xfrm rot="16200000">
                <a:off x="9401995" y="5240464"/>
                <a:ext cx="1285884" cy="1227495"/>
              </a:xfrm>
              <a:prstGeom prst="rect">
                <a:avLst/>
              </a:prstGeom>
              <a:ln>
                <a:solidFill>
                  <a:schemeClr val="tx1"/>
                </a:solidFill>
              </a:ln>
            </p:spPr>
          </p:pic>
          <p:sp>
            <p:nvSpPr>
              <p:cNvPr id="340" name="339 - Ορθογώνιο"/>
              <p:cNvSpPr/>
              <p:nvPr/>
            </p:nvSpPr>
            <p:spPr>
              <a:xfrm>
                <a:off x="9068776" y="3303708"/>
                <a:ext cx="592770" cy="61104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342" name="341 - Ευθεία γραμμή σύνδεσης"/>
              <p:cNvCxnSpPr/>
              <p:nvPr/>
            </p:nvCxnSpPr>
            <p:spPr>
              <a:xfrm rot="16200000" flipH="1">
                <a:off x="8604429" y="4379099"/>
                <a:ext cx="1285884" cy="35719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44" name="343 - Ευθεία γραμμή σύνδεσης"/>
              <p:cNvCxnSpPr/>
              <p:nvPr/>
            </p:nvCxnSpPr>
            <p:spPr>
              <a:xfrm rot="16200000" flipH="1">
                <a:off x="9518670" y="4057628"/>
                <a:ext cx="1285884" cy="100013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46" name="345 - Ευθεία γραμμή σύνδεσης"/>
              <p:cNvCxnSpPr/>
              <p:nvPr/>
            </p:nvCxnSpPr>
            <p:spPr>
              <a:xfrm rot="5400000">
                <a:off x="6839745" y="4593413"/>
                <a:ext cx="714380" cy="500066"/>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48" name="347 - Ευθεία γραμμή σύνδεσης"/>
              <p:cNvCxnSpPr/>
              <p:nvPr/>
            </p:nvCxnSpPr>
            <p:spPr>
              <a:xfrm rot="16200000" flipH="1">
                <a:off x="7732720" y="4772008"/>
                <a:ext cx="714380" cy="142876"/>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50" name="349 - Ευθεία γραμμή σύνδεσης"/>
              <p:cNvCxnSpPr/>
              <p:nvPr/>
            </p:nvCxnSpPr>
            <p:spPr>
              <a:xfrm rot="5280000">
                <a:off x="3995962" y="4509019"/>
                <a:ext cx="1260000" cy="214314"/>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53" name="352 - Ευθεία γραμμή σύνδεσης"/>
              <p:cNvCxnSpPr/>
              <p:nvPr/>
            </p:nvCxnSpPr>
            <p:spPr>
              <a:xfrm rot="16380000" flipH="1">
                <a:off x="4864248" y="4358564"/>
                <a:ext cx="1260000" cy="500066"/>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56" name="355 - Ευθεία γραμμή σύνδεσης"/>
              <p:cNvCxnSpPr/>
              <p:nvPr/>
            </p:nvCxnSpPr>
            <p:spPr>
              <a:xfrm rot="5400000">
                <a:off x="1767647" y="4521975"/>
                <a:ext cx="1000132" cy="500066"/>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58" name="357 - Ευθεία γραμμή σύνδεσης"/>
              <p:cNvCxnSpPr/>
              <p:nvPr/>
            </p:nvCxnSpPr>
            <p:spPr>
              <a:xfrm rot="16200000" flipH="1">
                <a:off x="2660622" y="4700570"/>
                <a:ext cx="1000132" cy="142876"/>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59" name="358 - Ευθεία γραμμή σύνδεσης"/>
              <p:cNvCxnSpPr/>
              <p:nvPr/>
            </p:nvCxnSpPr>
            <p:spPr>
              <a:xfrm>
                <a:off x="2871738" y="6428730"/>
                <a:ext cx="313200" cy="0"/>
              </a:xfrm>
              <a:prstGeom prst="line">
                <a:avLst/>
              </a:prstGeom>
              <a:ln w="15875">
                <a:solidFill>
                  <a:schemeClr val="tx1"/>
                </a:solidFill>
              </a:ln>
              <a:effectLst>
                <a:outerShdw sx="1000" sy="1000" algn="ctr" rotWithShape="0">
                  <a:schemeClr val="bg1"/>
                </a:outerShdw>
              </a:effectLst>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360" name="359 - Ευθεία γραμμή σύνδεσης"/>
              <p:cNvCxnSpPr/>
              <p:nvPr/>
            </p:nvCxnSpPr>
            <p:spPr>
              <a:xfrm>
                <a:off x="5361618" y="6428730"/>
                <a:ext cx="313200" cy="0"/>
              </a:xfrm>
              <a:prstGeom prst="line">
                <a:avLst/>
              </a:prstGeom>
              <a:ln w="15875">
                <a:solidFill>
                  <a:schemeClr val="tx1"/>
                </a:solidFill>
              </a:ln>
              <a:effectLst>
                <a:outerShdw sx="1000" sy="1000" algn="ctr" rotWithShape="0">
                  <a:schemeClr val="bg1"/>
                </a:outerShdw>
              </a:effectLst>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361" name="360 - Ευθεία γραμμή σύνδεσης"/>
              <p:cNvCxnSpPr/>
              <p:nvPr/>
            </p:nvCxnSpPr>
            <p:spPr>
              <a:xfrm>
                <a:off x="7776862" y="6401434"/>
                <a:ext cx="313200" cy="0"/>
              </a:xfrm>
              <a:prstGeom prst="line">
                <a:avLst/>
              </a:prstGeom>
              <a:ln w="15875">
                <a:solidFill>
                  <a:schemeClr val="tx1"/>
                </a:solidFill>
              </a:ln>
              <a:effectLst>
                <a:outerShdw sx="1000" sy="1000" algn="ctr" rotWithShape="0">
                  <a:schemeClr val="bg1"/>
                </a:outerShdw>
              </a:effectLst>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362" name="361 - Ευθεία γραμμή σύνδεσης"/>
              <p:cNvCxnSpPr/>
              <p:nvPr/>
            </p:nvCxnSpPr>
            <p:spPr>
              <a:xfrm>
                <a:off x="10246546" y="6401434"/>
                <a:ext cx="313200" cy="0"/>
              </a:xfrm>
              <a:prstGeom prst="line">
                <a:avLst/>
              </a:prstGeom>
              <a:ln w="15875">
                <a:solidFill>
                  <a:schemeClr val="tx1"/>
                </a:solidFill>
              </a:ln>
              <a:effectLst>
                <a:outerShdw sx="1000" sy="1000" algn="ctr" rotWithShape="0">
                  <a:schemeClr val="bg1"/>
                </a:outerShdw>
              </a:effectLst>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grpSp>
      </p:grpSp>
      <p:grpSp>
        <p:nvGrpSpPr>
          <p:cNvPr id="658" name="657 - Ομάδα"/>
          <p:cNvGrpSpPr/>
          <p:nvPr/>
        </p:nvGrpSpPr>
        <p:grpSpPr>
          <a:xfrm>
            <a:off x="936598" y="8751370"/>
            <a:ext cx="11729855" cy="5650430"/>
            <a:chOff x="979967" y="8751370"/>
            <a:chExt cx="11729855" cy="5650430"/>
          </a:xfrm>
        </p:grpSpPr>
        <p:pic>
          <p:nvPicPr>
            <p:cNvPr id="341" name="340 - Εικόνα" descr="h_N_Λ22_p62_20x._2_B.tif"/>
            <p:cNvPicPr>
              <a:picLocks noChangeAspect="1"/>
            </p:cNvPicPr>
            <p:nvPr/>
          </p:nvPicPr>
          <p:blipFill>
            <a:blip r:embed="rId14" cstate="print">
              <a:lum contrast="10000"/>
            </a:blip>
            <a:stretch>
              <a:fillRect/>
            </a:stretch>
          </p:blipFill>
          <p:spPr>
            <a:xfrm>
              <a:off x="1806786" y="8751370"/>
              <a:ext cx="2304288" cy="1728216"/>
            </a:xfrm>
            <a:prstGeom prst="rect">
              <a:avLst/>
            </a:prstGeom>
            <a:ln>
              <a:solidFill>
                <a:schemeClr val="tx1"/>
              </a:solidFill>
            </a:ln>
          </p:spPr>
        </p:pic>
        <p:pic>
          <p:nvPicPr>
            <p:cNvPr id="343" name="Picture 51" descr="1456ps p62 carc x20.jpg"/>
            <p:cNvPicPr>
              <a:picLocks noChangeAspect="1"/>
            </p:cNvPicPr>
            <p:nvPr/>
          </p:nvPicPr>
          <p:blipFill>
            <a:blip r:embed="rId15" cstate="print"/>
            <a:srcRect/>
            <a:stretch>
              <a:fillRect/>
            </a:stretch>
          </p:blipFill>
          <p:spPr bwMode="auto">
            <a:xfrm>
              <a:off x="9164900" y="8751370"/>
              <a:ext cx="2304000" cy="1728214"/>
            </a:xfrm>
            <a:prstGeom prst="rect">
              <a:avLst/>
            </a:prstGeom>
            <a:noFill/>
            <a:ln w="9525">
              <a:solidFill>
                <a:schemeClr val="tx1"/>
              </a:solidFill>
              <a:miter lim="800000"/>
              <a:headEnd/>
              <a:tailEnd/>
            </a:ln>
          </p:spPr>
        </p:pic>
        <p:pic>
          <p:nvPicPr>
            <p:cNvPr id="345" name="Picture 43" descr="1440  p62 dysplastic x20.jpg"/>
            <p:cNvPicPr>
              <a:picLocks noChangeAspect="1"/>
            </p:cNvPicPr>
            <p:nvPr/>
          </p:nvPicPr>
          <p:blipFill>
            <a:blip r:embed="rId16" cstate="print"/>
            <a:srcRect/>
            <a:stretch>
              <a:fillRect/>
            </a:stretch>
          </p:blipFill>
          <p:spPr bwMode="auto">
            <a:xfrm>
              <a:off x="6701626" y="8755576"/>
              <a:ext cx="2304000" cy="1728214"/>
            </a:xfrm>
            <a:prstGeom prst="rect">
              <a:avLst/>
            </a:prstGeom>
            <a:noFill/>
            <a:ln w="9525">
              <a:solidFill>
                <a:schemeClr val="tx1"/>
              </a:solidFill>
              <a:miter lim="800000"/>
              <a:headEnd/>
              <a:tailEnd/>
            </a:ln>
          </p:spPr>
        </p:pic>
        <p:pic>
          <p:nvPicPr>
            <p:cNvPr id="347" name="Picture 51" descr="1440  p62 hylper x20.jpg"/>
            <p:cNvPicPr>
              <a:picLocks noChangeAspect="1"/>
            </p:cNvPicPr>
            <p:nvPr/>
          </p:nvPicPr>
          <p:blipFill>
            <a:blip r:embed="rId17" cstate="print"/>
            <a:srcRect/>
            <a:stretch>
              <a:fillRect/>
            </a:stretch>
          </p:blipFill>
          <p:spPr bwMode="auto">
            <a:xfrm>
              <a:off x="4237588" y="8755598"/>
              <a:ext cx="2304000" cy="1728214"/>
            </a:xfrm>
            <a:prstGeom prst="rect">
              <a:avLst/>
            </a:prstGeom>
            <a:noFill/>
            <a:ln w="9525">
              <a:solidFill>
                <a:schemeClr val="tx1"/>
              </a:solidFill>
              <a:miter lim="800000"/>
              <a:headEnd/>
              <a:tailEnd/>
            </a:ln>
          </p:spPr>
        </p:pic>
        <p:sp>
          <p:nvSpPr>
            <p:cNvPr id="349" name="331 - TextBox"/>
            <p:cNvSpPr txBox="1"/>
            <p:nvPr/>
          </p:nvSpPr>
          <p:spPr>
            <a:xfrm>
              <a:off x="979967" y="9403648"/>
              <a:ext cx="756000" cy="461665"/>
            </a:xfrm>
            <a:prstGeom prst="rect">
              <a:avLst/>
            </a:prstGeom>
            <a:noFill/>
          </p:spPr>
          <p:txBody>
            <a:bodyPr wrap="square" rtlCol="0">
              <a:sp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t>p62</a:t>
              </a:r>
              <a:endParaRPr lang="el-GR" sz="2400" b="1" dirty="0"/>
            </a:p>
          </p:txBody>
        </p:sp>
        <p:graphicFrame>
          <p:nvGraphicFramePr>
            <p:cNvPr id="351" name="20 - Γράφημα"/>
            <p:cNvGraphicFramePr/>
            <p:nvPr>
              <p:extLst/>
            </p:nvPr>
          </p:nvGraphicFramePr>
          <p:xfrm>
            <a:off x="1692598" y="12556040"/>
            <a:ext cx="2448000" cy="1692000"/>
          </p:xfrm>
          <a:graphic>
            <a:graphicData uri="http://schemas.openxmlformats.org/drawingml/2006/chart">
              <c:chart xmlns:c="http://schemas.openxmlformats.org/drawingml/2006/chart" xmlns:r="http://schemas.openxmlformats.org/officeDocument/2006/relationships" r:id="rId18"/>
            </a:graphicData>
          </a:graphic>
        </p:graphicFrame>
        <p:sp>
          <p:nvSpPr>
            <p:cNvPr id="352" name="348 - TextBox"/>
            <p:cNvSpPr txBox="1"/>
            <p:nvPr/>
          </p:nvSpPr>
          <p:spPr>
            <a:xfrm rot="16200000">
              <a:off x="770839" y="13012481"/>
              <a:ext cx="1512168" cy="307777"/>
            </a:xfrm>
            <a:prstGeom prst="rect">
              <a:avLst/>
            </a:prstGeom>
            <a:noFill/>
          </p:spPr>
          <p:txBody>
            <a:bodyPr wrap="square" rtlCol="0">
              <a:sp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t>Mean H score</a:t>
              </a:r>
              <a:endParaRPr lang="el-GR" sz="1400" b="1" dirty="0"/>
            </a:p>
          </p:txBody>
        </p:sp>
        <p:graphicFrame>
          <p:nvGraphicFramePr>
            <p:cNvPr id="354" name="21 - Γράφημα"/>
            <p:cNvGraphicFramePr/>
            <p:nvPr/>
          </p:nvGraphicFramePr>
          <p:xfrm>
            <a:off x="3924846" y="12554302"/>
            <a:ext cx="2736032" cy="1692000"/>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355" name="22 - Γράφημα"/>
            <p:cNvGraphicFramePr/>
            <p:nvPr/>
          </p:nvGraphicFramePr>
          <p:xfrm>
            <a:off x="6661150" y="12556040"/>
            <a:ext cx="2448000" cy="1692000"/>
          </p:xfrm>
          <a:graphic>
            <a:graphicData uri="http://schemas.openxmlformats.org/drawingml/2006/chart">
              <c:chart xmlns:c="http://schemas.openxmlformats.org/drawingml/2006/chart" xmlns:r="http://schemas.openxmlformats.org/officeDocument/2006/relationships" r:id="rId20"/>
            </a:graphicData>
          </a:graphic>
        </p:graphicFrame>
        <p:graphicFrame>
          <p:nvGraphicFramePr>
            <p:cNvPr id="357" name="23 - Γράφημα"/>
            <p:cNvGraphicFramePr/>
            <p:nvPr/>
          </p:nvGraphicFramePr>
          <p:xfrm>
            <a:off x="9109422" y="12556040"/>
            <a:ext cx="2520280" cy="1692000"/>
          </p:xfrm>
          <a:graphic>
            <a:graphicData uri="http://schemas.openxmlformats.org/drawingml/2006/chart">
              <c:chart xmlns:c="http://schemas.openxmlformats.org/drawingml/2006/chart" xmlns:r="http://schemas.openxmlformats.org/officeDocument/2006/relationships" r:id="rId21"/>
            </a:graphicData>
          </a:graphic>
        </p:graphicFrame>
        <p:sp>
          <p:nvSpPr>
            <p:cNvPr id="364" name="363 - Ορθογώνιο"/>
            <p:cNvSpPr/>
            <p:nvPr/>
          </p:nvSpPr>
          <p:spPr>
            <a:xfrm>
              <a:off x="11368161" y="12498060"/>
              <a:ext cx="108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5" name="364 - Ορθογώνιο"/>
            <p:cNvSpPr/>
            <p:nvPr/>
          </p:nvSpPr>
          <p:spPr>
            <a:xfrm>
              <a:off x="11377686" y="12719417"/>
              <a:ext cx="108000" cy="108000"/>
            </a:xfrm>
            <a:prstGeom prst="rect">
              <a:avLst/>
            </a:prstGeom>
            <a:solidFill>
              <a:srgbClr val="8841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6" name="365 - TextBox"/>
            <p:cNvSpPr txBox="1"/>
            <p:nvPr/>
          </p:nvSpPr>
          <p:spPr>
            <a:xfrm>
              <a:off x="11476023" y="12394520"/>
              <a:ext cx="1233799" cy="307777"/>
            </a:xfrm>
            <a:prstGeom prst="rect">
              <a:avLst/>
            </a:prstGeom>
            <a:noFill/>
          </p:spPr>
          <p:txBody>
            <a:bodyPr wrap="none" rtlCol="0">
              <a:spAutoFit/>
            </a:bodyPr>
            <a:lstStyle/>
            <a:p>
              <a:r>
                <a:rPr lang="en-US" sz="1400" dirty="0" smtClean="0"/>
                <a:t>C: cytoplasmic</a:t>
              </a:r>
              <a:endParaRPr lang="el-GR" sz="1400" dirty="0"/>
            </a:p>
          </p:txBody>
        </p:sp>
        <p:sp>
          <p:nvSpPr>
            <p:cNvPr id="367" name="366 - TextBox"/>
            <p:cNvSpPr txBox="1"/>
            <p:nvPr/>
          </p:nvSpPr>
          <p:spPr>
            <a:xfrm>
              <a:off x="11469920" y="12607483"/>
              <a:ext cx="933269" cy="307777"/>
            </a:xfrm>
            <a:prstGeom prst="rect">
              <a:avLst/>
            </a:prstGeom>
            <a:noFill/>
          </p:spPr>
          <p:txBody>
            <a:bodyPr wrap="none" rtlCol="0">
              <a:spAutoFit/>
            </a:bodyPr>
            <a:lstStyle/>
            <a:p>
              <a:r>
                <a:rPr lang="en-US" sz="1400" dirty="0" smtClean="0"/>
                <a:t>N: nuclear</a:t>
              </a:r>
              <a:endParaRPr lang="el-GR" sz="1400" dirty="0"/>
            </a:p>
          </p:txBody>
        </p:sp>
        <p:sp>
          <p:nvSpPr>
            <p:cNvPr id="368" name="367 - TextBox"/>
            <p:cNvSpPr txBox="1"/>
            <p:nvPr/>
          </p:nvSpPr>
          <p:spPr>
            <a:xfrm>
              <a:off x="2324904" y="14056424"/>
              <a:ext cx="432048" cy="338554"/>
            </a:xfrm>
            <a:prstGeom prst="rect">
              <a:avLst/>
            </a:prstGeom>
            <a:noFill/>
          </p:spPr>
          <p:txBody>
            <a:bodyPr wrap="square" rtlCol="0">
              <a:spAutoFit/>
            </a:bodyPr>
            <a:lstStyle/>
            <a:p>
              <a:r>
                <a:rPr lang="en-US" sz="1600" dirty="0" smtClean="0"/>
                <a:t>C</a:t>
              </a:r>
              <a:endParaRPr lang="el-GR" sz="1600" dirty="0"/>
            </a:p>
          </p:txBody>
        </p:sp>
        <p:sp>
          <p:nvSpPr>
            <p:cNvPr id="369" name="368 - TextBox"/>
            <p:cNvSpPr txBox="1"/>
            <p:nvPr/>
          </p:nvSpPr>
          <p:spPr>
            <a:xfrm>
              <a:off x="3333016" y="14047480"/>
              <a:ext cx="432048" cy="338554"/>
            </a:xfrm>
            <a:prstGeom prst="rect">
              <a:avLst/>
            </a:prstGeom>
            <a:noFill/>
          </p:spPr>
          <p:txBody>
            <a:bodyPr wrap="square" rtlCol="0">
              <a:spAutoFit/>
            </a:bodyPr>
            <a:lstStyle/>
            <a:p>
              <a:r>
                <a:rPr lang="en-US" sz="1600" dirty="0" smtClean="0"/>
                <a:t>N</a:t>
              </a:r>
              <a:endParaRPr lang="el-GR" sz="1600" dirty="0"/>
            </a:p>
          </p:txBody>
        </p:sp>
        <p:sp>
          <p:nvSpPr>
            <p:cNvPr id="370" name="369 - TextBox"/>
            <p:cNvSpPr txBox="1"/>
            <p:nvPr/>
          </p:nvSpPr>
          <p:spPr>
            <a:xfrm>
              <a:off x="4820474" y="14047480"/>
              <a:ext cx="432048" cy="338554"/>
            </a:xfrm>
            <a:prstGeom prst="rect">
              <a:avLst/>
            </a:prstGeom>
            <a:noFill/>
          </p:spPr>
          <p:txBody>
            <a:bodyPr wrap="square" rtlCol="0">
              <a:spAutoFit/>
            </a:bodyPr>
            <a:lstStyle/>
            <a:p>
              <a:r>
                <a:rPr lang="en-US" sz="1600" dirty="0" smtClean="0"/>
                <a:t>C</a:t>
              </a:r>
              <a:endParaRPr lang="el-GR" sz="1600" dirty="0"/>
            </a:p>
          </p:txBody>
        </p:sp>
        <p:sp>
          <p:nvSpPr>
            <p:cNvPr id="371" name="370 - TextBox"/>
            <p:cNvSpPr txBox="1"/>
            <p:nvPr/>
          </p:nvSpPr>
          <p:spPr>
            <a:xfrm>
              <a:off x="5849758" y="14031714"/>
              <a:ext cx="432048" cy="338554"/>
            </a:xfrm>
            <a:prstGeom prst="rect">
              <a:avLst/>
            </a:prstGeom>
            <a:noFill/>
          </p:spPr>
          <p:txBody>
            <a:bodyPr wrap="square" rtlCol="0">
              <a:spAutoFit/>
            </a:bodyPr>
            <a:lstStyle/>
            <a:p>
              <a:r>
                <a:rPr lang="en-US" sz="1600" dirty="0" smtClean="0"/>
                <a:t>N</a:t>
              </a:r>
              <a:endParaRPr lang="el-GR" sz="1600" dirty="0"/>
            </a:p>
          </p:txBody>
        </p:sp>
        <p:sp>
          <p:nvSpPr>
            <p:cNvPr id="372" name="371 - TextBox"/>
            <p:cNvSpPr txBox="1"/>
            <p:nvPr/>
          </p:nvSpPr>
          <p:spPr>
            <a:xfrm>
              <a:off x="7300278" y="14063246"/>
              <a:ext cx="432048" cy="338554"/>
            </a:xfrm>
            <a:prstGeom prst="rect">
              <a:avLst/>
            </a:prstGeom>
            <a:noFill/>
          </p:spPr>
          <p:txBody>
            <a:bodyPr wrap="square" rtlCol="0">
              <a:spAutoFit/>
            </a:bodyPr>
            <a:lstStyle/>
            <a:p>
              <a:r>
                <a:rPr lang="en-US" sz="1600" dirty="0" smtClean="0"/>
                <a:t>C</a:t>
              </a:r>
              <a:endParaRPr lang="el-GR" sz="1600" dirty="0"/>
            </a:p>
          </p:txBody>
        </p:sp>
        <p:sp>
          <p:nvSpPr>
            <p:cNvPr id="373" name="372 - TextBox"/>
            <p:cNvSpPr txBox="1"/>
            <p:nvPr/>
          </p:nvSpPr>
          <p:spPr>
            <a:xfrm>
              <a:off x="8317334" y="14047480"/>
              <a:ext cx="432048" cy="338554"/>
            </a:xfrm>
            <a:prstGeom prst="rect">
              <a:avLst/>
            </a:prstGeom>
            <a:noFill/>
          </p:spPr>
          <p:txBody>
            <a:bodyPr wrap="square" rtlCol="0">
              <a:spAutoFit/>
            </a:bodyPr>
            <a:lstStyle/>
            <a:p>
              <a:r>
                <a:rPr lang="en-US" sz="1600" dirty="0" smtClean="0"/>
                <a:t>N</a:t>
              </a:r>
              <a:endParaRPr lang="el-GR" sz="1600" dirty="0"/>
            </a:p>
          </p:txBody>
        </p:sp>
        <p:sp>
          <p:nvSpPr>
            <p:cNvPr id="374" name="373 - TextBox"/>
            <p:cNvSpPr txBox="1"/>
            <p:nvPr/>
          </p:nvSpPr>
          <p:spPr>
            <a:xfrm>
              <a:off x="9771086" y="14055185"/>
              <a:ext cx="432048" cy="338554"/>
            </a:xfrm>
            <a:prstGeom prst="rect">
              <a:avLst/>
            </a:prstGeom>
            <a:noFill/>
          </p:spPr>
          <p:txBody>
            <a:bodyPr wrap="square" rtlCol="0">
              <a:spAutoFit/>
            </a:bodyPr>
            <a:lstStyle/>
            <a:p>
              <a:r>
                <a:rPr lang="en-US" sz="1600" dirty="0" smtClean="0"/>
                <a:t>C</a:t>
              </a:r>
              <a:endParaRPr lang="el-GR" sz="1600" dirty="0"/>
            </a:p>
          </p:txBody>
        </p:sp>
        <p:sp>
          <p:nvSpPr>
            <p:cNvPr id="375" name="374 - TextBox"/>
            <p:cNvSpPr txBox="1"/>
            <p:nvPr/>
          </p:nvSpPr>
          <p:spPr>
            <a:xfrm>
              <a:off x="10797138" y="14047480"/>
              <a:ext cx="432048" cy="338554"/>
            </a:xfrm>
            <a:prstGeom prst="rect">
              <a:avLst/>
            </a:prstGeom>
            <a:noFill/>
          </p:spPr>
          <p:txBody>
            <a:bodyPr wrap="square" rtlCol="0">
              <a:spAutoFit/>
            </a:bodyPr>
            <a:lstStyle/>
            <a:p>
              <a:r>
                <a:rPr lang="en-US" sz="1600" dirty="0" smtClean="0"/>
                <a:t>N</a:t>
              </a:r>
              <a:endParaRPr lang="el-GR" sz="1600" dirty="0"/>
            </a:p>
          </p:txBody>
        </p:sp>
        <p:cxnSp>
          <p:nvCxnSpPr>
            <p:cNvPr id="376" name="375 - Ευθεία γραμμή σύνδεσης"/>
            <p:cNvCxnSpPr/>
            <p:nvPr/>
          </p:nvCxnSpPr>
          <p:spPr>
            <a:xfrm>
              <a:off x="3636814" y="10345038"/>
              <a:ext cx="313200" cy="0"/>
            </a:xfrm>
            <a:prstGeom prst="line">
              <a:avLst/>
            </a:prstGeom>
            <a:ln w="15875">
              <a:solidFill>
                <a:schemeClr val="tx1"/>
              </a:solidFill>
            </a:ln>
            <a:effectLst>
              <a:outerShdw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pic>
          <p:nvPicPr>
            <p:cNvPr id="377" name="376 - Εικόνα" descr="h_N_Λ22_Beclin40x_1B_crop4.tif"/>
            <p:cNvPicPr>
              <a:picLocks noChangeAspect="1"/>
            </p:cNvPicPr>
            <p:nvPr/>
          </p:nvPicPr>
          <p:blipFill>
            <a:blip r:embed="rId22" cstate="print"/>
            <a:srcRect t="2803"/>
            <a:stretch>
              <a:fillRect/>
            </a:stretch>
          </p:blipFill>
          <p:spPr>
            <a:xfrm>
              <a:off x="2318727" y="10697170"/>
              <a:ext cx="1222646" cy="1249176"/>
            </a:xfrm>
            <a:prstGeom prst="rect">
              <a:avLst/>
            </a:prstGeom>
            <a:ln>
              <a:solidFill>
                <a:schemeClr val="tx1"/>
              </a:solidFill>
            </a:ln>
          </p:spPr>
        </p:pic>
        <p:pic>
          <p:nvPicPr>
            <p:cNvPr id="378" name="377 - Εικόνα" descr="1440  p62 hylper x20_higher mag_crop_2.tif"/>
            <p:cNvPicPr>
              <a:picLocks/>
            </p:cNvPicPr>
            <p:nvPr/>
          </p:nvPicPr>
          <p:blipFill>
            <a:blip r:embed="rId23" cstate="print"/>
            <a:srcRect/>
            <a:stretch>
              <a:fillRect/>
            </a:stretch>
          </p:blipFill>
          <p:spPr>
            <a:xfrm>
              <a:off x="4869095" y="10680196"/>
              <a:ext cx="1214446" cy="1285884"/>
            </a:xfrm>
            <a:prstGeom prst="rect">
              <a:avLst/>
            </a:prstGeom>
            <a:ln>
              <a:solidFill>
                <a:schemeClr val="tx1"/>
              </a:solidFill>
            </a:ln>
          </p:spPr>
        </p:pic>
        <p:sp>
          <p:nvSpPr>
            <p:cNvPr id="379" name="378 - Ορθογώνιο"/>
            <p:cNvSpPr/>
            <p:nvPr/>
          </p:nvSpPr>
          <p:spPr>
            <a:xfrm>
              <a:off x="2949794" y="9251436"/>
              <a:ext cx="500066" cy="64294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80" name="379 - Ορθογώνιο"/>
            <p:cNvSpPr/>
            <p:nvPr/>
          </p:nvSpPr>
          <p:spPr>
            <a:xfrm>
              <a:off x="4950058" y="9822940"/>
              <a:ext cx="571504" cy="64294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81" name="380 - Εικόνα" descr="1440  p62 dysplastic x20_higher mag_crop.tif"/>
            <p:cNvPicPr>
              <a:picLocks noChangeAspect="1"/>
            </p:cNvPicPr>
            <p:nvPr/>
          </p:nvPicPr>
          <p:blipFill>
            <a:blip r:embed="rId24" cstate="print"/>
            <a:stretch>
              <a:fillRect/>
            </a:stretch>
          </p:blipFill>
          <p:spPr>
            <a:xfrm>
              <a:off x="7307512" y="10680196"/>
              <a:ext cx="1214446" cy="1285884"/>
            </a:xfrm>
            <a:prstGeom prst="rect">
              <a:avLst/>
            </a:prstGeom>
            <a:ln>
              <a:solidFill>
                <a:schemeClr val="tx1"/>
              </a:solidFill>
            </a:ln>
          </p:spPr>
        </p:pic>
        <p:sp>
          <p:nvSpPr>
            <p:cNvPr id="382" name="381 - Ορθογώνιο"/>
            <p:cNvSpPr/>
            <p:nvPr/>
          </p:nvSpPr>
          <p:spPr>
            <a:xfrm>
              <a:off x="8093330" y="9537188"/>
              <a:ext cx="500066" cy="57150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83" name="382 - Εικόνα" descr="1456ps p62 carc x20_higher mag_crop.tif"/>
            <p:cNvPicPr>
              <a:picLocks noChangeAspect="1"/>
            </p:cNvPicPr>
            <p:nvPr/>
          </p:nvPicPr>
          <p:blipFill>
            <a:blip r:embed="rId25" cstate="print"/>
            <a:stretch>
              <a:fillRect/>
            </a:stretch>
          </p:blipFill>
          <p:spPr>
            <a:xfrm>
              <a:off x="9736404" y="10668321"/>
              <a:ext cx="1221379" cy="1274400"/>
            </a:xfrm>
            <a:prstGeom prst="rect">
              <a:avLst/>
            </a:prstGeom>
            <a:ln>
              <a:solidFill>
                <a:schemeClr val="tx1"/>
              </a:solidFill>
            </a:ln>
          </p:spPr>
        </p:pic>
        <p:sp>
          <p:nvSpPr>
            <p:cNvPr id="384" name="383 - Ορθογώνιο"/>
            <p:cNvSpPr/>
            <p:nvPr/>
          </p:nvSpPr>
          <p:spPr>
            <a:xfrm>
              <a:off x="10665098" y="8759200"/>
              <a:ext cx="571504" cy="63511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385" name="384 - Ευθεία γραμμή σύνδεσης"/>
            <p:cNvCxnSpPr/>
            <p:nvPr/>
          </p:nvCxnSpPr>
          <p:spPr>
            <a:xfrm>
              <a:off x="3128295" y="11858829"/>
              <a:ext cx="313200" cy="0"/>
            </a:xfrm>
            <a:prstGeom prst="line">
              <a:avLst/>
            </a:prstGeom>
            <a:ln w="15875">
              <a:solidFill>
                <a:schemeClr val="tx1"/>
              </a:solidFill>
            </a:ln>
            <a:effectLst>
              <a:outerShdw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cxnSp>
          <p:nvCxnSpPr>
            <p:cNvPr id="386" name="385 - Ευθεία γραμμή σύνδεσης"/>
            <p:cNvCxnSpPr/>
            <p:nvPr/>
          </p:nvCxnSpPr>
          <p:spPr>
            <a:xfrm>
              <a:off x="5708428" y="11858829"/>
              <a:ext cx="313200" cy="0"/>
            </a:xfrm>
            <a:prstGeom prst="line">
              <a:avLst/>
            </a:prstGeom>
            <a:ln w="15875">
              <a:solidFill>
                <a:schemeClr val="tx1"/>
              </a:solidFill>
            </a:ln>
            <a:effectLst>
              <a:outerShdw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cxnSp>
          <p:nvCxnSpPr>
            <p:cNvPr id="387" name="386 - Ευθεία γραμμή σύνδεσης"/>
            <p:cNvCxnSpPr/>
            <p:nvPr/>
          </p:nvCxnSpPr>
          <p:spPr>
            <a:xfrm>
              <a:off x="8137320" y="11858829"/>
              <a:ext cx="313200" cy="0"/>
            </a:xfrm>
            <a:prstGeom prst="line">
              <a:avLst/>
            </a:prstGeom>
            <a:ln w="15875">
              <a:solidFill>
                <a:schemeClr val="tx1"/>
              </a:solidFill>
            </a:ln>
            <a:effectLst>
              <a:outerShdw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cxnSp>
          <p:nvCxnSpPr>
            <p:cNvPr id="388" name="387 - Ευθεία γραμμή σύνδεσης"/>
            <p:cNvCxnSpPr/>
            <p:nvPr/>
          </p:nvCxnSpPr>
          <p:spPr>
            <a:xfrm>
              <a:off x="10566212" y="11835267"/>
              <a:ext cx="313200" cy="0"/>
            </a:xfrm>
            <a:prstGeom prst="line">
              <a:avLst/>
            </a:prstGeom>
            <a:ln w="15875">
              <a:solidFill>
                <a:schemeClr val="tx1"/>
              </a:solidFill>
            </a:ln>
            <a:effectLst>
              <a:outerShdw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cxnSp>
          <p:nvCxnSpPr>
            <p:cNvPr id="389" name="388 - Ευθεία γραμμή σύνδεσης"/>
            <p:cNvCxnSpPr/>
            <p:nvPr/>
          </p:nvCxnSpPr>
          <p:spPr>
            <a:xfrm rot="5400000">
              <a:off x="2235414" y="9965816"/>
              <a:ext cx="785818" cy="64294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90" name="389 - Ευθεία γραμμή σύνδεσης"/>
            <p:cNvCxnSpPr/>
            <p:nvPr/>
          </p:nvCxnSpPr>
          <p:spPr>
            <a:xfrm rot="16140000" flipH="1">
              <a:off x="3104545" y="10251568"/>
              <a:ext cx="785818" cy="7143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91" name="390 - Ευθεία γραμμή σύνδεσης"/>
            <p:cNvCxnSpPr/>
            <p:nvPr/>
          </p:nvCxnSpPr>
          <p:spPr>
            <a:xfrm rot="5400000">
              <a:off x="4807182" y="10537320"/>
              <a:ext cx="214314" cy="7143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92" name="391 - Ευθεία γραμμή σύνδεσης"/>
            <p:cNvCxnSpPr/>
            <p:nvPr/>
          </p:nvCxnSpPr>
          <p:spPr>
            <a:xfrm>
              <a:off x="5521562" y="10465882"/>
              <a:ext cx="571504" cy="214314"/>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93" name="392 - Ευθεία γραμμή σύνδεσης"/>
            <p:cNvCxnSpPr/>
            <p:nvPr/>
          </p:nvCxnSpPr>
          <p:spPr>
            <a:xfrm rot="10800000" flipV="1">
              <a:off x="7307512" y="10108692"/>
              <a:ext cx="785818" cy="571504"/>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94" name="393 - Ευθεία γραμμή σύνδεσης"/>
            <p:cNvCxnSpPr/>
            <p:nvPr/>
          </p:nvCxnSpPr>
          <p:spPr>
            <a:xfrm rot="5400000">
              <a:off x="8287677" y="10342973"/>
              <a:ext cx="540000" cy="7143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95" name="394 - Ευθεία γραμμή σύνδεσης"/>
            <p:cNvCxnSpPr/>
            <p:nvPr/>
          </p:nvCxnSpPr>
          <p:spPr>
            <a:xfrm rot="5400000">
              <a:off x="9557809" y="9572907"/>
              <a:ext cx="1285884" cy="928694"/>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96" name="395 - Ευθεία γραμμή σύνδεσης"/>
            <p:cNvCxnSpPr/>
            <p:nvPr/>
          </p:nvCxnSpPr>
          <p:spPr>
            <a:xfrm rot="5400000">
              <a:off x="10450784" y="9894378"/>
              <a:ext cx="1285884" cy="28575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419038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8"/>
                                        </p:tgtEl>
                                        <p:attrNameLst>
                                          <p:attrName>style.visibility</p:attrName>
                                        </p:attrNameLst>
                                      </p:cBhvr>
                                      <p:to>
                                        <p:strVal val="visible"/>
                                      </p:to>
                                    </p:set>
                                    <p:animEffect transition="in" filter="fade">
                                      <p:cBhvr>
                                        <p:cTn id="7" dur="500"/>
                                        <p:tgtEl>
                                          <p:spTgt spid="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1"/>
          <p:cNvSpPr txBox="1"/>
          <p:nvPr/>
        </p:nvSpPr>
        <p:spPr>
          <a:xfrm>
            <a:off x="1760332" y="11728112"/>
            <a:ext cx="5061987" cy="369332"/>
          </a:xfrm>
          <a:prstGeom prst="rect">
            <a:avLst/>
          </a:prstGeom>
          <a:noFill/>
        </p:spPr>
        <p:txBody>
          <a:bodyPr wrap="square" rtlCol="0">
            <a:spAutoFit/>
          </a:bodyPr>
          <a:lstStyle/>
          <a:p>
            <a:r>
              <a:rPr lang="en-US" sz="1800" dirty="0" smtClean="0"/>
              <a:t>N: normal; H: hyperplasia; D: dysplasia; T: tumor</a:t>
            </a:r>
            <a:endParaRPr lang="el-GR" sz="1800" dirty="0"/>
          </a:p>
        </p:txBody>
      </p:sp>
      <p:graphicFrame>
        <p:nvGraphicFramePr>
          <p:cNvPr id="37" name="36 - Πίνακας"/>
          <p:cNvGraphicFramePr>
            <a:graphicFrameLocks noGrp="1"/>
          </p:cNvGraphicFramePr>
          <p:nvPr>
            <p:extLst>
              <p:ext uri="{D42A27DB-BD31-4B8C-83A1-F6EECF244321}">
                <p14:modId xmlns:p14="http://schemas.microsoft.com/office/powerpoint/2010/main" xmlns="" val="3732628375"/>
              </p:ext>
            </p:extLst>
          </p:nvPr>
        </p:nvGraphicFramePr>
        <p:xfrm>
          <a:off x="2473313" y="5210428"/>
          <a:ext cx="4500594" cy="2062480"/>
        </p:xfrm>
        <a:graphic>
          <a:graphicData uri="http://schemas.openxmlformats.org/drawingml/2006/table">
            <a:tbl>
              <a:tblPr firstRow="1" bandRow="1">
                <a:tableStyleId>{5940675A-B579-460E-94D1-54222C63F5DA}</a:tableStyleId>
              </a:tblPr>
              <a:tblGrid>
                <a:gridCol w="3571900"/>
                <a:gridCol w="928694"/>
              </a:tblGrid>
              <a:tr h="486048">
                <a:tc gridSpan="2">
                  <a:txBody>
                    <a:bodyPr/>
                    <a:lstStyle/>
                    <a:p>
                      <a:pPr marL="0" marR="0" indent="0" algn="ctr" defTabSz="1543050" rtl="0" eaLnBrk="1" fontAlgn="auto" latinLnBrk="0" hangingPunct="1">
                        <a:lnSpc>
                          <a:spcPct val="100000"/>
                        </a:lnSpc>
                        <a:spcBef>
                          <a:spcPts val="0"/>
                        </a:spcBef>
                        <a:spcAft>
                          <a:spcPts val="0"/>
                        </a:spcAft>
                        <a:buClrTx/>
                        <a:buSzTx/>
                        <a:buFontTx/>
                        <a:buNone/>
                        <a:tabLst/>
                        <a:defRPr/>
                      </a:pPr>
                      <a:r>
                        <a:rPr lang="en-US" sz="1600" b="1" dirty="0" smtClean="0"/>
                        <a:t>Categorization of cytoplasmic</a:t>
                      </a:r>
                    </a:p>
                    <a:p>
                      <a:pPr marL="0" marR="0" indent="0" algn="ctr" defTabSz="1543050" rtl="0" eaLnBrk="1" fontAlgn="auto" latinLnBrk="0" hangingPunct="1">
                        <a:lnSpc>
                          <a:spcPct val="100000"/>
                        </a:lnSpc>
                        <a:spcBef>
                          <a:spcPts val="0"/>
                        </a:spcBef>
                        <a:spcAft>
                          <a:spcPts val="0"/>
                        </a:spcAft>
                        <a:buClrTx/>
                        <a:buSzTx/>
                        <a:buFontTx/>
                        <a:buNone/>
                        <a:tabLst/>
                        <a:defRPr/>
                      </a:pPr>
                      <a:r>
                        <a:rPr lang="en-US" sz="1600" b="1" dirty="0" smtClean="0"/>
                        <a:t> immunohistochemical patterns</a:t>
                      </a:r>
                      <a:endParaRPr lang="el-GR" sz="1600" b="1" dirty="0"/>
                    </a:p>
                  </a:txBody>
                  <a:tcPr/>
                </a:tc>
                <a:tc hMerge="1">
                  <a:txBody>
                    <a:bodyPr/>
                    <a:lstStyle/>
                    <a:p>
                      <a:endParaRPr lang="el-GR" sz="1600" dirty="0"/>
                    </a:p>
                  </a:txBody>
                  <a:tcPr/>
                </a:tc>
              </a:tr>
              <a:tr h="370840">
                <a:tc>
                  <a:txBody>
                    <a:bodyPr/>
                    <a:lstStyle/>
                    <a:p>
                      <a:r>
                        <a:rPr lang="en-US" sz="1600" dirty="0" smtClean="0"/>
                        <a:t>Basal autophagy</a:t>
                      </a:r>
                      <a:endParaRPr lang="el-GR" sz="1600" dirty="0"/>
                    </a:p>
                  </a:txBody>
                  <a:tcPr/>
                </a:tc>
                <a:tc>
                  <a:txBody>
                    <a:bodyPr/>
                    <a:lstStyle/>
                    <a:p>
                      <a:pPr algn="ctr"/>
                      <a:r>
                        <a:rPr lang="en-US" sz="1600" dirty="0" smtClean="0"/>
                        <a:t>I</a:t>
                      </a:r>
                      <a:endParaRPr lang="el-GR" sz="1600" dirty="0"/>
                    </a:p>
                  </a:txBody>
                  <a:tcPr/>
                </a:tc>
              </a:tr>
              <a:tr h="370840">
                <a:tc>
                  <a:txBody>
                    <a:bodyPr/>
                    <a:lstStyle/>
                    <a:p>
                      <a:r>
                        <a:rPr lang="en-US" sz="1600" dirty="0" smtClean="0"/>
                        <a:t>Functional autophagy</a:t>
                      </a:r>
                      <a:endParaRPr lang="el-GR" sz="1600" dirty="0"/>
                    </a:p>
                  </a:txBody>
                  <a:tcPr/>
                </a:tc>
                <a:tc>
                  <a:txBody>
                    <a:bodyPr/>
                    <a:lstStyle/>
                    <a:p>
                      <a:pPr algn="ctr"/>
                      <a:r>
                        <a:rPr lang="en-US" sz="1600" dirty="0" smtClean="0"/>
                        <a:t>IV</a:t>
                      </a:r>
                      <a:endParaRPr lang="el-GR" sz="1600" dirty="0"/>
                    </a:p>
                  </a:txBody>
                  <a:tcPr/>
                </a:tc>
              </a:tr>
              <a:tr h="370840">
                <a:tc>
                  <a:txBody>
                    <a:bodyPr/>
                    <a:lstStyle/>
                    <a:p>
                      <a:pPr marL="0" marR="0" indent="0" algn="l" defTabSz="1543050" rtl="0" eaLnBrk="1" fontAlgn="auto" latinLnBrk="0" hangingPunct="1">
                        <a:lnSpc>
                          <a:spcPct val="100000"/>
                        </a:lnSpc>
                        <a:spcBef>
                          <a:spcPts val="0"/>
                        </a:spcBef>
                        <a:spcAft>
                          <a:spcPts val="0"/>
                        </a:spcAft>
                        <a:buClrTx/>
                        <a:buSzTx/>
                        <a:buFontTx/>
                        <a:buNone/>
                        <a:tabLst/>
                        <a:defRPr/>
                      </a:pPr>
                      <a:r>
                        <a:rPr lang="en-US" sz="1600" dirty="0" smtClean="0"/>
                        <a:t>Inhibition </a:t>
                      </a:r>
                      <a:r>
                        <a:rPr lang="en-US" sz="1600" baseline="0" dirty="0" smtClean="0"/>
                        <a:t>of </a:t>
                      </a:r>
                      <a:r>
                        <a:rPr lang="en-US" sz="1600" dirty="0" smtClean="0"/>
                        <a:t>autophagy (non-functional)</a:t>
                      </a:r>
                      <a:endParaRPr lang="el-GR" sz="1600" dirty="0"/>
                    </a:p>
                  </a:txBody>
                  <a:tcPr/>
                </a:tc>
                <a:tc>
                  <a:txBody>
                    <a:bodyPr/>
                    <a:lstStyle/>
                    <a:p>
                      <a:pPr algn="ctr"/>
                      <a:r>
                        <a:rPr lang="en-US" sz="1600" dirty="0" smtClean="0"/>
                        <a:t>II</a:t>
                      </a:r>
                      <a:endParaRPr lang="el-GR" sz="1600" dirty="0"/>
                    </a:p>
                  </a:txBody>
                  <a:tcPr/>
                </a:tc>
              </a:tr>
              <a:tr h="370840">
                <a:tc>
                  <a:txBody>
                    <a:bodyPr/>
                    <a:lstStyle/>
                    <a:p>
                      <a:r>
                        <a:rPr lang="en-US" sz="1600" dirty="0" smtClean="0"/>
                        <a:t>Impaired autophagy</a:t>
                      </a:r>
                      <a:endParaRPr lang="el-GR" sz="1600" dirty="0"/>
                    </a:p>
                  </a:txBody>
                  <a:tcPr/>
                </a:tc>
                <a:tc>
                  <a:txBody>
                    <a:bodyPr/>
                    <a:lstStyle/>
                    <a:p>
                      <a:pPr algn="ctr"/>
                      <a:r>
                        <a:rPr lang="en-US" sz="1600" dirty="0" smtClean="0"/>
                        <a:t>III</a:t>
                      </a:r>
                      <a:endParaRPr lang="el-GR" sz="1600" dirty="0"/>
                    </a:p>
                  </a:txBody>
                  <a:tcPr/>
                </a:tc>
              </a:tr>
            </a:tbl>
          </a:graphicData>
        </a:graphic>
      </p:graphicFrame>
      <p:sp>
        <p:nvSpPr>
          <p:cNvPr id="2" name="TextBox 1"/>
          <p:cNvSpPr txBox="1"/>
          <p:nvPr/>
        </p:nvSpPr>
        <p:spPr>
          <a:xfrm>
            <a:off x="972518" y="1544643"/>
            <a:ext cx="441146" cy="461665"/>
          </a:xfrm>
          <a:prstGeom prst="rect">
            <a:avLst/>
          </a:prstGeom>
          <a:noFill/>
        </p:spPr>
        <p:txBody>
          <a:bodyPr wrap="none" rtlCol="0">
            <a:spAutoFit/>
          </a:bodyPr>
          <a:lstStyle/>
          <a:p>
            <a:r>
              <a:rPr lang="en-US" sz="2400" dirty="0" smtClean="0"/>
              <a:t>(</a:t>
            </a:r>
            <a:r>
              <a:rPr lang="en-US" sz="2400" dirty="0" err="1" smtClean="0"/>
              <a:t>i</a:t>
            </a:r>
            <a:r>
              <a:rPr lang="en-US" sz="2400" dirty="0" smtClean="0"/>
              <a:t>)</a:t>
            </a:r>
            <a:endParaRPr lang="el-GR" sz="2400" dirty="0"/>
          </a:p>
        </p:txBody>
      </p:sp>
      <p:sp>
        <p:nvSpPr>
          <p:cNvPr id="36" name="TextBox 35"/>
          <p:cNvSpPr txBox="1"/>
          <p:nvPr/>
        </p:nvSpPr>
        <p:spPr>
          <a:xfrm>
            <a:off x="1044526" y="8069159"/>
            <a:ext cx="511679" cy="461665"/>
          </a:xfrm>
          <a:prstGeom prst="rect">
            <a:avLst/>
          </a:prstGeom>
          <a:noFill/>
        </p:spPr>
        <p:txBody>
          <a:bodyPr wrap="none" rtlCol="0">
            <a:spAutoFit/>
          </a:bodyPr>
          <a:lstStyle/>
          <a:p>
            <a:r>
              <a:rPr lang="en-US" sz="2400" dirty="0" smtClean="0"/>
              <a:t>(ii)</a:t>
            </a:r>
            <a:endParaRPr lang="el-GR" sz="2400" dirty="0"/>
          </a:p>
        </p:txBody>
      </p:sp>
      <p:graphicFrame>
        <p:nvGraphicFramePr>
          <p:cNvPr id="45" name="29 - Πίνακας"/>
          <p:cNvGraphicFramePr>
            <a:graphicFrameLocks noGrp="1"/>
          </p:cNvGraphicFramePr>
          <p:nvPr>
            <p:extLst>
              <p:ext uri="{D42A27DB-BD31-4B8C-83A1-F6EECF244321}">
                <p14:modId xmlns:p14="http://schemas.microsoft.com/office/powerpoint/2010/main" xmlns="" val="3388315034"/>
              </p:ext>
            </p:extLst>
          </p:nvPr>
        </p:nvGraphicFramePr>
        <p:xfrm>
          <a:off x="2544751" y="2200240"/>
          <a:ext cx="3071835" cy="1908080"/>
        </p:xfrm>
        <a:graphic>
          <a:graphicData uri="http://schemas.openxmlformats.org/drawingml/2006/table">
            <a:tbl>
              <a:tblPr firstRow="1" bandRow="1">
                <a:tableStyleId>{2D5ABB26-0587-4C30-8999-92F81FD0307C}</a:tableStyleId>
              </a:tblPr>
              <a:tblGrid>
                <a:gridCol w="895539"/>
                <a:gridCol w="544119"/>
                <a:gridCol w="544059"/>
                <a:gridCol w="544059"/>
                <a:gridCol w="544059"/>
              </a:tblGrid>
              <a:tr h="360040">
                <a:tc>
                  <a:txBody>
                    <a:bodyPr/>
                    <a:lstStyle/>
                    <a:p>
                      <a:endParaRPr lang="el-GR" sz="1600" dirty="0"/>
                    </a:p>
                  </a:txBody>
                  <a:tcPr>
                    <a:lnL>
                      <a:noFill/>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a:r>
                        <a:rPr lang="en-US" sz="1600" b="1" dirty="0" smtClean="0"/>
                        <a:t>Head and Neck</a:t>
                      </a:r>
                      <a:endParaRPr lang="el-GR"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l-GR" sz="1600" dirty="0"/>
                    </a:p>
                  </a:txBody>
                  <a:tcP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l-GR" sz="1600"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l-GR" sz="1600" dirty="0"/>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60040">
                <a:tc>
                  <a:txBody>
                    <a:bodyPr/>
                    <a:lstStyle/>
                    <a:p>
                      <a:endParaRPr lang="el-GR" sz="1600" dirty="0"/>
                    </a:p>
                  </a:txBody>
                  <a:tcP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smtClean="0"/>
                        <a:t>N</a:t>
                      </a:r>
                      <a:endParaRPr lang="el-GR" sz="16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smtClean="0"/>
                        <a:t>H</a:t>
                      </a:r>
                      <a:endParaRPr lang="el-GR" sz="1600" dirty="0"/>
                    </a:p>
                  </a:txBody>
                  <a:tcP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smtClean="0"/>
                        <a:t>D</a:t>
                      </a:r>
                      <a:endParaRPr lang="el-GR" sz="1600"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smtClean="0"/>
                        <a:t>T</a:t>
                      </a:r>
                      <a:endParaRPr lang="el-GR" sz="1600" dirty="0"/>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96000">
                <a:tc>
                  <a:txBody>
                    <a:bodyPr/>
                    <a:lstStyle/>
                    <a:p>
                      <a:r>
                        <a:rPr lang="en-US" sz="1600" dirty="0" smtClean="0"/>
                        <a:t>Beclin-1</a:t>
                      </a:r>
                      <a:endParaRPr lang="el-G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1600" dirty="0" smtClean="0"/>
                        <a:t>L</a:t>
                      </a:r>
                      <a:endParaRPr lang="el-G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3F9E7"/>
                    </a:solidFill>
                  </a:tcPr>
                </a:tc>
                <a:tc>
                  <a:txBody>
                    <a:bodyPr/>
                    <a:lstStyle/>
                    <a:p>
                      <a:pPr algn="ctr"/>
                      <a:r>
                        <a:rPr lang="en-US" sz="1600" dirty="0" smtClean="0"/>
                        <a:t>+</a:t>
                      </a:r>
                      <a:endParaRPr lang="el-G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FEBAD"/>
                    </a:solidFill>
                  </a:tcPr>
                </a:tc>
                <a:tc>
                  <a:txBody>
                    <a:bodyPr/>
                    <a:lstStyle/>
                    <a:p>
                      <a:pPr algn="ctr"/>
                      <a:r>
                        <a:rPr lang="en-US" sz="1600" dirty="0" smtClean="0"/>
                        <a:t>++</a:t>
                      </a:r>
                      <a:endParaRPr lang="el-G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D016"/>
                    </a:solidFill>
                  </a:tcPr>
                </a:tc>
                <a:tc>
                  <a:txBody>
                    <a:bodyPr/>
                    <a:lstStyle/>
                    <a:p>
                      <a:pPr algn="ctr"/>
                      <a:r>
                        <a:rPr lang="en-US" sz="1600" dirty="0" smtClean="0"/>
                        <a:t>+++</a:t>
                      </a:r>
                      <a:endParaRPr lang="el-G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98F35"/>
                    </a:solidFill>
                  </a:tcPr>
                </a:tc>
              </a:tr>
              <a:tr h="396000">
                <a:tc>
                  <a:txBody>
                    <a:bodyPr/>
                    <a:lstStyle/>
                    <a:p>
                      <a:r>
                        <a:rPr lang="en-US" sz="1600" dirty="0" smtClean="0"/>
                        <a:t>LC3B</a:t>
                      </a:r>
                      <a:endParaRPr lang="el-G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600" dirty="0" smtClean="0"/>
                        <a:t>L</a:t>
                      </a:r>
                      <a:endParaRPr lang="el-G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3F9E7"/>
                    </a:solidFill>
                  </a:tcPr>
                </a:tc>
                <a:tc>
                  <a:txBody>
                    <a:bodyPr/>
                    <a:lstStyle/>
                    <a:p>
                      <a:pPr algn="ctr"/>
                      <a:r>
                        <a:rPr lang="en-US" sz="1600" dirty="0" smtClean="0"/>
                        <a:t>-</a:t>
                      </a:r>
                      <a:endParaRPr lang="el-G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smtClean="0"/>
                        <a:t>L</a:t>
                      </a:r>
                      <a:endParaRPr lang="el-G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3F9E7"/>
                    </a:solidFill>
                  </a:tcPr>
                </a:tc>
                <a:tc>
                  <a:txBody>
                    <a:bodyPr/>
                    <a:lstStyle/>
                    <a:p>
                      <a:pPr algn="ctr"/>
                      <a:r>
                        <a:rPr lang="en-US" sz="1600" dirty="0" smtClean="0"/>
                        <a:t>+</a:t>
                      </a:r>
                      <a:endParaRPr lang="el-G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FEBAD"/>
                    </a:solidFill>
                  </a:tcPr>
                </a:tc>
              </a:tr>
              <a:tr h="396000">
                <a:tc>
                  <a:txBody>
                    <a:bodyPr/>
                    <a:lstStyle/>
                    <a:p>
                      <a:r>
                        <a:rPr lang="en-US" sz="1600" dirty="0" smtClean="0"/>
                        <a:t>p62</a:t>
                      </a:r>
                      <a:endParaRPr lang="el-G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smtClean="0"/>
                        <a:t>L</a:t>
                      </a:r>
                      <a:endParaRPr lang="el-G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3F9E7"/>
                    </a:solidFill>
                  </a:tcPr>
                </a:tc>
                <a:tc>
                  <a:txBody>
                    <a:bodyPr/>
                    <a:lstStyle/>
                    <a:p>
                      <a:pPr algn="ctr"/>
                      <a:r>
                        <a:rPr lang="en-US" sz="1600" dirty="0" smtClean="0"/>
                        <a:t>L</a:t>
                      </a:r>
                      <a:endParaRPr lang="el-G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3F9E7"/>
                    </a:solidFill>
                  </a:tcPr>
                </a:tc>
                <a:tc>
                  <a:txBody>
                    <a:bodyPr/>
                    <a:lstStyle/>
                    <a:p>
                      <a:pPr algn="ctr"/>
                      <a:r>
                        <a:rPr lang="en-US" sz="1600" dirty="0" smtClean="0"/>
                        <a:t> +</a:t>
                      </a:r>
                      <a:endParaRPr lang="el-G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FEBAD"/>
                    </a:solidFill>
                  </a:tcPr>
                </a:tc>
                <a:tc>
                  <a:txBody>
                    <a:bodyPr/>
                    <a:lstStyle/>
                    <a:p>
                      <a:pPr algn="ctr"/>
                      <a:r>
                        <a:rPr lang="en-US" sz="1600" dirty="0" smtClean="0"/>
                        <a:t>L</a:t>
                      </a:r>
                      <a:endParaRPr lang="el-G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3F9E7"/>
                    </a:solidFill>
                  </a:tcPr>
                </a:tc>
              </a:tr>
            </a:tbl>
          </a:graphicData>
        </a:graphic>
      </p:graphicFrame>
      <p:sp>
        <p:nvSpPr>
          <p:cNvPr id="46" name="TextBox 14"/>
          <p:cNvSpPr txBox="1"/>
          <p:nvPr/>
        </p:nvSpPr>
        <p:spPr>
          <a:xfrm>
            <a:off x="1414167" y="1560032"/>
            <a:ext cx="5783122" cy="461665"/>
          </a:xfrm>
          <a:prstGeom prst="rect">
            <a:avLst/>
          </a:prstGeom>
          <a:noFill/>
        </p:spPr>
        <p:txBody>
          <a:bodyPr wrap="none" rtlCol="0">
            <a:spAutoFit/>
          </a:bodyPr>
          <a:lstStyle/>
          <a:p>
            <a:r>
              <a:rPr lang="en-US" sz="2400" b="1" dirty="0" smtClean="0"/>
              <a:t>Cytoplasmic Immunohistochemical patterns</a:t>
            </a:r>
            <a:endParaRPr lang="el-GR" sz="2400" b="1" dirty="0"/>
          </a:p>
        </p:txBody>
      </p:sp>
      <p:sp>
        <p:nvSpPr>
          <p:cNvPr id="47" name="TextBox 2"/>
          <p:cNvSpPr txBox="1"/>
          <p:nvPr/>
        </p:nvSpPr>
        <p:spPr>
          <a:xfrm>
            <a:off x="3544883" y="4147702"/>
            <a:ext cx="2143140" cy="338554"/>
          </a:xfrm>
          <a:prstGeom prst="rect">
            <a:avLst/>
          </a:prstGeom>
          <a:noFill/>
        </p:spPr>
        <p:txBody>
          <a:bodyPr wrap="square" rtlCol="0">
            <a:spAutoFit/>
          </a:bodyPr>
          <a:lstStyle/>
          <a:p>
            <a:r>
              <a:rPr lang="en-US" sz="1600" b="1" dirty="0" smtClean="0">
                <a:latin typeface="Times New Roman" panose="02020603050405020304" pitchFamily="18" charset="0"/>
                <a:cs typeface="Times New Roman" panose="02020603050405020304" pitchFamily="18" charset="0"/>
              </a:rPr>
              <a:t>I         II       III      IV</a:t>
            </a:r>
            <a:endParaRPr lang="el-GR" sz="1600" b="1" dirty="0">
              <a:latin typeface="Times New Roman" panose="02020603050405020304" pitchFamily="18" charset="0"/>
              <a:cs typeface="Times New Roman" panose="02020603050405020304" pitchFamily="18" charset="0"/>
            </a:endParaRPr>
          </a:p>
        </p:txBody>
      </p:sp>
      <p:sp>
        <p:nvSpPr>
          <p:cNvPr id="48" name="TextBox 24"/>
          <p:cNvSpPr txBox="1"/>
          <p:nvPr/>
        </p:nvSpPr>
        <p:spPr>
          <a:xfrm>
            <a:off x="1579956" y="8064996"/>
            <a:ext cx="4603183" cy="461665"/>
          </a:xfrm>
          <a:prstGeom prst="rect">
            <a:avLst/>
          </a:prstGeom>
          <a:noFill/>
        </p:spPr>
        <p:txBody>
          <a:bodyPr wrap="none" rtlCol="0">
            <a:spAutoFit/>
          </a:bodyPr>
          <a:lstStyle/>
          <a:p>
            <a:r>
              <a:rPr lang="en-US" sz="2400" b="1" dirty="0" smtClean="0"/>
              <a:t>Nuclear</a:t>
            </a:r>
            <a:r>
              <a:rPr lang="en-US" sz="2000" b="1" dirty="0" smtClean="0"/>
              <a:t>  Immunohistochemical patterns</a:t>
            </a:r>
            <a:endParaRPr lang="el-GR" sz="2000" b="1" dirty="0"/>
          </a:p>
        </p:txBody>
      </p:sp>
      <p:graphicFrame>
        <p:nvGraphicFramePr>
          <p:cNvPr id="52" name="3 - Πίνακας"/>
          <p:cNvGraphicFramePr>
            <a:graphicFrameLocks noGrp="1"/>
          </p:cNvGraphicFramePr>
          <p:nvPr>
            <p:extLst>
              <p:ext uri="{D42A27DB-BD31-4B8C-83A1-F6EECF244321}">
                <p14:modId xmlns:p14="http://schemas.microsoft.com/office/powerpoint/2010/main" xmlns="" val="686550326"/>
              </p:ext>
            </p:extLst>
          </p:nvPr>
        </p:nvGraphicFramePr>
        <p:xfrm>
          <a:off x="2662045" y="8750647"/>
          <a:ext cx="3429025" cy="1807839"/>
        </p:xfrm>
        <a:graphic>
          <a:graphicData uri="http://schemas.openxmlformats.org/drawingml/2006/table">
            <a:tbl>
              <a:tblPr firstRow="1" bandRow="1">
                <a:tableStyleId>{2D5ABB26-0587-4C30-8999-92F81FD0307C}</a:tableStyleId>
              </a:tblPr>
              <a:tblGrid>
                <a:gridCol w="936541"/>
                <a:gridCol w="623121"/>
                <a:gridCol w="623121"/>
                <a:gridCol w="623121"/>
                <a:gridCol w="623121"/>
              </a:tblGrid>
              <a:tr h="360039">
                <a:tc>
                  <a:txBody>
                    <a:bodyPr/>
                    <a:lstStyle/>
                    <a:p>
                      <a:endParaRPr lang="el-GR" sz="1200" dirty="0"/>
                    </a:p>
                  </a:txBody>
                  <a:tcPr>
                    <a:lnL>
                      <a:noFill/>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a:r>
                        <a:rPr lang="en-US" sz="1600" b="1" dirty="0" smtClean="0"/>
                        <a:t>Head and Neck</a:t>
                      </a:r>
                      <a:endParaRPr lang="el-GR"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l-GR" sz="1600" dirty="0"/>
                    </a:p>
                  </a:txBody>
                  <a:tcP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l-GR" sz="1600"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l-GR" sz="1600" dirty="0"/>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88032">
                <a:tc>
                  <a:txBody>
                    <a:bodyPr/>
                    <a:lstStyle/>
                    <a:p>
                      <a:endParaRPr lang="el-GR" sz="1200" dirty="0"/>
                    </a:p>
                  </a:txBody>
                  <a:tcP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smtClean="0"/>
                        <a:t>N</a:t>
                      </a:r>
                      <a:endParaRPr lang="el-GR" sz="16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smtClean="0"/>
                        <a:t>H</a:t>
                      </a:r>
                      <a:endParaRPr lang="el-GR" sz="1600" dirty="0"/>
                    </a:p>
                  </a:txBody>
                  <a:tcP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smtClean="0"/>
                        <a:t>D</a:t>
                      </a:r>
                      <a:endParaRPr lang="el-GR" sz="1600"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smtClean="0"/>
                        <a:t>T</a:t>
                      </a:r>
                      <a:endParaRPr lang="el-GR" sz="1600" dirty="0"/>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US" sz="1600" dirty="0" smtClean="0"/>
                        <a:t>Beclin-1</a:t>
                      </a:r>
                      <a:endParaRPr lang="el-G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1600" dirty="0" smtClean="0"/>
                        <a:t>++</a:t>
                      </a:r>
                      <a:endParaRPr lang="el-G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785D1"/>
                    </a:solidFill>
                  </a:tcPr>
                </a:tc>
                <a:tc>
                  <a:txBody>
                    <a:bodyPr/>
                    <a:lstStyle/>
                    <a:p>
                      <a:pPr algn="ctr"/>
                      <a:r>
                        <a:rPr lang="en-US" sz="1600" dirty="0" smtClean="0"/>
                        <a:t>++</a:t>
                      </a:r>
                      <a:endParaRPr lang="el-G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785D1"/>
                    </a:solidFill>
                  </a:tcPr>
                </a:tc>
                <a:tc>
                  <a:txBody>
                    <a:bodyPr/>
                    <a:lstStyle/>
                    <a:p>
                      <a:pPr algn="ctr"/>
                      <a:r>
                        <a:rPr lang="en-US" sz="1600" dirty="0" smtClean="0"/>
                        <a:t>+</a:t>
                      </a:r>
                      <a:endParaRPr lang="el-G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7BAE5"/>
                    </a:solidFill>
                  </a:tcPr>
                </a:tc>
                <a:tc>
                  <a:txBody>
                    <a:bodyPr/>
                    <a:lstStyle/>
                    <a:p>
                      <a:pPr algn="ctr"/>
                      <a:r>
                        <a:rPr lang="en-US" sz="1600" dirty="0" smtClean="0"/>
                        <a:t>L</a:t>
                      </a:r>
                      <a:endParaRPr lang="el-G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E7F6"/>
                    </a:solidFill>
                  </a:tcPr>
                </a:tc>
              </a:tr>
              <a:tr h="370840">
                <a:tc>
                  <a:txBody>
                    <a:bodyPr/>
                    <a:lstStyle/>
                    <a:p>
                      <a:r>
                        <a:rPr lang="en-US" sz="1600" dirty="0" smtClean="0"/>
                        <a:t>LC3B</a:t>
                      </a:r>
                      <a:endParaRPr lang="el-G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600" dirty="0" smtClean="0"/>
                        <a:t>L</a:t>
                      </a:r>
                      <a:endParaRPr lang="el-G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E7F6"/>
                    </a:solidFill>
                  </a:tcPr>
                </a:tc>
                <a:tc>
                  <a:txBody>
                    <a:bodyPr/>
                    <a:lstStyle/>
                    <a:p>
                      <a:pPr algn="ctr"/>
                      <a:r>
                        <a:rPr lang="en-US" sz="1600" dirty="0" smtClean="0"/>
                        <a:t>++</a:t>
                      </a:r>
                      <a:endParaRPr lang="el-G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785D1"/>
                    </a:solidFill>
                  </a:tcPr>
                </a:tc>
                <a:tc>
                  <a:txBody>
                    <a:bodyPr/>
                    <a:lstStyle/>
                    <a:p>
                      <a:pPr algn="ctr"/>
                      <a:r>
                        <a:rPr lang="en-US" sz="1600" dirty="0" smtClean="0">
                          <a:solidFill>
                            <a:schemeClr val="bg1"/>
                          </a:solidFill>
                        </a:rPr>
                        <a:t>+++</a:t>
                      </a:r>
                      <a:endParaRPr lang="el-GR"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7375E"/>
                    </a:solidFill>
                  </a:tcPr>
                </a:tc>
                <a:tc>
                  <a:txBody>
                    <a:bodyPr/>
                    <a:lstStyle/>
                    <a:p>
                      <a:pPr algn="ctr"/>
                      <a:r>
                        <a:rPr lang="en-US" sz="1600" baseline="0" dirty="0" smtClean="0">
                          <a:solidFill>
                            <a:schemeClr val="bg1"/>
                          </a:solidFill>
                        </a:rPr>
                        <a:t>+++</a:t>
                      </a:r>
                      <a:endParaRPr lang="el-GR" sz="1600" baseline="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7375E"/>
                    </a:solidFill>
                  </a:tcPr>
                </a:tc>
              </a:tr>
              <a:tr h="370840">
                <a:tc>
                  <a:txBody>
                    <a:bodyPr/>
                    <a:lstStyle/>
                    <a:p>
                      <a:r>
                        <a:rPr lang="en-US" sz="1600" dirty="0" smtClean="0"/>
                        <a:t>p62</a:t>
                      </a:r>
                      <a:endParaRPr lang="el-G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smtClean="0"/>
                        <a:t>L</a:t>
                      </a:r>
                      <a:endParaRPr lang="el-G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E7F6"/>
                    </a:solidFill>
                  </a:tcPr>
                </a:tc>
                <a:tc>
                  <a:txBody>
                    <a:bodyPr/>
                    <a:lstStyle/>
                    <a:p>
                      <a:pPr algn="ctr"/>
                      <a:r>
                        <a:rPr lang="en-US" sz="1600" dirty="0" smtClean="0">
                          <a:solidFill>
                            <a:schemeClr val="bg1"/>
                          </a:solidFill>
                        </a:rPr>
                        <a:t>+++</a:t>
                      </a:r>
                      <a:endParaRPr lang="el-GR"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7375E"/>
                    </a:solidFill>
                  </a:tcPr>
                </a:tc>
                <a:tc>
                  <a:txBody>
                    <a:bodyPr/>
                    <a:lstStyle/>
                    <a:p>
                      <a:pPr algn="ctr"/>
                      <a:r>
                        <a:rPr lang="en-US" sz="1600" dirty="0" smtClean="0">
                          <a:solidFill>
                            <a:schemeClr val="bg1"/>
                          </a:solidFill>
                        </a:rPr>
                        <a:t>+++</a:t>
                      </a:r>
                      <a:endParaRPr lang="el-GR"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7375E"/>
                    </a:solidFill>
                  </a:tcPr>
                </a:tc>
                <a:tc>
                  <a:txBody>
                    <a:bodyPr/>
                    <a:lstStyle/>
                    <a:p>
                      <a:pPr algn="ctr"/>
                      <a:r>
                        <a:rPr lang="en-US" sz="1600" dirty="0" smtClean="0"/>
                        <a:t>++++</a:t>
                      </a:r>
                      <a:endParaRPr lang="el-G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narVert">
                      <a:fgClr>
                        <a:srgbClr val="17375E"/>
                      </a:fgClr>
                      <a:bgClr>
                        <a:schemeClr val="bg1"/>
                      </a:bgClr>
                    </a:pattFill>
                  </a:tcPr>
                </a:tc>
              </a:tr>
            </a:tbl>
          </a:graphicData>
        </a:graphic>
      </p:graphicFrame>
      <p:sp>
        <p:nvSpPr>
          <p:cNvPr id="56" name="TextBox 27"/>
          <p:cNvSpPr txBox="1"/>
          <p:nvPr/>
        </p:nvSpPr>
        <p:spPr>
          <a:xfrm>
            <a:off x="3774797" y="10629924"/>
            <a:ext cx="2459150" cy="338554"/>
          </a:xfrm>
          <a:prstGeom prst="rect">
            <a:avLst/>
          </a:prstGeom>
          <a:noFill/>
        </p:spPr>
        <p:txBody>
          <a:bodyPr wrap="square" rtlCol="0">
            <a:spAutoFit/>
          </a:bodyPr>
          <a:lstStyle/>
          <a:p>
            <a:r>
              <a:rPr lang="en-US" sz="1600" b="1" dirty="0" smtClean="0">
                <a:latin typeface="Times New Roman" panose="02020603050405020304" pitchFamily="18" charset="0"/>
                <a:cs typeface="Times New Roman" panose="02020603050405020304" pitchFamily="18" charset="0"/>
              </a:rPr>
              <a:t>I          II        III        IV</a:t>
            </a:r>
            <a:endParaRPr lang="el-GR" sz="1600" b="1" dirty="0">
              <a:latin typeface="Times New Roman" panose="02020603050405020304" pitchFamily="18" charset="0"/>
              <a:cs typeface="Times New Roman" panose="02020603050405020304" pitchFamily="18" charset="0"/>
            </a:endParaRPr>
          </a:p>
        </p:txBody>
      </p:sp>
      <p:sp>
        <p:nvSpPr>
          <p:cNvPr id="57" name="Ορθογώνιο 6"/>
          <p:cNvSpPr/>
          <p:nvPr/>
        </p:nvSpPr>
        <p:spPr>
          <a:xfrm>
            <a:off x="6793656" y="3029437"/>
            <a:ext cx="288000" cy="288000"/>
          </a:xfrm>
          <a:prstGeom prst="rect">
            <a:avLst/>
          </a:prstGeom>
          <a:solidFill>
            <a:srgbClr val="9FEBAD"/>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0" name="Ορθογώνιο 7"/>
          <p:cNvSpPr/>
          <p:nvPr/>
        </p:nvSpPr>
        <p:spPr>
          <a:xfrm>
            <a:off x="6793656" y="3372457"/>
            <a:ext cx="288000" cy="288000"/>
          </a:xfrm>
          <a:prstGeom prst="rect">
            <a:avLst/>
          </a:prstGeom>
          <a:solidFill>
            <a:srgbClr val="23D016"/>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1" name="Ορθογώνιο 9"/>
          <p:cNvSpPr/>
          <p:nvPr/>
        </p:nvSpPr>
        <p:spPr>
          <a:xfrm>
            <a:off x="6793656" y="2686945"/>
            <a:ext cx="288000" cy="288000"/>
          </a:xfrm>
          <a:prstGeom prst="rect">
            <a:avLst/>
          </a:prstGeom>
          <a:solidFill>
            <a:srgbClr val="E3F9E7"/>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4" name="TextBox 10"/>
          <p:cNvSpPr txBox="1"/>
          <p:nvPr/>
        </p:nvSpPr>
        <p:spPr>
          <a:xfrm>
            <a:off x="7113983" y="2712724"/>
            <a:ext cx="3654462" cy="307777"/>
          </a:xfrm>
          <a:prstGeom prst="rect">
            <a:avLst/>
          </a:prstGeom>
          <a:noFill/>
        </p:spPr>
        <p:txBody>
          <a:bodyPr wrap="none" rtlCol="0">
            <a:spAutoFit/>
          </a:bodyPr>
          <a:lstStyle/>
          <a:p>
            <a:r>
              <a:rPr lang="en-US" sz="1400" dirty="0" smtClean="0"/>
              <a:t>0.1-1 mean H score: 25% ≤ of cells/low staining </a:t>
            </a:r>
            <a:endParaRPr lang="el-GR" sz="1400" dirty="0"/>
          </a:p>
        </p:txBody>
      </p:sp>
      <p:sp>
        <p:nvSpPr>
          <p:cNvPr id="65" name="Ορθογώνιο 9"/>
          <p:cNvSpPr/>
          <p:nvPr/>
        </p:nvSpPr>
        <p:spPr>
          <a:xfrm>
            <a:off x="6794023" y="2356475"/>
            <a:ext cx="288000" cy="288000"/>
          </a:xfrm>
          <a:prstGeom prst="rect">
            <a:avLst/>
          </a:prstGeom>
          <a:solidFill>
            <a:schemeClr val="bg1"/>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9" name="TextBox 68"/>
          <p:cNvSpPr txBox="1"/>
          <p:nvPr/>
        </p:nvSpPr>
        <p:spPr>
          <a:xfrm>
            <a:off x="7121980" y="2369761"/>
            <a:ext cx="3844066" cy="307777"/>
          </a:xfrm>
          <a:prstGeom prst="rect">
            <a:avLst/>
          </a:prstGeom>
          <a:noFill/>
        </p:spPr>
        <p:txBody>
          <a:bodyPr wrap="none" rtlCol="0">
            <a:spAutoFit/>
          </a:bodyPr>
          <a:lstStyle/>
          <a:p>
            <a:r>
              <a:rPr lang="en-US" sz="1400" dirty="0" smtClean="0"/>
              <a:t>0  mean H score: Negative/very low (pale) staining</a:t>
            </a:r>
            <a:endParaRPr lang="el-GR" sz="1400" dirty="0"/>
          </a:p>
        </p:txBody>
      </p:sp>
      <p:sp>
        <p:nvSpPr>
          <p:cNvPr id="73" name="TextBox 10"/>
          <p:cNvSpPr txBox="1"/>
          <p:nvPr/>
        </p:nvSpPr>
        <p:spPr>
          <a:xfrm>
            <a:off x="7090577" y="3067947"/>
            <a:ext cx="4749955" cy="307777"/>
          </a:xfrm>
          <a:prstGeom prst="rect">
            <a:avLst/>
          </a:prstGeom>
          <a:noFill/>
        </p:spPr>
        <p:txBody>
          <a:bodyPr wrap="none" rtlCol="0">
            <a:spAutoFit/>
          </a:bodyPr>
          <a:lstStyle/>
          <a:p>
            <a:r>
              <a:rPr lang="en-US" sz="1400" dirty="0" smtClean="0"/>
              <a:t>1.1-2 mean H score: 10-50% of cells/low to moderate staining  </a:t>
            </a:r>
            <a:endParaRPr lang="el-GR" sz="1400" dirty="0"/>
          </a:p>
        </p:txBody>
      </p:sp>
      <p:sp>
        <p:nvSpPr>
          <p:cNvPr id="74" name="TextBox 10"/>
          <p:cNvSpPr txBox="1"/>
          <p:nvPr/>
        </p:nvSpPr>
        <p:spPr>
          <a:xfrm>
            <a:off x="7088582" y="3404421"/>
            <a:ext cx="5976380" cy="307777"/>
          </a:xfrm>
          <a:prstGeom prst="rect">
            <a:avLst/>
          </a:prstGeom>
          <a:noFill/>
        </p:spPr>
        <p:txBody>
          <a:bodyPr wrap="none" rtlCol="0">
            <a:spAutoFit/>
          </a:bodyPr>
          <a:lstStyle/>
          <a:p>
            <a:r>
              <a:rPr lang="en-US" sz="1400" dirty="0" smtClean="0"/>
              <a:t>2.1-3 mean H score: 50-100% of cells/low staining and/or 10-25%/high staining </a:t>
            </a:r>
            <a:endParaRPr lang="el-GR" sz="1400" dirty="0"/>
          </a:p>
        </p:txBody>
      </p:sp>
      <p:sp>
        <p:nvSpPr>
          <p:cNvPr id="75" name="Ορθογώνιο 7"/>
          <p:cNvSpPr/>
          <p:nvPr/>
        </p:nvSpPr>
        <p:spPr>
          <a:xfrm>
            <a:off x="6794024" y="3718895"/>
            <a:ext cx="288000" cy="288000"/>
          </a:xfrm>
          <a:prstGeom prst="rect">
            <a:avLst/>
          </a:prstGeom>
          <a:solidFill>
            <a:srgbClr val="298F35"/>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76" name="TextBox 10"/>
          <p:cNvSpPr txBox="1"/>
          <p:nvPr/>
        </p:nvSpPr>
        <p:spPr>
          <a:xfrm>
            <a:off x="7082737" y="3733435"/>
            <a:ext cx="4761881" cy="307777"/>
          </a:xfrm>
          <a:prstGeom prst="rect">
            <a:avLst/>
          </a:prstGeom>
          <a:noFill/>
        </p:spPr>
        <p:txBody>
          <a:bodyPr wrap="none" rtlCol="0">
            <a:spAutoFit/>
          </a:bodyPr>
          <a:lstStyle/>
          <a:p>
            <a:r>
              <a:rPr lang="en-US" sz="1400" dirty="0" smtClean="0"/>
              <a:t>3.1-4 mean H score: 10-50% of cells/moderate to high staining </a:t>
            </a:r>
            <a:endParaRPr lang="el-GR" sz="1400" dirty="0"/>
          </a:p>
        </p:txBody>
      </p:sp>
      <p:sp>
        <p:nvSpPr>
          <p:cNvPr id="77" name="TextBox 76"/>
          <p:cNvSpPr txBox="1"/>
          <p:nvPr/>
        </p:nvSpPr>
        <p:spPr>
          <a:xfrm>
            <a:off x="6490179" y="2253454"/>
            <a:ext cx="263214" cy="400110"/>
          </a:xfrm>
          <a:prstGeom prst="rect">
            <a:avLst/>
          </a:prstGeom>
          <a:noFill/>
        </p:spPr>
        <p:txBody>
          <a:bodyPr wrap="none" rtlCol="0">
            <a:spAutoFit/>
          </a:bodyPr>
          <a:lstStyle/>
          <a:p>
            <a:r>
              <a:rPr lang="en-US" sz="2000" b="1" dirty="0" smtClean="0"/>
              <a:t>-</a:t>
            </a:r>
            <a:endParaRPr lang="el-GR" sz="2000" b="1" dirty="0"/>
          </a:p>
        </p:txBody>
      </p:sp>
      <p:sp>
        <p:nvSpPr>
          <p:cNvPr id="78" name="TextBox 77"/>
          <p:cNvSpPr txBox="1"/>
          <p:nvPr/>
        </p:nvSpPr>
        <p:spPr>
          <a:xfrm>
            <a:off x="6490179" y="2659652"/>
            <a:ext cx="271228" cy="338554"/>
          </a:xfrm>
          <a:prstGeom prst="rect">
            <a:avLst/>
          </a:prstGeom>
          <a:noFill/>
        </p:spPr>
        <p:txBody>
          <a:bodyPr wrap="none" rtlCol="0">
            <a:spAutoFit/>
          </a:bodyPr>
          <a:lstStyle/>
          <a:p>
            <a:r>
              <a:rPr lang="en-US" sz="1600" b="1" dirty="0" smtClean="0"/>
              <a:t>L</a:t>
            </a:r>
            <a:endParaRPr lang="el-GR" sz="1600" b="1" dirty="0"/>
          </a:p>
        </p:txBody>
      </p:sp>
      <p:sp>
        <p:nvSpPr>
          <p:cNvPr id="79" name="TextBox 78"/>
          <p:cNvSpPr txBox="1"/>
          <p:nvPr/>
        </p:nvSpPr>
        <p:spPr>
          <a:xfrm>
            <a:off x="6509413" y="2973534"/>
            <a:ext cx="312906" cy="400110"/>
          </a:xfrm>
          <a:prstGeom prst="rect">
            <a:avLst/>
          </a:prstGeom>
          <a:noFill/>
        </p:spPr>
        <p:txBody>
          <a:bodyPr wrap="none" rtlCol="0">
            <a:spAutoFit/>
          </a:bodyPr>
          <a:lstStyle/>
          <a:p>
            <a:r>
              <a:rPr lang="en-US" sz="2000" b="1" dirty="0" smtClean="0"/>
              <a:t>+</a:t>
            </a:r>
            <a:endParaRPr lang="el-GR" sz="2000" b="1" dirty="0"/>
          </a:p>
        </p:txBody>
      </p:sp>
      <p:sp>
        <p:nvSpPr>
          <p:cNvPr id="80" name="TextBox 79"/>
          <p:cNvSpPr txBox="1"/>
          <p:nvPr/>
        </p:nvSpPr>
        <p:spPr>
          <a:xfrm>
            <a:off x="6380255" y="3305536"/>
            <a:ext cx="444289" cy="400110"/>
          </a:xfrm>
          <a:prstGeom prst="rect">
            <a:avLst/>
          </a:prstGeom>
          <a:noFill/>
        </p:spPr>
        <p:txBody>
          <a:bodyPr wrap="none" rtlCol="0">
            <a:spAutoFit/>
          </a:bodyPr>
          <a:lstStyle/>
          <a:p>
            <a:r>
              <a:rPr lang="en-US" sz="2000" b="1" dirty="0" smtClean="0"/>
              <a:t>++</a:t>
            </a:r>
            <a:endParaRPr lang="el-GR" sz="2000" b="1" dirty="0"/>
          </a:p>
        </p:txBody>
      </p:sp>
      <p:sp>
        <p:nvSpPr>
          <p:cNvPr id="81" name="TextBox 80"/>
          <p:cNvSpPr txBox="1"/>
          <p:nvPr/>
        </p:nvSpPr>
        <p:spPr>
          <a:xfrm>
            <a:off x="6247694" y="3657518"/>
            <a:ext cx="575670" cy="400110"/>
          </a:xfrm>
          <a:prstGeom prst="rect">
            <a:avLst/>
          </a:prstGeom>
          <a:noFill/>
        </p:spPr>
        <p:txBody>
          <a:bodyPr wrap="none" rtlCol="0">
            <a:spAutoFit/>
          </a:bodyPr>
          <a:lstStyle/>
          <a:p>
            <a:r>
              <a:rPr lang="en-US" sz="2000" b="1" dirty="0" smtClean="0"/>
              <a:t>+++</a:t>
            </a:r>
            <a:endParaRPr lang="el-GR" sz="2000" b="1" dirty="0"/>
          </a:p>
        </p:txBody>
      </p:sp>
      <p:sp>
        <p:nvSpPr>
          <p:cNvPr id="82" name="Ορθογώνιο 16"/>
          <p:cNvSpPr/>
          <p:nvPr/>
        </p:nvSpPr>
        <p:spPr>
          <a:xfrm>
            <a:off x="7015982" y="9242670"/>
            <a:ext cx="288000" cy="288000"/>
          </a:xfrm>
          <a:prstGeom prst="rect">
            <a:avLst/>
          </a:prstGeom>
          <a:solidFill>
            <a:srgbClr val="97BAE5"/>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3" name="Ορθογώνιο 17"/>
          <p:cNvSpPr/>
          <p:nvPr/>
        </p:nvSpPr>
        <p:spPr>
          <a:xfrm>
            <a:off x="7015428" y="9615343"/>
            <a:ext cx="288000" cy="288000"/>
          </a:xfrm>
          <a:prstGeom prst="rect">
            <a:avLst/>
          </a:prstGeom>
          <a:solidFill>
            <a:srgbClr val="4785D1"/>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4" name="Ορθογώνιο 18"/>
          <p:cNvSpPr/>
          <p:nvPr/>
        </p:nvSpPr>
        <p:spPr>
          <a:xfrm>
            <a:off x="7015468" y="9986562"/>
            <a:ext cx="288000" cy="288000"/>
          </a:xfrm>
          <a:prstGeom prst="rect">
            <a:avLst/>
          </a:prstGeom>
          <a:solidFill>
            <a:schemeClr val="tx2">
              <a:lumMod val="75000"/>
            </a:schemeClr>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5" name="Ορθογώνιο 19"/>
          <p:cNvSpPr/>
          <p:nvPr/>
        </p:nvSpPr>
        <p:spPr>
          <a:xfrm>
            <a:off x="7015428" y="8882630"/>
            <a:ext cx="288000" cy="288000"/>
          </a:xfrm>
          <a:prstGeom prst="rect">
            <a:avLst/>
          </a:prstGeom>
          <a:solidFill>
            <a:srgbClr val="DAE7F6"/>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6" name="Ορθογώνιο 9"/>
          <p:cNvSpPr/>
          <p:nvPr/>
        </p:nvSpPr>
        <p:spPr>
          <a:xfrm>
            <a:off x="7015950" y="8522590"/>
            <a:ext cx="288000" cy="288000"/>
          </a:xfrm>
          <a:prstGeom prst="rect">
            <a:avLst/>
          </a:prstGeom>
          <a:solidFill>
            <a:schemeClr val="bg1"/>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7" name="TextBox 10"/>
          <p:cNvSpPr txBox="1"/>
          <p:nvPr/>
        </p:nvSpPr>
        <p:spPr>
          <a:xfrm>
            <a:off x="7293928" y="8884524"/>
            <a:ext cx="3654462" cy="307777"/>
          </a:xfrm>
          <a:prstGeom prst="rect">
            <a:avLst/>
          </a:prstGeom>
          <a:noFill/>
        </p:spPr>
        <p:txBody>
          <a:bodyPr wrap="none" rtlCol="0">
            <a:spAutoFit/>
          </a:bodyPr>
          <a:lstStyle/>
          <a:p>
            <a:r>
              <a:rPr lang="en-US" sz="1400" dirty="0" smtClean="0"/>
              <a:t>0.1-1 mean H score: 25% ≤ of cells/low staining </a:t>
            </a:r>
            <a:endParaRPr lang="el-GR" sz="1400" dirty="0"/>
          </a:p>
        </p:txBody>
      </p:sp>
      <p:sp>
        <p:nvSpPr>
          <p:cNvPr id="88" name="TextBox 87"/>
          <p:cNvSpPr txBox="1"/>
          <p:nvPr/>
        </p:nvSpPr>
        <p:spPr>
          <a:xfrm>
            <a:off x="7301925" y="8519667"/>
            <a:ext cx="3844066" cy="307777"/>
          </a:xfrm>
          <a:prstGeom prst="rect">
            <a:avLst/>
          </a:prstGeom>
          <a:noFill/>
        </p:spPr>
        <p:txBody>
          <a:bodyPr wrap="none" rtlCol="0">
            <a:spAutoFit/>
          </a:bodyPr>
          <a:lstStyle/>
          <a:p>
            <a:r>
              <a:rPr lang="en-US" sz="1400" dirty="0" smtClean="0"/>
              <a:t>0  mean H score: Negative/very low (pale) staining</a:t>
            </a:r>
            <a:endParaRPr lang="el-GR" sz="1400" dirty="0"/>
          </a:p>
        </p:txBody>
      </p:sp>
      <p:sp>
        <p:nvSpPr>
          <p:cNvPr id="89" name="TextBox 10"/>
          <p:cNvSpPr txBox="1"/>
          <p:nvPr/>
        </p:nvSpPr>
        <p:spPr>
          <a:xfrm>
            <a:off x="7269841" y="9239747"/>
            <a:ext cx="4790029" cy="307777"/>
          </a:xfrm>
          <a:prstGeom prst="rect">
            <a:avLst/>
          </a:prstGeom>
          <a:noFill/>
        </p:spPr>
        <p:txBody>
          <a:bodyPr wrap="none" rtlCol="0">
            <a:spAutoFit/>
          </a:bodyPr>
          <a:lstStyle/>
          <a:p>
            <a:r>
              <a:rPr lang="en-US" sz="1400" dirty="0" smtClean="0"/>
              <a:t>1.1-2 mean H score: 10-50% of cells/ low to moderate staining  </a:t>
            </a:r>
            <a:endParaRPr lang="el-GR" sz="1400" dirty="0"/>
          </a:p>
        </p:txBody>
      </p:sp>
      <p:sp>
        <p:nvSpPr>
          <p:cNvPr id="90" name="TextBox 10"/>
          <p:cNvSpPr txBox="1"/>
          <p:nvPr/>
        </p:nvSpPr>
        <p:spPr>
          <a:xfrm>
            <a:off x="7274600" y="10004539"/>
            <a:ext cx="4801956" cy="307777"/>
          </a:xfrm>
          <a:prstGeom prst="rect">
            <a:avLst/>
          </a:prstGeom>
          <a:noFill/>
        </p:spPr>
        <p:txBody>
          <a:bodyPr wrap="none" rtlCol="0">
            <a:spAutoFit/>
          </a:bodyPr>
          <a:lstStyle/>
          <a:p>
            <a:r>
              <a:rPr lang="en-US" sz="1400" dirty="0" smtClean="0"/>
              <a:t>3.1-4 mean H score: 10-50% of cells/ moderate to high staining </a:t>
            </a:r>
            <a:endParaRPr lang="el-GR" sz="1400" dirty="0"/>
          </a:p>
        </p:txBody>
      </p:sp>
      <p:sp>
        <p:nvSpPr>
          <p:cNvPr id="91" name="Ορθογώνιο 18"/>
          <p:cNvSpPr/>
          <p:nvPr/>
        </p:nvSpPr>
        <p:spPr>
          <a:xfrm>
            <a:off x="7019976" y="10343427"/>
            <a:ext cx="288000" cy="288000"/>
          </a:xfrm>
          <a:prstGeom prst="rect">
            <a:avLst/>
          </a:prstGeom>
          <a:pattFill prst="narVert">
            <a:fgClr>
              <a:srgbClr val="17375E"/>
            </a:fgClr>
            <a:bgClr>
              <a:schemeClr val="bg1"/>
            </a:bgClr>
          </a:patt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2" name="TextBox 10"/>
          <p:cNvSpPr txBox="1"/>
          <p:nvPr/>
        </p:nvSpPr>
        <p:spPr>
          <a:xfrm>
            <a:off x="7276944" y="10349507"/>
            <a:ext cx="4932441" cy="307777"/>
          </a:xfrm>
          <a:prstGeom prst="rect">
            <a:avLst/>
          </a:prstGeom>
          <a:noFill/>
        </p:spPr>
        <p:txBody>
          <a:bodyPr wrap="none" rtlCol="0">
            <a:spAutoFit/>
          </a:bodyPr>
          <a:lstStyle/>
          <a:p>
            <a:r>
              <a:rPr lang="en-US" sz="1400" dirty="0" smtClean="0"/>
              <a:t>4.1- 6 mean H score: 25-100% of cells/ moderate to high staining  </a:t>
            </a:r>
            <a:endParaRPr lang="el-GR" sz="1400" dirty="0"/>
          </a:p>
        </p:txBody>
      </p:sp>
      <p:sp>
        <p:nvSpPr>
          <p:cNvPr id="93" name="TextBox 10"/>
          <p:cNvSpPr txBox="1"/>
          <p:nvPr/>
        </p:nvSpPr>
        <p:spPr>
          <a:xfrm>
            <a:off x="7289708" y="9610478"/>
            <a:ext cx="5674887" cy="307777"/>
          </a:xfrm>
          <a:prstGeom prst="rect">
            <a:avLst/>
          </a:prstGeom>
          <a:noFill/>
        </p:spPr>
        <p:txBody>
          <a:bodyPr wrap="none" rtlCol="0">
            <a:spAutoFit/>
          </a:bodyPr>
          <a:lstStyle/>
          <a:p>
            <a:r>
              <a:rPr lang="en-US" sz="1400" dirty="0" smtClean="0"/>
              <a:t>2.1-3 mean H score: 50-100% of cells/ low staining or 10-25%/high staining </a:t>
            </a:r>
            <a:endParaRPr lang="el-GR" sz="1400" dirty="0"/>
          </a:p>
        </p:txBody>
      </p:sp>
      <p:sp>
        <p:nvSpPr>
          <p:cNvPr id="94" name="TextBox 93"/>
          <p:cNvSpPr txBox="1"/>
          <p:nvPr/>
        </p:nvSpPr>
        <p:spPr>
          <a:xfrm>
            <a:off x="6730498" y="8505814"/>
            <a:ext cx="263214" cy="400110"/>
          </a:xfrm>
          <a:prstGeom prst="rect">
            <a:avLst/>
          </a:prstGeom>
          <a:noFill/>
        </p:spPr>
        <p:txBody>
          <a:bodyPr wrap="none" rtlCol="0">
            <a:spAutoFit/>
          </a:bodyPr>
          <a:lstStyle/>
          <a:p>
            <a:r>
              <a:rPr lang="en-US" sz="2000" b="1" dirty="0" smtClean="0"/>
              <a:t>-</a:t>
            </a:r>
            <a:endParaRPr lang="el-GR" sz="2000" b="1" dirty="0"/>
          </a:p>
        </p:txBody>
      </p:sp>
      <p:sp>
        <p:nvSpPr>
          <p:cNvPr id="95" name="TextBox 94"/>
          <p:cNvSpPr txBox="1"/>
          <p:nvPr/>
        </p:nvSpPr>
        <p:spPr>
          <a:xfrm>
            <a:off x="6730498" y="8856866"/>
            <a:ext cx="271228" cy="338554"/>
          </a:xfrm>
          <a:prstGeom prst="rect">
            <a:avLst/>
          </a:prstGeom>
          <a:noFill/>
        </p:spPr>
        <p:txBody>
          <a:bodyPr wrap="none" rtlCol="0">
            <a:spAutoFit/>
          </a:bodyPr>
          <a:lstStyle/>
          <a:p>
            <a:r>
              <a:rPr lang="en-US" sz="1600" b="1" dirty="0" smtClean="0"/>
              <a:t>L</a:t>
            </a:r>
            <a:endParaRPr lang="el-GR" sz="1600" b="1" dirty="0"/>
          </a:p>
        </p:txBody>
      </p:sp>
      <p:sp>
        <p:nvSpPr>
          <p:cNvPr id="96" name="TextBox 95"/>
          <p:cNvSpPr txBox="1"/>
          <p:nvPr/>
        </p:nvSpPr>
        <p:spPr>
          <a:xfrm>
            <a:off x="6718650" y="9189798"/>
            <a:ext cx="312906" cy="400110"/>
          </a:xfrm>
          <a:prstGeom prst="rect">
            <a:avLst/>
          </a:prstGeom>
          <a:noFill/>
        </p:spPr>
        <p:txBody>
          <a:bodyPr wrap="none" rtlCol="0">
            <a:spAutoFit/>
          </a:bodyPr>
          <a:lstStyle/>
          <a:p>
            <a:r>
              <a:rPr lang="en-US" sz="2000" b="1" dirty="0" smtClean="0"/>
              <a:t>+</a:t>
            </a:r>
            <a:endParaRPr lang="el-GR" sz="2000" b="1" dirty="0"/>
          </a:p>
        </p:txBody>
      </p:sp>
      <p:sp>
        <p:nvSpPr>
          <p:cNvPr id="97" name="TextBox 96"/>
          <p:cNvSpPr txBox="1"/>
          <p:nvPr/>
        </p:nvSpPr>
        <p:spPr>
          <a:xfrm>
            <a:off x="6603528" y="9557896"/>
            <a:ext cx="444289" cy="400110"/>
          </a:xfrm>
          <a:prstGeom prst="rect">
            <a:avLst/>
          </a:prstGeom>
          <a:noFill/>
        </p:spPr>
        <p:txBody>
          <a:bodyPr wrap="none" rtlCol="0">
            <a:spAutoFit/>
          </a:bodyPr>
          <a:lstStyle/>
          <a:p>
            <a:r>
              <a:rPr lang="en-US" sz="2000" b="1" dirty="0" smtClean="0"/>
              <a:t>++</a:t>
            </a:r>
            <a:endParaRPr lang="el-GR" sz="2000" b="1" dirty="0"/>
          </a:p>
        </p:txBody>
      </p:sp>
      <p:sp>
        <p:nvSpPr>
          <p:cNvPr id="98" name="TextBox 97"/>
          <p:cNvSpPr txBox="1"/>
          <p:nvPr/>
        </p:nvSpPr>
        <p:spPr>
          <a:xfrm>
            <a:off x="6482999" y="9909878"/>
            <a:ext cx="575670" cy="400110"/>
          </a:xfrm>
          <a:prstGeom prst="rect">
            <a:avLst/>
          </a:prstGeom>
          <a:noFill/>
        </p:spPr>
        <p:txBody>
          <a:bodyPr wrap="none" rtlCol="0">
            <a:spAutoFit/>
          </a:bodyPr>
          <a:lstStyle/>
          <a:p>
            <a:r>
              <a:rPr lang="en-US" sz="2000" b="1" dirty="0" smtClean="0"/>
              <a:t>+++</a:t>
            </a:r>
            <a:endParaRPr lang="el-GR" sz="2000" b="1" dirty="0"/>
          </a:p>
        </p:txBody>
      </p:sp>
      <p:sp>
        <p:nvSpPr>
          <p:cNvPr id="99" name="TextBox 98"/>
          <p:cNvSpPr txBox="1"/>
          <p:nvPr/>
        </p:nvSpPr>
        <p:spPr>
          <a:xfrm>
            <a:off x="6356055" y="10253912"/>
            <a:ext cx="707053" cy="400110"/>
          </a:xfrm>
          <a:prstGeom prst="rect">
            <a:avLst/>
          </a:prstGeom>
          <a:noFill/>
        </p:spPr>
        <p:txBody>
          <a:bodyPr wrap="none" rtlCol="0">
            <a:spAutoFit/>
          </a:bodyPr>
          <a:lstStyle/>
          <a:p>
            <a:r>
              <a:rPr lang="en-US" sz="2000" b="1" dirty="0" smtClean="0"/>
              <a:t>++++</a:t>
            </a:r>
            <a:endParaRPr lang="el-GR" sz="2000" b="1" dirty="0"/>
          </a:p>
        </p:txBody>
      </p:sp>
      <p:sp>
        <p:nvSpPr>
          <p:cNvPr id="3" name="Βέλος προς τα επάνω 2"/>
          <p:cNvSpPr/>
          <p:nvPr/>
        </p:nvSpPr>
        <p:spPr>
          <a:xfrm>
            <a:off x="3587051" y="4470214"/>
            <a:ext cx="144000" cy="540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9" name="Βέλος προς τα επάνω 48"/>
          <p:cNvSpPr/>
          <p:nvPr/>
        </p:nvSpPr>
        <p:spPr>
          <a:xfrm>
            <a:off x="4172970" y="4480638"/>
            <a:ext cx="144000" cy="540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 name="Βέλος προς τα επάνω 50"/>
          <p:cNvSpPr/>
          <p:nvPr/>
        </p:nvSpPr>
        <p:spPr>
          <a:xfrm>
            <a:off x="4716950" y="4468576"/>
            <a:ext cx="144000" cy="540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3" name="Βέλος προς τα επάνω 52"/>
          <p:cNvSpPr/>
          <p:nvPr/>
        </p:nvSpPr>
        <p:spPr>
          <a:xfrm>
            <a:off x="5276972" y="4468576"/>
            <a:ext cx="144000" cy="540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4" name="Βέλος προς τα επάνω 53"/>
          <p:cNvSpPr/>
          <p:nvPr/>
        </p:nvSpPr>
        <p:spPr>
          <a:xfrm>
            <a:off x="5701164" y="10961358"/>
            <a:ext cx="144000" cy="540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xmlns="" val="51326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9" grpId="0" animBg="1"/>
      <p:bldP spid="51" grpId="0" animBg="1"/>
      <p:bldP spid="53" grpId="0" animBg="1"/>
      <p:bldP spid="5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Ομάδα 19"/>
          <p:cNvGrpSpPr/>
          <p:nvPr/>
        </p:nvGrpSpPr>
        <p:grpSpPr>
          <a:xfrm>
            <a:off x="731796" y="1656284"/>
            <a:ext cx="12075356" cy="7200800"/>
            <a:chOff x="731796" y="2448372"/>
            <a:chExt cx="12075356" cy="7200800"/>
          </a:xfrm>
        </p:grpSpPr>
        <p:grpSp>
          <p:nvGrpSpPr>
            <p:cNvPr id="303" name="302 - Ομάδα"/>
            <p:cNvGrpSpPr/>
            <p:nvPr/>
          </p:nvGrpSpPr>
          <p:grpSpPr>
            <a:xfrm>
              <a:off x="731796" y="3252799"/>
              <a:ext cx="12075356" cy="6396373"/>
              <a:chOff x="731796" y="1051878"/>
              <a:chExt cx="12075356" cy="6396373"/>
            </a:xfrm>
          </p:grpSpPr>
          <p:grpSp>
            <p:nvGrpSpPr>
              <p:cNvPr id="23" name="22 - Ομάδα"/>
              <p:cNvGrpSpPr/>
              <p:nvPr/>
            </p:nvGrpSpPr>
            <p:grpSpPr>
              <a:xfrm>
                <a:off x="731796" y="3414686"/>
                <a:ext cx="12075356" cy="4033565"/>
                <a:chOff x="731796" y="1700174"/>
                <a:chExt cx="12075356" cy="4033565"/>
              </a:xfrm>
            </p:grpSpPr>
            <p:pic>
              <p:nvPicPr>
                <p:cNvPr id="2" name="1 - Εικόνα" descr="MV_483_c.tif"/>
                <p:cNvPicPr>
                  <a:picLocks noChangeAspect="1"/>
                </p:cNvPicPr>
                <p:nvPr/>
              </p:nvPicPr>
              <p:blipFill>
                <a:blip r:embed="rId2" cstate="print">
                  <a:lum bright="10000" contrast="10000"/>
                </a:blip>
                <a:stretch>
                  <a:fillRect/>
                </a:stretch>
              </p:blipFill>
              <p:spPr>
                <a:xfrm>
                  <a:off x="8847152" y="2233068"/>
                  <a:ext cx="3960000" cy="3066401"/>
                </a:xfrm>
                <a:prstGeom prst="rect">
                  <a:avLst/>
                </a:prstGeom>
              </p:spPr>
            </p:pic>
            <p:pic>
              <p:nvPicPr>
                <p:cNvPr id="3" name="2 - Εικόνα" descr="IMG_18kx__2016-11-159108_C.tif"/>
                <p:cNvPicPr>
                  <a:picLocks noChangeAspect="1"/>
                </p:cNvPicPr>
                <p:nvPr/>
              </p:nvPicPr>
              <p:blipFill>
                <a:blip r:embed="rId3" cstate="print">
                  <a:lum bright="10000" contrast="10000"/>
                </a:blip>
                <a:stretch>
                  <a:fillRect/>
                </a:stretch>
              </p:blipFill>
              <p:spPr>
                <a:xfrm>
                  <a:off x="4770424" y="2218078"/>
                  <a:ext cx="3960000" cy="3079814"/>
                </a:xfrm>
                <a:prstGeom prst="rect">
                  <a:avLst/>
                </a:prstGeom>
              </p:spPr>
            </p:pic>
            <p:sp>
              <p:nvSpPr>
                <p:cNvPr id="4" name="3 - TextBox"/>
                <p:cNvSpPr txBox="1"/>
                <p:nvPr/>
              </p:nvSpPr>
              <p:spPr>
                <a:xfrm>
                  <a:off x="5803894" y="1700174"/>
                  <a:ext cx="1955215" cy="461665"/>
                </a:xfrm>
                <a:prstGeom prst="rect">
                  <a:avLst/>
                </a:prstGeom>
                <a:noFill/>
              </p:spPr>
              <p:txBody>
                <a:bodyPr wrap="none" rtlCol="0">
                  <a:spAutoFit/>
                </a:bodyPr>
                <a:lstStyle/>
                <a:p>
                  <a:r>
                    <a:rPr lang="en-US" sz="2400" b="1" dirty="0" err="1" smtClean="0">
                      <a:latin typeface="Times New Roman" pitchFamily="18" charset="0"/>
                      <a:cs typeface="Times New Roman" pitchFamily="18" charset="0"/>
                    </a:rPr>
                    <a:t>Preneoplastic</a:t>
                  </a:r>
                  <a:endParaRPr lang="el-GR" sz="2400" b="1" dirty="0">
                    <a:latin typeface="Times New Roman" pitchFamily="18" charset="0"/>
                    <a:cs typeface="Times New Roman" pitchFamily="18" charset="0"/>
                  </a:endParaRPr>
                </a:p>
              </p:txBody>
            </p:sp>
            <p:sp>
              <p:nvSpPr>
                <p:cNvPr id="5" name="4 - TextBox"/>
                <p:cNvSpPr txBox="1"/>
                <p:nvPr/>
              </p:nvSpPr>
              <p:spPr>
                <a:xfrm>
                  <a:off x="10196202" y="1700174"/>
                  <a:ext cx="1079719" cy="461665"/>
                </a:xfrm>
                <a:prstGeom prst="rect">
                  <a:avLst/>
                </a:prstGeom>
                <a:noFill/>
              </p:spPr>
              <p:txBody>
                <a:bodyPr wrap="none" rtlCol="0">
                  <a:spAutoFit/>
                </a:bodyPr>
                <a:lstStyle/>
                <a:p>
                  <a:r>
                    <a:rPr lang="en-US" sz="2400" b="1" dirty="0" smtClean="0">
                      <a:latin typeface="Times New Roman" pitchFamily="18" charset="0"/>
                      <a:cs typeface="Times New Roman" pitchFamily="18" charset="0"/>
                    </a:rPr>
                    <a:t>Tumor</a:t>
                  </a:r>
                  <a:endParaRPr lang="el-GR" sz="2400" b="1" dirty="0">
                    <a:latin typeface="Times New Roman" pitchFamily="18" charset="0"/>
                    <a:cs typeface="Times New Roman" pitchFamily="18" charset="0"/>
                  </a:endParaRPr>
                </a:p>
              </p:txBody>
            </p:sp>
            <p:sp>
              <p:nvSpPr>
                <p:cNvPr id="6" name="5 - TextBox"/>
                <p:cNvSpPr txBox="1"/>
                <p:nvPr/>
              </p:nvSpPr>
              <p:spPr>
                <a:xfrm>
                  <a:off x="731796" y="5259932"/>
                  <a:ext cx="407484" cy="461665"/>
                </a:xfrm>
                <a:prstGeom prst="rect">
                  <a:avLst/>
                </a:prstGeom>
                <a:noFill/>
              </p:spPr>
              <p:txBody>
                <a:bodyPr wrap="none" rtlCol="0">
                  <a:spAutoFit/>
                </a:bodyPr>
                <a:lstStyle/>
                <a:p>
                  <a:r>
                    <a:rPr lang="en-US" sz="2400" b="1" dirty="0" smtClean="0">
                      <a:latin typeface="Times New Roman" pitchFamily="18" charset="0"/>
                      <a:cs typeface="Times New Roman" pitchFamily="18" charset="0"/>
                    </a:rPr>
                    <a:t>A</a:t>
                  </a:r>
                  <a:endParaRPr lang="el-GR" sz="2400" b="1" dirty="0">
                    <a:latin typeface="Times New Roman" pitchFamily="18" charset="0"/>
                    <a:cs typeface="Times New Roman" pitchFamily="18" charset="0"/>
                  </a:endParaRPr>
                </a:p>
              </p:txBody>
            </p:sp>
            <p:sp>
              <p:nvSpPr>
                <p:cNvPr id="7" name="6 - TextBox"/>
                <p:cNvSpPr txBox="1"/>
                <p:nvPr/>
              </p:nvSpPr>
              <p:spPr>
                <a:xfrm>
                  <a:off x="4841448" y="5259932"/>
                  <a:ext cx="389850" cy="461665"/>
                </a:xfrm>
                <a:prstGeom prst="rect">
                  <a:avLst/>
                </a:prstGeom>
                <a:noFill/>
              </p:spPr>
              <p:txBody>
                <a:bodyPr wrap="none" rtlCol="0">
                  <a:spAutoFit/>
                </a:bodyPr>
                <a:lstStyle/>
                <a:p>
                  <a:r>
                    <a:rPr lang="en-US" sz="2400" b="1" dirty="0">
                      <a:latin typeface="Times New Roman" pitchFamily="18" charset="0"/>
                      <a:cs typeface="Times New Roman" pitchFamily="18" charset="0"/>
                    </a:rPr>
                    <a:t>B</a:t>
                  </a:r>
                  <a:endParaRPr lang="el-GR" sz="2400" b="1" dirty="0">
                    <a:latin typeface="Times New Roman" pitchFamily="18" charset="0"/>
                    <a:cs typeface="Times New Roman" pitchFamily="18" charset="0"/>
                  </a:endParaRPr>
                </a:p>
              </p:txBody>
            </p:sp>
            <p:sp>
              <p:nvSpPr>
                <p:cNvPr id="8" name="7 - TextBox"/>
                <p:cNvSpPr txBox="1"/>
                <p:nvPr/>
              </p:nvSpPr>
              <p:spPr>
                <a:xfrm>
                  <a:off x="8039488" y="2387422"/>
                  <a:ext cx="386644" cy="461665"/>
                </a:xfrm>
                <a:prstGeom prst="rect">
                  <a:avLst/>
                </a:prstGeom>
                <a:noFill/>
              </p:spPr>
              <p:txBody>
                <a:bodyPr wrap="none" rtlCol="0">
                  <a:spAutoFit/>
                </a:bodyPr>
                <a:lstStyle/>
                <a:p>
                  <a:r>
                    <a:rPr lang="en-US" sz="2400" b="1" dirty="0" smtClean="0"/>
                    <a:t>N</a:t>
                  </a:r>
                  <a:endParaRPr lang="el-GR" sz="2400" b="1" dirty="0"/>
                </a:p>
              </p:txBody>
            </p:sp>
            <p:sp>
              <p:nvSpPr>
                <p:cNvPr id="9" name="8 - TextBox"/>
                <p:cNvSpPr txBox="1"/>
                <p:nvPr/>
              </p:nvSpPr>
              <p:spPr>
                <a:xfrm>
                  <a:off x="6377912" y="3931926"/>
                  <a:ext cx="434734" cy="461665"/>
                </a:xfrm>
                <a:prstGeom prst="rect">
                  <a:avLst/>
                </a:prstGeom>
                <a:noFill/>
              </p:spPr>
              <p:txBody>
                <a:bodyPr wrap="none" rtlCol="0">
                  <a:spAutoFit/>
                </a:bodyPr>
                <a:lstStyle/>
                <a:p>
                  <a:r>
                    <a:rPr lang="en-US" sz="2400" b="1" dirty="0"/>
                    <a:t>m</a:t>
                  </a:r>
                  <a:endParaRPr lang="el-GR" sz="2400" b="1" dirty="0"/>
                </a:p>
              </p:txBody>
            </p:sp>
            <p:sp>
              <p:nvSpPr>
                <p:cNvPr id="10" name="9 - TextBox"/>
                <p:cNvSpPr txBox="1"/>
                <p:nvPr/>
              </p:nvSpPr>
              <p:spPr>
                <a:xfrm>
                  <a:off x="10809316" y="4486256"/>
                  <a:ext cx="434734" cy="461665"/>
                </a:xfrm>
                <a:prstGeom prst="rect">
                  <a:avLst/>
                </a:prstGeom>
                <a:noFill/>
              </p:spPr>
              <p:txBody>
                <a:bodyPr wrap="none" rtlCol="0">
                  <a:spAutoFit/>
                </a:bodyPr>
                <a:lstStyle/>
                <a:p>
                  <a:r>
                    <a:rPr lang="en-US" sz="2400" b="1" dirty="0"/>
                    <a:t>m</a:t>
                  </a:r>
                  <a:endParaRPr lang="el-GR" sz="2400" b="1" dirty="0"/>
                </a:p>
              </p:txBody>
            </p:sp>
            <p:sp>
              <p:nvSpPr>
                <p:cNvPr id="11" name="10 - TextBox"/>
                <p:cNvSpPr txBox="1"/>
                <p:nvPr/>
              </p:nvSpPr>
              <p:spPr>
                <a:xfrm>
                  <a:off x="9632970" y="2895128"/>
                  <a:ext cx="612925" cy="461665"/>
                </a:xfrm>
                <a:prstGeom prst="rect">
                  <a:avLst/>
                </a:prstGeom>
                <a:noFill/>
              </p:spPr>
              <p:txBody>
                <a:bodyPr wrap="none" rtlCol="0">
                  <a:spAutoFit/>
                </a:bodyPr>
                <a:lstStyle/>
                <a:p>
                  <a:r>
                    <a:rPr lang="en-US" sz="2400" b="1" dirty="0" err="1" smtClean="0"/>
                    <a:t>AVi</a:t>
                  </a:r>
                  <a:endParaRPr lang="el-GR" sz="2400" b="1" dirty="0"/>
                </a:p>
              </p:txBody>
            </p:sp>
            <p:cxnSp>
              <p:nvCxnSpPr>
                <p:cNvPr id="12" name="11 - Ευθεία γραμμή σύνδεσης"/>
                <p:cNvCxnSpPr/>
                <p:nvPr/>
              </p:nvCxnSpPr>
              <p:spPr>
                <a:xfrm rot="5400000">
                  <a:off x="9776284" y="3324309"/>
                  <a:ext cx="180000" cy="3799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12 - TextBox"/>
                <p:cNvSpPr txBox="1"/>
                <p:nvPr/>
              </p:nvSpPr>
              <p:spPr>
                <a:xfrm>
                  <a:off x="11485799" y="2284754"/>
                  <a:ext cx="688843" cy="461665"/>
                </a:xfrm>
                <a:prstGeom prst="rect">
                  <a:avLst/>
                </a:prstGeom>
                <a:noFill/>
              </p:spPr>
              <p:txBody>
                <a:bodyPr wrap="none" rtlCol="0">
                  <a:spAutoFit/>
                </a:bodyPr>
                <a:lstStyle/>
                <a:p>
                  <a:r>
                    <a:rPr lang="en-US" sz="2400" b="1" smtClean="0"/>
                    <a:t>AVd</a:t>
                  </a:r>
                  <a:endParaRPr lang="el-GR" sz="2400" b="1" dirty="0"/>
                </a:p>
              </p:txBody>
            </p:sp>
            <p:pic>
              <p:nvPicPr>
                <p:cNvPr id="14" name="13 - Εικόνα" descr="IMG_18kx__2016-11-159110_C.tif"/>
                <p:cNvPicPr>
                  <a:picLocks noChangeAspect="1"/>
                </p:cNvPicPr>
                <p:nvPr/>
              </p:nvPicPr>
              <p:blipFill>
                <a:blip r:embed="rId4" cstate="print">
                  <a:lum bright="10000"/>
                </a:blip>
                <a:srcRect t="610"/>
                <a:stretch>
                  <a:fillRect/>
                </a:stretch>
              </p:blipFill>
              <p:spPr>
                <a:xfrm>
                  <a:off x="731796" y="2219290"/>
                  <a:ext cx="3933099" cy="3081600"/>
                </a:xfrm>
                <a:prstGeom prst="rect">
                  <a:avLst/>
                </a:prstGeom>
              </p:spPr>
            </p:pic>
            <p:sp>
              <p:nvSpPr>
                <p:cNvPr id="15" name="14 - TextBox"/>
                <p:cNvSpPr txBox="1"/>
                <p:nvPr/>
              </p:nvSpPr>
              <p:spPr>
                <a:xfrm>
                  <a:off x="8878062" y="5272074"/>
                  <a:ext cx="407484" cy="461665"/>
                </a:xfrm>
                <a:prstGeom prst="rect">
                  <a:avLst/>
                </a:prstGeom>
                <a:noFill/>
              </p:spPr>
              <p:txBody>
                <a:bodyPr wrap="none" rtlCol="0">
                  <a:spAutoFit/>
                </a:bodyPr>
                <a:lstStyle/>
                <a:p>
                  <a:r>
                    <a:rPr lang="en-US" sz="2400" b="1" dirty="0" smtClean="0">
                      <a:latin typeface="Times New Roman" pitchFamily="18" charset="0"/>
                      <a:cs typeface="Times New Roman" pitchFamily="18" charset="0"/>
                    </a:rPr>
                    <a:t>C</a:t>
                  </a:r>
                  <a:endParaRPr lang="el-GR" sz="2400" b="1" dirty="0">
                    <a:latin typeface="Times New Roman" pitchFamily="18" charset="0"/>
                    <a:cs typeface="Times New Roman" pitchFamily="18" charset="0"/>
                  </a:endParaRPr>
                </a:p>
              </p:txBody>
            </p:sp>
            <p:sp>
              <p:nvSpPr>
                <p:cNvPr id="16" name="15 - TextBox"/>
                <p:cNvSpPr txBox="1"/>
                <p:nvPr/>
              </p:nvSpPr>
              <p:spPr>
                <a:xfrm>
                  <a:off x="2085170" y="1700174"/>
                  <a:ext cx="1192955" cy="461665"/>
                </a:xfrm>
                <a:prstGeom prst="rect">
                  <a:avLst/>
                </a:prstGeom>
                <a:noFill/>
              </p:spPr>
              <p:txBody>
                <a:bodyPr wrap="none" rtlCol="0">
                  <a:spAutoFit/>
                </a:bodyPr>
                <a:lstStyle/>
                <a:p>
                  <a:r>
                    <a:rPr lang="en-US" sz="2400" b="1" dirty="0" smtClean="0">
                      <a:latin typeface="Times New Roman" pitchFamily="18" charset="0"/>
                      <a:cs typeface="Times New Roman" pitchFamily="18" charset="0"/>
                    </a:rPr>
                    <a:t>Normal</a:t>
                  </a:r>
                  <a:endParaRPr lang="el-GR" sz="2400" b="1" dirty="0">
                    <a:latin typeface="Times New Roman" pitchFamily="18" charset="0"/>
                    <a:cs typeface="Times New Roman" pitchFamily="18" charset="0"/>
                  </a:endParaRPr>
                </a:p>
              </p:txBody>
            </p:sp>
            <p:sp>
              <p:nvSpPr>
                <p:cNvPr id="17" name="16 - TextBox"/>
                <p:cNvSpPr txBox="1"/>
                <p:nvPr/>
              </p:nvSpPr>
              <p:spPr>
                <a:xfrm>
                  <a:off x="2190573" y="4453219"/>
                  <a:ext cx="537583" cy="461665"/>
                </a:xfrm>
                <a:prstGeom prst="rect">
                  <a:avLst/>
                </a:prstGeom>
                <a:noFill/>
              </p:spPr>
              <p:txBody>
                <a:bodyPr wrap="none" rtlCol="0">
                  <a:spAutoFit/>
                </a:bodyPr>
                <a:lstStyle/>
                <a:p>
                  <a:r>
                    <a:rPr lang="en-US" sz="2400" b="1" dirty="0" smtClean="0"/>
                    <a:t>AV</a:t>
                  </a:r>
                  <a:endParaRPr lang="el-GR" sz="2400" b="1" dirty="0"/>
                </a:p>
              </p:txBody>
            </p:sp>
            <p:sp>
              <p:nvSpPr>
                <p:cNvPr id="18" name="17 - TextBox"/>
                <p:cNvSpPr txBox="1"/>
                <p:nvPr/>
              </p:nvSpPr>
              <p:spPr>
                <a:xfrm>
                  <a:off x="2297326" y="3700438"/>
                  <a:ext cx="434734" cy="461665"/>
                </a:xfrm>
                <a:prstGeom prst="rect">
                  <a:avLst/>
                </a:prstGeom>
                <a:noFill/>
              </p:spPr>
              <p:txBody>
                <a:bodyPr wrap="none" rtlCol="0">
                  <a:spAutoFit/>
                </a:bodyPr>
                <a:lstStyle/>
                <a:p>
                  <a:r>
                    <a:rPr lang="en-US" sz="2400" b="1" dirty="0"/>
                    <a:t>m</a:t>
                  </a:r>
                  <a:endParaRPr lang="el-GR" sz="2400" b="1" dirty="0"/>
                </a:p>
              </p:txBody>
            </p:sp>
            <p:cxnSp>
              <p:nvCxnSpPr>
                <p:cNvPr id="19" name="18 - Ευθεία γραμμή σύνδεσης"/>
                <p:cNvCxnSpPr/>
                <p:nvPr/>
              </p:nvCxnSpPr>
              <p:spPr>
                <a:xfrm rot="11100000" flipV="1">
                  <a:off x="1994166" y="4772008"/>
                  <a:ext cx="288000" cy="1428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21 - TextBox"/>
                <p:cNvSpPr txBox="1"/>
                <p:nvPr/>
              </p:nvSpPr>
              <p:spPr>
                <a:xfrm>
                  <a:off x="3232126" y="2238641"/>
                  <a:ext cx="386644" cy="461665"/>
                </a:xfrm>
                <a:prstGeom prst="rect">
                  <a:avLst/>
                </a:prstGeom>
                <a:noFill/>
              </p:spPr>
              <p:txBody>
                <a:bodyPr wrap="none" rtlCol="0">
                  <a:spAutoFit/>
                </a:bodyPr>
                <a:lstStyle/>
                <a:p>
                  <a:r>
                    <a:rPr lang="en-US" sz="2400" b="1" dirty="0" smtClean="0"/>
                    <a:t>N</a:t>
                  </a:r>
                  <a:endParaRPr lang="el-GR" sz="2400" b="1" dirty="0"/>
                </a:p>
              </p:txBody>
            </p:sp>
          </p:grpSp>
          <p:sp>
            <p:nvSpPr>
              <p:cNvPr id="286" name="304 - TextBox"/>
              <p:cNvSpPr txBox="1"/>
              <p:nvPr/>
            </p:nvSpPr>
            <p:spPr>
              <a:xfrm>
                <a:off x="2412678" y="1080220"/>
                <a:ext cx="904415" cy="369332"/>
              </a:xfrm>
              <a:prstGeom prst="rect">
                <a:avLst/>
              </a:prstGeom>
              <a:noFill/>
            </p:spPr>
            <p:txBody>
              <a:bodyPr wrap="none" rtlCol="0">
                <a:sp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smtClean="0"/>
                  <a:t>Normal</a:t>
                </a:r>
                <a:endParaRPr lang="el-GR" b="1" i="1" dirty="0"/>
              </a:p>
            </p:txBody>
          </p:sp>
          <p:sp>
            <p:nvSpPr>
              <p:cNvPr id="287" name="305 - TextBox"/>
              <p:cNvSpPr txBox="1"/>
              <p:nvPr/>
            </p:nvSpPr>
            <p:spPr>
              <a:xfrm>
                <a:off x="4692204" y="1081388"/>
                <a:ext cx="1326004" cy="369332"/>
              </a:xfrm>
              <a:prstGeom prst="rect">
                <a:avLst/>
              </a:prstGeom>
              <a:noFill/>
            </p:spPr>
            <p:txBody>
              <a:bodyPr wrap="none" rtlCol="0">
                <a:sp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smtClean="0"/>
                  <a:t>Hyperplasia</a:t>
                </a:r>
                <a:endParaRPr lang="el-GR" b="1" i="1" dirty="0"/>
              </a:p>
            </p:txBody>
          </p:sp>
          <p:sp>
            <p:nvSpPr>
              <p:cNvPr id="288" name="306 - TextBox"/>
              <p:cNvSpPr txBox="1"/>
              <p:nvPr/>
            </p:nvSpPr>
            <p:spPr>
              <a:xfrm>
                <a:off x="7361369" y="1080220"/>
                <a:ext cx="1099981" cy="369332"/>
              </a:xfrm>
              <a:prstGeom prst="rect">
                <a:avLst/>
              </a:prstGeom>
              <a:noFill/>
            </p:spPr>
            <p:txBody>
              <a:bodyPr wrap="none" rtlCol="0">
                <a:sp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smtClean="0"/>
                  <a:t>Dysplasia</a:t>
                </a:r>
                <a:endParaRPr lang="el-GR" b="1" i="1" dirty="0"/>
              </a:p>
            </p:txBody>
          </p:sp>
          <p:sp>
            <p:nvSpPr>
              <p:cNvPr id="289" name="307 - TextBox"/>
              <p:cNvSpPr txBox="1"/>
              <p:nvPr/>
            </p:nvSpPr>
            <p:spPr>
              <a:xfrm>
                <a:off x="10261550" y="1051878"/>
                <a:ext cx="1152128" cy="369332"/>
              </a:xfrm>
              <a:prstGeom prst="rect">
                <a:avLst/>
              </a:prstGeom>
              <a:noFill/>
            </p:spPr>
            <p:txBody>
              <a:bodyPr wrap="square" rtlCol="0">
                <a:sp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smtClean="0"/>
                  <a:t>Tumor</a:t>
                </a:r>
                <a:endParaRPr lang="el-GR" b="1" i="1" dirty="0"/>
              </a:p>
            </p:txBody>
          </p:sp>
          <p:grpSp>
            <p:nvGrpSpPr>
              <p:cNvPr id="302" name="301 - Ομάδα"/>
              <p:cNvGrpSpPr/>
              <p:nvPr/>
            </p:nvGrpSpPr>
            <p:grpSpPr>
              <a:xfrm>
                <a:off x="1291586" y="1499851"/>
                <a:ext cx="11298918" cy="1584171"/>
                <a:chOff x="1077273" y="1499851"/>
                <a:chExt cx="11298918" cy="1584171"/>
              </a:xfrm>
            </p:grpSpPr>
            <p:grpSp>
              <p:nvGrpSpPr>
                <p:cNvPr id="25" name="313 - Ομάδα"/>
                <p:cNvGrpSpPr/>
                <p:nvPr/>
              </p:nvGrpSpPr>
              <p:grpSpPr>
                <a:xfrm>
                  <a:off x="10668839" y="2464492"/>
                  <a:ext cx="325350" cy="619530"/>
                  <a:chOff x="7111963" y="1369576"/>
                  <a:chExt cx="183639" cy="381714"/>
                </a:xfrm>
              </p:grpSpPr>
              <p:sp>
                <p:nvSpPr>
                  <p:cNvPr id="284" name="310 - Ελεύθερη σχεδίαση"/>
                  <p:cNvSpPr/>
                  <p:nvPr/>
                </p:nvSpPr>
                <p:spPr>
                  <a:xfrm>
                    <a:off x="7111963" y="1369576"/>
                    <a:ext cx="183639" cy="381714"/>
                  </a:xfrm>
                  <a:custGeom>
                    <a:avLst/>
                    <a:gdLst>
                      <a:gd name="connsiteX0" fmla="*/ 127221 w 183639"/>
                      <a:gd name="connsiteY0" fmla="*/ 16741 h 430208"/>
                      <a:gd name="connsiteX1" fmla="*/ 127221 w 183639"/>
                      <a:gd name="connsiteY1" fmla="*/ 16741 h 430208"/>
                      <a:gd name="connsiteX2" fmla="*/ 55659 w 183639"/>
                      <a:gd name="connsiteY2" fmla="*/ 838 h 430208"/>
                      <a:gd name="connsiteX3" fmla="*/ 23854 w 183639"/>
                      <a:gd name="connsiteY3" fmla="*/ 8789 h 430208"/>
                      <a:gd name="connsiteX4" fmla="*/ 0 w 183639"/>
                      <a:gd name="connsiteY4" fmla="*/ 88302 h 430208"/>
                      <a:gd name="connsiteX5" fmla="*/ 15903 w 183639"/>
                      <a:gd name="connsiteY5" fmla="*/ 215523 h 430208"/>
                      <a:gd name="connsiteX6" fmla="*/ 31805 w 183639"/>
                      <a:gd name="connsiteY6" fmla="*/ 263231 h 430208"/>
                      <a:gd name="connsiteX7" fmla="*/ 63610 w 183639"/>
                      <a:gd name="connsiteY7" fmla="*/ 310939 h 430208"/>
                      <a:gd name="connsiteX8" fmla="*/ 79513 w 183639"/>
                      <a:gd name="connsiteY8" fmla="*/ 334793 h 430208"/>
                      <a:gd name="connsiteX9" fmla="*/ 87464 w 183639"/>
                      <a:gd name="connsiteY9" fmla="*/ 358647 h 430208"/>
                      <a:gd name="connsiteX10" fmla="*/ 103367 w 183639"/>
                      <a:gd name="connsiteY10" fmla="*/ 382501 h 430208"/>
                      <a:gd name="connsiteX11" fmla="*/ 119270 w 183639"/>
                      <a:gd name="connsiteY11" fmla="*/ 430208 h 430208"/>
                      <a:gd name="connsiteX12" fmla="*/ 143123 w 183639"/>
                      <a:gd name="connsiteY12" fmla="*/ 406355 h 430208"/>
                      <a:gd name="connsiteX13" fmla="*/ 151075 w 183639"/>
                      <a:gd name="connsiteY13" fmla="*/ 342744 h 430208"/>
                      <a:gd name="connsiteX14" fmla="*/ 174929 w 183639"/>
                      <a:gd name="connsiteY14" fmla="*/ 295036 h 430208"/>
                      <a:gd name="connsiteX15" fmla="*/ 182880 w 183639"/>
                      <a:gd name="connsiteY15" fmla="*/ 271182 h 430208"/>
                      <a:gd name="connsiteX16" fmla="*/ 159026 w 183639"/>
                      <a:gd name="connsiteY16" fmla="*/ 183718 h 430208"/>
                      <a:gd name="connsiteX17" fmla="*/ 127221 w 183639"/>
                      <a:gd name="connsiteY17" fmla="*/ 16741 h 43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3639" h="430208">
                        <a:moveTo>
                          <a:pt x="127221" y="16741"/>
                        </a:moveTo>
                        <a:lnTo>
                          <a:pt x="127221" y="16741"/>
                        </a:lnTo>
                        <a:cubicBezTo>
                          <a:pt x="103367" y="11440"/>
                          <a:pt x="80023" y="2712"/>
                          <a:pt x="55659" y="838"/>
                        </a:cubicBezTo>
                        <a:cubicBezTo>
                          <a:pt x="44763" y="0"/>
                          <a:pt x="30966" y="492"/>
                          <a:pt x="23854" y="8789"/>
                        </a:cubicBezTo>
                        <a:cubicBezTo>
                          <a:pt x="17021" y="16761"/>
                          <a:pt x="3851" y="72897"/>
                          <a:pt x="0" y="88302"/>
                        </a:cubicBezTo>
                        <a:cubicBezTo>
                          <a:pt x="5335" y="152325"/>
                          <a:pt x="1416" y="167234"/>
                          <a:pt x="15903" y="215523"/>
                        </a:cubicBezTo>
                        <a:cubicBezTo>
                          <a:pt x="20720" y="231579"/>
                          <a:pt x="22507" y="249283"/>
                          <a:pt x="31805" y="263231"/>
                        </a:cubicBezTo>
                        <a:lnTo>
                          <a:pt x="63610" y="310939"/>
                        </a:lnTo>
                        <a:lnTo>
                          <a:pt x="79513" y="334793"/>
                        </a:lnTo>
                        <a:cubicBezTo>
                          <a:pt x="82163" y="342744"/>
                          <a:pt x="83716" y="351150"/>
                          <a:pt x="87464" y="358647"/>
                        </a:cubicBezTo>
                        <a:cubicBezTo>
                          <a:pt x="91738" y="367194"/>
                          <a:pt x="99486" y="373768"/>
                          <a:pt x="103367" y="382501"/>
                        </a:cubicBezTo>
                        <a:cubicBezTo>
                          <a:pt x="110175" y="397819"/>
                          <a:pt x="119270" y="430208"/>
                          <a:pt x="119270" y="430208"/>
                        </a:cubicBezTo>
                        <a:cubicBezTo>
                          <a:pt x="127221" y="422257"/>
                          <a:pt x="139280" y="416922"/>
                          <a:pt x="143123" y="406355"/>
                        </a:cubicBezTo>
                        <a:cubicBezTo>
                          <a:pt x="150426" y="386273"/>
                          <a:pt x="147252" y="363768"/>
                          <a:pt x="151075" y="342744"/>
                        </a:cubicBezTo>
                        <a:cubicBezTo>
                          <a:pt x="155190" y="320110"/>
                          <a:pt x="162196" y="314136"/>
                          <a:pt x="174929" y="295036"/>
                        </a:cubicBezTo>
                        <a:cubicBezTo>
                          <a:pt x="177579" y="287085"/>
                          <a:pt x="183639" y="279529"/>
                          <a:pt x="182880" y="271182"/>
                        </a:cubicBezTo>
                        <a:cubicBezTo>
                          <a:pt x="180638" y="246525"/>
                          <a:pt x="167870" y="210250"/>
                          <a:pt x="159026" y="183718"/>
                        </a:cubicBezTo>
                        <a:cubicBezTo>
                          <a:pt x="150718" y="9253"/>
                          <a:pt x="132522" y="44570"/>
                          <a:pt x="127221" y="16741"/>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85" name="311 - Ελεύθερη σχεδίαση"/>
                  <p:cNvSpPr/>
                  <p:nvPr/>
                </p:nvSpPr>
                <p:spPr>
                  <a:xfrm>
                    <a:off x="7156078" y="1442678"/>
                    <a:ext cx="102394" cy="137501"/>
                  </a:xfrm>
                  <a:custGeom>
                    <a:avLst/>
                    <a:gdLst>
                      <a:gd name="connsiteX0" fmla="*/ 0 w 119269"/>
                      <a:gd name="connsiteY0" fmla="*/ 15903 h 151075"/>
                      <a:gd name="connsiteX1" fmla="*/ 0 w 119269"/>
                      <a:gd name="connsiteY1" fmla="*/ 15903 h 151075"/>
                      <a:gd name="connsiteX2" fmla="*/ 31805 w 119269"/>
                      <a:gd name="connsiteY2" fmla="*/ 119270 h 151075"/>
                      <a:gd name="connsiteX3" fmla="*/ 39756 w 119269"/>
                      <a:gd name="connsiteY3" fmla="*/ 143124 h 151075"/>
                      <a:gd name="connsiteX4" fmla="*/ 79513 w 119269"/>
                      <a:gd name="connsiteY4" fmla="*/ 151075 h 151075"/>
                      <a:gd name="connsiteX5" fmla="*/ 103367 w 119269"/>
                      <a:gd name="connsiteY5" fmla="*/ 135172 h 151075"/>
                      <a:gd name="connsiteX6" fmla="*/ 119269 w 119269"/>
                      <a:gd name="connsiteY6" fmla="*/ 87465 h 151075"/>
                      <a:gd name="connsiteX7" fmla="*/ 95415 w 119269"/>
                      <a:gd name="connsiteY7" fmla="*/ 7952 h 151075"/>
                      <a:gd name="connsiteX8" fmla="*/ 71561 w 119269"/>
                      <a:gd name="connsiteY8" fmla="*/ 0 h 151075"/>
                      <a:gd name="connsiteX9" fmla="*/ 0 w 119269"/>
                      <a:gd name="connsiteY9" fmla="*/ 15903 h 151075"/>
                      <a:gd name="connsiteX10" fmla="*/ 0 w 119269"/>
                      <a:gd name="connsiteY10" fmla="*/ 15903 h 15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269" h="151075">
                        <a:moveTo>
                          <a:pt x="0" y="15903"/>
                        </a:moveTo>
                        <a:lnTo>
                          <a:pt x="0" y="15903"/>
                        </a:lnTo>
                        <a:cubicBezTo>
                          <a:pt x="44171" y="133690"/>
                          <a:pt x="10120" y="32526"/>
                          <a:pt x="31805" y="119270"/>
                        </a:cubicBezTo>
                        <a:cubicBezTo>
                          <a:pt x="33838" y="127401"/>
                          <a:pt x="32782" y="138475"/>
                          <a:pt x="39756" y="143124"/>
                        </a:cubicBezTo>
                        <a:cubicBezTo>
                          <a:pt x="51001" y="150621"/>
                          <a:pt x="66261" y="148425"/>
                          <a:pt x="79513" y="151075"/>
                        </a:cubicBezTo>
                        <a:cubicBezTo>
                          <a:pt x="87464" y="145774"/>
                          <a:pt x="98302" y="143276"/>
                          <a:pt x="103367" y="135172"/>
                        </a:cubicBezTo>
                        <a:cubicBezTo>
                          <a:pt x="112251" y="120957"/>
                          <a:pt x="119269" y="87465"/>
                          <a:pt x="119269" y="87465"/>
                        </a:cubicBezTo>
                        <a:cubicBezTo>
                          <a:pt x="115789" y="63104"/>
                          <a:pt x="118746" y="26616"/>
                          <a:pt x="95415" y="7952"/>
                        </a:cubicBezTo>
                        <a:cubicBezTo>
                          <a:pt x="88870" y="2716"/>
                          <a:pt x="79512" y="2651"/>
                          <a:pt x="71561" y="0"/>
                        </a:cubicBezTo>
                        <a:cubicBezTo>
                          <a:pt x="69696" y="373"/>
                          <a:pt x="5612" y="12536"/>
                          <a:pt x="0" y="15903"/>
                        </a:cubicBezTo>
                        <a:lnTo>
                          <a:pt x="0" y="15903"/>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27" name="339 - Ομάδα"/>
                <p:cNvGrpSpPr/>
                <p:nvPr/>
              </p:nvGrpSpPr>
              <p:grpSpPr>
                <a:xfrm rot="18540000">
                  <a:off x="10982916" y="1753169"/>
                  <a:ext cx="191188" cy="532481"/>
                  <a:chOff x="5907819" y="797846"/>
                  <a:chExt cx="182880" cy="291483"/>
                </a:xfrm>
              </p:grpSpPr>
              <p:sp>
                <p:nvSpPr>
                  <p:cNvPr id="282" name="271 - Ελεύθερη σχεδίαση"/>
                  <p:cNvSpPr/>
                  <p:nvPr/>
                </p:nvSpPr>
                <p:spPr>
                  <a:xfrm>
                    <a:off x="5907819" y="797846"/>
                    <a:ext cx="182880" cy="291483"/>
                  </a:xfrm>
                  <a:custGeom>
                    <a:avLst/>
                    <a:gdLst>
                      <a:gd name="connsiteX0" fmla="*/ 119270 w 182880"/>
                      <a:gd name="connsiteY0" fmla="*/ 5236 h 291483"/>
                      <a:gd name="connsiteX1" fmla="*/ 119270 w 182880"/>
                      <a:gd name="connsiteY1" fmla="*/ 5236 h 291483"/>
                      <a:gd name="connsiteX2" fmla="*/ 47708 w 182880"/>
                      <a:gd name="connsiteY2" fmla="*/ 21138 h 291483"/>
                      <a:gd name="connsiteX3" fmla="*/ 23854 w 182880"/>
                      <a:gd name="connsiteY3" fmla="*/ 29090 h 291483"/>
                      <a:gd name="connsiteX4" fmla="*/ 7951 w 182880"/>
                      <a:gd name="connsiteY4" fmla="*/ 76797 h 291483"/>
                      <a:gd name="connsiteX5" fmla="*/ 0 w 182880"/>
                      <a:gd name="connsiteY5" fmla="*/ 100651 h 291483"/>
                      <a:gd name="connsiteX6" fmla="*/ 7951 w 182880"/>
                      <a:gd name="connsiteY6" fmla="*/ 219921 h 291483"/>
                      <a:gd name="connsiteX7" fmla="*/ 23854 w 182880"/>
                      <a:gd name="connsiteY7" fmla="*/ 275580 h 291483"/>
                      <a:gd name="connsiteX8" fmla="*/ 47708 w 182880"/>
                      <a:gd name="connsiteY8" fmla="*/ 283531 h 291483"/>
                      <a:gd name="connsiteX9" fmla="*/ 103367 w 182880"/>
                      <a:gd name="connsiteY9" fmla="*/ 291483 h 291483"/>
                      <a:gd name="connsiteX10" fmla="*/ 151075 w 182880"/>
                      <a:gd name="connsiteY10" fmla="*/ 267629 h 291483"/>
                      <a:gd name="connsiteX11" fmla="*/ 182880 w 182880"/>
                      <a:gd name="connsiteY11" fmla="*/ 219921 h 291483"/>
                      <a:gd name="connsiteX12" fmla="*/ 174929 w 182880"/>
                      <a:gd name="connsiteY12" fmla="*/ 84749 h 291483"/>
                      <a:gd name="connsiteX13" fmla="*/ 159026 w 182880"/>
                      <a:gd name="connsiteY13" fmla="*/ 60895 h 291483"/>
                      <a:gd name="connsiteX14" fmla="*/ 135172 w 182880"/>
                      <a:gd name="connsiteY14" fmla="*/ 5236 h 291483"/>
                      <a:gd name="connsiteX15" fmla="*/ 119270 w 182880"/>
                      <a:gd name="connsiteY15" fmla="*/ 5236 h 29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 h="291483">
                        <a:moveTo>
                          <a:pt x="119270" y="5236"/>
                        </a:moveTo>
                        <a:lnTo>
                          <a:pt x="119270" y="5236"/>
                        </a:lnTo>
                        <a:cubicBezTo>
                          <a:pt x="95416" y="10537"/>
                          <a:pt x="71414" y="15211"/>
                          <a:pt x="47708" y="21138"/>
                        </a:cubicBezTo>
                        <a:cubicBezTo>
                          <a:pt x="39577" y="23171"/>
                          <a:pt x="28726" y="22270"/>
                          <a:pt x="23854" y="29090"/>
                        </a:cubicBezTo>
                        <a:cubicBezTo>
                          <a:pt x="14111" y="42730"/>
                          <a:pt x="13252" y="60895"/>
                          <a:pt x="7951" y="76797"/>
                        </a:cubicBezTo>
                        <a:lnTo>
                          <a:pt x="0" y="100651"/>
                        </a:lnTo>
                        <a:cubicBezTo>
                          <a:pt x="2650" y="140408"/>
                          <a:pt x="3780" y="180295"/>
                          <a:pt x="7951" y="219921"/>
                        </a:cubicBezTo>
                        <a:cubicBezTo>
                          <a:pt x="7975" y="220150"/>
                          <a:pt x="20087" y="271813"/>
                          <a:pt x="23854" y="275580"/>
                        </a:cubicBezTo>
                        <a:cubicBezTo>
                          <a:pt x="29781" y="281507"/>
                          <a:pt x="39489" y="281887"/>
                          <a:pt x="47708" y="283531"/>
                        </a:cubicBezTo>
                        <a:cubicBezTo>
                          <a:pt x="66085" y="287207"/>
                          <a:pt x="84814" y="288832"/>
                          <a:pt x="103367" y="291483"/>
                        </a:cubicBezTo>
                        <a:cubicBezTo>
                          <a:pt x="120380" y="285811"/>
                          <a:pt x="138383" y="282134"/>
                          <a:pt x="151075" y="267629"/>
                        </a:cubicBezTo>
                        <a:cubicBezTo>
                          <a:pt x="163661" y="253245"/>
                          <a:pt x="182880" y="219921"/>
                          <a:pt x="182880" y="219921"/>
                        </a:cubicBezTo>
                        <a:cubicBezTo>
                          <a:pt x="180230" y="174864"/>
                          <a:pt x="181624" y="129385"/>
                          <a:pt x="174929" y="84749"/>
                        </a:cubicBezTo>
                        <a:cubicBezTo>
                          <a:pt x="173511" y="75298"/>
                          <a:pt x="162790" y="69679"/>
                          <a:pt x="159026" y="60895"/>
                        </a:cubicBezTo>
                        <a:cubicBezTo>
                          <a:pt x="149061" y="37643"/>
                          <a:pt x="156872" y="22596"/>
                          <a:pt x="135172" y="5236"/>
                        </a:cubicBezTo>
                        <a:cubicBezTo>
                          <a:pt x="128627" y="0"/>
                          <a:pt x="121920" y="5236"/>
                          <a:pt x="119270" y="5236"/>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83" name="272 - Ελεύθερη σχεδίαση"/>
                  <p:cNvSpPr/>
                  <p:nvPr/>
                </p:nvSpPr>
                <p:spPr>
                  <a:xfrm>
                    <a:off x="5949361" y="870233"/>
                    <a:ext cx="109533" cy="155486"/>
                  </a:xfrm>
                  <a:custGeom>
                    <a:avLst/>
                    <a:gdLst>
                      <a:gd name="connsiteX0" fmla="*/ 30020 w 109533"/>
                      <a:gd name="connsiteY0" fmla="*/ 12362 h 155486"/>
                      <a:gd name="connsiteX1" fmla="*/ 30020 w 109533"/>
                      <a:gd name="connsiteY1" fmla="*/ 12362 h 155486"/>
                      <a:gd name="connsiteX2" fmla="*/ 14118 w 109533"/>
                      <a:gd name="connsiteY2" fmla="*/ 123681 h 155486"/>
                      <a:gd name="connsiteX3" fmla="*/ 22069 w 109533"/>
                      <a:gd name="connsiteY3" fmla="*/ 147535 h 155486"/>
                      <a:gd name="connsiteX4" fmla="*/ 53874 w 109533"/>
                      <a:gd name="connsiteY4" fmla="*/ 155486 h 155486"/>
                      <a:gd name="connsiteX5" fmla="*/ 77728 w 109533"/>
                      <a:gd name="connsiteY5" fmla="*/ 147535 h 155486"/>
                      <a:gd name="connsiteX6" fmla="*/ 109533 w 109533"/>
                      <a:gd name="connsiteY6" fmla="*/ 99827 h 155486"/>
                      <a:gd name="connsiteX7" fmla="*/ 93631 w 109533"/>
                      <a:gd name="connsiteY7" fmla="*/ 52119 h 155486"/>
                      <a:gd name="connsiteX8" fmla="*/ 85679 w 109533"/>
                      <a:gd name="connsiteY8" fmla="*/ 20314 h 155486"/>
                      <a:gd name="connsiteX9" fmla="*/ 30020 w 109533"/>
                      <a:gd name="connsiteY9" fmla="*/ 12362 h 15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533" h="155486">
                        <a:moveTo>
                          <a:pt x="30020" y="12362"/>
                        </a:moveTo>
                        <a:lnTo>
                          <a:pt x="30020" y="12362"/>
                        </a:lnTo>
                        <a:cubicBezTo>
                          <a:pt x="3937" y="81918"/>
                          <a:pt x="0" y="60150"/>
                          <a:pt x="14118" y="123681"/>
                        </a:cubicBezTo>
                        <a:cubicBezTo>
                          <a:pt x="15936" y="131863"/>
                          <a:pt x="15524" y="142299"/>
                          <a:pt x="22069" y="147535"/>
                        </a:cubicBezTo>
                        <a:cubicBezTo>
                          <a:pt x="30602" y="154362"/>
                          <a:pt x="43272" y="152836"/>
                          <a:pt x="53874" y="155486"/>
                        </a:cubicBezTo>
                        <a:cubicBezTo>
                          <a:pt x="61825" y="152836"/>
                          <a:pt x="71801" y="153462"/>
                          <a:pt x="77728" y="147535"/>
                        </a:cubicBezTo>
                        <a:cubicBezTo>
                          <a:pt x="91243" y="134020"/>
                          <a:pt x="109533" y="99827"/>
                          <a:pt x="109533" y="99827"/>
                        </a:cubicBezTo>
                        <a:cubicBezTo>
                          <a:pt x="104232" y="83924"/>
                          <a:pt x="97697" y="68381"/>
                          <a:pt x="93631" y="52119"/>
                        </a:cubicBezTo>
                        <a:cubicBezTo>
                          <a:pt x="90980" y="41517"/>
                          <a:pt x="91741" y="29407"/>
                          <a:pt x="85679" y="20314"/>
                        </a:cubicBezTo>
                        <a:cubicBezTo>
                          <a:pt x="72136" y="0"/>
                          <a:pt x="39297" y="13687"/>
                          <a:pt x="30020" y="12362"/>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28" name="336 - Ομάδα"/>
                <p:cNvGrpSpPr/>
                <p:nvPr/>
              </p:nvGrpSpPr>
              <p:grpSpPr>
                <a:xfrm rot="16966554" flipH="1">
                  <a:off x="10218997" y="2242617"/>
                  <a:ext cx="382601" cy="784374"/>
                  <a:chOff x="5820289" y="1171346"/>
                  <a:chExt cx="228486" cy="429371"/>
                </a:xfrm>
              </p:grpSpPr>
              <p:sp>
                <p:nvSpPr>
                  <p:cNvPr id="280" name="269 - Ελεύθερη σχεδίαση"/>
                  <p:cNvSpPr/>
                  <p:nvPr/>
                </p:nvSpPr>
                <p:spPr>
                  <a:xfrm rot="20709818">
                    <a:off x="5820289" y="1171346"/>
                    <a:ext cx="228486" cy="429371"/>
                  </a:xfrm>
                  <a:custGeom>
                    <a:avLst/>
                    <a:gdLst>
                      <a:gd name="connsiteX0" fmla="*/ 166978 w 228485"/>
                      <a:gd name="connsiteY0" fmla="*/ 63611 h 429371"/>
                      <a:gd name="connsiteX1" fmla="*/ 166978 w 228485"/>
                      <a:gd name="connsiteY1" fmla="*/ 63611 h 429371"/>
                      <a:gd name="connsiteX2" fmla="*/ 111319 w 228485"/>
                      <a:gd name="connsiteY2" fmla="*/ 23854 h 429371"/>
                      <a:gd name="connsiteX3" fmla="*/ 63611 w 228485"/>
                      <a:gd name="connsiteY3" fmla="*/ 7952 h 429371"/>
                      <a:gd name="connsiteX4" fmla="*/ 39757 w 228485"/>
                      <a:gd name="connsiteY4" fmla="*/ 0 h 429371"/>
                      <a:gd name="connsiteX5" fmla="*/ 15903 w 228485"/>
                      <a:gd name="connsiteY5" fmla="*/ 7952 h 429371"/>
                      <a:gd name="connsiteX6" fmla="*/ 0 w 228485"/>
                      <a:gd name="connsiteY6" fmla="*/ 55659 h 429371"/>
                      <a:gd name="connsiteX7" fmla="*/ 47708 w 228485"/>
                      <a:gd name="connsiteY7" fmla="*/ 151075 h 429371"/>
                      <a:gd name="connsiteX8" fmla="*/ 63611 w 228485"/>
                      <a:gd name="connsiteY8" fmla="*/ 174929 h 429371"/>
                      <a:gd name="connsiteX9" fmla="*/ 71562 w 228485"/>
                      <a:gd name="connsiteY9" fmla="*/ 222637 h 429371"/>
                      <a:gd name="connsiteX10" fmla="*/ 79514 w 228485"/>
                      <a:gd name="connsiteY10" fmla="*/ 286247 h 429371"/>
                      <a:gd name="connsiteX11" fmla="*/ 95416 w 228485"/>
                      <a:gd name="connsiteY11" fmla="*/ 349858 h 429371"/>
                      <a:gd name="connsiteX12" fmla="*/ 127221 w 228485"/>
                      <a:gd name="connsiteY12" fmla="*/ 397566 h 429371"/>
                      <a:gd name="connsiteX13" fmla="*/ 166978 w 228485"/>
                      <a:gd name="connsiteY13" fmla="*/ 429371 h 429371"/>
                      <a:gd name="connsiteX14" fmla="*/ 190832 w 228485"/>
                      <a:gd name="connsiteY14" fmla="*/ 421419 h 429371"/>
                      <a:gd name="connsiteX15" fmla="*/ 214686 w 228485"/>
                      <a:gd name="connsiteY15" fmla="*/ 270345 h 429371"/>
                      <a:gd name="connsiteX16" fmla="*/ 198783 w 228485"/>
                      <a:gd name="connsiteY16" fmla="*/ 214686 h 429371"/>
                      <a:gd name="connsiteX17" fmla="*/ 182880 w 228485"/>
                      <a:gd name="connsiteY17" fmla="*/ 159026 h 429371"/>
                      <a:gd name="connsiteX18" fmla="*/ 174929 w 228485"/>
                      <a:gd name="connsiteY18" fmla="*/ 95416 h 429371"/>
                      <a:gd name="connsiteX19" fmla="*/ 166978 w 228485"/>
                      <a:gd name="connsiteY19" fmla="*/ 63611 h 42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485" h="429371">
                        <a:moveTo>
                          <a:pt x="166978" y="63611"/>
                        </a:moveTo>
                        <a:lnTo>
                          <a:pt x="166978" y="63611"/>
                        </a:lnTo>
                        <a:cubicBezTo>
                          <a:pt x="148425" y="50359"/>
                          <a:pt x="131394" y="34663"/>
                          <a:pt x="111319" y="23854"/>
                        </a:cubicBezTo>
                        <a:cubicBezTo>
                          <a:pt x="96560" y="15907"/>
                          <a:pt x="79514" y="13253"/>
                          <a:pt x="63611" y="7952"/>
                        </a:cubicBezTo>
                        <a:lnTo>
                          <a:pt x="39757" y="0"/>
                        </a:lnTo>
                        <a:cubicBezTo>
                          <a:pt x="31806" y="2651"/>
                          <a:pt x="20775" y="1132"/>
                          <a:pt x="15903" y="7952"/>
                        </a:cubicBezTo>
                        <a:cubicBezTo>
                          <a:pt x="6160" y="21592"/>
                          <a:pt x="0" y="55659"/>
                          <a:pt x="0" y="55659"/>
                        </a:cubicBezTo>
                        <a:cubicBezTo>
                          <a:pt x="21947" y="121498"/>
                          <a:pt x="6605" y="89421"/>
                          <a:pt x="47708" y="151075"/>
                        </a:cubicBezTo>
                        <a:lnTo>
                          <a:pt x="63611" y="174929"/>
                        </a:lnTo>
                        <a:cubicBezTo>
                          <a:pt x="66261" y="190832"/>
                          <a:pt x="69282" y="206677"/>
                          <a:pt x="71562" y="222637"/>
                        </a:cubicBezTo>
                        <a:cubicBezTo>
                          <a:pt x="74584" y="243791"/>
                          <a:pt x="76265" y="265127"/>
                          <a:pt x="79514" y="286247"/>
                        </a:cubicBezTo>
                        <a:cubicBezTo>
                          <a:pt x="81014" y="295996"/>
                          <a:pt x="88212" y="336890"/>
                          <a:pt x="95416" y="349858"/>
                        </a:cubicBezTo>
                        <a:cubicBezTo>
                          <a:pt x="104698" y="366565"/>
                          <a:pt x="116619" y="381663"/>
                          <a:pt x="127221" y="397566"/>
                        </a:cubicBezTo>
                        <a:cubicBezTo>
                          <a:pt x="147772" y="428392"/>
                          <a:pt x="134059" y="418397"/>
                          <a:pt x="166978" y="429371"/>
                        </a:cubicBezTo>
                        <a:cubicBezTo>
                          <a:pt x="174929" y="426720"/>
                          <a:pt x="184287" y="426655"/>
                          <a:pt x="190832" y="421419"/>
                        </a:cubicBezTo>
                        <a:cubicBezTo>
                          <a:pt x="228485" y="391296"/>
                          <a:pt x="214221" y="277784"/>
                          <a:pt x="214686" y="270345"/>
                        </a:cubicBezTo>
                        <a:cubicBezTo>
                          <a:pt x="195626" y="213171"/>
                          <a:pt x="218743" y="284548"/>
                          <a:pt x="198783" y="214686"/>
                        </a:cubicBezTo>
                        <a:cubicBezTo>
                          <a:pt x="175961" y="134806"/>
                          <a:pt x="207749" y="258496"/>
                          <a:pt x="182880" y="159026"/>
                        </a:cubicBezTo>
                        <a:cubicBezTo>
                          <a:pt x="180230" y="137823"/>
                          <a:pt x="179406" y="116310"/>
                          <a:pt x="174929" y="95416"/>
                        </a:cubicBezTo>
                        <a:cubicBezTo>
                          <a:pt x="171417" y="79025"/>
                          <a:pt x="168303" y="68912"/>
                          <a:pt x="166978" y="63611"/>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81" name="270 - Ελεύθερη σχεδίαση"/>
                  <p:cNvSpPr/>
                  <p:nvPr/>
                </p:nvSpPr>
                <p:spPr>
                  <a:xfrm>
                    <a:off x="5889255" y="1284503"/>
                    <a:ext cx="96391" cy="216000"/>
                  </a:xfrm>
                  <a:custGeom>
                    <a:avLst/>
                    <a:gdLst>
                      <a:gd name="connsiteX0" fmla="*/ 0 w 63611"/>
                      <a:gd name="connsiteY0" fmla="*/ 23854 h 235038"/>
                      <a:gd name="connsiteX1" fmla="*/ 0 w 63611"/>
                      <a:gd name="connsiteY1" fmla="*/ 23854 h 235038"/>
                      <a:gd name="connsiteX2" fmla="*/ 15903 w 63611"/>
                      <a:gd name="connsiteY2" fmla="*/ 95416 h 235038"/>
                      <a:gd name="connsiteX3" fmla="*/ 23854 w 63611"/>
                      <a:gd name="connsiteY3" fmla="*/ 166978 h 235038"/>
                      <a:gd name="connsiteX4" fmla="*/ 39757 w 63611"/>
                      <a:gd name="connsiteY4" fmla="*/ 214686 h 235038"/>
                      <a:gd name="connsiteX5" fmla="*/ 63611 w 63611"/>
                      <a:gd name="connsiteY5" fmla="*/ 222637 h 235038"/>
                      <a:gd name="connsiteX6" fmla="*/ 63611 w 63611"/>
                      <a:gd name="connsiteY6" fmla="*/ 151075 h 235038"/>
                      <a:gd name="connsiteX7" fmla="*/ 55660 w 63611"/>
                      <a:gd name="connsiteY7" fmla="*/ 87465 h 235038"/>
                      <a:gd name="connsiteX8" fmla="*/ 47708 w 63611"/>
                      <a:gd name="connsiteY8" fmla="*/ 47708 h 235038"/>
                      <a:gd name="connsiteX9" fmla="*/ 31806 w 63611"/>
                      <a:gd name="connsiteY9" fmla="*/ 0 h 235038"/>
                      <a:gd name="connsiteX10" fmla="*/ 0 w 63611"/>
                      <a:gd name="connsiteY10" fmla="*/ 23854 h 23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611" h="235038">
                        <a:moveTo>
                          <a:pt x="0" y="23854"/>
                        </a:moveTo>
                        <a:lnTo>
                          <a:pt x="0" y="23854"/>
                        </a:lnTo>
                        <a:cubicBezTo>
                          <a:pt x="5301" y="47708"/>
                          <a:pt x="11886" y="71313"/>
                          <a:pt x="15903" y="95416"/>
                        </a:cubicBezTo>
                        <a:cubicBezTo>
                          <a:pt x="19849" y="119090"/>
                          <a:pt x="19147" y="143443"/>
                          <a:pt x="23854" y="166978"/>
                        </a:cubicBezTo>
                        <a:cubicBezTo>
                          <a:pt x="27141" y="183415"/>
                          <a:pt x="23854" y="209385"/>
                          <a:pt x="39757" y="214686"/>
                        </a:cubicBezTo>
                        <a:lnTo>
                          <a:pt x="63611" y="222637"/>
                        </a:lnTo>
                        <a:cubicBezTo>
                          <a:pt x="45712" y="168938"/>
                          <a:pt x="63611" y="235038"/>
                          <a:pt x="63611" y="151075"/>
                        </a:cubicBezTo>
                        <a:cubicBezTo>
                          <a:pt x="63611" y="129707"/>
                          <a:pt x="58909" y="108585"/>
                          <a:pt x="55660" y="87465"/>
                        </a:cubicBezTo>
                        <a:cubicBezTo>
                          <a:pt x="53605" y="74107"/>
                          <a:pt x="51264" y="60747"/>
                          <a:pt x="47708" y="47708"/>
                        </a:cubicBezTo>
                        <a:cubicBezTo>
                          <a:pt x="43297" y="31536"/>
                          <a:pt x="31806" y="0"/>
                          <a:pt x="31806" y="0"/>
                        </a:cubicBezTo>
                        <a:cubicBezTo>
                          <a:pt x="12615" y="28785"/>
                          <a:pt x="5301" y="19878"/>
                          <a:pt x="0" y="2385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29" name="257 - Ομάδα"/>
                <p:cNvGrpSpPr/>
                <p:nvPr/>
              </p:nvGrpSpPr>
              <p:grpSpPr>
                <a:xfrm rot="2176606">
                  <a:off x="11358831" y="1731053"/>
                  <a:ext cx="591883" cy="225812"/>
                  <a:chOff x="683567" y="1235249"/>
                  <a:chExt cx="301373" cy="177527"/>
                </a:xfrm>
              </p:grpSpPr>
              <p:sp>
                <p:nvSpPr>
                  <p:cNvPr id="278" name="267 - Στρογγυλεμένο ορθογώνιο"/>
                  <p:cNvSpPr/>
                  <p:nvPr/>
                </p:nvSpPr>
                <p:spPr>
                  <a:xfrm>
                    <a:off x="683567" y="1235249"/>
                    <a:ext cx="301373" cy="177527"/>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79" name="268 - Έλλειψη"/>
                  <p:cNvSpPr/>
                  <p:nvPr/>
                </p:nvSpPr>
                <p:spPr>
                  <a:xfrm>
                    <a:off x="763527" y="1272752"/>
                    <a:ext cx="144000" cy="10800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30" name="314 - Ομάδα"/>
                <p:cNvGrpSpPr/>
                <p:nvPr/>
              </p:nvGrpSpPr>
              <p:grpSpPr>
                <a:xfrm rot="975175">
                  <a:off x="10919076" y="1499851"/>
                  <a:ext cx="394588" cy="413990"/>
                  <a:chOff x="5907819" y="797846"/>
                  <a:chExt cx="182880" cy="291483"/>
                </a:xfrm>
              </p:grpSpPr>
              <p:sp>
                <p:nvSpPr>
                  <p:cNvPr id="276" name="265 - Ελεύθερη σχεδίαση"/>
                  <p:cNvSpPr/>
                  <p:nvPr/>
                </p:nvSpPr>
                <p:spPr>
                  <a:xfrm>
                    <a:off x="5907819" y="797846"/>
                    <a:ext cx="182880" cy="291483"/>
                  </a:xfrm>
                  <a:custGeom>
                    <a:avLst/>
                    <a:gdLst>
                      <a:gd name="connsiteX0" fmla="*/ 119270 w 182880"/>
                      <a:gd name="connsiteY0" fmla="*/ 5236 h 291483"/>
                      <a:gd name="connsiteX1" fmla="*/ 119270 w 182880"/>
                      <a:gd name="connsiteY1" fmla="*/ 5236 h 291483"/>
                      <a:gd name="connsiteX2" fmla="*/ 47708 w 182880"/>
                      <a:gd name="connsiteY2" fmla="*/ 21138 h 291483"/>
                      <a:gd name="connsiteX3" fmla="*/ 23854 w 182880"/>
                      <a:gd name="connsiteY3" fmla="*/ 29090 h 291483"/>
                      <a:gd name="connsiteX4" fmla="*/ 7951 w 182880"/>
                      <a:gd name="connsiteY4" fmla="*/ 76797 h 291483"/>
                      <a:gd name="connsiteX5" fmla="*/ 0 w 182880"/>
                      <a:gd name="connsiteY5" fmla="*/ 100651 h 291483"/>
                      <a:gd name="connsiteX6" fmla="*/ 7951 w 182880"/>
                      <a:gd name="connsiteY6" fmla="*/ 219921 h 291483"/>
                      <a:gd name="connsiteX7" fmla="*/ 23854 w 182880"/>
                      <a:gd name="connsiteY7" fmla="*/ 275580 h 291483"/>
                      <a:gd name="connsiteX8" fmla="*/ 47708 w 182880"/>
                      <a:gd name="connsiteY8" fmla="*/ 283531 h 291483"/>
                      <a:gd name="connsiteX9" fmla="*/ 103367 w 182880"/>
                      <a:gd name="connsiteY9" fmla="*/ 291483 h 291483"/>
                      <a:gd name="connsiteX10" fmla="*/ 151075 w 182880"/>
                      <a:gd name="connsiteY10" fmla="*/ 267629 h 291483"/>
                      <a:gd name="connsiteX11" fmla="*/ 182880 w 182880"/>
                      <a:gd name="connsiteY11" fmla="*/ 219921 h 291483"/>
                      <a:gd name="connsiteX12" fmla="*/ 174929 w 182880"/>
                      <a:gd name="connsiteY12" fmla="*/ 84749 h 291483"/>
                      <a:gd name="connsiteX13" fmla="*/ 159026 w 182880"/>
                      <a:gd name="connsiteY13" fmla="*/ 60895 h 291483"/>
                      <a:gd name="connsiteX14" fmla="*/ 135172 w 182880"/>
                      <a:gd name="connsiteY14" fmla="*/ 5236 h 291483"/>
                      <a:gd name="connsiteX15" fmla="*/ 119270 w 182880"/>
                      <a:gd name="connsiteY15" fmla="*/ 5236 h 29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 h="291483">
                        <a:moveTo>
                          <a:pt x="119270" y="5236"/>
                        </a:moveTo>
                        <a:lnTo>
                          <a:pt x="119270" y="5236"/>
                        </a:lnTo>
                        <a:cubicBezTo>
                          <a:pt x="95416" y="10537"/>
                          <a:pt x="71414" y="15211"/>
                          <a:pt x="47708" y="21138"/>
                        </a:cubicBezTo>
                        <a:cubicBezTo>
                          <a:pt x="39577" y="23171"/>
                          <a:pt x="28726" y="22270"/>
                          <a:pt x="23854" y="29090"/>
                        </a:cubicBezTo>
                        <a:cubicBezTo>
                          <a:pt x="14111" y="42730"/>
                          <a:pt x="13252" y="60895"/>
                          <a:pt x="7951" y="76797"/>
                        </a:cubicBezTo>
                        <a:lnTo>
                          <a:pt x="0" y="100651"/>
                        </a:lnTo>
                        <a:cubicBezTo>
                          <a:pt x="2650" y="140408"/>
                          <a:pt x="3780" y="180295"/>
                          <a:pt x="7951" y="219921"/>
                        </a:cubicBezTo>
                        <a:cubicBezTo>
                          <a:pt x="7975" y="220150"/>
                          <a:pt x="20087" y="271813"/>
                          <a:pt x="23854" y="275580"/>
                        </a:cubicBezTo>
                        <a:cubicBezTo>
                          <a:pt x="29781" y="281507"/>
                          <a:pt x="39489" y="281887"/>
                          <a:pt x="47708" y="283531"/>
                        </a:cubicBezTo>
                        <a:cubicBezTo>
                          <a:pt x="66085" y="287207"/>
                          <a:pt x="84814" y="288832"/>
                          <a:pt x="103367" y="291483"/>
                        </a:cubicBezTo>
                        <a:cubicBezTo>
                          <a:pt x="120380" y="285811"/>
                          <a:pt x="138383" y="282134"/>
                          <a:pt x="151075" y="267629"/>
                        </a:cubicBezTo>
                        <a:cubicBezTo>
                          <a:pt x="163661" y="253245"/>
                          <a:pt x="182880" y="219921"/>
                          <a:pt x="182880" y="219921"/>
                        </a:cubicBezTo>
                        <a:cubicBezTo>
                          <a:pt x="180230" y="174864"/>
                          <a:pt x="181624" y="129385"/>
                          <a:pt x="174929" y="84749"/>
                        </a:cubicBezTo>
                        <a:cubicBezTo>
                          <a:pt x="173511" y="75298"/>
                          <a:pt x="162790" y="69679"/>
                          <a:pt x="159026" y="60895"/>
                        </a:cubicBezTo>
                        <a:cubicBezTo>
                          <a:pt x="149061" y="37643"/>
                          <a:pt x="156872" y="22596"/>
                          <a:pt x="135172" y="5236"/>
                        </a:cubicBezTo>
                        <a:cubicBezTo>
                          <a:pt x="128627" y="0"/>
                          <a:pt x="121920" y="5236"/>
                          <a:pt x="119270" y="5236"/>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77" name="266 - Ελεύθερη σχεδίαση"/>
                  <p:cNvSpPr/>
                  <p:nvPr/>
                </p:nvSpPr>
                <p:spPr>
                  <a:xfrm>
                    <a:off x="5949361" y="870233"/>
                    <a:ext cx="109533" cy="155486"/>
                  </a:xfrm>
                  <a:custGeom>
                    <a:avLst/>
                    <a:gdLst>
                      <a:gd name="connsiteX0" fmla="*/ 30020 w 109533"/>
                      <a:gd name="connsiteY0" fmla="*/ 12362 h 155486"/>
                      <a:gd name="connsiteX1" fmla="*/ 30020 w 109533"/>
                      <a:gd name="connsiteY1" fmla="*/ 12362 h 155486"/>
                      <a:gd name="connsiteX2" fmla="*/ 14118 w 109533"/>
                      <a:gd name="connsiteY2" fmla="*/ 123681 h 155486"/>
                      <a:gd name="connsiteX3" fmla="*/ 22069 w 109533"/>
                      <a:gd name="connsiteY3" fmla="*/ 147535 h 155486"/>
                      <a:gd name="connsiteX4" fmla="*/ 53874 w 109533"/>
                      <a:gd name="connsiteY4" fmla="*/ 155486 h 155486"/>
                      <a:gd name="connsiteX5" fmla="*/ 77728 w 109533"/>
                      <a:gd name="connsiteY5" fmla="*/ 147535 h 155486"/>
                      <a:gd name="connsiteX6" fmla="*/ 109533 w 109533"/>
                      <a:gd name="connsiteY6" fmla="*/ 99827 h 155486"/>
                      <a:gd name="connsiteX7" fmla="*/ 93631 w 109533"/>
                      <a:gd name="connsiteY7" fmla="*/ 52119 h 155486"/>
                      <a:gd name="connsiteX8" fmla="*/ 85679 w 109533"/>
                      <a:gd name="connsiteY8" fmla="*/ 20314 h 155486"/>
                      <a:gd name="connsiteX9" fmla="*/ 30020 w 109533"/>
                      <a:gd name="connsiteY9" fmla="*/ 12362 h 15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533" h="155486">
                        <a:moveTo>
                          <a:pt x="30020" y="12362"/>
                        </a:moveTo>
                        <a:lnTo>
                          <a:pt x="30020" y="12362"/>
                        </a:lnTo>
                        <a:cubicBezTo>
                          <a:pt x="3937" y="81918"/>
                          <a:pt x="0" y="60150"/>
                          <a:pt x="14118" y="123681"/>
                        </a:cubicBezTo>
                        <a:cubicBezTo>
                          <a:pt x="15936" y="131863"/>
                          <a:pt x="15524" y="142299"/>
                          <a:pt x="22069" y="147535"/>
                        </a:cubicBezTo>
                        <a:cubicBezTo>
                          <a:pt x="30602" y="154362"/>
                          <a:pt x="43272" y="152836"/>
                          <a:pt x="53874" y="155486"/>
                        </a:cubicBezTo>
                        <a:cubicBezTo>
                          <a:pt x="61825" y="152836"/>
                          <a:pt x="71801" y="153462"/>
                          <a:pt x="77728" y="147535"/>
                        </a:cubicBezTo>
                        <a:cubicBezTo>
                          <a:pt x="91243" y="134020"/>
                          <a:pt x="109533" y="99827"/>
                          <a:pt x="109533" y="99827"/>
                        </a:cubicBezTo>
                        <a:cubicBezTo>
                          <a:pt x="104232" y="83924"/>
                          <a:pt x="97697" y="68381"/>
                          <a:pt x="93631" y="52119"/>
                        </a:cubicBezTo>
                        <a:cubicBezTo>
                          <a:pt x="90980" y="41517"/>
                          <a:pt x="91741" y="29407"/>
                          <a:pt x="85679" y="20314"/>
                        </a:cubicBezTo>
                        <a:cubicBezTo>
                          <a:pt x="72136" y="0"/>
                          <a:pt x="39297" y="13687"/>
                          <a:pt x="30020" y="12362"/>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31" name="311 - Ομάδα"/>
                <p:cNvGrpSpPr/>
                <p:nvPr/>
              </p:nvGrpSpPr>
              <p:grpSpPr>
                <a:xfrm rot="5115179">
                  <a:off x="10493846" y="1279650"/>
                  <a:ext cx="225812" cy="723412"/>
                  <a:chOff x="5907819" y="797846"/>
                  <a:chExt cx="182880" cy="291483"/>
                </a:xfrm>
              </p:grpSpPr>
              <p:sp>
                <p:nvSpPr>
                  <p:cNvPr id="274" name="263 - Ελεύθερη σχεδίαση"/>
                  <p:cNvSpPr/>
                  <p:nvPr/>
                </p:nvSpPr>
                <p:spPr>
                  <a:xfrm>
                    <a:off x="5907819" y="797846"/>
                    <a:ext cx="182880" cy="291483"/>
                  </a:xfrm>
                  <a:custGeom>
                    <a:avLst/>
                    <a:gdLst>
                      <a:gd name="connsiteX0" fmla="*/ 119270 w 182880"/>
                      <a:gd name="connsiteY0" fmla="*/ 5236 h 291483"/>
                      <a:gd name="connsiteX1" fmla="*/ 119270 w 182880"/>
                      <a:gd name="connsiteY1" fmla="*/ 5236 h 291483"/>
                      <a:gd name="connsiteX2" fmla="*/ 47708 w 182880"/>
                      <a:gd name="connsiteY2" fmla="*/ 21138 h 291483"/>
                      <a:gd name="connsiteX3" fmla="*/ 23854 w 182880"/>
                      <a:gd name="connsiteY3" fmla="*/ 29090 h 291483"/>
                      <a:gd name="connsiteX4" fmla="*/ 7951 w 182880"/>
                      <a:gd name="connsiteY4" fmla="*/ 76797 h 291483"/>
                      <a:gd name="connsiteX5" fmla="*/ 0 w 182880"/>
                      <a:gd name="connsiteY5" fmla="*/ 100651 h 291483"/>
                      <a:gd name="connsiteX6" fmla="*/ 7951 w 182880"/>
                      <a:gd name="connsiteY6" fmla="*/ 219921 h 291483"/>
                      <a:gd name="connsiteX7" fmla="*/ 23854 w 182880"/>
                      <a:gd name="connsiteY7" fmla="*/ 275580 h 291483"/>
                      <a:gd name="connsiteX8" fmla="*/ 47708 w 182880"/>
                      <a:gd name="connsiteY8" fmla="*/ 283531 h 291483"/>
                      <a:gd name="connsiteX9" fmla="*/ 103367 w 182880"/>
                      <a:gd name="connsiteY9" fmla="*/ 291483 h 291483"/>
                      <a:gd name="connsiteX10" fmla="*/ 151075 w 182880"/>
                      <a:gd name="connsiteY10" fmla="*/ 267629 h 291483"/>
                      <a:gd name="connsiteX11" fmla="*/ 182880 w 182880"/>
                      <a:gd name="connsiteY11" fmla="*/ 219921 h 291483"/>
                      <a:gd name="connsiteX12" fmla="*/ 174929 w 182880"/>
                      <a:gd name="connsiteY12" fmla="*/ 84749 h 291483"/>
                      <a:gd name="connsiteX13" fmla="*/ 159026 w 182880"/>
                      <a:gd name="connsiteY13" fmla="*/ 60895 h 291483"/>
                      <a:gd name="connsiteX14" fmla="*/ 135172 w 182880"/>
                      <a:gd name="connsiteY14" fmla="*/ 5236 h 291483"/>
                      <a:gd name="connsiteX15" fmla="*/ 119270 w 182880"/>
                      <a:gd name="connsiteY15" fmla="*/ 5236 h 29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 h="291483">
                        <a:moveTo>
                          <a:pt x="119270" y="5236"/>
                        </a:moveTo>
                        <a:lnTo>
                          <a:pt x="119270" y="5236"/>
                        </a:lnTo>
                        <a:cubicBezTo>
                          <a:pt x="95416" y="10537"/>
                          <a:pt x="71414" y="15211"/>
                          <a:pt x="47708" y="21138"/>
                        </a:cubicBezTo>
                        <a:cubicBezTo>
                          <a:pt x="39577" y="23171"/>
                          <a:pt x="28726" y="22270"/>
                          <a:pt x="23854" y="29090"/>
                        </a:cubicBezTo>
                        <a:cubicBezTo>
                          <a:pt x="14111" y="42730"/>
                          <a:pt x="13252" y="60895"/>
                          <a:pt x="7951" y="76797"/>
                        </a:cubicBezTo>
                        <a:lnTo>
                          <a:pt x="0" y="100651"/>
                        </a:lnTo>
                        <a:cubicBezTo>
                          <a:pt x="2650" y="140408"/>
                          <a:pt x="3780" y="180295"/>
                          <a:pt x="7951" y="219921"/>
                        </a:cubicBezTo>
                        <a:cubicBezTo>
                          <a:pt x="7975" y="220150"/>
                          <a:pt x="20087" y="271813"/>
                          <a:pt x="23854" y="275580"/>
                        </a:cubicBezTo>
                        <a:cubicBezTo>
                          <a:pt x="29781" y="281507"/>
                          <a:pt x="39489" y="281887"/>
                          <a:pt x="47708" y="283531"/>
                        </a:cubicBezTo>
                        <a:cubicBezTo>
                          <a:pt x="66085" y="287207"/>
                          <a:pt x="84814" y="288832"/>
                          <a:pt x="103367" y="291483"/>
                        </a:cubicBezTo>
                        <a:cubicBezTo>
                          <a:pt x="120380" y="285811"/>
                          <a:pt x="138383" y="282134"/>
                          <a:pt x="151075" y="267629"/>
                        </a:cubicBezTo>
                        <a:cubicBezTo>
                          <a:pt x="163661" y="253245"/>
                          <a:pt x="182880" y="219921"/>
                          <a:pt x="182880" y="219921"/>
                        </a:cubicBezTo>
                        <a:cubicBezTo>
                          <a:pt x="180230" y="174864"/>
                          <a:pt x="181624" y="129385"/>
                          <a:pt x="174929" y="84749"/>
                        </a:cubicBezTo>
                        <a:cubicBezTo>
                          <a:pt x="173511" y="75298"/>
                          <a:pt x="162790" y="69679"/>
                          <a:pt x="159026" y="60895"/>
                        </a:cubicBezTo>
                        <a:cubicBezTo>
                          <a:pt x="149061" y="37643"/>
                          <a:pt x="156872" y="22596"/>
                          <a:pt x="135172" y="5236"/>
                        </a:cubicBezTo>
                        <a:cubicBezTo>
                          <a:pt x="128627" y="0"/>
                          <a:pt x="121920" y="5236"/>
                          <a:pt x="119270" y="5236"/>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75" name="264 - Ελεύθερη σχεδίαση"/>
                  <p:cNvSpPr/>
                  <p:nvPr/>
                </p:nvSpPr>
                <p:spPr>
                  <a:xfrm>
                    <a:off x="5949361" y="870233"/>
                    <a:ext cx="109533" cy="155486"/>
                  </a:xfrm>
                  <a:custGeom>
                    <a:avLst/>
                    <a:gdLst>
                      <a:gd name="connsiteX0" fmla="*/ 30020 w 109533"/>
                      <a:gd name="connsiteY0" fmla="*/ 12362 h 155486"/>
                      <a:gd name="connsiteX1" fmla="*/ 30020 w 109533"/>
                      <a:gd name="connsiteY1" fmla="*/ 12362 h 155486"/>
                      <a:gd name="connsiteX2" fmla="*/ 14118 w 109533"/>
                      <a:gd name="connsiteY2" fmla="*/ 123681 h 155486"/>
                      <a:gd name="connsiteX3" fmla="*/ 22069 w 109533"/>
                      <a:gd name="connsiteY3" fmla="*/ 147535 h 155486"/>
                      <a:gd name="connsiteX4" fmla="*/ 53874 w 109533"/>
                      <a:gd name="connsiteY4" fmla="*/ 155486 h 155486"/>
                      <a:gd name="connsiteX5" fmla="*/ 77728 w 109533"/>
                      <a:gd name="connsiteY5" fmla="*/ 147535 h 155486"/>
                      <a:gd name="connsiteX6" fmla="*/ 109533 w 109533"/>
                      <a:gd name="connsiteY6" fmla="*/ 99827 h 155486"/>
                      <a:gd name="connsiteX7" fmla="*/ 93631 w 109533"/>
                      <a:gd name="connsiteY7" fmla="*/ 52119 h 155486"/>
                      <a:gd name="connsiteX8" fmla="*/ 85679 w 109533"/>
                      <a:gd name="connsiteY8" fmla="*/ 20314 h 155486"/>
                      <a:gd name="connsiteX9" fmla="*/ 30020 w 109533"/>
                      <a:gd name="connsiteY9" fmla="*/ 12362 h 15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533" h="155486">
                        <a:moveTo>
                          <a:pt x="30020" y="12362"/>
                        </a:moveTo>
                        <a:lnTo>
                          <a:pt x="30020" y="12362"/>
                        </a:lnTo>
                        <a:cubicBezTo>
                          <a:pt x="3937" y="81918"/>
                          <a:pt x="0" y="60150"/>
                          <a:pt x="14118" y="123681"/>
                        </a:cubicBezTo>
                        <a:cubicBezTo>
                          <a:pt x="15936" y="131863"/>
                          <a:pt x="15524" y="142299"/>
                          <a:pt x="22069" y="147535"/>
                        </a:cubicBezTo>
                        <a:cubicBezTo>
                          <a:pt x="30602" y="154362"/>
                          <a:pt x="43272" y="152836"/>
                          <a:pt x="53874" y="155486"/>
                        </a:cubicBezTo>
                        <a:cubicBezTo>
                          <a:pt x="61825" y="152836"/>
                          <a:pt x="71801" y="153462"/>
                          <a:pt x="77728" y="147535"/>
                        </a:cubicBezTo>
                        <a:cubicBezTo>
                          <a:pt x="91243" y="134020"/>
                          <a:pt x="109533" y="99827"/>
                          <a:pt x="109533" y="99827"/>
                        </a:cubicBezTo>
                        <a:cubicBezTo>
                          <a:pt x="104232" y="83924"/>
                          <a:pt x="97697" y="68381"/>
                          <a:pt x="93631" y="52119"/>
                        </a:cubicBezTo>
                        <a:cubicBezTo>
                          <a:pt x="90980" y="41517"/>
                          <a:pt x="91741" y="29407"/>
                          <a:pt x="85679" y="20314"/>
                        </a:cubicBezTo>
                        <a:cubicBezTo>
                          <a:pt x="72136" y="0"/>
                          <a:pt x="39297" y="13687"/>
                          <a:pt x="30020" y="12362"/>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32" name="308 - Ομάδα"/>
                <p:cNvGrpSpPr/>
                <p:nvPr/>
              </p:nvGrpSpPr>
              <p:grpSpPr>
                <a:xfrm>
                  <a:off x="10633064" y="1707723"/>
                  <a:ext cx="334085" cy="304725"/>
                  <a:chOff x="5907819" y="797846"/>
                  <a:chExt cx="182880" cy="291483"/>
                </a:xfrm>
              </p:grpSpPr>
              <p:sp>
                <p:nvSpPr>
                  <p:cNvPr id="272" name="261 - Ελεύθερη σχεδίαση"/>
                  <p:cNvSpPr/>
                  <p:nvPr/>
                </p:nvSpPr>
                <p:spPr>
                  <a:xfrm>
                    <a:off x="5907819" y="797846"/>
                    <a:ext cx="182880" cy="291483"/>
                  </a:xfrm>
                  <a:custGeom>
                    <a:avLst/>
                    <a:gdLst>
                      <a:gd name="connsiteX0" fmla="*/ 119270 w 182880"/>
                      <a:gd name="connsiteY0" fmla="*/ 5236 h 291483"/>
                      <a:gd name="connsiteX1" fmla="*/ 119270 w 182880"/>
                      <a:gd name="connsiteY1" fmla="*/ 5236 h 291483"/>
                      <a:gd name="connsiteX2" fmla="*/ 47708 w 182880"/>
                      <a:gd name="connsiteY2" fmla="*/ 21138 h 291483"/>
                      <a:gd name="connsiteX3" fmla="*/ 23854 w 182880"/>
                      <a:gd name="connsiteY3" fmla="*/ 29090 h 291483"/>
                      <a:gd name="connsiteX4" fmla="*/ 7951 w 182880"/>
                      <a:gd name="connsiteY4" fmla="*/ 76797 h 291483"/>
                      <a:gd name="connsiteX5" fmla="*/ 0 w 182880"/>
                      <a:gd name="connsiteY5" fmla="*/ 100651 h 291483"/>
                      <a:gd name="connsiteX6" fmla="*/ 7951 w 182880"/>
                      <a:gd name="connsiteY6" fmla="*/ 219921 h 291483"/>
                      <a:gd name="connsiteX7" fmla="*/ 23854 w 182880"/>
                      <a:gd name="connsiteY7" fmla="*/ 275580 h 291483"/>
                      <a:gd name="connsiteX8" fmla="*/ 47708 w 182880"/>
                      <a:gd name="connsiteY8" fmla="*/ 283531 h 291483"/>
                      <a:gd name="connsiteX9" fmla="*/ 103367 w 182880"/>
                      <a:gd name="connsiteY9" fmla="*/ 291483 h 291483"/>
                      <a:gd name="connsiteX10" fmla="*/ 151075 w 182880"/>
                      <a:gd name="connsiteY10" fmla="*/ 267629 h 291483"/>
                      <a:gd name="connsiteX11" fmla="*/ 182880 w 182880"/>
                      <a:gd name="connsiteY11" fmla="*/ 219921 h 291483"/>
                      <a:gd name="connsiteX12" fmla="*/ 174929 w 182880"/>
                      <a:gd name="connsiteY12" fmla="*/ 84749 h 291483"/>
                      <a:gd name="connsiteX13" fmla="*/ 159026 w 182880"/>
                      <a:gd name="connsiteY13" fmla="*/ 60895 h 291483"/>
                      <a:gd name="connsiteX14" fmla="*/ 135172 w 182880"/>
                      <a:gd name="connsiteY14" fmla="*/ 5236 h 291483"/>
                      <a:gd name="connsiteX15" fmla="*/ 119270 w 182880"/>
                      <a:gd name="connsiteY15" fmla="*/ 5236 h 29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 h="291483">
                        <a:moveTo>
                          <a:pt x="119270" y="5236"/>
                        </a:moveTo>
                        <a:lnTo>
                          <a:pt x="119270" y="5236"/>
                        </a:lnTo>
                        <a:cubicBezTo>
                          <a:pt x="95416" y="10537"/>
                          <a:pt x="71414" y="15211"/>
                          <a:pt x="47708" y="21138"/>
                        </a:cubicBezTo>
                        <a:cubicBezTo>
                          <a:pt x="39577" y="23171"/>
                          <a:pt x="28726" y="22270"/>
                          <a:pt x="23854" y="29090"/>
                        </a:cubicBezTo>
                        <a:cubicBezTo>
                          <a:pt x="14111" y="42730"/>
                          <a:pt x="13252" y="60895"/>
                          <a:pt x="7951" y="76797"/>
                        </a:cubicBezTo>
                        <a:lnTo>
                          <a:pt x="0" y="100651"/>
                        </a:lnTo>
                        <a:cubicBezTo>
                          <a:pt x="2650" y="140408"/>
                          <a:pt x="3780" y="180295"/>
                          <a:pt x="7951" y="219921"/>
                        </a:cubicBezTo>
                        <a:cubicBezTo>
                          <a:pt x="7975" y="220150"/>
                          <a:pt x="20087" y="271813"/>
                          <a:pt x="23854" y="275580"/>
                        </a:cubicBezTo>
                        <a:cubicBezTo>
                          <a:pt x="29781" y="281507"/>
                          <a:pt x="39489" y="281887"/>
                          <a:pt x="47708" y="283531"/>
                        </a:cubicBezTo>
                        <a:cubicBezTo>
                          <a:pt x="66085" y="287207"/>
                          <a:pt x="84814" y="288832"/>
                          <a:pt x="103367" y="291483"/>
                        </a:cubicBezTo>
                        <a:cubicBezTo>
                          <a:pt x="120380" y="285811"/>
                          <a:pt x="138383" y="282134"/>
                          <a:pt x="151075" y="267629"/>
                        </a:cubicBezTo>
                        <a:cubicBezTo>
                          <a:pt x="163661" y="253245"/>
                          <a:pt x="182880" y="219921"/>
                          <a:pt x="182880" y="219921"/>
                        </a:cubicBezTo>
                        <a:cubicBezTo>
                          <a:pt x="180230" y="174864"/>
                          <a:pt x="181624" y="129385"/>
                          <a:pt x="174929" y="84749"/>
                        </a:cubicBezTo>
                        <a:cubicBezTo>
                          <a:pt x="173511" y="75298"/>
                          <a:pt x="162790" y="69679"/>
                          <a:pt x="159026" y="60895"/>
                        </a:cubicBezTo>
                        <a:cubicBezTo>
                          <a:pt x="149061" y="37643"/>
                          <a:pt x="156872" y="22596"/>
                          <a:pt x="135172" y="5236"/>
                        </a:cubicBezTo>
                        <a:cubicBezTo>
                          <a:pt x="128627" y="0"/>
                          <a:pt x="121920" y="5236"/>
                          <a:pt x="119270" y="5236"/>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73" name="262 - Ελεύθερη σχεδίαση"/>
                  <p:cNvSpPr/>
                  <p:nvPr/>
                </p:nvSpPr>
                <p:spPr>
                  <a:xfrm>
                    <a:off x="5949361" y="870233"/>
                    <a:ext cx="109533" cy="155486"/>
                  </a:xfrm>
                  <a:custGeom>
                    <a:avLst/>
                    <a:gdLst>
                      <a:gd name="connsiteX0" fmla="*/ 30020 w 109533"/>
                      <a:gd name="connsiteY0" fmla="*/ 12362 h 155486"/>
                      <a:gd name="connsiteX1" fmla="*/ 30020 w 109533"/>
                      <a:gd name="connsiteY1" fmla="*/ 12362 h 155486"/>
                      <a:gd name="connsiteX2" fmla="*/ 14118 w 109533"/>
                      <a:gd name="connsiteY2" fmla="*/ 123681 h 155486"/>
                      <a:gd name="connsiteX3" fmla="*/ 22069 w 109533"/>
                      <a:gd name="connsiteY3" fmla="*/ 147535 h 155486"/>
                      <a:gd name="connsiteX4" fmla="*/ 53874 w 109533"/>
                      <a:gd name="connsiteY4" fmla="*/ 155486 h 155486"/>
                      <a:gd name="connsiteX5" fmla="*/ 77728 w 109533"/>
                      <a:gd name="connsiteY5" fmla="*/ 147535 h 155486"/>
                      <a:gd name="connsiteX6" fmla="*/ 109533 w 109533"/>
                      <a:gd name="connsiteY6" fmla="*/ 99827 h 155486"/>
                      <a:gd name="connsiteX7" fmla="*/ 93631 w 109533"/>
                      <a:gd name="connsiteY7" fmla="*/ 52119 h 155486"/>
                      <a:gd name="connsiteX8" fmla="*/ 85679 w 109533"/>
                      <a:gd name="connsiteY8" fmla="*/ 20314 h 155486"/>
                      <a:gd name="connsiteX9" fmla="*/ 30020 w 109533"/>
                      <a:gd name="connsiteY9" fmla="*/ 12362 h 15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533" h="155486">
                        <a:moveTo>
                          <a:pt x="30020" y="12362"/>
                        </a:moveTo>
                        <a:lnTo>
                          <a:pt x="30020" y="12362"/>
                        </a:lnTo>
                        <a:cubicBezTo>
                          <a:pt x="3937" y="81918"/>
                          <a:pt x="0" y="60150"/>
                          <a:pt x="14118" y="123681"/>
                        </a:cubicBezTo>
                        <a:cubicBezTo>
                          <a:pt x="15936" y="131863"/>
                          <a:pt x="15524" y="142299"/>
                          <a:pt x="22069" y="147535"/>
                        </a:cubicBezTo>
                        <a:cubicBezTo>
                          <a:pt x="30602" y="154362"/>
                          <a:pt x="43272" y="152836"/>
                          <a:pt x="53874" y="155486"/>
                        </a:cubicBezTo>
                        <a:cubicBezTo>
                          <a:pt x="61825" y="152836"/>
                          <a:pt x="71801" y="153462"/>
                          <a:pt x="77728" y="147535"/>
                        </a:cubicBezTo>
                        <a:cubicBezTo>
                          <a:pt x="91243" y="134020"/>
                          <a:pt x="109533" y="99827"/>
                          <a:pt x="109533" y="99827"/>
                        </a:cubicBezTo>
                        <a:cubicBezTo>
                          <a:pt x="104232" y="83924"/>
                          <a:pt x="97697" y="68381"/>
                          <a:pt x="93631" y="52119"/>
                        </a:cubicBezTo>
                        <a:cubicBezTo>
                          <a:pt x="90980" y="41517"/>
                          <a:pt x="91741" y="29407"/>
                          <a:pt x="85679" y="20314"/>
                        </a:cubicBezTo>
                        <a:cubicBezTo>
                          <a:pt x="72136" y="0"/>
                          <a:pt x="39297" y="13687"/>
                          <a:pt x="30020" y="12362"/>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33" name="373 - Ομάδα"/>
                <p:cNvGrpSpPr/>
                <p:nvPr/>
              </p:nvGrpSpPr>
              <p:grpSpPr>
                <a:xfrm>
                  <a:off x="1935896" y="2388844"/>
                  <a:ext cx="526118" cy="150558"/>
                  <a:chOff x="683568" y="1268760"/>
                  <a:chExt cx="288000" cy="144016"/>
                </a:xfrm>
              </p:grpSpPr>
              <p:sp>
                <p:nvSpPr>
                  <p:cNvPr id="270" name="9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71" name="10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34" name="33 - Ομάδα"/>
                <p:cNvGrpSpPr/>
                <p:nvPr/>
              </p:nvGrpSpPr>
              <p:grpSpPr>
                <a:xfrm>
                  <a:off x="2462073" y="2388844"/>
                  <a:ext cx="526118" cy="150558"/>
                  <a:chOff x="683568" y="1268760"/>
                  <a:chExt cx="288000" cy="144016"/>
                </a:xfrm>
              </p:grpSpPr>
              <p:sp>
                <p:nvSpPr>
                  <p:cNvPr id="268" name="12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69" name="13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35" name="14 - Ομάδα"/>
                <p:cNvGrpSpPr/>
                <p:nvPr/>
              </p:nvGrpSpPr>
              <p:grpSpPr>
                <a:xfrm>
                  <a:off x="2988249" y="2388844"/>
                  <a:ext cx="526118" cy="150558"/>
                  <a:chOff x="683568" y="1268760"/>
                  <a:chExt cx="288000" cy="144016"/>
                </a:xfrm>
              </p:grpSpPr>
              <p:sp>
                <p:nvSpPr>
                  <p:cNvPr id="266" name="15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67" name="16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36" name="17 - Ομάδα"/>
                <p:cNvGrpSpPr/>
                <p:nvPr/>
              </p:nvGrpSpPr>
              <p:grpSpPr>
                <a:xfrm>
                  <a:off x="3514426" y="2388844"/>
                  <a:ext cx="526118" cy="150558"/>
                  <a:chOff x="683568" y="1268760"/>
                  <a:chExt cx="288000" cy="144016"/>
                </a:xfrm>
              </p:grpSpPr>
              <p:sp>
                <p:nvSpPr>
                  <p:cNvPr id="264" name="18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65" name="19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37" name="26 - Ομάδα"/>
                <p:cNvGrpSpPr/>
                <p:nvPr/>
              </p:nvGrpSpPr>
              <p:grpSpPr>
                <a:xfrm>
                  <a:off x="1935896" y="2238285"/>
                  <a:ext cx="526118" cy="150558"/>
                  <a:chOff x="683568" y="1268760"/>
                  <a:chExt cx="288000" cy="144016"/>
                </a:xfrm>
              </p:grpSpPr>
              <p:sp>
                <p:nvSpPr>
                  <p:cNvPr id="262" name="27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63" name="28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38" name="29 - Ομάδα"/>
                <p:cNvGrpSpPr/>
                <p:nvPr/>
              </p:nvGrpSpPr>
              <p:grpSpPr>
                <a:xfrm>
                  <a:off x="2462073" y="2238285"/>
                  <a:ext cx="526118" cy="150558"/>
                  <a:chOff x="683568" y="1268760"/>
                  <a:chExt cx="288000" cy="144016"/>
                </a:xfrm>
              </p:grpSpPr>
              <p:sp>
                <p:nvSpPr>
                  <p:cNvPr id="260" name="30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61" name="31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39" name="32 - Ομάδα"/>
                <p:cNvGrpSpPr/>
                <p:nvPr/>
              </p:nvGrpSpPr>
              <p:grpSpPr>
                <a:xfrm>
                  <a:off x="2988249" y="2238285"/>
                  <a:ext cx="526118" cy="150558"/>
                  <a:chOff x="683568" y="1268760"/>
                  <a:chExt cx="288000" cy="144016"/>
                </a:xfrm>
              </p:grpSpPr>
              <p:sp>
                <p:nvSpPr>
                  <p:cNvPr id="258" name="33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59" name="34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40" name="35 - Ομάδα"/>
                <p:cNvGrpSpPr/>
                <p:nvPr/>
              </p:nvGrpSpPr>
              <p:grpSpPr>
                <a:xfrm>
                  <a:off x="3514426" y="2238285"/>
                  <a:ext cx="526118" cy="150558"/>
                  <a:chOff x="683568" y="1268760"/>
                  <a:chExt cx="288000" cy="144016"/>
                </a:xfrm>
              </p:grpSpPr>
              <p:sp>
                <p:nvSpPr>
                  <p:cNvPr id="256" name="36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57" name="37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41" name="44 - Ομάδα"/>
                <p:cNvGrpSpPr/>
                <p:nvPr/>
              </p:nvGrpSpPr>
              <p:grpSpPr>
                <a:xfrm>
                  <a:off x="4040543" y="2388844"/>
                  <a:ext cx="526118" cy="150558"/>
                  <a:chOff x="683568" y="1268760"/>
                  <a:chExt cx="288000" cy="144016"/>
                </a:xfrm>
              </p:grpSpPr>
              <p:sp>
                <p:nvSpPr>
                  <p:cNvPr id="254" name="45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55" name="46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42" name="47 - Ομάδα"/>
                <p:cNvGrpSpPr/>
                <p:nvPr/>
              </p:nvGrpSpPr>
              <p:grpSpPr>
                <a:xfrm>
                  <a:off x="4566720" y="2388844"/>
                  <a:ext cx="526118" cy="150558"/>
                  <a:chOff x="683568" y="1268760"/>
                  <a:chExt cx="288000" cy="144016"/>
                </a:xfrm>
              </p:grpSpPr>
              <p:sp>
                <p:nvSpPr>
                  <p:cNvPr id="252" name="48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53" name="49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43" name="50 - Ομάδα"/>
                <p:cNvGrpSpPr/>
                <p:nvPr/>
              </p:nvGrpSpPr>
              <p:grpSpPr>
                <a:xfrm>
                  <a:off x="5092896" y="2388844"/>
                  <a:ext cx="526118" cy="150558"/>
                  <a:chOff x="683568" y="1268760"/>
                  <a:chExt cx="288000" cy="144016"/>
                </a:xfrm>
              </p:grpSpPr>
              <p:sp>
                <p:nvSpPr>
                  <p:cNvPr id="250" name="51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51" name="52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44" name="53 - Ομάδα"/>
                <p:cNvGrpSpPr/>
                <p:nvPr/>
              </p:nvGrpSpPr>
              <p:grpSpPr>
                <a:xfrm>
                  <a:off x="5619074" y="2388844"/>
                  <a:ext cx="526118" cy="150558"/>
                  <a:chOff x="683568" y="1268760"/>
                  <a:chExt cx="288000" cy="144016"/>
                </a:xfrm>
              </p:grpSpPr>
              <p:sp>
                <p:nvSpPr>
                  <p:cNvPr id="248" name="54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49" name="55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45" name="56 - Ομάδα"/>
                <p:cNvGrpSpPr/>
                <p:nvPr/>
              </p:nvGrpSpPr>
              <p:grpSpPr>
                <a:xfrm>
                  <a:off x="6145251" y="2388844"/>
                  <a:ext cx="526118" cy="150558"/>
                  <a:chOff x="683568" y="1268760"/>
                  <a:chExt cx="288000" cy="144016"/>
                </a:xfrm>
              </p:grpSpPr>
              <p:sp>
                <p:nvSpPr>
                  <p:cNvPr id="246" name="57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47" name="58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46" name="62 - Ομάδα"/>
                <p:cNvGrpSpPr/>
                <p:nvPr/>
              </p:nvGrpSpPr>
              <p:grpSpPr>
                <a:xfrm>
                  <a:off x="4040543" y="2238285"/>
                  <a:ext cx="526118" cy="150558"/>
                  <a:chOff x="683568" y="1268760"/>
                  <a:chExt cx="288000" cy="144016"/>
                </a:xfrm>
              </p:grpSpPr>
              <p:sp>
                <p:nvSpPr>
                  <p:cNvPr id="244" name="63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45" name="64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47" name="65 - Ομάδα"/>
                <p:cNvGrpSpPr/>
                <p:nvPr/>
              </p:nvGrpSpPr>
              <p:grpSpPr>
                <a:xfrm>
                  <a:off x="4566720" y="2238285"/>
                  <a:ext cx="526118" cy="150558"/>
                  <a:chOff x="683568" y="1268760"/>
                  <a:chExt cx="288000" cy="144016"/>
                </a:xfrm>
              </p:grpSpPr>
              <p:sp>
                <p:nvSpPr>
                  <p:cNvPr id="242" name="66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43" name="67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48" name="68 - Ομάδα"/>
                <p:cNvGrpSpPr/>
                <p:nvPr/>
              </p:nvGrpSpPr>
              <p:grpSpPr>
                <a:xfrm>
                  <a:off x="5092896" y="2238285"/>
                  <a:ext cx="526118" cy="150558"/>
                  <a:chOff x="683568" y="1268760"/>
                  <a:chExt cx="288000" cy="144016"/>
                </a:xfrm>
              </p:grpSpPr>
              <p:sp>
                <p:nvSpPr>
                  <p:cNvPr id="240" name="69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41" name="70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49" name="71 - Ομάδα"/>
                <p:cNvGrpSpPr/>
                <p:nvPr/>
              </p:nvGrpSpPr>
              <p:grpSpPr>
                <a:xfrm>
                  <a:off x="5619074" y="2238285"/>
                  <a:ext cx="526118" cy="150558"/>
                  <a:chOff x="683568" y="1268760"/>
                  <a:chExt cx="288000" cy="144016"/>
                </a:xfrm>
              </p:grpSpPr>
              <p:sp>
                <p:nvSpPr>
                  <p:cNvPr id="238" name="72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39" name="73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0" name="74 - Ομάδα"/>
                <p:cNvGrpSpPr/>
                <p:nvPr/>
              </p:nvGrpSpPr>
              <p:grpSpPr>
                <a:xfrm>
                  <a:off x="6145251" y="2238285"/>
                  <a:ext cx="526118" cy="150558"/>
                  <a:chOff x="683568" y="1268760"/>
                  <a:chExt cx="288000" cy="144016"/>
                </a:xfrm>
              </p:grpSpPr>
              <p:sp>
                <p:nvSpPr>
                  <p:cNvPr id="236" name="75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37" name="76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1" name="98 - Ομάδα"/>
                <p:cNvGrpSpPr/>
                <p:nvPr/>
              </p:nvGrpSpPr>
              <p:grpSpPr>
                <a:xfrm>
                  <a:off x="4040543" y="2087727"/>
                  <a:ext cx="526118" cy="150558"/>
                  <a:chOff x="683568" y="1268760"/>
                  <a:chExt cx="288000" cy="144016"/>
                </a:xfrm>
              </p:grpSpPr>
              <p:sp>
                <p:nvSpPr>
                  <p:cNvPr id="234" name="223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35" name="224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2" name="101 - Ομάδα"/>
                <p:cNvGrpSpPr/>
                <p:nvPr/>
              </p:nvGrpSpPr>
              <p:grpSpPr>
                <a:xfrm>
                  <a:off x="4566720" y="2087727"/>
                  <a:ext cx="526118" cy="150558"/>
                  <a:chOff x="683568" y="1268760"/>
                  <a:chExt cx="288000" cy="144016"/>
                </a:xfrm>
              </p:grpSpPr>
              <p:sp>
                <p:nvSpPr>
                  <p:cNvPr id="232" name="221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33" name="222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3" name="104 - Ομάδα"/>
                <p:cNvGrpSpPr/>
                <p:nvPr/>
              </p:nvGrpSpPr>
              <p:grpSpPr>
                <a:xfrm>
                  <a:off x="5092896" y="2087727"/>
                  <a:ext cx="526118" cy="150558"/>
                  <a:chOff x="683568" y="1268760"/>
                  <a:chExt cx="288000" cy="144016"/>
                </a:xfrm>
              </p:grpSpPr>
              <p:sp>
                <p:nvSpPr>
                  <p:cNvPr id="230" name="219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31" name="220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4" name="107 - Ομάδα"/>
                <p:cNvGrpSpPr/>
                <p:nvPr/>
              </p:nvGrpSpPr>
              <p:grpSpPr>
                <a:xfrm>
                  <a:off x="5619074" y="2087727"/>
                  <a:ext cx="526118" cy="150558"/>
                  <a:chOff x="683568" y="1268760"/>
                  <a:chExt cx="288000" cy="144016"/>
                </a:xfrm>
              </p:grpSpPr>
              <p:sp>
                <p:nvSpPr>
                  <p:cNvPr id="228" name="217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29" name="218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5" name="110 - Ομάδα"/>
                <p:cNvGrpSpPr/>
                <p:nvPr/>
              </p:nvGrpSpPr>
              <p:grpSpPr>
                <a:xfrm rot="21117691">
                  <a:off x="6145251" y="2087727"/>
                  <a:ext cx="526118" cy="150558"/>
                  <a:chOff x="683568" y="1268760"/>
                  <a:chExt cx="288000" cy="144016"/>
                </a:xfrm>
              </p:grpSpPr>
              <p:sp>
                <p:nvSpPr>
                  <p:cNvPr id="226" name="215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27" name="216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6" name="116 - Ομάδα"/>
                <p:cNvGrpSpPr/>
                <p:nvPr/>
              </p:nvGrpSpPr>
              <p:grpSpPr>
                <a:xfrm>
                  <a:off x="4040543" y="1937169"/>
                  <a:ext cx="526118" cy="150558"/>
                  <a:chOff x="683568" y="1268760"/>
                  <a:chExt cx="288000" cy="144016"/>
                </a:xfrm>
              </p:grpSpPr>
              <p:sp>
                <p:nvSpPr>
                  <p:cNvPr id="224" name="213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25" name="214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7" name="119 - Ομάδα"/>
                <p:cNvGrpSpPr/>
                <p:nvPr/>
              </p:nvGrpSpPr>
              <p:grpSpPr>
                <a:xfrm>
                  <a:off x="4566720" y="1937169"/>
                  <a:ext cx="526118" cy="150558"/>
                  <a:chOff x="683568" y="1268760"/>
                  <a:chExt cx="288000" cy="144016"/>
                </a:xfrm>
              </p:grpSpPr>
              <p:sp>
                <p:nvSpPr>
                  <p:cNvPr id="222" name="211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23" name="212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8" name="122 - Ομάδα"/>
                <p:cNvGrpSpPr/>
                <p:nvPr/>
              </p:nvGrpSpPr>
              <p:grpSpPr>
                <a:xfrm>
                  <a:off x="5092896" y="1937169"/>
                  <a:ext cx="526118" cy="150558"/>
                  <a:chOff x="683568" y="1268760"/>
                  <a:chExt cx="288000" cy="144016"/>
                </a:xfrm>
              </p:grpSpPr>
              <p:sp>
                <p:nvSpPr>
                  <p:cNvPr id="220" name="209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21" name="210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59" name="125 - Ομάδα"/>
                <p:cNvGrpSpPr/>
                <p:nvPr/>
              </p:nvGrpSpPr>
              <p:grpSpPr>
                <a:xfrm rot="21362256">
                  <a:off x="5619074" y="1937169"/>
                  <a:ext cx="526118" cy="150558"/>
                  <a:chOff x="683568" y="1268760"/>
                  <a:chExt cx="288000" cy="144016"/>
                </a:xfrm>
              </p:grpSpPr>
              <p:sp>
                <p:nvSpPr>
                  <p:cNvPr id="218" name="207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19" name="208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0" name="128 - Ομάδα"/>
                <p:cNvGrpSpPr/>
                <p:nvPr/>
              </p:nvGrpSpPr>
              <p:grpSpPr>
                <a:xfrm rot="20737091">
                  <a:off x="6145251" y="1937169"/>
                  <a:ext cx="526118" cy="150558"/>
                  <a:chOff x="683568" y="1268760"/>
                  <a:chExt cx="288000" cy="144016"/>
                </a:xfrm>
              </p:grpSpPr>
              <p:sp>
                <p:nvSpPr>
                  <p:cNvPr id="216" name="205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17" name="206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1" name="131 - Ομάδα"/>
                <p:cNvGrpSpPr/>
                <p:nvPr/>
              </p:nvGrpSpPr>
              <p:grpSpPr>
                <a:xfrm>
                  <a:off x="6671485" y="2388844"/>
                  <a:ext cx="526118" cy="150558"/>
                  <a:chOff x="683568" y="1268760"/>
                  <a:chExt cx="288000" cy="144016"/>
                </a:xfrm>
              </p:grpSpPr>
              <p:sp>
                <p:nvSpPr>
                  <p:cNvPr id="214" name="203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15" name="204 - Έλλειψη"/>
                  <p:cNvSpPr/>
                  <p:nvPr/>
                </p:nvSpPr>
                <p:spPr>
                  <a:xfrm>
                    <a:off x="755576" y="1304556"/>
                    <a:ext cx="144000" cy="7200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2" name="134 - Ομάδα"/>
                <p:cNvGrpSpPr/>
                <p:nvPr/>
              </p:nvGrpSpPr>
              <p:grpSpPr>
                <a:xfrm>
                  <a:off x="7197660" y="2388844"/>
                  <a:ext cx="526118" cy="150558"/>
                  <a:chOff x="683568" y="1268760"/>
                  <a:chExt cx="288000" cy="144016"/>
                </a:xfrm>
              </p:grpSpPr>
              <p:sp>
                <p:nvSpPr>
                  <p:cNvPr id="212" name="201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13" name="202 - Έλλειψη"/>
                  <p:cNvSpPr/>
                  <p:nvPr/>
                </p:nvSpPr>
                <p:spPr>
                  <a:xfrm>
                    <a:off x="755576" y="1304556"/>
                    <a:ext cx="144000" cy="7200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3" name="137 - Ομάδα"/>
                <p:cNvGrpSpPr/>
                <p:nvPr/>
              </p:nvGrpSpPr>
              <p:grpSpPr>
                <a:xfrm>
                  <a:off x="7723836" y="2388844"/>
                  <a:ext cx="526118" cy="150558"/>
                  <a:chOff x="683568" y="1268760"/>
                  <a:chExt cx="288000" cy="144016"/>
                </a:xfrm>
              </p:grpSpPr>
              <p:sp>
                <p:nvSpPr>
                  <p:cNvPr id="210" name="199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11" name="200 - Έλλειψη"/>
                  <p:cNvSpPr/>
                  <p:nvPr/>
                </p:nvSpPr>
                <p:spPr>
                  <a:xfrm>
                    <a:off x="755576" y="1304556"/>
                    <a:ext cx="144000" cy="7200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4" name="140 - Ομάδα"/>
                <p:cNvGrpSpPr/>
                <p:nvPr/>
              </p:nvGrpSpPr>
              <p:grpSpPr>
                <a:xfrm>
                  <a:off x="8250015" y="2388844"/>
                  <a:ext cx="526118" cy="150558"/>
                  <a:chOff x="683568" y="1268760"/>
                  <a:chExt cx="288000" cy="144016"/>
                </a:xfrm>
              </p:grpSpPr>
              <p:sp>
                <p:nvSpPr>
                  <p:cNvPr id="208" name="197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09" name="198 - Έλλειψη"/>
                  <p:cNvSpPr/>
                  <p:nvPr/>
                </p:nvSpPr>
                <p:spPr>
                  <a:xfrm>
                    <a:off x="755576" y="1304556"/>
                    <a:ext cx="144000" cy="7200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5" name="143 - Ομάδα"/>
                <p:cNvGrpSpPr/>
                <p:nvPr/>
              </p:nvGrpSpPr>
              <p:grpSpPr>
                <a:xfrm>
                  <a:off x="8776191" y="2388844"/>
                  <a:ext cx="526118" cy="150558"/>
                  <a:chOff x="683568" y="1268760"/>
                  <a:chExt cx="288000" cy="144016"/>
                </a:xfrm>
              </p:grpSpPr>
              <p:sp>
                <p:nvSpPr>
                  <p:cNvPr id="206" name="195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07" name="196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6" name="149 - Ομάδα"/>
                <p:cNvGrpSpPr/>
                <p:nvPr/>
              </p:nvGrpSpPr>
              <p:grpSpPr>
                <a:xfrm rot="20961576">
                  <a:off x="6671485" y="2238285"/>
                  <a:ext cx="526118" cy="150558"/>
                  <a:chOff x="683568" y="1268760"/>
                  <a:chExt cx="288000" cy="144016"/>
                </a:xfrm>
              </p:grpSpPr>
              <p:sp>
                <p:nvSpPr>
                  <p:cNvPr id="204" name="193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05" name="194 - Έλλειψη"/>
                  <p:cNvSpPr/>
                  <p:nvPr/>
                </p:nvSpPr>
                <p:spPr>
                  <a:xfrm>
                    <a:off x="755576" y="1304556"/>
                    <a:ext cx="144000" cy="7200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7" name="152 - Ομάδα"/>
                <p:cNvGrpSpPr/>
                <p:nvPr/>
              </p:nvGrpSpPr>
              <p:grpSpPr>
                <a:xfrm rot="331020">
                  <a:off x="7197660" y="2238285"/>
                  <a:ext cx="526118" cy="150558"/>
                  <a:chOff x="683568" y="1268760"/>
                  <a:chExt cx="288000" cy="144016"/>
                </a:xfrm>
              </p:grpSpPr>
              <p:sp>
                <p:nvSpPr>
                  <p:cNvPr id="202" name="191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03" name="192 - Έλλειψη"/>
                  <p:cNvSpPr/>
                  <p:nvPr/>
                </p:nvSpPr>
                <p:spPr>
                  <a:xfrm>
                    <a:off x="755576" y="1304556"/>
                    <a:ext cx="144000" cy="7200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8" name="155 - Ομάδα"/>
                <p:cNvGrpSpPr/>
                <p:nvPr/>
              </p:nvGrpSpPr>
              <p:grpSpPr>
                <a:xfrm rot="21102486">
                  <a:off x="7723836" y="2238285"/>
                  <a:ext cx="526118" cy="150558"/>
                  <a:chOff x="683568" y="1268760"/>
                  <a:chExt cx="288000" cy="144016"/>
                </a:xfrm>
              </p:grpSpPr>
              <p:sp>
                <p:nvSpPr>
                  <p:cNvPr id="200" name="189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01" name="190 - Έλλειψη"/>
                  <p:cNvSpPr/>
                  <p:nvPr/>
                </p:nvSpPr>
                <p:spPr>
                  <a:xfrm>
                    <a:off x="754429" y="1312424"/>
                    <a:ext cx="108000" cy="54000"/>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69" name="158 - Ομάδα"/>
                <p:cNvGrpSpPr/>
                <p:nvPr/>
              </p:nvGrpSpPr>
              <p:grpSpPr>
                <a:xfrm>
                  <a:off x="8250015" y="2238285"/>
                  <a:ext cx="526118" cy="150558"/>
                  <a:chOff x="683568" y="1268760"/>
                  <a:chExt cx="288000" cy="144016"/>
                </a:xfrm>
              </p:grpSpPr>
              <p:sp>
                <p:nvSpPr>
                  <p:cNvPr id="198" name="187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99" name="188 - Έλλειψη"/>
                  <p:cNvSpPr/>
                  <p:nvPr/>
                </p:nvSpPr>
                <p:spPr>
                  <a:xfrm>
                    <a:off x="755576" y="1322478"/>
                    <a:ext cx="144000" cy="40574"/>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70" name="161 - Ομάδα"/>
                <p:cNvGrpSpPr/>
                <p:nvPr/>
              </p:nvGrpSpPr>
              <p:grpSpPr>
                <a:xfrm rot="530931">
                  <a:off x="8776191" y="2238285"/>
                  <a:ext cx="526118" cy="150558"/>
                  <a:chOff x="683568" y="1268760"/>
                  <a:chExt cx="288000" cy="144016"/>
                </a:xfrm>
              </p:grpSpPr>
              <p:sp>
                <p:nvSpPr>
                  <p:cNvPr id="196" name="185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97" name="186 - Έλλειψη"/>
                  <p:cNvSpPr/>
                  <p:nvPr/>
                </p:nvSpPr>
                <p:spPr>
                  <a:xfrm>
                    <a:off x="756799" y="1312412"/>
                    <a:ext cx="144000" cy="5400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71" name="167 - Ομάδα"/>
                <p:cNvGrpSpPr/>
                <p:nvPr/>
              </p:nvGrpSpPr>
              <p:grpSpPr>
                <a:xfrm rot="20943401">
                  <a:off x="6671485" y="2087727"/>
                  <a:ext cx="526118" cy="150558"/>
                  <a:chOff x="683568" y="1268760"/>
                  <a:chExt cx="288000" cy="144016"/>
                </a:xfrm>
              </p:grpSpPr>
              <p:sp>
                <p:nvSpPr>
                  <p:cNvPr id="194" name="183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95" name="184 - Έλλειψη"/>
                  <p:cNvSpPr/>
                  <p:nvPr/>
                </p:nvSpPr>
                <p:spPr>
                  <a:xfrm>
                    <a:off x="755576" y="1304556"/>
                    <a:ext cx="144000" cy="7200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72" name="170 - Ομάδα"/>
                <p:cNvGrpSpPr/>
                <p:nvPr/>
              </p:nvGrpSpPr>
              <p:grpSpPr>
                <a:xfrm rot="765449">
                  <a:off x="7197658" y="2087727"/>
                  <a:ext cx="526118" cy="150558"/>
                  <a:chOff x="683568" y="1268760"/>
                  <a:chExt cx="288000" cy="144016"/>
                </a:xfrm>
              </p:grpSpPr>
              <p:sp>
                <p:nvSpPr>
                  <p:cNvPr id="192" name="181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93" name="182 - Έλλειψη"/>
                  <p:cNvSpPr/>
                  <p:nvPr/>
                </p:nvSpPr>
                <p:spPr>
                  <a:xfrm>
                    <a:off x="754661" y="1301311"/>
                    <a:ext cx="144000" cy="70971"/>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73" name="173 - Ομάδα"/>
                <p:cNvGrpSpPr/>
                <p:nvPr/>
              </p:nvGrpSpPr>
              <p:grpSpPr>
                <a:xfrm rot="641735">
                  <a:off x="7720740" y="2087561"/>
                  <a:ext cx="526118" cy="169667"/>
                  <a:chOff x="683568" y="1268760"/>
                  <a:chExt cx="288000" cy="162294"/>
                </a:xfrm>
              </p:grpSpPr>
              <p:sp>
                <p:nvSpPr>
                  <p:cNvPr id="190" name="179 - Στρογγυλεμένο ορθογώνιο"/>
                  <p:cNvSpPr/>
                  <p:nvPr/>
                </p:nvSpPr>
                <p:spPr>
                  <a:xfrm>
                    <a:off x="683568" y="1268760"/>
                    <a:ext cx="288000" cy="162294"/>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91" name="180 - Έλλειψη"/>
                  <p:cNvSpPr/>
                  <p:nvPr/>
                </p:nvSpPr>
                <p:spPr>
                  <a:xfrm>
                    <a:off x="755576" y="1304556"/>
                    <a:ext cx="144000" cy="7200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74" name="176 - Ομάδα"/>
                <p:cNvGrpSpPr/>
                <p:nvPr/>
              </p:nvGrpSpPr>
              <p:grpSpPr>
                <a:xfrm rot="21130961">
                  <a:off x="8254178" y="2084994"/>
                  <a:ext cx="591883" cy="188178"/>
                  <a:chOff x="683568" y="1268760"/>
                  <a:chExt cx="324000" cy="144016"/>
                </a:xfrm>
              </p:grpSpPr>
              <p:sp>
                <p:nvSpPr>
                  <p:cNvPr id="188" name="177 - Στρογγυλεμένο ορθογώνιο"/>
                  <p:cNvSpPr/>
                  <p:nvPr/>
                </p:nvSpPr>
                <p:spPr>
                  <a:xfrm>
                    <a:off x="683568" y="1268760"/>
                    <a:ext cx="324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89" name="178 - Έλλειψη"/>
                  <p:cNvSpPr/>
                  <p:nvPr/>
                </p:nvSpPr>
                <p:spPr>
                  <a:xfrm>
                    <a:off x="755576" y="1304556"/>
                    <a:ext cx="144000" cy="7200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75" name="179 - Ομάδα"/>
                <p:cNvGrpSpPr/>
                <p:nvPr/>
              </p:nvGrpSpPr>
              <p:grpSpPr>
                <a:xfrm rot="20597216">
                  <a:off x="8776191" y="2087727"/>
                  <a:ext cx="526118" cy="150558"/>
                  <a:chOff x="683568" y="1268760"/>
                  <a:chExt cx="288000" cy="144016"/>
                </a:xfrm>
              </p:grpSpPr>
              <p:sp>
                <p:nvSpPr>
                  <p:cNvPr id="186" name="175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87" name="176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76" name="185 - Ομάδα"/>
                <p:cNvGrpSpPr/>
                <p:nvPr/>
              </p:nvGrpSpPr>
              <p:grpSpPr>
                <a:xfrm rot="479802">
                  <a:off x="6671485" y="1937169"/>
                  <a:ext cx="526118" cy="150558"/>
                  <a:chOff x="683568" y="1268760"/>
                  <a:chExt cx="288000" cy="144016"/>
                </a:xfrm>
              </p:grpSpPr>
              <p:sp>
                <p:nvSpPr>
                  <p:cNvPr id="184" name="173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85" name="174 - Έλλειψη"/>
                  <p:cNvSpPr/>
                  <p:nvPr/>
                </p:nvSpPr>
                <p:spPr>
                  <a:xfrm>
                    <a:off x="755576" y="1304556"/>
                    <a:ext cx="144000" cy="7200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77" name="188 - Ομάδα"/>
                <p:cNvGrpSpPr/>
                <p:nvPr/>
              </p:nvGrpSpPr>
              <p:grpSpPr>
                <a:xfrm rot="20732674">
                  <a:off x="7197660" y="1937169"/>
                  <a:ext cx="526118" cy="150558"/>
                  <a:chOff x="683568" y="1268760"/>
                  <a:chExt cx="288000" cy="144016"/>
                </a:xfrm>
              </p:grpSpPr>
              <p:sp>
                <p:nvSpPr>
                  <p:cNvPr id="182" name="171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83" name="172 - Έλλειψη"/>
                  <p:cNvSpPr/>
                  <p:nvPr/>
                </p:nvSpPr>
                <p:spPr>
                  <a:xfrm>
                    <a:off x="755576" y="1304556"/>
                    <a:ext cx="144000" cy="7200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78" name="191 - Ομάδα"/>
                <p:cNvGrpSpPr/>
                <p:nvPr/>
              </p:nvGrpSpPr>
              <p:grpSpPr>
                <a:xfrm rot="675795">
                  <a:off x="7723836" y="1937169"/>
                  <a:ext cx="526118" cy="150558"/>
                  <a:chOff x="683568" y="1268760"/>
                  <a:chExt cx="288000" cy="144016"/>
                </a:xfrm>
              </p:grpSpPr>
              <p:sp>
                <p:nvSpPr>
                  <p:cNvPr id="180" name="169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81" name="170 - Έλλειψη"/>
                  <p:cNvSpPr/>
                  <p:nvPr/>
                </p:nvSpPr>
                <p:spPr>
                  <a:xfrm>
                    <a:off x="739980" y="1307663"/>
                    <a:ext cx="180000" cy="7200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79" name="194 - Ομάδα"/>
                <p:cNvGrpSpPr/>
                <p:nvPr/>
              </p:nvGrpSpPr>
              <p:grpSpPr>
                <a:xfrm rot="397959">
                  <a:off x="8250015" y="1937169"/>
                  <a:ext cx="526118" cy="150558"/>
                  <a:chOff x="683568" y="1268760"/>
                  <a:chExt cx="288000" cy="144016"/>
                </a:xfrm>
              </p:grpSpPr>
              <p:sp>
                <p:nvSpPr>
                  <p:cNvPr id="178" name="167 - Στρογγυλεμένο ορθογώνιο"/>
                  <p:cNvSpPr/>
                  <p:nvPr/>
                </p:nvSpPr>
                <p:spPr>
                  <a:xfrm>
                    <a:off x="683568" y="1268760"/>
                    <a:ext cx="288000" cy="144016"/>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79" name="168 - Έλλειψη"/>
                  <p:cNvSpPr/>
                  <p:nvPr/>
                </p:nvSpPr>
                <p:spPr>
                  <a:xfrm>
                    <a:off x="757413" y="1322358"/>
                    <a:ext cx="144000" cy="40574"/>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80" name="197 - Ομάδα"/>
                <p:cNvGrpSpPr/>
                <p:nvPr/>
              </p:nvGrpSpPr>
              <p:grpSpPr>
                <a:xfrm rot="1260214">
                  <a:off x="8790716" y="1937169"/>
                  <a:ext cx="526118" cy="150558"/>
                  <a:chOff x="683568" y="1268760"/>
                  <a:chExt cx="288000" cy="144016"/>
                </a:xfrm>
              </p:grpSpPr>
              <p:sp>
                <p:nvSpPr>
                  <p:cNvPr id="176" name="165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77" name="166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81" name="203 - Ομάδα"/>
                <p:cNvGrpSpPr/>
                <p:nvPr/>
              </p:nvGrpSpPr>
              <p:grpSpPr>
                <a:xfrm>
                  <a:off x="6515508" y="1786610"/>
                  <a:ext cx="550548" cy="185591"/>
                  <a:chOff x="683567" y="1235249"/>
                  <a:chExt cx="301373" cy="177527"/>
                </a:xfrm>
              </p:grpSpPr>
              <p:sp>
                <p:nvSpPr>
                  <p:cNvPr id="174" name="163 - Στρογγυλεμένο ορθογώνιο"/>
                  <p:cNvSpPr/>
                  <p:nvPr/>
                </p:nvSpPr>
                <p:spPr>
                  <a:xfrm>
                    <a:off x="683567" y="1235249"/>
                    <a:ext cx="301373" cy="177527"/>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75" name="164 - Έλλειψη"/>
                  <p:cNvSpPr/>
                  <p:nvPr/>
                </p:nvSpPr>
                <p:spPr>
                  <a:xfrm>
                    <a:off x="763527" y="1272752"/>
                    <a:ext cx="144000" cy="108000"/>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82" name="206 - Ομάδα"/>
                <p:cNvGrpSpPr/>
                <p:nvPr/>
              </p:nvGrpSpPr>
              <p:grpSpPr>
                <a:xfrm rot="379388">
                  <a:off x="7041779" y="1759736"/>
                  <a:ext cx="550548" cy="185591"/>
                  <a:chOff x="683567" y="1235249"/>
                  <a:chExt cx="301373" cy="177527"/>
                </a:xfrm>
              </p:grpSpPr>
              <p:sp>
                <p:nvSpPr>
                  <p:cNvPr id="172" name="161 - Στρογγυλεμένο ορθογώνιο"/>
                  <p:cNvSpPr/>
                  <p:nvPr/>
                </p:nvSpPr>
                <p:spPr>
                  <a:xfrm>
                    <a:off x="683567" y="1235249"/>
                    <a:ext cx="301373" cy="177527"/>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73" name="162 - Έλλειψη"/>
                  <p:cNvSpPr/>
                  <p:nvPr/>
                </p:nvSpPr>
                <p:spPr>
                  <a:xfrm>
                    <a:off x="763527" y="1272752"/>
                    <a:ext cx="144000" cy="108000"/>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83" name="209 - Ομάδα"/>
                <p:cNvGrpSpPr/>
                <p:nvPr/>
              </p:nvGrpSpPr>
              <p:grpSpPr>
                <a:xfrm rot="551728">
                  <a:off x="7547704" y="1730076"/>
                  <a:ext cx="591883" cy="212083"/>
                  <a:chOff x="683598" y="1235477"/>
                  <a:chExt cx="324000" cy="202867"/>
                </a:xfrm>
              </p:grpSpPr>
              <p:sp>
                <p:nvSpPr>
                  <p:cNvPr id="170" name="159 - Στρογγυλεμένο ορθογώνιο"/>
                  <p:cNvSpPr/>
                  <p:nvPr/>
                </p:nvSpPr>
                <p:spPr>
                  <a:xfrm>
                    <a:off x="683598" y="1235477"/>
                    <a:ext cx="324000" cy="202867"/>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71" name="160 - Έλλειψη"/>
                  <p:cNvSpPr/>
                  <p:nvPr/>
                </p:nvSpPr>
                <p:spPr>
                  <a:xfrm>
                    <a:off x="763527" y="1272752"/>
                    <a:ext cx="144000" cy="108000"/>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84" name="212 - Ομάδα"/>
                <p:cNvGrpSpPr/>
                <p:nvPr/>
              </p:nvGrpSpPr>
              <p:grpSpPr>
                <a:xfrm>
                  <a:off x="8064991" y="1761674"/>
                  <a:ext cx="550548" cy="185591"/>
                  <a:chOff x="683567" y="1235249"/>
                  <a:chExt cx="301373" cy="177527"/>
                </a:xfrm>
              </p:grpSpPr>
              <p:sp>
                <p:nvSpPr>
                  <p:cNvPr id="168" name="157 - Στρογγυλεμένο ορθογώνιο"/>
                  <p:cNvSpPr/>
                  <p:nvPr/>
                </p:nvSpPr>
                <p:spPr>
                  <a:xfrm>
                    <a:off x="683567" y="1235249"/>
                    <a:ext cx="301373" cy="177527"/>
                  </a:xfrm>
                  <a:prstGeom prst="roundRect">
                    <a:avLst/>
                  </a:prstGeom>
                  <a:solidFill>
                    <a:schemeClr val="accent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69" name="158 - Έλλειψη"/>
                  <p:cNvSpPr/>
                  <p:nvPr/>
                </p:nvSpPr>
                <p:spPr>
                  <a:xfrm>
                    <a:off x="763527" y="1272752"/>
                    <a:ext cx="144000" cy="108000"/>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85" name="215 - Ομάδα"/>
                <p:cNvGrpSpPr/>
                <p:nvPr/>
              </p:nvGrpSpPr>
              <p:grpSpPr>
                <a:xfrm rot="961388">
                  <a:off x="8673302" y="1762041"/>
                  <a:ext cx="550548" cy="185591"/>
                  <a:chOff x="683567" y="1235249"/>
                  <a:chExt cx="301373" cy="177527"/>
                </a:xfrm>
              </p:grpSpPr>
              <p:sp>
                <p:nvSpPr>
                  <p:cNvPr id="166" name="155 - Στρογγυλεμένο ορθογώνιο"/>
                  <p:cNvSpPr/>
                  <p:nvPr/>
                </p:nvSpPr>
                <p:spPr>
                  <a:xfrm>
                    <a:off x="683567" y="1235249"/>
                    <a:ext cx="301373" cy="177527"/>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67" name="156 - Έλλειψη"/>
                  <p:cNvSpPr/>
                  <p:nvPr/>
                </p:nvSpPr>
                <p:spPr>
                  <a:xfrm>
                    <a:off x="763527" y="1272752"/>
                    <a:ext cx="144000" cy="10800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86" name="218 - Ομάδα"/>
                <p:cNvGrpSpPr/>
                <p:nvPr/>
              </p:nvGrpSpPr>
              <p:grpSpPr>
                <a:xfrm>
                  <a:off x="9302309" y="2388844"/>
                  <a:ext cx="526118" cy="150558"/>
                  <a:chOff x="683568" y="1268760"/>
                  <a:chExt cx="288000" cy="144016"/>
                </a:xfrm>
              </p:grpSpPr>
              <p:sp>
                <p:nvSpPr>
                  <p:cNvPr id="164" name="153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65" name="154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87" name="221 - Ομάδα"/>
                <p:cNvGrpSpPr/>
                <p:nvPr/>
              </p:nvGrpSpPr>
              <p:grpSpPr>
                <a:xfrm rot="1115512">
                  <a:off x="9565397" y="2338970"/>
                  <a:ext cx="526118" cy="150558"/>
                  <a:chOff x="683568" y="1268760"/>
                  <a:chExt cx="288000" cy="144016"/>
                </a:xfrm>
              </p:grpSpPr>
              <p:sp>
                <p:nvSpPr>
                  <p:cNvPr id="162" name="151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63" name="152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88" name="224 - Ομάδα"/>
                <p:cNvGrpSpPr/>
                <p:nvPr/>
              </p:nvGrpSpPr>
              <p:grpSpPr>
                <a:xfrm rot="20946055">
                  <a:off x="9848613" y="2391014"/>
                  <a:ext cx="526118" cy="150558"/>
                  <a:chOff x="683568" y="1268760"/>
                  <a:chExt cx="288000" cy="144016"/>
                </a:xfrm>
              </p:grpSpPr>
              <p:sp>
                <p:nvSpPr>
                  <p:cNvPr id="160" name="149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61" name="150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89" name="227 - Ομάδα"/>
                <p:cNvGrpSpPr/>
                <p:nvPr/>
              </p:nvGrpSpPr>
              <p:grpSpPr>
                <a:xfrm rot="17693970">
                  <a:off x="11157944" y="2239614"/>
                  <a:ext cx="301084" cy="263088"/>
                  <a:chOff x="683568" y="1268760"/>
                  <a:chExt cx="288000" cy="144016"/>
                </a:xfrm>
              </p:grpSpPr>
              <p:sp>
                <p:nvSpPr>
                  <p:cNvPr id="158" name="147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59" name="148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90" name="230 - Ομάδα"/>
                <p:cNvGrpSpPr/>
                <p:nvPr/>
              </p:nvGrpSpPr>
              <p:grpSpPr>
                <a:xfrm>
                  <a:off x="11407073" y="2388844"/>
                  <a:ext cx="526118" cy="150558"/>
                  <a:chOff x="683568" y="1268760"/>
                  <a:chExt cx="288000" cy="144016"/>
                </a:xfrm>
              </p:grpSpPr>
              <p:sp>
                <p:nvSpPr>
                  <p:cNvPr id="156" name="145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57" name="146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91" name="239 - Ομάδα"/>
                <p:cNvGrpSpPr/>
                <p:nvPr/>
              </p:nvGrpSpPr>
              <p:grpSpPr>
                <a:xfrm rot="20961576">
                  <a:off x="9326740" y="2211784"/>
                  <a:ext cx="526118" cy="150558"/>
                  <a:chOff x="683568" y="1268760"/>
                  <a:chExt cx="288000" cy="144016"/>
                </a:xfrm>
              </p:grpSpPr>
              <p:sp>
                <p:nvSpPr>
                  <p:cNvPr id="154" name="141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55" name="142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92" name="242 - Ομάδα"/>
                <p:cNvGrpSpPr/>
                <p:nvPr/>
              </p:nvGrpSpPr>
              <p:grpSpPr>
                <a:xfrm rot="331020">
                  <a:off x="9852915" y="2211784"/>
                  <a:ext cx="526118" cy="150558"/>
                  <a:chOff x="683568" y="1268760"/>
                  <a:chExt cx="288000" cy="144016"/>
                </a:xfrm>
              </p:grpSpPr>
              <p:sp>
                <p:nvSpPr>
                  <p:cNvPr id="152" name="139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53" name="140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93" name="245 - Ομάδα"/>
                <p:cNvGrpSpPr/>
                <p:nvPr/>
              </p:nvGrpSpPr>
              <p:grpSpPr>
                <a:xfrm rot="21102486">
                  <a:off x="11259307" y="2108651"/>
                  <a:ext cx="526118" cy="150558"/>
                  <a:chOff x="683568" y="1268760"/>
                  <a:chExt cx="288000" cy="144016"/>
                </a:xfrm>
              </p:grpSpPr>
              <p:sp>
                <p:nvSpPr>
                  <p:cNvPr id="150" name="137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51" name="138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94" name="248 - Ομάδα"/>
                <p:cNvGrpSpPr/>
                <p:nvPr/>
              </p:nvGrpSpPr>
              <p:grpSpPr>
                <a:xfrm rot="786097">
                  <a:off x="11568125" y="1973111"/>
                  <a:ext cx="591883" cy="188178"/>
                  <a:chOff x="683568" y="1268760"/>
                  <a:chExt cx="324000" cy="144016"/>
                </a:xfrm>
              </p:grpSpPr>
              <p:sp>
                <p:nvSpPr>
                  <p:cNvPr id="148" name="135 - Στρογγυλεμένο ορθογώνιο"/>
                  <p:cNvSpPr/>
                  <p:nvPr/>
                </p:nvSpPr>
                <p:spPr>
                  <a:xfrm>
                    <a:off x="683568" y="1268760"/>
                    <a:ext cx="324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49" name="136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95" name="251 - Ομάδα"/>
                <p:cNvGrpSpPr/>
                <p:nvPr/>
              </p:nvGrpSpPr>
              <p:grpSpPr>
                <a:xfrm rot="20732674">
                  <a:off x="9852915" y="1910666"/>
                  <a:ext cx="526118" cy="150558"/>
                  <a:chOff x="683568" y="1268760"/>
                  <a:chExt cx="288000" cy="144016"/>
                </a:xfrm>
              </p:grpSpPr>
              <p:sp>
                <p:nvSpPr>
                  <p:cNvPr id="146" name="133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47" name="134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96" name="254 - Ομάδα"/>
                <p:cNvGrpSpPr/>
                <p:nvPr/>
              </p:nvGrpSpPr>
              <p:grpSpPr>
                <a:xfrm>
                  <a:off x="9170765" y="1760107"/>
                  <a:ext cx="550548" cy="185591"/>
                  <a:chOff x="683567" y="1235249"/>
                  <a:chExt cx="301373" cy="177527"/>
                </a:xfrm>
              </p:grpSpPr>
              <p:sp>
                <p:nvSpPr>
                  <p:cNvPr id="144" name="131 - Στρογγυλεμένο ορθογώνιο"/>
                  <p:cNvSpPr/>
                  <p:nvPr/>
                </p:nvSpPr>
                <p:spPr>
                  <a:xfrm>
                    <a:off x="683567" y="1235249"/>
                    <a:ext cx="301373" cy="177527"/>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45" name="132 - Έλλειψη"/>
                  <p:cNvSpPr/>
                  <p:nvPr/>
                </p:nvSpPr>
                <p:spPr>
                  <a:xfrm>
                    <a:off x="763527" y="1272752"/>
                    <a:ext cx="144000" cy="10800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97" name="273 - Ομάδα"/>
                <p:cNvGrpSpPr/>
                <p:nvPr/>
              </p:nvGrpSpPr>
              <p:grpSpPr>
                <a:xfrm>
                  <a:off x="10354662" y="1711331"/>
                  <a:ext cx="334085" cy="304725"/>
                  <a:chOff x="5907819" y="797846"/>
                  <a:chExt cx="182880" cy="291483"/>
                </a:xfrm>
              </p:grpSpPr>
              <p:sp>
                <p:nvSpPr>
                  <p:cNvPr id="142" name="129 - Ελεύθερη σχεδίαση"/>
                  <p:cNvSpPr/>
                  <p:nvPr/>
                </p:nvSpPr>
                <p:spPr>
                  <a:xfrm>
                    <a:off x="5907819" y="797846"/>
                    <a:ext cx="182880" cy="291483"/>
                  </a:xfrm>
                  <a:custGeom>
                    <a:avLst/>
                    <a:gdLst>
                      <a:gd name="connsiteX0" fmla="*/ 119270 w 182880"/>
                      <a:gd name="connsiteY0" fmla="*/ 5236 h 291483"/>
                      <a:gd name="connsiteX1" fmla="*/ 119270 w 182880"/>
                      <a:gd name="connsiteY1" fmla="*/ 5236 h 291483"/>
                      <a:gd name="connsiteX2" fmla="*/ 47708 w 182880"/>
                      <a:gd name="connsiteY2" fmla="*/ 21138 h 291483"/>
                      <a:gd name="connsiteX3" fmla="*/ 23854 w 182880"/>
                      <a:gd name="connsiteY3" fmla="*/ 29090 h 291483"/>
                      <a:gd name="connsiteX4" fmla="*/ 7951 w 182880"/>
                      <a:gd name="connsiteY4" fmla="*/ 76797 h 291483"/>
                      <a:gd name="connsiteX5" fmla="*/ 0 w 182880"/>
                      <a:gd name="connsiteY5" fmla="*/ 100651 h 291483"/>
                      <a:gd name="connsiteX6" fmla="*/ 7951 w 182880"/>
                      <a:gd name="connsiteY6" fmla="*/ 219921 h 291483"/>
                      <a:gd name="connsiteX7" fmla="*/ 23854 w 182880"/>
                      <a:gd name="connsiteY7" fmla="*/ 275580 h 291483"/>
                      <a:gd name="connsiteX8" fmla="*/ 47708 w 182880"/>
                      <a:gd name="connsiteY8" fmla="*/ 283531 h 291483"/>
                      <a:gd name="connsiteX9" fmla="*/ 103367 w 182880"/>
                      <a:gd name="connsiteY9" fmla="*/ 291483 h 291483"/>
                      <a:gd name="connsiteX10" fmla="*/ 151075 w 182880"/>
                      <a:gd name="connsiteY10" fmla="*/ 267629 h 291483"/>
                      <a:gd name="connsiteX11" fmla="*/ 182880 w 182880"/>
                      <a:gd name="connsiteY11" fmla="*/ 219921 h 291483"/>
                      <a:gd name="connsiteX12" fmla="*/ 174929 w 182880"/>
                      <a:gd name="connsiteY12" fmla="*/ 84749 h 291483"/>
                      <a:gd name="connsiteX13" fmla="*/ 159026 w 182880"/>
                      <a:gd name="connsiteY13" fmla="*/ 60895 h 291483"/>
                      <a:gd name="connsiteX14" fmla="*/ 135172 w 182880"/>
                      <a:gd name="connsiteY14" fmla="*/ 5236 h 291483"/>
                      <a:gd name="connsiteX15" fmla="*/ 119270 w 182880"/>
                      <a:gd name="connsiteY15" fmla="*/ 5236 h 29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 h="291483">
                        <a:moveTo>
                          <a:pt x="119270" y="5236"/>
                        </a:moveTo>
                        <a:lnTo>
                          <a:pt x="119270" y="5236"/>
                        </a:lnTo>
                        <a:cubicBezTo>
                          <a:pt x="95416" y="10537"/>
                          <a:pt x="71414" y="15211"/>
                          <a:pt x="47708" y="21138"/>
                        </a:cubicBezTo>
                        <a:cubicBezTo>
                          <a:pt x="39577" y="23171"/>
                          <a:pt x="28726" y="22270"/>
                          <a:pt x="23854" y="29090"/>
                        </a:cubicBezTo>
                        <a:cubicBezTo>
                          <a:pt x="14111" y="42730"/>
                          <a:pt x="13252" y="60895"/>
                          <a:pt x="7951" y="76797"/>
                        </a:cubicBezTo>
                        <a:lnTo>
                          <a:pt x="0" y="100651"/>
                        </a:lnTo>
                        <a:cubicBezTo>
                          <a:pt x="2650" y="140408"/>
                          <a:pt x="3780" y="180295"/>
                          <a:pt x="7951" y="219921"/>
                        </a:cubicBezTo>
                        <a:cubicBezTo>
                          <a:pt x="7975" y="220150"/>
                          <a:pt x="20087" y="271813"/>
                          <a:pt x="23854" y="275580"/>
                        </a:cubicBezTo>
                        <a:cubicBezTo>
                          <a:pt x="29781" y="281507"/>
                          <a:pt x="39489" y="281887"/>
                          <a:pt x="47708" y="283531"/>
                        </a:cubicBezTo>
                        <a:cubicBezTo>
                          <a:pt x="66085" y="287207"/>
                          <a:pt x="84814" y="288832"/>
                          <a:pt x="103367" y="291483"/>
                        </a:cubicBezTo>
                        <a:cubicBezTo>
                          <a:pt x="120380" y="285811"/>
                          <a:pt x="138383" y="282134"/>
                          <a:pt x="151075" y="267629"/>
                        </a:cubicBezTo>
                        <a:cubicBezTo>
                          <a:pt x="163661" y="253245"/>
                          <a:pt x="182880" y="219921"/>
                          <a:pt x="182880" y="219921"/>
                        </a:cubicBezTo>
                        <a:cubicBezTo>
                          <a:pt x="180230" y="174864"/>
                          <a:pt x="181624" y="129385"/>
                          <a:pt x="174929" y="84749"/>
                        </a:cubicBezTo>
                        <a:cubicBezTo>
                          <a:pt x="173511" y="75298"/>
                          <a:pt x="162790" y="69679"/>
                          <a:pt x="159026" y="60895"/>
                        </a:cubicBezTo>
                        <a:cubicBezTo>
                          <a:pt x="149061" y="37643"/>
                          <a:pt x="156872" y="22596"/>
                          <a:pt x="135172" y="5236"/>
                        </a:cubicBezTo>
                        <a:cubicBezTo>
                          <a:pt x="128627" y="0"/>
                          <a:pt x="121920" y="5236"/>
                          <a:pt x="119270" y="5236"/>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43" name="130 - Ελεύθερη σχεδίαση"/>
                  <p:cNvSpPr/>
                  <p:nvPr/>
                </p:nvSpPr>
                <p:spPr>
                  <a:xfrm>
                    <a:off x="5949361" y="870233"/>
                    <a:ext cx="109533" cy="155486"/>
                  </a:xfrm>
                  <a:custGeom>
                    <a:avLst/>
                    <a:gdLst>
                      <a:gd name="connsiteX0" fmla="*/ 30020 w 109533"/>
                      <a:gd name="connsiteY0" fmla="*/ 12362 h 155486"/>
                      <a:gd name="connsiteX1" fmla="*/ 30020 w 109533"/>
                      <a:gd name="connsiteY1" fmla="*/ 12362 h 155486"/>
                      <a:gd name="connsiteX2" fmla="*/ 14118 w 109533"/>
                      <a:gd name="connsiteY2" fmla="*/ 123681 h 155486"/>
                      <a:gd name="connsiteX3" fmla="*/ 22069 w 109533"/>
                      <a:gd name="connsiteY3" fmla="*/ 147535 h 155486"/>
                      <a:gd name="connsiteX4" fmla="*/ 53874 w 109533"/>
                      <a:gd name="connsiteY4" fmla="*/ 155486 h 155486"/>
                      <a:gd name="connsiteX5" fmla="*/ 77728 w 109533"/>
                      <a:gd name="connsiteY5" fmla="*/ 147535 h 155486"/>
                      <a:gd name="connsiteX6" fmla="*/ 109533 w 109533"/>
                      <a:gd name="connsiteY6" fmla="*/ 99827 h 155486"/>
                      <a:gd name="connsiteX7" fmla="*/ 93631 w 109533"/>
                      <a:gd name="connsiteY7" fmla="*/ 52119 h 155486"/>
                      <a:gd name="connsiteX8" fmla="*/ 85679 w 109533"/>
                      <a:gd name="connsiteY8" fmla="*/ 20314 h 155486"/>
                      <a:gd name="connsiteX9" fmla="*/ 30020 w 109533"/>
                      <a:gd name="connsiteY9" fmla="*/ 12362 h 15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533" h="155486">
                        <a:moveTo>
                          <a:pt x="30020" y="12362"/>
                        </a:moveTo>
                        <a:lnTo>
                          <a:pt x="30020" y="12362"/>
                        </a:lnTo>
                        <a:cubicBezTo>
                          <a:pt x="3937" y="81918"/>
                          <a:pt x="0" y="60150"/>
                          <a:pt x="14118" y="123681"/>
                        </a:cubicBezTo>
                        <a:cubicBezTo>
                          <a:pt x="15936" y="131863"/>
                          <a:pt x="15524" y="142299"/>
                          <a:pt x="22069" y="147535"/>
                        </a:cubicBezTo>
                        <a:cubicBezTo>
                          <a:pt x="30602" y="154362"/>
                          <a:pt x="43272" y="152836"/>
                          <a:pt x="53874" y="155486"/>
                        </a:cubicBezTo>
                        <a:cubicBezTo>
                          <a:pt x="61825" y="152836"/>
                          <a:pt x="71801" y="153462"/>
                          <a:pt x="77728" y="147535"/>
                        </a:cubicBezTo>
                        <a:cubicBezTo>
                          <a:pt x="91243" y="134020"/>
                          <a:pt x="109533" y="99827"/>
                          <a:pt x="109533" y="99827"/>
                        </a:cubicBezTo>
                        <a:cubicBezTo>
                          <a:pt x="104232" y="83924"/>
                          <a:pt x="97697" y="68381"/>
                          <a:pt x="93631" y="52119"/>
                        </a:cubicBezTo>
                        <a:cubicBezTo>
                          <a:pt x="90980" y="41517"/>
                          <a:pt x="91741" y="29407"/>
                          <a:pt x="85679" y="20314"/>
                        </a:cubicBezTo>
                        <a:cubicBezTo>
                          <a:pt x="72136" y="0"/>
                          <a:pt x="39297" y="13687"/>
                          <a:pt x="30020" y="12362"/>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98" name="274 - Ομάδα"/>
                <p:cNvGrpSpPr/>
                <p:nvPr/>
              </p:nvGrpSpPr>
              <p:grpSpPr>
                <a:xfrm rot="2400000">
                  <a:off x="10076000" y="1550734"/>
                  <a:ext cx="394588" cy="413990"/>
                  <a:chOff x="5907819" y="797846"/>
                  <a:chExt cx="182880" cy="291483"/>
                </a:xfrm>
              </p:grpSpPr>
              <p:sp>
                <p:nvSpPr>
                  <p:cNvPr id="140" name="127 - Ελεύθερη σχεδίαση"/>
                  <p:cNvSpPr/>
                  <p:nvPr/>
                </p:nvSpPr>
                <p:spPr>
                  <a:xfrm>
                    <a:off x="5907819" y="797846"/>
                    <a:ext cx="182880" cy="291483"/>
                  </a:xfrm>
                  <a:custGeom>
                    <a:avLst/>
                    <a:gdLst>
                      <a:gd name="connsiteX0" fmla="*/ 119270 w 182880"/>
                      <a:gd name="connsiteY0" fmla="*/ 5236 h 291483"/>
                      <a:gd name="connsiteX1" fmla="*/ 119270 w 182880"/>
                      <a:gd name="connsiteY1" fmla="*/ 5236 h 291483"/>
                      <a:gd name="connsiteX2" fmla="*/ 47708 w 182880"/>
                      <a:gd name="connsiteY2" fmla="*/ 21138 h 291483"/>
                      <a:gd name="connsiteX3" fmla="*/ 23854 w 182880"/>
                      <a:gd name="connsiteY3" fmla="*/ 29090 h 291483"/>
                      <a:gd name="connsiteX4" fmla="*/ 7951 w 182880"/>
                      <a:gd name="connsiteY4" fmla="*/ 76797 h 291483"/>
                      <a:gd name="connsiteX5" fmla="*/ 0 w 182880"/>
                      <a:gd name="connsiteY5" fmla="*/ 100651 h 291483"/>
                      <a:gd name="connsiteX6" fmla="*/ 7951 w 182880"/>
                      <a:gd name="connsiteY6" fmla="*/ 219921 h 291483"/>
                      <a:gd name="connsiteX7" fmla="*/ 23854 w 182880"/>
                      <a:gd name="connsiteY7" fmla="*/ 275580 h 291483"/>
                      <a:gd name="connsiteX8" fmla="*/ 47708 w 182880"/>
                      <a:gd name="connsiteY8" fmla="*/ 283531 h 291483"/>
                      <a:gd name="connsiteX9" fmla="*/ 103367 w 182880"/>
                      <a:gd name="connsiteY9" fmla="*/ 291483 h 291483"/>
                      <a:gd name="connsiteX10" fmla="*/ 151075 w 182880"/>
                      <a:gd name="connsiteY10" fmla="*/ 267629 h 291483"/>
                      <a:gd name="connsiteX11" fmla="*/ 182880 w 182880"/>
                      <a:gd name="connsiteY11" fmla="*/ 219921 h 291483"/>
                      <a:gd name="connsiteX12" fmla="*/ 174929 w 182880"/>
                      <a:gd name="connsiteY12" fmla="*/ 84749 h 291483"/>
                      <a:gd name="connsiteX13" fmla="*/ 159026 w 182880"/>
                      <a:gd name="connsiteY13" fmla="*/ 60895 h 291483"/>
                      <a:gd name="connsiteX14" fmla="*/ 135172 w 182880"/>
                      <a:gd name="connsiteY14" fmla="*/ 5236 h 291483"/>
                      <a:gd name="connsiteX15" fmla="*/ 119270 w 182880"/>
                      <a:gd name="connsiteY15" fmla="*/ 5236 h 29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 h="291483">
                        <a:moveTo>
                          <a:pt x="119270" y="5236"/>
                        </a:moveTo>
                        <a:lnTo>
                          <a:pt x="119270" y="5236"/>
                        </a:lnTo>
                        <a:cubicBezTo>
                          <a:pt x="95416" y="10537"/>
                          <a:pt x="71414" y="15211"/>
                          <a:pt x="47708" y="21138"/>
                        </a:cubicBezTo>
                        <a:cubicBezTo>
                          <a:pt x="39577" y="23171"/>
                          <a:pt x="28726" y="22270"/>
                          <a:pt x="23854" y="29090"/>
                        </a:cubicBezTo>
                        <a:cubicBezTo>
                          <a:pt x="14111" y="42730"/>
                          <a:pt x="13252" y="60895"/>
                          <a:pt x="7951" y="76797"/>
                        </a:cubicBezTo>
                        <a:lnTo>
                          <a:pt x="0" y="100651"/>
                        </a:lnTo>
                        <a:cubicBezTo>
                          <a:pt x="2650" y="140408"/>
                          <a:pt x="3780" y="180295"/>
                          <a:pt x="7951" y="219921"/>
                        </a:cubicBezTo>
                        <a:cubicBezTo>
                          <a:pt x="7975" y="220150"/>
                          <a:pt x="20087" y="271813"/>
                          <a:pt x="23854" y="275580"/>
                        </a:cubicBezTo>
                        <a:cubicBezTo>
                          <a:pt x="29781" y="281507"/>
                          <a:pt x="39489" y="281887"/>
                          <a:pt x="47708" y="283531"/>
                        </a:cubicBezTo>
                        <a:cubicBezTo>
                          <a:pt x="66085" y="287207"/>
                          <a:pt x="84814" y="288832"/>
                          <a:pt x="103367" y="291483"/>
                        </a:cubicBezTo>
                        <a:cubicBezTo>
                          <a:pt x="120380" y="285811"/>
                          <a:pt x="138383" y="282134"/>
                          <a:pt x="151075" y="267629"/>
                        </a:cubicBezTo>
                        <a:cubicBezTo>
                          <a:pt x="163661" y="253245"/>
                          <a:pt x="182880" y="219921"/>
                          <a:pt x="182880" y="219921"/>
                        </a:cubicBezTo>
                        <a:cubicBezTo>
                          <a:pt x="180230" y="174864"/>
                          <a:pt x="181624" y="129385"/>
                          <a:pt x="174929" y="84749"/>
                        </a:cubicBezTo>
                        <a:cubicBezTo>
                          <a:pt x="173511" y="75298"/>
                          <a:pt x="162790" y="69679"/>
                          <a:pt x="159026" y="60895"/>
                        </a:cubicBezTo>
                        <a:cubicBezTo>
                          <a:pt x="149061" y="37643"/>
                          <a:pt x="156872" y="22596"/>
                          <a:pt x="135172" y="5236"/>
                        </a:cubicBezTo>
                        <a:cubicBezTo>
                          <a:pt x="128627" y="0"/>
                          <a:pt x="121920" y="5236"/>
                          <a:pt x="119270" y="5236"/>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41" name="128 - Ελεύθερη σχεδίαση"/>
                  <p:cNvSpPr/>
                  <p:nvPr/>
                </p:nvSpPr>
                <p:spPr>
                  <a:xfrm>
                    <a:off x="5949361" y="870233"/>
                    <a:ext cx="109533" cy="155486"/>
                  </a:xfrm>
                  <a:custGeom>
                    <a:avLst/>
                    <a:gdLst>
                      <a:gd name="connsiteX0" fmla="*/ 30020 w 109533"/>
                      <a:gd name="connsiteY0" fmla="*/ 12362 h 155486"/>
                      <a:gd name="connsiteX1" fmla="*/ 30020 w 109533"/>
                      <a:gd name="connsiteY1" fmla="*/ 12362 h 155486"/>
                      <a:gd name="connsiteX2" fmla="*/ 14118 w 109533"/>
                      <a:gd name="connsiteY2" fmla="*/ 123681 h 155486"/>
                      <a:gd name="connsiteX3" fmla="*/ 22069 w 109533"/>
                      <a:gd name="connsiteY3" fmla="*/ 147535 h 155486"/>
                      <a:gd name="connsiteX4" fmla="*/ 53874 w 109533"/>
                      <a:gd name="connsiteY4" fmla="*/ 155486 h 155486"/>
                      <a:gd name="connsiteX5" fmla="*/ 77728 w 109533"/>
                      <a:gd name="connsiteY5" fmla="*/ 147535 h 155486"/>
                      <a:gd name="connsiteX6" fmla="*/ 109533 w 109533"/>
                      <a:gd name="connsiteY6" fmla="*/ 99827 h 155486"/>
                      <a:gd name="connsiteX7" fmla="*/ 93631 w 109533"/>
                      <a:gd name="connsiteY7" fmla="*/ 52119 h 155486"/>
                      <a:gd name="connsiteX8" fmla="*/ 85679 w 109533"/>
                      <a:gd name="connsiteY8" fmla="*/ 20314 h 155486"/>
                      <a:gd name="connsiteX9" fmla="*/ 30020 w 109533"/>
                      <a:gd name="connsiteY9" fmla="*/ 12362 h 15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533" h="155486">
                        <a:moveTo>
                          <a:pt x="30020" y="12362"/>
                        </a:moveTo>
                        <a:lnTo>
                          <a:pt x="30020" y="12362"/>
                        </a:lnTo>
                        <a:cubicBezTo>
                          <a:pt x="3937" y="81918"/>
                          <a:pt x="0" y="60150"/>
                          <a:pt x="14118" y="123681"/>
                        </a:cubicBezTo>
                        <a:cubicBezTo>
                          <a:pt x="15936" y="131863"/>
                          <a:pt x="15524" y="142299"/>
                          <a:pt x="22069" y="147535"/>
                        </a:cubicBezTo>
                        <a:cubicBezTo>
                          <a:pt x="30602" y="154362"/>
                          <a:pt x="43272" y="152836"/>
                          <a:pt x="53874" y="155486"/>
                        </a:cubicBezTo>
                        <a:cubicBezTo>
                          <a:pt x="61825" y="152836"/>
                          <a:pt x="71801" y="153462"/>
                          <a:pt x="77728" y="147535"/>
                        </a:cubicBezTo>
                        <a:cubicBezTo>
                          <a:pt x="91243" y="134020"/>
                          <a:pt x="109533" y="99827"/>
                          <a:pt x="109533" y="99827"/>
                        </a:cubicBezTo>
                        <a:cubicBezTo>
                          <a:pt x="104232" y="83924"/>
                          <a:pt x="97697" y="68381"/>
                          <a:pt x="93631" y="52119"/>
                        </a:cubicBezTo>
                        <a:cubicBezTo>
                          <a:pt x="90980" y="41517"/>
                          <a:pt x="91741" y="29407"/>
                          <a:pt x="85679" y="20314"/>
                        </a:cubicBezTo>
                        <a:cubicBezTo>
                          <a:pt x="72136" y="0"/>
                          <a:pt x="39297" y="13687"/>
                          <a:pt x="30020" y="12362"/>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99" name="277 - Ομάδα"/>
                <p:cNvGrpSpPr/>
                <p:nvPr/>
              </p:nvGrpSpPr>
              <p:grpSpPr>
                <a:xfrm rot="20340000">
                  <a:off x="9678622" y="1590620"/>
                  <a:ext cx="407856" cy="360603"/>
                  <a:chOff x="5907819" y="797846"/>
                  <a:chExt cx="182880" cy="291483"/>
                </a:xfrm>
              </p:grpSpPr>
              <p:sp>
                <p:nvSpPr>
                  <p:cNvPr id="138" name="125 - Ελεύθερη σχεδίαση"/>
                  <p:cNvSpPr/>
                  <p:nvPr/>
                </p:nvSpPr>
                <p:spPr>
                  <a:xfrm>
                    <a:off x="5907819" y="797846"/>
                    <a:ext cx="182880" cy="291483"/>
                  </a:xfrm>
                  <a:custGeom>
                    <a:avLst/>
                    <a:gdLst>
                      <a:gd name="connsiteX0" fmla="*/ 119270 w 182880"/>
                      <a:gd name="connsiteY0" fmla="*/ 5236 h 291483"/>
                      <a:gd name="connsiteX1" fmla="*/ 119270 w 182880"/>
                      <a:gd name="connsiteY1" fmla="*/ 5236 h 291483"/>
                      <a:gd name="connsiteX2" fmla="*/ 47708 w 182880"/>
                      <a:gd name="connsiteY2" fmla="*/ 21138 h 291483"/>
                      <a:gd name="connsiteX3" fmla="*/ 23854 w 182880"/>
                      <a:gd name="connsiteY3" fmla="*/ 29090 h 291483"/>
                      <a:gd name="connsiteX4" fmla="*/ 7951 w 182880"/>
                      <a:gd name="connsiteY4" fmla="*/ 76797 h 291483"/>
                      <a:gd name="connsiteX5" fmla="*/ 0 w 182880"/>
                      <a:gd name="connsiteY5" fmla="*/ 100651 h 291483"/>
                      <a:gd name="connsiteX6" fmla="*/ 7951 w 182880"/>
                      <a:gd name="connsiteY6" fmla="*/ 219921 h 291483"/>
                      <a:gd name="connsiteX7" fmla="*/ 23854 w 182880"/>
                      <a:gd name="connsiteY7" fmla="*/ 275580 h 291483"/>
                      <a:gd name="connsiteX8" fmla="*/ 47708 w 182880"/>
                      <a:gd name="connsiteY8" fmla="*/ 283531 h 291483"/>
                      <a:gd name="connsiteX9" fmla="*/ 103367 w 182880"/>
                      <a:gd name="connsiteY9" fmla="*/ 291483 h 291483"/>
                      <a:gd name="connsiteX10" fmla="*/ 151075 w 182880"/>
                      <a:gd name="connsiteY10" fmla="*/ 267629 h 291483"/>
                      <a:gd name="connsiteX11" fmla="*/ 182880 w 182880"/>
                      <a:gd name="connsiteY11" fmla="*/ 219921 h 291483"/>
                      <a:gd name="connsiteX12" fmla="*/ 174929 w 182880"/>
                      <a:gd name="connsiteY12" fmla="*/ 84749 h 291483"/>
                      <a:gd name="connsiteX13" fmla="*/ 159026 w 182880"/>
                      <a:gd name="connsiteY13" fmla="*/ 60895 h 291483"/>
                      <a:gd name="connsiteX14" fmla="*/ 135172 w 182880"/>
                      <a:gd name="connsiteY14" fmla="*/ 5236 h 291483"/>
                      <a:gd name="connsiteX15" fmla="*/ 119270 w 182880"/>
                      <a:gd name="connsiteY15" fmla="*/ 5236 h 29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 h="291483">
                        <a:moveTo>
                          <a:pt x="119270" y="5236"/>
                        </a:moveTo>
                        <a:lnTo>
                          <a:pt x="119270" y="5236"/>
                        </a:lnTo>
                        <a:cubicBezTo>
                          <a:pt x="95416" y="10537"/>
                          <a:pt x="71414" y="15211"/>
                          <a:pt x="47708" y="21138"/>
                        </a:cubicBezTo>
                        <a:cubicBezTo>
                          <a:pt x="39577" y="23171"/>
                          <a:pt x="28726" y="22270"/>
                          <a:pt x="23854" y="29090"/>
                        </a:cubicBezTo>
                        <a:cubicBezTo>
                          <a:pt x="14111" y="42730"/>
                          <a:pt x="13252" y="60895"/>
                          <a:pt x="7951" y="76797"/>
                        </a:cubicBezTo>
                        <a:lnTo>
                          <a:pt x="0" y="100651"/>
                        </a:lnTo>
                        <a:cubicBezTo>
                          <a:pt x="2650" y="140408"/>
                          <a:pt x="3780" y="180295"/>
                          <a:pt x="7951" y="219921"/>
                        </a:cubicBezTo>
                        <a:cubicBezTo>
                          <a:pt x="7975" y="220150"/>
                          <a:pt x="20087" y="271813"/>
                          <a:pt x="23854" y="275580"/>
                        </a:cubicBezTo>
                        <a:cubicBezTo>
                          <a:pt x="29781" y="281507"/>
                          <a:pt x="39489" y="281887"/>
                          <a:pt x="47708" y="283531"/>
                        </a:cubicBezTo>
                        <a:cubicBezTo>
                          <a:pt x="66085" y="287207"/>
                          <a:pt x="84814" y="288832"/>
                          <a:pt x="103367" y="291483"/>
                        </a:cubicBezTo>
                        <a:cubicBezTo>
                          <a:pt x="120380" y="285811"/>
                          <a:pt x="138383" y="282134"/>
                          <a:pt x="151075" y="267629"/>
                        </a:cubicBezTo>
                        <a:cubicBezTo>
                          <a:pt x="163661" y="253245"/>
                          <a:pt x="182880" y="219921"/>
                          <a:pt x="182880" y="219921"/>
                        </a:cubicBezTo>
                        <a:cubicBezTo>
                          <a:pt x="180230" y="174864"/>
                          <a:pt x="181624" y="129385"/>
                          <a:pt x="174929" y="84749"/>
                        </a:cubicBezTo>
                        <a:cubicBezTo>
                          <a:pt x="173511" y="75298"/>
                          <a:pt x="162790" y="69679"/>
                          <a:pt x="159026" y="60895"/>
                        </a:cubicBezTo>
                        <a:cubicBezTo>
                          <a:pt x="149061" y="37643"/>
                          <a:pt x="156872" y="22596"/>
                          <a:pt x="135172" y="5236"/>
                        </a:cubicBezTo>
                        <a:cubicBezTo>
                          <a:pt x="128627" y="0"/>
                          <a:pt x="121920" y="5236"/>
                          <a:pt x="119270" y="5236"/>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39" name="126 - Ελεύθερη σχεδίαση"/>
                  <p:cNvSpPr/>
                  <p:nvPr/>
                </p:nvSpPr>
                <p:spPr>
                  <a:xfrm>
                    <a:off x="5949361" y="870233"/>
                    <a:ext cx="109533" cy="155486"/>
                  </a:xfrm>
                  <a:custGeom>
                    <a:avLst/>
                    <a:gdLst>
                      <a:gd name="connsiteX0" fmla="*/ 30020 w 109533"/>
                      <a:gd name="connsiteY0" fmla="*/ 12362 h 155486"/>
                      <a:gd name="connsiteX1" fmla="*/ 30020 w 109533"/>
                      <a:gd name="connsiteY1" fmla="*/ 12362 h 155486"/>
                      <a:gd name="connsiteX2" fmla="*/ 14118 w 109533"/>
                      <a:gd name="connsiteY2" fmla="*/ 123681 h 155486"/>
                      <a:gd name="connsiteX3" fmla="*/ 22069 w 109533"/>
                      <a:gd name="connsiteY3" fmla="*/ 147535 h 155486"/>
                      <a:gd name="connsiteX4" fmla="*/ 53874 w 109533"/>
                      <a:gd name="connsiteY4" fmla="*/ 155486 h 155486"/>
                      <a:gd name="connsiteX5" fmla="*/ 77728 w 109533"/>
                      <a:gd name="connsiteY5" fmla="*/ 147535 h 155486"/>
                      <a:gd name="connsiteX6" fmla="*/ 109533 w 109533"/>
                      <a:gd name="connsiteY6" fmla="*/ 99827 h 155486"/>
                      <a:gd name="connsiteX7" fmla="*/ 93631 w 109533"/>
                      <a:gd name="connsiteY7" fmla="*/ 52119 h 155486"/>
                      <a:gd name="connsiteX8" fmla="*/ 85679 w 109533"/>
                      <a:gd name="connsiteY8" fmla="*/ 20314 h 155486"/>
                      <a:gd name="connsiteX9" fmla="*/ 30020 w 109533"/>
                      <a:gd name="connsiteY9" fmla="*/ 12362 h 15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533" h="155486">
                        <a:moveTo>
                          <a:pt x="30020" y="12362"/>
                        </a:moveTo>
                        <a:lnTo>
                          <a:pt x="30020" y="12362"/>
                        </a:lnTo>
                        <a:cubicBezTo>
                          <a:pt x="3937" y="81918"/>
                          <a:pt x="0" y="60150"/>
                          <a:pt x="14118" y="123681"/>
                        </a:cubicBezTo>
                        <a:cubicBezTo>
                          <a:pt x="15936" y="131863"/>
                          <a:pt x="15524" y="142299"/>
                          <a:pt x="22069" y="147535"/>
                        </a:cubicBezTo>
                        <a:cubicBezTo>
                          <a:pt x="30602" y="154362"/>
                          <a:pt x="43272" y="152836"/>
                          <a:pt x="53874" y="155486"/>
                        </a:cubicBezTo>
                        <a:cubicBezTo>
                          <a:pt x="61825" y="152836"/>
                          <a:pt x="71801" y="153462"/>
                          <a:pt x="77728" y="147535"/>
                        </a:cubicBezTo>
                        <a:cubicBezTo>
                          <a:pt x="91243" y="134020"/>
                          <a:pt x="109533" y="99827"/>
                          <a:pt x="109533" y="99827"/>
                        </a:cubicBezTo>
                        <a:cubicBezTo>
                          <a:pt x="104232" y="83924"/>
                          <a:pt x="97697" y="68381"/>
                          <a:pt x="93631" y="52119"/>
                        </a:cubicBezTo>
                        <a:cubicBezTo>
                          <a:pt x="90980" y="41517"/>
                          <a:pt x="91741" y="29407"/>
                          <a:pt x="85679" y="20314"/>
                        </a:cubicBezTo>
                        <a:cubicBezTo>
                          <a:pt x="72136" y="0"/>
                          <a:pt x="39297" y="13687"/>
                          <a:pt x="30020" y="12362"/>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100" name="292 - Ομάδα"/>
                <p:cNvGrpSpPr/>
                <p:nvPr/>
              </p:nvGrpSpPr>
              <p:grpSpPr>
                <a:xfrm>
                  <a:off x="10485239" y="1959079"/>
                  <a:ext cx="406713" cy="279207"/>
                  <a:chOff x="5939624" y="857670"/>
                  <a:chExt cx="222637" cy="267074"/>
                </a:xfrm>
              </p:grpSpPr>
              <p:sp>
                <p:nvSpPr>
                  <p:cNvPr id="136" name="123 - Ελεύθερη σχεδίαση"/>
                  <p:cNvSpPr/>
                  <p:nvPr/>
                </p:nvSpPr>
                <p:spPr>
                  <a:xfrm>
                    <a:off x="5939624" y="857670"/>
                    <a:ext cx="222637" cy="267074"/>
                  </a:xfrm>
                  <a:custGeom>
                    <a:avLst/>
                    <a:gdLst>
                      <a:gd name="connsiteX0" fmla="*/ 174929 w 222637"/>
                      <a:gd name="connsiteY0" fmla="*/ 223707 h 311172"/>
                      <a:gd name="connsiteX1" fmla="*/ 174929 w 222637"/>
                      <a:gd name="connsiteY1" fmla="*/ 223707 h 311172"/>
                      <a:gd name="connsiteX2" fmla="*/ 214686 w 222637"/>
                      <a:gd name="connsiteY2" fmla="*/ 112389 h 311172"/>
                      <a:gd name="connsiteX3" fmla="*/ 222637 w 222637"/>
                      <a:gd name="connsiteY3" fmla="*/ 88535 h 311172"/>
                      <a:gd name="connsiteX4" fmla="*/ 206734 w 222637"/>
                      <a:gd name="connsiteY4" fmla="*/ 24925 h 311172"/>
                      <a:gd name="connsiteX5" fmla="*/ 159026 w 222637"/>
                      <a:gd name="connsiteY5" fmla="*/ 1071 h 311172"/>
                      <a:gd name="connsiteX6" fmla="*/ 47708 w 222637"/>
                      <a:gd name="connsiteY6" fmla="*/ 9022 h 311172"/>
                      <a:gd name="connsiteX7" fmla="*/ 31806 w 222637"/>
                      <a:gd name="connsiteY7" fmla="*/ 32876 h 311172"/>
                      <a:gd name="connsiteX8" fmla="*/ 7952 w 222637"/>
                      <a:gd name="connsiteY8" fmla="*/ 48779 h 311172"/>
                      <a:gd name="connsiteX9" fmla="*/ 0 w 222637"/>
                      <a:gd name="connsiteY9" fmla="*/ 72633 h 311172"/>
                      <a:gd name="connsiteX10" fmla="*/ 15903 w 222637"/>
                      <a:gd name="connsiteY10" fmla="*/ 144194 h 311172"/>
                      <a:gd name="connsiteX11" fmla="*/ 47708 w 222637"/>
                      <a:gd name="connsiteY11" fmla="*/ 191902 h 311172"/>
                      <a:gd name="connsiteX12" fmla="*/ 79513 w 222637"/>
                      <a:gd name="connsiteY12" fmla="*/ 239610 h 311172"/>
                      <a:gd name="connsiteX13" fmla="*/ 87465 w 222637"/>
                      <a:gd name="connsiteY13" fmla="*/ 263464 h 311172"/>
                      <a:gd name="connsiteX14" fmla="*/ 127221 w 222637"/>
                      <a:gd name="connsiteY14" fmla="*/ 311172 h 311172"/>
                      <a:gd name="connsiteX15" fmla="*/ 143124 w 222637"/>
                      <a:gd name="connsiteY15" fmla="*/ 287318 h 311172"/>
                      <a:gd name="connsiteX16" fmla="*/ 159026 w 222637"/>
                      <a:gd name="connsiteY16" fmla="*/ 239610 h 311172"/>
                      <a:gd name="connsiteX17" fmla="*/ 174929 w 222637"/>
                      <a:gd name="connsiteY17" fmla="*/ 223707 h 31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637" h="311172">
                        <a:moveTo>
                          <a:pt x="174929" y="223707"/>
                        </a:moveTo>
                        <a:lnTo>
                          <a:pt x="174929" y="223707"/>
                        </a:lnTo>
                        <a:cubicBezTo>
                          <a:pt x="204663" y="144417"/>
                          <a:pt x="191626" y="181568"/>
                          <a:pt x="214686" y="112389"/>
                        </a:cubicBezTo>
                        <a:lnTo>
                          <a:pt x="222637" y="88535"/>
                        </a:lnTo>
                        <a:cubicBezTo>
                          <a:pt x="222240" y="86551"/>
                          <a:pt x="213255" y="33077"/>
                          <a:pt x="206734" y="24925"/>
                        </a:cubicBezTo>
                        <a:cubicBezTo>
                          <a:pt x="195523" y="10911"/>
                          <a:pt x="174741" y="6309"/>
                          <a:pt x="159026" y="1071"/>
                        </a:cubicBezTo>
                        <a:cubicBezTo>
                          <a:pt x="121920" y="3721"/>
                          <a:pt x="83798" y="0"/>
                          <a:pt x="47708" y="9022"/>
                        </a:cubicBezTo>
                        <a:cubicBezTo>
                          <a:pt x="38437" y="11340"/>
                          <a:pt x="38563" y="26119"/>
                          <a:pt x="31806" y="32876"/>
                        </a:cubicBezTo>
                        <a:cubicBezTo>
                          <a:pt x="25049" y="39633"/>
                          <a:pt x="15903" y="43478"/>
                          <a:pt x="7952" y="48779"/>
                        </a:cubicBezTo>
                        <a:cubicBezTo>
                          <a:pt x="5301" y="56730"/>
                          <a:pt x="0" y="64251"/>
                          <a:pt x="0" y="72633"/>
                        </a:cubicBezTo>
                        <a:cubicBezTo>
                          <a:pt x="0" y="81691"/>
                          <a:pt x="7705" y="129437"/>
                          <a:pt x="15903" y="144194"/>
                        </a:cubicBezTo>
                        <a:cubicBezTo>
                          <a:pt x="25185" y="160901"/>
                          <a:pt x="37106" y="175999"/>
                          <a:pt x="47708" y="191902"/>
                        </a:cubicBezTo>
                        <a:lnTo>
                          <a:pt x="79513" y="239610"/>
                        </a:lnTo>
                        <a:cubicBezTo>
                          <a:pt x="82164" y="247561"/>
                          <a:pt x="83717" y="255967"/>
                          <a:pt x="87465" y="263464"/>
                        </a:cubicBezTo>
                        <a:cubicBezTo>
                          <a:pt x="98536" y="285606"/>
                          <a:pt x="109634" y="293585"/>
                          <a:pt x="127221" y="311172"/>
                        </a:cubicBezTo>
                        <a:cubicBezTo>
                          <a:pt x="132522" y="303221"/>
                          <a:pt x="139243" y="296051"/>
                          <a:pt x="143124" y="287318"/>
                        </a:cubicBezTo>
                        <a:cubicBezTo>
                          <a:pt x="149932" y="272000"/>
                          <a:pt x="145079" y="248908"/>
                          <a:pt x="159026" y="239610"/>
                        </a:cubicBezTo>
                        <a:cubicBezTo>
                          <a:pt x="187290" y="220767"/>
                          <a:pt x="172279" y="226357"/>
                          <a:pt x="174929" y="223707"/>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37" name="124 - Ελεύθερη σχεδίαση"/>
                  <p:cNvSpPr/>
                  <p:nvPr/>
                </p:nvSpPr>
                <p:spPr>
                  <a:xfrm>
                    <a:off x="5987858" y="894859"/>
                    <a:ext cx="108074" cy="154714"/>
                  </a:xfrm>
                  <a:custGeom>
                    <a:avLst/>
                    <a:gdLst>
                      <a:gd name="connsiteX0" fmla="*/ 12658 w 108074"/>
                      <a:gd name="connsiteY0" fmla="*/ 3639 h 154714"/>
                      <a:gd name="connsiteX1" fmla="*/ 12658 w 108074"/>
                      <a:gd name="connsiteY1" fmla="*/ 3639 h 154714"/>
                      <a:gd name="connsiteX2" fmla="*/ 4707 w 108074"/>
                      <a:gd name="connsiteY2" fmla="*/ 75201 h 154714"/>
                      <a:gd name="connsiteX3" fmla="*/ 28561 w 108074"/>
                      <a:gd name="connsiteY3" fmla="*/ 83152 h 154714"/>
                      <a:gd name="connsiteX4" fmla="*/ 44464 w 108074"/>
                      <a:gd name="connsiteY4" fmla="*/ 138811 h 154714"/>
                      <a:gd name="connsiteX5" fmla="*/ 68317 w 108074"/>
                      <a:gd name="connsiteY5" fmla="*/ 154714 h 154714"/>
                      <a:gd name="connsiteX6" fmla="*/ 92171 w 108074"/>
                      <a:gd name="connsiteY6" fmla="*/ 146763 h 154714"/>
                      <a:gd name="connsiteX7" fmla="*/ 100123 w 108074"/>
                      <a:gd name="connsiteY7" fmla="*/ 122909 h 154714"/>
                      <a:gd name="connsiteX8" fmla="*/ 108074 w 108074"/>
                      <a:gd name="connsiteY8" fmla="*/ 67250 h 154714"/>
                      <a:gd name="connsiteX9" fmla="*/ 68317 w 108074"/>
                      <a:gd name="connsiteY9" fmla="*/ 3639 h 154714"/>
                      <a:gd name="connsiteX10" fmla="*/ 12658 w 108074"/>
                      <a:gd name="connsiteY10" fmla="*/ 3639 h 15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074" h="154714">
                        <a:moveTo>
                          <a:pt x="12658" y="3639"/>
                        </a:moveTo>
                        <a:lnTo>
                          <a:pt x="12658" y="3639"/>
                        </a:lnTo>
                        <a:cubicBezTo>
                          <a:pt x="10008" y="27493"/>
                          <a:pt x="0" y="51666"/>
                          <a:pt x="4707" y="75201"/>
                        </a:cubicBezTo>
                        <a:cubicBezTo>
                          <a:pt x="6351" y="83420"/>
                          <a:pt x="22634" y="77225"/>
                          <a:pt x="28561" y="83152"/>
                        </a:cubicBezTo>
                        <a:cubicBezTo>
                          <a:pt x="32623" y="87214"/>
                          <a:pt x="44055" y="138198"/>
                          <a:pt x="44464" y="138811"/>
                        </a:cubicBezTo>
                        <a:cubicBezTo>
                          <a:pt x="49765" y="146762"/>
                          <a:pt x="60366" y="149413"/>
                          <a:pt x="68317" y="154714"/>
                        </a:cubicBezTo>
                        <a:cubicBezTo>
                          <a:pt x="76268" y="152064"/>
                          <a:pt x="86244" y="152689"/>
                          <a:pt x="92171" y="146763"/>
                        </a:cubicBezTo>
                        <a:cubicBezTo>
                          <a:pt x="98098" y="140836"/>
                          <a:pt x="98479" y="131128"/>
                          <a:pt x="100123" y="122909"/>
                        </a:cubicBezTo>
                        <a:cubicBezTo>
                          <a:pt x="103799" y="104532"/>
                          <a:pt x="105424" y="85803"/>
                          <a:pt x="108074" y="67250"/>
                        </a:cubicBezTo>
                        <a:cubicBezTo>
                          <a:pt x="100201" y="43631"/>
                          <a:pt x="99818" y="9939"/>
                          <a:pt x="68317" y="3639"/>
                        </a:cubicBezTo>
                        <a:cubicBezTo>
                          <a:pt x="50124" y="0"/>
                          <a:pt x="21934" y="3639"/>
                          <a:pt x="12658" y="3639"/>
                        </a:cubicBezTo>
                        <a:close/>
                      </a:path>
                    </a:pathLst>
                  </a:custGeom>
                  <a:solidFill>
                    <a:srgbClr val="C000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101" name="330 - Ομάδα"/>
                <p:cNvGrpSpPr/>
                <p:nvPr/>
              </p:nvGrpSpPr>
              <p:grpSpPr>
                <a:xfrm>
                  <a:off x="9170765" y="1937170"/>
                  <a:ext cx="695844" cy="225838"/>
                  <a:chOff x="5220072" y="836713"/>
                  <a:chExt cx="380909" cy="216024"/>
                </a:xfrm>
              </p:grpSpPr>
              <p:sp>
                <p:nvSpPr>
                  <p:cNvPr id="134" name="121 - Ελεύθερη σχεδίαση"/>
                  <p:cNvSpPr/>
                  <p:nvPr/>
                </p:nvSpPr>
                <p:spPr>
                  <a:xfrm>
                    <a:off x="5220072" y="836713"/>
                    <a:ext cx="380909" cy="216024"/>
                  </a:xfrm>
                  <a:custGeom>
                    <a:avLst/>
                    <a:gdLst>
                      <a:gd name="connsiteX0" fmla="*/ 254442 w 289509"/>
                      <a:gd name="connsiteY0" fmla="*/ 21570 h 220352"/>
                      <a:gd name="connsiteX1" fmla="*/ 254442 w 289509"/>
                      <a:gd name="connsiteY1" fmla="*/ 21570 h 220352"/>
                      <a:gd name="connsiteX2" fmla="*/ 143124 w 289509"/>
                      <a:gd name="connsiteY2" fmla="*/ 29521 h 220352"/>
                      <a:gd name="connsiteX3" fmla="*/ 15903 w 289509"/>
                      <a:gd name="connsiteY3" fmla="*/ 37472 h 220352"/>
                      <a:gd name="connsiteX4" fmla="*/ 7952 w 289509"/>
                      <a:gd name="connsiteY4" fmla="*/ 93132 h 220352"/>
                      <a:gd name="connsiteX5" fmla="*/ 0 w 289509"/>
                      <a:gd name="connsiteY5" fmla="*/ 124937 h 220352"/>
                      <a:gd name="connsiteX6" fmla="*/ 7952 w 289509"/>
                      <a:gd name="connsiteY6" fmla="*/ 196499 h 220352"/>
                      <a:gd name="connsiteX7" fmla="*/ 23854 w 289509"/>
                      <a:gd name="connsiteY7" fmla="*/ 220352 h 220352"/>
                      <a:gd name="connsiteX8" fmla="*/ 174929 w 289509"/>
                      <a:gd name="connsiteY8" fmla="*/ 196499 h 220352"/>
                      <a:gd name="connsiteX9" fmla="*/ 222637 w 289509"/>
                      <a:gd name="connsiteY9" fmla="*/ 164693 h 220352"/>
                      <a:gd name="connsiteX10" fmla="*/ 254442 w 289509"/>
                      <a:gd name="connsiteY10" fmla="*/ 116986 h 220352"/>
                      <a:gd name="connsiteX11" fmla="*/ 262393 w 289509"/>
                      <a:gd name="connsiteY11" fmla="*/ 93132 h 220352"/>
                      <a:gd name="connsiteX12" fmla="*/ 270345 w 289509"/>
                      <a:gd name="connsiteY12" fmla="*/ 45424 h 220352"/>
                      <a:gd name="connsiteX13" fmla="*/ 254442 w 289509"/>
                      <a:gd name="connsiteY13" fmla="*/ 21570 h 22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09" h="220352">
                        <a:moveTo>
                          <a:pt x="254442" y="21570"/>
                        </a:moveTo>
                        <a:lnTo>
                          <a:pt x="254442" y="21570"/>
                        </a:lnTo>
                        <a:cubicBezTo>
                          <a:pt x="217336" y="24220"/>
                          <a:pt x="180325" y="29521"/>
                          <a:pt x="143124" y="29521"/>
                        </a:cubicBezTo>
                        <a:cubicBezTo>
                          <a:pt x="17203" y="29521"/>
                          <a:pt x="72113" y="0"/>
                          <a:pt x="15903" y="37472"/>
                        </a:cubicBezTo>
                        <a:cubicBezTo>
                          <a:pt x="13253" y="56025"/>
                          <a:pt x="11305" y="74693"/>
                          <a:pt x="7952" y="93132"/>
                        </a:cubicBezTo>
                        <a:cubicBezTo>
                          <a:pt x="5997" y="103884"/>
                          <a:pt x="0" y="114009"/>
                          <a:pt x="0" y="124937"/>
                        </a:cubicBezTo>
                        <a:cubicBezTo>
                          <a:pt x="0" y="148938"/>
                          <a:pt x="2131" y="173215"/>
                          <a:pt x="7952" y="196499"/>
                        </a:cubicBezTo>
                        <a:cubicBezTo>
                          <a:pt x="10270" y="205770"/>
                          <a:pt x="18553" y="212401"/>
                          <a:pt x="23854" y="220352"/>
                        </a:cubicBezTo>
                        <a:cubicBezTo>
                          <a:pt x="159392" y="203410"/>
                          <a:pt x="110531" y="217964"/>
                          <a:pt x="174929" y="196499"/>
                        </a:cubicBezTo>
                        <a:cubicBezTo>
                          <a:pt x="190832" y="185897"/>
                          <a:pt x="212035" y="180596"/>
                          <a:pt x="222637" y="164693"/>
                        </a:cubicBezTo>
                        <a:lnTo>
                          <a:pt x="254442" y="116986"/>
                        </a:lnTo>
                        <a:cubicBezTo>
                          <a:pt x="257092" y="109035"/>
                          <a:pt x="258645" y="100629"/>
                          <a:pt x="262393" y="93132"/>
                        </a:cubicBezTo>
                        <a:cubicBezTo>
                          <a:pt x="273606" y="70705"/>
                          <a:pt x="289509" y="70976"/>
                          <a:pt x="270345" y="45424"/>
                        </a:cubicBezTo>
                        <a:cubicBezTo>
                          <a:pt x="266789" y="40683"/>
                          <a:pt x="257092" y="25546"/>
                          <a:pt x="254442" y="21570"/>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35" name="122 - Ελεύθερη σχεδίαση"/>
                  <p:cNvSpPr/>
                  <p:nvPr/>
                </p:nvSpPr>
                <p:spPr>
                  <a:xfrm>
                    <a:off x="5295569" y="892747"/>
                    <a:ext cx="174928" cy="109117"/>
                  </a:xfrm>
                  <a:custGeom>
                    <a:avLst/>
                    <a:gdLst>
                      <a:gd name="connsiteX0" fmla="*/ 151074 w 174928"/>
                      <a:gd name="connsiteY0" fmla="*/ 13702 h 109117"/>
                      <a:gd name="connsiteX1" fmla="*/ 151074 w 174928"/>
                      <a:gd name="connsiteY1" fmla="*/ 13702 h 109117"/>
                      <a:gd name="connsiteX2" fmla="*/ 79513 w 174928"/>
                      <a:gd name="connsiteY2" fmla="*/ 5750 h 109117"/>
                      <a:gd name="connsiteX3" fmla="*/ 55659 w 174928"/>
                      <a:gd name="connsiteY3" fmla="*/ 13702 h 109117"/>
                      <a:gd name="connsiteX4" fmla="*/ 15902 w 174928"/>
                      <a:gd name="connsiteY4" fmla="*/ 21653 h 109117"/>
                      <a:gd name="connsiteX5" fmla="*/ 0 w 174928"/>
                      <a:gd name="connsiteY5" fmla="*/ 45507 h 109117"/>
                      <a:gd name="connsiteX6" fmla="*/ 15902 w 174928"/>
                      <a:gd name="connsiteY6" fmla="*/ 69361 h 109117"/>
                      <a:gd name="connsiteX7" fmla="*/ 87464 w 174928"/>
                      <a:gd name="connsiteY7" fmla="*/ 109117 h 109117"/>
                      <a:gd name="connsiteX8" fmla="*/ 111318 w 174928"/>
                      <a:gd name="connsiteY8" fmla="*/ 101166 h 109117"/>
                      <a:gd name="connsiteX9" fmla="*/ 159026 w 174928"/>
                      <a:gd name="connsiteY9" fmla="*/ 61410 h 109117"/>
                      <a:gd name="connsiteX10" fmla="*/ 174928 w 174928"/>
                      <a:gd name="connsiteY10" fmla="*/ 37556 h 109117"/>
                      <a:gd name="connsiteX11" fmla="*/ 151074 w 174928"/>
                      <a:gd name="connsiteY11" fmla="*/ 13702 h 10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928" h="109117">
                        <a:moveTo>
                          <a:pt x="151074" y="13702"/>
                        </a:moveTo>
                        <a:lnTo>
                          <a:pt x="151074" y="13702"/>
                        </a:lnTo>
                        <a:cubicBezTo>
                          <a:pt x="127220" y="11051"/>
                          <a:pt x="103513" y="5750"/>
                          <a:pt x="79513" y="5750"/>
                        </a:cubicBezTo>
                        <a:cubicBezTo>
                          <a:pt x="71131" y="5750"/>
                          <a:pt x="63790" y="11669"/>
                          <a:pt x="55659" y="13702"/>
                        </a:cubicBezTo>
                        <a:cubicBezTo>
                          <a:pt x="42548" y="16980"/>
                          <a:pt x="29154" y="19003"/>
                          <a:pt x="15902" y="21653"/>
                        </a:cubicBezTo>
                        <a:cubicBezTo>
                          <a:pt x="10601" y="29604"/>
                          <a:pt x="0" y="35951"/>
                          <a:pt x="0" y="45507"/>
                        </a:cubicBezTo>
                        <a:cubicBezTo>
                          <a:pt x="0" y="55063"/>
                          <a:pt x="8710" y="63068"/>
                          <a:pt x="15902" y="69361"/>
                        </a:cubicBezTo>
                        <a:cubicBezTo>
                          <a:pt x="49552" y="98805"/>
                          <a:pt x="54701" y="98197"/>
                          <a:pt x="87464" y="109117"/>
                        </a:cubicBezTo>
                        <a:cubicBezTo>
                          <a:pt x="95415" y="106467"/>
                          <a:pt x="103821" y="104914"/>
                          <a:pt x="111318" y="101166"/>
                        </a:cubicBezTo>
                        <a:cubicBezTo>
                          <a:pt x="129186" y="92232"/>
                          <a:pt x="146467" y="76480"/>
                          <a:pt x="159026" y="61410"/>
                        </a:cubicBezTo>
                        <a:cubicBezTo>
                          <a:pt x="165144" y="54069"/>
                          <a:pt x="169627" y="45507"/>
                          <a:pt x="174928" y="37556"/>
                        </a:cubicBezTo>
                        <a:cubicBezTo>
                          <a:pt x="165540" y="0"/>
                          <a:pt x="155050" y="17678"/>
                          <a:pt x="151074" y="13702"/>
                        </a:cubicBezTo>
                        <a:close/>
                      </a:path>
                    </a:pathLst>
                  </a:custGeom>
                  <a:solidFill>
                    <a:srgbClr val="C0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102" name="287 - Ομάδα"/>
                <p:cNvGrpSpPr/>
                <p:nvPr/>
              </p:nvGrpSpPr>
              <p:grpSpPr>
                <a:xfrm>
                  <a:off x="9537166" y="2046166"/>
                  <a:ext cx="723412" cy="188178"/>
                  <a:chOff x="5508103" y="980728"/>
                  <a:chExt cx="396000" cy="180000"/>
                </a:xfrm>
              </p:grpSpPr>
              <p:sp>
                <p:nvSpPr>
                  <p:cNvPr id="132" name="119 - Ελεύθερη σχεδίαση"/>
                  <p:cNvSpPr/>
                  <p:nvPr/>
                </p:nvSpPr>
                <p:spPr>
                  <a:xfrm>
                    <a:off x="5508103" y="980728"/>
                    <a:ext cx="396000" cy="180000"/>
                  </a:xfrm>
                  <a:custGeom>
                    <a:avLst/>
                    <a:gdLst>
                      <a:gd name="connsiteX0" fmla="*/ 298048 w 377561"/>
                      <a:gd name="connsiteY0" fmla="*/ 0 h 190831"/>
                      <a:gd name="connsiteX1" fmla="*/ 298048 w 377561"/>
                      <a:gd name="connsiteY1" fmla="*/ 0 h 190831"/>
                      <a:gd name="connsiteX2" fmla="*/ 210584 w 377561"/>
                      <a:gd name="connsiteY2" fmla="*/ 7951 h 190831"/>
                      <a:gd name="connsiteX3" fmla="*/ 27704 w 377561"/>
                      <a:gd name="connsiteY3" fmla="*/ 23853 h 190831"/>
                      <a:gd name="connsiteX4" fmla="*/ 19753 w 377561"/>
                      <a:gd name="connsiteY4" fmla="*/ 71561 h 190831"/>
                      <a:gd name="connsiteX5" fmla="*/ 67460 w 377561"/>
                      <a:gd name="connsiteY5" fmla="*/ 103366 h 190831"/>
                      <a:gd name="connsiteX6" fmla="*/ 75412 w 377561"/>
                      <a:gd name="connsiteY6" fmla="*/ 127220 h 190831"/>
                      <a:gd name="connsiteX7" fmla="*/ 170827 w 377561"/>
                      <a:gd name="connsiteY7" fmla="*/ 174928 h 190831"/>
                      <a:gd name="connsiteX8" fmla="*/ 194681 w 377561"/>
                      <a:gd name="connsiteY8" fmla="*/ 182880 h 190831"/>
                      <a:gd name="connsiteX9" fmla="*/ 218535 w 377561"/>
                      <a:gd name="connsiteY9" fmla="*/ 190831 h 190831"/>
                      <a:gd name="connsiteX10" fmla="*/ 242389 w 377561"/>
                      <a:gd name="connsiteY10" fmla="*/ 182880 h 190831"/>
                      <a:gd name="connsiteX11" fmla="*/ 305999 w 377561"/>
                      <a:gd name="connsiteY11" fmla="*/ 166977 h 190831"/>
                      <a:gd name="connsiteX12" fmla="*/ 329853 w 377561"/>
                      <a:gd name="connsiteY12" fmla="*/ 159026 h 190831"/>
                      <a:gd name="connsiteX13" fmla="*/ 353707 w 377561"/>
                      <a:gd name="connsiteY13" fmla="*/ 143123 h 190831"/>
                      <a:gd name="connsiteX14" fmla="*/ 377561 w 377561"/>
                      <a:gd name="connsiteY14" fmla="*/ 95415 h 190831"/>
                      <a:gd name="connsiteX15" fmla="*/ 361659 w 377561"/>
                      <a:gd name="connsiteY15" fmla="*/ 71561 h 190831"/>
                      <a:gd name="connsiteX16" fmla="*/ 313951 w 377561"/>
                      <a:gd name="connsiteY16" fmla="*/ 39756 h 190831"/>
                      <a:gd name="connsiteX17" fmla="*/ 298048 w 377561"/>
                      <a:gd name="connsiteY17" fmla="*/ 0 h 19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7561" h="190831">
                        <a:moveTo>
                          <a:pt x="298048" y="0"/>
                        </a:moveTo>
                        <a:lnTo>
                          <a:pt x="298048" y="0"/>
                        </a:lnTo>
                        <a:lnTo>
                          <a:pt x="210584" y="7951"/>
                        </a:lnTo>
                        <a:cubicBezTo>
                          <a:pt x="40103" y="20579"/>
                          <a:pt x="136256" y="8346"/>
                          <a:pt x="27704" y="23853"/>
                        </a:cubicBezTo>
                        <a:cubicBezTo>
                          <a:pt x="17161" y="39668"/>
                          <a:pt x="0" y="51808"/>
                          <a:pt x="19753" y="71561"/>
                        </a:cubicBezTo>
                        <a:cubicBezTo>
                          <a:pt x="33267" y="85075"/>
                          <a:pt x="67460" y="103366"/>
                          <a:pt x="67460" y="103366"/>
                        </a:cubicBezTo>
                        <a:cubicBezTo>
                          <a:pt x="70111" y="111317"/>
                          <a:pt x="69485" y="121293"/>
                          <a:pt x="75412" y="127220"/>
                        </a:cubicBezTo>
                        <a:cubicBezTo>
                          <a:pt x="106242" y="158051"/>
                          <a:pt x="132022" y="161993"/>
                          <a:pt x="170827" y="174928"/>
                        </a:cubicBezTo>
                        <a:lnTo>
                          <a:pt x="194681" y="182880"/>
                        </a:lnTo>
                        <a:lnTo>
                          <a:pt x="218535" y="190831"/>
                        </a:lnTo>
                        <a:cubicBezTo>
                          <a:pt x="226486" y="188181"/>
                          <a:pt x="234303" y="185085"/>
                          <a:pt x="242389" y="182880"/>
                        </a:cubicBezTo>
                        <a:cubicBezTo>
                          <a:pt x="263475" y="177129"/>
                          <a:pt x="285265" y="173888"/>
                          <a:pt x="305999" y="166977"/>
                        </a:cubicBezTo>
                        <a:lnTo>
                          <a:pt x="329853" y="159026"/>
                        </a:lnTo>
                        <a:cubicBezTo>
                          <a:pt x="337804" y="153725"/>
                          <a:pt x="346950" y="149880"/>
                          <a:pt x="353707" y="143123"/>
                        </a:cubicBezTo>
                        <a:cubicBezTo>
                          <a:pt x="369122" y="127708"/>
                          <a:pt x="371094" y="114817"/>
                          <a:pt x="377561" y="95415"/>
                        </a:cubicBezTo>
                        <a:cubicBezTo>
                          <a:pt x="372260" y="87464"/>
                          <a:pt x="368851" y="77854"/>
                          <a:pt x="361659" y="71561"/>
                        </a:cubicBezTo>
                        <a:cubicBezTo>
                          <a:pt x="347275" y="58975"/>
                          <a:pt x="313951" y="39756"/>
                          <a:pt x="313951" y="39756"/>
                        </a:cubicBezTo>
                        <a:cubicBezTo>
                          <a:pt x="294761" y="10971"/>
                          <a:pt x="306595" y="20176"/>
                          <a:pt x="298048" y="0"/>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33" name="120 - Ελεύθερη σχεδίαση"/>
                  <p:cNvSpPr/>
                  <p:nvPr/>
                </p:nvSpPr>
                <p:spPr>
                  <a:xfrm>
                    <a:off x="5622766" y="999921"/>
                    <a:ext cx="218588" cy="121212"/>
                  </a:xfrm>
                  <a:custGeom>
                    <a:avLst/>
                    <a:gdLst>
                      <a:gd name="connsiteX0" fmla="*/ 126027 w 218588"/>
                      <a:gd name="connsiteY0" fmla="*/ 17845 h 121212"/>
                      <a:gd name="connsiteX1" fmla="*/ 126027 w 218588"/>
                      <a:gd name="connsiteY1" fmla="*/ 17845 h 121212"/>
                      <a:gd name="connsiteX2" fmla="*/ 6757 w 218588"/>
                      <a:gd name="connsiteY2" fmla="*/ 17845 h 121212"/>
                      <a:gd name="connsiteX3" fmla="*/ 22660 w 218588"/>
                      <a:gd name="connsiteY3" fmla="*/ 41699 h 121212"/>
                      <a:gd name="connsiteX4" fmla="*/ 46514 w 218588"/>
                      <a:gd name="connsiteY4" fmla="*/ 49651 h 121212"/>
                      <a:gd name="connsiteX5" fmla="*/ 70368 w 218588"/>
                      <a:gd name="connsiteY5" fmla="*/ 65553 h 121212"/>
                      <a:gd name="connsiteX6" fmla="*/ 78319 w 218588"/>
                      <a:gd name="connsiteY6" fmla="*/ 89407 h 121212"/>
                      <a:gd name="connsiteX7" fmla="*/ 126027 w 218588"/>
                      <a:gd name="connsiteY7" fmla="*/ 105310 h 121212"/>
                      <a:gd name="connsiteX8" fmla="*/ 189637 w 218588"/>
                      <a:gd name="connsiteY8" fmla="*/ 121212 h 121212"/>
                      <a:gd name="connsiteX9" fmla="*/ 205540 w 218588"/>
                      <a:gd name="connsiteY9" fmla="*/ 97358 h 121212"/>
                      <a:gd name="connsiteX10" fmla="*/ 205540 w 218588"/>
                      <a:gd name="connsiteY10" fmla="*/ 49651 h 121212"/>
                      <a:gd name="connsiteX11" fmla="*/ 181686 w 218588"/>
                      <a:gd name="connsiteY11" fmla="*/ 33748 h 121212"/>
                      <a:gd name="connsiteX12" fmla="*/ 149881 w 218588"/>
                      <a:gd name="connsiteY12" fmla="*/ 25797 h 121212"/>
                      <a:gd name="connsiteX13" fmla="*/ 126027 w 218588"/>
                      <a:gd name="connsiteY13" fmla="*/ 17845 h 12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588" h="121212">
                        <a:moveTo>
                          <a:pt x="126027" y="17845"/>
                        </a:moveTo>
                        <a:lnTo>
                          <a:pt x="126027" y="17845"/>
                        </a:lnTo>
                        <a:cubicBezTo>
                          <a:pt x="118143" y="16969"/>
                          <a:pt x="24602" y="0"/>
                          <a:pt x="6757" y="17845"/>
                        </a:cubicBezTo>
                        <a:cubicBezTo>
                          <a:pt x="0" y="24602"/>
                          <a:pt x="15198" y="35729"/>
                          <a:pt x="22660" y="41699"/>
                        </a:cubicBezTo>
                        <a:cubicBezTo>
                          <a:pt x="29205" y="46935"/>
                          <a:pt x="39017" y="45903"/>
                          <a:pt x="46514" y="49651"/>
                        </a:cubicBezTo>
                        <a:cubicBezTo>
                          <a:pt x="55061" y="53925"/>
                          <a:pt x="62417" y="60252"/>
                          <a:pt x="70368" y="65553"/>
                        </a:cubicBezTo>
                        <a:cubicBezTo>
                          <a:pt x="73018" y="73504"/>
                          <a:pt x="71499" y="84535"/>
                          <a:pt x="78319" y="89407"/>
                        </a:cubicBezTo>
                        <a:cubicBezTo>
                          <a:pt x="91959" y="99150"/>
                          <a:pt x="110124" y="100009"/>
                          <a:pt x="126027" y="105310"/>
                        </a:cubicBezTo>
                        <a:cubicBezTo>
                          <a:pt x="162698" y="117534"/>
                          <a:pt x="141669" y="111619"/>
                          <a:pt x="189637" y="121212"/>
                        </a:cubicBezTo>
                        <a:cubicBezTo>
                          <a:pt x="194938" y="113261"/>
                          <a:pt x="201266" y="105905"/>
                          <a:pt x="205540" y="97358"/>
                        </a:cubicBezTo>
                        <a:cubicBezTo>
                          <a:pt x="213695" y="81048"/>
                          <a:pt x="218588" y="65961"/>
                          <a:pt x="205540" y="49651"/>
                        </a:cubicBezTo>
                        <a:cubicBezTo>
                          <a:pt x="199570" y="42189"/>
                          <a:pt x="190470" y="37512"/>
                          <a:pt x="181686" y="33748"/>
                        </a:cubicBezTo>
                        <a:cubicBezTo>
                          <a:pt x="171642" y="29443"/>
                          <a:pt x="160483" y="28447"/>
                          <a:pt x="149881" y="25797"/>
                        </a:cubicBezTo>
                        <a:cubicBezTo>
                          <a:pt x="123822" y="8424"/>
                          <a:pt x="130003" y="19170"/>
                          <a:pt x="126027" y="17845"/>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103" name="288 - Ομάδα"/>
                <p:cNvGrpSpPr/>
                <p:nvPr/>
              </p:nvGrpSpPr>
              <p:grpSpPr>
                <a:xfrm rot="14138886">
                  <a:off x="10202460" y="1997210"/>
                  <a:ext cx="413990" cy="328824"/>
                  <a:chOff x="5508103" y="980728"/>
                  <a:chExt cx="396000" cy="180000"/>
                </a:xfrm>
              </p:grpSpPr>
              <p:sp>
                <p:nvSpPr>
                  <p:cNvPr id="130" name="117 - Ελεύθερη σχεδίαση"/>
                  <p:cNvSpPr/>
                  <p:nvPr/>
                </p:nvSpPr>
                <p:spPr>
                  <a:xfrm>
                    <a:off x="5508103" y="980728"/>
                    <a:ext cx="396000" cy="180000"/>
                  </a:xfrm>
                  <a:custGeom>
                    <a:avLst/>
                    <a:gdLst>
                      <a:gd name="connsiteX0" fmla="*/ 298048 w 377561"/>
                      <a:gd name="connsiteY0" fmla="*/ 0 h 190831"/>
                      <a:gd name="connsiteX1" fmla="*/ 298048 w 377561"/>
                      <a:gd name="connsiteY1" fmla="*/ 0 h 190831"/>
                      <a:gd name="connsiteX2" fmla="*/ 210584 w 377561"/>
                      <a:gd name="connsiteY2" fmla="*/ 7951 h 190831"/>
                      <a:gd name="connsiteX3" fmla="*/ 27704 w 377561"/>
                      <a:gd name="connsiteY3" fmla="*/ 23853 h 190831"/>
                      <a:gd name="connsiteX4" fmla="*/ 19753 w 377561"/>
                      <a:gd name="connsiteY4" fmla="*/ 71561 h 190831"/>
                      <a:gd name="connsiteX5" fmla="*/ 67460 w 377561"/>
                      <a:gd name="connsiteY5" fmla="*/ 103366 h 190831"/>
                      <a:gd name="connsiteX6" fmla="*/ 75412 w 377561"/>
                      <a:gd name="connsiteY6" fmla="*/ 127220 h 190831"/>
                      <a:gd name="connsiteX7" fmla="*/ 170827 w 377561"/>
                      <a:gd name="connsiteY7" fmla="*/ 174928 h 190831"/>
                      <a:gd name="connsiteX8" fmla="*/ 194681 w 377561"/>
                      <a:gd name="connsiteY8" fmla="*/ 182880 h 190831"/>
                      <a:gd name="connsiteX9" fmla="*/ 218535 w 377561"/>
                      <a:gd name="connsiteY9" fmla="*/ 190831 h 190831"/>
                      <a:gd name="connsiteX10" fmla="*/ 242389 w 377561"/>
                      <a:gd name="connsiteY10" fmla="*/ 182880 h 190831"/>
                      <a:gd name="connsiteX11" fmla="*/ 305999 w 377561"/>
                      <a:gd name="connsiteY11" fmla="*/ 166977 h 190831"/>
                      <a:gd name="connsiteX12" fmla="*/ 329853 w 377561"/>
                      <a:gd name="connsiteY12" fmla="*/ 159026 h 190831"/>
                      <a:gd name="connsiteX13" fmla="*/ 353707 w 377561"/>
                      <a:gd name="connsiteY13" fmla="*/ 143123 h 190831"/>
                      <a:gd name="connsiteX14" fmla="*/ 377561 w 377561"/>
                      <a:gd name="connsiteY14" fmla="*/ 95415 h 190831"/>
                      <a:gd name="connsiteX15" fmla="*/ 361659 w 377561"/>
                      <a:gd name="connsiteY15" fmla="*/ 71561 h 190831"/>
                      <a:gd name="connsiteX16" fmla="*/ 313951 w 377561"/>
                      <a:gd name="connsiteY16" fmla="*/ 39756 h 190831"/>
                      <a:gd name="connsiteX17" fmla="*/ 298048 w 377561"/>
                      <a:gd name="connsiteY17" fmla="*/ 0 h 19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7561" h="190831">
                        <a:moveTo>
                          <a:pt x="298048" y="0"/>
                        </a:moveTo>
                        <a:lnTo>
                          <a:pt x="298048" y="0"/>
                        </a:lnTo>
                        <a:lnTo>
                          <a:pt x="210584" y="7951"/>
                        </a:lnTo>
                        <a:cubicBezTo>
                          <a:pt x="40103" y="20579"/>
                          <a:pt x="136256" y="8346"/>
                          <a:pt x="27704" y="23853"/>
                        </a:cubicBezTo>
                        <a:cubicBezTo>
                          <a:pt x="17161" y="39668"/>
                          <a:pt x="0" y="51808"/>
                          <a:pt x="19753" y="71561"/>
                        </a:cubicBezTo>
                        <a:cubicBezTo>
                          <a:pt x="33267" y="85075"/>
                          <a:pt x="67460" y="103366"/>
                          <a:pt x="67460" y="103366"/>
                        </a:cubicBezTo>
                        <a:cubicBezTo>
                          <a:pt x="70111" y="111317"/>
                          <a:pt x="69485" y="121293"/>
                          <a:pt x="75412" y="127220"/>
                        </a:cubicBezTo>
                        <a:cubicBezTo>
                          <a:pt x="106242" y="158051"/>
                          <a:pt x="132022" y="161993"/>
                          <a:pt x="170827" y="174928"/>
                        </a:cubicBezTo>
                        <a:lnTo>
                          <a:pt x="194681" y="182880"/>
                        </a:lnTo>
                        <a:lnTo>
                          <a:pt x="218535" y="190831"/>
                        </a:lnTo>
                        <a:cubicBezTo>
                          <a:pt x="226486" y="188181"/>
                          <a:pt x="234303" y="185085"/>
                          <a:pt x="242389" y="182880"/>
                        </a:cubicBezTo>
                        <a:cubicBezTo>
                          <a:pt x="263475" y="177129"/>
                          <a:pt x="285265" y="173888"/>
                          <a:pt x="305999" y="166977"/>
                        </a:cubicBezTo>
                        <a:lnTo>
                          <a:pt x="329853" y="159026"/>
                        </a:lnTo>
                        <a:cubicBezTo>
                          <a:pt x="337804" y="153725"/>
                          <a:pt x="346950" y="149880"/>
                          <a:pt x="353707" y="143123"/>
                        </a:cubicBezTo>
                        <a:cubicBezTo>
                          <a:pt x="369122" y="127708"/>
                          <a:pt x="371094" y="114817"/>
                          <a:pt x="377561" y="95415"/>
                        </a:cubicBezTo>
                        <a:cubicBezTo>
                          <a:pt x="372260" y="87464"/>
                          <a:pt x="368851" y="77854"/>
                          <a:pt x="361659" y="71561"/>
                        </a:cubicBezTo>
                        <a:cubicBezTo>
                          <a:pt x="347275" y="58975"/>
                          <a:pt x="313951" y="39756"/>
                          <a:pt x="313951" y="39756"/>
                        </a:cubicBezTo>
                        <a:cubicBezTo>
                          <a:pt x="294761" y="10971"/>
                          <a:pt x="306595" y="20176"/>
                          <a:pt x="298048" y="0"/>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31" name="118 - Ελεύθερη σχεδίαση"/>
                  <p:cNvSpPr/>
                  <p:nvPr/>
                </p:nvSpPr>
                <p:spPr>
                  <a:xfrm>
                    <a:off x="5622766" y="999921"/>
                    <a:ext cx="218588" cy="121212"/>
                  </a:xfrm>
                  <a:custGeom>
                    <a:avLst/>
                    <a:gdLst>
                      <a:gd name="connsiteX0" fmla="*/ 126027 w 218588"/>
                      <a:gd name="connsiteY0" fmla="*/ 17845 h 121212"/>
                      <a:gd name="connsiteX1" fmla="*/ 126027 w 218588"/>
                      <a:gd name="connsiteY1" fmla="*/ 17845 h 121212"/>
                      <a:gd name="connsiteX2" fmla="*/ 6757 w 218588"/>
                      <a:gd name="connsiteY2" fmla="*/ 17845 h 121212"/>
                      <a:gd name="connsiteX3" fmla="*/ 22660 w 218588"/>
                      <a:gd name="connsiteY3" fmla="*/ 41699 h 121212"/>
                      <a:gd name="connsiteX4" fmla="*/ 46514 w 218588"/>
                      <a:gd name="connsiteY4" fmla="*/ 49651 h 121212"/>
                      <a:gd name="connsiteX5" fmla="*/ 70368 w 218588"/>
                      <a:gd name="connsiteY5" fmla="*/ 65553 h 121212"/>
                      <a:gd name="connsiteX6" fmla="*/ 78319 w 218588"/>
                      <a:gd name="connsiteY6" fmla="*/ 89407 h 121212"/>
                      <a:gd name="connsiteX7" fmla="*/ 126027 w 218588"/>
                      <a:gd name="connsiteY7" fmla="*/ 105310 h 121212"/>
                      <a:gd name="connsiteX8" fmla="*/ 189637 w 218588"/>
                      <a:gd name="connsiteY8" fmla="*/ 121212 h 121212"/>
                      <a:gd name="connsiteX9" fmla="*/ 205540 w 218588"/>
                      <a:gd name="connsiteY9" fmla="*/ 97358 h 121212"/>
                      <a:gd name="connsiteX10" fmla="*/ 205540 w 218588"/>
                      <a:gd name="connsiteY10" fmla="*/ 49651 h 121212"/>
                      <a:gd name="connsiteX11" fmla="*/ 181686 w 218588"/>
                      <a:gd name="connsiteY11" fmla="*/ 33748 h 121212"/>
                      <a:gd name="connsiteX12" fmla="*/ 149881 w 218588"/>
                      <a:gd name="connsiteY12" fmla="*/ 25797 h 121212"/>
                      <a:gd name="connsiteX13" fmla="*/ 126027 w 218588"/>
                      <a:gd name="connsiteY13" fmla="*/ 17845 h 12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588" h="121212">
                        <a:moveTo>
                          <a:pt x="126027" y="17845"/>
                        </a:moveTo>
                        <a:lnTo>
                          <a:pt x="126027" y="17845"/>
                        </a:lnTo>
                        <a:cubicBezTo>
                          <a:pt x="118143" y="16969"/>
                          <a:pt x="24602" y="0"/>
                          <a:pt x="6757" y="17845"/>
                        </a:cubicBezTo>
                        <a:cubicBezTo>
                          <a:pt x="0" y="24602"/>
                          <a:pt x="15198" y="35729"/>
                          <a:pt x="22660" y="41699"/>
                        </a:cubicBezTo>
                        <a:cubicBezTo>
                          <a:pt x="29205" y="46935"/>
                          <a:pt x="39017" y="45903"/>
                          <a:pt x="46514" y="49651"/>
                        </a:cubicBezTo>
                        <a:cubicBezTo>
                          <a:pt x="55061" y="53925"/>
                          <a:pt x="62417" y="60252"/>
                          <a:pt x="70368" y="65553"/>
                        </a:cubicBezTo>
                        <a:cubicBezTo>
                          <a:pt x="73018" y="73504"/>
                          <a:pt x="71499" y="84535"/>
                          <a:pt x="78319" y="89407"/>
                        </a:cubicBezTo>
                        <a:cubicBezTo>
                          <a:pt x="91959" y="99150"/>
                          <a:pt x="110124" y="100009"/>
                          <a:pt x="126027" y="105310"/>
                        </a:cubicBezTo>
                        <a:cubicBezTo>
                          <a:pt x="162698" y="117534"/>
                          <a:pt x="141669" y="111619"/>
                          <a:pt x="189637" y="121212"/>
                        </a:cubicBezTo>
                        <a:cubicBezTo>
                          <a:pt x="194938" y="113261"/>
                          <a:pt x="201266" y="105905"/>
                          <a:pt x="205540" y="97358"/>
                        </a:cubicBezTo>
                        <a:cubicBezTo>
                          <a:pt x="213695" y="81048"/>
                          <a:pt x="218588" y="65961"/>
                          <a:pt x="205540" y="49651"/>
                        </a:cubicBezTo>
                        <a:cubicBezTo>
                          <a:pt x="199570" y="42189"/>
                          <a:pt x="190470" y="37512"/>
                          <a:pt x="181686" y="33748"/>
                        </a:cubicBezTo>
                        <a:cubicBezTo>
                          <a:pt x="171642" y="29443"/>
                          <a:pt x="160483" y="28447"/>
                          <a:pt x="149881" y="25797"/>
                        </a:cubicBezTo>
                        <a:cubicBezTo>
                          <a:pt x="123822" y="8424"/>
                          <a:pt x="130003" y="19170"/>
                          <a:pt x="126027" y="17845"/>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104" name="293 - Ομάδα"/>
                <p:cNvGrpSpPr/>
                <p:nvPr/>
              </p:nvGrpSpPr>
              <p:grpSpPr>
                <a:xfrm rot="1246044">
                  <a:off x="10731081" y="2050258"/>
                  <a:ext cx="526118" cy="421001"/>
                  <a:chOff x="5939624" y="857670"/>
                  <a:chExt cx="222637" cy="267074"/>
                </a:xfrm>
              </p:grpSpPr>
              <p:sp>
                <p:nvSpPr>
                  <p:cNvPr id="128" name="115 - Ελεύθερη σχεδίαση"/>
                  <p:cNvSpPr/>
                  <p:nvPr/>
                </p:nvSpPr>
                <p:spPr>
                  <a:xfrm>
                    <a:off x="5939624" y="857670"/>
                    <a:ext cx="222637" cy="267074"/>
                  </a:xfrm>
                  <a:custGeom>
                    <a:avLst/>
                    <a:gdLst>
                      <a:gd name="connsiteX0" fmla="*/ 174929 w 222637"/>
                      <a:gd name="connsiteY0" fmla="*/ 223707 h 311172"/>
                      <a:gd name="connsiteX1" fmla="*/ 174929 w 222637"/>
                      <a:gd name="connsiteY1" fmla="*/ 223707 h 311172"/>
                      <a:gd name="connsiteX2" fmla="*/ 214686 w 222637"/>
                      <a:gd name="connsiteY2" fmla="*/ 112389 h 311172"/>
                      <a:gd name="connsiteX3" fmla="*/ 222637 w 222637"/>
                      <a:gd name="connsiteY3" fmla="*/ 88535 h 311172"/>
                      <a:gd name="connsiteX4" fmla="*/ 206734 w 222637"/>
                      <a:gd name="connsiteY4" fmla="*/ 24925 h 311172"/>
                      <a:gd name="connsiteX5" fmla="*/ 159026 w 222637"/>
                      <a:gd name="connsiteY5" fmla="*/ 1071 h 311172"/>
                      <a:gd name="connsiteX6" fmla="*/ 47708 w 222637"/>
                      <a:gd name="connsiteY6" fmla="*/ 9022 h 311172"/>
                      <a:gd name="connsiteX7" fmla="*/ 31806 w 222637"/>
                      <a:gd name="connsiteY7" fmla="*/ 32876 h 311172"/>
                      <a:gd name="connsiteX8" fmla="*/ 7952 w 222637"/>
                      <a:gd name="connsiteY8" fmla="*/ 48779 h 311172"/>
                      <a:gd name="connsiteX9" fmla="*/ 0 w 222637"/>
                      <a:gd name="connsiteY9" fmla="*/ 72633 h 311172"/>
                      <a:gd name="connsiteX10" fmla="*/ 15903 w 222637"/>
                      <a:gd name="connsiteY10" fmla="*/ 144194 h 311172"/>
                      <a:gd name="connsiteX11" fmla="*/ 47708 w 222637"/>
                      <a:gd name="connsiteY11" fmla="*/ 191902 h 311172"/>
                      <a:gd name="connsiteX12" fmla="*/ 79513 w 222637"/>
                      <a:gd name="connsiteY12" fmla="*/ 239610 h 311172"/>
                      <a:gd name="connsiteX13" fmla="*/ 87465 w 222637"/>
                      <a:gd name="connsiteY13" fmla="*/ 263464 h 311172"/>
                      <a:gd name="connsiteX14" fmla="*/ 127221 w 222637"/>
                      <a:gd name="connsiteY14" fmla="*/ 311172 h 311172"/>
                      <a:gd name="connsiteX15" fmla="*/ 143124 w 222637"/>
                      <a:gd name="connsiteY15" fmla="*/ 287318 h 311172"/>
                      <a:gd name="connsiteX16" fmla="*/ 159026 w 222637"/>
                      <a:gd name="connsiteY16" fmla="*/ 239610 h 311172"/>
                      <a:gd name="connsiteX17" fmla="*/ 174929 w 222637"/>
                      <a:gd name="connsiteY17" fmla="*/ 223707 h 31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637" h="311172">
                        <a:moveTo>
                          <a:pt x="174929" y="223707"/>
                        </a:moveTo>
                        <a:lnTo>
                          <a:pt x="174929" y="223707"/>
                        </a:lnTo>
                        <a:cubicBezTo>
                          <a:pt x="204663" y="144417"/>
                          <a:pt x="191626" y="181568"/>
                          <a:pt x="214686" y="112389"/>
                        </a:cubicBezTo>
                        <a:lnTo>
                          <a:pt x="222637" y="88535"/>
                        </a:lnTo>
                        <a:cubicBezTo>
                          <a:pt x="222240" y="86551"/>
                          <a:pt x="213255" y="33077"/>
                          <a:pt x="206734" y="24925"/>
                        </a:cubicBezTo>
                        <a:cubicBezTo>
                          <a:pt x="195523" y="10911"/>
                          <a:pt x="174741" y="6309"/>
                          <a:pt x="159026" y="1071"/>
                        </a:cubicBezTo>
                        <a:cubicBezTo>
                          <a:pt x="121920" y="3721"/>
                          <a:pt x="83798" y="0"/>
                          <a:pt x="47708" y="9022"/>
                        </a:cubicBezTo>
                        <a:cubicBezTo>
                          <a:pt x="38437" y="11340"/>
                          <a:pt x="38563" y="26119"/>
                          <a:pt x="31806" y="32876"/>
                        </a:cubicBezTo>
                        <a:cubicBezTo>
                          <a:pt x="25049" y="39633"/>
                          <a:pt x="15903" y="43478"/>
                          <a:pt x="7952" y="48779"/>
                        </a:cubicBezTo>
                        <a:cubicBezTo>
                          <a:pt x="5301" y="56730"/>
                          <a:pt x="0" y="64251"/>
                          <a:pt x="0" y="72633"/>
                        </a:cubicBezTo>
                        <a:cubicBezTo>
                          <a:pt x="0" y="81691"/>
                          <a:pt x="7705" y="129437"/>
                          <a:pt x="15903" y="144194"/>
                        </a:cubicBezTo>
                        <a:cubicBezTo>
                          <a:pt x="25185" y="160901"/>
                          <a:pt x="37106" y="175999"/>
                          <a:pt x="47708" y="191902"/>
                        </a:cubicBezTo>
                        <a:lnTo>
                          <a:pt x="79513" y="239610"/>
                        </a:lnTo>
                        <a:cubicBezTo>
                          <a:pt x="82164" y="247561"/>
                          <a:pt x="83717" y="255967"/>
                          <a:pt x="87465" y="263464"/>
                        </a:cubicBezTo>
                        <a:cubicBezTo>
                          <a:pt x="98536" y="285606"/>
                          <a:pt x="109634" y="293585"/>
                          <a:pt x="127221" y="311172"/>
                        </a:cubicBezTo>
                        <a:cubicBezTo>
                          <a:pt x="132522" y="303221"/>
                          <a:pt x="139243" y="296051"/>
                          <a:pt x="143124" y="287318"/>
                        </a:cubicBezTo>
                        <a:cubicBezTo>
                          <a:pt x="149932" y="272000"/>
                          <a:pt x="145079" y="248908"/>
                          <a:pt x="159026" y="239610"/>
                        </a:cubicBezTo>
                        <a:cubicBezTo>
                          <a:pt x="187290" y="220767"/>
                          <a:pt x="172279" y="226357"/>
                          <a:pt x="174929" y="223707"/>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29" name="116 - Ελεύθερη σχεδίαση"/>
                  <p:cNvSpPr/>
                  <p:nvPr/>
                </p:nvSpPr>
                <p:spPr>
                  <a:xfrm>
                    <a:off x="5987858" y="894859"/>
                    <a:ext cx="108074" cy="154714"/>
                  </a:xfrm>
                  <a:custGeom>
                    <a:avLst/>
                    <a:gdLst>
                      <a:gd name="connsiteX0" fmla="*/ 12658 w 108074"/>
                      <a:gd name="connsiteY0" fmla="*/ 3639 h 154714"/>
                      <a:gd name="connsiteX1" fmla="*/ 12658 w 108074"/>
                      <a:gd name="connsiteY1" fmla="*/ 3639 h 154714"/>
                      <a:gd name="connsiteX2" fmla="*/ 4707 w 108074"/>
                      <a:gd name="connsiteY2" fmla="*/ 75201 h 154714"/>
                      <a:gd name="connsiteX3" fmla="*/ 28561 w 108074"/>
                      <a:gd name="connsiteY3" fmla="*/ 83152 h 154714"/>
                      <a:gd name="connsiteX4" fmla="*/ 44464 w 108074"/>
                      <a:gd name="connsiteY4" fmla="*/ 138811 h 154714"/>
                      <a:gd name="connsiteX5" fmla="*/ 68317 w 108074"/>
                      <a:gd name="connsiteY5" fmla="*/ 154714 h 154714"/>
                      <a:gd name="connsiteX6" fmla="*/ 92171 w 108074"/>
                      <a:gd name="connsiteY6" fmla="*/ 146763 h 154714"/>
                      <a:gd name="connsiteX7" fmla="*/ 100123 w 108074"/>
                      <a:gd name="connsiteY7" fmla="*/ 122909 h 154714"/>
                      <a:gd name="connsiteX8" fmla="*/ 108074 w 108074"/>
                      <a:gd name="connsiteY8" fmla="*/ 67250 h 154714"/>
                      <a:gd name="connsiteX9" fmla="*/ 68317 w 108074"/>
                      <a:gd name="connsiteY9" fmla="*/ 3639 h 154714"/>
                      <a:gd name="connsiteX10" fmla="*/ 12658 w 108074"/>
                      <a:gd name="connsiteY10" fmla="*/ 3639 h 15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074" h="154714">
                        <a:moveTo>
                          <a:pt x="12658" y="3639"/>
                        </a:moveTo>
                        <a:lnTo>
                          <a:pt x="12658" y="3639"/>
                        </a:lnTo>
                        <a:cubicBezTo>
                          <a:pt x="10008" y="27493"/>
                          <a:pt x="0" y="51666"/>
                          <a:pt x="4707" y="75201"/>
                        </a:cubicBezTo>
                        <a:cubicBezTo>
                          <a:pt x="6351" y="83420"/>
                          <a:pt x="22634" y="77225"/>
                          <a:pt x="28561" y="83152"/>
                        </a:cubicBezTo>
                        <a:cubicBezTo>
                          <a:pt x="32623" y="87214"/>
                          <a:pt x="44055" y="138198"/>
                          <a:pt x="44464" y="138811"/>
                        </a:cubicBezTo>
                        <a:cubicBezTo>
                          <a:pt x="49765" y="146762"/>
                          <a:pt x="60366" y="149413"/>
                          <a:pt x="68317" y="154714"/>
                        </a:cubicBezTo>
                        <a:cubicBezTo>
                          <a:pt x="76268" y="152064"/>
                          <a:pt x="86244" y="152689"/>
                          <a:pt x="92171" y="146763"/>
                        </a:cubicBezTo>
                        <a:cubicBezTo>
                          <a:pt x="98098" y="140836"/>
                          <a:pt x="98479" y="131128"/>
                          <a:pt x="100123" y="122909"/>
                        </a:cubicBezTo>
                        <a:cubicBezTo>
                          <a:pt x="103799" y="104532"/>
                          <a:pt x="105424" y="85803"/>
                          <a:pt x="108074" y="67250"/>
                        </a:cubicBezTo>
                        <a:cubicBezTo>
                          <a:pt x="100201" y="43631"/>
                          <a:pt x="99818" y="9939"/>
                          <a:pt x="68317" y="3639"/>
                        </a:cubicBezTo>
                        <a:cubicBezTo>
                          <a:pt x="50124" y="0"/>
                          <a:pt x="21934" y="3639"/>
                          <a:pt x="12658" y="3639"/>
                        </a:cubicBezTo>
                        <a:close/>
                      </a:path>
                    </a:pathLst>
                  </a:custGeom>
                  <a:solidFill>
                    <a:srgbClr val="C000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105" name="296 - Ομάδα"/>
                <p:cNvGrpSpPr/>
                <p:nvPr/>
              </p:nvGrpSpPr>
              <p:grpSpPr>
                <a:xfrm rot="21327061">
                  <a:off x="11443285" y="2240005"/>
                  <a:ext cx="591883" cy="188178"/>
                  <a:chOff x="683568" y="1268760"/>
                  <a:chExt cx="324000" cy="144016"/>
                </a:xfrm>
              </p:grpSpPr>
              <p:sp>
                <p:nvSpPr>
                  <p:cNvPr id="126" name="113 - Στρογγυλεμένο ορθογώνιο"/>
                  <p:cNvSpPr/>
                  <p:nvPr/>
                </p:nvSpPr>
                <p:spPr>
                  <a:xfrm>
                    <a:off x="683568" y="1268760"/>
                    <a:ext cx="324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27" name="114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sp>
              <p:nvSpPr>
                <p:cNvPr id="106" name="84 - Ελεύθερη σχεδίαση"/>
                <p:cNvSpPr/>
                <p:nvPr/>
              </p:nvSpPr>
              <p:spPr>
                <a:xfrm rot="382510">
                  <a:off x="10529696" y="2166506"/>
                  <a:ext cx="335471" cy="449752"/>
                </a:xfrm>
                <a:custGeom>
                  <a:avLst/>
                  <a:gdLst>
                    <a:gd name="connsiteX0" fmla="*/ 127221 w 183639"/>
                    <a:gd name="connsiteY0" fmla="*/ 16741 h 430208"/>
                    <a:gd name="connsiteX1" fmla="*/ 127221 w 183639"/>
                    <a:gd name="connsiteY1" fmla="*/ 16741 h 430208"/>
                    <a:gd name="connsiteX2" fmla="*/ 55659 w 183639"/>
                    <a:gd name="connsiteY2" fmla="*/ 838 h 430208"/>
                    <a:gd name="connsiteX3" fmla="*/ 23854 w 183639"/>
                    <a:gd name="connsiteY3" fmla="*/ 8789 h 430208"/>
                    <a:gd name="connsiteX4" fmla="*/ 0 w 183639"/>
                    <a:gd name="connsiteY4" fmla="*/ 88302 h 430208"/>
                    <a:gd name="connsiteX5" fmla="*/ 15903 w 183639"/>
                    <a:gd name="connsiteY5" fmla="*/ 215523 h 430208"/>
                    <a:gd name="connsiteX6" fmla="*/ 31805 w 183639"/>
                    <a:gd name="connsiteY6" fmla="*/ 263231 h 430208"/>
                    <a:gd name="connsiteX7" fmla="*/ 63610 w 183639"/>
                    <a:gd name="connsiteY7" fmla="*/ 310939 h 430208"/>
                    <a:gd name="connsiteX8" fmla="*/ 79513 w 183639"/>
                    <a:gd name="connsiteY8" fmla="*/ 334793 h 430208"/>
                    <a:gd name="connsiteX9" fmla="*/ 87464 w 183639"/>
                    <a:gd name="connsiteY9" fmla="*/ 358647 h 430208"/>
                    <a:gd name="connsiteX10" fmla="*/ 103367 w 183639"/>
                    <a:gd name="connsiteY10" fmla="*/ 382501 h 430208"/>
                    <a:gd name="connsiteX11" fmla="*/ 119270 w 183639"/>
                    <a:gd name="connsiteY11" fmla="*/ 430208 h 430208"/>
                    <a:gd name="connsiteX12" fmla="*/ 143123 w 183639"/>
                    <a:gd name="connsiteY12" fmla="*/ 406355 h 430208"/>
                    <a:gd name="connsiteX13" fmla="*/ 151075 w 183639"/>
                    <a:gd name="connsiteY13" fmla="*/ 342744 h 430208"/>
                    <a:gd name="connsiteX14" fmla="*/ 174929 w 183639"/>
                    <a:gd name="connsiteY14" fmla="*/ 295036 h 430208"/>
                    <a:gd name="connsiteX15" fmla="*/ 182880 w 183639"/>
                    <a:gd name="connsiteY15" fmla="*/ 271182 h 430208"/>
                    <a:gd name="connsiteX16" fmla="*/ 159026 w 183639"/>
                    <a:gd name="connsiteY16" fmla="*/ 183718 h 430208"/>
                    <a:gd name="connsiteX17" fmla="*/ 127221 w 183639"/>
                    <a:gd name="connsiteY17" fmla="*/ 16741 h 43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3639" h="430208">
                      <a:moveTo>
                        <a:pt x="127221" y="16741"/>
                      </a:moveTo>
                      <a:lnTo>
                        <a:pt x="127221" y="16741"/>
                      </a:lnTo>
                      <a:cubicBezTo>
                        <a:pt x="103367" y="11440"/>
                        <a:pt x="80023" y="2712"/>
                        <a:pt x="55659" y="838"/>
                      </a:cubicBezTo>
                      <a:cubicBezTo>
                        <a:pt x="44763" y="0"/>
                        <a:pt x="30966" y="492"/>
                        <a:pt x="23854" y="8789"/>
                      </a:cubicBezTo>
                      <a:cubicBezTo>
                        <a:pt x="17021" y="16761"/>
                        <a:pt x="3851" y="72897"/>
                        <a:pt x="0" y="88302"/>
                      </a:cubicBezTo>
                      <a:cubicBezTo>
                        <a:pt x="5335" y="152325"/>
                        <a:pt x="1416" y="167234"/>
                        <a:pt x="15903" y="215523"/>
                      </a:cubicBezTo>
                      <a:cubicBezTo>
                        <a:pt x="20720" y="231579"/>
                        <a:pt x="22507" y="249283"/>
                        <a:pt x="31805" y="263231"/>
                      </a:cubicBezTo>
                      <a:lnTo>
                        <a:pt x="63610" y="310939"/>
                      </a:lnTo>
                      <a:lnTo>
                        <a:pt x="79513" y="334793"/>
                      </a:lnTo>
                      <a:cubicBezTo>
                        <a:pt x="82163" y="342744"/>
                        <a:pt x="83716" y="351150"/>
                        <a:pt x="87464" y="358647"/>
                      </a:cubicBezTo>
                      <a:cubicBezTo>
                        <a:pt x="91738" y="367194"/>
                        <a:pt x="99486" y="373768"/>
                        <a:pt x="103367" y="382501"/>
                      </a:cubicBezTo>
                      <a:cubicBezTo>
                        <a:pt x="110175" y="397819"/>
                        <a:pt x="119270" y="430208"/>
                        <a:pt x="119270" y="430208"/>
                      </a:cubicBezTo>
                      <a:cubicBezTo>
                        <a:pt x="127221" y="422257"/>
                        <a:pt x="139280" y="416922"/>
                        <a:pt x="143123" y="406355"/>
                      </a:cubicBezTo>
                      <a:cubicBezTo>
                        <a:pt x="150426" y="386273"/>
                        <a:pt x="147252" y="363768"/>
                        <a:pt x="151075" y="342744"/>
                      </a:cubicBezTo>
                      <a:cubicBezTo>
                        <a:pt x="155190" y="320110"/>
                        <a:pt x="162196" y="314136"/>
                        <a:pt x="174929" y="295036"/>
                      </a:cubicBezTo>
                      <a:cubicBezTo>
                        <a:pt x="177579" y="287085"/>
                        <a:pt x="183639" y="279529"/>
                        <a:pt x="182880" y="271182"/>
                      </a:cubicBezTo>
                      <a:cubicBezTo>
                        <a:pt x="180638" y="246525"/>
                        <a:pt x="167870" y="210250"/>
                        <a:pt x="159026" y="183718"/>
                      </a:cubicBezTo>
                      <a:cubicBezTo>
                        <a:pt x="150718" y="9253"/>
                        <a:pt x="132522" y="44570"/>
                        <a:pt x="127221" y="16741"/>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07" name="85 - Ελεύθερη σχεδίαση"/>
                <p:cNvSpPr/>
                <p:nvPr/>
              </p:nvSpPr>
              <p:spPr>
                <a:xfrm>
                  <a:off x="10617750" y="2313566"/>
                  <a:ext cx="187053" cy="162010"/>
                </a:xfrm>
                <a:custGeom>
                  <a:avLst/>
                  <a:gdLst>
                    <a:gd name="connsiteX0" fmla="*/ 0 w 119269"/>
                    <a:gd name="connsiteY0" fmla="*/ 15903 h 151075"/>
                    <a:gd name="connsiteX1" fmla="*/ 0 w 119269"/>
                    <a:gd name="connsiteY1" fmla="*/ 15903 h 151075"/>
                    <a:gd name="connsiteX2" fmla="*/ 31805 w 119269"/>
                    <a:gd name="connsiteY2" fmla="*/ 119270 h 151075"/>
                    <a:gd name="connsiteX3" fmla="*/ 39756 w 119269"/>
                    <a:gd name="connsiteY3" fmla="*/ 143124 h 151075"/>
                    <a:gd name="connsiteX4" fmla="*/ 79513 w 119269"/>
                    <a:gd name="connsiteY4" fmla="*/ 151075 h 151075"/>
                    <a:gd name="connsiteX5" fmla="*/ 103367 w 119269"/>
                    <a:gd name="connsiteY5" fmla="*/ 135172 h 151075"/>
                    <a:gd name="connsiteX6" fmla="*/ 119269 w 119269"/>
                    <a:gd name="connsiteY6" fmla="*/ 87465 h 151075"/>
                    <a:gd name="connsiteX7" fmla="*/ 95415 w 119269"/>
                    <a:gd name="connsiteY7" fmla="*/ 7952 h 151075"/>
                    <a:gd name="connsiteX8" fmla="*/ 71561 w 119269"/>
                    <a:gd name="connsiteY8" fmla="*/ 0 h 151075"/>
                    <a:gd name="connsiteX9" fmla="*/ 0 w 119269"/>
                    <a:gd name="connsiteY9" fmla="*/ 15903 h 151075"/>
                    <a:gd name="connsiteX10" fmla="*/ 0 w 119269"/>
                    <a:gd name="connsiteY10" fmla="*/ 15903 h 15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269" h="151075">
                      <a:moveTo>
                        <a:pt x="0" y="15903"/>
                      </a:moveTo>
                      <a:lnTo>
                        <a:pt x="0" y="15903"/>
                      </a:lnTo>
                      <a:cubicBezTo>
                        <a:pt x="44171" y="133690"/>
                        <a:pt x="10120" y="32526"/>
                        <a:pt x="31805" y="119270"/>
                      </a:cubicBezTo>
                      <a:cubicBezTo>
                        <a:pt x="33838" y="127401"/>
                        <a:pt x="32782" y="138475"/>
                        <a:pt x="39756" y="143124"/>
                      </a:cubicBezTo>
                      <a:cubicBezTo>
                        <a:pt x="51001" y="150621"/>
                        <a:pt x="66261" y="148425"/>
                        <a:pt x="79513" y="151075"/>
                      </a:cubicBezTo>
                      <a:cubicBezTo>
                        <a:pt x="87464" y="145774"/>
                        <a:pt x="98302" y="143276"/>
                        <a:pt x="103367" y="135172"/>
                      </a:cubicBezTo>
                      <a:cubicBezTo>
                        <a:pt x="112251" y="120957"/>
                        <a:pt x="119269" y="87465"/>
                        <a:pt x="119269" y="87465"/>
                      </a:cubicBezTo>
                      <a:cubicBezTo>
                        <a:pt x="115789" y="63104"/>
                        <a:pt x="118746" y="26616"/>
                        <a:pt x="95415" y="7952"/>
                      </a:cubicBezTo>
                      <a:cubicBezTo>
                        <a:pt x="88870" y="2716"/>
                        <a:pt x="79512" y="2651"/>
                        <a:pt x="71561" y="0"/>
                      </a:cubicBezTo>
                      <a:cubicBezTo>
                        <a:pt x="69696" y="373"/>
                        <a:pt x="5612" y="12536"/>
                        <a:pt x="0" y="15903"/>
                      </a:cubicBezTo>
                      <a:lnTo>
                        <a:pt x="0" y="15903"/>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nvGrpSpPr>
                <p:cNvPr id="108" name="335 - Ομάδα"/>
                <p:cNvGrpSpPr/>
                <p:nvPr/>
              </p:nvGrpSpPr>
              <p:grpSpPr>
                <a:xfrm>
                  <a:off x="10252834" y="2301012"/>
                  <a:ext cx="417396" cy="448877"/>
                  <a:chOff x="5812403" y="1184744"/>
                  <a:chExt cx="228485" cy="429371"/>
                </a:xfrm>
              </p:grpSpPr>
              <p:sp>
                <p:nvSpPr>
                  <p:cNvPr id="124" name="111 - Ελεύθερη σχεδίαση"/>
                  <p:cNvSpPr/>
                  <p:nvPr/>
                </p:nvSpPr>
                <p:spPr>
                  <a:xfrm>
                    <a:off x="5812403" y="1184744"/>
                    <a:ext cx="228485" cy="429371"/>
                  </a:xfrm>
                  <a:custGeom>
                    <a:avLst/>
                    <a:gdLst>
                      <a:gd name="connsiteX0" fmla="*/ 166978 w 228485"/>
                      <a:gd name="connsiteY0" fmla="*/ 63611 h 429371"/>
                      <a:gd name="connsiteX1" fmla="*/ 166978 w 228485"/>
                      <a:gd name="connsiteY1" fmla="*/ 63611 h 429371"/>
                      <a:gd name="connsiteX2" fmla="*/ 111319 w 228485"/>
                      <a:gd name="connsiteY2" fmla="*/ 23854 h 429371"/>
                      <a:gd name="connsiteX3" fmla="*/ 63611 w 228485"/>
                      <a:gd name="connsiteY3" fmla="*/ 7952 h 429371"/>
                      <a:gd name="connsiteX4" fmla="*/ 39757 w 228485"/>
                      <a:gd name="connsiteY4" fmla="*/ 0 h 429371"/>
                      <a:gd name="connsiteX5" fmla="*/ 15903 w 228485"/>
                      <a:gd name="connsiteY5" fmla="*/ 7952 h 429371"/>
                      <a:gd name="connsiteX6" fmla="*/ 0 w 228485"/>
                      <a:gd name="connsiteY6" fmla="*/ 55659 h 429371"/>
                      <a:gd name="connsiteX7" fmla="*/ 47708 w 228485"/>
                      <a:gd name="connsiteY7" fmla="*/ 151075 h 429371"/>
                      <a:gd name="connsiteX8" fmla="*/ 63611 w 228485"/>
                      <a:gd name="connsiteY8" fmla="*/ 174929 h 429371"/>
                      <a:gd name="connsiteX9" fmla="*/ 71562 w 228485"/>
                      <a:gd name="connsiteY9" fmla="*/ 222637 h 429371"/>
                      <a:gd name="connsiteX10" fmla="*/ 79514 w 228485"/>
                      <a:gd name="connsiteY10" fmla="*/ 286247 h 429371"/>
                      <a:gd name="connsiteX11" fmla="*/ 95416 w 228485"/>
                      <a:gd name="connsiteY11" fmla="*/ 349858 h 429371"/>
                      <a:gd name="connsiteX12" fmla="*/ 127221 w 228485"/>
                      <a:gd name="connsiteY12" fmla="*/ 397566 h 429371"/>
                      <a:gd name="connsiteX13" fmla="*/ 166978 w 228485"/>
                      <a:gd name="connsiteY13" fmla="*/ 429371 h 429371"/>
                      <a:gd name="connsiteX14" fmla="*/ 190832 w 228485"/>
                      <a:gd name="connsiteY14" fmla="*/ 421419 h 429371"/>
                      <a:gd name="connsiteX15" fmla="*/ 214686 w 228485"/>
                      <a:gd name="connsiteY15" fmla="*/ 270345 h 429371"/>
                      <a:gd name="connsiteX16" fmla="*/ 198783 w 228485"/>
                      <a:gd name="connsiteY16" fmla="*/ 214686 h 429371"/>
                      <a:gd name="connsiteX17" fmla="*/ 182880 w 228485"/>
                      <a:gd name="connsiteY17" fmla="*/ 159026 h 429371"/>
                      <a:gd name="connsiteX18" fmla="*/ 174929 w 228485"/>
                      <a:gd name="connsiteY18" fmla="*/ 95416 h 429371"/>
                      <a:gd name="connsiteX19" fmla="*/ 166978 w 228485"/>
                      <a:gd name="connsiteY19" fmla="*/ 63611 h 42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485" h="429371">
                        <a:moveTo>
                          <a:pt x="166978" y="63611"/>
                        </a:moveTo>
                        <a:lnTo>
                          <a:pt x="166978" y="63611"/>
                        </a:lnTo>
                        <a:cubicBezTo>
                          <a:pt x="148425" y="50359"/>
                          <a:pt x="131394" y="34663"/>
                          <a:pt x="111319" y="23854"/>
                        </a:cubicBezTo>
                        <a:cubicBezTo>
                          <a:pt x="96560" y="15907"/>
                          <a:pt x="79514" y="13253"/>
                          <a:pt x="63611" y="7952"/>
                        </a:cubicBezTo>
                        <a:lnTo>
                          <a:pt x="39757" y="0"/>
                        </a:lnTo>
                        <a:cubicBezTo>
                          <a:pt x="31806" y="2651"/>
                          <a:pt x="20775" y="1132"/>
                          <a:pt x="15903" y="7952"/>
                        </a:cubicBezTo>
                        <a:cubicBezTo>
                          <a:pt x="6160" y="21592"/>
                          <a:pt x="0" y="55659"/>
                          <a:pt x="0" y="55659"/>
                        </a:cubicBezTo>
                        <a:cubicBezTo>
                          <a:pt x="21947" y="121498"/>
                          <a:pt x="6605" y="89421"/>
                          <a:pt x="47708" y="151075"/>
                        </a:cubicBezTo>
                        <a:lnTo>
                          <a:pt x="63611" y="174929"/>
                        </a:lnTo>
                        <a:cubicBezTo>
                          <a:pt x="66261" y="190832"/>
                          <a:pt x="69282" y="206677"/>
                          <a:pt x="71562" y="222637"/>
                        </a:cubicBezTo>
                        <a:cubicBezTo>
                          <a:pt x="74584" y="243791"/>
                          <a:pt x="76265" y="265127"/>
                          <a:pt x="79514" y="286247"/>
                        </a:cubicBezTo>
                        <a:cubicBezTo>
                          <a:pt x="81014" y="295996"/>
                          <a:pt x="88212" y="336890"/>
                          <a:pt x="95416" y="349858"/>
                        </a:cubicBezTo>
                        <a:cubicBezTo>
                          <a:pt x="104698" y="366565"/>
                          <a:pt x="116619" y="381663"/>
                          <a:pt x="127221" y="397566"/>
                        </a:cubicBezTo>
                        <a:cubicBezTo>
                          <a:pt x="147772" y="428392"/>
                          <a:pt x="134059" y="418397"/>
                          <a:pt x="166978" y="429371"/>
                        </a:cubicBezTo>
                        <a:cubicBezTo>
                          <a:pt x="174929" y="426720"/>
                          <a:pt x="184287" y="426655"/>
                          <a:pt x="190832" y="421419"/>
                        </a:cubicBezTo>
                        <a:cubicBezTo>
                          <a:pt x="228485" y="391296"/>
                          <a:pt x="214221" y="277784"/>
                          <a:pt x="214686" y="270345"/>
                        </a:cubicBezTo>
                        <a:cubicBezTo>
                          <a:pt x="195626" y="213171"/>
                          <a:pt x="218743" y="284548"/>
                          <a:pt x="198783" y="214686"/>
                        </a:cubicBezTo>
                        <a:cubicBezTo>
                          <a:pt x="175961" y="134806"/>
                          <a:pt x="207749" y="258496"/>
                          <a:pt x="182880" y="159026"/>
                        </a:cubicBezTo>
                        <a:cubicBezTo>
                          <a:pt x="180230" y="137823"/>
                          <a:pt x="179406" y="116310"/>
                          <a:pt x="174929" y="95416"/>
                        </a:cubicBezTo>
                        <a:cubicBezTo>
                          <a:pt x="171417" y="79025"/>
                          <a:pt x="168303" y="68912"/>
                          <a:pt x="166978" y="63611"/>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25" name="112 - Ελεύθερη σχεδίαση"/>
                  <p:cNvSpPr/>
                  <p:nvPr/>
                </p:nvSpPr>
                <p:spPr>
                  <a:xfrm>
                    <a:off x="5891997" y="1268759"/>
                    <a:ext cx="96390" cy="216000"/>
                  </a:xfrm>
                  <a:custGeom>
                    <a:avLst/>
                    <a:gdLst>
                      <a:gd name="connsiteX0" fmla="*/ 0 w 63611"/>
                      <a:gd name="connsiteY0" fmla="*/ 23854 h 235038"/>
                      <a:gd name="connsiteX1" fmla="*/ 0 w 63611"/>
                      <a:gd name="connsiteY1" fmla="*/ 23854 h 235038"/>
                      <a:gd name="connsiteX2" fmla="*/ 15903 w 63611"/>
                      <a:gd name="connsiteY2" fmla="*/ 95416 h 235038"/>
                      <a:gd name="connsiteX3" fmla="*/ 23854 w 63611"/>
                      <a:gd name="connsiteY3" fmla="*/ 166978 h 235038"/>
                      <a:gd name="connsiteX4" fmla="*/ 39757 w 63611"/>
                      <a:gd name="connsiteY4" fmla="*/ 214686 h 235038"/>
                      <a:gd name="connsiteX5" fmla="*/ 63611 w 63611"/>
                      <a:gd name="connsiteY5" fmla="*/ 222637 h 235038"/>
                      <a:gd name="connsiteX6" fmla="*/ 63611 w 63611"/>
                      <a:gd name="connsiteY6" fmla="*/ 151075 h 235038"/>
                      <a:gd name="connsiteX7" fmla="*/ 55660 w 63611"/>
                      <a:gd name="connsiteY7" fmla="*/ 87465 h 235038"/>
                      <a:gd name="connsiteX8" fmla="*/ 47708 w 63611"/>
                      <a:gd name="connsiteY8" fmla="*/ 47708 h 235038"/>
                      <a:gd name="connsiteX9" fmla="*/ 31806 w 63611"/>
                      <a:gd name="connsiteY9" fmla="*/ 0 h 235038"/>
                      <a:gd name="connsiteX10" fmla="*/ 0 w 63611"/>
                      <a:gd name="connsiteY10" fmla="*/ 23854 h 23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611" h="235038">
                        <a:moveTo>
                          <a:pt x="0" y="23854"/>
                        </a:moveTo>
                        <a:lnTo>
                          <a:pt x="0" y="23854"/>
                        </a:lnTo>
                        <a:cubicBezTo>
                          <a:pt x="5301" y="47708"/>
                          <a:pt x="11886" y="71313"/>
                          <a:pt x="15903" y="95416"/>
                        </a:cubicBezTo>
                        <a:cubicBezTo>
                          <a:pt x="19849" y="119090"/>
                          <a:pt x="19147" y="143443"/>
                          <a:pt x="23854" y="166978"/>
                        </a:cubicBezTo>
                        <a:cubicBezTo>
                          <a:pt x="27141" y="183415"/>
                          <a:pt x="23854" y="209385"/>
                          <a:pt x="39757" y="214686"/>
                        </a:cubicBezTo>
                        <a:lnTo>
                          <a:pt x="63611" y="222637"/>
                        </a:lnTo>
                        <a:cubicBezTo>
                          <a:pt x="45712" y="168938"/>
                          <a:pt x="63611" y="235038"/>
                          <a:pt x="63611" y="151075"/>
                        </a:cubicBezTo>
                        <a:cubicBezTo>
                          <a:pt x="63611" y="129707"/>
                          <a:pt x="58909" y="108585"/>
                          <a:pt x="55660" y="87465"/>
                        </a:cubicBezTo>
                        <a:cubicBezTo>
                          <a:pt x="53605" y="74107"/>
                          <a:pt x="51264" y="60747"/>
                          <a:pt x="47708" y="47708"/>
                        </a:cubicBezTo>
                        <a:cubicBezTo>
                          <a:pt x="43297" y="31536"/>
                          <a:pt x="31806" y="0"/>
                          <a:pt x="31806" y="0"/>
                        </a:cubicBezTo>
                        <a:cubicBezTo>
                          <a:pt x="12615" y="28785"/>
                          <a:pt x="5301" y="19878"/>
                          <a:pt x="0" y="2385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sp>
              <p:nvSpPr>
                <p:cNvPr id="109" name="87 - Ελεύθερη σχεδίαση"/>
                <p:cNvSpPr/>
                <p:nvPr/>
              </p:nvSpPr>
              <p:spPr bwMode="auto">
                <a:xfrm rot="1491833">
                  <a:off x="10859062" y="2369896"/>
                  <a:ext cx="460353" cy="465615"/>
                </a:xfrm>
                <a:custGeom>
                  <a:avLst/>
                  <a:gdLst>
                    <a:gd name="connsiteX0" fmla="*/ 66675 w 438150"/>
                    <a:gd name="connsiteY0" fmla="*/ 9525 h 590550"/>
                    <a:gd name="connsiteX1" fmla="*/ 66675 w 438150"/>
                    <a:gd name="connsiteY1" fmla="*/ 9525 h 590550"/>
                    <a:gd name="connsiteX2" fmla="*/ 19050 w 438150"/>
                    <a:gd name="connsiteY2" fmla="*/ 76200 h 590550"/>
                    <a:gd name="connsiteX3" fmla="*/ 0 w 438150"/>
                    <a:gd name="connsiteY3" fmla="*/ 133350 h 590550"/>
                    <a:gd name="connsiteX4" fmla="*/ 19050 w 438150"/>
                    <a:gd name="connsiteY4" fmla="*/ 266700 h 590550"/>
                    <a:gd name="connsiteX5" fmla="*/ 38100 w 438150"/>
                    <a:gd name="connsiteY5" fmla="*/ 323850 h 590550"/>
                    <a:gd name="connsiteX6" fmla="*/ 76200 w 438150"/>
                    <a:gd name="connsiteY6" fmla="*/ 381000 h 590550"/>
                    <a:gd name="connsiteX7" fmla="*/ 114300 w 438150"/>
                    <a:gd name="connsiteY7" fmla="*/ 428625 h 590550"/>
                    <a:gd name="connsiteX8" fmla="*/ 142875 w 438150"/>
                    <a:gd name="connsiteY8" fmla="*/ 485775 h 590550"/>
                    <a:gd name="connsiteX9" fmla="*/ 152400 w 438150"/>
                    <a:gd name="connsiteY9" fmla="*/ 514350 h 590550"/>
                    <a:gd name="connsiteX10" fmla="*/ 171450 w 438150"/>
                    <a:gd name="connsiteY10" fmla="*/ 590550 h 590550"/>
                    <a:gd name="connsiteX11" fmla="*/ 247650 w 438150"/>
                    <a:gd name="connsiteY11" fmla="*/ 571500 h 590550"/>
                    <a:gd name="connsiteX12" fmla="*/ 304800 w 438150"/>
                    <a:gd name="connsiteY12" fmla="*/ 533400 h 590550"/>
                    <a:gd name="connsiteX13" fmla="*/ 314325 w 438150"/>
                    <a:gd name="connsiteY13" fmla="*/ 495300 h 590550"/>
                    <a:gd name="connsiteX14" fmla="*/ 323850 w 438150"/>
                    <a:gd name="connsiteY14" fmla="*/ 438150 h 590550"/>
                    <a:gd name="connsiteX15" fmla="*/ 342900 w 438150"/>
                    <a:gd name="connsiteY15" fmla="*/ 381000 h 590550"/>
                    <a:gd name="connsiteX16" fmla="*/ 352425 w 438150"/>
                    <a:gd name="connsiteY16" fmla="*/ 342900 h 590550"/>
                    <a:gd name="connsiteX17" fmla="*/ 390525 w 438150"/>
                    <a:gd name="connsiteY17" fmla="*/ 285750 h 590550"/>
                    <a:gd name="connsiteX18" fmla="*/ 428625 w 438150"/>
                    <a:gd name="connsiteY18" fmla="*/ 200025 h 590550"/>
                    <a:gd name="connsiteX19" fmla="*/ 438150 w 438150"/>
                    <a:gd name="connsiteY19" fmla="*/ 171450 h 590550"/>
                    <a:gd name="connsiteX20" fmla="*/ 419100 w 438150"/>
                    <a:gd name="connsiteY20" fmla="*/ 85725 h 590550"/>
                    <a:gd name="connsiteX21" fmla="*/ 400050 w 438150"/>
                    <a:gd name="connsiteY21" fmla="*/ 57150 h 590550"/>
                    <a:gd name="connsiteX22" fmla="*/ 371475 w 438150"/>
                    <a:gd name="connsiteY22" fmla="*/ 28575 h 590550"/>
                    <a:gd name="connsiteX23" fmla="*/ 276225 w 438150"/>
                    <a:gd name="connsiteY23" fmla="*/ 9525 h 590550"/>
                    <a:gd name="connsiteX24" fmla="*/ 247650 w 438150"/>
                    <a:gd name="connsiteY24" fmla="*/ 0 h 590550"/>
                    <a:gd name="connsiteX25" fmla="*/ 66675 w 438150"/>
                    <a:gd name="connsiteY25" fmla="*/ 9525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8150" h="590550">
                      <a:moveTo>
                        <a:pt x="66675" y="9525"/>
                      </a:moveTo>
                      <a:lnTo>
                        <a:pt x="66675" y="9525"/>
                      </a:lnTo>
                      <a:cubicBezTo>
                        <a:pt x="50800" y="31750"/>
                        <a:pt x="31999" y="52152"/>
                        <a:pt x="19050" y="76200"/>
                      </a:cubicBezTo>
                      <a:cubicBezTo>
                        <a:pt x="9530" y="93880"/>
                        <a:pt x="0" y="133350"/>
                        <a:pt x="0" y="133350"/>
                      </a:cubicBezTo>
                      <a:cubicBezTo>
                        <a:pt x="6620" y="199546"/>
                        <a:pt x="3512" y="214908"/>
                        <a:pt x="19050" y="266700"/>
                      </a:cubicBezTo>
                      <a:cubicBezTo>
                        <a:pt x="24820" y="285934"/>
                        <a:pt x="26961" y="307142"/>
                        <a:pt x="38100" y="323850"/>
                      </a:cubicBezTo>
                      <a:cubicBezTo>
                        <a:pt x="50800" y="342900"/>
                        <a:pt x="68960" y="359280"/>
                        <a:pt x="76200" y="381000"/>
                      </a:cubicBezTo>
                      <a:cubicBezTo>
                        <a:pt x="89345" y="420435"/>
                        <a:pt x="77371" y="404006"/>
                        <a:pt x="114300" y="428625"/>
                      </a:cubicBezTo>
                      <a:cubicBezTo>
                        <a:pt x="138241" y="500449"/>
                        <a:pt x="105946" y="411917"/>
                        <a:pt x="142875" y="485775"/>
                      </a:cubicBezTo>
                      <a:cubicBezTo>
                        <a:pt x="147365" y="494755"/>
                        <a:pt x="149758" y="504664"/>
                        <a:pt x="152400" y="514350"/>
                      </a:cubicBezTo>
                      <a:cubicBezTo>
                        <a:pt x="159289" y="539609"/>
                        <a:pt x="165100" y="565150"/>
                        <a:pt x="171450" y="590550"/>
                      </a:cubicBezTo>
                      <a:cubicBezTo>
                        <a:pt x="196850" y="584200"/>
                        <a:pt x="229137" y="590013"/>
                        <a:pt x="247650" y="571500"/>
                      </a:cubicBezTo>
                      <a:cubicBezTo>
                        <a:pt x="283325" y="535825"/>
                        <a:pt x="263446" y="547185"/>
                        <a:pt x="304800" y="533400"/>
                      </a:cubicBezTo>
                      <a:cubicBezTo>
                        <a:pt x="307975" y="520700"/>
                        <a:pt x="311758" y="508137"/>
                        <a:pt x="314325" y="495300"/>
                      </a:cubicBezTo>
                      <a:cubicBezTo>
                        <a:pt x="318113" y="476362"/>
                        <a:pt x="319166" y="456886"/>
                        <a:pt x="323850" y="438150"/>
                      </a:cubicBezTo>
                      <a:cubicBezTo>
                        <a:pt x="328720" y="418669"/>
                        <a:pt x="338030" y="400481"/>
                        <a:pt x="342900" y="381000"/>
                      </a:cubicBezTo>
                      <a:cubicBezTo>
                        <a:pt x="346075" y="368300"/>
                        <a:pt x="346571" y="354609"/>
                        <a:pt x="352425" y="342900"/>
                      </a:cubicBezTo>
                      <a:cubicBezTo>
                        <a:pt x="362664" y="322422"/>
                        <a:pt x="377825" y="304800"/>
                        <a:pt x="390525" y="285750"/>
                      </a:cubicBezTo>
                      <a:cubicBezTo>
                        <a:pt x="420714" y="240467"/>
                        <a:pt x="405955" y="268035"/>
                        <a:pt x="428625" y="200025"/>
                      </a:cubicBezTo>
                      <a:lnTo>
                        <a:pt x="438150" y="171450"/>
                      </a:lnTo>
                      <a:cubicBezTo>
                        <a:pt x="431800" y="142875"/>
                        <a:pt x="428357" y="113495"/>
                        <a:pt x="419100" y="85725"/>
                      </a:cubicBezTo>
                      <a:cubicBezTo>
                        <a:pt x="415480" y="74865"/>
                        <a:pt x="407379" y="65944"/>
                        <a:pt x="400050" y="57150"/>
                      </a:cubicBezTo>
                      <a:cubicBezTo>
                        <a:pt x="391426" y="46802"/>
                        <a:pt x="384048" y="33411"/>
                        <a:pt x="371475" y="28575"/>
                      </a:cubicBezTo>
                      <a:cubicBezTo>
                        <a:pt x="341254" y="16952"/>
                        <a:pt x="306942" y="19764"/>
                        <a:pt x="276225" y="9525"/>
                      </a:cubicBezTo>
                      <a:lnTo>
                        <a:pt x="247650" y="0"/>
                      </a:lnTo>
                      <a:lnTo>
                        <a:pt x="66675" y="9525"/>
                      </a:ln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76947">
                    <a:defRPr/>
                  </a:pPr>
                  <a:endParaRPr lang="el-GR"/>
                </a:p>
              </p:txBody>
            </p:sp>
            <p:sp>
              <p:nvSpPr>
                <p:cNvPr id="110" name="88 - Ελεύθερη σχεδίαση"/>
                <p:cNvSpPr/>
                <p:nvPr/>
              </p:nvSpPr>
              <p:spPr>
                <a:xfrm rot="1500000">
                  <a:off x="10974991" y="2420664"/>
                  <a:ext cx="263059" cy="188178"/>
                </a:xfrm>
                <a:custGeom>
                  <a:avLst/>
                  <a:gdLst>
                    <a:gd name="connsiteX0" fmla="*/ 30020 w 109533"/>
                    <a:gd name="connsiteY0" fmla="*/ 12362 h 155486"/>
                    <a:gd name="connsiteX1" fmla="*/ 30020 w 109533"/>
                    <a:gd name="connsiteY1" fmla="*/ 12362 h 155486"/>
                    <a:gd name="connsiteX2" fmla="*/ 14118 w 109533"/>
                    <a:gd name="connsiteY2" fmla="*/ 123681 h 155486"/>
                    <a:gd name="connsiteX3" fmla="*/ 22069 w 109533"/>
                    <a:gd name="connsiteY3" fmla="*/ 147535 h 155486"/>
                    <a:gd name="connsiteX4" fmla="*/ 53874 w 109533"/>
                    <a:gd name="connsiteY4" fmla="*/ 155486 h 155486"/>
                    <a:gd name="connsiteX5" fmla="*/ 77728 w 109533"/>
                    <a:gd name="connsiteY5" fmla="*/ 147535 h 155486"/>
                    <a:gd name="connsiteX6" fmla="*/ 109533 w 109533"/>
                    <a:gd name="connsiteY6" fmla="*/ 99827 h 155486"/>
                    <a:gd name="connsiteX7" fmla="*/ 93631 w 109533"/>
                    <a:gd name="connsiteY7" fmla="*/ 52119 h 155486"/>
                    <a:gd name="connsiteX8" fmla="*/ 85679 w 109533"/>
                    <a:gd name="connsiteY8" fmla="*/ 20314 h 155486"/>
                    <a:gd name="connsiteX9" fmla="*/ 30020 w 109533"/>
                    <a:gd name="connsiteY9" fmla="*/ 12362 h 15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533" h="155486">
                      <a:moveTo>
                        <a:pt x="30020" y="12362"/>
                      </a:moveTo>
                      <a:lnTo>
                        <a:pt x="30020" y="12362"/>
                      </a:lnTo>
                      <a:cubicBezTo>
                        <a:pt x="3937" y="81918"/>
                        <a:pt x="0" y="60150"/>
                        <a:pt x="14118" y="123681"/>
                      </a:cubicBezTo>
                      <a:cubicBezTo>
                        <a:pt x="15936" y="131863"/>
                        <a:pt x="15524" y="142299"/>
                        <a:pt x="22069" y="147535"/>
                      </a:cubicBezTo>
                      <a:cubicBezTo>
                        <a:pt x="30602" y="154362"/>
                        <a:pt x="43272" y="152836"/>
                        <a:pt x="53874" y="155486"/>
                      </a:cubicBezTo>
                      <a:cubicBezTo>
                        <a:pt x="61825" y="152836"/>
                        <a:pt x="71801" y="153462"/>
                        <a:pt x="77728" y="147535"/>
                      </a:cubicBezTo>
                      <a:cubicBezTo>
                        <a:pt x="91243" y="134020"/>
                        <a:pt x="109533" y="99827"/>
                        <a:pt x="109533" y="99827"/>
                      </a:cubicBezTo>
                      <a:cubicBezTo>
                        <a:pt x="104232" y="83924"/>
                        <a:pt x="97697" y="68381"/>
                        <a:pt x="93631" y="52119"/>
                      </a:cubicBezTo>
                      <a:cubicBezTo>
                        <a:pt x="90980" y="41517"/>
                        <a:pt x="91741" y="29407"/>
                        <a:pt x="85679" y="20314"/>
                      </a:cubicBezTo>
                      <a:cubicBezTo>
                        <a:pt x="72136" y="0"/>
                        <a:pt x="39297" y="13687"/>
                        <a:pt x="30020" y="12362"/>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nvGrpSpPr>
                <p:cNvPr id="111" name="323 - Ομάδα"/>
                <p:cNvGrpSpPr/>
                <p:nvPr/>
              </p:nvGrpSpPr>
              <p:grpSpPr>
                <a:xfrm rot="20961576">
                  <a:off x="11689868" y="2114230"/>
                  <a:ext cx="526118" cy="150558"/>
                  <a:chOff x="683568" y="1268760"/>
                  <a:chExt cx="288000" cy="144016"/>
                </a:xfrm>
              </p:grpSpPr>
              <p:sp>
                <p:nvSpPr>
                  <p:cNvPr id="122" name="109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23" name="110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112" name="331 - Ομάδα"/>
                <p:cNvGrpSpPr/>
                <p:nvPr/>
              </p:nvGrpSpPr>
              <p:grpSpPr>
                <a:xfrm rot="19775775">
                  <a:off x="9170765" y="2096493"/>
                  <a:ext cx="695844" cy="225838"/>
                  <a:chOff x="5220072" y="836713"/>
                  <a:chExt cx="380909" cy="216024"/>
                </a:xfrm>
              </p:grpSpPr>
              <p:sp>
                <p:nvSpPr>
                  <p:cNvPr id="120" name="105 - Ελεύθερη σχεδίαση"/>
                  <p:cNvSpPr/>
                  <p:nvPr/>
                </p:nvSpPr>
                <p:spPr>
                  <a:xfrm>
                    <a:off x="5220072" y="836713"/>
                    <a:ext cx="380909" cy="216024"/>
                  </a:xfrm>
                  <a:custGeom>
                    <a:avLst/>
                    <a:gdLst>
                      <a:gd name="connsiteX0" fmla="*/ 254442 w 289509"/>
                      <a:gd name="connsiteY0" fmla="*/ 21570 h 220352"/>
                      <a:gd name="connsiteX1" fmla="*/ 254442 w 289509"/>
                      <a:gd name="connsiteY1" fmla="*/ 21570 h 220352"/>
                      <a:gd name="connsiteX2" fmla="*/ 143124 w 289509"/>
                      <a:gd name="connsiteY2" fmla="*/ 29521 h 220352"/>
                      <a:gd name="connsiteX3" fmla="*/ 15903 w 289509"/>
                      <a:gd name="connsiteY3" fmla="*/ 37472 h 220352"/>
                      <a:gd name="connsiteX4" fmla="*/ 7952 w 289509"/>
                      <a:gd name="connsiteY4" fmla="*/ 93132 h 220352"/>
                      <a:gd name="connsiteX5" fmla="*/ 0 w 289509"/>
                      <a:gd name="connsiteY5" fmla="*/ 124937 h 220352"/>
                      <a:gd name="connsiteX6" fmla="*/ 7952 w 289509"/>
                      <a:gd name="connsiteY6" fmla="*/ 196499 h 220352"/>
                      <a:gd name="connsiteX7" fmla="*/ 23854 w 289509"/>
                      <a:gd name="connsiteY7" fmla="*/ 220352 h 220352"/>
                      <a:gd name="connsiteX8" fmla="*/ 174929 w 289509"/>
                      <a:gd name="connsiteY8" fmla="*/ 196499 h 220352"/>
                      <a:gd name="connsiteX9" fmla="*/ 222637 w 289509"/>
                      <a:gd name="connsiteY9" fmla="*/ 164693 h 220352"/>
                      <a:gd name="connsiteX10" fmla="*/ 254442 w 289509"/>
                      <a:gd name="connsiteY10" fmla="*/ 116986 h 220352"/>
                      <a:gd name="connsiteX11" fmla="*/ 262393 w 289509"/>
                      <a:gd name="connsiteY11" fmla="*/ 93132 h 220352"/>
                      <a:gd name="connsiteX12" fmla="*/ 270345 w 289509"/>
                      <a:gd name="connsiteY12" fmla="*/ 45424 h 220352"/>
                      <a:gd name="connsiteX13" fmla="*/ 254442 w 289509"/>
                      <a:gd name="connsiteY13" fmla="*/ 21570 h 22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09" h="220352">
                        <a:moveTo>
                          <a:pt x="254442" y="21570"/>
                        </a:moveTo>
                        <a:lnTo>
                          <a:pt x="254442" y="21570"/>
                        </a:lnTo>
                        <a:cubicBezTo>
                          <a:pt x="217336" y="24220"/>
                          <a:pt x="180325" y="29521"/>
                          <a:pt x="143124" y="29521"/>
                        </a:cubicBezTo>
                        <a:cubicBezTo>
                          <a:pt x="17203" y="29521"/>
                          <a:pt x="72113" y="0"/>
                          <a:pt x="15903" y="37472"/>
                        </a:cubicBezTo>
                        <a:cubicBezTo>
                          <a:pt x="13253" y="56025"/>
                          <a:pt x="11305" y="74693"/>
                          <a:pt x="7952" y="93132"/>
                        </a:cubicBezTo>
                        <a:cubicBezTo>
                          <a:pt x="5997" y="103884"/>
                          <a:pt x="0" y="114009"/>
                          <a:pt x="0" y="124937"/>
                        </a:cubicBezTo>
                        <a:cubicBezTo>
                          <a:pt x="0" y="148938"/>
                          <a:pt x="2131" y="173215"/>
                          <a:pt x="7952" y="196499"/>
                        </a:cubicBezTo>
                        <a:cubicBezTo>
                          <a:pt x="10270" y="205770"/>
                          <a:pt x="18553" y="212401"/>
                          <a:pt x="23854" y="220352"/>
                        </a:cubicBezTo>
                        <a:cubicBezTo>
                          <a:pt x="159392" y="203410"/>
                          <a:pt x="110531" y="217964"/>
                          <a:pt x="174929" y="196499"/>
                        </a:cubicBezTo>
                        <a:cubicBezTo>
                          <a:pt x="190832" y="185897"/>
                          <a:pt x="212035" y="180596"/>
                          <a:pt x="222637" y="164693"/>
                        </a:cubicBezTo>
                        <a:lnTo>
                          <a:pt x="254442" y="116986"/>
                        </a:lnTo>
                        <a:cubicBezTo>
                          <a:pt x="257092" y="109035"/>
                          <a:pt x="258645" y="100629"/>
                          <a:pt x="262393" y="93132"/>
                        </a:cubicBezTo>
                        <a:cubicBezTo>
                          <a:pt x="273606" y="70705"/>
                          <a:pt x="289509" y="70976"/>
                          <a:pt x="270345" y="45424"/>
                        </a:cubicBezTo>
                        <a:cubicBezTo>
                          <a:pt x="266789" y="40683"/>
                          <a:pt x="257092" y="25546"/>
                          <a:pt x="254442" y="21570"/>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21" name="106 - Ελεύθερη σχεδίαση"/>
                  <p:cNvSpPr/>
                  <p:nvPr/>
                </p:nvSpPr>
                <p:spPr>
                  <a:xfrm>
                    <a:off x="5295569" y="892747"/>
                    <a:ext cx="174928" cy="109117"/>
                  </a:xfrm>
                  <a:custGeom>
                    <a:avLst/>
                    <a:gdLst>
                      <a:gd name="connsiteX0" fmla="*/ 151074 w 174928"/>
                      <a:gd name="connsiteY0" fmla="*/ 13702 h 109117"/>
                      <a:gd name="connsiteX1" fmla="*/ 151074 w 174928"/>
                      <a:gd name="connsiteY1" fmla="*/ 13702 h 109117"/>
                      <a:gd name="connsiteX2" fmla="*/ 79513 w 174928"/>
                      <a:gd name="connsiteY2" fmla="*/ 5750 h 109117"/>
                      <a:gd name="connsiteX3" fmla="*/ 55659 w 174928"/>
                      <a:gd name="connsiteY3" fmla="*/ 13702 h 109117"/>
                      <a:gd name="connsiteX4" fmla="*/ 15902 w 174928"/>
                      <a:gd name="connsiteY4" fmla="*/ 21653 h 109117"/>
                      <a:gd name="connsiteX5" fmla="*/ 0 w 174928"/>
                      <a:gd name="connsiteY5" fmla="*/ 45507 h 109117"/>
                      <a:gd name="connsiteX6" fmla="*/ 15902 w 174928"/>
                      <a:gd name="connsiteY6" fmla="*/ 69361 h 109117"/>
                      <a:gd name="connsiteX7" fmla="*/ 87464 w 174928"/>
                      <a:gd name="connsiteY7" fmla="*/ 109117 h 109117"/>
                      <a:gd name="connsiteX8" fmla="*/ 111318 w 174928"/>
                      <a:gd name="connsiteY8" fmla="*/ 101166 h 109117"/>
                      <a:gd name="connsiteX9" fmla="*/ 159026 w 174928"/>
                      <a:gd name="connsiteY9" fmla="*/ 61410 h 109117"/>
                      <a:gd name="connsiteX10" fmla="*/ 174928 w 174928"/>
                      <a:gd name="connsiteY10" fmla="*/ 37556 h 109117"/>
                      <a:gd name="connsiteX11" fmla="*/ 151074 w 174928"/>
                      <a:gd name="connsiteY11" fmla="*/ 13702 h 10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928" h="109117">
                        <a:moveTo>
                          <a:pt x="151074" y="13702"/>
                        </a:moveTo>
                        <a:lnTo>
                          <a:pt x="151074" y="13702"/>
                        </a:lnTo>
                        <a:cubicBezTo>
                          <a:pt x="127220" y="11051"/>
                          <a:pt x="103513" y="5750"/>
                          <a:pt x="79513" y="5750"/>
                        </a:cubicBezTo>
                        <a:cubicBezTo>
                          <a:pt x="71131" y="5750"/>
                          <a:pt x="63790" y="11669"/>
                          <a:pt x="55659" y="13702"/>
                        </a:cubicBezTo>
                        <a:cubicBezTo>
                          <a:pt x="42548" y="16980"/>
                          <a:pt x="29154" y="19003"/>
                          <a:pt x="15902" y="21653"/>
                        </a:cubicBezTo>
                        <a:cubicBezTo>
                          <a:pt x="10601" y="29604"/>
                          <a:pt x="0" y="35951"/>
                          <a:pt x="0" y="45507"/>
                        </a:cubicBezTo>
                        <a:cubicBezTo>
                          <a:pt x="0" y="55063"/>
                          <a:pt x="8710" y="63068"/>
                          <a:pt x="15902" y="69361"/>
                        </a:cubicBezTo>
                        <a:cubicBezTo>
                          <a:pt x="49552" y="98805"/>
                          <a:pt x="54701" y="98197"/>
                          <a:pt x="87464" y="109117"/>
                        </a:cubicBezTo>
                        <a:cubicBezTo>
                          <a:pt x="95415" y="106467"/>
                          <a:pt x="103821" y="104914"/>
                          <a:pt x="111318" y="101166"/>
                        </a:cubicBezTo>
                        <a:cubicBezTo>
                          <a:pt x="129186" y="92232"/>
                          <a:pt x="146467" y="76480"/>
                          <a:pt x="159026" y="61410"/>
                        </a:cubicBezTo>
                        <a:cubicBezTo>
                          <a:pt x="165144" y="54069"/>
                          <a:pt x="169627" y="45507"/>
                          <a:pt x="174928" y="37556"/>
                        </a:cubicBezTo>
                        <a:cubicBezTo>
                          <a:pt x="165540" y="0"/>
                          <a:pt x="155050" y="17678"/>
                          <a:pt x="151074" y="13702"/>
                        </a:cubicBezTo>
                        <a:close/>
                      </a:path>
                    </a:pathLst>
                  </a:custGeom>
                  <a:solidFill>
                    <a:srgbClr val="C0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113" name="342 - Ομάδα"/>
                <p:cNvGrpSpPr/>
                <p:nvPr/>
              </p:nvGrpSpPr>
              <p:grpSpPr>
                <a:xfrm rot="20760000">
                  <a:off x="11206372" y="1823844"/>
                  <a:ext cx="334085" cy="304725"/>
                  <a:chOff x="5907819" y="797846"/>
                  <a:chExt cx="182880" cy="291483"/>
                </a:xfrm>
              </p:grpSpPr>
              <p:sp>
                <p:nvSpPr>
                  <p:cNvPr id="118" name="103 - Ελεύθερη σχεδίαση"/>
                  <p:cNvSpPr/>
                  <p:nvPr/>
                </p:nvSpPr>
                <p:spPr>
                  <a:xfrm>
                    <a:off x="5907819" y="797846"/>
                    <a:ext cx="182880" cy="291483"/>
                  </a:xfrm>
                  <a:custGeom>
                    <a:avLst/>
                    <a:gdLst>
                      <a:gd name="connsiteX0" fmla="*/ 119270 w 182880"/>
                      <a:gd name="connsiteY0" fmla="*/ 5236 h 291483"/>
                      <a:gd name="connsiteX1" fmla="*/ 119270 w 182880"/>
                      <a:gd name="connsiteY1" fmla="*/ 5236 h 291483"/>
                      <a:gd name="connsiteX2" fmla="*/ 47708 w 182880"/>
                      <a:gd name="connsiteY2" fmla="*/ 21138 h 291483"/>
                      <a:gd name="connsiteX3" fmla="*/ 23854 w 182880"/>
                      <a:gd name="connsiteY3" fmla="*/ 29090 h 291483"/>
                      <a:gd name="connsiteX4" fmla="*/ 7951 w 182880"/>
                      <a:gd name="connsiteY4" fmla="*/ 76797 h 291483"/>
                      <a:gd name="connsiteX5" fmla="*/ 0 w 182880"/>
                      <a:gd name="connsiteY5" fmla="*/ 100651 h 291483"/>
                      <a:gd name="connsiteX6" fmla="*/ 7951 w 182880"/>
                      <a:gd name="connsiteY6" fmla="*/ 219921 h 291483"/>
                      <a:gd name="connsiteX7" fmla="*/ 23854 w 182880"/>
                      <a:gd name="connsiteY7" fmla="*/ 275580 h 291483"/>
                      <a:gd name="connsiteX8" fmla="*/ 47708 w 182880"/>
                      <a:gd name="connsiteY8" fmla="*/ 283531 h 291483"/>
                      <a:gd name="connsiteX9" fmla="*/ 103367 w 182880"/>
                      <a:gd name="connsiteY9" fmla="*/ 291483 h 291483"/>
                      <a:gd name="connsiteX10" fmla="*/ 151075 w 182880"/>
                      <a:gd name="connsiteY10" fmla="*/ 267629 h 291483"/>
                      <a:gd name="connsiteX11" fmla="*/ 182880 w 182880"/>
                      <a:gd name="connsiteY11" fmla="*/ 219921 h 291483"/>
                      <a:gd name="connsiteX12" fmla="*/ 174929 w 182880"/>
                      <a:gd name="connsiteY12" fmla="*/ 84749 h 291483"/>
                      <a:gd name="connsiteX13" fmla="*/ 159026 w 182880"/>
                      <a:gd name="connsiteY13" fmla="*/ 60895 h 291483"/>
                      <a:gd name="connsiteX14" fmla="*/ 135172 w 182880"/>
                      <a:gd name="connsiteY14" fmla="*/ 5236 h 291483"/>
                      <a:gd name="connsiteX15" fmla="*/ 119270 w 182880"/>
                      <a:gd name="connsiteY15" fmla="*/ 5236 h 29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 h="291483">
                        <a:moveTo>
                          <a:pt x="119270" y="5236"/>
                        </a:moveTo>
                        <a:lnTo>
                          <a:pt x="119270" y="5236"/>
                        </a:lnTo>
                        <a:cubicBezTo>
                          <a:pt x="95416" y="10537"/>
                          <a:pt x="71414" y="15211"/>
                          <a:pt x="47708" y="21138"/>
                        </a:cubicBezTo>
                        <a:cubicBezTo>
                          <a:pt x="39577" y="23171"/>
                          <a:pt x="28726" y="22270"/>
                          <a:pt x="23854" y="29090"/>
                        </a:cubicBezTo>
                        <a:cubicBezTo>
                          <a:pt x="14111" y="42730"/>
                          <a:pt x="13252" y="60895"/>
                          <a:pt x="7951" y="76797"/>
                        </a:cubicBezTo>
                        <a:lnTo>
                          <a:pt x="0" y="100651"/>
                        </a:lnTo>
                        <a:cubicBezTo>
                          <a:pt x="2650" y="140408"/>
                          <a:pt x="3780" y="180295"/>
                          <a:pt x="7951" y="219921"/>
                        </a:cubicBezTo>
                        <a:cubicBezTo>
                          <a:pt x="7975" y="220150"/>
                          <a:pt x="20087" y="271813"/>
                          <a:pt x="23854" y="275580"/>
                        </a:cubicBezTo>
                        <a:cubicBezTo>
                          <a:pt x="29781" y="281507"/>
                          <a:pt x="39489" y="281887"/>
                          <a:pt x="47708" y="283531"/>
                        </a:cubicBezTo>
                        <a:cubicBezTo>
                          <a:pt x="66085" y="287207"/>
                          <a:pt x="84814" y="288832"/>
                          <a:pt x="103367" y="291483"/>
                        </a:cubicBezTo>
                        <a:cubicBezTo>
                          <a:pt x="120380" y="285811"/>
                          <a:pt x="138383" y="282134"/>
                          <a:pt x="151075" y="267629"/>
                        </a:cubicBezTo>
                        <a:cubicBezTo>
                          <a:pt x="163661" y="253245"/>
                          <a:pt x="182880" y="219921"/>
                          <a:pt x="182880" y="219921"/>
                        </a:cubicBezTo>
                        <a:cubicBezTo>
                          <a:pt x="180230" y="174864"/>
                          <a:pt x="181624" y="129385"/>
                          <a:pt x="174929" y="84749"/>
                        </a:cubicBezTo>
                        <a:cubicBezTo>
                          <a:pt x="173511" y="75298"/>
                          <a:pt x="162790" y="69679"/>
                          <a:pt x="159026" y="60895"/>
                        </a:cubicBezTo>
                        <a:cubicBezTo>
                          <a:pt x="149061" y="37643"/>
                          <a:pt x="156872" y="22596"/>
                          <a:pt x="135172" y="5236"/>
                        </a:cubicBezTo>
                        <a:cubicBezTo>
                          <a:pt x="128627" y="0"/>
                          <a:pt x="121920" y="5236"/>
                          <a:pt x="119270" y="5236"/>
                        </a:cubicBezTo>
                        <a:close/>
                      </a:path>
                    </a:pathLst>
                  </a:custGeom>
                  <a:solidFill>
                    <a:schemeClr val="accent2">
                      <a:lumMod val="40000"/>
                      <a:lumOff val="60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119" name="104 - Ελεύθερη σχεδίαση"/>
                  <p:cNvSpPr/>
                  <p:nvPr/>
                </p:nvSpPr>
                <p:spPr>
                  <a:xfrm>
                    <a:off x="5949361" y="870233"/>
                    <a:ext cx="109533" cy="155486"/>
                  </a:xfrm>
                  <a:custGeom>
                    <a:avLst/>
                    <a:gdLst>
                      <a:gd name="connsiteX0" fmla="*/ 30020 w 109533"/>
                      <a:gd name="connsiteY0" fmla="*/ 12362 h 155486"/>
                      <a:gd name="connsiteX1" fmla="*/ 30020 w 109533"/>
                      <a:gd name="connsiteY1" fmla="*/ 12362 h 155486"/>
                      <a:gd name="connsiteX2" fmla="*/ 14118 w 109533"/>
                      <a:gd name="connsiteY2" fmla="*/ 123681 h 155486"/>
                      <a:gd name="connsiteX3" fmla="*/ 22069 w 109533"/>
                      <a:gd name="connsiteY3" fmla="*/ 147535 h 155486"/>
                      <a:gd name="connsiteX4" fmla="*/ 53874 w 109533"/>
                      <a:gd name="connsiteY4" fmla="*/ 155486 h 155486"/>
                      <a:gd name="connsiteX5" fmla="*/ 77728 w 109533"/>
                      <a:gd name="connsiteY5" fmla="*/ 147535 h 155486"/>
                      <a:gd name="connsiteX6" fmla="*/ 109533 w 109533"/>
                      <a:gd name="connsiteY6" fmla="*/ 99827 h 155486"/>
                      <a:gd name="connsiteX7" fmla="*/ 93631 w 109533"/>
                      <a:gd name="connsiteY7" fmla="*/ 52119 h 155486"/>
                      <a:gd name="connsiteX8" fmla="*/ 85679 w 109533"/>
                      <a:gd name="connsiteY8" fmla="*/ 20314 h 155486"/>
                      <a:gd name="connsiteX9" fmla="*/ 30020 w 109533"/>
                      <a:gd name="connsiteY9" fmla="*/ 12362 h 15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533" h="155486">
                        <a:moveTo>
                          <a:pt x="30020" y="12362"/>
                        </a:moveTo>
                        <a:lnTo>
                          <a:pt x="30020" y="12362"/>
                        </a:lnTo>
                        <a:cubicBezTo>
                          <a:pt x="3937" y="81918"/>
                          <a:pt x="0" y="60150"/>
                          <a:pt x="14118" y="123681"/>
                        </a:cubicBezTo>
                        <a:cubicBezTo>
                          <a:pt x="15936" y="131863"/>
                          <a:pt x="15524" y="142299"/>
                          <a:pt x="22069" y="147535"/>
                        </a:cubicBezTo>
                        <a:cubicBezTo>
                          <a:pt x="30602" y="154362"/>
                          <a:pt x="43272" y="152836"/>
                          <a:pt x="53874" y="155486"/>
                        </a:cubicBezTo>
                        <a:cubicBezTo>
                          <a:pt x="61825" y="152836"/>
                          <a:pt x="71801" y="153462"/>
                          <a:pt x="77728" y="147535"/>
                        </a:cubicBezTo>
                        <a:cubicBezTo>
                          <a:pt x="91243" y="134020"/>
                          <a:pt x="109533" y="99827"/>
                          <a:pt x="109533" y="99827"/>
                        </a:cubicBezTo>
                        <a:cubicBezTo>
                          <a:pt x="104232" y="83924"/>
                          <a:pt x="97697" y="68381"/>
                          <a:pt x="93631" y="52119"/>
                        </a:cubicBezTo>
                        <a:cubicBezTo>
                          <a:pt x="90980" y="41517"/>
                          <a:pt x="91741" y="29407"/>
                          <a:pt x="85679" y="20314"/>
                        </a:cubicBezTo>
                        <a:cubicBezTo>
                          <a:pt x="72136" y="0"/>
                          <a:pt x="39297" y="13687"/>
                          <a:pt x="30020" y="12362"/>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cxnSp>
              <p:nvCxnSpPr>
                <p:cNvPr id="114" name="95 - Ευθεία γραμμή σύνδεσης"/>
                <p:cNvCxnSpPr/>
                <p:nvPr/>
              </p:nvCxnSpPr>
              <p:spPr>
                <a:xfrm>
                  <a:off x="1077273" y="2633732"/>
                  <a:ext cx="9000000"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 name="96 - Ευθεία γραμμή σύνδεσης"/>
                <p:cNvCxnSpPr/>
                <p:nvPr/>
              </p:nvCxnSpPr>
              <p:spPr>
                <a:xfrm>
                  <a:off x="1078091" y="2694813"/>
                  <a:ext cx="9036000"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97 - Ευθεία γραμμή σύνδεσης"/>
                <p:cNvCxnSpPr/>
                <p:nvPr/>
              </p:nvCxnSpPr>
              <p:spPr>
                <a:xfrm>
                  <a:off x="11420030" y="2622526"/>
                  <a:ext cx="936000"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7" name="98 - Ευθεία γραμμή σύνδεσης"/>
                <p:cNvCxnSpPr/>
                <p:nvPr/>
              </p:nvCxnSpPr>
              <p:spPr>
                <a:xfrm>
                  <a:off x="11332190" y="2680512"/>
                  <a:ext cx="1044001"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293" name="292 - Ομάδα"/>
                <p:cNvGrpSpPr/>
                <p:nvPr/>
              </p:nvGrpSpPr>
              <p:grpSpPr>
                <a:xfrm>
                  <a:off x="1419899" y="2388899"/>
                  <a:ext cx="526118" cy="150558"/>
                  <a:chOff x="683568" y="1268760"/>
                  <a:chExt cx="288000" cy="144016"/>
                </a:xfrm>
              </p:grpSpPr>
              <p:sp>
                <p:nvSpPr>
                  <p:cNvPr id="294" name="12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295" name="13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nvGrpSpPr>
                <p:cNvPr id="299" name="29 - Ομάδα"/>
                <p:cNvGrpSpPr/>
                <p:nvPr/>
              </p:nvGrpSpPr>
              <p:grpSpPr>
                <a:xfrm>
                  <a:off x="1419899" y="2238340"/>
                  <a:ext cx="526118" cy="150558"/>
                  <a:chOff x="683568" y="1268760"/>
                  <a:chExt cx="288000" cy="144016"/>
                </a:xfrm>
              </p:grpSpPr>
              <p:sp>
                <p:nvSpPr>
                  <p:cNvPr id="300" name="30 - Στρογγυλεμένο ορθογώνιο"/>
                  <p:cNvSpPr/>
                  <p:nvPr/>
                </p:nvSpPr>
                <p:spPr>
                  <a:xfrm>
                    <a:off x="683568" y="1268760"/>
                    <a:ext cx="288000" cy="144016"/>
                  </a:xfrm>
                  <a:prstGeom prst="roundRect">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sp>
                <p:nvSpPr>
                  <p:cNvPr id="301" name="31 - Έλλειψη"/>
                  <p:cNvSpPr/>
                  <p:nvPr/>
                </p:nvSpPr>
                <p:spPr>
                  <a:xfrm>
                    <a:off x="755576" y="1304556"/>
                    <a:ext cx="144000" cy="7200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p>
                </p:txBody>
              </p:sp>
            </p:grpSp>
          </p:grpSp>
        </p:grpSp>
        <p:sp>
          <p:nvSpPr>
            <p:cNvPr id="296" name="267 - Ορθογώνιο"/>
            <p:cNvSpPr/>
            <p:nvPr/>
          </p:nvSpPr>
          <p:spPr>
            <a:xfrm>
              <a:off x="5581030" y="2448372"/>
              <a:ext cx="3240360" cy="430887"/>
            </a:xfrm>
            <a:prstGeom prst="rect">
              <a:avLst/>
            </a:prstGeom>
          </p:spPr>
          <p:txBody>
            <a:bodyPr wrap="square">
              <a:spAutoFit/>
            </a:bodyPr>
            <a:lstStyle/>
            <a:p>
              <a:r>
                <a:rPr lang="en-US" sz="2200" b="1" dirty="0" smtClean="0"/>
                <a:t>Head and Neck lesions</a:t>
              </a:r>
              <a:endParaRPr lang="el-GR" sz="2200" b="1" dirty="0"/>
            </a:p>
          </p:txBody>
        </p:sp>
        <p:cxnSp>
          <p:nvCxnSpPr>
            <p:cNvPr id="297" name="268 - Ευθεία γραμμή σύνδεσης"/>
            <p:cNvCxnSpPr/>
            <p:nvPr/>
          </p:nvCxnSpPr>
          <p:spPr>
            <a:xfrm>
              <a:off x="1369766" y="2952428"/>
              <a:ext cx="110880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98" name="297 - TextBox"/>
          <p:cNvSpPr txBox="1"/>
          <p:nvPr/>
        </p:nvSpPr>
        <p:spPr>
          <a:xfrm>
            <a:off x="803234" y="9558354"/>
            <a:ext cx="8636916" cy="553998"/>
          </a:xfrm>
          <a:prstGeom prst="rect">
            <a:avLst/>
          </a:prstGeom>
          <a:noFill/>
        </p:spPr>
        <p:txBody>
          <a:bodyPr wrap="none" rtlCol="0">
            <a:spAutoFit/>
          </a:bodyPr>
          <a:lstStyle/>
          <a:p>
            <a:r>
              <a:rPr lang="en-US" dirty="0" smtClean="0"/>
              <a:t>AV: autophagic vacuole; m: mitochondrion; N: nucleus</a:t>
            </a:r>
            <a:endParaRPr lang="el-GR" dirty="0"/>
          </a:p>
        </p:txBody>
      </p:sp>
    </p:spTree>
    <p:extLst>
      <p:ext uri="{BB962C8B-B14F-4D97-AF65-F5344CB8AC3E}">
        <p14:creationId xmlns:p14="http://schemas.microsoft.com/office/powerpoint/2010/main" xmlns="" val="35093141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Δεξιό βέλος 1"/>
          <p:cNvSpPr/>
          <p:nvPr/>
        </p:nvSpPr>
        <p:spPr>
          <a:xfrm>
            <a:off x="1873671" y="3016149"/>
            <a:ext cx="8496944" cy="1019276"/>
          </a:xfrm>
          <a:prstGeom prst="rightArrow">
            <a:avLst>
              <a:gd name="adj1" fmla="val 38712"/>
              <a:gd name="adj2" fmla="val 50000"/>
            </a:avLst>
          </a:prstGeom>
          <a:gradFill flip="none" rotWithShape="1">
            <a:gsLst>
              <a:gs pos="90000">
                <a:srgbClr val="C71D1D"/>
              </a:gs>
              <a:gs pos="24000">
                <a:srgbClr val="92D050"/>
              </a:gs>
              <a:gs pos="50000">
                <a:srgbClr val="FF7C80"/>
              </a:gs>
              <a:gs pos="68000">
                <a:srgbClr val="FF0000"/>
              </a:gs>
              <a:gs pos="81000">
                <a:srgbClr val="C71D1D"/>
              </a:gs>
              <a:gs pos="100000">
                <a:srgbClr val="C71D1D"/>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TextBox 15"/>
          <p:cNvSpPr txBox="1"/>
          <p:nvPr/>
        </p:nvSpPr>
        <p:spPr>
          <a:xfrm>
            <a:off x="2377727" y="2763308"/>
            <a:ext cx="1138453" cy="461665"/>
          </a:xfrm>
          <a:prstGeom prst="rect">
            <a:avLst/>
          </a:prstGeom>
          <a:noFill/>
        </p:spPr>
        <p:txBody>
          <a:bodyPr wrap="none" rtlCol="0">
            <a:spAutoFit/>
          </a:bodyPr>
          <a:lstStyle/>
          <a:p>
            <a:r>
              <a:rPr lang="en-US" sz="2400" b="1" dirty="0"/>
              <a:t>N</a:t>
            </a:r>
            <a:r>
              <a:rPr lang="en-US" sz="2400" b="1" dirty="0" smtClean="0"/>
              <a:t>ormal</a:t>
            </a:r>
            <a:endParaRPr lang="el-GR" sz="2400" b="1" dirty="0"/>
          </a:p>
        </p:txBody>
      </p:sp>
      <p:sp>
        <p:nvSpPr>
          <p:cNvPr id="18" name="TextBox 17"/>
          <p:cNvSpPr txBox="1"/>
          <p:nvPr/>
        </p:nvSpPr>
        <p:spPr>
          <a:xfrm>
            <a:off x="8066358" y="2728117"/>
            <a:ext cx="1010469" cy="461665"/>
          </a:xfrm>
          <a:prstGeom prst="rect">
            <a:avLst/>
          </a:prstGeom>
          <a:noFill/>
        </p:spPr>
        <p:txBody>
          <a:bodyPr wrap="none" rtlCol="0">
            <a:spAutoFit/>
          </a:bodyPr>
          <a:lstStyle/>
          <a:p>
            <a:r>
              <a:rPr lang="en-US" sz="2400" b="1" dirty="0" smtClean="0"/>
              <a:t>Tumor</a:t>
            </a:r>
            <a:endParaRPr lang="el-GR" sz="2400" b="1" dirty="0"/>
          </a:p>
        </p:txBody>
      </p:sp>
      <p:sp>
        <p:nvSpPr>
          <p:cNvPr id="14" name="TextBox 16"/>
          <p:cNvSpPr txBox="1"/>
          <p:nvPr/>
        </p:nvSpPr>
        <p:spPr>
          <a:xfrm>
            <a:off x="4465958" y="2742827"/>
            <a:ext cx="2870786" cy="461665"/>
          </a:xfrm>
          <a:prstGeom prst="rect">
            <a:avLst/>
          </a:prstGeom>
          <a:noFill/>
        </p:spPr>
        <p:txBody>
          <a:bodyPr wrap="none" rtlCol="0">
            <a:spAutoFit/>
          </a:bodyPr>
          <a:lstStyle/>
          <a:p>
            <a:r>
              <a:rPr lang="en-US" sz="2400" b="1" dirty="0" err="1" smtClean="0"/>
              <a:t>Preneoplastic</a:t>
            </a:r>
            <a:r>
              <a:rPr lang="en-US" sz="2400" b="1" dirty="0" smtClean="0"/>
              <a:t> lesions</a:t>
            </a:r>
            <a:endParaRPr lang="el-GR" sz="2400" b="1" dirty="0"/>
          </a:p>
        </p:txBody>
      </p:sp>
      <p:sp>
        <p:nvSpPr>
          <p:cNvPr id="47" name="46 - TextBox"/>
          <p:cNvSpPr txBox="1"/>
          <p:nvPr/>
        </p:nvSpPr>
        <p:spPr>
          <a:xfrm rot="10800000" flipV="1">
            <a:off x="8531064" y="4661136"/>
            <a:ext cx="2520279" cy="400110"/>
          </a:xfrm>
          <a:prstGeom prst="rect">
            <a:avLst/>
          </a:prstGeom>
          <a:noFill/>
        </p:spPr>
        <p:txBody>
          <a:bodyPr wrap="square" rtlCol="0">
            <a:spAutoFit/>
          </a:bodyPr>
          <a:lstStyle/>
          <a:p>
            <a:r>
              <a:rPr lang="en-US" sz="2000" b="1" dirty="0" smtClean="0"/>
              <a:t>DDR function</a:t>
            </a:r>
            <a:endParaRPr lang="el-GR" sz="2000" b="1" dirty="0"/>
          </a:p>
        </p:txBody>
      </p:sp>
      <p:grpSp>
        <p:nvGrpSpPr>
          <p:cNvPr id="48" name="47 - Ομάδα"/>
          <p:cNvGrpSpPr/>
          <p:nvPr/>
        </p:nvGrpSpPr>
        <p:grpSpPr>
          <a:xfrm>
            <a:off x="1729654" y="4032548"/>
            <a:ext cx="9468000" cy="3737788"/>
            <a:chOff x="1116534" y="2630452"/>
            <a:chExt cx="9468000" cy="3737788"/>
          </a:xfrm>
        </p:grpSpPr>
        <p:cxnSp>
          <p:nvCxnSpPr>
            <p:cNvPr id="49" name="48 - Ευθεία γραμμή σύνδεσης"/>
            <p:cNvCxnSpPr/>
            <p:nvPr/>
          </p:nvCxnSpPr>
          <p:spPr>
            <a:xfrm>
              <a:off x="1116534" y="2630452"/>
              <a:ext cx="0" cy="37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49 - Ευθεία γραμμή σύνδεσης"/>
            <p:cNvCxnSpPr/>
            <p:nvPr/>
          </p:nvCxnSpPr>
          <p:spPr>
            <a:xfrm>
              <a:off x="1116534" y="6368240"/>
              <a:ext cx="946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1" name="50 - TextBox"/>
          <p:cNvSpPr txBox="1"/>
          <p:nvPr/>
        </p:nvSpPr>
        <p:spPr>
          <a:xfrm>
            <a:off x="8498406" y="5355973"/>
            <a:ext cx="2296526" cy="400110"/>
          </a:xfrm>
          <a:prstGeom prst="rect">
            <a:avLst/>
          </a:prstGeom>
          <a:noFill/>
        </p:spPr>
        <p:txBody>
          <a:bodyPr wrap="none" rtlCol="0">
            <a:spAutoFit/>
          </a:bodyPr>
          <a:lstStyle/>
          <a:p>
            <a:r>
              <a:rPr lang="en-US" sz="2000" b="1" dirty="0" smtClean="0"/>
              <a:t>Autophagy function</a:t>
            </a:r>
          </a:p>
        </p:txBody>
      </p:sp>
      <p:cxnSp>
        <p:nvCxnSpPr>
          <p:cNvPr id="52" name="51 - Ευθεία γραμμή σύνδεσης"/>
          <p:cNvCxnSpPr/>
          <p:nvPr/>
        </p:nvCxnSpPr>
        <p:spPr>
          <a:xfrm flipV="1">
            <a:off x="1834827" y="7616270"/>
            <a:ext cx="1620000" cy="1917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52 - Ευθεία γραμμή σύνδεσης"/>
          <p:cNvCxnSpPr/>
          <p:nvPr/>
        </p:nvCxnSpPr>
        <p:spPr>
          <a:xfrm>
            <a:off x="7382172" y="5172098"/>
            <a:ext cx="295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54 - Τόξο"/>
          <p:cNvSpPr/>
          <p:nvPr/>
        </p:nvSpPr>
        <p:spPr>
          <a:xfrm rot="12450194">
            <a:off x="6714000" y="4350334"/>
            <a:ext cx="1158970" cy="782235"/>
          </a:xfrm>
          <a:prstGeom prst="arc">
            <a:avLst>
              <a:gd name="adj1" fmla="val 13802141"/>
              <a:gd name="adj2" fmla="val 19958444"/>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56" name="55 - Τόξο"/>
          <p:cNvSpPr/>
          <p:nvPr/>
        </p:nvSpPr>
        <p:spPr>
          <a:xfrm rot="17767066">
            <a:off x="6300000" y="5686025"/>
            <a:ext cx="2011961" cy="1049282"/>
          </a:xfrm>
          <a:prstGeom prst="arc">
            <a:avLst>
              <a:gd name="adj1" fmla="val 13215399"/>
              <a:gd name="adj2" fmla="val 20949682"/>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cxnSp>
        <p:nvCxnSpPr>
          <p:cNvPr id="57" name="56 - Ευθεία γραμμή σύνδεσης"/>
          <p:cNvCxnSpPr/>
          <p:nvPr/>
        </p:nvCxnSpPr>
        <p:spPr>
          <a:xfrm>
            <a:off x="1819705" y="6975928"/>
            <a:ext cx="2232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9" name="58 - Τόξο"/>
          <p:cNvSpPr/>
          <p:nvPr/>
        </p:nvSpPr>
        <p:spPr>
          <a:xfrm flipH="1" flipV="1">
            <a:off x="4349097" y="4608734"/>
            <a:ext cx="2349109" cy="3024336"/>
          </a:xfrm>
          <a:prstGeom prst="arc">
            <a:avLst>
              <a:gd name="adj1" fmla="val 11571784"/>
              <a:gd name="adj2" fmla="val 18480491"/>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cxnSp>
        <p:nvCxnSpPr>
          <p:cNvPr id="60" name="59 - Ευθεία γραμμή σύνδεσης"/>
          <p:cNvCxnSpPr/>
          <p:nvPr/>
        </p:nvCxnSpPr>
        <p:spPr>
          <a:xfrm>
            <a:off x="7515076" y="5280125"/>
            <a:ext cx="2844000"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1" name="60 - Τόξο"/>
          <p:cNvSpPr/>
          <p:nvPr/>
        </p:nvSpPr>
        <p:spPr>
          <a:xfrm>
            <a:off x="3369796" y="6968285"/>
            <a:ext cx="1384499" cy="777629"/>
          </a:xfrm>
          <a:prstGeom prst="arc">
            <a:avLst>
              <a:gd name="adj1" fmla="val 15996219"/>
              <a:gd name="adj2" fmla="val 20881672"/>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62" name="61 - Τόξο"/>
          <p:cNvSpPr/>
          <p:nvPr/>
        </p:nvSpPr>
        <p:spPr>
          <a:xfrm flipH="1">
            <a:off x="4727095" y="4104456"/>
            <a:ext cx="2529333" cy="5904756"/>
          </a:xfrm>
          <a:prstGeom prst="arc">
            <a:avLst>
              <a:gd name="adj1" fmla="val 15034420"/>
              <a:gd name="adj2" fmla="val 19579605"/>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54" name="53 - Τόξο"/>
          <p:cNvSpPr/>
          <p:nvPr/>
        </p:nvSpPr>
        <p:spPr>
          <a:xfrm rot="7911606">
            <a:off x="2592000" y="5904000"/>
            <a:ext cx="2468703" cy="1382055"/>
          </a:xfrm>
          <a:prstGeom prst="arc">
            <a:avLst>
              <a:gd name="adj1" fmla="val 12335578"/>
              <a:gd name="adj2" fmla="val 20400567"/>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25" name="267 - Ορθογώνιο"/>
          <p:cNvSpPr/>
          <p:nvPr/>
        </p:nvSpPr>
        <p:spPr>
          <a:xfrm>
            <a:off x="5327798" y="1368252"/>
            <a:ext cx="3240360" cy="430887"/>
          </a:xfrm>
          <a:prstGeom prst="rect">
            <a:avLst/>
          </a:prstGeom>
        </p:spPr>
        <p:txBody>
          <a:bodyPr wrap="square">
            <a:spAutoFit/>
          </a:bodyPr>
          <a:lstStyle/>
          <a:p>
            <a:r>
              <a:rPr lang="en-US" sz="2200" b="1" dirty="0" smtClean="0"/>
              <a:t>Head and Neck lesions</a:t>
            </a:r>
            <a:endParaRPr lang="el-GR" sz="2200" b="1" dirty="0"/>
          </a:p>
        </p:txBody>
      </p:sp>
      <p:cxnSp>
        <p:nvCxnSpPr>
          <p:cNvPr id="26" name="268 - Ευθεία γραμμή σύνδεσης"/>
          <p:cNvCxnSpPr/>
          <p:nvPr/>
        </p:nvCxnSpPr>
        <p:spPr>
          <a:xfrm>
            <a:off x="1620590" y="1872308"/>
            <a:ext cx="97200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692599" y="8949011"/>
            <a:ext cx="9793088" cy="3323987"/>
          </a:xfrm>
          <a:prstGeom prst="rect">
            <a:avLst/>
          </a:prstGeom>
          <a:noFill/>
        </p:spPr>
        <p:txBody>
          <a:bodyPr wrap="square" rtlCol="0">
            <a:spAutoFit/>
          </a:bodyPr>
          <a:lstStyle/>
          <a:p>
            <a:pPr marL="361950" indent="-361950">
              <a:buFont typeface="Arial" pitchFamily="34" charset="0"/>
              <a:buChar char="•"/>
            </a:pPr>
            <a:r>
              <a:rPr lang="el-GR" dirty="0" smtClean="0"/>
              <a:t>Στις </a:t>
            </a:r>
            <a:r>
              <a:rPr lang="el-GR" dirty="0" err="1" smtClean="0"/>
              <a:t>προκαρκινικές</a:t>
            </a:r>
            <a:r>
              <a:rPr lang="el-GR" dirty="0" smtClean="0"/>
              <a:t> αλλοιώσεις παρατηρείται αντίστροφη σχέση μεταξύ μονοπατιού </a:t>
            </a:r>
            <a:r>
              <a:rPr lang="en-US" dirty="0" smtClean="0"/>
              <a:t>DDR </a:t>
            </a:r>
            <a:r>
              <a:rPr lang="el-GR" dirty="0" smtClean="0"/>
              <a:t>και αυτοφαγίας. </a:t>
            </a:r>
          </a:p>
          <a:p>
            <a:pPr marL="361950" indent="-361950">
              <a:buFont typeface="Arial" pitchFamily="34" charset="0"/>
              <a:buChar char="•"/>
            </a:pPr>
            <a:endParaRPr lang="el-GR" dirty="0" smtClean="0"/>
          </a:p>
          <a:p>
            <a:pPr marL="361950" indent="-361950">
              <a:buFont typeface="Arial" pitchFamily="34" charset="0"/>
              <a:buChar char="•"/>
            </a:pPr>
            <a:r>
              <a:rPr lang="el-GR" dirty="0" smtClean="0"/>
              <a:t>Στις καρκινικές αλλοιώσεις παρατηρείται παράλληλη δράση του μονοπατιού </a:t>
            </a:r>
            <a:r>
              <a:rPr lang="en-US" dirty="0" smtClean="0"/>
              <a:t>DDR </a:t>
            </a:r>
            <a:r>
              <a:rPr lang="el-GR" dirty="0" smtClean="0"/>
              <a:t>και της αυτοφαγίας.</a:t>
            </a:r>
          </a:p>
          <a:p>
            <a:endParaRPr lang="el-GR" dirty="0" smtClean="0"/>
          </a:p>
          <a:p>
            <a:endParaRPr lang="el-GR" dirty="0"/>
          </a:p>
        </p:txBody>
      </p:sp>
    </p:spTree>
    <p:extLst>
      <p:ext uri="{BB962C8B-B14F-4D97-AF65-F5344CB8AC3E}">
        <p14:creationId xmlns:p14="http://schemas.microsoft.com/office/powerpoint/2010/main" xmlns="" val="86994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par>
                                <p:cTn id="11" presetID="10" presetClass="entr" presetSubtype="0" fill="hold" grpId="2"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500"/>
                                        <p:tgtEl>
                                          <p:spTgt spid="6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20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1"/>
      <p:bldP spid="56" grpId="2" animBg="1"/>
      <p:bldP spid="59" grpId="2" animBg="1"/>
      <p:bldP spid="61" grpId="1" animBg="1"/>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8622" y="864196"/>
            <a:ext cx="2648417" cy="553998"/>
          </a:xfrm>
          <a:prstGeom prst="rect">
            <a:avLst/>
          </a:prstGeom>
          <a:noFill/>
        </p:spPr>
        <p:txBody>
          <a:bodyPr wrap="none" rtlCol="0">
            <a:spAutoFit/>
          </a:bodyPr>
          <a:lstStyle/>
          <a:p>
            <a:r>
              <a:rPr lang="el-GR" b="1" dirty="0" smtClean="0"/>
              <a:t>Συμπεράσματα</a:t>
            </a:r>
            <a:endParaRPr lang="el-GR" b="1" dirty="0"/>
          </a:p>
        </p:txBody>
      </p:sp>
      <p:sp>
        <p:nvSpPr>
          <p:cNvPr id="3" name="TextBox 2"/>
          <p:cNvSpPr txBox="1"/>
          <p:nvPr/>
        </p:nvSpPr>
        <p:spPr>
          <a:xfrm>
            <a:off x="1620590" y="2232348"/>
            <a:ext cx="11233248" cy="8863965"/>
          </a:xfrm>
          <a:prstGeom prst="rect">
            <a:avLst/>
          </a:prstGeom>
          <a:noFill/>
        </p:spPr>
        <p:txBody>
          <a:bodyPr wrap="square" rtlCol="0">
            <a:spAutoFit/>
          </a:bodyPr>
          <a:lstStyle/>
          <a:p>
            <a:pPr marL="457200" indent="-457200">
              <a:buFont typeface="Arial" panose="020B0604020202020204" pitchFamily="34" charset="0"/>
              <a:buChar char="•"/>
            </a:pPr>
            <a:r>
              <a:rPr lang="el-GR" dirty="0" smtClean="0"/>
              <a:t>Στην υπερπλασία παρατηρήθηκε αναστολή της </a:t>
            </a:r>
            <a:r>
              <a:rPr lang="el-GR" dirty="0" err="1" smtClean="0"/>
              <a:t>αυτοφαγίας</a:t>
            </a:r>
            <a:r>
              <a:rPr lang="el-GR" dirty="0" smtClean="0"/>
              <a:t>.</a:t>
            </a:r>
            <a:endParaRPr lang="en-US" dirty="0" smtClean="0"/>
          </a:p>
          <a:p>
            <a:endParaRPr lang="el-GR" dirty="0" smtClean="0"/>
          </a:p>
          <a:p>
            <a:pPr marL="457200" indent="-457200">
              <a:buFont typeface="Arial" panose="020B0604020202020204" pitchFamily="34" charset="0"/>
              <a:buChar char="•"/>
            </a:pPr>
            <a:r>
              <a:rPr lang="el-GR" dirty="0" smtClean="0"/>
              <a:t>Στη δυσπλασία παρατηρήθηκε μικρή </a:t>
            </a:r>
            <a:r>
              <a:rPr lang="el-GR" dirty="0" err="1" smtClean="0"/>
              <a:t>επανενεργοποίηση</a:t>
            </a:r>
            <a:r>
              <a:rPr lang="en-US" dirty="0" smtClean="0"/>
              <a:t> </a:t>
            </a:r>
            <a:r>
              <a:rPr lang="el-GR" dirty="0" smtClean="0"/>
              <a:t>της αυτοφαγίας, αλλά δυσλειτουργική. </a:t>
            </a:r>
            <a:endParaRPr lang="en-US" dirty="0" smtClean="0"/>
          </a:p>
          <a:p>
            <a:endParaRPr lang="el-GR" dirty="0" smtClean="0"/>
          </a:p>
          <a:p>
            <a:pPr marL="457200" indent="-457200">
              <a:buFont typeface="Arial" panose="020B0604020202020204" pitchFamily="34" charset="0"/>
              <a:buChar char="•"/>
            </a:pPr>
            <a:r>
              <a:rPr lang="el-GR" dirty="0" smtClean="0"/>
              <a:t>Στον καρκίνο παρατηρήθηκε ενεργοποίηση και αποκατάσταση της αυτοφαγίας (λειτουργική).</a:t>
            </a:r>
          </a:p>
          <a:p>
            <a:pPr marL="457200" indent="-457200">
              <a:buFont typeface="Arial" panose="020B0604020202020204" pitchFamily="34" charset="0"/>
              <a:buChar char="•"/>
            </a:pPr>
            <a:endParaRPr lang="el-GR" dirty="0" smtClean="0"/>
          </a:p>
          <a:p>
            <a:pPr marL="457200" indent="-457200">
              <a:buFont typeface="Arial" panose="020B0604020202020204" pitchFamily="34" charset="0"/>
              <a:buChar char="•"/>
            </a:pPr>
            <a:r>
              <a:rPr lang="el-GR" dirty="0" smtClean="0"/>
              <a:t>Η αντίστροφη σχέση μεταξύ μονοπατιού </a:t>
            </a:r>
            <a:r>
              <a:rPr lang="en-US" dirty="0" smtClean="0"/>
              <a:t>DDR </a:t>
            </a:r>
            <a:r>
              <a:rPr lang="el-GR" dirty="0" smtClean="0"/>
              <a:t>και αυτοφαγίας μπορεί να δρα </a:t>
            </a:r>
            <a:r>
              <a:rPr lang="el-GR" dirty="0" err="1" smtClean="0"/>
              <a:t>ογκοκατασταλτικά</a:t>
            </a:r>
            <a:r>
              <a:rPr lang="el-GR" dirty="0" smtClean="0"/>
              <a:t> στις </a:t>
            </a:r>
            <a:r>
              <a:rPr lang="el-GR" dirty="0" err="1" smtClean="0"/>
              <a:t>προκαρκινικές</a:t>
            </a:r>
            <a:r>
              <a:rPr lang="el-GR" dirty="0" smtClean="0"/>
              <a:t> αλλοιώσεις μειώνοντας το ενεργειακό δυναμικό</a:t>
            </a:r>
            <a:r>
              <a:rPr lang="en-US" dirty="0" smtClean="0"/>
              <a:t>. </a:t>
            </a:r>
            <a:endParaRPr lang="el-GR" dirty="0" smtClean="0"/>
          </a:p>
          <a:p>
            <a:pPr marL="457200" indent="-457200">
              <a:buFont typeface="Arial" panose="020B0604020202020204" pitchFamily="34" charset="0"/>
              <a:buChar char="•"/>
            </a:pPr>
            <a:endParaRPr lang="el-GR" dirty="0" smtClean="0"/>
          </a:p>
          <a:p>
            <a:pPr marL="457200" indent="-457200">
              <a:buFont typeface="Arial" panose="020B0604020202020204" pitchFamily="34" charset="0"/>
              <a:buChar char="•"/>
            </a:pPr>
            <a:r>
              <a:rPr lang="el-GR" dirty="0" smtClean="0"/>
              <a:t>Η συνέργεια του μονοπατιού </a:t>
            </a:r>
            <a:r>
              <a:rPr lang="en-US" dirty="0" smtClean="0"/>
              <a:t>DDR </a:t>
            </a:r>
            <a:r>
              <a:rPr lang="el-GR" dirty="0" smtClean="0"/>
              <a:t> και της αυτοφαγίας στον καρκίνο του λάρυγγα δρα υποστηρικτικά στην επιβίωση των καρκινικών κυττάρων. </a:t>
            </a:r>
          </a:p>
          <a:p>
            <a:pPr marL="457200" indent="-457200">
              <a:buFont typeface="Arial" panose="020B0604020202020204" pitchFamily="34" charset="0"/>
              <a:buChar char="•"/>
            </a:pPr>
            <a:endParaRPr lang="el-GR" dirty="0" smtClean="0"/>
          </a:p>
          <a:p>
            <a:pPr marL="457200" indent="-457200">
              <a:buFont typeface="Arial" panose="020B0604020202020204" pitchFamily="34" charset="0"/>
              <a:buChar char="•"/>
            </a:pPr>
            <a:r>
              <a:rPr lang="el-GR" dirty="0" err="1" smtClean="0"/>
              <a:t>Αυτοφαγία</a:t>
            </a:r>
            <a:r>
              <a:rPr lang="el-GR" dirty="0" smtClean="0"/>
              <a:t> ως θεραπευτικός στόχος</a:t>
            </a:r>
          </a:p>
          <a:p>
            <a:endParaRPr lang="el-GR" dirty="0"/>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xmlns="" val="25358330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12878" y="1008212"/>
            <a:ext cx="5498428" cy="553998"/>
          </a:xfrm>
          <a:prstGeom prst="rect">
            <a:avLst/>
          </a:prstGeom>
          <a:noFill/>
        </p:spPr>
        <p:txBody>
          <a:bodyPr wrap="none" rtlCol="0">
            <a:spAutoFit/>
          </a:bodyPr>
          <a:lstStyle/>
          <a:p>
            <a:r>
              <a:rPr lang="el-GR" b="1" dirty="0" smtClean="0"/>
              <a:t>Υλικό για μελέτη - Βιβλιογραφία </a:t>
            </a:r>
            <a:endParaRPr lang="el-GR" b="1" dirty="0"/>
          </a:p>
        </p:txBody>
      </p:sp>
      <p:sp>
        <p:nvSpPr>
          <p:cNvPr id="3" name="TextBox 2"/>
          <p:cNvSpPr txBox="1"/>
          <p:nvPr/>
        </p:nvSpPr>
        <p:spPr>
          <a:xfrm>
            <a:off x="904493" y="2376364"/>
            <a:ext cx="11301273" cy="10064294"/>
          </a:xfrm>
          <a:prstGeom prst="rect">
            <a:avLst/>
          </a:prstGeom>
          <a:noFill/>
        </p:spPr>
        <p:txBody>
          <a:bodyPr wrap="square" rtlCol="0">
            <a:spAutoFit/>
          </a:bodyPr>
          <a:lstStyle/>
          <a:p>
            <a:r>
              <a:rPr lang="en-US" sz="2400" dirty="0" err="1" smtClean="0"/>
              <a:t>Boya</a:t>
            </a:r>
            <a:r>
              <a:rPr lang="en-US" sz="2400" dirty="0" smtClean="0"/>
              <a:t> P, </a:t>
            </a:r>
            <a:r>
              <a:rPr lang="en-US" sz="2400" dirty="0" err="1" smtClean="0"/>
              <a:t>Reggiori</a:t>
            </a:r>
            <a:r>
              <a:rPr lang="en-US" sz="2400" dirty="0" smtClean="0"/>
              <a:t> F, </a:t>
            </a:r>
            <a:r>
              <a:rPr lang="en-US" sz="2400" dirty="0" err="1" smtClean="0"/>
              <a:t>Codogno</a:t>
            </a:r>
            <a:r>
              <a:rPr lang="en-US" sz="2400" dirty="0" smtClean="0"/>
              <a:t> P. Emerging regulation and functions of autophagy. </a:t>
            </a:r>
            <a:r>
              <a:rPr lang="en-US" sz="2400" i="1" dirty="0" smtClean="0"/>
              <a:t>Nat Cell </a:t>
            </a:r>
            <a:r>
              <a:rPr lang="en-US" sz="2400" i="1" dirty="0" err="1" smtClean="0"/>
              <a:t>Biol</a:t>
            </a:r>
            <a:r>
              <a:rPr lang="en-US" sz="2400" dirty="0" smtClean="0"/>
              <a:t>, 2013, 15:713-720.</a:t>
            </a:r>
          </a:p>
          <a:p>
            <a:endParaRPr lang="en-US" sz="2400" dirty="0" smtClean="0"/>
          </a:p>
          <a:p>
            <a:r>
              <a:rPr lang="en-US" sz="2400" dirty="0" err="1" smtClean="0"/>
              <a:t>Cuervo</a:t>
            </a:r>
            <a:r>
              <a:rPr lang="en-US" sz="2400" dirty="0" smtClean="0"/>
              <a:t> AM, Wong E. Chaperone-mediated autophagy: roles in disease and aging. </a:t>
            </a:r>
            <a:r>
              <a:rPr lang="en-US" sz="2400" i="1" dirty="0" smtClean="0"/>
              <a:t>Cell Res.</a:t>
            </a:r>
            <a:r>
              <a:rPr lang="en-US" sz="2400" dirty="0" smtClean="0"/>
              <a:t> 2014, </a:t>
            </a:r>
            <a:r>
              <a:rPr lang="en-US" sz="2400" i="1" dirty="0" smtClean="0"/>
              <a:t>24</a:t>
            </a:r>
            <a:r>
              <a:rPr lang="en-US" sz="2400" dirty="0" smtClean="0"/>
              <a:t> (1), 92–104 DOI: 10.1038/cr.2013.153.</a:t>
            </a:r>
          </a:p>
          <a:p>
            <a:endParaRPr lang="en-US" sz="2400" dirty="0" smtClean="0"/>
          </a:p>
          <a:p>
            <a:r>
              <a:rPr lang="en-US" sz="2400" dirty="0" smtClean="0"/>
              <a:t>Eliopoulos AG, </a:t>
            </a:r>
            <a:r>
              <a:rPr lang="en-US" sz="2400" dirty="0" err="1" smtClean="0"/>
              <a:t>Havaki</a:t>
            </a:r>
            <a:r>
              <a:rPr lang="en-US" sz="2400" dirty="0" smtClean="0"/>
              <a:t> S, </a:t>
            </a:r>
            <a:r>
              <a:rPr lang="en-US" sz="2400" dirty="0" err="1" smtClean="0"/>
              <a:t>Gorgoulis</a:t>
            </a:r>
            <a:r>
              <a:rPr lang="en-US" sz="2400" dirty="0" smtClean="0"/>
              <a:t> VG. DNA Damage response and autophagy: A meaningful partnership. </a:t>
            </a:r>
            <a:r>
              <a:rPr lang="en-US" sz="2400" i="1" dirty="0" smtClean="0"/>
              <a:t>Frontiers in Genetics </a:t>
            </a:r>
            <a:r>
              <a:rPr lang="en-US" sz="2400" dirty="0" smtClean="0"/>
              <a:t>2016, 7. DOI: 10.3389/fgene.2016.00204.</a:t>
            </a:r>
          </a:p>
          <a:p>
            <a:endParaRPr lang="en-US" sz="2400" dirty="0" smtClean="0"/>
          </a:p>
          <a:p>
            <a:r>
              <a:rPr lang="en-US" sz="2400" dirty="0" err="1" smtClean="0"/>
              <a:t>Galluzzi</a:t>
            </a:r>
            <a:r>
              <a:rPr lang="en-US" sz="2400" dirty="0" smtClean="0"/>
              <a:t> L, </a:t>
            </a:r>
            <a:r>
              <a:rPr lang="en-US" sz="2400" dirty="0" err="1" smtClean="0"/>
              <a:t>Pietrocola</a:t>
            </a:r>
            <a:r>
              <a:rPr lang="en-US" sz="2400" dirty="0" smtClean="0"/>
              <a:t> F, Levine B, </a:t>
            </a:r>
            <a:r>
              <a:rPr lang="en-US" sz="2400" dirty="0" err="1" smtClean="0"/>
              <a:t>Kroemer</a:t>
            </a:r>
            <a:r>
              <a:rPr lang="en-US" sz="2400" dirty="0" smtClean="0"/>
              <a:t> G. Metabolic control of autophagy. </a:t>
            </a:r>
            <a:r>
              <a:rPr lang="en-US" sz="2400" i="1" dirty="0" smtClean="0"/>
              <a:t>Cell</a:t>
            </a:r>
            <a:r>
              <a:rPr lang="en-US" sz="2400" dirty="0" smtClean="0"/>
              <a:t>, 2014, 159: 1263-1276.</a:t>
            </a:r>
          </a:p>
          <a:p>
            <a:endParaRPr lang="en-US" sz="2400" dirty="0" smtClean="0"/>
          </a:p>
          <a:p>
            <a:r>
              <a:rPr lang="en-US" sz="2400" dirty="0" smtClean="0"/>
              <a:t>Hewitt G, </a:t>
            </a:r>
            <a:r>
              <a:rPr lang="en-US" sz="2400" dirty="0" err="1" smtClean="0"/>
              <a:t>Korolchuk</a:t>
            </a:r>
            <a:r>
              <a:rPr lang="en-US" sz="2400" dirty="0" smtClean="0"/>
              <a:t> VI. Repair, reuse, recycle: the expanding role of autophagy in genome maintenance. </a:t>
            </a:r>
            <a:r>
              <a:rPr lang="en-US" sz="2400" i="1" dirty="0" smtClean="0"/>
              <a:t>Trends Cell </a:t>
            </a:r>
            <a:r>
              <a:rPr lang="en-US" sz="2400" i="1" dirty="0" err="1" smtClean="0"/>
              <a:t>Biol</a:t>
            </a:r>
            <a:r>
              <a:rPr lang="en-US" sz="2400" dirty="0" smtClean="0"/>
              <a:t>, 2017, 27(5):340-351.</a:t>
            </a:r>
          </a:p>
          <a:p>
            <a:endParaRPr lang="en-US" sz="2400" dirty="0" smtClean="0"/>
          </a:p>
          <a:p>
            <a:r>
              <a:rPr lang="en-US" sz="2400" dirty="0" smtClean="0"/>
              <a:t>Liu </a:t>
            </a:r>
            <a:r>
              <a:rPr lang="en-US" sz="2400" dirty="0"/>
              <a:t>J</a:t>
            </a:r>
            <a:r>
              <a:rPr lang="en-US" sz="2400" dirty="0" smtClean="0"/>
              <a:t>., </a:t>
            </a:r>
            <a:r>
              <a:rPr lang="en-US" sz="2400" dirty="0" err="1" smtClean="0"/>
              <a:t>Debnath</a:t>
            </a:r>
            <a:r>
              <a:rPr lang="en-US" sz="2400" dirty="0" smtClean="0"/>
              <a:t> </a:t>
            </a:r>
            <a:r>
              <a:rPr lang="en-US" sz="2400" dirty="0"/>
              <a:t>J. The evolving, multifaceted roles of autophagy in cancer. </a:t>
            </a:r>
            <a:r>
              <a:rPr lang="en-US" sz="2400" i="1" dirty="0"/>
              <a:t>Adv. Cancer Res.</a:t>
            </a:r>
            <a:r>
              <a:rPr lang="en-US" sz="2400" dirty="0"/>
              <a:t> 2016, </a:t>
            </a:r>
            <a:r>
              <a:rPr lang="en-US" sz="2400" i="1" dirty="0"/>
              <a:t>130, </a:t>
            </a:r>
            <a:r>
              <a:rPr lang="en-US" sz="2400" dirty="0"/>
              <a:t>1-53 DOI: </a:t>
            </a:r>
            <a:r>
              <a:rPr lang="en-US" sz="2400" dirty="0" smtClean="0"/>
              <a:t>10.1016/bs.acr.2016.01.005</a:t>
            </a:r>
          </a:p>
          <a:p>
            <a:endParaRPr lang="el-GR" sz="2400" dirty="0" smtClean="0"/>
          </a:p>
          <a:p>
            <a:r>
              <a:rPr lang="en-US" sz="2400" dirty="0" err="1" smtClean="0"/>
              <a:t>Moscat</a:t>
            </a:r>
            <a:r>
              <a:rPr lang="en-US" sz="2400" dirty="0" smtClean="0"/>
              <a:t> J., Karin M., Diaz-</a:t>
            </a:r>
            <a:r>
              <a:rPr lang="en-US" sz="2400" dirty="0" err="1" smtClean="0"/>
              <a:t>Meco</a:t>
            </a:r>
            <a:r>
              <a:rPr lang="en-US" sz="2400" dirty="0" smtClean="0"/>
              <a:t>, M. T. p62 in Cancer: Signaling Adaptor Beyond Autophagy. </a:t>
            </a:r>
            <a:r>
              <a:rPr lang="en-US" sz="2400" i="1" dirty="0" smtClean="0"/>
              <a:t>Cell,</a:t>
            </a:r>
            <a:r>
              <a:rPr lang="en-US" sz="2400" dirty="0" smtClean="0"/>
              <a:t> 2016, </a:t>
            </a:r>
            <a:r>
              <a:rPr lang="en-US" sz="2400" i="1" dirty="0" smtClean="0"/>
              <a:t>167</a:t>
            </a:r>
            <a:r>
              <a:rPr lang="en-US" sz="2400" dirty="0" smtClean="0"/>
              <a:t> (3), 606–609 DOI: 10.1016/j.cell.2016.09.030.</a:t>
            </a:r>
          </a:p>
          <a:p>
            <a:endParaRPr lang="en-US" sz="2400" dirty="0" smtClean="0"/>
          </a:p>
          <a:p>
            <a:r>
              <a:rPr lang="en-US" sz="2400" dirty="0" smtClean="0"/>
              <a:t>Schneider JL, </a:t>
            </a:r>
            <a:r>
              <a:rPr lang="en-US" sz="2400" dirty="0" err="1" smtClean="0"/>
              <a:t>Cuervo</a:t>
            </a:r>
            <a:r>
              <a:rPr lang="en-US" sz="2400" dirty="0" smtClean="0"/>
              <a:t> AM. Autophagy and human disease: emerging themes. </a:t>
            </a:r>
            <a:r>
              <a:rPr lang="en-US" sz="2400" i="1" dirty="0" err="1" smtClean="0"/>
              <a:t>Curr</a:t>
            </a:r>
            <a:r>
              <a:rPr lang="en-US" sz="2400" i="1" dirty="0" smtClean="0"/>
              <a:t> </a:t>
            </a:r>
            <a:r>
              <a:rPr lang="en-US" sz="2400" i="1" dirty="0" err="1" smtClean="0"/>
              <a:t>Opin</a:t>
            </a:r>
            <a:r>
              <a:rPr lang="en-US" sz="2400" i="1" dirty="0" smtClean="0"/>
              <a:t> Genet Dev</a:t>
            </a:r>
            <a:r>
              <a:rPr lang="en-US" sz="2400" dirty="0" smtClean="0"/>
              <a:t>, 2014, 26:16-23.</a:t>
            </a:r>
          </a:p>
          <a:p>
            <a:endParaRPr lang="el-GR" sz="2400" dirty="0" smtClean="0"/>
          </a:p>
          <a:p>
            <a:r>
              <a:rPr lang="en-US" sz="2400" dirty="0" smtClean="0"/>
              <a:t>White</a:t>
            </a:r>
            <a:r>
              <a:rPr lang="en-US" sz="2400" dirty="0"/>
              <a:t>, E. The role for autophagy in cancer. </a:t>
            </a:r>
            <a:r>
              <a:rPr lang="en-US" sz="2400" i="1" dirty="0"/>
              <a:t>J. </a:t>
            </a:r>
            <a:r>
              <a:rPr lang="en-US" sz="2400" i="1" dirty="0" err="1"/>
              <a:t>Clin</a:t>
            </a:r>
            <a:r>
              <a:rPr lang="en-US" sz="2400" i="1" dirty="0"/>
              <a:t>. Invest.</a:t>
            </a:r>
            <a:r>
              <a:rPr lang="en-US" sz="2400" dirty="0"/>
              <a:t> 2015, </a:t>
            </a:r>
            <a:r>
              <a:rPr lang="en-US" sz="2400" i="1" dirty="0"/>
              <a:t>125</a:t>
            </a:r>
            <a:r>
              <a:rPr lang="en-US" sz="2400" dirty="0"/>
              <a:t> (1), 42–46 DOI: 10.1172/JCI73941</a:t>
            </a:r>
            <a:r>
              <a:rPr lang="en-US" sz="2400" dirty="0" smtClean="0"/>
              <a:t>.</a:t>
            </a:r>
            <a:endParaRPr lang="el-GR" sz="2400" b="1" dirty="0"/>
          </a:p>
        </p:txBody>
      </p:sp>
    </p:spTree>
    <p:extLst>
      <p:ext uri="{BB962C8B-B14F-4D97-AF65-F5344CB8AC3E}">
        <p14:creationId xmlns:p14="http://schemas.microsoft.com/office/powerpoint/2010/main" xmlns="" val="40550173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t="5600" b="8000"/>
          <a:stretch>
            <a:fillRect/>
          </a:stretch>
        </p:blipFill>
        <p:spPr bwMode="auto">
          <a:xfrm>
            <a:off x="2290506" y="1985926"/>
            <a:ext cx="8299734" cy="7715304"/>
          </a:xfrm>
          <a:prstGeom prst="rect">
            <a:avLst/>
          </a:prstGeom>
          <a:blipFill dpi="0" rotWithShape="1">
            <a:blip r:embed="rId3" cstate="print">
              <a:alphaModFix amt="88000"/>
            </a:blip>
            <a:srcRect/>
            <a:tile tx="0" ty="0" sx="100000" sy="100000" flip="none" algn="tl"/>
          </a:blipFill>
          <a:ln w="9525">
            <a:noFill/>
            <a:miter lim="800000"/>
            <a:headEnd/>
            <a:tailEnd/>
          </a:ln>
          <a:effectLst>
            <a:outerShdw dist="50800" sx="1000" sy="1000" algn="ctr" rotWithShape="0">
              <a:srgbClr val="000000"/>
            </a:outerShdw>
          </a:effectLst>
        </p:spPr>
      </p:pic>
      <p:sp>
        <p:nvSpPr>
          <p:cNvPr id="2" name="1 - TextBox"/>
          <p:cNvSpPr txBox="1"/>
          <p:nvPr/>
        </p:nvSpPr>
        <p:spPr>
          <a:xfrm>
            <a:off x="4089382" y="10629924"/>
            <a:ext cx="4286045" cy="646331"/>
          </a:xfrm>
          <a:prstGeom prst="rect">
            <a:avLst/>
          </a:prstGeom>
          <a:noFill/>
        </p:spPr>
        <p:txBody>
          <a:bodyPr wrap="none" rtlCol="0">
            <a:spAutoFit/>
          </a:bodyPr>
          <a:lstStyle/>
          <a:p>
            <a:r>
              <a:rPr lang="el-GR" sz="3600" b="1" dirty="0" smtClean="0"/>
              <a:t>Σας ευχαριστώ πολύ!</a:t>
            </a:r>
            <a:endParaRPr lang="el-GR" sz="3600" b="1" dirty="0"/>
          </a:p>
        </p:txBody>
      </p:sp>
    </p:spTree>
    <p:extLst>
      <p:ext uri="{BB962C8B-B14F-4D97-AF65-F5344CB8AC3E}">
        <p14:creationId xmlns:p14="http://schemas.microsoft.com/office/powerpoint/2010/main" xmlns="" val="14974124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6 - Βέλος προς τα κάτω"/>
          <p:cNvSpPr/>
          <p:nvPr/>
        </p:nvSpPr>
        <p:spPr>
          <a:xfrm>
            <a:off x="9325446" y="6934934"/>
            <a:ext cx="144000" cy="79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8 - TextBox"/>
          <p:cNvSpPr txBox="1"/>
          <p:nvPr/>
        </p:nvSpPr>
        <p:spPr>
          <a:xfrm>
            <a:off x="1071161" y="3550558"/>
            <a:ext cx="4529702" cy="553998"/>
          </a:xfrm>
          <a:prstGeom prst="rect">
            <a:avLst/>
          </a:prstGeom>
          <a:noFill/>
        </p:spPr>
        <p:txBody>
          <a:bodyPr wrap="none" rtlCol="0">
            <a:spAutoFit/>
          </a:bodyPr>
          <a:lstStyle/>
          <a:p>
            <a:r>
              <a:rPr lang="el-GR" dirty="0" smtClean="0"/>
              <a:t>Σε </a:t>
            </a:r>
            <a:r>
              <a:rPr lang="el-GR" b="1" dirty="0" smtClean="0"/>
              <a:t>φυσιολογικές συνθήκες </a:t>
            </a:r>
            <a:endParaRPr lang="el-GR" b="1" dirty="0"/>
          </a:p>
        </p:txBody>
      </p:sp>
      <p:sp>
        <p:nvSpPr>
          <p:cNvPr id="4" name="9 - Βέλος προς τα κάτω"/>
          <p:cNvSpPr/>
          <p:nvPr/>
        </p:nvSpPr>
        <p:spPr>
          <a:xfrm rot="16200000">
            <a:off x="5877657" y="3482650"/>
            <a:ext cx="108000" cy="79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10 - TextBox"/>
          <p:cNvSpPr txBox="1"/>
          <p:nvPr/>
        </p:nvSpPr>
        <p:spPr>
          <a:xfrm>
            <a:off x="6399753" y="2880420"/>
            <a:ext cx="6016538" cy="2169825"/>
          </a:xfrm>
          <a:prstGeom prst="rect">
            <a:avLst/>
          </a:prstGeom>
          <a:noFill/>
        </p:spPr>
        <p:txBody>
          <a:bodyPr wrap="square" rtlCol="0">
            <a:spAutoFit/>
          </a:bodyPr>
          <a:lstStyle/>
          <a:p>
            <a:pPr>
              <a:lnSpc>
                <a:spcPct val="150000"/>
              </a:lnSpc>
            </a:pPr>
            <a:r>
              <a:rPr lang="el-GR" dirty="0" smtClean="0"/>
              <a:t>«αποτοξίνωση του κυττάρου»</a:t>
            </a:r>
          </a:p>
          <a:p>
            <a:r>
              <a:rPr lang="el-GR" dirty="0" smtClean="0"/>
              <a:t>παροχή </a:t>
            </a:r>
            <a:r>
              <a:rPr lang="el-GR" dirty="0" err="1" smtClean="0"/>
              <a:t>βιομορίων</a:t>
            </a:r>
            <a:r>
              <a:rPr lang="el-GR" dirty="0" smtClean="0"/>
              <a:t> για σύνθεση νέων </a:t>
            </a:r>
            <a:r>
              <a:rPr lang="el-GR" dirty="0" err="1" smtClean="0"/>
              <a:t>μακρομορίων</a:t>
            </a:r>
            <a:endParaRPr lang="el-GR" dirty="0" smtClean="0"/>
          </a:p>
          <a:p>
            <a:r>
              <a:rPr lang="el-GR" dirty="0" smtClean="0"/>
              <a:t>διατήρηση ενεργειακού δυναμικού </a:t>
            </a:r>
          </a:p>
        </p:txBody>
      </p:sp>
      <p:sp>
        <p:nvSpPr>
          <p:cNvPr id="6" name="12 - TextBox"/>
          <p:cNvSpPr txBox="1"/>
          <p:nvPr/>
        </p:nvSpPr>
        <p:spPr>
          <a:xfrm>
            <a:off x="964551" y="6083612"/>
            <a:ext cx="4267839" cy="2123658"/>
          </a:xfrm>
          <a:prstGeom prst="rect">
            <a:avLst/>
          </a:prstGeom>
          <a:noFill/>
        </p:spPr>
        <p:txBody>
          <a:bodyPr wrap="square" rtlCol="0">
            <a:spAutoFit/>
          </a:bodyPr>
          <a:lstStyle/>
          <a:p>
            <a:r>
              <a:rPr lang="el-GR" dirty="0" smtClean="0"/>
              <a:t>Σε </a:t>
            </a:r>
            <a:r>
              <a:rPr lang="el-GR" b="1" dirty="0" smtClean="0"/>
              <a:t>συνθήκες κυτταρικού στρες  </a:t>
            </a:r>
            <a:r>
              <a:rPr lang="el-GR" sz="2400" dirty="0" smtClean="0"/>
              <a:t>(διατροφικοί, χημικοί, φυσικοί, μολυσματικοί, </a:t>
            </a:r>
            <a:r>
              <a:rPr lang="el-GR" sz="2400" dirty="0" err="1" smtClean="0"/>
              <a:t>γονιδιοτοξικοί</a:t>
            </a:r>
            <a:r>
              <a:rPr lang="el-GR" sz="2400" dirty="0" smtClean="0"/>
              <a:t> </a:t>
            </a:r>
          </a:p>
          <a:p>
            <a:r>
              <a:rPr lang="el-GR" sz="2400" dirty="0" smtClean="0"/>
              <a:t>παράγοντες) </a:t>
            </a:r>
            <a:endParaRPr lang="el-GR" sz="2400" dirty="0"/>
          </a:p>
        </p:txBody>
      </p:sp>
      <p:sp>
        <p:nvSpPr>
          <p:cNvPr id="7" name="13 - Βέλος προς τα κάτω"/>
          <p:cNvSpPr/>
          <p:nvPr/>
        </p:nvSpPr>
        <p:spPr>
          <a:xfrm rot="16200000">
            <a:off x="5860142" y="6005493"/>
            <a:ext cx="108000" cy="79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14 - TextBox"/>
          <p:cNvSpPr txBox="1"/>
          <p:nvPr/>
        </p:nvSpPr>
        <p:spPr>
          <a:xfrm>
            <a:off x="6949182" y="6066646"/>
            <a:ext cx="5263813" cy="1015663"/>
          </a:xfrm>
          <a:prstGeom prst="rect">
            <a:avLst/>
          </a:prstGeom>
          <a:noFill/>
        </p:spPr>
        <p:txBody>
          <a:bodyPr wrap="none" rtlCol="0">
            <a:spAutoFit/>
          </a:bodyPr>
          <a:lstStyle/>
          <a:p>
            <a:r>
              <a:rPr lang="el-GR" dirty="0" smtClean="0"/>
              <a:t>Ενεργοποίηση της </a:t>
            </a:r>
            <a:r>
              <a:rPr lang="el-GR" dirty="0" err="1" smtClean="0"/>
              <a:t>αυτοφαγικής</a:t>
            </a:r>
            <a:r>
              <a:rPr lang="el-GR" dirty="0" smtClean="0"/>
              <a:t> </a:t>
            </a:r>
          </a:p>
          <a:p>
            <a:r>
              <a:rPr lang="el-GR" dirty="0" smtClean="0"/>
              <a:t>λειτουργίας </a:t>
            </a:r>
            <a:endParaRPr lang="el-GR" dirty="0"/>
          </a:p>
        </p:txBody>
      </p:sp>
      <p:sp>
        <p:nvSpPr>
          <p:cNvPr id="9" name="15 - TextBox"/>
          <p:cNvSpPr txBox="1"/>
          <p:nvPr/>
        </p:nvSpPr>
        <p:spPr>
          <a:xfrm>
            <a:off x="6301110" y="7727022"/>
            <a:ext cx="6741333" cy="553998"/>
          </a:xfrm>
          <a:prstGeom prst="rect">
            <a:avLst/>
          </a:prstGeom>
          <a:noFill/>
        </p:spPr>
        <p:txBody>
          <a:bodyPr wrap="none" rtlCol="0">
            <a:spAutoFit/>
          </a:bodyPr>
          <a:lstStyle/>
          <a:p>
            <a:r>
              <a:rPr lang="el-GR" dirty="0" smtClean="0"/>
              <a:t>διασφάλιση της κυτταρικής ομοιόστασης </a:t>
            </a:r>
            <a:endParaRPr lang="el-GR" dirty="0"/>
          </a:p>
        </p:txBody>
      </p:sp>
      <p:sp>
        <p:nvSpPr>
          <p:cNvPr id="10" name="11 - Βέλος προς τα κάτω"/>
          <p:cNvSpPr/>
          <p:nvPr/>
        </p:nvSpPr>
        <p:spPr>
          <a:xfrm rot="15420000">
            <a:off x="5880169" y="3069543"/>
            <a:ext cx="108000" cy="79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1" name="Βέλος προς τα κάτω 10"/>
          <p:cNvSpPr/>
          <p:nvPr/>
        </p:nvSpPr>
        <p:spPr>
          <a:xfrm rot="-3600000" flipH="1">
            <a:off x="5851100" y="4077253"/>
            <a:ext cx="108000" cy="828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p:cNvSpPr txBox="1"/>
          <p:nvPr/>
        </p:nvSpPr>
        <p:spPr>
          <a:xfrm>
            <a:off x="1825853" y="9505156"/>
            <a:ext cx="9083769" cy="553998"/>
          </a:xfrm>
          <a:prstGeom prst="rect">
            <a:avLst/>
          </a:prstGeom>
          <a:noFill/>
        </p:spPr>
        <p:txBody>
          <a:bodyPr wrap="none" rtlCol="0">
            <a:spAutoFit/>
          </a:bodyPr>
          <a:lstStyle/>
          <a:p>
            <a:r>
              <a:rPr lang="el-GR" b="1" dirty="0" err="1" smtClean="0"/>
              <a:t>Αυτοφαγία</a:t>
            </a:r>
            <a:r>
              <a:rPr lang="el-GR" b="1" dirty="0" smtClean="0"/>
              <a:t>:</a:t>
            </a:r>
            <a:r>
              <a:rPr lang="el-GR" dirty="0" smtClean="0"/>
              <a:t> ενδοκυτταρικό σύστημα </a:t>
            </a:r>
            <a:r>
              <a:rPr lang="el-GR" b="1" dirty="0" smtClean="0"/>
              <a:t>ποιοτικού ελέγχου </a:t>
            </a:r>
            <a:endParaRPr lang="el-GR" b="1" dirty="0"/>
          </a:p>
        </p:txBody>
      </p:sp>
      <p:sp>
        <p:nvSpPr>
          <p:cNvPr id="13" name="Βέλος προς τα κάτω 12"/>
          <p:cNvSpPr/>
          <p:nvPr/>
        </p:nvSpPr>
        <p:spPr>
          <a:xfrm>
            <a:off x="5990340" y="8785076"/>
            <a:ext cx="792000" cy="648072"/>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4" name="Ευθεία γραμμή σύνδεσης 13"/>
          <p:cNvCxnSpPr/>
          <p:nvPr/>
        </p:nvCxnSpPr>
        <p:spPr>
          <a:xfrm>
            <a:off x="1071161" y="8785076"/>
            <a:ext cx="11141834"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5" name="1 - TextBox"/>
          <p:cNvSpPr txBox="1"/>
          <p:nvPr/>
        </p:nvSpPr>
        <p:spPr>
          <a:xfrm>
            <a:off x="3996854" y="720179"/>
            <a:ext cx="5472608" cy="720000"/>
          </a:xfrm>
          <a:prstGeom prst="rect">
            <a:avLst/>
          </a:prstGeom>
          <a:solidFill>
            <a:schemeClr val="bg2"/>
          </a:solidFill>
        </p:spPr>
        <p:txBody>
          <a:bodyPr wrap="square" rtlCol="0" anchor="ctr">
            <a:spAutoFit/>
          </a:bodyPr>
          <a:lstStyle/>
          <a:p>
            <a:pPr algn="ctr"/>
            <a:r>
              <a:rPr lang="el-GR" sz="3600" b="1" dirty="0" err="1" smtClean="0"/>
              <a:t>Αυτοφαγία</a:t>
            </a:r>
            <a:endParaRPr lang="el-GR" sz="3600" b="1" dirty="0"/>
          </a:p>
        </p:txBody>
      </p:sp>
    </p:spTree>
    <p:extLst>
      <p:ext uri="{BB962C8B-B14F-4D97-AF65-F5344CB8AC3E}">
        <p14:creationId xmlns:p14="http://schemas.microsoft.com/office/powerpoint/2010/main" xmlns="" val="329166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6" grpId="0"/>
      <p:bldP spid="7" grpId="0" animBg="1"/>
      <p:bldP spid="8" grpId="0"/>
      <p:bldP spid="9" grpId="0"/>
      <p:bldP spid="10" grpId="0" animBg="1"/>
      <p:bldP spid="11" grpId="0" animBg="1"/>
      <p:bldP spid="12" grpId="0"/>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3996854" y="720179"/>
            <a:ext cx="5472608" cy="720000"/>
          </a:xfrm>
          <a:prstGeom prst="rect">
            <a:avLst/>
          </a:prstGeom>
          <a:solidFill>
            <a:schemeClr val="bg2"/>
          </a:solidFill>
        </p:spPr>
        <p:txBody>
          <a:bodyPr wrap="square" rtlCol="0" anchor="ctr">
            <a:spAutoFit/>
          </a:bodyPr>
          <a:lstStyle/>
          <a:p>
            <a:pPr algn="ctr"/>
            <a:r>
              <a:rPr lang="el-GR" sz="3600" b="1" dirty="0" err="1" smtClean="0"/>
              <a:t>Αυτοφαγία</a:t>
            </a:r>
            <a:endParaRPr lang="el-GR" sz="3600" b="1" dirty="0"/>
          </a:p>
        </p:txBody>
      </p:sp>
      <p:sp>
        <p:nvSpPr>
          <p:cNvPr id="3" name="2 - TextBox"/>
          <p:cNvSpPr txBox="1"/>
          <p:nvPr/>
        </p:nvSpPr>
        <p:spPr>
          <a:xfrm>
            <a:off x="4460138" y="1944316"/>
            <a:ext cx="4721292" cy="553998"/>
          </a:xfrm>
          <a:prstGeom prst="rect">
            <a:avLst/>
          </a:prstGeom>
          <a:noFill/>
        </p:spPr>
        <p:txBody>
          <a:bodyPr wrap="none" rtlCol="0">
            <a:spAutoFit/>
          </a:bodyPr>
          <a:lstStyle/>
          <a:p>
            <a:r>
              <a:rPr lang="el-GR" b="1" dirty="0" smtClean="0"/>
              <a:t>Δυσλειτουργική </a:t>
            </a:r>
            <a:r>
              <a:rPr lang="el-GR" b="1" dirty="0" err="1" smtClean="0"/>
              <a:t>αυτοφαγία</a:t>
            </a:r>
            <a:r>
              <a:rPr lang="el-GR" b="1" dirty="0" smtClean="0"/>
              <a:t> </a:t>
            </a:r>
            <a:endParaRPr lang="el-GR" b="1" dirty="0"/>
          </a:p>
        </p:txBody>
      </p:sp>
      <p:sp>
        <p:nvSpPr>
          <p:cNvPr id="4" name="3 - Βέλος προς τα κάτω"/>
          <p:cNvSpPr/>
          <p:nvPr/>
        </p:nvSpPr>
        <p:spPr>
          <a:xfrm>
            <a:off x="6481182" y="2520380"/>
            <a:ext cx="468000" cy="1080000"/>
          </a:xfrm>
          <a:prstGeom prst="downArrow">
            <a:avLst/>
          </a:prstGeom>
          <a:gradFill>
            <a:gsLst>
              <a:gs pos="19000">
                <a:srgbClr val="FF0000"/>
              </a:gs>
              <a:gs pos="99000">
                <a:srgbClr val="C00000"/>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TextBox"/>
          <p:cNvSpPr txBox="1"/>
          <p:nvPr/>
        </p:nvSpPr>
        <p:spPr>
          <a:xfrm>
            <a:off x="3564806" y="3600500"/>
            <a:ext cx="7094443" cy="3554819"/>
          </a:xfrm>
          <a:prstGeom prst="rect">
            <a:avLst/>
          </a:prstGeom>
          <a:noFill/>
        </p:spPr>
        <p:txBody>
          <a:bodyPr wrap="none" rtlCol="0">
            <a:spAutoFit/>
          </a:bodyPr>
          <a:lstStyle/>
          <a:p>
            <a:pPr marL="346075" indent="-346075">
              <a:buFont typeface="Arial" pitchFamily="34" charset="0"/>
              <a:buChar char="•"/>
              <a:tabLst>
                <a:tab pos="346075" algn="l"/>
              </a:tabLst>
            </a:pPr>
            <a:r>
              <a:rPr lang="el-GR" dirty="0" smtClean="0"/>
              <a:t>Μεταβολικά νοσήματα</a:t>
            </a:r>
          </a:p>
          <a:p>
            <a:pPr marL="346075" indent="-346075">
              <a:buFont typeface="Arial" pitchFamily="34" charset="0"/>
              <a:buChar char="•"/>
              <a:tabLst>
                <a:tab pos="346075" algn="l"/>
              </a:tabLst>
            </a:pPr>
            <a:r>
              <a:rPr lang="el-GR" dirty="0" smtClean="0"/>
              <a:t>Καρδιαγγειακά νοσήματα</a:t>
            </a:r>
          </a:p>
          <a:p>
            <a:pPr marL="346075" indent="-346075">
              <a:buFont typeface="Arial" pitchFamily="34" charset="0"/>
              <a:buChar char="•"/>
              <a:tabLst>
                <a:tab pos="346075" algn="l"/>
              </a:tabLst>
            </a:pPr>
            <a:r>
              <a:rPr lang="el-GR" dirty="0" err="1" smtClean="0"/>
              <a:t>Νευροεκφυλιστικά</a:t>
            </a:r>
            <a:r>
              <a:rPr lang="el-GR" dirty="0" smtClean="0"/>
              <a:t> νοσήματα</a:t>
            </a:r>
            <a:endParaRPr lang="en-US" dirty="0" smtClean="0"/>
          </a:p>
          <a:p>
            <a:pPr marL="346075" indent="-346075">
              <a:buFont typeface="Arial" pitchFamily="34" charset="0"/>
              <a:buChar char="•"/>
              <a:tabLst>
                <a:tab pos="346075" algn="l"/>
              </a:tabLst>
            </a:pPr>
            <a:r>
              <a:rPr lang="el-GR" dirty="0" smtClean="0"/>
              <a:t>Νοσήματα </a:t>
            </a:r>
            <a:r>
              <a:rPr lang="el-GR" dirty="0" err="1" smtClean="0"/>
              <a:t>μυοσκελετικού</a:t>
            </a:r>
            <a:r>
              <a:rPr lang="el-GR" dirty="0" smtClean="0"/>
              <a:t> συστήματος</a:t>
            </a:r>
          </a:p>
          <a:p>
            <a:pPr marL="342900" indent="-342900">
              <a:lnSpc>
                <a:spcPct val="150000"/>
              </a:lnSpc>
              <a:buSzPct val="100000"/>
              <a:buFont typeface="Arial" panose="020B0604020202020204" pitchFamily="34" charset="0"/>
              <a:buChar char="•"/>
              <a:defRPr/>
            </a:pPr>
            <a:r>
              <a:rPr lang="el-GR" dirty="0"/>
              <a:t>Αποταμιευτικές παθήσεις </a:t>
            </a:r>
            <a:r>
              <a:rPr lang="el-GR" dirty="0" err="1"/>
              <a:t>λυσοσωμάτων</a:t>
            </a:r>
            <a:endParaRPr lang="el-GR" dirty="0"/>
          </a:p>
          <a:p>
            <a:pPr marL="346075" indent="-346075">
              <a:buFont typeface="Arial" pitchFamily="34" charset="0"/>
              <a:buChar char="•"/>
              <a:tabLst>
                <a:tab pos="346075" algn="l"/>
              </a:tabLst>
            </a:pPr>
            <a:r>
              <a:rPr lang="el-GR" dirty="0" smtClean="0"/>
              <a:t>Λοιμώξεις / φλεγμονώδη νοσήματα</a:t>
            </a:r>
          </a:p>
          <a:p>
            <a:pPr marL="346075" indent="-346075">
              <a:buFont typeface="Arial" pitchFamily="34" charset="0"/>
              <a:buChar char="•"/>
              <a:tabLst>
                <a:tab pos="346075" algn="l"/>
              </a:tabLst>
            </a:pPr>
            <a:r>
              <a:rPr lang="el-GR" b="1" dirty="0" smtClean="0"/>
              <a:t>Καρκίνος </a:t>
            </a:r>
            <a:endParaRPr lang="el-GR" b="1" dirty="0"/>
          </a:p>
        </p:txBody>
      </p:sp>
      <p:pic>
        <p:nvPicPr>
          <p:cNvPr id="6" name="Εικόνα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692598" y="7476464"/>
            <a:ext cx="9898996" cy="6112630"/>
          </a:xfrm>
          <a:prstGeom prst="rect">
            <a:avLst/>
          </a:prstGeom>
        </p:spPr>
      </p:pic>
      <p:sp>
        <p:nvSpPr>
          <p:cNvPr id="7" name="TextBox 6"/>
          <p:cNvSpPr txBox="1"/>
          <p:nvPr/>
        </p:nvSpPr>
        <p:spPr>
          <a:xfrm>
            <a:off x="5455235" y="13579995"/>
            <a:ext cx="6243184" cy="461665"/>
          </a:xfrm>
          <a:prstGeom prst="rect">
            <a:avLst/>
          </a:prstGeom>
          <a:noFill/>
        </p:spPr>
        <p:txBody>
          <a:bodyPr wrap="none" rtlCol="0">
            <a:spAutoFit/>
          </a:bodyPr>
          <a:lstStyle/>
          <a:p>
            <a:r>
              <a:rPr lang="en-US" sz="2400" b="1" i="1" dirty="0" smtClean="0"/>
              <a:t>Schneider &amp; </a:t>
            </a:r>
            <a:r>
              <a:rPr lang="en-US" sz="2400" b="1" i="1" dirty="0" err="1" smtClean="0"/>
              <a:t>Cuervo</a:t>
            </a:r>
            <a:r>
              <a:rPr lang="en-US" sz="2400" b="1" i="1" dirty="0" smtClean="0"/>
              <a:t>, </a:t>
            </a:r>
            <a:r>
              <a:rPr lang="en-US" sz="2400" b="1" i="1" dirty="0" err="1" smtClean="0"/>
              <a:t>Curr</a:t>
            </a:r>
            <a:r>
              <a:rPr lang="en-US" sz="2400" b="1" i="1" dirty="0" smtClean="0"/>
              <a:t> </a:t>
            </a:r>
            <a:r>
              <a:rPr lang="en-US" sz="2400" b="1" i="1" dirty="0" err="1" smtClean="0"/>
              <a:t>Opin</a:t>
            </a:r>
            <a:r>
              <a:rPr lang="en-US" sz="2400" b="1" i="1" dirty="0" smtClean="0"/>
              <a:t> Genet Dev, 2014</a:t>
            </a:r>
            <a:endParaRPr lang="el-GR" sz="2400" b="1" i="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3636814" y="721920"/>
            <a:ext cx="6264696" cy="720000"/>
          </a:xfrm>
          <a:prstGeom prst="rect">
            <a:avLst/>
          </a:prstGeom>
          <a:solidFill>
            <a:schemeClr val="bg2"/>
          </a:solidFill>
        </p:spPr>
        <p:txBody>
          <a:bodyPr wrap="square" rtlCol="0" anchor="ctr">
            <a:spAutoFit/>
          </a:bodyPr>
          <a:lstStyle/>
          <a:p>
            <a:pPr algn="ctr"/>
            <a:r>
              <a:rPr lang="el-GR" sz="3600" b="1" dirty="0" smtClean="0"/>
              <a:t>Τύποι</a:t>
            </a:r>
            <a:r>
              <a:rPr lang="el-GR" b="1" dirty="0" smtClean="0"/>
              <a:t>  </a:t>
            </a:r>
            <a:r>
              <a:rPr lang="el-GR" sz="3600" b="1" dirty="0" smtClean="0"/>
              <a:t>αυτοφαγίας</a:t>
            </a:r>
            <a:endParaRPr lang="el-GR" sz="3600" b="1" dirty="0"/>
          </a:p>
        </p:txBody>
      </p:sp>
      <p:sp>
        <p:nvSpPr>
          <p:cNvPr id="4" name="TextBox 3"/>
          <p:cNvSpPr txBox="1"/>
          <p:nvPr/>
        </p:nvSpPr>
        <p:spPr>
          <a:xfrm>
            <a:off x="6085086" y="10442421"/>
            <a:ext cx="6480720" cy="461665"/>
          </a:xfrm>
          <a:prstGeom prst="rect">
            <a:avLst/>
          </a:prstGeom>
          <a:noFill/>
        </p:spPr>
        <p:txBody>
          <a:bodyPr wrap="square" rtlCol="0">
            <a:spAutoFit/>
          </a:bodyPr>
          <a:lstStyle/>
          <a:p>
            <a:r>
              <a:rPr lang="en-US" sz="2400" b="1" i="1" dirty="0" smtClean="0"/>
              <a:t>Schneider and </a:t>
            </a:r>
            <a:r>
              <a:rPr lang="en-US" sz="2400" b="1" i="1" dirty="0" err="1" smtClean="0"/>
              <a:t>Cuervo</a:t>
            </a:r>
            <a:r>
              <a:rPr lang="en-US" sz="2400" b="1" i="1" dirty="0" smtClean="0"/>
              <a:t>, </a:t>
            </a:r>
            <a:r>
              <a:rPr lang="en-US" sz="2400" b="1" i="1" dirty="0" err="1" smtClean="0"/>
              <a:t>Curr</a:t>
            </a:r>
            <a:r>
              <a:rPr lang="en-US" sz="2400" b="1" i="1" dirty="0" smtClean="0"/>
              <a:t> </a:t>
            </a:r>
            <a:r>
              <a:rPr lang="en-US" sz="2400" b="1" i="1" dirty="0" err="1" smtClean="0"/>
              <a:t>Opin</a:t>
            </a:r>
            <a:r>
              <a:rPr lang="en-US" sz="2400" b="1" i="1" dirty="0" smtClean="0"/>
              <a:t> Genet Dev</a:t>
            </a:r>
            <a:r>
              <a:rPr lang="el-GR" sz="2400" b="1" i="1" dirty="0" smtClean="0"/>
              <a:t>,</a:t>
            </a:r>
            <a:r>
              <a:rPr lang="en-US" sz="2400" b="1" i="1" dirty="0" smtClean="0"/>
              <a:t> </a:t>
            </a:r>
            <a:r>
              <a:rPr lang="en-US" sz="2400" b="1" i="1" dirty="0"/>
              <a:t>2014</a:t>
            </a:r>
            <a:endParaRPr lang="el-GR" sz="2400" b="1" i="1" dirty="0"/>
          </a:p>
        </p:txBody>
      </p:sp>
      <p:pic>
        <p:nvPicPr>
          <p:cNvPr id="5" name="Εικόνα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12478" y="2520380"/>
            <a:ext cx="12109249" cy="793155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269 - Ελεύθερη σχεδίαση"/>
          <p:cNvSpPr/>
          <p:nvPr/>
        </p:nvSpPr>
        <p:spPr>
          <a:xfrm>
            <a:off x="0" y="0"/>
            <a:ext cx="13257337" cy="13923553"/>
          </a:xfrm>
          <a:custGeom>
            <a:avLst/>
            <a:gdLst>
              <a:gd name="connsiteX0" fmla="*/ 0 w 13069862"/>
              <a:gd name="connsiteY0" fmla="*/ 7200900 h 14401800"/>
              <a:gd name="connsiteX1" fmla="*/ 1695688 w 13069862"/>
              <a:gd name="connsiteY1" fmla="*/ 2361651 h 14401800"/>
              <a:gd name="connsiteX2" fmla="*/ 6534944 w 13069862"/>
              <a:gd name="connsiteY2" fmla="*/ 8 h 14401800"/>
              <a:gd name="connsiteX3" fmla="*/ 11374191 w 13069862"/>
              <a:gd name="connsiteY3" fmla="*/ 2361666 h 14401800"/>
              <a:gd name="connsiteX4" fmla="*/ 13069866 w 13069862"/>
              <a:gd name="connsiteY4" fmla="*/ 7200919 h 14401800"/>
              <a:gd name="connsiteX5" fmla="*/ 11374183 w 13069862"/>
              <a:gd name="connsiteY5" fmla="*/ 12040170 h 14401800"/>
              <a:gd name="connsiteX6" fmla="*/ 6534931 w 13069862"/>
              <a:gd name="connsiteY6" fmla="*/ 14401819 h 14401800"/>
              <a:gd name="connsiteX7" fmla="*/ 1695682 w 13069862"/>
              <a:gd name="connsiteY7" fmla="*/ 12040164 h 14401800"/>
              <a:gd name="connsiteX8" fmla="*/ 4 w 13069862"/>
              <a:gd name="connsiteY8" fmla="*/ 7200912 h 14401800"/>
              <a:gd name="connsiteX9" fmla="*/ 0 w 13069862"/>
              <a:gd name="connsiteY9" fmla="*/ 7200900 h 14401800"/>
              <a:gd name="connsiteX0" fmla="*/ 0 w 13620588"/>
              <a:gd name="connsiteY0" fmla="*/ 7408641 h 14609561"/>
              <a:gd name="connsiteX1" fmla="*/ 1695688 w 13620588"/>
              <a:gd name="connsiteY1" fmla="*/ 2569392 h 14609561"/>
              <a:gd name="connsiteX2" fmla="*/ 6534944 w 13620588"/>
              <a:gd name="connsiteY2" fmla="*/ 207749 h 14609561"/>
              <a:gd name="connsiteX3" fmla="*/ 12529392 w 13620588"/>
              <a:gd name="connsiteY3" fmla="*/ 1503985 h 14609561"/>
              <a:gd name="connsiteX4" fmla="*/ 13069866 w 13620588"/>
              <a:gd name="connsiteY4" fmla="*/ 7408660 h 14609561"/>
              <a:gd name="connsiteX5" fmla="*/ 11374183 w 13620588"/>
              <a:gd name="connsiteY5" fmla="*/ 12247911 h 14609561"/>
              <a:gd name="connsiteX6" fmla="*/ 6534931 w 13620588"/>
              <a:gd name="connsiteY6" fmla="*/ 14609560 h 14609561"/>
              <a:gd name="connsiteX7" fmla="*/ 1695682 w 13620588"/>
              <a:gd name="connsiteY7" fmla="*/ 12247905 h 14609561"/>
              <a:gd name="connsiteX8" fmla="*/ 4 w 13620588"/>
              <a:gd name="connsiteY8" fmla="*/ 7408653 h 14609561"/>
              <a:gd name="connsiteX9" fmla="*/ 0 w 13620588"/>
              <a:gd name="connsiteY9" fmla="*/ 7408641 h 14609561"/>
              <a:gd name="connsiteX0" fmla="*/ 731160 w 14351748"/>
              <a:gd name="connsiteY0" fmla="*/ 7408641 h 14609561"/>
              <a:gd name="connsiteX1" fmla="*/ 1091200 w 14351748"/>
              <a:gd name="connsiteY1" fmla="*/ 1792018 h 14609561"/>
              <a:gd name="connsiteX2" fmla="*/ 7266104 w 14351748"/>
              <a:gd name="connsiteY2" fmla="*/ 207749 h 14609561"/>
              <a:gd name="connsiteX3" fmla="*/ 13260552 w 14351748"/>
              <a:gd name="connsiteY3" fmla="*/ 1503985 h 14609561"/>
              <a:gd name="connsiteX4" fmla="*/ 13801026 w 14351748"/>
              <a:gd name="connsiteY4" fmla="*/ 7408660 h 14609561"/>
              <a:gd name="connsiteX5" fmla="*/ 12105343 w 14351748"/>
              <a:gd name="connsiteY5" fmla="*/ 12247911 h 14609561"/>
              <a:gd name="connsiteX6" fmla="*/ 7266091 w 14351748"/>
              <a:gd name="connsiteY6" fmla="*/ 14609560 h 14609561"/>
              <a:gd name="connsiteX7" fmla="*/ 2426842 w 14351748"/>
              <a:gd name="connsiteY7" fmla="*/ 12247905 h 14609561"/>
              <a:gd name="connsiteX8" fmla="*/ 731164 w 14351748"/>
              <a:gd name="connsiteY8" fmla="*/ 7408653 h 14609561"/>
              <a:gd name="connsiteX9" fmla="*/ 731160 w 14351748"/>
              <a:gd name="connsiteY9" fmla="*/ 7408641 h 14609561"/>
              <a:gd name="connsiteX0" fmla="*/ 731160 w 14351748"/>
              <a:gd name="connsiteY0" fmla="*/ 7408641 h 14679113"/>
              <a:gd name="connsiteX1" fmla="*/ 1091200 w 14351748"/>
              <a:gd name="connsiteY1" fmla="*/ 1792018 h 14679113"/>
              <a:gd name="connsiteX2" fmla="*/ 7266104 w 14351748"/>
              <a:gd name="connsiteY2" fmla="*/ 207749 h 14679113"/>
              <a:gd name="connsiteX3" fmla="*/ 13260552 w 14351748"/>
              <a:gd name="connsiteY3" fmla="*/ 1503985 h 14679113"/>
              <a:gd name="connsiteX4" fmla="*/ 13801026 w 14351748"/>
              <a:gd name="connsiteY4" fmla="*/ 7408660 h 14679113"/>
              <a:gd name="connsiteX5" fmla="*/ 12105343 w 14351748"/>
              <a:gd name="connsiteY5" fmla="*/ 12247911 h 14679113"/>
              <a:gd name="connsiteX6" fmla="*/ 7266091 w 14351748"/>
              <a:gd name="connsiteY6" fmla="*/ 14609560 h 14679113"/>
              <a:gd name="connsiteX7" fmla="*/ 1379232 w 14351748"/>
              <a:gd name="connsiteY7" fmla="*/ 12665226 h 14679113"/>
              <a:gd name="connsiteX8" fmla="*/ 731164 w 14351748"/>
              <a:gd name="connsiteY8" fmla="*/ 7408653 h 14679113"/>
              <a:gd name="connsiteX9" fmla="*/ 731160 w 14351748"/>
              <a:gd name="connsiteY9" fmla="*/ 7408641 h 14679113"/>
              <a:gd name="connsiteX0" fmla="*/ 731160 w 14351748"/>
              <a:gd name="connsiteY0" fmla="*/ 7408641 h 15033305"/>
              <a:gd name="connsiteX1" fmla="*/ 1091200 w 14351748"/>
              <a:gd name="connsiteY1" fmla="*/ 1792018 h 15033305"/>
              <a:gd name="connsiteX2" fmla="*/ 7266104 w 14351748"/>
              <a:gd name="connsiteY2" fmla="*/ 207749 h 15033305"/>
              <a:gd name="connsiteX3" fmla="*/ 13260552 w 14351748"/>
              <a:gd name="connsiteY3" fmla="*/ 1503985 h 15033305"/>
              <a:gd name="connsiteX4" fmla="*/ 13801026 w 14351748"/>
              <a:gd name="connsiteY4" fmla="*/ 7408660 h 15033305"/>
              <a:gd name="connsiteX5" fmla="*/ 13116536 w 14351748"/>
              <a:gd name="connsiteY5" fmla="*/ 13529322 h 15033305"/>
              <a:gd name="connsiteX6" fmla="*/ 7266091 w 14351748"/>
              <a:gd name="connsiteY6" fmla="*/ 14609560 h 15033305"/>
              <a:gd name="connsiteX7" fmla="*/ 1379232 w 14351748"/>
              <a:gd name="connsiteY7" fmla="*/ 12665226 h 15033305"/>
              <a:gd name="connsiteX8" fmla="*/ 731164 w 14351748"/>
              <a:gd name="connsiteY8" fmla="*/ 7408653 h 15033305"/>
              <a:gd name="connsiteX9" fmla="*/ 731160 w 14351748"/>
              <a:gd name="connsiteY9" fmla="*/ 7408641 h 15033305"/>
              <a:gd name="connsiteX0" fmla="*/ 731160 w 14351748"/>
              <a:gd name="connsiteY0" fmla="*/ 7408641 h 15033305"/>
              <a:gd name="connsiteX1" fmla="*/ 1091200 w 14351748"/>
              <a:gd name="connsiteY1" fmla="*/ 1792018 h 15033305"/>
              <a:gd name="connsiteX2" fmla="*/ 7266104 w 14351748"/>
              <a:gd name="connsiteY2" fmla="*/ 207749 h 15033305"/>
              <a:gd name="connsiteX3" fmla="*/ 13260552 w 14351748"/>
              <a:gd name="connsiteY3" fmla="*/ 1503985 h 15033305"/>
              <a:gd name="connsiteX4" fmla="*/ 13801026 w 14351748"/>
              <a:gd name="connsiteY4" fmla="*/ 7408660 h 15033305"/>
              <a:gd name="connsiteX5" fmla="*/ 13870872 w 14351748"/>
              <a:gd name="connsiteY5" fmla="*/ 10437592 h 15033305"/>
              <a:gd name="connsiteX6" fmla="*/ 13116536 w 14351748"/>
              <a:gd name="connsiteY6" fmla="*/ 13529322 h 15033305"/>
              <a:gd name="connsiteX7" fmla="*/ 7266091 w 14351748"/>
              <a:gd name="connsiteY7" fmla="*/ 14609560 h 15033305"/>
              <a:gd name="connsiteX8" fmla="*/ 1379232 w 14351748"/>
              <a:gd name="connsiteY8" fmla="*/ 12665226 h 15033305"/>
              <a:gd name="connsiteX9" fmla="*/ 731164 w 14351748"/>
              <a:gd name="connsiteY9" fmla="*/ 7408653 h 15033305"/>
              <a:gd name="connsiteX10" fmla="*/ 731160 w 14351748"/>
              <a:gd name="connsiteY10" fmla="*/ 7408641 h 15033305"/>
              <a:gd name="connsiteX0" fmla="*/ 731160 w 14351748"/>
              <a:gd name="connsiteY0" fmla="*/ 7408641 h 15033305"/>
              <a:gd name="connsiteX1" fmla="*/ 1091200 w 14351748"/>
              <a:gd name="connsiteY1" fmla="*/ 1792018 h 15033305"/>
              <a:gd name="connsiteX2" fmla="*/ 7266104 w 14351748"/>
              <a:gd name="connsiteY2" fmla="*/ 207749 h 15033305"/>
              <a:gd name="connsiteX3" fmla="*/ 13260552 w 14351748"/>
              <a:gd name="connsiteY3" fmla="*/ 1503985 h 15033305"/>
              <a:gd name="connsiteX4" fmla="*/ 13801026 w 14351748"/>
              <a:gd name="connsiteY4" fmla="*/ 7408660 h 15033305"/>
              <a:gd name="connsiteX5" fmla="*/ 13870872 w 14351748"/>
              <a:gd name="connsiteY5" fmla="*/ 10437592 h 15033305"/>
              <a:gd name="connsiteX6" fmla="*/ 13116536 w 14351748"/>
              <a:gd name="connsiteY6" fmla="*/ 13529322 h 15033305"/>
              <a:gd name="connsiteX7" fmla="*/ 7266091 w 14351748"/>
              <a:gd name="connsiteY7" fmla="*/ 14609560 h 15033305"/>
              <a:gd name="connsiteX8" fmla="*/ 1379232 w 14351748"/>
              <a:gd name="connsiteY8" fmla="*/ 12665226 h 15033305"/>
              <a:gd name="connsiteX9" fmla="*/ 731164 w 14351748"/>
              <a:gd name="connsiteY9" fmla="*/ 7408653 h 15033305"/>
              <a:gd name="connsiteX10" fmla="*/ 731160 w 14351748"/>
              <a:gd name="connsiteY10" fmla="*/ 7408641 h 15033305"/>
              <a:gd name="connsiteX0" fmla="*/ 731160 w 14351748"/>
              <a:gd name="connsiteY0" fmla="*/ 7408641 h 15033305"/>
              <a:gd name="connsiteX1" fmla="*/ 1091200 w 14351748"/>
              <a:gd name="connsiteY1" fmla="*/ 1792018 h 15033305"/>
              <a:gd name="connsiteX2" fmla="*/ 7266104 w 14351748"/>
              <a:gd name="connsiteY2" fmla="*/ 207749 h 15033305"/>
              <a:gd name="connsiteX3" fmla="*/ 13260552 w 14351748"/>
              <a:gd name="connsiteY3" fmla="*/ 1503985 h 15033305"/>
              <a:gd name="connsiteX4" fmla="*/ 13801026 w 14351748"/>
              <a:gd name="connsiteY4" fmla="*/ 7408660 h 15033305"/>
              <a:gd name="connsiteX5" fmla="*/ 13801022 w 14351748"/>
              <a:gd name="connsiteY5" fmla="*/ 10432978 h 15033305"/>
              <a:gd name="connsiteX6" fmla="*/ 13116536 w 14351748"/>
              <a:gd name="connsiteY6" fmla="*/ 13529322 h 15033305"/>
              <a:gd name="connsiteX7" fmla="*/ 7266091 w 14351748"/>
              <a:gd name="connsiteY7" fmla="*/ 14609560 h 15033305"/>
              <a:gd name="connsiteX8" fmla="*/ 1379232 w 14351748"/>
              <a:gd name="connsiteY8" fmla="*/ 12665226 h 15033305"/>
              <a:gd name="connsiteX9" fmla="*/ 731164 w 14351748"/>
              <a:gd name="connsiteY9" fmla="*/ 7408653 h 15033305"/>
              <a:gd name="connsiteX10" fmla="*/ 731160 w 14351748"/>
              <a:gd name="connsiteY10" fmla="*/ 7408641 h 15033305"/>
              <a:gd name="connsiteX0" fmla="*/ 731160 w 14351748"/>
              <a:gd name="connsiteY0" fmla="*/ 7408641 h 15033305"/>
              <a:gd name="connsiteX1" fmla="*/ 1091200 w 14351748"/>
              <a:gd name="connsiteY1" fmla="*/ 1792018 h 15033305"/>
              <a:gd name="connsiteX2" fmla="*/ 7266104 w 14351748"/>
              <a:gd name="connsiteY2" fmla="*/ 207749 h 15033305"/>
              <a:gd name="connsiteX3" fmla="*/ 13260552 w 14351748"/>
              <a:gd name="connsiteY3" fmla="*/ 1503985 h 15033305"/>
              <a:gd name="connsiteX4" fmla="*/ 13801026 w 14351748"/>
              <a:gd name="connsiteY4" fmla="*/ 7408660 h 15033305"/>
              <a:gd name="connsiteX5" fmla="*/ 13801022 w 14351748"/>
              <a:gd name="connsiteY5" fmla="*/ 10432978 h 15033305"/>
              <a:gd name="connsiteX6" fmla="*/ 13116536 w 14351748"/>
              <a:gd name="connsiteY6" fmla="*/ 13529322 h 15033305"/>
              <a:gd name="connsiteX7" fmla="*/ 7266091 w 14351748"/>
              <a:gd name="connsiteY7" fmla="*/ 14609560 h 15033305"/>
              <a:gd name="connsiteX8" fmla="*/ 1379232 w 14351748"/>
              <a:gd name="connsiteY8" fmla="*/ 12665226 h 15033305"/>
              <a:gd name="connsiteX9" fmla="*/ 731164 w 14351748"/>
              <a:gd name="connsiteY9" fmla="*/ 7408653 h 15033305"/>
              <a:gd name="connsiteX10" fmla="*/ 731160 w 14351748"/>
              <a:gd name="connsiteY10" fmla="*/ 7408641 h 15033305"/>
              <a:gd name="connsiteX0" fmla="*/ 731160 w 14351748"/>
              <a:gd name="connsiteY0" fmla="*/ 7408641 h 15033305"/>
              <a:gd name="connsiteX1" fmla="*/ 1091200 w 14351748"/>
              <a:gd name="connsiteY1" fmla="*/ 1792018 h 15033305"/>
              <a:gd name="connsiteX2" fmla="*/ 7266104 w 14351748"/>
              <a:gd name="connsiteY2" fmla="*/ 207749 h 15033305"/>
              <a:gd name="connsiteX3" fmla="*/ 13260552 w 14351748"/>
              <a:gd name="connsiteY3" fmla="*/ 1503985 h 15033305"/>
              <a:gd name="connsiteX4" fmla="*/ 13801026 w 14351748"/>
              <a:gd name="connsiteY4" fmla="*/ 7408660 h 15033305"/>
              <a:gd name="connsiteX5" fmla="*/ 13801022 w 14351748"/>
              <a:gd name="connsiteY5" fmla="*/ 10432978 h 15033305"/>
              <a:gd name="connsiteX6" fmla="*/ 13116536 w 14351748"/>
              <a:gd name="connsiteY6" fmla="*/ 13529322 h 15033305"/>
              <a:gd name="connsiteX7" fmla="*/ 7266091 w 14351748"/>
              <a:gd name="connsiteY7" fmla="*/ 14609560 h 15033305"/>
              <a:gd name="connsiteX8" fmla="*/ 1379232 w 14351748"/>
              <a:gd name="connsiteY8" fmla="*/ 12665226 h 15033305"/>
              <a:gd name="connsiteX9" fmla="*/ 731164 w 14351748"/>
              <a:gd name="connsiteY9" fmla="*/ 7408653 h 15033305"/>
              <a:gd name="connsiteX10" fmla="*/ 731160 w 14351748"/>
              <a:gd name="connsiteY10" fmla="*/ 7408641 h 15033305"/>
              <a:gd name="connsiteX0" fmla="*/ 731160 w 14351748"/>
              <a:gd name="connsiteY0" fmla="*/ 7408641 h 15033305"/>
              <a:gd name="connsiteX1" fmla="*/ 1091200 w 14351748"/>
              <a:gd name="connsiteY1" fmla="*/ 1792018 h 15033305"/>
              <a:gd name="connsiteX2" fmla="*/ 7266104 w 14351748"/>
              <a:gd name="connsiteY2" fmla="*/ 207749 h 15033305"/>
              <a:gd name="connsiteX3" fmla="*/ 13260552 w 14351748"/>
              <a:gd name="connsiteY3" fmla="*/ 1503985 h 15033305"/>
              <a:gd name="connsiteX4" fmla="*/ 13801026 w 14351748"/>
              <a:gd name="connsiteY4" fmla="*/ 7408660 h 15033305"/>
              <a:gd name="connsiteX5" fmla="*/ 13801022 w 14351748"/>
              <a:gd name="connsiteY5" fmla="*/ 10504986 h 15033305"/>
              <a:gd name="connsiteX6" fmla="*/ 13116536 w 14351748"/>
              <a:gd name="connsiteY6" fmla="*/ 13529322 h 15033305"/>
              <a:gd name="connsiteX7" fmla="*/ 7266091 w 14351748"/>
              <a:gd name="connsiteY7" fmla="*/ 14609560 h 15033305"/>
              <a:gd name="connsiteX8" fmla="*/ 1379232 w 14351748"/>
              <a:gd name="connsiteY8" fmla="*/ 12665226 h 15033305"/>
              <a:gd name="connsiteX9" fmla="*/ 731164 w 14351748"/>
              <a:gd name="connsiteY9" fmla="*/ 7408653 h 15033305"/>
              <a:gd name="connsiteX10" fmla="*/ 731160 w 14351748"/>
              <a:gd name="connsiteY10" fmla="*/ 7408641 h 15033305"/>
              <a:gd name="connsiteX0" fmla="*/ 731160 w 14351748"/>
              <a:gd name="connsiteY0" fmla="*/ 7408641 h 15033305"/>
              <a:gd name="connsiteX1" fmla="*/ 1091200 w 14351748"/>
              <a:gd name="connsiteY1" fmla="*/ 1792018 h 15033305"/>
              <a:gd name="connsiteX2" fmla="*/ 7266104 w 14351748"/>
              <a:gd name="connsiteY2" fmla="*/ 207749 h 15033305"/>
              <a:gd name="connsiteX3" fmla="*/ 13260552 w 14351748"/>
              <a:gd name="connsiteY3" fmla="*/ 1503985 h 15033305"/>
              <a:gd name="connsiteX4" fmla="*/ 13801026 w 14351748"/>
              <a:gd name="connsiteY4" fmla="*/ 7408660 h 15033305"/>
              <a:gd name="connsiteX5" fmla="*/ 13801022 w 14351748"/>
              <a:gd name="connsiteY5" fmla="*/ 10504986 h 15033305"/>
              <a:gd name="connsiteX6" fmla="*/ 13116536 w 14351748"/>
              <a:gd name="connsiteY6" fmla="*/ 13529322 h 15033305"/>
              <a:gd name="connsiteX7" fmla="*/ 7266091 w 14351748"/>
              <a:gd name="connsiteY7" fmla="*/ 14609560 h 15033305"/>
              <a:gd name="connsiteX8" fmla="*/ 1379232 w 14351748"/>
              <a:gd name="connsiteY8" fmla="*/ 12665226 h 15033305"/>
              <a:gd name="connsiteX9" fmla="*/ 731164 w 14351748"/>
              <a:gd name="connsiteY9" fmla="*/ 7408653 h 15033305"/>
              <a:gd name="connsiteX10" fmla="*/ 731160 w 14351748"/>
              <a:gd name="connsiteY10" fmla="*/ 7408641 h 15033305"/>
              <a:gd name="connsiteX0" fmla="*/ 731160 w 14351748"/>
              <a:gd name="connsiteY0" fmla="*/ 7408641 h 15033305"/>
              <a:gd name="connsiteX1" fmla="*/ 1091200 w 14351748"/>
              <a:gd name="connsiteY1" fmla="*/ 1792018 h 15033305"/>
              <a:gd name="connsiteX2" fmla="*/ 7266104 w 14351748"/>
              <a:gd name="connsiteY2" fmla="*/ 207749 h 15033305"/>
              <a:gd name="connsiteX3" fmla="*/ 13260552 w 14351748"/>
              <a:gd name="connsiteY3" fmla="*/ 1503985 h 15033305"/>
              <a:gd name="connsiteX4" fmla="*/ 13801026 w 14351748"/>
              <a:gd name="connsiteY4" fmla="*/ 7408660 h 15033305"/>
              <a:gd name="connsiteX5" fmla="*/ 13801022 w 14351748"/>
              <a:gd name="connsiteY5" fmla="*/ 10432978 h 15033305"/>
              <a:gd name="connsiteX6" fmla="*/ 13116536 w 14351748"/>
              <a:gd name="connsiteY6" fmla="*/ 13529322 h 15033305"/>
              <a:gd name="connsiteX7" fmla="*/ 7266091 w 14351748"/>
              <a:gd name="connsiteY7" fmla="*/ 14609560 h 15033305"/>
              <a:gd name="connsiteX8" fmla="*/ 1379232 w 14351748"/>
              <a:gd name="connsiteY8" fmla="*/ 12665226 h 15033305"/>
              <a:gd name="connsiteX9" fmla="*/ 731164 w 14351748"/>
              <a:gd name="connsiteY9" fmla="*/ 7408653 h 15033305"/>
              <a:gd name="connsiteX10" fmla="*/ 731160 w 14351748"/>
              <a:gd name="connsiteY10" fmla="*/ 7408641 h 15033305"/>
              <a:gd name="connsiteX0" fmla="*/ 731160 w 14351748"/>
              <a:gd name="connsiteY0" fmla="*/ 7408641 h 15033305"/>
              <a:gd name="connsiteX1" fmla="*/ 1091200 w 14351748"/>
              <a:gd name="connsiteY1" fmla="*/ 1792018 h 15033305"/>
              <a:gd name="connsiteX2" fmla="*/ 7266104 w 14351748"/>
              <a:gd name="connsiteY2" fmla="*/ 207749 h 15033305"/>
              <a:gd name="connsiteX3" fmla="*/ 13260552 w 14351748"/>
              <a:gd name="connsiteY3" fmla="*/ 1503985 h 15033305"/>
              <a:gd name="connsiteX4" fmla="*/ 13801026 w 14351748"/>
              <a:gd name="connsiteY4" fmla="*/ 7408660 h 15033305"/>
              <a:gd name="connsiteX5" fmla="*/ 13801022 w 14351748"/>
              <a:gd name="connsiteY5" fmla="*/ 10432978 h 15033305"/>
              <a:gd name="connsiteX6" fmla="*/ 13116536 w 14351748"/>
              <a:gd name="connsiteY6" fmla="*/ 13529322 h 15033305"/>
              <a:gd name="connsiteX7" fmla="*/ 7266091 w 14351748"/>
              <a:gd name="connsiteY7" fmla="*/ 14609560 h 15033305"/>
              <a:gd name="connsiteX8" fmla="*/ 1379232 w 14351748"/>
              <a:gd name="connsiteY8" fmla="*/ 12665226 h 15033305"/>
              <a:gd name="connsiteX9" fmla="*/ 731164 w 14351748"/>
              <a:gd name="connsiteY9" fmla="*/ 7408653 h 15033305"/>
              <a:gd name="connsiteX10" fmla="*/ 731160 w 14351748"/>
              <a:gd name="connsiteY10" fmla="*/ 7408641 h 15033305"/>
              <a:gd name="connsiteX0" fmla="*/ 731160 w 14351748"/>
              <a:gd name="connsiteY0" fmla="*/ 7408641 h 15033305"/>
              <a:gd name="connsiteX1" fmla="*/ 1091200 w 14351748"/>
              <a:gd name="connsiteY1" fmla="*/ 1792018 h 15033305"/>
              <a:gd name="connsiteX2" fmla="*/ 7266104 w 14351748"/>
              <a:gd name="connsiteY2" fmla="*/ 207749 h 15033305"/>
              <a:gd name="connsiteX3" fmla="*/ 13260552 w 14351748"/>
              <a:gd name="connsiteY3" fmla="*/ 1503985 h 15033305"/>
              <a:gd name="connsiteX4" fmla="*/ 13801026 w 14351748"/>
              <a:gd name="connsiteY4" fmla="*/ 7408660 h 15033305"/>
              <a:gd name="connsiteX5" fmla="*/ 13801022 w 14351748"/>
              <a:gd name="connsiteY5" fmla="*/ 10432978 h 15033305"/>
              <a:gd name="connsiteX6" fmla="*/ 13116536 w 14351748"/>
              <a:gd name="connsiteY6" fmla="*/ 13529322 h 15033305"/>
              <a:gd name="connsiteX7" fmla="*/ 7266091 w 14351748"/>
              <a:gd name="connsiteY7" fmla="*/ 14609560 h 15033305"/>
              <a:gd name="connsiteX8" fmla="*/ 1379232 w 14351748"/>
              <a:gd name="connsiteY8" fmla="*/ 12665226 h 15033305"/>
              <a:gd name="connsiteX9" fmla="*/ 731164 w 14351748"/>
              <a:gd name="connsiteY9" fmla="*/ 7408653 h 15033305"/>
              <a:gd name="connsiteX10" fmla="*/ 731160 w 14351748"/>
              <a:gd name="connsiteY10" fmla="*/ 7408641 h 15033305"/>
              <a:gd name="connsiteX0" fmla="*/ 731160 w 14351748"/>
              <a:gd name="connsiteY0" fmla="*/ 7408641 h 15033305"/>
              <a:gd name="connsiteX1" fmla="*/ 1091200 w 14351748"/>
              <a:gd name="connsiteY1" fmla="*/ 1792018 h 15033305"/>
              <a:gd name="connsiteX2" fmla="*/ 7266104 w 14351748"/>
              <a:gd name="connsiteY2" fmla="*/ 207749 h 15033305"/>
              <a:gd name="connsiteX3" fmla="*/ 13260552 w 14351748"/>
              <a:gd name="connsiteY3" fmla="*/ 1503985 h 15033305"/>
              <a:gd name="connsiteX4" fmla="*/ 13801026 w 14351748"/>
              <a:gd name="connsiteY4" fmla="*/ 7408660 h 15033305"/>
              <a:gd name="connsiteX5" fmla="*/ 13548584 w 14351748"/>
              <a:gd name="connsiteY5" fmla="*/ 10432978 h 15033305"/>
              <a:gd name="connsiteX6" fmla="*/ 13116536 w 14351748"/>
              <a:gd name="connsiteY6" fmla="*/ 13529322 h 15033305"/>
              <a:gd name="connsiteX7" fmla="*/ 7266091 w 14351748"/>
              <a:gd name="connsiteY7" fmla="*/ 14609560 h 15033305"/>
              <a:gd name="connsiteX8" fmla="*/ 1379232 w 14351748"/>
              <a:gd name="connsiteY8" fmla="*/ 12665226 h 15033305"/>
              <a:gd name="connsiteX9" fmla="*/ 731164 w 14351748"/>
              <a:gd name="connsiteY9" fmla="*/ 7408653 h 15033305"/>
              <a:gd name="connsiteX10" fmla="*/ 731160 w 14351748"/>
              <a:gd name="connsiteY10" fmla="*/ 7408641 h 15033305"/>
              <a:gd name="connsiteX0" fmla="*/ 731160 w 14351748"/>
              <a:gd name="connsiteY0" fmla="*/ 7408641 h 14889289"/>
              <a:gd name="connsiteX1" fmla="*/ 1091200 w 14351748"/>
              <a:gd name="connsiteY1" fmla="*/ 1792018 h 14889289"/>
              <a:gd name="connsiteX2" fmla="*/ 7266104 w 14351748"/>
              <a:gd name="connsiteY2" fmla="*/ 207749 h 14889289"/>
              <a:gd name="connsiteX3" fmla="*/ 13260552 w 14351748"/>
              <a:gd name="connsiteY3" fmla="*/ 1503985 h 14889289"/>
              <a:gd name="connsiteX4" fmla="*/ 13801026 w 14351748"/>
              <a:gd name="connsiteY4" fmla="*/ 7408660 h 14889289"/>
              <a:gd name="connsiteX5" fmla="*/ 13548584 w 14351748"/>
              <a:gd name="connsiteY5" fmla="*/ 10432978 h 14889289"/>
              <a:gd name="connsiteX6" fmla="*/ 12828504 w 14351748"/>
              <a:gd name="connsiteY6" fmla="*/ 13385306 h 14889289"/>
              <a:gd name="connsiteX7" fmla="*/ 7266091 w 14351748"/>
              <a:gd name="connsiteY7" fmla="*/ 14609560 h 14889289"/>
              <a:gd name="connsiteX8" fmla="*/ 1379232 w 14351748"/>
              <a:gd name="connsiteY8" fmla="*/ 12665226 h 14889289"/>
              <a:gd name="connsiteX9" fmla="*/ 731164 w 14351748"/>
              <a:gd name="connsiteY9" fmla="*/ 7408653 h 14889289"/>
              <a:gd name="connsiteX10" fmla="*/ 731160 w 14351748"/>
              <a:gd name="connsiteY10" fmla="*/ 7408641 h 14889289"/>
              <a:gd name="connsiteX0" fmla="*/ 731160 w 14351748"/>
              <a:gd name="connsiteY0" fmla="*/ 7408641 h 14889289"/>
              <a:gd name="connsiteX1" fmla="*/ 1091200 w 14351748"/>
              <a:gd name="connsiteY1" fmla="*/ 1792018 h 14889289"/>
              <a:gd name="connsiteX2" fmla="*/ 7266104 w 14351748"/>
              <a:gd name="connsiteY2" fmla="*/ 207749 h 14889289"/>
              <a:gd name="connsiteX3" fmla="*/ 13260552 w 14351748"/>
              <a:gd name="connsiteY3" fmla="*/ 1503985 h 14889289"/>
              <a:gd name="connsiteX4" fmla="*/ 13801026 w 14351748"/>
              <a:gd name="connsiteY4" fmla="*/ 7408660 h 14889289"/>
              <a:gd name="connsiteX5" fmla="*/ 13548584 w 14351748"/>
              <a:gd name="connsiteY5" fmla="*/ 10432978 h 14889289"/>
              <a:gd name="connsiteX6" fmla="*/ 12828504 w 14351748"/>
              <a:gd name="connsiteY6" fmla="*/ 13385306 h 14889289"/>
              <a:gd name="connsiteX7" fmla="*/ 7355896 w 14351748"/>
              <a:gd name="connsiteY7" fmla="*/ 14105386 h 14889289"/>
              <a:gd name="connsiteX8" fmla="*/ 1379232 w 14351748"/>
              <a:gd name="connsiteY8" fmla="*/ 12665226 h 14889289"/>
              <a:gd name="connsiteX9" fmla="*/ 731164 w 14351748"/>
              <a:gd name="connsiteY9" fmla="*/ 7408653 h 14889289"/>
              <a:gd name="connsiteX10" fmla="*/ 731160 w 14351748"/>
              <a:gd name="connsiteY10" fmla="*/ 7408641 h 14889289"/>
              <a:gd name="connsiteX0" fmla="*/ 731160 w 14351748"/>
              <a:gd name="connsiteY0" fmla="*/ 7408641 h 14356414"/>
              <a:gd name="connsiteX1" fmla="*/ 1091200 w 14351748"/>
              <a:gd name="connsiteY1" fmla="*/ 1792018 h 14356414"/>
              <a:gd name="connsiteX2" fmla="*/ 7266104 w 14351748"/>
              <a:gd name="connsiteY2" fmla="*/ 207749 h 14356414"/>
              <a:gd name="connsiteX3" fmla="*/ 13260552 w 14351748"/>
              <a:gd name="connsiteY3" fmla="*/ 1503985 h 14356414"/>
              <a:gd name="connsiteX4" fmla="*/ 13801026 w 14351748"/>
              <a:gd name="connsiteY4" fmla="*/ 7408660 h 14356414"/>
              <a:gd name="connsiteX5" fmla="*/ 13548584 w 14351748"/>
              <a:gd name="connsiteY5" fmla="*/ 10432978 h 14356414"/>
              <a:gd name="connsiteX6" fmla="*/ 12828504 w 14351748"/>
              <a:gd name="connsiteY6" fmla="*/ 13385306 h 14356414"/>
              <a:gd name="connsiteX7" fmla="*/ 11737272 w 14351748"/>
              <a:gd name="connsiteY7" fmla="*/ 14171392 h 14356414"/>
              <a:gd name="connsiteX8" fmla="*/ 7355896 w 14351748"/>
              <a:gd name="connsiteY8" fmla="*/ 14105386 h 14356414"/>
              <a:gd name="connsiteX9" fmla="*/ 1379232 w 14351748"/>
              <a:gd name="connsiteY9" fmla="*/ 12665226 h 14356414"/>
              <a:gd name="connsiteX10" fmla="*/ 731164 w 14351748"/>
              <a:gd name="connsiteY10" fmla="*/ 7408653 h 14356414"/>
              <a:gd name="connsiteX11" fmla="*/ 731160 w 14351748"/>
              <a:gd name="connsiteY11" fmla="*/ 7408641 h 14356414"/>
              <a:gd name="connsiteX0" fmla="*/ 731160 w 14351748"/>
              <a:gd name="connsiteY0" fmla="*/ 7408641 h 14309409"/>
              <a:gd name="connsiteX1" fmla="*/ 1091200 w 14351748"/>
              <a:gd name="connsiteY1" fmla="*/ 1792018 h 14309409"/>
              <a:gd name="connsiteX2" fmla="*/ 7266104 w 14351748"/>
              <a:gd name="connsiteY2" fmla="*/ 207749 h 14309409"/>
              <a:gd name="connsiteX3" fmla="*/ 13260552 w 14351748"/>
              <a:gd name="connsiteY3" fmla="*/ 1503985 h 14309409"/>
              <a:gd name="connsiteX4" fmla="*/ 13801026 w 14351748"/>
              <a:gd name="connsiteY4" fmla="*/ 7408660 h 14309409"/>
              <a:gd name="connsiteX5" fmla="*/ 13548584 w 14351748"/>
              <a:gd name="connsiteY5" fmla="*/ 10432978 h 14309409"/>
              <a:gd name="connsiteX6" fmla="*/ 12828504 w 14351748"/>
              <a:gd name="connsiteY6" fmla="*/ 13385306 h 14309409"/>
              <a:gd name="connsiteX7" fmla="*/ 10884288 w 14351748"/>
              <a:gd name="connsiteY7" fmla="*/ 13889362 h 14309409"/>
              <a:gd name="connsiteX8" fmla="*/ 7355896 w 14351748"/>
              <a:gd name="connsiteY8" fmla="*/ 14105386 h 14309409"/>
              <a:gd name="connsiteX9" fmla="*/ 1379232 w 14351748"/>
              <a:gd name="connsiteY9" fmla="*/ 12665226 h 14309409"/>
              <a:gd name="connsiteX10" fmla="*/ 731164 w 14351748"/>
              <a:gd name="connsiteY10" fmla="*/ 7408653 h 14309409"/>
              <a:gd name="connsiteX11" fmla="*/ 731160 w 14351748"/>
              <a:gd name="connsiteY11" fmla="*/ 7408641 h 14309409"/>
              <a:gd name="connsiteX0" fmla="*/ 731160 w 14351748"/>
              <a:gd name="connsiteY0" fmla="*/ 7408641 h 14309409"/>
              <a:gd name="connsiteX1" fmla="*/ 1091200 w 14351748"/>
              <a:gd name="connsiteY1" fmla="*/ 1792018 h 14309409"/>
              <a:gd name="connsiteX2" fmla="*/ 7266104 w 14351748"/>
              <a:gd name="connsiteY2" fmla="*/ 207749 h 14309409"/>
              <a:gd name="connsiteX3" fmla="*/ 13260552 w 14351748"/>
              <a:gd name="connsiteY3" fmla="*/ 1503985 h 14309409"/>
              <a:gd name="connsiteX4" fmla="*/ 13801026 w 14351748"/>
              <a:gd name="connsiteY4" fmla="*/ 7408660 h 14309409"/>
              <a:gd name="connsiteX5" fmla="*/ 13548584 w 14351748"/>
              <a:gd name="connsiteY5" fmla="*/ 10432978 h 14309409"/>
              <a:gd name="connsiteX6" fmla="*/ 12828504 w 14351748"/>
              <a:gd name="connsiteY6" fmla="*/ 13385306 h 14309409"/>
              <a:gd name="connsiteX7" fmla="*/ 10884288 w 14351748"/>
              <a:gd name="connsiteY7" fmla="*/ 13889362 h 14309409"/>
              <a:gd name="connsiteX8" fmla="*/ 7355896 w 14351748"/>
              <a:gd name="connsiteY8" fmla="*/ 14105386 h 14309409"/>
              <a:gd name="connsiteX9" fmla="*/ 1379232 w 14351748"/>
              <a:gd name="connsiteY9" fmla="*/ 12665226 h 14309409"/>
              <a:gd name="connsiteX10" fmla="*/ 731164 w 14351748"/>
              <a:gd name="connsiteY10" fmla="*/ 7408653 h 14309409"/>
              <a:gd name="connsiteX11" fmla="*/ 731160 w 14351748"/>
              <a:gd name="connsiteY11" fmla="*/ 7408641 h 14309409"/>
              <a:gd name="connsiteX0" fmla="*/ 731160 w 14364522"/>
              <a:gd name="connsiteY0" fmla="*/ 7248897 h 14149665"/>
              <a:gd name="connsiteX1" fmla="*/ 1091200 w 14364522"/>
              <a:gd name="connsiteY1" fmla="*/ 1632274 h 14149665"/>
              <a:gd name="connsiteX2" fmla="*/ 7266104 w 14364522"/>
              <a:gd name="connsiteY2" fmla="*/ 48005 h 14149665"/>
              <a:gd name="connsiteX3" fmla="*/ 13260552 w 14364522"/>
              <a:gd name="connsiteY3" fmla="*/ 1344241 h 14149665"/>
              <a:gd name="connsiteX4" fmla="*/ 13889922 w 14364522"/>
              <a:gd name="connsiteY4" fmla="*/ 3172199 h 14149665"/>
              <a:gd name="connsiteX5" fmla="*/ 13801026 w 14364522"/>
              <a:gd name="connsiteY5" fmla="*/ 7248916 h 14149665"/>
              <a:gd name="connsiteX6" fmla="*/ 13548584 w 14364522"/>
              <a:gd name="connsiteY6" fmla="*/ 10273234 h 14149665"/>
              <a:gd name="connsiteX7" fmla="*/ 12828504 w 14364522"/>
              <a:gd name="connsiteY7" fmla="*/ 13225562 h 14149665"/>
              <a:gd name="connsiteX8" fmla="*/ 10884288 w 14364522"/>
              <a:gd name="connsiteY8" fmla="*/ 13729618 h 14149665"/>
              <a:gd name="connsiteX9" fmla="*/ 7355896 w 14364522"/>
              <a:gd name="connsiteY9" fmla="*/ 13945642 h 14149665"/>
              <a:gd name="connsiteX10" fmla="*/ 1379232 w 14364522"/>
              <a:gd name="connsiteY10" fmla="*/ 12505482 h 14149665"/>
              <a:gd name="connsiteX11" fmla="*/ 731164 w 14364522"/>
              <a:gd name="connsiteY11" fmla="*/ 7248909 h 14149665"/>
              <a:gd name="connsiteX12" fmla="*/ 731160 w 14364522"/>
              <a:gd name="connsiteY12" fmla="*/ 7248897 h 14149665"/>
              <a:gd name="connsiteX0" fmla="*/ 731160 w 14349705"/>
              <a:gd name="connsiteY0" fmla="*/ 7248897 h 14149665"/>
              <a:gd name="connsiteX1" fmla="*/ 1091200 w 14349705"/>
              <a:gd name="connsiteY1" fmla="*/ 1632274 h 14149665"/>
              <a:gd name="connsiteX2" fmla="*/ 7266104 w 14349705"/>
              <a:gd name="connsiteY2" fmla="*/ 48005 h 14149665"/>
              <a:gd name="connsiteX3" fmla="*/ 13260552 w 14349705"/>
              <a:gd name="connsiteY3" fmla="*/ 1344241 h 14149665"/>
              <a:gd name="connsiteX4" fmla="*/ 13801022 w 14349705"/>
              <a:gd name="connsiteY4" fmla="*/ 3360467 h 14149665"/>
              <a:gd name="connsiteX5" fmla="*/ 13801026 w 14349705"/>
              <a:gd name="connsiteY5" fmla="*/ 7248916 h 14149665"/>
              <a:gd name="connsiteX6" fmla="*/ 13548584 w 14349705"/>
              <a:gd name="connsiteY6" fmla="*/ 10273234 h 14149665"/>
              <a:gd name="connsiteX7" fmla="*/ 12828504 w 14349705"/>
              <a:gd name="connsiteY7" fmla="*/ 13225562 h 14149665"/>
              <a:gd name="connsiteX8" fmla="*/ 10884288 w 14349705"/>
              <a:gd name="connsiteY8" fmla="*/ 13729618 h 14149665"/>
              <a:gd name="connsiteX9" fmla="*/ 7355896 w 14349705"/>
              <a:gd name="connsiteY9" fmla="*/ 13945642 h 14149665"/>
              <a:gd name="connsiteX10" fmla="*/ 1379232 w 14349705"/>
              <a:gd name="connsiteY10" fmla="*/ 12505482 h 14149665"/>
              <a:gd name="connsiteX11" fmla="*/ 731164 w 14349705"/>
              <a:gd name="connsiteY11" fmla="*/ 7248909 h 14149665"/>
              <a:gd name="connsiteX12" fmla="*/ 731160 w 14349705"/>
              <a:gd name="connsiteY12" fmla="*/ 7248897 h 14149665"/>
              <a:gd name="connsiteX0" fmla="*/ 731160 w 13963109"/>
              <a:gd name="connsiteY0" fmla="*/ 7248897 h 14149665"/>
              <a:gd name="connsiteX1" fmla="*/ 1091200 w 13963109"/>
              <a:gd name="connsiteY1" fmla="*/ 1632274 h 14149665"/>
              <a:gd name="connsiteX2" fmla="*/ 7266104 w 13963109"/>
              <a:gd name="connsiteY2" fmla="*/ 48005 h 14149665"/>
              <a:gd name="connsiteX3" fmla="*/ 12828505 w 13963109"/>
              <a:gd name="connsiteY3" fmla="*/ 1344243 h 14149665"/>
              <a:gd name="connsiteX4" fmla="*/ 13801022 w 13963109"/>
              <a:gd name="connsiteY4" fmla="*/ 3360467 h 14149665"/>
              <a:gd name="connsiteX5" fmla="*/ 13801026 w 13963109"/>
              <a:gd name="connsiteY5" fmla="*/ 7248916 h 14149665"/>
              <a:gd name="connsiteX6" fmla="*/ 13548584 w 13963109"/>
              <a:gd name="connsiteY6" fmla="*/ 10273234 h 14149665"/>
              <a:gd name="connsiteX7" fmla="*/ 12828504 w 13963109"/>
              <a:gd name="connsiteY7" fmla="*/ 13225562 h 14149665"/>
              <a:gd name="connsiteX8" fmla="*/ 10884288 w 13963109"/>
              <a:gd name="connsiteY8" fmla="*/ 13729618 h 14149665"/>
              <a:gd name="connsiteX9" fmla="*/ 7355896 w 13963109"/>
              <a:gd name="connsiteY9" fmla="*/ 13945642 h 14149665"/>
              <a:gd name="connsiteX10" fmla="*/ 1379232 w 13963109"/>
              <a:gd name="connsiteY10" fmla="*/ 12505482 h 14149665"/>
              <a:gd name="connsiteX11" fmla="*/ 731164 w 13963109"/>
              <a:gd name="connsiteY11" fmla="*/ 7248909 h 14149665"/>
              <a:gd name="connsiteX12" fmla="*/ 731160 w 13963109"/>
              <a:gd name="connsiteY12" fmla="*/ 7248897 h 14149665"/>
              <a:gd name="connsiteX0" fmla="*/ 731160 w 13963109"/>
              <a:gd name="connsiteY0" fmla="*/ 7248897 h 14149665"/>
              <a:gd name="connsiteX1" fmla="*/ 1091200 w 13963109"/>
              <a:gd name="connsiteY1" fmla="*/ 1632274 h 14149665"/>
              <a:gd name="connsiteX2" fmla="*/ 7266104 w 13963109"/>
              <a:gd name="connsiteY2" fmla="*/ 48005 h 14149665"/>
              <a:gd name="connsiteX3" fmla="*/ 12828505 w 13963109"/>
              <a:gd name="connsiteY3" fmla="*/ 1344243 h 14149665"/>
              <a:gd name="connsiteX4" fmla="*/ 13801022 w 13963109"/>
              <a:gd name="connsiteY4" fmla="*/ 3360467 h 14149665"/>
              <a:gd name="connsiteX5" fmla="*/ 13801026 w 13963109"/>
              <a:gd name="connsiteY5" fmla="*/ 7248916 h 14149665"/>
              <a:gd name="connsiteX6" fmla="*/ 13548584 w 13963109"/>
              <a:gd name="connsiteY6" fmla="*/ 10273234 h 14149665"/>
              <a:gd name="connsiteX7" fmla="*/ 12828504 w 13963109"/>
              <a:gd name="connsiteY7" fmla="*/ 13225562 h 14149665"/>
              <a:gd name="connsiteX8" fmla="*/ 10884288 w 13963109"/>
              <a:gd name="connsiteY8" fmla="*/ 13729618 h 14149665"/>
              <a:gd name="connsiteX9" fmla="*/ 7355896 w 13963109"/>
              <a:gd name="connsiteY9" fmla="*/ 13945642 h 14149665"/>
              <a:gd name="connsiteX10" fmla="*/ 1379232 w 13963109"/>
              <a:gd name="connsiteY10" fmla="*/ 12505482 h 14149665"/>
              <a:gd name="connsiteX11" fmla="*/ 731164 w 13963109"/>
              <a:gd name="connsiteY11" fmla="*/ 7248909 h 14149665"/>
              <a:gd name="connsiteX12" fmla="*/ 731160 w 13963109"/>
              <a:gd name="connsiteY12" fmla="*/ 7248897 h 14149665"/>
              <a:gd name="connsiteX0" fmla="*/ 731160 w 13963109"/>
              <a:gd name="connsiteY0" fmla="*/ 7360163 h 14260931"/>
              <a:gd name="connsiteX1" fmla="*/ 1091200 w 13963109"/>
              <a:gd name="connsiteY1" fmla="*/ 1743540 h 14260931"/>
              <a:gd name="connsiteX2" fmla="*/ 7266104 w 13963109"/>
              <a:gd name="connsiteY2" fmla="*/ 159271 h 14260931"/>
              <a:gd name="connsiteX3" fmla="*/ 11165773 w 13963109"/>
              <a:gd name="connsiteY3" fmla="*/ 787915 h 14260931"/>
              <a:gd name="connsiteX4" fmla="*/ 12828505 w 13963109"/>
              <a:gd name="connsiteY4" fmla="*/ 1455509 h 14260931"/>
              <a:gd name="connsiteX5" fmla="*/ 13801022 w 13963109"/>
              <a:gd name="connsiteY5" fmla="*/ 3471733 h 14260931"/>
              <a:gd name="connsiteX6" fmla="*/ 13801026 w 13963109"/>
              <a:gd name="connsiteY6" fmla="*/ 7360182 h 14260931"/>
              <a:gd name="connsiteX7" fmla="*/ 13548584 w 13963109"/>
              <a:gd name="connsiteY7" fmla="*/ 10384500 h 14260931"/>
              <a:gd name="connsiteX8" fmla="*/ 12828504 w 13963109"/>
              <a:gd name="connsiteY8" fmla="*/ 13336828 h 14260931"/>
              <a:gd name="connsiteX9" fmla="*/ 10884288 w 13963109"/>
              <a:gd name="connsiteY9" fmla="*/ 13840884 h 14260931"/>
              <a:gd name="connsiteX10" fmla="*/ 7355896 w 13963109"/>
              <a:gd name="connsiteY10" fmla="*/ 14056908 h 14260931"/>
              <a:gd name="connsiteX11" fmla="*/ 1379232 w 13963109"/>
              <a:gd name="connsiteY11" fmla="*/ 12616748 h 14260931"/>
              <a:gd name="connsiteX12" fmla="*/ 731164 w 13963109"/>
              <a:gd name="connsiteY12" fmla="*/ 7360175 h 14260931"/>
              <a:gd name="connsiteX13" fmla="*/ 731160 w 13963109"/>
              <a:gd name="connsiteY13" fmla="*/ 7360163 h 14260931"/>
              <a:gd name="connsiteX0" fmla="*/ 731160 w 13963109"/>
              <a:gd name="connsiteY0" fmla="*/ 7360163 h 14260931"/>
              <a:gd name="connsiteX1" fmla="*/ 1091200 w 13963109"/>
              <a:gd name="connsiteY1" fmla="*/ 1743540 h 14260931"/>
              <a:gd name="connsiteX2" fmla="*/ 7266104 w 13963109"/>
              <a:gd name="connsiteY2" fmla="*/ 159271 h 14260931"/>
              <a:gd name="connsiteX3" fmla="*/ 12180433 w 13963109"/>
              <a:gd name="connsiteY3" fmla="*/ 591413 h 14260931"/>
              <a:gd name="connsiteX4" fmla="*/ 12828505 w 13963109"/>
              <a:gd name="connsiteY4" fmla="*/ 1455509 h 14260931"/>
              <a:gd name="connsiteX5" fmla="*/ 13801022 w 13963109"/>
              <a:gd name="connsiteY5" fmla="*/ 3471733 h 14260931"/>
              <a:gd name="connsiteX6" fmla="*/ 13801026 w 13963109"/>
              <a:gd name="connsiteY6" fmla="*/ 7360182 h 14260931"/>
              <a:gd name="connsiteX7" fmla="*/ 13548584 w 13963109"/>
              <a:gd name="connsiteY7" fmla="*/ 10384500 h 14260931"/>
              <a:gd name="connsiteX8" fmla="*/ 12828504 w 13963109"/>
              <a:gd name="connsiteY8" fmla="*/ 13336828 h 14260931"/>
              <a:gd name="connsiteX9" fmla="*/ 10884288 w 13963109"/>
              <a:gd name="connsiteY9" fmla="*/ 13840884 h 14260931"/>
              <a:gd name="connsiteX10" fmla="*/ 7355896 w 13963109"/>
              <a:gd name="connsiteY10" fmla="*/ 14056908 h 14260931"/>
              <a:gd name="connsiteX11" fmla="*/ 1379232 w 13963109"/>
              <a:gd name="connsiteY11" fmla="*/ 12616748 h 14260931"/>
              <a:gd name="connsiteX12" fmla="*/ 731164 w 13963109"/>
              <a:gd name="connsiteY12" fmla="*/ 7360175 h 14260931"/>
              <a:gd name="connsiteX13" fmla="*/ 731160 w 13963109"/>
              <a:gd name="connsiteY13" fmla="*/ 7360163 h 14260931"/>
              <a:gd name="connsiteX0" fmla="*/ 731160 w 13929301"/>
              <a:gd name="connsiteY0" fmla="*/ 7360163 h 14260931"/>
              <a:gd name="connsiteX1" fmla="*/ 1091200 w 13929301"/>
              <a:gd name="connsiteY1" fmla="*/ 1743540 h 14260931"/>
              <a:gd name="connsiteX2" fmla="*/ 7266104 w 13929301"/>
              <a:gd name="connsiteY2" fmla="*/ 159271 h 14260931"/>
              <a:gd name="connsiteX3" fmla="*/ 12180433 w 13929301"/>
              <a:gd name="connsiteY3" fmla="*/ 591413 h 14260931"/>
              <a:gd name="connsiteX4" fmla="*/ 13044529 w 13929301"/>
              <a:gd name="connsiteY4" fmla="*/ 1167477 h 14260931"/>
              <a:gd name="connsiteX5" fmla="*/ 13801022 w 13929301"/>
              <a:gd name="connsiteY5" fmla="*/ 3471733 h 14260931"/>
              <a:gd name="connsiteX6" fmla="*/ 13801026 w 13929301"/>
              <a:gd name="connsiteY6" fmla="*/ 7360182 h 14260931"/>
              <a:gd name="connsiteX7" fmla="*/ 13548584 w 13929301"/>
              <a:gd name="connsiteY7" fmla="*/ 10384500 h 14260931"/>
              <a:gd name="connsiteX8" fmla="*/ 12828504 w 13929301"/>
              <a:gd name="connsiteY8" fmla="*/ 13336828 h 14260931"/>
              <a:gd name="connsiteX9" fmla="*/ 10884288 w 13929301"/>
              <a:gd name="connsiteY9" fmla="*/ 13840884 h 14260931"/>
              <a:gd name="connsiteX10" fmla="*/ 7355896 w 13929301"/>
              <a:gd name="connsiteY10" fmla="*/ 14056908 h 14260931"/>
              <a:gd name="connsiteX11" fmla="*/ 1379232 w 13929301"/>
              <a:gd name="connsiteY11" fmla="*/ 12616748 h 14260931"/>
              <a:gd name="connsiteX12" fmla="*/ 731164 w 13929301"/>
              <a:gd name="connsiteY12" fmla="*/ 7360175 h 14260931"/>
              <a:gd name="connsiteX13" fmla="*/ 731160 w 13929301"/>
              <a:gd name="connsiteY13" fmla="*/ 7360163 h 14260931"/>
              <a:gd name="connsiteX0" fmla="*/ 731160 w 13929301"/>
              <a:gd name="connsiteY0" fmla="*/ 7360163 h 14260931"/>
              <a:gd name="connsiteX1" fmla="*/ 1091200 w 13929301"/>
              <a:gd name="connsiteY1" fmla="*/ 1743540 h 14260931"/>
              <a:gd name="connsiteX2" fmla="*/ 7266104 w 13929301"/>
              <a:gd name="connsiteY2" fmla="*/ 159271 h 14260931"/>
              <a:gd name="connsiteX3" fmla="*/ 12180433 w 13929301"/>
              <a:gd name="connsiteY3" fmla="*/ 591413 h 14260931"/>
              <a:gd name="connsiteX4" fmla="*/ 13044529 w 13929301"/>
              <a:gd name="connsiteY4" fmla="*/ 1167477 h 14260931"/>
              <a:gd name="connsiteX5" fmla="*/ 13801022 w 13929301"/>
              <a:gd name="connsiteY5" fmla="*/ 3471733 h 14260931"/>
              <a:gd name="connsiteX6" fmla="*/ 13801026 w 13929301"/>
              <a:gd name="connsiteY6" fmla="*/ 7360182 h 14260931"/>
              <a:gd name="connsiteX7" fmla="*/ 13548584 w 13929301"/>
              <a:gd name="connsiteY7" fmla="*/ 10384500 h 14260931"/>
              <a:gd name="connsiteX8" fmla="*/ 12828504 w 13929301"/>
              <a:gd name="connsiteY8" fmla="*/ 13336828 h 14260931"/>
              <a:gd name="connsiteX9" fmla="*/ 10884288 w 13929301"/>
              <a:gd name="connsiteY9" fmla="*/ 13840884 h 14260931"/>
              <a:gd name="connsiteX10" fmla="*/ 7355896 w 13929301"/>
              <a:gd name="connsiteY10" fmla="*/ 14056908 h 14260931"/>
              <a:gd name="connsiteX11" fmla="*/ 1379232 w 13929301"/>
              <a:gd name="connsiteY11" fmla="*/ 12616748 h 14260931"/>
              <a:gd name="connsiteX12" fmla="*/ 731164 w 13929301"/>
              <a:gd name="connsiteY12" fmla="*/ 7360175 h 14260931"/>
              <a:gd name="connsiteX13" fmla="*/ 731160 w 13929301"/>
              <a:gd name="connsiteY13" fmla="*/ 7360163 h 14260931"/>
              <a:gd name="connsiteX0" fmla="*/ 731160 w 13929301"/>
              <a:gd name="connsiteY0" fmla="*/ 7360163 h 14260931"/>
              <a:gd name="connsiteX1" fmla="*/ 1091200 w 13929301"/>
              <a:gd name="connsiteY1" fmla="*/ 1743540 h 14260931"/>
              <a:gd name="connsiteX2" fmla="*/ 7266104 w 13929301"/>
              <a:gd name="connsiteY2" fmla="*/ 159271 h 14260931"/>
              <a:gd name="connsiteX3" fmla="*/ 12180433 w 13929301"/>
              <a:gd name="connsiteY3" fmla="*/ 591413 h 14260931"/>
              <a:gd name="connsiteX4" fmla="*/ 13044529 w 13929301"/>
              <a:gd name="connsiteY4" fmla="*/ 1167477 h 14260931"/>
              <a:gd name="connsiteX5" fmla="*/ 13801022 w 13929301"/>
              <a:gd name="connsiteY5" fmla="*/ 3471733 h 14260931"/>
              <a:gd name="connsiteX6" fmla="*/ 13801026 w 13929301"/>
              <a:gd name="connsiteY6" fmla="*/ 7360182 h 14260931"/>
              <a:gd name="connsiteX7" fmla="*/ 13548584 w 13929301"/>
              <a:gd name="connsiteY7" fmla="*/ 10384500 h 14260931"/>
              <a:gd name="connsiteX8" fmla="*/ 12828504 w 13929301"/>
              <a:gd name="connsiteY8" fmla="*/ 13336828 h 14260931"/>
              <a:gd name="connsiteX9" fmla="*/ 10884288 w 13929301"/>
              <a:gd name="connsiteY9" fmla="*/ 13840884 h 14260931"/>
              <a:gd name="connsiteX10" fmla="*/ 7355896 w 13929301"/>
              <a:gd name="connsiteY10" fmla="*/ 14056908 h 14260931"/>
              <a:gd name="connsiteX11" fmla="*/ 1379232 w 13929301"/>
              <a:gd name="connsiteY11" fmla="*/ 12616748 h 14260931"/>
              <a:gd name="connsiteX12" fmla="*/ 731164 w 13929301"/>
              <a:gd name="connsiteY12" fmla="*/ 7360175 h 14260931"/>
              <a:gd name="connsiteX13" fmla="*/ 731160 w 13929301"/>
              <a:gd name="connsiteY13" fmla="*/ 7360163 h 14260931"/>
              <a:gd name="connsiteX0" fmla="*/ 239783 w 13380562"/>
              <a:gd name="connsiteY0" fmla="*/ 7314804 h 14080806"/>
              <a:gd name="connsiteX1" fmla="*/ 599823 w 13380562"/>
              <a:gd name="connsiteY1" fmla="*/ 1698181 h 14080806"/>
              <a:gd name="connsiteX2" fmla="*/ 6774727 w 13380562"/>
              <a:gd name="connsiteY2" fmla="*/ 113912 h 14080806"/>
              <a:gd name="connsiteX3" fmla="*/ 11303366 w 13380562"/>
              <a:gd name="connsiteY3" fmla="*/ 131997 h 14080806"/>
              <a:gd name="connsiteX4" fmla="*/ 12553152 w 13380562"/>
              <a:gd name="connsiteY4" fmla="*/ 1122118 h 14080806"/>
              <a:gd name="connsiteX5" fmla="*/ 13309645 w 13380562"/>
              <a:gd name="connsiteY5" fmla="*/ 3426374 h 14080806"/>
              <a:gd name="connsiteX6" fmla="*/ 13309649 w 13380562"/>
              <a:gd name="connsiteY6" fmla="*/ 7314823 h 14080806"/>
              <a:gd name="connsiteX7" fmla="*/ 13057207 w 13380562"/>
              <a:gd name="connsiteY7" fmla="*/ 10339141 h 14080806"/>
              <a:gd name="connsiteX8" fmla="*/ 12337127 w 13380562"/>
              <a:gd name="connsiteY8" fmla="*/ 13291469 h 14080806"/>
              <a:gd name="connsiteX9" fmla="*/ 10392911 w 13380562"/>
              <a:gd name="connsiteY9" fmla="*/ 13795525 h 14080806"/>
              <a:gd name="connsiteX10" fmla="*/ 6864519 w 13380562"/>
              <a:gd name="connsiteY10" fmla="*/ 14011549 h 14080806"/>
              <a:gd name="connsiteX11" fmla="*/ 887855 w 13380562"/>
              <a:gd name="connsiteY11" fmla="*/ 12571389 h 14080806"/>
              <a:gd name="connsiteX12" fmla="*/ 239787 w 13380562"/>
              <a:gd name="connsiteY12" fmla="*/ 7314816 h 14080806"/>
              <a:gd name="connsiteX13" fmla="*/ 239783 w 13380562"/>
              <a:gd name="connsiteY13" fmla="*/ 7314804 h 1408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80562" h="14080806">
                <a:moveTo>
                  <a:pt x="239783" y="7314804"/>
                </a:moveTo>
                <a:cubicBezTo>
                  <a:pt x="239785" y="5525607"/>
                  <a:pt x="-491377" y="3023115"/>
                  <a:pt x="599823" y="1698181"/>
                </a:cubicBezTo>
                <a:cubicBezTo>
                  <a:pt x="1838484" y="194199"/>
                  <a:pt x="4818510" y="161917"/>
                  <a:pt x="6774727" y="113912"/>
                </a:cubicBezTo>
                <a:cubicBezTo>
                  <a:pt x="8453822" y="-45359"/>
                  <a:pt x="10340295" y="-36037"/>
                  <a:pt x="11303366" y="131997"/>
                </a:cubicBezTo>
                <a:cubicBezTo>
                  <a:pt x="12144473" y="562067"/>
                  <a:pt x="12113944" y="674815"/>
                  <a:pt x="12553152" y="1122118"/>
                </a:cubicBezTo>
                <a:cubicBezTo>
                  <a:pt x="13229555" y="2344987"/>
                  <a:pt x="13183562" y="2394257"/>
                  <a:pt x="13309645" y="3426374"/>
                </a:cubicBezTo>
                <a:cubicBezTo>
                  <a:pt x="13435728" y="4458492"/>
                  <a:pt x="13366539" y="6131317"/>
                  <a:pt x="13309649" y="7314823"/>
                </a:cubicBezTo>
                <a:cubicBezTo>
                  <a:pt x="13157369" y="8815590"/>
                  <a:pt x="12929989" y="9111441"/>
                  <a:pt x="13057207" y="10339141"/>
                </a:cubicBezTo>
                <a:cubicBezTo>
                  <a:pt x="13063775" y="11727031"/>
                  <a:pt x="13437924" y="12596141"/>
                  <a:pt x="12337127" y="13291469"/>
                </a:cubicBezTo>
                <a:cubicBezTo>
                  <a:pt x="11742200" y="13781660"/>
                  <a:pt x="11305012" y="13675512"/>
                  <a:pt x="10392911" y="13795525"/>
                </a:cubicBezTo>
                <a:cubicBezTo>
                  <a:pt x="9480810" y="13915538"/>
                  <a:pt x="8448695" y="14215572"/>
                  <a:pt x="6864519" y="14011549"/>
                </a:cubicBezTo>
                <a:cubicBezTo>
                  <a:pt x="5280343" y="13807526"/>
                  <a:pt x="2126512" y="14075373"/>
                  <a:pt x="887855" y="12571389"/>
                </a:cubicBezTo>
                <a:cubicBezTo>
                  <a:pt x="-203342" y="11246452"/>
                  <a:pt x="239785" y="9104012"/>
                  <a:pt x="239787" y="7314816"/>
                </a:cubicBezTo>
                <a:cubicBezTo>
                  <a:pt x="239786" y="7314812"/>
                  <a:pt x="239784" y="7314808"/>
                  <a:pt x="239783" y="7314804"/>
                </a:cubicBezTo>
                <a:close/>
              </a:path>
            </a:pathLst>
          </a:custGeom>
          <a:solidFill>
            <a:srgbClr val="F5F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a:t>
            </a:r>
            <a:endParaRPr lang="el-GR" dirty="0"/>
          </a:p>
        </p:txBody>
      </p:sp>
      <p:sp>
        <p:nvSpPr>
          <p:cNvPr id="109" name="Τόξο 108"/>
          <p:cNvSpPr/>
          <p:nvPr/>
        </p:nvSpPr>
        <p:spPr>
          <a:xfrm rot="11783957" flipH="1">
            <a:off x="6940099" y="10770287"/>
            <a:ext cx="648000" cy="612000"/>
          </a:xfrm>
          <a:prstGeom prst="arc">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3" name="Στρογγυλεμένο ορθογώνιο 12"/>
          <p:cNvSpPr/>
          <p:nvPr/>
        </p:nvSpPr>
        <p:spPr>
          <a:xfrm>
            <a:off x="5841766" y="4825588"/>
            <a:ext cx="3312000" cy="8568000"/>
          </a:xfrm>
          <a:prstGeom prst="roundRect">
            <a:avLst/>
          </a:prstGeom>
          <a:solidFill>
            <a:schemeClr val="accent6">
              <a:lumMod val="40000"/>
              <a:lumOff val="6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100" dirty="0">
              <a:solidFill>
                <a:schemeClr val="tx1"/>
              </a:solidFill>
            </a:endParaRPr>
          </a:p>
        </p:txBody>
      </p:sp>
      <p:sp>
        <p:nvSpPr>
          <p:cNvPr id="10" name="Στρογγυλεμένο ορθογώνιο 9"/>
          <p:cNvSpPr/>
          <p:nvPr/>
        </p:nvSpPr>
        <p:spPr>
          <a:xfrm>
            <a:off x="252438" y="7688163"/>
            <a:ext cx="5472000" cy="2880000"/>
          </a:xfrm>
          <a:prstGeom prst="roundRect">
            <a:avLst/>
          </a:prstGeom>
          <a:solidFill>
            <a:srgbClr val="FF505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Στρογγυλεμένο ορθογώνιο 5"/>
          <p:cNvSpPr/>
          <p:nvPr/>
        </p:nvSpPr>
        <p:spPr>
          <a:xfrm>
            <a:off x="252438" y="4836705"/>
            <a:ext cx="5472000" cy="2232248"/>
          </a:xfrm>
          <a:custGeom>
            <a:avLst/>
            <a:gdLst>
              <a:gd name="connsiteX0" fmla="*/ 0 w 5502743"/>
              <a:gd name="connsiteY0" fmla="*/ 372049 h 2232248"/>
              <a:gd name="connsiteX1" fmla="*/ 372049 w 5502743"/>
              <a:gd name="connsiteY1" fmla="*/ 0 h 2232248"/>
              <a:gd name="connsiteX2" fmla="*/ 5130694 w 5502743"/>
              <a:gd name="connsiteY2" fmla="*/ 0 h 2232248"/>
              <a:gd name="connsiteX3" fmla="*/ 5502743 w 5502743"/>
              <a:gd name="connsiteY3" fmla="*/ 372049 h 2232248"/>
              <a:gd name="connsiteX4" fmla="*/ 5502743 w 5502743"/>
              <a:gd name="connsiteY4" fmla="*/ 1860199 h 2232248"/>
              <a:gd name="connsiteX5" fmla="*/ 5130694 w 5502743"/>
              <a:gd name="connsiteY5" fmla="*/ 2232248 h 2232248"/>
              <a:gd name="connsiteX6" fmla="*/ 372049 w 5502743"/>
              <a:gd name="connsiteY6" fmla="*/ 2232248 h 2232248"/>
              <a:gd name="connsiteX7" fmla="*/ 0 w 5502743"/>
              <a:gd name="connsiteY7" fmla="*/ 1860199 h 2232248"/>
              <a:gd name="connsiteX8" fmla="*/ 0 w 5502743"/>
              <a:gd name="connsiteY8" fmla="*/ 372049 h 2232248"/>
              <a:gd name="connsiteX0" fmla="*/ 0 w 5502743"/>
              <a:gd name="connsiteY0" fmla="*/ 372049 h 2232248"/>
              <a:gd name="connsiteX1" fmla="*/ 372049 w 5502743"/>
              <a:gd name="connsiteY1" fmla="*/ 0 h 2232248"/>
              <a:gd name="connsiteX2" fmla="*/ 5130694 w 5502743"/>
              <a:gd name="connsiteY2" fmla="*/ 0 h 2232248"/>
              <a:gd name="connsiteX3" fmla="*/ 5502743 w 5502743"/>
              <a:gd name="connsiteY3" fmla="*/ 372049 h 2232248"/>
              <a:gd name="connsiteX4" fmla="*/ 5502743 w 5502743"/>
              <a:gd name="connsiteY4" fmla="*/ 1860199 h 2232248"/>
              <a:gd name="connsiteX5" fmla="*/ 5130694 w 5502743"/>
              <a:gd name="connsiteY5" fmla="*/ 2232248 h 2232248"/>
              <a:gd name="connsiteX6" fmla="*/ 372049 w 5502743"/>
              <a:gd name="connsiteY6" fmla="*/ 2232248 h 2232248"/>
              <a:gd name="connsiteX7" fmla="*/ 0 w 5502743"/>
              <a:gd name="connsiteY7" fmla="*/ 1860199 h 2232248"/>
              <a:gd name="connsiteX8" fmla="*/ 0 w 5502743"/>
              <a:gd name="connsiteY8" fmla="*/ 372049 h 2232248"/>
              <a:gd name="connsiteX0" fmla="*/ 0 w 5502743"/>
              <a:gd name="connsiteY0" fmla="*/ 372049 h 2232248"/>
              <a:gd name="connsiteX1" fmla="*/ 372049 w 5502743"/>
              <a:gd name="connsiteY1" fmla="*/ 0 h 2232248"/>
              <a:gd name="connsiteX2" fmla="*/ 5130694 w 5502743"/>
              <a:gd name="connsiteY2" fmla="*/ 0 h 2232248"/>
              <a:gd name="connsiteX3" fmla="*/ 5502743 w 5502743"/>
              <a:gd name="connsiteY3" fmla="*/ 372049 h 2232248"/>
              <a:gd name="connsiteX4" fmla="*/ 5502743 w 5502743"/>
              <a:gd name="connsiteY4" fmla="*/ 1860199 h 2232248"/>
              <a:gd name="connsiteX5" fmla="*/ 5130694 w 5502743"/>
              <a:gd name="connsiteY5" fmla="*/ 2232248 h 2232248"/>
              <a:gd name="connsiteX6" fmla="*/ 372049 w 5502743"/>
              <a:gd name="connsiteY6" fmla="*/ 2232248 h 2232248"/>
              <a:gd name="connsiteX7" fmla="*/ 0 w 5502743"/>
              <a:gd name="connsiteY7" fmla="*/ 1860199 h 2232248"/>
              <a:gd name="connsiteX8" fmla="*/ 0 w 5502743"/>
              <a:gd name="connsiteY8" fmla="*/ 372049 h 2232248"/>
              <a:gd name="connsiteX0" fmla="*/ 0 w 5502743"/>
              <a:gd name="connsiteY0" fmla="*/ 372049 h 2232248"/>
              <a:gd name="connsiteX1" fmla="*/ 372049 w 5502743"/>
              <a:gd name="connsiteY1" fmla="*/ 0 h 2232248"/>
              <a:gd name="connsiteX2" fmla="*/ 5130694 w 5502743"/>
              <a:gd name="connsiteY2" fmla="*/ 0 h 2232248"/>
              <a:gd name="connsiteX3" fmla="*/ 5502743 w 5502743"/>
              <a:gd name="connsiteY3" fmla="*/ 372049 h 2232248"/>
              <a:gd name="connsiteX4" fmla="*/ 5502743 w 5502743"/>
              <a:gd name="connsiteY4" fmla="*/ 1860199 h 2232248"/>
              <a:gd name="connsiteX5" fmla="*/ 5130694 w 5502743"/>
              <a:gd name="connsiteY5" fmla="*/ 2232248 h 2232248"/>
              <a:gd name="connsiteX6" fmla="*/ 372049 w 5502743"/>
              <a:gd name="connsiteY6" fmla="*/ 2232248 h 2232248"/>
              <a:gd name="connsiteX7" fmla="*/ 0 w 5502743"/>
              <a:gd name="connsiteY7" fmla="*/ 1860199 h 2232248"/>
              <a:gd name="connsiteX8" fmla="*/ 0 w 5502743"/>
              <a:gd name="connsiteY8" fmla="*/ 372049 h 2232248"/>
              <a:gd name="connsiteX0" fmla="*/ 0 w 5502743"/>
              <a:gd name="connsiteY0" fmla="*/ 372049 h 2232248"/>
              <a:gd name="connsiteX1" fmla="*/ 1962310 w 5502743"/>
              <a:gd name="connsiteY1" fmla="*/ 0 h 2232248"/>
              <a:gd name="connsiteX2" fmla="*/ 5130694 w 5502743"/>
              <a:gd name="connsiteY2" fmla="*/ 0 h 2232248"/>
              <a:gd name="connsiteX3" fmla="*/ 5502743 w 5502743"/>
              <a:gd name="connsiteY3" fmla="*/ 372049 h 2232248"/>
              <a:gd name="connsiteX4" fmla="*/ 5502743 w 5502743"/>
              <a:gd name="connsiteY4" fmla="*/ 1860199 h 2232248"/>
              <a:gd name="connsiteX5" fmla="*/ 5130694 w 5502743"/>
              <a:gd name="connsiteY5" fmla="*/ 2232248 h 2232248"/>
              <a:gd name="connsiteX6" fmla="*/ 372049 w 5502743"/>
              <a:gd name="connsiteY6" fmla="*/ 2232248 h 2232248"/>
              <a:gd name="connsiteX7" fmla="*/ 0 w 5502743"/>
              <a:gd name="connsiteY7" fmla="*/ 1860199 h 2232248"/>
              <a:gd name="connsiteX8" fmla="*/ 0 w 5502743"/>
              <a:gd name="connsiteY8" fmla="*/ 372049 h 2232248"/>
              <a:gd name="connsiteX0" fmla="*/ 19878 w 5502743"/>
              <a:gd name="connsiteY0" fmla="*/ 650344 h 2232248"/>
              <a:gd name="connsiteX1" fmla="*/ 1962310 w 5502743"/>
              <a:gd name="connsiteY1" fmla="*/ 0 h 2232248"/>
              <a:gd name="connsiteX2" fmla="*/ 5130694 w 5502743"/>
              <a:gd name="connsiteY2" fmla="*/ 0 h 2232248"/>
              <a:gd name="connsiteX3" fmla="*/ 5502743 w 5502743"/>
              <a:gd name="connsiteY3" fmla="*/ 372049 h 2232248"/>
              <a:gd name="connsiteX4" fmla="*/ 5502743 w 5502743"/>
              <a:gd name="connsiteY4" fmla="*/ 1860199 h 2232248"/>
              <a:gd name="connsiteX5" fmla="*/ 5130694 w 5502743"/>
              <a:gd name="connsiteY5" fmla="*/ 2232248 h 2232248"/>
              <a:gd name="connsiteX6" fmla="*/ 372049 w 5502743"/>
              <a:gd name="connsiteY6" fmla="*/ 2232248 h 2232248"/>
              <a:gd name="connsiteX7" fmla="*/ 0 w 5502743"/>
              <a:gd name="connsiteY7" fmla="*/ 1860199 h 2232248"/>
              <a:gd name="connsiteX8" fmla="*/ 19878 w 5502743"/>
              <a:gd name="connsiteY8" fmla="*/ 650344 h 2232248"/>
              <a:gd name="connsiteX0" fmla="*/ 19878 w 5502743"/>
              <a:gd name="connsiteY0" fmla="*/ 650344 h 2232248"/>
              <a:gd name="connsiteX1" fmla="*/ 1305571 w 5502743"/>
              <a:gd name="connsiteY1" fmla="*/ 452434 h 2232248"/>
              <a:gd name="connsiteX2" fmla="*/ 1962310 w 5502743"/>
              <a:gd name="connsiteY2" fmla="*/ 0 h 2232248"/>
              <a:gd name="connsiteX3" fmla="*/ 5130694 w 5502743"/>
              <a:gd name="connsiteY3" fmla="*/ 0 h 2232248"/>
              <a:gd name="connsiteX4" fmla="*/ 5502743 w 5502743"/>
              <a:gd name="connsiteY4" fmla="*/ 372049 h 2232248"/>
              <a:gd name="connsiteX5" fmla="*/ 5502743 w 5502743"/>
              <a:gd name="connsiteY5" fmla="*/ 1860199 h 2232248"/>
              <a:gd name="connsiteX6" fmla="*/ 5130694 w 5502743"/>
              <a:gd name="connsiteY6" fmla="*/ 2232248 h 2232248"/>
              <a:gd name="connsiteX7" fmla="*/ 372049 w 5502743"/>
              <a:gd name="connsiteY7" fmla="*/ 2232248 h 2232248"/>
              <a:gd name="connsiteX8" fmla="*/ 0 w 5502743"/>
              <a:gd name="connsiteY8" fmla="*/ 1860199 h 2232248"/>
              <a:gd name="connsiteX9" fmla="*/ 19878 w 5502743"/>
              <a:gd name="connsiteY9" fmla="*/ 650344 h 2232248"/>
              <a:gd name="connsiteX0" fmla="*/ 19878 w 5502743"/>
              <a:gd name="connsiteY0" fmla="*/ 650344 h 2232248"/>
              <a:gd name="connsiteX1" fmla="*/ 1305571 w 5502743"/>
              <a:gd name="connsiteY1" fmla="*/ 452434 h 2232248"/>
              <a:gd name="connsiteX2" fmla="*/ 1962310 w 5502743"/>
              <a:gd name="connsiteY2" fmla="*/ 0 h 2232248"/>
              <a:gd name="connsiteX3" fmla="*/ 5130694 w 5502743"/>
              <a:gd name="connsiteY3" fmla="*/ 0 h 2232248"/>
              <a:gd name="connsiteX4" fmla="*/ 5502743 w 5502743"/>
              <a:gd name="connsiteY4" fmla="*/ 372049 h 2232248"/>
              <a:gd name="connsiteX5" fmla="*/ 5502743 w 5502743"/>
              <a:gd name="connsiteY5" fmla="*/ 1860199 h 2232248"/>
              <a:gd name="connsiteX6" fmla="*/ 5130694 w 5502743"/>
              <a:gd name="connsiteY6" fmla="*/ 2232248 h 2232248"/>
              <a:gd name="connsiteX7" fmla="*/ 372049 w 5502743"/>
              <a:gd name="connsiteY7" fmla="*/ 2232248 h 2232248"/>
              <a:gd name="connsiteX8" fmla="*/ 0 w 5502743"/>
              <a:gd name="connsiteY8" fmla="*/ 1860199 h 2232248"/>
              <a:gd name="connsiteX9" fmla="*/ 19878 w 5502743"/>
              <a:gd name="connsiteY9" fmla="*/ 650344 h 2232248"/>
              <a:gd name="connsiteX0" fmla="*/ 19878 w 5502743"/>
              <a:gd name="connsiteY0" fmla="*/ 650344 h 2232248"/>
              <a:gd name="connsiteX1" fmla="*/ 1782650 w 5502743"/>
              <a:gd name="connsiteY1" fmla="*/ 611460 h 2232248"/>
              <a:gd name="connsiteX2" fmla="*/ 1962310 w 5502743"/>
              <a:gd name="connsiteY2" fmla="*/ 0 h 2232248"/>
              <a:gd name="connsiteX3" fmla="*/ 5130694 w 5502743"/>
              <a:gd name="connsiteY3" fmla="*/ 0 h 2232248"/>
              <a:gd name="connsiteX4" fmla="*/ 5502743 w 5502743"/>
              <a:gd name="connsiteY4" fmla="*/ 372049 h 2232248"/>
              <a:gd name="connsiteX5" fmla="*/ 5502743 w 5502743"/>
              <a:gd name="connsiteY5" fmla="*/ 1860199 h 2232248"/>
              <a:gd name="connsiteX6" fmla="*/ 5130694 w 5502743"/>
              <a:gd name="connsiteY6" fmla="*/ 2232248 h 2232248"/>
              <a:gd name="connsiteX7" fmla="*/ 372049 w 5502743"/>
              <a:gd name="connsiteY7" fmla="*/ 2232248 h 2232248"/>
              <a:gd name="connsiteX8" fmla="*/ 0 w 5502743"/>
              <a:gd name="connsiteY8" fmla="*/ 1860199 h 2232248"/>
              <a:gd name="connsiteX9" fmla="*/ 19878 w 5502743"/>
              <a:gd name="connsiteY9" fmla="*/ 650344 h 2232248"/>
              <a:gd name="connsiteX0" fmla="*/ 19878 w 5502743"/>
              <a:gd name="connsiteY0" fmla="*/ 650344 h 2232248"/>
              <a:gd name="connsiteX1" fmla="*/ 1782650 w 5502743"/>
              <a:gd name="connsiteY1" fmla="*/ 611460 h 2232248"/>
              <a:gd name="connsiteX2" fmla="*/ 1822406 w 5502743"/>
              <a:gd name="connsiteY2" fmla="*/ 74747 h 2232248"/>
              <a:gd name="connsiteX3" fmla="*/ 1962310 w 5502743"/>
              <a:gd name="connsiteY3" fmla="*/ 0 h 2232248"/>
              <a:gd name="connsiteX4" fmla="*/ 5130694 w 5502743"/>
              <a:gd name="connsiteY4" fmla="*/ 0 h 2232248"/>
              <a:gd name="connsiteX5" fmla="*/ 5502743 w 5502743"/>
              <a:gd name="connsiteY5" fmla="*/ 372049 h 2232248"/>
              <a:gd name="connsiteX6" fmla="*/ 5502743 w 5502743"/>
              <a:gd name="connsiteY6" fmla="*/ 1860199 h 2232248"/>
              <a:gd name="connsiteX7" fmla="*/ 5130694 w 5502743"/>
              <a:gd name="connsiteY7" fmla="*/ 2232248 h 2232248"/>
              <a:gd name="connsiteX8" fmla="*/ 372049 w 5502743"/>
              <a:gd name="connsiteY8" fmla="*/ 2232248 h 2232248"/>
              <a:gd name="connsiteX9" fmla="*/ 0 w 5502743"/>
              <a:gd name="connsiteY9" fmla="*/ 1860199 h 2232248"/>
              <a:gd name="connsiteX10" fmla="*/ 19878 w 5502743"/>
              <a:gd name="connsiteY10" fmla="*/ 650344 h 2232248"/>
              <a:gd name="connsiteX0" fmla="*/ 19878 w 5502743"/>
              <a:gd name="connsiteY0" fmla="*/ 650344 h 2232248"/>
              <a:gd name="connsiteX1" fmla="*/ 1782650 w 5502743"/>
              <a:gd name="connsiteY1" fmla="*/ 611460 h 2232248"/>
              <a:gd name="connsiteX2" fmla="*/ 1782650 w 5502743"/>
              <a:gd name="connsiteY2" fmla="*/ 591582 h 2232248"/>
              <a:gd name="connsiteX3" fmla="*/ 1822406 w 5502743"/>
              <a:gd name="connsiteY3" fmla="*/ 74747 h 2232248"/>
              <a:gd name="connsiteX4" fmla="*/ 1962310 w 5502743"/>
              <a:gd name="connsiteY4" fmla="*/ 0 h 2232248"/>
              <a:gd name="connsiteX5" fmla="*/ 5130694 w 5502743"/>
              <a:gd name="connsiteY5" fmla="*/ 0 h 2232248"/>
              <a:gd name="connsiteX6" fmla="*/ 5502743 w 5502743"/>
              <a:gd name="connsiteY6" fmla="*/ 372049 h 2232248"/>
              <a:gd name="connsiteX7" fmla="*/ 5502743 w 5502743"/>
              <a:gd name="connsiteY7" fmla="*/ 1860199 h 2232248"/>
              <a:gd name="connsiteX8" fmla="*/ 5130694 w 5502743"/>
              <a:gd name="connsiteY8" fmla="*/ 2232248 h 2232248"/>
              <a:gd name="connsiteX9" fmla="*/ 372049 w 5502743"/>
              <a:gd name="connsiteY9" fmla="*/ 2232248 h 2232248"/>
              <a:gd name="connsiteX10" fmla="*/ 0 w 5502743"/>
              <a:gd name="connsiteY10" fmla="*/ 1860199 h 2232248"/>
              <a:gd name="connsiteX11" fmla="*/ 19878 w 5502743"/>
              <a:gd name="connsiteY11" fmla="*/ 650344 h 223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2743" h="2232248">
                <a:moveTo>
                  <a:pt x="19878" y="650344"/>
                </a:moveTo>
                <a:cubicBezTo>
                  <a:pt x="237473" y="415716"/>
                  <a:pt x="1458911" y="719851"/>
                  <a:pt x="1782650" y="611460"/>
                </a:cubicBezTo>
                <a:cubicBezTo>
                  <a:pt x="2096324" y="591727"/>
                  <a:pt x="1776024" y="681034"/>
                  <a:pt x="1782650" y="591582"/>
                </a:cubicBezTo>
                <a:cubicBezTo>
                  <a:pt x="1789276" y="502130"/>
                  <a:pt x="1812341" y="163405"/>
                  <a:pt x="1822406" y="74747"/>
                </a:cubicBezTo>
                <a:cubicBezTo>
                  <a:pt x="1832471" y="-13911"/>
                  <a:pt x="1387737" y="29023"/>
                  <a:pt x="1962310" y="0"/>
                </a:cubicBezTo>
                <a:lnTo>
                  <a:pt x="5130694" y="0"/>
                </a:lnTo>
                <a:cubicBezTo>
                  <a:pt x="5336171" y="0"/>
                  <a:pt x="5502743" y="166572"/>
                  <a:pt x="5502743" y="372049"/>
                </a:cubicBezTo>
                <a:lnTo>
                  <a:pt x="5502743" y="1860199"/>
                </a:lnTo>
                <a:cubicBezTo>
                  <a:pt x="5502743" y="2065676"/>
                  <a:pt x="5336171" y="2232248"/>
                  <a:pt x="5130694" y="2232248"/>
                </a:cubicBezTo>
                <a:lnTo>
                  <a:pt x="372049" y="2232248"/>
                </a:lnTo>
                <a:cubicBezTo>
                  <a:pt x="166572" y="2232248"/>
                  <a:pt x="0" y="2065676"/>
                  <a:pt x="0" y="1860199"/>
                </a:cubicBezTo>
                <a:lnTo>
                  <a:pt x="19878" y="650344"/>
                </a:lnTo>
                <a:close/>
              </a:path>
            </a:pathLst>
          </a:custGeom>
          <a:solidFill>
            <a:schemeClr val="accent3">
              <a:lumMod val="60000"/>
              <a:lumOff val="4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Στρογγυλεμένο ορθογώνιο 7"/>
          <p:cNvSpPr/>
          <p:nvPr/>
        </p:nvSpPr>
        <p:spPr>
          <a:xfrm>
            <a:off x="180429" y="4476665"/>
            <a:ext cx="2160241" cy="1056195"/>
          </a:xfrm>
          <a:prstGeom prst="roundRect">
            <a:avLst/>
          </a:prstGeom>
          <a:solidFill>
            <a:srgbClr val="E7F4D8"/>
          </a:solidFill>
          <a:ln>
            <a:solidFill>
              <a:srgbClr val="BCE292">
                <a:alpha val="3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smtClean="0">
                <a:solidFill>
                  <a:schemeClr val="tx1"/>
                </a:solidFill>
                <a:latin typeface="Arial" pitchFamily="34" charset="0"/>
                <a:cs typeface="Arial" pitchFamily="34" charset="0"/>
              </a:rPr>
              <a:t>Nutrient/ growth factor starvation, oxidative stress, DNA damage, irradiation, ER stress, immune system activation  </a:t>
            </a:r>
            <a:endParaRPr lang="el-GR" sz="1200" dirty="0">
              <a:solidFill>
                <a:schemeClr val="tx1"/>
              </a:solidFill>
              <a:latin typeface="Arial" pitchFamily="34" charset="0"/>
              <a:cs typeface="Arial" pitchFamily="34" charset="0"/>
            </a:endParaRPr>
          </a:p>
        </p:txBody>
      </p:sp>
      <p:sp>
        <p:nvSpPr>
          <p:cNvPr id="20" name="Έλλειψη 19"/>
          <p:cNvSpPr/>
          <p:nvPr/>
        </p:nvSpPr>
        <p:spPr>
          <a:xfrm>
            <a:off x="972646" y="5959914"/>
            <a:ext cx="1116000" cy="432000"/>
          </a:xfrm>
          <a:prstGeom prst="ellipse">
            <a:avLst/>
          </a:prstGeom>
          <a:solidFill>
            <a:srgbClr val="F9EB9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smtClean="0">
                <a:solidFill>
                  <a:schemeClr val="tx1"/>
                </a:solidFill>
              </a:rPr>
              <a:t>mTORC1</a:t>
            </a:r>
            <a:endParaRPr lang="el-GR" sz="1300" dirty="0">
              <a:solidFill>
                <a:schemeClr val="tx1"/>
              </a:solidFill>
            </a:endParaRPr>
          </a:p>
        </p:txBody>
      </p:sp>
      <p:grpSp>
        <p:nvGrpSpPr>
          <p:cNvPr id="11" name="Ομάδα 29"/>
          <p:cNvGrpSpPr/>
          <p:nvPr/>
        </p:nvGrpSpPr>
        <p:grpSpPr>
          <a:xfrm>
            <a:off x="2134571" y="5994661"/>
            <a:ext cx="440585" cy="432000"/>
            <a:chOff x="2196654" y="2283137"/>
            <a:chExt cx="440585" cy="432000"/>
          </a:xfrm>
        </p:grpSpPr>
        <p:cxnSp>
          <p:nvCxnSpPr>
            <p:cNvPr id="31" name="Ευθεία γραμμή σύνδεσης 30"/>
            <p:cNvCxnSpPr/>
            <p:nvPr/>
          </p:nvCxnSpPr>
          <p:spPr>
            <a:xfrm flipV="1">
              <a:off x="2196654" y="2479015"/>
              <a:ext cx="432000" cy="5361"/>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32" name="Ευθεία γραμμή σύνδεσης 31"/>
            <p:cNvCxnSpPr/>
            <p:nvPr/>
          </p:nvCxnSpPr>
          <p:spPr>
            <a:xfrm>
              <a:off x="2637239" y="2283137"/>
              <a:ext cx="0" cy="43200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a:off x="2484686" y="4874805"/>
            <a:ext cx="1252843" cy="430887"/>
          </a:xfrm>
          <a:prstGeom prst="rect">
            <a:avLst/>
          </a:prstGeom>
          <a:noFill/>
        </p:spPr>
        <p:txBody>
          <a:bodyPr wrap="none" rtlCol="0">
            <a:spAutoFit/>
          </a:bodyPr>
          <a:lstStyle/>
          <a:p>
            <a:r>
              <a:rPr lang="en-US" sz="2200" b="1" dirty="0" smtClean="0"/>
              <a:t>Initiation</a:t>
            </a:r>
            <a:endParaRPr lang="el-GR" sz="2200" b="1" dirty="0"/>
          </a:p>
        </p:txBody>
      </p:sp>
      <p:grpSp>
        <p:nvGrpSpPr>
          <p:cNvPr id="14" name="Ομάδα 10"/>
          <p:cNvGrpSpPr/>
          <p:nvPr/>
        </p:nvGrpSpPr>
        <p:grpSpPr>
          <a:xfrm>
            <a:off x="2628702" y="5468072"/>
            <a:ext cx="2911390" cy="1140625"/>
            <a:chOff x="2628702" y="4591907"/>
            <a:chExt cx="2911390" cy="1140625"/>
          </a:xfrm>
        </p:grpSpPr>
        <p:sp>
          <p:nvSpPr>
            <p:cNvPr id="22" name="Έλλειψη 21"/>
            <p:cNvSpPr/>
            <p:nvPr/>
          </p:nvSpPr>
          <p:spPr>
            <a:xfrm>
              <a:off x="2628702" y="5078388"/>
              <a:ext cx="1008000" cy="396000"/>
            </a:xfrm>
            <a:prstGeom prst="ellipse">
              <a:avLst/>
            </a:prstGeom>
            <a:solidFill>
              <a:srgbClr val="F1C7C7"/>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smtClean="0">
                  <a:solidFill>
                    <a:schemeClr val="tx1"/>
                  </a:solidFill>
                </a:rPr>
                <a:t>ULK1/2</a:t>
              </a:r>
              <a:endParaRPr lang="el-GR" sz="1300" dirty="0">
                <a:solidFill>
                  <a:schemeClr val="tx1"/>
                </a:solidFill>
              </a:endParaRPr>
            </a:p>
          </p:txBody>
        </p:sp>
        <p:sp>
          <p:nvSpPr>
            <p:cNvPr id="23" name="Έλλειψη 22"/>
            <p:cNvSpPr/>
            <p:nvPr/>
          </p:nvSpPr>
          <p:spPr>
            <a:xfrm>
              <a:off x="3336825" y="4763010"/>
              <a:ext cx="1116000" cy="396000"/>
            </a:xfrm>
            <a:prstGeom prst="ellipse">
              <a:avLst/>
            </a:prstGeom>
            <a:solidFill>
              <a:schemeClr val="accent1">
                <a:lumMod val="20000"/>
                <a:lumOff val="80000"/>
              </a:schemeClr>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smtClean="0">
                  <a:solidFill>
                    <a:schemeClr val="tx1"/>
                  </a:solidFill>
                </a:rPr>
                <a:t>mAtg13</a:t>
              </a:r>
              <a:endParaRPr lang="el-GR" sz="1300" dirty="0">
                <a:solidFill>
                  <a:schemeClr val="tx1"/>
                </a:solidFill>
              </a:endParaRPr>
            </a:p>
          </p:txBody>
        </p:sp>
        <p:sp>
          <p:nvSpPr>
            <p:cNvPr id="28" name="Έλλειψη 27"/>
            <p:cNvSpPr/>
            <p:nvPr/>
          </p:nvSpPr>
          <p:spPr>
            <a:xfrm>
              <a:off x="3467690" y="5336532"/>
              <a:ext cx="1008000" cy="396000"/>
            </a:xfrm>
            <a:prstGeom prst="ellipse">
              <a:avLst/>
            </a:prstGeom>
            <a:solidFill>
              <a:srgbClr val="FCF8AA"/>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smtClean="0">
                  <a:solidFill>
                    <a:schemeClr val="tx1"/>
                  </a:solidFill>
                </a:rPr>
                <a:t>FIP200</a:t>
              </a:r>
              <a:endParaRPr lang="el-GR" sz="1300" dirty="0">
                <a:solidFill>
                  <a:schemeClr val="tx1"/>
                </a:solidFill>
              </a:endParaRPr>
            </a:p>
          </p:txBody>
        </p:sp>
        <p:sp>
          <p:nvSpPr>
            <p:cNvPr id="29" name="Έλλειψη 28"/>
            <p:cNvSpPr/>
            <p:nvPr/>
          </p:nvSpPr>
          <p:spPr>
            <a:xfrm>
              <a:off x="4316092" y="4877953"/>
              <a:ext cx="1224000" cy="396000"/>
            </a:xfrm>
            <a:prstGeom prst="ellipse">
              <a:avLst/>
            </a:prstGeom>
            <a:solidFill>
              <a:schemeClr val="accent1">
                <a:lumMod val="40000"/>
                <a:lumOff val="60000"/>
              </a:schemeClr>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smtClean="0">
                  <a:solidFill>
                    <a:schemeClr val="tx1"/>
                  </a:solidFill>
                </a:rPr>
                <a:t>mAtg101</a:t>
              </a:r>
              <a:endParaRPr lang="el-GR" sz="1300" dirty="0">
                <a:solidFill>
                  <a:schemeClr val="tx1"/>
                </a:solidFill>
              </a:endParaRPr>
            </a:p>
          </p:txBody>
        </p:sp>
        <p:sp>
          <p:nvSpPr>
            <p:cNvPr id="35" name="Έλλειψη 34"/>
            <p:cNvSpPr/>
            <p:nvPr/>
          </p:nvSpPr>
          <p:spPr>
            <a:xfrm>
              <a:off x="3620099" y="4591907"/>
              <a:ext cx="216000" cy="180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P</a:t>
              </a:r>
              <a:endParaRPr lang="el-GR" sz="1200" dirty="0">
                <a:solidFill>
                  <a:schemeClr val="tx1"/>
                </a:solidFill>
              </a:endParaRPr>
            </a:p>
          </p:txBody>
        </p:sp>
      </p:grpSp>
      <p:cxnSp>
        <p:nvCxnSpPr>
          <p:cNvPr id="41" name="Ευθεία γραμμή σύνδεσης 40"/>
          <p:cNvCxnSpPr/>
          <p:nvPr/>
        </p:nvCxnSpPr>
        <p:spPr>
          <a:xfrm>
            <a:off x="1116534" y="5527549"/>
            <a:ext cx="288032" cy="3909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Ευθεία γραμμή σύνδεσης 42"/>
          <p:cNvCxnSpPr/>
          <p:nvPr/>
        </p:nvCxnSpPr>
        <p:spPr>
          <a:xfrm>
            <a:off x="1237333" y="5918457"/>
            <a:ext cx="32225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2426069" y="7875125"/>
            <a:ext cx="1458028" cy="430887"/>
          </a:xfrm>
          <a:prstGeom prst="rect">
            <a:avLst/>
          </a:prstGeom>
          <a:noFill/>
        </p:spPr>
        <p:txBody>
          <a:bodyPr wrap="none" rtlCol="0">
            <a:spAutoFit/>
          </a:bodyPr>
          <a:lstStyle/>
          <a:p>
            <a:r>
              <a:rPr lang="en-US" sz="2200" b="1" dirty="0" smtClean="0"/>
              <a:t>Nucleation</a:t>
            </a:r>
            <a:endParaRPr lang="el-GR" sz="2200" b="1" dirty="0"/>
          </a:p>
        </p:txBody>
      </p:sp>
      <p:sp>
        <p:nvSpPr>
          <p:cNvPr id="55" name="Στρογγυλεμένο ορθογώνιο 54"/>
          <p:cNvSpPr/>
          <p:nvPr/>
        </p:nvSpPr>
        <p:spPr>
          <a:xfrm>
            <a:off x="2390044" y="8878883"/>
            <a:ext cx="927037" cy="538655"/>
          </a:xfrm>
          <a:prstGeom prst="round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Beclin-1</a:t>
            </a:r>
            <a:endParaRPr lang="el-GR" sz="1600" b="1" dirty="0">
              <a:solidFill>
                <a:schemeClr val="tx1"/>
              </a:solidFill>
            </a:endParaRPr>
          </a:p>
        </p:txBody>
      </p:sp>
      <p:sp>
        <p:nvSpPr>
          <p:cNvPr id="56" name="Έλλειψη 55"/>
          <p:cNvSpPr/>
          <p:nvPr/>
        </p:nvSpPr>
        <p:spPr>
          <a:xfrm>
            <a:off x="2026171" y="9417539"/>
            <a:ext cx="756000" cy="324000"/>
          </a:xfrm>
          <a:prstGeom prst="ellipse">
            <a:avLst/>
          </a:prstGeom>
          <a:solidFill>
            <a:srgbClr val="FDB5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smtClean="0">
                <a:solidFill>
                  <a:schemeClr val="tx1"/>
                </a:solidFill>
              </a:rPr>
              <a:t>p150</a:t>
            </a:r>
            <a:endParaRPr lang="el-GR" sz="1300" dirty="0">
              <a:solidFill>
                <a:schemeClr val="tx1"/>
              </a:solidFill>
            </a:endParaRPr>
          </a:p>
        </p:txBody>
      </p:sp>
      <p:sp>
        <p:nvSpPr>
          <p:cNvPr id="57" name="Έλλειψη 56"/>
          <p:cNvSpPr/>
          <p:nvPr/>
        </p:nvSpPr>
        <p:spPr>
          <a:xfrm>
            <a:off x="2896493" y="9361140"/>
            <a:ext cx="1080000" cy="396000"/>
          </a:xfrm>
          <a:prstGeom prst="ellipse">
            <a:avLst/>
          </a:prstGeom>
          <a:solidFill>
            <a:srgbClr val="F8A15A"/>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smtClean="0">
                <a:solidFill>
                  <a:schemeClr val="tx1"/>
                </a:solidFill>
              </a:rPr>
              <a:t>hVps34</a:t>
            </a:r>
            <a:endParaRPr lang="el-GR" sz="1300" dirty="0">
              <a:solidFill>
                <a:schemeClr val="tx1"/>
              </a:solidFill>
            </a:endParaRPr>
          </a:p>
        </p:txBody>
      </p:sp>
      <p:sp>
        <p:nvSpPr>
          <p:cNvPr id="58" name="TextBox 57"/>
          <p:cNvSpPr txBox="1"/>
          <p:nvPr/>
        </p:nvSpPr>
        <p:spPr>
          <a:xfrm>
            <a:off x="700304" y="8860049"/>
            <a:ext cx="898447" cy="584775"/>
          </a:xfrm>
          <a:prstGeom prst="rect">
            <a:avLst/>
          </a:prstGeom>
          <a:noFill/>
        </p:spPr>
        <p:txBody>
          <a:bodyPr wrap="square" rtlCol="0">
            <a:spAutoFit/>
          </a:bodyPr>
          <a:lstStyle/>
          <a:p>
            <a:pPr algn="ctr"/>
            <a:r>
              <a:rPr lang="en-US" sz="1600" b="1" dirty="0" smtClean="0"/>
              <a:t>PI3K complex</a:t>
            </a:r>
            <a:endParaRPr lang="el-GR" sz="1600" b="1" dirty="0"/>
          </a:p>
        </p:txBody>
      </p:sp>
      <p:sp>
        <p:nvSpPr>
          <p:cNvPr id="59" name="Αριστερό άγκιστρο 58"/>
          <p:cNvSpPr/>
          <p:nvPr/>
        </p:nvSpPr>
        <p:spPr>
          <a:xfrm>
            <a:off x="1618189" y="8837938"/>
            <a:ext cx="151809" cy="900000"/>
          </a:xfrm>
          <a:prstGeom prst="lef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60" name="Έλλειψη 59"/>
          <p:cNvSpPr/>
          <p:nvPr/>
        </p:nvSpPr>
        <p:spPr>
          <a:xfrm>
            <a:off x="3276774" y="8785076"/>
            <a:ext cx="979267" cy="33274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smtClean="0">
                <a:solidFill>
                  <a:schemeClr val="tx1"/>
                </a:solidFill>
              </a:rPr>
              <a:t>Atg14L</a:t>
            </a:r>
            <a:endParaRPr lang="el-GR" sz="1300" dirty="0">
              <a:solidFill>
                <a:schemeClr val="tx1"/>
              </a:solidFill>
            </a:endParaRPr>
          </a:p>
        </p:txBody>
      </p:sp>
      <p:sp>
        <p:nvSpPr>
          <p:cNvPr id="62" name="Βέλος προς τα κάτω 61"/>
          <p:cNvSpPr/>
          <p:nvPr/>
        </p:nvSpPr>
        <p:spPr>
          <a:xfrm>
            <a:off x="3048117" y="7056964"/>
            <a:ext cx="216000" cy="720000"/>
          </a:xfrm>
          <a:prstGeom prst="downArrow">
            <a:avLst/>
          </a:prstGeom>
          <a:solidFill>
            <a:srgbClr val="FA626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8" name="TextBox 67"/>
          <p:cNvSpPr txBox="1"/>
          <p:nvPr/>
        </p:nvSpPr>
        <p:spPr>
          <a:xfrm>
            <a:off x="6789745" y="4914066"/>
            <a:ext cx="1429174" cy="430887"/>
          </a:xfrm>
          <a:prstGeom prst="rect">
            <a:avLst/>
          </a:prstGeom>
          <a:noFill/>
        </p:spPr>
        <p:txBody>
          <a:bodyPr wrap="none" rtlCol="0">
            <a:spAutoFit/>
          </a:bodyPr>
          <a:lstStyle/>
          <a:p>
            <a:r>
              <a:rPr lang="en-US" sz="2200" b="1" dirty="0" smtClean="0"/>
              <a:t>Elongation</a:t>
            </a:r>
            <a:endParaRPr lang="el-GR" sz="2200" b="1" dirty="0"/>
          </a:p>
        </p:txBody>
      </p:sp>
      <p:grpSp>
        <p:nvGrpSpPr>
          <p:cNvPr id="18" name="Ομάδα 15"/>
          <p:cNvGrpSpPr/>
          <p:nvPr/>
        </p:nvGrpSpPr>
        <p:grpSpPr>
          <a:xfrm>
            <a:off x="4305307" y="8878883"/>
            <a:ext cx="1219116" cy="1377130"/>
            <a:chOff x="4712742" y="7942779"/>
            <a:chExt cx="1219116" cy="1377130"/>
          </a:xfrm>
        </p:grpSpPr>
        <p:grpSp>
          <p:nvGrpSpPr>
            <p:cNvPr id="25" name="Ομάδα 65"/>
            <p:cNvGrpSpPr/>
            <p:nvPr/>
          </p:nvGrpSpPr>
          <p:grpSpPr>
            <a:xfrm>
              <a:off x="4971543" y="7942779"/>
              <a:ext cx="548348" cy="792088"/>
              <a:chOff x="5066793" y="7942779"/>
              <a:chExt cx="548348" cy="792088"/>
            </a:xfrm>
          </p:grpSpPr>
          <p:sp>
            <p:nvSpPr>
              <p:cNvPr id="4" name="Μισοφέγγαρο 3"/>
              <p:cNvSpPr/>
              <p:nvPr/>
            </p:nvSpPr>
            <p:spPr>
              <a:xfrm>
                <a:off x="5066793" y="7942779"/>
                <a:ext cx="398611" cy="792088"/>
              </a:xfrm>
              <a:prstGeom prst="moon">
                <a:avLst>
                  <a:gd name="adj" fmla="val 17460"/>
                </a:avLst>
              </a:prstGeom>
              <a:solidFill>
                <a:schemeClr val="accent4">
                  <a:lumMod val="20000"/>
                  <a:lumOff val="80000"/>
                </a:schemeClr>
              </a:solidFill>
              <a:ln w="22225">
                <a:solidFill>
                  <a:schemeClr val="accent4">
                    <a:lumMod val="75000"/>
                  </a:schemeClr>
                </a:solidFill>
              </a:ln>
              <a:scene3d>
                <a:camera prst="orthographicFront"/>
                <a:lightRig rig="threePt" dir="t"/>
              </a:scene3d>
              <a:sp3d>
                <a:bevelT w="133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Έλλειψη 6"/>
              <p:cNvSpPr/>
              <p:nvPr/>
            </p:nvSpPr>
            <p:spPr>
              <a:xfrm>
                <a:off x="5509022" y="8425036"/>
                <a:ext cx="72008" cy="7200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5" name="Έλλειψη 64"/>
              <p:cNvSpPr/>
              <p:nvPr/>
            </p:nvSpPr>
            <p:spPr>
              <a:xfrm>
                <a:off x="5543141" y="8533052"/>
                <a:ext cx="72000" cy="360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67" name="TextBox 66"/>
            <p:cNvSpPr txBox="1"/>
            <p:nvPr/>
          </p:nvSpPr>
          <p:spPr>
            <a:xfrm>
              <a:off x="4712742" y="8981355"/>
              <a:ext cx="1219116" cy="338554"/>
            </a:xfrm>
            <a:prstGeom prst="rect">
              <a:avLst/>
            </a:prstGeom>
            <a:noFill/>
          </p:spPr>
          <p:txBody>
            <a:bodyPr wrap="none" rtlCol="0">
              <a:spAutoFit/>
            </a:bodyPr>
            <a:lstStyle/>
            <a:p>
              <a:r>
                <a:rPr lang="en-US" sz="1600" b="1" dirty="0" err="1" smtClean="0"/>
                <a:t>phagophore</a:t>
              </a:r>
              <a:endParaRPr lang="el-GR" sz="1600" b="1" dirty="0"/>
            </a:p>
          </p:txBody>
        </p:sp>
        <p:cxnSp>
          <p:nvCxnSpPr>
            <p:cNvPr id="12" name="Ευθεία γραμμή σύνδεσης 11"/>
            <p:cNvCxnSpPr/>
            <p:nvPr/>
          </p:nvCxnSpPr>
          <p:spPr>
            <a:xfrm flipV="1">
              <a:off x="5255263" y="8765941"/>
              <a:ext cx="37735" cy="2880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Ομάδα 82"/>
          <p:cNvGrpSpPr/>
          <p:nvPr/>
        </p:nvGrpSpPr>
        <p:grpSpPr>
          <a:xfrm>
            <a:off x="6085086" y="5544716"/>
            <a:ext cx="2808311" cy="2520280"/>
            <a:chOff x="6184390" y="4896644"/>
            <a:chExt cx="2808311" cy="2520280"/>
          </a:xfrm>
        </p:grpSpPr>
        <p:sp>
          <p:nvSpPr>
            <p:cNvPr id="19" name="Έλλειψη 18"/>
            <p:cNvSpPr/>
            <p:nvPr/>
          </p:nvSpPr>
          <p:spPr>
            <a:xfrm>
              <a:off x="7021191" y="4896644"/>
              <a:ext cx="1008000" cy="36004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300" dirty="0" smtClean="0">
                  <a:solidFill>
                    <a:schemeClr val="tx1"/>
                  </a:solidFill>
                </a:rPr>
                <a:t>mAtg12</a:t>
              </a:r>
              <a:endParaRPr lang="el-GR" sz="1300" dirty="0">
                <a:solidFill>
                  <a:schemeClr val="tx1"/>
                </a:solidFill>
              </a:endParaRPr>
            </a:p>
          </p:txBody>
        </p:sp>
        <p:sp>
          <p:nvSpPr>
            <p:cNvPr id="93" name="Έλλειψη 92"/>
            <p:cNvSpPr/>
            <p:nvPr/>
          </p:nvSpPr>
          <p:spPr>
            <a:xfrm>
              <a:off x="6743791" y="5875280"/>
              <a:ext cx="1008112" cy="36004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300" dirty="0" smtClean="0">
                  <a:solidFill>
                    <a:schemeClr val="tx1"/>
                  </a:solidFill>
                </a:rPr>
                <a:t>mAtg12</a:t>
              </a:r>
              <a:endParaRPr lang="el-GR" sz="1300" dirty="0">
                <a:solidFill>
                  <a:schemeClr val="tx1"/>
                </a:solidFill>
              </a:endParaRPr>
            </a:p>
          </p:txBody>
        </p:sp>
        <p:cxnSp>
          <p:nvCxnSpPr>
            <p:cNvPr id="36" name="Ευθύγραμμο βέλος σύνδεσης 35"/>
            <p:cNvCxnSpPr/>
            <p:nvPr/>
          </p:nvCxnSpPr>
          <p:spPr>
            <a:xfrm>
              <a:off x="7513034" y="5342682"/>
              <a:ext cx="0" cy="540000"/>
            </a:xfrm>
            <a:prstGeom prst="straightConnector1">
              <a:avLst/>
            </a:prstGeom>
            <a:ln w="28575">
              <a:solidFill>
                <a:schemeClr val="tx1"/>
              </a:solidFill>
              <a:tailEnd type="triangle"/>
            </a:ln>
          </p:spPr>
          <p:style>
            <a:lnRef idx="1">
              <a:schemeClr val="accent3"/>
            </a:lnRef>
            <a:fillRef idx="0">
              <a:schemeClr val="accent3"/>
            </a:fillRef>
            <a:effectRef idx="0">
              <a:schemeClr val="accent3"/>
            </a:effectRef>
            <a:fontRef idx="minor">
              <a:schemeClr val="tx1"/>
            </a:fontRef>
          </p:style>
        </p:cxnSp>
        <p:sp>
          <p:nvSpPr>
            <p:cNvPr id="94" name="Έλλειψη 93"/>
            <p:cNvSpPr/>
            <p:nvPr/>
          </p:nvSpPr>
          <p:spPr>
            <a:xfrm>
              <a:off x="7535879" y="5947288"/>
              <a:ext cx="1008112" cy="360040"/>
            </a:xfrm>
            <a:prstGeom prst="ellipse">
              <a:avLst/>
            </a:prstGeom>
            <a:gradFill>
              <a:gsLst>
                <a:gs pos="0">
                  <a:schemeClr val="tx2">
                    <a:lumMod val="40000"/>
                    <a:lumOff val="60000"/>
                  </a:schemeClr>
                </a:gs>
                <a:gs pos="35000">
                  <a:schemeClr val="tx2">
                    <a:lumMod val="20000"/>
                    <a:lumOff val="80000"/>
                  </a:schemeClr>
                </a:gs>
                <a:gs pos="100000">
                  <a:schemeClr val="tx2">
                    <a:lumMod val="20000"/>
                    <a:lumOff val="80000"/>
                  </a:schemeClr>
                </a:gs>
              </a:gsLst>
            </a:gra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300" dirty="0" smtClean="0">
                  <a:solidFill>
                    <a:schemeClr val="tx1"/>
                  </a:solidFill>
                </a:rPr>
                <a:t>mAtg5</a:t>
              </a:r>
              <a:endParaRPr lang="el-GR" sz="1300" dirty="0">
                <a:solidFill>
                  <a:schemeClr val="tx1"/>
                </a:solidFill>
              </a:endParaRPr>
            </a:p>
          </p:txBody>
        </p:sp>
        <p:sp>
          <p:nvSpPr>
            <p:cNvPr id="37" name="Έλλειψη 36"/>
            <p:cNvSpPr/>
            <p:nvPr/>
          </p:nvSpPr>
          <p:spPr>
            <a:xfrm>
              <a:off x="6184390" y="5328403"/>
              <a:ext cx="946235" cy="33669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00" dirty="0" smtClean="0"/>
                <a:t>mAtg7</a:t>
              </a:r>
              <a:endParaRPr lang="el-GR" sz="1300" dirty="0"/>
            </a:p>
          </p:txBody>
        </p:sp>
        <p:sp>
          <p:nvSpPr>
            <p:cNvPr id="42" name="Τόξο 41"/>
            <p:cNvSpPr/>
            <p:nvPr/>
          </p:nvSpPr>
          <p:spPr>
            <a:xfrm>
              <a:off x="6708828" y="5512723"/>
              <a:ext cx="804946" cy="374973"/>
            </a:xfrm>
            <a:prstGeom prst="arc">
              <a:avLst>
                <a:gd name="adj1" fmla="val 16793436"/>
                <a:gd name="adj2" fmla="val 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cxnSp>
          <p:nvCxnSpPr>
            <p:cNvPr id="99" name="Ευθύγραμμο βέλος σύνδεσης 98"/>
            <p:cNvCxnSpPr/>
            <p:nvPr/>
          </p:nvCxnSpPr>
          <p:spPr>
            <a:xfrm>
              <a:off x="7514613" y="6362235"/>
              <a:ext cx="0" cy="648000"/>
            </a:xfrm>
            <a:prstGeom prst="straightConnector1">
              <a:avLst/>
            </a:prstGeom>
            <a:ln w="28575">
              <a:solidFill>
                <a:schemeClr val="tx1"/>
              </a:solidFill>
              <a:tailEnd type="triangle"/>
            </a:ln>
          </p:spPr>
          <p:style>
            <a:lnRef idx="1">
              <a:schemeClr val="accent3"/>
            </a:lnRef>
            <a:fillRef idx="0">
              <a:schemeClr val="accent3"/>
            </a:fillRef>
            <a:effectRef idx="0">
              <a:schemeClr val="accent3"/>
            </a:effectRef>
            <a:fontRef idx="minor">
              <a:schemeClr val="tx1"/>
            </a:fontRef>
          </p:style>
        </p:cxnSp>
        <p:sp>
          <p:nvSpPr>
            <p:cNvPr id="44" name="Έλλειψη 43"/>
            <p:cNvSpPr/>
            <p:nvPr/>
          </p:nvSpPr>
          <p:spPr>
            <a:xfrm>
              <a:off x="7885398" y="6461975"/>
              <a:ext cx="1035296" cy="360120"/>
            </a:xfrm>
            <a:prstGeom prst="ellipse">
              <a:avLst/>
            </a:prstGeom>
            <a:gradFill>
              <a:gsLst>
                <a:gs pos="0">
                  <a:srgbClr val="775AB2"/>
                </a:gs>
                <a:gs pos="6000">
                  <a:srgbClr val="B68FDD"/>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300" dirty="0" smtClean="0"/>
                <a:t>Atg16L1</a:t>
              </a:r>
              <a:endParaRPr lang="el-GR" sz="1300" dirty="0"/>
            </a:p>
          </p:txBody>
        </p:sp>
        <p:sp>
          <p:nvSpPr>
            <p:cNvPr id="101" name="Έλλειψη 100"/>
            <p:cNvSpPr/>
            <p:nvPr/>
          </p:nvSpPr>
          <p:spPr>
            <a:xfrm>
              <a:off x="6184390" y="6984876"/>
              <a:ext cx="1052824" cy="36004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300" b="1" dirty="0" smtClean="0">
                  <a:solidFill>
                    <a:schemeClr val="tx1"/>
                  </a:solidFill>
                </a:rPr>
                <a:t>mAtg12</a:t>
              </a:r>
              <a:endParaRPr lang="el-GR" sz="1300" b="1" dirty="0">
                <a:solidFill>
                  <a:schemeClr val="tx1"/>
                </a:solidFill>
              </a:endParaRPr>
            </a:p>
          </p:txBody>
        </p:sp>
        <p:sp>
          <p:nvSpPr>
            <p:cNvPr id="102" name="Έλλειψη 101"/>
            <p:cNvSpPr/>
            <p:nvPr/>
          </p:nvSpPr>
          <p:spPr>
            <a:xfrm>
              <a:off x="7021190" y="7056884"/>
              <a:ext cx="1008112" cy="360040"/>
            </a:xfrm>
            <a:prstGeom prst="ellipse">
              <a:avLst/>
            </a:prstGeom>
            <a:gradFill>
              <a:gsLst>
                <a:gs pos="0">
                  <a:schemeClr val="tx2">
                    <a:lumMod val="40000"/>
                    <a:lumOff val="60000"/>
                  </a:schemeClr>
                </a:gs>
                <a:gs pos="35000">
                  <a:schemeClr val="tx2">
                    <a:lumMod val="20000"/>
                    <a:lumOff val="80000"/>
                  </a:schemeClr>
                </a:gs>
                <a:gs pos="100000">
                  <a:schemeClr val="tx2">
                    <a:lumMod val="20000"/>
                    <a:lumOff val="80000"/>
                  </a:schemeClr>
                </a:gs>
              </a:gsLst>
            </a:gra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300" b="1" dirty="0" smtClean="0">
                  <a:solidFill>
                    <a:schemeClr val="tx1"/>
                  </a:solidFill>
                </a:rPr>
                <a:t>mAtg5</a:t>
              </a:r>
              <a:endParaRPr lang="el-GR" sz="1300" b="1" dirty="0">
                <a:solidFill>
                  <a:schemeClr val="tx1"/>
                </a:solidFill>
              </a:endParaRPr>
            </a:p>
          </p:txBody>
        </p:sp>
        <p:sp>
          <p:nvSpPr>
            <p:cNvPr id="105" name="Έλλειψη 104"/>
            <p:cNvSpPr/>
            <p:nvPr/>
          </p:nvSpPr>
          <p:spPr>
            <a:xfrm>
              <a:off x="7896030" y="7035618"/>
              <a:ext cx="1096671" cy="360040"/>
            </a:xfrm>
            <a:prstGeom prst="ellipse">
              <a:avLst/>
            </a:prstGeom>
            <a:gradFill>
              <a:gsLst>
                <a:gs pos="0">
                  <a:srgbClr val="775AB2"/>
                </a:gs>
                <a:gs pos="6000">
                  <a:srgbClr val="B68FDD"/>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300" b="1" dirty="0" smtClean="0"/>
                <a:t>Atg16L1</a:t>
              </a:r>
              <a:endParaRPr lang="el-GR" sz="1300" b="1" dirty="0"/>
            </a:p>
          </p:txBody>
        </p:sp>
        <p:sp>
          <p:nvSpPr>
            <p:cNvPr id="45" name="Τόξο 44"/>
            <p:cNvSpPr/>
            <p:nvPr/>
          </p:nvSpPr>
          <p:spPr>
            <a:xfrm rot="120000" flipH="1">
              <a:off x="7505909" y="5490473"/>
              <a:ext cx="864000" cy="447210"/>
            </a:xfrm>
            <a:prstGeom prst="arc">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96" name="Έλλειψη 95"/>
            <p:cNvSpPr/>
            <p:nvPr/>
          </p:nvSpPr>
          <p:spPr>
            <a:xfrm>
              <a:off x="7940254" y="5353315"/>
              <a:ext cx="1008000" cy="32242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300" dirty="0" smtClean="0"/>
                <a:t>mAtg10</a:t>
              </a:r>
              <a:endParaRPr lang="el-GR" sz="1300" dirty="0"/>
            </a:p>
          </p:txBody>
        </p:sp>
        <p:sp>
          <p:nvSpPr>
            <p:cNvPr id="106" name="Τόξο 105"/>
            <p:cNvSpPr/>
            <p:nvPr/>
          </p:nvSpPr>
          <p:spPr>
            <a:xfrm rot="120000" flipH="1">
              <a:off x="7519481" y="6608417"/>
              <a:ext cx="756000" cy="447210"/>
            </a:xfrm>
            <a:prstGeom prst="arc">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grpSp>
      <p:sp>
        <p:nvSpPr>
          <p:cNvPr id="54" name="Έλλειψη 53"/>
          <p:cNvSpPr/>
          <p:nvPr/>
        </p:nvSpPr>
        <p:spPr>
          <a:xfrm>
            <a:off x="6921887" y="12675845"/>
            <a:ext cx="1261864" cy="477336"/>
          </a:xfrm>
          <a:prstGeom prst="ellipse">
            <a:avLst/>
          </a:prstGeom>
          <a:gradFill>
            <a:gsLst>
              <a:gs pos="40000">
                <a:srgbClr val="FFFF00"/>
              </a:gs>
              <a:gs pos="80000">
                <a:schemeClr val="accent6">
                  <a:shade val="93000"/>
                  <a:satMod val="130000"/>
                </a:schemeClr>
              </a:gs>
              <a:gs pos="100000">
                <a:schemeClr val="accent6">
                  <a:shade val="94000"/>
                  <a:satMod val="135000"/>
                </a:schemeClr>
              </a:gs>
            </a:gsLst>
          </a:gra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400" b="1" dirty="0" smtClean="0">
                <a:solidFill>
                  <a:schemeClr val="tx1"/>
                </a:solidFill>
              </a:rPr>
              <a:t>pro-LC3</a:t>
            </a:r>
            <a:endParaRPr lang="el-GR" sz="1400" b="1" dirty="0">
              <a:solidFill>
                <a:schemeClr val="tx1"/>
              </a:solidFill>
            </a:endParaRPr>
          </a:p>
        </p:txBody>
      </p:sp>
      <p:sp>
        <p:nvSpPr>
          <p:cNvPr id="73" name="Έλλειψη 72"/>
          <p:cNvSpPr/>
          <p:nvPr/>
        </p:nvSpPr>
        <p:spPr>
          <a:xfrm>
            <a:off x="6445126" y="12136303"/>
            <a:ext cx="933045" cy="324000"/>
          </a:xfrm>
          <a:prstGeom prst="ellipse">
            <a:avLst/>
          </a:prstGeom>
          <a:gradFill>
            <a:gsLst>
              <a:gs pos="95000">
                <a:schemeClr val="accent6">
                  <a:lumMod val="75000"/>
                </a:schemeClr>
              </a:gs>
              <a:gs pos="0">
                <a:schemeClr val="accent6">
                  <a:lumMod val="75000"/>
                </a:schemeClr>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300" dirty="0" smtClean="0">
                <a:solidFill>
                  <a:schemeClr val="tx1"/>
                </a:solidFill>
              </a:rPr>
              <a:t>mAtg4</a:t>
            </a:r>
            <a:endParaRPr lang="el-GR" sz="1300" dirty="0">
              <a:solidFill>
                <a:schemeClr val="tx1"/>
              </a:solidFill>
            </a:endParaRPr>
          </a:p>
        </p:txBody>
      </p:sp>
      <p:cxnSp>
        <p:nvCxnSpPr>
          <p:cNvPr id="98" name="Ευθύγραμμο βέλος σύνδεσης 97"/>
          <p:cNvCxnSpPr/>
          <p:nvPr/>
        </p:nvCxnSpPr>
        <p:spPr>
          <a:xfrm flipV="1">
            <a:off x="7567709" y="12094239"/>
            <a:ext cx="0" cy="540000"/>
          </a:xfrm>
          <a:prstGeom prst="straightConnector1">
            <a:avLst/>
          </a:prstGeom>
          <a:ln w="28575">
            <a:solidFill>
              <a:schemeClr val="tx1"/>
            </a:solidFill>
            <a:tailEnd type="triangle"/>
          </a:ln>
        </p:spPr>
        <p:style>
          <a:lnRef idx="1">
            <a:schemeClr val="accent3"/>
          </a:lnRef>
          <a:fillRef idx="0">
            <a:schemeClr val="accent3"/>
          </a:fillRef>
          <a:effectRef idx="0">
            <a:schemeClr val="accent3"/>
          </a:effectRef>
          <a:fontRef idx="minor">
            <a:schemeClr val="tx1"/>
          </a:fontRef>
        </p:style>
      </p:cxnSp>
      <p:sp>
        <p:nvSpPr>
          <p:cNvPr id="100" name="Έλλειψη 99"/>
          <p:cNvSpPr/>
          <p:nvPr/>
        </p:nvSpPr>
        <p:spPr>
          <a:xfrm>
            <a:off x="7169329" y="11577655"/>
            <a:ext cx="823152" cy="481752"/>
          </a:xfrm>
          <a:prstGeom prst="ellipse">
            <a:avLst/>
          </a:prstGeom>
          <a:gradFill>
            <a:gsLst>
              <a:gs pos="83000">
                <a:srgbClr val="FFFF00"/>
              </a:gs>
              <a:gs pos="100000">
                <a:schemeClr val="accent6">
                  <a:shade val="94000"/>
                  <a:satMod val="135000"/>
                </a:schemeClr>
              </a:gs>
            </a:gsLst>
          </a:gra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400" b="1" dirty="0" smtClean="0">
                <a:solidFill>
                  <a:schemeClr val="tx1"/>
                </a:solidFill>
              </a:rPr>
              <a:t>LC3- I</a:t>
            </a:r>
            <a:endParaRPr lang="el-GR" sz="1400" b="1" dirty="0">
              <a:solidFill>
                <a:schemeClr val="tx1"/>
              </a:solidFill>
            </a:endParaRPr>
          </a:p>
        </p:txBody>
      </p:sp>
      <p:cxnSp>
        <p:nvCxnSpPr>
          <p:cNvPr id="103" name="Ευθύγραμμο βέλος σύνδεσης 102"/>
          <p:cNvCxnSpPr/>
          <p:nvPr/>
        </p:nvCxnSpPr>
        <p:spPr>
          <a:xfrm flipV="1">
            <a:off x="7583606" y="10906055"/>
            <a:ext cx="0" cy="612000"/>
          </a:xfrm>
          <a:prstGeom prst="straightConnector1">
            <a:avLst/>
          </a:prstGeom>
          <a:ln w="28575">
            <a:solidFill>
              <a:schemeClr val="tx1"/>
            </a:solidFill>
            <a:tailEnd type="triangle"/>
          </a:ln>
        </p:spPr>
        <p:style>
          <a:lnRef idx="1">
            <a:schemeClr val="accent3"/>
          </a:lnRef>
          <a:fillRef idx="0">
            <a:schemeClr val="accent3"/>
          </a:fillRef>
          <a:effectRef idx="0">
            <a:schemeClr val="accent3"/>
          </a:effectRef>
          <a:fontRef idx="minor">
            <a:schemeClr val="tx1"/>
          </a:fontRef>
        </p:style>
      </p:cxnSp>
      <p:sp>
        <p:nvSpPr>
          <p:cNvPr id="104" name="Έλλειψη 103"/>
          <p:cNvSpPr/>
          <p:nvPr/>
        </p:nvSpPr>
        <p:spPr>
          <a:xfrm>
            <a:off x="7081728" y="10448776"/>
            <a:ext cx="1049057" cy="432000"/>
          </a:xfrm>
          <a:prstGeom prst="ellipse">
            <a:avLst/>
          </a:prstGeom>
          <a:gradFill>
            <a:gsLst>
              <a:gs pos="99000">
                <a:srgbClr val="FFFF00"/>
              </a:gs>
              <a:gs pos="100000">
                <a:schemeClr val="accent6">
                  <a:shade val="94000"/>
                  <a:satMod val="135000"/>
                </a:schemeClr>
              </a:gs>
            </a:gsLst>
          </a:gra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b="1" dirty="0" smtClean="0">
                <a:solidFill>
                  <a:schemeClr val="tx1"/>
                </a:solidFill>
              </a:rPr>
              <a:t>LC3- II</a:t>
            </a:r>
            <a:endParaRPr lang="el-GR" sz="1600" b="1" dirty="0">
              <a:solidFill>
                <a:schemeClr val="tx1"/>
              </a:solidFill>
            </a:endParaRPr>
          </a:p>
        </p:txBody>
      </p:sp>
      <p:pic>
        <p:nvPicPr>
          <p:cNvPr id="74" name="Εικόνα 7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03571" y="12100359"/>
            <a:ext cx="540000" cy="576832"/>
          </a:xfrm>
          <a:prstGeom prst="rect">
            <a:avLst/>
          </a:prstGeom>
        </p:spPr>
      </p:pic>
      <p:sp>
        <p:nvSpPr>
          <p:cNvPr id="84" name="Τόξο 83"/>
          <p:cNvSpPr/>
          <p:nvPr/>
        </p:nvSpPr>
        <p:spPr>
          <a:xfrm rot="9816043">
            <a:off x="7578300" y="10763092"/>
            <a:ext cx="648000" cy="612000"/>
          </a:xfrm>
          <a:prstGeom prst="arc">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08" name="Έλλειψη 107"/>
          <p:cNvSpPr/>
          <p:nvPr/>
        </p:nvSpPr>
        <p:spPr>
          <a:xfrm>
            <a:off x="7979152" y="11136957"/>
            <a:ext cx="914245" cy="324000"/>
          </a:xfrm>
          <a:prstGeom prst="ellipse">
            <a:avLst/>
          </a:prstGeom>
          <a:gradFill>
            <a:gsLst>
              <a:gs pos="95000">
                <a:schemeClr val="accent3">
                  <a:lumMod val="60000"/>
                  <a:lumOff val="40000"/>
                </a:schemeClr>
              </a:gs>
              <a:gs pos="7453">
                <a:schemeClr val="accent3">
                  <a:lumMod val="40000"/>
                  <a:lumOff val="60000"/>
                </a:schemeClr>
              </a:gs>
              <a:gs pos="33000">
                <a:schemeClr val="accent3">
                  <a:lumMod val="60000"/>
                  <a:lumOff val="40000"/>
                </a:schemeClr>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300" dirty="0" smtClean="0">
                <a:solidFill>
                  <a:schemeClr val="tx1"/>
                </a:solidFill>
              </a:rPr>
              <a:t>mAtg3</a:t>
            </a:r>
            <a:endParaRPr lang="el-GR" sz="1300" dirty="0">
              <a:solidFill>
                <a:schemeClr val="tx1"/>
              </a:solidFill>
            </a:endParaRPr>
          </a:p>
        </p:txBody>
      </p:sp>
      <p:grpSp>
        <p:nvGrpSpPr>
          <p:cNvPr id="30" name="180 - Ομάδα"/>
          <p:cNvGrpSpPr/>
          <p:nvPr/>
        </p:nvGrpSpPr>
        <p:grpSpPr>
          <a:xfrm>
            <a:off x="7672534" y="11082745"/>
            <a:ext cx="328936" cy="261610"/>
            <a:chOff x="7771838" y="10759157"/>
            <a:chExt cx="328936" cy="261610"/>
          </a:xfrm>
        </p:grpSpPr>
        <p:sp>
          <p:nvSpPr>
            <p:cNvPr id="97" name="TextBox 96"/>
            <p:cNvSpPr txBox="1"/>
            <p:nvPr/>
          </p:nvSpPr>
          <p:spPr>
            <a:xfrm>
              <a:off x="7771838" y="10759157"/>
              <a:ext cx="328936" cy="261610"/>
            </a:xfrm>
            <a:prstGeom prst="rect">
              <a:avLst/>
            </a:prstGeom>
            <a:noFill/>
          </p:spPr>
          <p:txBody>
            <a:bodyPr wrap="none" rtlCol="0">
              <a:spAutoFit/>
            </a:bodyPr>
            <a:lstStyle/>
            <a:p>
              <a:r>
                <a:rPr lang="en-US" sz="1100" b="1" dirty="0" smtClean="0"/>
                <a:t>PE</a:t>
              </a:r>
              <a:endParaRPr lang="el-GR" sz="1100" b="1" dirty="0"/>
            </a:p>
          </p:txBody>
        </p:sp>
        <p:sp>
          <p:nvSpPr>
            <p:cNvPr id="110" name="109 - Έλλειψη"/>
            <p:cNvSpPr/>
            <p:nvPr/>
          </p:nvSpPr>
          <p:spPr>
            <a:xfrm>
              <a:off x="7830281" y="10775865"/>
              <a:ext cx="216024" cy="216024"/>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139" name="138 - Εικόνα" descr="mitochondrion_4.jpg"/>
          <p:cNvPicPr>
            <a:picLocks noChangeAspect="1"/>
          </p:cNvPicPr>
          <p:nvPr/>
        </p:nvPicPr>
        <p:blipFill>
          <a:blip r:embed="rId4" cstate="print"/>
          <a:stretch>
            <a:fillRect/>
          </a:stretch>
        </p:blipFill>
        <p:spPr>
          <a:xfrm rot="19550782">
            <a:off x="4948716" y="8970128"/>
            <a:ext cx="483483" cy="244800"/>
          </a:xfrm>
          <a:prstGeom prst="rect">
            <a:avLst/>
          </a:prstGeom>
        </p:spPr>
      </p:pic>
      <p:pic>
        <p:nvPicPr>
          <p:cNvPr id="140" name="139 - Εικόνα" descr="RER7.jpg"/>
          <p:cNvPicPr>
            <a:picLocks noChangeAspect="1"/>
          </p:cNvPicPr>
          <p:nvPr/>
        </p:nvPicPr>
        <p:blipFill>
          <a:blip r:embed="rId5" cstate="print"/>
          <a:stretch>
            <a:fillRect/>
          </a:stretch>
        </p:blipFill>
        <p:spPr>
          <a:xfrm>
            <a:off x="5220990" y="9258946"/>
            <a:ext cx="260013" cy="313200"/>
          </a:xfrm>
          <a:prstGeom prst="rect">
            <a:avLst/>
          </a:prstGeom>
        </p:spPr>
      </p:pic>
      <p:sp>
        <p:nvSpPr>
          <p:cNvPr id="107" name="Έλλειψη 106"/>
          <p:cNvSpPr/>
          <p:nvPr/>
        </p:nvSpPr>
        <p:spPr>
          <a:xfrm>
            <a:off x="6301110" y="11133002"/>
            <a:ext cx="908808" cy="33669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00" dirty="0" smtClean="0"/>
              <a:t>mAtg7</a:t>
            </a:r>
            <a:endParaRPr lang="el-GR" sz="1300" dirty="0"/>
          </a:p>
        </p:txBody>
      </p:sp>
      <p:sp>
        <p:nvSpPr>
          <p:cNvPr id="179" name="Έλλειψη 34"/>
          <p:cNvSpPr/>
          <p:nvPr/>
        </p:nvSpPr>
        <p:spPr>
          <a:xfrm>
            <a:off x="3657280" y="6595206"/>
            <a:ext cx="216000" cy="180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P</a:t>
            </a:r>
            <a:endParaRPr lang="el-GR" sz="1200" dirty="0">
              <a:solidFill>
                <a:schemeClr val="tx1"/>
              </a:solidFill>
            </a:endParaRPr>
          </a:p>
        </p:txBody>
      </p:sp>
      <p:grpSp>
        <p:nvGrpSpPr>
          <p:cNvPr id="245" name="181 - Ομάδα"/>
          <p:cNvGrpSpPr/>
          <p:nvPr/>
        </p:nvGrpSpPr>
        <p:grpSpPr>
          <a:xfrm>
            <a:off x="6990786" y="10326190"/>
            <a:ext cx="301686" cy="230832"/>
            <a:chOff x="7793166" y="10768695"/>
            <a:chExt cx="302555" cy="207054"/>
          </a:xfrm>
        </p:grpSpPr>
        <p:sp>
          <p:nvSpPr>
            <p:cNvPr id="193" name="TextBox 96"/>
            <p:cNvSpPr txBox="1"/>
            <p:nvPr/>
          </p:nvSpPr>
          <p:spPr>
            <a:xfrm>
              <a:off x="7793166" y="10768695"/>
              <a:ext cx="302555" cy="207054"/>
            </a:xfrm>
            <a:prstGeom prst="rect">
              <a:avLst/>
            </a:prstGeom>
            <a:noFill/>
          </p:spPr>
          <p:txBody>
            <a:bodyPr wrap="none" rtlCol="0">
              <a:spAutoFit/>
            </a:bodyPr>
            <a:lstStyle/>
            <a:p>
              <a:r>
                <a:rPr lang="en-US" sz="900" b="1" dirty="0" smtClean="0"/>
                <a:t>PE</a:t>
              </a:r>
              <a:endParaRPr lang="el-GR" sz="900" b="1" dirty="0"/>
            </a:p>
          </p:txBody>
        </p:sp>
        <p:sp>
          <p:nvSpPr>
            <p:cNvPr id="194" name="193 - Έλλειψη"/>
            <p:cNvSpPr/>
            <p:nvPr/>
          </p:nvSpPr>
          <p:spPr>
            <a:xfrm>
              <a:off x="7830272" y="10775819"/>
              <a:ext cx="216622" cy="193750"/>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11" name="Στρογγυλεμένο ορθογώνιο 110"/>
          <p:cNvSpPr/>
          <p:nvPr/>
        </p:nvSpPr>
        <p:spPr>
          <a:xfrm>
            <a:off x="9325878" y="7704956"/>
            <a:ext cx="3888000" cy="4392487"/>
          </a:xfrm>
          <a:prstGeom prst="roundRect">
            <a:avLst/>
          </a:prstGeom>
          <a:solidFill>
            <a:schemeClr val="accent6">
              <a:lumMod val="75000"/>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33" name="Ομάδα 14"/>
          <p:cNvGrpSpPr/>
          <p:nvPr/>
        </p:nvGrpSpPr>
        <p:grpSpPr>
          <a:xfrm>
            <a:off x="9608147" y="8320349"/>
            <a:ext cx="1731884" cy="2276996"/>
            <a:chOff x="9437751" y="7425267"/>
            <a:chExt cx="1731884" cy="2276996"/>
          </a:xfrm>
        </p:grpSpPr>
        <p:sp>
          <p:nvSpPr>
            <p:cNvPr id="80" name="Έλλειψη 79"/>
            <p:cNvSpPr/>
            <p:nvPr/>
          </p:nvSpPr>
          <p:spPr>
            <a:xfrm>
              <a:off x="9648006" y="7940028"/>
              <a:ext cx="1251137" cy="1008000"/>
            </a:xfrm>
            <a:prstGeom prst="ellipse">
              <a:avLst/>
            </a:prstGeom>
            <a:solidFill>
              <a:srgbClr val="FFFC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5" name="Έλλειψη 74"/>
            <p:cNvSpPr/>
            <p:nvPr/>
          </p:nvSpPr>
          <p:spPr>
            <a:xfrm>
              <a:off x="10179064" y="8749809"/>
              <a:ext cx="72008" cy="7200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6" name="Εικόνα 7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20341516">
              <a:off x="10094347" y="8032663"/>
              <a:ext cx="426600" cy="244974"/>
            </a:xfrm>
            <a:prstGeom prst="rect">
              <a:avLst/>
            </a:prstGeom>
          </p:spPr>
        </p:pic>
        <p:pic>
          <p:nvPicPr>
            <p:cNvPr id="77" name="Εικόνα 76"/>
            <p:cNvPicPr>
              <a:picLocks noChangeAspect="1"/>
            </p:cNvPicPr>
            <p:nvPr/>
          </p:nvPicPr>
          <p:blipFill rotWithShape="1">
            <a:blip r:embed="rId7" cstate="print">
              <a:extLst>
                <a:ext uri="{28A0092B-C50C-407E-A947-70E740481C1C}">
                  <a14:useLocalDpi xmlns:a14="http://schemas.microsoft.com/office/drawing/2010/main" xmlns="" val="0"/>
                </a:ext>
              </a:extLst>
            </a:blip>
            <a:srcRect b="13420"/>
            <a:stretch/>
          </p:blipFill>
          <p:spPr>
            <a:xfrm>
              <a:off x="10515145" y="8300070"/>
              <a:ext cx="275262" cy="314383"/>
            </a:xfrm>
            <a:prstGeom prst="rect">
              <a:avLst/>
            </a:prstGeom>
          </p:spPr>
        </p:pic>
        <p:sp>
          <p:nvSpPr>
            <p:cNvPr id="78" name="Κουλούρα 77"/>
            <p:cNvSpPr/>
            <p:nvPr/>
          </p:nvSpPr>
          <p:spPr>
            <a:xfrm>
              <a:off x="9563296" y="7863828"/>
              <a:ext cx="1407855" cy="1188000"/>
            </a:xfrm>
            <a:prstGeom prst="donut">
              <a:avLst>
                <a:gd name="adj" fmla="val 7793"/>
              </a:avLst>
            </a:prstGeom>
            <a:solidFill>
              <a:schemeClr val="accent4">
                <a:lumMod val="20000"/>
                <a:lumOff val="80000"/>
              </a:schemeClr>
            </a:solidFill>
            <a:ln>
              <a:solidFill>
                <a:srgbClr val="7030A0"/>
              </a:solidFill>
            </a:ln>
            <a:scene3d>
              <a:camera prst="orthographicFront"/>
              <a:lightRig rig="threePt" dir="t"/>
            </a:scene3d>
            <a:sp3d>
              <a:bevelT w="146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79" name="Έλλειψη 78"/>
            <p:cNvSpPr/>
            <p:nvPr/>
          </p:nvSpPr>
          <p:spPr>
            <a:xfrm>
              <a:off x="9659106" y="9073654"/>
              <a:ext cx="837928" cy="628609"/>
            </a:xfrm>
            <a:prstGeom prst="ellipse">
              <a:avLst/>
            </a:prstGeom>
            <a:solidFill>
              <a:srgbClr val="FF3F3F"/>
            </a:solidFill>
            <a:ln>
              <a:solidFill>
                <a:srgbClr val="C00000"/>
              </a:solidFill>
            </a:ln>
            <a:scene3d>
              <a:camera prst="orthographicFront"/>
              <a:lightRig rig="threePt" dir="t"/>
            </a:scene3d>
            <a:sp3d>
              <a:bevelT w="279400" h="165100"/>
              <a:bevelB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7" name="Έλλειψη 86"/>
            <p:cNvSpPr/>
            <p:nvPr/>
          </p:nvSpPr>
          <p:spPr>
            <a:xfrm>
              <a:off x="10346941" y="8826298"/>
              <a:ext cx="72000" cy="360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9" name="TextBox 88"/>
            <p:cNvSpPr txBox="1"/>
            <p:nvPr/>
          </p:nvSpPr>
          <p:spPr>
            <a:xfrm>
              <a:off x="9637187" y="9220150"/>
              <a:ext cx="885627" cy="307777"/>
            </a:xfrm>
            <a:prstGeom prst="rect">
              <a:avLst/>
            </a:prstGeom>
            <a:noFill/>
          </p:spPr>
          <p:txBody>
            <a:bodyPr wrap="none" rtlCol="0">
              <a:spAutoFit/>
            </a:bodyPr>
            <a:lstStyle/>
            <a:p>
              <a:r>
                <a:rPr lang="en-US" sz="1400" b="1" dirty="0" smtClean="0"/>
                <a:t>lysosome</a:t>
              </a:r>
              <a:endParaRPr lang="el-GR" sz="1400" b="1" dirty="0"/>
            </a:p>
          </p:txBody>
        </p:sp>
        <p:sp>
          <p:nvSpPr>
            <p:cNvPr id="90" name="TextBox 89"/>
            <p:cNvSpPr txBox="1"/>
            <p:nvPr/>
          </p:nvSpPr>
          <p:spPr>
            <a:xfrm>
              <a:off x="9437751" y="7425267"/>
              <a:ext cx="1731884" cy="369332"/>
            </a:xfrm>
            <a:prstGeom prst="rect">
              <a:avLst/>
            </a:prstGeom>
            <a:noFill/>
          </p:spPr>
          <p:txBody>
            <a:bodyPr wrap="none" rtlCol="0">
              <a:spAutoFit/>
            </a:bodyPr>
            <a:lstStyle/>
            <a:p>
              <a:r>
                <a:rPr lang="en-US" sz="1800" b="1" dirty="0" err="1" smtClean="0"/>
                <a:t>autophagosome</a:t>
              </a:r>
              <a:endParaRPr lang="el-GR" sz="1800" b="1" dirty="0"/>
            </a:p>
          </p:txBody>
        </p:sp>
      </p:grpSp>
      <p:sp>
        <p:nvSpPr>
          <p:cNvPr id="92" name="TextBox 91"/>
          <p:cNvSpPr txBox="1"/>
          <p:nvPr/>
        </p:nvSpPr>
        <p:spPr>
          <a:xfrm>
            <a:off x="9879253" y="7798455"/>
            <a:ext cx="949299" cy="430887"/>
          </a:xfrm>
          <a:prstGeom prst="rect">
            <a:avLst/>
          </a:prstGeom>
          <a:noFill/>
        </p:spPr>
        <p:txBody>
          <a:bodyPr wrap="none" rtlCol="0">
            <a:spAutoFit/>
          </a:bodyPr>
          <a:lstStyle/>
          <a:p>
            <a:r>
              <a:rPr lang="en-US" sz="2200" b="1" dirty="0" smtClean="0"/>
              <a:t>Fusion</a:t>
            </a:r>
            <a:endParaRPr lang="el-GR" sz="2200" b="1" dirty="0"/>
          </a:p>
        </p:txBody>
      </p:sp>
      <p:grpSp>
        <p:nvGrpSpPr>
          <p:cNvPr id="40" name="Ομάδα 13"/>
          <p:cNvGrpSpPr/>
          <p:nvPr/>
        </p:nvGrpSpPr>
        <p:grpSpPr>
          <a:xfrm>
            <a:off x="11534005" y="8322467"/>
            <a:ext cx="1519455" cy="1643165"/>
            <a:chOff x="11510050" y="7504287"/>
            <a:chExt cx="1439476" cy="1429793"/>
          </a:xfrm>
        </p:grpSpPr>
        <p:sp>
          <p:nvSpPr>
            <p:cNvPr id="81" name="Έλλειψη 80"/>
            <p:cNvSpPr/>
            <p:nvPr/>
          </p:nvSpPr>
          <p:spPr>
            <a:xfrm>
              <a:off x="11672022" y="7944032"/>
              <a:ext cx="1116000" cy="892756"/>
            </a:xfrm>
            <a:prstGeom prst="ellipse">
              <a:avLst/>
            </a:prstGeom>
            <a:solidFill>
              <a:srgbClr val="FDB5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2" name="Έλλειψη 81"/>
            <p:cNvSpPr/>
            <p:nvPr/>
          </p:nvSpPr>
          <p:spPr>
            <a:xfrm>
              <a:off x="12235461" y="8471228"/>
              <a:ext cx="34105" cy="72008"/>
            </a:xfrm>
            <a:prstGeom prst="ellipse">
              <a:avLst/>
            </a:prstGeom>
            <a:solidFill>
              <a:schemeClr val="accent5">
                <a:lumMod val="75000"/>
              </a:schemeClr>
            </a:solidFill>
            <a:ln w="9525">
              <a:solidFill>
                <a:schemeClr val="tx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5" name="Κουλούρα 84"/>
            <p:cNvSpPr/>
            <p:nvPr/>
          </p:nvSpPr>
          <p:spPr>
            <a:xfrm>
              <a:off x="11590648" y="7876272"/>
              <a:ext cx="1296000" cy="1057808"/>
            </a:xfrm>
            <a:prstGeom prst="donut">
              <a:avLst>
                <a:gd name="adj" fmla="val 7793"/>
              </a:avLst>
            </a:prstGeom>
            <a:solidFill>
              <a:schemeClr val="accent6">
                <a:lumMod val="40000"/>
                <a:lumOff val="60000"/>
              </a:schemeClr>
            </a:solidFill>
            <a:ln>
              <a:solidFill>
                <a:srgbClr val="7030A0"/>
              </a:solidFill>
            </a:ln>
            <a:effectLst>
              <a:softEdge rad="635000"/>
            </a:effectLst>
            <a:scene3d>
              <a:camera prst="orthographicFront"/>
              <a:lightRig rig="threePt" dir="t"/>
            </a:scene3d>
            <a:sp3d>
              <a:bevelT w="146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88" name="Έλλειψη 87"/>
            <p:cNvSpPr/>
            <p:nvPr/>
          </p:nvSpPr>
          <p:spPr>
            <a:xfrm>
              <a:off x="12263469" y="8692273"/>
              <a:ext cx="72000" cy="36000"/>
            </a:xfrm>
            <a:prstGeom prst="ellipse">
              <a:avLst/>
            </a:prstGeom>
            <a:solidFill>
              <a:schemeClr val="accent1"/>
            </a:solidFill>
            <a:ln w="9525">
              <a:solidFill>
                <a:schemeClr val="tx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1" name="TextBox 90"/>
            <p:cNvSpPr txBox="1"/>
            <p:nvPr/>
          </p:nvSpPr>
          <p:spPr>
            <a:xfrm>
              <a:off x="11510050" y="7504287"/>
              <a:ext cx="1439476" cy="321373"/>
            </a:xfrm>
            <a:prstGeom prst="rect">
              <a:avLst/>
            </a:prstGeom>
            <a:noFill/>
          </p:spPr>
          <p:txBody>
            <a:bodyPr wrap="none" rtlCol="0">
              <a:spAutoFit/>
            </a:bodyPr>
            <a:lstStyle/>
            <a:p>
              <a:r>
                <a:rPr lang="en-US" sz="1800" b="1" dirty="0" smtClean="0"/>
                <a:t>autolysosome</a:t>
              </a:r>
              <a:endParaRPr lang="el-GR" sz="1800" b="1" dirty="0"/>
            </a:p>
          </p:txBody>
        </p:sp>
      </p:grpSp>
      <p:sp>
        <p:nvSpPr>
          <p:cNvPr id="112" name="TextBox 111"/>
          <p:cNvSpPr txBox="1"/>
          <p:nvPr/>
        </p:nvSpPr>
        <p:spPr>
          <a:xfrm>
            <a:off x="10837614" y="11461441"/>
            <a:ext cx="1270220" cy="430887"/>
          </a:xfrm>
          <a:prstGeom prst="rect">
            <a:avLst/>
          </a:prstGeom>
          <a:noFill/>
        </p:spPr>
        <p:txBody>
          <a:bodyPr wrap="none" rtlCol="0">
            <a:spAutoFit/>
          </a:bodyPr>
          <a:lstStyle/>
          <a:p>
            <a:r>
              <a:rPr lang="en-US" sz="2200" b="1" dirty="0" smtClean="0"/>
              <a:t>Recycling</a:t>
            </a:r>
            <a:endParaRPr lang="el-GR" sz="2200" b="1" dirty="0"/>
          </a:p>
        </p:txBody>
      </p:sp>
      <p:sp>
        <p:nvSpPr>
          <p:cNvPr id="144" name="TextBox 91"/>
          <p:cNvSpPr txBox="1"/>
          <p:nvPr/>
        </p:nvSpPr>
        <p:spPr>
          <a:xfrm>
            <a:off x="11480229" y="7786929"/>
            <a:ext cx="1629742" cy="430887"/>
          </a:xfrm>
          <a:prstGeom prst="rect">
            <a:avLst/>
          </a:prstGeom>
          <a:noFill/>
        </p:spPr>
        <p:txBody>
          <a:bodyPr wrap="none" rtlCol="0">
            <a:spAutoFit/>
          </a:bodyPr>
          <a:lstStyle/>
          <a:p>
            <a:r>
              <a:rPr lang="en-US" sz="2200" b="1" dirty="0" smtClean="0"/>
              <a:t>Degradation</a:t>
            </a:r>
            <a:endParaRPr lang="el-GR" sz="2200" b="1" dirty="0"/>
          </a:p>
        </p:txBody>
      </p:sp>
      <p:grpSp>
        <p:nvGrpSpPr>
          <p:cNvPr id="46" name="148 - Ομάδα"/>
          <p:cNvGrpSpPr/>
          <p:nvPr/>
        </p:nvGrpSpPr>
        <p:grpSpPr>
          <a:xfrm>
            <a:off x="9433502" y="8862285"/>
            <a:ext cx="396000" cy="195931"/>
            <a:chOff x="2934173" y="10775452"/>
            <a:chExt cx="420308" cy="241872"/>
          </a:xfrm>
        </p:grpSpPr>
        <p:sp>
          <p:nvSpPr>
            <p:cNvPr id="150" name="149 - Έλλειψη"/>
            <p:cNvSpPr/>
            <p:nvPr/>
          </p:nvSpPr>
          <p:spPr>
            <a:xfrm>
              <a:off x="2988742" y="10801300"/>
              <a:ext cx="360040" cy="216024"/>
            </a:xfrm>
            <a:prstGeom prst="ellipse">
              <a:avLst/>
            </a:prstGeom>
            <a:solidFill>
              <a:srgbClr val="FFFF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1" name="150 - TextBox"/>
            <p:cNvSpPr txBox="1"/>
            <p:nvPr/>
          </p:nvSpPr>
          <p:spPr>
            <a:xfrm>
              <a:off x="2934173" y="10775452"/>
              <a:ext cx="420308" cy="215443"/>
            </a:xfrm>
            <a:prstGeom prst="rect">
              <a:avLst/>
            </a:prstGeom>
            <a:noFill/>
          </p:spPr>
          <p:txBody>
            <a:bodyPr wrap="none" rtlCol="0">
              <a:spAutoFit/>
            </a:bodyPr>
            <a:lstStyle/>
            <a:p>
              <a:r>
                <a:rPr lang="en-US" sz="800" b="1" dirty="0" smtClean="0"/>
                <a:t>LC3-II</a:t>
              </a:r>
              <a:endParaRPr lang="el-GR" sz="800" b="1" dirty="0"/>
            </a:p>
          </p:txBody>
        </p:sp>
      </p:grpSp>
      <p:pic>
        <p:nvPicPr>
          <p:cNvPr id="152" name="151 - Εικόνα" descr="RER8.jpg"/>
          <p:cNvPicPr>
            <a:picLocks noChangeAspect="1"/>
          </p:cNvPicPr>
          <p:nvPr/>
        </p:nvPicPr>
        <p:blipFill>
          <a:blip r:embed="rId8" cstate="print"/>
          <a:stretch>
            <a:fillRect/>
          </a:stretch>
        </p:blipFill>
        <p:spPr>
          <a:xfrm>
            <a:off x="12541423" y="9253047"/>
            <a:ext cx="260013" cy="313200"/>
          </a:xfrm>
          <a:prstGeom prst="rect">
            <a:avLst/>
          </a:prstGeom>
          <a:effectLst>
            <a:softEdge rad="31750"/>
          </a:effectLst>
        </p:spPr>
      </p:pic>
      <p:pic>
        <p:nvPicPr>
          <p:cNvPr id="153" name="152 - Εικόνα" descr="mitochondrion_6.jpg"/>
          <p:cNvPicPr>
            <a:picLocks noChangeAspect="1"/>
          </p:cNvPicPr>
          <p:nvPr/>
        </p:nvPicPr>
        <p:blipFill>
          <a:blip r:embed="rId9" cstate="print"/>
          <a:stretch>
            <a:fillRect/>
          </a:stretch>
        </p:blipFill>
        <p:spPr>
          <a:xfrm rot="19931720">
            <a:off x="12221887" y="9036568"/>
            <a:ext cx="460800" cy="230400"/>
          </a:xfrm>
          <a:prstGeom prst="rect">
            <a:avLst/>
          </a:prstGeom>
        </p:spPr>
      </p:pic>
      <p:grpSp>
        <p:nvGrpSpPr>
          <p:cNvPr id="63" name="162 - Ομάδα"/>
          <p:cNvGrpSpPr/>
          <p:nvPr/>
        </p:nvGrpSpPr>
        <p:grpSpPr>
          <a:xfrm>
            <a:off x="9325446" y="9181039"/>
            <a:ext cx="396000" cy="195931"/>
            <a:chOff x="2934173" y="10775452"/>
            <a:chExt cx="420308" cy="241872"/>
          </a:xfrm>
        </p:grpSpPr>
        <p:sp>
          <p:nvSpPr>
            <p:cNvPr id="164" name="163 - Έλλειψη"/>
            <p:cNvSpPr/>
            <p:nvPr/>
          </p:nvSpPr>
          <p:spPr>
            <a:xfrm>
              <a:off x="2988742" y="10801300"/>
              <a:ext cx="360040" cy="216024"/>
            </a:xfrm>
            <a:prstGeom prst="ellipse">
              <a:avLst/>
            </a:prstGeom>
            <a:solidFill>
              <a:srgbClr val="FFFF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5" name="164 - TextBox"/>
            <p:cNvSpPr txBox="1"/>
            <p:nvPr/>
          </p:nvSpPr>
          <p:spPr>
            <a:xfrm>
              <a:off x="2934173" y="10775452"/>
              <a:ext cx="420308" cy="215443"/>
            </a:xfrm>
            <a:prstGeom prst="rect">
              <a:avLst/>
            </a:prstGeom>
            <a:noFill/>
          </p:spPr>
          <p:txBody>
            <a:bodyPr wrap="none" rtlCol="0">
              <a:spAutoFit/>
            </a:bodyPr>
            <a:lstStyle/>
            <a:p>
              <a:r>
                <a:rPr lang="en-US" sz="800" b="1" dirty="0" smtClean="0"/>
                <a:t>LC3-II</a:t>
              </a:r>
              <a:endParaRPr lang="el-GR" sz="800" b="1" dirty="0"/>
            </a:p>
          </p:txBody>
        </p:sp>
      </p:grpSp>
      <p:grpSp>
        <p:nvGrpSpPr>
          <p:cNvPr id="64" name="165 - Ομάδα"/>
          <p:cNvGrpSpPr/>
          <p:nvPr/>
        </p:nvGrpSpPr>
        <p:grpSpPr>
          <a:xfrm>
            <a:off x="9553344" y="9701723"/>
            <a:ext cx="396000" cy="207820"/>
            <a:chOff x="2933379" y="10760776"/>
            <a:chExt cx="420309" cy="256548"/>
          </a:xfrm>
        </p:grpSpPr>
        <p:sp>
          <p:nvSpPr>
            <p:cNvPr id="167" name="166 - Έλλειψη"/>
            <p:cNvSpPr/>
            <p:nvPr/>
          </p:nvSpPr>
          <p:spPr>
            <a:xfrm>
              <a:off x="2988742" y="10801300"/>
              <a:ext cx="360040" cy="216024"/>
            </a:xfrm>
            <a:prstGeom prst="ellipse">
              <a:avLst/>
            </a:prstGeom>
            <a:solidFill>
              <a:srgbClr val="FFFF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8" name="167 - TextBox"/>
            <p:cNvSpPr txBox="1"/>
            <p:nvPr/>
          </p:nvSpPr>
          <p:spPr>
            <a:xfrm>
              <a:off x="2933379" y="10760776"/>
              <a:ext cx="420309" cy="215443"/>
            </a:xfrm>
            <a:prstGeom prst="rect">
              <a:avLst/>
            </a:prstGeom>
            <a:noFill/>
          </p:spPr>
          <p:txBody>
            <a:bodyPr wrap="none" rtlCol="0">
              <a:spAutoFit/>
            </a:bodyPr>
            <a:lstStyle/>
            <a:p>
              <a:r>
                <a:rPr lang="en-US" sz="800" b="1" dirty="0" smtClean="0"/>
                <a:t>LC3-II</a:t>
              </a:r>
              <a:endParaRPr lang="el-GR" sz="800" b="1" dirty="0"/>
            </a:p>
          </p:txBody>
        </p:sp>
      </p:grpSp>
      <p:grpSp>
        <p:nvGrpSpPr>
          <p:cNvPr id="66" name="168 - Ομάδα"/>
          <p:cNvGrpSpPr/>
          <p:nvPr/>
        </p:nvGrpSpPr>
        <p:grpSpPr>
          <a:xfrm>
            <a:off x="9865885" y="9428137"/>
            <a:ext cx="406198" cy="195931"/>
            <a:chOff x="2917650" y="10775452"/>
            <a:chExt cx="431132" cy="241872"/>
          </a:xfrm>
        </p:grpSpPr>
        <p:sp>
          <p:nvSpPr>
            <p:cNvPr id="170" name="169 - Έλλειψη"/>
            <p:cNvSpPr/>
            <p:nvPr/>
          </p:nvSpPr>
          <p:spPr>
            <a:xfrm>
              <a:off x="2988742" y="10801300"/>
              <a:ext cx="360040" cy="216024"/>
            </a:xfrm>
            <a:prstGeom prst="ellipse">
              <a:avLst/>
            </a:prstGeom>
            <a:solidFill>
              <a:srgbClr val="FFFF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1" name="170 - TextBox"/>
            <p:cNvSpPr txBox="1"/>
            <p:nvPr/>
          </p:nvSpPr>
          <p:spPr>
            <a:xfrm>
              <a:off x="2917650" y="10775452"/>
              <a:ext cx="420308" cy="215443"/>
            </a:xfrm>
            <a:prstGeom prst="rect">
              <a:avLst/>
            </a:prstGeom>
            <a:noFill/>
          </p:spPr>
          <p:txBody>
            <a:bodyPr wrap="none" rtlCol="0">
              <a:spAutoFit/>
            </a:bodyPr>
            <a:lstStyle/>
            <a:p>
              <a:r>
                <a:rPr lang="en-US" sz="800" b="1" dirty="0" smtClean="0"/>
                <a:t>LC3-II</a:t>
              </a:r>
              <a:endParaRPr lang="el-GR" sz="800" b="1" dirty="0"/>
            </a:p>
          </p:txBody>
        </p:sp>
      </p:grpSp>
      <p:grpSp>
        <p:nvGrpSpPr>
          <p:cNvPr id="71" name="182 - Ομάδα"/>
          <p:cNvGrpSpPr/>
          <p:nvPr/>
        </p:nvGrpSpPr>
        <p:grpSpPr>
          <a:xfrm>
            <a:off x="10269499" y="9276924"/>
            <a:ext cx="362600" cy="230832"/>
            <a:chOff x="2704635" y="10533725"/>
            <a:chExt cx="405799" cy="272810"/>
          </a:xfrm>
        </p:grpSpPr>
        <p:sp>
          <p:nvSpPr>
            <p:cNvPr id="184" name="183 - Έλλειψη"/>
            <p:cNvSpPr/>
            <p:nvPr/>
          </p:nvSpPr>
          <p:spPr>
            <a:xfrm>
              <a:off x="2760843" y="10537018"/>
              <a:ext cx="288032" cy="252000"/>
            </a:xfrm>
            <a:prstGeom prst="ellipse">
              <a:avLst/>
            </a:prstGeom>
            <a:solidFill>
              <a:srgbClr val="DDF3AB"/>
            </a:solidFill>
            <a:ln w="158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5" name="184 - TextBox"/>
            <p:cNvSpPr txBox="1"/>
            <p:nvPr/>
          </p:nvSpPr>
          <p:spPr>
            <a:xfrm>
              <a:off x="2704635" y="10533725"/>
              <a:ext cx="405799" cy="272810"/>
            </a:xfrm>
            <a:prstGeom prst="rect">
              <a:avLst/>
            </a:prstGeom>
            <a:noFill/>
          </p:spPr>
          <p:txBody>
            <a:bodyPr wrap="none" rtlCol="0">
              <a:spAutoFit/>
            </a:bodyPr>
            <a:lstStyle/>
            <a:p>
              <a:r>
                <a:rPr lang="en-US" sz="900" b="1" dirty="0" smtClean="0"/>
                <a:t>p62</a:t>
              </a:r>
              <a:endParaRPr lang="el-GR" sz="900" b="1" dirty="0"/>
            </a:p>
          </p:txBody>
        </p:sp>
      </p:grpSp>
      <p:cxnSp>
        <p:nvCxnSpPr>
          <p:cNvPr id="188" name="187 - Ευθεία γραμμή σύνδεσης"/>
          <p:cNvCxnSpPr/>
          <p:nvPr/>
        </p:nvCxnSpPr>
        <p:spPr>
          <a:xfrm rot="900000" flipV="1">
            <a:off x="10563548" y="9415562"/>
            <a:ext cx="144000" cy="79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188 - Ευθεία γραμμή σύνδεσης"/>
          <p:cNvCxnSpPr/>
          <p:nvPr/>
        </p:nvCxnSpPr>
        <p:spPr>
          <a:xfrm rot="19860000" flipV="1">
            <a:off x="10214576" y="9460339"/>
            <a:ext cx="10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189 - Ευθεία γραμμή σύνδεσης"/>
          <p:cNvCxnSpPr/>
          <p:nvPr/>
        </p:nvCxnSpPr>
        <p:spPr>
          <a:xfrm rot="4620000" flipV="1">
            <a:off x="10396968" y="9593182"/>
            <a:ext cx="216000" cy="79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190 - Ευθεία γραμμή σύνδεσης"/>
          <p:cNvCxnSpPr/>
          <p:nvPr/>
        </p:nvCxnSpPr>
        <p:spPr>
          <a:xfrm rot="16440000" flipV="1">
            <a:off x="10334330" y="9553295"/>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191 - Ευθεία γραμμή σύνδεσης"/>
          <p:cNvCxnSpPr/>
          <p:nvPr/>
        </p:nvCxnSpPr>
        <p:spPr>
          <a:xfrm rot="16440000" flipV="1">
            <a:off x="10392151" y="9221426"/>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6" name="195 - Πίτα"/>
          <p:cNvSpPr/>
          <p:nvPr/>
        </p:nvSpPr>
        <p:spPr>
          <a:xfrm>
            <a:off x="11881750" y="9037023"/>
            <a:ext cx="180000" cy="180000"/>
          </a:xfrm>
          <a:prstGeom prst="pie">
            <a:avLst>
              <a:gd name="adj1" fmla="val 0"/>
              <a:gd name="adj2" fmla="val 14163316"/>
            </a:avLst>
          </a:prstGeom>
          <a:solidFill>
            <a:srgbClr val="DDF3AB"/>
          </a:solidFill>
          <a:ln w="15875">
            <a:solidFill>
              <a:srgbClr val="779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97" name="196 - Πίτα"/>
          <p:cNvSpPr/>
          <p:nvPr/>
        </p:nvSpPr>
        <p:spPr>
          <a:xfrm>
            <a:off x="12064303" y="9001100"/>
            <a:ext cx="135632" cy="188384"/>
          </a:xfrm>
          <a:prstGeom prst="pie">
            <a:avLst/>
          </a:prstGeom>
          <a:solidFill>
            <a:srgbClr val="DDF3AB"/>
          </a:solidFill>
          <a:ln w="15875">
            <a:solidFill>
              <a:srgbClr val="779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b="1" dirty="0">
              <a:solidFill>
                <a:schemeClr val="tx1"/>
              </a:solidFill>
            </a:endParaRPr>
          </a:p>
        </p:txBody>
      </p:sp>
      <p:sp>
        <p:nvSpPr>
          <p:cNvPr id="198" name="197 - Πίτα"/>
          <p:cNvSpPr/>
          <p:nvPr/>
        </p:nvSpPr>
        <p:spPr>
          <a:xfrm rot="16028851">
            <a:off x="12202288" y="9436642"/>
            <a:ext cx="144000" cy="144000"/>
          </a:xfrm>
          <a:prstGeom prst="pie">
            <a:avLst/>
          </a:prstGeom>
          <a:solidFill>
            <a:srgbClr val="DDF3AB"/>
          </a:solidFill>
          <a:ln w="15875">
            <a:solidFill>
              <a:srgbClr val="779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99" name="Έλλειψη 87"/>
          <p:cNvSpPr/>
          <p:nvPr/>
        </p:nvSpPr>
        <p:spPr>
          <a:xfrm>
            <a:off x="12484351" y="9641308"/>
            <a:ext cx="76000" cy="41372"/>
          </a:xfrm>
          <a:prstGeom prst="ellipse">
            <a:avLst/>
          </a:prstGeom>
          <a:solidFill>
            <a:schemeClr val="accent1"/>
          </a:solidFill>
          <a:ln w="9525">
            <a:solidFill>
              <a:schemeClr val="tx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0" name="199 - Καμπύλο αριστερό βέλος"/>
          <p:cNvSpPr/>
          <p:nvPr/>
        </p:nvSpPr>
        <p:spPr>
          <a:xfrm rot="1020000">
            <a:off x="12436623" y="9990103"/>
            <a:ext cx="568424" cy="1934563"/>
          </a:xfrm>
          <a:prstGeom prst="curvedLeftArrow">
            <a:avLst>
              <a:gd name="adj1" fmla="val 25000"/>
              <a:gd name="adj2" fmla="val 50000"/>
              <a:gd name="adj3" fmla="val 38167"/>
            </a:avLst>
          </a:prstGeom>
          <a:gradFill>
            <a:gsLst>
              <a:gs pos="0">
                <a:schemeClr val="tx2">
                  <a:lumMod val="75000"/>
                </a:schemeClr>
              </a:gs>
              <a:gs pos="83000">
                <a:schemeClr val="tx2">
                  <a:lumMod val="40000"/>
                  <a:lumOff val="60000"/>
                </a:schemeClr>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201" name="200 - Ορθογώνιο"/>
          <p:cNvSpPr/>
          <p:nvPr/>
        </p:nvSpPr>
        <p:spPr>
          <a:xfrm>
            <a:off x="12061758" y="10741361"/>
            <a:ext cx="72000" cy="72000"/>
          </a:xfrm>
          <a:prstGeom prst="rect">
            <a:avLst/>
          </a:prstGeom>
          <a:solidFill>
            <a:srgbClr val="FF5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2" name="201 - Στρογγυλεμένο ορθογώνιο"/>
          <p:cNvSpPr/>
          <p:nvPr/>
        </p:nvSpPr>
        <p:spPr>
          <a:xfrm>
            <a:off x="12349782" y="10813369"/>
            <a:ext cx="72000" cy="72000"/>
          </a:xfrm>
          <a:prstGeom prst="roundRect">
            <a:avLst/>
          </a:prstGeom>
          <a:solidFill>
            <a:srgbClr val="FFC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3" name="202 - Έλλειψη"/>
          <p:cNvSpPr/>
          <p:nvPr/>
        </p:nvSpPr>
        <p:spPr>
          <a:xfrm>
            <a:off x="12241782" y="10597345"/>
            <a:ext cx="108000" cy="108000"/>
          </a:xfrm>
          <a:prstGeom prst="ellipse">
            <a:avLst/>
          </a:prstGeom>
          <a:solidFill>
            <a:schemeClr val="tx2">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4" name="203 - Πίτα"/>
          <p:cNvSpPr/>
          <p:nvPr/>
        </p:nvSpPr>
        <p:spPr>
          <a:xfrm>
            <a:off x="11989742" y="11173409"/>
            <a:ext cx="144016" cy="144000"/>
          </a:xfrm>
          <a:prstGeom prst="pie">
            <a:avLst/>
          </a:prstGeom>
          <a:solidFill>
            <a:srgbClr val="E6E0EC"/>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tx1"/>
              </a:solidFill>
            </a:endParaRPr>
          </a:p>
        </p:txBody>
      </p:sp>
      <p:sp>
        <p:nvSpPr>
          <p:cNvPr id="205" name="204 - Χορδή"/>
          <p:cNvSpPr/>
          <p:nvPr/>
        </p:nvSpPr>
        <p:spPr>
          <a:xfrm>
            <a:off x="12313790" y="11101401"/>
            <a:ext cx="108000" cy="144000"/>
          </a:xfrm>
          <a:prstGeom prst="chord">
            <a:avLst/>
          </a:prstGeom>
          <a:solidFill>
            <a:srgbClr val="DDF3AB"/>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6" name="205 - Πίτα"/>
          <p:cNvSpPr/>
          <p:nvPr/>
        </p:nvSpPr>
        <p:spPr>
          <a:xfrm rot="16620000">
            <a:off x="11989742" y="10957385"/>
            <a:ext cx="144016" cy="144000"/>
          </a:xfrm>
          <a:prstGeom prst="pie">
            <a:avLst/>
          </a:prstGeom>
          <a:solidFill>
            <a:srgbClr val="E6E0EC"/>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tx1"/>
              </a:solidFill>
            </a:endParaRPr>
          </a:p>
        </p:txBody>
      </p:sp>
      <p:sp>
        <p:nvSpPr>
          <p:cNvPr id="207" name="206 - Χορδή"/>
          <p:cNvSpPr/>
          <p:nvPr/>
        </p:nvSpPr>
        <p:spPr>
          <a:xfrm rot="10800000">
            <a:off x="12601822" y="11029393"/>
            <a:ext cx="108000" cy="144000"/>
          </a:xfrm>
          <a:prstGeom prst="chord">
            <a:avLst/>
          </a:prstGeom>
          <a:solidFill>
            <a:srgbClr val="DDF3AB"/>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8" name="207 - Χορδή"/>
          <p:cNvSpPr/>
          <p:nvPr/>
        </p:nvSpPr>
        <p:spPr>
          <a:xfrm rot="3780000">
            <a:off x="12466190" y="11253801"/>
            <a:ext cx="108000" cy="144000"/>
          </a:xfrm>
          <a:prstGeom prst="chord">
            <a:avLst/>
          </a:prstGeom>
          <a:solidFill>
            <a:srgbClr val="DDF3AB"/>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9" name="208 - Έλλειψη"/>
          <p:cNvSpPr/>
          <p:nvPr/>
        </p:nvSpPr>
        <p:spPr>
          <a:xfrm>
            <a:off x="12553564" y="10597345"/>
            <a:ext cx="108000" cy="108000"/>
          </a:xfrm>
          <a:prstGeom prst="ellipse">
            <a:avLst/>
          </a:prstGeom>
          <a:solidFill>
            <a:schemeClr val="tx2">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0" name="209 - Στρογγυλεμένο ορθογώνιο"/>
          <p:cNvSpPr/>
          <p:nvPr/>
        </p:nvSpPr>
        <p:spPr>
          <a:xfrm>
            <a:off x="12637822" y="10813369"/>
            <a:ext cx="72000" cy="72000"/>
          </a:xfrm>
          <a:prstGeom prst="roundRect">
            <a:avLst/>
          </a:prstGeom>
          <a:solidFill>
            <a:schemeClr val="accent2">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1" name="210 - Στρογγυλεμένο ορθογώνιο"/>
          <p:cNvSpPr/>
          <p:nvPr/>
        </p:nvSpPr>
        <p:spPr>
          <a:xfrm>
            <a:off x="12490307" y="10921768"/>
            <a:ext cx="72000" cy="72000"/>
          </a:xfrm>
          <a:prstGeom prst="roundRect">
            <a:avLst/>
          </a:prstGeom>
          <a:solidFill>
            <a:srgbClr val="FFC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2" name="211 - TextBox"/>
          <p:cNvSpPr txBox="1"/>
          <p:nvPr/>
        </p:nvSpPr>
        <p:spPr>
          <a:xfrm>
            <a:off x="11658700" y="9233385"/>
            <a:ext cx="976549" cy="230832"/>
          </a:xfrm>
          <a:prstGeom prst="rect">
            <a:avLst/>
          </a:prstGeom>
          <a:noFill/>
        </p:spPr>
        <p:txBody>
          <a:bodyPr wrap="none" rtlCol="0">
            <a:spAutoFit/>
          </a:bodyPr>
          <a:lstStyle/>
          <a:p>
            <a:r>
              <a:rPr lang="en-US" sz="900" b="1" dirty="0" smtClean="0"/>
              <a:t>p62 degradation</a:t>
            </a:r>
            <a:endParaRPr lang="el-GR" sz="900" b="1" dirty="0"/>
          </a:p>
        </p:txBody>
      </p:sp>
      <p:grpSp>
        <p:nvGrpSpPr>
          <p:cNvPr id="72" name="229 - Ομάδα"/>
          <p:cNvGrpSpPr/>
          <p:nvPr/>
        </p:nvGrpSpPr>
        <p:grpSpPr>
          <a:xfrm>
            <a:off x="9422885" y="8756457"/>
            <a:ext cx="250390" cy="169276"/>
            <a:chOff x="7771838" y="10759157"/>
            <a:chExt cx="251111" cy="151840"/>
          </a:xfrm>
        </p:grpSpPr>
        <p:sp>
          <p:nvSpPr>
            <p:cNvPr id="231" name="TextBox 96"/>
            <p:cNvSpPr txBox="1"/>
            <p:nvPr/>
          </p:nvSpPr>
          <p:spPr>
            <a:xfrm>
              <a:off x="7771838" y="10759157"/>
              <a:ext cx="251111" cy="151840"/>
            </a:xfrm>
            <a:prstGeom prst="rect">
              <a:avLst/>
            </a:prstGeom>
            <a:noFill/>
          </p:spPr>
          <p:txBody>
            <a:bodyPr wrap="none" rtlCol="0">
              <a:spAutoFit/>
            </a:bodyPr>
            <a:lstStyle/>
            <a:p>
              <a:r>
                <a:rPr lang="en-US" sz="500" b="1" dirty="0" smtClean="0"/>
                <a:t>PE</a:t>
              </a:r>
              <a:endParaRPr lang="el-GR" sz="500" b="1" dirty="0"/>
            </a:p>
          </p:txBody>
        </p:sp>
        <p:sp>
          <p:nvSpPr>
            <p:cNvPr id="232" name="231 - Έλλειψη"/>
            <p:cNvSpPr/>
            <p:nvPr/>
          </p:nvSpPr>
          <p:spPr>
            <a:xfrm>
              <a:off x="7839817" y="10784453"/>
              <a:ext cx="108311" cy="9687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b="1"/>
            </a:p>
          </p:txBody>
        </p:sp>
      </p:grpSp>
      <p:grpSp>
        <p:nvGrpSpPr>
          <p:cNvPr id="83" name="232 - Ομάδα"/>
          <p:cNvGrpSpPr/>
          <p:nvPr/>
        </p:nvGrpSpPr>
        <p:grpSpPr>
          <a:xfrm>
            <a:off x="9341348" y="9073108"/>
            <a:ext cx="250390" cy="169276"/>
            <a:chOff x="7771838" y="10759157"/>
            <a:chExt cx="251111" cy="151840"/>
          </a:xfrm>
        </p:grpSpPr>
        <p:sp>
          <p:nvSpPr>
            <p:cNvPr id="234" name="TextBox 96"/>
            <p:cNvSpPr txBox="1"/>
            <p:nvPr/>
          </p:nvSpPr>
          <p:spPr>
            <a:xfrm>
              <a:off x="7771838" y="10759157"/>
              <a:ext cx="251111" cy="151840"/>
            </a:xfrm>
            <a:prstGeom prst="rect">
              <a:avLst/>
            </a:prstGeom>
            <a:noFill/>
          </p:spPr>
          <p:txBody>
            <a:bodyPr wrap="none" rtlCol="0">
              <a:spAutoFit/>
            </a:bodyPr>
            <a:lstStyle/>
            <a:p>
              <a:r>
                <a:rPr lang="en-US" sz="500" b="1" dirty="0" smtClean="0"/>
                <a:t>PE</a:t>
              </a:r>
              <a:endParaRPr lang="el-GR" sz="500" b="1" dirty="0"/>
            </a:p>
          </p:txBody>
        </p:sp>
        <p:sp>
          <p:nvSpPr>
            <p:cNvPr id="235" name="234 - Έλλειψη"/>
            <p:cNvSpPr/>
            <p:nvPr/>
          </p:nvSpPr>
          <p:spPr>
            <a:xfrm>
              <a:off x="7839817" y="10784453"/>
              <a:ext cx="108311" cy="9687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b="1"/>
            </a:p>
          </p:txBody>
        </p:sp>
      </p:grpSp>
      <p:grpSp>
        <p:nvGrpSpPr>
          <p:cNvPr id="95" name="235 - Ομάδα"/>
          <p:cNvGrpSpPr/>
          <p:nvPr/>
        </p:nvGrpSpPr>
        <p:grpSpPr>
          <a:xfrm>
            <a:off x="9493748" y="9623912"/>
            <a:ext cx="250390" cy="169276"/>
            <a:chOff x="7771838" y="10759157"/>
            <a:chExt cx="251111" cy="151840"/>
          </a:xfrm>
        </p:grpSpPr>
        <p:sp>
          <p:nvSpPr>
            <p:cNvPr id="237" name="TextBox 96"/>
            <p:cNvSpPr txBox="1"/>
            <p:nvPr/>
          </p:nvSpPr>
          <p:spPr>
            <a:xfrm>
              <a:off x="7771838" y="10759157"/>
              <a:ext cx="251111" cy="151840"/>
            </a:xfrm>
            <a:prstGeom prst="rect">
              <a:avLst/>
            </a:prstGeom>
            <a:noFill/>
          </p:spPr>
          <p:txBody>
            <a:bodyPr wrap="none" rtlCol="0">
              <a:spAutoFit/>
            </a:bodyPr>
            <a:lstStyle/>
            <a:p>
              <a:r>
                <a:rPr lang="en-US" sz="500" b="1" dirty="0" smtClean="0"/>
                <a:t>PE</a:t>
              </a:r>
              <a:endParaRPr lang="el-GR" sz="500" b="1" dirty="0"/>
            </a:p>
          </p:txBody>
        </p:sp>
        <p:sp>
          <p:nvSpPr>
            <p:cNvPr id="238" name="237 - Έλλειψη"/>
            <p:cNvSpPr/>
            <p:nvPr/>
          </p:nvSpPr>
          <p:spPr>
            <a:xfrm>
              <a:off x="7839817" y="10784453"/>
              <a:ext cx="108311" cy="9687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b="1"/>
            </a:p>
          </p:txBody>
        </p:sp>
      </p:grpSp>
      <p:grpSp>
        <p:nvGrpSpPr>
          <p:cNvPr id="288" name="238 - Ομάδα"/>
          <p:cNvGrpSpPr/>
          <p:nvPr/>
        </p:nvGrpSpPr>
        <p:grpSpPr>
          <a:xfrm>
            <a:off x="9883046" y="9335880"/>
            <a:ext cx="250390" cy="169276"/>
            <a:chOff x="7771838" y="10759157"/>
            <a:chExt cx="251111" cy="151840"/>
          </a:xfrm>
        </p:grpSpPr>
        <p:sp>
          <p:nvSpPr>
            <p:cNvPr id="240" name="TextBox 96"/>
            <p:cNvSpPr txBox="1"/>
            <p:nvPr/>
          </p:nvSpPr>
          <p:spPr>
            <a:xfrm>
              <a:off x="7771838" y="10759157"/>
              <a:ext cx="251111" cy="151840"/>
            </a:xfrm>
            <a:prstGeom prst="rect">
              <a:avLst/>
            </a:prstGeom>
            <a:noFill/>
          </p:spPr>
          <p:txBody>
            <a:bodyPr wrap="none" rtlCol="0">
              <a:spAutoFit/>
            </a:bodyPr>
            <a:lstStyle/>
            <a:p>
              <a:r>
                <a:rPr lang="en-US" sz="500" b="1" dirty="0" smtClean="0"/>
                <a:t>PE</a:t>
              </a:r>
              <a:endParaRPr lang="el-GR" sz="500" b="1" dirty="0"/>
            </a:p>
          </p:txBody>
        </p:sp>
        <p:sp>
          <p:nvSpPr>
            <p:cNvPr id="241" name="240 - Έλλειψη"/>
            <p:cNvSpPr/>
            <p:nvPr/>
          </p:nvSpPr>
          <p:spPr>
            <a:xfrm>
              <a:off x="7839817" y="10784453"/>
              <a:ext cx="108311" cy="9687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b="1"/>
            </a:p>
          </p:txBody>
        </p:sp>
      </p:grpSp>
      <p:grpSp>
        <p:nvGrpSpPr>
          <p:cNvPr id="291" name="241 - Ομάδα"/>
          <p:cNvGrpSpPr/>
          <p:nvPr/>
        </p:nvGrpSpPr>
        <p:grpSpPr>
          <a:xfrm>
            <a:off x="11485686" y="9768805"/>
            <a:ext cx="396000" cy="195931"/>
            <a:chOff x="2934173" y="10775452"/>
            <a:chExt cx="420308" cy="241872"/>
          </a:xfrm>
        </p:grpSpPr>
        <p:sp>
          <p:nvSpPr>
            <p:cNvPr id="243" name="242 - Έλλειψη"/>
            <p:cNvSpPr/>
            <p:nvPr/>
          </p:nvSpPr>
          <p:spPr>
            <a:xfrm>
              <a:off x="2988742" y="10801300"/>
              <a:ext cx="360040" cy="216024"/>
            </a:xfrm>
            <a:prstGeom prst="ellipse">
              <a:avLst/>
            </a:prstGeom>
            <a:solidFill>
              <a:srgbClr val="FFFF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4" name="243 - TextBox"/>
            <p:cNvSpPr txBox="1"/>
            <p:nvPr/>
          </p:nvSpPr>
          <p:spPr>
            <a:xfrm>
              <a:off x="2934173" y="10775452"/>
              <a:ext cx="420308" cy="215443"/>
            </a:xfrm>
            <a:prstGeom prst="rect">
              <a:avLst/>
            </a:prstGeom>
            <a:noFill/>
          </p:spPr>
          <p:txBody>
            <a:bodyPr wrap="none" rtlCol="0">
              <a:spAutoFit/>
            </a:bodyPr>
            <a:lstStyle/>
            <a:p>
              <a:r>
                <a:rPr lang="en-US" sz="800" b="1" dirty="0" smtClean="0"/>
                <a:t>LC3-II</a:t>
              </a:r>
              <a:endParaRPr lang="el-GR" sz="800" b="1" dirty="0"/>
            </a:p>
          </p:txBody>
        </p:sp>
      </p:grpSp>
      <p:grpSp>
        <p:nvGrpSpPr>
          <p:cNvPr id="298" name="244 - Ομάδα"/>
          <p:cNvGrpSpPr/>
          <p:nvPr/>
        </p:nvGrpSpPr>
        <p:grpSpPr>
          <a:xfrm>
            <a:off x="11556857" y="10257262"/>
            <a:ext cx="288862" cy="215444"/>
            <a:chOff x="7771831" y="10759208"/>
            <a:chExt cx="289694" cy="193253"/>
          </a:xfrm>
        </p:grpSpPr>
        <p:sp>
          <p:nvSpPr>
            <p:cNvPr id="246" name="TextBox 96"/>
            <p:cNvSpPr txBox="1"/>
            <p:nvPr/>
          </p:nvSpPr>
          <p:spPr>
            <a:xfrm>
              <a:off x="7771831" y="10759208"/>
              <a:ext cx="289694" cy="193253"/>
            </a:xfrm>
            <a:prstGeom prst="rect">
              <a:avLst/>
            </a:prstGeom>
            <a:noFill/>
          </p:spPr>
          <p:txBody>
            <a:bodyPr wrap="none" rtlCol="0">
              <a:spAutoFit/>
            </a:bodyPr>
            <a:lstStyle/>
            <a:p>
              <a:r>
                <a:rPr lang="en-US" sz="800" b="1" dirty="0" smtClean="0"/>
                <a:t>PE</a:t>
              </a:r>
              <a:endParaRPr lang="el-GR" sz="800" b="1" dirty="0"/>
            </a:p>
          </p:txBody>
        </p:sp>
        <p:sp>
          <p:nvSpPr>
            <p:cNvPr id="247" name="246 - Έλλειψη"/>
            <p:cNvSpPr/>
            <p:nvPr/>
          </p:nvSpPr>
          <p:spPr>
            <a:xfrm>
              <a:off x="7833281" y="10784473"/>
              <a:ext cx="144415" cy="129168"/>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b="1"/>
            </a:p>
          </p:txBody>
        </p:sp>
      </p:grpSp>
      <p:sp>
        <p:nvSpPr>
          <p:cNvPr id="248" name="Έλλειψη 72"/>
          <p:cNvSpPr/>
          <p:nvPr/>
        </p:nvSpPr>
        <p:spPr>
          <a:xfrm>
            <a:off x="11151169" y="9984829"/>
            <a:ext cx="432000" cy="180000"/>
          </a:xfrm>
          <a:prstGeom prst="ellipse">
            <a:avLst/>
          </a:prstGeom>
          <a:gradFill>
            <a:gsLst>
              <a:gs pos="95000">
                <a:schemeClr val="accent6">
                  <a:lumMod val="75000"/>
                </a:schemeClr>
              </a:gs>
              <a:gs pos="0">
                <a:schemeClr val="accent6">
                  <a:lumMod val="75000"/>
                </a:schemeClr>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l-GR" sz="800" dirty="0">
              <a:solidFill>
                <a:schemeClr val="tx1"/>
              </a:solidFill>
            </a:endParaRPr>
          </a:p>
        </p:txBody>
      </p:sp>
      <p:cxnSp>
        <p:nvCxnSpPr>
          <p:cNvPr id="250" name="249 - Ευθύγραμμο βέλος σύνδεσης"/>
          <p:cNvCxnSpPr/>
          <p:nvPr/>
        </p:nvCxnSpPr>
        <p:spPr>
          <a:xfrm flipH="1">
            <a:off x="11695500" y="9971112"/>
            <a:ext cx="6210" cy="288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51" name="Εικόνα 73"/>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1576744" y="9927679"/>
            <a:ext cx="252000" cy="269186"/>
          </a:xfrm>
          <a:prstGeom prst="rect">
            <a:avLst/>
          </a:prstGeom>
        </p:spPr>
      </p:pic>
      <p:sp>
        <p:nvSpPr>
          <p:cNvPr id="254" name="253 - TextBox"/>
          <p:cNvSpPr txBox="1"/>
          <p:nvPr/>
        </p:nvSpPr>
        <p:spPr>
          <a:xfrm>
            <a:off x="11111219" y="9964517"/>
            <a:ext cx="502061" cy="230832"/>
          </a:xfrm>
          <a:prstGeom prst="rect">
            <a:avLst/>
          </a:prstGeom>
          <a:noFill/>
        </p:spPr>
        <p:txBody>
          <a:bodyPr wrap="none" rtlCol="0">
            <a:spAutoFit/>
          </a:bodyPr>
          <a:lstStyle/>
          <a:p>
            <a:r>
              <a:rPr lang="en-US" sz="900" b="1" dirty="0" smtClean="0"/>
              <a:t>mAtg4</a:t>
            </a:r>
            <a:endParaRPr lang="el-GR" sz="900" b="1" dirty="0"/>
          </a:p>
        </p:txBody>
      </p:sp>
      <p:grpSp>
        <p:nvGrpSpPr>
          <p:cNvPr id="304" name="257 - Ομάδα"/>
          <p:cNvGrpSpPr/>
          <p:nvPr/>
        </p:nvGrpSpPr>
        <p:grpSpPr>
          <a:xfrm rot="180000">
            <a:off x="8418231" y="411246"/>
            <a:ext cx="3945941" cy="3756908"/>
            <a:chOff x="8399052" y="55011"/>
            <a:chExt cx="3945941" cy="3756908"/>
          </a:xfrm>
        </p:grpSpPr>
        <p:sp>
          <p:nvSpPr>
            <p:cNvPr id="17" name="Έλλειψη 16"/>
            <p:cNvSpPr/>
            <p:nvPr/>
          </p:nvSpPr>
          <p:spPr>
            <a:xfrm rot="19211083">
              <a:off x="8399052" y="90672"/>
              <a:ext cx="3945941" cy="3712606"/>
            </a:xfrm>
            <a:prstGeom prst="ellipse">
              <a:avLst/>
            </a:prstGeom>
            <a:gradFill>
              <a:gsLst>
                <a:gs pos="41000">
                  <a:srgbClr val="FEF1E6"/>
                </a:gs>
                <a:gs pos="96273">
                  <a:schemeClr val="accent6">
                    <a:lumMod val="60000"/>
                    <a:lumOff val="40000"/>
                  </a:schemeClr>
                </a:gs>
                <a:gs pos="93000">
                  <a:schemeClr val="accent6">
                    <a:lumMod val="60000"/>
                    <a:lumOff val="40000"/>
                  </a:schemeClr>
                </a:gs>
              </a:gsLst>
              <a:lin ang="1020000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 name="Έλλειψη 2"/>
            <p:cNvSpPr/>
            <p:nvPr/>
          </p:nvSpPr>
          <p:spPr>
            <a:xfrm rot="2820000">
              <a:off x="9011129" y="-6863"/>
              <a:ext cx="205196" cy="1296000"/>
            </a:xfrm>
            <a:custGeom>
              <a:avLst/>
              <a:gdLst>
                <a:gd name="connsiteX0" fmla="*/ 0 w 351611"/>
                <a:gd name="connsiteY0" fmla="*/ 972108 h 1944216"/>
                <a:gd name="connsiteX1" fmla="*/ 175806 w 351611"/>
                <a:gd name="connsiteY1" fmla="*/ 0 h 1944216"/>
                <a:gd name="connsiteX2" fmla="*/ 351612 w 351611"/>
                <a:gd name="connsiteY2" fmla="*/ 972108 h 1944216"/>
                <a:gd name="connsiteX3" fmla="*/ 175806 w 351611"/>
                <a:gd name="connsiteY3" fmla="*/ 1944216 h 1944216"/>
                <a:gd name="connsiteX4" fmla="*/ 0 w 351611"/>
                <a:gd name="connsiteY4" fmla="*/ 972108 h 1944216"/>
                <a:gd name="connsiteX0" fmla="*/ 0 w 351612"/>
                <a:gd name="connsiteY0" fmla="*/ 972108 h 1848966"/>
                <a:gd name="connsiteX1" fmla="*/ 175806 w 351612"/>
                <a:gd name="connsiteY1" fmla="*/ 0 h 1848966"/>
                <a:gd name="connsiteX2" fmla="*/ 351612 w 351612"/>
                <a:gd name="connsiteY2" fmla="*/ 972108 h 1848966"/>
                <a:gd name="connsiteX3" fmla="*/ 175806 w 351612"/>
                <a:gd name="connsiteY3" fmla="*/ 1848966 h 1848966"/>
                <a:gd name="connsiteX4" fmla="*/ 0 w 351612"/>
                <a:gd name="connsiteY4" fmla="*/ 972108 h 1848966"/>
                <a:gd name="connsiteX0" fmla="*/ 114 w 351726"/>
                <a:gd name="connsiteY0" fmla="*/ 667308 h 1544166"/>
                <a:gd name="connsiteX1" fmla="*/ 156870 w 351726"/>
                <a:gd name="connsiteY1" fmla="*/ 0 h 1544166"/>
                <a:gd name="connsiteX2" fmla="*/ 351726 w 351726"/>
                <a:gd name="connsiteY2" fmla="*/ 667308 h 1544166"/>
                <a:gd name="connsiteX3" fmla="*/ 175920 w 351726"/>
                <a:gd name="connsiteY3" fmla="*/ 1544166 h 1544166"/>
                <a:gd name="connsiteX4" fmla="*/ 114 w 351726"/>
                <a:gd name="connsiteY4" fmla="*/ 667308 h 1544166"/>
                <a:gd name="connsiteX0" fmla="*/ 421 w 352033"/>
                <a:gd name="connsiteY0" fmla="*/ 667308 h 1315566"/>
                <a:gd name="connsiteX1" fmla="*/ 157177 w 352033"/>
                <a:gd name="connsiteY1" fmla="*/ 0 h 1315566"/>
                <a:gd name="connsiteX2" fmla="*/ 352033 w 352033"/>
                <a:gd name="connsiteY2" fmla="*/ 667308 h 1315566"/>
                <a:gd name="connsiteX3" fmla="*/ 195277 w 352033"/>
                <a:gd name="connsiteY3" fmla="*/ 1315566 h 1315566"/>
                <a:gd name="connsiteX4" fmla="*/ 421 w 352033"/>
                <a:gd name="connsiteY4" fmla="*/ 667308 h 1315566"/>
                <a:gd name="connsiteX0" fmla="*/ 237 w 237549"/>
                <a:gd name="connsiteY0" fmla="*/ 667371 h 1315646"/>
                <a:gd name="connsiteX1" fmla="*/ 156993 w 237549"/>
                <a:gd name="connsiteY1" fmla="*/ 63 h 1315646"/>
                <a:gd name="connsiteX2" fmla="*/ 237549 w 237549"/>
                <a:gd name="connsiteY2" fmla="*/ 648321 h 1315646"/>
                <a:gd name="connsiteX3" fmla="*/ 195093 w 237549"/>
                <a:gd name="connsiteY3" fmla="*/ 1315629 h 1315646"/>
                <a:gd name="connsiteX4" fmla="*/ 237 w 237549"/>
                <a:gd name="connsiteY4" fmla="*/ 667371 h 1315646"/>
                <a:gd name="connsiteX0" fmla="*/ 248 w 275660"/>
                <a:gd name="connsiteY0" fmla="*/ 667371 h 1315646"/>
                <a:gd name="connsiteX1" fmla="*/ 157004 w 275660"/>
                <a:gd name="connsiteY1" fmla="*/ 63 h 1315646"/>
                <a:gd name="connsiteX2" fmla="*/ 275660 w 275660"/>
                <a:gd name="connsiteY2" fmla="*/ 648321 h 1315646"/>
                <a:gd name="connsiteX3" fmla="*/ 195104 w 275660"/>
                <a:gd name="connsiteY3" fmla="*/ 1315629 h 1315646"/>
                <a:gd name="connsiteX4" fmla="*/ 248 w 275660"/>
                <a:gd name="connsiteY4" fmla="*/ 667371 h 1315646"/>
                <a:gd name="connsiteX0" fmla="*/ 248 w 275660"/>
                <a:gd name="connsiteY0" fmla="*/ 667344 h 1315619"/>
                <a:gd name="connsiteX1" fmla="*/ 157004 w 275660"/>
                <a:gd name="connsiteY1" fmla="*/ 36 h 1315619"/>
                <a:gd name="connsiteX2" fmla="*/ 275660 w 275660"/>
                <a:gd name="connsiteY2" fmla="*/ 648294 h 1315619"/>
                <a:gd name="connsiteX3" fmla="*/ 195104 w 275660"/>
                <a:gd name="connsiteY3" fmla="*/ 1315602 h 1315619"/>
                <a:gd name="connsiteX4" fmla="*/ 248 w 275660"/>
                <a:gd name="connsiteY4" fmla="*/ 667344 h 1315619"/>
                <a:gd name="connsiteX0" fmla="*/ 360 w 275772"/>
                <a:gd name="connsiteY0" fmla="*/ 667344 h 1277520"/>
                <a:gd name="connsiteX1" fmla="*/ 157116 w 275772"/>
                <a:gd name="connsiteY1" fmla="*/ 36 h 1277520"/>
                <a:gd name="connsiteX2" fmla="*/ 275772 w 275772"/>
                <a:gd name="connsiteY2" fmla="*/ 648294 h 1277520"/>
                <a:gd name="connsiteX3" fmla="*/ 119016 w 275772"/>
                <a:gd name="connsiteY3" fmla="*/ 1277502 h 1277520"/>
                <a:gd name="connsiteX4" fmla="*/ 360 w 275772"/>
                <a:gd name="connsiteY4" fmla="*/ 667344 h 1277520"/>
                <a:gd name="connsiteX0" fmla="*/ 343 w 249290"/>
                <a:gd name="connsiteY0" fmla="*/ 667344 h 1277520"/>
                <a:gd name="connsiteX1" fmla="*/ 157099 w 249290"/>
                <a:gd name="connsiteY1" fmla="*/ 36 h 1277520"/>
                <a:gd name="connsiteX2" fmla="*/ 249290 w 249290"/>
                <a:gd name="connsiteY2" fmla="*/ 648294 h 1277520"/>
                <a:gd name="connsiteX3" fmla="*/ 118999 w 249290"/>
                <a:gd name="connsiteY3" fmla="*/ 1277502 h 1277520"/>
                <a:gd name="connsiteX4" fmla="*/ 343 w 249290"/>
                <a:gd name="connsiteY4" fmla="*/ 667344 h 1277520"/>
                <a:gd name="connsiteX0" fmla="*/ 343 w 324121"/>
                <a:gd name="connsiteY0" fmla="*/ 667344 h 1277520"/>
                <a:gd name="connsiteX1" fmla="*/ 157099 w 324121"/>
                <a:gd name="connsiteY1" fmla="*/ 36 h 1277520"/>
                <a:gd name="connsiteX2" fmla="*/ 249290 w 324121"/>
                <a:gd name="connsiteY2" fmla="*/ 648294 h 1277520"/>
                <a:gd name="connsiteX3" fmla="*/ 118999 w 324121"/>
                <a:gd name="connsiteY3" fmla="*/ 1277502 h 1277520"/>
                <a:gd name="connsiteX4" fmla="*/ 343 w 324121"/>
                <a:gd name="connsiteY4" fmla="*/ 667344 h 1277520"/>
                <a:gd name="connsiteX0" fmla="*/ 343 w 312925"/>
                <a:gd name="connsiteY0" fmla="*/ 667344 h 1277520"/>
                <a:gd name="connsiteX1" fmla="*/ 157099 w 312925"/>
                <a:gd name="connsiteY1" fmla="*/ 36 h 1277520"/>
                <a:gd name="connsiteX2" fmla="*/ 249290 w 312925"/>
                <a:gd name="connsiteY2" fmla="*/ 648294 h 1277520"/>
                <a:gd name="connsiteX3" fmla="*/ 118999 w 312925"/>
                <a:gd name="connsiteY3" fmla="*/ 1277502 h 1277520"/>
                <a:gd name="connsiteX4" fmla="*/ 343 w 312925"/>
                <a:gd name="connsiteY4" fmla="*/ 667344 h 1277520"/>
                <a:gd name="connsiteX0" fmla="*/ 343 w 312925"/>
                <a:gd name="connsiteY0" fmla="*/ 667399 h 1277575"/>
                <a:gd name="connsiteX1" fmla="*/ 157099 w 312925"/>
                <a:gd name="connsiteY1" fmla="*/ 91 h 1277575"/>
                <a:gd name="connsiteX2" fmla="*/ 249290 w 312925"/>
                <a:gd name="connsiteY2" fmla="*/ 648349 h 1277575"/>
                <a:gd name="connsiteX3" fmla="*/ 118999 w 312925"/>
                <a:gd name="connsiteY3" fmla="*/ 1277557 h 1277575"/>
                <a:gd name="connsiteX4" fmla="*/ 343 w 312925"/>
                <a:gd name="connsiteY4" fmla="*/ 667399 h 1277575"/>
                <a:gd name="connsiteX0" fmla="*/ 343 w 275761"/>
                <a:gd name="connsiteY0" fmla="*/ 667399 h 1277575"/>
                <a:gd name="connsiteX1" fmla="*/ 157099 w 275761"/>
                <a:gd name="connsiteY1" fmla="*/ 91 h 1277575"/>
                <a:gd name="connsiteX2" fmla="*/ 249290 w 275761"/>
                <a:gd name="connsiteY2" fmla="*/ 648349 h 1277575"/>
                <a:gd name="connsiteX3" fmla="*/ 118999 w 275761"/>
                <a:gd name="connsiteY3" fmla="*/ 1277557 h 1277575"/>
                <a:gd name="connsiteX4" fmla="*/ 343 w 275761"/>
                <a:gd name="connsiteY4" fmla="*/ 667399 h 1277575"/>
                <a:gd name="connsiteX0" fmla="*/ 20047 w 586268"/>
                <a:gd name="connsiteY0" fmla="*/ 627105 h 1237281"/>
                <a:gd name="connsiteX1" fmla="*/ 581991 w 586268"/>
                <a:gd name="connsiteY1" fmla="*/ 169 h 1237281"/>
                <a:gd name="connsiteX2" fmla="*/ 268994 w 586268"/>
                <a:gd name="connsiteY2" fmla="*/ 608055 h 1237281"/>
                <a:gd name="connsiteX3" fmla="*/ 138703 w 586268"/>
                <a:gd name="connsiteY3" fmla="*/ 1237263 h 1237281"/>
                <a:gd name="connsiteX4" fmla="*/ 20047 w 586268"/>
                <a:gd name="connsiteY4" fmla="*/ 627105 h 1237281"/>
                <a:gd name="connsiteX0" fmla="*/ 2973 w 569194"/>
                <a:gd name="connsiteY0" fmla="*/ 627105 h 1195442"/>
                <a:gd name="connsiteX1" fmla="*/ 564917 w 569194"/>
                <a:gd name="connsiteY1" fmla="*/ 169 h 1195442"/>
                <a:gd name="connsiteX2" fmla="*/ 251920 w 569194"/>
                <a:gd name="connsiteY2" fmla="*/ 608055 h 1195442"/>
                <a:gd name="connsiteX3" fmla="*/ 338867 w 569194"/>
                <a:gd name="connsiteY3" fmla="*/ 1195422 h 1195442"/>
                <a:gd name="connsiteX4" fmla="*/ 2973 w 569194"/>
                <a:gd name="connsiteY4" fmla="*/ 627105 h 1195442"/>
                <a:gd name="connsiteX0" fmla="*/ 2363 w 683382"/>
                <a:gd name="connsiteY0" fmla="*/ 628770 h 1195470"/>
                <a:gd name="connsiteX1" fmla="*/ 675288 w 683382"/>
                <a:gd name="connsiteY1" fmla="*/ 194 h 1195470"/>
                <a:gd name="connsiteX2" fmla="*/ 362291 w 683382"/>
                <a:gd name="connsiteY2" fmla="*/ 608080 h 1195470"/>
                <a:gd name="connsiteX3" fmla="*/ 449238 w 683382"/>
                <a:gd name="connsiteY3" fmla="*/ 1195447 h 1195470"/>
                <a:gd name="connsiteX4" fmla="*/ 2363 w 683382"/>
                <a:gd name="connsiteY4" fmla="*/ 628770 h 1195470"/>
                <a:gd name="connsiteX0" fmla="*/ 2363 w 683382"/>
                <a:gd name="connsiteY0" fmla="*/ 628770 h 1195470"/>
                <a:gd name="connsiteX1" fmla="*/ 675288 w 683382"/>
                <a:gd name="connsiteY1" fmla="*/ 194 h 1195470"/>
                <a:gd name="connsiteX2" fmla="*/ 362293 w 683382"/>
                <a:gd name="connsiteY2" fmla="*/ 608080 h 1195470"/>
                <a:gd name="connsiteX3" fmla="*/ 449238 w 683382"/>
                <a:gd name="connsiteY3" fmla="*/ 1195447 h 1195470"/>
                <a:gd name="connsiteX4" fmla="*/ 2363 w 683382"/>
                <a:gd name="connsiteY4" fmla="*/ 628770 h 1195470"/>
                <a:gd name="connsiteX0" fmla="*/ 2361 w 683382"/>
                <a:gd name="connsiteY0" fmla="*/ 628771 h 1195470"/>
                <a:gd name="connsiteX1" fmla="*/ 675288 w 683382"/>
                <a:gd name="connsiteY1" fmla="*/ 194 h 1195470"/>
                <a:gd name="connsiteX2" fmla="*/ 362293 w 683382"/>
                <a:gd name="connsiteY2" fmla="*/ 608080 h 1195470"/>
                <a:gd name="connsiteX3" fmla="*/ 449238 w 683382"/>
                <a:gd name="connsiteY3" fmla="*/ 1195447 h 1195470"/>
                <a:gd name="connsiteX4" fmla="*/ 2361 w 683382"/>
                <a:gd name="connsiteY4" fmla="*/ 628771 h 1195470"/>
                <a:gd name="connsiteX0" fmla="*/ 2361 w 683382"/>
                <a:gd name="connsiteY0" fmla="*/ 628771 h 1195470"/>
                <a:gd name="connsiteX1" fmla="*/ 675288 w 683382"/>
                <a:gd name="connsiteY1" fmla="*/ 194 h 1195470"/>
                <a:gd name="connsiteX2" fmla="*/ 362293 w 683382"/>
                <a:gd name="connsiteY2" fmla="*/ 608080 h 1195470"/>
                <a:gd name="connsiteX3" fmla="*/ 449238 w 683382"/>
                <a:gd name="connsiteY3" fmla="*/ 1195447 h 1195470"/>
                <a:gd name="connsiteX4" fmla="*/ 2361 w 683382"/>
                <a:gd name="connsiteY4" fmla="*/ 628771 h 1195470"/>
                <a:gd name="connsiteX0" fmla="*/ 4284 w 685305"/>
                <a:gd name="connsiteY0" fmla="*/ 628771 h 1227302"/>
                <a:gd name="connsiteX1" fmla="*/ 677211 w 685305"/>
                <a:gd name="connsiteY1" fmla="*/ 194 h 1227302"/>
                <a:gd name="connsiteX2" fmla="*/ 364216 w 685305"/>
                <a:gd name="connsiteY2" fmla="*/ 608080 h 1227302"/>
                <a:gd name="connsiteX3" fmla="*/ 388346 w 685305"/>
                <a:gd name="connsiteY3" fmla="*/ 1227280 h 1227302"/>
                <a:gd name="connsiteX4" fmla="*/ 4284 w 685305"/>
                <a:gd name="connsiteY4" fmla="*/ 628771 h 1227302"/>
                <a:gd name="connsiteX0" fmla="*/ 4213 w 682869"/>
                <a:gd name="connsiteY0" fmla="*/ 628642 h 1227158"/>
                <a:gd name="connsiteX1" fmla="*/ 677140 w 682869"/>
                <a:gd name="connsiteY1" fmla="*/ 65 h 1227158"/>
                <a:gd name="connsiteX2" fmla="*/ 320698 w 682869"/>
                <a:gd name="connsiteY2" fmla="*/ 616319 h 1227158"/>
                <a:gd name="connsiteX3" fmla="*/ 388275 w 682869"/>
                <a:gd name="connsiteY3" fmla="*/ 1227151 h 1227158"/>
                <a:gd name="connsiteX4" fmla="*/ 4213 w 682869"/>
                <a:gd name="connsiteY4" fmla="*/ 628642 h 1227158"/>
                <a:gd name="connsiteX0" fmla="*/ 25970 w 702251"/>
                <a:gd name="connsiteY0" fmla="*/ 635668 h 1234184"/>
                <a:gd name="connsiteX1" fmla="*/ 108194 w 702251"/>
                <a:gd name="connsiteY1" fmla="*/ 309813 h 1234184"/>
                <a:gd name="connsiteX2" fmla="*/ 698897 w 702251"/>
                <a:gd name="connsiteY2" fmla="*/ 7091 h 1234184"/>
                <a:gd name="connsiteX3" fmla="*/ 342455 w 702251"/>
                <a:gd name="connsiteY3" fmla="*/ 623345 h 1234184"/>
                <a:gd name="connsiteX4" fmla="*/ 410032 w 702251"/>
                <a:gd name="connsiteY4" fmla="*/ 1234177 h 1234184"/>
                <a:gd name="connsiteX5" fmla="*/ 25970 w 702251"/>
                <a:gd name="connsiteY5" fmla="*/ 635668 h 1234184"/>
                <a:gd name="connsiteX0" fmla="*/ 35323 w 712250"/>
                <a:gd name="connsiteY0" fmla="*/ 636662 h 1235178"/>
                <a:gd name="connsiteX1" fmla="*/ 93462 w 712250"/>
                <a:gd name="connsiteY1" fmla="*/ 295709 h 1235178"/>
                <a:gd name="connsiteX2" fmla="*/ 708250 w 712250"/>
                <a:gd name="connsiteY2" fmla="*/ 8085 h 1235178"/>
                <a:gd name="connsiteX3" fmla="*/ 351808 w 712250"/>
                <a:gd name="connsiteY3" fmla="*/ 624339 h 1235178"/>
                <a:gd name="connsiteX4" fmla="*/ 419385 w 712250"/>
                <a:gd name="connsiteY4" fmla="*/ 1235171 h 1235178"/>
                <a:gd name="connsiteX5" fmla="*/ 35323 w 712250"/>
                <a:gd name="connsiteY5" fmla="*/ 636662 h 1235178"/>
                <a:gd name="connsiteX0" fmla="*/ 35323 w 523936"/>
                <a:gd name="connsiteY0" fmla="*/ 581752 h 1180268"/>
                <a:gd name="connsiteX1" fmla="*/ 93462 w 523936"/>
                <a:gd name="connsiteY1" fmla="*/ 240799 h 1180268"/>
                <a:gd name="connsiteX2" fmla="*/ 515090 w 523936"/>
                <a:gd name="connsiteY2" fmla="*/ 10113 h 1180268"/>
                <a:gd name="connsiteX3" fmla="*/ 351808 w 523936"/>
                <a:gd name="connsiteY3" fmla="*/ 569429 h 1180268"/>
                <a:gd name="connsiteX4" fmla="*/ 419385 w 523936"/>
                <a:gd name="connsiteY4" fmla="*/ 1180261 h 1180268"/>
                <a:gd name="connsiteX5" fmla="*/ 35323 w 523936"/>
                <a:gd name="connsiteY5" fmla="*/ 581752 h 118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36" h="1180268">
                  <a:moveTo>
                    <a:pt x="35323" y="581752"/>
                  </a:moveTo>
                  <a:cubicBezTo>
                    <a:pt x="-18998" y="425175"/>
                    <a:pt x="-18693" y="345562"/>
                    <a:pt x="93462" y="240799"/>
                  </a:cubicBezTo>
                  <a:cubicBezTo>
                    <a:pt x="205617" y="136036"/>
                    <a:pt x="472032" y="-44659"/>
                    <a:pt x="515090" y="10113"/>
                  </a:cubicBezTo>
                  <a:cubicBezTo>
                    <a:pt x="558148" y="64885"/>
                    <a:pt x="434399" y="-5551"/>
                    <a:pt x="351808" y="569429"/>
                  </a:cubicBezTo>
                  <a:cubicBezTo>
                    <a:pt x="431204" y="1201559"/>
                    <a:pt x="472132" y="1178207"/>
                    <a:pt x="419385" y="1180261"/>
                  </a:cubicBezTo>
                  <a:cubicBezTo>
                    <a:pt x="366638" y="1182315"/>
                    <a:pt x="89644" y="738329"/>
                    <a:pt x="35323" y="581752"/>
                  </a:cubicBezTo>
                  <a:close/>
                </a:path>
              </a:pathLst>
            </a:cu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7" name="Έλλειψη 2"/>
            <p:cNvSpPr/>
            <p:nvPr/>
          </p:nvSpPr>
          <p:spPr>
            <a:xfrm rot="21000000">
              <a:off x="8474704" y="1615313"/>
              <a:ext cx="214289" cy="1548000"/>
            </a:xfrm>
            <a:custGeom>
              <a:avLst/>
              <a:gdLst>
                <a:gd name="connsiteX0" fmla="*/ 0 w 351611"/>
                <a:gd name="connsiteY0" fmla="*/ 972108 h 1944216"/>
                <a:gd name="connsiteX1" fmla="*/ 175806 w 351611"/>
                <a:gd name="connsiteY1" fmla="*/ 0 h 1944216"/>
                <a:gd name="connsiteX2" fmla="*/ 351612 w 351611"/>
                <a:gd name="connsiteY2" fmla="*/ 972108 h 1944216"/>
                <a:gd name="connsiteX3" fmla="*/ 175806 w 351611"/>
                <a:gd name="connsiteY3" fmla="*/ 1944216 h 1944216"/>
                <a:gd name="connsiteX4" fmla="*/ 0 w 351611"/>
                <a:gd name="connsiteY4" fmla="*/ 972108 h 1944216"/>
                <a:gd name="connsiteX0" fmla="*/ 0 w 351612"/>
                <a:gd name="connsiteY0" fmla="*/ 972108 h 1848966"/>
                <a:gd name="connsiteX1" fmla="*/ 175806 w 351612"/>
                <a:gd name="connsiteY1" fmla="*/ 0 h 1848966"/>
                <a:gd name="connsiteX2" fmla="*/ 351612 w 351612"/>
                <a:gd name="connsiteY2" fmla="*/ 972108 h 1848966"/>
                <a:gd name="connsiteX3" fmla="*/ 175806 w 351612"/>
                <a:gd name="connsiteY3" fmla="*/ 1848966 h 1848966"/>
                <a:gd name="connsiteX4" fmla="*/ 0 w 351612"/>
                <a:gd name="connsiteY4" fmla="*/ 972108 h 1848966"/>
                <a:gd name="connsiteX0" fmla="*/ 114 w 351726"/>
                <a:gd name="connsiteY0" fmla="*/ 667308 h 1544166"/>
                <a:gd name="connsiteX1" fmla="*/ 156870 w 351726"/>
                <a:gd name="connsiteY1" fmla="*/ 0 h 1544166"/>
                <a:gd name="connsiteX2" fmla="*/ 351726 w 351726"/>
                <a:gd name="connsiteY2" fmla="*/ 667308 h 1544166"/>
                <a:gd name="connsiteX3" fmla="*/ 175920 w 351726"/>
                <a:gd name="connsiteY3" fmla="*/ 1544166 h 1544166"/>
                <a:gd name="connsiteX4" fmla="*/ 114 w 351726"/>
                <a:gd name="connsiteY4" fmla="*/ 667308 h 1544166"/>
                <a:gd name="connsiteX0" fmla="*/ 421 w 352033"/>
                <a:gd name="connsiteY0" fmla="*/ 667308 h 1315566"/>
                <a:gd name="connsiteX1" fmla="*/ 157177 w 352033"/>
                <a:gd name="connsiteY1" fmla="*/ 0 h 1315566"/>
                <a:gd name="connsiteX2" fmla="*/ 352033 w 352033"/>
                <a:gd name="connsiteY2" fmla="*/ 667308 h 1315566"/>
                <a:gd name="connsiteX3" fmla="*/ 195277 w 352033"/>
                <a:gd name="connsiteY3" fmla="*/ 1315566 h 1315566"/>
                <a:gd name="connsiteX4" fmla="*/ 421 w 352033"/>
                <a:gd name="connsiteY4" fmla="*/ 667308 h 1315566"/>
                <a:gd name="connsiteX0" fmla="*/ 237 w 237549"/>
                <a:gd name="connsiteY0" fmla="*/ 667371 h 1315646"/>
                <a:gd name="connsiteX1" fmla="*/ 156993 w 237549"/>
                <a:gd name="connsiteY1" fmla="*/ 63 h 1315646"/>
                <a:gd name="connsiteX2" fmla="*/ 237549 w 237549"/>
                <a:gd name="connsiteY2" fmla="*/ 648321 h 1315646"/>
                <a:gd name="connsiteX3" fmla="*/ 195093 w 237549"/>
                <a:gd name="connsiteY3" fmla="*/ 1315629 h 1315646"/>
                <a:gd name="connsiteX4" fmla="*/ 237 w 237549"/>
                <a:gd name="connsiteY4" fmla="*/ 667371 h 1315646"/>
                <a:gd name="connsiteX0" fmla="*/ 248 w 275660"/>
                <a:gd name="connsiteY0" fmla="*/ 667371 h 1315646"/>
                <a:gd name="connsiteX1" fmla="*/ 157004 w 275660"/>
                <a:gd name="connsiteY1" fmla="*/ 63 h 1315646"/>
                <a:gd name="connsiteX2" fmla="*/ 275660 w 275660"/>
                <a:gd name="connsiteY2" fmla="*/ 648321 h 1315646"/>
                <a:gd name="connsiteX3" fmla="*/ 195104 w 275660"/>
                <a:gd name="connsiteY3" fmla="*/ 1315629 h 1315646"/>
                <a:gd name="connsiteX4" fmla="*/ 248 w 275660"/>
                <a:gd name="connsiteY4" fmla="*/ 667371 h 1315646"/>
                <a:gd name="connsiteX0" fmla="*/ 248 w 275660"/>
                <a:gd name="connsiteY0" fmla="*/ 667344 h 1315619"/>
                <a:gd name="connsiteX1" fmla="*/ 157004 w 275660"/>
                <a:gd name="connsiteY1" fmla="*/ 36 h 1315619"/>
                <a:gd name="connsiteX2" fmla="*/ 275660 w 275660"/>
                <a:gd name="connsiteY2" fmla="*/ 648294 h 1315619"/>
                <a:gd name="connsiteX3" fmla="*/ 195104 w 275660"/>
                <a:gd name="connsiteY3" fmla="*/ 1315602 h 1315619"/>
                <a:gd name="connsiteX4" fmla="*/ 248 w 275660"/>
                <a:gd name="connsiteY4" fmla="*/ 667344 h 1315619"/>
                <a:gd name="connsiteX0" fmla="*/ 360 w 275772"/>
                <a:gd name="connsiteY0" fmla="*/ 667344 h 1277520"/>
                <a:gd name="connsiteX1" fmla="*/ 157116 w 275772"/>
                <a:gd name="connsiteY1" fmla="*/ 36 h 1277520"/>
                <a:gd name="connsiteX2" fmla="*/ 275772 w 275772"/>
                <a:gd name="connsiteY2" fmla="*/ 648294 h 1277520"/>
                <a:gd name="connsiteX3" fmla="*/ 119016 w 275772"/>
                <a:gd name="connsiteY3" fmla="*/ 1277502 h 1277520"/>
                <a:gd name="connsiteX4" fmla="*/ 360 w 275772"/>
                <a:gd name="connsiteY4" fmla="*/ 667344 h 1277520"/>
                <a:gd name="connsiteX0" fmla="*/ 343 w 249290"/>
                <a:gd name="connsiteY0" fmla="*/ 667344 h 1277520"/>
                <a:gd name="connsiteX1" fmla="*/ 157099 w 249290"/>
                <a:gd name="connsiteY1" fmla="*/ 36 h 1277520"/>
                <a:gd name="connsiteX2" fmla="*/ 249290 w 249290"/>
                <a:gd name="connsiteY2" fmla="*/ 648294 h 1277520"/>
                <a:gd name="connsiteX3" fmla="*/ 118999 w 249290"/>
                <a:gd name="connsiteY3" fmla="*/ 1277502 h 1277520"/>
                <a:gd name="connsiteX4" fmla="*/ 343 w 249290"/>
                <a:gd name="connsiteY4" fmla="*/ 667344 h 1277520"/>
                <a:gd name="connsiteX0" fmla="*/ 343 w 324121"/>
                <a:gd name="connsiteY0" fmla="*/ 667344 h 1277520"/>
                <a:gd name="connsiteX1" fmla="*/ 157099 w 324121"/>
                <a:gd name="connsiteY1" fmla="*/ 36 h 1277520"/>
                <a:gd name="connsiteX2" fmla="*/ 249290 w 324121"/>
                <a:gd name="connsiteY2" fmla="*/ 648294 h 1277520"/>
                <a:gd name="connsiteX3" fmla="*/ 118999 w 324121"/>
                <a:gd name="connsiteY3" fmla="*/ 1277502 h 1277520"/>
                <a:gd name="connsiteX4" fmla="*/ 343 w 324121"/>
                <a:gd name="connsiteY4" fmla="*/ 667344 h 1277520"/>
                <a:gd name="connsiteX0" fmla="*/ 343 w 312925"/>
                <a:gd name="connsiteY0" fmla="*/ 667344 h 1277520"/>
                <a:gd name="connsiteX1" fmla="*/ 157099 w 312925"/>
                <a:gd name="connsiteY1" fmla="*/ 36 h 1277520"/>
                <a:gd name="connsiteX2" fmla="*/ 249290 w 312925"/>
                <a:gd name="connsiteY2" fmla="*/ 648294 h 1277520"/>
                <a:gd name="connsiteX3" fmla="*/ 118999 w 312925"/>
                <a:gd name="connsiteY3" fmla="*/ 1277502 h 1277520"/>
                <a:gd name="connsiteX4" fmla="*/ 343 w 312925"/>
                <a:gd name="connsiteY4" fmla="*/ 667344 h 1277520"/>
                <a:gd name="connsiteX0" fmla="*/ 343 w 312925"/>
                <a:gd name="connsiteY0" fmla="*/ 667399 h 1277575"/>
                <a:gd name="connsiteX1" fmla="*/ 157099 w 312925"/>
                <a:gd name="connsiteY1" fmla="*/ 91 h 1277575"/>
                <a:gd name="connsiteX2" fmla="*/ 249290 w 312925"/>
                <a:gd name="connsiteY2" fmla="*/ 648349 h 1277575"/>
                <a:gd name="connsiteX3" fmla="*/ 118999 w 312925"/>
                <a:gd name="connsiteY3" fmla="*/ 1277557 h 1277575"/>
                <a:gd name="connsiteX4" fmla="*/ 343 w 312925"/>
                <a:gd name="connsiteY4" fmla="*/ 667399 h 1277575"/>
                <a:gd name="connsiteX0" fmla="*/ 343 w 275761"/>
                <a:gd name="connsiteY0" fmla="*/ 667399 h 1277575"/>
                <a:gd name="connsiteX1" fmla="*/ 157099 w 275761"/>
                <a:gd name="connsiteY1" fmla="*/ 91 h 1277575"/>
                <a:gd name="connsiteX2" fmla="*/ 249290 w 275761"/>
                <a:gd name="connsiteY2" fmla="*/ 648349 h 1277575"/>
                <a:gd name="connsiteX3" fmla="*/ 118999 w 275761"/>
                <a:gd name="connsiteY3" fmla="*/ 1277557 h 1277575"/>
                <a:gd name="connsiteX4" fmla="*/ 343 w 275761"/>
                <a:gd name="connsiteY4" fmla="*/ 667399 h 1277575"/>
                <a:gd name="connsiteX0" fmla="*/ 6703 w 416267"/>
                <a:gd name="connsiteY0" fmla="*/ 667399 h 1264959"/>
                <a:gd name="connsiteX1" fmla="*/ 163459 w 416267"/>
                <a:gd name="connsiteY1" fmla="*/ 91 h 1264959"/>
                <a:gd name="connsiteX2" fmla="*/ 255650 w 416267"/>
                <a:gd name="connsiteY2" fmla="*/ 648349 h 1264959"/>
                <a:gd name="connsiteX3" fmla="*/ 407440 w 416267"/>
                <a:gd name="connsiteY3" fmla="*/ 1264940 h 1264959"/>
                <a:gd name="connsiteX4" fmla="*/ 6703 w 416267"/>
                <a:gd name="connsiteY4" fmla="*/ 667399 h 1264959"/>
                <a:gd name="connsiteX0" fmla="*/ 799 w 410365"/>
                <a:gd name="connsiteY0" fmla="*/ 697935 h 1295495"/>
                <a:gd name="connsiteX1" fmla="*/ 297123 w 410365"/>
                <a:gd name="connsiteY1" fmla="*/ 67 h 1295495"/>
                <a:gd name="connsiteX2" fmla="*/ 249746 w 410365"/>
                <a:gd name="connsiteY2" fmla="*/ 678885 h 1295495"/>
                <a:gd name="connsiteX3" fmla="*/ 401536 w 410365"/>
                <a:gd name="connsiteY3" fmla="*/ 1295476 h 1295495"/>
                <a:gd name="connsiteX4" fmla="*/ 799 w 410365"/>
                <a:gd name="connsiteY4" fmla="*/ 697935 h 1295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365" h="1295495">
                  <a:moveTo>
                    <a:pt x="799" y="697935"/>
                  </a:moveTo>
                  <a:cubicBezTo>
                    <a:pt x="-16603" y="482033"/>
                    <a:pt x="255632" y="3242"/>
                    <a:pt x="297123" y="67"/>
                  </a:cubicBezTo>
                  <a:cubicBezTo>
                    <a:pt x="338614" y="-3108"/>
                    <a:pt x="332337" y="103905"/>
                    <a:pt x="249746" y="678885"/>
                  </a:cubicBezTo>
                  <a:cubicBezTo>
                    <a:pt x="329142" y="1311015"/>
                    <a:pt x="443027" y="1292301"/>
                    <a:pt x="401536" y="1295476"/>
                  </a:cubicBezTo>
                  <a:cubicBezTo>
                    <a:pt x="360045" y="1298651"/>
                    <a:pt x="18201" y="913837"/>
                    <a:pt x="799" y="697935"/>
                  </a:cubicBezTo>
                  <a:close/>
                </a:path>
              </a:pathLst>
            </a:cu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8" name="Έλλειψη 2"/>
            <p:cNvSpPr/>
            <p:nvPr/>
          </p:nvSpPr>
          <p:spPr>
            <a:xfrm rot="16860000">
              <a:off x="9798474" y="2786665"/>
              <a:ext cx="180000" cy="1764000"/>
            </a:xfrm>
            <a:custGeom>
              <a:avLst/>
              <a:gdLst>
                <a:gd name="connsiteX0" fmla="*/ 0 w 351611"/>
                <a:gd name="connsiteY0" fmla="*/ 972108 h 1944216"/>
                <a:gd name="connsiteX1" fmla="*/ 175806 w 351611"/>
                <a:gd name="connsiteY1" fmla="*/ 0 h 1944216"/>
                <a:gd name="connsiteX2" fmla="*/ 351612 w 351611"/>
                <a:gd name="connsiteY2" fmla="*/ 972108 h 1944216"/>
                <a:gd name="connsiteX3" fmla="*/ 175806 w 351611"/>
                <a:gd name="connsiteY3" fmla="*/ 1944216 h 1944216"/>
                <a:gd name="connsiteX4" fmla="*/ 0 w 351611"/>
                <a:gd name="connsiteY4" fmla="*/ 972108 h 1944216"/>
                <a:gd name="connsiteX0" fmla="*/ 0 w 351612"/>
                <a:gd name="connsiteY0" fmla="*/ 972108 h 1848966"/>
                <a:gd name="connsiteX1" fmla="*/ 175806 w 351612"/>
                <a:gd name="connsiteY1" fmla="*/ 0 h 1848966"/>
                <a:gd name="connsiteX2" fmla="*/ 351612 w 351612"/>
                <a:gd name="connsiteY2" fmla="*/ 972108 h 1848966"/>
                <a:gd name="connsiteX3" fmla="*/ 175806 w 351612"/>
                <a:gd name="connsiteY3" fmla="*/ 1848966 h 1848966"/>
                <a:gd name="connsiteX4" fmla="*/ 0 w 351612"/>
                <a:gd name="connsiteY4" fmla="*/ 972108 h 1848966"/>
                <a:gd name="connsiteX0" fmla="*/ 114 w 351726"/>
                <a:gd name="connsiteY0" fmla="*/ 667308 h 1544166"/>
                <a:gd name="connsiteX1" fmla="*/ 156870 w 351726"/>
                <a:gd name="connsiteY1" fmla="*/ 0 h 1544166"/>
                <a:gd name="connsiteX2" fmla="*/ 351726 w 351726"/>
                <a:gd name="connsiteY2" fmla="*/ 667308 h 1544166"/>
                <a:gd name="connsiteX3" fmla="*/ 175920 w 351726"/>
                <a:gd name="connsiteY3" fmla="*/ 1544166 h 1544166"/>
                <a:gd name="connsiteX4" fmla="*/ 114 w 351726"/>
                <a:gd name="connsiteY4" fmla="*/ 667308 h 1544166"/>
                <a:gd name="connsiteX0" fmla="*/ 421 w 352033"/>
                <a:gd name="connsiteY0" fmla="*/ 667308 h 1315566"/>
                <a:gd name="connsiteX1" fmla="*/ 157177 w 352033"/>
                <a:gd name="connsiteY1" fmla="*/ 0 h 1315566"/>
                <a:gd name="connsiteX2" fmla="*/ 352033 w 352033"/>
                <a:gd name="connsiteY2" fmla="*/ 667308 h 1315566"/>
                <a:gd name="connsiteX3" fmla="*/ 195277 w 352033"/>
                <a:gd name="connsiteY3" fmla="*/ 1315566 h 1315566"/>
                <a:gd name="connsiteX4" fmla="*/ 421 w 352033"/>
                <a:gd name="connsiteY4" fmla="*/ 667308 h 1315566"/>
                <a:gd name="connsiteX0" fmla="*/ 237 w 237549"/>
                <a:gd name="connsiteY0" fmla="*/ 667371 h 1315646"/>
                <a:gd name="connsiteX1" fmla="*/ 156993 w 237549"/>
                <a:gd name="connsiteY1" fmla="*/ 63 h 1315646"/>
                <a:gd name="connsiteX2" fmla="*/ 237549 w 237549"/>
                <a:gd name="connsiteY2" fmla="*/ 648321 h 1315646"/>
                <a:gd name="connsiteX3" fmla="*/ 195093 w 237549"/>
                <a:gd name="connsiteY3" fmla="*/ 1315629 h 1315646"/>
                <a:gd name="connsiteX4" fmla="*/ 237 w 237549"/>
                <a:gd name="connsiteY4" fmla="*/ 667371 h 1315646"/>
                <a:gd name="connsiteX0" fmla="*/ 248 w 275660"/>
                <a:gd name="connsiteY0" fmla="*/ 667371 h 1315646"/>
                <a:gd name="connsiteX1" fmla="*/ 157004 w 275660"/>
                <a:gd name="connsiteY1" fmla="*/ 63 h 1315646"/>
                <a:gd name="connsiteX2" fmla="*/ 275660 w 275660"/>
                <a:gd name="connsiteY2" fmla="*/ 648321 h 1315646"/>
                <a:gd name="connsiteX3" fmla="*/ 195104 w 275660"/>
                <a:gd name="connsiteY3" fmla="*/ 1315629 h 1315646"/>
                <a:gd name="connsiteX4" fmla="*/ 248 w 275660"/>
                <a:gd name="connsiteY4" fmla="*/ 667371 h 1315646"/>
                <a:gd name="connsiteX0" fmla="*/ 248 w 275660"/>
                <a:gd name="connsiteY0" fmla="*/ 667344 h 1315619"/>
                <a:gd name="connsiteX1" fmla="*/ 157004 w 275660"/>
                <a:gd name="connsiteY1" fmla="*/ 36 h 1315619"/>
                <a:gd name="connsiteX2" fmla="*/ 275660 w 275660"/>
                <a:gd name="connsiteY2" fmla="*/ 648294 h 1315619"/>
                <a:gd name="connsiteX3" fmla="*/ 195104 w 275660"/>
                <a:gd name="connsiteY3" fmla="*/ 1315602 h 1315619"/>
                <a:gd name="connsiteX4" fmla="*/ 248 w 275660"/>
                <a:gd name="connsiteY4" fmla="*/ 667344 h 1315619"/>
                <a:gd name="connsiteX0" fmla="*/ 360 w 275772"/>
                <a:gd name="connsiteY0" fmla="*/ 667344 h 1277520"/>
                <a:gd name="connsiteX1" fmla="*/ 157116 w 275772"/>
                <a:gd name="connsiteY1" fmla="*/ 36 h 1277520"/>
                <a:gd name="connsiteX2" fmla="*/ 275772 w 275772"/>
                <a:gd name="connsiteY2" fmla="*/ 648294 h 1277520"/>
                <a:gd name="connsiteX3" fmla="*/ 119016 w 275772"/>
                <a:gd name="connsiteY3" fmla="*/ 1277502 h 1277520"/>
                <a:gd name="connsiteX4" fmla="*/ 360 w 275772"/>
                <a:gd name="connsiteY4" fmla="*/ 667344 h 1277520"/>
                <a:gd name="connsiteX0" fmla="*/ 343 w 249290"/>
                <a:gd name="connsiteY0" fmla="*/ 667344 h 1277520"/>
                <a:gd name="connsiteX1" fmla="*/ 157099 w 249290"/>
                <a:gd name="connsiteY1" fmla="*/ 36 h 1277520"/>
                <a:gd name="connsiteX2" fmla="*/ 249290 w 249290"/>
                <a:gd name="connsiteY2" fmla="*/ 648294 h 1277520"/>
                <a:gd name="connsiteX3" fmla="*/ 118999 w 249290"/>
                <a:gd name="connsiteY3" fmla="*/ 1277502 h 1277520"/>
                <a:gd name="connsiteX4" fmla="*/ 343 w 249290"/>
                <a:gd name="connsiteY4" fmla="*/ 667344 h 1277520"/>
                <a:gd name="connsiteX0" fmla="*/ 343 w 324121"/>
                <a:gd name="connsiteY0" fmla="*/ 667344 h 1277520"/>
                <a:gd name="connsiteX1" fmla="*/ 157099 w 324121"/>
                <a:gd name="connsiteY1" fmla="*/ 36 h 1277520"/>
                <a:gd name="connsiteX2" fmla="*/ 249290 w 324121"/>
                <a:gd name="connsiteY2" fmla="*/ 648294 h 1277520"/>
                <a:gd name="connsiteX3" fmla="*/ 118999 w 324121"/>
                <a:gd name="connsiteY3" fmla="*/ 1277502 h 1277520"/>
                <a:gd name="connsiteX4" fmla="*/ 343 w 324121"/>
                <a:gd name="connsiteY4" fmla="*/ 667344 h 1277520"/>
                <a:gd name="connsiteX0" fmla="*/ 343 w 312925"/>
                <a:gd name="connsiteY0" fmla="*/ 667344 h 1277520"/>
                <a:gd name="connsiteX1" fmla="*/ 157099 w 312925"/>
                <a:gd name="connsiteY1" fmla="*/ 36 h 1277520"/>
                <a:gd name="connsiteX2" fmla="*/ 249290 w 312925"/>
                <a:gd name="connsiteY2" fmla="*/ 648294 h 1277520"/>
                <a:gd name="connsiteX3" fmla="*/ 118999 w 312925"/>
                <a:gd name="connsiteY3" fmla="*/ 1277502 h 1277520"/>
                <a:gd name="connsiteX4" fmla="*/ 343 w 312925"/>
                <a:gd name="connsiteY4" fmla="*/ 667344 h 1277520"/>
                <a:gd name="connsiteX0" fmla="*/ 343 w 312925"/>
                <a:gd name="connsiteY0" fmla="*/ 667399 h 1277575"/>
                <a:gd name="connsiteX1" fmla="*/ 157099 w 312925"/>
                <a:gd name="connsiteY1" fmla="*/ 91 h 1277575"/>
                <a:gd name="connsiteX2" fmla="*/ 249290 w 312925"/>
                <a:gd name="connsiteY2" fmla="*/ 648349 h 1277575"/>
                <a:gd name="connsiteX3" fmla="*/ 118999 w 312925"/>
                <a:gd name="connsiteY3" fmla="*/ 1277557 h 1277575"/>
                <a:gd name="connsiteX4" fmla="*/ 343 w 312925"/>
                <a:gd name="connsiteY4" fmla="*/ 667399 h 1277575"/>
                <a:gd name="connsiteX0" fmla="*/ 343 w 275761"/>
                <a:gd name="connsiteY0" fmla="*/ 667399 h 1277575"/>
                <a:gd name="connsiteX1" fmla="*/ 157099 w 275761"/>
                <a:gd name="connsiteY1" fmla="*/ 91 h 1277575"/>
                <a:gd name="connsiteX2" fmla="*/ 249290 w 275761"/>
                <a:gd name="connsiteY2" fmla="*/ 648349 h 1277575"/>
                <a:gd name="connsiteX3" fmla="*/ 118999 w 275761"/>
                <a:gd name="connsiteY3" fmla="*/ 1277557 h 1277575"/>
                <a:gd name="connsiteX4" fmla="*/ 343 w 275761"/>
                <a:gd name="connsiteY4" fmla="*/ 667399 h 1277575"/>
                <a:gd name="connsiteX0" fmla="*/ 191 w 359947"/>
                <a:gd name="connsiteY0" fmla="*/ 662846 h 1277531"/>
                <a:gd name="connsiteX1" fmla="*/ 239530 w 359947"/>
                <a:gd name="connsiteY1" fmla="*/ 55 h 1277531"/>
                <a:gd name="connsiteX2" fmla="*/ 331721 w 359947"/>
                <a:gd name="connsiteY2" fmla="*/ 648313 h 1277531"/>
                <a:gd name="connsiteX3" fmla="*/ 201430 w 359947"/>
                <a:gd name="connsiteY3" fmla="*/ 1277521 h 1277531"/>
                <a:gd name="connsiteX4" fmla="*/ 191 w 359947"/>
                <a:gd name="connsiteY4" fmla="*/ 662846 h 1277531"/>
                <a:gd name="connsiteX0" fmla="*/ 174 w 278100"/>
                <a:gd name="connsiteY0" fmla="*/ 662792 h 1277529"/>
                <a:gd name="connsiteX1" fmla="*/ 239513 w 278100"/>
                <a:gd name="connsiteY1" fmla="*/ 1 h 1277529"/>
                <a:gd name="connsiteX2" fmla="*/ 226022 w 278100"/>
                <a:gd name="connsiteY2" fmla="*/ 663246 h 1277529"/>
                <a:gd name="connsiteX3" fmla="*/ 201413 w 278100"/>
                <a:gd name="connsiteY3" fmla="*/ 1277467 h 1277529"/>
                <a:gd name="connsiteX4" fmla="*/ 174 w 278100"/>
                <a:gd name="connsiteY4" fmla="*/ 662792 h 1277529"/>
                <a:gd name="connsiteX0" fmla="*/ 532 w 328558"/>
                <a:gd name="connsiteY0" fmla="*/ 662792 h 1262790"/>
                <a:gd name="connsiteX1" fmla="*/ 239871 w 328558"/>
                <a:gd name="connsiteY1" fmla="*/ 1 h 1262790"/>
                <a:gd name="connsiteX2" fmla="*/ 226380 w 328558"/>
                <a:gd name="connsiteY2" fmla="*/ 663246 h 1262790"/>
                <a:gd name="connsiteX3" fmla="*/ 315398 w 328558"/>
                <a:gd name="connsiteY3" fmla="*/ 1262481 h 1262790"/>
                <a:gd name="connsiteX4" fmla="*/ 532 w 328558"/>
                <a:gd name="connsiteY4" fmla="*/ 662792 h 1262790"/>
                <a:gd name="connsiteX0" fmla="*/ 196 w 375845"/>
                <a:gd name="connsiteY0" fmla="*/ 614754 h 1214752"/>
                <a:gd name="connsiteX1" fmla="*/ 367455 w 375845"/>
                <a:gd name="connsiteY1" fmla="*/ 1 h 1214752"/>
                <a:gd name="connsiteX2" fmla="*/ 226044 w 375845"/>
                <a:gd name="connsiteY2" fmla="*/ 615208 h 1214752"/>
                <a:gd name="connsiteX3" fmla="*/ 315062 w 375845"/>
                <a:gd name="connsiteY3" fmla="*/ 1214443 h 1214752"/>
                <a:gd name="connsiteX4" fmla="*/ 196 w 375845"/>
                <a:gd name="connsiteY4" fmla="*/ 614754 h 1214752"/>
                <a:gd name="connsiteX0" fmla="*/ 189 w 389601"/>
                <a:gd name="connsiteY0" fmla="*/ 600257 h 1215371"/>
                <a:gd name="connsiteX1" fmla="*/ 380489 w 389601"/>
                <a:gd name="connsiteY1" fmla="*/ 11 h 1215371"/>
                <a:gd name="connsiteX2" fmla="*/ 239078 w 389601"/>
                <a:gd name="connsiteY2" fmla="*/ 615218 h 1215371"/>
                <a:gd name="connsiteX3" fmla="*/ 328096 w 389601"/>
                <a:gd name="connsiteY3" fmla="*/ 1214453 h 1215371"/>
                <a:gd name="connsiteX4" fmla="*/ 189 w 389601"/>
                <a:gd name="connsiteY4" fmla="*/ 600257 h 1215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601" h="1215371">
                  <a:moveTo>
                    <a:pt x="189" y="600257"/>
                  </a:moveTo>
                  <a:cubicBezTo>
                    <a:pt x="8921" y="397850"/>
                    <a:pt x="340674" y="-2482"/>
                    <a:pt x="380489" y="11"/>
                  </a:cubicBezTo>
                  <a:cubicBezTo>
                    <a:pt x="420304" y="2504"/>
                    <a:pt x="321669" y="40238"/>
                    <a:pt x="239078" y="615218"/>
                  </a:cubicBezTo>
                  <a:cubicBezTo>
                    <a:pt x="318474" y="1247348"/>
                    <a:pt x="367911" y="1216946"/>
                    <a:pt x="328096" y="1214453"/>
                  </a:cubicBezTo>
                  <a:cubicBezTo>
                    <a:pt x="288281" y="1211960"/>
                    <a:pt x="-8543" y="802664"/>
                    <a:pt x="189" y="600257"/>
                  </a:cubicBezTo>
                  <a:close/>
                </a:path>
              </a:pathLst>
            </a:cu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9" name="Έλλειψη 2"/>
            <p:cNvSpPr/>
            <p:nvPr/>
          </p:nvSpPr>
          <p:spPr>
            <a:xfrm rot="13020000">
              <a:off x="11765595" y="2011919"/>
              <a:ext cx="180000" cy="1800000"/>
            </a:xfrm>
            <a:custGeom>
              <a:avLst/>
              <a:gdLst>
                <a:gd name="connsiteX0" fmla="*/ 0 w 351611"/>
                <a:gd name="connsiteY0" fmla="*/ 972108 h 1944216"/>
                <a:gd name="connsiteX1" fmla="*/ 175806 w 351611"/>
                <a:gd name="connsiteY1" fmla="*/ 0 h 1944216"/>
                <a:gd name="connsiteX2" fmla="*/ 351612 w 351611"/>
                <a:gd name="connsiteY2" fmla="*/ 972108 h 1944216"/>
                <a:gd name="connsiteX3" fmla="*/ 175806 w 351611"/>
                <a:gd name="connsiteY3" fmla="*/ 1944216 h 1944216"/>
                <a:gd name="connsiteX4" fmla="*/ 0 w 351611"/>
                <a:gd name="connsiteY4" fmla="*/ 972108 h 1944216"/>
                <a:gd name="connsiteX0" fmla="*/ 0 w 351612"/>
                <a:gd name="connsiteY0" fmla="*/ 972108 h 1848966"/>
                <a:gd name="connsiteX1" fmla="*/ 175806 w 351612"/>
                <a:gd name="connsiteY1" fmla="*/ 0 h 1848966"/>
                <a:gd name="connsiteX2" fmla="*/ 351612 w 351612"/>
                <a:gd name="connsiteY2" fmla="*/ 972108 h 1848966"/>
                <a:gd name="connsiteX3" fmla="*/ 175806 w 351612"/>
                <a:gd name="connsiteY3" fmla="*/ 1848966 h 1848966"/>
                <a:gd name="connsiteX4" fmla="*/ 0 w 351612"/>
                <a:gd name="connsiteY4" fmla="*/ 972108 h 1848966"/>
                <a:gd name="connsiteX0" fmla="*/ 114 w 351726"/>
                <a:gd name="connsiteY0" fmla="*/ 667308 h 1544166"/>
                <a:gd name="connsiteX1" fmla="*/ 156870 w 351726"/>
                <a:gd name="connsiteY1" fmla="*/ 0 h 1544166"/>
                <a:gd name="connsiteX2" fmla="*/ 351726 w 351726"/>
                <a:gd name="connsiteY2" fmla="*/ 667308 h 1544166"/>
                <a:gd name="connsiteX3" fmla="*/ 175920 w 351726"/>
                <a:gd name="connsiteY3" fmla="*/ 1544166 h 1544166"/>
                <a:gd name="connsiteX4" fmla="*/ 114 w 351726"/>
                <a:gd name="connsiteY4" fmla="*/ 667308 h 1544166"/>
                <a:gd name="connsiteX0" fmla="*/ 421 w 352033"/>
                <a:gd name="connsiteY0" fmla="*/ 667308 h 1315566"/>
                <a:gd name="connsiteX1" fmla="*/ 157177 w 352033"/>
                <a:gd name="connsiteY1" fmla="*/ 0 h 1315566"/>
                <a:gd name="connsiteX2" fmla="*/ 352033 w 352033"/>
                <a:gd name="connsiteY2" fmla="*/ 667308 h 1315566"/>
                <a:gd name="connsiteX3" fmla="*/ 195277 w 352033"/>
                <a:gd name="connsiteY3" fmla="*/ 1315566 h 1315566"/>
                <a:gd name="connsiteX4" fmla="*/ 421 w 352033"/>
                <a:gd name="connsiteY4" fmla="*/ 667308 h 1315566"/>
                <a:gd name="connsiteX0" fmla="*/ 237 w 237549"/>
                <a:gd name="connsiteY0" fmla="*/ 667371 h 1315646"/>
                <a:gd name="connsiteX1" fmla="*/ 156993 w 237549"/>
                <a:gd name="connsiteY1" fmla="*/ 63 h 1315646"/>
                <a:gd name="connsiteX2" fmla="*/ 237549 w 237549"/>
                <a:gd name="connsiteY2" fmla="*/ 648321 h 1315646"/>
                <a:gd name="connsiteX3" fmla="*/ 195093 w 237549"/>
                <a:gd name="connsiteY3" fmla="*/ 1315629 h 1315646"/>
                <a:gd name="connsiteX4" fmla="*/ 237 w 237549"/>
                <a:gd name="connsiteY4" fmla="*/ 667371 h 1315646"/>
                <a:gd name="connsiteX0" fmla="*/ 248 w 275660"/>
                <a:gd name="connsiteY0" fmla="*/ 667371 h 1315646"/>
                <a:gd name="connsiteX1" fmla="*/ 157004 w 275660"/>
                <a:gd name="connsiteY1" fmla="*/ 63 h 1315646"/>
                <a:gd name="connsiteX2" fmla="*/ 275660 w 275660"/>
                <a:gd name="connsiteY2" fmla="*/ 648321 h 1315646"/>
                <a:gd name="connsiteX3" fmla="*/ 195104 w 275660"/>
                <a:gd name="connsiteY3" fmla="*/ 1315629 h 1315646"/>
                <a:gd name="connsiteX4" fmla="*/ 248 w 275660"/>
                <a:gd name="connsiteY4" fmla="*/ 667371 h 1315646"/>
                <a:gd name="connsiteX0" fmla="*/ 248 w 275660"/>
                <a:gd name="connsiteY0" fmla="*/ 667344 h 1315619"/>
                <a:gd name="connsiteX1" fmla="*/ 157004 w 275660"/>
                <a:gd name="connsiteY1" fmla="*/ 36 h 1315619"/>
                <a:gd name="connsiteX2" fmla="*/ 275660 w 275660"/>
                <a:gd name="connsiteY2" fmla="*/ 648294 h 1315619"/>
                <a:gd name="connsiteX3" fmla="*/ 195104 w 275660"/>
                <a:gd name="connsiteY3" fmla="*/ 1315602 h 1315619"/>
                <a:gd name="connsiteX4" fmla="*/ 248 w 275660"/>
                <a:gd name="connsiteY4" fmla="*/ 667344 h 1315619"/>
                <a:gd name="connsiteX0" fmla="*/ 360 w 275772"/>
                <a:gd name="connsiteY0" fmla="*/ 667344 h 1277520"/>
                <a:gd name="connsiteX1" fmla="*/ 157116 w 275772"/>
                <a:gd name="connsiteY1" fmla="*/ 36 h 1277520"/>
                <a:gd name="connsiteX2" fmla="*/ 275772 w 275772"/>
                <a:gd name="connsiteY2" fmla="*/ 648294 h 1277520"/>
                <a:gd name="connsiteX3" fmla="*/ 119016 w 275772"/>
                <a:gd name="connsiteY3" fmla="*/ 1277502 h 1277520"/>
                <a:gd name="connsiteX4" fmla="*/ 360 w 275772"/>
                <a:gd name="connsiteY4" fmla="*/ 667344 h 1277520"/>
                <a:gd name="connsiteX0" fmla="*/ 343 w 249290"/>
                <a:gd name="connsiteY0" fmla="*/ 667344 h 1277520"/>
                <a:gd name="connsiteX1" fmla="*/ 157099 w 249290"/>
                <a:gd name="connsiteY1" fmla="*/ 36 h 1277520"/>
                <a:gd name="connsiteX2" fmla="*/ 249290 w 249290"/>
                <a:gd name="connsiteY2" fmla="*/ 648294 h 1277520"/>
                <a:gd name="connsiteX3" fmla="*/ 118999 w 249290"/>
                <a:gd name="connsiteY3" fmla="*/ 1277502 h 1277520"/>
                <a:gd name="connsiteX4" fmla="*/ 343 w 249290"/>
                <a:gd name="connsiteY4" fmla="*/ 667344 h 1277520"/>
                <a:gd name="connsiteX0" fmla="*/ 343 w 324121"/>
                <a:gd name="connsiteY0" fmla="*/ 667344 h 1277520"/>
                <a:gd name="connsiteX1" fmla="*/ 157099 w 324121"/>
                <a:gd name="connsiteY1" fmla="*/ 36 h 1277520"/>
                <a:gd name="connsiteX2" fmla="*/ 249290 w 324121"/>
                <a:gd name="connsiteY2" fmla="*/ 648294 h 1277520"/>
                <a:gd name="connsiteX3" fmla="*/ 118999 w 324121"/>
                <a:gd name="connsiteY3" fmla="*/ 1277502 h 1277520"/>
                <a:gd name="connsiteX4" fmla="*/ 343 w 324121"/>
                <a:gd name="connsiteY4" fmla="*/ 667344 h 1277520"/>
                <a:gd name="connsiteX0" fmla="*/ 343 w 312925"/>
                <a:gd name="connsiteY0" fmla="*/ 667344 h 1277520"/>
                <a:gd name="connsiteX1" fmla="*/ 157099 w 312925"/>
                <a:gd name="connsiteY1" fmla="*/ 36 h 1277520"/>
                <a:gd name="connsiteX2" fmla="*/ 249290 w 312925"/>
                <a:gd name="connsiteY2" fmla="*/ 648294 h 1277520"/>
                <a:gd name="connsiteX3" fmla="*/ 118999 w 312925"/>
                <a:gd name="connsiteY3" fmla="*/ 1277502 h 1277520"/>
                <a:gd name="connsiteX4" fmla="*/ 343 w 312925"/>
                <a:gd name="connsiteY4" fmla="*/ 667344 h 1277520"/>
                <a:gd name="connsiteX0" fmla="*/ 343 w 312925"/>
                <a:gd name="connsiteY0" fmla="*/ 667399 h 1277575"/>
                <a:gd name="connsiteX1" fmla="*/ 157099 w 312925"/>
                <a:gd name="connsiteY1" fmla="*/ 91 h 1277575"/>
                <a:gd name="connsiteX2" fmla="*/ 249290 w 312925"/>
                <a:gd name="connsiteY2" fmla="*/ 648349 h 1277575"/>
                <a:gd name="connsiteX3" fmla="*/ 118999 w 312925"/>
                <a:gd name="connsiteY3" fmla="*/ 1277557 h 1277575"/>
                <a:gd name="connsiteX4" fmla="*/ 343 w 312925"/>
                <a:gd name="connsiteY4" fmla="*/ 667399 h 1277575"/>
                <a:gd name="connsiteX0" fmla="*/ 343 w 275761"/>
                <a:gd name="connsiteY0" fmla="*/ 667399 h 1277575"/>
                <a:gd name="connsiteX1" fmla="*/ 157099 w 275761"/>
                <a:gd name="connsiteY1" fmla="*/ 91 h 1277575"/>
                <a:gd name="connsiteX2" fmla="*/ 249290 w 275761"/>
                <a:gd name="connsiteY2" fmla="*/ 648349 h 1277575"/>
                <a:gd name="connsiteX3" fmla="*/ 118999 w 275761"/>
                <a:gd name="connsiteY3" fmla="*/ 1277557 h 1277575"/>
                <a:gd name="connsiteX4" fmla="*/ 343 w 275761"/>
                <a:gd name="connsiteY4" fmla="*/ 667399 h 1277575"/>
                <a:gd name="connsiteX0" fmla="*/ 2220 w 314766"/>
                <a:gd name="connsiteY0" fmla="*/ 667399 h 1286454"/>
                <a:gd name="connsiteX1" fmla="*/ 158976 w 314766"/>
                <a:gd name="connsiteY1" fmla="*/ 91 h 1286454"/>
                <a:gd name="connsiteX2" fmla="*/ 251167 w 314766"/>
                <a:gd name="connsiteY2" fmla="*/ 648349 h 1286454"/>
                <a:gd name="connsiteX3" fmla="*/ 286092 w 314766"/>
                <a:gd name="connsiteY3" fmla="*/ 1286436 h 1286454"/>
                <a:gd name="connsiteX4" fmla="*/ 2220 w 314766"/>
                <a:gd name="connsiteY4" fmla="*/ 667399 h 1286454"/>
                <a:gd name="connsiteX0" fmla="*/ 380 w 366379"/>
                <a:gd name="connsiteY0" fmla="*/ 649966 h 1269021"/>
                <a:gd name="connsiteX1" fmla="*/ 353241 w 366379"/>
                <a:gd name="connsiteY1" fmla="*/ 115 h 1269021"/>
                <a:gd name="connsiteX2" fmla="*/ 249327 w 366379"/>
                <a:gd name="connsiteY2" fmla="*/ 630916 h 1269021"/>
                <a:gd name="connsiteX3" fmla="*/ 284252 w 366379"/>
                <a:gd name="connsiteY3" fmla="*/ 1269003 h 1269021"/>
                <a:gd name="connsiteX4" fmla="*/ 380 w 366379"/>
                <a:gd name="connsiteY4" fmla="*/ 649966 h 1269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379" h="1269021">
                  <a:moveTo>
                    <a:pt x="380" y="649966"/>
                  </a:moveTo>
                  <a:cubicBezTo>
                    <a:pt x="11878" y="438485"/>
                    <a:pt x="311750" y="3290"/>
                    <a:pt x="353241" y="115"/>
                  </a:cubicBezTo>
                  <a:cubicBezTo>
                    <a:pt x="394732" y="-3060"/>
                    <a:pt x="331918" y="55936"/>
                    <a:pt x="249327" y="630916"/>
                  </a:cubicBezTo>
                  <a:cubicBezTo>
                    <a:pt x="328723" y="1263046"/>
                    <a:pt x="325743" y="1265828"/>
                    <a:pt x="284252" y="1269003"/>
                  </a:cubicBezTo>
                  <a:cubicBezTo>
                    <a:pt x="242761" y="1272178"/>
                    <a:pt x="-11118" y="861447"/>
                    <a:pt x="380" y="649966"/>
                  </a:cubicBezTo>
                  <a:close/>
                </a:path>
              </a:pathLst>
            </a:cu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6" name="255 - TextBox"/>
            <p:cNvSpPr txBox="1"/>
            <p:nvPr/>
          </p:nvSpPr>
          <p:spPr>
            <a:xfrm rot="21420000">
              <a:off x="9865645" y="55011"/>
              <a:ext cx="942887" cy="369332"/>
            </a:xfrm>
            <a:prstGeom prst="rect">
              <a:avLst/>
            </a:prstGeom>
            <a:noFill/>
          </p:spPr>
          <p:txBody>
            <a:bodyPr wrap="none" rtlCol="0">
              <a:spAutoFit/>
            </a:bodyPr>
            <a:lstStyle/>
            <a:p>
              <a:r>
                <a:rPr lang="en-US" sz="1800" b="1" dirty="0" smtClean="0"/>
                <a:t>Nucleus</a:t>
              </a:r>
              <a:endParaRPr lang="el-GR" sz="1800" b="1" dirty="0"/>
            </a:p>
          </p:txBody>
        </p:sp>
      </p:grpSp>
      <p:sp>
        <p:nvSpPr>
          <p:cNvPr id="253" name="252 - Έλλειψη"/>
          <p:cNvSpPr/>
          <p:nvPr/>
        </p:nvSpPr>
        <p:spPr>
          <a:xfrm>
            <a:off x="11793450" y="9469531"/>
            <a:ext cx="108000" cy="1080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b="1"/>
          </a:p>
        </p:txBody>
      </p:sp>
      <p:sp>
        <p:nvSpPr>
          <p:cNvPr id="257" name="256 - Έλλειψη"/>
          <p:cNvSpPr/>
          <p:nvPr/>
        </p:nvSpPr>
        <p:spPr>
          <a:xfrm>
            <a:off x="11866548" y="9552656"/>
            <a:ext cx="339218" cy="174993"/>
          </a:xfrm>
          <a:prstGeom prst="ellipse">
            <a:avLst/>
          </a:prstGeom>
          <a:solidFill>
            <a:srgbClr val="FFFF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2" name="251 - TextBox"/>
          <p:cNvSpPr txBox="1"/>
          <p:nvPr/>
        </p:nvSpPr>
        <p:spPr>
          <a:xfrm>
            <a:off x="11797891" y="9528906"/>
            <a:ext cx="396000" cy="174522"/>
          </a:xfrm>
          <a:prstGeom prst="rect">
            <a:avLst/>
          </a:prstGeom>
          <a:noFill/>
        </p:spPr>
        <p:txBody>
          <a:bodyPr wrap="none" rtlCol="0">
            <a:spAutoFit/>
          </a:bodyPr>
          <a:lstStyle/>
          <a:p>
            <a:r>
              <a:rPr lang="en-US" sz="800" b="1" dirty="0" smtClean="0"/>
              <a:t>LC3-II</a:t>
            </a:r>
            <a:endParaRPr lang="el-GR" sz="800" b="1" dirty="0"/>
          </a:p>
        </p:txBody>
      </p:sp>
      <p:sp>
        <p:nvSpPr>
          <p:cNvPr id="263" name="262 - TextBox"/>
          <p:cNvSpPr txBox="1"/>
          <p:nvPr/>
        </p:nvSpPr>
        <p:spPr>
          <a:xfrm>
            <a:off x="11725460" y="9428123"/>
            <a:ext cx="261610" cy="184666"/>
          </a:xfrm>
          <a:prstGeom prst="rect">
            <a:avLst/>
          </a:prstGeom>
          <a:noFill/>
        </p:spPr>
        <p:txBody>
          <a:bodyPr wrap="none" rtlCol="0">
            <a:spAutoFit/>
          </a:bodyPr>
          <a:lstStyle/>
          <a:p>
            <a:r>
              <a:rPr lang="en-US" sz="600" dirty="0" smtClean="0"/>
              <a:t>PE</a:t>
            </a:r>
            <a:endParaRPr lang="el-GR" sz="600" dirty="0"/>
          </a:p>
        </p:txBody>
      </p:sp>
      <p:sp>
        <p:nvSpPr>
          <p:cNvPr id="261" name="Στρογγυλεμένο ορθογώνιο 54"/>
          <p:cNvSpPr/>
          <p:nvPr/>
        </p:nvSpPr>
        <p:spPr>
          <a:xfrm>
            <a:off x="9228643" y="1142659"/>
            <a:ext cx="828000" cy="288000"/>
          </a:xfrm>
          <a:prstGeom prst="round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Beclin-1</a:t>
            </a:r>
            <a:endParaRPr lang="el-GR" sz="1400" b="1" dirty="0">
              <a:solidFill>
                <a:schemeClr val="tx1"/>
              </a:solidFill>
            </a:endParaRPr>
          </a:p>
        </p:txBody>
      </p:sp>
      <p:grpSp>
        <p:nvGrpSpPr>
          <p:cNvPr id="308" name="261 - Ομάδα"/>
          <p:cNvGrpSpPr/>
          <p:nvPr/>
        </p:nvGrpSpPr>
        <p:grpSpPr>
          <a:xfrm>
            <a:off x="10574342" y="2968210"/>
            <a:ext cx="427536" cy="303801"/>
            <a:chOff x="2723241" y="10512882"/>
            <a:chExt cx="325634" cy="276136"/>
          </a:xfrm>
        </p:grpSpPr>
        <p:sp>
          <p:nvSpPr>
            <p:cNvPr id="264" name="263 - Έλλειψη"/>
            <p:cNvSpPr/>
            <p:nvPr/>
          </p:nvSpPr>
          <p:spPr>
            <a:xfrm>
              <a:off x="2760843" y="10537018"/>
              <a:ext cx="288032" cy="252000"/>
            </a:xfrm>
            <a:prstGeom prst="ellipse">
              <a:avLst/>
            </a:prstGeom>
            <a:solidFill>
              <a:srgbClr val="DDF3AB"/>
            </a:solidFill>
            <a:ln w="158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5" name="264 - TextBox"/>
            <p:cNvSpPr txBox="1"/>
            <p:nvPr/>
          </p:nvSpPr>
          <p:spPr>
            <a:xfrm>
              <a:off x="2723241" y="10512882"/>
              <a:ext cx="286524" cy="199546"/>
            </a:xfrm>
            <a:prstGeom prst="rect">
              <a:avLst/>
            </a:prstGeom>
            <a:noFill/>
          </p:spPr>
          <p:txBody>
            <a:bodyPr wrap="none" rtlCol="0">
              <a:spAutoFit/>
            </a:bodyPr>
            <a:lstStyle/>
            <a:p>
              <a:r>
                <a:rPr lang="en-US" sz="1400" b="1" dirty="0" smtClean="0"/>
                <a:t>p62</a:t>
              </a:r>
              <a:endParaRPr lang="el-GR" sz="1400" b="1" dirty="0"/>
            </a:p>
          </p:txBody>
        </p:sp>
      </p:grpSp>
      <p:sp>
        <p:nvSpPr>
          <p:cNvPr id="266" name="Έλλειψη 53"/>
          <p:cNvSpPr/>
          <p:nvPr/>
        </p:nvSpPr>
        <p:spPr>
          <a:xfrm>
            <a:off x="8821390" y="2794743"/>
            <a:ext cx="972000" cy="324000"/>
          </a:xfrm>
          <a:prstGeom prst="ellipse">
            <a:avLst/>
          </a:prstGeom>
          <a:gradFill>
            <a:gsLst>
              <a:gs pos="40000">
                <a:srgbClr val="FFFF00"/>
              </a:gs>
              <a:gs pos="80000">
                <a:schemeClr val="accent6">
                  <a:shade val="93000"/>
                  <a:satMod val="130000"/>
                </a:schemeClr>
              </a:gs>
              <a:gs pos="100000">
                <a:schemeClr val="accent6">
                  <a:shade val="94000"/>
                  <a:satMod val="135000"/>
                </a:schemeClr>
              </a:gs>
            </a:gsLst>
          </a:gra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200" b="1" dirty="0" smtClean="0">
                <a:solidFill>
                  <a:schemeClr val="tx1"/>
                </a:solidFill>
              </a:rPr>
              <a:t>pro-LC3</a:t>
            </a:r>
            <a:endParaRPr lang="el-GR" sz="1200" b="1" dirty="0">
              <a:solidFill>
                <a:schemeClr val="tx1"/>
              </a:solidFill>
            </a:endParaRPr>
          </a:p>
        </p:txBody>
      </p:sp>
      <p:sp>
        <p:nvSpPr>
          <p:cNvPr id="267" name="266 - Ελεύθερη σχεδίαση"/>
          <p:cNvSpPr/>
          <p:nvPr/>
        </p:nvSpPr>
        <p:spPr>
          <a:xfrm rot="15552470">
            <a:off x="10383913" y="4131886"/>
            <a:ext cx="1152000" cy="180000"/>
          </a:xfrm>
          <a:custGeom>
            <a:avLst/>
            <a:gdLst>
              <a:gd name="connsiteX0" fmla="*/ 0 w 1836000"/>
              <a:gd name="connsiteY0" fmla="*/ 108012 h 216024"/>
              <a:gd name="connsiteX1" fmla="*/ 108012 w 1836000"/>
              <a:gd name="connsiteY1" fmla="*/ 0 h 216024"/>
              <a:gd name="connsiteX2" fmla="*/ 108012 w 1836000"/>
              <a:gd name="connsiteY2" fmla="*/ 54006 h 216024"/>
              <a:gd name="connsiteX3" fmla="*/ 1727988 w 1836000"/>
              <a:gd name="connsiteY3" fmla="*/ 54006 h 216024"/>
              <a:gd name="connsiteX4" fmla="*/ 1727988 w 1836000"/>
              <a:gd name="connsiteY4" fmla="*/ 0 h 216024"/>
              <a:gd name="connsiteX5" fmla="*/ 1836000 w 1836000"/>
              <a:gd name="connsiteY5" fmla="*/ 108012 h 216024"/>
              <a:gd name="connsiteX6" fmla="*/ 1727988 w 1836000"/>
              <a:gd name="connsiteY6" fmla="*/ 216024 h 216024"/>
              <a:gd name="connsiteX7" fmla="*/ 1727988 w 1836000"/>
              <a:gd name="connsiteY7" fmla="*/ 162018 h 216024"/>
              <a:gd name="connsiteX8" fmla="*/ 108012 w 1836000"/>
              <a:gd name="connsiteY8" fmla="*/ 162018 h 216024"/>
              <a:gd name="connsiteX9" fmla="*/ 108012 w 1836000"/>
              <a:gd name="connsiteY9" fmla="*/ 216024 h 216024"/>
              <a:gd name="connsiteX10" fmla="*/ 0 w 1836000"/>
              <a:gd name="connsiteY10" fmla="*/ 108012 h 216024"/>
              <a:gd name="connsiteX0" fmla="*/ 0 w 1836000"/>
              <a:gd name="connsiteY0" fmla="*/ 108012 h 216024"/>
              <a:gd name="connsiteX1" fmla="*/ 108012 w 1836000"/>
              <a:gd name="connsiteY1" fmla="*/ 0 h 216024"/>
              <a:gd name="connsiteX2" fmla="*/ 108012 w 1836000"/>
              <a:gd name="connsiteY2" fmla="*/ 54006 h 216024"/>
              <a:gd name="connsiteX3" fmla="*/ 1727988 w 1836000"/>
              <a:gd name="connsiteY3" fmla="*/ 54006 h 216024"/>
              <a:gd name="connsiteX4" fmla="*/ 1727988 w 1836000"/>
              <a:gd name="connsiteY4" fmla="*/ 0 h 216024"/>
              <a:gd name="connsiteX5" fmla="*/ 1836000 w 1836000"/>
              <a:gd name="connsiteY5" fmla="*/ 108012 h 216024"/>
              <a:gd name="connsiteX6" fmla="*/ 1727988 w 1836000"/>
              <a:gd name="connsiteY6" fmla="*/ 216024 h 216024"/>
              <a:gd name="connsiteX7" fmla="*/ 1727988 w 1836000"/>
              <a:gd name="connsiteY7" fmla="*/ 162018 h 216024"/>
              <a:gd name="connsiteX8" fmla="*/ 1706978 w 1836000"/>
              <a:gd name="connsiteY8" fmla="*/ 174067 h 216024"/>
              <a:gd name="connsiteX9" fmla="*/ 108012 w 1836000"/>
              <a:gd name="connsiteY9" fmla="*/ 162018 h 216024"/>
              <a:gd name="connsiteX10" fmla="*/ 108012 w 1836000"/>
              <a:gd name="connsiteY10" fmla="*/ 216024 h 216024"/>
              <a:gd name="connsiteX11" fmla="*/ 0 w 1836000"/>
              <a:gd name="connsiteY11" fmla="*/ 108012 h 216024"/>
              <a:gd name="connsiteX0" fmla="*/ 0 w 1836000"/>
              <a:gd name="connsiteY0" fmla="*/ 108012 h 216024"/>
              <a:gd name="connsiteX1" fmla="*/ 108012 w 1836000"/>
              <a:gd name="connsiteY1" fmla="*/ 0 h 216024"/>
              <a:gd name="connsiteX2" fmla="*/ 108012 w 1836000"/>
              <a:gd name="connsiteY2" fmla="*/ 54006 h 216024"/>
              <a:gd name="connsiteX3" fmla="*/ 1727988 w 1836000"/>
              <a:gd name="connsiteY3" fmla="*/ 54006 h 216024"/>
              <a:gd name="connsiteX4" fmla="*/ 1727988 w 1836000"/>
              <a:gd name="connsiteY4" fmla="*/ 0 h 216024"/>
              <a:gd name="connsiteX5" fmla="*/ 1836000 w 1836000"/>
              <a:gd name="connsiteY5" fmla="*/ 108012 h 216024"/>
              <a:gd name="connsiteX6" fmla="*/ 1727988 w 1836000"/>
              <a:gd name="connsiteY6" fmla="*/ 216024 h 216024"/>
              <a:gd name="connsiteX7" fmla="*/ 1727988 w 1836000"/>
              <a:gd name="connsiteY7" fmla="*/ 162018 h 216024"/>
              <a:gd name="connsiteX8" fmla="*/ 1706978 w 1836000"/>
              <a:gd name="connsiteY8" fmla="*/ 174067 h 216024"/>
              <a:gd name="connsiteX9" fmla="*/ 108012 w 1836000"/>
              <a:gd name="connsiteY9" fmla="*/ 162018 h 216024"/>
              <a:gd name="connsiteX10" fmla="*/ 108012 w 1836000"/>
              <a:gd name="connsiteY10" fmla="*/ 216024 h 216024"/>
              <a:gd name="connsiteX11" fmla="*/ 0 w 1836000"/>
              <a:gd name="connsiteY11" fmla="*/ 108012 h 216024"/>
              <a:gd name="connsiteX0" fmla="*/ 0 w 1836000"/>
              <a:gd name="connsiteY0" fmla="*/ 108012 h 216024"/>
              <a:gd name="connsiteX1" fmla="*/ 108012 w 1836000"/>
              <a:gd name="connsiteY1" fmla="*/ 0 h 216024"/>
              <a:gd name="connsiteX2" fmla="*/ 108012 w 1836000"/>
              <a:gd name="connsiteY2" fmla="*/ 54006 h 216024"/>
              <a:gd name="connsiteX3" fmla="*/ 1727988 w 1836000"/>
              <a:gd name="connsiteY3" fmla="*/ 54006 h 216024"/>
              <a:gd name="connsiteX4" fmla="*/ 1727988 w 1836000"/>
              <a:gd name="connsiteY4" fmla="*/ 0 h 216024"/>
              <a:gd name="connsiteX5" fmla="*/ 1836000 w 1836000"/>
              <a:gd name="connsiteY5" fmla="*/ 108012 h 216024"/>
              <a:gd name="connsiteX6" fmla="*/ 1727988 w 1836000"/>
              <a:gd name="connsiteY6" fmla="*/ 216024 h 216024"/>
              <a:gd name="connsiteX7" fmla="*/ 1727988 w 1836000"/>
              <a:gd name="connsiteY7" fmla="*/ 162018 h 216024"/>
              <a:gd name="connsiteX8" fmla="*/ 1706978 w 1836000"/>
              <a:gd name="connsiteY8" fmla="*/ 174067 h 216024"/>
              <a:gd name="connsiteX9" fmla="*/ 949527 w 1836000"/>
              <a:gd name="connsiteY9" fmla="*/ 174067 h 216024"/>
              <a:gd name="connsiteX10" fmla="*/ 108012 w 1836000"/>
              <a:gd name="connsiteY10" fmla="*/ 162018 h 216024"/>
              <a:gd name="connsiteX11" fmla="*/ 108012 w 1836000"/>
              <a:gd name="connsiteY11" fmla="*/ 216024 h 216024"/>
              <a:gd name="connsiteX12" fmla="*/ 0 w 1836000"/>
              <a:gd name="connsiteY12" fmla="*/ 108012 h 216024"/>
              <a:gd name="connsiteX0" fmla="*/ 0 w 1836000"/>
              <a:gd name="connsiteY0" fmla="*/ 108012 h 216024"/>
              <a:gd name="connsiteX1" fmla="*/ 108012 w 1836000"/>
              <a:gd name="connsiteY1" fmla="*/ 0 h 216024"/>
              <a:gd name="connsiteX2" fmla="*/ 108012 w 1836000"/>
              <a:gd name="connsiteY2" fmla="*/ 54006 h 216024"/>
              <a:gd name="connsiteX3" fmla="*/ 1727988 w 1836000"/>
              <a:gd name="connsiteY3" fmla="*/ 54006 h 216024"/>
              <a:gd name="connsiteX4" fmla="*/ 1727988 w 1836000"/>
              <a:gd name="connsiteY4" fmla="*/ 0 h 216024"/>
              <a:gd name="connsiteX5" fmla="*/ 1836000 w 1836000"/>
              <a:gd name="connsiteY5" fmla="*/ 108012 h 216024"/>
              <a:gd name="connsiteX6" fmla="*/ 1727988 w 1836000"/>
              <a:gd name="connsiteY6" fmla="*/ 216024 h 216024"/>
              <a:gd name="connsiteX7" fmla="*/ 1727988 w 1836000"/>
              <a:gd name="connsiteY7" fmla="*/ 162018 h 216024"/>
              <a:gd name="connsiteX8" fmla="*/ 1706978 w 1836000"/>
              <a:gd name="connsiteY8" fmla="*/ 174067 h 216024"/>
              <a:gd name="connsiteX9" fmla="*/ 969999 w 1836000"/>
              <a:gd name="connsiteY9" fmla="*/ 157688 h 216024"/>
              <a:gd name="connsiteX10" fmla="*/ 108012 w 1836000"/>
              <a:gd name="connsiteY10" fmla="*/ 162018 h 216024"/>
              <a:gd name="connsiteX11" fmla="*/ 108012 w 1836000"/>
              <a:gd name="connsiteY11" fmla="*/ 216024 h 216024"/>
              <a:gd name="connsiteX12" fmla="*/ 0 w 1836000"/>
              <a:gd name="connsiteY12" fmla="*/ 108012 h 216024"/>
              <a:gd name="connsiteX0" fmla="*/ 0 w 1836000"/>
              <a:gd name="connsiteY0" fmla="*/ 108012 h 216024"/>
              <a:gd name="connsiteX1" fmla="*/ 108012 w 1836000"/>
              <a:gd name="connsiteY1" fmla="*/ 0 h 216024"/>
              <a:gd name="connsiteX2" fmla="*/ 108012 w 1836000"/>
              <a:gd name="connsiteY2" fmla="*/ 54006 h 216024"/>
              <a:gd name="connsiteX3" fmla="*/ 1113300 w 1836000"/>
              <a:gd name="connsiteY3" fmla="*/ 59414 h 216024"/>
              <a:gd name="connsiteX4" fmla="*/ 1727988 w 1836000"/>
              <a:gd name="connsiteY4" fmla="*/ 54006 h 216024"/>
              <a:gd name="connsiteX5" fmla="*/ 1727988 w 1836000"/>
              <a:gd name="connsiteY5" fmla="*/ 0 h 216024"/>
              <a:gd name="connsiteX6" fmla="*/ 1836000 w 1836000"/>
              <a:gd name="connsiteY6" fmla="*/ 108012 h 216024"/>
              <a:gd name="connsiteX7" fmla="*/ 1727988 w 1836000"/>
              <a:gd name="connsiteY7" fmla="*/ 216024 h 216024"/>
              <a:gd name="connsiteX8" fmla="*/ 1727988 w 1836000"/>
              <a:gd name="connsiteY8" fmla="*/ 162018 h 216024"/>
              <a:gd name="connsiteX9" fmla="*/ 1706978 w 1836000"/>
              <a:gd name="connsiteY9" fmla="*/ 174067 h 216024"/>
              <a:gd name="connsiteX10" fmla="*/ 969999 w 1836000"/>
              <a:gd name="connsiteY10" fmla="*/ 157688 h 216024"/>
              <a:gd name="connsiteX11" fmla="*/ 108012 w 1836000"/>
              <a:gd name="connsiteY11" fmla="*/ 162018 h 216024"/>
              <a:gd name="connsiteX12" fmla="*/ 108012 w 1836000"/>
              <a:gd name="connsiteY12" fmla="*/ 216024 h 216024"/>
              <a:gd name="connsiteX13" fmla="*/ 0 w 1836000"/>
              <a:gd name="connsiteY13" fmla="*/ 108012 h 216024"/>
              <a:gd name="connsiteX0" fmla="*/ 0 w 1836000"/>
              <a:gd name="connsiteY0" fmla="*/ 108012 h 216024"/>
              <a:gd name="connsiteX1" fmla="*/ 108012 w 1836000"/>
              <a:gd name="connsiteY1" fmla="*/ 0 h 216024"/>
              <a:gd name="connsiteX2" fmla="*/ 108012 w 1836000"/>
              <a:gd name="connsiteY2" fmla="*/ 54006 h 216024"/>
              <a:gd name="connsiteX3" fmla="*/ 908585 w 1836000"/>
              <a:gd name="connsiteY3" fmla="*/ 92171 h 216024"/>
              <a:gd name="connsiteX4" fmla="*/ 1727988 w 1836000"/>
              <a:gd name="connsiteY4" fmla="*/ 54006 h 216024"/>
              <a:gd name="connsiteX5" fmla="*/ 1727988 w 1836000"/>
              <a:gd name="connsiteY5" fmla="*/ 0 h 216024"/>
              <a:gd name="connsiteX6" fmla="*/ 1836000 w 1836000"/>
              <a:gd name="connsiteY6" fmla="*/ 108012 h 216024"/>
              <a:gd name="connsiteX7" fmla="*/ 1727988 w 1836000"/>
              <a:gd name="connsiteY7" fmla="*/ 216024 h 216024"/>
              <a:gd name="connsiteX8" fmla="*/ 1727988 w 1836000"/>
              <a:gd name="connsiteY8" fmla="*/ 162018 h 216024"/>
              <a:gd name="connsiteX9" fmla="*/ 1706978 w 1836000"/>
              <a:gd name="connsiteY9" fmla="*/ 174067 h 216024"/>
              <a:gd name="connsiteX10" fmla="*/ 969999 w 1836000"/>
              <a:gd name="connsiteY10" fmla="*/ 157688 h 216024"/>
              <a:gd name="connsiteX11" fmla="*/ 108012 w 1836000"/>
              <a:gd name="connsiteY11" fmla="*/ 162018 h 216024"/>
              <a:gd name="connsiteX12" fmla="*/ 108012 w 1836000"/>
              <a:gd name="connsiteY12" fmla="*/ 216024 h 216024"/>
              <a:gd name="connsiteX13" fmla="*/ 0 w 1836000"/>
              <a:gd name="connsiteY13" fmla="*/ 108012 h 216024"/>
              <a:gd name="connsiteX0" fmla="*/ 0 w 1836000"/>
              <a:gd name="connsiteY0" fmla="*/ 108012 h 216024"/>
              <a:gd name="connsiteX1" fmla="*/ 108012 w 1836000"/>
              <a:gd name="connsiteY1" fmla="*/ 0 h 216024"/>
              <a:gd name="connsiteX2" fmla="*/ 108012 w 1836000"/>
              <a:gd name="connsiteY2" fmla="*/ 54006 h 216024"/>
              <a:gd name="connsiteX3" fmla="*/ 908585 w 1836000"/>
              <a:gd name="connsiteY3" fmla="*/ 92171 h 216024"/>
              <a:gd name="connsiteX4" fmla="*/ 1727988 w 1836000"/>
              <a:gd name="connsiteY4" fmla="*/ 54006 h 216024"/>
              <a:gd name="connsiteX5" fmla="*/ 1727988 w 1836000"/>
              <a:gd name="connsiteY5" fmla="*/ 0 h 216024"/>
              <a:gd name="connsiteX6" fmla="*/ 1836000 w 1836000"/>
              <a:gd name="connsiteY6" fmla="*/ 108012 h 216024"/>
              <a:gd name="connsiteX7" fmla="*/ 1727988 w 1836000"/>
              <a:gd name="connsiteY7" fmla="*/ 216024 h 216024"/>
              <a:gd name="connsiteX8" fmla="*/ 1727988 w 1836000"/>
              <a:gd name="connsiteY8" fmla="*/ 162018 h 216024"/>
              <a:gd name="connsiteX9" fmla="*/ 1706978 w 1836000"/>
              <a:gd name="connsiteY9" fmla="*/ 174067 h 216024"/>
              <a:gd name="connsiteX10" fmla="*/ 908583 w 1836000"/>
              <a:gd name="connsiteY10" fmla="*/ 141310 h 216024"/>
              <a:gd name="connsiteX11" fmla="*/ 108012 w 1836000"/>
              <a:gd name="connsiteY11" fmla="*/ 162018 h 216024"/>
              <a:gd name="connsiteX12" fmla="*/ 108012 w 1836000"/>
              <a:gd name="connsiteY12" fmla="*/ 216024 h 216024"/>
              <a:gd name="connsiteX13" fmla="*/ 0 w 1836000"/>
              <a:gd name="connsiteY13" fmla="*/ 108012 h 21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36000" h="216024">
                <a:moveTo>
                  <a:pt x="0" y="108012"/>
                </a:moveTo>
                <a:lnTo>
                  <a:pt x="108012" y="0"/>
                </a:lnTo>
                <a:lnTo>
                  <a:pt x="108012" y="54006"/>
                </a:lnTo>
                <a:lnTo>
                  <a:pt x="908585" y="92171"/>
                </a:lnTo>
                <a:lnTo>
                  <a:pt x="1727988" y="54006"/>
                </a:lnTo>
                <a:lnTo>
                  <a:pt x="1727988" y="0"/>
                </a:lnTo>
                <a:lnTo>
                  <a:pt x="1836000" y="108012"/>
                </a:lnTo>
                <a:lnTo>
                  <a:pt x="1727988" y="216024"/>
                </a:lnTo>
                <a:lnTo>
                  <a:pt x="1727988" y="162018"/>
                </a:lnTo>
                <a:lnTo>
                  <a:pt x="1706978" y="174067"/>
                </a:lnTo>
                <a:lnTo>
                  <a:pt x="908583" y="141310"/>
                </a:lnTo>
                <a:lnTo>
                  <a:pt x="108012" y="162018"/>
                </a:lnTo>
                <a:lnTo>
                  <a:pt x="108012" y="216024"/>
                </a:lnTo>
                <a:lnTo>
                  <a:pt x="0" y="108012"/>
                </a:lnTo>
                <a:close/>
              </a:path>
            </a:pathLst>
          </a:custGeom>
          <a:gradFill>
            <a:gsLst>
              <a:gs pos="27000">
                <a:srgbClr val="D72C0F"/>
              </a:gs>
              <a:gs pos="50000">
                <a:srgbClr val="F5594D"/>
              </a:gs>
              <a:gs pos="100000">
                <a:schemeClr val="accent1">
                  <a:tint val="23500"/>
                  <a:satMod val="160000"/>
                </a:schemeClr>
              </a:gs>
            </a:gsLst>
            <a:lin ang="1200000" scaled="0"/>
          </a:gradFill>
          <a:ln>
            <a:solidFill>
              <a:srgbClr val="A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5" name="266 - Ελεύθερη σχεδίαση"/>
          <p:cNvSpPr/>
          <p:nvPr/>
        </p:nvSpPr>
        <p:spPr>
          <a:xfrm rot="19130862">
            <a:off x="8215569" y="3480495"/>
            <a:ext cx="1152000" cy="180000"/>
          </a:xfrm>
          <a:custGeom>
            <a:avLst/>
            <a:gdLst>
              <a:gd name="connsiteX0" fmla="*/ 0 w 1836000"/>
              <a:gd name="connsiteY0" fmla="*/ 108012 h 216024"/>
              <a:gd name="connsiteX1" fmla="*/ 108012 w 1836000"/>
              <a:gd name="connsiteY1" fmla="*/ 0 h 216024"/>
              <a:gd name="connsiteX2" fmla="*/ 108012 w 1836000"/>
              <a:gd name="connsiteY2" fmla="*/ 54006 h 216024"/>
              <a:gd name="connsiteX3" fmla="*/ 1727988 w 1836000"/>
              <a:gd name="connsiteY3" fmla="*/ 54006 h 216024"/>
              <a:gd name="connsiteX4" fmla="*/ 1727988 w 1836000"/>
              <a:gd name="connsiteY4" fmla="*/ 0 h 216024"/>
              <a:gd name="connsiteX5" fmla="*/ 1836000 w 1836000"/>
              <a:gd name="connsiteY5" fmla="*/ 108012 h 216024"/>
              <a:gd name="connsiteX6" fmla="*/ 1727988 w 1836000"/>
              <a:gd name="connsiteY6" fmla="*/ 216024 h 216024"/>
              <a:gd name="connsiteX7" fmla="*/ 1727988 w 1836000"/>
              <a:gd name="connsiteY7" fmla="*/ 162018 h 216024"/>
              <a:gd name="connsiteX8" fmla="*/ 108012 w 1836000"/>
              <a:gd name="connsiteY8" fmla="*/ 162018 h 216024"/>
              <a:gd name="connsiteX9" fmla="*/ 108012 w 1836000"/>
              <a:gd name="connsiteY9" fmla="*/ 216024 h 216024"/>
              <a:gd name="connsiteX10" fmla="*/ 0 w 1836000"/>
              <a:gd name="connsiteY10" fmla="*/ 108012 h 216024"/>
              <a:gd name="connsiteX0" fmla="*/ 0 w 1836000"/>
              <a:gd name="connsiteY0" fmla="*/ 108012 h 216024"/>
              <a:gd name="connsiteX1" fmla="*/ 108012 w 1836000"/>
              <a:gd name="connsiteY1" fmla="*/ 0 h 216024"/>
              <a:gd name="connsiteX2" fmla="*/ 108012 w 1836000"/>
              <a:gd name="connsiteY2" fmla="*/ 54006 h 216024"/>
              <a:gd name="connsiteX3" fmla="*/ 1727988 w 1836000"/>
              <a:gd name="connsiteY3" fmla="*/ 54006 h 216024"/>
              <a:gd name="connsiteX4" fmla="*/ 1727988 w 1836000"/>
              <a:gd name="connsiteY4" fmla="*/ 0 h 216024"/>
              <a:gd name="connsiteX5" fmla="*/ 1836000 w 1836000"/>
              <a:gd name="connsiteY5" fmla="*/ 108012 h 216024"/>
              <a:gd name="connsiteX6" fmla="*/ 1727988 w 1836000"/>
              <a:gd name="connsiteY6" fmla="*/ 216024 h 216024"/>
              <a:gd name="connsiteX7" fmla="*/ 1727988 w 1836000"/>
              <a:gd name="connsiteY7" fmla="*/ 162018 h 216024"/>
              <a:gd name="connsiteX8" fmla="*/ 1706978 w 1836000"/>
              <a:gd name="connsiteY8" fmla="*/ 174067 h 216024"/>
              <a:gd name="connsiteX9" fmla="*/ 108012 w 1836000"/>
              <a:gd name="connsiteY9" fmla="*/ 162018 h 216024"/>
              <a:gd name="connsiteX10" fmla="*/ 108012 w 1836000"/>
              <a:gd name="connsiteY10" fmla="*/ 216024 h 216024"/>
              <a:gd name="connsiteX11" fmla="*/ 0 w 1836000"/>
              <a:gd name="connsiteY11" fmla="*/ 108012 h 216024"/>
              <a:gd name="connsiteX0" fmla="*/ 0 w 1836000"/>
              <a:gd name="connsiteY0" fmla="*/ 108012 h 216024"/>
              <a:gd name="connsiteX1" fmla="*/ 108012 w 1836000"/>
              <a:gd name="connsiteY1" fmla="*/ 0 h 216024"/>
              <a:gd name="connsiteX2" fmla="*/ 108012 w 1836000"/>
              <a:gd name="connsiteY2" fmla="*/ 54006 h 216024"/>
              <a:gd name="connsiteX3" fmla="*/ 1727988 w 1836000"/>
              <a:gd name="connsiteY3" fmla="*/ 54006 h 216024"/>
              <a:gd name="connsiteX4" fmla="*/ 1727988 w 1836000"/>
              <a:gd name="connsiteY4" fmla="*/ 0 h 216024"/>
              <a:gd name="connsiteX5" fmla="*/ 1836000 w 1836000"/>
              <a:gd name="connsiteY5" fmla="*/ 108012 h 216024"/>
              <a:gd name="connsiteX6" fmla="*/ 1727988 w 1836000"/>
              <a:gd name="connsiteY6" fmla="*/ 216024 h 216024"/>
              <a:gd name="connsiteX7" fmla="*/ 1727988 w 1836000"/>
              <a:gd name="connsiteY7" fmla="*/ 162018 h 216024"/>
              <a:gd name="connsiteX8" fmla="*/ 1706978 w 1836000"/>
              <a:gd name="connsiteY8" fmla="*/ 174067 h 216024"/>
              <a:gd name="connsiteX9" fmla="*/ 108012 w 1836000"/>
              <a:gd name="connsiteY9" fmla="*/ 162018 h 216024"/>
              <a:gd name="connsiteX10" fmla="*/ 108012 w 1836000"/>
              <a:gd name="connsiteY10" fmla="*/ 216024 h 216024"/>
              <a:gd name="connsiteX11" fmla="*/ 0 w 1836000"/>
              <a:gd name="connsiteY11" fmla="*/ 108012 h 216024"/>
              <a:gd name="connsiteX0" fmla="*/ 0 w 1836000"/>
              <a:gd name="connsiteY0" fmla="*/ 108012 h 216024"/>
              <a:gd name="connsiteX1" fmla="*/ 108012 w 1836000"/>
              <a:gd name="connsiteY1" fmla="*/ 0 h 216024"/>
              <a:gd name="connsiteX2" fmla="*/ 108012 w 1836000"/>
              <a:gd name="connsiteY2" fmla="*/ 54006 h 216024"/>
              <a:gd name="connsiteX3" fmla="*/ 1727988 w 1836000"/>
              <a:gd name="connsiteY3" fmla="*/ 54006 h 216024"/>
              <a:gd name="connsiteX4" fmla="*/ 1727988 w 1836000"/>
              <a:gd name="connsiteY4" fmla="*/ 0 h 216024"/>
              <a:gd name="connsiteX5" fmla="*/ 1836000 w 1836000"/>
              <a:gd name="connsiteY5" fmla="*/ 108012 h 216024"/>
              <a:gd name="connsiteX6" fmla="*/ 1727988 w 1836000"/>
              <a:gd name="connsiteY6" fmla="*/ 216024 h 216024"/>
              <a:gd name="connsiteX7" fmla="*/ 1727988 w 1836000"/>
              <a:gd name="connsiteY7" fmla="*/ 162018 h 216024"/>
              <a:gd name="connsiteX8" fmla="*/ 1706978 w 1836000"/>
              <a:gd name="connsiteY8" fmla="*/ 174067 h 216024"/>
              <a:gd name="connsiteX9" fmla="*/ 949527 w 1836000"/>
              <a:gd name="connsiteY9" fmla="*/ 174067 h 216024"/>
              <a:gd name="connsiteX10" fmla="*/ 108012 w 1836000"/>
              <a:gd name="connsiteY10" fmla="*/ 162018 h 216024"/>
              <a:gd name="connsiteX11" fmla="*/ 108012 w 1836000"/>
              <a:gd name="connsiteY11" fmla="*/ 216024 h 216024"/>
              <a:gd name="connsiteX12" fmla="*/ 0 w 1836000"/>
              <a:gd name="connsiteY12" fmla="*/ 108012 h 216024"/>
              <a:gd name="connsiteX0" fmla="*/ 0 w 1836000"/>
              <a:gd name="connsiteY0" fmla="*/ 108012 h 216024"/>
              <a:gd name="connsiteX1" fmla="*/ 108012 w 1836000"/>
              <a:gd name="connsiteY1" fmla="*/ 0 h 216024"/>
              <a:gd name="connsiteX2" fmla="*/ 108012 w 1836000"/>
              <a:gd name="connsiteY2" fmla="*/ 54006 h 216024"/>
              <a:gd name="connsiteX3" fmla="*/ 1727988 w 1836000"/>
              <a:gd name="connsiteY3" fmla="*/ 54006 h 216024"/>
              <a:gd name="connsiteX4" fmla="*/ 1727988 w 1836000"/>
              <a:gd name="connsiteY4" fmla="*/ 0 h 216024"/>
              <a:gd name="connsiteX5" fmla="*/ 1836000 w 1836000"/>
              <a:gd name="connsiteY5" fmla="*/ 108012 h 216024"/>
              <a:gd name="connsiteX6" fmla="*/ 1727988 w 1836000"/>
              <a:gd name="connsiteY6" fmla="*/ 216024 h 216024"/>
              <a:gd name="connsiteX7" fmla="*/ 1727988 w 1836000"/>
              <a:gd name="connsiteY7" fmla="*/ 162018 h 216024"/>
              <a:gd name="connsiteX8" fmla="*/ 1706978 w 1836000"/>
              <a:gd name="connsiteY8" fmla="*/ 174067 h 216024"/>
              <a:gd name="connsiteX9" fmla="*/ 969999 w 1836000"/>
              <a:gd name="connsiteY9" fmla="*/ 157688 h 216024"/>
              <a:gd name="connsiteX10" fmla="*/ 108012 w 1836000"/>
              <a:gd name="connsiteY10" fmla="*/ 162018 h 216024"/>
              <a:gd name="connsiteX11" fmla="*/ 108012 w 1836000"/>
              <a:gd name="connsiteY11" fmla="*/ 216024 h 216024"/>
              <a:gd name="connsiteX12" fmla="*/ 0 w 1836000"/>
              <a:gd name="connsiteY12" fmla="*/ 108012 h 216024"/>
              <a:gd name="connsiteX0" fmla="*/ 0 w 1836000"/>
              <a:gd name="connsiteY0" fmla="*/ 108012 h 216024"/>
              <a:gd name="connsiteX1" fmla="*/ 108012 w 1836000"/>
              <a:gd name="connsiteY1" fmla="*/ 0 h 216024"/>
              <a:gd name="connsiteX2" fmla="*/ 108012 w 1836000"/>
              <a:gd name="connsiteY2" fmla="*/ 54006 h 216024"/>
              <a:gd name="connsiteX3" fmla="*/ 1113300 w 1836000"/>
              <a:gd name="connsiteY3" fmla="*/ 59414 h 216024"/>
              <a:gd name="connsiteX4" fmla="*/ 1727988 w 1836000"/>
              <a:gd name="connsiteY4" fmla="*/ 54006 h 216024"/>
              <a:gd name="connsiteX5" fmla="*/ 1727988 w 1836000"/>
              <a:gd name="connsiteY5" fmla="*/ 0 h 216024"/>
              <a:gd name="connsiteX6" fmla="*/ 1836000 w 1836000"/>
              <a:gd name="connsiteY6" fmla="*/ 108012 h 216024"/>
              <a:gd name="connsiteX7" fmla="*/ 1727988 w 1836000"/>
              <a:gd name="connsiteY7" fmla="*/ 216024 h 216024"/>
              <a:gd name="connsiteX8" fmla="*/ 1727988 w 1836000"/>
              <a:gd name="connsiteY8" fmla="*/ 162018 h 216024"/>
              <a:gd name="connsiteX9" fmla="*/ 1706978 w 1836000"/>
              <a:gd name="connsiteY9" fmla="*/ 174067 h 216024"/>
              <a:gd name="connsiteX10" fmla="*/ 969999 w 1836000"/>
              <a:gd name="connsiteY10" fmla="*/ 157688 h 216024"/>
              <a:gd name="connsiteX11" fmla="*/ 108012 w 1836000"/>
              <a:gd name="connsiteY11" fmla="*/ 162018 h 216024"/>
              <a:gd name="connsiteX12" fmla="*/ 108012 w 1836000"/>
              <a:gd name="connsiteY12" fmla="*/ 216024 h 216024"/>
              <a:gd name="connsiteX13" fmla="*/ 0 w 1836000"/>
              <a:gd name="connsiteY13" fmla="*/ 108012 h 216024"/>
              <a:gd name="connsiteX0" fmla="*/ 0 w 1836000"/>
              <a:gd name="connsiteY0" fmla="*/ 108012 h 216024"/>
              <a:gd name="connsiteX1" fmla="*/ 108012 w 1836000"/>
              <a:gd name="connsiteY1" fmla="*/ 0 h 216024"/>
              <a:gd name="connsiteX2" fmla="*/ 108012 w 1836000"/>
              <a:gd name="connsiteY2" fmla="*/ 54006 h 216024"/>
              <a:gd name="connsiteX3" fmla="*/ 908585 w 1836000"/>
              <a:gd name="connsiteY3" fmla="*/ 92171 h 216024"/>
              <a:gd name="connsiteX4" fmla="*/ 1727988 w 1836000"/>
              <a:gd name="connsiteY4" fmla="*/ 54006 h 216024"/>
              <a:gd name="connsiteX5" fmla="*/ 1727988 w 1836000"/>
              <a:gd name="connsiteY5" fmla="*/ 0 h 216024"/>
              <a:gd name="connsiteX6" fmla="*/ 1836000 w 1836000"/>
              <a:gd name="connsiteY6" fmla="*/ 108012 h 216024"/>
              <a:gd name="connsiteX7" fmla="*/ 1727988 w 1836000"/>
              <a:gd name="connsiteY7" fmla="*/ 216024 h 216024"/>
              <a:gd name="connsiteX8" fmla="*/ 1727988 w 1836000"/>
              <a:gd name="connsiteY8" fmla="*/ 162018 h 216024"/>
              <a:gd name="connsiteX9" fmla="*/ 1706978 w 1836000"/>
              <a:gd name="connsiteY9" fmla="*/ 174067 h 216024"/>
              <a:gd name="connsiteX10" fmla="*/ 969999 w 1836000"/>
              <a:gd name="connsiteY10" fmla="*/ 157688 h 216024"/>
              <a:gd name="connsiteX11" fmla="*/ 108012 w 1836000"/>
              <a:gd name="connsiteY11" fmla="*/ 162018 h 216024"/>
              <a:gd name="connsiteX12" fmla="*/ 108012 w 1836000"/>
              <a:gd name="connsiteY12" fmla="*/ 216024 h 216024"/>
              <a:gd name="connsiteX13" fmla="*/ 0 w 1836000"/>
              <a:gd name="connsiteY13" fmla="*/ 108012 h 216024"/>
              <a:gd name="connsiteX0" fmla="*/ 0 w 1836000"/>
              <a:gd name="connsiteY0" fmla="*/ 108012 h 216024"/>
              <a:gd name="connsiteX1" fmla="*/ 108012 w 1836000"/>
              <a:gd name="connsiteY1" fmla="*/ 0 h 216024"/>
              <a:gd name="connsiteX2" fmla="*/ 108012 w 1836000"/>
              <a:gd name="connsiteY2" fmla="*/ 54006 h 216024"/>
              <a:gd name="connsiteX3" fmla="*/ 908585 w 1836000"/>
              <a:gd name="connsiteY3" fmla="*/ 92171 h 216024"/>
              <a:gd name="connsiteX4" fmla="*/ 1727988 w 1836000"/>
              <a:gd name="connsiteY4" fmla="*/ 54006 h 216024"/>
              <a:gd name="connsiteX5" fmla="*/ 1727988 w 1836000"/>
              <a:gd name="connsiteY5" fmla="*/ 0 h 216024"/>
              <a:gd name="connsiteX6" fmla="*/ 1836000 w 1836000"/>
              <a:gd name="connsiteY6" fmla="*/ 108012 h 216024"/>
              <a:gd name="connsiteX7" fmla="*/ 1727988 w 1836000"/>
              <a:gd name="connsiteY7" fmla="*/ 216024 h 216024"/>
              <a:gd name="connsiteX8" fmla="*/ 1727988 w 1836000"/>
              <a:gd name="connsiteY8" fmla="*/ 162018 h 216024"/>
              <a:gd name="connsiteX9" fmla="*/ 1706978 w 1836000"/>
              <a:gd name="connsiteY9" fmla="*/ 174067 h 216024"/>
              <a:gd name="connsiteX10" fmla="*/ 908583 w 1836000"/>
              <a:gd name="connsiteY10" fmla="*/ 141310 h 216024"/>
              <a:gd name="connsiteX11" fmla="*/ 108012 w 1836000"/>
              <a:gd name="connsiteY11" fmla="*/ 162018 h 216024"/>
              <a:gd name="connsiteX12" fmla="*/ 108012 w 1836000"/>
              <a:gd name="connsiteY12" fmla="*/ 216024 h 216024"/>
              <a:gd name="connsiteX13" fmla="*/ 0 w 1836000"/>
              <a:gd name="connsiteY13" fmla="*/ 108012 h 21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36000" h="216024">
                <a:moveTo>
                  <a:pt x="0" y="108012"/>
                </a:moveTo>
                <a:lnTo>
                  <a:pt x="108012" y="0"/>
                </a:lnTo>
                <a:lnTo>
                  <a:pt x="108012" y="54006"/>
                </a:lnTo>
                <a:lnTo>
                  <a:pt x="908585" y="92171"/>
                </a:lnTo>
                <a:lnTo>
                  <a:pt x="1727988" y="54006"/>
                </a:lnTo>
                <a:lnTo>
                  <a:pt x="1727988" y="0"/>
                </a:lnTo>
                <a:lnTo>
                  <a:pt x="1836000" y="108012"/>
                </a:lnTo>
                <a:lnTo>
                  <a:pt x="1727988" y="216024"/>
                </a:lnTo>
                <a:lnTo>
                  <a:pt x="1727988" y="162018"/>
                </a:lnTo>
                <a:lnTo>
                  <a:pt x="1706978" y="174067"/>
                </a:lnTo>
                <a:lnTo>
                  <a:pt x="908583" y="141310"/>
                </a:lnTo>
                <a:lnTo>
                  <a:pt x="108012" y="162018"/>
                </a:lnTo>
                <a:lnTo>
                  <a:pt x="108012" y="216024"/>
                </a:lnTo>
                <a:lnTo>
                  <a:pt x="0" y="108012"/>
                </a:lnTo>
                <a:close/>
              </a:path>
            </a:pathLst>
          </a:custGeom>
          <a:gradFill>
            <a:gsLst>
              <a:gs pos="27000">
                <a:srgbClr val="D72C0F"/>
              </a:gs>
              <a:gs pos="50000">
                <a:srgbClr val="F5594D"/>
              </a:gs>
              <a:gs pos="100000">
                <a:schemeClr val="accent1">
                  <a:tint val="23500"/>
                  <a:satMod val="160000"/>
                </a:schemeClr>
              </a:gs>
            </a:gsLst>
            <a:lin ang="1200000" scaled="0"/>
          </a:gradFill>
          <a:ln>
            <a:solidFill>
              <a:srgbClr val="A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9" name="266 - Ελεύθερη σχεδίαση"/>
          <p:cNvSpPr/>
          <p:nvPr/>
        </p:nvSpPr>
        <p:spPr>
          <a:xfrm rot="21305967">
            <a:off x="7928705" y="1528921"/>
            <a:ext cx="1152000" cy="180000"/>
          </a:xfrm>
          <a:custGeom>
            <a:avLst/>
            <a:gdLst>
              <a:gd name="connsiteX0" fmla="*/ 0 w 1836000"/>
              <a:gd name="connsiteY0" fmla="*/ 108012 h 216024"/>
              <a:gd name="connsiteX1" fmla="*/ 108012 w 1836000"/>
              <a:gd name="connsiteY1" fmla="*/ 0 h 216024"/>
              <a:gd name="connsiteX2" fmla="*/ 108012 w 1836000"/>
              <a:gd name="connsiteY2" fmla="*/ 54006 h 216024"/>
              <a:gd name="connsiteX3" fmla="*/ 1727988 w 1836000"/>
              <a:gd name="connsiteY3" fmla="*/ 54006 h 216024"/>
              <a:gd name="connsiteX4" fmla="*/ 1727988 w 1836000"/>
              <a:gd name="connsiteY4" fmla="*/ 0 h 216024"/>
              <a:gd name="connsiteX5" fmla="*/ 1836000 w 1836000"/>
              <a:gd name="connsiteY5" fmla="*/ 108012 h 216024"/>
              <a:gd name="connsiteX6" fmla="*/ 1727988 w 1836000"/>
              <a:gd name="connsiteY6" fmla="*/ 216024 h 216024"/>
              <a:gd name="connsiteX7" fmla="*/ 1727988 w 1836000"/>
              <a:gd name="connsiteY7" fmla="*/ 162018 h 216024"/>
              <a:gd name="connsiteX8" fmla="*/ 108012 w 1836000"/>
              <a:gd name="connsiteY8" fmla="*/ 162018 h 216024"/>
              <a:gd name="connsiteX9" fmla="*/ 108012 w 1836000"/>
              <a:gd name="connsiteY9" fmla="*/ 216024 h 216024"/>
              <a:gd name="connsiteX10" fmla="*/ 0 w 1836000"/>
              <a:gd name="connsiteY10" fmla="*/ 108012 h 216024"/>
              <a:gd name="connsiteX0" fmla="*/ 0 w 1836000"/>
              <a:gd name="connsiteY0" fmla="*/ 108012 h 216024"/>
              <a:gd name="connsiteX1" fmla="*/ 108012 w 1836000"/>
              <a:gd name="connsiteY1" fmla="*/ 0 h 216024"/>
              <a:gd name="connsiteX2" fmla="*/ 108012 w 1836000"/>
              <a:gd name="connsiteY2" fmla="*/ 54006 h 216024"/>
              <a:gd name="connsiteX3" fmla="*/ 1727988 w 1836000"/>
              <a:gd name="connsiteY3" fmla="*/ 54006 h 216024"/>
              <a:gd name="connsiteX4" fmla="*/ 1727988 w 1836000"/>
              <a:gd name="connsiteY4" fmla="*/ 0 h 216024"/>
              <a:gd name="connsiteX5" fmla="*/ 1836000 w 1836000"/>
              <a:gd name="connsiteY5" fmla="*/ 108012 h 216024"/>
              <a:gd name="connsiteX6" fmla="*/ 1727988 w 1836000"/>
              <a:gd name="connsiteY6" fmla="*/ 216024 h 216024"/>
              <a:gd name="connsiteX7" fmla="*/ 1727988 w 1836000"/>
              <a:gd name="connsiteY7" fmla="*/ 162018 h 216024"/>
              <a:gd name="connsiteX8" fmla="*/ 1706978 w 1836000"/>
              <a:gd name="connsiteY8" fmla="*/ 174067 h 216024"/>
              <a:gd name="connsiteX9" fmla="*/ 108012 w 1836000"/>
              <a:gd name="connsiteY9" fmla="*/ 162018 h 216024"/>
              <a:gd name="connsiteX10" fmla="*/ 108012 w 1836000"/>
              <a:gd name="connsiteY10" fmla="*/ 216024 h 216024"/>
              <a:gd name="connsiteX11" fmla="*/ 0 w 1836000"/>
              <a:gd name="connsiteY11" fmla="*/ 108012 h 216024"/>
              <a:gd name="connsiteX0" fmla="*/ 0 w 1836000"/>
              <a:gd name="connsiteY0" fmla="*/ 108012 h 216024"/>
              <a:gd name="connsiteX1" fmla="*/ 108012 w 1836000"/>
              <a:gd name="connsiteY1" fmla="*/ 0 h 216024"/>
              <a:gd name="connsiteX2" fmla="*/ 108012 w 1836000"/>
              <a:gd name="connsiteY2" fmla="*/ 54006 h 216024"/>
              <a:gd name="connsiteX3" fmla="*/ 1727988 w 1836000"/>
              <a:gd name="connsiteY3" fmla="*/ 54006 h 216024"/>
              <a:gd name="connsiteX4" fmla="*/ 1727988 w 1836000"/>
              <a:gd name="connsiteY4" fmla="*/ 0 h 216024"/>
              <a:gd name="connsiteX5" fmla="*/ 1836000 w 1836000"/>
              <a:gd name="connsiteY5" fmla="*/ 108012 h 216024"/>
              <a:gd name="connsiteX6" fmla="*/ 1727988 w 1836000"/>
              <a:gd name="connsiteY6" fmla="*/ 216024 h 216024"/>
              <a:gd name="connsiteX7" fmla="*/ 1727988 w 1836000"/>
              <a:gd name="connsiteY7" fmla="*/ 162018 h 216024"/>
              <a:gd name="connsiteX8" fmla="*/ 1706978 w 1836000"/>
              <a:gd name="connsiteY8" fmla="*/ 174067 h 216024"/>
              <a:gd name="connsiteX9" fmla="*/ 108012 w 1836000"/>
              <a:gd name="connsiteY9" fmla="*/ 162018 h 216024"/>
              <a:gd name="connsiteX10" fmla="*/ 108012 w 1836000"/>
              <a:gd name="connsiteY10" fmla="*/ 216024 h 216024"/>
              <a:gd name="connsiteX11" fmla="*/ 0 w 1836000"/>
              <a:gd name="connsiteY11" fmla="*/ 108012 h 216024"/>
              <a:gd name="connsiteX0" fmla="*/ 0 w 1836000"/>
              <a:gd name="connsiteY0" fmla="*/ 108012 h 216024"/>
              <a:gd name="connsiteX1" fmla="*/ 108012 w 1836000"/>
              <a:gd name="connsiteY1" fmla="*/ 0 h 216024"/>
              <a:gd name="connsiteX2" fmla="*/ 108012 w 1836000"/>
              <a:gd name="connsiteY2" fmla="*/ 54006 h 216024"/>
              <a:gd name="connsiteX3" fmla="*/ 1727988 w 1836000"/>
              <a:gd name="connsiteY3" fmla="*/ 54006 h 216024"/>
              <a:gd name="connsiteX4" fmla="*/ 1727988 w 1836000"/>
              <a:gd name="connsiteY4" fmla="*/ 0 h 216024"/>
              <a:gd name="connsiteX5" fmla="*/ 1836000 w 1836000"/>
              <a:gd name="connsiteY5" fmla="*/ 108012 h 216024"/>
              <a:gd name="connsiteX6" fmla="*/ 1727988 w 1836000"/>
              <a:gd name="connsiteY6" fmla="*/ 216024 h 216024"/>
              <a:gd name="connsiteX7" fmla="*/ 1727988 w 1836000"/>
              <a:gd name="connsiteY7" fmla="*/ 162018 h 216024"/>
              <a:gd name="connsiteX8" fmla="*/ 1706978 w 1836000"/>
              <a:gd name="connsiteY8" fmla="*/ 174067 h 216024"/>
              <a:gd name="connsiteX9" fmla="*/ 949527 w 1836000"/>
              <a:gd name="connsiteY9" fmla="*/ 174067 h 216024"/>
              <a:gd name="connsiteX10" fmla="*/ 108012 w 1836000"/>
              <a:gd name="connsiteY10" fmla="*/ 162018 h 216024"/>
              <a:gd name="connsiteX11" fmla="*/ 108012 w 1836000"/>
              <a:gd name="connsiteY11" fmla="*/ 216024 h 216024"/>
              <a:gd name="connsiteX12" fmla="*/ 0 w 1836000"/>
              <a:gd name="connsiteY12" fmla="*/ 108012 h 216024"/>
              <a:gd name="connsiteX0" fmla="*/ 0 w 1836000"/>
              <a:gd name="connsiteY0" fmla="*/ 108012 h 216024"/>
              <a:gd name="connsiteX1" fmla="*/ 108012 w 1836000"/>
              <a:gd name="connsiteY1" fmla="*/ 0 h 216024"/>
              <a:gd name="connsiteX2" fmla="*/ 108012 w 1836000"/>
              <a:gd name="connsiteY2" fmla="*/ 54006 h 216024"/>
              <a:gd name="connsiteX3" fmla="*/ 1727988 w 1836000"/>
              <a:gd name="connsiteY3" fmla="*/ 54006 h 216024"/>
              <a:gd name="connsiteX4" fmla="*/ 1727988 w 1836000"/>
              <a:gd name="connsiteY4" fmla="*/ 0 h 216024"/>
              <a:gd name="connsiteX5" fmla="*/ 1836000 w 1836000"/>
              <a:gd name="connsiteY5" fmla="*/ 108012 h 216024"/>
              <a:gd name="connsiteX6" fmla="*/ 1727988 w 1836000"/>
              <a:gd name="connsiteY6" fmla="*/ 216024 h 216024"/>
              <a:gd name="connsiteX7" fmla="*/ 1727988 w 1836000"/>
              <a:gd name="connsiteY7" fmla="*/ 162018 h 216024"/>
              <a:gd name="connsiteX8" fmla="*/ 1706978 w 1836000"/>
              <a:gd name="connsiteY8" fmla="*/ 174067 h 216024"/>
              <a:gd name="connsiteX9" fmla="*/ 969999 w 1836000"/>
              <a:gd name="connsiteY9" fmla="*/ 157688 h 216024"/>
              <a:gd name="connsiteX10" fmla="*/ 108012 w 1836000"/>
              <a:gd name="connsiteY10" fmla="*/ 162018 h 216024"/>
              <a:gd name="connsiteX11" fmla="*/ 108012 w 1836000"/>
              <a:gd name="connsiteY11" fmla="*/ 216024 h 216024"/>
              <a:gd name="connsiteX12" fmla="*/ 0 w 1836000"/>
              <a:gd name="connsiteY12" fmla="*/ 108012 h 216024"/>
              <a:gd name="connsiteX0" fmla="*/ 0 w 1836000"/>
              <a:gd name="connsiteY0" fmla="*/ 108012 h 216024"/>
              <a:gd name="connsiteX1" fmla="*/ 108012 w 1836000"/>
              <a:gd name="connsiteY1" fmla="*/ 0 h 216024"/>
              <a:gd name="connsiteX2" fmla="*/ 108012 w 1836000"/>
              <a:gd name="connsiteY2" fmla="*/ 54006 h 216024"/>
              <a:gd name="connsiteX3" fmla="*/ 1113300 w 1836000"/>
              <a:gd name="connsiteY3" fmla="*/ 59414 h 216024"/>
              <a:gd name="connsiteX4" fmla="*/ 1727988 w 1836000"/>
              <a:gd name="connsiteY4" fmla="*/ 54006 h 216024"/>
              <a:gd name="connsiteX5" fmla="*/ 1727988 w 1836000"/>
              <a:gd name="connsiteY5" fmla="*/ 0 h 216024"/>
              <a:gd name="connsiteX6" fmla="*/ 1836000 w 1836000"/>
              <a:gd name="connsiteY6" fmla="*/ 108012 h 216024"/>
              <a:gd name="connsiteX7" fmla="*/ 1727988 w 1836000"/>
              <a:gd name="connsiteY7" fmla="*/ 216024 h 216024"/>
              <a:gd name="connsiteX8" fmla="*/ 1727988 w 1836000"/>
              <a:gd name="connsiteY8" fmla="*/ 162018 h 216024"/>
              <a:gd name="connsiteX9" fmla="*/ 1706978 w 1836000"/>
              <a:gd name="connsiteY9" fmla="*/ 174067 h 216024"/>
              <a:gd name="connsiteX10" fmla="*/ 969999 w 1836000"/>
              <a:gd name="connsiteY10" fmla="*/ 157688 h 216024"/>
              <a:gd name="connsiteX11" fmla="*/ 108012 w 1836000"/>
              <a:gd name="connsiteY11" fmla="*/ 162018 h 216024"/>
              <a:gd name="connsiteX12" fmla="*/ 108012 w 1836000"/>
              <a:gd name="connsiteY12" fmla="*/ 216024 h 216024"/>
              <a:gd name="connsiteX13" fmla="*/ 0 w 1836000"/>
              <a:gd name="connsiteY13" fmla="*/ 108012 h 216024"/>
              <a:gd name="connsiteX0" fmla="*/ 0 w 1836000"/>
              <a:gd name="connsiteY0" fmla="*/ 108012 h 216024"/>
              <a:gd name="connsiteX1" fmla="*/ 108012 w 1836000"/>
              <a:gd name="connsiteY1" fmla="*/ 0 h 216024"/>
              <a:gd name="connsiteX2" fmla="*/ 108012 w 1836000"/>
              <a:gd name="connsiteY2" fmla="*/ 54006 h 216024"/>
              <a:gd name="connsiteX3" fmla="*/ 908585 w 1836000"/>
              <a:gd name="connsiteY3" fmla="*/ 92171 h 216024"/>
              <a:gd name="connsiteX4" fmla="*/ 1727988 w 1836000"/>
              <a:gd name="connsiteY4" fmla="*/ 54006 h 216024"/>
              <a:gd name="connsiteX5" fmla="*/ 1727988 w 1836000"/>
              <a:gd name="connsiteY5" fmla="*/ 0 h 216024"/>
              <a:gd name="connsiteX6" fmla="*/ 1836000 w 1836000"/>
              <a:gd name="connsiteY6" fmla="*/ 108012 h 216024"/>
              <a:gd name="connsiteX7" fmla="*/ 1727988 w 1836000"/>
              <a:gd name="connsiteY7" fmla="*/ 216024 h 216024"/>
              <a:gd name="connsiteX8" fmla="*/ 1727988 w 1836000"/>
              <a:gd name="connsiteY8" fmla="*/ 162018 h 216024"/>
              <a:gd name="connsiteX9" fmla="*/ 1706978 w 1836000"/>
              <a:gd name="connsiteY9" fmla="*/ 174067 h 216024"/>
              <a:gd name="connsiteX10" fmla="*/ 969999 w 1836000"/>
              <a:gd name="connsiteY10" fmla="*/ 157688 h 216024"/>
              <a:gd name="connsiteX11" fmla="*/ 108012 w 1836000"/>
              <a:gd name="connsiteY11" fmla="*/ 162018 h 216024"/>
              <a:gd name="connsiteX12" fmla="*/ 108012 w 1836000"/>
              <a:gd name="connsiteY12" fmla="*/ 216024 h 216024"/>
              <a:gd name="connsiteX13" fmla="*/ 0 w 1836000"/>
              <a:gd name="connsiteY13" fmla="*/ 108012 h 216024"/>
              <a:gd name="connsiteX0" fmla="*/ 0 w 1836000"/>
              <a:gd name="connsiteY0" fmla="*/ 108012 h 216024"/>
              <a:gd name="connsiteX1" fmla="*/ 108012 w 1836000"/>
              <a:gd name="connsiteY1" fmla="*/ 0 h 216024"/>
              <a:gd name="connsiteX2" fmla="*/ 108012 w 1836000"/>
              <a:gd name="connsiteY2" fmla="*/ 54006 h 216024"/>
              <a:gd name="connsiteX3" fmla="*/ 908585 w 1836000"/>
              <a:gd name="connsiteY3" fmla="*/ 92171 h 216024"/>
              <a:gd name="connsiteX4" fmla="*/ 1727988 w 1836000"/>
              <a:gd name="connsiteY4" fmla="*/ 54006 h 216024"/>
              <a:gd name="connsiteX5" fmla="*/ 1727988 w 1836000"/>
              <a:gd name="connsiteY5" fmla="*/ 0 h 216024"/>
              <a:gd name="connsiteX6" fmla="*/ 1836000 w 1836000"/>
              <a:gd name="connsiteY6" fmla="*/ 108012 h 216024"/>
              <a:gd name="connsiteX7" fmla="*/ 1727988 w 1836000"/>
              <a:gd name="connsiteY7" fmla="*/ 216024 h 216024"/>
              <a:gd name="connsiteX8" fmla="*/ 1727988 w 1836000"/>
              <a:gd name="connsiteY8" fmla="*/ 162018 h 216024"/>
              <a:gd name="connsiteX9" fmla="*/ 1706978 w 1836000"/>
              <a:gd name="connsiteY9" fmla="*/ 174067 h 216024"/>
              <a:gd name="connsiteX10" fmla="*/ 908583 w 1836000"/>
              <a:gd name="connsiteY10" fmla="*/ 141310 h 216024"/>
              <a:gd name="connsiteX11" fmla="*/ 108012 w 1836000"/>
              <a:gd name="connsiteY11" fmla="*/ 162018 h 216024"/>
              <a:gd name="connsiteX12" fmla="*/ 108012 w 1836000"/>
              <a:gd name="connsiteY12" fmla="*/ 216024 h 216024"/>
              <a:gd name="connsiteX13" fmla="*/ 0 w 1836000"/>
              <a:gd name="connsiteY13" fmla="*/ 108012 h 21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36000" h="216024">
                <a:moveTo>
                  <a:pt x="0" y="108012"/>
                </a:moveTo>
                <a:lnTo>
                  <a:pt x="108012" y="0"/>
                </a:lnTo>
                <a:lnTo>
                  <a:pt x="108012" y="54006"/>
                </a:lnTo>
                <a:lnTo>
                  <a:pt x="908585" y="92171"/>
                </a:lnTo>
                <a:lnTo>
                  <a:pt x="1727988" y="54006"/>
                </a:lnTo>
                <a:lnTo>
                  <a:pt x="1727988" y="0"/>
                </a:lnTo>
                <a:lnTo>
                  <a:pt x="1836000" y="108012"/>
                </a:lnTo>
                <a:lnTo>
                  <a:pt x="1727988" y="216024"/>
                </a:lnTo>
                <a:lnTo>
                  <a:pt x="1727988" y="162018"/>
                </a:lnTo>
                <a:lnTo>
                  <a:pt x="1706978" y="174067"/>
                </a:lnTo>
                <a:lnTo>
                  <a:pt x="908583" y="141310"/>
                </a:lnTo>
                <a:lnTo>
                  <a:pt x="108012" y="162018"/>
                </a:lnTo>
                <a:lnTo>
                  <a:pt x="108012" y="216024"/>
                </a:lnTo>
                <a:lnTo>
                  <a:pt x="0" y="108012"/>
                </a:lnTo>
                <a:close/>
              </a:path>
            </a:pathLst>
          </a:custGeom>
          <a:gradFill>
            <a:gsLst>
              <a:gs pos="27000">
                <a:srgbClr val="D72C0F"/>
              </a:gs>
              <a:gs pos="50000">
                <a:srgbClr val="F5594D"/>
              </a:gs>
              <a:gs pos="100000">
                <a:schemeClr val="accent1">
                  <a:tint val="23500"/>
                  <a:satMod val="160000"/>
                </a:schemeClr>
              </a:gs>
            </a:gsLst>
            <a:lin ang="1200000" scaled="0"/>
          </a:gradFill>
          <a:ln>
            <a:solidFill>
              <a:srgbClr val="A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9" name="Έλλειψη 53"/>
          <p:cNvSpPr/>
          <p:nvPr/>
        </p:nvSpPr>
        <p:spPr>
          <a:xfrm>
            <a:off x="9613478" y="2183812"/>
            <a:ext cx="972000" cy="324000"/>
          </a:xfrm>
          <a:prstGeom prst="ellipse">
            <a:avLst/>
          </a:prstGeom>
          <a:gradFill>
            <a:gsLst>
              <a:gs pos="40000">
                <a:srgbClr val="FFFF00"/>
              </a:gs>
              <a:gs pos="80000">
                <a:schemeClr val="accent6">
                  <a:shade val="93000"/>
                  <a:satMod val="130000"/>
                </a:schemeClr>
              </a:gs>
              <a:gs pos="100000">
                <a:schemeClr val="accent6">
                  <a:shade val="94000"/>
                  <a:satMod val="135000"/>
                </a:schemeClr>
              </a:gs>
            </a:gsLst>
          </a:gra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200" b="1" dirty="0" smtClean="0">
                <a:solidFill>
                  <a:schemeClr val="tx1"/>
                </a:solidFill>
              </a:rPr>
              <a:t>pro-LC3</a:t>
            </a:r>
            <a:endParaRPr lang="el-GR" sz="1200" b="1" dirty="0">
              <a:solidFill>
                <a:schemeClr val="tx1"/>
              </a:solidFill>
            </a:endParaRPr>
          </a:p>
        </p:txBody>
      </p:sp>
      <p:sp>
        <p:nvSpPr>
          <p:cNvPr id="272" name="271 - Έλλειψη"/>
          <p:cNvSpPr/>
          <p:nvPr/>
        </p:nvSpPr>
        <p:spPr>
          <a:xfrm>
            <a:off x="9673260" y="2027163"/>
            <a:ext cx="216000" cy="216000"/>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4" name="273 - TextBox"/>
          <p:cNvSpPr txBox="1"/>
          <p:nvPr/>
        </p:nvSpPr>
        <p:spPr>
          <a:xfrm>
            <a:off x="9609610" y="1989264"/>
            <a:ext cx="340158" cy="276999"/>
          </a:xfrm>
          <a:prstGeom prst="rect">
            <a:avLst/>
          </a:prstGeom>
          <a:noFill/>
        </p:spPr>
        <p:txBody>
          <a:bodyPr wrap="none" rtlCol="0">
            <a:spAutoFit/>
          </a:bodyPr>
          <a:lstStyle/>
          <a:p>
            <a:r>
              <a:rPr lang="en-US" sz="1200" dirty="0" smtClean="0"/>
              <a:t>Ac</a:t>
            </a:r>
            <a:endParaRPr lang="el-GR" sz="1200" dirty="0"/>
          </a:p>
        </p:txBody>
      </p:sp>
      <p:cxnSp>
        <p:nvCxnSpPr>
          <p:cNvPr id="276" name="275 - Ευθύγραμμο βέλος σύνδεσης"/>
          <p:cNvCxnSpPr>
            <a:stCxn id="249" idx="3"/>
          </p:cNvCxnSpPr>
          <p:nvPr/>
        </p:nvCxnSpPr>
        <p:spPr>
          <a:xfrm flipH="1">
            <a:off x="9397454" y="2460363"/>
            <a:ext cx="358370" cy="29951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8" name="277 - Έλλειψη"/>
          <p:cNvSpPr/>
          <p:nvPr/>
        </p:nvSpPr>
        <p:spPr>
          <a:xfrm>
            <a:off x="9145478" y="2342375"/>
            <a:ext cx="468000" cy="216000"/>
          </a:xfrm>
          <a:prstGeom prst="ellipse">
            <a:avLst/>
          </a:prstGeom>
          <a:noFill/>
          <a:ln>
            <a:solidFill>
              <a:srgbClr val="D72C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7" name="276 - TextBox"/>
          <p:cNvSpPr txBox="1"/>
          <p:nvPr/>
        </p:nvSpPr>
        <p:spPr>
          <a:xfrm>
            <a:off x="9152374" y="2318625"/>
            <a:ext cx="449162" cy="252000"/>
          </a:xfrm>
          <a:prstGeom prst="rect">
            <a:avLst/>
          </a:prstGeom>
          <a:noFill/>
        </p:spPr>
        <p:txBody>
          <a:bodyPr wrap="none" rtlCol="0">
            <a:spAutoFit/>
          </a:bodyPr>
          <a:lstStyle/>
          <a:p>
            <a:r>
              <a:rPr lang="en-US" sz="1100" dirty="0" smtClean="0"/>
              <a:t>Sirt1</a:t>
            </a:r>
            <a:endParaRPr lang="el-GR" sz="1100" dirty="0"/>
          </a:p>
        </p:txBody>
      </p:sp>
      <p:sp>
        <p:nvSpPr>
          <p:cNvPr id="279" name="278 - Έλλειψη"/>
          <p:cNvSpPr/>
          <p:nvPr/>
        </p:nvSpPr>
        <p:spPr>
          <a:xfrm>
            <a:off x="9325446" y="3119916"/>
            <a:ext cx="648072" cy="2880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50" dirty="0">
              <a:solidFill>
                <a:schemeClr val="tx1"/>
              </a:solidFill>
            </a:endParaRPr>
          </a:p>
        </p:txBody>
      </p:sp>
      <p:sp>
        <p:nvSpPr>
          <p:cNvPr id="280" name="279 - TextBox"/>
          <p:cNvSpPr txBox="1"/>
          <p:nvPr/>
        </p:nvSpPr>
        <p:spPr>
          <a:xfrm>
            <a:off x="9289063" y="3155541"/>
            <a:ext cx="691215" cy="246221"/>
          </a:xfrm>
          <a:prstGeom prst="rect">
            <a:avLst/>
          </a:prstGeom>
          <a:noFill/>
        </p:spPr>
        <p:txBody>
          <a:bodyPr wrap="none" rtlCol="0">
            <a:spAutoFit/>
          </a:bodyPr>
          <a:lstStyle/>
          <a:p>
            <a:r>
              <a:rPr lang="en-US" sz="1000" dirty="0" smtClean="0"/>
              <a:t>TP53INP2</a:t>
            </a:r>
            <a:endParaRPr lang="el-GR" sz="1000" dirty="0"/>
          </a:p>
        </p:txBody>
      </p:sp>
      <p:sp>
        <p:nvSpPr>
          <p:cNvPr id="281" name="Έλλειψη 53"/>
          <p:cNvSpPr/>
          <p:nvPr/>
        </p:nvSpPr>
        <p:spPr>
          <a:xfrm>
            <a:off x="7446478" y="3946871"/>
            <a:ext cx="972000" cy="324000"/>
          </a:xfrm>
          <a:prstGeom prst="ellipse">
            <a:avLst/>
          </a:prstGeom>
          <a:gradFill>
            <a:gsLst>
              <a:gs pos="40000">
                <a:srgbClr val="FFFF00"/>
              </a:gs>
              <a:gs pos="80000">
                <a:schemeClr val="accent6">
                  <a:shade val="93000"/>
                  <a:satMod val="130000"/>
                </a:schemeClr>
              </a:gs>
              <a:gs pos="100000">
                <a:schemeClr val="accent6">
                  <a:shade val="94000"/>
                  <a:satMod val="135000"/>
                </a:schemeClr>
              </a:gs>
            </a:gsLst>
          </a:gra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200" b="1" dirty="0" smtClean="0">
                <a:solidFill>
                  <a:schemeClr val="tx1"/>
                </a:solidFill>
              </a:rPr>
              <a:t>pro-LC3</a:t>
            </a:r>
            <a:endParaRPr lang="el-GR" sz="1200" b="1" dirty="0">
              <a:solidFill>
                <a:schemeClr val="tx1"/>
              </a:solidFill>
            </a:endParaRPr>
          </a:p>
        </p:txBody>
      </p:sp>
      <p:sp>
        <p:nvSpPr>
          <p:cNvPr id="282" name="281 - Έλλειψη"/>
          <p:cNvSpPr/>
          <p:nvPr/>
        </p:nvSpPr>
        <p:spPr>
          <a:xfrm>
            <a:off x="7950534" y="4272044"/>
            <a:ext cx="648072" cy="2880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50" dirty="0">
              <a:solidFill>
                <a:schemeClr val="tx1"/>
              </a:solidFill>
            </a:endParaRPr>
          </a:p>
        </p:txBody>
      </p:sp>
      <p:sp>
        <p:nvSpPr>
          <p:cNvPr id="283" name="282 - TextBox"/>
          <p:cNvSpPr txBox="1"/>
          <p:nvPr/>
        </p:nvSpPr>
        <p:spPr>
          <a:xfrm>
            <a:off x="7914151" y="4307669"/>
            <a:ext cx="691215" cy="246221"/>
          </a:xfrm>
          <a:prstGeom prst="rect">
            <a:avLst/>
          </a:prstGeom>
          <a:noFill/>
        </p:spPr>
        <p:txBody>
          <a:bodyPr wrap="none" rtlCol="0">
            <a:spAutoFit/>
          </a:bodyPr>
          <a:lstStyle/>
          <a:p>
            <a:r>
              <a:rPr lang="en-US" sz="1000" dirty="0" smtClean="0"/>
              <a:t>TP53INP2</a:t>
            </a:r>
            <a:endParaRPr lang="el-GR" sz="1000" dirty="0"/>
          </a:p>
        </p:txBody>
      </p:sp>
      <p:sp>
        <p:nvSpPr>
          <p:cNvPr id="284" name="Στρογγυλεμένο ορθογώνιο 54"/>
          <p:cNvSpPr/>
          <p:nvPr/>
        </p:nvSpPr>
        <p:spPr>
          <a:xfrm>
            <a:off x="6990126" y="1512268"/>
            <a:ext cx="828000" cy="288000"/>
          </a:xfrm>
          <a:prstGeom prst="round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Beclin-1</a:t>
            </a:r>
            <a:endParaRPr lang="el-GR" sz="1400" b="1" dirty="0">
              <a:solidFill>
                <a:schemeClr val="tx1"/>
              </a:solidFill>
            </a:endParaRPr>
          </a:p>
        </p:txBody>
      </p:sp>
      <p:grpSp>
        <p:nvGrpSpPr>
          <p:cNvPr id="309" name="287 - Ομάδα"/>
          <p:cNvGrpSpPr/>
          <p:nvPr/>
        </p:nvGrpSpPr>
        <p:grpSpPr>
          <a:xfrm>
            <a:off x="10851258" y="4879640"/>
            <a:ext cx="432000" cy="336568"/>
            <a:chOff x="2747260" y="10527243"/>
            <a:chExt cx="301615" cy="261775"/>
          </a:xfrm>
        </p:grpSpPr>
        <p:sp>
          <p:nvSpPr>
            <p:cNvPr id="289" name="288 - Έλλειψη"/>
            <p:cNvSpPr/>
            <p:nvPr/>
          </p:nvSpPr>
          <p:spPr>
            <a:xfrm>
              <a:off x="2760843" y="10537018"/>
              <a:ext cx="288032" cy="252000"/>
            </a:xfrm>
            <a:prstGeom prst="ellipse">
              <a:avLst/>
            </a:prstGeom>
            <a:solidFill>
              <a:srgbClr val="DDF3AB"/>
            </a:solidFill>
            <a:ln w="158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0" name="289 - TextBox"/>
            <p:cNvSpPr txBox="1"/>
            <p:nvPr/>
          </p:nvSpPr>
          <p:spPr>
            <a:xfrm>
              <a:off x="2747260" y="10527243"/>
              <a:ext cx="286524" cy="199546"/>
            </a:xfrm>
            <a:prstGeom prst="rect">
              <a:avLst/>
            </a:prstGeom>
            <a:noFill/>
          </p:spPr>
          <p:txBody>
            <a:bodyPr wrap="none" rtlCol="0">
              <a:spAutoFit/>
            </a:bodyPr>
            <a:lstStyle/>
            <a:p>
              <a:r>
                <a:rPr lang="en-US" sz="1400" b="1" dirty="0" smtClean="0"/>
                <a:t>p62</a:t>
              </a:r>
              <a:endParaRPr lang="el-GR" sz="1400" b="1" dirty="0"/>
            </a:p>
          </p:txBody>
        </p:sp>
      </p:grpSp>
      <p:grpSp>
        <p:nvGrpSpPr>
          <p:cNvPr id="310" name="297 - Ομάδα"/>
          <p:cNvGrpSpPr/>
          <p:nvPr/>
        </p:nvGrpSpPr>
        <p:grpSpPr>
          <a:xfrm>
            <a:off x="10922284" y="2664396"/>
            <a:ext cx="419386" cy="427955"/>
            <a:chOff x="11125646" y="5513184"/>
            <a:chExt cx="419386" cy="427955"/>
          </a:xfrm>
        </p:grpSpPr>
        <p:sp>
          <p:nvSpPr>
            <p:cNvPr id="292" name="291 - Έλλειψη"/>
            <p:cNvSpPr/>
            <p:nvPr/>
          </p:nvSpPr>
          <p:spPr>
            <a:xfrm>
              <a:off x="11125646" y="5616724"/>
              <a:ext cx="144000"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3" name="292 - Έλλειψη"/>
            <p:cNvSpPr/>
            <p:nvPr/>
          </p:nvSpPr>
          <p:spPr>
            <a:xfrm>
              <a:off x="11238732" y="5513184"/>
              <a:ext cx="144000"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4" name="293 - Έλλειψη"/>
            <p:cNvSpPr/>
            <p:nvPr/>
          </p:nvSpPr>
          <p:spPr>
            <a:xfrm>
              <a:off x="11379257" y="5547440"/>
              <a:ext cx="144000"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5" name="294 - Έλλειψη"/>
            <p:cNvSpPr/>
            <p:nvPr/>
          </p:nvSpPr>
          <p:spPr>
            <a:xfrm>
              <a:off x="11401032" y="5687965"/>
              <a:ext cx="144000"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6" name="295 - Έλλειψη"/>
            <p:cNvSpPr/>
            <p:nvPr/>
          </p:nvSpPr>
          <p:spPr>
            <a:xfrm>
              <a:off x="11292654" y="5797123"/>
              <a:ext cx="144000"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7" name="296 - Έλλειψη"/>
            <p:cNvSpPr/>
            <p:nvPr/>
          </p:nvSpPr>
          <p:spPr>
            <a:xfrm>
              <a:off x="11162029" y="5760740"/>
              <a:ext cx="144000"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299" name="298 - TextBox"/>
          <p:cNvSpPr txBox="1"/>
          <p:nvPr/>
        </p:nvSpPr>
        <p:spPr>
          <a:xfrm>
            <a:off x="11114944" y="2474794"/>
            <a:ext cx="442750" cy="261610"/>
          </a:xfrm>
          <a:prstGeom prst="rect">
            <a:avLst/>
          </a:prstGeom>
          <a:noFill/>
        </p:spPr>
        <p:txBody>
          <a:bodyPr wrap="none" rtlCol="0">
            <a:spAutoFit/>
          </a:bodyPr>
          <a:lstStyle/>
          <a:p>
            <a:r>
              <a:rPr lang="en-US" sz="1100" b="1" dirty="0" smtClean="0"/>
              <a:t>PML</a:t>
            </a:r>
            <a:endParaRPr lang="el-GR" sz="1100" b="1" dirty="0"/>
          </a:p>
        </p:txBody>
      </p:sp>
      <p:sp>
        <p:nvSpPr>
          <p:cNvPr id="300" name="299 - Έλλειψη"/>
          <p:cNvSpPr/>
          <p:nvPr/>
        </p:nvSpPr>
        <p:spPr>
          <a:xfrm>
            <a:off x="10497824" y="3508266"/>
            <a:ext cx="108000" cy="108000"/>
          </a:xfrm>
          <a:prstGeom prst="ellipse">
            <a:avLst/>
          </a:prstGeom>
          <a:solidFill>
            <a:schemeClr val="accent4">
              <a:lumMod val="20000"/>
              <a:lumOff val="80000"/>
            </a:schemeClr>
          </a:solidFill>
          <a:ln w="158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1" name="300 - Έλλειψη"/>
          <p:cNvSpPr/>
          <p:nvPr/>
        </p:nvSpPr>
        <p:spPr>
          <a:xfrm>
            <a:off x="10461808" y="3420492"/>
            <a:ext cx="108000" cy="108000"/>
          </a:xfrm>
          <a:prstGeom prst="ellipse">
            <a:avLst/>
          </a:prstGeom>
          <a:solidFill>
            <a:schemeClr val="accent4">
              <a:lumMod val="20000"/>
              <a:lumOff val="80000"/>
            </a:schemeClr>
          </a:solidFill>
          <a:ln w="158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2" name="301 - Έλλειψη"/>
          <p:cNvSpPr/>
          <p:nvPr/>
        </p:nvSpPr>
        <p:spPr>
          <a:xfrm>
            <a:off x="10393484" y="3494062"/>
            <a:ext cx="108000" cy="108000"/>
          </a:xfrm>
          <a:prstGeom prst="ellipse">
            <a:avLst/>
          </a:prstGeom>
          <a:solidFill>
            <a:schemeClr val="accent4">
              <a:lumMod val="20000"/>
              <a:lumOff val="80000"/>
            </a:schemeClr>
          </a:solidFill>
          <a:ln w="158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3" name="302 - Ελεύθερη σχεδίαση"/>
          <p:cNvSpPr/>
          <p:nvPr/>
        </p:nvSpPr>
        <p:spPr>
          <a:xfrm>
            <a:off x="10578662" y="3231930"/>
            <a:ext cx="126481" cy="288000"/>
          </a:xfrm>
          <a:custGeom>
            <a:avLst/>
            <a:gdLst>
              <a:gd name="connsiteX0" fmla="*/ 15766 w 126481"/>
              <a:gd name="connsiteY0" fmla="*/ 204952 h 256635"/>
              <a:gd name="connsiteX1" fmla="*/ 47297 w 126481"/>
              <a:gd name="connsiteY1" fmla="*/ 157655 h 256635"/>
              <a:gd name="connsiteX2" fmla="*/ 0 w 126481"/>
              <a:gd name="connsiteY2" fmla="*/ 141890 h 256635"/>
              <a:gd name="connsiteX3" fmla="*/ 47297 w 126481"/>
              <a:gd name="connsiteY3" fmla="*/ 173421 h 256635"/>
              <a:gd name="connsiteX4" fmla="*/ 94593 w 126481"/>
              <a:gd name="connsiteY4" fmla="*/ 189186 h 256635"/>
              <a:gd name="connsiteX5" fmla="*/ 63062 w 126481"/>
              <a:gd name="connsiteY5" fmla="*/ 141890 h 256635"/>
              <a:gd name="connsiteX6" fmla="*/ 47297 w 126481"/>
              <a:gd name="connsiteY6" fmla="*/ 94593 h 256635"/>
              <a:gd name="connsiteX7" fmla="*/ 94593 w 126481"/>
              <a:gd name="connsiteY7" fmla="*/ 110359 h 256635"/>
              <a:gd name="connsiteX8" fmla="*/ 63062 w 126481"/>
              <a:gd name="connsiteY8" fmla="*/ 15766 h 256635"/>
              <a:gd name="connsiteX9" fmla="*/ 63062 w 126481"/>
              <a:gd name="connsiteY9" fmla="*/ 0 h 25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81" h="256635">
                <a:moveTo>
                  <a:pt x="15766" y="204952"/>
                </a:moveTo>
                <a:cubicBezTo>
                  <a:pt x="38069" y="212386"/>
                  <a:pt x="126481" y="256635"/>
                  <a:pt x="47297" y="157655"/>
                </a:cubicBezTo>
                <a:cubicBezTo>
                  <a:pt x="36916" y="144678"/>
                  <a:pt x="15766" y="147145"/>
                  <a:pt x="0" y="141890"/>
                </a:cubicBezTo>
                <a:cubicBezTo>
                  <a:pt x="15766" y="152400"/>
                  <a:pt x="30349" y="164947"/>
                  <a:pt x="47297" y="173421"/>
                </a:cubicBezTo>
                <a:cubicBezTo>
                  <a:pt x="62161" y="180853"/>
                  <a:pt x="87161" y="204050"/>
                  <a:pt x="94593" y="189186"/>
                </a:cubicBezTo>
                <a:cubicBezTo>
                  <a:pt x="103066" y="172239"/>
                  <a:pt x="73572" y="157655"/>
                  <a:pt x="63062" y="141890"/>
                </a:cubicBezTo>
                <a:cubicBezTo>
                  <a:pt x="57807" y="126124"/>
                  <a:pt x="35546" y="106344"/>
                  <a:pt x="47297" y="94593"/>
                </a:cubicBezTo>
                <a:cubicBezTo>
                  <a:pt x="59048" y="82842"/>
                  <a:pt x="91334" y="126654"/>
                  <a:pt x="94593" y="110359"/>
                </a:cubicBezTo>
                <a:cubicBezTo>
                  <a:pt x="101111" y="77768"/>
                  <a:pt x="73572" y="47297"/>
                  <a:pt x="63062" y="15766"/>
                </a:cubicBezTo>
                <a:cubicBezTo>
                  <a:pt x="61400" y="10780"/>
                  <a:pt x="63062" y="5255"/>
                  <a:pt x="63062" y="0"/>
                </a:cubicBezTo>
              </a:path>
            </a:pathLst>
          </a:cu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268" name="267 - TextBox"/>
          <p:cNvSpPr txBox="1"/>
          <p:nvPr/>
        </p:nvSpPr>
        <p:spPr>
          <a:xfrm>
            <a:off x="10261550" y="3546553"/>
            <a:ext cx="405880" cy="246221"/>
          </a:xfrm>
          <a:prstGeom prst="rect">
            <a:avLst/>
          </a:prstGeom>
          <a:noFill/>
        </p:spPr>
        <p:txBody>
          <a:bodyPr wrap="none" rtlCol="0">
            <a:spAutoFit/>
          </a:bodyPr>
          <a:lstStyle/>
          <a:p>
            <a:r>
              <a:rPr lang="en-US" sz="1000" b="1" dirty="0" err="1" smtClean="0"/>
              <a:t>Ubq</a:t>
            </a:r>
            <a:endParaRPr lang="el-GR" sz="1000" b="1" dirty="0"/>
          </a:p>
        </p:txBody>
      </p:sp>
      <p:sp>
        <p:nvSpPr>
          <p:cNvPr id="269" name="268 - Καμπύλο δεξιό βέλος"/>
          <p:cNvSpPr/>
          <p:nvPr/>
        </p:nvSpPr>
        <p:spPr>
          <a:xfrm rot="20922558">
            <a:off x="5993013" y="8074966"/>
            <a:ext cx="723338" cy="3156377"/>
          </a:xfrm>
          <a:prstGeom prst="curvedRightArrow">
            <a:avLst>
              <a:gd name="adj1" fmla="val 25000"/>
              <a:gd name="adj2" fmla="val 42644"/>
              <a:gd name="adj3" fmla="val 322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grpSp>
        <p:nvGrpSpPr>
          <p:cNvPr id="314" name="313 - Ομάδα"/>
          <p:cNvGrpSpPr/>
          <p:nvPr/>
        </p:nvGrpSpPr>
        <p:grpSpPr>
          <a:xfrm>
            <a:off x="6132711" y="8754397"/>
            <a:ext cx="2318449" cy="1182807"/>
            <a:chOff x="6132711" y="8650585"/>
            <a:chExt cx="2318449" cy="1182807"/>
          </a:xfrm>
        </p:grpSpPr>
        <p:sp>
          <p:nvSpPr>
            <p:cNvPr id="69" name="Μισοφέγγαρο 68"/>
            <p:cNvSpPr/>
            <p:nvPr/>
          </p:nvSpPr>
          <p:spPr>
            <a:xfrm>
              <a:off x="6766167" y="8702526"/>
              <a:ext cx="1260000" cy="1130866"/>
            </a:xfrm>
            <a:prstGeom prst="moon">
              <a:avLst>
                <a:gd name="adj" fmla="val 8017"/>
              </a:avLst>
            </a:prstGeom>
            <a:gradFill>
              <a:gsLst>
                <a:gs pos="56000">
                  <a:schemeClr val="accent1">
                    <a:lumMod val="5000"/>
                    <a:lumOff val="95000"/>
                  </a:schemeClr>
                </a:gs>
                <a:gs pos="61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2225">
              <a:solidFill>
                <a:schemeClr val="accent4">
                  <a:lumMod val="75000"/>
                </a:schemeClr>
              </a:solidFill>
            </a:ln>
            <a:scene3d>
              <a:camera prst="orthographicFront"/>
              <a:lightRig rig="threePt" dir="t"/>
            </a:scene3d>
            <a:sp3d prstMaterial="plastic">
              <a:bevelT w="146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0" name="Έλλειψη 69"/>
            <p:cNvSpPr/>
            <p:nvPr/>
          </p:nvSpPr>
          <p:spPr>
            <a:xfrm>
              <a:off x="7575659" y="9587509"/>
              <a:ext cx="72008" cy="7200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6" name="Έλλειψη 85"/>
            <p:cNvSpPr/>
            <p:nvPr/>
          </p:nvSpPr>
          <p:spPr>
            <a:xfrm>
              <a:off x="7728840" y="9680817"/>
              <a:ext cx="72000" cy="360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224" name="121 - Ομάδα"/>
            <p:cNvGrpSpPr/>
            <p:nvPr/>
          </p:nvGrpSpPr>
          <p:grpSpPr>
            <a:xfrm>
              <a:off x="6428414" y="9406026"/>
              <a:ext cx="478016" cy="246221"/>
              <a:chOff x="2942612" y="10795118"/>
              <a:chExt cx="478016" cy="246221"/>
            </a:xfrm>
          </p:grpSpPr>
          <p:sp>
            <p:nvSpPr>
              <p:cNvPr id="123" name="122 - Έλλειψη"/>
              <p:cNvSpPr/>
              <p:nvPr/>
            </p:nvSpPr>
            <p:spPr>
              <a:xfrm>
                <a:off x="2988742" y="10801300"/>
                <a:ext cx="360040" cy="216024"/>
              </a:xfrm>
              <a:prstGeom prst="ellipse">
                <a:avLst/>
              </a:prstGeom>
              <a:solidFill>
                <a:srgbClr val="FFFF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4" name="123 - TextBox"/>
              <p:cNvSpPr txBox="1"/>
              <p:nvPr/>
            </p:nvSpPr>
            <p:spPr>
              <a:xfrm>
                <a:off x="2942612" y="10795118"/>
                <a:ext cx="478016" cy="246221"/>
              </a:xfrm>
              <a:prstGeom prst="rect">
                <a:avLst/>
              </a:prstGeom>
              <a:noFill/>
            </p:spPr>
            <p:txBody>
              <a:bodyPr wrap="none" rtlCol="0">
                <a:spAutoFit/>
              </a:bodyPr>
              <a:lstStyle/>
              <a:p>
                <a:r>
                  <a:rPr lang="en-US" sz="1000" b="1" dirty="0" smtClean="0"/>
                  <a:t>LC3-II</a:t>
                </a:r>
                <a:endParaRPr lang="el-GR" sz="1000" b="1" dirty="0"/>
              </a:p>
            </p:txBody>
          </p:sp>
        </p:grpSp>
        <p:grpSp>
          <p:nvGrpSpPr>
            <p:cNvPr id="230" name="124 - Ομάδα"/>
            <p:cNvGrpSpPr/>
            <p:nvPr/>
          </p:nvGrpSpPr>
          <p:grpSpPr>
            <a:xfrm>
              <a:off x="6835585" y="9047892"/>
              <a:ext cx="478016" cy="246221"/>
              <a:chOff x="2921346" y="10795118"/>
              <a:chExt cx="478016" cy="246221"/>
            </a:xfrm>
          </p:grpSpPr>
          <p:sp>
            <p:nvSpPr>
              <p:cNvPr id="126" name="125 - Έλλειψη"/>
              <p:cNvSpPr/>
              <p:nvPr/>
            </p:nvSpPr>
            <p:spPr>
              <a:xfrm>
                <a:off x="2988742" y="10801300"/>
                <a:ext cx="360040" cy="216024"/>
              </a:xfrm>
              <a:prstGeom prst="ellipse">
                <a:avLst/>
              </a:prstGeom>
              <a:solidFill>
                <a:srgbClr val="FFFF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7" name="126 - TextBox"/>
              <p:cNvSpPr txBox="1"/>
              <p:nvPr/>
            </p:nvSpPr>
            <p:spPr>
              <a:xfrm>
                <a:off x="2921346" y="10795118"/>
                <a:ext cx="478016" cy="246221"/>
              </a:xfrm>
              <a:prstGeom prst="rect">
                <a:avLst/>
              </a:prstGeom>
              <a:noFill/>
            </p:spPr>
            <p:txBody>
              <a:bodyPr wrap="none" rtlCol="0">
                <a:spAutoFit/>
              </a:bodyPr>
              <a:lstStyle/>
              <a:p>
                <a:r>
                  <a:rPr lang="en-US" sz="1000" b="1" dirty="0" smtClean="0"/>
                  <a:t>LC3-II</a:t>
                </a:r>
                <a:endParaRPr lang="el-GR" sz="1000" b="1" dirty="0"/>
              </a:p>
            </p:txBody>
          </p:sp>
        </p:grpSp>
        <p:grpSp>
          <p:nvGrpSpPr>
            <p:cNvPr id="233" name="127 - Ομάδα"/>
            <p:cNvGrpSpPr/>
            <p:nvPr/>
          </p:nvGrpSpPr>
          <p:grpSpPr>
            <a:xfrm>
              <a:off x="6731737" y="8671394"/>
              <a:ext cx="478016" cy="246221"/>
              <a:chOff x="2942612" y="10795118"/>
              <a:chExt cx="478016" cy="246221"/>
            </a:xfrm>
          </p:grpSpPr>
          <p:sp>
            <p:nvSpPr>
              <p:cNvPr id="129" name="128 - Έλλειψη"/>
              <p:cNvSpPr/>
              <p:nvPr/>
            </p:nvSpPr>
            <p:spPr>
              <a:xfrm>
                <a:off x="2988742" y="10801300"/>
                <a:ext cx="360040" cy="216024"/>
              </a:xfrm>
              <a:prstGeom prst="ellipse">
                <a:avLst/>
              </a:prstGeom>
              <a:solidFill>
                <a:srgbClr val="FFFF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0" name="129 - TextBox"/>
              <p:cNvSpPr txBox="1"/>
              <p:nvPr/>
            </p:nvSpPr>
            <p:spPr>
              <a:xfrm>
                <a:off x="2942612" y="10795118"/>
                <a:ext cx="478016" cy="246221"/>
              </a:xfrm>
              <a:prstGeom prst="rect">
                <a:avLst/>
              </a:prstGeom>
              <a:noFill/>
            </p:spPr>
            <p:txBody>
              <a:bodyPr wrap="none" rtlCol="0">
                <a:spAutoFit/>
              </a:bodyPr>
              <a:lstStyle/>
              <a:p>
                <a:r>
                  <a:rPr lang="en-US" sz="1000" b="1" dirty="0" smtClean="0"/>
                  <a:t>LC3-II</a:t>
                </a:r>
                <a:endParaRPr lang="el-GR" sz="1000" b="1" dirty="0"/>
              </a:p>
            </p:txBody>
          </p:sp>
        </p:grpSp>
        <p:grpSp>
          <p:nvGrpSpPr>
            <p:cNvPr id="236" name="131 - Ομάδα"/>
            <p:cNvGrpSpPr/>
            <p:nvPr/>
          </p:nvGrpSpPr>
          <p:grpSpPr>
            <a:xfrm>
              <a:off x="6338672" y="9038035"/>
              <a:ext cx="478016" cy="246221"/>
              <a:chOff x="2942612" y="10795118"/>
              <a:chExt cx="478016" cy="246221"/>
            </a:xfrm>
          </p:grpSpPr>
          <p:sp>
            <p:nvSpPr>
              <p:cNvPr id="133" name="132 - Έλλειψη"/>
              <p:cNvSpPr/>
              <p:nvPr/>
            </p:nvSpPr>
            <p:spPr>
              <a:xfrm>
                <a:off x="2988742" y="10801300"/>
                <a:ext cx="360040" cy="216024"/>
              </a:xfrm>
              <a:prstGeom prst="ellipse">
                <a:avLst/>
              </a:prstGeom>
              <a:solidFill>
                <a:srgbClr val="FFFF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4" name="133 - TextBox"/>
              <p:cNvSpPr txBox="1"/>
              <p:nvPr/>
            </p:nvSpPr>
            <p:spPr>
              <a:xfrm>
                <a:off x="2942612" y="10795118"/>
                <a:ext cx="478016" cy="246221"/>
              </a:xfrm>
              <a:prstGeom prst="rect">
                <a:avLst/>
              </a:prstGeom>
              <a:noFill/>
            </p:spPr>
            <p:txBody>
              <a:bodyPr wrap="none" rtlCol="0">
                <a:spAutoFit/>
              </a:bodyPr>
              <a:lstStyle/>
              <a:p>
                <a:r>
                  <a:rPr lang="en-US" sz="1000" b="1" dirty="0" smtClean="0"/>
                  <a:t>LC3-II</a:t>
                </a:r>
                <a:endParaRPr lang="el-GR" sz="1000" b="1" dirty="0"/>
              </a:p>
            </p:txBody>
          </p:sp>
        </p:grpSp>
        <p:grpSp>
          <p:nvGrpSpPr>
            <p:cNvPr id="239" name="134 - Ομάδα"/>
            <p:cNvGrpSpPr/>
            <p:nvPr/>
          </p:nvGrpSpPr>
          <p:grpSpPr>
            <a:xfrm>
              <a:off x="6908268" y="9334018"/>
              <a:ext cx="478016" cy="246221"/>
              <a:chOff x="2921346" y="10795118"/>
              <a:chExt cx="478016" cy="246221"/>
            </a:xfrm>
          </p:grpSpPr>
          <p:sp>
            <p:nvSpPr>
              <p:cNvPr id="136" name="135 - Έλλειψη"/>
              <p:cNvSpPr/>
              <p:nvPr/>
            </p:nvSpPr>
            <p:spPr>
              <a:xfrm>
                <a:off x="2988742" y="10801300"/>
                <a:ext cx="360040" cy="216024"/>
              </a:xfrm>
              <a:prstGeom prst="ellipse">
                <a:avLst/>
              </a:prstGeom>
              <a:solidFill>
                <a:srgbClr val="FFFF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7" name="136 - TextBox"/>
              <p:cNvSpPr txBox="1"/>
              <p:nvPr/>
            </p:nvSpPr>
            <p:spPr>
              <a:xfrm>
                <a:off x="2921346" y="10795118"/>
                <a:ext cx="478016" cy="246221"/>
              </a:xfrm>
              <a:prstGeom prst="rect">
                <a:avLst/>
              </a:prstGeom>
              <a:noFill/>
            </p:spPr>
            <p:txBody>
              <a:bodyPr wrap="none" rtlCol="0">
                <a:spAutoFit/>
              </a:bodyPr>
              <a:lstStyle/>
              <a:p>
                <a:r>
                  <a:rPr lang="en-US" sz="1000" b="1" dirty="0" smtClean="0"/>
                  <a:t>LC3-II</a:t>
                </a:r>
                <a:endParaRPr lang="el-GR" sz="1000" b="1" dirty="0"/>
              </a:p>
            </p:txBody>
          </p:sp>
        </p:grpSp>
        <p:pic>
          <p:nvPicPr>
            <p:cNvPr id="142" name="141 - Εικόνα" descr="RER6.jpg"/>
            <p:cNvPicPr>
              <a:picLocks noChangeAspect="1"/>
            </p:cNvPicPr>
            <p:nvPr/>
          </p:nvPicPr>
          <p:blipFill>
            <a:blip r:embed="rId11" cstate="print"/>
            <a:stretch>
              <a:fillRect/>
            </a:stretch>
          </p:blipFill>
          <p:spPr>
            <a:xfrm>
              <a:off x="8118089" y="9295083"/>
              <a:ext cx="260014" cy="313200"/>
            </a:xfrm>
            <a:prstGeom prst="rect">
              <a:avLst/>
            </a:prstGeom>
          </p:spPr>
        </p:pic>
        <p:pic>
          <p:nvPicPr>
            <p:cNvPr id="143" name="142 - Εικόνα" descr="mitochondrion_5.jpg"/>
            <p:cNvPicPr>
              <a:picLocks noChangeAspect="1"/>
            </p:cNvPicPr>
            <p:nvPr/>
          </p:nvPicPr>
          <p:blipFill>
            <a:blip r:embed="rId12" cstate="print"/>
            <a:stretch>
              <a:fillRect/>
            </a:stretch>
          </p:blipFill>
          <p:spPr>
            <a:xfrm rot="20117160">
              <a:off x="7967680" y="8919207"/>
              <a:ext cx="483480" cy="244800"/>
            </a:xfrm>
            <a:prstGeom prst="rect">
              <a:avLst/>
            </a:prstGeom>
          </p:spPr>
        </p:pic>
        <p:grpSp>
          <p:nvGrpSpPr>
            <p:cNvPr id="242" name="147 - Ομάδα"/>
            <p:cNvGrpSpPr/>
            <p:nvPr/>
          </p:nvGrpSpPr>
          <p:grpSpPr>
            <a:xfrm>
              <a:off x="7457762" y="8865926"/>
              <a:ext cx="404278" cy="288000"/>
              <a:chOff x="2704635" y="10537014"/>
              <a:chExt cx="452442" cy="340374"/>
            </a:xfrm>
          </p:grpSpPr>
          <p:sp>
            <p:nvSpPr>
              <p:cNvPr id="146" name="145 - Έλλειψη"/>
              <p:cNvSpPr/>
              <p:nvPr/>
            </p:nvSpPr>
            <p:spPr>
              <a:xfrm>
                <a:off x="2760846" y="10537014"/>
                <a:ext cx="362600" cy="340374"/>
              </a:xfrm>
              <a:prstGeom prst="ellipse">
                <a:avLst/>
              </a:prstGeom>
              <a:solidFill>
                <a:srgbClr val="DDF3AB"/>
              </a:solidFill>
              <a:ln w="158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5" name="144 - TextBox"/>
              <p:cNvSpPr txBox="1"/>
              <p:nvPr/>
            </p:nvSpPr>
            <p:spPr>
              <a:xfrm>
                <a:off x="2704635" y="10539098"/>
                <a:ext cx="452442" cy="309185"/>
              </a:xfrm>
              <a:prstGeom prst="rect">
                <a:avLst/>
              </a:prstGeom>
              <a:noFill/>
            </p:spPr>
            <p:txBody>
              <a:bodyPr wrap="none" rtlCol="0">
                <a:spAutoFit/>
              </a:bodyPr>
              <a:lstStyle/>
              <a:p>
                <a:r>
                  <a:rPr lang="en-US" sz="1100" b="1" dirty="0" smtClean="0"/>
                  <a:t>p62</a:t>
                </a:r>
                <a:endParaRPr lang="el-GR" sz="1100" b="1" dirty="0"/>
              </a:p>
            </p:txBody>
          </p:sp>
        </p:grpSp>
        <p:cxnSp>
          <p:nvCxnSpPr>
            <p:cNvPr id="161" name="160 - Ευθεία γραμμή σύνδεσης"/>
            <p:cNvCxnSpPr/>
            <p:nvPr/>
          </p:nvCxnSpPr>
          <p:spPr>
            <a:xfrm rot="-1560000" flipV="1">
              <a:off x="7261263" y="9110480"/>
              <a:ext cx="216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161 - Ευθεία γραμμή σύνδεσης"/>
            <p:cNvCxnSpPr/>
            <p:nvPr/>
          </p:nvCxnSpPr>
          <p:spPr>
            <a:xfrm rot="1260000" flipV="1">
              <a:off x="7850989" y="9030529"/>
              <a:ext cx="126000" cy="79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174 - Ευθεία γραμμή σύνδεσης"/>
            <p:cNvCxnSpPr/>
            <p:nvPr/>
          </p:nvCxnSpPr>
          <p:spPr>
            <a:xfrm rot="900000" flipV="1">
              <a:off x="7909696" y="9388553"/>
              <a:ext cx="216000" cy="79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175 - Ευθεία γραμμή σύνδεσης"/>
            <p:cNvCxnSpPr/>
            <p:nvPr/>
          </p:nvCxnSpPr>
          <p:spPr>
            <a:xfrm rot="-1020000" flipV="1">
              <a:off x="7341902" y="9424594"/>
              <a:ext cx="216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185 - Ευθεία γραμμή σύνδεσης"/>
            <p:cNvCxnSpPr/>
            <p:nvPr/>
          </p:nvCxnSpPr>
          <p:spPr>
            <a:xfrm rot="4620000" flipV="1">
              <a:off x="7613212" y="9556855"/>
              <a:ext cx="216000" cy="79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186 - Ευθεία γραμμή σύνδεσης"/>
            <p:cNvCxnSpPr/>
            <p:nvPr/>
          </p:nvCxnSpPr>
          <p:spPr>
            <a:xfrm rot="-5160000" flipV="1">
              <a:off x="7567318" y="9519022"/>
              <a:ext cx="10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8" name="214 - Ομάδα"/>
            <p:cNvGrpSpPr/>
            <p:nvPr/>
          </p:nvGrpSpPr>
          <p:grpSpPr>
            <a:xfrm>
              <a:off x="6132711" y="9048711"/>
              <a:ext cx="324000" cy="288000"/>
              <a:chOff x="7771838" y="10772853"/>
              <a:chExt cx="300946" cy="207055"/>
            </a:xfrm>
          </p:grpSpPr>
          <p:sp>
            <p:nvSpPr>
              <p:cNvPr id="216" name="TextBox 96"/>
              <p:cNvSpPr txBox="1"/>
              <p:nvPr/>
            </p:nvSpPr>
            <p:spPr>
              <a:xfrm>
                <a:off x="7771838" y="10772853"/>
                <a:ext cx="300946" cy="207055"/>
              </a:xfrm>
              <a:prstGeom prst="rect">
                <a:avLst/>
              </a:prstGeom>
              <a:noFill/>
            </p:spPr>
            <p:txBody>
              <a:bodyPr wrap="none" rtlCol="0">
                <a:spAutoFit/>
              </a:bodyPr>
              <a:lstStyle/>
              <a:p>
                <a:r>
                  <a:rPr lang="en-US" sz="900" dirty="0" smtClean="0"/>
                  <a:t>PE</a:t>
                </a:r>
                <a:endParaRPr lang="el-GR" sz="900" dirty="0"/>
              </a:p>
            </p:txBody>
          </p:sp>
          <p:sp>
            <p:nvSpPr>
              <p:cNvPr id="217" name="216 - Έλλειψη"/>
              <p:cNvSpPr/>
              <p:nvPr/>
            </p:nvSpPr>
            <p:spPr>
              <a:xfrm>
                <a:off x="7830269" y="10784414"/>
                <a:ext cx="167192" cy="129167"/>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900"/>
              </a:p>
            </p:txBody>
          </p:sp>
        </p:grpSp>
        <p:grpSp>
          <p:nvGrpSpPr>
            <p:cNvPr id="260" name="217 - Ομάδα"/>
            <p:cNvGrpSpPr/>
            <p:nvPr/>
          </p:nvGrpSpPr>
          <p:grpSpPr>
            <a:xfrm>
              <a:off x="6545274" y="8650585"/>
              <a:ext cx="324000" cy="288000"/>
              <a:chOff x="7771835" y="10766666"/>
              <a:chExt cx="288829" cy="226043"/>
            </a:xfrm>
          </p:grpSpPr>
          <p:sp>
            <p:nvSpPr>
              <p:cNvPr id="219" name="TextBox 96"/>
              <p:cNvSpPr txBox="1"/>
              <p:nvPr/>
            </p:nvSpPr>
            <p:spPr>
              <a:xfrm>
                <a:off x="7771835" y="10766666"/>
                <a:ext cx="288829" cy="226043"/>
              </a:xfrm>
              <a:prstGeom prst="rect">
                <a:avLst/>
              </a:prstGeom>
              <a:noFill/>
            </p:spPr>
            <p:txBody>
              <a:bodyPr wrap="none" rtlCol="0">
                <a:spAutoFit/>
              </a:bodyPr>
              <a:lstStyle/>
              <a:p>
                <a:r>
                  <a:rPr lang="en-US" sz="900" dirty="0" smtClean="0"/>
                  <a:t>PE</a:t>
                </a:r>
                <a:endParaRPr lang="el-GR" sz="900" dirty="0"/>
              </a:p>
            </p:txBody>
          </p:sp>
          <p:sp>
            <p:nvSpPr>
              <p:cNvPr id="220" name="219 - Έλλειψη"/>
              <p:cNvSpPr/>
              <p:nvPr/>
            </p:nvSpPr>
            <p:spPr>
              <a:xfrm>
                <a:off x="7830269" y="10784414"/>
                <a:ext cx="144415" cy="129167"/>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262" name="220 - Ομάδα"/>
            <p:cNvGrpSpPr/>
            <p:nvPr/>
          </p:nvGrpSpPr>
          <p:grpSpPr>
            <a:xfrm>
              <a:off x="7076755" y="8880362"/>
              <a:ext cx="300082" cy="230832"/>
              <a:chOff x="7771832" y="10740042"/>
              <a:chExt cx="300946" cy="207054"/>
            </a:xfrm>
          </p:grpSpPr>
          <p:sp>
            <p:nvSpPr>
              <p:cNvPr id="222" name="TextBox 96"/>
              <p:cNvSpPr txBox="1"/>
              <p:nvPr/>
            </p:nvSpPr>
            <p:spPr>
              <a:xfrm>
                <a:off x="7771832" y="10740042"/>
                <a:ext cx="300946" cy="207054"/>
              </a:xfrm>
              <a:prstGeom prst="rect">
                <a:avLst/>
              </a:prstGeom>
              <a:noFill/>
            </p:spPr>
            <p:txBody>
              <a:bodyPr wrap="none" rtlCol="0">
                <a:spAutoFit/>
              </a:bodyPr>
              <a:lstStyle/>
              <a:p>
                <a:r>
                  <a:rPr lang="en-US" sz="900" dirty="0" smtClean="0"/>
                  <a:t>PE</a:t>
                </a:r>
                <a:endParaRPr lang="el-GR" sz="900" dirty="0"/>
              </a:p>
            </p:txBody>
          </p:sp>
          <p:sp>
            <p:nvSpPr>
              <p:cNvPr id="223" name="222 - Έλλειψη"/>
              <p:cNvSpPr/>
              <p:nvPr/>
            </p:nvSpPr>
            <p:spPr>
              <a:xfrm>
                <a:off x="7830263" y="10765299"/>
                <a:ext cx="180518" cy="161458"/>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273" name="223 - Ομάδα"/>
            <p:cNvGrpSpPr/>
            <p:nvPr/>
          </p:nvGrpSpPr>
          <p:grpSpPr>
            <a:xfrm>
              <a:off x="7193337" y="9202266"/>
              <a:ext cx="324000" cy="252000"/>
              <a:chOff x="7771835" y="10759190"/>
              <a:chExt cx="324933" cy="226043"/>
            </a:xfrm>
          </p:grpSpPr>
          <p:sp>
            <p:nvSpPr>
              <p:cNvPr id="225" name="TextBox 96"/>
              <p:cNvSpPr txBox="1"/>
              <p:nvPr/>
            </p:nvSpPr>
            <p:spPr>
              <a:xfrm>
                <a:off x="7771835" y="10759190"/>
                <a:ext cx="324933" cy="226043"/>
              </a:xfrm>
              <a:prstGeom prst="rect">
                <a:avLst/>
              </a:prstGeom>
              <a:noFill/>
            </p:spPr>
            <p:txBody>
              <a:bodyPr wrap="none" rtlCol="0">
                <a:spAutoFit/>
              </a:bodyPr>
              <a:lstStyle/>
              <a:p>
                <a:r>
                  <a:rPr lang="en-US" sz="900" dirty="0" smtClean="0"/>
                  <a:t>PE</a:t>
                </a:r>
                <a:endParaRPr lang="el-GR" sz="900" dirty="0"/>
              </a:p>
            </p:txBody>
          </p:sp>
          <p:sp>
            <p:nvSpPr>
              <p:cNvPr id="226" name="225 - Έλλειψη"/>
              <p:cNvSpPr/>
              <p:nvPr/>
            </p:nvSpPr>
            <p:spPr>
              <a:xfrm>
                <a:off x="7830265" y="10784446"/>
                <a:ext cx="180518" cy="161459"/>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313" name="312 - Ομάδα"/>
            <p:cNvGrpSpPr/>
            <p:nvPr/>
          </p:nvGrpSpPr>
          <p:grpSpPr>
            <a:xfrm>
              <a:off x="6229102" y="9410961"/>
              <a:ext cx="300082" cy="230832"/>
              <a:chOff x="6229102" y="9410961"/>
              <a:chExt cx="300082" cy="230832"/>
            </a:xfrm>
          </p:grpSpPr>
          <p:sp>
            <p:nvSpPr>
              <p:cNvPr id="213" name="TextBox 96"/>
              <p:cNvSpPr txBox="1"/>
              <p:nvPr/>
            </p:nvSpPr>
            <p:spPr>
              <a:xfrm>
                <a:off x="6229102" y="9410961"/>
                <a:ext cx="300082" cy="230832"/>
              </a:xfrm>
              <a:prstGeom prst="rect">
                <a:avLst/>
              </a:prstGeom>
              <a:noFill/>
            </p:spPr>
            <p:txBody>
              <a:bodyPr wrap="none" rtlCol="0">
                <a:spAutoFit/>
              </a:bodyPr>
              <a:lstStyle/>
              <a:p>
                <a:r>
                  <a:rPr lang="en-US" sz="900" dirty="0" smtClean="0"/>
                  <a:t>PE</a:t>
                </a:r>
                <a:endParaRPr lang="el-GR" sz="900" dirty="0"/>
              </a:p>
            </p:txBody>
          </p:sp>
          <p:sp>
            <p:nvSpPr>
              <p:cNvPr id="275" name="274 - Έλλειψη"/>
              <p:cNvSpPr/>
              <p:nvPr/>
            </p:nvSpPr>
            <p:spPr>
              <a:xfrm>
                <a:off x="6280756" y="9429863"/>
                <a:ext cx="180000" cy="1800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900"/>
              </a:p>
            </p:txBody>
          </p:sp>
        </p:grpSp>
        <p:sp>
          <p:nvSpPr>
            <p:cNvPr id="285" name="284 - Έλλειψη"/>
            <p:cNvSpPr/>
            <p:nvPr/>
          </p:nvSpPr>
          <p:spPr>
            <a:xfrm>
              <a:off x="7569971" y="9218891"/>
              <a:ext cx="324000" cy="288000"/>
            </a:xfrm>
            <a:prstGeom prst="ellipse">
              <a:avLst/>
            </a:prstGeom>
            <a:solidFill>
              <a:srgbClr val="DDF3AB"/>
            </a:solidFill>
            <a:ln w="158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6" name="285 - TextBox"/>
            <p:cNvSpPr txBox="1"/>
            <p:nvPr/>
          </p:nvSpPr>
          <p:spPr>
            <a:xfrm>
              <a:off x="7525987" y="9220662"/>
              <a:ext cx="404278" cy="261610"/>
            </a:xfrm>
            <a:prstGeom prst="rect">
              <a:avLst/>
            </a:prstGeom>
            <a:noFill/>
          </p:spPr>
          <p:txBody>
            <a:bodyPr wrap="none" rtlCol="0">
              <a:spAutoFit/>
            </a:bodyPr>
            <a:lstStyle/>
            <a:p>
              <a:r>
                <a:rPr lang="en-US" sz="1100" b="1" dirty="0" smtClean="0"/>
                <a:t>p62</a:t>
              </a:r>
              <a:endParaRPr lang="el-GR" sz="1100" b="1" dirty="0"/>
            </a:p>
          </p:txBody>
        </p:sp>
      </p:grpSp>
      <p:pic>
        <p:nvPicPr>
          <p:cNvPr id="271" name="270 - Εικόνα" descr="DNA helix.png"/>
          <p:cNvPicPr>
            <a:picLocks noChangeAspect="1"/>
          </p:cNvPicPr>
          <p:nvPr/>
        </p:nvPicPr>
        <p:blipFill>
          <a:blip r:embed="rId13" cstate="print"/>
          <a:srcRect l="53783" t="40276" b="27071"/>
          <a:stretch>
            <a:fillRect/>
          </a:stretch>
        </p:blipFill>
        <p:spPr>
          <a:xfrm rot="2892318">
            <a:off x="10166856" y="1116645"/>
            <a:ext cx="521477" cy="144000"/>
          </a:xfrm>
          <a:prstGeom prst="rect">
            <a:avLst/>
          </a:prstGeom>
        </p:spPr>
      </p:pic>
      <p:pic>
        <p:nvPicPr>
          <p:cNvPr id="287" name="286 - Εικόνα" descr="DNA helix.png"/>
          <p:cNvPicPr>
            <a:picLocks noChangeAspect="1"/>
          </p:cNvPicPr>
          <p:nvPr/>
        </p:nvPicPr>
        <p:blipFill>
          <a:blip r:embed="rId14" cstate="print"/>
          <a:srcRect l="56049" t="49319" b="27071"/>
          <a:stretch>
            <a:fillRect/>
          </a:stretch>
        </p:blipFill>
        <p:spPr>
          <a:xfrm rot="12012743">
            <a:off x="10600163" y="1439361"/>
            <a:ext cx="685858" cy="144000"/>
          </a:xfrm>
          <a:prstGeom prst="rect">
            <a:avLst/>
          </a:prstGeom>
        </p:spPr>
      </p:pic>
      <p:pic>
        <p:nvPicPr>
          <p:cNvPr id="305" name="46 - Εικόνα" descr="explosion_T.png"/>
          <p:cNvPicPr>
            <a:picLocks noChangeAspect="1"/>
          </p:cNvPicPr>
          <p:nvPr/>
        </p:nvPicPr>
        <p:blipFill>
          <a:blip r:embed="rId15" cstate="print"/>
          <a:srcRect/>
          <a:stretch>
            <a:fillRect/>
          </a:stretch>
        </p:blipFill>
        <p:spPr bwMode="auto">
          <a:xfrm rot="21094437">
            <a:off x="10567898" y="1322116"/>
            <a:ext cx="571396" cy="288032"/>
          </a:xfrm>
          <a:prstGeom prst="rect">
            <a:avLst/>
          </a:prstGeom>
          <a:noFill/>
          <a:ln w="9525">
            <a:noFill/>
            <a:miter lim="800000"/>
            <a:headEnd/>
            <a:tailEnd/>
          </a:ln>
        </p:spPr>
      </p:pic>
      <p:sp>
        <p:nvSpPr>
          <p:cNvPr id="306" name="305 - Πίτα"/>
          <p:cNvSpPr/>
          <p:nvPr/>
        </p:nvSpPr>
        <p:spPr>
          <a:xfrm rot="16200000">
            <a:off x="9872582" y="1195306"/>
            <a:ext cx="480306" cy="539682"/>
          </a:xfrm>
          <a:prstGeom prst="pie">
            <a:avLst/>
          </a:prstGeom>
          <a:solidFill>
            <a:schemeClr val="tx2">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307" name="306 - TextBox"/>
          <p:cNvSpPr txBox="1"/>
          <p:nvPr/>
        </p:nvSpPr>
        <p:spPr>
          <a:xfrm>
            <a:off x="9817627" y="1428385"/>
            <a:ext cx="588623" cy="261610"/>
          </a:xfrm>
          <a:prstGeom prst="rect">
            <a:avLst/>
          </a:prstGeom>
          <a:noFill/>
        </p:spPr>
        <p:txBody>
          <a:bodyPr wrap="none" rtlCol="0">
            <a:spAutoFit/>
          </a:bodyPr>
          <a:lstStyle/>
          <a:p>
            <a:r>
              <a:rPr lang="en-US" sz="1100" b="1" dirty="0" smtClean="0"/>
              <a:t>Top II</a:t>
            </a:r>
            <a:r>
              <a:rPr lang="el-GR" sz="1100" b="1" dirty="0" smtClean="0"/>
              <a:t>β</a:t>
            </a:r>
            <a:endParaRPr lang="el-GR" sz="1100" b="1" dirty="0"/>
          </a:p>
        </p:txBody>
      </p:sp>
      <p:sp>
        <p:nvSpPr>
          <p:cNvPr id="311" name="TextBox 1"/>
          <p:cNvSpPr txBox="1"/>
          <p:nvPr/>
        </p:nvSpPr>
        <p:spPr>
          <a:xfrm>
            <a:off x="396454" y="360140"/>
            <a:ext cx="5314853" cy="646331"/>
          </a:xfrm>
          <a:prstGeom prst="rect">
            <a:avLst/>
          </a:prstGeom>
          <a:noFill/>
        </p:spPr>
        <p:txBody>
          <a:bodyPr wrap="none" rtlCol="0">
            <a:spAutoFit/>
          </a:bodyPr>
          <a:lstStyle/>
          <a:p>
            <a:r>
              <a:rPr lang="el-GR" sz="3600" b="1" dirty="0" smtClean="0"/>
              <a:t>Στάδια</a:t>
            </a:r>
            <a:r>
              <a:rPr lang="el-GR" b="1" dirty="0" smtClean="0"/>
              <a:t> </a:t>
            </a:r>
            <a:r>
              <a:rPr lang="el-GR" sz="3600" b="1" dirty="0" err="1" smtClean="0"/>
              <a:t>μακρο-αυτοφαγίας</a:t>
            </a:r>
            <a:endParaRPr lang="el-GR" sz="3600" b="1" dirty="0"/>
          </a:p>
        </p:txBody>
      </p:sp>
      <p:sp>
        <p:nvSpPr>
          <p:cNvPr id="312" name="Στρογγυλεμένο ορθογώνιο 311"/>
          <p:cNvSpPr/>
          <p:nvPr/>
        </p:nvSpPr>
        <p:spPr>
          <a:xfrm>
            <a:off x="252438" y="1728292"/>
            <a:ext cx="5473337" cy="2448272"/>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5" name="TextBox 314"/>
          <p:cNvSpPr txBox="1"/>
          <p:nvPr/>
        </p:nvSpPr>
        <p:spPr>
          <a:xfrm>
            <a:off x="2500811" y="1863211"/>
            <a:ext cx="1319592" cy="430887"/>
          </a:xfrm>
          <a:prstGeom prst="rect">
            <a:avLst/>
          </a:prstGeom>
          <a:noFill/>
        </p:spPr>
        <p:txBody>
          <a:bodyPr wrap="none" rtlCol="0">
            <a:spAutoFit/>
          </a:bodyPr>
          <a:lstStyle/>
          <a:p>
            <a:r>
              <a:rPr lang="en-US" sz="2200" b="1" dirty="0" smtClean="0"/>
              <a:t>Inhibition</a:t>
            </a:r>
            <a:endParaRPr lang="el-GR" sz="2200" b="1" dirty="0"/>
          </a:p>
        </p:txBody>
      </p:sp>
      <p:sp>
        <p:nvSpPr>
          <p:cNvPr id="316" name="Έλλειψη 315"/>
          <p:cNvSpPr/>
          <p:nvPr/>
        </p:nvSpPr>
        <p:spPr>
          <a:xfrm>
            <a:off x="864630" y="3108513"/>
            <a:ext cx="1116000" cy="432000"/>
          </a:xfrm>
          <a:prstGeom prst="ellipse">
            <a:avLst/>
          </a:prstGeom>
          <a:solidFill>
            <a:srgbClr val="F9EB9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mTORC1</a:t>
            </a:r>
            <a:endParaRPr lang="el-GR" sz="1200" dirty="0">
              <a:solidFill>
                <a:schemeClr val="tx1"/>
              </a:solidFill>
            </a:endParaRPr>
          </a:p>
        </p:txBody>
      </p:sp>
      <p:grpSp>
        <p:nvGrpSpPr>
          <p:cNvPr id="317" name="Ομάδα 316"/>
          <p:cNvGrpSpPr/>
          <p:nvPr/>
        </p:nvGrpSpPr>
        <p:grpSpPr>
          <a:xfrm>
            <a:off x="1999895" y="3175344"/>
            <a:ext cx="520795" cy="360000"/>
            <a:chOff x="2196654" y="2299179"/>
            <a:chExt cx="520795" cy="360000"/>
          </a:xfrm>
        </p:grpSpPr>
        <p:cxnSp>
          <p:nvCxnSpPr>
            <p:cNvPr id="318" name="Ευθεία γραμμή σύνδεσης 317"/>
            <p:cNvCxnSpPr/>
            <p:nvPr/>
          </p:nvCxnSpPr>
          <p:spPr>
            <a:xfrm flipV="1">
              <a:off x="2196654" y="2479015"/>
              <a:ext cx="520795" cy="536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19" name="Ευθεία γραμμή σύνδεσης 318"/>
            <p:cNvCxnSpPr/>
            <p:nvPr/>
          </p:nvCxnSpPr>
          <p:spPr>
            <a:xfrm>
              <a:off x="2717449" y="2299179"/>
              <a:ext cx="0" cy="360000"/>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320" name="Καμπύλο δεξιό βέλος 319"/>
          <p:cNvSpPr/>
          <p:nvPr/>
        </p:nvSpPr>
        <p:spPr>
          <a:xfrm rot="19500000">
            <a:off x="452022" y="2930648"/>
            <a:ext cx="184086" cy="47781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321" name="TextBox 320"/>
          <p:cNvSpPr txBox="1"/>
          <p:nvPr/>
        </p:nvSpPr>
        <p:spPr>
          <a:xfrm>
            <a:off x="396454" y="2324876"/>
            <a:ext cx="1451631" cy="461665"/>
          </a:xfrm>
          <a:prstGeom prst="rect">
            <a:avLst/>
          </a:prstGeom>
          <a:solidFill>
            <a:srgbClr val="FAECEC">
              <a:alpha val="96000"/>
            </a:srgbClr>
          </a:solidFill>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p:spPr>
        <p:txBody>
          <a:bodyPr wrap="square" rtlCol="0">
            <a:spAutoFit/>
          </a:bodyPr>
          <a:lstStyle/>
          <a:p>
            <a:r>
              <a:rPr lang="en-US" sz="1200" dirty="0"/>
              <a:t>n</a:t>
            </a:r>
            <a:r>
              <a:rPr lang="en-US" sz="1200" dirty="0" smtClean="0"/>
              <a:t>utrients/growth factors abundance</a:t>
            </a:r>
            <a:endParaRPr lang="el-GR" sz="1200" dirty="0"/>
          </a:p>
        </p:txBody>
      </p:sp>
      <p:grpSp>
        <p:nvGrpSpPr>
          <p:cNvPr id="322" name="Ομάδα 321"/>
          <p:cNvGrpSpPr/>
          <p:nvPr/>
        </p:nvGrpSpPr>
        <p:grpSpPr>
          <a:xfrm>
            <a:off x="2628702" y="2651968"/>
            <a:ext cx="2911390" cy="1104625"/>
            <a:chOff x="2628702" y="4591907"/>
            <a:chExt cx="2911390" cy="1104625"/>
          </a:xfrm>
        </p:grpSpPr>
        <p:sp>
          <p:nvSpPr>
            <p:cNvPr id="323" name="Έλλειψη 322"/>
            <p:cNvSpPr/>
            <p:nvPr/>
          </p:nvSpPr>
          <p:spPr>
            <a:xfrm>
              <a:off x="2628702" y="5078388"/>
              <a:ext cx="1008000" cy="396000"/>
            </a:xfrm>
            <a:prstGeom prst="ellipse">
              <a:avLst/>
            </a:prstGeom>
            <a:solidFill>
              <a:srgbClr val="F1C7C7"/>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ULK1/2</a:t>
              </a:r>
              <a:endParaRPr lang="el-GR" sz="1200" dirty="0">
                <a:solidFill>
                  <a:schemeClr val="tx1"/>
                </a:solidFill>
              </a:endParaRPr>
            </a:p>
          </p:txBody>
        </p:sp>
        <p:sp>
          <p:nvSpPr>
            <p:cNvPr id="324" name="Έλλειψη 323"/>
            <p:cNvSpPr/>
            <p:nvPr/>
          </p:nvSpPr>
          <p:spPr>
            <a:xfrm>
              <a:off x="3336825" y="4763010"/>
              <a:ext cx="1152000" cy="432000"/>
            </a:xfrm>
            <a:prstGeom prst="ellipse">
              <a:avLst/>
            </a:prstGeom>
            <a:solidFill>
              <a:schemeClr val="accent1">
                <a:lumMod val="20000"/>
                <a:lumOff val="80000"/>
              </a:schemeClr>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mAtg13</a:t>
              </a:r>
              <a:endParaRPr lang="el-GR" sz="1200" dirty="0">
                <a:solidFill>
                  <a:schemeClr val="tx1"/>
                </a:solidFill>
              </a:endParaRPr>
            </a:p>
          </p:txBody>
        </p:sp>
        <p:sp>
          <p:nvSpPr>
            <p:cNvPr id="325" name="Έλλειψη 324"/>
            <p:cNvSpPr/>
            <p:nvPr/>
          </p:nvSpPr>
          <p:spPr>
            <a:xfrm>
              <a:off x="3467690" y="5336532"/>
              <a:ext cx="972000" cy="360000"/>
            </a:xfrm>
            <a:prstGeom prst="ellipse">
              <a:avLst/>
            </a:prstGeom>
            <a:solidFill>
              <a:srgbClr val="FCF8AA"/>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FIP200</a:t>
              </a:r>
              <a:endParaRPr lang="el-GR" sz="1200" dirty="0">
                <a:solidFill>
                  <a:schemeClr val="tx1"/>
                </a:solidFill>
              </a:endParaRPr>
            </a:p>
          </p:txBody>
        </p:sp>
        <p:sp>
          <p:nvSpPr>
            <p:cNvPr id="326" name="Έλλειψη 325"/>
            <p:cNvSpPr/>
            <p:nvPr/>
          </p:nvSpPr>
          <p:spPr>
            <a:xfrm>
              <a:off x="4316092" y="4877953"/>
              <a:ext cx="1224000" cy="396000"/>
            </a:xfrm>
            <a:prstGeom prst="ellipse">
              <a:avLst/>
            </a:prstGeom>
            <a:solidFill>
              <a:schemeClr val="accent1">
                <a:lumMod val="40000"/>
                <a:lumOff val="60000"/>
              </a:schemeClr>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mAtg101</a:t>
              </a:r>
              <a:endParaRPr lang="el-GR" sz="1200" dirty="0">
                <a:solidFill>
                  <a:schemeClr val="tx1"/>
                </a:solidFill>
              </a:endParaRPr>
            </a:p>
          </p:txBody>
        </p:sp>
        <p:sp>
          <p:nvSpPr>
            <p:cNvPr id="327" name="Έλλειψη 326"/>
            <p:cNvSpPr/>
            <p:nvPr/>
          </p:nvSpPr>
          <p:spPr>
            <a:xfrm>
              <a:off x="2755979" y="4927725"/>
              <a:ext cx="216000" cy="180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P</a:t>
              </a:r>
              <a:endParaRPr lang="el-GR" sz="1200" dirty="0">
                <a:solidFill>
                  <a:schemeClr val="tx1"/>
                </a:solidFill>
              </a:endParaRPr>
            </a:p>
          </p:txBody>
        </p:sp>
        <p:sp>
          <p:nvSpPr>
            <p:cNvPr id="328" name="Έλλειψη 327"/>
            <p:cNvSpPr/>
            <p:nvPr/>
          </p:nvSpPr>
          <p:spPr>
            <a:xfrm>
              <a:off x="3620099" y="4591907"/>
              <a:ext cx="216000" cy="180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P</a:t>
              </a:r>
              <a:endParaRPr lang="el-GR" sz="1200" dirty="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1"/>
                                        </p:tgtEl>
                                        <p:attrNameLst>
                                          <p:attrName>style.visibility</p:attrName>
                                        </p:attrNameLst>
                                      </p:cBhvr>
                                      <p:to>
                                        <p:strVal val="visible"/>
                                      </p:to>
                                    </p:set>
                                    <p:animEffect transition="in" filter="fade">
                                      <p:cBhvr>
                                        <p:cTn id="7" dur="500"/>
                                        <p:tgtEl>
                                          <p:spTgt spid="3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2"/>
                                        </p:tgtEl>
                                        <p:attrNameLst>
                                          <p:attrName>style.visibility</p:attrName>
                                        </p:attrNameLst>
                                      </p:cBhvr>
                                      <p:to>
                                        <p:strVal val="visible"/>
                                      </p:to>
                                    </p:set>
                                    <p:animEffect transition="in" filter="fade">
                                      <p:cBhvr>
                                        <p:cTn id="12" dur="500"/>
                                        <p:tgtEl>
                                          <p:spTgt spid="3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5"/>
                                        </p:tgtEl>
                                        <p:attrNameLst>
                                          <p:attrName>style.visibility</p:attrName>
                                        </p:attrNameLst>
                                      </p:cBhvr>
                                      <p:to>
                                        <p:strVal val="visible"/>
                                      </p:to>
                                    </p:set>
                                    <p:animEffect transition="in" filter="fade">
                                      <p:cBhvr>
                                        <p:cTn id="15" dur="500"/>
                                        <p:tgtEl>
                                          <p:spTgt spid="3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6"/>
                                        </p:tgtEl>
                                        <p:attrNameLst>
                                          <p:attrName>style.visibility</p:attrName>
                                        </p:attrNameLst>
                                      </p:cBhvr>
                                      <p:to>
                                        <p:strVal val="visible"/>
                                      </p:to>
                                    </p:set>
                                    <p:animEffect transition="in" filter="fade">
                                      <p:cBhvr>
                                        <p:cTn id="18" dur="500"/>
                                        <p:tgtEl>
                                          <p:spTgt spid="316"/>
                                        </p:tgtEl>
                                      </p:cBhvr>
                                    </p:animEffect>
                                  </p:childTnLst>
                                </p:cTn>
                              </p:par>
                              <p:par>
                                <p:cTn id="19" presetID="10" presetClass="entr" presetSubtype="0" fill="hold" nodeType="withEffect">
                                  <p:stCondLst>
                                    <p:cond delay="0"/>
                                  </p:stCondLst>
                                  <p:childTnLst>
                                    <p:set>
                                      <p:cBhvr>
                                        <p:cTn id="20" dur="1" fill="hold">
                                          <p:stCondLst>
                                            <p:cond delay="0"/>
                                          </p:stCondLst>
                                        </p:cTn>
                                        <p:tgtEl>
                                          <p:spTgt spid="317"/>
                                        </p:tgtEl>
                                        <p:attrNameLst>
                                          <p:attrName>style.visibility</p:attrName>
                                        </p:attrNameLst>
                                      </p:cBhvr>
                                      <p:to>
                                        <p:strVal val="visible"/>
                                      </p:to>
                                    </p:set>
                                    <p:animEffect transition="in" filter="fade">
                                      <p:cBhvr>
                                        <p:cTn id="21" dur="500"/>
                                        <p:tgtEl>
                                          <p:spTgt spid="3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20"/>
                                        </p:tgtEl>
                                        <p:attrNameLst>
                                          <p:attrName>style.visibility</p:attrName>
                                        </p:attrNameLst>
                                      </p:cBhvr>
                                      <p:to>
                                        <p:strVal val="visible"/>
                                      </p:to>
                                    </p:set>
                                    <p:animEffect transition="in" filter="fade">
                                      <p:cBhvr>
                                        <p:cTn id="24" dur="500"/>
                                        <p:tgtEl>
                                          <p:spTgt spid="3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21"/>
                                        </p:tgtEl>
                                        <p:attrNameLst>
                                          <p:attrName>style.visibility</p:attrName>
                                        </p:attrNameLst>
                                      </p:cBhvr>
                                      <p:to>
                                        <p:strVal val="visible"/>
                                      </p:to>
                                    </p:set>
                                    <p:animEffect transition="in" filter="fade">
                                      <p:cBhvr>
                                        <p:cTn id="27" dur="500"/>
                                        <p:tgtEl>
                                          <p:spTgt spid="321"/>
                                        </p:tgtEl>
                                      </p:cBhvr>
                                    </p:animEffect>
                                  </p:childTnLst>
                                </p:cTn>
                              </p:par>
                              <p:par>
                                <p:cTn id="28" presetID="10" presetClass="entr" presetSubtype="0" fill="hold" nodeType="withEffect">
                                  <p:stCondLst>
                                    <p:cond delay="0"/>
                                  </p:stCondLst>
                                  <p:childTnLst>
                                    <p:set>
                                      <p:cBhvr>
                                        <p:cTn id="29" dur="1" fill="hold">
                                          <p:stCondLst>
                                            <p:cond delay="0"/>
                                          </p:stCondLst>
                                        </p:cTn>
                                        <p:tgtEl>
                                          <p:spTgt spid="322"/>
                                        </p:tgtEl>
                                        <p:attrNameLst>
                                          <p:attrName>style.visibility</p:attrName>
                                        </p:attrNameLst>
                                      </p:cBhvr>
                                      <p:to>
                                        <p:strVal val="visible"/>
                                      </p:to>
                                    </p:set>
                                    <p:animEffect transition="in" filter="fade">
                                      <p:cBhvr>
                                        <p:cTn id="30" dur="500"/>
                                        <p:tgtEl>
                                          <p:spTgt spid="32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childTnLst>
                                </p:cTn>
                              </p:par>
                              <p:par>
                                <p:cTn id="42" presetID="10"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1000"/>
                                        <p:tgtEl>
                                          <p:spTgt spid="34"/>
                                        </p:tgtEl>
                                      </p:cBhvr>
                                    </p:animEffect>
                                  </p:childTnLst>
                                </p:cTn>
                              </p:par>
                              <p:par>
                                <p:cTn id="48" presetID="10" presetClass="entr" presetSubtype="0"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childTnLst>
                                </p:cTn>
                              </p:par>
                              <p:par>
                                <p:cTn id="51" presetID="10" presetClass="entr" presetSubtype="0"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1000"/>
                                        <p:tgtEl>
                                          <p:spTgt spid="41"/>
                                        </p:tgtEl>
                                      </p:cBhvr>
                                    </p:animEffect>
                                  </p:childTnLst>
                                </p:cTn>
                              </p:par>
                              <p:par>
                                <p:cTn id="54" presetID="10" presetClass="entr" presetSubtype="0" fill="hold"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1000"/>
                                        <p:tgtEl>
                                          <p:spTgt spid="4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79"/>
                                        </p:tgtEl>
                                        <p:attrNameLst>
                                          <p:attrName>style.visibility</p:attrName>
                                        </p:attrNameLst>
                                      </p:cBhvr>
                                      <p:to>
                                        <p:strVal val="visible"/>
                                      </p:to>
                                    </p:set>
                                    <p:animEffect transition="in" filter="fade">
                                      <p:cBhvr>
                                        <p:cTn id="59" dur="1000"/>
                                        <p:tgtEl>
                                          <p:spTgt spid="17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5"/>
                                        </p:tgtEl>
                                        <p:attrNameLst>
                                          <p:attrName>style.visibility</p:attrName>
                                        </p:attrNameLst>
                                      </p:cBhvr>
                                      <p:to>
                                        <p:strVal val="visible"/>
                                      </p:to>
                                    </p:set>
                                    <p:animEffect transition="in" filter="fade">
                                      <p:cBhvr>
                                        <p:cTn id="70" dur="500"/>
                                        <p:tgtEl>
                                          <p:spTgt spid="5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fade">
                                      <p:cBhvr>
                                        <p:cTn id="73" dur="500"/>
                                        <p:tgtEl>
                                          <p:spTgt spid="5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fade">
                                      <p:cBhvr>
                                        <p:cTn id="76" dur="500"/>
                                        <p:tgtEl>
                                          <p:spTgt spid="5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8"/>
                                        </p:tgtEl>
                                        <p:attrNameLst>
                                          <p:attrName>style.visibility</p:attrName>
                                        </p:attrNameLst>
                                      </p:cBhvr>
                                      <p:to>
                                        <p:strVal val="visible"/>
                                      </p:to>
                                    </p:set>
                                    <p:animEffect transition="in" filter="fade">
                                      <p:cBhvr>
                                        <p:cTn id="79" dur="500"/>
                                        <p:tgtEl>
                                          <p:spTgt spid="5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fade">
                                      <p:cBhvr>
                                        <p:cTn id="82" dur="500"/>
                                        <p:tgtEl>
                                          <p:spTgt spid="59"/>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60"/>
                                        </p:tgtEl>
                                        <p:attrNameLst>
                                          <p:attrName>style.visibility</p:attrName>
                                        </p:attrNameLst>
                                      </p:cBhvr>
                                      <p:to>
                                        <p:strVal val="visible"/>
                                      </p:to>
                                    </p:set>
                                    <p:animEffect transition="in" filter="fade">
                                      <p:cBhvr>
                                        <p:cTn id="85" dur="500"/>
                                        <p:tgtEl>
                                          <p:spTgt spid="60"/>
                                        </p:tgtEl>
                                      </p:cBhvr>
                                    </p:animEffect>
                                  </p:childTnLst>
                                </p:cTn>
                              </p:par>
                              <p:par>
                                <p:cTn id="86" presetID="10" presetClass="entr" presetSubtype="0" fill="hold" nodeType="with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fade">
                                      <p:cBhvr>
                                        <p:cTn id="88" dur="500"/>
                                        <p:tgtEl>
                                          <p:spTgt spid="18"/>
                                        </p:tgtEl>
                                      </p:cBhvr>
                                    </p:animEffect>
                                  </p:childTnLst>
                                </p:cTn>
                              </p:par>
                              <p:par>
                                <p:cTn id="89" presetID="10" presetClass="entr" presetSubtype="0" fill="hold" nodeType="withEffect">
                                  <p:stCondLst>
                                    <p:cond delay="0"/>
                                  </p:stCondLst>
                                  <p:childTnLst>
                                    <p:set>
                                      <p:cBhvr>
                                        <p:cTn id="90" dur="1" fill="hold">
                                          <p:stCondLst>
                                            <p:cond delay="0"/>
                                          </p:stCondLst>
                                        </p:cTn>
                                        <p:tgtEl>
                                          <p:spTgt spid="139"/>
                                        </p:tgtEl>
                                        <p:attrNameLst>
                                          <p:attrName>style.visibility</p:attrName>
                                        </p:attrNameLst>
                                      </p:cBhvr>
                                      <p:to>
                                        <p:strVal val="visible"/>
                                      </p:to>
                                    </p:set>
                                    <p:animEffect transition="in" filter="fade">
                                      <p:cBhvr>
                                        <p:cTn id="91" dur="500"/>
                                        <p:tgtEl>
                                          <p:spTgt spid="139"/>
                                        </p:tgtEl>
                                      </p:cBhvr>
                                    </p:animEffect>
                                  </p:childTnLst>
                                </p:cTn>
                              </p:par>
                              <p:par>
                                <p:cTn id="92" presetID="10" presetClass="entr" presetSubtype="0" fill="hold" nodeType="withEffect">
                                  <p:stCondLst>
                                    <p:cond delay="0"/>
                                  </p:stCondLst>
                                  <p:childTnLst>
                                    <p:set>
                                      <p:cBhvr>
                                        <p:cTn id="93" dur="1" fill="hold">
                                          <p:stCondLst>
                                            <p:cond delay="0"/>
                                          </p:stCondLst>
                                        </p:cTn>
                                        <p:tgtEl>
                                          <p:spTgt spid="140"/>
                                        </p:tgtEl>
                                        <p:attrNameLst>
                                          <p:attrName>style.visibility</p:attrName>
                                        </p:attrNameLst>
                                      </p:cBhvr>
                                      <p:to>
                                        <p:strVal val="visible"/>
                                      </p:to>
                                    </p:set>
                                    <p:animEffect transition="in" filter="fade">
                                      <p:cBhvr>
                                        <p:cTn id="94" dur="500"/>
                                        <p:tgtEl>
                                          <p:spTgt spid="140"/>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62"/>
                                        </p:tgtEl>
                                        <p:attrNameLst>
                                          <p:attrName>style.visibility</p:attrName>
                                        </p:attrNameLst>
                                      </p:cBhvr>
                                      <p:to>
                                        <p:strVal val="visible"/>
                                      </p:to>
                                    </p:set>
                                    <p:animEffect transition="in" filter="fade">
                                      <p:cBhvr>
                                        <p:cTn id="97" dur="500"/>
                                        <p:tgtEl>
                                          <p:spTgt spid="62"/>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3"/>
                                        </p:tgtEl>
                                        <p:attrNameLst>
                                          <p:attrName>style.visibility</p:attrName>
                                        </p:attrNameLst>
                                      </p:cBhvr>
                                      <p:to>
                                        <p:strVal val="visible"/>
                                      </p:to>
                                    </p:set>
                                    <p:animEffect transition="in" filter="fade">
                                      <p:cBhvr>
                                        <p:cTn id="102" dur="500"/>
                                        <p:tgtEl>
                                          <p:spTgt spid="13"/>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68"/>
                                        </p:tgtEl>
                                        <p:attrNameLst>
                                          <p:attrName>style.visibility</p:attrName>
                                        </p:attrNameLst>
                                      </p:cBhvr>
                                      <p:to>
                                        <p:strVal val="visible"/>
                                      </p:to>
                                    </p:set>
                                    <p:animEffect transition="in" filter="fade">
                                      <p:cBhvr>
                                        <p:cTn id="105" dur="500"/>
                                        <p:tgtEl>
                                          <p:spTgt spid="68"/>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26"/>
                                        </p:tgtEl>
                                        <p:attrNameLst>
                                          <p:attrName>style.visibility</p:attrName>
                                        </p:attrNameLst>
                                      </p:cBhvr>
                                      <p:to>
                                        <p:strVal val="visible"/>
                                      </p:to>
                                    </p:set>
                                    <p:animEffect transition="in" filter="fade">
                                      <p:cBhvr>
                                        <p:cTn id="110" dur="500"/>
                                        <p:tgtEl>
                                          <p:spTgt spid="26"/>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109"/>
                                        </p:tgtEl>
                                        <p:attrNameLst>
                                          <p:attrName>style.visibility</p:attrName>
                                        </p:attrNameLst>
                                      </p:cBhvr>
                                      <p:to>
                                        <p:strVal val="visible"/>
                                      </p:to>
                                    </p:set>
                                    <p:animEffect transition="in" filter="fade">
                                      <p:cBhvr>
                                        <p:cTn id="115" dur="500"/>
                                        <p:tgtEl>
                                          <p:spTgt spid="109"/>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54"/>
                                        </p:tgtEl>
                                        <p:attrNameLst>
                                          <p:attrName>style.visibility</p:attrName>
                                        </p:attrNameLst>
                                      </p:cBhvr>
                                      <p:to>
                                        <p:strVal val="visible"/>
                                      </p:to>
                                    </p:set>
                                    <p:animEffect transition="in" filter="fade">
                                      <p:cBhvr>
                                        <p:cTn id="118" dur="500"/>
                                        <p:tgtEl>
                                          <p:spTgt spid="54"/>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73"/>
                                        </p:tgtEl>
                                        <p:attrNameLst>
                                          <p:attrName>style.visibility</p:attrName>
                                        </p:attrNameLst>
                                      </p:cBhvr>
                                      <p:to>
                                        <p:strVal val="visible"/>
                                      </p:to>
                                    </p:set>
                                    <p:animEffect transition="in" filter="fade">
                                      <p:cBhvr>
                                        <p:cTn id="121" dur="500"/>
                                        <p:tgtEl>
                                          <p:spTgt spid="73"/>
                                        </p:tgtEl>
                                      </p:cBhvr>
                                    </p:animEffect>
                                  </p:childTnLst>
                                </p:cTn>
                              </p:par>
                              <p:par>
                                <p:cTn id="122" presetID="10" presetClass="entr" presetSubtype="0" fill="hold" nodeType="withEffect">
                                  <p:stCondLst>
                                    <p:cond delay="0"/>
                                  </p:stCondLst>
                                  <p:childTnLst>
                                    <p:set>
                                      <p:cBhvr>
                                        <p:cTn id="123" dur="1" fill="hold">
                                          <p:stCondLst>
                                            <p:cond delay="0"/>
                                          </p:stCondLst>
                                        </p:cTn>
                                        <p:tgtEl>
                                          <p:spTgt spid="98"/>
                                        </p:tgtEl>
                                        <p:attrNameLst>
                                          <p:attrName>style.visibility</p:attrName>
                                        </p:attrNameLst>
                                      </p:cBhvr>
                                      <p:to>
                                        <p:strVal val="visible"/>
                                      </p:to>
                                    </p:set>
                                    <p:animEffect transition="in" filter="fade">
                                      <p:cBhvr>
                                        <p:cTn id="124" dur="500"/>
                                        <p:tgtEl>
                                          <p:spTgt spid="98"/>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00"/>
                                        </p:tgtEl>
                                        <p:attrNameLst>
                                          <p:attrName>style.visibility</p:attrName>
                                        </p:attrNameLst>
                                      </p:cBhvr>
                                      <p:to>
                                        <p:strVal val="visible"/>
                                      </p:to>
                                    </p:set>
                                    <p:animEffect transition="in" filter="fade">
                                      <p:cBhvr>
                                        <p:cTn id="127" dur="500"/>
                                        <p:tgtEl>
                                          <p:spTgt spid="100"/>
                                        </p:tgtEl>
                                      </p:cBhvr>
                                    </p:animEffect>
                                  </p:childTnLst>
                                </p:cTn>
                              </p:par>
                              <p:par>
                                <p:cTn id="128" presetID="10" presetClass="entr" presetSubtype="0" fill="hold" nodeType="withEffect">
                                  <p:stCondLst>
                                    <p:cond delay="0"/>
                                  </p:stCondLst>
                                  <p:childTnLst>
                                    <p:set>
                                      <p:cBhvr>
                                        <p:cTn id="129" dur="1" fill="hold">
                                          <p:stCondLst>
                                            <p:cond delay="0"/>
                                          </p:stCondLst>
                                        </p:cTn>
                                        <p:tgtEl>
                                          <p:spTgt spid="103"/>
                                        </p:tgtEl>
                                        <p:attrNameLst>
                                          <p:attrName>style.visibility</p:attrName>
                                        </p:attrNameLst>
                                      </p:cBhvr>
                                      <p:to>
                                        <p:strVal val="visible"/>
                                      </p:to>
                                    </p:set>
                                    <p:animEffect transition="in" filter="fade">
                                      <p:cBhvr>
                                        <p:cTn id="130" dur="500"/>
                                        <p:tgtEl>
                                          <p:spTgt spid="103"/>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04"/>
                                        </p:tgtEl>
                                        <p:attrNameLst>
                                          <p:attrName>style.visibility</p:attrName>
                                        </p:attrNameLst>
                                      </p:cBhvr>
                                      <p:to>
                                        <p:strVal val="visible"/>
                                      </p:to>
                                    </p:set>
                                    <p:animEffect transition="in" filter="fade">
                                      <p:cBhvr>
                                        <p:cTn id="133" dur="500"/>
                                        <p:tgtEl>
                                          <p:spTgt spid="104"/>
                                        </p:tgtEl>
                                      </p:cBhvr>
                                    </p:animEffect>
                                  </p:childTnLst>
                                </p:cTn>
                              </p:par>
                              <p:par>
                                <p:cTn id="134" presetID="10" presetClass="entr" presetSubtype="0" fill="hold" nodeType="withEffect">
                                  <p:stCondLst>
                                    <p:cond delay="0"/>
                                  </p:stCondLst>
                                  <p:childTnLst>
                                    <p:set>
                                      <p:cBhvr>
                                        <p:cTn id="135" dur="1" fill="hold">
                                          <p:stCondLst>
                                            <p:cond delay="0"/>
                                          </p:stCondLst>
                                        </p:cTn>
                                        <p:tgtEl>
                                          <p:spTgt spid="74"/>
                                        </p:tgtEl>
                                        <p:attrNameLst>
                                          <p:attrName>style.visibility</p:attrName>
                                        </p:attrNameLst>
                                      </p:cBhvr>
                                      <p:to>
                                        <p:strVal val="visible"/>
                                      </p:to>
                                    </p:set>
                                    <p:animEffect transition="in" filter="fade">
                                      <p:cBhvr>
                                        <p:cTn id="136" dur="500"/>
                                        <p:tgtEl>
                                          <p:spTgt spid="74"/>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84"/>
                                        </p:tgtEl>
                                        <p:attrNameLst>
                                          <p:attrName>style.visibility</p:attrName>
                                        </p:attrNameLst>
                                      </p:cBhvr>
                                      <p:to>
                                        <p:strVal val="visible"/>
                                      </p:to>
                                    </p:set>
                                    <p:animEffect transition="in" filter="fade">
                                      <p:cBhvr>
                                        <p:cTn id="139" dur="500"/>
                                        <p:tgtEl>
                                          <p:spTgt spid="84"/>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108"/>
                                        </p:tgtEl>
                                        <p:attrNameLst>
                                          <p:attrName>style.visibility</p:attrName>
                                        </p:attrNameLst>
                                      </p:cBhvr>
                                      <p:to>
                                        <p:strVal val="visible"/>
                                      </p:to>
                                    </p:set>
                                    <p:animEffect transition="in" filter="fade">
                                      <p:cBhvr>
                                        <p:cTn id="142" dur="500"/>
                                        <p:tgtEl>
                                          <p:spTgt spid="108"/>
                                        </p:tgtEl>
                                      </p:cBhvr>
                                    </p:animEffect>
                                  </p:childTnLst>
                                </p:cTn>
                              </p:par>
                              <p:par>
                                <p:cTn id="143" presetID="10" presetClass="entr" presetSubtype="0" fill="hold" nodeType="withEffect">
                                  <p:stCondLst>
                                    <p:cond delay="0"/>
                                  </p:stCondLst>
                                  <p:childTnLst>
                                    <p:set>
                                      <p:cBhvr>
                                        <p:cTn id="144" dur="1" fill="hold">
                                          <p:stCondLst>
                                            <p:cond delay="0"/>
                                          </p:stCondLst>
                                        </p:cTn>
                                        <p:tgtEl>
                                          <p:spTgt spid="30"/>
                                        </p:tgtEl>
                                        <p:attrNameLst>
                                          <p:attrName>style.visibility</p:attrName>
                                        </p:attrNameLst>
                                      </p:cBhvr>
                                      <p:to>
                                        <p:strVal val="visible"/>
                                      </p:to>
                                    </p:set>
                                    <p:animEffect transition="in" filter="fade">
                                      <p:cBhvr>
                                        <p:cTn id="145" dur="500"/>
                                        <p:tgtEl>
                                          <p:spTgt spid="30"/>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107"/>
                                        </p:tgtEl>
                                        <p:attrNameLst>
                                          <p:attrName>style.visibility</p:attrName>
                                        </p:attrNameLst>
                                      </p:cBhvr>
                                      <p:to>
                                        <p:strVal val="visible"/>
                                      </p:to>
                                    </p:set>
                                    <p:animEffect transition="in" filter="fade">
                                      <p:cBhvr>
                                        <p:cTn id="148" dur="500"/>
                                        <p:tgtEl>
                                          <p:spTgt spid="107"/>
                                        </p:tgtEl>
                                      </p:cBhvr>
                                    </p:animEffect>
                                  </p:childTnLst>
                                </p:cTn>
                              </p:par>
                              <p:par>
                                <p:cTn id="149" presetID="10" presetClass="entr" presetSubtype="0" fill="hold" nodeType="withEffect">
                                  <p:stCondLst>
                                    <p:cond delay="0"/>
                                  </p:stCondLst>
                                  <p:childTnLst>
                                    <p:set>
                                      <p:cBhvr>
                                        <p:cTn id="150" dur="1" fill="hold">
                                          <p:stCondLst>
                                            <p:cond delay="0"/>
                                          </p:stCondLst>
                                        </p:cTn>
                                        <p:tgtEl>
                                          <p:spTgt spid="245"/>
                                        </p:tgtEl>
                                        <p:attrNameLst>
                                          <p:attrName>style.visibility</p:attrName>
                                        </p:attrNameLst>
                                      </p:cBhvr>
                                      <p:to>
                                        <p:strVal val="visible"/>
                                      </p:to>
                                    </p:set>
                                    <p:animEffect transition="in" filter="fade">
                                      <p:cBhvr>
                                        <p:cTn id="151" dur="500"/>
                                        <p:tgtEl>
                                          <p:spTgt spid="245"/>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269"/>
                                        </p:tgtEl>
                                        <p:attrNameLst>
                                          <p:attrName>style.visibility</p:attrName>
                                        </p:attrNameLst>
                                      </p:cBhvr>
                                      <p:to>
                                        <p:strVal val="visible"/>
                                      </p:to>
                                    </p:set>
                                    <p:animEffect transition="in" filter="fade">
                                      <p:cBhvr>
                                        <p:cTn id="154" dur="500"/>
                                        <p:tgtEl>
                                          <p:spTgt spid="269"/>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nodeType="clickEffect">
                                  <p:stCondLst>
                                    <p:cond delay="0"/>
                                  </p:stCondLst>
                                  <p:childTnLst>
                                    <p:set>
                                      <p:cBhvr>
                                        <p:cTn id="158" dur="1" fill="hold">
                                          <p:stCondLst>
                                            <p:cond delay="0"/>
                                          </p:stCondLst>
                                        </p:cTn>
                                        <p:tgtEl>
                                          <p:spTgt spid="314"/>
                                        </p:tgtEl>
                                        <p:attrNameLst>
                                          <p:attrName>style.visibility</p:attrName>
                                        </p:attrNameLst>
                                      </p:cBhvr>
                                      <p:to>
                                        <p:strVal val="visible"/>
                                      </p:to>
                                    </p:set>
                                    <p:animEffect transition="in" filter="fade">
                                      <p:cBhvr>
                                        <p:cTn id="159" dur="500"/>
                                        <p:tgtEl>
                                          <p:spTgt spid="314"/>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nodeType="clickEffect">
                                  <p:stCondLst>
                                    <p:cond delay="0"/>
                                  </p:stCondLst>
                                  <p:childTnLst>
                                    <p:set>
                                      <p:cBhvr>
                                        <p:cTn id="163" dur="1" fill="hold">
                                          <p:stCondLst>
                                            <p:cond delay="0"/>
                                          </p:stCondLst>
                                        </p:cTn>
                                        <p:tgtEl>
                                          <p:spTgt spid="33"/>
                                        </p:tgtEl>
                                        <p:attrNameLst>
                                          <p:attrName>style.visibility</p:attrName>
                                        </p:attrNameLst>
                                      </p:cBhvr>
                                      <p:to>
                                        <p:strVal val="visible"/>
                                      </p:to>
                                    </p:set>
                                    <p:animEffect transition="in" filter="fade">
                                      <p:cBhvr>
                                        <p:cTn id="164" dur="500"/>
                                        <p:tgtEl>
                                          <p:spTgt spid="33"/>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92"/>
                                        </p:tgtEl>
                                        <p:attrNameLst>
                                          <p:attrName>style.visibility</p:attrName>
                                        </p:attrNameLst>
                                      </p:cBhvr>
                                      <p:to>
                                        <p:strVal val="visible"/>
                                      </p:to>
                                    </p:set>
                                    <p:animEffect transition="in" filter="fade">
                                      <p:cBhvr>
                                        <p:cTn id="167" dur="500"/>
                                        <p:tgtEl>
                                          <p:spTgt spid="92"/>
                                        </p:tgtEl>
                                      </p:cBhvr>
                                    </p:animEffect>
                                  </p:childTnLst>
                                </p:cTn>
                              </p:par>
                              <p:par>
                                <p:cTn id="168" presetID="10" presetClass="entr" presetSubtype="0" fill="hold" nodeType="withEffect">
                                  <p:stCondLst>
                                    <p:cond delay="0"/>
                                  </p:stCondLst>
                                  <p:childTnLst>
                                    <p:set>
                                      <p:cBhvr>
                                        <p:cTn id="169" dur="1" fill="hold">
                                          <p:stCondLst>
                                            <p:cond delay="0"/>
                                          </p:stCondLst>
                                        </p:cTn>
                                        <p:tgtEl>
                                          <p:spTgt spid="46"/>
                                        </p:tgtEl>
                                        <p:attrNameLst>
                                          <p:attrName>style.visibility</p:attrName>
                                        </p:attrNameLst>
                                      </p:cBhvr>
                                      <p:to>
                                        <p:strVal val="visible"/>
                                      </p:to>
                                    </p:set>
                                    <p:animEffect transition="in" filter="fade">
                                      <p:cBhvr>
                                        <p:cTn id="170" dur="500"/>
                                        <p:tgtEl>
                                          <p:spTgt spid="46"/>
                                        </p:tgtEl>
                                      </p:cBhvr>
                                    </p:animEffect>
                                  </p:childTnLst>
                                </p:cTn>
                              </p:par>
                              <p:par>
                                <p:cTn id="171" presetID="10" presetClass="entr" presetSubtype="0" fill="hold" nodeType="withEffect">
                                  <p:stCondLst>
                                    <p:cond delay="0"/>
                                  </p:stCondLst>
                                  <p:childTnLst>
                                    <p:set>
                                      <p:cBhvr>
                                        <p:cTn id="172" dur="1" fill="hold">
                                          <p:stCondLst>
                                            <p:cond delay="0"/>
                                          </p:stCondLst>
                                        </p:cTn>
                                        <p:tgtEl>
                                          <p:spTgt spid="63"/>
                                        </p:tgtEl>
                                        <p:attrNameLst>
                                          <p:attrName>style.visibility</p:attrName>
                                        </p:attrNameLst>
                                      </p:cBhvr>
                                      <p:to>
                                        <p:strVal val="visible"/>
                                      </p:to>
                                    </p:set>
                                    <p:animEffect transition="in" filter="fade">
                                      <p:cBhvr>
                                        <p:cTn id="173" dur="500"/>
                                        <p:tgtEl>
                                          <p:spTgt spid="63"/>
                                        </p:tgtEl>
                                      </p:cBhvr>
                                    </p:animEffect>
                                  </p:childTnLst>
                                </p:cTn>
                              </p:par>
                              <p:par>
                                <p:cTn id="174" presetID="10" presetClass="entr" presetSubtype="0" fill="hold" nodeType="withEffect">
                                  <p:stCondLst>
                                    <p:cond delay="0"/>
                                  </p:stCondLst>
                                  <p:childTnLst>
                                    <p:set>
                                      <p:cBhvr>
                                        <p:cTn id="175" dur="1" fill="hold">
                                          <p:stCondLst>
                                            <p:cond delay="0"/>
                                          </p:stCondLst>
                                        </p:cTn>
                                        <p:tgtEl>
                                          <p:spTgt spid="64"/>
                                        </p:tgtEl>
                                        <p:attrNameLst>
                                          <p:attrName>style.visibility</p:attrName>
                                        </p:attrNameLst>
                                      </p:cBhvr>
                                      <p:to>
                                        <p:strVal val="visible"/>
                                      </p:to>
                                    </p:set>
                                    <p:animEffect transition="in" filter="fade">
                                      <p:cBhvr>
                                        <p:cTn id="176" dur="500"/>
                                        <p:tgtEl>
                                          <p:spTgt spid="64"/>
                                        </p:tgtEl>
                                      </p:cBhvr>
                                    </p:animEffect>
                                  </p:childTnLst>
                                </p:cTn>
                              </p:par>
                              <p:par>
                                <p:cTn id="177" presetID="10" presetClass="entr" presetSubtype="0" fill="hold" nodeType="withEffect">
                                  <p:stCondLst>
                                    <p:cond delay="0"/>
                                  </p:stCondLst>
                                  <p:childTnLst>
                                    <p:set>
                                      <p:cBhvr>
                                        <p:cTn id="178" dur="1" fill="hold">
                                          <p:stCondLst>
                                            <p:cond delay="0"/>
                                          </p:stCondLst>
                                        </p:cTn>
                                        <p:tgtEl>
                                          <p:spTgt spid="66"/>
                                        </p:tgtEl>
                                        <p:attrNameLst>
                                          <p:attrName>style.visibility</p:attrName>
                                        </p:attrNameLst>
                                      </p:cBhvr>
                                      <p:to>
                                        <p:strVal val="visible"/>
                                      </p:to>
                                    </p:set>
                                    <p:animEffect transition="in" filter="fade">
                                      <p:cBhvr>
                                        <p:cTn id="179" dur="500"/>
                                        <p:tgtEl>
                                          <p:spTgt spid="66"/>
                                        </p:tgtEl>
                                      </p:cBhvr>
                                    </p:animEffect>
                                  </p:childTnLst>
                                </p:cTn>
                              </p:par>
                              <p:par>
                                <p:cTn id="180" presetID="10" presetClass="entr" presetSubtype="0" fill="hold" nodeType="withEffect">
                                  <p:stCondLst>
                                    <p:cond delay="0"/>
                                  </p:stCondLst>
                                  <p:childTnLst>
                                    <p:set>
                                      <p:cBhvr>
                                        <p:cTn id="181" dur="1" fill="hold">
                                          <p:stCondLst>
                                            <p:cond delay="0"/>
                                          </p:stCondLst>
                                        </p:cTn>
                                        <p:tgtEl>
                                          <p:spTgt spid="71"/>
                                        </p:tgtEl>
                                        <p:attrNameLst>
                                          <p:attrName>style.visibility</p:attrName>
                                        </p:attrNameLst>
                                      </p:cBhvr>
                                      <p:to>
                                        <p:strVal val="visible"/>
                                      </p:to>
                                    </p:set>
                                    <p:animEffect transition="in" filter="fade">
                                      <p:cBhvr>
                                        <p:cTn id="182" dur="500"/>
                                        <p:tgtEl>
                                          <p:spTgt spid="71"/>
                                        </p:tgtEl>
                                      </p:cBhvr>
                                    </p:animEffect>
                                  </p:childTnLst>
                                </p:cTn>
                              </p:par>
                              <p:par>
                                <p:cTn id="183" presetID="10" presetClass="entr" presetSubtype="0" fill="hold" nodeType="withEffect">
                                  <p:stCondLst>
                                    <p:cond delay="0"/>
                                  </p:stCondLst>
                                  <p:childTnLst>
                                    <p:set>
                                      <p:cBhvr>
                                        <p:cTn id="184" dur="1" fill="hold">
                                          <p:stCondLst>
                                            <p:cond delay="0"/>
                                          </p:stCondLst>
                                        </p:cTn>
                                        <p:tgtEl>
                                          <p:spTgt spid="188"/>
                                        </p:tgtEl>
                                        <p:attrNameLst>
                                          <p:attrName>style.visibility</p:attrName>
                                        </p:attrNameLst>
                                      </p:cBhvr>
                                      <p:to>
                                        <p:strVal val="visible"/>
                                      </p:to>
                                    </p:set>
                                    <p:animEffect transition="in" filter="fade">
                                      <p:cBhvr>
                                        <p:cTn id="185" dur="500"/>
                                        <p:tgtEl>
                                          <p:spTgt spid="188"/>
                                        </p:tgtEl>
                                      </p:cBhvr>
                                    </p:animEffect>
                                  </p:childTnLst>
                                </p:cTn>
                              </p:par>
                              <p:par>
                                <p:cTn id="186" presetID="10" presetClass="entr" presetSubtype="0" fill="hold" nodeType="withEffect">
                                  <p:stCondLst>
                                    <p:cond delay="0"/>
                                  </p:stCondLst>
                                  <p:childTnLst>
                                    <p:set>
                                      <p:cBhvr>
                                        <p:cTn id="187" dur="1" fill="hold">
                                          <p:stCondLst>
                                            <p:cond delay="0"/>
                                          </p:stCondLst>
                                        </p:cTn>
                                        <p:tgtEl>
                                          <p:spTgt spid="189"/>
                                        </p:tgtEl>
                                        <p:attrNameLst>
                                          <p:attrName>style.visibility</p:attrName>
                                        </p:attrNameLst>
                                      </p:cBhvr>
                                      <p:to>
                                        <p:strVal val="visible"/>
                                      </p:to>
                                    </p:set>
                                    <p:animEffect transition="in" filter="fade">
                                      <p:cBhvr>
                                        <p:cTn id="188" dur="500"/>
                                        <p:tgtEl>
                                          <p:spTgt spid="189"/>
                                        </p:tgtEl>
                                      </p:cBhvr>
                                    </p:animEffect>
                                  </p:childTnLst>
                                </p:cTn>
                              </p:par>
                              <p:par>
                                <p:cTn id="189" presetID="10" presetClass="entr" presetSubtype="0" fill="hold" nodeType="withEffect">
                                  <p:stCondLst>
                                    <p:cond delay="0"/>
                                  </p:stCondLst>
                                  <p:childTnLst>
                                    <p:set>
                                      <p:cBhvr>
                                        <p:cTn id="190" dur="1" fill="hold">
                                          <p:stCondLst>
                                            <p:cond delay="0"/>
                                          </p:stCondLst>
                                        </p:cTn>
                                        <p:tgtEl>
                                          <p:spTgt spid="190"/>
                                        </p:tgtEl>
                                        <p:attrNameLst>
                                          <p:attrName>style.visibility</p:attrName>
                                        </p:attrNameLst>
                                      </p:cBhvr>
                                      <p:to>
                                        <p:strVal val="visible"/>
                                      </p:to>
                                    </p:set>
                                    <p:animEffect transition="in" filter="fade">
                                      <p:cBhvr>
                                        <p:cTn id="191" dur="500"/>
                                        <p:tgtEl>
                                          <p:spTgt spid="190"/>
                                        </p:tgtEl>
                                      </p:cBhvr>
                                    </p:animEffect>
                                  </p:childTnLst>
                                </p:cTn>
                              </p:par>
                              <p:par>
                                <p:cTn id="192" presetID="10" presetClass="entr" presetSubtype="0" fill="hold" nodeType="withEffect">
                                  <p:stCondLst>
                                    <p:cond delay="0"/>
                                  </p:stCondLst>
                                  <p:childTnLst>
                                    <p:set>
                                      <p:cBhvr>
                                        <p:cTn id="193" dur="1" fill="hold">
                                          <p:stCondLst>
                                            <p:cond delay="0"/>
                                          </p:stCondLst>
                                        </p:cTn>
                                        <p:tgtEl>
                                          <p:spTgt spid="191"/>
                                        </p:tgtEl>
                                        <p:attrNameLst>
                                          <p:attrName>style.visibility</p:attrName>
                                        </p:attrNameLst>
                                      </p:cBhvr>
                                      <p:to>
                                        <p:strVal val="visible"/>
                                      </p:to>
                                    </p:set>
                                    <p:animEffect transition="in" filter="fade">
                                      <p:cBhvr>
                                        <p:cTn id="194" dur="500"/>
                                        <p:tgtEl>
                                          <p:spTgt spid="191"/>
                                        </p:tgtEl>
                                      </p:cBhvr>
                                    </p:animEffect>
                                  </p:childTnLst>
                                </p:cTn>
                              </p:par>
                              <p:par>
                                <p:cTn id="195" presetID="10" presetClass="entr" presetSubtype="0" fill="hold" nodeType="withEffect">
                                  <p:stCondLst>
                                    <p:cond delay="0"/>
                                  </p:stCondLst>
                                  <p:childTnLst>
                                    <p:set>
                                      <p:cBhvr>
                                        <p:cTn id="196" dur="1" fill="hold">
                                          <p:stCondLst>
                                            <p:cond delay="0"/>
                                          </p:stCondLst>
                                        </p:cTn>
                                        <p:tgtEl>
                                          <p:spTgt spid="192"/>
                                        </p:tgtEl>
                                        <p:attrNameLst>
                                          <p:attrName>style.visibility</p:attrName>
                                        </p:attrNameLst>
                                      </p:cBhvr>
                                      <p:to>
                                        <p:strVal val="visible"/>
                                      </p:to>
                                    </p:set>
                                    <p:animEffect transition="in" filter="fade">
                                      <p:cBhvr>
                                        <p:cTn id="197" dur="500"/>
                                        <p:tgtEl>
                                          <p:spTgt spid="192"/>
                                        </p:tgtEl>
                                      </p:cBhvr>
                                    </p:animEffect>
                                  </p:childTnLst>
                                </p:cTn>
                              </p:par>
                              <p:par>
                                <p:cTn id="198" presetID="10" presetClass="entr" presetSubtype="0" fill="hold" nodeType="withEffect">
                                  <p:stCondLst>
                                    <p:cond delay="0"/>
                                  </p:stCondLst>
                                  <p:childTnLst>
                                    <p:set>
                                      <p:cBhvr>
                                        <p:cTn id="199" dur="1" fill="hold">
                                          <p:stCondLst>
                                            <p:cond delay="0"/>
                                          </p:stCondLst>
                                        </p:cTn>
                                        <p:tgtEl>
                                          <p:spTgt spid="72"/>
                                        </p:tgtEl>
                                        <p:attrNameLst>
                                          <p:attrName>style.visibility</p:attrName>
                                        </p:attrNameLst>
                                      </p:cBhvr>
                                      <p:to>
                                        <p:strVal val="visible"/>
                                      </p:to>
                                    </p:set>
                                    <p:animEffect transition="in" filter="fade">
                                      <p:cBhvr>
                                        <p:cTn id="200" dur="500"/>
                                        <p:tgtEl>
                                          <p:spTgt spid="72"/>
                                        </p:tgtEl>
                                      </p:cBhvr>
                                    </p:animEffect>
                                  </p:childTnLst>
                                </p:cTn>
                              </p:par>
                              <p:par>
                                <p:cTn id="201" presetID="10" presetClass="entr" presetSubtype="0" fill="hold" nodeType="withEffect">
                                  <p:stCondLst>
                                    <p:cond delay="0"/>
                                  </p:stCondLst>
                                  <p:childTnLst>
                                    <p:set>
                                      <p:cBhvr>
                                        <p:cTn id="202" dur="1" fill="hold">
                                          <p:stCondLst>
                                            <p:cond delay="0"/>
                                          </p:stCondLst>
                                        </p:cTn>
                                        <p:tgtEl>
                                          <p:spTgt spid="83"/>
                                        </p:tgtEl>
                                        <p:attrNameLst>
                                          <p:attrName>style.visibility</p:attrName>
                                        </p:attrNameLst>
                                      </p:cBhvr>
                                      <p:to>
                                        <p:strVal val="visible"/>
                                      </p:to>
                                    </p:set>
                                    <p:animEffect transition="in" filter="fade">
                                      <p:cBhvr>
                                        <p:cTn id="203" dur="500"/>
                                        <p:tgtEl>
                                          <p:spTgt spid="83"/>
                                        </p:tgtEl>
                                      </p:cBhvr>
                                    </p:animEffect>
                                  </p:childTnLst>
                                </p:cTn>
                              </p:par>
                              <p:par>
                                <p:cTn id="204" presetID="10" presetClass="entr" presetSubtype="0" fill="hold" nodeType="withEffect">
                                  <p:stCondLst>
                                    <p:cond delay="0"/>
                                  </p:stCondLst>
                                  <p:childTnLst>
                                    <p:set>
                                      <p:cBhvr>
                                        <p:cTn id="205" dur="1" fill="hold">
                                          <p:stCondLst>
                                            <p:cond delay="0"/>
                                          </p:stCondLst>
                                        </p:cTn>
                                        <p:tgtEl>
                                          <p:spTgt spid="95"/>
                                        </p:tgtEl>
                                        <p:attrNameLst>
                                          <p:attrName>style.visibility</p:attrName>
                                        </p:attrNameLst>
                                      </p:cBhvr>
                                      <p:to>
                                        <p:strVal val="visible"/>
                                      </p:to>
                                    </p:set>
                                    <p:animEffect transition="in" filter="fade">
                                      <p:cBhvr>
                                        <p:cTn id="206" dur="500"/>
                                        <p:tgtEl>
                                          <p:spTgt spid="95"/>
                                        </p:tgtEl>
                                      </p:cBhvr>
                                    </p:animEffect>
                                  </p:childTnLst>
                                </p:cTn>
                              </p:par>
                              <p:par>
                                <p:cTn id="207" presetID="10" presetClass="entr" presetSubtype="0" fill="hold" nodeType="withEffect">
                                  <p:stCondLst>
                                    <p:cond delay="0"/>
                                  </p:stCondLst>
                                  <p:childTnLst>
                                    <p:set>
                                      <p:cBhvr>
                                        <p:cTn id="208" dur="1" fill="hold">
                                          <p:stCondLst>
                                            <p:cond delay="0"/>
                                          </p:stCondLst>
                                        </p:cTn>
                                        <p:tgtEl>
                                          <p:spTgt spid="288"/>
                                        </p:tgtEl>
                                        <p:attrNameLst>
                                          <p:attrName>style.visibility</p:attrName>
                                        </p:attrNameLst>
                                      </p:cBhvr>
                                      <p:to>
                                        <p:strVal val="visible"/>
                                      </p:to>
                                    </p:set>
                                    <p:animEffect transition="in" filter="fade">
                                      <p:cBhvr>
                                        <p:cTn id="209" dur="500"/>
                                        <p:tgtEl>
                                          <p:spTgt spid="288"/>
                                        </p:tgtEl>
                                      </p:cBhvr>
                                    </p:animEffect>
                                  </p:childTnLst>
                                </p:cTn>
                              </p:par>
                              <p:par>
                                <p:cTn id="210" presetID="10" presetClass="entr" presetSubtype="0" fill="hold" grpId="0" nodeType="withEffect">
                                  <p:stCondLst>
                                    <p:cond delay="0"/>
                                  </p:stCondLst>
                                  <p:childTnLst>
                                    <p:set>
                                      <p:cBhvr>
                                        <p:cTn id="211" dur="1" fill="hold">
                                          <p:stCondLst>
                                            <p:cond delay="0"/>
                                          </p:stCondLst>
                                        </p:cTn>
                                        <p:tgtEl>
                                          <p:spTgt spid="111"/>
                                        </p:tgtEl>
                                        <p:attrNameLst>
                                          <p:attrName>style.visibility</p:attrName>
                                        </p:attrNameLst>
                                      </p:cBhvr>
                                      <p:to>
                                        <p:strVal val="visible"/>
                                      </p:to>
                                    </p:set>
                                    <p:animEffect transition="in" filter="fade">
                                      <p:cBhvr>
                                        <p:cTn id="212" dur="500"/>
                                        <p:tgtEl>
                                          <p:spTgt spid="111"/>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nodeType="clickEffect">
                                  <p:stCondLst>
                                    <p:cond delay="0"/>
                                  </p:stCondLst>
                                  <p:childTnLst>
                                    <p:set>
                                      <p:cBhvr>
                                        <p:cTn id="216" dur="1" fill="hold">
                                          <p:stCondLst>
                                            <p:cond delay="0"/>
                                          </p:stCondLst>
                                        </p:cTn>
                                        <p:tgtEl>
                                          <p:spTgt spid="40"/>
                                        </p:tgtEl>
                                        <p:attrNameLst>
                                          <p:attrName>style.visibility</p:attrName>
                                        </p:attrNameLst>
                                      </p:cBhvr>
                                      <p:to>
                                        <p:strVal val="visible"/>
                                      </p:to>
                                    </p:set>
                                    <p:animEffect transition="in" filter="fade">
                                      <p:cBhvr>
                                        <p:cTn id="217" dur="500"/>
                                        <p:tgtEl>
                                          <p:spTgt spid="40"/>
                                        </p:tgtEl>
                                      </p:cBhvr>
                                    </p:animEffect>
                                  </p:childTnLst>
                                </p:cTn>
                              </p:par>
                              <p:par>
                                <p:cTn id="218" presetID="10" presetClass="entr" presetSubtype="0" fill="hold" grpId="0" nodeType="withEffect">
                                  <p:stCondLst>
                                    <p:cond delay="0"/>
                                  </p:stCondLst>
                                  <p:childTnLst>
                                    <p:set>
                                      <p:cBhvr>
                                        <p:cTn id="219" dur="1" fill="hold">
                                          <p:stCondLst>
                                            <p:cond delay="0"/>
                                          </p:stCondLst>
                                        </p:cTn>
                                        <p:tgtEl>
                                          <p:spTgt spid="144"/>
                                        </p:tgtEl>
                                        <p:attrNameLst>
                                          <p:attrName>style.visibility</p:attrName>
                                        </p:attrNameLst>
                                      </p:cBhvr>
                                      <p:to>
                                        <p:strVal val="visible"/>
                                      </p:to>
                                    </p:set>
                                    <p:animEffect transition="in" filter="fade">
                                      <p:cBhvr>
                                        <p:cTn id="220" dur="500"/>
                                        <p:tgtEl>
                                          <p:spTgt spid="144"/>
                                        </p:tgtEl>
                                      </p:cBhvr>
                                    </p:animEffect>
                                  </p:childTnLst>
                                </p:cTn>
                              </p:par>
                              <p:par>
                                <p:cTn id="221" presetID="10" presetClass="entr" presetSubtype="0" fill="hold" nodeType="withEffect">
                                  <p:stCondLst>
                                    <p:cond delay="0"/>
                                  </p:stCondLst>
                                  <p:childTnLst>
                                    <p:set>
                                      <p:cBhvr>
                                        <p:cTn id="222" dur="1" fill="hold">
                                          <p:stCondLst>
                                            <p:cond delay="0"/>
                                          </p:stCondLst>
                                        </p:cTn>
                                        <p:tgtEl>
                                          <p:spTgt spid="152"/>
                                        </p:tgtEl>
                                        <p:attrNameLst>
                                          <p:attrName>style.visibility</p:attrName>
                                        </p:attrNameLst>
                                      </p:cBhvr>
                                      <p:to>
                                        <p:strVal val="visible"/>
                                      </p:to>
                                    </p:set>
                                    <p:animEffect transition="in" filter="fade">
                                      <p:cBhvr>
                                        <p:cTn id="223" dur="500"/>
                                        <p:tgtEl>
                                          <p:spTgt spid="152"/>
                                        </p:tgtEl>
                                      </p:cBhvr>
                                    </p:animEffect>
                                  </p:childTnLst>
                                </p:cTn>
                              </p:par>
                              <p:par>
                                <p:cTn id="224" presetID="10" presetClass="entr" presetSubtype="0" fill="hold" nodeType="withEffect">
                                  <p:stCondLst>
                                    <p:cond delay="0"/>
                                  </p:stCondLst>
                                  <p:childTnLst>
                                    <p:set>
                                      <p:cBhvr>
                                        <p:cTn id="225" dur="1" fill="hold">
                                          <p:stCondLst>
                                            <p:cond delay="0"/>
                                          </p:stCondLst>
                                        </p:cTn>
                                        <p:tgtEl>
                                          <p:spTgt spid="153"/>
                                        </p:tgtEl>
                                        <p:attrNameLst>
                                          <p:attrName>style.visibility</p:attrName>
                                        </p:attrNameLst>
                                      </p:cBhvr>
                                      <p:to>
                                        <p:strVal val="visible"/>
                                      </p:to>
                                    </p:set>
                                    <p:animEffect transition="in" filter="fade">
                                      <p:cBhvr>
                                        <p:cTn id="226" dur="500"/>
                                        <p:tgtEl>
                                          <p:spTgt spid="153"/>
                                        </p:tgtEl>
                                      </p:cBhvr>
                                    </p:animEffect>
                                  </p:childTnLst>
                                </p:cTn>
                              </p:par>
                              <p:par>
                                <p:cTn id="227" presetID="10" presetClass="entr" presetSubtype="0" fill="hold" grpId="0" nodeType="withEffect">
                                  <p:stCondLst>
                                    <p:cond delay="0"/>
                                  </p:stCondLst>
                                  <p:childTnLst>
                                    <p:set>
                                      <p:cBhvr>
                                        <p:cTn id="228" dur="1" fill="hold">
                                          <p:stCondLst>
                                            <p:cond delay="0"/>
                                          </p:stCondLst>
                                        </p:cTn>
                                        <p:tgtEl>
                                          <p:spTgt spid="196"/>
                                        </p:tgtEl>
                                        <p:attrNameLst>
                                          <p:attrName>style.visibility</p:attrName>
                                        </p:attrNameLst>
                                      </p:cBhvr>
                                      <p:to>
                                        <p:strVal val="visible"/>
                                      </p:to>
                                    </p:set>
                                    <p:animEffect transition="in" filter="fade">
                                      <p:cBhvr>
                                        <p:cTn id="229" dur="500"/>
                                        <p:tgtEl>
                                          <p:spTgt spid="196"/>
                                        </p:tgtEl>
                                      </p:cBhvr>
                                    </p:animEffect>
                                  </p:childTnLst>
                                </p:cTn>
                              </p:par>
                              <p:par>
                                <p:cTn id="230" presetID="10" presetClass="entr" presetSubtype="0" fill="hold" grpId="0" nodeType="withEffect">
                                  <p:stCondLst>
                                    <p:cond delay="0"/>
                                  </p:stCondLst>
                                  <p:childTnLst>
                                    <p:set>
                                      <p:cBhvr>
                                        <p:cTn id="231" dur="1" fill="hold">
                                          <p:stCondLst>
                                            <p:cond delay="0"/>
                                          </p:stCondLst>
                                        </p:cTn>
                                        <p:tgtEl>
                                          <p:spTgt spid="197"/>
                                        </p:tgtEl>
                                        <p:attrNameLst>
                                          <p:attrName>style.visibility</p:attrName>
                                        </p:attrNameLst>
                                      </p:cBhvr>
                                      <p:to>
                                        <p:strVal val="visible"/>
                                      </p:to>
                                    </p:set>
                                    <p:animEffect transition="in" filter="fade">
                                      <p:cBhvr>
                                        <p:cTn id="232" dur="500"/>
                                        <p:tgtEl>
                                          <p:spTgt spid="197"/>
                                        </p:tgtEl>
                                      </p:cBhvr>
                                    </p:animEffect>
                                  </p:childTnLst>
                                </p:cTn>
                              </p:par>
                              <p:par>
                                <p:cTn id="233" presetID="10" presetClass="entr" presetSubtype="0" fill="hold" grpId="0" nodeType="withEffect">
                                  <p:stCondLst>
                                    <p:cond delay="0"/>
                                  </p:stCondLst>
                                  <p:childTnLst>
                                    <p:set>
                                      <p:cBhvr>
                                        <p:cTn id="234" dur="1" fill="hold">
                                          <p:stCondLst>
                                            <p:cond delay="0"/>
                                          </p:stCondLst>
                                        </p:cTn>
                                        <p:tgtEl>
                                          <p:spTgt spid="198"/>
                                        </p:tgtEl>
                                        <p:attrNameLst>
                                          <p:attrName>style.visibility</p:attrName>
                                        </p:attrNameLst>
                                      </p:cBhvr>
                                      <p:to>
                                        <p:strVal val="visible"/>
                                      </p:to>
                                    </p:set>
                                    <p:animEffect transition="in" filter="fade">
                                      <p:cBhvr>
                                        <p:cTn id="235" dur="500"/>
                                        <p:tgtEl>
                                          <p:spTgt spid="198"/>
                                        </p:tgtEl>
                                      </p:cBhvr>
                                    </p:animEffect>
                                  </p:childTnLst>
                                </p:cTn>
                              </p:par>
                              <p:par>
                                <p:cTn id="236" presetID="10" presetClass="entr" presetSubtype="0" fill="hold" grpId="0" nodeType="withEffect">
                                  <p:stCondLst>
                                    <p:cond delay="0"/>
                                  </p:stCondLst>
                                  <p:childTnLst>
                                    <p:set>
                                      <p:cBhvr>
                                        <p:cTn id="237" dur="1" fill="hold">
                                          <p:stCondLst>
                                            <p:cond delay="0"/>
                                          </p:stCondLst>
                                        </p:cTn>
                                        <p:tgtEl>
                                          <p:spTgt spid="199"/>
                                        </p:tgtEl>
                                        <p:attrNameLst>
                                          <p:attrName>style.visibility</p:attrName>
                                        </p:attrNameLst>
                                      </p:cBhvr>
                                      <p:to>
                                        <p:strVal val="visible"/>
                                      </p:to>
                                    </p:set>
                                    <p:animEffect transition="in" filter="fade">
                                      <p:cBhvr>
                                        <p:cTn id="238" dur="500"/>
                                        <p:tgtEl>
                                          <p:spTgt spid="199"/>
                                        </p:tgtEl>
                                      </p:cBhvr>
                                    </p:animEffect>
                                  </p:childTnLst>
                                </p:cTn>
                              </p:par>
                              <p:par>
                                <p:cTn id="239" presetID="10" presetClass="entr" presetSubtype="0" fill="hold" grpId="0" nodeType="withEffect">
                                  <p:stCondLst>
                                    <p:cond delay="0"/>
                                  </p:stCondLst>
                                  <p:childTnLst>
                                    <p:set>
                                      <p:cBhvr>
                                        <p:cTn id="240" dur="1" fill="hold">
                                          <p:stCondLst>
                                            <p:cond delay="0"/>
                                          </p:stCondLst>
                                        </p:cTn>
                                        <p:tgtEl>
                                          <p:spTgt spid="200"/>
                                        </p:tgtEl>
                                        <p:attrNameLst>
                                          <p:attrName>style.visibility</p:attrName>
                                        </p:attrNameLst>
                                      </p:cBhvr>
                                      <p:to>
                                        <p:strVal val="visible"/>
                                      </p:to>
                                    </p:set>
                                    <p:animEffect transition="in" filter="fade">
                                      <p:cBhvr>
                                        <p:cTn id="241" dur="500"/>
                                        <p:tgtEl>
                                          <p:spTgt spid="200"/>
                                        </p:tgtEl>
                                      </p:cBhvr>
                                    </p:animEffect>
                                  </p:childTnLst>
                                </p:cTn>
                              </p:par>
                              <p:par>
                                <p:cTn id="242" presetID="10" presetClass="entr" presetSubtype="0" fill="hold" grpId="0" nodeType="withEffect">
                                  <p:stCondLst>
                                    <p:cond delay="0"/>
                                  </p:stCondLst>
                                  <p:childTnLst>
                                    <p:set>
                                      <p:cBhvr>
                                        <p:cTn id="243" dur="1" fill="hold">
                                          <p:stCondLst>
                                            <p:cond delay="0"/>
                                          </p:stCondLst>
                                        </p:cTn>
                                        <p:tgtEl>
                                          <p:spTgt spid="201"/>
                                        </p:tgtEl>
                                        <p:attrNameLst>
                                          <p:attrName>style.visibility</p:attrName>
                                        </p:attrNameLst>
                                      </p:cBhvr>
                                      <p:to>
                                        <p:strVal val="visible"/>
                                      </p:to>
                                    </p:set>
                                    <p:animEffect transition="in" filter="fade">
                                      <p:cBhvr>
                                        <p:cTn id="244" dur="500"/>
                                        <p:tgtEl>
                                          <p:spTgt spid="201"/>
                                        </p:tgtEl>
                                      </p:cBhvr>
                                    </p:animEffect>
                                  </p:childTnLst>
                                </p:cTn>
                              </p:par>
                              <p:par>
                                <p:cTn id="245" presetID="10" presetClass="entr" presetSubtype="0" fill="hold" grpId="0" nodeType="withEffect">
                                  <p:stCondLst>
                                    <p:cond delay="0"/>
                                  </p:stCondLst>
                                  <p:childTnLst>
                                    <p:set>
                                      <p:cBhvr>
                                        <p:cTn id="246" dur="1" fill="hold">
                                          <p:stCondLst>
                                            <p:cond delay="0"/>
                                          </p:stCondLst>
                                        </p:cTn>
                                        <p:tgtEl>
                                          <p:spTgt spid="202"/>
                                        </p:tgtEl>
                                        <p:attrNameLst>
                                          <p:attrName>style.visibility</p:attrName>
                                        </p:attrNameLst>
                                      </p:cBhvr>
                                      <p:to>
                                        <p:strVal val="visible"/>
                                      </p:to>
                                    </p:set>
                                    <p:animEffect transition="in" filter="fade">
                                      <p:cBhvr>
                                        <p:cTn id="247" dur="500"/>
                                        <p:tgtEl>
                                          <p:spTgt spid="202"/>
                                        </p:tgtEl>
                                      </p:cBhvr>
                                    </p:animEffect>
                                  </p:childTnLst>
                                </p:cTn>
                              </p:par>
                              <p:par>
                                <p:cTn id="248" presetID="10" presetClass="entr" presetSubtype="0" fill="hold" grpId="0" nodeType="withEffect">
                                  <p:stCondLst>
                                    <p:cond delay="0"/>
                                  </p:stCondLst>
                                  <p:childTnLst>
                                    <p:set>
                                      <p:cBhvr>
                                        <p:cTn id="249" dur="1" fill="hold">
                                          <p:stCondLst>
                                            <p:cond delay="0"/>
                                          </p:stCondLst>
                                        </p:cTn>
                                        <p:tgtEl>
                                          <p:spTgt spid="203"/>
                                        </p:tgtEl>
                                        <p:attrNameLst>
                                          <p:attrName>style.visibility</p:attrName>
                                        </p:attrNameLst>
                                      </p:cBhvr>
                                      <p:to>
                                        <p:strVal val="visible"/>
                                      </p:to>
                                    </p:set>
                                    <p:animEffect transition="in" filter="fade">
                                      <p:cBhvr>
                                        <p:cTn id="250" dur="500"/>
                                        <p:tgtEl>
                                          <p:spTgt spid="203"/>
                                        </p:tgtEl>
                                      </p:cBhvr>
                                    </p:animEffect>
                                  </p:childTnLst>
                                </p:cTn>
                              </p:par>
                              <p:par>
                                <p:cTn id="251" presetID="10" presetClass="entr" presetSubtype="0" fill="hold" grpId="0" nodeType="withEffect">
                                  <p:stCondLst>
                                    <p:cond delay="0"/>
                                  </p:stCondLst>
                                  <p:childTnLst>
                                    <p:set>
                                      <p:cBhvr>
                                        <p:cTn id="252" dur="1" fill="hold">
                                          <p:stCondLst>
                                            <p:cond delay="0"/>
                                          </p:stCondLst>
                                        </p:cTn>
                                        <p:tgtEl>
                                          <p:spTgt spid="204"/>
                                        </p:tgtEl>
                                        <p:attrNameLst>
                                          <p:attrName>style.visibility</p:attrName>
                                        </p:attrNameLst>
                                      </p:cBhvr>
                                      <p:to>
                                        <p:strVal val="visible"/>
                                      </p:to>
                                    </p:set>
                                    <p:animEffect transition="in" filter="fade">
                                      <p:cBhvr>
                                        <p:cTn id="253" dur="500"/>
                                        <p:tgtEl>
                                          <p:spTgt spid="204"/>
                                        </p:tgtEl>
                                      </p:cBhvr>
                                    </p:animEffect>
                                  </p:childTnLst>
                                </p:cTn>
                              </p:par>
                              <p:par>
                                <p:cTn id="254" presetID="10" presetClass="entr" presetSubtype="0" fill="hold" grpId="0" nodeType="withEffect">
                                  <p:stCondLst>
                                    <p:cond delay="0"/>
                                  </p:stCondLst>
                                  <p:childTnLst>
                                    <p:set>
                                      <p:cBhvr>
                                        <p:cTn id="255" dur="1" fill="hold">
                                          <p:stCondLst>
                                            <p:cond delay="0"/>
                                          </p:stCondLst>
                                        </p:cTn>
                                        <p:tgtEl>
                                          <p:spTgt spid="205"/>
                                        </p:tgtEl>
                                        <p:attrNameLst>
                                          <p:attrName>style.visibility</p:attrName>
                                        </p:attrNameLst>
                                      </p:cBhvr>
                                      <p:to>
                                        <p:strVal val="visible"/>
                                      </p:to>
                                    </p:set>
                                    <p:animEffect transition="in" filter="fade">
                                      <p:cBhvr>
                                        <p:cTn id="256" dur="500"/>
                                        <p:tgtEl>
                                          <p:spTgt spid="205"/>
                                        </p:tgtEl>
                                      </p:cBhvr>
                                    </p:animEffect>
                                  </p:childTnLst>
                                </p:cTn>
                              </p:par>
                              <p:par>
                                <p:cTn id="257" presetID="10" presetClass="entr" presetSubtype="0" fill="hold" grpId="0" nodeType="withEffect">
                                  <p:stCondLst>
                                    <p:cond delay="0"/>
                                  </p:stCondLst>
                                  <p:childTnLst>
                                    <p:set>
                                      <p:cBhvr>
                                        <p:cTn id="258" dur="1" fill="hold">
                                          <p:stCondLst>
                                            <p:cond delay="0"/>
                                          </p:stCondLst>
                                        </p:cTn>
                                        <p:tgtEl>
                                          <p:spTgt spid="206"/>
                                        </p:tgtEl>
                                        <p:attrNameLst>
                                          <p:attrName>style.visibility</p:attrName>
                                        </p:attrNameLst>
                                      </p:cBhvr>
                                      <p:to>
                                        <p:strVal val="visible"/>
                                      </p:to>
                                    </p:set>
                                    <p:animEffect transition="in" filter="fade">
                                      <p:cBhvr>
                                        <p:cTn id="259" dur="500"/>
                                        <p:tgtEl>
                                          <p:spTgt spid="206"/>
                                        </p:tgtEl>
                                      </p:cBhvr>
                                    </p:animEffect>
                                  </p:childTnLst>
                                </p:cTn>
                              </p:par>
                              <p:par>
                                <p:cTn id="260" presetID="10" presetClass="entr" presetSubtype="0" fill="hold" grpId="0" nodeType="withEffect">
                                  <p:stCondLst>
                                    <p:cond delay="0"/>
                                  </p:stCondLst>
                                  <p:childTnLst>
                                    <p:set>
                                      <p:cBhvr>
                                        <p:cTn id="261" dur="1" fill="hold">
                                          <p:stCondLst>
                                            <p:cond delay="0"/>
                                          </p:stCondLst>
                                        </p:cTn>
                                        <p:tgtEl>
                                          <p:spTgt spid="207"/>
                                        </p:tgtEl>
                                        <p:attrNameLst>
                                          <p:attrName>style.visibility</p:attrName>
                                        </p:attrNameLst>
                                      </p:cBhvr>
                                      <p:to>
                                        <p:strVal val="visible"/>
                                      </p:to>
                                    </p:set>
                                    <p:animEffect transition="in" filter="fade">
                                      <p:cBhvr>
                                        <p:cTn id="262" dur="500"/>
                                        <p:tgtEl>
                                          <p:spTgt spid="207"/>
                                        </p:tgtEl>
                                      </p:cBhvr>
                                    </p:animEffect>
                                  </p:childTnLst>
                                </p:cTn>
                              </p:par>
                              <p:par>
                                <p:cTn id="263" presetID="10" presetClass="entr" presetSubtype="0" fill="hold" grpId="0" nodeType="withEffect">
                                  <p:stCondLst>
                                    <p:cond delay="0"/>
                                  </p:stCondLst>
                                  <p:childTnLst>
                                    <p:set>
                                      <p:cBhvr>
                                        <p:cTn id="264" dur="1" fill="hold">
                                          <p:stCondLst>
                                            <p:cond delay="0"/>
                                          </p:stCondLst>
                                        </p:cTn>
                                        <p:tgtEl>
                                          <p:spTgt spid="208"/>
                                        </p:tgtEl>
                                        <p:attrNameLst>
                                          <p:attrName>style.visibility</p:attrName>
                                        </p:attrNameLst>
                                      </p:cBhvr>
                                      <p:to>
                                        <p:strVal val="visible"/>
                                      </p:to>
                                    </p:set>
                                    <p:animEffect transition="in" filter="fade">
                                      <p:cBhvr>
                                        <p:cTn id="265" dur="500"/>
                                        <p:tgtEl>
                                          <p:spTgt spid="208"/>
                                        </p:tgtEl>
                                      </p:cBhvr>
                                    </p:animEffect>
                                  </p:childTnLst>
                                </p:cTn>
                              </p:par>
                              <p:par>
                                <p:cTn id="266" presetID="10" presetClass="entr" presetSubtype="0" fill="hold" grpId="0" nodeType="withEffect">
                                  <p:stCondLst>
                                    <p:cond delay="0"/>
                                  </p:stCondLst>
                                  <p:childTnLst>
                                    <p:set>
                                      <p:cBhvr>
                                        <p:cTn id="267" dur="1" fill="hold">
                                          <p:stCondLst>
                                            <p:cond delay="0"/>
                                          </p:stCondLst>
                                        </p:cTn>
                                        <p:tgtEl>
                                          <p:spTgt spid="209"/>
                                        </p:tgtEl>
                                        <p:attrNameLst>
                                          <p:attrName>style.visibility</p:attrName>
                                        </p:attrNameLst>
                                      </p:cBhvr>
                                      <p:to>
                                        <p:strVal val="visible"/>
                                      </p:to>
                                    </p:set>
                                    <p:animEffect transition="in" filter="fade">
                                      <p:cBhvr>
                                        <p:cTn id="268" dur="500"/>
                                        <p:tgtEl>
                                          <p:spTgt spid="209"/>
                                        </p:tgtEl>
                                      </p:cBhvr>
                                    </p:animEffect>
                                  </p:childTnLst>
                                </p:cTn>
                              </p:par>
                              <p:par>
                                <p:cTn id="269" presetID="10" presetClass="entr" presetSubtype="0" fill="hold" grpId="0" nodeType="withEffect">
                                  <p:stCondLst>
                                    <p:cond delay="0"/>
                                  </p:stCondLst>
                                  <p:childTnLst>
                                    <p:set>
                                      <p:cBhvr>
                                        <p:cTn id="270" dur="1" fill="hold">
                                          <p:stCondLst>
                                            <p:cond delay="0"/>
                                          </p:stCondLst>
                                        </p:cTn>
                                        <p:tgtEl>
                                          <p:spTgt spid="210"/>
                                        </p:tgtEl>
                                        <p:attrNameLst>
                                          <p:attrName>style.visibility</p:attrName>
                                        </p:attrNameLst>
                                      </p:cBhvr>
                                      <p:to>
                                        <p:strVal val="visible"/>
                                      </p:to>
                                    </p:set>
                                    <p:animEffect transition="in" filter="fade">
                                      <p:cBhvr>
                                        <p:cTn id="271" dur="500"/>
                                        <p:tgtEl>
                                          <p:spTgt spid="210"/>
                                        </p:tgtEl>
                                      </p:cBhvr>
                                    </p:animEffect>
                                  </p:childTnLst>
                                </p:cTn>
                              </p:par>
                              <p:par>
                                <p:cTn id="272" presetID="10" presetClass="entr" presetSubtype="0" fill="hold" grpId="0" nodeType="withEffect">
                                  <p:stCondLst>
                                    <p:cond delay="0"/>
                                  </p:stCondLst>
                                  <p:childTnLst>
                                    <p:set>
                                      <p:cBhvr>
                                        <p:cTn id="273" dur="1" fill="hold">
                                          <p:stCondLst>
                                            <p:cond delay="0"/>
                                          </p:stCondLst>
                                        </p:cTn>
                                        <p:tgtEl>
                                          <p:spTgt spid="211"/>
                                        </p:tgtEl>
                                        <p:attrNameLst>
                                          <p:attrName>style.visibility</p:attrName>
                                        </p:attrNameLst>
                                      </p:cBhvr>
                                      <p:to>
                                        <p:strVal val="visible"/>
                                      </p:to>
                                    </p:set>
                                    <p:animEffect transition="in" filter="fade">
                                      <p:cBhvr>
                                        <p:cTn id="274" dur="500"/>
                                        <p:tgtEl>
                                          <p:spTgt spid="211"/>
                                        </p:tgtEl>
                                      </p:cBhvr>
                                    </p:animEffect>
                                  </p:childTnLst>
                                </p:cTn>
                              </p:par>
                              <p:par>
                                <p:cTn id="275" presetID="10" presetClass="entr" presetSubtype="0" fill="hold" grpId="0" nodeType="withEffect">
                                  <p:stCondLst>
                                    <p:cond delay="0"/>
                                  </p:stCondLst>
                                  <p:childTnLst>
                                    <p:set>
                                      <p:cBhvr>
                                        <p:cTn id="276" dur="1" fill="hold">
                                          <p:stCondLst>
                                            <p:cond delay="0"/>
                                          </p:stCondLst>
                                        </p:cTn>
                                        <p:tgtEl>
                                          <p:spTgt spid="212"/>
                                        </p:tgtEl>
                                        <p:attrNameLst>
                                          <p:attrName>style.visibility</p:attrName>
                                        </p:attrNameLst>
                                      </p:cBhvr>
                                      <p:to>
                                        <p:strVal val="visible"/>
                                      </p:to>
                                    </p:set>
                                    <p:animEffect transition="in" filter="fade">
                                      <p:cBhvr>
                                        <p:cTn id="277" dur="500"/>
                                        <p:tgtEl>
                                          <p:spTgt spid="212"/>
                                        </p:tgtEl>
                                      </p:cBhvr>
                                    </p:animEffect>
                                  </p:childTnLst>
                                </p:cTn>
                              </p:par>
                              <p:par>
                                <p:cTn id="278" presetID="10" presetClass="entr" presetSubtype="0" fill="hold" nodeType="withEffect">
                                  <p:stCondLst>
                                    <p:cond delay="0"/>
                                  </p:stCondLst>
                                  <p:childTnLst>
                                    <p:set>
                                      <p:cBhvr>
                                        <p:cTn id="279" dur="1" fill="hold">
                                          <p:stCondLst>
                                            <p:cond delay="0"/>
                                          </p:stCondLst>
                                        </p:cTn>
                                        <p:tgtEl>
                                          <p:spTgt spid="291"/>
                                        </p:tgtEl>
                                        <p:attrNameLst>
                                          <p:attrName>style.visibility</p:attrName>
                                        </p:attrNameLst>
                                      </p:cBhvr>
                                      <p:to>
                                        <p:strVal val="visible"/>
                                      </p:to>
                                    </p:set>
                                    <p:animEffect transition="in" filter="fade">
                                      <p:cBhvr>
                                        <p:cTn id="280" dur="500"/>
                                        <p:tgtEl>
                                          <p:spTgt spid="291"/>
                                        </p:tgtEl>
                                      </p:cBhvr>
                                    </p:animEffect>
                                  </p:childTnLst>
                                </p:cTn>
                              </p:par>
                              <p:par>
                                <p:cTn id="281" presetID="10" presetClass="entr" presetSubtype="0" fill="hold" nodeType="withEffect">
                                  <p:stCondLst>
                                    <p:cond delay="0"/>
                                  </p:stCondLst>
                                  <p:childTnLst>
                                    <p:set>
                                      <p:cBhvr>
                                        <p:cTn id="282" dur="1" fill="hold">
                                          <p:stCondLst>
                                            <p:cond delay="0"/>
                                          </p:stCondLst>
                                        </p:cTn>
                                        <p:tgtEl>
                                          <p:spTgt spid="298"/>
                                        </p:tgtEl>
                                        <p:attrNameLst>
                                          <p:attrName>style.visibility</p:attrName>
                                        </p:attrNameLst>
                                      </p:cBhvr>
                                      <p:to>
                                        <p:strVal val="visible"/>
                                      </p:to>
                                    </p:set>
                                    <p:animEffect transition="in" filter="fade">
                                      <p:cBhvr>
                                        <p:cTn id="283" dur="500"/>
                                        <p:tgtEl>
                                          <p:spTgt spid="298"/>
                                        </p:tgtEl>
                                      </p:cBhvr>
                                    </p:animEffect>
                                  </p:childTnLst>
                                </p:cTn>
                              </p:par>
                              <p:par>
                                <p:cTn id="284" presetID="10" presetClass="entr" presetSubtype="0" fill="hold" grpId="0" nodeType="withEffect">
                                  <p:stCondLst>
                                    <p:cond delay="0"/>
                                  </p:stCondLst>
                                  <p:childTnLst>
                                    <p:set>
                                      <p:cBhvr>
                                        <p:cTn id="285" dur="1" fill="hold">
                                          <p:stCondLst>
                                            <p:cond delay="0"/>
                                          </p:stCondLst>
                                        </p:cTn>
                                        <p:tgtEl>
                                          <p:spTgt spid="248"/>
                                        </p:tgtEl>
                                        <p:attrNameLst>
                                          <p:attrName>style.visibility</p:attrName>
                                        </p:attrNameLst>
                                      </p:cBhvr>
                                      <p:to>
                                        <p:strVal val="visible"/>
                                      </p:to>
                                    </p:set>
                                    <p:animEffect transition="in" filter="fade">
                                      <p:cBhvr>
                                        <p:cTn id="286" dur="500"/>
                                        <p:tgtEl>
                                          <p:spTgt spid="248"/>
                                        </p:tgtEl>
                                      </p:cBhvr>
                                    </p:animEffect>
                                  </p:childTnLst>
                                </p:cTn>
                              </p:par>
                              <p:par>
                                <p:cTn id="287" presetID="10" presetClass="entr" presetSubtype="0" fill="hold" nodeType="withEffect">
                                  <p:stCondLst>
                                    <p:cond delay="0"/>
                                  </p:stCondLst>
                                  <p:childTnLst>
                                    <p:set>
                                      <p:cBhvr>
                                        <p:cTn id="288" dur="1" fill="hold">
                                          <p:stCondLst>
                                            <p:cond delay="0"/>
                                          </p:stCondLst>
                                        </p:cTn>
                                        <p:tgtEl>
                                          <p:spTgt spid="250"/>
                                        </p:tgtEl>
                                        <p:attrNameLst>
                                          <p:attrName>style.visibility</p:attrName>
                                        </p:attrNameLst>
                                      </p:cBhvr>
                                      <p:to>
                                        <p:strVal val="visible"/>
                                      </p:to>
                                    </p:set>
                                    <p:animEffect transition="in" filter="fade">
                                      <p:cBhvr>
                                        <p:cTn id="289" dur="500"/>
                                        <p:tgtEl>
                                          <p:spTgt spid="250"/>
                                        </p:tgtEl>
                                      </p:cBhvr>
                                    </p:animEffect>
                                  </p:childTnLst>
                                </p:cTn>
                              </p:par>
                              <p:par>
                                <p:cTn id="290" presetID="10" presetClass="entr" presetSubtype="0" fill="hold" nodeType="withEffect">
                                  <p:stCondLst>
                                    <p:cond delay="0"/>
                                  </p:stCondLst>
                                  <p:childTnLst>
                                    <p:set>
                                      <p:cBhvr>
                                        <p:cTn id="291" dur="1" fill="hold">
                                          <p:stCondLst>
                                            <p:cond delay="0"/>
                                          </p:stCondLst>
                                        </p:cTn>
                                        <p:tgtEl>
                                          <p:spTgt spid="251"/>
                                        </p:tgtEl>
                                        <p:attrNameLst>
                                          <p:attrName>style.visibility</p:attrName>
                                        </p:attrNameLst>
                                      </p:cBhvr>
                                      <p:to>
                                        <p:strVal val="visible"/>
                                      </p:to>
                                    </p:set>
                                    <p:animEffect transition="in" filter="fade">
                                      <p:cBhvr>
                                        <p:cTn id="292" dur="500"/>
                                        <p:tgtEl>
                                          <p:spTgt spid="251"/>
                                        </p:tgtEl>
                                      </p:cBhvr>
                                    </p:animEffect>
                                  </p:childTnLst>
                                </p:cTn>
                              </p:par>
                              <p:par>
                                <p:cTn id="293" presetID="10" presetClass="entr" presetSubtype="0" fill="hold" grpId="0" nodeType="withEffect">
                                  <p:stCondLst>
                                    <p:cond delay="0"/>
                                  </p:stCondLst>
                                  <p:childTnLst>
                                    <p:set>
                                      <p:cBhvr>
                                        <p:cTn id="294" dur="1" fill="hold">
                                          <p:stCondLst>
                                            <p:cond delay="0"/>
                                          </p:stCondLst>
                                        </p:cTn>
                                        <p:tgtEl>
                                          <p:spTgt spid="254"/>
                                        </p:tgtEl>
                                        <p:attrNameLst>
                                          <p:attrName>style.visibility</p:attrName>
                                        </p:attrNameLst>
                                      </p:cBhvr>
                                      <p:to>
                                        <p:strVal val="visible"/>
                                      </p:to>
                                    </p:set>
                                    <p:animEffect transition="in" filter="fade">
                                      <p:cBhvr>
                                        <p:cTn id="295" dur="500"/>
                                        <p:tgtEl>
                                          <p:spTgt spid="254"/>
                                        </p:tgtEl>
                                      </p:cBhvr>
                                    </p:animEffect>
                                  </p:childTnLst>
                                </p:cTn>
                              </p:par>
                              <p:par>
                                <p:cTn id="296" presetID="10" presetClass="entr" presetSubtype="0" fill="hold" grpId="0" nodeType="withEffect">
                                  <p:stCondLst>
                                    <p:cond delay="0"/>
                                  </p:stCondLst>
                                  <p:childTnLst>
                                    <p:set>
                                      <p:cBhvr>
                                        <p:cTn id="297" dur="1" fill="hold">
                                          <p:stCondLst>
                                            <p:cond delay="0"/>
                                          </p:stCondLst>
                                        </p:cTn>
                                        <p:tgtEl>
                                          <p:spTgt spid="253"/>
                                        </p:tgtEl>
                                        <p:attrNameLst>
                                          <p:attrName>style.visibility</p:attrName>
                                        </p:attrNameLst>
                                      </p:cBhvr>
                                      <p:to>
                                        <p:strVal val="visible"/>
                                      </p:to>
                                    </p:set>
                                    <p:animEffect transition="in" filter="fade">
                                      <p:cBhvr>
                                        <p:cTn id="298" dur="500"/>
                                        <p:tgtEl>
                                          <p:spTgt spid="253"/>
                                        </p:tgtEl>
                                      </p:cBhvr>
                                    </p:animEffect>
                                  </p:childTnLst>
                                </p:cTn>
                              </p:par>
                              <p:par>
                                <p:cTn id="299" presetID="10" presetClass="entr" presetSubtype="0" fill="hold" grpId="0" nodeType="withEffect">
                                  <p:stCondLst>
                                    <p:cond delay="0"/>
                                  </p:stCondLst>
                                  <p:childTnLst>
                                    <p:set>
                                      <p:cBhvr>
                                        <p:cTn id="300" dur="1" fill="hold">
                                          <p:stCondLst>
                                            <p:cond delay="0"/>
                                          </p:stCondLst>
                                        </p:cTn>
                                        <p:tgtEl>
                                          <p:spTgt spid="257"/>
                                        </p:tgtEl>
                                        <p:attrNameLst>
                                          <p:attrName>style.visibility</p:attrName>
                                        </p:attrNameLst>
                                      </p:cBhvr>
                                      <p:to>
                                        <p:strVal val="visible"/>
                                      </p:to>
                                    </p:set>
                                    <p:animEffect transition="in" filter="fade">
                                      <p:cBhvr>
                                        <p:cTn id="301" dur="500"/>
                                        <p:tgtEl>
                                          <p:spTgt spid="257"/>
                                        </p:tgtEl>
                                      </p:cBhvr>
                                    </p:animEffect>
                                  </p:childTnLst>
                                </p:cTn>
                              </p:par>
                              <p:par>
                                <p:cTn id="302" presetID="10" presetClass="entr" presetSubtype="0" fill="hold" grpId="0" nodeType="withEffect">
                                  <p:stCondLst>
                                    <p:cond delay="0"/>
                                  </p:stCondLst>
                                  <p:childTnLst>
                                    <p:set>
                                      <p:cBhvr>
                                        <p:cTn id="303" dur="1" fill="hold">
                                          <p:stCondLst>
                                            <p:cond delay="0"/>
                                          </p:stCondLst>
                                        </p:cTn>
                                        <p:tgtEl>
                                          <p:spTgt spid="252"/>
                                        </p:tgtEl>
                                        <p:attrNameLst>
                                          <p:attrName>style.visibility</p:attrName>
                                        </p:attrNameLst>
                                      </p:cBhvr>
                                      <p:to>
                                        <p:strVal val="visible"/>
                                      </p:to>
                                    </p:set>
                                    <p:animEffect transition="in" filter="fade">
                                      <p:cBhvr>
                                        <p:cTn id="304" dur="500"/>
                                        <p:tgtEl>
                                          <p:spTgt spid="252"/>
                                        </p:tgtEl>
                                      </p:cBhvr>
                                    </p:animEffect>
                                  </p:childTnLst>
                                </p:cTn>
                              </p:par>
                              <p:par>
                                <p:cTn id="305" presetID="10" presetClass="entr" presetSubtype="0" fill="hold" grpId="0" nodeType="withEffect">
                                  <p:stCondLst>
                                    <p:cond delay="0"/>
                                  </p:stCondLst>
                                  <p:childTnLst>
                                    <p:set>
                                      <p:cBhvr>
                                        <p:cTn id="306" dur="1" fill="hold">
                                          <p:stCondLst>
                                            <p:cond delay="0"/>
                                          </p:stCondLst>
                                        </p:cTn>
                                        <p:tgtEl>
                                          <p:spTgt spid="263"/>
                                        </p:tgtEl>
                                        <p:attrNameLst>
                                          <p:attrName>style.visibility</p:attrName>
                                        </p:attrNameLst>
                                      </p:cBhvr>
                                      <p:to>
                                        <p:strVal val="visible"/>
                                      </p:to>
                                    </p:set>
                                    <p:animEffect transition="in" filter="fade">
                                      <p:cBhvr>
                                        <p:cTn id="307" dur="500"/>
                                        <p:tgtEl>
                                          <p:spTgt spid="263"/>
                                        </p:tgtEl>
                                      </p:cBhvr>
                                    </p:animEffect>
                                  </p:childTnLst>
                                </p:cTn>
                              </p:par>
                              <p:par>
                                <p:cTn id="308" presetID="10" presetClass="entr" presetSubtype="0" fill="hold" grpId="0" nodeType="withEffect">
                                  <p:stCondLst>
                                    <p:cond delay="0"/>
                                  </p:stCondLst>
                                  <p:childTnLst>
                                    <p:set>
                                      <p:cBhvr>
                                        <p:cTn id="309" dur="1" fill="hold">
                                          <p:stCondLst>
                                            <p:cond delay="0"/>
                                          </p:stCondLst>
                                        </p:cTn>
                                        <p:tgtEl>
                                          <p:spTgt spid="112"/>
                                        </p:tgtEl>
                                        <p:attrNameLst>
                                          <p:attrName>style.visibility</p:attrName>
                                        </p:attrNameLst>
                                      </p:cBhvr>
                                      <p:to>
                                        <p:strVal val="visible"/>
                                      </p:to>
                                    </p:set>
                                    <p:animEffect transition="in" filter="fade">
                                      <p:cBhvr>
                                        <p:cTn id="310" dur="500"/>
                                        <p:tgtEl>
                                          <p:spTgt spid="112"/>
                                        </p:tgtEl>
                                      </p:cBhvr>
                                    </p:animEffect>
                                  </p:childTnLst>
                                </p:cTn>
                              </p:par>
                            </p:childTnLst>
                          </p:cTn>
                        </p:par>
                      </p:childTnLst>
                    </p:cTn>
                  </p:par>
                  <p:par>
                    <p:cTn id="311" fill="hold">
                      <p:stCondLst>
                        <p:cond delay="indefinite"/>
                      </p:stCondLst>
                      <p:childTnLst>
                        <p:par>
                          <p:cTn id="312" fill="hold">
                            <p:stCondLst>
                              <p:cond delay="0"/>
                            </p:stCondLst>
                            <p:childTnLst>
                              <p:par>
                                <p:cTn id="313" presetID="10" presetClass="entr" presetSubtype="0" fill="hold" nodeType="clickEffect">
                                  <p:stCondLst>
                                    <p:cond delay="0"/>
                                  </p:stCondLst>
                                  <p:childTnLst>
                                    <p:set>
                                      <p:cBhvr>
                                        <p:cTn id="314" dur="1" fill="hold">
                                          <p:stCondLst>
                                            <p:cond delay="0"/>
                                          </p:stCondLst>
                                        </p:cTn>
                                        <p:tgtEl>
                                          <p:spTgt spid="304"/>
                                        </p:tgtEl>
                                        <p:attrNameLst>
                                          <p:attrName>style.visibility</p:attrName>
                                        </p:attrNameLst>
                                      </p:cBhvr>
                                      <p:to>
                                        <p:strVal val="visible"/>
                                      </p:to>
                                    </p:set>
                                    <p:animEffect transition="in" filter="fade">
                                      <p:cBhvr>
                                        <p:cTn id="315" dur="2000"/>
                                        <p:tgtEl>
                                          <p:spTgt spid="304"/>
                                        </p:tgtEl>
                                      </p:cBhvr>
                                    </p:animEffect>
                                  </p:childTnLst>
                                </p:cTn>
                              </p:par>
                              <p:par>
                                <p:cTn id="316" presetID="10" presetClass="entr" presetSubtype="0" fill="hold" grpId="0" nodeType="withEffect">
                                  <p:stCondLst>
                                    <p:cond delay="0"/>
                                  </p:stCondLst>
                                  <p:childTnLst>
                                    <p:set>
                                      <p:cBhvr>
                                        <p:cTn id="317" dur="1" fill="hold">
                                          <p:stCondLst>
                                            <p:cond delay="0"/>
                                          </p:stCondLst>
                                        </p:cTn>
                                        <p:tgtEl>
                                          <p:spTgt spid="261"/>
                                        </p:tgtEl>
                                        <p:attrNameLst>
                                          <p:attrName>style.visibility</p:attrName>
                                        </p:attrNameLst>
                                      </p:cBhvr>
                                      <p:to>
                                        <p:strVal val="visible"/>
                                      </p:to>
                                    </p:set>
                                    <p:animEffect transition="in" filter="fade">
                                      <p:cBhvr>
                                        <p:cTn id="318" dur="2000"/>
                                        <p:tgtEl>
                                          <p:spTgt spid="261"/>
                                        </p:tgtEl>
                                      </p:cBhvr>
                                    </p:animEffect>
                                  </p:childTnLst>
                                </p:cTn>
                              </p:par>
                              <p:par>
                                <p:cTn id="319" presetID="10" presetClass="entr" presetSubtype="0" fill="hold" nodeType="withEffect">
                                  <p:stCondLst>
                                    <p:cond delay="0"/>
                                  </p:stCondLst>
                                  <p:childTnLst>
                                    <p:set>
                                      <p:cBhvr>
                                        <p:cTn id="320" dur="1" fill="hold">
                                          <p:stCondLst>
                                            <p:cond delay="0"/>
                                          </p:stCondLst>
                                        </p:cTn>
                                        <p:tgtEl>
                                          <p:spTgt spid="308"/>
                                        </p:tgtEl>
                                        <p:attrNameLst>
                                          <p:attrName>style.visibility</p:attrName>
                                        </p:attrNameLst>
                                      </p:cBhvr>
                                      <p:to>
                                        <p:strVal val="visible"/>
                                      </p:to>
                                    </p:set>
                                    <p:animEffect transition="in" filter="fade">
                                      <p:cBhvr>
                                        <p:cTn id="321" dur="2000"/>
                                        <p:tgtEl>
                                          <p:spTgt spid="308"/>
                                        </p:tgtEl>
                                      </p:cBhvr>
                                    </p:animEffect>
                                  </p:childTnLst>
                                </p:cTn>
                              </p:par>
                              <p:par>
                                <p:cTn id="322" presetID="10" presetClass="entr" presetSubtype="0" fill="hold" grpId="0" nodeType="withEffect">
                                  <p:stCondLst>
                                    <p:cond delay="0"/>
                                  </p:stCondLst>
                                  <p:childTnLst>
                                    <p:set>
                                      <p:cBhvr>
                                        <p:cTn id="323" dur="1" fill="hold">
                                          <p:stCondLst>
                                            <p:cond delay="0"/>
                                          </p:stCondLst>
                                        </p:cTn>
                                        <p:tgtEl>
                                          <p:spTgt spid="266"/>
                                        </p:tgtEl>
                                        <p:attrNameLst>
                                          <p:attrName>style.visibility</p:attrName>
                                        </p:attrNameLst>
                                      </p:cBhvr>
                                      <p:to>
                                        <p:strVal val="visible"/>
                                      </p:to>
                                    </p:set>
                                    <p:animEffect transition="in" filter="fade">
                                      <p:cBhvr>
                                        <p:cTn id="324" dur="2000"/>
                                        <p:tgtEl>
                                          <p:spTgt spid="266"/>
                                        </p:tgtEl>
                                      </p:cBhvr>
                                    </p:animEffect>
                                  </p:childTnLst>
                                </p:cTn>
                              </p:par>
                              <p:par>
                                <p:cTn id="325" presetID="10" presetClass="entr" presetSubtype="0" fill="hold" grpId="0" nodeType="withEffect">
                                  <p:stCondLst>
                                    <p:cond delay="0"/>
                                  </p:stCondLst>
                                  <p:childTnLst>
                                    <p:set>
                                      <p:cBhvr>
                                        <p:cTn id="326" dur="1" fill="hold">
                                          <p:stCondLst>
                                            <p:cond delay="0"/>
                                          </p:stCondLst>
                                        </p:cTn>
                                        <p:tgtEl>
                                          <p:spTgt spid="267"/>
                                        </p:tgtEl>
                                        <p:attrNameLst>
                                          <p:attrName>style.visibility</p:attrName>
                                        </p:attrNameLst>
                                      </p:cBhvr>
                                      <p:to>
                                        <p:strVal val="visible"/>
                                      </p:to>
                                    </p:set>
                                    <p:animEffect transition="in" filter="fade">
                                      <p:cBhvr>
                                        <p:cTn id="327" dur="2000"/>
                                        <p:tgtEl>
                                          <p:spTgt spid="267"/>
                                        </p:tgtEl>
                                      </p:cBhvr>
                                    </p:animEffect>
                                  </p:childTnLst>
                                </p:cTn>
                              </p:par>
                              <p:par>
                                <p:cTn id="328" presetID="10" presetClass="entr" presetSubtype="0" fill="hold" grpId="0" nodeType="withEffect">
                                  <p:stCondLst>
                                    <p:cond delay="0"/>
                                  </p:stCondLst>
                                  <p:childTnLst>
                                    <p:set>
                                      <p:cBhvr>
                                        <p:cTn id="329" dur="1" fill="hold">
                                          <p:stCondLst>
                                            <p:cond delay="0"/>
                                          </p:stCondLst>
                                        </p:cTn>
                                        <p:tgtEl>
                                          <p:spTgt spid="255"/>
                                        </p:tgtEl>
                                        <p:attrNameLst>
                                          <p:attrName>style.visibility</p:attrName>
                                        </p:attrNameLst>
                                      </p:cBhvr>
                                      <p:to>
                                        <p:strVal val="visible"/>
                                      </p:to>
                                    </p:set>
                                    <p:animEffect transition="in" filter="fade">
                                      <p:cBhvr>
                                        <p:cTn id="330" dur="2000"/>
                                        <p:tgtEl>
                                          <p:spTgt spid="255"/>
                                        </p:tgtEl>
                                      </p:cBhvr>
                                    </p:animEffect>
                                  </p:childTnLst>
                                </p:cTn>
                              </p:par>
                              <p:par>
                                <p:cTn id="331" presetID="10" presetClass="entr" presetSubtype="0" fill="hold" grpId="0" nodeType="withEffect">
                                  <p:stCondLst>
                                    <p:cond delay="0"/>
                                  </p:stCondLst>
                                  <p:childTnLst>
                                    <p:set>
                                      <p:cBhvr>
                                        <p:cTn id="332" dur="1" fill="hold">
                                          <p:stCondLst>
                                            <p:cond delay="0"/>
                                          </p:stCondLst>
                                        </p:cTn>
                                        <p:tgtEl>
                                          <p:spTgt spid="259"/>
                                        </p:tgtEl>
                                        <p:attrNameLst>
                                          <p:attrName>style.visibility</p:attrName>
                                        </p:attrNameLst>
                                      </p:cBhvr>
                                      <p:to>
                                        <p:strVal val="visible"/>
                                      </p:to>
                                    </p:set>
                                    <p:animEffect transition="in" filter="fade">
                                      <p:cBhvr>
                                        <p:cTn id="333" dur="2000"/>
                                        <p:tgtEl>
                                          <p:spTgt spid="259"/>
                                        </p:tgtEl>
                                      </p:cBhvr>
                                    </p:animEffect>
                                  </p:childTnLst>
                                </p:cTn>
                              </p:par>
                              <p:par>
                                <p:cTn id="334" presetID="10" presetClass="entr" presetSubtype="0" fill="hold" grpId="0" nodeType="withEffect">
                                  <p:stCondLst>
                                    <p:cond delay="0"/>
                                  </p:stCondLst>
                                  <p:childTnLst>
                                    <p:set>
                                      <p:cBhvr>
                                        <p:cTn id="335" dur="1" fill="hold">
                                          <p:stCondLst>
                                            <p:cond delay="0"/>
                                          </p:stCondLst>
                                        </p:cTn>
                                        <p:tgtEl>
                                          <p:spTgt spid="249"/>
                                        </p:tgtEl>
                                        <p:attrNameLst>
                                          <p:attrName>style.visibility</p:attrName>
                                        </p:attrNameLst>
                                      </p:cBhvr>
                                      <p:to>
                                        <p:strVal val="visible"/>
                                      </p:to>
                                    </p:set>
                                    <p:animEffect transition="in" filter="fade">
                                      <p:cBhvr>
                                        <p:cTn id="336" dur="2000"/>
                                        <p:tgtEl>
                                          <p:spTgt spid="249"/>
                                        </p:tgtEl>
                                      </p:cBhvr>
                                    </p:animEffect>
                                  </p:childTnLst>
                                </p:cTn>
                              </p:par>
                              <p:par>
                                <p:cTn id="337" presetID="10" presetClass="entr" presetSubtype="0" fill="hold" grpId="0" nodeType="withEffect">
                                  <p:stCondLst>
                                    <p:cond delay="0"/>
                                  </p:stCondLst>
                                  <p:childTnLst>
                                    <p:set>
                                      <p:cBhvr>
                                        <p:cTn id="338" dur="1" fill="hold">
                                          <p:stCondLst>
                                            <p:cond delay="0"/>
                                          </p:stCondLst>
                                        </p:cTn>
                                        <p:tgtEl>
                                          <p:spTgt spid="272"/>
                                        </p:tgtEl>
                                        <p:attrNameLst>
                                          <p:attrName>style.visibility</p:attrName>
                                        </p:attrNameLst>
                                      </p:cBhvr>
                                      <p:to>
                                        <p:strVal val="visible"/>
                                      </p:to>
                                    </p:set>
                                    <p:animEffect transition="in" filter="fade">
                                      <p:cBhvr>
                                        <p:cTn id="339" dur="2000"/>
                                        <p:tgtEl>
                                          <p:spTgt spid="272"/>
                                        </p:tgtEl>
                                      </p:cBhvr>
                                    </p:animEffect>
                                  </p:childTnLst>
                                </p:cTn>
                              </p:par>
                              <p:par>
                                <p:cTn id="340" presetID="10" presetClass="entr" presetSubtype="0" fill="hold" grpId="0" nodeType="withEffect">
                                  <p:stCondLst>
                                    <p:cond delay="0"/>
                                  </p:stCondLst>
                                  <p:childTnLst>
                                    <p:set>
                                      <p:cBhvr>
                                        <p:cTn id="341" dur="1" fill="hold">
                                          <p:stCondLst>
                                            <p:cond delay="0"/>
                                          </p:stCondLst>
                                        </p:cTn>
                                        <p:tgtEl>
                                          <p:spTgt spid="274"/>
                                        </p:tgtEl>
                                        <p:attrNameLst>
                                          <p:attrName>style.visibility</p:attrName>
                                        </p:attrNameLst>
                                      </p:cBhvr>
                                      <p:to>
                                        <p:strVal val="visible"/>
                                      </p:to>
                                    </p:set>
                                    <p:animEffect transition="in" filter="fade">
                                      <p:cBhvr>
                                        <p:cTn id="342" dur="2000"/>
                                        <p:tgtEl>
                                          <p:spTgt spid="274"/>
                                        </p:tgtEl>
                                      </p:cBhvr>
                                    </p:animEffect>
                                  </p:childTnLst>
                                </p:cTn>
                              </p:par>
                              <p:par>
                                <p:cTn id="343" presetID="10" presetClass="entr" presetSubtype="0" fill="hold" nodeType="withEffect">
                                  <p:stCondLst>
                                    <p:cond delay="0"/>
                                  </p:stCondLst>
                                  <p:childTnLst>
                                    <p:set>
                                      <p:cBhvr>
                                        <p:cTn id="344" dur="1" fill="hold">
                                          <p:stCondLst>
                                            <p:cond delay="0"/>
                                          </p:stCondLst>
                                        </p:cTn>
                                        <p:tgtEl>
                                          <p:spTgt spid="276"/>
                                        </p:tgtEl>
                                        <p:attrNameLst>
                                          <p:attrName>style.visibility</p:attrName>
                                        </p:attrNameLst>
                                      </p:cBhvr>
                                      <p:to>
                                        <p:strVal val="visible"/>
                                      </p:to>
                                    </p:set>
                                    <p:animEffect transition="in" filter="fade">
                                      <p:cBhvr>
                                        <p:cTn id="345" dur="2000"/>
                                        <p:tgtEl>
                                          <p:spTgt spid="276"/>
                                        </p:tgtEl>
                                      </p:cBhvr>
                                    </p:animEffect>
                                  </p:childTnLst>
                                </p:cTn>
                              </p:par>
                              <p:par>
                                <p:cTn id="346" presetID="10" presetClass="entr" presetSubtype="0" fill="hold" grpId="0" nodeType="withEffect">
                                  <p:stCondLst>
                                    <p:cond delay="0"/>
                                  </p:stCondLst>
                                  <p:childTnLst>
                                    <p:set>
                                      <p:cBhvr>
                                        <p:cTn id="347" dur="1" fill="hold">
                                          <p:stCondLst>
                                            <p:cond delay="0"/>
                                          </p:stCondLst>
                                        </p:cTn>
                                        <p:tgtEl>
                                          <p:spTgt spid="278"/>
                                        </p:tgtEl>
                                        <p:attrNameLst>
                                          <p:attrName>style.visibility</p:attrName>
                                        </p:attrNameLst>
                                      </p:cBhvr>
                                      <p:to>
                                        <p:strVal val="visible"/>
                                      </p:to>
                                    </p:set>
                                    <p:animEffect transition="in" filter="fade">
                                      <p:cBhvr>
                                        <p:cTn id="348" dur="2000"/>
                                        <p:tgtEl>
                                          <p:spTgt spid="278"/>
                                        </p:tgtEl>
                                      </p:cBhvr>
                                    </p:animEffect>
                                  </p:childTnLst>
                                </p:cTn>
                              </p:par>
                              <p:par>
                                <p:cTn id="349" presetID="10" presetClass="entr" presetSubtype="0" fill="hold" grpId="0" nodeType="withEffect">
                                  <p:stCondLst>
                                    <p:cond delay="0"/>
                                  </p:stCondLst>
                                  <p:childTnLst>
                                    <p:set>
                                      <p:cBhvr>
                                        <p:cTn id="350" dur="1" fill="hold">
                                          <p:stCondLst>
                                            <p:cond delay="0"/>
                                          </p:stCondLst>
                                        </p:cTn>
                                        <p:tgtEl>
                                          <p:spTgt spid="277"/>
                                        </p:tgtEl>
                                        <p:attrNameLst>
                                          <p:attrName>style.visibility</p:attrName>
                                        </p:attrNameLst>
                                      </p:cBhvr>
                                      <p:to>
                                        <p:strVal val="visible"/>
                                      </p:to>
                                    </p:set>
                                    <p:animEffect transition="in" filter="fade">
                                      <p:cBhvr>
                                        <p:cTn id="351" dur="2000"/>
                                        <p:tgtEl>
                                          <p:spTgt spid="277"/>
                                        </p:tgtEl>
                                      </p:cBhvr>
                                    </p:animEffect>
                                  </p:childTnLst>
                                </p:cTn>
                              </p:par>
                              <p:par>
                                <p:cTn id="352" presetID="10" presetClass="entr" presetSubtype="0" fill="hold" grpId="0" nodeType="withEffect">
                                  <p:stCondLst>
                                    <p:cond delay="0"/>
                                  </p:stCondLst>
                                  <p:childTnLst>
                                    <p:set>
                                      <p:cBhvr>
                                        <p:cTn id="353" dur="1" fill="hold">
                                          <p:stCondLst>
                                            <p:cond delay="0"/>
                                          </p:stCondLst>
                                        </p:cTn>
                                        <p:tgtEl>
                                          <p:spTgt spid="279"/>
                                        </p:tgtEl>
                                        <p:attrNameLst>
                                          <p:attrName>style.visibility</p:attrName>
                                        </p:attrNameLst>
                                      </p:cBhvr>
                                      <p:to>
                                        <p:strVal val="visible"/>
                                      </p:to>
                                    </p:set>
                                    <p:animEffect transition="in" filter="fade">
                                      <p:cBhvr>
                                        <p:cTn id="354" dur="2000"/>
                                        <p:tgtEl>
                                          <p:spTgt spid="279"/>
                                        </p:tgtEl>
                                      </p:cBhvr>
                                    </p:animEffect>
                                  </p:childTnLst>
                                </p:cTn>
                              </p:par>
                              <p:par>
                                <p:cTn id="355" presetID="10" presetClass="entr" presetSubtype="0" fill="hold" grpId="0" nodeType="withEffect">
                                  <p:stCondLst>
                                    <p:cond delay="0"/>
                                  </p:stCondLst>
                                  <p:childTnLst>
                                    <p:set>
                                      <p:cBhvr>
                                        <p:cTn id="356" dur="1" fill="hold">
                                          <p:stCondLst>
                                            <p:cond delay="0"/>
                                          </p:stCondLst>
                                        </p:cTn>
                                        <p:tgtEl>
                                          <p:spTgt spid="280"/>
                                        </p:tgtEl>
                                        <p:attrNameLst>
                                          <p:attrName>style.visibility</p:attrName>
                                        </p:attrNameLst>
                                      </p:cBhvr>
                                      <p:to>
                                        <p:strVal val="visible"/>
                                      </p:to>
                                    </p:set>
                                    <p:animEffect transition="in" filter="fade">
                                      <p:cBhvr>
                                        <p:cTn id="357" dur="2000"/>
                                        <p:tgtEl>
                                          <p:spTgt spid="280"/>
                                        </p:tgtEl>
                                      </p:cBhvr>
                                    </p:animEffect>
                                  </p:childTnLst>
                                </p:cTn>
                              </p:par>
                              <p:par>
                                <p:cTn id="358" presetID="10" presetClass="entr" presetSubtype="0" fill="hold" grpId="0" nodeType="withEffect">
                                  <p:stCondLst>
                                    <p:cond delay="0"/>
                                  </p:stCondLst>
                                  <p:childTnLst>
                                    <p:set>
                                      <p:cBhvr>
                                        <p:cTn id="359" dur="1" fill="hold">
                                          <p:stCondLst>
                                            <p:cond delay="0"/>
                                          </p:stCondLst>
                                        </p:cTn>
                                        <p:tgtEl>
                                          <p:spTgt spid="281"/>
                                        </p:tgtEl>
                                        <p:attrNameLst>
                                          <p:attrName>style.visibility</p:attrName>
                                        </p:attrNameLst>
                                      </p:cBhvr>
                                      <p:to>
                                        <p:strVal val="visible"/>
                                      </p:to>
                                    </p:set>
                                    <p:animEffect transition="in" filter="fade">
                                      <p:cBhvr>
                                        <p:cTn id="360" dur="2000"/>
                                        <p:tgtEl>
                                          <p:spTgt spid="281"/>
                                        </p:tgtEl>
                                      </p:cBhvr>
                                    </p:animEffect>
                                  </p:childTnLst>
                                </p:cTn>
                              </p:par>
                              <p:par>
                                <p:cTn id="361" presetID="10" presetClass="entr" presetSubtype="0" fill="hold" grpId="0" nodeType="withEffect">
                                  <p:stCondLst>
                                    <p:cond delay="0"/>
                                  </p:stCondLst>
                                  <p:childTnLst>
                                    <p:set>
                                      <p:cBhvr>
                                        <p:cTn id="362" dur="1" fill="hold">
                                          <p:stCondLst>
                                            <p:cond delay="0"/>
                                          </p:stCondLst>
                                        </p:cTn>
                                        <p:tgtEl>
                                          <p:spTgt spid="282"/>
                                        </p:tgtEl>
                                        <p:attrNameLst>
                                          <p:attrName>style.visibility</p:attrName>
                                        </p:attrNameLst>
                                      </p:cBhvr>
                                      <p:to>
                                        <p:strVal val="visible"/>
                                      </p:to>
                                    </p:set>
                                    <p:animEffect transition="in" filter="fade">
                                      <p:cBhvr>
                                        <p:cTn id="363" dur="2000"/>
                                        <p:tgtEl>
                                          <p:spTgt spid="282"/>
                                        </p:tgtEl>
                                      </p:cBhvr>
                                    </p:animEffect>
                                  </p:childTnLst>
                                </p:cTn>
                              </p:par>
                              <p:par>
                                <p:cTn id="364" presetID="10" presetClass="entr" presetSubtype="0" fill="hold" grpId="0" nodeType="withEffect">
                                  <p:stCondLst>
                                    <p:cond delay="0"/>
                                  </p:stCondLst>
                                  <p:childTnLst>
                                    <p:set>
                                      <p:cBhvr>
                                        <p:cTn id="365" dur="1" fill="hold">
                                          <p:stCondLst>
                                            <p:cond delay="0"/>
                                          </p:stCondLst>
                                        </p:cTn>
                                        <p:tgtEl>
                                          <p:spTgt spid="283"/>
                                        </p:tgtEl>
                                        <p:attrNameLst>
                                          <p:attrName>style.visibility</p:attrName>
                                        </p:attrNameLst>
                                      </p:cBhvr>
                                      <p:to>
                                        <p:strVal val="visible"/>
                                      </p:to>
                                    </p:set>
                                    <p:animEffect transition="in" filter="fade">
                                      <p:cBhvr>
                                        <p:cTn id="366" dur="2000"/>
                                        <p:tgtEl>
                                          <p:spTgt spid="283"/>
                                        </p:tgtEl>
                                      </p:cBhvr>
                                    </p:animEffect>
                                  </p:childTnLst>
                                </p:cTn>
                              </p:par>
                              <p:par>
                                <p:cTn id="367" presetID="10" presetClass="entr" presetSubtype="0" fill="hold" grpId="0" nodeType="withEffect">
                                  <p:stCondLst>
                                    <p:cond delay="0"/>
                                  </p:stCondLst>
                                  <p:childTnLst>
                                    <p:set>
                                      <p:cBhvr>
                                        <p:cTn id="368" dur="1" fill="hold">
                                          <p:stCondLst>
                                            <p:cond delay="0"/>
                                          </p:stCondLst>
                                        </p:cTn>
                                        <p:tgtEl>
                                          <p:spTgt spid="284"/>
                                        </p:tgtEl>
                                        <p:attrNameLst>
                                          <p:attrName>style.visibility</p:attrName>
                                        </p:attrNameLst>
                                      </p:cBhvr>
                                      <p:to>
                                        <p:strVal val="visible"/>
                                      </p:to>
                                    </p:set>
                                    <p:animEffect transition="in" filter="fade">
                                      <p:cBhvr>
                                        <p:cTn id="369" dur="2000"/>
                                        <p:tgtEl>
                                          <p:spTgt spid="284"/>
                                        </p:tgtEl>
                                      </p:cBhvr>
                                    </p:animEffect>
                                  </p:childTnLst>
                                </p:cTn>
                              </p:par>
                              <p:par>
                                <p:cTn id="370" presetID="10" presetClass="entr" presetSubtype="0" fill="hold" nodeType="withEffect">
                                  <p:stCondLst>
                                    <p:cond delay="0"/>
                                  </p:stCondLst>
                                  <p:childTnLst>
                                    <p:set>
                                      <p:cBhvr>
                                        <p:cTn id="371" dur="1" fill="hold">
                                          <p:stCondLst>
                                            <p:cond delay="0"/>
                                          </p:stCondLst>
                                        </p:cTn>
                                        <p:tgtEl>
                                          <p:spTgt spid="310"/>
                                        </p:tgtEl>
                                        <p:attrNameLst>
                                          <p:attrName>style.visibility</p:attrName>
                                        </p:attrNameLst>
                                      </p:cBhvr>
                                      <p:to>
                                        <p:strVal val="visible"/>
                                      </p:to>
                                    </p:set>
                                    <p:animEffect transition="in" filter="fade">
                                      <p:cBhvr>
                                        <p:cTn id="372" dur="2000"/>
                                        <p:tgtEl>
                                          <p:spTgt spid="310"/>
                                        </p:tgtEl>
                                      </p:cBhvr>
                                    </p:animEffect>
                                  </p:childTnLst>
                                </p:cTn>
                              </p:par>
                              <p:par>
                                <p:cTn id="373" presetID="10" presetClass="entr" presetSubtype="0" fill="hold" grpId="0" nodeType="withEffect">
                                  <p:stCondLst>
                                    <p:cond delay="0"/>
                                  </p:stCondLst>
                                  <p:childTnLst>
                                    <p:set>
                                      <p:cBhvr>
                                        <p:cTn id="374" dur="1" fill="hold">
                                          <p:stCondLst>
                                            <p:cond delay="0"/>
                                          </p:stCondLst>
                                        </p:cTn>
                                        <p:tgtEl>
                                          <p:spTgt spid="299"/>
                                        </p:tgtEl>
                                        <p:attrNameLst>
                                          <p:attrName>style.visibility</p:attrName>
                                        </p:attrNameLst>
                                      </p:cBhvr>
                                      <p:to>
                                        <p:strVal val="visible"/>
                                      </p:to>
                                    </p:set>
                                    <p:animEffect transition="in" filter="fade">
                                      <p:cBhvr>
                                        <p:cTn id="375" dur="2000"/>
                                        <p:tgtEl>
                                          <p:spTgt spid="299"/>
                                        </p:tgtEl>
                                      </p:cBhvr>
                                    </p:animEffect>
                                  </p:childTnLst>
                                </p:cTn>
                              </p:par>
                              <p:par>
                                <p:cTn id="376" presetID="10" presetClass="entr" presetSubtype="0" fill="hold" grpId="0" nodeType="withEffect">
                                  <p:stCondLst>
                                    <p:cond delay="0"/>
                                  </p:stCondLst>
                                  <p:childTnLst>
                                    <p:set>
                                      <p:cBhvr>
                                        <p:cTn id="377" dur="1" fill="hold">
                                          <p:stCondLst>
                                            <p:cond delay="0"/>
                                          </p:stCondLst>
                                        </p:cTn>
                                        <p:tgtEl>
                                          <p:spTgt spid="300"/>
                                        </p:tgtEl>
                                        <p:attrNameLst>
                                          <p:attrName>style.visibility</p:attrName>
                                        </p:attrNameLst>
                                      </p:cBhvr>
                                      <p:to>
                                        <p:strVal val="visible"/>
                                      </p:to>
                                    </p:set>
                                    <p:animEffect transition="in" filter="fade">
                                      <p:cBhvr>
                                        <p:cTn id="378" dur="2000"/>
                                        <p:tgtEl>
                                          <p:spTgt spid="300"/>
                                        </p:tgtEl>
                                      </p:cBhvr>
                                    </p:animEffect>
                                  </p:childTnLst>
                                </p:cTn>
                              </p:par>
                              <p:par>
                                <p:cTn id="379" presetID="10" presetClass="entr" presetSubtype="0" fill="hold" grpId="0" nodeType="withEffect">
                                  <p:stCondLst>
                                    <p:cond delay="0"/>
                                  </p:stCondLst>
                                  <p:childTnLst>
                                    <p:set>
                                      <p:cBhvr>
                                        <p:cTn id="380" dur="1" fill="hold">
                                          <p:stCondLst>
                                            <p:cond delay="0"/>
                                          </p:stCondLst>
                                        </p:cTn>
                                        <p:tgtEl>
                                          <p:spTgt spid="301"/>
                                        </p:tgtEl>
                                        <p:attrNameLst>
                                          <p:attrName>style.visibility</p:attrName>
                                        </p:attrNameLst>
                                      </p:cBhvr>
                                      <p:to>
                                        <p:strVal val="visible"/>
                                      </p:to>
                                    </p:set>
                                    <p:animEffect transition="in" filter="fade">
                                      <p:cBhvr>
                                        <p:cTn id="381" dur="2000"/>
                                        <p:tgtEl>
                                          <p:spTgt spid="301"/>
                                        </p:tgtEl>
                                      </p:cBhvr>
                                    </p:animEffect>
                                  </p:childTnLst>
                                </p:cTn>
                              </p:par>
                              <p:par>
                                <p:cTn id="382" presetID="10" presetClass="entr" presetSubtype="0" fill="hold" grpId="0" nodeType="withEffect">
                                  <p:stCondLst>
                                    <p:cond delay="0"/>
                                  </p:stCondLst>
                                  <p:childTnLst>
                                    <p:set>
                                      <p:cBhvr>
                                        <p:cTn id="383" dur="1" fill="hold">
                                          <p:stCondLst>
                                            <p:cond delay="0"/>
                                          </p:stCondLst>
                                        </p:cTn>
                                        <p:tgtEl>
                                          <p:spTgt spid="302"/>
                                        </p:tgtEl>
                                        <p:attrNameLst>
                                          <p:attrName>style.visibility</p:attrName>
                                        </p:attrNameLst>
                                      </p:cBhvr>
                                      <p:to>
                                        <p:strVal val="visible"/>
                                      </p:to>
                                    </p:set>
                                    <p:animEffect transition="in" filter="fade">
                                      <p:cBhvr>
                                        <p:cTn id="384" dur="2000"/>
                                        <p:tgtEl>
                                          <p:spTgt spid="302"/>
                                        </p:tgtEl>
                                      </p:cBhvr>
                                    </p:animEffect>
                                  </p:childTnLst>
                                </p:cTn>
                              </p:par>
                              <p:par>
                                <p:cTn id="385" presetID="10" presetClass="entr" presetSubtype="0" fill="hold" grpId="0" nodeType="withEffect">
                                  <p:stCondLst>
                                    <p:cond delay="0"/>
                                  </p:stCondLst>
                                  <p:childTnLst>
                                    <p:set>
                                      <p:cBhvr>
                                        <p:cTn id="386" dur="1" fill="hold">
                                          <p:stCondLst>
                                            <p:cond delay="0"/>
                                          </p:stCondLst>
                                        </p:cTn>
                                        <p:tgtEl>
                                          <p:spTgt spid="303"/>
                                        </p:tgtEl>
                                        <p:attrNameLst>
                                          <p:attrName>style.visibility</p:attrName>
                                        </p:attrNameLst>
                                      </p:cBhvr>
                                      <p:to>
                                        <p:strVal val="visible"/>
                                      </p:to>
                                    </p:set>
                                    <p:animEffect transition="in" filter="fade">
                                      <p:cBhvr>
                                        <p:cTn id="387" dur="2000"/>
                                        <p:tgtEl>
                                          <p:spTgt spid="303"/>
                                        </p:tgtEl>
                                      </p:cBhvr>
                                    </p:animEffect>
                                  </p:childTnLst>
                                </p:cTn>
                              </p:par>
                              <p:par>
                                <p:cTn id="388" presetID="10" presetClass="entr" presetSubtype="0" fill="hold" grpId="0" nodeType="withEffect">
                                  <p:stCondLst>
                                    <p:cond delay="0"/>
                                  </p:stCondLst>
                                  <p:childTnLst>
                                    <p:set>
                                      <p:cBhvr>
                                        <p:cTn id="389" dur="1" fill="hold">
                                          <p:stCondLst>
                                            <p:cond delay="0"/>
                                          </p:stCondLst>
                                        </p:cTn>
                                        <p:tgtEl>
                                          <p:spTgt spid="268"/>
                                        </p:tgtEl>
                                        <p:attrNameLst>
                                          <p:attrName>style.visibility</p:attrName>
                                        </p:attrNameLst>
                                      </p:cBhvr>
                                      <p:to>
                                        <p:strVal val="visible"/>
                                      </p:to>
                                    </p:set>
                                    <p:animEffect transition="in" filter="fade">
                                      <p:cBhvr>
                                        <p:cTn id="390" dur="2000"/>
                                        <p:tgtEl>
                                          <p:spTgt spid="268"/>
                                        </p:tgtEl>
                                      </p:cBhvr>
                                    </p:animEffect>
                                  </p:childTnLst>
                                </p:cTn>
                              </p:par>
                              <p:par>
                                <p:cTn id="391" presetID="10" presetClass="entr" presetSubtype="0" fill="hold" nodeType="withEffect">
                                  <p:stCondLst>
                                    <p:cond delay="0"/>
                                  </p:stCondLst>
                                  <p:childTnLst>
                                    <p:set>
                                      <p:cBhvr>
                                        <p:cTn id="392" dur="1" fill="hold">
                                          <p:stCondLst>
                                            <p:cond delay="0"/>
                                          </p:stCondLst>
                                        </p:cTn>
                                        <p:tgtEl>
                                          <p:spTgt spid="271"/>
                                        </p:tgtEl>
                                        <p:attrNameLst>
                                          <p:attrName>style.visibility</p:attrName>
                                        </p:attrNameLst>
                                      </p:cBhvr>
                                      <p:to>
                                        <p:strVal val="visible"/>
                                      </p:to>
                                    </p:set>
                                    <p:animEffect transition="in" filter="fade">
                                      <p:cBhvr>
                                        <p:cTn id="393" dur="2000"/>
                                        <p:tgtEl>
                                          <p:spTgt spid="271"/>
                                        </p:tgtEl>
                                      </p:cBhvr>
                                    </p:animEffect>
                                  </p:childTnLst>
                                </p:cTn>
                              </p:par>
                              <p:par>
                                <p:cTn id="394" presetID="10" presetClass="entr" presetSubtype="0" fill="hold" nodeType="withEffect">
                                  <p:stCondLst>
                                    <p:cond delay="0"/>
                                  </p:stCondLst>
                                  <p:childTnLst>
                                    <p:set>
                                      <p:cBhvr>
                                        <p:cTn id="395" dur="1" fill="hold">
                                          <p:stCondLst>
                                            <p:cond delay="0"/>
                                          </p:stCondLst>
                                        </p:cTn>
                                        <p:tgtEl>
                                          <p:spTgt spid="287"/>
                                        </p:tgtEl>
                                        <p:attrNameLst>
                                          <p:attrName>style.visibility</p:attrName>
                                        </p:attrNameLst>
                                      </p:cBhvr>
                                      <p:to>
                                        <p:strVal val="visible"/>
                                      </p:to>
                                    </p:set>
                                    <p:animEffect transition="in" filter="fade">
                                      <p:cBhvr>
                                        <p:cTn id="396" dur="2000"/>
                                        <p:tgtEl>
                                          <p:spTgt spid="287"/>
                                        </p:tgtEl>
                                      </p:cBhvr>
                                    </p:animEffect>
                                  </p:childTnLst>
                                </p:cTn>
                              </p:par>
                              <p:par>
                                <p:cTn id="397" presetID="10" presetClass="entr" presetSubtype="0" fill="hold" nodeType="withEffect">
                                  <p:stCondLst>
                                    <p:cond delay="0"/>
                                  </p:stCondLst>
                                  <p:childTnLst>
                                    <p:set>
                                      <p:cBhvr>
                                        <p:cTn id="398" dur="1" fill="hold">
                                          <p:stCondLst>
                                            <p:cond delay="0"/>
                                          </p:stCondLst>
                                        </p:cTn>
                                        <p:tgtEl>
                                          <p:spTgt spid="305"/>
                                        </p:tgtEl>
                                        <p:attrNameLst>
                                          <p:attrName>style.visibility</p:attrName>
                                        </p:attrNameLst>
                                      </p:cBhvr>
                                      <p:to>
                                        <p:strVal val="visible"/>
                                      </p:to>
                                    </p:set>
                                    <p:animEffect transition="in" filter="fade">
                                      <p:cBhvr>
                                        <p:cTn id="399" dur="2000"/>
                                        <p:tgtEl>
                                          <p:spTgt spid="305"/>
                                        </p:tgtEl>
                                      </p:cBhvr>
                                    </p:animEffect>
                                  </p:childTnLst>
                                </p:cTn>
                              </p:par>
                              <p:par>
                                <p:cTn id="400" presetID="10" presetClass="entr" presetSubtype="0" fill="hold" grpId="0" nodeType="withEffect">
                                  <p:stCondLst>
                                    <p:cond delay="0"/>
                                  </p:stCondLst>
                                  <p:childTnLst>
                                    <p:set>
                                      <p:cBhvr>
                                        <p:cTn id="401" dur="1" fill="hold">
                                          <p:stCondLst>
                                            <p:cond delay="0"/>
                                          </p:stCondLst>
                                        </p:cTn>
                                        <p:tgtEl>
                                          <p:spTgt spid="306"/>
                                        </p:tgtEl>
                                        <p:attrNameLst>
                                          <p:attrName>style.visibility</p:attrName>
                                        </p:attrNameLst>
                                      </p:cBhvr>
                                      <p:to>
                                        <p:strVal val="visible"/>
                                      </p:to>
                                    </p:set>
                                    <p:animEffect transition="in" filter="fade">
                                      <p:cBhvr>
                                        <p:cTn id="402" dur="2000"/>
                                        <p:tgtEl>
                                          <p:spTgt spid="306"/>
                                        </p:tgtEl>
                                      </p:cBhvr>
                                    </p:animEffect>
                                  </p:childTnLst>
                                </p:cTn>
                              </p:par>
                              <p:par>
                                <p:cTn id="403" presetID="10" presetClass="entr" presetSubtype="0" fill="hold" grpId="0" nodeType="withEffect">
                                  <p:stCondLst>
                                    <p:cond delay="0"/>
                                  </p:stCondLst>
                                  <p:childTnLst>
                                    <p:set>
                                      <p:cBhvr>
                                        <p:cTn id="404" dur="1" fill="hold">
                                          <p:stCondLst>
                                            <p:cond delay="0"/>
                                          </p:stCondLst>
                                        </p:cTn>
                                        <p:tgtEl>
                                          <p:spTgt spid="307"/>
                                        </p:tgtEl>
                                        <p:attrNameLst>
                                          <p:attrName>style.visibility</p:attrName>
                                        </p:attrNameLst>
                                      </p:cBhvr>
                                      <p:to>
                                        <p:strVal val="visible"/>
                                      </p:to>
                                    </p:set>
                                    <p:animEffect transition="in" filter="fade">
                                      <p:cBhvr>
                                        <p:cTn id="405" dur="2000"/>
                                        <p:tgtEl>
                                          <p:spTgt spid="307"/>
                                        </p:tgtEl>
                                      </p:cBhvr>
                                    </p:animEffect>
                                  </p:childTnLst>
                                </p:cTn>
                              </p:par>
                              <p:par>
                                <p:cTn id="406" presetID="10" presetClass="entr" presetSubtype="0" fill="hold" nodeType="withEffect">
                                  <p:stCondLst>
                                    <p:cond delay="0"/>
                                  </p:stCondLst>
                                  <p:childTnLst>
                                    <p:set>
                                      <p:cBhvr>
                                        <p:cTn id="407" dur="1" fill="hold">
                                          <p:stCondLst>
                                            <p:cond delay="0"/>
                                          </p:stCondLst>
                                        </p:cTn>
                                        <p:tgtEl>
                                          <p:spTgt spid="309"/>
                                        </p:tgtEl>
                                        <p:attrNameLst>
                                          <p:attrName>style.visibility</p:attrName>
                                        </p:attrNameLst>
                                      </p:cBhvr>
                                      <p:to>
                                        <p:strVal val="visible"/>
                                      </p:to>
                                    </p:set>
                                    <p:animEffect transition="in" filter="fade">
                                      <p:cBhvr>
                                        <p:cTn id="408" dur="2000"/>
                                        <p:tgtEl>
                                          <p:spTgt spid="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3" grpId="0" animBg="1"/>
      <p:bldP spid="10" grpId="0" animBg="1"/>
      <p:bldP spid="6" grpId="0" animBg="1"/>
      <p:bldP spid="8" grpId="0" animBg="1"/>
      <p:bldP spid="20" grpId="0" animBg="1"/>
      <p:bldP spid="34" grpId="0"/>
      <p:bldP spid="53" grpId="0"/>
      <p:bldP spid="55" grpId="0" animBg="1"/>
      <p:bldP spid="56" grpId="0" animBg="1"/>
      <p:bldP spid="57" grpId="0" animBg="1"/>
      <p:bldP spid="58" grpId="0"/>
      <p:bldP spid="59" grpId="0" animBg="1"/>
      <p:bldP spid="60" grpId="0" animBg="1"/>
      <p:bldP spid="62" grpId="0" animBg="1"/>
      <p:bldP spid="68" grpId="0"/>
      <p:bldP spid="54" grpId="0" animBg="1"/>
      <p:bldP spid="73" grpId="0" animBg="1"/>
      <p:bldP spid="100" grpId="0" animBg="1"/>
      <p:bldP spid="104" grpId="0" animBg="1"/>
      <p:bldP spid="84" grpId="0" animBg="1"/>
      <p:bldP spid="108" grpId="0" animBg="1"/>
      <p:bldP spid="107" grpId="0" animBg="1"/>
      <p:bldP spid="179" grpId="0" animBg="1"/>
      <p:bldP spid="111" grpId="0" animBg="1"/>
      <p:bldP spid="92" grpId="0"/>
      <p:bldP spid="112" grpId="0"/>
      <p:bldP spid="144" grpId="0"/>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p:bldP spid="248" grpId="0" animBg="1"/>
      <p:bldP spid="254" grpId="0"/>
      <p:bldP spid="253" grpId="0" animBg="1"/>
      <p:bldP spid="257" grpId="0" animBg="1"/>
      <p:bldP spid="252" grpId="0"/>
      <p:bldP spid="263" grpId="0"/>
      <p:bldP spid="261" grpId="0" animBg="1"/>
      <p:bldP spid="266" grpId="0" animBg="1"/>
      <p:bldP spid="267" grpId="0" animBg="1"/>
      <p:bldP spid="255" grpId="0" animBg="1"/>
      <p:bldP spid="259" grpId="0" animBg="1"/>
      <p:bldP spid="249" grpId="0" animBg="1"/>
      <p:bldP spid="272" grpId="0" animBg="1"/>
      <p:bldP spid="274" grpId="0"/>
      <p:bldP spid="278" grpId="0" animBg="1"/>
      <p:bldP spid="277" grpId="0"/>
      <p:bldP spid="279" grpId="0" animBg="1"/>
      <p:bldP spid="280" grpId="0"/>
      <p:bldP spid="281" grpId="0" animBg="1"/>
      <p:bldP spid="282" grpId="0" animBg="1"/>
      <p:bldP spid="283" grpId="0"/>
      <p:bldP spid="284" grpId="0" animBg="1"/>
      <p:bldP spid="299" grpId="0"/>
      <p:bldP spid="300" grpId="0" animBg="1"/>
      <p:bldP spid="301" grpId="0" animBg="1"/>
      <p:bldP spid="302" grpId="0" animBg="1"/>
      <p:bldP spid="303" grpId="0" animBg="1"/>
      <p:bldP spid="268" grpId="0"/>
      <p:bldP spid="269" grpId="0" animBg="1"/>
      <p:bldP spid="306" grpId="0" animBg="1"/>
      <p:bldP spid="307" grpId="0"/>
      <p:bldP spid="311" grpId="0"/>
      <p:bldP spid="312" grpId="0" animBg="1"/>
      <p:bldP spid="315" grpId="0"/>
      <p:bldP spid="316" grpId="0" animBg="1"/>
      <p:bldP spid="320" grpId="0" animBg="1"/>
      <p:bldP spid="3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11 - Ομάδα"/>
          <p:cNvGrpSpPr/>
          <p:nvPr/>
        </p:nvGrpSpPr>
        <p:grpSpPr>
          <a:xfrm>
            <a:off x="5926770" y="4787932"/>
            <a:ext cx="1258940" cy="419647"/>
            <a:chOff x="4067944" y="1772816"/>
            <a:chExt cx="864096" cy="288032"/>
          </a:xfrm>
        </p:grpSpPr>
        <p:grpSp>
          <p:nvGrpSpPr>
            <p:cNvPr id="10" name="9 - Ομάδα"/>
            <p:cNvGrpSpPr/>
            <p:nvPr/>
          </p:nvGrpSpPr>
          <p:grpSpPr>
            <a:xfrm>
              <a:off x="4067944" y="1772816"/>
              <a:ext cx="864096" cy="288032"/>
              <a:chOff x="6012160" y="1556792"/>
              <a:chExt cx="864096" cy="288032"/>
            </a:xfrm>
          </p:grpSpPr>
          <p:sp>
            <p:nvSpPr>
              <p:cNvPr id="8" name="7 - Ορθογώνιο"/>
              <p:cNvSpPr/>
              <p:nvPr/>
            </p:nvSpPr>
            <p:spPr>
              <a:xfrm>
                <a:off x="6012160" y="1556792"/>
                <a:ext cx="432048" cy="28803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2189"/>
                <a:endParaRPr lang="el-GR" sz="2622">
                  <a:solidFill>
                    <a:prstClr val="white"/>
                  </a:solidFill>
                </a:endParaRPr>
              </a:p>
            </p:txBody>
          </p:sp>
          <p:sp>
            <p:nvSpPr>
              <p:cNvPr id="9" name="8 - Ορθογώνιο"/>
              <p:cNvSpPr/>
              <p:nvPr/>
            </p:nvSpPr>
            <p:spPr>
              <a:xfrm>
                <a:off x="6444208" y="1556792"/>
                <a:ext cx="432048" cy="288032"/>
              </a:xfrm>
              <a:prstGeom prst="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2189"/>
                <a:endParaRPr lang="el-GR" sz="2622">
                  <a:solidFill>
                    <a:prstClr val="white"/>
                  </a:solidFill>
                </a:endParaRPr>
              </a:p>
            </p:txBody>
          </p:sp>
        </p:grpSp>
        <p:sp>
          <p:nvSpPr>
            <p:cNvPr id="11" name="10 - TextBox"/>
            <p:cNvSpPr txBox="1"/>
            <p:nvPr/>
          </p:nvSpPr>
          <p:spPr>
            <a:xfrm>
              <a:off x="4111959" y="1772816"/>
              <a:ext cx="753892" cy="278847"/>
            </a:xfrm>
            <a:prstGeom prst="rect">
              <a:avLst/>
            </a:prstGeom>
            <a:noFill/>
          </p:spPr>
          <p:txBody>
            <a:bodyPr wrap="none" rtlCol="0">
              <a:spAutoFit/>
            </a:bodyPr>
            <a:lstStyle/>
            <a:p>
              <a:pPr defTabSz="1332189"/>
              <a:r>
                <a:rPr lang="en-US" sz="2040" b="1" dirty="0">
                  <a:solidFill>
                    <a:prstClr val="black"/>
                  </a:solidFill>
                  <a:latin typeface="Times New Roman" pitchFamily="18" charset="0"/>
                  <a:cs typeface="Times New Roman" pitchFamily="18" charset="0"/>
                </a:rPr>
                <a:t>Beclin-1</a:t>
              </a:r>
              <a:endParaRPr lang="el-GR" sz="2040" b="1" dirty="0">
                <a:solidFill>
                  <a:prstClr val="black"/>
                </a:solidFill>
                <a:latin typeface="Times New Roman" pitchFamily="18" charset="0"/>
                <a:cs typeface="Times New Roman" pitchFamily="18" charset="0"/>
              </a:endParaRPr>
            </a:p>
          </p:txBody>
        </p:sp>
      </p:grpSp>
      <p:grpSp>
        <p:nvGrpSpPr>
          <p:cNvPr id="13" name="12 - Ομάδα"/>
          <p:cNvGrpSpPr/>
          <p:nvPr/>
        </p:nvGrpSpPr>
        <p:grpSpPr>
          <a:xfrm>
            <a:off x="5926771" y="7222666"/>
            <a:ext cx="1258940" cy="419647"/>
            <a:chOff x="4067944" y="1772816"/>
            <a:chExt cx="864096" cy="288032"/>
          </a:xfrm>
        </p:grpSpPr>
        <p:grpSp>
          <p:nvGrpSpPr>
            <p:cNvPr id="14" name="9 - Ομάδα"/>
            <p:cNvGrpSpPr/>
            <p:nvPr/>
          </p:nvGrpSpPr>
          <p:grpSpPr>
            <a:xfrm>
              <a:off x="4067944" y="1772816"/>
              <a:ext cx="864096" cy="288032"/>
              <a:chOff x="6012160" y="1556792"/>
              <a:chExt cx="864096" cy="288032"/>
            </a:xfrm>
          </p:grpSpPr>
          <p:sp>
            <p:nvSpPr>
              <p:cNvPr id="16" name="15 - Ορθογώνιο"/>
              <p:cNvSpPr/>
              <p:nvPr/>
            </p:nvSpPr>
            <p:spPr>
              <a:xfrm>
                <a:off x="6012160" y="1556792"/>
                <a:ext cx="432048" cy="28803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2189"/>
                <a:endParaRPr lang="el-GR" sz="2622">
                  <a:solidFill>
                    <a:prstClr val="white"/>
                  </a:solidFill>
                </a:endParaRPr>
              </a:p>
            </p:txBody>
          </p:sp>
          <p:sp>
            <p:nvSpPr>
              <p:cNvPr id="17" name="16 - Ορθογώνιο"/>
              <p:cNvSpPr/>
              <p:nvPr/>
            </p:nvSpPr>
            <p:spPr>
              <a:xfrm>
                <a:off x="6444208" y="1556792"/>
                <a:ext cx="432048" cy="288032"/>
              </a:xfrm>
              <a:prstGeom prst="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2189"/>
                <a:endParaRPr lang="el-GR" sz="2622">
                  <a:solidFill>
                    <a:prstClr val="white"/>
                  </a:solidFill>
                </a:endParaRPr>
              </a:p>
            </p:txBody>
          </p:sp>
        </p:grpSp>
        <p:sp>
          <p:nvSpPr>
            <p:cNvPr id="15" name="14 - TextBox"/>
            <p:cNvSpPr txBox="1"/>
            <p:nvPr/>
          </p:nvSpPr>
          <p:spPr>
            <a:xfrm>
              <a:off x="4208150" y="1772816"/>
              <a:ext cx="586653" cy="278847"/>
            </a:xfrm>
            <a:prstGeom prst="rect">
              <a:avLst/>
            </a:prstGeom>
            <a:noFill/>
          </p:spPr>
          <p:txBody>
            <a:bodyPr wrap="none" rtlCol="0">
              <a:spAutoFit/>
            </a:bodyPr>
            <a:lstStyle/>
            <a:p>
              <a:pPr defTabSz="1332189"/>
              <a:r>
                <a:rPr lang="en-US" sz="2040" b="1" dirty="0">
                  <a:solidFill>
                    <a:prstClr val="black"/>
                  </a:solidFill>
                  <a:latin typeface="Times New Roman" pitchFamily="18" charset="0"/>
                  <a:cs typeface="Times New Roman" pitchFamily="18" charset="0"/>
                </a:rPr>
                <a:t>LC3B</a:t>
              </a:r>
              <a:endParaRPr lang="el-GR" sz="2040" b="1" dirty="0">
                <a:solidFill>
                  <a:prstClr val="black"/>
                </a:solidFill>
                <a:latin typeface="Times New Roman" pitchFamily="18" charset="0"/>
                <a:cs typeface="Times New Roman" pitchFamily="18" charset="0"/>
              </a:endParaRPr>
            </a:p>
          </p:txBody>
        </p:sp>
      </p:grpSp>
      <p:grpSp>
        <p:nvGrpSpPr>
          <p:cNvPr id="18" name="17 - Ομάδα"/>
          <p:cNvGrpSpPr/>
          <p:nvPr/>
        </p:nvGrpSpPr>
        <p:grpSpPr>
          <a:xfrm>
            <a:off x="5926768" y="9613869"/>
            <a:ext cx="1258940" cy="419647"/>
            <a:chOff x="4067944" y="1772816"/>
            <a:chExt cx="864096" cy="288032"/>
          </a:xfrm>
        </p:grpSpPr>
        <p:grpSp>
          <p:nvGrpSpPr>
            <p:cNvPr id="19" name="9 - Ομάδα"/>
            <p:cNvGrpSpPr/>
            <p:nvPr/>
          </p:nvGrpSpPr>
          <p:grpSpPr>
            <a:xfrm>
              <a:off x="4067944" y="1772816"/>
              <a:ext cx="864096" cy="288032"/>
              <a:chOff x="6012160" y="1556792"/>
              <a:chExt cx="864096" cy="288032"/>
            </a:xfrm>
          </p:grpSpPr>
          <p:sp>
            <p:nvSpPr>
              <p:cNvPr id="21" name="20 - Ορθογώνιο"/>
              <p:cNvSpPr/>
              <p:nvPr/>
            </p:nvSpPr>
            <p:spPr>
              <a:xfrm>
                <a:off x="6012160" y="1556792"/>
                <a:ext cx="432048" cy="288032"/>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2189"/>
                <a:endParaRPr lang="el-GR" sz="2622">
                  <a:solidFill>
                    <a:prstClr val="white"/>
                  </a:solidFill>
                </a:endParaRPr>
              </a:p>
            </p:txBody>
          </p:sp>
          <p:sp>
            <p:nvSpPr>
              <p:cNvPr id="22" name="21 - Ορθογώνιο"/>
              <p:cNvSpPr/>
              <p:nvPr/>
            </p:nvSpPr>
            <p:spPr>
              <a:xfrm>
                <a:off x="6444208" y="1556792"/>
                <a:ext cx="432048" cy="288032"/>
              </a:xfrm>
              <a:prstGeom prst="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32189"/>
                <a:endParaRPr lang="el-GR" sz="2622">
                  <a:solidFill>
                    <a:prstClr val="white"/>
                  </a:solidFill>
                </a:endParaRPr>
              </a:p>
            </p:txBody>
          </p:sp>
        </p:grpSp>
        <p:sp>
          <p:nvSpPr>
            <p:cNvPr id="20" name="19 - TextBox"/>
            <p:cNvSpPr txBox="1"/>
            <p:nvPr/>
          </p:nvSpPr>
          <p:spPr>
            <a:xfrm>
              <a:off x="4245474" y="1772816"/>
              <a:ext cx="407313" cy="278847"/>
            </a:xfrm>
            <a:prstGeom prst="rect">
              <a:avLst/>
            </a:prstGeom>
            <a:noFill/>
          </p:spPr>
          <p:txBody>
            <a:bodyPr wrap="none" rtlCol="0">
              <a:spAutoFit/>
            </a:bodyPr>
            <a:lstStyle/>
            <a:p>
              <a:pPr defTabSz="1332189"/>
              <a:r>
                <a:rPr lang="en-US" sz="2040" b="1" dirty="0">
                  <a:solidFill>
                    <a:prstClr val="black"/>
                  </a:solidFill>
                  <a:latin typeface="Times New Roman" pitchFamily="18" charset="0"/>
                  <a:cs typeface="Times New Roman" pitchFamily="18" charset="0"/>
                </a:rPr>
                <a:t>p62</a:t>
              </a:r>
              <a:endParaRPr lang="el-GR" sz="2040" b="1" dirty="0">
                <a:solidFill>
                  <a:prstClr val="black"/>
                </a:solidFill>
                <a:latin typeface="Times New Roman" pitchFamily="18" charset="0"/>
                <a:cs typeface="Times New Roman" pitchFamily="18" charset="0"/>
              </a:endParaRPr>
            </a:p>
          </p:txBody>
        </p:sp>
      </p:grpSp>
      <p:sp>
        <p:nvSpPr>
          <p:cNvPr id="23" name="22 - TextBox"/>
          <p:cNvSpPr txBox="1"/>
          <p:nvPr/>
        </p:nvSpPr>
        <p:spPr>
          <a:xfrm>
            <a:off x="2254861" y="2829490"/>
            <a:ext cx="1736373" cy="495841"/>
          </a:xfrm>
          <a:prstGeom prst="rect">
            <a:avLst/>
          </a:prstGeom>
          <a:noFill/>
          <a:ln>
            <a:solidFill>
              <a:schemeClr val="tx1"/>
            </a:solidFill>
          </a:ln>
        </p:spPr>
        <p:txBody>
          <a:bodyPr wrap="none" rtlCol="0">
            <a:spAutoFit/>
          </a:bodyPr>
          <a:lstStyle/>
          <a:p>
            <a:pPr defTabSz="1332189"/>
            <a:r>
              <a:rPr lang="en-US" sz="2622" b="1" dirty="0">
                <a:solidFill>
                  <a:prstClr val="black"/>
                </a:solidFill>
                <a:latin typeface="Times New Roman" pitchFamily="18" charset="0"/>
                <a:cs typeface="Times New Roman" pitchFamily="18" charset="0"/>
              </a:rPr>
              <a:t>Cytoplasm</a:t>
            </a:r>
            <a:endParaRPr lang="el-GR" sz="2622" b="1" dirty="0">
              <a:solidFill>
                <a:prstClr val="black"/>
              </a:solidFill>
              <a:latin typeface="Times New Roman" pitchFamily="18" charset="0"/>
              <a:cs typeface="Times New Roman" pitchFamily="18" charset="0"/>
            </a:endParaRPr>
          </a:p>
        </p:txBody>
      </p:sp>
      <p:sp>
        <p:nvSpPr>
          <p:cNvPr id="24" name="23 - TextBox"/>
          <p:cNvSpPr txBox="1"/>
          <p:nvPr/>
        </p:nvSpPr>
        <p:spPr>
          <a:xfrm>
            <a:off x="9594450" y="2811800"/>
            <a:ext cx="1324402" cy="495841"/>
          </a:xfrm>
          <a:prstGeom prst="rect">
            <a:avLst/>
          </a:prstGeom>
          <a:solidFill>
            <a:schemeClr val="bg1">
              <a:lumMod val="85000"/>
            </a:schemeClr>
          </a:solidFill>
          <a:ln>
            <a:solidFill>
              <a:schemeClr val="tx1"/>
            </a:solidFill>
          </a:ln>
        </p:spPr>
        <p:txBody>
          <a:bodyPr wrap="none" rtlCol="0">
            <a:spAutoFit/>
          </a:bodyPr>
          <a:lstStyle/>
          <a:p>
            <a:pPr defTabSz="1332189"/>
            <a:r>
              <a:rPr lang="en-US" sz="2622" b="1" dirty="0">
                <a:solidFill>
                  <a:prstClr val="black"/>
                </a:solidFill>
                <a:latin typeface="Times New Roman" pitchFamily="18" charset="0"/>
                <a:cs typeface="Times New Roman" pitchFamily="18" charset="0"/>
              </a:rPr>
              <a:t>Nucleus</a:t>
            </a:r>
            <a:endParaRPr lang="el-GR" sz="2622" b="1" dirty="0">
              <a:solidFill>
                <a:prstClr val="black"/>
              </a:solidFill>
              <a:latin typeface="Times New Roman" pitchFamily="18" charset="0"/>
              <a:cs typeface="Times New Roman" pitchFamily="18" charset="0"/>
            </a:endParaRPr>
          </a:p>
        </p:txBody>
      </p:sp>
      <p:sp>
        <p:nvSpPr>
          <p:cNvPr id="29" name="28 - Αριστερό άγκιστρο"/>
          <p:cNvSpPr/>
          <p:nvPr/>
        </p:nvSpPr>
        <p:spPr>
          <a:xfrm>
            <a:off x="7381230" y="3870302"/>
            <a:ext cx="419647" cy="225535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1332189"/>
            <a:endParaRPr lang="el-GR" sz="2622">
              <a:solidFill>
                <a:prstClr val="black"/>
              </a:solidFill>
            </a:endParaRPr>
          </a:p>
        </p:txBody>
      </p:sp>
      <p:sp>
        <p:nvSpPr>
          <p:cNvPr id="30" name="29 - Αριστερό άγκιστρο"/>
          <p:cNvSpPr/>
          <p:nvPr/>
        </p:nvSpPr>
        <p:spPr>
          <a:xfrm>
            <a:off x="7381230" y="6837057"/>
            <a:ext cx="419647" cy="11539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1332189"/>
            <a:endParaRPr lang="el-GR" sz="2622">
              <a:solidFill>
                <a:prstClr val="black"/>
              </a:solidFill>
            </a:endParaRPr>
          </a:p>
        </p:txBody>
      </p:sp>
      <p:sp>
        <p:nvSpPr>
          <p:cNvPr id="31" name="30 - Αριστερό άγκιστρο"/>
          <p:cNvSpPr/>
          <p:nvPr/>
        </p:nvSpPr>
        <p:spPr>
          <a:xfrm>
            <a:off x="7381230" y="8774575"/>
            <a:ext cx="419647" cy="215045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1332189"/>
            <a:endParaRPr lang="el-GR" sz="2622">
              <a:solidFill>
                <a:prstClr val="black"/>
              </a:solidFill>
            </a:endParaRPr>
          </a:p>
        </p:txBody>
      </p:sp>
      <p:sp>
        <p:nvSpPr>
          <p:cNvPr id="32" name="31 - Αριστερό άγκιστρο"/>
          <p:cNvSpPr/>
          <p:nvPr/>
        </p:nvSpPr>
        <p:spPr>
          <a:xfrm flipH="1" flipV="1">
            <a:off x="5377407" y="4321812"/>
            <a:ext cx="419647" cy="141615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1332189"/>
            <a:endParaRPr lang="el-GR" sz="2622">
              <a:solidFill>
                <a:prstClr val="black"/>
              </a:solidFill>
            </a:endParaRPr>
          </a:p>
        </p:txBody>
      </p:sp>
      <p:sp>
        <p:nvSpPr>
          <p:cNvPr id="33" name="32 - Αριστερό άγκιστρο"/>
          <p:cNvSpPr/>
          <p:nvPr/>
        </p:nvSpPr>
        <p:spPr>
          <a:xfrm flipH="1" flipV="1">
            <a:off x="5377407" y="6879650"/>
            <a:ext cx="419647" cy="11539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1332189"/>
            <a:endParaRPr lang="el-GR" sz="2622">
              <a:solidFill>
                <a:prstClr val="black"/>
              </a:solidFill>
            </a:endParaRPr>
          </a:p>
        </p:txBody>
      </p:sp>
      <p:sp>
        <p:nvSpPr>
          <p:cNvPr id="34" name="33 - Αριστερό άγκιστρο"/>
          <p:cNvSpPr/>
          <p:nvPr/>
        </p:nvSpPr>
        <p:spPr>
          <a:xfrm flipH="1" flipV="1">
            <a:off x="5377407" y="8776877"/>
            <a:ext cx="419647" cy="215045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1332189"/>
            <a:endParaRPr lang="el-GR" sz="2622">
              <a:solidFill>
                <a:prstClr val="black"/>
              </a:solidFill>
            </a:endParaRPr>
          </a:p>
        </p:txBody>
      </p:sp>
      <p:sp>
        <p:nvSpPr>
          <p:cNvPr id="26" name="25 - TextBox"/>
          <p:cNvSpPr txBox="1"/>
          <p:nvPr/>
        </p:nvSpPr>
        <p:spPr>
          <a:xfrm>
            <a:off x="488913" y="4288227"/>
            <a:ext cx="4814138" cy="406265"/>
          </a:xfrm>
          <a:prstGeom prst="rect">
            <a:avLst/>
          </a:prstGeom>
          <a:noFill/>
        </p:spPr>
        <p:txBody>
          <a:bodyPr wrap="none" rtlCol="0">
            <a:spAutoFit/>
          </a:bodyPr>
          <a:lstStyle/>
          <a:p>
            <a:pPr defTabSz="1332189"/>
            <a:r>
              <a:rPr lang="en-US" sz="2040" dirty="0">
                <a:solidFill>
                  <a:prstClr val="black"/>
                </a:solidFill>
                <a:latin typeface="Times New Roman" pitchFamily="18" charset="0"/>
                <a:cs typeface="Times New Roman" pitchFamily="18" charset="0"/>
              </a:rPr>
              <a:t>Regulation of nucleation stage of autophagy</a:t>
            </a:r>
            <a:endParaRPr lang="el-GR" sz="2040" dirty="0">
              <a:solidFill>
                <a:prstClr val="black"/>
              </a:solidFill>
              <a:latin typeface="Times New Roman" pitchFamily="18" charset="0"/>
              <a:cs typeface="Times New Roman" pitchFamily="18" charset="0"/>
            </a:endParaRPr>
          </a:p>
        </p:txBody>
      </p:sp>
      <p:sp>
        <p:nvSpPr>
          <p:cNvPr id="27" name="26 - TextBox"/>
          <p:cNvSpPr txBox="1"/>
          <p:nvPr/>
        </p:nvSpPr>
        <p:spPr>
          <a:xfrm>
            <a:off x="449504" y="7189308"/>
            <a:ext cx="4968027" cy="406265"/>
          </a:xfrm>
          <a:prstGeom prst="rect">
            <a:avLst/>
          </a:prstGeom>
          <a:noFill/>
        </p:spPr>
        <p:txBody>
          <a:bodyPr wrap="none" rtlCol="0">
            <a:spAutoFit/>
          </a:bodyPr>
          <a:lstStyle/>
          <a:p>
            <a:pPr defTabSz="1332189"/>
            <a:r>
              <a:rPr lang="en-US" sz="2040" dirty="0">
                <a:solidFill>
                  <a:prstClr val="black"/>
                </a:solidFill>
                <a:latin typeface="Times New Roman" pitchFamily="18" charset="0"/>
                <a:cs typeface="Times New Roman" pitchFamily="18" charset="0"/>
              </a:rPr>
              <a:t>Involvement in the autophagosome formation</a:t>
            </a:r>
            <a:endParaRPr lang="el-GR" sz="2040" dirty="0">
              <a:solidFill>
                <a:prstClr val="black"/>
              </a:solidFill>
              <a:latin typeface="Times New Roman" pitchFamily="18" charset="0"/>
              <a:cs typeface="Times New Roman" pitchFamily="18" charset="0"/>
            </a:endParaRPr>
          </a:p>
        </p:txBody>
      </p:sp>
      <p:sp>
        <p:nvSpPr>
          <p:cNvPr id="28" name="27 - TextBox"/>
          <p:cNvSpPr txBox="1"/>
          <p:nvPr/>
        </p:nvSpPr>
        <p:spPr>
          <a:xfrm>
            <a:off x="384833" y="8776877"/>
            <a:ext cx="4995897" cy="1975926"/>
          </a:xfrm>
          <a:prstGeom prst="rect">
            <a:avLst/>
          </a:prstGeom>
          <a:noFill/>
        </p:spPr>
        <p:txBody>
          <a:bodyPr wrap="square" rtlCol="0">
            <a:spAutoFit/>
          </a:bodyPr>
          <a:lstStyle/>
          <a:p>
            <a:pPr defTabSz="1332189"/>
            <a:r>
              <a:rPr lang="en-US" sz="2040" dirty="0">
                <a:solidFill>
                  <a:prstClr val="black"/>
                </a:solidFill>
                <a:latin typeface="Times New Roman" pitchFamily="18" charset="0"/>
                <a:cs typeface="Times New Roman" pitchFamily="18" charset="0"/>
              </a:rPr>
              <a:t>Recognition and delivery of  autophagy cargo into the autophagosome </a:t>
            </a:r>
          </a:p>
          <a:p>
            <a:pPr defTabSz="1332189"/>
            <a:endParaRPr lang="en-US" sz="2040" dirty="0">
              <a:solidFill>
                <a:prstClr val="black"/>
              </a:solidFill>
              <a:latin typeface="Times New Roman" pitchFamily="18" charset="0"/>
              <a:cs typeface="Times New Roman" pitchFamily="18" charset="0"/>
            </a:endParaRPr>
          </a:p>
          <a:p>
            <a:pPr defTabSz="1332189"/>
            <a:r>
              <a:rPr lang="en-US" sz="2040" dirty="0">
                <a:solidFill>
                  <a:schemeClr val="tx2">
                    <a:lumMod val="60000"/>
                    <a:lumOff val="40000"/>
                  </a:schemeClr>
                </a:solidFill>
                <a:latin typeface="Times New Roman" pitchFamily="18" charset="0"/>
                <a:cs typeface="Times New Roman" pitchFamily="18" charset="0"/>
              </a:rPr>
              <a:t>Positive regulation of oncogenic pathways, including those involving NRF2, </a:t>
            </a:r>
            <a:r>
              <a:rPr lang="en-US" sz="2040" dirty="0" err="1">
                <a:solidFill>
                  <a:schemeClr val="tx2">
                    <a:lumMod val="60000"/>
                    <a:lumOff val="40000"/>
                  </a:schemeClr>
                </a:solidFill>
                <a:latin typeface="Times New Roman" pitchFamily="18" charset="0"/>
                <a:cs typeface="Times New Roman" pitchFamily="18" charset="0"/>
              </a:rPr>
              <a:t>mTOR</a:t>
            </a:r>
            <a:r>
              <a:rPr lang="en-US" sz="2040" dirty="0">
                <a:solidFill>
                  <a:schemeClr val="tx2">
                    <a:lumMod val="60000"/>
                    <a:lumOff val="40000"/>
                  </a:schemeClr>
                </a:solidFill>
                <a:latin typeface="Times New Roman" pitchFamily="18" charset="0"/>
                <a:cs typeface="Times New Roman" pitchFamily="18" charset="0"/>
              </a:rPr>
              <a:t> and NF-</a:t>
            </a:r>
            <a:r>
              <a:rPr lang="el-GR" sz="2040" dirty="0">
                <a:solidFill>
                  <a:schemeClr val="tx2">
                    <a:lumMod val="60000"/>
                    <a:lumOff val="40000"/>
                  </a:schemeClr>
                </a:solidFill>
                <a:latin typeface="Times New Roman" pitchFamily="18" charset="0"/>
                <a:cs typeface="Times New Roman" pitchFamily="18" charset="0"/>
              </a:rPr>
              <a:t>κΒ</a:t>
            </a:r>
            <a:r>
              <a:rPr lang="en-US" sz="2040" dirty="0">
                <a:solidFill>
                  <a:schemeClr val="tx2">
                    <a:lumMod val="60000"/>
                    <a:lumOff val="40000"/>
                  </a:schemeClr>
                </a:solidFill>
                <a:latin typeface="Times New Roman" pitchFamily="18" charset="0"/>
                <a:cs typeface="Times New Roman" pitchFamily="18" charset="0"/>
              </a:rPr>
              <a:t> (non-autophagic functions )</a:t>
            </a:r>
            <a:endParaRPr lang="el-GR" sz="2040" dirty="0">
              <a:solidFill>
                <a:schemeClr val="tx2">
                  <a:lumMod val="60000"/>
                  <a:lumOff val="40000"/>
                </a:schemeClr>
              </a:solidFill>
              <a:latin typeface="Times New Roman" pitchFamily="18" charset="0"/>
              <a:cs typeface="Times New Roman" pitchFamily="18" charset="0"/>
            </a:endParaRPr>
          </a:p>
        </p:txBody>
      </p:sp>
      <p:sp>
        <p:nvSpPr>
          <p:cNvPr id="35" name="34 - TextBox"/>
          <p:cNvSpPr txBox="1"/>
          <p:nvPr/>
        </p:nvSpPr>
        <p:spPr>
          <a:xfrm>
            <a:off x="7842695" y="6888657"/>
            <a:ext cx="5204013" cy="1034129"/>
          </a:xfrm>
          <a:prstGeom prst="rect">
            <a:avLst/>
          </a:prstGeom>
          <a:noFill/>
        </p:spPr>
        <p:txBody>
          <a:bodyPr wrap="square" rtlCol="0">
            <a:spAutoFit/>
          </a:bodyPr>
          <a:lstStyle/>
          <a:p>
            <a:pPr defTabSz="1332189"/>
            <a:r>
              <a:rPr lang="en-US" sz="2040" dirty="0">
                <a:solidFill>
                  <a:prstClr val="black"/>
                </a:solidFill>
                <a:latin typeface="Times New Roman" pitchFamily="18" charset="0"/>
                <a:cs typeface="Times New Roman" pitchFamily="18" charset="0"/>
              </a:rPr>
              <a:t>Principal source of membrane-conjugated LC3 on autophagosomes, after its translocation to the cytoplasm</a:t>
            </a:r>
            <a:endParaRPr lang="el-GR" sz="2040" dirty="0">
              <a:solidFill>
                <a:prstClr val="black"/>
              </a:solidFill>
              <a:latin typeface="Times New Roman" pitchFamily="18" charset="0"/>
              <a:cs typeface="Times New Roman" pitchFamily="18" charset="0"/>
            </a:endParaRPr>
          </a:p>
        </p:txBody>
      </p:sp>
      <p:sp>
        <p:nvSpPr>
          <p:cNvPr id="36" name="35 - TextBox"/>
          <p:cNvSpPr txBox="1"/>
          <p:nvPr/>
        </p:nvSpPr>
        <p:spPr>
          <a:xfrm>
            <a:off x="7801702" y="3875550"/>
            <a:ext cx="5204013" cy="1034129"/>
          </a:xfrm>
          <a:prstGeom prst="rect">
            <a:avLst/>
          </a:prstGeom>
          <a:noFill/>
        </p:spPr>
        <p:txBody>
          <a:bodyPr wrap="square" rtlCol="0">
            <a:spAutoFit/>
          </a:bodyPr>
          <a:lstStyle/>
          <a:p>
            <a:pPr defTabSz="1332189"/>
            <a:r>
              <a:rPr lang="en-US" sz="2040" dirty="0">
                <a:solidFill>
                  <a:prstClr val="black"/>
                </a:solidFill>
                <a:latin typeface="Times New Roman" pitchFamily="18" charset="0"/>
                <a:cs typeface="Times New Roman" pitchFamily="18" charset="0"/>
              </a:rPr>
              <a:t>Source of  cytoplasmic Beclin-1, after its translocation  to the cytoplasm, to execute the autophagic-related function</a:t>
            </a:r>
            <a:endParaRPr lang="el-GR" sz="2040" dirty="0">
              <a:solidFill>
                <a:prstClr val="black"/>
              </a:solidFill>
              <a:latin typeface="Times New Roman" pitchFamily="18" charset="0"/>
              <a:cs typeface="Times New Roman" pitchFamily="18" charset="0"/>
            </a:endParaRPr>
          </a:p>
        </p:txBody>
      </p:sp>
      <p:sp>
        <p:nvSpPr>
          <p:cNvPr id="37" name="36 - Ορθογώνιο"/>
          <p:cNvSpPr/>
          <p:nvPr/>
        </p:nvSpPr>
        <p:spPr>
          <a:xfrm>
            <a:off x="7801702" y="5107996"/>
            <a:ext cx="5412176" cy="1034129"/>
          </a:xfrm>
          <a:prstGeom prst="rect">
            <a:avLst/>
          </a:prstGeom>
        </p:spPr>
        <p:txBody>
          <a:bodyPr wrap="square">
            <a:spAutoFit/>
          </a:bodyPr>
          <a:lstStyle/>
          <a:p>
            <a:pPr defTabSz="1332189"/>
            <a:r>
              <a:rPr lang="en-US" sz="2040" dirty="0">
                <a:solidFill>
                  <a:schemeClr val="tx2">
                    <a:lumMod val="60000"/>
                    <a:lumOff val="40000"/>
                  </a:schemeClr>
                </a:solidFill>
                <a:latin typeface="Times New Roman" pitchFamily="18" charset="0"/>
                <a:cs typeface="Times New Roman" pitchFamily="18" charset="0"/>
              </a:rPr>
              <a:t>Positive regulation of DNA double-strand break  repair, by recruiting DNA </a:t>
            </a:r>
            <a:r>
              <a:rPr lang="en-US" sz="2040" dirty="0" err="1">
                <a:solidFill>
                  <a:schemeClr val="tx2">
                    <a:lumMod val="60000"/>
                    <a:lumOff val="40000"/>
                  </a:schemeClr>
                </a:solidFill>
                <a:latin typeface="Times New Roman" pitchFamily="18" charset="0"/>
                <a:cs typeface="Times New Roman" pitchFamily="18" charset="0"/>
              </a:rPr>
              <a:t>topoisomerase</a:t>
            </a:r>
            <a:r>
              <a:rPr lang="en-US" sz="2040" dirty="0">
                <a:solidFill>
                  <a:schemeClr val="tx2">
                    <a:lumMod val="60000"/>
                    <a:lumOff val="40000"/>
                  </a:schemeClr>
                </a:solidFill>
                <a:latin typeface="Times New Roman" pitchFamily="18" charset="0"/>
                <a:cs typeface="Times New Roman" pitchFamily="18" charset="0"/>
              </a:rPr>
              <a:t> II</a:t>
            </a:r>
            <a:r>
              <a:rPr lang="el-GR" sz="2040" dirty="0">
                <a:solidFill>
                  <a:schemeClr val="tx2">
                    <a:lumMod val="60000"/>
                    <a:lumOff val="40000"/>
                  </a:schemeClr>
                </a:solidFill>
                <a:latin typeface="Times New Roman" pitchFamily="18" charset="0"/>
                <a:cs typeface="Times New Roman" pitchFamily="18" charset="0"/>
              </a:rPr>
              <a:t>β</a:t>
            </a:r>
            <a:r>
              <a:rPr lang="en-US" sz="2040" dirty="0">
                <a:solidFill>
                  <a:schemeClr val="tx2">
                    <a:lumMod val="60000"/>
                    <a:lumOff val="40000"/>
                  </a:schemeClr>
                </a:solidFill>
                <a:latin typeface="Times New Roman" pitchFamily="18" charset="0"/>
                <a:cs typeface="Times New Roman" pitchFamily="18" charset="0"/>
              </a:rPr>
              <a:t> to DSB sites (non-autophagic function)</a:t>
            </a:r>
            <a:endParaRPr lang="el-GR" sz="2040" dirty="0">
              <a:solidFill>
                <a:schemeClr val="tx2">
                  <a:lumMod val="60000"/>
                  <a:lumOff val="40000"/>
                </a:schemeClr>
              </a:solidFill>
              <a:latin typeface="Times New Roman" pitchFamily="18" charset="0"/>
              <a:cs typeface="Times New Roman" pitchFamily="18" charset="0"/>
            </a:endParaRPr>
          </a:p>
        </p:txBody>
      </p:sp>
      <p:sp>
        <p:nvSpPr>
          <p:cNvPr id="38" name="37 - TextBox"/>
          <p:cNvSpPr txBox="1"/>
          <p:nvPr/>
        </p:nvSpPr>
        <p:spPr>
          <a:xfrm>
            <a:off x="7885287" y="8747235"/>
            <a:ext cx="5204013" cy="1034129"/>
          </a:xfrm>
          <a:prstGeom prst="rect">
            <a:avLst/>
          </a:prstGeom>
          <a:noFill/>
        </p:spPr>
        <p:txBody>
          <a:bodyPr wrap="square" rtlCol="0">
            <a:spAutoFit/>
          </a:bodyPr>
          <a:lstStyle/>
          <a:p>
            <a:pPr defTabSz="1332189"/>
            <a:r>
              <a:rPr lang="en-US" sz="2040" dirty="0">
                <a:solidFill>
                  <a:schemeClr val="tx2">
                    <a:lumMod val="60000"/>
                    <a:lumOff val="40000"/>
                  </a:schemeClr>
                </a:solidFill>
                <a:latin typeface="Times New Roman" pitchFamily="18" charset="0"/>
                <a:cs typeface="Times New Roman" pitchFamily="18" charset="0"/>
              </a:rPr>
              <a:t>Recruitment and </a:t>
            </a:r>
            <a:r>
              <a:rPr lang="en-US" sz="2040" dirty="0" err="1">
                <a:solidFill>
                  <a:schemeClr val="tx2">
                    <a:lumMod val="60000"/>
                    <a:lumOff val="40000"/>
                  </a:schemeClr>
                </a:solidFill>
                <a:latin typeface="Times New Roman" pitchFamily="18" charset="0"/>
                <a:cs typeface="Times New Roman" pitchFamily="18" charset="0"/>
              </a:rPr>
              <a:t>proteasomal</a:t>
            </a:r>
            <a:r>
              <a:rPr lang="en-US" sz="2040" dirty="0">
                <a:solidFill>
                  <a:schemeClr val="tx2">
                    <a:lumMod val="60000"/>
                    <a:lumOff val="40000"/>
                  </a:schemeClr>
                </a:solidFill>
                <a:latin typeface="Times New Roman" pitchFamily="18" charset="0"/>
                <a:cs typeface="Times New Roman" pitchFamily="18" charset="0"/>
              </a:rPr>
              <a:t> degradation of poly-</a:t>
            </a:r>
            <a:r>
              <a:rPr lang="en-US" sz="2040" dirty="0" err="1">
                <a:solidFill>
                  <a:schemeClr val="tx2">
                    <a:lumMod val="60000"/>
                    <a:lumOff val="40000"/>
                  </a:schemeClr>
                </a:solidFill>
                <a:latin typeface="Times New Roman" pitchFamily="18" charset="0"/>
                <a:cs typeface="Times New Roman" pitchFamily="18" charset="0"/>
              </a:rPr>
              <a:t>Ubq</a:t>
            </a:r>
            <a:r>
              <a:rPr lang="en-US" sz="2040" dirty="0">
                <a:solidFill>
                  <a:schemeClr val="tx2">
                    <a:lumMod val="60000"/>
                    <a:lumOff val="40000"/>
                  </a:schemeClr>
                </a:solidFill>
                <a:latin typeface="Times New Roman" pitchFamily="18" charset="0"/>
                <a:cs typeface="Times New Roman" pitchFamily="18" charset="0"/>
              </a:rPr>
              <a:t> nuclear proteins to PML bodies  (non-autophagic function)</a:t>
            </a:r>
            <a:endParaRPr lang="el-GR" sz="2040" dirty="0">
              <a:solidFill>
                <a:schemeClr val="tx2">
                  <a:lumMod val="60000"/>
                  <a:lumOff val="40000"/>
                </a:schemeClr>
              </a:solidFill>
              <a:latin typeface="Times New Roman" pitchFamily="18" charset="0"/>
              <a:cs typeface="Times New Roman" pitchFamily="18" charset="0"/>
            </a:endParaRPr>
          </a:p>
        </p:txBody>
      </p:sp>
      <p:sp>
        <p:nvSpPr>
          <p:cNvPr id="39" name="38 - TextBox"/>
          <p:cNvSpPr txBox="1"/>
          <p:nvPr/>
        </p:nvSpPr>
        <p:spPr>
          <a:xfrm>
            <a:off x="7885287" y="9851135"/>
            <a:ext cx="5204013" cy="1034129"/>
          </a:xfrm>
          <a:prstGeom prst="rect">
            <a:avLst/>
          </a:prstGeom>
          <a:noFill/>
        </p:spPr>
        <p:txBody>
          <a:bodyPr wrap="square" rtlCol="0">
            <a:spAutoFit/>
          </a:bodyPr>
          <a:lstStyle/>
          <a:p>
            <a:pPr defTabSz="1332189"/>
            <a:r>
              <a:rPr lang="en-US" sz="2040" dirty="0">
                <a:solidFill>
                  <a:schemeClr val="tx2">
                    <a:lumMod val="60000"/>
                    <a:lumOff val="40000"/>
                  </a:schemeClr>
                </a:solidFill>
                <a:latin typeface="Times New Roman" pitchFamily="18" charset="0"/>
                <a:cs typeface="Times New Roman" pitchFamily="18" charset="0"/>
              </a:rPr>
              <a:t>Sequestration and impaired function of E3-ligase RNF168 leading to impaired DNA repair process (non-autophagic function)</a:t>
            </a:r>
            <a:endParaRPr lang="el-GR" sz="2040" dirty="0">
              <a:solidFill>
                <a:schemeClr val="tx2">
                  <a:lumMod val="60000"/>
                  <a:lumOff val="40000"/>
                </a:schemeClr>
              </a:solidFill>
              <a:latin typeface="Times New Roman" pitchFamily="18" charset="0"/>
              <a:cs typeface="Times New Roman" pitchFamily="18" charset="0"/>
            </a:endParaRPr>
          </a:p>
        </p:txBody>
      </p:sp>
      <p:sp>
        <p:nvSpPr>
          <p:cNvPr id="40" name="39 - TextBox"/>
          <p:cNvSpPr txBox="1"/>
          <p:nvPr/>
        </p:nvSpPr>
        <p:spPr>
          <a:xfrm>
            <a:off x="488913" y="4829131"/>
            <a:ext cx="4787735" cy="1034129"/>
          </a:xfrm>
          <a:prstGeom prst="rect">
            <a:avLst/>
          </a:prstGeom>
          <a:noFill/>
        </p:spPr>
        <p:txBody>
          <a:bodyPr wrap="square" rtlCol="0">
            <a:spAutoFit/>
          </a:bodyPr>
          <a:lstStyle/>
          <a:p>
            <a:pPr defTabSz="1332189"/>
            <a:r>
              <a:rPr lang="en-US" sz="2040" dirty="0">
                <a:solidFill>
                  <a:schemeClr val="tx2">
                    <a:lumMod val="60000"/>
                    <a:lumOff val="40000"/>
                  </a:schemeClr>
                </a:solidFill>
                <a:latin typeface="Times New Roman" pitchFamily="18" charset="0"/>
                <a:cs typeface="Times New Roman" pitchFamily="18" charset="0"/>
              </a:rPr>
              <a:t>Endocytic trafficking, </a:t>
            </a:r>
            <a:r>
              <a:rPr lang="en-US" sz="2040" dirty="0" err="1">
                <a:solidFill>
                  <a:schemeClr val="tx2">
                    <a:lumMod val="60000"/>
                    <a:lumOff val="40000"/>
                  </a:schemeClr>
                </a:solidFill>
                <a:latin typeface="Times New Roman" pitchFamily="18" charset="0"/>
                <a:cs typeface="Times New Roman" pitchFamily="18" charset="0"/>
              </a:rPr>
              <a:t>phagocytosis</a:t>
            </a:r>
            <a:r>
              <a:rPr lang="en-US" sz="2040" dirty="0">
                <a:solidFill>
                  <a:schemeClr val="tx2">
                    <a:lumMod val="60000"/>
                    <a:lumOff val="40000"/>
                  </a:schemeClr>
                </a:solidFill>
                <a:latin typeface="Times New Roman" pitchFamily="18" charset="0"/>
                <a:cs typeface="Times New Roman" pitchFamily="18" charset="0"/>
              </a:rPr>
              <a:t>, </a:t>
            </a:r>
            <a:r>
              <a:rPr lang="en-US" sz="2040" dirty="0" err="1">
                <a:solidFill>
                  <a:schemeClr val="tx2">
                    <a:lumMod val="60000"/>
                    <a:lumOff val="40000"/>
                  </a:schemeClr>
                </a:solidFill>
                <a:latin typeface="Times New Roman" pitchFamily="18" charset="0"/>
                <a:cs typeface="Times New Roman" pitchFamily="18" charset="0"/>
              </a:rPr>
              <a:t>cytokinesis</a:t>
            </a:r>
            <a:r>
              <a:rPr lang="en-US" sz="2040" dirty="0">
                <a:solidFill>
                  <a:schemeClr val="tx2">
                    <a:lumMod val="60000"/>
                    <a:lumOff val="40000"/>
                  </a:schemeClr>
                </a:solidFill>
                <a:latin typeface="Times New Roman" pitchFamily="18" charset="0"/>
                <a:cs typeface="Times New Roman" pitchFamily="18" charset="0"/>
              </a:rPr>
              <a:t>, apoptosis (non-autophagic functions)</a:t>
            </a:r>
            <a:endParaRPr lang="el-GR" sz="2040" dirty="0">
              <a:solidFill>
                <a:schemeClr val="tx2">
                  <a:lumMod val="60000"/>
                  <a:lumOff val="40000"/>
                </a:schemeClr>
              </a:solidFill>
              <a:latin typeface="Times New Roman" pitchFamily="18" charset="0"/>
              <a:cs typeface="Times New Roman" pitchFamily="18" charset="0"/>
            </a:endParaRPr>
          </a:p>
        </p:txBody>
      </p:sp>
      <p:sp>
        <p:nvSpPr>
          <p:cNvPr id="3" name="TextBox 2"/>
          <p:cNvSpPr txBox="1"/>
          <p:nvPr/>
        </p:nvSpPr>
        <p:spPr>
          <a:xfrm>
            <a:off x="1692598" y="432148"/>
            <a:ext cx="10585176" cy="1477328"/>
          </a:xfrm>
          <a:prstGeom prst="rect">
            <a:avLst/>
          </a:prstGeom>
          <a:solidFill>
            <a:schemeClr val="bg2"/>
          </a:solidFill>
        </p:spPr>
        <p:txBody>
          <a:bodyPr wrap="square" rtlCol="0">
            <a:spAutoFit/>
          </a:bodyPr>
          <a:lstStyle/>
          <a:p>
            <a:pPr algn="ctr">
              <a:lnSpc>
                <a:spcPct val="150000"/>
              </a:lnSpc>
            </a:pPr>
            <a:r>
              <a:rPr lang="en-US" b="1" dirty="0" smtClean="0"/>
              <a:t>Beclin-1  - LC3B  -  p62</a:t>
            </a:r>
          </a:p>
          <a:p>
            <a:pPr algn="ctr">
              <a:lnSpc>
                <a:spcPct val="150000"/>
              </a:lnSpc>
            </a:pPr>
            <a:r>
              <a:rPr lang="el-GR" b="1" dirty="0" err="1" smtClean="0"/>
              <a:t>Κυτταροπλασματικές</a:t>
            </a:r>
            <a:r>
              <a:rPr lang="el-GR" b="1" dirty="0" smtClean="0"/>
              <a:t> και Πυρηνικές λειτουργίες</a:t>
            </a:r>
            <a:endParaRPr lang="el-GR" b="1" dirty="0"/>
          </a:p>
        </p:txBody>
      </p:sp>
    </p:spTree>
    <p:extLst>
      <p:ext uri="{BB962C8B-B14F-4D97-AF65-F5344CB8AC3E}">
        <p14:creationId xmlns:p14="http://schemas.microsoft.com/office/powerpoint/2010/main" xmlns="" val="33429954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55513" y="288132"/>
            <a:ext cx="7572009" cy="584775"/>
          </a:xfrm>
          <a:prstGeom prst="rect">
            <a:avLst/>
          </a:prstGeom>
          <a:solidFill>
            <a:schemeClr val="bg2"/>
          </a:solidFill>
        </p:spPr>
        <p:txBody>
          <a:bodyPr wrap="none" rtlCol="0" anchor="ctr">
            <a:spAutoFit/>
          </a:bodyPr>
          <a:lstStyle/>
          <a:p>
            <a:pPr algn="ctr"/>
            <a:r>
              <a:rPr lang="el-GR" sz="3200" b="1" dirty="0" err="1" smtClean="0"/>
              <a:t>Αυτοφαγία</a:t>
            </a:r>
            <a:r>
              <a:rPr lang="el-GR" sz="3200" b="1" dirty="0" smtClean="0"/>
              <a:t> στο Ηλεκτρονικό Μικροσκόπιο </a:t>
            </a:r>
            <a:endParaRPr lang="el-GR" sz="3200" b="1" dirty="0"/>
          </a:p>
        </p:txBody>
      </p:sp>
      <p:cxnSp>
        <p:nvCxnSpPr>
          <p:cNvPr id="32" name="Straight Arrow Connector 31"/>
          <p:cNvCxnSpPr/>
          <p:nvPr/>
        </p:nvCxnSpPr>
        <p:spPr bwMode="auto">
          <a:xfrm rot="60000" flipH="1">
            <a:off x="5661323" y="11591808"/>
            <a:ext cx="180975" cy="0"/>
          </a:xfrm>
          <a:prstGeom prst="straightConnector1">
            <a:avLst/>
          </a:prstGeom>
          <a:ln w="38100">
            <a:solidFill>
              <a:schemeClr val="bg1"/>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1" name="Straight Arrow Connector 42"/>
          <p:cNvCxnSpPr/>
          <p:nvPr/>
        </p:nvCxnSpPr>
        <p:spPr bwMode="auto">
          <a:xfrm rot="16140000">
            <a:off x="9979323" y="13848064"/>
            <a:ext cx="184150" cy="0"/>
          </a:xfrm>
          <a:prstGeom prst="straightConnector1">
            <a:avLst/>
          </a:prstGeom>
          <a:ln w="38100">
            <a:solidFill>
              <a:schemeClr val="bg1"/>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2" name="Straight Arrow Connector 44"/>
          <p:cNvCxnSpPr/>
          <p:nvPr/>
        </p:nvCxnSpPr>
        <p:spPr bwMode="auto">
          <a:xfrm rot="16140000">
            <a:off x="10236498" y="13841714"/>
            <a:ext cx="184150" cy="0"/>
          </a:xfrm>
          <a:prstGeom prst="straightConnector1">
            <a:avLst/>
          </a:prstGeom>
          <a:ln w="38100">
            <a:solidFill>
              <a:schemeClr val="bg1"/>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3" name="Straight Arrow Connector 45"/>
          <p:cNvCxnSpPr/>
          <p:nvPr/>
        </p:nvCxnSpPr>
        <p:spPr bwMode="auto">
          <a:xfrm rot="16140000">
            <a:off x="10624642" y="12812220"/>
            <a:ext cx="182562" cy="0"/>
          </a:xfrm>
          <a:prstGeom prst="straightConnector1">
            <a:avLst/>
          </a:prstGeom>
          <a:ln w="38100">
            <a:solidFill>
              <a:schemeClr val="bg1"/>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4" name="Straight Arrow Connector 47"/>
          <p:cNvCxnSpPr/>
          <p:nvPr/>
        </p:nvCxnSpPr>
        <p:spPr bwMode="auto">
          <a:xfrm rot="16140000">
            <a:off x="9419729" y="13699633"/>
            <a:ext cx="182563" cy="0"/>
          </a:xfrm>
          <a:prstGeom prst="straightConnector1">
            <a:avLst/>
          </a:prstGeom>
          <a:ln w="38100">
            <a:solidFill>
              <a:schemeClr val="bg1"/>
            </a:solidFill>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76" name="Ομάδα 75"/>
          <p:cNvGrpSpPr/>
          <p:nvPr/>
        </p:nvGrpSpPr>
        <p:grpSpPr>
          <a:xfrm>
            <a:off x="1332558" y="1656284"/>
            <a:ext cx="5247035" cy="3672408"/>
            <a:chOff x="1851972" y="2304356"/>
            <a:chExt cx="4727621" cy="3384376"/>
          </a:xfrm>
        </p:grpSpPr>
        <p:pic>
          <p:nvPicPr>
            <p:cNvPr id="56" name="Εικόνα 5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851972" y="2304356"/>
              <a:ext cx="4727621" cy="3384376"/>
            </a:xfrm>
            <a:prstGeom prst="rect">
              <a:avLst/>
            </a:prstGeom>
          </p:spPr>
        </p:pic>
        <p:cxnSp>
          <p:nvCxnSpPr>
            <p:cNvPr id="58" name="Ευθύγραμμο βέλος σύνδεσης 57"/>
            <p:cNvCxnSpPr/>
            <p:nvPr/>
          </p:nvCxnSpPr>
          <p:spPr>
            <a:xfrm>
              <a:off x="2916734" y="3526818"/>
              <a:ext cx="792088" cy="504056"/>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 name="Ομάδα 77"/>
          <p:cNvGrpSpPr/>
          <p:nvPr/>
        </p:nvGrpSpPr>
        <p:grpSpPr>
          <a:xfrm>
            <a:off x="6723459" y="1656284"/>
            <a:ext cx="4978251" cy="3674159"/>
            <a:chOff x="6723459" y="2304356"/>
            <a:chExt cx="4529665" cy="3386127"/>
          </a:xfrm>
        </p:grpSpPr>
        <p:pic>
          <p:nvPicPr>
            <p:cNvPr id="3" name="Picture 3" descr="C:\Users\nikos\Documents\ΜΟΡΙΑΚΗ ΚΑΙ ΕΦΑΡΜΟΣΜΕΝΗ ΦΥΣΙΟΛΟΓΙΑ\Δ' ΕΞΑΜΗΝΟ\Li-Fraumeni_TEM\1st EXPERIMENT\LF OFF 1st exp\MV6790_180516_29000x edited.t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23459" y="2304356"/>
              <a:ext cx="4529665" cy="33861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0" name="Ευθύγραμμο βέλος σύνδεσης 59"/>
            <p:cNvCxnSpPr/>
            <p:nvPr/>
          </p:nvCxnSpPr>
          <p:spPr>
            <a:xfrm flipH="1">
              <a:off x="9509417" y="2850442"/>
              <a:ext cx="639131" cy="610394"/>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7" name="Ομάδα 76"/>
          <p:cNvGrpSpPr/>
          <p:nvPr/>
        </p:nvGrpSpPr>
        <p:grpSpPr>
          <a:xfrm>
            <a:off x="1332558" y="6705007"/>
            <a:ext cx="5266663" cy="3640371"/>
            <a:chOff x="1851972" y="5791026"/>
            <a:chExt cx="4747249" cy="3348752"/>
          </a:xfrm>
        </p:grpSpPr>
        <p:pic>
          <p:nvPicPr>
            <p:cNvPr id="53" name="Picture 3" descr="C:\Users\nikos\Documents\ΜΟΡΙΑΚΗ ΚΑΙ ΕΦΑΡΜΟΣΜΕΝΗ ΦΥΣΙΟΛΟΓΙΑ\Δ' ΕΞΑΜΗΝΟ\Li-Fraumeni_TEM\1st EXPERIMENT\LF S1 1st exp\MV6822_180516_23000x modified.t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51972" y="5791026"/>
              <a:ext cx="4747249" cy="3348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2" name="Ευθύγραμμο βέλος σύνδεσης 61"/>
            <p:cNvCxnSpPr/>
            <p:nvPr/>
          </p:nvCxnSpPr>
          <p:spPr>
            <a:xfrm flipH="1" flipV="1">
              <a:off x="4626237" y="7382544"/>
              <a:ext cx="1017339" cy="319509"/>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Ευθύγραμμο βέλος σύνδεσης 62"/>
            <p:cNvCxnSpPr/>
            <p:nvPr/>
          </p:nvCxnSpPr>
          <p:spPr>
            <a:xfrm flipH="1" flipV="1">
              <a:off x="3312778" y="8497044"/>
              <a:ext cx="1116124" cy="288032"/>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9" name="Ομάδα 78"/>
          <p:cNvGrpSpPr/>
          <p:nvPr/>
        </p:nvGrpSpPr>
        <p:grpSpPr>
          <a:xfrm>
            <a:off x="6723459" y="6714004"/>
            <a:ext cx="4978251" cy="3631374"/>
            <a:chOff x="6723459" y="5800022"/>
            <a:chExt cx="4546203" cy="3339756"/>
          </a:xfrm>
        </p:grpSpPr>
        <p:pic>
          <p:nvPicPr>
            <p:cNvPr id="55" name="Εικόνα 5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723459" y="5800022"/>
              <a:ext cx="4546203" cy="3339756"/>
            </a:xfrm>
            <a:prstGeom prst="rect">
              <a:avLst/>
            </a:prstGeom>
          </p:spPr>
        </p:pic>
        <p:cxnSp>
          <p:nvCxnSpPr>
            <p:cNvPr id="70" name="Ευθύγραμμο βέλος σύνδεσης 69"/>
            <p:cNvCxnSpPr/>
            <p:nvPr/>
          </p:nvCxnSpPr>
          <p:spPr>
            <a:xfrm flipH="1">
              <a:off x="7885287" y="6336804"/>
              <a:ext cx="216023" cy="880292"/>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Ευθύγραμμο βέλος σύνδεσης 72"/>
            <p:cNvCxnSpPr/>
            <p:nvPr/>
          </p:nvCxnSpPr>
          <p:spPr>
            <a:xfrm flipH="1">
              <a:off x="9720970" y="6033714"/>
              <a:ext cx="216023" cy="880292"/>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22 - TextBox"/>
          <p:cNvSpPr txBox="1"/>
          <p:nvPr/>
        </p:nvSpPr>
        <p:spPr>
          <a:xfrm>
            <a:off x="1260550" y="5328692"/>
            <a:ext cx="4531562" cy="400110"/>
          </a:xfrm>
          <a:prstGeom prst="rect">
            <a:avLst/>
          </a:prstGeom>
          <a:noFill/>
        </p:spPr>
        <p:txBody>
          <a:bodyPr wrap="none" rtlCol="0">
            <a:spAutoFit/>
          </a:bodyPr>
          <a:lstStyle/>
          <a:p>
            <a:r>
              <a:rPr lang="el-GR" sz="2000" b="1" dirty="0" smtClean="0"/>
              <a:t>Αρχή διαμόρφωσης </a:t>
            </a:r>
            <a:r>
              <a:rPr lang="el-GR" sz="2000" b="1" dirty="0" err="1" smtClean="0"/>
              <a:t>φαγοφόρου</a:t>
            </a:r>
            <a:r>
              <a:rPr lang="el-GR" sz="2000" b="1" dirty="0" smtClean="0"/>
              <a:t> (βέλος)</a:t>
            </a:r>
            <a:endParaRPr lang="el-GR" sz="2000" b="1" dirty="0"/>
          </a:p>
        </p:txBody>
      </p:sp>
      <p:sp>
        <p:nvSpPr>
          <p:cNvPr id="24" name="23 - TextBox"/>
          <p:cNvSpPr txBox="1"/>
          <p:nvPr/>
        </p:nvSpPr>
        <p:spPr>
          <a:xfrm>
            <a:off x="6661150" y="5328692"/>
            <a:ext cx="5760640" cy="707886"/>
          </a:xfrm>
          <a:prstGeom prst="rect">
            <a:avLst/>
          </a:prstGeom>
          <a:noFill/>
        </p:spPr>
        <p:txBody>
          <a:bodyPr wrap="square" rtlCol="0">
            <a:spAutoFit/>
          </a:bodyPr>
          <a:lstStyle/>
          <a:p>
            <a:r>
              <a:rPr lang="el-GR" sz="2000" b="1" dirty="0" err="1" smtClean="0"/>
              <a:t>Αυτοφαγόσωμα</a:t>
            </a:r>
            <a:r>
              <a:rPr lang="el-GR" sz="2000" b="1" dirty="0" smtClean="0"/>
              <a:t> (βέλος) στο οποίο έχει εγκλεισθεί μέρος κυτταροπλάσματος και πιθανώς μιτοχόνδριο</a:t>
            </a:r>
            <a:endParaRPr lang="el-GR" sz="2000" b="1" dirty="0"/>
          </a:p>
        </p:txBody>
      </p:sp>
      <p:sp>
        <p:nvSpPr>
          <p:cNvPr id="25" name="24 - TextBox"/>
          <p:cNvSpPr txBox="1"/>
          <p:nvPr/>
        </p:nvSpPr>
        <p:spPr>
          <a:xfrm>
            <a:off x="1332558" y="10322420"/>
            <a:ext cx="5256584" cy="707886"/>
          </a:xfrm>
          <a:prstGeom prst="rect">
            <a:avLst/>
          </a:prstGeom>
          <a:noFill/>
        </p:spPr>
        <p:txBody>
          <a:bodyPr wrap="square" rtlCol="0">
            <a:spAutoFit/>
          </a:bodyPr>
          <a:lstStyle/>
          <a:p>
            <a:r>
              <a:rPr lang="el-GR" sz="2000" b="1" dirty="0" smtClean="0"/>
              <a:t>Δύο </a:t>
            </a:r>
            <a:r>
              <a:rPr lang="el-GR" sz="2000" b="1" dirty="0" err="1" smtClean="0"/>
              <a:t>αυτοφαγοσώματα</a:t>
            </a:r>
            <a:r>
              <a:rPr lang="el-GR" sz="2000" b="1" dirty="0" smtClean="0"/>
              <a:t> (βέλη). Το δεξί είναι σε </a:t>
            </a:r>
            <a:r>
              <a:rPr lang="el-GR" sz="2000" b="1" smtClean="0"/>
              <a:t>πιο όψιμη </a:t>
            </a:r>
            <a:r>
              <a:rPr lang="el-GR" sz="2000" b="1" dirty="0" smtClean="0"/>
              <a:t>κατάσταση σε σχέση με το αριστερό.</a:t>
            </a:r>
            <a:endParaRPr lang="el-GR" sz="2000" b="1" dirty="0"/>
          </a:p>
        </p:txBody>
      </p:sp>
      <p:sp>
        <p:nvSpPr>
          <p:cNvPr id="26" name="25 - TextBox"/>
          <p:cNvSpPr txBox="1"/>
          <p:nvPr/>
        </p:nvSpPr>
        <p:spPr>
          <a:xfrm>
            <a:off x="6661150" y="10289693"/>
            <a:ext cx="5256584" cy="707886"/>
          </a:xfrm>
          <a:prstGeom prst="rect">
            <a:avLst/>
          </a:prstGeom>
          <a:noFill/>
        </p:spPr>
        <p:txBody>
          <a:bodyPr wrap="square" rtlCol="0">
            <a:spAutoFit/>
          </a:bodyPr>
          <a:lstStyle/>
          <a:p>
            <a:r>
              <a:rPr lang="el-GR" sz="2000" b="1" dirty="0" smtClean="0"/>
              <a:t>Δύο </a:t>
            </a:r>
            <a:r>
              <a:rPr lang="el-GR" sz="2000" b="1" dirty="0" err="1" smtClean="0"/>
              <a:t>αυτοφαγοσώματα</a:t>
            </a:r>
            <a:r>
              <a:rPr lang="el-GR" sz="2000" b="1" dirty="0" smtClean="0"/>
              <a:t> (βέλη) σε όψιμη κατάσταση. </a:t>
            </a:r>
            <a:endParaRPr lang="el-GR" sz="2000" b="1" dirty="0"/>
          </a:p>
        </p:txBody>
      </p:sp>
    </p:spTree>
    <p:extLst>
      <p:ext uri="{BB962C8B-B14F-4D97-AF65-F5344CB8AC3E}">
        <p14:creationId xmlns:p14="http://schemas.microsoft.com/office/powerpoint/2010/main" xmlns="" val="15736300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81510" y="1008292"/>
            <a:ext cx="6120000" cy="720000"/>
          </a:xfrm>
          <a:prstGeom prst="rect">
            <a:avLst/>
          </a:prstGeom>
          <a:solidFill>
            <a:schemeClr val="bg2"/>
          </a:solidFill>
        </p:spPr>
        <p:txBody>
          <a:bodyPr wrap="none" rtlCol="0" anchor="ctr">
            <a:spAutoFit/>
          </a:bodyPr>
          <a:lstStyle/>
          <a:p>
            <a:pPr algn="ctr"/>
            <a:r>
              <a:rPr lang="el-GR" sz="3200" b="1" dirty="0" smtClean="0"/>
              <a:t>Δείκτες Αυτοφαγίας</a:t>
            </a:r>
            <a:endParaRPr lang="el-GR" sz="3200" b="1" dirty="0"/>
          </a:p>
        </p:txBody>
      </p:sp>
      <p:sp>
        <p:nvSpPr>
          <p:cNvPr id="3" name="TextBox 2"/>
          <p:cNvSpPr txBox="1"/>
          <p:nvPr/>
        </p:nvSpPr>
        <p:spPr>
          <a:xfrm>
            <a:off x="3780830" y="3096444"/>
            <a:ext cx="6620872" cy="2169825"/>
          </a:xfrm>
          <a:prstGeom prst="rect">
            <a:avLst/>
          </a:prstGeom>
          <a:noFill/>
        </p:spPr>
        <p:txBody>
          <a:bodyPr wrap="square" rtlCol="0">
            <a:spAutoFit/>
          </a:bodyPr>
          <a:lstStyle/>
          <a:p>
            <a:pPr>
              <a:lnSpc>
                <a:spcPct val="150000"/>
              </a:lnSpc>
            </a:pPr>
            <a:r>
              <a:rPr lang="en-US" b="1" dirty="0" smtClean="0"/>
              <a:t>Beclin-1 </a:t>
            </a:r>
            <a:r>
              <a:rPr lang="en-US" dirty="0" smtClean="0"/>
              <a:t>: </a:t>
            </a:r>
            <a:r>
              <a:rPr lang="el-GR" dirty="0" smtClean="0"/>
              <a:t>έναρξη αυτοφαγίας</a:t>
            </a:r>
            <a:endParaRPr lang="el-GR" dirty="0"/>
          </a:p>
          <a:p>
            <a:pPr>
              <a:lnSpc>
                <a:spcPct val="150000"/>
              </a:lnSpc>
            </a:pPr>
            <a:r>
              <a:rPr lang="en-US" b="1" dirty="0" smtClean="0"/>
              <a:t>LC3 </a:t>
            </a:r>
            <a:r>
              <a:rPr lang="en-US" dirty="0" smtClean="0"/>
              <a:t>: </a:t>
            </a:r>
            <a:r>
              <a:rPr lang="el-GR" dirty="0" smtClean="0"/>
              <a:t>διαμόρφωση </a:t>
            </a:r>
            <a:r>
              <a:rPr lang="el-GR" dirty="0" err="1" smtClean="0"/>
              <a:t>αυτοφαγοσωμάτων</a:t>
            </a:r>
            <a:endParaRPr lang="el-GR" dirty="0"/>
          </a:p>
          <a:p>
            <a:pPr>
              <a:lnSpc>
                <a:spcPct val="150000"/>
              </a:lnSpc>
            </a:pPr>
            <a:r>
              <a:rPr lang="en-US" b="1" dirty="0" smtClean="0"/>
              <a:t>p62</a:t>
            </a:r>
            <a:r>
              <a:rPr lang="en-US" dirty="0" smtClean="0"/>
              <a:t> : </a:t>
            </a:r>
            <a:r>
              <a:rPr lang="el-GR" dirty="0" smtClean="0"/>
              <a:t>δυνητικότητα αποδόμησης </a:t>
            </a:r>
            <a:endParaRPr lang="el-GR" dirty="0"/>
          </a:p>
        </p:txBody>
      </p:sp>
      <p:grpSp>
        <p:nvGrpSpPr>
          <p:cNvPr id="11" name="Ομάδα 10"/>
          <p:cNvGrpSpPr/>
          <p:nvPr/>
        </p:nvGrpSpPr>
        <p:grpSpPr>
          <a:xfrm>
            <a:off x="2878634" y="6705290"/>
            <a:ext cx="7776864" cy="1215690"/>
            <a:chOff x="2878634" y="4907248"/>
            <a:chExt cx="7776864" cy="1215690"/>
          </a:xfrm>
        </p:grpSpPr>
        <p:sp>
          <p:nvSpPr>
            <p:cNvPr id="9" name="TextBox 8"/>
            <p:cNvSpPr txBox="1"/>
            <p:nvPr/>
          </p:nvSpPr>
          <p:spPr>
            <a:xfrm>
              <a:off x="3302945" y="5268991"/>
              <a:ext cx="6862263" cy="553998"/>
            </a:xfrm>
            <a:prstGeom prst="rect">
              <a:avLst/>
            </a:prstGeom>
            <a:noFill/>
          </p:spPr>
          <p:txBody>
            <a:bodyPr wrap="none" rtlCol="0">
              <a:spAutoFit/>
            </a:bodyPr>
            <a:lstStyle/>
            <a:p>
              <a:r>
                <a:rPr lang="el-GR" b="1" dirty="0" smtClean="0"/>
                <a:t>Φυσιολογική </a:t>
              </a:r>
              <a:r>
                <a:rPr lang="el-GR" b="1" dirty="0" err="1" smtClean="0"/>
                <a:t>αυτοφαγική</a:t>
              </a:r>
              <a:r>
                <a:rPr lang="el-GR" b="1" dirty="0" smtClean="0"/>
                <a:t> ροή</a:t>
              </a:r>
              <a:r>
                <a:rPr lang="el-GR" dirty="0" smtClean="0"/>
                <a:t>: </a:t>
              </a:r>
              <a:r>
                <a:rPr lang="en-US" dirty="0" smtClean="0"/>
                <a:t> LC3 &gt; p62</a:t>
              </a:r>
              <a:endParaRPr lang="el-GR" dirty="0"/>
            </a:p>
          </p:txBody>
        </p:sp>
        <p:sp>
          <p:nvSpPr>
            <p:cNvPr id="10" name="Ορθογώνιο 9"/>
            <p:cNvSpPr/>
            <p:nvPr/>
          </p:nvSpPr>
          <p:spPr>
            <a:xfrm>
              <a:off x="2878634" y="4907248"/>
              <a:ext cx="7776864" cy="121569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xmlns="" val="241573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22414</TotalTime>
  <Words>1838</Words>
  <Application>Microsoft Office PowerPoint</Application>
  <PresentationFormat>Προσαρμογή</PresentationFormat>
  <Paragraphs>450</Paragraphs>
  <Slides>29</Slides>
  <Notes>5</Notes>
  <HiddenSlides>0</HiddenSlides>
  <MMClips>0</MMClips>
  <ScaleCrop>false</ScaleCrop>
  <HeadingPairs>
    <vt:vector size="4" baseType="variant">
      <vt:variant>
        <vt:lpstr>Θέμα</vt:lpstr>
      </vt:variant>
      <vt:variant>
        <vt:i4>1</vt:i4>
      </vt:variant>
      <vt:variant>
        <vt:lpstr>Τίτλοι διαφανειών</vt:lpstr>
      </vt:variant>
      <vt:variant>
        <vt:i4>29</vt:i4>
      </vt:variant>
    </vt:vector>
  </HeadingPairs>
  <TitlesOfParts>
    <vt:vector size="30" baseType="lpstr">
      <vt:lpstr>Θέμα του Office</vt:lpstr>
      <vt:lpstr>Εθνικό και Καποδιστριακό Πανεπιστήμιο Αθηνών Ιατρική Σχολή Εργαστήριο Ιστολογίας – Εμβρυολογίας Ομάδα Μοριακής Καρκινογένεσης Δ/ντής-Καθηγητής: Β. Γοργούλης  </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user</cp:lastModifiedBy>
  <cp:revision>854</cp:revision>
  <cp:lastPrinted>2017-06-11T12:20:53Z</cp:lastPrinted>
  <dcterms:created xsi:type="dcterms:W3CDTF">2017-03-17T08:53:04Z</dcterms:created>
  <dcterms:modified xsi:type="dcterms:W3CDTF">2018-11-07T11:08:59Z</dcterms:modified>
</cp:coreProperties>
</file>