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3"/>
  </p:notesMasterIdLst>
  <p:sldIdLst>
    <p:sldId id="353" r:id="rId2"/>
    <p:sldId id="273" r:id="rId3"/>
    <p:sldId id="285" r:id="rId4"/>
    <p:sldId id="355" r:id="rId5"/>
    <p:sldId id="324" r:id="rId6"/>
    <p:sldId id="314" r:id="rId7"/>
    <p:sldId id="312" r:id="rId8"/>
    <p:sldId id="315" r:id="rId9"/>
    <p:sldId id="335" r:id="rId10"/>
    <p:sldId id="316" r:id="rId11"/>
    <p:sldId id="277" r:id="rId12"/>
    <p:sldId id="300" r:id="rId13"/>
    <p:sldId id="298" r:id="rId14"/>
    <p:sldId id="323" r:id="rId15"/>
    <p:sldId id="322" r:id="rId16"/>
    <p:sldId id="286" r:id="rId17"/>
    <p:sldId id="289" r:id="rId18"/>
    <p:sldId id="333" r:id="rId19"/>
    <p:sldId id="291" r:id="rId20"/>
    <p:sldId id="296" r:id="rId21"/>
    <p:sldId id="349" r:id="rId22"/>
    <p:sldId id="350" r:id="rId23"/>
    <p:sldId id="351" r:id="rId24"/>
    <p:sldId id="352" r:id="rId25"/>
    <p:sldId id="347" r:id="rId26"/>
    <p:sldId id="348" r:id="rId27"/>
    <p:sldId id="326" r:id="rId28"/>
    <p:sldId id="310" r:id="rId29"/>
    <p:sldId id="330" r:id="rId30"/>
    <p:sldId id="331" r:id="rId31"/>
    <p:sldId id="327" r:id="rId32"/>
    <p:sldId id="302" r:id="rId33"/>
    <p:sldId id="303" r:id="rId34"/>
    <p:sldId id="304" r:id="rId35"/>
    <p:sldId id="311" r:id="rId36"/>
    <p:sldId id="334" r:id="rId37"/>
    <p:sldId id="336" r:id="rId38"/>
    <p:sldId id="337" r:id="rId39"/>
    <p:sldId id="338" r:id="rId40"/>
    <p:sldId id="339" r:id="rId41"/>
    <p:sldId id="340" r:id="rId42"/>
    <p:sldId id="341" r:id="rId43"/>
    <p:sldId id="342" r:id="rId44"/>
    <p:sldId id="343" r:id="rId45"/>
    <p:sldId id="344" r:id="rId46"/>
    <p:sldId id="345" r:id="rId47"/>
    <p:sldId id="328" r:id="rId48"/>
    <p:sldId id="329" r:id="rId49"/>
    <p:sldId id="320" r:id="rId50"/>
    <p:sldId id="295" r:id="rId51"/>
    <p:sldId id="332" r:id="rId5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918" autoAdjust="0"/>
  </p:normalViewPr>
  <p:slideViewPr>
    <p:cSldViewPr snapToGrid="0" snapToObjects="1">
      <p:cViewPr>
        <p:scale>
          <a:sx n="100" d="100"/>
          <a:sy n="100" d="100"/>
        </p:scale>
        <p:origin x="-1632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notesMaster" Target="notesMasters/notesMaster1.xml"/><Relationship Id="rId54" Type="http://schemas.openxmlformats.org/officeDocument/2006/relationships/printerSettings" Target="printerSettings/printerSettings1.bin"/><Relationship Id="rId55" Type="http://schemas.openxmlformats.org/officeDocument/2006/relationships/presProps" Target="presProps.xml"/><Relationship Id="rId56" Type="http://schemas.openxmlformats.org/officeDocument/2006/relationships/viewProps" Target="viewProps.xml"/><Relationship Id="rId57" Type="http://schemas.openxmlformats.org/officeDocument/2006/relationships/theme" Target="theme/theme1.xml"/><Relationship Id="rId58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3B03CE-F0AD-2A4E-A5C1-F93BCDA46993}" type="datetimeFigureOut">
              <a:rPr lang="en-US" smtClean="0"/>
              <a:t>04/12/18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A025F3-D531-D44B-9D52-49A75C2D7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585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0" Type="http://schemas.openxmlformats.org/officeDocument/2006/relationships/hyperlink" Target="https://el.wikipedia.org/wiki/1842" TargetMode="External"/><Relationship Id="rId21" Type="http://schemas.openxmlformats.org/officeDocument/2006/relationships/hyperlink" Target="https://el.wikipedia.org/wiki/26_%CE%91%CF%85%CE%B3%CE%BF%CF%8D%CF%83%CF%84%CE%BF%CF%85" TargetMode="External"/><Relationship Id="rId22" Type="http://schemas.openxmlformats.org/officeDocument/2006/relationships/hyperlink" Target="https://el.wikipedia.org/wiki/1910" TargetMode="External"/><Relationship Id="rId23" Type="http://schemas.openxmlformats.org/officeDocument/2006/relationships/hyperlink" Target="https://el.wikipedia.org/wiki/%CE%97%CE%A0%CE%91" TargetMode="External"/><Relationship Id="rId24" Type="http://schemas.openxmlformats.org/officeDocument/2006/relationships/hyperlink" Target="https://el.wikipedia.org/wiki/%CE%A8%CF%85%CF%87%CE%BF%CE%BB%CE%BF%CE%B3%CE%AF%CE%B1" TargetMode="External"/><Relationship Id="rId25" Type="http://schemas.openxmlformats.org/officeDocument/2006/relationships/hyperlink" Target="https://el.wikipedia.org/wiki/%CE%A6%CE%B9%CE%BB%CE%BF%CF%83%CE%BF%CF%86%CE%AF%CE%B1" TargetMode="External"/><Relationship Id="rId26" Type="http://schemas.openxmlformats.org/officeDocument/2006/relationships/hyperlink" Target="https://el.wikipedia.org/wiki/%CE%A7%CE%AD%CE%BD%CF%81%CE%B9_%CE%A4%CE%B6%CE%AD%CE%B9%CE%BC%CF%82" TargetMode="External"/><Relationship Id="rId27" Type="http://schemas.openxmlformats.org/officeDocument/2006/relationships/hyperlink" Target="https://el.wikipedia.org/wiki/%CE%9C%CF%85%CF%83%CF%84%CE%B9%CE%BA%CE%B9%CF%83%CE%BC%CF%8C%CF%82" TargetMode="External"/><Relationship Id="rId28" Type="http://schemas.openxmlformats.org/officeDocument/2006/relationships/hyperlink" Target="https://el.wikipedia.org/w/index.php?title=%CE%A0%CF%81%CE%B1%CE%B3%CE%BC%CE%B1%CF%84%CE%B9%CF%83%CE%BC%CF%8C%CF%82&amp;action=edit&amp;redlink=1" TargetMode="External"/><Relationship Id="rId29" Type="http://schemas.openxmlformats.org/officeDocument/2006/relationships/hyperlink" Target="https://el.wikipedia.org/w/index.php?title=%CE%A1%CE%B1%CE%BB%CF%86_%CE%93%CE%BF%CF%85%CE%AC%CE%BB%CE%BD%CF%84%CE%BF_%CE%88%CE%BC%CE%B5%CF%81%CF%83%CE%BF%CE%BD&amp;action=edit&amp;redlink=1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Relationship Id="rId3" Type="http://schemas.openxmlformats.org/officeDocument/2006/relationships/hyperlink" Target="https://el.wikipedia.org/wiki/%CE%9D%CE%AD%CE%B1_%CE%A5%CF%8C%CF%81%CE%BA%CE%B7" TargetMode="External"/><Relationship Id="rId4" Type="http://schemas.openxmlformats.org/officeDocument/2006/relationships/hyperlink" Target="https://www.wikidata.org/wiki/Q2430064" TargetMode="External"/><Relationship Id="rId5" Type="http://schemas.openxmlformats.org/officeDocument/2006/relationships/hyperlink" Target="https://el.wikipedia.org/wiki/%CE%97%CE%BD%CF%89%CE%BC%CE%AD%CE%BD%CE%B5%CF%82_%CE%A0%CE%BF%CE%BB%CE%B9%CF%84%CE%B5%CE%AF%CE%B5%CF%82_%CE%91%CE%BC%CE%B5%CF%81%CE%B9%CE%BA%CE%AE%CF%82" TargetMode="External"/><Relationship Id="rId30" Type="http://schemas.openxmlformats.org/officeDocument/2006/relationships/hyperlink" Target="https://el.wikipedia.org/w/index.php?title=%CE%9F%CF%81%CE%AC%CF%84%CE%B9%CE%BF%CF%82_%CE%93%CE%BA%CF%81%CE%AE%CE%BB%CE%B5%CF%8B&amp;action=edit&amp;redlink=1" TargetMode="External"/><Relationship Id="rId31" Type="http://schemas.openxmlformats.org/officeDocument/2006/relationships/hyperlink" Target="https://el.wikipedia.org/w/index.php?title=%CE%93%CE%BF%CF%85%CE%90%CE%BB%CE%B9%CE%B1%CE%BC_%CE%9A%CE%AC%CE%BB%CE%B5%CE%BD_%CE%9C%CF%80%CE%AC%CE%B9%CE%B1%CE%BD%CF%84&amp;action=edit&amp;redlink=1" TargetMode="External"/><Relationship Id="rId32" Type="http://schemas.openxmlformats.org/officeDocument/2006/relationships/hyperlink" Target="https://el.wikipedia.org/w/index.php?title=%CE%8C%CE%BB%CE%B9%CE%B2%CE%B5%CF%81_%CE%93%CE%BF%CF%85%CE%AD%CE%BD%CF%84%CE%B5%CE%BB_%CE%A7%CE%BF%CE%BB%CE%BC%CF%82&amp;action=edit&amp;redlink=1" TargetMode="External"/><Relationship Id="rId9" Type="http://schemas.openxmlformats.org/officeDocument/2006/relationships/hyperlink" Target="https://www.wikidata.org/wiki/Q4964182" TargetMode="External"/><Relationship Id="rId6" Type="http://schemas.openxmlformats.org/officeDocument/2006/relationships/hyperlink" Target="https://www.wikidata.org/wiki/Q49121" TargetMode="External"/><Relationship Id="rId7" Type="http://schemas.openxmlformats.org/officeDocument/2006/relationships/hyperlink" Target="https://el.wikipedia.org/wiki/%CE%A0%CE%B1%CE%BD%CE%B5%CF%80%CE%B9%CF%83%CF%84%CE%AE%CE%BC%CE%B9%CE%BF_%CE%A7%CE%AC%CF%81%CE%B2%CE%B1%CF%81%CE%BD%CF%84" TargetMode="External"/><Relationship Id="rId8" Type="http://schemas.openxmlformats.org/officeDocument/2006/relationships/hyperlink" Target="https://www.wikidata.org/wiki/Q2694988" TargetMode="External"/><Relationship Id="rId33" Type="http://schemas.openxmlformats.org/officeDocument/2006/relationships/hyperlink" Target="https://el.wikipedia.org/w/index.php?title=%CE%A4%CF%83%CE%B1%CF%81%CE%BB%CF%82_%CE%A3%CE%AC%CE%BD%CF%84%CE%B5%CF%81%CF%82_%CE%A0%CE%B7%CF%81%CF%82&amp;action=edit&amp;redlink=1" TargetMode="External"/><Relationship Id="rId34" Type="http://schemas.openxmlformats.org/officeDocument/2006/relationships/hyperlink" Target="https://el.wikipedia.org/w/index.php?title=%CE%A4%CE%B6%CF%8C%CF%83%CE%B9%CE%B1_%CE%A1%CF%8C%CE%B9%CF%82&amp;action=edit&amp;redlink=1" TargetMode="External"/><Relationship Id="rId35" Type="http://schemas.openxmlformats.org/officeDocument/2006/relationships/hyperlink" Target="https://el.wikipedia.org/w/index.php?title=%CE%A4%CE%B6%CE%BF%CF%81%CF%84%CE%B6_%CE%A3%CE%B1%CE%BD%CF%84%CE%B1%CE%B3%CE%B9%CE%AC%CE%BD%CE%B1&amp;action=edit&amp;redlink=1" TargetMode="External"/><Relationship Id="rId36" Type="http://schemas.openxmlformats.org/officeDocument/2006/relationships/hyperlink" Target="https://el.wikipedia.org/wiki/%CE%9C%CE%B1%CF%81%CE%BA_%CE%A4%CE%BF%CF%85%CE%AD%CE%B9%CE%BD" TargetMode="External"/><Relationship Id="rId10" Type="http://schemas.openxmlformats.org/officeDocument/2006/relationships/hyperlink" Target="https://www.wikidata.org/wiki/Q212980" TargetMode="External"/><Relationship Id="rId11" Type="http://schemas.openxmlformats.org/officeDocument/2006/relationships/hyperlink" Target="https://www.wikidata.org/wiki/Q3363630" TargetMode="External"/><Relationship Id="rId12" Type="http://schemas.openxmlformats.org/officeDocument/2006/relationships/hyperlink" Target="https://www.wikidata.org/wiki/Q16263353" TargetMode="External"/><Relationship Id="rId13" Type="http://schemas.openxmlformats.org/officeDocument/2006/relationships/hyperlink" Target="https://commons.wikimedia.org/wiki/category:William_James_(psychologist)" TargetMode="External"/><Relationship Id="rId14" Type="http://schemas.openxmlformats.org/officeDocument/2006/relationships/hyperlink" Target="https://www.wikidata.org/wiki/Special:ItemByTitle?site=elwiki&amp;uselang=el&amp;page=%CE%93%CE%BF%CF%85%CE%AF%CE%BB%CE%B9%CE%B1%CE%BC_%CE%A4%CE%B6%CE%AD%CE%B9%CE%BC%CF%82" TargetMode="External"/><Relationship Id="rId15" Type="http://schemas.openxmlformats.org/officeDocument/2006/relationships/hyperlink" Target="https://el.wikipedia.org/wiki/%CE%A0%CF%81%CF%8C%CF%84%CF%85%CF%80%CE%BF:%CE%A0%CE%BB%CE%B7%CF%81%CE%BF%CF%86%CE%BF%CF%81%CE%AF%CE%B5%CF%82_%CF%80%CF%81%CE%BF%CF%83%CF%8E%CF%80%CE%BF%CF%85" TargetMode="External"/><Relationship Id="rId16" Type="http://schemas.openxmlformats.org/officeDocument/2006/relationships/hyperlink" Target="https://el.wikipedia.org/wiki/%CE%A3%CF%85%CE%B6%CE%AE%CF%84%CE%B7%CF%83%CE%B7_%CF%80%CF%81%CE%BF%CF%84%CF%8D%CF%80%CE%BF%CF%85:%CE%A0%CE%BB%CE%B7%CF%81%CE%BF%CF%86%CE%BF%CF%81%CE%AF%CE%B5%CF%82_%CF%80%CF%81%CE%BF%CF%83%CF%8E%CF%80%CE%BF%CF%85" TargetMode="External"/><Relationship Id="rId17" Type="http://schemas.openxmlformats.org/officeDocument/2006/relationships/hyperlink" Target="https://el.wikipedia.org/w/index.php?title=%CE%A0%CF%81%CF%8C%CF%84%CF%85%CF%80%CE%BF:%CE%A0%CE%BB%CE%B7%CF%81%CE%BF%CF%86%CE%BF%CF%81%CE%AF%CE%B5%CF%82_%CF%80%CF%81%CE%BF%CF%83%CF%8E%CF%80%CE%BF%CF%85&amp;action=edit" TargetMode="External"/><Relationship Id="rId18" Type="http://schemas.openxmlformats.org/officeDocument/2006/relationships/hyperlink" Target="https://el.wikipedia.org/wiki/%CE%91%CE%B3%CE%B3%CE%BB%CE%B9%CE%BA%CE%AC" TargetMode="External"/><Relationship Id="rId19" Type="http://schemas.openxmlformats.org/officeDocument/2006/relationships/hyperlink" Target="https://el.wikipedia.org/wiki/11_%CE%99%CE%B1%CE%BD%CE%BF%CF%85%CE%B1%CF%81%CE%AF%CE%BF%CF%85" TargetMode="External"/><Relationship Id="rId37" Type="http://schemas.openxmlformats.org/officeDocument/2006/relationships/hyperlink" Target="https://el.wikipedia.org/wiki/%CE%A4%CE%B6%CE%AD%CE%B9%CE%BC%CF%82_%CE%A6%CF%81%CE%AD%CE%B9%CE%B6%CE%B5%CF%81" TargetMode="External"/><Relationship Id="rId38" Type="http://schemas.openxmlformats.org/officeDocument/2006/relationships/hyperlink" Target="https://el.wikipedia.org/wiki/%CE%91%CE%BD%CF%81%CE%AF_%CE%9C%CF%80%CE%B5%CF%81%CE%B3%CE%BA%CF%83%CF%8C%CE%BD" TargetMode="External"/><Relationship Id="rId39" Type="http://schemas.openxmlformats.org/officeDocument/2006/relationships/hyperlink" Target="https://el.wikipedia.org/wiki/%CE%A7%CE%AD%CF%81%CE%BC%CF%80%CE%B5%CF%81%CF%84_%CE%A4%CE%B6%CE%BF%CF%81%CF%84%CE%B6_%CE%93%CE%BF%CF%85%CE%AD%CE%BB%CF%82" TargetMode="External"/><Relationship Id="rId40" Type="http://schemas.openxmlformats.org/officeDocument/2006/relationships/hyperlink" Target="https://el.wikipedia.org/wiki/%CE%96%CE%AF%CE%B3%CE%BA%CE%BC%CE%BF%CF%85%CE%BD%CF%84_%CE%A6%CF%81%CF%8C%CE%B9%CE%BD%CF%84" TargetMode="External"/><Relationship Id="rId41" Type="http://schemas.openxmlformats.org/officeDocument/2006/relationships/hyperlink" Target="https://el.wikipedia.org/w/index.php?title=%CE%93%CE%B5%CF%81%CF%84%CF%81%CE%BF%CF%8D%CE%B4%CE%B7_%CE%A3%CF%84%CE%AC%CE%B9%CE%BD&amp;action=edit&amp;redlink=1" TargetMode="External"/><Relationship Id="rId42" Type="http://schemas.openxmlformats.org/officeDocument/2006/relationships/hyperlink" Target="https://el.wikipedia.org/wiki/%CE%9A%CE%B1%CF%81%CE%BB_%CE%93%CE%BA%CE%BF%CF%8D%CF%83%CF%84%CE%B1%CE%B2_%CE%93%CE%B9%CE%BF%CF%85%CE%BD%CE%B3%CE%BA" TargetMode="External"/><Relationship Id="rId43" Type="http://schemas.openxmlformats.org/officeDocument/2006/relationships/hyperlink" Target="https://el.wikipedia.org/wiki/%CE%A0%CE%B1%CE%BD%CE%B5%CF%80%CE%B9%CF%83%CF%84%CE%AE%CE%BC%CE%B9%CE%BF_%CF%84%CE%BF%CF%85_%CE%A7%CE%AC%CF%81%CE%B2%CE%B1%CF%81%CE%BD%CF%84" TargetMode="External"/><Relationship Id="rId44" Type="http://schemas.openxmlformats.org/officeDocument/2006/relationships/hyperlink" Target="https://el.wikipedia.org/wiki/%CE%9B%CE%B5%CE%B9%CF%84%CE%BF%CF%85%CF%81%CE%B3%CE%B9%CF%83%CE%BC%CF%8C%CF%82_(%CF%88%CF%85%CF%87%CE%BF%CE%BB%CE%BF%CE%B3%CE%AF%CE%B1)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Γουίλιαμ Τζέιμς</a:t>
            </a:r>
          </a:p>
          <a:p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Από τη Βικιπαίδεια, την ελεύθερη εγκυκλοπαίδεια</a:t>
            </a:r>
          </a:p>
          <a:p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Μετάβαση σε: πλοήγηση, αναζήτηση</a:t>
            </a:r>
          </a:p>
          <a:p>
            <a:r>
              <a:rPr lang="el-G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Γουΐλιαμ Τζέιμς		</a:t>
            </a:r>
          </a:p>
          <a:p>
            <a:r>
              <a:rPr lang="el-GR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</a:t>
            </a:r>
          </a:p>
          <a:p>
            <a:r>
              <a:rPr lang="el-G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Γέννηση	</a:t>
            </a:r>
            <a:r>
              <a:rPr lang="el-GR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 Ιανουαρίου 1842 </a:t>
            </a:r>
            <a:r>
              <a:rPr lang="el-GR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Νέα Υόρκη	</a:t>
            </a:r>
          </a:p>
          <a:p>
            <a:r>
              <a:rPr lang="el-G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Θάνατος	</a:t>
            </a:r>
            <a:r>
              <a:rPr lang="el-GR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26 Αυγούστου 1910 </a:t>
            </a:r>
            <a:r>
              <a:rPr lang="el-GR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Q2430064	</a:t>
            </a:r>
          </a:p>
          <a:p>
            <a:r>
              <a:rPr lang="el-G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Υπηκοότητα	</a:t>
            </a:r>
            <a:r>
              <a:rPr lang="el-GR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Ηνωμένες Πολιτείες Αμερικής	</a:t>
            </a:r>
          </a:p>
          <a:p>
            <a:r>
              <a:rPr lang="el-G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Σχολές Φοίτησης	</a:t>
            </a:r>
            <a:r>
              <a:rPr lang="el-GR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  <a:t>Ιατρική Σχολή του Χάρβαρντ	</a:t>
            </a:r>
          </a:p>
          <a:p>
            <a:r>
              <a:rPr lang="el-G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Εργοδότης	</a:t>
            </a:r>
            <a:r>
              <a:rPr lang="el-GR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/>
              </a:rPr>
              <a:t>Πανεπιστήμιο Χάρβαρντ	</a:t>
            </a:r>
          </a:p>
          <a:p>
            <a:r>
              <a:rPr lang="el-G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Γονείς	</a:t>
            </a:r>
            <a:r>
              <a:rPr lang="el-GR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8"/>
              </a:rPr>
              <a:t>Χένρι Τζέιμς ο πρεσβύτερος	</a:t>
            </a:r>
          </a:p>
          <a:p>
            <a:r>
              <a:rPr lang="el-G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Απασχόληση / επάγγελμα	</a:t>
            </a:r>
            <a:r>
              <a:rPr lang="el-GR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9"/>
              </a:rPr>
              <a:t>φιλόσοφος, </a:t>
            </a:r>
            <a:r>
              <a:rPr lang="el-GR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0"/>
              </a:rPr>
              <a:t>ψυχολόγος, </a:t>
            </a:r>
            <a:r>
              <a:rPr lang="el-GR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1"/>
              </a:rPr>
              <a:t>παραψυχολόγος και </a:t>
            </a:r>
            <a:r>
              <a:rPr lang="el-GR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2"/>
              </a:rPr>
              <a:t>πραγματιστής	</a:t>
            </a:r>
          </a:p>
          <a:p>
            <a:r>
              <a:rPr lang="el-GR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l-GR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3"/>
              </a:rPr>
              <a:t>Πολυμέσα σχετικά με το θέμα		</a:t>
            </a:r>
          </a:p>
          <a:p>
            <a:r>
              <a:rPr lang="el-GR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4"/>
              </a:rPr>
              <a:t>δεδομένα ( </a:t>
            </a:r>
            <a:r>
              <a:rPr lang="el-GR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5"/>
              </a:rPr>
              <a:t>π • </a:t>
            </a:r>
            <a:r>
              <a:rPr lang="el-GR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6"/>
              </a:rPr>
              <a:t>σ • </a:t>
            </a:r>
            <a:r>
              <a:rPr lang="el-GR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7"/>
              </a:rPr>
              <a:t>ε )		</a:t>
            </a:r>
          </a:p>
          <a:p>
            <a:r>
              <a:rPr lang="el-GR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Ο </a:t>
            </a:r>
            <a:r>
              <a:rPr lang="el-G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Γουΐλιαμ Τζέιμς</a:t>
            </a:r>
            <a:r>
              <a:rPr lang="el-GR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l-GR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8"/>
              </a:rPr>
              <a:t>Αγγλικά: </a:t>
            </a:r>
            <a:r>
              <a:rPr lang="el-GR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8"/>
              </a:rPr>
              <a:t>William James</a:t>
            </a:r>
            <a:r>
              <a:rPr lang="el-G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8"/>
              </a:rPr>
              <a:t>) (</a:t>
            </a:r>
            <a:r>
              <a:rPr lang="el-G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9"/>
              </a:rPr>
              <a:t>11 Ιανουαρίου </a:t>
            </a:r>
            <a:r>
              <a:rPr lang="el-G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0"/>
              </a:rPr>
              <a:t>1842 – </a:t>
            </a:r>
            <a:r>
              <a:rPr lang="el-G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1"/>
              </a:rPr>
              <a:t>26 Αυγούστου </a:t>
            </a:r>
            <a:r>
              <a:rPr lang="el-G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2"/>
              </a:rPr>
              <a:t>1910) ήταν πρωτοπόρος </a:t>
            </a:r>
            <a:r>
              <a:rPr lang="el-G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3"/>
              </a:rPr>
              <a:t>Αμερικανός </a:t>
            </a:r>
            <a:r>
              <a:rPr lang="el-G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4"/>
              </a:rPr>
              <a:t>ψυχολόγος και </a:t>
            </a:r>
            <a:r>
              <a:rPr lang="el-G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5"/>
              </a:rPr>
              <a:t>φιλόσοφος. Γεννήμένος στην πόλη της </a:t>
            </a:r>
            <a:r>
              <a:rPr lang="el-G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Νέας Υόρκης, ήταν αδελφός του μυθιστοριογράφου </a:t>
            </a:r>
            <a:r>
              <a:rPr lang="el-G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6"/>
              </a:rPr>
              <a:t>Χένρι Τζέιμς.</a:t>
            </a:r>
          </a:p>
          <a:p>
            <a:r>
              <a:rPr lang="el-G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Έγραψε σημαντικά βιβλία σχετικά με τη νέα επιστήμη της </a:t>
            </a:r>
            <a:r>
              <a:rPr lang="el-G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4"/>
              </a:rPr>
              <a:t>Ψυχολογίας, της εκπαιδευτικής ψυχολογίας, της ψυχολογίας της θρησκευτικής εμπειρίας και του </a:t>
            </a:r>
            <a:r>
              <a:rPr lang="el-G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7"/>
              </a:rPr>
              <a:t>μυστικισμού, καθώς και της φιλοσοφίας του </a:t>
            </a:r>
            <a:r>
              <a:rPr lang="el-G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8"/>
              </a:rPr>
              <a:t>πραγματισμού.</a:t>
            </a:r>
          </a:p>
          <a:p>
            <a:r>
              <a:rPr lang="el-G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Άσκησε σημαντική επίδραση σε αρκετούς συγγραφείς και στοχαστές καθ' όλη τη διάρκεια της ζωής του, συμπεριλαμβανομένου του νονού του </a:t>
            </a:r>
            <a:r>
              <a:rPr lang="el-G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9"/>
              </a:rPr>
              <a:t>Ραλφ Γουάλντο Έμερσον, του </a:t>
            </a:r>
            <a:r>
              <a:rPr lang="el-G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0"/>
              </a:rPr>
              <a:t>Οράτιου Γκρήλεϋ, του </a:t>
            </a:r>
            <a:r>
              <a:rPr lang="el-G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1"/>
              </a:rPr>
              <a:t>Γουΐλιαμ Κάλεν Μπάιαντ και των </a:t>
            </a:r>
            <a:r>
              <a:rPr lang="el-G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2"/>
              </a:rPr>
              <a:t>Όλιβερ Γουέντελ Χολμς νεότερου, </a:t>
            </a:r>
            <a:r>
              <a:rPr lang="el-G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3"/>
              </a:rPr>
              <a:t>Τσαρλς Σάντερς Πηρς, </a:t>
            </a:r>
            <a:r>
              <a:rPr lang="el-G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4"/>
              </a:rPr>
              <a:t>Τζόσια Ρόις, </a:t>
            </a:r>
            <a:r>
              <a:rPr lang="el-G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5"/>
              </a:rPr>
              <a:t>Τζορτζ Σανταγιάνα, </a:t>
            </a:r>
            <a:r>
              <a:rPr lang="el-G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6"/>
              </a:rPr>
              <a:t>Μαρκ Τουέιν, </a:t>
            </a:r>
            <a:r>
              <a:rPr lang="el-G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7"/>
              </a:rPr>
              <a:t>Τζέιμς Φρέιζερ, </a:t>
            </a:r>
            <a:r>
              <a:rPr lang="el-G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8"/>
              </a:rPr>
              <a:t>Ανρί Μπεργκσόν, </a:t>
            </a:r>
            <a:r>
              <a:rPr lang="el-G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9"/>
              </a:rPr>
              <a:t>Χέρμπερτ Τζορτζ Γουέλς, </a:t>
            </a:r>
            <a:r>
              <a:rPr lang="el-G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0"/>
              </a:rPr>
              <a:t>Ζίγκμουντ Φρόιντ, </a:t>
            </a:r>
            <a:r>
              <a:rPr lang="el-G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1"/>
              </a:rPr>
              <a:t>Γερτρούδης Στάιν, και </a:t>
            </a:r>
            <a:r>
              <a:rPr lang="el-G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2"/>
              </a:rPr>
              <a:t>Καρλ Γκούσταβ Γιουνγκ.</a:t>
            </a:r>
          </a:p>
          <a:p>
            <a:r>
              <a:rPr lang="el-G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Το </a:t>
            </a:r>
            <a:r>
              <a:rPr lang="el-G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0"/>
              </a:rPr>
              <a:t>1842-</a:t>
            </a:r>
            <a:r>
              <a:rPr lang="el-G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2"/>
              </a:rPr>
              <a:t>1910 ο Τζέιμς γινεται ο πρωτος καθηγητης ψυχολογιας στο </a:t>
            </a:r>
            <a:r>
              <a:rPr lang="el-G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3"/>
              </a:rPr>
              <a:t>Πανεπιστήμιο του Χάρβαρντ. Ήταν από τους πρώτους ψυχολόγους που υποστήριξαν πως ο σωστός τρόπος μελέτης των ψυχολογικών φαινομένων είναι μέσω της εξέτασης της λειτουργικότητάς τους (</a:t>
            </a:r>
            <a:r>
              <a:rPr lang="el-GR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3"/>
              </a:rPr>
              <a:t>«</a:t>
            </a:r>
            <a:r>
              <a:rPr lang="el-GR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4"/>
              </a:rPr>
              <a:t>Λειτουργισμός»</a:t>
            </a:r>
            <a:r>
              <a:rPr lang="el-G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4"/>
              </a:rPr>
              <a:t>). </a:t>
            </a:r>
            <a:r>
              <a:rPr lang="el-GR" sz="1200" b="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4"/>
              </a:rPr>
              <a:t>Επίσης, ίδρυσε νοσοκομεία και ιδρύματα με αντικείμενο την ψυχική υγεία.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025F3-D531-D44B-9D52-49A75C2D7F8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71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D6952-576C-EA44-8F8E-C9025BA68E87}" type="datetimeFigureOut">
              <a:rPr lang="en-US" smtClean="0"/>
              <a:t>04/12/18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8F637-0700-5D43-A43E-7A0E9B196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869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D6952-576C-EA44-8F8E-C9025BA68E87}" type="datetimeFigureOut">
              <a:rPr lang="en-US" smtClean="0"/>
              <a:t>04/12/18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8F637-0700-5D43-A43E-7A0E9B196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928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D6952-576C-EA44-8F8E-C9025BA68E87}" type="datetimeFigureOut">
              <a:rPr lang="en-US" smtClean="0"/>
              <a:t>04/12/18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8F637-0700-5D43-A43E-7A0E9B196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906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D6952-576C-EA44-8F8E-C9025BA68E87}" type="datetimeFigureOut">
              <a:rPr lang="en-US" smtClean="0"/>
              <a:t>04/12/18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8F637-0700-5D43-A43E-7A0E9B196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300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D6952-576C-EA44-8F8E-C9025BA68E87}" type="datetimeFigureOut">
              <a:rPr lang="en-US" smtClean="0"/>
              <a:t>04/12/18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8F637-0700-5D43-A43E-7A0E9B196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526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D6952-576C-EA44-8F8E-C9025BA68E87}" type="datetimeFigureOut">
              <a:rPr lang="en-US" smtClean="0"/>
              <a:t>04/12/18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8F637-0700-5D43-A43E-7A0E9B196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245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D6952-576C-EA44-8F8E-C9025BA68E87}" type="datetimeFigureOut">
              <a:rPr lang="en-US" smtClean="0"/>
              <a:t>04/12/18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8F637-0700-5D43-A43E-7A0E9B196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331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D6952-576C-EA44-8F8E-C9025BA68E87}" type="datetimeFigureOut">
              <a:rPr lang="en-US" smtClean="0"/>
              <a:t>04/12/18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8F637-0700-5D43-A43E-7A0E9B196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088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D6952-576C-EA44-8F8E-C9025BA68E87}" type="datetimeFigureOut">
              <a:rPr lang="en-US" smtClean="0"/>
              <a:t>04/12/18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8F637-0700-5D43-A43E-7A0E9B196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921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D6952-576C-EA44-8F8E-C9025BA68E87}" type="datetimeFigureOut">
              <a:rPr lang="en-US" smtClean="0"/>
              <a:t>04/12/18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8F637-0700-5D43-A43E-7A0E9B196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38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D6952-576C-EA44-8F8E-C9025BA68E87}" type="datetimeFigureOut">
              <a:rPr lang="en-US" smtClean="0"/>
              <a:t>04/12/18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8F637-0700-5D43-A43E-7A0E9B196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121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D6952-576C-EA44-8F8E-C9025BA68E87}" type="datetimeFigureOut">
              <a:rPr lang="en-US" smtClean="0"/>
              <a:t>04/12/18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8F637-0700-5D43-A43E-7A0E9B196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511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hyperlink" Target="http://www.heartscore.org/Pages/welcome.aspx" TargetMode="Externa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3" Type="http://schemas.openxmlformats.org/officeDocument/2006/relationships/image" Target="../media/image1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3" Type="http://schemas.openxmlformats.org/officeDocument/2006/relationships/image" Target="../media/image1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10800000" flipV="1">
            <a:off x="0" y="2398039"/>
            <a:ext cx="9144000" cy="35561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15429" y="3140151"/>
            <a:ext cx="8074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17375E"/>
                </a:solidFill>
              </a:rPr>
              <a:t>Μονάδα Καρδιαγγειακής Πρόληψης &amp;  Έρευνας </a:t>
            </a:r>
            <a:endParaRPr lang="en-US" sz="2400" b="1" dirty="0">
              <a:solidFill>
                <a:srgbClr val="17375E"/>
              </a:solidFill>
            </a:endParaRPr>
          </a:p>
          <a:p>
            <a:pPr algn="r"/>
            <a:r>
              <a:rPr lang="el-GR" sz="2400" dirty="0">
                <a:solidFill>
                  <a:srgbClr val="17375E"/>
                </a:solidFill>
              </a:rPr>
              <a:t> </a:t>
            </a:r>
            <a:r>
              <a:rPr lang="el-GR" sz="2400" dirty="0" smtClean="0">
                <a:solidFill>
                  <a:srgbClr val="17375E"/>
                </a:solidFill>
              </a:rPr>
              <a:t>Κλινική &amp; Εργαστήριο </a:t>
            </a:r>
            <a:r>
              <a:rPr lang="el-GR" sz="2400" dirty="0">
                <a:solidFill>
                  <a:srgbClr val="17375E"/>
                </a:solidFill>
              </a:rPr>
              <a:t>Παθολογικής Φυσιολογίας</a:t>
            </a:r>
          </a:p>
        </p:txBody>
      </p:sp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40" y="1230405"/>
            <a:ext cx="717789" cy="89255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1313668" y="1291960"/>
            <a:ext cx="63017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Ιατρικό Τμήμα Σχολής Επιστημών Υγείας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l-GR" sz="2400" dirty="0">
                <a:solidFill>
                  <a:schemeClr val="tx2">
                    <a:lumMod val="75000"/>
                  </a:schemeClr>
                </a:solidFill>
              </a:rPr>
              <a:t>Εθνικό &amp; Καποδιστριακό Πανεπιστήμιο </a:t>
            </a:r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Αθήνας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53320" y="4913214"/>
            <a:ext cx="58309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000" i="1" dirty="0" smtClean="0">
                <a:solidFill>
                  <a:srgbClr val="17375E"/>
                </a:solidFill>
              </a:rPr>
              <a:t>Αθανάσιος Δ Πρωτογέρου / Αναπληρωτής Καθηγητής</a:t>
            </a:r>
            <a:endParaRPr lang="en-US" sz="2000" i="1" dirty="0">
              <a:solidFill>
                <a:srgbClr val="1737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013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ight Arrow 27"/>
          <p:cNvSpPr/>
          <p:nvPr/>
        </p:nvSpPr>
        <p:spPr>
          <a:xfrm rot="10800000">
            <a:off x="3503228" y="6089511"/>
            <a:ext cx="1918955" cy="484632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929467" y="49614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41466" y="1356153"/>
            <a:ext cx="60567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Παθοφυσιολογία καρδιαγγειακού </a:t>
            </a:r>
            <a:r>
              <a:rPr lang="el-GR" sz="2400" dirty="0">
                <a:solidFill>
                  <a:schemeClr val="tx2">
                    <a:lumMod val="75000"/>
                  </a:schemeClr>
                </a:solidFill>
              </a:rPr>
              <a:t>σ</a:t>
            </a:r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υστήματος</a:t>
            </a:r>
          </a:p>
          <a:p>
            <a:endParaRPr lang="el-GR" sz="12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1596" y="2508888"/>
            <a:ext cx="3250296" cy="369332"/>
          </a:xfrm>
          <a:prstGeom prst="rect">
            <a:avLst/>
          </a:prstGeom>
          <a:noFill/>
          <a:ln w="25400">
            <a:solidFill>
              <a:schemeClr val="tx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l-GR" dirty="0" smtClean="0">
                <a:solidFill>
                  <a:schemeClr val="tx2">
                    <a:lumMod val="75000"/>
                  </a:schemeClr>
                </a:solidFill>
              </a:rPr>
              <a:t>Φυσιολογική δομή &amp; λειτουργία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3660483" y="2508888"/>
            <a:ext cx="1781525" cy="484632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710902" y="2558090"/>
            <a:ext cx="3213665" cy="369332"/>
          </a:xfrm>
          <a:prstGeom prst="rect">
            <a:avLst/>
          </a:prstGeom>
          <a:noFill/>
          <a:ln w="25400">
            <a:solidFill>
              <a:schemeClr val="tx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l-GR" dirty="0" smtClean="0">
                <a:solidFill>
                  <a:srgbClr val="17375E"/>
                </a:solidFill>
              </a:rPr>
              <a:t>Παθολογική  δομή &amp; λειτουργία</a:t>
            </a:r>
            <a:endParaRPr lang="en-US" dirty="0">
              <a:solidFill>
                <a:srgbClr val="17375E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68132" y="2002484"/>
            <a:ext cx="2707480" cy="369332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l-GR" u="sng" dirty="0" smtClean="0">
                <a:solidFill>
                  <a:srgbClr val="17375E"/>
                </a:solidFill>
              </a:rPr>
              <a:t>Παθογενετικοί μηχανισμοί</a:t>
            </a:r>
            <a:endParaRPr lang="en-US" u="sng" dirty="0" smtClean="0">
              <a:solidFill>
                <a:srgbClr val="17375E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 rot="5400000">
            <a:off x="6638790" y="4133356"/>
            <a:ext cx="1469996" cy="484632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01596" y="6146363"/>
            <a:ext cx="3250296" cy="369332"/>
          </a:xfrm>
          <a:prstGeom prst="rect">
            <a:avLst/>
          </a:prstGeom>
          <a:noFill/>
          <a:ln w="25400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Κλινική νόσος, σύνδρομο</a:t>
            </a:r>
            <a:endParaRPr lang="en-US" dirty="0" smtClean="0"/>
          </a:p>
        </p:txBody>
      </p:sp>
      <p:sp>
        <p:nvSpPr>
          <p:cNvPr id="24" name="TextBox 23"/>
          <p:cNvSpPr txBox="1"/>
          <p:nvPr/>
        </p:nvSpPr>
        <p:spPr>
          <a:xfrm>
            <a:off x="101596" y="4652120"/>
            <a:ext cx="1595309" cy="1477328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chemeClr val="accent2">
                    <a:lumMod val="75000"/>
                  </a:schemeClr>
                </a:solidFill>
              </a:rPr>
              <a:t>Συμπτώματα,</a:t>
            </a:r>
          </a:p>
          <a:p>
            <a:r>
              <a:rPr lang="el-GR" dirty="0">
                <a:solidFill>
                  <a:schemeClr val="accent2">
                    <a:lumMod val="75000"/>
                  </a:schemeClr>
                </a:solidFill>
              </a:rPr>
              <a:t>σ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</a:rPr>
              <a:t>ημεία &amp;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l-GR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l-GR" dirty="0" smtClean="0">
                <a:solidFill>
                  <a:schemeClr val="accent2">
                    <a:lumMod val="75000"/>
                  </a:schemeClr>
                </a:solidFill>
              </a:rPr>
              <a:t>παθολογικές </a:t>
            </a:r>
          </a:p>
          <a:p>
            <a:r>
              <a:rPr lang="el-GR" dirty="0">
                <a:solidFill>
                  <a:schemeClr val="accent2">
                    <a:lumMod val="75000"/>
                  </a:schemeClr>
                </a:solidFill>
              </a:rPr>
              <a:t>ε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</a:rPr>
              <a:t>ργαστηριακές</a:t>
            </a:r>
          </a:p>
          <a:p>
            <a:r>
              <a:rPr lang="el-GR" dirty="0" smtClean="0">
                <a:solidFill>
                  <a:schemeClr val="accent2">
                    <a:lumMod val="75000"/>
                  </a:schemeClr>
                </a:solidFill>
              </a:rPr>
              <a:t>εξετάσεις</a:t>
            </a: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96905" y="2893556"/>
            <a:ext cx="1506389" cy="203132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4F6228"/>
                </a:solidFill>
              </a:rPr>
              <a:t>Βιολογία</a:t>
            </a:r>
          </a:p>
          <a:p>
            <a:r>
              <a:rPr lang="el-GR" dirty="0" smtClean="0">
                <a:solidFill>
                  <a:srgbClr val="4F6228"/>
                </a:solidFill>
              </a:rPr>
              <a:t>Βιοχημία</a:t>
            </a:r>
          </a:p>
          <a:p>
            <a:r>
              <a:rPr lang="el-GR" dirty="0" smtClean="0">
                <a:solidFill>
                  <a:srgbClr val="4F6228"/>
                </a:solidFill>
              </a:rPr>
              <a:t>Βιοφυσική</a:t>
            </a:r>
          </a:p>
          <a:p>
            <a:r>
              <a:rPr lang="el-GR" dirty="0" smtClean="0">
                <a:solidFill>
                  <a:srgbClr val="4F6228"/>
                </a:solidFill>
              </a:rPr>
              <a:t>Φυσιολογία</a:t>
            </a:r>
          </a:p>
          <a:p>
            <a:r>
              <a:rPr lang="el-GR" dirty="0" smtClean="0">
                <a:solidFill>
                  <a:srgbClr val="4F6228"/>
                </a:solidFill>
              </a:rPr>
              <a:t>Ιστολογία</a:t>
            </a:r>
          </a:p>
          <a:p>
            <a:r>
              <a:rPr lang="el-GR" dirty="0" smtClean="0">
                <a:solidFill>
                  <a:srgbClr val="4F6228"/>
                </a:solidFill>
              </a:rPr>
              <a:t>Ανατομία</a:t>
            </a:r>
          </a:p>
          <a:p>
            <a:endParaRPr lang="en-US" dirty="0" smtClean="0">
              <a:solidFill>
                <a:srgbClr val="953735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11006" y="3384710"/>
            <a:ext cx="1736194" cy="203132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accent3">
                    <a:lumMod val="50000"/>
                  </a:schemeClr>
                </a:solidFill>
              </a:rPr>
              <a:t>Παθολογική </a:t>
            </a:r>
          </a:p>
          <a:p>
            <a:r>
              <a:rPr lang="el-GR" dirty="0" smtClean="0">
                <a:solidFill>
                  <a:schemeClr val="accent3">
                    <a:lumMod val="50000"/>
                  </a:schemeClr>
                </a:solidFill>
              </a:rPr>
              <a:t>ανατομία &amp; </a:t>
            </a:r>
          </a:p>
          <a:p>
            <a:r>
              <a:rPr lang="el-GR" dirty="0">
                <a:solidFill>
                  <a:schemeClr val="accent3">
                    <a:lumMod val="50000"/>
                  </a:schemeClr>
                </a:solidFill>
              </a:rPr>
              <a:t>φ</a:t>
            </a:r>
            <a:r>
              <a:rPr lang="el-GR" dirty="0" smtClean="0">
                <a:solidFill>
                  <a:schemeClr val="accent3">
                    <a:lumMod val="50000"/>
                  </a:schemeClr>
                </a:solidFill>
              </a:rPr>
              <a:t>υσιολογία</a:t>
            </a:r>
          </a:p>
          <a:p>
            <a:endParaRPr lang="el-GR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l-GR" dirty="0" smtClean="0">
                <a:solidFill>
                  <a:schemeClr val="accent3">
                    <a:lumMod val="50000"/>
                  </a:schemeClr>
                </a:solidFill>
              </a:rPr>
              <a:t>Προληπτική </a:t>
            </a:r>
          </a:p>
          <a:p>
            <a:r>
              <a:rPr lang="el-GR" dirty="0">
                <a:solidFill>
                  <a:schemeClr val="accent3">
                    <a:lumMod val="50000"/>
                  </a:schemeClr>
                </a:solidFill>
              </a:rPr>
              <a:t>κ</a:t>
            </a:r>
            <a:r>
              <a:rPr lang="el-GR" dirty="0" smtClean="0">
                <a:solidFill>
                  <a:schemeClr val="accent3">
                    <a:lumMod val="50000"/>
                  </a:schemeClr>
                </a:solidFill>
              </a:rPr>
              <a:t>αρδιαγγειακή</a:t>
            </a:r>
          </a:p>
          <a:p>
            <a:r>
              <a:rPr lang="el-GR" dirty="0" smtClean="0">
                <a:solidFill>
                  <a:schemeClr val="accent3">
                    <a:lumMod val="50000"/>
                  </a:schemeClr>
                </a:solidFill>
              </a:rPr>
              <a:t>ιατρική</a:t>
            </a:r>
            <a:endParaRPr lang="en-US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696905" y="5216980"/>
            <a:ext cx="1722950" cy="92333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4F6228"/>
                </a:solidFill>
              </a:rPr>
              <a:t>Παθολογία</a:t>
            </a:r>
          </a:p>
          <a:p>
            <a:r>
              <a:rPr lang="el-GR" dirty="0" smtClean="0">
                <a:solidFill>
                  <a:srgbClr val="4F6228"/>
                </a:solidFill>
              </a:rPr>
              <a:t>Χειρουργική</a:t>
            </a:r>
          </a:p>
          <a:p>
            <a:r>
              <a:rPr lang="el-GR" dirty="0" smtClean="0">
                <a:solidFill>
                  <a:srgbClr val="4F6228"/>
                </a:solidFill>
              </a:rPr>
              <a:t>Θεραπευτική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435497" y="3361482"/>
            <a:ext cx="2231498" cy="2031325"/>
          </a:xfrm>
          <a:prstGeom prst="rect">
            <a:avLst/>
          </a:prstGeom>
          <a:noFill/>
          <a:ln w="63500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17375E"/>
                </a:solidFill>
              </a:rPr>
              <a:t>Στόχος η κατανόηση: </a:t>
            </a:r>
          </a:p>
          <a:p>
            <a:pPr marL="342900" indent="-342900">
              <a:buAutoNum type="arabicPeriod"/>
            </a:pPr>
            <a:r>
              <a:rPr lang="el-GR" dirty="0" smtClean="0">
                <a:solidFill>
                  <a:srgbClr val="17375E"/>
                </a:solidFill>
              </a:rPr>
              <a:t>γιατί και πώς    εμφανίζονται οι νοσοι και τα κλινικά σύνδρομα</a:t>
            </a:r>
          </a:p>
          <a:p>
            <a:pPr marL="342900" indent="-342900">
              <a:buAutoNum type="arabicPeriod"/>
            </a:pPr>
            <a:r>
              <a:rPr lang="el-GR" dirty="0" smtClean="0">
                <a:solidFill>
                  <a:srgbClr val="17375E"/>
                </a:solidFill>
              </a:rPr>
              <a:t>αρχών πρόληψης </a:t>
            </a:r>
          </a:p>
          <a:p>
            <a:r>
              <a:rPr lang="el-GR" dirty="0">
                <a:solidFill>
                  <a:srgbClr val="17375E"/>
                </a:solidFill>
              </a:rPr>
              <a:t> </a:t>
            </a:r>
            <a:r>
              <a:rPr lang="el-GR" dirty="0" smtClean="0">
                <a:solidFill>
                  <a:srgbClr val="17375E"/>
                </a:solidFill>
              </a:rPr>
              <a:t>     &amp; θεραπείας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40395" y="5869364"/>
            <a:ext cx="3269838" cy="646331"/>
          </a:xfrm>
          <a:prstGeom prst="rect">
            <a:avLst/>
          </a:prstGeom>
          <a:noFill/>
          <a:ln w="25400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solidFill>
                  <a:srgbClr val="17375E"/>
                </a:solidFill>
              </a:rPr>
              <a:t>Υποκλινικό (προκλινικό) στάδιο </a:t>
            </a:r>
          </a:p>
          <a:p>
            <a:pPr algn="ctr"/>
            <a:r>
              <a:rPr lang="el-GR" dirty="0">
                <a:solidFill>
                  <a:srgbClr val="17375E"/>
                </a:solidFill>
              </a:rPr>
              <a:t>ν</a:t>
            </a:r>
            <a:r>
              <a:rPr lang="el-GR" dirty="0" smtClean="0">
                <a:solidFill>
                  <a:srgbClr val="17375E"/>
                </a:solidFill>
              </a:rPr>
              <a:t>όσου - συνδρόμου</a:t>
            </a:r>
            <a:endParaRPr lang="en-US" dirty="0" smtClean="0">
              <a:solidFill>
                <a:srgbClr val="17375E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1596" y="2898619"/>
            <a:ext cx="1595309" cy="923330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chemeClr val="accent2">
                    <a:lumMod val="75000"/>
                  </a:schemeClr>
                </a:solidFill>
              </a:rPr>
              <a:t>Φυσιολογικές </a:t>
            </a:r>
          </a:p>
          <a:p>
            <a:r>
              <a:rPr lang="el-GR" dirty="0" smtClean="0">
                <a:solidFill>
                  <a:schemeClr val="accent2">
                    <a:lumMod val="75000"/>
                  </a:schemeClr>
                </a:solidFill>
              </a:rPr>
              <a:t>εργαστηριακές </a:t>
            </a:r>
          </a:p>
          <a:p>
            <a:r>
              <a:rPr lang="el-GR" dirty="0" smtClean="0">
                <a:solidFill>
                  <a:schemeClr val="accent2">
                    <a:lumMod val="75000"/>
                  </a:schemeClr>
                </a:solidFill>
              </a:rPr>
              <a:t>εξετάσεις</a:t>
            </a: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716826" y="3759093"/>
            <a:ext cx="1595309" cy="923330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chemeClr val="accent2">
                    <a:lumMod val="75000"/>
                  </a:schemeClr>
                </a:solidFill>
              </a:rPr>
              <a:t>Παθολογικές </a:t>
            </a:r>
          </a:p>
          <a:p>
            <a:r>
              <a:rPr lang="el-GR" dirty="0">
                <a:solidFill>
                  <a:schemeClr val="accent2">
                    <a:lumMod val="75000"/>
                  </a:schemeClr>
                </a:solidFill>
              </a:rPr>
              <a:t>ε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</a:rPr>
              <a:t>ργαστηριακές</a:t>
            </a:r>
          </a:p>
          <a:p>
            <a:r>
              <a:rPr lang="el-GR" dirty="0" smtClean="0">
                <a:solidFill>
                  <a:schemeClr val="accent2">
                    <a:lumMod val="75000"/>
                  </a:schemeClr>
                </a:solidFill>
              </a:rPr>
              <a:t>εξετάσεις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480019" y="6616283"/>
            <a:ext cx="16898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© </a:t>
            </a:r>
            <a:r>
              <a:rPr lang="el-GR" sz="1000" dirty="0" smtClean="0">
                <a:solidFill>
                  <a:schemeClr val="tx2">
                    <a:lumMod val="75000"/>
                  </a:schemeClr>
                </a:solidFill>
              </a:rPr>
              <a:t>Αθανάσιος Δ Πρωτογέρου</a:t>
            </a:r>
            <a:endParaRPr lang="en-US" sz="1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 rot="10800000" flipV="1">
            <a:off x="-2" y="761993"/>
            <a:ext cx="9144001" cy="3556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400" dirty="0" smtClean="0"/>
              <a:t>Παθολογική Φυσιολογία Ι  /  </a:t>
            </a:r>
            <a:r>
              <a:rPr lang="el-GR" sz="1400" dirty="0" smtClean="0"/>
              <a:t>2018 </a:t>
            </a:r>
            <a:r>
              <a:rPr lang="el-GR" sz="1400" dirty="0" smtClean="0"/>
              <a:t>- </a:t>
            </a:r>
            <a:r>
              <a:rPr lang="el-GR" sz="1400" dirty="0" smtClean="0"/>
              <a:t>2019 </a:t>
            </a:r>
            <a:r>
              <a:rPr lang="el-GR" sz="1400" dirty="0" smtClean="0"/>
              <a:t>/ Καρδιαγγειακό Σύστημα</a:t>
            </a:r>
            <a:endParaRPr lang="en-US" sz="1400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4535045" y="33866"/>
            <a:ext cx="0" cy="618812"/>
          </a:xfrm>
          <a:prstGeom prst="line">
            <a:avLst/>
          </a:prstGeom>
          <a:ln w="381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7" name="Picture 3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826" y="46209"/>
            <a:ext cx="351749" cy="567843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TextBox 37"/>
          <p:cNvSpPr txBox="1"/>
          <p:nvPr/>
        </p:nvSpPr>
        <p:spPr>
          <a:xfrm>
            <a:off x="237412" y="21014"/>
            <a:ext cx="4267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1600" b="1" dirty="0" smtClean="0">
                <a:solidFill>
                  <a:schemeClr val="tx2">
                    <a:lumMod val="75000"/>
                  </a:schemeClr>
                </a:solidFill>
              </a:rPr>
              <a:t>Μονάδα Καρδιαγγειακής Πρόληψης &amp;  Έρευνας </a:t>
            </a:r>
            <a:endParaRPr lang="en-US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Εργαστήριο &amp; Κλινική Παθολογικής Φυσιολογίας 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551246" y="3428"/>
            <a:ext cx="41511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Ιατρικό Τμήμα Σχολής </a:t>
            </a:r>
            <a:r>
              <a:rPr lang="el-GR" sz="1600" dirty="0">
                <a:solidFill>
                  <a:schemeClr val="tx2">
                    <a:lumMod val="75000"/>
                  </a:schemeClr>
                </a:solidFill>
              </a:rPr>
              <a:t>Ε</a:t>
            </a:r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πιστημών Υγείας</a:t>
            </a:r>
            <a:endParaRPr lang="en-US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Εθνικό </a:t>
            </a:r>
            <a:r>
              <a:rPr lang="el-GR" sz="1600" dirty="0">
                <a:solidFill>
                  <a:schemeClr val="tx2">
                    <a:lumMod val="75000"/>
                  </a:schemeClr>
                </a:solidFill>
              </a:rPr>
              <a:t>&amp; Καποδιστριακό Πανεπιστήμιο Αθήνας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072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8" grpId="0" animBg="1"/>
      <p:bldP spid="19" grpId="0" animBg="1"/>
      <p:bldP spid="21" grpId="0"/>
      <p:bldP spid="22" grpId="0" animBg="1"/>
      <p:bldP spid="23" grpId="0" animBg="1"/>
      <p:bldP spid="24" grpId="0"/>
      <p:bldP spid="25" grpId="0"/>
      <p:bldP spid="27" grpId="0"/>
      <p:bldP spid="29" grpId="0"/>
      <p:bldP spid="30" grpId="0" animBg="1"/>
      <p:bldP spid="26" grpId="0" animBg="1"/>
      <p:bldP spid="32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29467" y="49614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70885" y="1356153"/>
            <a:ext cx="838524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Παθοφυσιολογία καρδιαγγειακού </a:t>
            </a:r>
            <a:r>
              <a:rPr lang="el-GR" sz="2400" dirty="0">
                <a:solidFill>
                  <a:schemeClr val="tx2">
                    <a:lumMod val="75000"/>
                  </a:schemeClr>
                </a:solidFill>
              </a:rPr>
              <a:t>σ</a:t>
            </a:r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υστήματος</a:t>
            </a:r>
          </a:p>
          <a:p>
            <a:pPr algn="just"/>
            <a:endParaRPr lang="el-GR" sz="12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endParaRPr lang="el-GR" sz="12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endParaRPr lang="el-GR" sz="1200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el-GR" sz="2000" dirty="0" smtClean="0">
                <a:solidFill>
                  <a:schemeClr val="tx2">
                    <a:lumMod val="75000"/>
                  </a:schemeClr>
                </a:solidFill>
              </a:rPr>
              <a:t>Η μελέτη των </a:t>
            </a:r>
            <a:r>
              <a:rPr lang="el-GR" sz="2000" dirty="0" smtClean="0">
                <a:solidFill>
                  <a:schemeClr val="accent2">
                    <a:lumMod val="75000"/>
                  </a:schemeClr>
                </a:solidFill>
              </a:rPr>
              <a:t>αποτελεσμάτων</a:t>
            </a:r>
            <a:r>
              <a:rPr lang="el-GR" sz="2000" dirty="0" smtClean="0">
                <a:solidFill>
                  <a:schemeClr val="tx2">
                    <a:lumMod val="75000"/>
                  </a:schemeClr>
                </a:solidFill>
              </a:rPr>
              <a:t> των παθολογικών υποκείμενων μηχανισμών </a:t>
            </a:r>
          </a:p>
          <a:p>
            <a:pPr algn="just"/>
            <a:r>
              <a:rPr lang="el-GR" sz="2000" dirty="0" smtClean="0">
                <a:solidFill>
                  <a:schemeClr val="tx2">
                    <a:lumMod val="75000"/>
                  </a:schemeClr>
                </a:solidFill>
              </a:rPr>
              <a:t>(παθογενετικών μηχανισμών), που αλλάζουν τη δομή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l-GR" sz="2000" dirty="0" smtClean="0">
                <a:solidFill>
                  <a:schemeClr val="tx2">
                    <a:lumMod val="75000"/>
                  </a:schemeClr>
                </a:solidFill>
              </a:rPr>
              <a:t>και λειτουργία </a:t>
            </a:r>
          </a:p>
          <a:p>
            <a:pPr algn="just"/>
            <a:r>
              <a:rPr lang="el-GR" sz="2000" dirty="0" smtClean="0">
                <a:solidFill>
                  <a:schemeClr val="tx2">
                    <a:lumMod val="75000"/>
                  </a:schemeClr>
                </a:solidFill>
              </a:rPr>
              <a:t>μορίων, κυττάρων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,</a:t>
            </a:r>
            <a:r>
              <a:rPr lang="el-GR" sz="2000" dirty="0" smtClean="0">
                <a:solidFill>
                  <a:schemeClr val="tx2">
                    <a:lumMod val="75000"/>
                  </a:schemeClr>
                </a:solidFill>
              </a:rPr>
              <a:t> ιστών</a:t>
            </a:r>
            <a:r>
              <a:rPr lang="el-GR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l-GR" sz="2000" dirty="0" smtClean="0">
                <a:solidFill>
                  <a:schemeClr val="tx2">
                    <a:lumMod val="75000"/>
                  </a:schemeClr>
                </a:solidFill>
              </a:rPr>
              <a:t>και οργάνων (μικροσκοπική &amp; μακροσκοπική), στην </a:t>
            </a:r>
          </a:p>
          <a:p>
            <a:pPr algn="just"/>
            <a:r>
              <a:rPr lang="el-GR" sz="2000" dirty="0" smtClean="0">
                <a:solidFill>
                  <a:srgbClr val="953735"/>
                </a:solidFill>
              </a:rPr>
              <a:t>λειτουργία των αγγείων και της καρδιάς </a:t>
            </a:r>
            <a:r>
              <a:rPr lang="el-GR" sz="2000" dirty="0" smtClean="0">
                <a:solidFill>
                  <a:schemeClr val="tx2">
                    <a:lumMod val="75000"/>
                  </a:schemeClr>
                </a:solidFill>
              </a:rPr>
              <a:t>με αποτέλεσμα την εμφάνιση παθολογικών λειτουργιών (ως αποτέλεσμα της διαταραχής της φυσιολογικής λειτουργίας), με τελική δυνητική συνέπεια την εκδήλωση αγγειακών και καρδιακών (ή μικτών καρδιαγγειακών) νόσων ή συνδρόμων.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80019" y="6616283"/>
            <a:ext cx="16898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© </a:t>
            </a:r>
            <a:r>
              <a:rPr lang="el-GR" sz="1000" dirty="0" smtClean="0">
                <a:solidFill>
                  <a:schemeClr val="tx2">
                    <a:lumMod val="75000"/>
                  </a:schemeClr>
                </a:solidFill>
              </a:rPr>
              <a:t>Αθανάσιος Δ Πρωτογέρου</a:t>
            </a:r>
            <a:endParaRPr lang="en-US" sz="1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10800000" flipV="1">
            <a:off x="-2" y="761993"/>
            <a:ext cx="9144001" cy="3556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400" dirty="0" smtClean="0"/>
              <a:t>Παθολογική Φυσιολογία Ι  /  </a:t>
            </a:r>
            <a:r>
              <a:rPr lang="el-GR" sz="1400" dirty="0" smtClean="0"/>
              <a:t>2018 </a:t>
            </a:r>
            <a:r>
              <a:rPr lang="el-GR" sz="1400" dirty="0" smtClean="0"/>
              <a:t>- </a:t>
            </a:r>
            <a:r>
              <a:rPr lang="el-GR" sz="1400" dirty="0" smtClean="0"/>
              <a:t>2019 </a:t>
            </a:r>
            <a:r>
              <a:rPr lang="el-GR" sz="1400" dirty="0" smtClean="0"/>
              <a:t>/ Καρδιαγγειακό Σύστημα</a:t>
            </a:r>
            <a:endParaRPr lang="en-US" sz="14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4535045" y="33866"/>
            <a:ext cx="0" cy="618812"/>
          </a:xfrm>
          <a:prstGeom prst="line">
            <a:avLst/>
          </a:prstGeom>
          <a:ln w="381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826" y="46209"/>
            <a:ext cx="351749" cy="56784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237412" y="21014"/>
            <a:ext cx="4267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1600" b="1" dirty="0" smtClean="0">
                <a:solidFill>
                  <a:schemeClr val="tx2">
                    <a:lumMod val="75000"/>
                  </a:schemeClr>
                </a:solidFill>
              </a:rPr>
              <a:t>Μονάδα Καρδιαγγειακής Πρόληψης &amp;  Έρευνας </a:t>
            </a:r>
            <a:endParaRPr lang="en-US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Εργαστήριο &amp; Κλινική Παθολογικής Φυσιολογίας 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51246" y="3428"/>
            <a:ext cx="41511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Ιατρικό Τμήμα Σχολής </a:t>
            </a:r>
            <a:r>
              <a:rPr lang="el-GR" sz="1600" dirty="0">
                <a:solidFill>
                  <a:schemeClr val="tx2">
                    <a:lumMod val="75000"/>
                  </a:schemeClr>
                </a:solidFill>
              </a:rPr>
              <a:t>Ε</a:t>
            </a:r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πιστημών Υγείας</a:t>
            </a:r>
            <a:endParaRPr lang="en-US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Εθνικό </a:t>
            </a:r>
            <a:r>
              <a:rPr lang="el-GR" sz="1600" dirty="0">
                <a:solidFill>
                  <a:schemeClr val="tx2">
                    <a:lumMod val="75000"/>
                  </a:schemeClr>
                </a:solidFill>
              </a:rPr>
              <a:t>&amp; Καποδιστριακό Πανεπιστήμιο Αθήνας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149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29467" y="49614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41466" y="1356153"/>
            <a:ext cx="6548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Παθογενετικοί μηχανισμοί καρδιαγγειακών νόσων</a:t>
            </a:r>
          </a:p>
          <a:p>
            <a:endParaRPr lang="el-GR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56934" y="2511578"/>
            <a:ext cx="4233170" cy="2462212"/>
          </a:xfrm>
          <a:prstGeom prst="rect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Courier New"/>
              <a:buChar char="o"/>
            </a:pPr>
            <a:r>
              <a:rPr lang="el-GR" sz="2200" b="1" dirty="0" smtClean="0">
                <a:solidFill>
                  <a:srgbClr val="800000"/>
                </a:solidFill>
              </a:rPr>
              <a:t>Γήρανσης - εκφύλισης</a:t>
            </a:r>
          </a:p>
          <a:p>
            <a:pPr marL="342900" indent="-342900">
              <a:buFont typeface="Courier New"/>
              <a:buChar char="o"/>
            </a:pPr>
            <a:r>
              <a:rPr lang="el-GR" sz="2200" b="1" dirty="0" smtClean="0">
                <a:solidFill>
                  <a:srgbClr val="800000"/>
                </a:solidFill>
              </a:rPr>
              <a:t>Στρες</a:t>
            </a:r>
            <a:endParaRPr lang="el-GR" sz="2200" b="1" dirty="0">
              <a:solidFill>
                <a:srgbClr val="800000"/>
              </a:solidFill>
            </a:endParaRPr>
          </a:p>
          <a:p>
            <a:pPr marL="342900" indent="-342900">
              <a:buFont typeface="Courier New"/>
              <a:buChar char="o"/>
            </a:pPr>
            <a:r>
              <a:rPr lang="el-GR" sz="2200" b="1" dirty="0" smtClean="0">
                <a:solidFill>
                  <a:srgbClr val="800000"/>
                </a:solidFill>
              </a:rPr>
              <a:t>Μεταβολικοί</a:t>
            </a:r>
          </a:p>
          <a:p>
            <a:pPr marL="342900" indent="-342900">
              <a:buFont typeface="Courier New"/>
              <a:buChar char="o"/>
            </a:pPr>
            <a:r>
              <a:rPr lang="el-GR" sz="2200" b="1" dirty="0" smtClean="0">
                <a:solidFill>
                  <a:srgbClr val="800000"/>
                </a:solidFill>
              </a:rPr>
              <a:t>Μηχανικοί</a:t>
            </a:r>
          </a:p>
          <a:p>
            <a:pPr marL="342900" indent="-342900">
              <a:buFont typeface="Courier New"/>
              <a:buChar char="o"/>
            </a:pPr>
            <a:r>
              <a:rPr lang="el-GR" sz="2200" b="1" dirty="0" smtClean="0">
                <a:solidFill>
                  <a:srgbClr val="800000"/>
                </a:solidFill>
              </a:rPr>
              <a:t>Φλεγμονώδεις - (αυτο)ανοσίας</a:t>
            </a:r>
          </a:p>
          <a:p>
            <a:pPr marL="342900" indent="-342900">
              <a:buFont typeface="Courier New"/>
              <a:buChar char="o"/>
            </a:pPr>
            <a:r>
              <a:rPr lang="el-GR" sz="2200" b="1" dirty="0" smtClean="0">
                <a:solidFill>
                  <a:srgbClr val="800000"/>
                </a:solidFill>
              </a:rPr>
              <a:t>Πήξεως</a:t>
            </a:r>
          </a:p>
          <a:p>
            <a:pPr marL="342900" indent="-342900">
              <a:buFont typeface="Courier New"/>
              <a:buChar char="o"/>
            </a:pPr>
            <a:r>
              <a:rPr lang="el-GR" sz="2200" b="1" dirty="0" smtClean="0">
                <a:solidFill>
                  <a:srgbClr val="800000"/>
                </a:solidFill>
              </a:rPr>
              <a:t>Ορμονικοί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713" y="3550060"/>
            <a:ext cx="1501132" cy="461665"/>
          </a:xfrm>
          <a:prstGeom prst="rect">
            <a:avLst/>
          </a:prstGeom>
          <a:noFill/>
          <a:ln w="25400">
            <a:solidFill>
              <a:schemeClr val="tx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Γονιδίωμα</a:t>
            </a:r>
            <a:endParaRPr lang="en-US" sz="24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69062" y="3550060"/>
            <a:ext cx="1685077" cy="461665"/>
          </a:xfrm>
          <a:prstGeom prst="rect">
            <a:avLst/>
          </a:prstGeom>
          <a:noFill/>
          <a:ln w="25400">
            <a:solidFill>
              <a:schemeClr val="tx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l-GR" sz="2400" dirty="0" smtClean="0">
                <a:solidFill>
                  <a:srgbClr val="17375E"/>
                </a:solidFill>
              </a:rPr>
              <a:t>Περιβάλλον</a:t>
            </a:r>
            <a:endParaRPr lang="en-US" sz="2400" dirty="0" smtClean="0">
              <a:solidFill>
                <a:srgbClr val="17375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80019" y="6616283"/>
            <a:ext cx="16898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© </a:t>
            </a:r>
            <a:r>
              <a:rPr lang="el-GR" sz="1000" dirty="0" smtClean="0">
                <a:solidFill>
                  <a:schemeClr val="tx2">
                    <a:lumMod val="75000"/>
                  </a:schemeClr>
                </a:solidFill>
              </a:rPr>
              <a:t>Αθανάσιος Δ Πρωτογέρου</a:t>
            </a:r>
            <a:endParaRPr lang="en-US" sz="1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Curved Right Arrow 1"/>
          <p:cNvSpPr/>
          <p:nvPr/>
        </p:nvSpPr>
        <p:spPr>
          <a:xfrm rot="5400000">
            <a:off x="3539319" y="-1269739"/>
            <a:ext cx="1727209" cy="7856557"/>
          </a:xfrm>
          <a:prstGeom prst="curvedRightArrow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rot="10800000" flipV="1">
            <a:off x="-2" y="761993"/>
            <a:ext cx="9144001" cy="3556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400" dirty="0" smtClean="0"/>
              <a:t>Παθολογική Φυσιολογία Ι  /  </a:t>
            </a:r>
            <a:r>
              <a:rPr lang="el-GR" sz="1400" dirty="0" smtClean="0"/>
              <a:t>2018 </a:t>
            </a:r>
            <a:r>
              <a:rPr lang="el-GR" sz="1400" dirty="0" smtClean="0"/>
              <a:t>- </a:t>
            </a:r>
            <a:r>
              <a:rPr lang="el-GR" sz="1400" dirty="0" smtClean="0"/>
              <a:t>2019 </a:t>
            </a:r>
            <a:r>
              <a:rPr lang="el-GR" sz="1400" dirty="0" smtClean="0"/>
              <a:t>/ Καρδιαγγειακό Σύστημα</a:t>
            </a:r>
            <a:endParaRPr lang="en-US" sz="1400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4535045" y="33866"/>
            <a:ext cx="0" cy="618812"/>
          </a:xfrm>
          <a:prstGeom prst="line">
            <a:avLst/>
          </a:prstGeom>
          <a:ln w="381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826" y="46209"/>
            <a:ext cx="351749" cy="56784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237412" y="21014"/>
            <a:ext cx="4267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1600" b="1" dirty="0" smtClean="0">
                <a:solidFill>
                  <a:schemeClr val="tx2">
                    <a:lumMod val="75000"/>
                  </a:schemeClr>
                </a:solidFill>
              </a:rPr>
              <a:t>Μονάδα Καρδιαγγειακής Πρόληψης &amp;  Έρευνας </a:t>
            </a:r>
            <a:endParaRPr lang="en-US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Εργαστήριο &amp; Κλινική Παθολογικής Φυσιολογίας 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51246" y="3428"/>
            <a:ext cx="41511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Ιατρικό Τμήμα Σχολής </a:t>
            </a:r>
            <a:r>
              <a:rPr lang="el-GR" sz="1600" dirty="0">
                <a:solidFill>
                  <a:schemeClr val="tx2">
                    <a:lumMod val="75000"/>
                  </a:schemeClr>
                </a:solidFill>
              </a:rPr>
              <a:t>Ε</a:t>
            </a:r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πιστημών Υγείας</a:t>
            </a:r>
            <a:endParaRPr lang="en-US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Εθνικό </a:t>
            </a:r>
            <a:r>
              <a:rPr lang="el-GR" sz="1600" dirty="0">
                <a:solidFill>
                  <a:schemeClr val="tx2">
                    <a:lumMod val="75000"/>
                  </a:schemeClr>
                </a:solidFill>
              </a:rPr>
              <a:t>&amp; Καποδιστριακό Πανεπιστήμιο Αθήνας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528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" grpId="0" animBg="1"/>
      <p:bldP spid="21" grpId="0" animBg="1"/>
      <p:bldP spid="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29467" y="49614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41466" y="1356153"/>
            <a:ext cx="6548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Παθογενετικοί μηχανισμοί καρδιαγγειακών νόσων</a:t>
            </a:r>
          </a:p>
          <a:p>
            <a:endParaRPr lang="el-GR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237413" y="2319867"/>
            <a:ext cx="2133254" cy="1817544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Μοριακές</a:t>
            </a:r>
          </a:p>
          <a:p>
            <a:pPr algn="ctr"/>
            <a:r>
              <a:rPr lang="el-GR" dirty="0"/>
              <a:t>α</a:t>
            </a:r>
            <a:r>
              <a:rPr lang="el-GR" dirty="0" smtClean="0"/>
              <a:t>λλαγές</a:t>
            </a:r>
          </a:p>
          <a:p>
            <a:pPr algn="ctr"/>
            <a:r>
              <a:rPr lang="el-GR" dirty="0"/>
              <a:t>(</a:t>
            </a:r>
            <a:r>
              <a:rPr lang="el-GR" dirty="0" smtClean="0"/>
              <a:t>διαταραχές)</a:t>
            </a:r>
            <a:endParaRPr lang="en-US" dirty="0"/>
          </a:p>
        </p:txBody>
      </p:sp>
      <p:sp>
        <p:nvSpPr>
          <p:cNvPr id="20" name="Right Arrow 19"/>
          <p:cNvSpPr/>
          <p:nvPr/>
        </p:nvSpPr>
        <p:spPr>
          <a:xfrm>
            <a:off x="5813979" y="2903604"/>
            <a:ext cx="823959" cy="484632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507565" y="2319867"/>
            <a:ext cx="2133254" cy="1817544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Κυτταρικές</a:t>
            </a:r>
          </a:p>
          <a:p>
            <a:pPr algn="ctr"/>
            <a:r>
              <a:rPr lang="el-GR" dirty="0"/>
              <a:t>α</a:t>
            </a:r>
            <a:r>
              <a:rPr lang="el-GR" dirty="0" smtClean="0"/>
              <a:t>λλαγές</a:t>
            </a:r>
          </a:p>
          <a:p>
            <a:pPr algn="ctr"/>
            <a:r>
              <a:rPr lang="el-GR" dirty="0"/>
              <a:t>(</a:t>
            </a:r>
            <a:r>
              <a:rPr lang="el-GR" dirty="0" smtClean="0"/>
              <a:t>διαταραχές)</a:t>
            </a:r>
            <a:endParaRPr lang="en-US" dirty="0"/>
          </a:p>
        </p:txBody>
      </p:sp>
      <p:sp>
        <p:nvSpPr>
          <p:cNvPr id="23" name="Right Arrow 22"/>
          <p:cNvSpPr/>
          <p:nvPr/>
        </p:nvSpPr>
        <p:spPr>
          <a:xfrm>
            <a:off x="2517487" y="2903604"/>
            <a:ext cx="823959" cy="484632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854258" y="4170014"/>
            <a:ext cx="33939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/>
              <a:buChar char="o"/>
            </a:pPr>
            <a:r>
              <a:rPr lang="el-GR" dirty="0" smtClean="0">
                <a:solidFill>
                  <a:schemeClr val="tx2">
                    <a:lumMod val="75000"/>
                  </a:schemeClr>
                </a:solidFill>
              </a:rPr>
              <a:t>Ενδοθηλιακή δυσλειτουργία</a:t>
            </a:r>
          </a:p>
          <a:p>
            <a:pPr marL="285750" indent="-285750">
              <a:buFont typeface="Courier New"/>
              <a:buChar char="o"/>
            </a:pPr>
            <a:r>
              <a:rPr lang="el-GR" dirty="0" smtClean="0">
                <a:solidFill>
                  <a:schemeClr val="tx2">
                    <a:lumMod val="75000"/>
                  </a:schemeClr>
                </a:solidFill>
              </a:rPr>
              <a:t>Αυξημένη </a:t>
            </a:r>
            <a:r>
              <a:rPr lang="el-GR" dirty="0">
                <a:solidFill>
                  <a:schemeClr val="tx2">
                    <a:lumMod val="75000"/>
                  </a:schemeClr>
                </a:solidFill>
              </a:rPr>
              <a:t>διαπερατότητα</a:t>
            </a:r>
          </a:p>
          <a:p>
            <a:pPr marL="285750" indent="-285750">
              <a:buFont typeface="Courier New"/>
              <a:buChar char="o"/>
            </a:pPr>
            <a:r>
              <a:rPr lang="el-GR" dirty="0">
                <a:solidFill>
                  <a:schemeClr val="tx2">
                    <a:lumMod val="75000"/>
                  </a:schemeClr>
                </a:solidFill>
              </a:rPr>
              <a:t>Υπερτροφία μυϊκών </a:t>
            </a:r>
            <a:r>
              <a:rPr lang="el-GR" dirty="0" smtClean="0">
                <a:solidFill>
                  <a:schemeClr val="tx2">
                    <a:lumMod val="75000"/>
                  </a:schemeClr>
                </a:solidFill>
              </a:rPr>
              <a:t>κυττάρων</a:t>
            </a:r>
          </a:p>
          <a:p>
            <a:pPr marL="285750" indent="-285750">
              <a:buFont typeface="Courier New"/>
              <a:buChar char="o"/>
            </a:pPr>
            <a:r>
              <a:rPr lang="el-GR" dirty="0" smtClean="0">
                <a:solidFill>
                  <a:schemeClr val="tx2">
                    <a:lumMod val="75000"/>
                  </a:schemeClr>
                </a:solidFill>
              </a:rPr>
              <a:t>Διαφοροποίηση κυττάρων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Courier New"/>
              <a:buChar char="o"/>
            </a:pPr>
            <a:r>
              <a:rPr lang="el-GR" dirty="0" smtClean="0">
                <a:solidFill>
                  <a:schemeClr val="tx2">
                    <a:lumMod val="75000"/>
                  </a:schemeClr>
                </a:solidFill>
              </a:rPr>
              <a:t>Απόπτωση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8673" y="4178403"/>
            <a:ext cx="3134191" cy="2031325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pPr marL="285750" indent="-285750">
              <a:buFont typeface="Courier New"/>
              <a:buChar char="o"/>
            </a:pPr>
            <a:r>
              <a:rPr lang="el-GR" dirty="0" smtClean="0">
                <a:solidFill>
                  <a:srgbClr val="17375E"/>
                </a:solidFill>
              </a:rPr>
              <a:t>Αναδιαμόρφωση αρτηριών </a:t>
            </a:r>
          </a:p>
          <a:p>
            <a:r>
              <a:rPr lang="el-GR" dirty="0" smtClean="0">
                <a:solidFill>
                  <a:srgbClr val="17375E"/>
                </a:solidFill>
              </a:rPr>
              <a:t>      &amp; μυοκαρδίου</a:t>
            </a:r>
          </a:p>
          <a:p>
            <a:pPr marL="285750" indent="-285750">
              <a:buFont typeface="Courier New"/>
              <a:buChar char="o"/>
            </a:pPr>
            <a:r>
              <a:rPr lang="el-GR" dirty="0" smtClean="0">
                <a:solidFill>
                  <a:srgbClr val="17375E"/>
                </a:solidFill>
              </a:rPr>
              <a:t>Στένωση, απόφραξη</a:t>
            </a:r>
          </a:p>
          <a:p>
            <a:pPr marL="285750" indent="-285750">
              <a:buFont typeface="Courier New"/>
              <a:buChar char="o"/>
            </a:pPr>
            <a:r>
              <a:rPr lang="el-GR" dirty="0" smtClean="0">
                <a:solidFill>
                  <a:srgbClr val="17375E"/>
                </a:solidFill>
              </a:rPr>
              <a:t>Διάταση - ανεύρυσμα - ρήξη</a:t>
            </a:r>
          </a:p>
          <a:p>
            <a:pPr marL="285750" indent="-285750">
              <a:buFont typeface="Courier New"/>
              <a:buChar char="o"/>
            </a:pPr>
            <a:r>
              <a:rPr lang="el-GR" dirty="0" smtClean="0">
                <a:solidFill>
                  <a:srgbClr val="17375E"/>
                </a:solidFill>
              </a:rPr>
              <a:t>Σκλήρυνση</a:t>
            </a:r>
          </a:p>
          <a:p>
            <a:pPr marL="285750" indent="-285750">
              <a:buFont typeface="Courier New"/>
              <a:buChar char="o"/>
            </a:pPr>
            <a:r>
              <a:rPr lang="el-GR" dirty="0" smtClean="0">
                <a:solidFill>
                  <a:srgbClr val="17375E"/>
                </a:solidFill>
              </a:rPr>
              <a:t>Αραίωση</a:t>
            </a:r>
          </a:p>
          <a:p>
            <a:pPr marL="285750" indent="-285750">
              <a:buFont typeface="Courier New"/>
              <a:buChar char="o"/>
            </a:pPr>
            <a:r>
              <a:rPr lang="el-GR" dirty="0" smtClean="0">
                <a:solidFill>
                  <a:srgbClr val="17375E"/>
                </a:solidFill>
              </a:rPr>
              <a:t>Άυξηση αντιστάσεων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480019" y="6616283"/>
            <a:ext cx="16898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© </a:t>
            </a:r>
            <a:r>
              <a:rPr lang="el-GR" sz="1000" dirty="0" smtClean="0">
                <a:solidFill>
                  <a:schemeClr val="tx2">
                    <a:lumMod val="75000"/>
                  </a:schemeClr>
                </a:solidFill>
              </a:rPr>
              <a:t>Αθανάσιος Δ Πρωτογέρου</a:t>
            </a:r>
            <a:endParaRPr lang="en-US" sz="1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6790104" y="2319867"/>
            <a:ext cx="2133254" cy="1817544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Μακροσκο-πικές ιστικές/οργανικές </a:t>
            </a:r>
          </a:p>
          <a:p>
            <a:pPr algn="ctr"/>
            <a:r>
              <a:rPr lang="el-GR" dirty="0"/>
              <a:t>α</a:t>
            </a:r>
            <a:r>
              <a:rPr lang="el-GR" dirty="0" smtClean="0"/>
              <a:t>λλαγές</a:t>
            </a:r>
          </a:p>
          <a:p>
            <a:pPr algn="ctr"/>
            <a:r>
              <a:rPr lang="el-GR" dirty="0"/>
              <a:t>(</a:t>
            </a:r>
            <a:r>
              <a:rPr lang="el-GR" dirty="0" smtClean="0"/>
              <a:t>διαταραχές)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 rot="10800000" flipV="1">
            <a:off x="-2" y="761993"/>
            <a:ext cx="9144001" cy="3556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400" dirty="0" smtClean="0"/>
              <a:t>Παθολογική Φυσιολογία Ι  /  </a:t>
            </a:r>
            <a:r>
              <a:rPr lang="el-GR" sz="1400" dirty="0" smtClean="0"/>
              <a:t>2018 </a:t>
            </a:r>
            <a:r>
              <a:rPr lang="el-GR" sz="1400" dirty="0" smtClean="0"/>
              <a:t>- </a:t>
            </a:r>
            <a:r>
              <a:rPr lang="el-GR" sz="1400" dirty="0" smtClean="0"/>
              <a:t>2019 </a:t>
            </a:r>
            <a:r>
              <a:rPr lang="el-GR" sz="1400" dirty="0" smtClean="0"/>
              <a:t>/ Καρδιαγγειακό Σύστημα</a:t>
            </a:r>
            <a:endParaRPr lang="en-US" sz="1400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4535045" y="33866"/>
            <a:ext cx="0" cy="618812"/>
          </a:xfrm>
          <a:prstGeom prst="line">
            <a:avLst/>
          </a:prstGeom>
          <a:ln w="381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826" y="46209"/>
            <a:ext cx="351749" cy="567843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TextBox 25"/>
          <p:cNvSpPr txBox="1"/>
          <p:nvPr/>
        </p:nvSpPr>
        <p:spPr>
          <a:xfrm>
            <a:off x="237412" y="21014"/>
            <a:ext cx="4267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1600" b="1" dirty="0" smtClean="0">
                <a:solidFill>
                  <a:schemeClr val="tx2">
                    <a:lumMod val="75000"/>
                  </a:schemeClr>
                </a:solidFill>
              </a:rPr>
              <a:t>Μονάδα Καρδιαγγειακής Πρόληψης &amp;  Έρευνας </a:t>
            </a:r>
            <a:endParaRPr lang="en-US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Εργαστήριο &amp; Κλινική Παθολογικής Φυσιολογίας 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51246" y="3428"/>
            <a:ext cx="41511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Ιατρικό Τμήμα Σχολής </a:t>
            </a:r>
            <a:r>
              <a:rPr lang="el-GR" sz="1600" dirty="0">
                <a:solidFill>
                  <a:schemeClr val="tx2">
                    <a:lumMod val="75000"/>
                  </a:schemeClr>
                </a:solidFill>
              </a:rPr>
              <a:t>Ε</a:t>
            </a:r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πιστημών Υγείας</a:t>
            </a:r>
            <a:endParaRPr lang="en-US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Εθνικό </a:t>
            </a:r>
            <a:r>
              <a:rPr lang="el-GR" sz="1600" dirty="0">
                <a:solidFill>
                  <a:schemeClr val="tx2">
                    <a:lumMod val="75000"/>
                  </a:schemeClr>
                </a:solidFill>
              </a:rPr>
              <a:t>&amp; Καποδιστριακό Πανεπιστήμιο Αθήνας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156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  <p:bldP spid="22" grpId="0" animBg="1"/>
      <p:bldP spid="23" grpId="0" animBg="1"/>
      <p:bldP spid="15" grpId="0"/>
      <p:bldP spid="16" grpId="0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29467" y="49614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41466" y="1356153"/>
            <a:ext cx="6548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Παθογενετικοί μηχανισμοί καρδιαγγειακών νόσων</a:t>
            </a:r>
          </a:p>
          <a:p>
            <a:endParaRPr lang="el-GR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237413" y="2319867"/>
            <a:ext cx="2133254" cy="1817544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Μοριακές</a:t>
            </a:r>
          </a:p>
          <a:p>
            <a:pPr algn="ctr"/>
            <a:r>
              <a:rPr lang="el-GR" dirty="0"/>
              <a:t>α</a:t>
            </a:r>
            <a:r>
              <a:rPr lang="el-GR" dirty="0" smtClean="0"/>
              <a:t>λλαγές</a:t>
            </a:r>
          </a:p>
          <a:p>
            <a:pPr algn="ctr"/>
            <a:r>
              <a:rPr lang="el-GR" dirty="0"/>
              <a:t>(</a:t>
            </a:r>
            <a:r>
              <a:rPr lang="el-GR" dirty="0" smtClean="0"/>
              <a:t>διαταραχές)</a:t>
            </a:r>
            <a:endParaRPr lang="en-US" dirty="0"/>
          </a:p>
        </p:txBody>
      </p:sp>
      <p:sp>
        <p:nvSpPr>
          <p:cNvPr id="20" name="Right Arrow 19"/>
          <p:cNvSpPr/>
          <p:nvPr/>
        </p:nvSpPr>
        <p:spPr>
          <a:xfrm>
            <a:off x="5813979" y="2903604"/>
            <a:ext cx="823959" cy="484632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507565" y="2319867"/>
            <a:ext cx="2133254" cy="1817544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Κυτταρικές</a:t>
            </a:r>
          </a:p>
          <a:p>
            <a:pPr algn="ctr"/>
            <a:r>
              <a:rPr lang="el-GR" dirty="0"/>
              <a:t>α</a:t>
            </a:r>
            <a:r>
              <a:rPr lang="el-GR" dirty="0" smtClean="0"/>
              <a:t>λλαγές</a:t>
            </a:r>
          </a:p>
          <a:p>
            <a:pPr algn="ctr"/>
            <a:r>
              <a:rPr lang="el-GR" dirty="0"/>
              <a:t>(</a:t>
            </a:r>
            <a:r>
              <a:rPr lang="el-GR" dirty="0" smtClean="0"/>
              <a:t>διαταραχές)</a:t>
            </a:r>
            <a:endParaRPr lang="en-US" dirty="0"/>
          </a:p>
        </p:txBody>
      </p:sp>
      <p:sp>
        <p:nvSpPr>
          <p:cNvPr id="23" name="Right Arrow 22"/>
          <p:cNvSpPr/>
          <p:nvPr/>
        </p:nvSpPr>
        <p:spPr>
          <a:xfrm>
            <a:off x="2517487" y="2903604"/>
            <a:ext cx="823959" cy="484632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507565" y="4919134"/>
            <a:ext cx="2133254" cy="1817544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Ηλεκτρικές &amp; </a:t>
            </a:r>
            <a:r>
              <a:rPr lang="el-GR" dirty="0"/>
              <a:t>μ</a:t>
            </a:r>
            <a:r>
              <a:rPr lang="el-GR" dirty="0" smtClean="0"/>
              <a:t>ηχανικές</a:t>
            </a:r>
          </a:p>
          <a:p>
            <a:pPr algn="ctr"/>
            <a:r>
              <a:rPr lang="el-GR" dirty="0"/>
              <a:t>α</a:t>
            </a:r>
            <a:r>
              <a:rPr lang="el-GR" dirty="0" smtClean="0"/>
              <a:t>λλαγές</a:t>
            </a:r>
          </a:p>
          <a:p>
            <a:pPr algn="ctr"/>
            <a:r>
              <a:rPr lang="el-GR" dirty="0"/>
              <a:t>(</a:t>
            </a:r>
            <a:r>
              <a:rPr lang="el-GR" dirty="0" smtClean="0"/>
              <a:t>διαταραχές)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6790104" y="2319867"/>
            <a:ext cx="2133254" cy="1817544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Μακροσκο-πικές ιστικές/οργανικές </a:t>
            </a:r>
          </a:p>
          <a:p>
            <a:pPr algn="ctr"/>
            <a:r>
              <a:rPr lang="el-GR" dirty="0"/>
              <a:t>α</a:t>
            </a:r>
            <a:r>
              <a:rPr lang="el-GR" dirty="0" smtClean="0"/>
              <a:t>λλαγές</a:t>
            </a:r>
          </a:p>
          <a:p>
            <a:pPr algn="ctr"/>
            <a:r>
              <a:rPr lang="el-GR" dirty="0"/>
              <a:t>(</a:t>
            </a:r>
            <a:r>
              <a:rPr lang="el-GR" dirty="0" smtClean="0"/>
              <a:t>διαταραχές)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95506" y="5329771"/>
            <a:ext cx="3088105" cy="1477328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pPr marL="285750" indent="-285750">
              <a:buFont typeface="Courier New"/>
              <a:buChar char="o"/>
            </a:pPr>
            <a:r>
              <a:rPr lang="el-GR" dirty="0">
                <a:solidFill>
                  <a:srgbClr val="17375E"/>
                </a:solidFill>
              </a:rPr>
              <a:t>Συστολική &amp; διαστολική </a:t>
            </a:r>
          </a:p>
          <a:p>
            <a:r>
              <a:rPr lang="el-GR" dirty="0">
                <a:solidFill>
                  <a:srgbClr val="17375E"/>
                </a:solidFill>
              </a:rPr>
              <a:t>     </a:t>
            </a:r>
            <a:r>
              <a:rPr lang="el-GR" dirty="0" smtClean="0">
                <a:solidFill>
                  <a:srgbClr val="17375E"/>
                </a:solidFill>
              </a:rPr>
              <a:t> δυσλειτουργία «αρτηριών»</a:t>
            </a:r>
          </a:p>
          <a:p>
            <a:r>
              <a:rPr lang="el-GR" dirty="0" smtClean="0">
                <a:solidFill>
                  <a:srgbClr val="17375E"/>
                </a:solidFill>
              </a:rPr>
              <a:t> &amp; μυοκαρδίου </a:t>
            </a:r>
            <a:endParaRPr lang="el-GR" dirty="0">
              <a:solidFill>
                <a:srgbClr val="17375E"/>
              </a:solidFill>
            </a:endParaRPr>
          </a:p>
          <a:p>
            <a:pPr marL="285750" indent="-285750">
              <a:buFont typeface="Courier New"/>
              <a:buChar char="o"/>
            </a:pPr>
            <a:r>
              <a:rPr lang="el-GR" dirty="0" smtClean="0">
                <a:solidFill>
                  <a:srgbClr val="17375E"/>
                </a:solidFill>
              </a:rPr>
              <a:t>Διαταραχή </a:t>
            </a:r>
            <a:r>
              <a:rPr lang="el-GR" dirty="0">
                <a:solidFill>
                  <a:srgbClr val="17375E"/>
                </a:solidFill>
              </a:rPr>
              <a:t>πίεσης</a:t>
            </a:r>
          </a:p>
          <a:p>
            <a:pPr marL="285750" indent="-285750">
              <a:buFont typeface="Courier New"/>
              <a:buChar char="o"/>
            </a:pPr>
            <a:r>
              <a:rPr lang="el-GR" dirty="0" smtClean="0">
                <a:solidFill>
                  <a:srgbClr val="17375E"/>
                </a:solidFill>
              </a:rPr>
              <a:t>Διαταραχή ροής</a:t>
            </a:r>
            <a:endParaRPr lang="en-US" dirty="0">
              <a:solidFill>
                <a:srgbClr val="17375E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 rot="1823873">
            <a:off x="2078184" y="4273037"/>
            <a:ext cx="848206" cy="508806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5400000">
            <a:off x="4264101" y="4297153"/>
            <a:ext cx="599689" cy="508806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8470509">
            <a:off x="6363185" y="4239174"/>
            <a:ext cx="848206" cy="508806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7480019" y="6616283"/>
            <a:ext cx="16898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© </a:t>
            </a:r>
            <a:r>
              <a:rPr lang="el-GR" sz="1000" dirty="0" smtClean="0">
                <a:solidFill>
                  <a:schemeClr val="tx2">
                    <a:lumMod val="75000"/>
                  </a:schemeClr>
                </a:solidFill>
              </a:rPr>
              <a:t>Αθανάσιος Δ Πρωτογέρου</a:t>
            </a:r>
            <a:endParaRPr lang="en-US" sz="1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 rot="10800000" flipV="1">
            <a:off x="-2" y="761993"/>
            <a:ext cx="9144001" cy="3556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400" dirty="0" smtClean="0"/>
              <a:t>Παθολογική Φυσιολογία Ι  /  </a:t>
            </a:r>
            <a:r>
              <a:rPr lang="el-GR" sz="1400" dirty="0" smtClean="0"/>
              <a:t>2018 </a:t>
            </a:r>
            <a:r>
              <a:rPr lang="el-GR" sz="1400" dirty="0" smtClean="0"/>
              <a:t>- </a:t>
            </a:r>
            <a:r>
              <a:rPr lang="el-GR" sz="1400" dirty="0" smtClean="0"/>
              <a:t>2019 </a:t>
            </a:r>
            <a:r>
              <a:rPr lang="el-GR" sz="1400" dirty="0" smtClean="0"/>
              <a:t>/ Καρδιαγγειακό Σύστημα</a:t>
            </a:r>
            <a:endParaRPr lang="en-US" sz="1400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4535045" y="33866"/>
            <a:ext cx="0" cy="618812"/>
          </a:xfrm>
          <a:prstGeom prst="line">
            <a:avLst/>
          </a:prstGeom>
          <a:ln w="381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826" y="46209"/>
            <a:ext cx="351749" cy="5678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TextBox 29"/>
          <p:cNvSpPr txBox="1"/>
          <p:nvPr/>
        </p:nvSpPr>
        <p:spPr>
          <a:xfrm>
            <a:off x="237412" y="21014"/>
            <a:ext cx="4267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1600" b="1" dirty="0" smtClean="0">
                <a:solidFill>
                  <a:schemeClr val="tx2">
                    <a:lumMod val="75000"/>
                  </a:schemeClr>
                </a:solidFill>
              </a:rPr>
              <a:t>Μονάδα Καρδιαγγειακής Πρόληψης &amp;  Έρευνας </a:t>
            </a:r>
            <a:endParaRPr lang="en-US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Εργαστήριο &amp; Κλινική Παθολογικής Φυσιολογίας 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51246" y="3428"/>
            <a:ext cx="41511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Ιατρικό Τμήμα Σχολής </a:t>
            </a:r>
            <a:r>
              <a:rPr lang="el-GR" sz="1600" dirty="0">
                <a:solidFill>
                  <a:schemeClr val="tx2">
                    <a:lumMod val="75000"/>
                  </a:schemeClr>
                </a:solidFill>
              </a:rPr>
              <a:t>Ε</a:t>
            </a:r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πιστημών Υγείας</a:t>
            </a:r>
            <a:endParaRPr lang="en-US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Εθνικό </a:t>
            </a:r>
            <a:r>
              <a:rPr lang="el-GR" sz="1600" dirty="0">
                <a:solidFill>
                  <a:schemeClr val="tx2">
                    <a:lumMod val="75000"/>
                  </a:schemeClr>
                </a:solidFill>
              </a:rPr>
              <a:t>&amp; Καποδιστριακό Πανεπιστήμιο Αθήνας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856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" grpId="0"/>
      <p:bldP spid="18" grpId="0" animBg="1"/>
      <p:bldP spid="19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29467" y="49614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41466" y="1356153"/>
            <a:ext cx="6548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Παθογενετικοί μηχανισμοί καρδιαγγειακών νόσων</a:t>
            </a:r>
          </a:p>
          <a:p>
            <a:endParaRPr lang="el-GR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237413" y="2319867"/>
            <a:ext cx="2133254" cy="1817544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Μοριακές</a:t>
            </a:r>
          </a:p>
          <a:p>
            <a:pPr algn="ctr"/>
            <a:r>
              <a:rPr lang="el-GR" dirty="0"/>
              <a:t>α</a:t>
            </a:r>
            <a:r>
              <a:rPr lang="el-GR" dirty="0" smtClean="0"/>
              <a:t>λλαγές</a:t>
            </a:r>
          </a:p>
          <a:p>
            <a:pPr algn="ctr"/>
            <a:r>
              <a:rPr lang="el-GR" dirty="0"/>
              <a:t>(</a:t>
            </a:r>
            <a:r>
              <a:rPr lang="el-GR" dirty="0" smtClean="0"/>
              <a:t>διαταραχές)</a:t>
            </a:r>
            <a:endParaRPr lang="en-US" dirty="0"/>
          </a:p>
        </p:txBody>
      </p:sp>
      <p:sp>
        <p:nvSpPr>
          <p:cNvPr id="20" name="Right Arrow 19"/>
          <p:cNvSpPr/>
          <p:nvPr/>
        </p:nvSpPr>
        <p:spPr>
          <a:xfrm>
            <a:off x="5813979" y="2903604"/>
            <a:ext cx="823959" cy="484632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507565" y="2319867"/>
            <a:ext cx="2133254" cy="1817544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Κυτταρικές</a:t>
            </a:r>
          </a:p>
          <a:p>
            <a:pPr algn="ctr"/>
            <a:r>
              <a:rPr lang="el-GR" dirty="0"/>
              <a:t>α</a:t>
            </a:r>
            <a:r>
              <a:rPr lang="el-GR" dirty="0" smtClean="0"/>
              <a:t>λλαγές</a:t>
            </a:r>
          </a:p>
          <a:p>
            <a:pPr algn="ctr"/>
            <a:r>
              <a:rPr lang="el-GR" dirty="0"/>
              <a:t>(</a:t>
            </a:r>
            <a:r>
              <a:rPr lang="el-GR" dirty="0" smtClean="0"/>
              <a:t>διαταραχές)</a:t>
            </a:r>
            <a:endParaRPr lang="en-US" dirty="0"/>
          </a:p>
        </p:txBody>
      </p:sp>
      <p:sp>
        <p:nvSpPr>
          <p:cNvPr id="23" name="Right Arrow 22"/>
          <p:cNvSpPr/>
          <p:nvPr/>
        </p:nvSpPr>
        <p:spPr>
          <a:xfrm>
            <a:off x="2517487" y="2903604"/>
            <a:ext cx="823959" cy="484632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507565" y="4919134"/>
            <a:ext cx="2133254" cy="1817544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Ηλεκτρικές &amp; </a:t>
            </a:r>
            <a:r>
              <a:rPr lang="el-GR" dirty="0"/>
              <a:t>μ</a:t>
            </a:r>
            <a:r>
              <a:rPr lang="el-GR" dirty="0" smtClean="0"/>
              <a:t>ηχανικές</a:t>
            </a:r>
          </a:p>
          <a:p>
            <a:pPr algn="ctr"/>
            <a:r>
              <a:rPr lang="el-GR" dirty="0"/>
              <a:t>α</a:t>
            </a:r>
            <a:r>
              <a:rPr lang="el-GR" dirty="0" smtClean="0"/>
              <a:t>λλαγές</a:t>
            </a:r>
          </a:p>
          <a:p>
            <a:pPr algn="ctr"/>
            <a:r>
              <a:rPr lang="el-GR" dirty="0"/>
              <a:t>(</a:t>
            </a:r>
            <a:r>
              <a:rPr lang="el-GR" dirty="0" smtClean="0"/>
              <a:t>διαταραχές)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6790104" y="2319867"/>
            <a:ext cx="2133254" cy="1817544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Μακροσκο-πικές ιστικές/οργανικές </a:t>
            </a:r>
          </a:p>
          <a:p>
            <a:pPr algn="ctr"/>
            <a:r>
              <a:rPr lang="el-GR" dirty="0"/>
              <a:t>α</a:t>
            </a:r>
            <a:r>
              <a:rPr lang="el-GR" dirty="0" smtClean="0"/>
              <a:t>λλαγές</a:t>
            </a:r>
          </a:p>
          <a:p>
            <a:pPr algn="ctr"/>
            <a:r>
              <a:rPr lang="el-GR" dirty="0"/>
              <a:t>(</a:t>
            </a:r>
            <a:r>
              <a:rPr lang="el-GR" dirty="0" smtClean="0"/>
              <a:t>διαταραχές)</a:t>
            </a:r>
            <a:endParaRPr lang="en-US" dirty="0"/>
          </a:p>
        </p:txBody>
      </p:sp>
      <p:sp>
        <p:nvSpPr>
          <p:cNvPr id="18" name="Right Arrow 17"/>
          <p:cNvSpPr/>
          <p:nvPr/>
        </p:nvSpPr>
        <p:spPr>
          <a:xfrm rot="1823873">
            <a:off x="2078184" y="4273037"/>
            <a:ext cx="848206" cy="508806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5400000">
            <a:off x="4264101" y="4297153"/>
            <a:ext cx="599689" cy="508806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7480019" y="6616283"/>
            <a:ext cx="16898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© </a:t>
            </a:r>
            <a:r>
              <a:rPr lang="el-GR" sz="1000" dirty="0" smtClean="0">
                <a:solidFill>
                  <a:schemeClr val="tx2">
                    <a:lumMod val="75000"/>
                  </a:schemeClr>
                </a:solidFill>
              </a:rPr>
              <a:t>Αθανάσιος Δ Πρωτογέρου</a:t>
            </a:r>
            <a:endParaRPr lang="en-US" sz="1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6" name="Right Arrow 25"/>
          <p:cNvSpPr/>
          <p:nvPr/>
        </p:nvSpPr>
        <p:spPr>
          <a:xfrm rot="8470509">
            <a:off x="6363185" y="4239174"/>
            <a:ext cx="848206" cy="508806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 rot="10800000" flipV="1">
            <a:off x="-2" y="761993"/>
            <a:ext cx="9144001" cy="3556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400" dirty="0" smtClean="0"/>
              <a:t>Παθολογική Φυσιολογία Ι  /  </a:t>
            </a:r>
            <a:r>
              <a:rPr lang="el-GR" sz="1400" dirty="0" smtClean="0"/>
              <a:t>2018 </a:t>
            </a:r>
            <a:r>
              <a:rPr lang="el-GR" sz="1400" dirty="0" smtClean="0"/>
              <a:t>- </a:t>
            </a:r>
            <a:r>
              <a:rPr lang="el-GR" sz="1400" dirty="0" smtClean="0"/>
              <a:t>2019 </a:t>
            </a:r>
            <a:r>
              <a:rPr lang="el-GR" sz="1400" dirty="0" smtClean="0"/>
              <a:t>/ Καρδιαγγειακό Σύστημα</a:t>
            </a:r>
            <a:endParaRPr lang="en-US" sz="1400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4535045" y="33866"/>
            <a:ext cx="0" cy="618812"/>
          </a:xfrm>
          <a:prstGeom prst="line">
            <a:avLst/>
          </a:prstGeom>
          <a:ln w="381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Picture 3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826" y="46209"/>
            <a:ext cx="351749" cy="56784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TextBox 34"/>
          <p:cNvSpPr txBox="1"/>
          <p:nvPr/>
        </p:nvSpPr>
        <p:spPr>
          <a:xfrm>
            <a:off x="237412" y="21014"/>
            <a:ext cx="4267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1600" b="1" dirty="0" smtClean="0">
                <a:solidFill>
                  <a:schemeClr val="tx2">
                    <a:lumMod val="75000"/>
                  </a:schemeClr>
                </a:solidFill>
              </a:rPr>
              <a:t>Μονάδα Καρδιαγγειακής Πρόληψης &amp;  Έρευνας </a:t>
            </a:r>
            <a:endParaRPr lang="en-US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Εργαστήριο &amp; Κλινική Παθολογικής Φυσιολογίας 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551246" y="3428"/>
            <a:ext cx="41511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Ιατρικό Τμήμα Σχολής </a:t>
            </a:r>
            <a:r>
              <a:rPr lang="el-GR" sz="1600" dirty="0">
                <a:solidFill>
                  <a:schemeClr val="tx2">
                    <a:lumMod val="75000"/>
                  </a:schemeClr>
                </a:solidFill>
              </a:rPr>
              <a:t>Ε</a:t>
            </a:r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πιστημών Υγείας</a:t>
            </a:r>
            <a:endParaRPr lang="en-US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Εθνικό </a:t>
            </a:r>
            <a:r>
              <a:rPr lang="el-GR" sz="1600" dirty="0">
                <a:solidFill>
                  <a:schemeClr val="tx2">
                    <a:lumMod val="75000"/>
                  </a:schemeClr>
                </a:solidFill>
              </a:rPr>
              <a:t>&amp; Καποδιστριακό Πανεπιστήμιο Αθήνας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856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29467" y="49614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41466" y="1356153"/>
            <a:ext cx="51732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Φυσική ιστορία καρδιαγγειακών νόσων</a:t>
            </a:r>
            <a:endParaRPr lang="el-GR" sz="12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80019" y="6616283"/>
            <a:ext cx="16898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© </a:t>
            </a:r>
            <a:r>
              <a:rPr lang="el-GR" sz="1000" dirty="0" smtClean="0">
                <a:solidFill>
                  <a:schemeClr val="tx2">
                    <a:lumMod val="75000"/>
                  </a:schemeClr>
                </a:solidFill>
              </a:rPr>
              <a:t>Αθανάσιος Δ Πρωτογέρου</a:t>
            </a:r>
            <a:endParaRPr lang="en-US" sz="1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Freeform 2"/>
          <p:cNvSpPr>
            <a:spLocks/>
          </p:cNvSpPr>
          <p:nvPr/>
        </p:nvSpPr>
        <p:spPr bwMode="auto">
          <a:xfrm>
            <a:off x="244887" y="1981199"/>
            <a:ext cx="8680450" cy="4294188"/>
          </a:xfrm>
          <a:custGeom>
            <a:avLst/>
            <a:gdLst>
              <a:gd name="T0" fmla="*/ 2 w 5469"/>
              <a:gd name="T1" fmla="*/ 2567 h 2705"/>
              <a:gd name="T2" fmla="*/ 53 w 5469"/>
              <a:gd name="T3" fmla="*/ 2160 h 2705"/>
              <a:gd name="T4" fmla="*/ 161 w 5469"/>
              <a:gd name="T5" fmla="*/ 1775 h 2705"/>
              <a:gd name="T6" fmla="*/ 321 w 5469"/>
              <a:gd name="T7" fmla="*/ 1417 h 2705"/>
              <a:gd name="T8" fmla="*/ 527 w 5469"/>
              <a:gd name="T9" fmla="*/ 1088 h 2705"/>
              <a:gd name="T10" fmla="*/ 779 w 5469"/>
              <a:gd name="T11" fmla="*/ 793 h 2705"/>
              <a:gd name="T12" fmla="*/ 1069 w 5469"/>
              <a:gd name="T13" fmla="*/ 537 h 2705"/>
              <a:gd name="T14" fmla="*/ 1392 w 5469"/>
              <a:gd name="T15" fmla="*/ 327 h 2705"/>
              <a:gd name="T16" fmla="*/ 1746 w 5469"/>
              <a:gd name="T17" fmla="*/ 164 h 2705"/>
              <a:gd name="T18" fmla="*/ 2124 w 5469"/>
              <a:gd name="T19" fmla="*/ 54 h 2705"/>
              <a:gd name="T20" fmla="*/ 2522 w 5469"/>
              <a:gd name="T21" fmla="*/ 2 h 2705"/>
              <a:gd name="T22" fmla="*/ 2931 w 5469"/>
              <a:gd name="T23" fmla="*/ 12 h 2705"/>
              <a:gd name="T24" fmla="*/ 3331 w 5469"/>
              <a:gd name="T25" fmla="*/ 84 h 2705"/>
              <a:gd name="T26" fmla="*/ 3717 w 5469"/>
              <a:gd name="T27" fmla="*/ 212 h 2705"/>
              <a:gd name="T28" fmla="*/ 4077 w 5469"/>
              <a:gd name="T29" fmla="*/ 391 h 2705"/>
              <a:gd name="T30" fmla="*/ 4410 w 5469"/>
              <a:gd name="T31" fmla="*/ 619 h 2705"/>
              <a:gd name="T32" fmla="*/ 4709 w 5469"/>
              <a:gd name="T33" fmla="*/ 888 h 2705"/>
              <a:gd name="T34" fmla="*/ 4967 w 5469"/>
              <a:gd name="T35" fmla="*/ 1194 h 2705"/>
              <a:gd name="T36" fmla="*/ 5178 w 5469"/>
              <a:gd name="T37" fmla="*/ 1533 h 2705"/>
              <a:gd name="T38" fmla="*/ 5335 w 5469"/>
              <a:gd name="T39" fmla="*/ 1902 h 2705"/>
              <a:gd name="T40" fmla="*/ 5436 w 5469"/>
              <a:gd name="T41" fmla="*/ 2294 h 2705"/>
              <a:gd name="T42" fmla="*/ 5469 w 5469"/>
              <a:gd name="T43" fmla="*/ 2705 h 2705"/>
              <a:gd name="T44" fmla="*/ 4264 w 5469"/>
              <a:gd name="T45" fmla="*/ 2537 h 2705"/>
              <a:gd name="T46" fmla="*/ 4221 w 5469"/>
              <a:gd name="T47" fmla="*/ 2296 h 2705"/>
              <a:gd name="T48" fmla="*/ 4146 w 5469"/>
              <a:gd name="T49" fmla="*/ 2068 h 2705"/>
              <a:gd name="T50" fmla="*/ 4038 w 5469"/>
              <a:gd name="T51" fmla="*/ 1855 h 2705"/>
              <a:gd name="T52" fmla="*/ 3904 w 5469"/>
              <a:gd name="T53" fmla="*/ 1661 h 2705"/>
              <a:gd name="T54" fmla="*/ 3743 w 5469"/>
              <a:gd name="T55" fmla="*/ 1491 h 2705"/>
              <a:gd name="T56" fmla="*/ 3559 w 5469"/>
              <a:gd name="T57" fmla="*/ 1344 h 2705"/>
              <a:gd name="T58" fmla="*/ 3357 w 5469"/>
              <a:gd name="T59" fmla="*/ 1226 h 2705"/>
              <a:gd name="T60" fmla="*/ 3138 w 5469"/>
              <a:gd name="T61" fmla="*/ 1138 h 2705"/>
              <a:gd name="T62" fmla="*/ 2904 w 5469"/>
              <a:gd name="T63" fmla="*/ 1082 h 2705"/>
              <a:gd name="T64" fmla="*/ 2658 w 5469"/>
              <a:gd name="T65" fmla="*/ 1064 h 2705"/>
              <a:gd name="T66" fmla="*/ 2419 w 5469"/>
              <a:gd name="T67" fmla="*/ 1082 h 2705"/>
              <a:gd name="T68" fmla="*/ 2195 w 5469"/>
              <a:gd name="T69" fmla="*/ 1138 h 2705"/>
              <a:gd name="T70" fmla="*/ 1986 w 5469"/>
              <a:gd name="T71" fmla="*/ 1226 h 2705"/>
              <a:gd name="T72" fmla="*/ 1797 w 5469"/>
              <a:gd name="T73" fmla="*/ 1344 h 2705"/>
              <a:gd name="T74" fmla="*/ 1630 w 5469"/>
              <a:gd name="T75" fmla="*/ 1491 h 2705"/>
              <a:gd name="T76" fmla="*/ 1482 w 5469"/>
              <a:gd name="T77" fmla="*/ 1661 h 2705"/>
              <a:gd name="T78" fmla="*/ 1360 w 5469"/>
              <a:gd name="T79" fmla="*/ 1855 h 2705"/>
              <a:gd name="T80" fmla="*/ 1264 w 5469"/>
              <a:gd name="T81" fmla="*/ 2068 h 2705"/>
              <a:gd name="T82" fmla="*/ 1195 w 5469"/>
              <a:gd name="T83" fmla="*/ 2296 h 2705"/>
              <a:gd name="T84" fmla="*/ 1156 w 5469"/>
              <a:gd name="T85" fmla="*/ 2537 h 27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469" h="2705">
                <a:moveTo>
                  <a:pt x="1148" y="2705"/>
                </a:moveTo>
                <a:lnTo>
                  <a:pt x="0" y="2705"/>
                </a:lnTo>
                <a:lnTo>
                  <a:pt x="2" y="2567"/>
                </a:lnTo>
                <a:lnTo>
                  <a:pt x="12" y="2428"/>
                </a:lnTo>
                <a:lnTo>
                  <a:pt x="29" y="2294"/>
                </a:lnTo>
                <a:lnTo>
                  <a:pt x="53" y="2160"/>
                </a:lnTo>
                <a:lnTo>
                  <a:pt x="83" y="2030"/>
                </a:lnTo>
                <a:lnTo>
                  <a:pt x="118" y="1902"/>
                </a:lnTo>
                <a:lnTo>
                  <a:pt x="161" y="1775"/>
                </a:lnTo>
                <a:lnTo>
                  <a:pt x="209" y="1653"/>
                </a:lnTo>
                <a:lnTo>
                  <a:pt x="262" y="1533"/>
                </a:lnTo>
                <a:lnTo>
                  <a:pt x="321" y="1417"/>
                </a:lnTo>
                <a:lnTo>
                  <a:pt x="386" y="1304"/>
                </a:lnTo>
                <a:lnTo>
                  <a:pt x="455" y="1194"/>
                </a:lnTo>
                <a:lnTo>
                  <a:pt x="527" y="1088"/>
                </a:lnTo>
                <a:lnTo>
                  <a:pt x="608" y="986"/>
                </a:lnTo>
                <a:lnTo>
                  <a:pt x="691" y="888"/>
                </a:lnTo>
                <a:lnTo>
                  <a:pt x="779" y="793"/>
                </a:lnTo>
                <a:lnTo>
                  <a:pt x="872" y="703"/>
                </a:lnTo>
                <a:lnTo>
                  <a:pt x="968" y="619"/>
                </a:lnTo>
                <a:lnTo>
                  <a:pt x="1069" y="537"/>
                </a:lnTo>
                <a:lnTo>
                  <a:pt x="1173" y="463"/>
                </a:lnTo>
                <a:lnTo>
                  <a:pt x="1282" y="391"/>
                </a:lnTo>
                <a:lnTo>
                  <a:pt x="1392" y="327"/>
                </a:lnTo>
                <a:lnTo>
                  <a:pt x="1508" y="267"/>
                </a:lnTo>
                <a:lnTo>
                  <a:pt x="1624" y="212"/>
                </a:lnTo>
                <a:lnTo>
                  <a:pt x="1746" y="164"/>
                </a:lnTo>
                <a:lnTo>
                  <a:pt x="1868" y="120"/>
                </a:lnTo>
                <a:lnTo>
                  <a:pt x="1996" y="84"/>
                </a:lnTo>
                <a:lnTo>
                  <a:pt x="2124" y="54"/>
                </a:lnTo>
                <a:lnTo>
                  <a:pt x="2254" y="30"/>
                </a:lnTo>
                <a:lnTo>
                  <a:pt x="2388" y="12"/>
                </a:lnTo>
                <a:lnTo>
                  <a:pt x="2522" y="2"/>
                </a:lnTo>
                <a:lnTo>
                  <a:pt x="2658" y="0"/>
                </a:lnTo>
                <a:lnTo>
                  <a:pt x="2796" y="2"/>
                </a:lnTo>
                <a:lnTo>
                  <a:pt x="2931" y="12"/>
                </a:lnTo>
                <a:lnTo>
                  <a:pt x="3067" y="30"/>
                </a:lnTo>
                <a:lnTo>
                  <a:pt x="3199" y="54"/>
                </a:lnTo>
                <a:lnTo>
                  <a:pt x="3331" y="84"/>
                </a:lnTo>
                <a:lnTo>
                  <a:pt x="3463" y="120"/>
                </a:lnTo>
                <a:lnTo>
                  <a:pt x="3591" y="164"/>
                </a:lnTo>
                <a:lnTo>
                  <a:pt x="3717" y="212"/>
                </a:lnTo>
                <a:lnTo>
                  <a:pt x="3839" y="267"/>
                </a:lnTo>
                <a:lnTo>
                  <a:pt x="3959" y="327"/>
                </a:lnTo>
                <a:lnTo>
                  <a:pt x="4077" y="391"/>
                </a:lnTo>
                <a:lnTo>
                  <a:pt x="4191" y="463"/>
                </a:lnTo>
                <a:lnTo>
                  <a:pt x="4304" y="537"/>
                </a:lnTo>
                <a:lnTo>
                  <a:pt x="4410" y="619"/>
                </a:lnTo>
                <a:lnTo>
                  <a:pt x="4514" y="703"/>
                </a:lnTo>
                <a:lnTo>
                  <a:pt x="4615" y="793"/>
                </a:lnTo>
                <a:lnTo>
                  <a:pt x="4709" y="888"/>
                </a:lnTo>
                <a:lnTo>
                  <a:pt x="4800" y="986"/>
                </a:lnTo>
                <a:lnTo>
                  <a:pt x="4886" y="1088"/>
                </a:lnTo>
                <a:lnTo>
                  <a:pt x="4967" y="1194"/>
                </a:lnTo>
                <a:lnTo>
                  <a:pt x="5042" y="1304"/>
                </a:lnTo>
                <a:lnTo>
                  <a:pt x="5113" y="1417"/>
                </a:lnTo>
                <a:lnTo>
                  <a:pt x="5178" y="1533"/>
                </a:lnTo>
                <a:lnTo>
                  <a:pt x="5237" y="1653"/>
                </a:lnTo>
                <a:lnTo>
                  <a:pt x="5290" y="1775"/>
                </a:lnTo>
                <a:lnTo>
                  <a:pt x="5335" y="1902"/>
                </a:lnTo>
                <a:lnTo>
                  <a:pt x="5377" y="2030"/>
                </a:lnTo>
                <a:lnTo>
                  <a:pt x="5410" y="2160"/>
                </a:lnTo>
                <a:lnTo>
                  <a:pt x="5436" y="2294"/>
                </a:lnTo>
                <a:lnTo>
                  <a:pt x="5455" y="2428"/>
                </a:lnTo>
                <a:lnTo>
                  <a:pt x="5467" y="2567"/>
                </a:lnTo>
                <a:lnTo>
                  <a:pt x="5469" y="2705"/>
                </a:lnTo>
                <a:lnTo>
                  <a:pt x="4272" y="2705"/>
                </a:lnTo>
                <a:lnTo>
                  <a:pt x="4270" y="2621"/>
                </a:lnTo>
                <a:lnTo>
                  <a:pt x="4264" y="2537"/>
                </a:lnTo>
                <a:lnTo>
                  <a:pt x="4254" y="2455"/>
                </a:lnTo>
                <a:lnTo>
                  <a:pt x="4239" y="2374"/>
                </a:lnTo>
                <a:lnTo>
                  <a:pt x="4221" y="2296"/>
                </a:lnTo>
                <a:lnTo>
                  <a:pt x="4199" y="2218"/>
                </a:lnTo>
                <a:lnTo>
                  <a:pt x="4174" y="2142"/>
                </a:lnTo>
                <a:lnTo>
                  <a:pt x="4146" y="2068"/>
                </a:lnTo>
                <a:lnTo>
                  <a:pt x="4113" y="1994"/>
                </a:lnTo>
                <a:lnTo>
                  <a:pt x="4077" y="1924"/>
                </a:lnTo>
                <a:lnTo>
                  <a:pt x="4038" y="1855"/>
                </a:lnTo>
                <a:lnTo>
                  <a:pt x="3996" y="1787"/>
                </a:lnTo>
                <a:lnTo>
                  <a:pt x="3951" y="1723"/>
                </a:lnTo>
                <a:lnTo>
                  <a:pt x="3904" y="1661"/>
                </a:lnTo>
                <a:lnTo>
                  <a:pt x="3853" y="1603"/>
                </a:lnTo>
                <a:lnTo>
                  <a:pt x="3800" y="1545"/>
                </a:lnTo>
                <a:lnTo>
                  <a:pt x="3743" y="1491"/>
                </a:lnTo>
                <a:lnTo>
                  <a:pt x="3683" y="1439"/>
                </a:lnTo>
                <a:lnTo>
                  <a:pt x="3622" y="1391"/>
                </a:lnTo>
                <a:lnTo>
                  <a:pt x="3559" y="1344"/>
                </a:lnTo>
                <a:lnTo>
                  <a:pt x="3494" y="1302"/>
                </a:lnTo>
                <a:lnTo>
                  <a:pt x="3428" y="1262"/>
                </a:lnTo>
                <a:lnTo>
                  <a:pt x="3357" y="1226"/>
                </a:lnTo>
                <a:lnTo>
                  <a:pt x="3286" y="1192"/>
                </a:lnTo>
                <a:lnTo>
                  <a:pt x="3213" y="1162"/>
                </a:lnTo>
                <a:lnTo>
                  <a:pt x="3138" y="1138"/>
                </a:lnTo>
                <a:lnTo>
                  <a:pt x="3061" y="1114"/>
                </a:lnTo>
                <a:lnTo>
                  <a:pt x="2983" y="1096"/>
                </a:lnTo>
                <a:lnTo>
                  <a:pt x="2904" y="1082"/>
                </a:lnTo>
                <a:lnTo>
                  <a:pt x="2823" y="1072"/>
                </a:lnTo>
                <a:lnTo>
                  <a:pt x="2742" y="1066"/>
                </a:lnTo>
                <a:lnTo>
                  <a:pt x="2658" y="1064"/>
                </a:lnTo>
                <a:lnTo>
                  <a:pt x="2577" y="1066"/>
                </a:lnTo>
                <a:lnTo>
                  <a:pt x="2498" y="1072"/>
                </a:lnTo>
                <a:lnTo>
                  <a:pt x="2419" y="1082"/>
                </a:lnTo>
                <a:lnTo>
                  <a:pt x="2343" y="1096"/>
                </a:lnTo>
                <a:lnTo>
                  <a:pt x="2268" y="1114"/>
                </a:lnTo>
                <a:lnTo>
                  <a:pt x="2195" y="1138"/>
                </a:lnTo>
                <a:lnTo>
                  <a:pt x="2124" y="1162"/>
                </a:lnTo>
                <a:lnTo>
                  <a:pt x="2053" y="1192"/>
                </a:lnTo>
                <a:lnTo>
                  <a:pt x="1986" y="1226"/>
                </a:lnTo>
                <a:lnTo>
                  <a:pt x="1921" y="1262"/>
                </a:lnTo>
                <a:lnTo>
                  <a:pt x="1858" y="1302"/>
                </a:lnTo>
                <a:lnTo>
                  <a:pt x="1797" y="1344"/>
                </a:lnTo>
                <a:lnTo>
                  <a:pt x="1738" y="1391"/>
                </a:lnTo>
                <a:lnTo>
                  <a:pt x="1683" y="1439"/>
                </a:lnTo>
                <a:lnTo>
                  <a:pt x="1630" y="1491"/>
                </a:lnTo>
                <a:lnTo>
                  <a:pt x="1577" y="1545"/>
                </a:lnTo>
                <a:lnTo>
                  <a:pt x="1530" y="1603"/>
                </a:lnTo>
                <a:lnTo>
                  <a:pt x="1482" y="1661"/>
                </a:lnTo>
                <a:lnTo>
                  <a:pt x="1439" y="1723"/>
                </a:lnTo>
                <a:lnTo>
                  <a:pt x="1398" y="1787"/>
                </a:lnTo>
                <a:lnTo>
                  <a:pt x="1360" y="1855"/>
                </a:lnTo>
                <a:lnTo>
                  <a:pt x="1325" y="1924"/>
                </a:lnTo>
                <a:lnTo>
                  <a:pt x="1293" y="1994"/>
                </a:lnTo>
                <a:lnTo>
                  <a:pt x="1264" y="2068"/>
                </a:lnTo>
                <a:lnTo>
                  <a:pt x="1238" y="2142"/>
                </a:lnTo>
                <a:lnTo>
                  <a:pt x="1215" y="2218"/>
                </a:lnTo>
                <a:lnTo>
                  <a:pt x="1195" y="2296"/>
                </a:lnTo>
                <a:lnTo>
                  <a:pt x="1179" y="2374"/>
                </a:lnTo>
                <a:lnTo>
                  <a:pt x="1165" y="2455"/>
                </a:lnTo>
                <a:lnTo>
                  <a:pt x="1156" y="2537"/>
                </a:lnTo>
                <a:lnTo>
                  <a:pt x="1150" y="2621"/>
                </a:lnTo>
                <a:lnTo>
                  <a:pt x="1148" y="2705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endParaRPr lang="en-US"/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567898" y="5858931"/>
            <a:ext cx="109517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33CC33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Γονιδίωμα</a:t>
            </a:r>
            <a:endParaRPr lang="en-US" sz="16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blackWhite">
          <a:xfrm>
            <a:off x="735863" y="4169841"/>
            <a:ext cx="158929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Παράγοντες </a:t>
            </a:r>
          </a:p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καρδιαγγειακού</a:t>
            </a:r>
          </a:p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κινδύνου</a:t>
            </a:r>
            <a:endParaRPr lang="en-US" sz="16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blackWhite">
          <a:xfrm>
            <a:off x="2041204" y="2696644"/>
            <a:ext cx="219593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Υποκλινική (προκλινική)</a:t>
            </a:r>
          </a:p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δυσλειτουργία &amp;</a:t>
            </a:r>
          </a:p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«βλάβη»</a:t>
            </a:r>
          </a:p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καρδιαγγειακή</a:t>
            </a:r>
          </a:p>
          <a:p>
            <a:pPr algn="ctr" eaLnBrk="0" hangingPunct="0"/>
            <a:endParaRPr lang="en-US" sz="16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blackWhite">
          <a:xfrm>
            <a:off x="6648692" y="4020083"/>
            <a:ext cx="191921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Υποτροπή ή </a:t>
            </a:r>
          </a:p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μη-αντιρροπούμενη</a:t>
            </a:r>
          </a:p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(ανεπάρκεια)</a:t>
            </a:r>
          </a:p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καρδιαγγειακής</a:t>
            </a:r>
          </a:p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νόσος</a:t>
            </a:r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7575078" y="5858931"/>
            <a:ext cx="94128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33CC33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Θάν</a:t>
            </a:r>
            <a:r>
              <a:rPr lang="el-GR" sz="1600" dirty="0">
                <a:solidFill>
                  <a:schemeClr val="bg1"/>
                </a:solidFill>
                <a:cs typeface="Arial" charset="0"/>
              </a:rPr>
              <a:t>α</a:t>
            </a:r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τος</a:t>
            </a:r>
            <a:endParaRPr lang="en-US" sz="16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blackWhite">
          <a:xfrm>
            <a:off x="5093206" y="2628912"/>
            <a:ext cx="179588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Εκδήλωση</a:t>
            </a:r>
          </a:p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(αντιρροπούμενης)</a:t>
            </a:r>
          </a:p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 καρδιαγγειακής </a:t>
            </a:r>
          </a:p>
          <a:p>
            <a:pPr algn="ctr" eaLnBrk="0" hangingPunct="0"/>
            <a:r>
              <a:rPr lang="el-GR" sz="1600" dirty="0">
                <a:solidFill>
                  <a:schemeClr val="bg1"/>
                </a:solidFill>
                <a:cs typeface="Arial" charset="0"/>
              </a:rPr>
              <a:t>ν</a:t>
            </a:r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όσου -</a:t>
            </a:r>
          </a:p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 συνδρόμου</a:t>
            </a:r>
            <a:endParaRPr lang="en-US" sz="16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1" name="Rectangle 20"/>
          <p:cNvSpPr/>
          <p:nvPr/>
        </p:nvSpPr>
        <p:spPr>
          <a:xfrm rot="10800000" flipV="1">
            <a:off x="-2" y="761993"/>
            <a:ext cx="9144001" cy="3556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400" dirty="0" smtClean="0"/>
              <a:t>Παθολογική Φυσιολογία Ι  /  </a:t>
            </a:r>
            <a:r>
              <a:rPr lang="el-GR" sz="1400" dirty="0" smtClean="0"/>
              <a:t>2018 </a:t>
            </a:r>
            <a:r>
              <a:rPr lang="el-GR" sz="1400" dirty="0" smtClean="0"/>
              <a:t>- </a:t>
            </a:r>
            <a:r>
              <a:rPr lang="el-GR" sz="1400" dirty="0" smtClean="0"/>
              <a:t>2019 </a:t>
            </a:r>
            <a:r>
              <a:rPr lang="el-GR" sz="1400" dirty="0" smtClean="0"/>
              <a:t>/ Καρδιαγγειακό Σύστημα</a:t>
            </a:r>
            <a:endParaRPr lang="en-US" sz="14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4535045" y="33866"/>
            <a:ext cx="0" cy="618812"/>
          </a:xfrm>
          <a:prstGeom prst="line">
            <a:avLst/>
          </a:prstGeom>
          <a:ln w="381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826" y="46209"/>
            <a:ext cx="351749" cy="567843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TextBox 25"/>
          <p:cNvSpPr txBox="1"/>
          <p:nvPr/>
        </p:nvSpPr>
        <p:spPr>
          <a:xfrm>
            <a:off x="237412" y="21014"/>
            <a:ext cx="4267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1600" b="1" dirty="0" smtClean="0">
                <a:solidFill>
                  <a:schemeClr val="tx2">
                    <a:lumMod val="75000"/>
                  </a:schemeClr>
                </a:solidFill>
              </a:rPr>
              <a:t>Μονάδα Καρδιαγγειακής Πρόληψης &amp;  Έρευνας </a:t>
            </a:r>
            <a:endParaRPr lang="en-US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Εργαστήριο &amp; Κλινική Παθολογικής Φυσιολογίας 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51246" y="3428"/>
            <a:ext cx="41511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Ιατρικό Τμήμα Σχολής </a:t>
            </a:r>
            <a:r>
              <a:rPr lang="el-GR" sz="1600" dirty="0">
                <a:solidFill>
                  <a:schemeClr val="tx2">
                    <a:lumMod val="75000"/>
                  </a:schemeClr>
                </a:solidFill>
              </a:rPr>
              <a:t>Ε</a:t>
            </a:r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πιστημών Υγείας</a:t>
            </a:r>
            <a:endParaRPr lang="en-US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Εθνικό </a:t>
            </a:r>
            <a:r>
              <a:rPr lang="el-GR" sz="1600" dirty="0">
                <a:solidFill>
                  <a:schemeClr val="tx2">
                    <a:lumMod val="75000"/>
                  </a:schemeClr>
                </a:solidFill>
              </a:rPr>
              <a:t>&amp; Καποδιστριακό Πανεπιστήμιο Αθήνας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169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29467" y="49614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41466" y="1356153"/>
            <a:ext cx="8857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Φυσική ιστορία καρδιαγγειακών νόσων &amp; παθογενετικοί μηχανισμοί</a:t>
            </a:r>
            <a:endParaRPr lang="el-GR" sz="12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80019" y="6616283"/>
            <a:ext cx="16898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© </a:t>
            </a:r>
            <a:r>
              <a:rPr lang="el-GR" sz="1000" dirty="0" smtClean="0">
                <a:solidFill>
                  <a:schemeClr val="tx2">
                    <a:lumMod val="75000"/>
                  </a:schemeClr>
                </a:solidFill>
              </a:rPr>
              <a:t>Αθανάσιος Δ Πρωτογέρου</a:t>
            </a:r>
            <a:endParaRPr lang="en-US" sz="1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Freeform 2"/>
          <p:cNvSpPr>
            <a:spLocks/>
          </p:cNvSpPr>
          <p:nvPr/>
        </p:nvSpPr>
        <p:spPr bwMode="auto">
          <a:xfrm>
            <a:off x="244887" y="1981199"/>
            <a:ext cx="8680450" cy="4294188"/>
          </a:xfrm>
          <a:custGeom>
            <a:avLst/>
            <a:gdLst>
              <a:gd name="T0" fmla="*/ 2 w 5469"/>
              <a:gd name="T1" fmla="*/ 2567 h 2705"/>
              <a:gd name="T2" fmla="*/ 53 w 5469"/>
              <a:gd name="T3" fmla="*/ 2160 h 2705"/>
              <a:gd name="T4" fmla="*/ 161 w 5469"/>
              <a:gd name="T5" fmla="*/ 1775 h 2705"/>
              <a:gd name="T6" fmla="*/ 321 w 5469"/>
              <a:gd name="T7" fmla="*/ 1417 h 2705"/>
              <a:gd name="T8" fmla="*/ 527 w 5469"/>
              <a:gd name="T9" fmla="*/ 1088 h 2705"/>
              <a:gd name="T10" fmla="*/ 779 w 5469"/>
              <a:gd name="T11" fmla="*/ 793 h 2705"/>
              <a:gd name="T12" fmla="*/ 1069 w 5469"/>
              <a:gd name="T13" fmla="*/ 537 h 2705"/>
              <a:gd name="T14" fmla="*/ 1392 w 5469"/>
              <a:gd name="T15" fmla="*/ 327 h 2705"/>
              <a:gd name="T16" fmla="*/ 1746 w 5469"/>
              <a:gd name="T17" fmla="*/ 164 h 2705"/>
              <a:gd name="T18" fmla="*/ 2124 w 5469"/>
              <a:gd name="T19" fmla="*/ 54 h 2705"/>
              <a:gd name="T20" fmla="*/ 2522 w 5469"/>
              <a:gd name="T21" fmla="*/ 2 h 2705"/>
              <a:gd name="T22" fmla="*/ 2931 w 5469"/>
              <a:gd name="T23" fmla="*/ 12 h 2705"/>
              <a:gd name="T24" fmla="*/ 3331 w 5469"/>
              <a:gd name="T25" fmla="*/ 84 h 2705"/>
              <a:gd name="T26" fmla="*/ 3717 w 5469"/>
              <a:gd name="T27" fmla="*/ 212 h 2705"/>
              <a:gd name="T28" fmla="*/ 4077 w 5469"/>
              <a:gd name="T29" fmla="*/ 391 h 2705"/>
              <a:gd name="T30" fmla="*/ 4410 w 5469"/>
              <a:gd name="T31" fmla="*/ 619 h 2705"/>
              <a:gd name="T32" fmla="*/ 4709 w 5469"/>
              <a:gd name="T33" fmla="*/ 888 h 2705"/>
              <a:gd name="T34" fmla="*/ 4967 w 5469"/>
              <a:gd name="T35" fmla="*/ 1194 h 2705"/>
              <a:gd name="T36" fmla="*/ 5178 w 5469"/>
              <a:gd name="T37" fmla="*/ 1533 h 2705"/>
              <a:gd name="T38" fmla="*/ 5335 w 5469"/>
              <a:gd name="T39" fmla="*/ 1902 h 2705"/>
              <a:gd name="T40" fmla="*/ 5436 w 5469"/>
              <a:gd name="T41" fmla="*/ 2294 h 2705"/>
              <a:gd name="T42" fmla="*/ 5469 w 5469"/>
              <a:gd name="T43" fmla="*/ 2705 h 2705"/>
              <a:gd name="T44" fmla="*/ 4264 w 5469"/>
              <a:gd name="T45" fmla="*/ 2537 h 2705"/>
              <a:gd name="T46" fmla="*/ 4221 w 5469"/>
              <a:gd name="T47" fmla="*/ 2296 h 2705"/>
              <a:gd name="T48" fmla="*/ 4146 w 5469"/>
              <a:gd name="T49" fmla="*/ 2068 h 2705"/>
              <a:gd name="T50" fmla="*/ 4038 w 5469"/>
              <a:gd name="T51" fmla="*/ 1855 h 2705"/>
              <a:gd name="T52" fmla="*/ 3904 w 5469"/>
              <a:gd name="T53" fmla="*/ 1661 h 2705"/>
              <a:gd name="T54" fmla="*/ 3743 w 5469"/>
              <a:gd name="T55" fmla="*/ 1491 h 2705"/>
              <a:gd name="T56" fmla="*/ 3559 w 5469"/>
              <a:gd name="T57" fmla="*/ 1344 h 2705"/>
              <a:gd name="T58" fmla="*/ 3357 w 5469"/>
              <a:gd name="T59" fmla="*/ 1226 h 2705"/>
              <a:gd name="T60" fmla="*/ 3138 w 5469"/>
              <a:gd name="T61" fmla="*/ 1138 h 2705"/>
              <a:gd name="T62" fmla="*/ 2904 w 5469"/>
              <a:gd name="T63" fmla="*/ 1082 h 2705"/>
              <a:gd name="T64" fmla="*/ 2658 w 5469"/>
              <a:gd name="T65" fmla="*/ 1064 h 2705"/>
              <a:gd name="T66" fmla="*/ 2419 w 5469"/>
              <a:gd name="T67" fmla="*/ 1082 h 2705"/>
              <a:gd name="T68" fmla="*/ 2195 w 5469"/>
              <a:gd name="T69" fmla="*/ 1138 h 2705"/>
              <a:gd name="T70" fmla="*/ 1986 w 5469"/>
              <a:gd name="T71" fmla="*/ 1226 h 2705"/>
              <a:gd name="T72" fmla="*/ 1797 w 5469"/>
              <a:gd name="T73" fmla="*/ 1344 h 2705"/>
              <a:gd name="T74" fmla="*/ 1630 w 5469"/>
              <a:gd name="T75" fmla="*/ 1491 h 2705"/>
              <a:gd name="T76" fmla="*/ 1482 w 5469"/>
              <a:gd name="T77" fmla="*/ 1661 h 2705"/>
              <a:gd name="T78" fmla="*/ 1360 w 5469"/>
              <a:gd name="T79" fmla="*/ 1855 h 2705"/>
              <a:gd name="T80" fmla="*/ 1264 w 5469"/>
              <a:gd name="T81" fmla="*/ 2068 h 2705"/>
              <a:gd name="T82" fmla="*/ 1195 w 5469"/>
              <a:gd name="T83" fmla="*/ 2296 h 2705"/>
              <a:gd name="T84" fmla="*/ 1156 w 5469"/>
              <a:gd name="T85" fmla="*/ 2537 h 27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469" h="2705">
                <a:moveTo>
                  <a:pt x="1148" y="2705"/>
                </a:moveTo>
                <a:lnTo>
                  <a:pt x="0" y="2705"/>
                </a:lnTo>
                <a:lnTo>
                  <a:pt x="2" y="2567"/>
                </a:lnTo>
                <a:lnTo>
                  <a:pt x="12" y="2428"/>
                </a:lnTo>
                <a:lnTo>
                  <a:pt x="29" y="2294"/>
                </a:lnTo>
                <a:lnTo>
                  <a:pt x="53" y="2160"/>
                </a:lnTo>
                <a:lnTo>
                  <a:pt x="83" y="2030"/>
                </a:lnTo>
                <a:lnTo>
                  <a:pt x="118" y="1902"/>
                </a:lnTo>
                <a:lnTo>
                  <a:pt x="161" y="1775"/>
                </a:lnTo>
                <a:lnTo>
                  <a:pt x="209" y="1653"/>
                </a:lnTo>
                <a:lnTo>
                  <a:pt x="262" y="1533"/>
                </a:lnTo>
                <a:lnTo>
                  <a:pt x="321" y="1417"/>
                </a:lnTo>
                <a:lnTo>
                  <a:pt x="386" y="1304"/>
                </a:lnTo>
                <a:lnTo>
                  <a:pt x="455" y="1194"/>
                </a:lnTo>
                <a:lnTo>
                  <a:pt x="527" y="1088"/>
                </a:lnTo>
                <a:lnTo>
                  <a:pt x="608" y="986"/>
                </a:lnTo>
                <a:lnTo>
                  <a:pt x="691" y="888"/>
                </a:lnTo>
                <a:lnTo>
                  <a:pt x="779" y="793"/>
                </a:lnTo>
                <a:lnTo>
                  <a:pt x="872" y="703"/>
                </a:lnTo>
                <a:lnTo>
                  <a:pt x="968" y="619"/>
                </a:lnTo>
                <a:lnTo>
                  <a:pt x="1069" y="537"/>
                </a:lnTo>
                <a:lnTo>
                  <a:pt x="1173" y="463"/>
                </a:lnTo>
                <a:lnTo>
                  <a:pt x="1282" y="391"/>
                </a:lnTo>
                <a:lnTo>
                  <a:pt x="1392" y="327"/>
                </a:lnTo>
                <a:lnTo>
                  <a:pt x="1508" y="267"/>
                </a:lnTo>
                <a:lnTo>
                  <a:pt x="1624" y="212"/>
                </a:lnTo>
                <a:lnTo>
                  <a:pt x="1746" y="164"/>
                </a:lnTo>
                <a:lnTo>
                  <a:pt x="1868" y="120"/>
                </a:lnTo>
                <a:lnTo>
                  <a:pt x="1996" y="84"/>
                </a:lnTo>
                <a:lnTo>
                  <a:pt x="2124" y="54"/>
                </a:lnTo>
                <a:lnTo>
                  <a:pt x="2254" y="30"/>
                </a:lnTo>
                <a:lnTo>
                  <a:pt x="2388" y="12"/>
                </a:lnTo>
                <a:lnTo>
                  <a:pt x="2522" y="2"/>
                </a:lnTo>
                <a:lnTo>
                  <a:pt x="2658" y="0"/>
                </a:lnTo>
                <a:lnTo>
                  <a:pt x="2796" y="2"/>
                </a:lnTo>
                <a:lnTo>
                  <a:pt x="2931" y="12"/>
                </a:lnTo>
                <a:lnTo>
                  <a:pt x="3067" y="30"/>
                </a:lnTo>
                <a:lnTo>
                  <a:pt x="3199" y="54"/>
                </a:lnTo>
                <a:lnTo>
                  <a:pt x="3331" y="84"/>
                </a:lnTo>
                <a:lnTo>
                  <a:pt x="3463" y="120"/>
                </a:lnTo>
                <a:lnTo>
                  <a:pt x="3591" y="164"/>
                </a:lnTo>
                <a:lnTo>
                  <a:pt x="3717" y="212"/>
                </a:lnTo>
                <a:lnTo>
                  <a:pt x="3839" y="267"/>
                </a:lnTo>
                <a:lnTo>
                  <a:pt x="3959" y="327"/>
                </a:lnTo>
                <a:lnTo>
                  <a:pt x="4077" y="391"/>
                </a:lnTo>
                <a:lnTo>
                  <a:pt x="4191" y="463"/>
                </a:lnTo>
                <a:lnTo>
                  <a:pt x="4304" y="537"/>
                </a:lnTo>
                <a:lnTo>
                  <a:pt x="4410" y="619"/>
                </a:lnTo>
                <a:lnTo>
                  <a:pt x="4514" y="703"/>
                </a:lnTo>
                <a:lnTo>
                  <a:pt x="4615" y="793"/>
                </a:lnTo>
                <a:lnTo>
                  <a:pt x="4709" y="888"/>
                </a:lnTo>
                <a:lnTo>
                  <a:pt x="4800" y="986"/>
                </a:lnTo>
                <a:lnTo>
                  <a:pt x="4886" y="1088"/>
                </a:lnTo>
                <a:lnTo>
                  <a:pt x="4967" y="1194"/>
                </a:lnTo>
                <a:lnTo>
                  <a:pt x="5042" y="1304"/>
                </a:lnTo>
                <a:lnTo>
                  <a:pt x="5113" y="1417"/>
                </a:lnTo>
                <a:lnTo>
                  <a:pt x="5178" y="1533"/>
                </a:lnTo>
                <a:lnTo>
                  <a:pt x="5237" y="1653"/>
                </a:lnTo>
                <a:lnTo>
                  <a:pt x="5290" y="1775"/>
                </a:lnTo>
                <a:lnTo>
                  <a:pt x="5335" y="1902"/>
                </a:lnTo>
                <a:lnTo>
                  <a:pt x="5377" y="2030"/>
                </a:lnTo>
                <a:lnTo>
                  <a:pt x="5410" y="2160"/>
                </a:lnTo>
                <a:lnTo>
                  <a:pt x="5436" y="2294"/>
                </a:lnTo>
                <a:lnTo>
                  <a:pt x="5455" y="2428"/>
                </a:lnTo>
                <a:lnTo>
                  <a:pt x="5467" y="2567"/>
                </a:lnTo>
                <a:lnTo>
                  <a:pt x="5469" y="2705"/>
                </a:lnTo>
                <a:lnTo>
                  <a:pt x="4272" y="2705"/>
                </a:lnTo>
                <a:lnTo>
                  <a:pt x="4270" y="2621"/>
                </a:lnTo>
                <a:lnTo>
                  <a:pt x="4264" y="2537"/>
                </a:lnTo>
                <a:lnTo>
                  <a:pt x="4254" y="2455"/>
                </a:lnTo>
                <a:lnTo>
                  <a:pt x="4239" y="2374"/>
                </a:lnTo>
                <a:lnTo>
                  <a:pt x="4221" y="2296"/>
                </a:lnTo>
                <a:lnTo>
                  <a:pt x="4199" y="2218"/>
                </a:lnTo>
                <a:lnTo>
                  <a:pt x="4174" y="2142"/>
                </a:lnTo>
                <a:lnTo>
                  <a:pt x="4146" y="2068"/>
                </a:lnTo>
                <a:lnTo>
                  <a:pt x="4113" y="1994"/>
                </a:lnTo>
                <a:lnTo>
                  <a:pt x="4077" y="1924"/>
                </a:lnTo>
                <a:lnTo>
                  <a:pt x="4038" y="1855"/>
                </a:lnTo>
                <a:lnTo>
                  <a:pt x="3996" y="1787"/>
                </a:lnTo>
                <a:lnTo>
                  <a:pt x="3951" y="1723"/>
                </a:lnTo>
                <a:lnTo>
                  <a:pt x="3904" y="1661"/>
                </a:lnTo>
                <a:lnTo>
                  <a:pt x="3853" y="1603"/>
                </a:lnTo>
                <a:lnTo>
                  <a:pt x="3800" y="1545"/>
                </a:lnTo>
                <a:lnTo>
                  <a:pt x="3743" y="1491"/>
                </a:lnTo>
                <a:lnTo>
                  <a:pt x="3683" y="1439"/>
                </a:lnTo>
                <a:lnTo>
                  <a:pt x="3622" y="1391"/>
                </a:lnTo>
                <a:lnTo>
                  <a:pt x="3559" y="1344"/>
                </a:lnTo>
                <a:lnTo>
                  <a:pt x="3494" y="1302"/>
                </a:lnTo>
                <a:lnTo>
                  <a:pt x="3428" y="1262"/>
                </a:lnTo>
                <a:lnTo>
                  <a:pt x="3357" y="1226"/>
                </a:lnTo>
                <a:lnTo>
                  <a:pt x="3286" y="1192"/>
                </a:lnTo>
                <a:lnTo>
                  <a:pt x="3213" y="1162"/>
                </a:lnTo>
                <a:lnTo>
                  <a:pt x="3138" y="1138"/>
                </a:lnTo>
                <a:lnTo>
                  <a:pt x="3061" y="1114"/>
                </a:lnTo>
                <a:lnTo>
                  <a:pt x="2983" y="1096"/>
                </a:lnTo>
                <a:lnTo>
                  <a:pt x="2904" y="1082"/>
                </a:lnTo>
                <a:lnTo>
                  <a:pt x="2823" y="1072"/>
                </a:lnTo>
                <a:lnTo>
                  <a:pt x="2742" y="1066"/>
                </a:lnTo>
                <a:lnTo>
                  <a:pt x="2658" y="1064"/>
                </a:lnTo>
                <a:lnTo>
                  <a:pt x="2577" y="1066"/>
                </a:lnTo>
                <a:lnTo>
                  <a:pt x="2498" y="1072"/>
                </a:lnTo>
                <a:lnTo>
                  <a:pt x="2419" y="1082"/>
                </a:lnTo>
                <a:lnTo>
                  <a:pt x="2343" y="1096"/>
                </a:lnTo>
                <a:lnTo>
                  <a:pt x="2268" y="1114"/>
                </a:lnTo>
                <a:lnTo>
                  <a:pt x="2195" y="1138"/>
                </a:lnTo>
                <a:lnTo>
                  <a:pt x="2124" y="1162"/>
                </a:lnTo>
                <a:lnTo>
                  <a:pt x="2053" y="1192"/>
                </a:lnTo>
                <a:lnTo>
                  <a:pt x="1986" y="1226"/>
                </a:lnTo>
                <a:lnTo>
                  <a:pt x="1921" y="1262"/>
                </a:lnTo>
                <a:lnTo>
                  <a:pt x="1858" y="1302"/>
                </a:lnTo>
                <a:lnTo>
                  <a:pt x="1797" y="1344"/>
                </a:lnTo>
                <a:lnTo>
                  <a:pt x="1738" y="1391"/>
                </a:lnTo>
                <a:lnTo>
                  <a:pt x="1683" y="1439"/>
                </a:lnTo>
                <a:lnTo>
                  <a:pt x="1630" y="1491"/>
                </a:lnTo>
                <a:lnTo>
                  <a:pt x="1577" y="1545"/>
                </a:lnTo>
                <a:lnTo>
                  <a:pt x="1530" y="1603"/>
                </a:lnTo>
                <a:lnTo>
                  <a:pt x="1482" y="1661"/>
                </a:lnTo>
                <a:lnTo>
                  <a:pt x="1439" y="1723"/>
                </a:lnTo>
                <a:lnTo>
                  <a:pt x="1398" y="1787"/>
                </a:lnTo>
                <a:lnTo>
                  <a:pt x="1360" y="1855"/>
                </a:lnTo>
                <a:lnTo>
                  <a:pt x="1325" y="1924"/>
                </a:lnTo>
                <a:lnTo>
                  <a:pt x="1293" y="1994"/>
                </a:lnTo>
                <a:lnTo>
                  <a:pt x="1264" y="2068"/>
                </a:lnTo>
                <a:lnTo>
                  <a:pt x="1238" y="2142"/>
                </a:lnTo>
                <a:lnTo>
                  <a:pt x="1215" y="2218"/>
                </a:lnTo>
                <a:lnTo>
                  <a:pt x="1195" y="2296"/>
                </a:lnTo>
                <a:lnTo>
                  <a:pt x="1179" y="2374"/>
                </a:lnTo>
                <a:lnTo>
                  <a:pt x="1165" y="2455"/>
                </a:lnTo>
                <a:lnTo>
                  <a:pt x="1156" y="2537"/>
                </a:lnTo>
                <a:lnTo>
                  <a:pt x="1150" y="2621"/>
                </a:lnTo>
                <a:lnTo>
                  <a:pt x="1148" y="2705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endParaRPr lang="en-US"/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567898" y="5858931"/>
            <a:ext cx="109517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33CC33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Γονιδίωμα</a:t>
            </a:r>
            <a:endParaRPr lang="en-US" sz="16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blackWhite">
          <a:xfrm>
            <a:off x="735863" y="4169841"/>
            <a:ext cx="158929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Παράγοντες </a:t>
            </a:r>
          </a:p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καρδιαγγειακού</a:t>
            </a:r>
          </a:p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κινδύνου</a:t>
            </a:r>
            <a:endParaRPr lang="en-US" sz="16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blackWhite">
          <a:xfrm>
            <a:off x="2041204" y="2696644"/>
            <a:ext cx="219593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Υποκλινική (προκλινική)</a:t>
            </a:r>
          </a:p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δυσλειτουργία &amp;</a:t>
            </a:r>
          </a:p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«βλάβη»</a:t>
            </a:r>
          </a:p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καρδιαγγειακή</a:t>
            </a:r>
          </a:p>
          <a:p>
            <a:pPr algn="ctr" eaLnBrk="0" hangingPunct="0"/>
            <a:endParaRPr lang="en-US" sz="16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blackWhite">
          <a:xfrm>
            <a:off x="6648692" y="4020083"/>
            <a:ext cx="191921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Υποτροπή ή </a:t>
            </a:r>
          </a:p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μη-αντιρροπούμενη</a:t>
            </a:r>
          </a:p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(ανεπάρκεια)</a:t>
            </a:r>
          </a:p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καρδιαγγειακής</a:t>
            </a:r>
          </a:p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νόσος</a:t>
            </a:r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7575078" y="5858931"/>
            <a:ext cx="94128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33CC33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Θάν</a:t>
            </a:r>
            <a:r>
              <a:rPr lang="el-GR" sz="1600" dirty="0">
                <a:solidFill>
                  <a:schemeClr val="bg1"/>
                </a:solidFill>
                <a:cs typeface="Arial" charset="0"/>
              </a:rPr>
              <a:t>α</a:t>
            </a:r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τος</a:t>
            </a:r>
            <a:endParaRPr lang="en-US" sz="16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blackWhite">
          <a:xfrm>
            <a:off x="5093206" y="2628912"/>
            <a:ext cx="179588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Εκδήλωση</a:t>
            </a:r>
          </a:p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(αντιρροπούμενης)</a:t>
            </a:r>
          </a:p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 καρδιαγγειακής </a:t>
            </a:r>
          </a:p>
          <a:p>
            <a:pPr algn="ctr" eaLnBrk="0" hangingPunct="0"/>
            <a:r>
              <a:rPr lang="el-GR" sz="1600" dirty="0">
                <a:solidFill>
                  <a:schemeClr val="bg1"/>
                </a:solidFill>
                <a:cs typeface="Arial" charset="0"/>
              </a:rPr>
              <a:t>ν</a:t>
            </a:r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όσου -</a:t>
            </a:r>
          </a:p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 συνδρόμου</a:t>
            </a:r>
            <a:endParaRPr lang="en-US" sz="16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10937" y="4344369"/>
            <a:ext cx="3403496" cy="2369880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r>
              <a:rPr lang="el-GR" sz="2200" dirty="0">
                <a:solidFill>
                  <a:schemeClr val="tx2">
                    <a:lumMod val="75000"/>
                  </a:schemeClr>
                </a:solidFill>
              </a:rPr>
              <a:t>Παθογενετικοί </a:t>
            </a:r>
            <a:r>
              <a:rPr lang="el-GR" sz="2200" dirty="0" smtClean="0">
                <a:solidFill>
                  <a:schemeClr val="tx2">
                    <a:lumMod val="75000"/>
                  </a:schemeClr>
                </a:solidFill>
              </a:rPr>
              <a:t>μηχανισμοί</a:t>
            </a:r>
            <a:endParaRPr lang="en-US" sz="2200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ctr">
              <a:buFont typeface="Arial"/>
              <a:buChar char="•"/>
            </a:pPr>
            <a:r>
              <a:rPr lang="el-GR" dirty="0">
                <a:solidFill>
                  <a:schemeClr val="tx2">
                    <a:lumMod val="75000"/>
                  </a:schemeClr>
                </a:solidFill>
              </a:rPr>
              <a:t>Γήρανση </a:t>
            </a:r>
            <a:r>
              <a:rPr lang="el-GR" dirty="0" smtClean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el-GR" dirty="0">
                <a:solidFill>
                  <a:schemeClr val="tx2">
                    <a:lumMod val="75000"/>
                  </a:schemeClr>
                </a:solidFill>
              </a:rPr>
              <a:t>εκφύλιση</a:t>
            </a:r>
          </a:p>
          <a:p>
            <a:pPr marL="285750" indent="-285750" algn="ctr">
              <a:buFont typeface="Arial"/>
              <a:buChar char="•"/>
            </a:pPr>
            <a:r>
              <a:rPr lang="el-GR" dirty="0" smtClean="0">
                <a:solidFill>
                  <a:schemeClr val="tx2">
                    <a:lumMod val="75000"/>
                  </a:schemeClr>
                </a:solidFill>
              </a:rPr>
              <a:t>Σρες</a:t>
            </a:r>
          </a:p>
          <a:p>
            <a:pPr marL="285750" indent="-285750" algn="ctr">
              <a:buFont typeface="Arial"/>
              <a:buChar char="•"/>
            </a:pPr>
            <a:r>
              <a:rPr lang="el-GR" dirty="0" smtClean="0">
                <a:solidFill>
                  <a:schemeClr val="tx2">
                    <a:lumMod val="75000"/>
                  </a:schemeClr>
                </a:solidFill>
              </a:rPr>
              <a:t>Μεταβολικοί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ctr">
              <a:buFont typeface="Arial"/>
              <a:buChar char="•"/>
            </a:pPr>
            <a:r>
              <a:rPr lang="el-GR" dirty="0">
                <a:solidFill>
                  <a:schemeClr val="tx2">
                    <a:lumMod val="75000"/>
                  </a:schemeClr>
                </a:solidFill>
              </a:rPr>
              <a:t>Μηχανικοί</a:t>
            </a:r>
          </a:p>
          <a:p>
            <a:pPr marL="285750" indent="-285750" algn="ctr">
              <a:buFont typeface="Arial"/>
              <a:buChar char="•"/>
            </a:pPr>
            <a:r>
              <a:rPr lang="el-GR" dirty="0" smtClean="0">
                <a:solidFill>
                  <a:schemeClr val="tx2">
                    <a:lumMod val="75000"/>
                  </a:schemeClr>
                </a:solidFill>
              </a:rPr>
              <a:t>Φλεγμονώδεις - (αυτό)ανοσίας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ctr">
              <a:buFont typeface="Arial"/>
              <a:buChar char="•"/>
            </a:pPr>
            <a:r>
              <a:rPr lang="el-GR" dirty="0">
                <a:solidFill>
                  <a:schemeClr val="tx2">
                    <a:lumMod val="75000"/>
                  </a:schemeClr>
                </a:solidFill>
              </a:rPr>
              <a:t>Π</a:t>
            </a:r>
            <a:r>
              <a:rPr lang="el-GR" dirty="0" smtClean="0">
                <a:solidFill>
                  <a:schemeClr val="tx2">
                    <a:lumMod val="75000"/>
                  </a:schemeClr>
                </a:solidFill>
              </a:rPr>
              <a:t>ήξεως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ctr">
              <a:buFont typeface="Arial"/>
              <a:buChar char="•"/>
            </a:pPr>
            <a:r>
              <a:rPr lang="el-GR" dirty="0" smtClean="0">
                <a:solidFill>
                  <a:schemeClr val="tx2">
                    <a:lumMod val="75000"/>
                  </a:schemeClr>
                </a:solidFill>
              </a:rPr>
              <a:t>Ορμονικοί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rot="10800000" flipV="1">
            <a:off x="-2" y="761993"/>
            <a:ext cx="9144001" cy="3556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400" dirty="0" smtClean="0"/>
              <a:t>Παθολογική Φυσιολογία Ι  /  </a:t>
            </a:r>
            <a:r>
              <a:rPr lang="el-GR" sz="1400" dirty="0" smtClean="0"/>
              <a:t>2018 </a:t>
            </a:r>
            <a:r>
              <a:rPr lang="el-GR" sz="1400" dirty="0" smtClean="0"/>
              <a:t>- </a:t>
            </a:r>
            <a:r>
              <a:rPr lang="el-GR" sz="1400" dirty="0" smtClean="0"/>
              <a:t>2019 </a:t>
            </a:r>
            <a:r>
              <a:rPr lang="el-GR" sz="1400" dirty="0" smtClean="0"/>
              <a:t>/ Καρδιαγγειακό Σύστημα</a:t>
            </a:r>
            <a:endParaRPr lang="en-US" sz="14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4535045" y="33866"/>
            <a:ext cx="0" cy="618812"/>
          </a:xfrm>
          <a:prstGeom prst="line">
            <a:avLst/>
          </a:prstGeom>
          <a:ln w="381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826" y="46209"/>
            <a:ext cx="351749" cy="567843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TextBox 25"/>
          <p:cNvSpPr txBox="1"/>
          <p:nvPr/>
        </p:nvSpPr>
        <p:spPr>
          <a:xfrm>
            <a:off x="237412" y="21014"/>
            <a:ext cx="4267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1600" b="1" dirty="0" smtClean="0">
                <a:solidFill>
                  <a:schemeClr val="tx2">
                    <a:lumMod val="75000"/>
                  </a:schemeClr>
                </a:solidFill>
              </a:rPr>
              <a:t>Μονάδα Καρδιαγγειακής Πρόληψης &amp;  Έρευνας </a:t>
            </a:r>
            <a:endParaRPr lang="en-US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Εργαστήριο &amp; Κλινική Παθολογικής Φυσιολογίας 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51246" y="3428"/>
            <a:ext cx="41511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Ιατρικό Τμήμα Σχολής </a:t>
            </a:r>
            <a:r>
              <a:rPr lang="el-GR" sz="1600" dirty="0">
                <a:solidFill>
                  <a:schemeClr val="tx2">
                    <a:lumMod val="75000"/>
                  </a:schemeClr>
                </a:solidFill>
              </a:rPr>
              <a:t>Ε</a:t>
            </a:r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πιστημών Υγείας</a:t>
            </a:r>
            <a:endParaRPr lang="en-US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Εθνικό </a:t>
            </a:r>
            <a:r>
              <a:rPr lang="el-GR" sz="1600" dirty="0">
                <a:solidFill>
                  <a:schemeClr val="tx2">
                    <a:lumMod val="75000"/>
                  </a:schemeClr>
                </a:solidFill>
              </a:rPr>
              <a:t>&amp; Καποδιστριακό Πανεπιστήμιο Αθήνας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142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29467" y="49614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41466" y="1356153"/>
            <a:ext cx="8649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Φυσική ιστορία καρδιαγγειακών νόσων &amp; παράγοντες ΚΑ κινδύνου</a:t>
            </a:r>
            <a:endParaRPr lang="el-GR" sz="12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80019" y="6616283"/>
            <a:ext cx="16898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© </a:t>
            </a:r>
            <a:r>
              <a:rPr lang="el-GR" sz="1000" dirty="0" smtClean="0">
                <a:solidFill>
                  <a:schemeClr val="tx2">
                    <a:lumMod val="75000"/>
                  </a:schemeClr>
                </a:solidFill>
              </a:rPr>
              <a:t>Αθανάσιος Δ Πρωτογέρου</a:t>
            </a:r>
            <a:endParaRPr lang="en-US" sz="1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Freeform 2"/>
          <p:cNvSpPr>
            <a:spLocks/>
          </p:cNvSpPr>
          <p:nvPr/>
        </p:nvSpPr>
        <p:spPr bwMode="auto">
          <a:xfrm>
            <a:off x="244887" y="1981199"/>
            <a:ext cx="8680450" cy="4294188"/>
          </a:xfrm>
          <a:custGeom>
            <a:avLst/>
            <a:gdLst>
              <a:gd name="T0" fmla="*/ 2 w 5469"/>
              <a:gd name="T1" fmla="*/ 2567 h 2705"/>
              <a:gd name="T2" fmla="*/ 53 w 5469"/>
              <a:gd name="T3" fmla="*/ 2160 h 2705"/>
              <a:gd name="T4" fmla="*/ 161 w 5469"/>
              <a:gd name="T5" fmla="*/ 1775 h 2705"/>
              <a:gd name="T6" fmla="*/ 321 w 5469"/>
              <a:gd name="T7" fmla="*/ 1417 h 2705"/>
              <a:gd name="T8" fmla="*/ 527 w 5469"/>
              <a:gd name="T9" fmla="*/ 1088 h 2705"/>
              <a:gd name="T10" fmla="*/ 779 w 5469"/>
              <a:gd name="T11" fmla="*/ 793 h 2705"/>
              <a:gd name="T12" fmla="*/ 1069 w 5469"/>
              <a:gd name="T13" fmla="*/ 537 h 2705"/>
              <a:gd name="T14" fmla="*/ 1392 w 5469"/>
              <a:gd name="T15" fmla="*/ 327 h 2705"/>
              <a:gd name="T16" fmla="*/ 1746 w 5469"/>
              <a:gd name="T17" fmla="*/ 164 h 2705"/>
              <a:gd name="T18" fmla="*/ 2124 w 5469"/>
              <a:gd name="T19" fmla="*/ 54 h 2705"/>
              <a:gd name="T20" fmla="*/ 2522 w 5469"/>
              <a:gd name="T21" fmla="*/ 2 h 2705"/>
              <a:gd name="T22" fmla="*/ 2931 w 5469"/>
              <a:gd name="T23" fmla="*/ 12 h 2705"/>
              <a:gd name="T24" fmla="*/ 3331 w 5469"/>
              <a:gd name="T25" fmla="*/ 84 h 2705"/>
              <a:gd name="T26" fmla="*/ 3717 w 5469"/>
              <a:gd name="T27" fmla="*/ 212 h 2705"/>
              <a:gd name="T28" fmla="*/ 4077 w 5469"/>
              <a:gd name="T29" fmla="*/ 391 h 2705"/>
              <a:gd name="T30" fmla="*/ 4410 w 5469"/>
              <a:gd name="T31" fmla="*/ 619 h 2705"/>
              <a:gd name="T32" fmla="*/ 4709 w 5469"/>
              <a:gd name="T33" fmla="*/ 888 h 2705"/>
              <a:gd name="T34" fmla="*/ 4967 w 5469"/>
              <a:gd name="T35" fmla="*/ 1194 h 2705"/>
              <a:gd name="T36" fmla="*/ 5178 w 5469"/>
              <a:gd name="T37" fmla="*/ 1533 h 2705"/>
              <a:gd name="T38" fmla="*/ 5335 w 5469"/>
              <a:gd name="T39" fmla="*/ 1902 h 2705"/>
              <a:gd name="T40" fmla="*/ 5436 w 5469"/>
              <a:gd name="T41" fmla="*/ 2294 h 2705"/>
              <a:gd name="T42" fmla="*/ 5469 w 5469"/>
              <a:gd name="T43" fmla="*/ 2705 h 2705"/>
              <a:gd name="T44" fmla="*/ 4264 w 5469"/>
              <a:gd name="T45" fmla="*/ 2537 h 2705"/>
              <a:gd name="T46" fmla="*/ 4221 w 5469"/>
              <a:gd name="T47" fmla="*/ 2296 h 2705"/>
              <a:gd name="T48" fmla="*/ 4146 w 5469"/>
              <a:gd name="T49" fmla="*/ 2068 h 2705"/>
              <a:gd name="T50" fmla="*/ 4038 w 5469"/>
              <a:gd name="T51" fmla="*/ 1855 h 2705"/>
              <a:gd name="T52" fmla="*/ 3904 w 5469"/>
              <a:gd name="T53" fmla="*/ 1661 h 2705"/>
              <a:gd name="T54" fmla="*/ 3743 w 5469"/>
              <a:gd name="T55" fmla="*/ 1491 h 2705"/>
              <a:gd name="T56" fmla="*/ 3559 w 5469"/>
              <a:gd name="T57" fmla="*/ 1344 h 2705"/>
              <a:gd name="T58" fmla="*/ 3357 w 5469"/>
              <a:gd name="T59" fmla="*/ 1226 h 2705"/>
              <a:gd name="T60" fmla="*/ 3138 w 5469"/>
              <a:gd name="T61" fmla="*/ 1138 h 2705"/>
              <a:gd name="T62" fmla="*/ 2904 w 5469"/>
              <a:gd name="T63" fmla="*/ 1082 h 2705"/>
              <a:gd name="T64" fmla="*/ 2658 w 5469"/>
              <a:gd name="T65" fmla="*/ 1064 h 2705"/>
              <a:gd name="T66" fmla="*/ 2419 w 5469"/>
              <a:gd name="T67" fmla="*/ 1082 h 2705"/>
              <a:gd name="T68" fmla="*/ 2195 w 5469"/>
              <a:gd name="T69" fmla="*/ 1138 h 2705"/>
              <a:gd name="T70" fmla="*/ 1986 w 5469"/>
              <a:gd name="T71" fmla="*/ 1226 h 2705"/>
              <a:gd name="T72" fmla="*/ 1797 w 5469"/>
              <a:gd name="T73" fmla="*/ 1344 h 2705"/>
              <a:gd name="T74" fmla="*/ 1630 w 5469"/>
              <a:gd name="T75" fmla="*/ 1491 h 2705"/>
              <a:gd name="T76" fmla="*/ 1482 w 5469"/>
              <a:gd name="T77" fmla="*/ 1661 h 2705"/>
              <a:gd name="T78" fmla="*/ 1360 w 5469"/>
              <a:gd name="T79" fmla="*/ 1855 h 2705"/>
              <a:gd name="T80" fmla="*/ 1264 w 5469"/>
              <a:gd name="T81" fmla="*/ 2068 h 2705"/>
              <a:gd name="T82" fmla="*/ 1195 w 5469"/>
              <a:gd name="T83" fmla="*/ 2296 h 2705"/>
              <a:gd name="T84" fmla="*/ 1156 w 5469"/>
              <a:gd name="T85" fmla="*/ 2537 h 27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469" h="2705">
                <a:moveTo>
                  <a:pt x="1148" y="2705"/>
                </a:moveTo>
                <a:lnTo>
                  <a:pt x="0" y="2705"/>
                </a:lnTo>
                <a:lnTo>
                  <a:pt x="2" y="2567"/>
                </a:lnTo>
                <a:lnTo>
                  <a:pt x="12" y="2428"/>
                </a:lnTo>
                <a:lnTo>
                  <a:pt x="29" y="2294"/>
                </a:lnTo>
                <a:lnTo>
                  <a:pt x="53" y="2160"/>
                </a:lnTo>
                <a:lnTo>
                  <a:pt x="83" y="2030"/>
                </a:lnTo>
                <a:lnTo>
                  <a:pt x="118" y="1902"/>
                </a:lnTo>
                <a:lnTo>
                  <a:pt x="161" y="1775"/>
                </a:lnTo>
                <a:lnTo>
                  <a:pt x="209" y="1653"/>
                </a:lnTo>
                <a:lnTo>
                  <a:pt x="262" y="1533"/>
                </a:lnTo>
                <a:lnTo>
                  <a:pt x="321" y="1417"/>
                </a:lnTo>
                <a:lnTo>
                  <a:pt x="386" y="1304"/>
                </a:lnTo>
                <a:lnTo>
                  <a:pt x="455" y="1194"/>
                </a:lnTo>
                <a:lnTo>
                  <a:pt x="527" y="1088"/>
                </a:lnTo>
                <a:lnTo>
                  <a:pt x="608" y="986"/>
                </a:lnTo>
                <a:lnTo>
                  <a:pt x="691" y="888"/>
                </a:lnTo>
                <a:lnTo>
                  <a:pt x="779" y="793"/>
                </a:lnTo>
                <a:lnTo>
                  <a:pt x="872" y="703"/>
                </a:lnTo>
                <a:lnTo>
                  <a:pt x="968" y="619"/>
                </a:lnTo>
                <a:lnTo>
                  <a:pt x="1069" y="537"/>
                </a:lnTo>
                <a:lnTo>
                  <a:pt x="1173" y="463"/>
                </a:lnTo>
                <a:lnTo>
                  <a:pt x="1282" y="391"/>
                </a:lnTo>
                <a:lnTo>
                  <a:pt x="1392" y="327"/>
                </a:lnTo>
                <a:lnTo>
                  <a:pt x="1508" y="267"/>
                </a:lnTo>
                <a:lnTo>
                  <a:pt x="1624" y="212"/>
                </a:lnTo>
                <a:lnTo>
                  <a:pt x="1746" y="164"/>
                </a:lnTo>
                <a:lnTo>
                  <a:pt x="1868" y="120"/>
                </a:lnTo>
                <a:lnTo>
                  <a:pt x="1996" y="84"/>
                </a:lnTo>
                <a:lnTo>
                  <a:pt x="2124" y="54"/>
                </a:lnTo>
                <a:lnTo>
                  <a:pt x="2254" y="30"/>
                </a:lnTo>
                <a:lnTo>
                  <a:pt x="2388" y="12"/>
                </a:lnTo>
                <a:lnTo>
                  <a:pt x="2522" y="2"/>
                </a:lnTo>
                <a:lnTo>
                  <a:pt x="2658" y="0"/>
                </a:lnTo>
                <a:lnTo>
                  <a:pt x="2796" y="2"/>
                </a:lnTo>
                <a:lnTo>
                  <a:pt x="2931" y="12"/>
                </a:lnTo>
                <a:lnTo>
                  <a:pt x="3067" y="30"/>
                </a:lnTo>
                <a:lnTo>
                  <a:pt x="3199" y="54"/>
                </a:lnTo>
                <a:lnTo>
                  <a:pt x="3331" y="84"/>
                </a:lnTo>
                <a:lnTo>
                  <a:pt x="3463" y="120"/>
                </a:lnTo>
                <a:lnTo>
                  <a:pt x="3591" y="164"/>
                </a:lnTo>
                <a:lnTo>
                  <a:pt x="3717" y="212"/>
                </a:lnTo>
                <a:lnTo>
                  <a:pt x="3839" y="267"/>
                </a:lnTo>
                <a:lnTo>
                  <a:pt x="3959" y="327"/>
                </a:lnTo>
                <a:lnTo>
                  <a:pt x="4077" y="391"/>
                </a:lnTo>
                <a:lnTo>
                  <a:pt x="4191" y="463"/>
                </a:lnTo>
                <a:lnTo>
                  <a:pt x="4304" y="537"/>
                </a:lnTo>
                <a:lnTo>
                  <a:pt x="4410" y="619"/>
                </a:lnTo>
                <a:lnTo>
                  <a:pt x="4514" y="703"/>
                </a:lnTo>
                <a:lnTo>
                  <a:pt x="4615" y="793"/>
                </a:lnTo>
                <a:lnTo>
                  <a:pt x="4709" y="888"/>
                </a:lnTo>
                <a:lnTo>
                  <a:pt x="4800" y="986"/>
                </a:lnTo>
                <a:lnTo>
                  <a:pt x="4886" y="1088"/>
                </a:lnTo>
                <a:lnTo>
                  <a:pt x="4967" y="1194"/>
                </a:lnTo>
                <a:lnTo>
                  <a:pt x="5042" y="1304"/>
                </a:lnTo>
                <a:lnTo>
                  <a:pt x="5113" y="1417"/>
                </a:lnTo>
                <a:lnTo>
                  <a:pt x="5178" y="1533"/>
                </a:lnTo>
                <a:lnTo>
                  <a:pt x="5237" y="1653"/>
                </a:lnTo>
                <a:lnTo>
                  <a:pt x="5290" y="1775"/>
                </a:lnTo>
                <a:lnTo>
                  <a:pt x="5335" y="1902"/>
                </a:lnTo>
                <a:lnTo>
                  <a:pt x="5377" y="2030"/>
                </a:lnTo>
                <a:lnTo>
                  <a:pt x="5410" y="2160"/>
                </a:lnTo>
                <a:lnTo>
                  <a:pt x="5436" y="2294"/>
                </a:lnTo>
                <a:lnTo>
                  <a:pt x="5455" y="2428"/>
                </a:lnTo>
                <a:lnTo>
                  <a:pt x="5467" y="2567"/>
                </a:lnTo>
                <a:lnTo>
                  <a:pt x="5469" y="2705"/>
                </a:lnTo>
                <a:lnTo>
                  <a:pt x="4272" y="2705"/>
                </a:lnTo>
                <a:lnTo>
                  <a:pt x="4270" y="2621"/>
                </a:lnTo>
                <a:lnTo>
                  <a:pt x="4264" y="2537"/>
                </a:lnTo>
                <a:lnTo>
                  <a:pt x="4254" y="2455"/>
                </a:lnTo>
                <a:lnTo>
                  <a:pt x="4239" y="2374"/>
                </a:lnTo>
                <a:lnTo>
                  <a:pt x="4221" y="2296"/>
                </a:lnTo>
                <a:lnTo>
                  <a:pt x="4199" y="2218"/>
                </a:lnTo>
                <a:lnTo>
                  <a:pt x="4174" y="2142"/>
                </a:lnTo>
                <a:lnTo>
                  <a:pt x="4146" y="2068"/>
                </a:lnTo>
                <a:lnTo>
                  <a:pt x="4113" y="1994"/>
                </a:lnTo>
                <a:lnTo>
                  <a:pt x="4077" y="1924"/>
                </a:lnTo>
                <a:lnTo>
                  <a:pt x="4038" y="1855"/>
                </a:lnTo>
                <a:lnTo>
                  <a:pt x="3996" y="1787"/>
                </a:lnTo>
                <a:lnTo>
                  <a:pt x="3951" y="1723"/>
                </a:lnTo>
                <a:lnTo>
                  <a:pt x="3904" y="1661"/>
                </a:lnTo>
                <a:lnTo>
                  <a:pt x="3853" y="1603"/>
                </a:lnTo>
                <a:lnTo>
                  <a:pt x="3800" y="1545"/>
                </a:lnTo>
                <a:lnTo>
                  <a:pt x="3743" y="1491"/>
                </a:lnTo>
                <a:lnTo>
                  <a:pt x="3683" y="1439"/>
                </a:lnTo>
                <a:lnTo>
                  <a:pt x="3622" y="1391"/>
                </a:lnTo>
                <a:lnTo>
                  <a:pt x="3559" y="1344"/>
                </a:lnTo>
                <a:lnTo>
                  <a:pt x="3494" y="1302"/>
                </a:lnTo>
                <a:lnTo>
                  <a:pt x="3428" y="1262"/>
                </a:lnTo>
                <a:lnTo>
                  <a:pt x="3357" y="1226"/>
                </a:lnTo>
                <a:lnTo>
                  <a:pt x="3286" y="1192"/>
                </a:lnTo>
                <a:lnTo>
                  <a:pt x="3213" y="1162"/>
                </a:lnTo>
                <a:lnTo>
                  <a:pt x="3138" y="1138"/>
                </a:lnTo>
                <a:lnTo>
                  <a:pt x="3061" y="1114"/>
                </a:lnTo>
                <a:lnTo>
                  <a:pt x="2983" y="1096"/>
                </a:lnTo>
                <a:lnTo>
                  <a:pt x="2904" y="1082"/>
                </a:lnTo>
                <a:lnTo>
                  <a:pt x="2823" y="1072"/>
                </a:lnTo>
                <a:lnTo>
                  <a:pt x="2742" y="1066"/>
                </a:lnTo>
                <a:lnTo>
                  <a:pt x="2658" y="1064"/>
                </a:lnTo>
                <a:lnTo>
                  <a:pt x="2577" y="1066"/>
                </a:lnTo>
                <a:lnTo>
                  <a:pt x="2498" y="1072"/>
                </a:lnTo>
                <a:lnTo>
                  <a:pt x="2419" y="1082"/>
                </a:lnTo>
                <a:lnTo>
                  <a:pt x="2343" y="1096"/>
                </a:lnTo>
                <a:lnTo>
                  <a:pt x="2268" y="1114"/>
                </a:lnTo>
                <a:lnTo>
                  <a:pt x="2195" y="1138"/>
                </a:lnTo>
                <a:lnTo>
                  <a:pt x="2124" y="1162"/>
                </a:lnTo>
                <a:lnTo>
                  <a:pt x="2053" y="1192"/>
                </a:lnTo>
                <a:lnTo>
                  <a:pt x="1986" y="1226"/>
                </a:lnTo>
                <a:lnTo>
                  <a:pt x="1921" y="1262"/>
                </a:lnTo>
                <a:lnTo>
                  <a:pt x="1858" y="1302"/>
                </a:lnTo>
                <a:lnTo>
                  <a:pt x="1797" y="1344"/>
                </a:lnTo>
                <a:lnTo>
                  <a:pt x="1738" y="1391"/>
                </a:lnTo>
                <a:lnTo>
                  <a:pt x="1683" y="1439"/>
                </a:lnTo>
                <a:lnTo>
                  <a:pt x="1630" y="1491"/>
                </a:lnTo>
                <a:lnTo>
                  <a:pt x="1577" y="1545"/>
                </a:lnTo>
                <a:lnTo>
                  <a:pt x="1530" y="1603"/>
                </a:lnTo>
                <a:lnTo>
                  <a:pt x="1482" y="1661"/>
                </a:lnTo>
                <a:lnTo>
                  <a:pt x="1439" y="1723"/>
                </a:lnTo>
                <a:lnTo>
                  <a:pt x="1398" y="1787"/>
                </a:lnTo>
                <a:lnTo>
                  <a:pt x="1360" y="1855"/>
                </a:lnTo>
                <a:lnTo>
                  <a:pt x="1325" y="1924"/>
                </a:lnTo>
                <a:lnTo>
                  <a:pt x="1293" y="1994"/>
                </a:lnTo>
                <a:lnTo>
                  <a:pt x="1264" y="2068"/>
                </a:lnTo>
                <a:lnTo>
                  <a:pt x="1238" y="2142"/>
                </a:lnTo>
                <a:lnTo>
                  <a:pt x="1215" y="2218"/>
                </a:lnTo>
                <a:lnTo>
                  <a:pt x="1195" y="2296"/>
                </a:lnTo>
                <a:lnTo>
                  <a:pt x="1179" y="2374"/>
                </a:lnTo>
                <a:lnTo>
                  <a:pt x="1165" y="2455"/>
                </a:lnTo>
                <a:lnTo>
                  <a:pt x="1156" y="2537"/>
                </a:lnTo>
                <a:lnTo>
                  <a:pt x="1150" y="2621"/>
                </a:lnTo>
                <a:lnTo>
                  <a:pt x="1148" y="2705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endParaRPr lang="en-US"/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567898" y="5858931"/>
            <a:ext cx="109517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33CC33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Γονιδίωμα</a:t>
            </a:r>
            <a:endParaRPr lang="en-US" sz="16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blackWhite">
          <a:xfrm>
            <a:off x="735863" y="4169841"/>
            <a:ext cx="158929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l-GR" sz="1600" dirty="0" smtClean="0">
                <a:solidFill>
                  <a:schemeClr val="accent3"/>
                </a:solidFill>
                <a:cs typeface="Arial" charset="0"/>
              </a:rPr>
              <a:t>Παράγοντες </a:t>
            </a:r>
          </a:p>
          <a:p>
            <a:pPr algn="ctr" eaLnBrk="0" hangingPunct="0"/>
            <a:r>
              <a:rPr lang="el-GR" sz="1600" dirty="0" smtClean="0">
                <a:solidFill>
                  <a:schemeClr val="accent3"/>
                </a:solidFill>
                <a:cs typeface="Arial" charset="0"/>
              </a:rPr>
              <a:t>καρδιαγγειακού</a:t>
            </a:r>
          </a:p>
          <a:p>
            <a:pPr algn="ctr" eaLnBrk="0" hangingPunct="0"/>
            <a:r>
              <a:rPr lang="el-GR" sz="1600" dirty="0" smtClean="0">
                <a:solidFill>
                  <a:schemeClr val="accent3"/>
                </a:solidFill>
                <a:cs typeface="Arial" charset="0"/>
              </a:rPr>
              <a:t>κινδύνου</a:t>
            </a:r>
            <a:endParaRPr lang="en-US" sz="1600" dirty="0">
              <a:solidFill>
                <a:schemeClr val="accent3"/>
              </a:solidFill>
              <a:cs typeface="Arial" charset="0"/>
            </a:endParaRP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blackWhite">
          <a:xfrm>
            <a:off x="2041204" y="2696644"/>
            <a:ext cx="219593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Υποκλινική (προκλινική)</a:t>
            </a:r>
          </a:p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δυσλειτουργία &amp;</a:t>
            </a:r>
          </a:p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«βλάβη»</a:t>
            </a:r>
          </a:p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καρδιαγγειακή</a:t>
            </a:r>
          </a:p>
          <a:p>
            <a:pPr algn="ctr" eaLnBrk="0" hangingPunct="0"/>
            <a:endParaRPr lang="en-US" sz="16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blackWhite">
          <a:xfrm>
            <a:off x="6648692" y="4020083"/>
            <a:ext cx="191921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Υποτροπή ή </a:t>
            </a:r>
          </a:p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μη-αντιρροπούμενη</a:t>
            </a:r>
          </a:p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(ανεπάρκεια)</a:t>
            </a:r>
          </a:p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καρδιαγγειακής</a:t>
            </a:r>
          </a:p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νόσος</a:t>
            </a: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7575078" y="5858931"/>
            <a:ext cx="94128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33CC33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Θάν</a:t>
            </a:r>
            <a:r>
              <a:rPr lang="el-GR" sz="1600" dirty="0">
                <a:solidFill>
                  <a:schemeClr val="bg1"/>
                </a:solidFill>
                <a:cs typeface="Arial" charset="0"/>
              </a:rPr>
              <a:t>α</a:t>
            </a:r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τος</a:t>
            </a:r>
            <a:endParaRPr lang="en-US" sz="16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blackWhite">
          <a:xfrm>
            <a:off x="5093206" y="2628912"/>
            <a:ext cx="179588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Εκδήλωση</a:t>
            </a:r>
          </a:p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(αντιρροπούμενης)</a:t>
            </a:r>
          </a:p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 καρδιαγγειακής </a:t>
            </a:r>
          </a:p>
          <a:p>
            <a:pPr algn="ctr" eaLnBrk="0" hangingPunct="0"/>
            <a:r>
              <a:rPr lang="el-GR" sz="1600" dirty="0">
                <a:solidFill>
                  <a:schemeClr val="bg1"/>
                </a:solidFill>
                <a:cs typeface="Arial" charset="0"/>
              </a:rPr>
              <a:t>ν</a:t>
            </a:r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όσου -</a:t>
            </a:r>
          </a:p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 συνδρόμου</a:t>
            </a:r>
            <a:endParaRPr lang="en-US" sz="16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2" name="Rectangle 21"/>
          <p:cNvSpPr/>
          <p:nvPr/>
        </p:nvSpPr>
        <p:spPr>
          <a:xfrm rot="10800000" flipV="1">
            <a:off x="-2" y="761993"/>
            <a:ext cx="9144001" cy="3556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400" dirty="0" smtClean="0"/>
              <a:t>Παθολογική Φυσιολογία Ι  /  </a:t>
            </a:r>
            <a:r>
              <a:rPr lang="el-GR" sz="1400" dirty="0" smtClean="0"/>
              <a:t>2018 </a:t>
            </a:r>
            <a:r>
              <a:rPr lang="el-GR" sz="1400" dirty="0" smtClean="0"/>
              <a:t>- </a:t>
            </a:r>
            <a:r>
              <a:rPr lang="el-GR" sz="1400" dirty="0" smtClean="0"/>
              <a:t>2019 </a:t>
            </a:r>
            <a:r>
              <a:rPr lang="el-GR" sz="1400" dirty="0" smtClean="0"/>
              <a:t>/ Καρδιαγγειακό Σύστημα</a:t>
            </a:r>
            <a:endParaRPr lang="en-US" sz="1400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4535045" y="33866"/>
            <a:ext cx="0" cy="618812"/>
          </a:xfrm>
          <a:prstGeom prst="line">
            <a:avLst/>
          </a:prstGeom>
          <a:ln w="381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826" y="46209"/>
            <a:ext cx="351749" cy="567843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TextBox 25"/>
          <p:cNvSpPr txBox="1"/>
          <p:nvPr/>
        </p:nvSpPr>
        <p:spPr>
          <a:xfrm>
            <a:off x="237412" y="21014"/>
            <a:ext cx="4267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1600" b="1" dirty="0" smtClean="0">
                <a:solidFill>
                  <a:schemeClr val="tx2">
                    <a:lumMod val="75000"/>
                  </a:schemeClr>
                </a:solidFill>
              </a:rPr>
              <a:t>Μονάδα Καρδιαγγειακής Πρόληψης &amp;  Έρευνας </a:t>
            </a:r>
            <a:endParaRPr lang="en-US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Εργαστήριο &amp; Κλινική Παθολογικής Φυσιολογίας 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51246" y="3428"/>
            <a:ext cx="41511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Ιατρικό Τμήμα Σχολής </a:t>
            </a:r>
            <a:r>
              <a:rPr lang="el-GR" sz="1600" dirty="0">
                <a:solidFill>
                  <a:schemeClr val="tx2">
                    <a:lumMod val="75000"/>
                  </a:schemeClr>
                </a:solidFill>
              </a:rPr>
              <a:t>Ε</a:t>
            </a:r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πιστημών Υγείας</a:t>
            </a:r>
            <a:endParaRPr lang="en-US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Εθνικό </a:t>
            </a:r>
            <a:r>
              <a:rPr lang="el-GR" sz="1600" dirty="0">
                <a:solidFill>
                  <a:schemeClr val="tx2">
                    <a:lumMod val="75000"/>
                  </a:schemeClr>
                </a:solidFill>
              </a:rPr>
              <a:t>&amp; Καποδιστριακό Πανεπιστήμιο Αθήνας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893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58533" y="50630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929467" y="49614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506133" y="482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94165" y="403948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877979" y="39989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13095" y="38638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41466" y="1356153"/>
            <a:ext cx="8699868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Παράγοντας καρδιαγγειακού κινδύνου (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Cardiovascular risk factor)</a:t>
            </a:r>
            <a:endParaRPr lang="el-GR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l-GR" sz="1400" dirty="0" smtClean="0">
                <a:solidFill>
                  <a:schemeClr val="tx2">
                    <a:lumMod val="75000"/>
                  </a:schemeClr>
                </a:solidFill>
              </a:rPr>
              <a:t>επιδημιολογικός ορισμός)</a:t>
            </a:r>
          </a:p>
          <a:p>
            <a:endParaRPr lang="el-GR" sz="1200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el-GR" sz="2000" dirty="0" smtClean="0">
                <a:solidFill>
                  <a:schemeClr val="tx2">
                    <a:lumMod val="75000"/>
                  </a:schemeClr>
                </a:solidFill>
              </a:rPr>
              <a:t>Κάθε χαρακτηριστικό του ατόμου, ή έκθεση του ατόμου σε κάτι,  που αυξάνει </a:t>
            </a:r>
          </a:p>
          <a:p>
            <a:pPr algn="just"/>
            <a:r>
              <a:rPr lang="el-GR" sz="2000" dirty="0" smtClean="0">
                <a:solidFill>
                  <a:schemeClr val="tx2">
                    <a:lumMod val="75000"/>
                  </a:schemeClr>
                </a:solidFill>
              </a:rPr>
              <a:t>την πιθανότητα (κίνδυνο) εμφάνισης καρδιαγγειακής νόσου (ή συνδρόμου)</a:t>
            </a:r>
          </a:p>
          <a:p>
            <a:pPr algn="just"/>
            <a:endParaRPr lang="el-GR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230" y="3559382"/>
            <a:ext cx="7710514" cy="1754327"/>
          </a:xfrm>
          <a:prstGeom prst="rect">
            <a:avLst/>
          </a:prstGeom>
          <a:noFill/>
          <a:ln w="25400">
            <a:solidFill>
              <a:schemeClr val="tx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17375E"/>
                </a:solidFill>
              </a:rPr>
              <a:t>“A </a:t>
            </a:r>
            <a:r>
              <a:rPr lang="en-US" i="1" dirty="0">
                <a:solidFill>
                  <a:srgbClr val="17375E"/>
                </a:solidFill>
              </a:rPr>
              <a:t>risk factor is any attribute, characteristic or exposure of an </a:t>
            </a:r>
            <a:r>
              <a:rPr lang="en-US" i="1" dirty="0" smtClean="0">
                <a:solidFill>
                  <a:srgbClr val="17375E"/>
                </a:solidFill>
              </a:rPr>
              <a:t>individual</a:t>
            </a:r>
          </a:p>
          <a:p>
            <a:pPr algn="ctr"/>
            <a:r>
              <a:rPr lang="en-US" i="1" dirty="0" smtClean="0">
                <a:solidFill>
                  <a:srgbClr val="17375E"/>
                </a:solidFill>
              </a:rPr>
              <a:t> </a:t>
            </a:r>
            <a:r>
              <a:rPr lang="en-US" i="1" dirty="0">
                <a:solidFill>
                  <a:srgbClr val="17375E"/>
                </a:solidFill>
              </a:rPr>
              <a:t>that </a:t>
            </a:r>
            <a:r>
              <a:rPr lang="en-US" i="1" dirty="0" smtClean="0">
                <a:solidFill>
                  <a:srgbClr val="17375E"/>
                </a:solidFill>
              </a:rPr>
              <a:t>increases </a:t>
            </a:r>
            <a:r>
              <a:rPr lang="en-US" i="1" dirty="0">
                <a:solidFill>
                  <a:srgbClr val="17375E"/>
                </a:solidFill>
              </a:rPr>
              <a:t>the likelihood of developing a disease or injury</a:t>
            </a:r>
            <a:r>
              <a:rPr lang="en-US" i="1" dirty="0" smtClean="0">
                <a:solidFill>
                  <a:srgbClr val="17375E"/>
                </a:solidFill>
              </a:rPr>
              <a:t>.</a:t>
            </a:r>
          </a:p>
          <a:p>
            <a:pPr algn="ctr"/>
            <a:endParaRPr lang="en-US" i="1" dirty="0" smtClean="0">
              <a:solidFill>
                <a:srgbClr val="17375E"/>
              </a:solidFill>
            </a:endParaRPr>
          </a:p>
          <a:p>
            <a:pPr algn="ctr"/>
            <a:r>
              <a:rPr lang="en-US" i="1" dirty="0" smtClean="0">
                <a:solidFill>
                  <a:srgbClr val="17375E"/>
                </a:solidFill>
              </a:rPr>
              <a:t> </a:t>
            </a:r>
            <a:r>
              <a:rPr lang="en-US" i="1" dirty="0">
                <a:solidFill>
                  <a:srgbClr val="17375E"/>
                </a:solidFill>
              </a:rPr>
              <a:t>Some examples of the more important risk factors </a:t>
            </a:r>
            <a:r>
              <a:rPr lang="en-US" i="1" dirty="0" smtClean="0">
                <a:solidFill>
                  <a:srgbClr val="17375E"/>
                </a:solidFill>
              </a:rPr>
              <a:t>are </a:t>
            </a:r>
            <a:r>
              <a:rPr lang="en-US" i="1" dirty="0">
                <a:solidFill>
                  <a:srgbClr val="17375E"/>
                </a:solidFill>
              </a:rPr>
              <a:t>underweight, unsafe sex</a:t>
            </a:r>
            <a:r>
              <a:rPr lang="en-US" i="1" dirty="0" smtClean="0">
                <a:solidFill>
                  <a:srgbClr val="17375E"/>
                </a:solidFill>
              </a:rPr>
              <a:t>,</a:t>
            </a:r>
          </a:p>
          <a:p>
            <a:pPr algn="ctr"/>
            <a:r>
              <a:rPr lang="en-US" i="1" dirty="0" smtClean="0">
                <a:solidFill>
                  <a:srgbClr val="17375E"/>
                </a:solidFill>
              </a:rPr>
              <a:t>high </a:t>
            </a:r>
            <a:r>
              <a:rPr lang="en-US" i="1" dirty="0">
                <a:solidFill>
                  <a:srgbClr val="17375E"/>
                </a:solidFill>
              </a:rPr>
              <a:t>blood pressure, tobacco </a:t>
            </a:r>
            <a:r>
              <a:rPr lang="en-US" i="1" dirty="0" smtClean="0">
                <a:solidFill>
                  <a:srgbClr val="17375E"/>
                </a:solidFill>
              </a:rPr>
              <a:t>and</a:t>
            </a:r>
            <a:r>
              <a:rPr lang="el-GR" i="1" dirty="0" smtClean="0">
                <a:solidFill>
                  <a:srgbClr val="17375E"/>
                </a:solidFill>
              </a:rPr>
              <a:t> </a:t>
            </a:r>
            <a:r>
              <a:rPr lang="en-US" i="1" dirty="0" smtClean="0">
                <a:solidFill>
                  <a:srgbClr val="17375E"/>
                </a:solidFill>
              </a:rPr>
              <a:t>alcohol </a:t>
            </a:r>
            <a:r>
              <a:rPr lang="en-US" i="1" dirty="0">
                <a:solidFill>
                  <a:srgbClr val="17375E"/>
                </a:solidFill>
              </a:rPr>
              <a:t>consumption, </a:t>
            </a:r>
            <a:endParaRPr lang="el-GR" i="1" dirty="0" smtClean="0">
              <a:solidFill>
                <a:srgbClr val="17375E"/>
              </a:solidFill>
            </a:endParaRPr>
          </a:p>
          <a:p>
            <a:pPr algn="ctr"/>
            <a:r>
              <a:rPr lang="en-US" i="1" dirty="0" smtClean="0">
                <a:solidFill>
                  <a:srgbClr val="17375E"/>
                </a:solidFill>
              </a:rPr>
              <a:t>and </a:t>
            </a:r>
            <a:r>
              <a:rPr lang="en-US" i="1" dirty="0">
                <a:solidFill>
                  <a:srgbClr val="17375E"/>
                </a:solidFill>
              </a:rPr>
              <a:t>unsafe water, </a:t>
            </a:r>
            <a:r>
              <a:rPr lang="en-US" i="1" dirty="0" smtClean="0">
                <a:solidFill>
                  <a:srgbClr val="17375E"/>
                </a:solidFill>
              </a:rPr>
              <a:t>sanitation </a:t>
            </a:r>
            <a:r>
              <a:rPr lang="en-US" i="1" dirty="0">
                <a:solidFill>
                  <a:srgbClr val="17375E"/>
                </a:solidFill>
              </a:rPr>
              <a:t>and hygiene</a:t>
            </a:r>
            <a:r>
              <a:rPr lang="en-US" i="1" dirty="0" smtClean="0">
                <a:solidFill>
                  <a:srgbClr val="17375E"/>
                </a:solidFill>
              </a:rPr>
              <a:t>.”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79912" y="1147809"/>
            <a:ext cx="54842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World Health Organization -http://</a:t>
            </a:r>
            <a:r>
              <a:rPr lang="en-US" sz="1400" i="1" dirty="0" err="1"/>
              <a:t>www.who.int</a:t>
            </a:r>
            <a:r>
              <a:rPr lang="en-US" sz="1400" i="1" dirty="0"/>
              <a:t>/topics/</a:t>
            </a:r>
            <a:r>
              <a:rPr lang="en-US" sz="1400" i="1" dirty="0" err="1"/>
              <a:t>risk_factors</a:t>
            </a:r>
            <a:r>
              <a:rPr lang="en-US" sz="1400" i="1" dirty="0"/>
              <a:t>/en/ </a:t>
            </a:r>
            <a:endParaRPr lang="en-US" sz="1400" i="1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7480019" y="6616283"/>
            <a:ext cx="16898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© </a:t>
            </a:r>
            <a:r>
              <a:rPr lang="el-GR" sz="1000" dirty="0" smtClean="0">
                <a:solidFill>
                  <a:schemeClr val="tx2">
                    <a:lumMod val="75000"/>
                  </a:schemeClr>
                </a:solidFill>
              </a:rPr>
              <a:t>Αθανάσιος Δ Πρωτογέρου</a:t>
            </a:r>
            <a:endParaRPr lang="en-US" sz="1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rot="10800000" flipV="1">
            <a:off x="-2" y="761993"/>
            <a:ext cx="9144001" cy="3556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400" dirty="0" smtClean="0"/>
              <a:t>Παθολογική Φυσιολογία Ι  /  </a:t>
            </a:r>
            <a:r>
              <a:rPr lang="el-GR" sz="1400" dirty="0" smtClean="0"/>
              <a:t>2018 </a:t>
            </a:r>
            <a:r>
              <a:rPr lang="el-GR" sz="1400" dirty="0" smtClean="0"/>
              <a:t>- </a:t>
            </a:r>
            <a:r>
              <a:rPr lang="el-GR" sz="1400" dirty="0" smtClean="0"/>
              <a:t>2019 </a:t>
            </a:r>
            <a:r>
              <a:rPr lang="el-GR" sz="1400" dirty="0" smtClean="0"/>
              <a:t>/ Καρδιαγγειακό Σύστημα</a:t>
            </a:r>
            <a:endParaRPr lang="en-US" sz="1400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4535045" y="33866"/>
            <a:ext cx="0" cy="618812"/>
          </a:xfrm>
          <a:prstGeom prst="line">
            <a:avLst/>
          </a:prstGeom>
          <a:ln w="381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826" y="46209"/>
            <a:ext cx="351749" cy="56784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extBox 22"/>
          <p:cNvSpPr txBox="1"/>
          <p:nvPr/>
        </p:nvSpPr>
        <p:spPr>
          <a:xfrm>
            <a:off x="237412" y="21014"/>
            <a:ext cx="4267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1600" b="1" dirty="0" smtClean="0">
                <a:solidFill>
                  <a:schemeClr val="tx2">
                    <a:lumMod val="75000"/>
                  </a:schemeClr>
                </a:solidFill>
              </a:rPr>
              <a:t>Μονάδα Καρδιαγγειακής Πρόληψης &amp;  Έρευνας </a:t>
            </a:r>
            <a:endParaRPr lang="en-US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Εργαστήριο &amp; Κλινική Παθολογικής Φυσιολογίας 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51246" y="3428"/>
            <a:ext cx="41511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Ιατρικό Τμήμα Σχολής </a:t>
            </a:r>
            <a:r>
              <a:rPr lang="el-GR" sz="1600" dirty="0">
                <a:solidFill>
                  <a:schemeClr val="tx2">
                    <a:lumMod val="75000"/>
                  </a:schemeClr>
                </a:solidFill>
              </a:rPr>
              <a:t>Ε</a:t>
            </a:r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πιστημών Υγείας</a:t>
            </a:r>
            <a:endParaRPr lang="en-US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Εθνικό </a:t>
            </a:r>
            <a:r>
              <a:rPr lang="el-GR" sz="1600" dirty="0">
                <a:solidFill>
                  <a:schemeClr val="tx2">
                    <a:lumMod val="75000"/>
                  </a:schemeClr>
                </a:solidFill>
              </a:rPr>
              <a:t>&amp; Καποδιστριακό Πανεπιστήμιο Αθήνας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976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58533" y="50630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rot="10800000" flipV="1">
            <a:off x="-2" y="761993"/>
            <a:ext cx="9144001" cy="35561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3o  </a:t>
            </a:r>
            <a:r>
              <a:rPr lang="el-GR" sz="1400" dirty="0" smtClean="0"/>
              <a:t>Διαπανεπιστημιακό Πρόγραμμα Εκπαίδευσης στη Ρευματολογία - 12.09.2015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2929467" y="49614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506133" y="482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94165" y="403948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877979" y="39989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13095" y="38638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05088" y="2357747"/>
            <a:ext cx="7133871" cy="329320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“Science like life feeds its own decay.</a:t>
            </a:r>
          </a:p>
          <a:p>
            <a:pPr algn="ctr"/>
            <a:r>
              <a:rPr lang="en-US" sz="3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New facts burn old rules; </a:t>
            </a:r>
          </a:p>
          <a:p>
            <a:pPr algn="ctr"/>
            <a:r>
              <a:rPr lang="en-US" sz="3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newly developed concepts bind old and </a:t>
            </a:r>
          </a:p>
          <a:p>
            <a:pPr algn="ctr"/>
            <a:r>
              <a:rPr lang="en-US" sz="3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new together into the reconciling law”</a:t>
            </a:r>
          </a:p>
          <a:p>
            <a:pPr algn="ctr"/>
            <a:endParaRPr lang="en-US" sz="3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3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</a:t>
            </a:r>
            <a:r>
              <a:rPr lang="en-US" sz="3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William James</a:t>
            </a:r>
            <a:endParaRPr lang="en-US" sz="1400" dirty="0"/>
          </a:p>
          <a:p>
            <a:pPr algn="ctr"/>
            <a:r>
              <a:rPr lang="en-US" sz="1400" dirty="0" smtClean="0"/>
              <a:t>	1842 – 1910 </a:t>
            </a:r>
          </a:p>
          <a:p>
            <a:pPr algn="ctr"/>
            <a:r>
              <a:rPr lang="en-US" sz="1400" dirty="0" smtClean="0"/>
              <a:t>	American philosopher, psychologist, physician</a:t>
            </a:r>
            <a:endParaRPr lang="el-GR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1284" y="4509075"/>
            <a:ext cx="1097675" cy="1421988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4535045" y="33866"/>
            <a:ext cx="0" cy="618812"/>
          </a:xfrm>
          <a:prstGeom prst="line">
            <a:avLst/>
          </a:prstGeom>
          <a:ln w="381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826" y="46209"/>
            <a:ext cx="351749" cy="56784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237412" y="21014"/>
            <a:ext cx="4267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1600" b="1" dirty="0" smtClean="0">
                <a:solidFill>
                  <a:schemeClr val="tx2">
                    <a:lumMod val="75000"/>
                  </a:schemeClr>
                </a:solidFill>
              </a:rPr>
              <a:t>Μονάδα Καρδιαγγειακής Πρόληψης &amp;  Έρευνας </a:t>
            </a:r>
            <a:endParaRPr lang="en-US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Εργαστήριο &amp; Κλινική Παθολογικής Φυσιολογίας 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51246" y="3428"/>
            <a:ext cx="41511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Ιατρικό Τμήμα Σχολής </a:t>
            </a:r>
            <a:r>
              <a:rPr lang="el-GR" sz="1600" dirty="0">
                <a:solidFill>
                  <a:schemeClr val="tx2">
                    <a:lumMod val="75000"/>
                  </a:schemeClr>
                </a:solidFill>
              </a:rPr>
              <a:t>Ε</a:t>
            </a:r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πιστημών Υγείας</a:t>
            </a:r>
            <a:endParaRPr lang="en-US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Εθνικό </a:t>
            </a:r>
            <a:r>
              <a:rPr lang="el-GR" sz="1600" dirty="0">
                <a:solidFill>
                  <a:schemeClr val="tx2">
                    <a:lumMod val="75000"/>
                  </a:schemeClr>
                </a:solidFill>
              </a:rPr>
              <a:t>&amp; Καποδιστριακό Πανεπιστήμιο Αθήνας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130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58533" y="50630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929467" y="49614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506133" y="482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94165" y="403948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877979" y="39989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13095" y="38638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41466" y="1356153"/>
            <a:ext cx="8914444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Βιοδείκτης (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biomarker)</a:t>
            </a:r>
          </a:p>
          <a:p>
            <a:endParaRPr lang="el-GR" sz="2000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el-GR" sz="2000" dirty="0" smtClean="0">
                <a:solidFill>
                  <a:schemeClr val="tx2">
                    <a:lumMod val="75000"/>
                  </a:schemeClr>
                </a:solidFill>
              </a:rPr>
              <a:t>Ένα χαρακτηριστικό</a:t>
            </a:r>
            <a:r>
              <a:rPr lang="el-GR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l-GR" sz="2000" dirty="0" smtClean="0">
                <a:solidFill>
                  <a:schemeClr val="tx2">
                    <a:lumMod val="75000"/>
                  </a:schemeClr>
                </a:solidFill>
              </a:rPr>
              <a:t>το οποίο μπορεί αντικειμενικά να μετρηθεί και να αξιολογηθεί</a:t>
            </a:r>
          </a:p>
          <a:p>
            <a:pPr algn="just"/>
            <a:r>
              <a:rPr lang="el-GR" sz="2000" dirty="0" smtClean="0">
                <a:solidFill>
                  <a:schemeClr val="tx2">
                    <a:lumMod val="75000"/>
                  </a:schemeClr>
                </a:solidFill>
              </a:rPr>
              <a:t>ως δείκτης μιας φυσιολογικής βιολογικής διαδικασίας, ή παθολογικής διαδικασίας,</a:t>
            </a:r>
          </a:p>
          <a:p>
            <a:pPr algn="just"/>
            <a:r>
              <a:rPr lang="el-GR" sz="2000" dirty="0" smtClean="0">
                <a:solidFill>
                  <a:schemeClr val="tx2">
                    <a:lumMod val="75000"/>
                  </a:schemeClr>
                </a:solidFill>
              </a:rPr>
              <a:t>ή φαρμακολογικής απάντησης σε μια θεραπευτική παρέμβαση.</a:t>
            </a:r>
            <a:endParaRPr lang="el-GR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81675" y="1147809"/>
            <a:ext cx="49757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Biomarkers Definitions Working Group. Clin </a:t>
            </a:r>
            <a:r>
              <a:rPr lang="en-US" sz="1400" i="1" dirty="0" err="1" smtClean="0"/>
              <a:t>Pharmacol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Ther</a:t>
            </a:r>
            <a:r>
              <a:rPr lang="en-US" sz="1400" i="1" dirty="0" smtClean="0"/>
              <a:t>. 2001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7106" y="3559382"/>
            <a:ext cx="8322761" cy="1200329"/>
          </a:xfrm>
          <a:prstGeom prst="rect">
            <a:avLst/>
          </a:prstGeom>
          <a:noFill/>
          <a:ln w="25400">
            <a:solidFill>
              <a:schemeClr val="tx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endParaRPr lang="en-US" i="1" dirty="0" smtClean="0">
              <a:solidFill>
                <a:srgbClr val="17375E"/>
              </a:solidFill>
            </a:endParaRPr>
          </a:p>
          <a:p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“A </a:t>
            </a:r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characteristic that is objectively measured and evaluated as an indicator of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normal</a:t>
            </a:r>
          </a:p>
          <a:p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biological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processes</a:t>
            </a:r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pathogenic </a:t>
            </a:r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processes, or pharmacologic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responses</a:t>
            </a:r>
          </a:p>
          <a:p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to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a therapeutic intervention“</a:t>
            </a:r>
            <a:endParaRPr lang="en-US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10800000" flipV="1">
            <a:off x="-2" y="761993"/>
            <a:ext cx="9144001" cy="3556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400" dirty="0" smtClean="0"/>
              <a:t>Παθολογική Φυσιολογία Ι  /  </a:t>
            </a:r>
            <a:r>
              <a:rPr lang="el-GR" sz="1400" dirty="0" smtClean="0"/>
              <a:t>2018 </a:t>
            </a:r>
            <a:r>
              <a:rPr lang="el-GR" sz="1400" dirty="0" smtClean="0"/>
              <a:t>- </a:t>
            </a:r>
            <a:r>
              <a:rPr lang="el-GR" sz="1400" dirty="0" smtClean="0"/>
              <a:t>2019 </a:t>
            </a:r>
            <a:r>
              <a:rPr lang="el-GR" sz="1400" dirty="0" smtClean="0"/>
              <a:t>/ Καρδιαγγειακό Σύστημα</a:t>
            </a:r>
            <a:endParaRPr lang="en-US" sz="1400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4535045" y="33866"/>
            <a:ext cx="0" cy="618812"/>
          </a:xfrm>
          <a:prstGeom prst="line">
            <a:avLst/>
          </a:prstGeom>
          <a:ln w="381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826" y="46209"/>
            <a:ext cx="351749" cy="567843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TextBox 21"/>
          <p:cNvSpPr txBox="1"/>
          <p:nvPr/>
        </p:nvSpPr>
        <p:spPr>
          <a:xfrm>
            <a:off x="237412" y="21014"/>
            <a:ext cx="4267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1600" b="1" dirty="0" smtClean="0">
                <a:solidFill>
                  <a:schemeClr val="tx2">
                    <a:lumMod val="75000"/>
                  </a:schemeClr>
                </a:solidFill>
              </a:rPr>
              <a:t>Μονάδα Καρδιαγγειακής Πρόληψης &amp;  Έρευνας </a:t>
            </a:r>
            <a:endParaRPr lang="en-US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Εργαστήριο &amp; Κλινική Παθολογικής Φυσιολογίας 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51246" y="3428"/>
            <a:ext cx="41511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Ιατρικό Τμήμα Σχολής </a:t>
            </a:r>
            <a:r>
              <a:rPr lang="el-GR" sz="1600" dirty="0">
                <a:solidFill>
                  <a:schemeClr val="tx2">
                    <a:lumMod val="75000"/>
                  </a:schemeClr>
                </a:solidFill>
              </a:rPr>
              <a:t>Ε</a:t>
            </a:r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πιστημών Υγείας</a:t>
            </a:r>
            <a:endParaRPr lang="en-US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Εθνικό </a:t>
            </a:r>
            <a:r>
              <a:rPr lang="el-GR" sz="1600" dirty="0">
                <a:solidFill>
                  <a:schemeClr val="tx2">
                    <a:lumMod val="75000"/>
                  </a:schemeClr>
                </a:solidFill>
              </a:rPr>
              <a:t>&amp; Καποδιστριακό Πανεπιστήμιο Αθήνας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606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58533" y="50630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929467" y="49614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506133" y="482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94165" y="403948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877979" y="39989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13095" y="38638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41466" y="1356153"/>
            <a:ext cx="8165517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Παράγοντας κινδύνου           				Βιοδείκτης (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biomarker)</a:t>
            </a:r>
          </a:p>
          <a:p>
            <a:endParaRPr lang="el-GR" sz="2000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el-GR" sz="2000" dirty="0" smtClean="0">
                <a:solidFill>
                  <a:srgbClr val="800000"/>
                </a:solidFill>
              </a:rPr>
              <a:t>Παράδειγμα 1</a:t>
            </a:r>
            <a:r>
              <a:rPr lang="el-GR" sz="2000" baseline="30000" dirty="0" smtClean="0">
                <a:solidFill>
                  <a:srgbClr val="800000"/>
                </a:solidFill>
              </a:rPr>
              <a:t>ο</a:t>
            </a:r>
            <a:r>
              <a:rPr lang="el-GR" sz="2000" dirty="0" smtClean="0">
                <a:solidFill>
                  <a:srgbClr val="800000"/>
                </a:solidFill>
              </a:rPr>
              <a:t> </a:t>
            </a:r>
          </a:p>
          <a:p>
            <a:pPr algn="just"/>
            <a:r>
              <a:rPr lang="el-GR" sz="2000" dirty="0" smtClean="0">
                <a:solidFill>
                  <a:schemeClr val="tx2">
                    <a:lumMod val="75000"/>
                  </a:schemeClr>
                </a:solidFill>
              </a:rPr>
              <a:t>Αρτηριακή υπέρταση					 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	</a:t>
            </a:r>
            <a:endParaRPr lang="el-GR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endParaRPr lang="el-GR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10800000" flipV="1">
            <a:off x="-2" y="761993"/>
            <a:ext cx="9144001" cy="3556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400" dirty="0" smtClean="0"/>
              <a:t>Παθολογική Φυσιολογία Ι  /  </a:t>
            </a:r>
            <a:r>
              <a:rPr lang="el-GR" sz="1400" dirty="0" smtClean="0"/>
              <a:t>2018 </a:t>
            </a:r>
            <a:r>
              <a:rPr lang="el-GR" sz="1400" dirty="0" smtClean="0"/>
              <a:t>- </a:t>
            </a:r>
            <a:r>
              <a:rPr lang="el-GR" sz="1400" dirty="0" smtClean="0"/>
              <a:t>2019 </a:t>
            </a:r>
            <a:r>
              <a:rPr lang="el-GR" sz="1400" dirty="0" smtClean="0"/>
              <a:t>/ Καρδιαγγειακό Σύστημα</a:t>
            </a:r>
            <a:endParaRPr lang="en-US" sz="1400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4535045" y="33866"/>
            <a:ext cx="0" cy="618812"/>
          </a:xfrm>
          <a:prstGeom prst="line">
            <a:avLst/>
          </a:prstGeom>
          <a:ln w="381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826" y="46209"/>
            <a:ext cx="351749" cy="567843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Box 19"/>
          <p:cNvSpPr txBox="1"/>
          <p:nvPr/>
        </p:nvSpPr>
        <p:spPr>
          <a:xfrm>
            <a:off x="237412" y="21014"/>
            <a:ext cx="4267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1600" b="1" dirty="0" smtClean="0">
                <a:solidFill>
                  <a:schemeClr val="tx2">
                    <a:lumMod val="75000"/>
                  </a:schemeClr>
                </a:solidFill>
              </a:rPr>
              <a:t>Μονάδα Καρδιαγγειακής Πρόληψης &amp;  Έρευνας </a:t>
            </a:r>
            <a:endParaRPr lang="en-US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Εργαστήριο &amp; Κλινική Παθολογικής Φυσιολογίας 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51246" y="3428"/>
            <a:ext cx="41511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Ιατρικό Τμήμα Σχολής </a:t>
            </a:r>
            <a:r>
              <a:rPr lang="el-GR" sz="1600" dirty="0">
                <a:solidFill>
                  <a:schemeClr val="tx2">
                    <a:lumMod val="75000"/>
                  </a:schemeClr>
                </a:solidFill>
              </a:rPr>
              <a:t>Ε</a:t>
            </a:r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πιστημών Υγείας</a:t>
            </a:r>
            <a:endParaRPr lang="en-US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Εθνικό </a:t>
            </a:r>
            <a:r>
              <a:rPr lang="el-GR" sz="1600" dirty="0">
                <a:solidFill>
                  <a:schemeClr val="tx2">
                    <a:lumMod val="75000"/>
                  </a:schemeClr>
                </a:solidFill>
              </a:rPr>
              <a:t>&amp; Καποδιστριακό Πανεπιστήμιο Αθήνας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889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58533" y="50630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929467" y="49614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506133" y="482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94165" y="403948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877979" y="39989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13095" y="38638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41466" y="1356153"/>
            <a:ext cx="8612504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Παράγοντας κινδύνου           				Βιοδείκτης (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biomarker)</a:t>
            </a:r>
          </a:p>
          <a:p>
            <a:endParaRPr lang="el-GR" sz="2000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el-GR" sz="2000" dirty="0" smtClean="0">
                <a:solidFill>
                  <a:srgbClr val="800000"/>
                </a:solidFill>
              </a:rPr>
              <a:t>Παράδειγμα 1</a:t>
            </a:r>
            <a:r>
              <a:rPr lang="el-GR" sz="2000" baseline="30000" dirty="0" smtClean="0">
                <a:solidFill>
                  <a:srgbClr val="800000"/>
                </a:solidFill>
              </a:rPr>
              <a:t>ο</a:t>
            </a:r>
            <a:r>
              <a:rPr lang="el-GR" sz="2000" dirty="0" smtClean="0">
                <a:solidFill>
                  <a:srgbClr val="800000"/>
                </a:solidFill>
              </a:rPr>
              <a:t> </a:t>
            </a:r>
          </a:p>
          <a:p>
            <a:pPr algn="just"/>
            <a:r>
              <a:rPr lang="el-GR" sz="2000" dirty="0" smtClean="0">
                <a:solidFill>
                  <a:schemeClr val="tx2">
                    <a:lumMod val="75000"/>
                  </a:schemeClr>
                </a:solidFill>
              </a:rPr>
              <a:t>Αρτηριακή υπέρταση					 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	 </a:t>
            </a:r>
            <a:r>
              <a:rPr lang="el-GR" sz="2000" dirty="0" smtClean="0">
                <a:solidFill>
                  <a:schemeClr val="tx2">
                    <a:lumMod val="75000"/>
                  </a:schemeClr>
                </a:solidFill>
              </a:rPr>
              <a:t>     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l-GR" sz="2000" dirty="0" smtClean="0">
                <a:solidFill>
                  <a:schemeClr val="tx2">
                    <a:lumMod val="75000"/>
                  </a:schemeClr>
                </a:solidFill>
              </a:rPr>
              <a:t>Συστολική πίεση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(mmHg)</a:t>
            </a:r>
            <a:endParaRPr lang="el-GR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el-GR" sz="2000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l-GR" sz="2000" dirty="0" smtClean="0">
                <a:solidFill>
                  <a:schemeClr val="tx2">
                    <a:lumMod val="75000"/>
                  </a:schemeClr>
                </a:solidFill>
              </a:rPr>
              <a:t>										Διαστολική πίεση (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mmHg)</a:t>
            </a:r>
          </a:p>
          <a:p>
            <a:pPr algn="just"/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										</a:t>
            </a:r>
            <a:r>
              <a:rPr lang="el-GR" sz="2000" dirty="0" smtClean="0">
                <a:solidFill>
                  <a:schemeClr val="tx2">
                    <a:lumMod val="75000"/>
                  </a:schemeClr>
                </a:solidFill>
              </a:rPr>
              <a:t>Πίεση παλμού (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mmHg)</a:t>
            </a:r>
            <a:endParaRPr lang="el-GR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el-GR" sz="2000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l-GR" sz="2000" dirty="0" smtClean="0">
                <a:solidFill>
                  <a:schemeClr val="tx2">
                    <a:lumMod val="75000"/>
                  </a:schemeClr>
                </a:solidFill>
              </a:rPr>
              <a:t>										Ανακλώμενα κύματα πίεσης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(%)</a:t>
            </a:r>
          </a:p>
          <a:p>
            <a:pPr algn="just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											</a:t>
            </a:r>
            <a:r>
              <a:rPr lang="el-GR" sz="2000" dirty="0" smtClean="0">
                <a:solidFill>
                  <a:schemeClr val="tx2">
                    <a:lumMod val="75000"/>
                  </a:schemeClr>
                </a:solidFill>
              </a:rPr>
              <a:t>Ενίσχυση πίεσης (%)</a:t>
            </a:r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endParaRPr lang="el-GR" sz="20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10800000" flipV="1">
            <a:off x="-2" y="761993"/>
            <a:ext cx="9144001" cy="3556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400" dirty="0" smtClean="0"/>
              <a:t>Παθολογική Φυσιολογία Ι  /  </a:t>
            </a:r>
            <a:r>
              <a:rPr lang="el-GR" sz="1400" dirty="0" smtClean="0"/>
              <a:t>2018 </a:t>
            </a:r>
            <a:r>
              <a:rPr lang="el-GR" sz="1400" dirty="0" smtClean="0"/>
              <a:t>- </a:t>
            </a:r>
            <a:r>
              <a:rPr lang="el-GR" sz="1400" dirty="0" smtClean="0"/>
              <a:t>2019 </a:t>
            </a:r>
            <a:r>
              <a:rPr lang="el-GR" sz="1400" dirty="0" smtClean="0"/>
              <a:t>/ Καρδιαγγειακό Σύστημα</a:t>
            </a:r>
            <a:endParaRPr lang="en-US" sz="1400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4535045" y="33866"/>
            <a:ext cx="0" cy="618812"/>
          </a:xfrm>
          <a:prstGeom prst="line">
            <a:avLst/>
          </a:prstGeom>
          <a:ln w="381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826" y="46209"/>
            <a:ext cx="351749" cy="567843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Box 19"/>
          <p:cNvSpPr txBox="1"/>
          <p:nvPr/>
        </p:nvSpPr>
        <p:spPr>
          <a:xfrm>
            <a:off x="237412" y="21014"/>
            <a:ext cx="4267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1600" b="1" dirty="0" smtClean="0">
                <a:solidFill>
                  <a:schemeClr val="tx2">
                    <a:lumMod val="75000"/>
                  </a:schemeClr>
                </a:solidFill>
              </a:rPr>
              <a:t>Μονάδα Καρδιαγγειακής Πρόληψης &amp;  Έρευνας </a:t>
            </a:r>
            <a:endParaRPr lang="en-US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Εργαστήριο &amp; Κλινική Παθολογικής Φυσιολογίας 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51246" y="3428"/>
            <a:ext cx="41511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Ιατρικό Τμήμα Σχολής </a:t>
            </a:r>
            <a:r>
              <a:rPr lang="el-GR" sz="1600" dirty="0">
                <a:solidFill>
                  <a:schemeClr val="tx2">
                    <a:lumMod val="75000"/>
                  </a:schemeClr>
                </a:solidFill>
              </a:rPr>
              <a:t>Ε</a:t>
            </a:r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πιστημών Υγείας</a:t>
            </a:r>
            <a:endParaRPr lang="en-US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Εθνικό </a:t>
            </a:r>
            <a:r>
              <a:rPr lang="el-GR" sz="1600" dirty="0">
                <a:solidFill>
                  <a:schemeClr val="tx2">
                    <a:lumMod val="75000"/>
                  </a:schemeClr>
                </a:solidFill>
              </a:rPr>
              <a:t>&amp; Καποδιστριακό Πανεπιστήμιο Αθήνας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889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58533" y="50630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929467" y="49614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506133" y="482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94165" y="403948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877979" y="39989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13095" y="38638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41466" y="1356153"/>
            <a:ext cx="8612504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Παράγοντας κινδύνου           				Βιοδείκτης (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biomarker)</a:t>
            </a:r>
          </a:p>
          <a:p>
            <a:endParaRPr lang="el-GR" sz="2000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el-GR" sz="2000" dirty="0" smtClean="0">
                <a:solidFill>
                  <a:srgbClr val="800000"/>
                </a:solidFill>
              </a:rPr>
              <a:t>Παράδειγμα 1</a:t>
            </a:r>
            <a:r>
              <a:rPr lang="el-GR" sz="2000" baseline="30000" dirty="0" smtClean="0">
                <a:solidFill>
                  <a:srgbClr val="800000"/>
                </a:solidFill>
              </a:rPr>
              <a:t>ο</a:t>
            </a:r>
            <a:r>
              <a:rPr lang="el-GR" sz="2000" dirty="0" smtClean="0">
                <a:solidFill>
                  <a:srgbClr val="800000"/>
                </a:solidFill>
              </a:rPr>
              <a:t> </a:t>
            </a:r>
          </a:p>
          <a:p>
            <a:pPr algn="just"/>
            <a:r>
              <a:rPr lang="el-GR" sz="2000" dirty="0" smtClean="0">
                <a:solidFill>
                  <a:schemeClr val="tx2">
                    <a:lumMod val="75000"/>
                  </a:schemeClr>
                </a:solidFill>
              </a:rPr>
              <a:t>Αρτηριακή υπέρταση					 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	 </a:t>
            </a:r>
            <a:r>
              <a:rPr lang="el-GR" sz="2000" dirty="0" smtClean="0">
                <a:solidFill>
                  <a:schemeClr val="tx2">
                    <a:lumMod val="75000"/>
                  </a:schemeClr>
                </a:solidFill>
              </a:rPr>
              <a:t>     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l-GR" sz="2000" dirty="0" smtClean="0">
                <a:solidFill>
                  <a:schemeClr val="tx2">
                    <a:lumMod val="75000"/>
                  </a:schemeClr>
                </a:solidFill>
              </a:rPr>
              <a:t>Συστολική πίεση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(mmHg)</a:t>
            </a:r>
            <a:endParaRPr lang="el-GR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el-GR" sz="2000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l-GR" sz="2000" dirty="0" smtClean="0">
                <a:solidFill>
                  <a:schemeClr val="tx2">
                    <a:lumMod val="75000"/>
                  </a:schemeClr>
                </a:solidFill>
              </a:rPr>
              <a:t>										Διαστολική πίεση (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mmHg)</a:t>
            </a:r>
          </a:p>
          <a:p>
            <a:pPr algn="just"/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										</a:t>
            </a:r>
            <a:r>
              <a:rPr lang="el-GR" sz="2000" dirty="0" smtClean="0">
                <a:solidFill>
                  <a:schemeClr val="tx2">
                    <a:lumMod val="75000"/>
                  </a:schemeClr>
                </a:solidFill>
              </a:rPr>
              <a:t>Πίεση παλμού (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mmHg)</a:t>
            </a:r>
            <a:endParaRPr lang="el-GR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el-GR" sz="2000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l-GR" sz="2000" dirty="0" smtClean="0">
                <a:solidFill>
                  <a:schemeClr val="tx2">
                    <a:lumMod val="75000"/>
                  </a:schemeClr>
                </a:solidFill>
              </a:rPr>
              <a:t>										Ανακλώμενα κύματα πίεσης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(%)</a:t>
            </a:r>
          </a:p>
          <a:p>
            <a:pPr algn="just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											</a:t>
            </a:r>
            <a:r>
              <a:rPr lang="el-GR" sz="2000" dirty="0" smtClean="0">
                <a:solidFill>
                  <a:schemeClr val="tx2">
                    <a:lumMod val="75000"/>
                  </a:schemeClr>
                </a:solidFill>
              </a:rPr>
              <a:t>Ενίσχυση πίεσης (%)</a:t>
            </a:r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endParaRPr lang="el-GR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el-GR" sz="2000" dirty="0" smtClean="0">
                <a:solidFill>
                  <a:srgbClr val="800000"/>
                </a:solidFill>
              </a:rPr>
              <a:t>Παράδειγμα 2</a:t>
            </a:r>
            <a:r>
              <a:rPr lang="el-GR" sz="2000" baseline="30000" dirty="0" smtClean="0">
                <a:solidFill>
                  <a:srgbClr val="800000"/>
                </a:solidFill>
              </a:rPr>
              <a:t>ο</a:t>
            </a:r>
            <a:r>
              <a:rPr lang="el-GR" sz="2000" dirty="0" smtClean="0">
                <a:solidFill>
                  <a:srgbClr val="800000"/>
                </a:solidFill>
              </a:rPr>
              <a:t> </a:t>
            </a:r>
            <a:endParaRPr lang="el-GR" sz="2000" dirty="0">
              <a:solidFill>
                <a:srgbClr val="800000"/>
              </a:solidFill>
            </a:endParaRPr>
          </a:p>
          <a:p>
            <a:pPr algn="just"/>
            <a:r>
              <a:rPr lang="el-GR" sz="2000" dirty="0" smtClean="0">
                <a:solidFill>
                  <a:schemeClr val="tx2">
                    <a:lumMod val="75000"/>
                  </a:schemeClr>
                </a:solidFill>
              </a:rPr>
              <a:t>Δυσλιπιδιαμία								</a:t>
            </a:r>
            <a:endParaRPr lang="el-GR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10800000" flipV="1">
            <a:off x="-2" y="761993"/>
            <a:ext cx="9144001" cy="3556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400" dirty="0" smtClean="0"/>
              <a:t>Παθολογική Φυσιολογία Ι  /  </a:t>
            </a:r>
            <a:r>
              <a:rPr lang="el-GR" sz="1400" dirty="0" smtClean="0"/>
              <a:t>2018 </a:t>
            </a:r>
            <a:r>
              <a:rPr lang="el-GR" sz="1400" dirty="0" smtClean="0"/>
              <a:t>- </a:t>
            </a:r>
            <a:r>
              <a:rPr lang="el-GR" sz="1400" dirty="0" smtClean="0"/>
              <a:t>2019 </a:t>
            </a:r>
            <a:r>
              <a:rPr lang="el-GR" sz="1400" dirty="0" smtClean="0"/>
              <a:t>/ Καρδιαγγειακό Σύστημα</a:t>
            </a:r>
            <a:endParaRPr lang="en-US" sz="1400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4535045" y="33866"/>
            <a:ext cx="0" cy="618812"/>
          </a:xfrm>
          <a:prstGeom prst="line">
            <a:avLst/>
          </a:prstGeom>
          <a:ln w="381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826" y="46209"/>
            <a:ext cx="351749" cy="567843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Box 19"/>
          <p:cNvSpPr txBox="1"/>
          <p:nvPr/>
        </p:nvSpPr>
        <p:spPr>
          <a:xfrm>
            <a:off x="237412" y="21014"/>
            <a:ext cx="4267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1600" b="1" dirty="0" smtClean="0">
                <a:solidFill>
                  <a:schemeClr val="tx2">
                    <a:lumMod val="75000"/>
                  </a:schemeClr>
                </a:solidFill>
              </a:rPr>
              <a:t>Μονάδα Καρδιαγγειακής Πρόληψης &amp;  Έρευνας </a:t>
            </a:r>
            <a:endParaRPr lang="en-US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Εργαστήριο &amp; Κλινική Παθολογικής Φυσιολογίας 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51246" y="3428"/>
            <a:ext cx="41511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Ιατρικό Τμήμα Σχολής </a:t>
            </a:r>
            <a:r>
              <a:rPr lang="el-GR" sz="1600" dirty="0">
                <a:solidFill>
                  <a:schemeClr val="tx2">
                    <a:lumMod val="75000"/>
                  </a:schemeClr>
                </a:solidFill>
              </a:rPr>
              <a:t>Ε</a:t>
            </a:r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πιστημών Υγείας</a:t>
            </a:r>
            <a:endParaRPr lang="en-US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Εθνικό </a:t>
            </a:r>
            <a:r>
              <a:rPr lang="el-GR" sz="1600" dirty="0">
                <a:solidFill>
                  <a:schemeClr val="tx2">
                    <a:lumMod val="75000"/>
                  </a:schemeClr>
                </a:solidFill>
              </a:rPr>
              <a:t>&amp; Καποδιστριακό Πανεπιστήμιο Αθήνας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889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58533" y="50630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929467" y="49614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506133" y="482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94165" y="403948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877979" y="39989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13095" y="38638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41466" y="1356153"/>
            <a:ext cx="8612504" cy="4770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Παράγοντας κινδύνου           				Βιοδείκτης (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biomarker)</a:t>
            </a:r>
          </a:p>
          <a:p>
            <a:endParaRPr lang="el-GR" sz="2000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el-GR" sz="2000" dirty="0" smtClean="0">
                <a:solidFill>
                  <a:srgbClr val="800000"/>
                </a:solidFill>
              </a:rPr>
              <a:t>Παράδειγμα 1</a:t>
            </a:r>
            <a:r>
              <a:rPr lang="el-GR" sz="2000" baseline="30000" dirty="0" smtClean="0">
                <a:solidFill>
                  <a:srgbClr val="800000"/>
                </a:solidFill>
              </a:rPr>
              <a:t>ο</a:t>
            </a:r>
            <a:r>
              <a:rPr lang="el-GR" sz="2000" dirty="0" smtClean="0">
                <a:solidFill>
                  <a:srgbClr val="800000"/>
                </a:solidFill>
              </a:rPr>
              <a:t> </a:t>
            </a:r>
          </a:p>
          <a:p>
            <a:pPr algn="just"/>
            <a:r>
              <a:rPr lang="el-GR" sz="2000" dirty="0" smtClean="0">
                <a:solidFill>
                  <a:schemeClr val="tx2">
                    <a:lumMod val="75000"/>
                  </a:schemeClr>
                </a:solidFill>
              </a:rPr>
              <a:t>Αρτηριακή υπέρταση					 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	 </a:t>
            </a:r>
            <a:r>
              <a:rPr lang="el-GR" sz="2000" dirty="0" smtClean="0">
                <a:solidFill>
                  <a:schemeClr val="tx2">
                    <a:lumMod val="75000"/>
                  </a:schemeClr>
                </a:solidFill>
              </a:rPr>
              <a:t>     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l-GR" sz="2000" dirty="0" smtClean="0">
                <a:solidFill>
                  <a:schemeClr val="tx2">
                    <a:lumMod val="75000"/>
                  </a:schemeClr>
                </a:solidFill>
              </a:rPr>
              <a:t>Συστολική πίεση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(mmHg)</a:t>
            </a:r>
            <a:endParaRPr lang="el-GR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el-GR" sz="2000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l-GR" sz="2000" dirty="0" smtClean="0">
                <a:solidFill>
                  <a:schemeClr val="tx2">
                    <a:lumMod val="75000"/>
                  </a:schemeClr>
                </a:solidFill>
              </a:rPr>
              <a:t>										Διαστολική πίεση (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mmHg)</a:t>
            </a:r>
          </a:p>
          <a:p>
            <a:pPr algn="just"/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										</a:t>
            </a:r>
            <a:r>
              <a:rPr lang="el-GR" sz="2000" dirty="0" smtClean="0">
                <a:solidFill>
                  <a:schemeClr val="tx2">
                    <a:lumMod val="75000"/>
                  </a:schemeClr>
                </a:solidFill>
              </a:rPr>
              <a:t>Πίεση παλμού (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mmHg)</a:t>
            </a:r>
            <a:endParaRPr lang="el-GR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el-GR" sz="2000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l-GR" sz="2000" dirty="0" smtClean="0">
                <a:solidFill>
                  <a:schemeClr val="tx2">
                    <a:lumMod val="75000"/>
                  </a:schemeClr>
                </a:solidFill>
              </a:rPr>
              <a:t>										Ανακλώμενα κύματα πίεσης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(%)</a:t>
            </a:r>
          </a:p>
          <a:p>
            <a:pPr algn="just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											</a:t>
            </a:r>
            <a:r>
              <a:rPr lang="el-GR" sz="2000" dirty="0" smtClean="0">
                <a:solidFill>
                  <a:schemeClr val="tx2">
                    <a:lumMod val="75000"/>
                  </a:schemeClr>
                </a:solidFill>
              </a:rPr>
              <a:t>Ενίσχυση πίεσης (%)</a:t>
            </a:r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endParaRPr lang="el-GR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el-GR" sz="2000" dirty="0" smtClean="0">
                <a:solidFill>
                  <a:srgbClr val="800000"/>
                </a:solidFill>
              </a:rPr>
              <a:t>Παράδειγμα 2</a:t>
            </a:r>
            <a:r>
              <a:rPr lang="el-GR" sz="2000" baseline="30000" dirty="0" smtClean="0">
                <a:solidFill>
                  <a:srgbClr val="800000"/>
                </a:solidFill>
              </a:rPr>
              <a:t>ο</a:t>
            </a:r>
            <a:r>
              <a:rPr lang="el-GR" sz="2000" dirty="0" smtClean="0">
                <a:solidFill>
                  <a:srgbClr val="800000"/>
                </a:solidFill>
              </a:rPr>
              <a:t> </a:t>
            </a:r>
            <a:endParaRPr lang="el-GR" sz="2000" dirty="0">
              <a:solidFill>
                <a:srgbClr val="800000"/>
              </a:solidFill>
            </a:endParaRPr>
          </a:p>
          <a:p>
            <a:pPr algn="just"/>
            <a:r>
              <a:rPr lang="el-GR" sz="2000" dirty="0" smtClean="0">
                <a:solidFill>
                  <a:schemeClr val="tx2">
                    <a:lumMod val="75000"/>
                  </a:schemeClr>
                </a:solidFill>
              </a:rPr>
              <a:t>Δυσλιπιδιαμία								Ολική χοληστερόλη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(mg/dl)</a:t>
            </a:r>
            <a:endParaRPr lang="el-GR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el-GR" sz="2000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l-GR" sz="2000" dirty="0" smtClean="0">
                <a:solidFill>
                  <a:schemeClr val="tx2">
                    <a:lumMod val="75000"/>
                  </a:schemeClr>
                </a:solidFill>
              </a:rPr>
              <a:t>										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LDL (mg/dl)</a:t>
            </a:r>
          </a:p>
          <a:p>
            <a:pPr algn="just"/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       						HDL (mg/dl)</a:t>
            </a:r>
          </a:p>
          <a:p>
            <a:pPr algn="just"/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										</a:t>
            </a:r>
            <a:r>
              <a:rPr lang="el-GR" sz="2000" dirty="0" smtClean="0">
                <a:solidFill>
                  <a:schemeClr val="tx2">
                    <a:lumMod val="75000"/>
                  </a:schemeClr>
                </a:solidFill>
              </a:rPr>
              <a:t>Τριγλυκερίδα (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mg/dl)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endParaRPr lang="el-GR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10800000" flipV="1">
            <a:off x="-2" y="761993"/>
            <a:ext cx="9144001" cy="3556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400" dirty="0" smtClean="0"/>
              <a:t>Παθολογική Φυσιολογία Ι  /  </a:t>
            </a:r>
            <a:r>
              <a:rPr lang="el-GR" sz="1400" dirty="0" smtClean="0"/>
              <a:t>2018 </a:t>
            </a:r>
            <a:r>
              <a:rPr lang="el-GR" sz="1400" dirty="0" smtClean="0"/>
              <a:t>- </a:t>
            </a:r>
            <a:r>
              <a:rPr lang="el-GR" sz="1400" dirty="0" smtClean="0"/>
              <a:t>2019 </a:t>
            </a:r>
            <a:r>
              <a:rPr lang="el-GR" sz="1400" dirty="0" smtClean="0"/>
              <a:t>/ Καρδιαγγειακό Σύστημα</a:t>
            </a:r>
            <a:endParaRPr lang="en-US" sz="1400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4535045" y="33866"/>
            <a:ext cx="0" cy="618812"/>
          </a:xfrm>
          <a:prstGeom prst="line">
            <a:avLst/>
          </a:prstGeom>
          <a:ln w="381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826" y="46209"/>
            <a:ext cx="351749" cy="567843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Box 19"/>
          <p:cNvSpPr txBox="1"/>
          <p:nvPr/>
        </p:nvSpPr>
        <p:spPr>
          <a:xfrm>
            <a:off x="237412" y="21014"/>
            <a:ext cx="4267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1600" b="1" dirty="0" smtClean="0">
                <a:solidFill>
                  <a:schemeClr val="tx2">
                    <a:lumMod val="75000"/>
                  </a:schemeClr>
                </a:solidFill>
              </a:rPr>
              <a:t>Μονάδα Καρδιαγγειακής Πρόληψης &amp;  Έρευνας </a:t>
            </a:r>
            <a:endParaRPr lang="en-US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Εργαστήριο &amp; Κλινική Παθολογικής Φυσιολογίας 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51246" y="3428"/>
            <a:ext cx="41511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Ιατρικό Τμήμα Σχολής </a:t>
            </a:r>
            <a:r>
              <a:rPr lang="el-GR" sz="1600" dirty="0">
                <a:solidFill>
                  <a:schemeClr val="tx2">
                    <a:lumMod val="75000"/>
                  </a:schemeClr>
                </a:solidFill>
              </a:rPr>
              <a:t>Ε</a:t>
            </a:r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πιστημών Υγείας</a:t>
            </a:r>
            <a:endParaRPr lang="en-US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Εθνικό </a:t>
            </a:r>
            <a:r>
              <a:rPr lang="el-GR" sz="1600" dirty="0">
                <a:solidFill>
                  <a:schemeClr val="tx2">
                    <a:lumMod val="75000"/>
                  </a:schemeClr>
                </a:solidFill>
              </a:rPr>
              <a:t>&amp; Καποδιστριακό Πανεπιστήμιο Αθήνας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889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58533" y="50630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929467" y="49614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506133" y="482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94165" y="403948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877979" y="39989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13095" y="38638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41466" y="1356153"/>
            <a:ext cx="8612504" cy="4770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Παράγοντας κινδύνου           				Βιοδείκτης (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biomarker)</a:t>
            </a:r>
          </a:p>
          <a:p>
            <a:endParaRPr lang="el-GR" sz="2000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el-GR" sz="2000" dirty="0" smtClean="0">
                <a:solidFill>
                  <a:srgbClr val="800000"/>
                </a:solidFill>
              </a:rPr>
              <a:t>Παράδειγμα 1</a:t>
            </a:r>
            <a:r>
              <a:rPr lang="el-GR" sz="2000" baseline="30000" dirty="0" smtClean="0">
                <a:solidFill>
                  <a:srgbClr val="800000"/>
                </a:solidFill>
              </a:rPr>
              <a:t>ο</a:t>
            </a:r>
            <a:r>
              <a:rPr lang="el-GR" sz="2000" dirty="0" smtClean="0">
                <a:solidFill>
                  <a:srgbClr val="800000"/>
                </a:solidFill>
              </a:rPr>
              <a:t> </a:t>
            </a:r>
          </a:p>
          <a:p>
            <a:pPr algn="just"/>
            <a:r>
              <a:rPr lang="el-GR" sz="2000" dirty="0" smtClean="0">
                <a:solidFill>
                  <a:schemeClr val="tx2">
                    <a:lumMod val="75000"/>
                  </a:schemeClr>
                </a:solidFill>
              </a:rPr>
              <a:t>Αρτηριακή υπέρταση					 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	 </a:t>
            </a:r>
            <a:r>
              <a:rPr lang="el-GR" sz="2000" dirty="0" smtClean="0">
                <a:solidFill>
                  <a:schemeClr val="tx2">
                    <a:lumMod val="75000"/>
                  </a:schemeClr>
                </a:solidFill>
              </a:rPr>
              <a:t>     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l-GR" sz="2000" dirty="0" smtClean="0">
                <a:solidFill>
                  <a:schemeClr val="tx2">
                    <a:lumMod val="75000"/>
                  </a:schemeClr>
                </a:solidFill>
              </a:rPr>
              <a:t>Συστολική πίεση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(mmHg)</a:t>
            </a:r>
            <a:endParaRPr lang="el-GR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el-GR" sz="2000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l-GR" sz="2000" dirty="0" smtClean="0">
                <a:solidFill>
                  <a:schemeClr val="tx2">
                    <a:lumMod val="75000"/>
                  </a:schemeClr>
                </a:solidFill>
              </a:rPr>
              <a:t>										Διαστολική πίεση (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mmHg)</a:t>
            </a:r>
          </a:p>
          <a:p>
            <a:pPr algn="just"/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										</a:t>
            </a:r>
            <a:r>
              <a:rPr lang="el-GR" sz="2000" dirty="0" smtClean="0">
                <a:solidFill>
                  <a:schemeClr val="tx2">
                    <a:lumMod val="75000"/>
                  </a:schemeClr>
                </a:solidFill>
              </a:rPr>
              <a:t>Πίεση παλμού (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mmHg)</a:t>
            </a:r>
            <a:endParaRPr lang="el-GR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el-GR" sz="2000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l-GR" sz="2000" dirty="0" smtClean="0">
                <a:solidFill>
                  <a:schemeClr val="tx2">
                    <a:lumMod val="75000"/>
                  </a:schemeClr>
                </a:solidFill>
              </a:rPr>
              <a:t>										Ανακλώμενα κύματα πίεσης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(%)</a:t>
            </a:r>
          </a:p>
          <a:p>
            <a:pPr algn="just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											</a:t>
            </a:r>
            <a:r>
              <a:rPr lang="el-GR" sz="2000" dirty="0" smtClean="0">
                <a:solidFill>
                  <a:schemeClr val="tx2">
                    <a:lumMod val="75000"/>
                  </a:schemeClr>
                </a:solidFill>
              </a:rPr>
              <a:t>Ενίσχυση πίεσης (%)</a:t>
            </a:r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endParaRPr lang="el-GR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el-GR" sz="2000" dirty="0" smtClean="0">
                <a:solidFill>
                  <a:srgbClr val="800000"/>
                </a:solidFill>
              </a:rPr>
              <a:t>Παράδειγμα 2</a:t>
            </a:r>
            <a:r>
              <a:rPr lang="el-GR" sz="2000" baseline="30000" dirty="0" smtClean="0">
                <a:solidFill>
                  <a:srgbClr val="800000"/>
                </a:solidFill>
              </a:rPr>
              <a:t>ο</a:t>
            </a:r>
            <a:r>
              <a:rPr lang="el-GR" sz="2000" dirty="0" smtClean="0">
                <a:solidFill>
                  <a:srgbClr val="800000"/>
                </a:solidFill>
              </a:rPr>
              <a:t> </a:t>
            </a:r>
            <a:endParaRPr lang="el-GR" sz="2000" dirty="0">
              <a:solidFill>
                <a:srgbClr val="800000"/>
              </a:solidFill>
            </a:endParaRPr>
          </a:p>
          <a:p>
            <a:pPr algn="just"/>
            <a:r>
              <a:rPr lang="el-GR" sz="2000" dirty="0" smtClean="0">
                <a:solidFill>
                  <a:schemeClr val="tx2">
                    <a:lumMod val="75000"/>
                  </a:schemeClr>
                </a:solidFill>
              </a:rPr>
              <a:t>Δυσλιπιδιαμία								Ολική χοληστερόλη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(mg/dl)</a:t>
            </a:r>
            <a:endParaRPr lang="el-GR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el-GR" sz="2000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l-GR" sz="2000" dirty="0" smtClean="0">
                <a:solidFill>
                  <a:schemeClr val="tx2">
                    <a:lumMod val="75000"/>
                  </a:schemeClr>
                </a:solidFill>
              </a:rPr>
              <a:t>										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LDL (mg/dl)</a:t>
            </a:r>
          </a:p>
          <a:p>
            <a:pPr algn="just"/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       						HDL (mg/dl)</a:t>
            </a:r>
          </a:p>
          <a:p>
            <a:pPr algn="just"/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										</a:t>
            </a:r>
            <a:r>
              <a:rPr lang="el-GR" sz="2000" dirty="0" smtClean="0">
                <a:solidFill>
                  <a:schemeClr val="tx2">
                    <a:lumMod val="75000"/>
                  </a:schemeClr>
                </a:solidFill>
              </a:rPr>
              <a:t>Τριγλυκερίδα (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mg/dl)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endParaRPr lang="el-GR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7635" y="2631378"/>
            <a:ext cx="7161511" cy="2092881"/>
          </a:xfrm>
          <a:prstGeom prst="rect">
            <a:avLst/>
          </a:prstGeom>
          <a:solidFill>
            <a:srgbClr val="80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l-GR" sz="2600" dirty="0" smtClean="0">
                <a:solidFill>
                  <a:schemeClr val="bg1"/>
                </a:solidFill>
              </a:rPr>
              <a:t>Ποιός βιοδείκτης που περιγράφει τον </a:t>
            </a:r>
          </a:p>
          <a:p>
            <a:pPr algn="ctr"/>
            <a:r>
              <a:rPr lang="el-GR" sz="2600" dirty="0" smtClean="0">
                <a:solidFill>
                  <a:schemeClr val="bg1"/>
                </a:solidFill>
              </a:rPr>
              <a:t>παράγοντα κινδύνου «</a:t>
            </a:r>
            <a:r>
              <a:rPr lang="el-GR" sz="2600" dirty="0">
                <a:solidFill>
                  <a:schemeClr val="bg1"/>
                </a:solidFill>
              </a:rPr>
              <a:t>α</a:t>
            </a:r>
            <a:r>
              <a:rPr lang="el-GR" sz="2600" dirty="0" smtClean="0">
                <a:solidFill>
                  <a:schemeClr val="bg1"/>
                </a:solidFill>
              </a:rPr>
              <a:t>ρτηριακή υπέρταση» είναι </a:t>
            </a:r>
          </a:p>
          <a:p>
            <a:pPr algn="ctr"/>
            <a:r>
              <a:rPr lang="el-GR" sz="2600" dirty="0" smtClean="0">
                <a:solidFill>
                  <a:schemeClr val="bg1"/>
                </a:solidFill>
              </a:rPr>
              <a:t>«καλύτερος» για την εκτίμηση του καρδιαγγειακού</a:t>
            </a:r>
          </a:p>
          <a:p>
            <a:pPr algn="ctr"/>
            <a:r>
              <a:rPr lang="el-GR" sz="2600" dirty="0" smtClean="0">
                <a:solidFill>
                  <a:schemeClr val="bg1"/>
                </a:solidFill>
              </a:rPr>
              <a:t> κινδύνου που σχετίζεται αιτιολογικά από την </a:t>
            </a:r>
          </a:p>
          <a:p>
            <a:pPr algn="ctr"/>
            <a:r>
              <a:rPr lang="el-GR" sz="2600" dirty="0" smtClean="0">
                <a:solidFill>
                  <a:schemeClr val="bg1"/>
                </a:solidFill>
              </a:rPr>
              <a:t>υψηλή αρτηριακή πίεση;  </a:t>
            </a:r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10800000" flipV="1">
            <a:off x="-2" y="761993"/>
            <a:ext cx="9144001" cy="3556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400" dirty="0" smtClean="0"/>
              <a:t>Παθολογική Φυσιολογία Ι  /  </a:t>
            </a:r>
            <a:r>
              <a:rPr lang="el-GR" sz="1400" dirty="0" smtClean="0"/>
              <a:t>2018 </a:t>
            </a:r>
            <a:r>
              <a:rPr lang="el-GR" sz="1400" dirty="0" smtClean="0"/>
              <a:t>- </a:t>
            </a:r>
            <a:r>
              <a:rPr lang="el-GR" sz="1400" dirty="0" smtClean="0"/>
              <a:t>2019 </a:t>
            </a:r>
            <a:r>
              <a:rPr lang="el-GR" sz="1400" dirty="0" smtClean="0"/>
              <a:t>/ Καρδιαγγειακό Σύστημα</a:t>
            </a:r>
            <a:endParaRPr lang="en-US" sz="1400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4535045" y="33866"/>
            <a:ext cx="0" cy="618812"/>
          </a:xfrm>
          <a:prstGeom prst="line">
            <a:avLst/>
          </a:prstGeom>
          <a:ln w="381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826" y="46209"/>
            <a:ext cx="351749" cy="567843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Box 19"/>
          <p:cNvSpPr txBox="1"/>
          <p:nvPr/>
        </p:nvSpPr>
        <p:spPr>
          <a:xfrm>
            <a:off x="237412" y="21014"/>
            <a:ext cx="4267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1600" b="1" dirty="0" smtClean="0">
                <a:solidFill>
                  <a:schemeClr val="tx2">
                    <a:lumMod val="75000"/>
                  </a:schemeClr>
                </a:solidFill>
              </a:rPr>
              <a:t>Μονάδα Καρδιαγγειακής Πρόληψης &amp;  Έρευνας </a:t>
            </a:r>
            <a:endParaRPr lang="en-US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Εργαστήριο &amp; Κλινική Παθολογικής Φυσιολογίας 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51246" y="3428"/>
            <a:ext cx="41511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Ιατρικό Τμήμα Σχολής </a:t>
            </a:r>
            <a:r>
              <a:rPr lang="el-GR" sz="1600" dirty="0">
                <a:solidFill>
                  <a:schemeClr val="tx2">
                    <a:lumMod val="75000"/>
                  </a:schemeClr>
                </a:solidFill>
              </a:rPr>
              <a:t>Ε</a:t>
            </a:r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πιστημών Υγείας</a:t>
            </a:r>
            <a:endParaRPr lang="en-US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Εθνικό </a:t>
            </a:r>
            <a:r>
              <a:rPr lang="el-GR" sz="1600" dirty="0">
                <a:solidFill>
                  <a:schemeClr val="tx2">
                    <a:lumMod val="75000"/>
                  </a:schemeClr>
                </a:solidFill>
              </a:rPr>
              <a:t>&amp; Καποδιστριακό Πανεπιστήμιο Αθήνας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926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29467" y="49614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41466" y="1356153"/>
            <a:ext cx="6837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Φυσική ιστορία καρδιαγγειακών νόσων &amp; βιοδείκτες</a:t>
            </a:r>
            <a:endParaRPr lang="el-GR" sz="12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80019" y="6616283"/>
            <a:ext cx="16898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© </a:t>
            </a:r>
            <a:r>
              <a:rPr lang="el-GR" sz="1000" dirty="0" smtClean="0">
                <a:solidFill>
                  <a:schemeClr val="tx2">
                    <a:lumMod val="75000"/>
                  </a:schemeClr>
                </a:solidFill>
              </a:rPr>
              <a:t>Αθανάσιος Δ Πρωτογέρου</a:t>
            </a:r>
            <a:endParaRPr lang="en-US" sz="1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Freeform 2"/>
          <p:cNvSpPr>
            <a:spLocks/>
          </p:cNvSpPr>
          <p:nvPr/>
        </p:nvSpPr>
        <p:spPr bwMode="auto">
          <a:xfrm>
            <a:off x="244887" y="1981199"/>
            <a:ext cx="8680450" cy="4294188"/>
          </a:xfrm>
          <a:custGeom>
            <a:avLst/>
            <a:gdLst>
              <a:gd name="T0" fmla="*/ 2 w 5469"/>
              <a:gd name="T1" fmla="*/ 2567 h 2705"/>
              <a:gd name="T2" fmla="*/ 53 w 5469"/>
              <a:gd name="T3" fmla="*/ 2160 h 2705"/>
              <a:gd name="T4" fmla="*/ 161 w 5469"/>
              <a:gd name="T5" fmla="*/ 1775 h 2705"/>
              <a:gd name="T6" fmla="*/ 321 w 5469"/>
              <a:gd name="T7" fmla="*/ 1417 h 2705"/>
              <a:gd name="T8" fmla="*/ 527 w 5469"/>
              <a:gd name="T9" fmla="*/ 1088 h 2705"/>
              <a:gd name="T10" fmla="*/ 779 w 5469"/>
              <a:gd name="T11" fmla="*/ 793 h 2705"/>
              <a:gd name="T12" fmla="*/ 1069 w 5469"/>
              <a:gd name="T13" fmla="*/ 537 h 2705"/>
              <a:gd name="T14" fmla="*/ 1392 w 5469"/>
              <a:gd name="T15" fmla="*/ 327 h 2705"/>
              <a:gd name="T16" fmla="*/ 1746 w 5469"/>
              <a:gd name="T17" fmla="*/ 164 h 2705"/>
              <a:gd name="T18" fmla="*/ 2124 w 5469"/>
              <a:gd name="T19" fmla="*/ 54 h 2705"/>
              <a:gd name="T20" fmla="*/ 2522 w 5469"/>
              <a:gd name="T21" fmla="*/ 2 h 2705"/>
              <a:gd name="T22" fmla="*/ 2931 w 5469"/>
              <a:gd name="T23" fmla="*/ 12 h 2705"/>
              <a:gd name="T24" fmla="*/ 3331 w 5469"/>
              <a:gd name="T25" fmla="*/ 84 h 2705"/>
              <a:gd name="T26" fmla="*/ 3717 w 5469"/>
              <a:gd name="T27" fmla="*/ 212 h 2705"/>
              <a:gd name="T28" fmla="*/ 4077 w 5469"/>
              <a:gd name="T29" fmla="*/ 391 h 2705"/>
              <a:gd name="T30" fmla="*/ 4410 w 5469"/>
              <a:gd name="T31" fmla="*/ 619 h 2705"/>
              <a:gd name="T32" fmla="*/ 4709 w 5469"/>
              <a:gd name="T33" fmla="*/ 888 h 2705"/>
              <a:gd name="T34" fmla="*/ 4967 w 5469"/>
              <a:gd name="T35" fmla="*/ 1194 h 2705"/>
              <a:gd name="T36" fmla="*/ 5178 w 5469"/>
              <a:gd name="T37" fmla="*/ 1533 h 2705"/>
              <a:gd name="T38" fmla="*/ 5335 w 5469"/>
              <a:gd name="T39" fmla="*/ 1902 h 2705"/>
              <a:gd name="T40" fmla="*/ 5436 w 5469"/>
              <a:gd name="T41" fmla="*/ 2294 h 2705"/>
              <a:gd name="T42" fmla="*/ 5469 w 5469"/>
              <a:gd name="T43" fmla="*/ 2705 h 2705"/>
              <a:gd name="T44" fmla="*/ 4264 w 5469"/>
              <a:gd name="T45" fmla="*/ 2537 h 2705"/>
              <a:gd name="T46" fmla="*/ 4221 w 5469"/>
              <a:gd name="T47" fmla="*/ 2296 h 2705"/>
              <a:gd name="T48" fmla="*/ 4146 w 5469"/>
              <a:gd name="T49" fmla="*/ 2068 h 2705"/>
              <a:gd name="T50" fmla="*/ 4038 w 5469"/>
              <a:gd name="T51" fmla="*/ 1855 h 2705"/>
              <a:gd name="T52" fmla="*/ 3904 w 5469"/>
              <a:gd name="T53" fmla="*/ 1661 h 2705"/>
              <a:gd name="T54" fmla="*/ 3743 w 5469"/>
              <a:gd name="T55" fmla="*/ 1491 h 2705"/>
              <a:gd name="T56" fmla="*/ 3559 w 5469"/>
              <a:gd name="T57" fmla="*/ 1344 h 2705"/>
              <a:gd name="T58" fmla="*/ 3357 w 5469"/>
              <a:gd name="T59" fmla="*/ 1226 h 2705"/>
              <a:gd name="T60" fmla="*/ 3138 w 5469"/>
              <a:gd name="T61" fmla="*/ 1138 h 2705"/>
              <a:gd name="T62" fmla="*/ 2904 w 5469"/>
              <a:gd name="T63" fmla="*/ 1082 h 2705"/>
              <a:gd name="T64" fmla="*/ 2658 w 5469"/>
              <a:gd name="T65" fmla="*/ 1064 h 2705"/>
              <a:gd name="T66" fmla="*/ 2419 w 5469"/>
              <a:gd name="T67" fmla="*/ 1082 h 2705"/>
              <a:gd name="T68" fmla="*/ 2195 w 5469"/>
              <a:gd name="T69" fmla="*/ 1138 h 2705"/>
              <a:gd name="T70" fmla="*/ 1986 w 5469"/>
              <a:gd name="T71" fmla="*/ 1226 h 2705"/>
              <a:gd name="T72" fmla="*/ 1797 w 5469"/>
              <a:gd name="T73" fmla="*/ 1344 h 2705"/>
              <a:gd name="T74" fmla="*/ 1630 w 5469"/>
              <a:gd name="T75" fmla="*/ 1491 h 2705"/>
              <a:gd name="T76" fmla="*/ 1482 w 5469"/>
              <a:gd name="T77" fmla="*/ 1661 h 2705"/>
              <a:gd name="T78" fmla="*/ 1360 w 5469"/>
              <a:gd name="T79" fmla="*/ 1855 h 2705"/>
              <a:gd name="T80" fmla="*/ 1264 w 5469"/>
              <a:gd name="T81" fmla="*/ 2068 h 2705"/>
              <a:gd name="T82" fmla="*/ 1195 w 5469"/>
              <a:gd name="T83" fmla="*/ 2296 h 2705"/>
              <a:gd name="T84" fmla="*/ 1156 w 5469"/>
              <a:gd name="T85" fmla="*/ 2537 h 27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469" h="2705">
                <a:moveTo>
                  <a:pt x="1148" y="2705"/>
                </a:moveTo>
                <a:lnTo>
                  <a:pt x="0" y="2705"/>
                </a:lnTo>
                <a:lnTo>
                  <a:pt x="2" y="2567"/>
                </a:lnTo>
                <a:lnTo>
                  <a:pt x="12" y="2428"/>
                </a:lnTo>
                <a:lnTo>
                  <a:pt x="29" y="2294"/>
                </a:lnTo>
                <a:lnTo>
                  <a:pt x="53" y="2160"/>
                </a:lnTo>
                <a:lnTo>
                  <a:pt x="83" y="2030"/>
                </a:lnTo>
                <a:lnTo>
                  <a:pt x="118" y="1902"/>
                </a:lnTo>
                <a:lnTo>
                  <a:pt x="161" y="1775"/>
                </a:lnTo>
                <a:lnTo>
                  <a:pt x="209" y="1653"/>
                </a:lnTo>
                <a:lnTo>
                  <a:pt x="262" y="1533"/>
                </a:lnTo>
                <a:lnTo>
                  <a:pt x="321" y="1417"/>
                </a:lnTo>
                <a:lnTo>
                  <a:pt x="386" y="1304"/>
                </a:lnTo>
                <a:lnTo>
                  <a:pt x="455" y="1194"/>
                </a:lnTo>
                <a:lnTo>
                  <a:pt x="527" y="1088"/>
                </a:lnTo>
                <a:lnTo>
                  <a:pt x="608" y="986"/>
                </a:lnTo>
                <a:lnTo>
                  <a:pt x="691" y="888"/>
                </a:lnTo>
                <a:lnTo>
                  <a:pt x="779" y="793"/>
                </a:lnTo>
                <a:lnTo>
                  <a:pt x="872" y="703"/>
                </a:lnTo>
                <a:lnTo>
                  <a:pt x="968" y="619"/>
                </a:lnTo>
                <a:lnTo>
                  <a:pt x="1069" y="537"/>
                </a:lnTo>
                <a:lnTo>
                  <a:pt x="1173" y="463"/>
                </a:lnTo>
                <a:lnTo>
                  <a:pt x="1282" y="391"/>
                </a:lnTo>
                <a:lnTo>
                  <a:pt x="1392" y="327"/>
                </a:lnTo>
                <a:lnTo>
                  <a:pt x="1508" y="267"/>
                </a:lnTo>
                <a:lnTo>
                  <a:pt x="1624" y="212"/>
                </a:lnTo>
                <a:lnTo>
                  <a:pt x="1746" y="164"/>
                </a:lnTo>
                <a:lnTo>
                  <a:pt x="1868" y="120"/>
                </a:lnTo>
                <a:lnTo>
                  <a:pt x="1996" y="84"/>
                </a:lnTo>
                <a:lnTo>
                  <a:pt x="2124" y="54"/>
                </a:lnTo>
                <a:lnTo>
                  <a:pt x="2254" y="30"/>
                </a:lnTo>
                <a:lnTo>
                  <a:pt x="2388" y="12"/>
                </a:lnTo>
                <a:lnTo>
                  <a:pt x="2522" y="2"/>
                </a:lnTo>
                <a:lnTo>
                  <a:pt x="2658" y="0"/>
                </a:lnTo>
                <a:lnTo>
                  <a:pt x="2796" y="2"/>
                </a:lnTo>
                <a:lnTo>
                  <a:pt x="2931" y="12"/>
                </a:lnTo>
                <a:lnTo>
                  <a:pt x="3067" y="30"/>
                </a:lnTo>
                <a:lnTo>
                  <a:pt x="3199" y="54"/>
                </a:lnTo>
                <a:lnTo>
                  <a:pt x="3331" y="84"/>
                </a:lnTo>
                <a:lnTo>
                  <a:pt x="3463" y="120"/>
                </a:lnTo>
                <a:lnTo>
                  <a:pt x="3591" y="164"/>
                </a:lnTo>
                <a:lnTo>
                  <a:pt x="3717" y="212"/>
                </a:lnTo>
                <a:lnTo>
                  <a:pt x="3839" y="267"/>
                </a:lnTo>
                <a:lnTo>
                  <a:pt x="3959" y="327"/>
                </a:lnTo>
                <a:lnTo>
                  <a:pt x="4077" y="391"/>
                </a:lnTo>
                <a:lnTo>
                  <a:pt x="4191" y="463"/>
                </a:lnTo>
                <a:lnTo>
                  <a:pt x="4304" y="537"/>
                </a:lnTo>
                <a:lnTo>
                  <a:pt x="4410" y="619"/>
                </a:lnTo>
                <a:lnTo>
                  <a:pt x="4514" y="703"/>
                </a:lnTo>
                <a:lnTo>
                  <a:pt x="4615" y="793"/>
                </a:lnTo>
                <a:lnTo>
                  <a:pt x="4709" y="888"/>
                </a:lnTo>
                <a:lnTo>
                  <a:pt x="4800" y="986"/>
                </a:lnTo>
                <a:lnTo>
                  <a:pt x="4886" y="1088"/>
                </a:lnTo>
                <a:lnTo>
                  <a:pt x="4967" y="1194"/>
                </a:lnTo>
                <a:lnTo>
                  <a:pt x="5042" y="1304"/>
                </a:lnTo>
                <a:lnTo>
                  <a:pt x="5113" y="1417"/>
                </a:lnTo>
                <a:lnTo>
                  <a:pt x="5178" y="1533"/>
                </a:lnTo>
                <a:lnTo>
                  <a:pt x="5237" y="1653"/>
                </a:lnTo>
                <a:lnTo>
                  <a:pt x="5290" y="1775"/>
                </a:lnTo>
                <a:lnTo>
                  <a:pt x="5335" y="1902"/>
                </a:lnTo>
                <a:lnTo>
                  <a:pt x="5377" y="2030"/>
                </a:lnTo>
                <a:lnTo>
                  <a:pt x="5410" y="2160"/>
                </a:lnTo>
                <a:lnTo>
                  <a:pt x="5436" y="2294"/>
                </a:lnTo>
                <a:lnTo>
                  <a:pt x="5455" y="2428"/>
                </a:lnTo>
                <a:lnTo>
                  <a:pt x="5467" y="2567"/>
                </a:lnTo>
                <a:lnTo>
                  <a:pt x="5469" y="2705"/>
                </a:lnTo>
                <a:lnTo>
                  <a:pt x="4272" y="2705"/>
                </a:lnTo>
                <a:lnTo>
                  <a:pt x="4270" y="2621"/>
                </a:lnTo>
                <a:lnTo>
                  <a:pt x="4264" y="2537"/>
                </a:lnTo>
                <a:lnTo>
                  <a:pt x="4254" y="2455"/>
                </a:lnTo>
                <a:lnTo>
                  <a:pt x="4239" y="2374"/>
                </a:lnTo>
                <a:lnTo>
                  <a:pt x="4221" y="2296"/>
                </a:lnTo>
                <a:lnTo>
                  <a:pt x="4199" y="2218"/>
                </a:lnTo>
                <a:lnTo>
                  <a:pt x="4174" y="2142"/>
                </a:lnTo>
                <a:lnTo>
                  <a:pt x="4146" y="2068"/>
                </a:lnTo>
                <a:lnTo>
                  <a:pt x="4113" y="1994"/>
                </a:lnTo>
                <a:lnTo>
                  <a:pt x="4077" y="1924"/>
                </a:lnTo>
                <a:lnTo>
                  <a:pt x="4038" y="1855"/>
                </a:lnTo>
                <a:lnTo>
                  <a:pt x="3996" y="1787"/>
                </a:lnTo>
                <a:lnTo>
                  <a:pt x="3951" y="1723"/>
                </a:lnTo>
                <a:lnTo>
                  <a:pt x="3904" y="1661"/>
                </a:lnTo>
                <a:lnTo>
                  <a:pt x="3853" y="1603"/>
                </a:lnTo>
                <a:lnTo>
                  <a:pt x="3800" y="1545"/>
                </a:lnTo>
                <a:lnTo>
                  <a:pt x="3743" y="1491"/>
                </a:lnTo>
                <a:lnTo>
                  <a:pt x="3683" y="1439"/>
                </a:lnTo>
                <a:lnTo>
                  <a:pt x="3622" y="1391"/>
                </a:lnTo>
                <a:lnTo>
                  <a:pt x="3559" y="1344"/>
                </a:lnTo>
                <a:lnTo>
                  <a:pt x="3494" y="1302"/>
                </a:lnTo>
                <a:lnTo>
                  <a:pt x="3428" y="1262"/>
                </a:lnTo>
                <a:lnTo>
                  <a:pt x="3357" y="1226"/>
                </a:lnTo>
                <a:lnTo>
                  <a:pt x="3286" y="1192"/>
                </a:lnTo>
                <a:lnTo>
                  <a:pt x="3213" y="1162"/>
                </a:lnTo>
                <a:lnTo>
                  <a:pt x="3138" y="1138"/>
                </a:lnTo>
                <a:lnTo>
                  <a:pt x="3061" y="1114"/>
                </a:lnTo>
                <a:lnTo>
                  <a:pt x="2983" y="1096"/>
                </a:lnTo>
                <a:lnTo>
                  <a:pt x="2904" y="1082"/>
                </a:lnTo>
                <a:lnTo>
                  <a:pt x="2823" y="1072"/>
                </a:lnTo>
                <a:lnTo>
                  <a:pt x="2742" y="1066"/>
                </a:lnTo>
                <a:lnTo>
                  <a:pt x="2658" y="1064"/>
                </a:lnTo>
                <a:lnTo>
                  <a:pt x="2577" y="1066"/>
                </a:lnTo>
                <a:lnTo>
                  <a:pt x="2498" y="1072"/>
                </a:lnTo>
                <a:lnTo>
                  <a:pt x="2419" y="1082"/>
                </a:lnTo>
                <a:lnTo>
                  <a:pt x="2343" y="1096"/>
                </a:lnTo>
                <a:lnTo>
                  <a:pt x="2268" y="1114"/>
                </a:lnTo>
                <a:lnTo>
                  <a:pt x="2195" y="1138"/>
                </a:lnTo>
                <a:lnTo>
                  <a:pt x="2124" y="1162"/>
                </a:lnTo>
                <a:lnTo>
                  <a:pt x="2053" y="1192"/>
                </a:lnTo>
                <a:lnTo>
                  <a:pt x="1986" y="1226"/>
                </a:lnTo>
                <a:lnTo>
                  <a:pt x="1921" y="1262"/>
                </a:lnTo>
                <a:lnTo>
                  <a:pt x="1858" y="1302"/>
                </a:lnTo>
                <a:lnTo>
                  <a:pt x="1797" y="1344"/>
                </a:lnTo>
                <a:lnTo>
                  <a:pt x="1738" y="1391"/>
                </a:lnTo>
                <a:lnTo>
                  <a:pt x="1683" y="1439"/>
                </a:lnTo>
                <a:lnTo>
                  <a:pt x="1630" y="1491"/>
                </a:lnTo>
                <a:lnTo>
                  <a:pt x="1577" y="1545"/>
                </a:lnTo>
                <a:lnTo>
                  <a:pt x="1530" y="1603"/>
                </a:lnTo>
                <a:lnTo>
                  <a:pt x="1482" y="1661"/>
                </a:lnTo>
                <a:lnTo>
                  <a:pt x="1439" y="1723"/>
                </a:lnTo>
                <a:lnTo>
                  <a:pt x="1398" y="1787"/>
                </a:lnTo>
                <a:lnTo>
                  <a:pt x="1360" y="1855"/>
                </a:lnTo>
                <a:lnTo>
                  <a:pt x="1325" y="1924"/>
                </a:lnTo>
                <a:lnTo>
                  <a:pt x="1293" y="1994"/>
                </a:lnTo>
                <a:lnTo>
                  <a:pt x="1264" y="2068"/>
                </a:lnTo>
                <a:lnTo>
                  <a:pt x="1238" y="2142"/>
                </a:lnTo>
                <a:lnTo>
                  <a:pt x="1215" y="2218"/>
                </a:lnTo>
                <a:lnTo>
                  <a:pt x="1195" y="2296"/>
                </a:lnTo>
                <a:lnTo>
                  <a:pt x="1179" y="2374"/>
                </a:lnTo>
                <a:lnTo>
                  <a:pt x="1165" y="2455"/>
                </a:lnTo>
                <a:lnTo>
                  <a:pt x="1156" y="2537"/>
                </a:lnTo>
                <a:lnTo>
                  <a:pt x="1150" y="2621"/>
                </a:lnTo>
                <a:lnTo>
                  <a:pt x="1148" y="2705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endParaRPr lang="en-US"/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567898" y="5858931"/>
            <a:ext cx="109517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33CC33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Γονιδίωμα</a:t>
            </a:r>
            <a:endParaRPr lang="en-US" sz="16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blackWhite">
          <a:xfrm>
            <a:off x="735863" y="4169841"/>
            <a:ext cx="158929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l-GR" sz="1600" dirty="0" smtClean="0">
                <a:solidFill>
                  <a:schemeClr val="accent3"/>
                </a:solidFill>
                <a:cs typeface="Arial" charset="0"/>
              </a:rPr>
              <a:t>Παράγοντες </a:t>
            </a:r>
          </a:p>
          <a:p>
            <a:pPr algn="ctr" eaLnBrk="0" hangingPunct="0"/>
            <a:r>
              <a:rPr lang="el-GR" sz="1600" dirty="0" smtClean="0">
                <a:solidFill>
                  <a:schemeClr val="accent3"/>
                </a:solidFill>
                <a:cs typeface="Arial" charset="0"/>
              </a:rPr>
              <a:t>καρδιαγγειακού</a:t>
            </a:r>
          </a:p>
          <a:p>
            <a:pPr algn="ctr" eaLnBrk="0" hangingPunct="0"/>
            <a:r>
              <a:rPr lang="el-GR" sz="1600" dirty="0" smtClean="0">
                <a:solidFill>
                  <a:schemeClr val="accent3"/>
                </a:solidFill>
                <a:cs typeface="Arial" charset="0"/>
              </a:rPr>
              <a:t>κινδύνου</a:t>
            </a:r>
            <a:endParaRPr lang="en-US" sz="1600" dirty="0">
              <a:solidFill>
                <a:schemeClr val="accent3"/>
              </a:solidFill>
              <a:cs typeface="Arial" charset="0"/>
            </a:endParaRP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blackWhite">
          <a:xfrm>
            <a:off x="2041204" y="2696644"/>
            <a:ext cx="219593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Υποκλινική (προκλινική)</a:t>
            </a:r>
          </a:p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δυσλειτουργία &amp;</a:t>
            </a:r>
          </a:p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«βλάβη»</a:t>
            </a:r>
          </a:p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καρδιαγγειακή</a:t>
            </a:r>
          </a:p>
          <a:p>
            <a:pPr algn="ctr" eaLnBrk="0" hangingPunct="0"/>
            <a:endParaRPr lang="en-US" sz="16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blackWhite">
          <a:xfrm>
            <a:off x="6648692" y="4020083"/>
            <a:ext cx="191921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Υποτροπή ή </a:t>
            </a:r>
          </a:p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μη-αντιρροπούμενη</a:t>
            </a:r>
          </a:p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(ανεπάρκεια)</a:t>
            </a:r>
          </a:p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καρδιαγγειακής</a:t>
            </a:r>
          </a:p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νόσος</a:t>
            </a: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7575078" y="5858931"/>
            <a:ext cx="94128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33CC33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Θάν</a:t>
            </a:r>
            <a:r>
              <a:rPr lang="el-GR" sz="1600" dirty="0">
                <a:solidFill>
                  <a:schemeClr val="bg1"/>
                </a:solidFill>
                <a:cs typeface="Arial" charset="0"/>
              </a:rPr>
              <a:t>α</a:t>
            </a:r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τος</a:t>
            </a:r>
            <a:endParaRPr lang="en-US" sz="16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59783" y="4594438"/>
            <a:ext cx="2683873" cy="2277547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r>
              <a:rPr lang="el-GR" sz="2200" dirty="0" smtClean="0">
                <a:solidFill>
                  <a:schemeClr val="tx2">
                    <a:lumMod val="75000"/>
                  </a:schemeClr>
                </a:solidFill>
              </a:rPr>
              <a:t>Μη-τροποποιήσιμοι</a:t>
            </a:r>
          </a:p>
          <a:p>
            <a:r>
              <a:rPr lang="el-GR" sz="2200" dirty="0" smtClean="0">
                <a:solidFill>
                  <a:schemeClr val="tx2">
                    <a:lumMod val="75000"/>
                  </a:schemeClr>
                </a:solidFill>
              </a:rPr>
              <a:t>παράγοντες κινδύνου </a:t>
            </a:r>
          </a:p>
          <a:p>
            <a:r>
              <a:rPr lang="el-GR" sz="2200" dirty="0" smtClean="0">
                <a:solidFill>
                  <a:schemeClr val="tx2">
                    <a:lumMod val="75000"/>
                  </a:schemeClr>
                </a:solidFill>
              </a:rPr>
              <a:t>&amp; βιοδείκτες</a:t>
            </a:r>
          </a:p>
          <a:p>
            <a:endParaRPr lang="el-GR" sz="22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l-GR" dirty="0" smtClean="0">
                <a:solidFill>
                  <a:schemeClr val="tx2">
                    <a:lumMod val="75000"/>
                  </a:schemeClr>
                </a:solidFill>
              </a:rPr>
              <a:t>Ηλικία</a:t>
            </a:r>
          </a:p>
          <a:p>
            <a:pPr marL="342900" indent="-342900">
              <a:buFont typeface="Arial"/>
              <a:buChar char="•"/>
            </a:pPr>
            <a:r>
              <a:rPr lang="el-GR" dirty="0" smtClean="0">
                <a:solidFill>
                  <a:schemeClr val="tx2">
                    <a:lumMod val="75000"/>
                  </a:schemeClr>
                </a:solidFill>
              </a:rPr>
              <a:t>Ανδρικό</a:t>
            </a:r>
          </a:p>
          <a:p>
            <a:r>
              <a:rPr lang="el-GR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l-GR" dirty="0" smtClean="0">
                <a:solidFill>
                  <a:schemeClr val="tx2">
                    <a:lumMod val="75000"/>
                  </a:schemeClr>
                </a:solidFill>
              </a:rPr>
              <a:t>      φύλο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38137" y="5689601"/>
            <a:ext cx="876539" cy="203199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538140" y="5968998"/>
            <a:ext cx="876539" cy="203199"/>
          </a:xfrm>
          <a:prstGeom prst="rect">
            <a:avLst/>
          </a:prstGeom>
          <a:gradFill flip="none" rotWithShape="1">
            <a:gsLst>
              <a:gs pos="57000">
                <a:schemeClr val="accent3"/>
              </a:gs>
              <a:gs pos="0">
                <a:srgbClr val="FFFFFF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blackWhite">
          <a:xfrm>
            <a:off x="5093206" y="2628912"/>
            <a:ext cx="179588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Εκδήλωση</a:t>
            </a:r>
          </a:p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(αντιρροπούμενης)</a:t>
            </a:r>
          </a:p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 καρδιαγγειακής </a:t>
            </a:r>
          </a:p>
          <a:p>
            <a:pPr algn="ctr" eaLnBrk="0" hangingPunct="0"/>
            <a:r>
              <a:rPr lang="el-GR" sz="1600" dirty="0">
                <a:solidFill>
                  <a:schemeClr val="bg1"/>
                </a:solidFill>
                <a:cs typeface="Arial" charset="0"/>
              </a:rPr>
              <a:t>ν</a:t>
            </a:r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όσου -</a:t>
            </a:r>
          </a:p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 συνδρόμου</a:t>
            </a:r>
            <a:endParaRPr lang="en-US" sz="16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6" name="Block Arc 25"/>
          <p:cNvSpPr/>
          <p:nvPr/>
        </p:nvSpPr>
        <p:spPr>
          <a:xfrm>
            <a:off x="2502959" y="4027863"/>
            <a:ext cx="4050241" cy="4354137"/>
          </a:xfrm>
          <a:prstGeom prst="blockArc">
            <a:avLst>
              <a:gd name="adj1" fmla="val 10747627"/>
              <a:gd name="adj2" fmla="val 21560843"/>
              <a:gd name="adj3" fmla="val 5113"/>
            </a:avLst>
          </a:prstGeom>
          <a:gradFill flip="none" rotWithShape="1">
            <a:gsLst>
              <a:gs pos="64000">
                <a:schemeClr val="accent3"/>
              </a:gs>
              <a:gs pos="0">
                <a:srgbClr val="FFFFFF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Block Arc 26"/>
          <p:cNvSpPr/>
          <p:nvPr/>
        </p:nvSpPr>
        <p:spPr>
          <a:xfrm>
            <a:off x="2163693" y="3748463"/>
            <a:ext cx="4719104" cy="4887538"/>
          </a:xfrm>
          <a:prstGeom prst="blockArc">
            <a:avLst>
              <a:gd name="adj1" fmla="val 10707240"/>
              <a:gd name="adj2" fmla="val 5688"/>
              <a:gd name="adj3" fmla="val 3941"/>
            </a:avLst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 rot="10800000" flipV="1">
            <a:off x="-2" y="761993"/>
            <a:ext cx="9144001" cy="3556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400" dirty="0" smtClean="0"/>
              <a:t>Παθολογική Φυσιολογία Ι  /  </a:t>
            </a:r>
            <a:r>
              <a:rPr lang="el-GR" sz="1400" dirty="0" smtClean="0"/>
              <a:t>2018 </a:t>
            </a:r>
            <a:r>
              <a:rPr lang="el-GR" sz="1400" dirty="0" smtClean="0"/>
              <a:t>- </a:t>
            </a:r>
            <a:r>
              <a:rPr lang="el-GR" sz="1400" dirty="0" smtClean="0"/>
              <a:t>2019 </a:t>
            </a:r>
            <a:r>
              <a:rPr lang="el-GR" sz="1400" dirty="0" smtClean="0"/>
              <a:t>/ Καρδιαγγειακό Σύστημα</a:t>
            </a:r>
            <a:endParaRPr lang="en-US" sz="1400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4535045" y="33866"/>
            <a:ext cx="0" cy="618812"/>
          </a:xfrm>
          <a:prstGeom prst="line">
            <a:avLst/>
          </a:prstGeom>
          <a:ln w="381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826" y="46209"/>
            <a:ext cx="351749" cy="5678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TextBox 30"/>
          <p:cNvSpPr txBox="1"/>
          <p:nvPr/>
        </p:nvSpPr>
        <p:spPr>
          <a:xfrm>
            <a:off x="237412" y="21014"/>
            <a:ext cx="4267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1600" b="1" dirty="0" smtClean="0">
                <a:solidFill>
                  <a:schemeClr val="tx2">
                    <a:lumMod val="75000"/>
                  </a:schemeClr>
                </a:solidFill>
              </a:rPr>
              <a:t>Μονάδα Καρδιαγγειακής Πρόληψης &amp;  Έρευνας </a:t>
            </a:r>
            <a:endParaRPr lang="en-US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Εργαστήριο &amp; Κλινική Παθολογικής Φυσιολογίας 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551246" y="3428"/>
            <a:ext cx="41511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Ιατρικό Τμήμα Σχολής </a:t>
            </a:r>
            <a:r>
              <a:rPr lang="el-GR" sz="1600" dirty="0">
                <a:solidFill>
                  <a:schemeClr val="tx2">
                    <a:lumMod val="75000"/>
                  </a:schemeClr>
                </a:solidFill>
              </a:rPr>
              <a:t>Ε</a:t>
            </a:r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πιστημών Υγείας</a:t>
            </a:r>
            <a:endParaRPr lang="en-US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Εθνικό </a:t>
            </a:r>
            <a:r>
              <a:rPr lang="el-GR" sz="1600" dirty="0">
                <a:solidFill>
                  <a:schemeClr val="tx2">
                    <a:lumMod val="75000"/>
                  </a:schemeClr>
                </a:solidFill>
              </a:rPr>
              <a:t>&amp; Καποδιστριακό Πανεπιστήμιο Αθήνας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114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6" grpId="0" animBg="1"/>
      <p:bldP spid="24" grpId="0" animBg="1"/>
      <p:bldP spid="26" grpId="0" animBg="1"/>
      <p:bldP spid="2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29467" y="49614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41466" y="1356153"/>
            <a:ext cx="6837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Φυσική ιστορία καρδιαγγειακών νόσων &amp; βιοδείκτες</a:t>
            </a:r>
            <a:endParaRPr lang="el-GR" sz="12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80019" y="6616283"/>
            <a:ext cx="16898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© </a:t>
            </a:r>
            <a:r>
              <a:rPr lang="el-GR" sz="1000" dirty="0" smtClean="0">
                <a:solidFill>
                  <a:schemeClr val="tx2">
                    <a:lumMod val="75000"/>
                  </a:schemeClr>
                </a:solidFill>
              </a:rPr>
              <a:t>Αθανάσιος Δ Πρωτογέρου</a:t>
            </a:r>
            <a:endParaRPr lang="en-US" sz="1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Freeform 2"/>
          <p:cNvSpPr>
            <a:spLocks/>
          </p:cNvSpPr>
          <p:nvPr/>
        </p:nvSpPr>
        <p:spPr bwMode="auto">
          <a:xfrm>
            <a:off x="244887" y="1981199"/>
            <a:ext cx="8680450" cy="4294188"/>
          </a:xfrm>
          <a:custGeom>
            <a:avLst/>
            <a:gdLst>
              <a:gd name="T0" fmla="*/ 2 w 5469"/>
              <a:gd name="T1" fmla="*/ 2567 h 2705"/>
              <a:gd name="T2" fmla="*/ 53 w 5469"/>
              <a:gd name="T3" fmla="*/ 2160 h 2705"/>
              <a:gd name="T4" fmla="*/ 161 w 5469"/>
              <a:gd name="T5" fmla="*/ 1775 h 2705"/>
              <a:gd name="T6" fmla="*/ 321 w 5469"/>
              <a:gd name="T7" fmla="*/ 1417 h 2705"/>
              <a:gd name="T8" fmla="*/ 527 w 5469"/>
              <a:gd name="T9" fmla="*/ 1088 h 2705"/>
              <a:gd name="T10" fmla="*/ 779 w 5469"/>
              <a:gd name="T11" fmla="*/ 793 h 2705"/>
              <a:gd name="T12" fmla="*/ 1069 w 5469"/>
              <a:gd name="T13" fmla="*/ 537 h 2705"/>
              <a:gd name="T14" fmla="*/ 1392 w 5469"/>
              <a:gd name="T15" fmla="*/ 327 h 2705"/>
              <a:gd name="T16" fmla="*/ 1746 w 5469"/>
              <a:gd name="T17" fmla="*/ 164 h 2705"/>
              <a:gd name="T18" fmla="*/ 2124 w 5469"/>
              <a:gd name="T19" fmla="*/ 54 h 2705"/>
              <a:gd name="T20" fmla="*/ 2522 w 5469"/>
              <a:gd name="T21" fmla="*/ 2 h 2705"/>
              <a:gd name="T22" fmla="*/ 2931 w 5469"/>
              <a:gd name="T23" fmla="*/ 12 h 2705"/>
              <a:gd name="T24" fmla="*/ 3331 w 5469"/>
              <a:gd name="T25" fmla="*/ 84 h 2705"/>
              <a:gd name="T26" fmla="*/ 3717 w 5469"/>
              <a:gd name="T27" fmla="*/ 212 h 2705"/>
              <a:gd name="T28" fmla="*/ 4077 w 5469"/>
              <a:gd name="T29" fmla="*/ 391 h 2705"/>
              <a:gd name="T30" fmla="*/ 4410 w 5469"/>
              <a:gd name="T31" fmla="*/ 619 h 2705"/>
              <a:gd name="T32" fmla="*/ 4709 w 5469"/>
              <a:gd name="T33" fmla="*/ 888 h 2705"/>
              <a:gd name="T34" fmla="*/ 4967 w 5469"/>
              <a:gd name="T35" fmla="*/ 1194 h 2705"/>
              <a:gd name="T36" fmla="*/ 5178 w 5469"/>
              <a:gd name="T37" fmla="*/ 1533 h 2705"/>
              <a:gd name="T38" fmla="*/ 5335 w 5469"/>
              <a:gd name="T39" fmla="*/ 1902 h 2705"/>
              <a:gd name="T40" fmla="*/ 5436 w 5469"/>
              <a:gd name="T41" fmla="*/ 2294 h 2705"/>
              <a:gd name="T42" fmla="*/ 5469 w 5469"/>
              <a:gd name="T43" fmla="*/ 2705 h 2705"/>
              <a:gd name="T44" fmla="*/ 4264 w 5469"/>
              <a:gd name="T45" fmla="*/ 2537 h 2705"/>
              <a:gd name="T46" fmla="*/ 4221 w 5469"/>
              <a:gd name="T47" fmla="*/ 2296 h 2705"/>
              <a:gd name="T48" fmla="*/ 4146 w 5469"/>
              <a:gd name="T49" fmla="*/ 2068 h 2705"/>
              <a:gd name="T50" fmla="*/ 4038 w 5469"/>
              <a:gd name="T51" fmla="*/ 1855 h 2705"/>
              <a:gd name="T52" fmla="*/ 3904 w 5469"/>
              <a:gd name="T53" fmla="*/ 1661 h 2705"/>
              <a:gd name="T54" fmla="*/ 3743 w 5469"/>
              <a:gd name="T55" fmla="*/ 1491 h 2705"/>
              <a:gd name="T56" fmla="*/ 3559 w 5469"/>
              <a:gd name="T57" fmla="*/ 1344 h 2705"/>
              <a:gd name="T58" fmla="*/ 3357 w 5469"/>
              <a:gd name="T59" fmla="*/ 1226 h 2705"/>
              <a:gd name="T60" fmla="*/ 3138 w 5469"/>
              <a:gd name="T61" fmla="*/ 1138 h 2705"/>
              <a:gd name="T62" fmla="*/ 2904 w 5469"/>
              <a:gd name="T63" fmla="*/ 1082 h 2705"/>
              <a:gd name="T64" fmla="*/ 2658 w 5469"/>
              <a:gd name="T65" fmla="*/ 1064 h 2705"/>
              <a:gd name="T66" fmla="*/ 2419 w 5469"/>
              <a:gd name="T67" fmla="*/ 1082 h 2705"/>
              <a:gd name="T68" fmla="*/ 2195 w 5469"/>
              <a:gd name="T69" fmla="*/ 1138 h 2705"/>
              <a:gd name="T70" fmla="*/ 1986 w 5469"/>
              <a:gd name="T71" fmla="*/ 1226 h 2705"/>
              <a:gd name="T72" fmla="*/ 1797 w 5469"/>
              <a:gd name="T73" fmla="*/ 1344 h 2705"/>
              <a:gd name="T74" fmla="*/ 1630 w 5469"/>
              <a:gd name="T75" fmla="*/ 1491 h 2705"/>
              <a:gd name="T76" fmla="*/ 1482 w 5469"/>
              <a:gd name="T77" fmla="*/ 1661 h 2705"/>
              <a:gd name="T78" fmla="*/ 1360 w 5469"/>
              <a:gd name="T79" fmla="*/ 1855 h 2705"/>
              <a:gd name="T80" fmla="*/ 1264 w 5469"/>
              <a:gd name="T81" fmla="*/ 2068 h 2705"/>
              <a:gd name="T82" fmla="*/ 1195 w 5469"/>
              <a:gd name="T83" fmla="*/ 2296 h 2705"/>
              <a:gd name="T84" fmla="*/ 1156 w 5469"/>
              <a:gd name="T85" fmla="*/ 2537 h 27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469" h="2705">
                <a:moveTo>
                  <a:pt x="1148" y="2705"/>
                </a:moveTo>
                <a:lnTo>
                  <a:pt x="0" y="2705"/>
                </a:lnTo>
                <a:lnTo>
                  <a:pt x="2" y="2567"/>
                </a:lnTo>
                <a:lnTo>
                  <a:pt x="12" y="2428"/>
                </a:lnTo>
                <a:lnTo>
                  <a:pt x="29" y="2294"/>
                </a:lnTo>
                <a:lnTo>
                  <a:pt x="53" y="2160"/>
                </a:lnTo>
                <a:lnTo>
                  <a:pt x="83" y="2030"/>
                </a:lnTo>
                <a:lnTo>
                  <a:pt x="118" y="1902"/>
                </a:lnTo>
                <a:lnTo>
                  <a:pt x="161" y="1775"/>
                </a:lnTo>
                <a:lnTo>
                  <a:pt x="209" y="1653"/>
                </a:lnTo>
                <a:lnTo>
                  <a:pt x="262" y="1533"/>
                </a:lnTo>
                <a:lnTo>
                  <a:pt x="321" y="1417"/>
                </a:lnTo>
                <a:lnTo>
                  <a:pt x="386" y="1304"/>
                </a:lnTo>
                <a:lnTo>
                  <a:pt x="455" y="1194"/>
                </a:lnTo>
                <a:lnTo>
                  <a:pt x="527" y="1088"/>
                </a:lnTo>
                <a:lnTo>
                  <a:pt x="608" y="986"/>
                </a:lnTo>
                <a:lnTo>
                  <a:pt x="691" y="888"/>
                </a:lnTo>
                <a:lnTo>
                  <a:pt x="779" y="793"/>
                </a:lnTo>
                <a:lnTo>
                  <a:pt x="872" y="703"/>
                </a:lnTo>
                <a:lnTo>
                  <a:pt x="968" y="619"/>
                </a:lnTo>
                <a:lnTo>
                  <a:pt x="1069" y="537"/>
                </a:lnTo>
                <a:lnTo>
                  <a:pt x="1173" y="463"/>
                </a:lnTo>
                <a:lnTo>
                  <a:pt x="1282" y="391"/>
                </a:lnTo>
                <a:lnTo>
                  <a:pt x="1392" y="327"/>
                </a:lnTo>
                <a:lnTo>
                  <a:pt x="1508" y="267"/>
                </a:lnTo>
                <a:lnTo>
                  <a:pt x="1624" y="212"/>
                </a:lnTo>
                <a:lnTo>
                  <a:pt x="1746" y="164"/>
                </a:lnTo>
                <a:lnTo>
                  <a:pt x="1868" y="120"/>
                </a:lnTo>
                <a:lnTo>
                  <a:pt x="1996" y="84"/>
                </a:lnTo>
                <a:lnTo>
                  <a:pt x="2124" y="54"/>
                </a:lnTo>
                <a:lnTo>
                  <a:pt x="2254" y="30"/>
                </a:lnTo>
                <a:lnTo>
                  <a:pt x="2388" y="12"/>
                </a:lnTo>
                <a:lnTo>
                  <a:pt x="2522" y="2"/>
                </a:lnTo>
                <a:lnTo>
                  <a:pt x="2658" y="0"/>
                </a:lnTo>
                <a:lnTo>
                  <a:pt x="2796" y="2"/>
                </a:lnTo>
                <a:lnTo>
                  <a:pt x="2931" y="12"/>
                </a:lnTo>
                <a:lnTo>
                  <a:pt x="3067" y="30"/>
                </a:lnTo>
                <a:lnTo>
                  <a:pt x="3199" y="54"/>
                </a:lnTo>
                <a:lnTo>
                  <a:pt x="3331" y="84"/>
                </a:lnTo>
                <a:lnTo>
                  <a:pt x="3463" y="120"/>
                </a:lnTo>
                <a:lnTo>
                  <a:pt x="3591" y="164"/>
                </a:lnTo>
                <a:lnTo>
                  <a:pt x="3717" y="212"/>
                </a:lnTo>
                <a:lnTo>
                  <a:pt x="3839" y="267"/>
                </a:lnTo>
                <a:lnTo>
                  <a:pt x="3959" y="327"/>
                </a:lnTo>
                <a:lnTo>
                  <a:pt x="4077" y="391"/>
                </a:lnTo>
                <a:lnTo>
                  <a:pt x="4191" y="463"/>
                </a:lnTo>
                <a:lnTo>
                  <a:pt x="4304" y="537"/>
                </a:lnTo>
                <a:lnTo>
                  <a:pt x="4410" y="619"/>
                </a:lnTo>
                <a:lnTo>
                  <a:pt x="4514" y="703"/>
                </a:lnTo>
                <a:lnTo>
                  <a:pt x="4615" y="793"/>
                </a:lnTo>
                <a:lnTo>
                  <a:pt x="4709" y="888"/>
                </a:lnTo>
                <a:lnTo>
                  <a:pt x="4800" y="986"/>
                </a:lnTo>
                <a:lnTo>
                  <a:pt x="4886" y="1088"/>
                </a:lnTo>
                <a:lnTo>
                  <a:pt x="4967" y="1194"/>
                </a:lnTo>
                <a:lnTo>
                  <a:pt x="5042" y="1304"/>
                </a:lnTo>
                <a:lnTo>
                  <a:pt x="5113" y="1417"/>
                </a:lnTo>
                <a:lnTo>
                  <a:pt x="5178" y="1533"/>
                </a:lnTo>
                <a:lnTo>
                  <a:pt x="5237" y="1653"/>
                </a:lnTo>
                <a:lnTo>
                  <a:pt x="5290" y="1775"/>
                </a:lnTo>
                <a:lnTo>
                  <a:pt x="5335" y="1902"/>
                </a:lnTo>
                <a:lnTo>
                  <a:pt x="5377" y="2030"/>
                </a:lnTo>
                <a:lnTo>
                  <a:pt x="5410" y="2160"/>
                </a:lnTo>
                <a:lnTo>
                  <a:pt x="5436" y="2294"/>
                </a:lnTo>
                <a:lnTo>
                  <a:pt x="5455" y="2428"/>
                </a:lnTo>
                <a:lnTo>
                  <a:pt x="5467" y="2567"/>
                </a:lnTo>
                <a:lnTo>
                  <a:pt x="5469" y="2705"/>
                </a:lnTo>
                <a:lnTo>
                  <a:pt x="4272" y="2705"/>
                </a:lnTo>
                <a:lnTo>
                  <a:pt x="4270" y="2621"/>
                </a:lnTo>
                <a:lnTo>
                  <a:pt x="4264" y="2537"/>
                </a:lnTo>
                <a:lnTo>
                  <a:pt x="4254" y="2455"/>
                </a:lnTo>
                <a:lnTo>
                  <a:pt x="4239" y="2374"/>
                </a:lnTo>
                <a:lnTo>
                  <a:pt x="4221" y="2296"/>
                </a:lnTo>
                <a:lnTo>
                  <a:pt x="4199" y="2218"/>
                </a:lnTo>
                <a:lnTo>
                  <a:pt x="4174" y="2142"/>
                </a:lnTo>
                <a:lnTo>
                  <a:pt x="4146" y="2068"/>
                </a:lnTo>
                <a:lnTo>
                  <a:pt x="4113" y="1994"/>
                </a:lnTo>
                <a:lnTo>
                  <a:pt x="4077" y="1924"/>
                </a:lnTo>
                <a:lnTo>
                  <a:pt x="4038" y="1855"/>
                </a:lnTo>
                <a:lnTo>
                  <a:pt x="3996" y="1787"/>
                </a:lnTo>
                <a:lnTo>
                  <a:pt x="3951" y="1723"/>
                </a:lnTo>
                <a:lnTo>
                  <a:pt x="3904" y="1661"/>
                </a:lnTo>
                <a:lnTo>
                  <a:pt x="3853" y="1603"/>
                </a:lnTo>
                <a:lnTo>
                  <a:pt x="3800" y="1545"/>
                </a:lnTo>
                <a:lnTo>
                  <a:pt x="3743" y="1491"/>
                </a:lnTo>
                <a:lnTo>
                  <a:pt x="3683" y="1439"/>
                </a:lnTo>
                <a:lnTo>
                  <a:pt x="3622" y="1391"/>
                </a:lnTo>
                <a:lnTo>
                  <a:pt x="3559" y="1344"/>
                </a:lnTo>
                <a:lnTo>
                  <a:pt x="3494" y="1302"/>
                </a:lnTo>
                <a:lnTo>
                  <a:pt x="3428" y="1262"/>
                </a:lnTo>
                <a:lnTo>
                  <a:pt x="3357" y="1226"/>
                </a:lnTo>
                <a:lnTo>
                  <a:pt x="3286" y="1192"/>
                </a:lnTo>
                <a:lnTo>
                  <a:pt x="3213" y="1162"/>
                </a:lnTo>
                <a:lnTo>
                  <a:pt x="3138" y="1138"/>
                </a:lnTo>
                <a:lnTo>
                  <a:pt x="3061" y="1114"/>
                </a:lnTo>
                <a:lnTo>
                  <a:pt x="2983" y="1096"/>
                </a:lnTo>
                <a:lnTo>
                  <a:pt x="2904" y="1082"/>
                </a:lnTo>
                <a:lnTo>
                  <a:pt x="2823" y="1072"/>
                </a:lnTo>
                <a:lnTo>
                  <a:pt x="2742" y="1066"/>
                </a:lnTo>
                <a:lnTo>
                  <a:pt x="2658" y="1064"/>
                </a:lnTo>
                <a:lnTo>
                  <a:pt x="2577" y="1066"/>
                </a:lnTo>
                <a:lnTo>
                  <a:pt x="2498" y="1072"/>
                </a:lnTo>
                <a:lnTo>
                  <a:pt x="2419" y="1082"/>
                </a:lnTo>
                <a:lnTo>
                  <a:pt x="2343" y="1096"/>
                </a:lnTo>
                <a:lnTo>
                  <a:pt x="2268" y="1114"/>
                </a:lnTo>
                <a:lnTo>
                  <a:pt x="2195" y="1138"/>
                </a:lnTo>
                <a:lnTo>
                  <a:pt x="2124" y="1162"/>
                </a:lnTo>
                <a:lnTo>
                  <a:pt x="2053" y="1192"/>
                </a:lnTo>
                <a:lnTo>
                  <a:pt x="1986" y="1226"/>
                </a:lnTo>
                <a:lnTo>
                  <a:pt x="1921" y="1262"/>
                </a:lnTo>
                <a:lnTo>
                  <a:pt x="1858" y="1302"/>
                </a:lnTo>
                <a:lnTo>
                  <a:pt x="1797" y="1344"/>
                </a:lnTo>
                <a:lnTo>
                  <a:pt x="1738" y="1391"/>
                </a:lnTo>
                <a:lnTo>
                  <a:pt x="1683" y="1439"/>
                </a:lnTo>
                <a:lnTo>
                  <a:pt x="1630" y="1491"/>
                </a:lnTo>
                <a:lnTo>
                  <a:pt x="1577" y="1545"/>
                </a:lnTo>
                <a:lnTo>
                  <a:pt x="1530" y="1603"/>
                </a:lnTo>
                <a:lnTo>
                  <a:pt x="1482" y="1661"/>
                </a:lnTo>
                <a:lnTo>
                  <a:pt x="1439" y="1723"/>
                </a:lnTo>
                <a:lnTo>
                  <a:pt x="1398" y="1787"/>
                </a:lnTo>
                <a:lnTo>
                  <a:pt x="1360" y="1855"/>
                </a:lnTo>
                <a:lnTo>
                  <a:pt x="1325" y="1924"/>
                </a:lnTo>
                <a:lnTo>
                  <a:pt x="1293" y="1994"/>
                </a:lnTo>
                <a:lnTo>
                  <a:pt x="1264" y="2068"/>
                </a:lnTo>
                <a:lnTo>
                  <a:pt x="1238" y="2142"/>
                </a:lnTo>
                <a:lnTo>
                  <a:pt x="1215" y="2218"/>
                </a:lnTo>
                <a:lnTo>
                  <a:pt x="1195" y="2296"/>
                </a:lnTo>
                <a:lnTo>
                  <a:pt x="1179" y="2374"/>
                </a:lnTo>
                <a:lnTo>
                  <a:pt x="1165" y="2455"/>
                </a:lnTo>
                <a:lnTo>
                  <a:pt x="1156" y="2537"/>
                </a:lnTo>
                <a:lnTo>
                  <a:pt x="1150" y="2621"/>
                </a:lnTo>
                <a:lnTo>
                  <a:pt x="1148" y="2705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endParaRPr lang="en-US"/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567898" y="5858931"/>
            <a:ext cx="109517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33CC33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l-GR" sz="1600" dirty="0" smtClean="0">
                <a:solidFill>
                  <a:srgbClr val="FFFF00"/>
                </a:solidFill>
                <a:cs typeface="Arial" charset="0"/>
              </a:rPr>
              <a:t>Γονιδίωμα</a:t>
            </a:r>
            <a:endParaRPr lang="en-US" sz="1600" dirty="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blackWhite">
          <a:xfrm>
            <a:off x="735863" y="4169841"/>
            <a:ext cx="158929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l-GR" sz="1600" dirty="0" smtClean="0">
                <a:solidFill>
                  <a:schemeClr val="accent3"/>
                </a:solidFill>
                <a:cs typeface="Arial" charset="0"/>
              </a:rPr>
              <a:t>Παράγοντες </a:t>
            </a:r>
          </a:p>
          <a:p>
            <a:pPr algn="ctr" eaLnBrk="0" hangingPunct="0"/>
            <a:r>
              <a:rPr lang="el-GR" sz="1600" dirty="0" smtClean="0">
                <a:solidFill>
                  <a:schemeClr val="accent3"/>
                </a:solidFill>
                <a:cs typeface="Arial" charset="0"/>
              </a:rPr>
              <a:t>καρδιαγγειακού</a:t>
            </a:r>
          </a:p>
          <a:p>
            <a:pPr algn="ctr" eaLnBrk="0" hangingPunct="0"/>
            <a:r>
              <a:rPr lang="el-GR" sz="1600" dirty="0" smtClean="0">
                <a:solidFill>
                  <a:schemeClr val="accent3"/>
                </a:solidFill>
                <a:cs typeface="Arial" charset="0"/>
              </a:rPr>
              <a:t>κινδύνου</a:t>
            </a:r>
            <a:endParaRPr lang="en-US" sz="1600" dirty="0">
              <a:solidFill>
                <a:schemeClr val="accent3"/>
              </a:solidFill>
              <a:cs typeface="Arial" charset="0"/>
            </a:endParaRP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blackWhite">
          <a:xfrm>
            <a:off x="2041204" y="2696644"/>
            <a:ext cx="219593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Υποκλινική (προκλινική)</a:t>
            </a:r>
          </a:p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δυσλειτουργία &amp;</a:t>
            </a:r>
          </a:p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«βλάβη»</a:t>
            </a:r>
          </a:p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καρδιαγγειακή</a:t>
            </a:r>
          </a:p>
          <a:p>
            <a:pPr algn="ctr" eaLnBrk="0" hangingPunct="0"/>
            <a:endParaRPr lang="en-US" sz="16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7575078" y="5858931"/>
            <a:ext cx="94128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33CC33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Θάν</a:t>
            </a:r>
            <a:r>
              <a:rPr lang="el-GR" sz="1600" dirty="0">
                <a:solidFill>
                  <a:schemeClr val="bg1"/>
                </a:solidFill>
                <a:cs typeface="Arial" charset="0"/>
              </a:rPr>
              <a:t>α</a:t>
            </a:r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τος</a:t>
            </a:r>
            <a:endParaRPr lang="en-US" sz="16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62979" y="4492848"/>
            <a:ext cx="3082895" cy="2846933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r>
              <a:rPr lang="el-GR" sz="2200" dirty="0" smtClean="0">
                <a:solidFill>
                  <a:schemeClr val="tx2">
                    <a:lumMod val="75000"/>
                  </a:schemeClr>
                </a:solidFill>
              </a:rPr>
              <a:t>Τροποποιήσιμοι</a:t>
            </a:r>
          </a:p>
          <a:p>
            <a:r>
              <a:rPr lang="el-GR" sz="2200" dirty="0">
                <a:solidFill>
                  <a:schemeClr val="tx2">
                    <a:lumMod val="75000"/>
                  </a:schemeClr>
                </a:solidFill>
              </a:rPr>
              <a:t>β</a:t>
            </a:r>
            <a:r>
              <a:rPr lang="el-GR" sz="2200" dirty="0" smtClean="0">
                <a:solidFill>
                  <a:schemeClr val="tx2">
                    <a:lumMod val="75000"/>
                  </a:schemeClr>
                </a:solidFill>
              </a:rPr>
              <a:t>ιοδείκτες (ΤΒ)</a:t>
            </a:r>
          </a:p>
          <a:p>
            <a:endParaRPr lang="el-GR" sz="12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l-GR" sz="1300" b="1" dirty="0" smtClean="0">
                <a:solidFill>
                  <a:schemeClr val="tx2">
                    <a:lumMod val="75000"/>
                  </a:schemeClr>
                </a:solidFill>
              </a:rPr>
              <a:t>Αιμοδυναμικοί </a:t>
            </a:r>
            <a:r>
              <a:rPr lang="el-GR" sz="1100" b="1" dirty="0" smtClean="0">
                <a:solidFill>
                  <a:schemeClr val="tx2">
                    <a:lumMod val="75000"/>
                  </a:schemeClr>
                </a:solidFill>
              </a:rPr>
              <a:t>(π.χ. αρτ. πίεσης)</a:t>
            </a:r>
          </a:p>
          <a:p>
            <a:pPr marL="342900" indent="-342900">
              <a:buFont typeface="Arial"/>
              <a:buChar char="•"/>
            </a:pPr>
            <a:r>
              <a:rPr lang="el-GR" sz="1300" b="1" dirty="0" smtClean="0">
                <a:solidFill>
                  <a:schemeClr val="tx2">
                    <a:lumMod val="75000"/>
                  </a:schemeClr>
                </a:solidFill>
              </a:rPr>
              <a:t>Μεταβολικοί   </a:t>
            </a:r>
            <a:r>
              <a:rPr lang="el-GR" sz="1100" b="1" dirty="0" smtClean="0">
                <a:solidFill>
                  <a:schemeClr val="tx2">
                    <a:lumMod val="75000"/>
                  </a:schemeClr>
                </a:solidFill>
              </a:rPr>
              <a:t>(π.χ. γλυκόζη, λιπίδια)</a:t>
            </a:r>
          </a:p>
          <a:p>
            <a:pPr marL="342900" indent="-342900">
              <a:buFont typeface="Arial"/>
              <a:buChar char="•"/>
            </a:pPr>
            <a:r>
              <a:rPr lang="el-GR" sz="1300" b="1" dirty="0" smtClean="0">
                <a:solidFill>
                  <a:schemeClr val="tx2">
                    <a:lumMod val="75000"/>
                  </a:schemeClr>
                </a:solidFill>
              </a:rPr>
              <a:t>Καπνίσματος</a:t>
            </a:r>
          </a:p>
          <a:p>
            <a:pPr marL="342900" indent="-342900">
              <a:buFont typeface="Arial"/>
              <a:buChar char="•"/>
            </a:pPr>
            <a:r>
              <a:rPr lang="el-GR" sz="1300" dirty="0" smtClean="0">
                <a:solidFill>
                  <a:schemeClr val="tx2">
                    <a:lumMod val="75000"/>
                  </a:schemeClr>
                </a:solidFill>
              </a:rPr>
              <a:t>Καθιστικής ζωής</a:t>
            </a:r>
            <a:endParaRPr lang="el-GR" sz="1300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l-GR" sz="1300" dirty="0" smtClean="0">
                <a:solidFill>
                  <a:schemeClr val="tx2">
                    <a:lumMod val="75000"/>
                  </a:schemeClr>
                </a:solidFill>
              </a:rPr>
              <a:t>Παχυσαρκίας</a:t>
            </a:r>
          </a:p>
          <a:p>
            <a:pPr marL="342900" indent="-342900">
              <a:buFont typeface="Arial"/>
              <a:buChar char="•"/>
            </a:pPr>
            <a:r>
              <a:rPr lang="el-GR" sz="1300" dirty="0" smtClean="0">
                <a:solidFill>
                  <a:schemeClr val="tx2">
                    <a:lumMod val="75000"/>
                  </a:schemeClr>
                </a:solidFill>
              </a:rPr>
              <a:t>Στρες - συμπεριφοράς</a:t>
            </a:r>
          </a:p>
          <a:p>
            <a:pPr marL="342900" indent="-342900">
              <a:buFont typeface="Arial"/>
              <a:buChar char="•"/>
            </a:pPr>
            <a:r>
              <a:rPr lang="el-GR" sz="1300" dirty="0">
                <a:solidFill>
                  <a:schemeClr val="tx2">
                    <a:lumMod val="75000"/>
                  </a:schemeClr>
                </a:solidFill>
              </a:rPr>
              <a:t>Φ</a:t>
            </a:r>
            <a:r>
              <a:rPr lang="el-GR" sz="1300" dirty="0" smtClean="0">
                <a:solidFill>
                  <a:schemeClr val="tx2">
                    <a:lumMod val="75000"/>
                  </a:schemeClr>
                </a:solidFill>
              </a:rPr>
              <a:t>λεγμονής - αυτοανοσίας - λοίμωξης</a:t>
            </a:r>
            <a:endParaRPr lang="el-GR" sz="1300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/>
              <a:buChar char="•"/>
            </a:pPr>
            <a:endParaRPr lang="el-GR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blackWhite">
          <a:xfrm>
            <a:off x="5093206" y="2628912"/>
            <a:ext cx="179588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Εκδήλωση</a:t>
            </a:r>
          </a:p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(αντιρροπούμενης)</a:t>
            </a:r>
          </a:p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 καρδιαγγειακής </a:t>
            </a:r>
          </a:p>
          <a:p>
            <a:pPr algn="ctr" eaLnBrk="0" hangingPunct="0"/>
            <a:r>
              <a:rPr lang="el-GR" sz="1600" dirty="0">
                <a:solidFill>
                  <a:schemeClr val="bg1"/>
                </a:solidFill>
                <a:cs typeface="Arial" charset="0"/>
              </a:rPr>
              <a:t>ν</a:t>
            </a:r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όσου -</a:t>
            </a:r>
          </a:p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 συνδρόμου</a:t>
            </a:r>
            <a:endParaRPr lang="en-US" sz="16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9" name="Block Arc 28"/>
          <p:cNvSpPr/>
          <p:nvPr/>
        </p:nvSpPr>
        <p:spPr>
          <a:xfrm>
            <a:off x="2163693" y="3748463"/>
            <a:ext cx="4719104" cy="4887538"/>
          </a:xfrm>
          <a:prstGeom prst="blockArc">
            <a:avLst>
              <a:gd name="adj1" fmla="val 10707240"/>
              <a:gd name="adj2" fmla="val 5688"/>
              <a:gd name="adj3" fmla="val 3941"/>
            </a:avLst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Block Arc 30"/>
          <p:cNvSpPr/>
          <p:nvPr/>
        </p:nvSpPr>
        <p:spPr>
          <a:xfrm>
            <a:off x="2502959" y="4027863"/>
            <a:ext cx="4050241" cy="4354137"/>
          </a:xfrm>
          <a:prstGeom prst="blockArc">
            <a:avLst>
              <a:gd name="adj1" fmla="val 10747627"/>
              <a:gd name="adj2" fmla="val 21560843"/>
              <a:gd name="adj3" fmla="val 5113"/>
            </a:avLst>
          </a:prstGeom>
          <a:gradFill flip="none" rotWithShape="1">
            <a:gsLst>
              <a:gs pos="64000">
                <a:schemeClr val="accent3"/>
              </a:gs>
              <a:gs pos="0">
                <a:srgbClr val="FFFFFF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Block Arc 23"/>
          <p:cNvSpPr/>
          <p:nvPr/>
        </p:nvSpPr>
        <p:spPr>
          <a:xfrm>
            <a:off x="-76202" y="1756108"/>
            <a:ext cx="9144002" cy="8911892"/>
          </a:xfrm>
          <a:prstGeom prst="blockArc">
            <a:avLst>
              <a:gd name="adj1" fmla="val 10707240"/>
              <a:gd name="adj2" fmla="val 88420"/>
              <a:gd name="adj3" fmla="val 3925"/>
            </a:avLst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347206" y="4961467"/>
            <a:ext cx="469394" cy="203199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blackWhite">
          <a:xfrm>
            <a:off x="6648692" y="4020083"/>
            <a:ext cx="191921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Υποτροπή ή </a:t>
            </a:r>
          </a:p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μη-αντιρροπούμενη</a:t>
            </a:r>
          </a:p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(ανεπάρκεια)</a:t>
            </a:r>
          </a:p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καρδιαγγειακής</a:t>
            </a:r>
          </a:p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νόσος</a:t>
            </a:r>
          </a:p>
        </p:txBody>
      </p:sp>
      <p:sp>
        <p:nvSpPr>
          <p:cNvPr id="33" name="Text Box 6"/>
          <p:cNvSpPr txBox="1">
            <a:spLocks noChangeArrowheads="1"/>
          </p:cNvSpPr>
          <p:nvPr/>
        </p:nvSpPr>
        <p:spPr bwMode="blackWhite">
          <a:xfrm>
            <a:off x="3180458" y="1820746"/>
            <a:ext cx="259127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l-GR" sz="1600" dirty="0" smtClean="0">
                <a:solidFill>
                  <a:srgbClr val="FFFF00"/>
                </a:solidFill>
                <a:cs typeface="Arial" charset="0"/>
              </a:rPr>
              <a:t>Μίκρο &amp; μάκρο-περιβάλλον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151552" y="1612624"/>
            <a:ext cx="1663072" cy="830997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Ηλικία</a:t>
            </a:r>
          </a:p>
          <a:p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Φύλο</a:t>
            </a:r>
          </a:p>
          <a:p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ΤΒ 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938085" y="1700054"/>
            <a:ext cx="876539" cy="184726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938085" y="2197401"/>
            <a:ext cx="876539" cy="203199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7938085" y="1943401"/>
            <a:ext cx="876539" cy="203199"/>
          </a:xfrm>
          <a:prstGeom prst="rect">
            <a:avLst/>
          </a:prstGeom>
          <a:gradFill flip="none" rotWithShape="1">
            <a:gsLst>
              <a:gs pos="57000">
                <a:schemeClr val="accent3"/>
              </a:gs>
              <a:gs pos="0">
                <a:srgbClr val="FFFFFF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 rot="10800000" flipV="1">
            <a:off x="-2" y="761993"/>
            <a:ext cx="9144001" cy="3556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400" dirty="0" smtClean="0"/>
              <a:t>Παθολογική Φυσιολογία Ι  /  </a:t>
            </a:r>
            <a:r>
              <a:rPr lang="el-GR" sz="1400" dirty="0" smtClean="0"/>
              <a:t>2018 </a:t>
            </a:r>
            <a:r>
              <a:rPr lang="el-GR" sz="1400" dirty="0" smtClean="0"/>
              <a:t>- </a:t>
            </a:r>
            <a:r>
              <a:rPr lang="el-GR" sz="1400" dirty="0" smtClean="0"/>
              <a:t>2019 </a:t>
            </a:r>
            <a:r>
              <a:rPr lang="el-GR" sz="1400" dirty="0" smtClean="0"/>
              <a:t>/ Καρδιαγγειακό Σύστημα</a:t>
            </a:r>
            <a:endParaRPr lang="en-US" sz="1400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4535045" y="33866"/>
            <a:ext cx="0" cy="618812"/>
          </a:xfrm>
          <a:prstGeom prst="line">
            <a:avLst/>
          </a:prstGeom>
          <a:ln w="381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7" name="Picture 3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826" y="46209"/>
            <a:ext cx="351749" cy="567843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TextBox 37"/>
          <p:cNvSpPr txBox="1"/>
          <p:nvPr/>
        </p:nvSpPr>
        <p:spPr>
          <a:xfrm>
            <a:off x="237412" y="21014"/>
            <a:ext cx="4267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1600" b="1" dirty="0" smtClean="0">
                <a:solidFill>
                  <a:schemeClr val="tx2">
                    <a:lumMod val="75000"/>
                  </a:schemeClr>
                </a:solidFill>
              </a:rPr>
              <a:t>Μονάδα Καρδιαγγειακής Πρόληψης &amp;  Έρευνας </a:t>
            </a:r>
            <a:endParaRPr lang="en-US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Εργαστήριο &amp; Κλινική Παθολογικής Φυσιολογίας 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551246" y="3428"/>
            <a:ext cx="41511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Ιατρικό Τμήμα Σχολής </a:t>
            </a:r>
            <a:r>
              <a:rPr lang="el-GR" sz="1600" dirty="0">
                <a:solidFill>
                  <a:schemeClr val="tx2">
                    <a:lumMod val="75000"/>
                  </a:schemeClr>
                </a:solidFill>
              </a:rPr>
              <a:t>Ε</a:t>
            </a:r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πιστημών Υγείας</a:t>
            </a:r>
            <a:endParaRPr lang="en-US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Εθνικό </a:t>
            </a:r>
            <a:r>
              <a:rPr lang="el-GR" sz="1600" dirty="0">
                <a:solidFill>
                  <a:schemeClr val="tx2">
                    <a:lumMod val="75000"/>
                  </a:schemeClr>
                </a:solidFill>
              </a:rPr>
              <a:t>&amp; Καποδιστριακό Πανεπιστήμιο Αθήνας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952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0" grpId="0" animBg="1"/>
      <p:bldP spid="3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29467" y="49614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41466" y="1356153"/>
            <a:ext cx="6837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Φυσική ιστορία καρδιαγγειακών νόσων &amp; βιοδείκτες</a:t>
            </a:r>
            <a:endParaRPr lang="el-GR" sz="12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80019" y="6616283"/>
            <a:ext cx="16898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© </a:t>
            </a:r>
            <a:r>
              <a:rPr lang="el-GR" sz="1000" dirty="0" smtClean="0">
                <a:solidFill>
                  <a:schemeClr val="tx2">
                    <a:lumMod val="75000"/>
                  </a:schemeClr>
                </a:solidFill>
              </a:rPr>
              <a:t>Αθανάσιος Δ Πρωτογέρου</a:t>
            </a:r>
            <a:endParaRPr lang="en-US" sz="1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Freeform 2"/>
          <p:cNvSpPr>
            <a:spLocks/>
          </p:cNvSpPr>
          <p:nvPr/>
        </p:nvSpPr>
        <p:spPr bwMode="auto">
          <a:xfrm>
            <a:off x="244887" y="1981199"/>
            <a:ext cx="8680450" cy="4294188"/>
          </a:xfrm>
          <a:custGeom>
            <a:avLst/>
            <a:gdLst>
              <a:gd name="T0" fmla="*/ 2 w 5469"/>
              <a:gd name="T1" fmla="*/ 2567 h 2705"/>
              <a:gd name="T2" fmla="*/ 53 w 5469"/>
              <a:gd name="T3" fmla="*/ 2160 h 2705"/>
              <a:gd name="T4" fmla="*/ 161 w 5469"/>
              <a:gd name="T5" fmla="*/ 1775 h 2705"/>
              <a:gd name="T6" fmla="*/ 321 w 5469"/>
              <a:gd name="T7" fmla="*/ 1417 h 2705"/>
              <a:gd name="T8" fmla="*/ 527 w 5469"/>
              <a:gd name="T9" fmla="*/ 1088 h 2705"/>
              <a:gd name="T10" fmla="*/ 779 w 5469"/>
              <a:gd name="T11" fmla="*/ 793 h 2705"/>
              <a:gd name="T12" fmla="*/ 1069 w 5469"/>
              <a:gd name="T13" fmla="*/ 537 h 2705"/>
              <a:gd name="T14" fmla="*/ 1392 w 5469"/>
              <a:gd name="T15" fmla="*/ 327 h 2705"/>
              <a:gd name="T16" fmla="*/ 1746 w 5469"/>
              <a:gd name="T17" fmla="*/ 164 h 2705"/>
              <a:gd name="T18" fmla="*/ 2124 w 5469"/>
              <a:gd name="T19" fmla="*/ 54 h 2705"/>
              <a:gd name="T20" fmla="*/ 2522 w 5469"/>
              <a:gd name="T21" fmla="*/ 2 h 2705"/>
              <a:gd name="T22" fmla="*/ 2931 w 5469"/>
              <a:gd name="T23" fmla="*/ 12 h 2705"/>
              <a:gd name="T24" fmla="*/ 3331 w 5469"/>
              <a:gd name="T25" fmla="*/ 84 h 2705"/>
              <a:gd name="T26" fmla="*/ 3717 w 5469"/>
              <a:gd name="T27" fmla="*/ 212 h 2705"/>
              <a:gd name="T28" fmla="*/ 4077 w 5469"/>
              <a:gd name="T29" fmla="*/ 391 h 2705"/>
              <a:gd name="T30" fmla="*/ 4410 w 5469"/>
              <a:gd name="T31" fmla="*/ 619 h 2705"/>
              <a:gd name="T32" fmla="*/ 4709 w 5469"/>
              <a:gd name="T33" fmla="*/ 888 h 2705"/>
              <a:gd name="T34" fmla="*/ 4967 w 5469"/>
              <a:gd name="T35" fmla="*/ 1194 h 2705"/>
              <a:gd name="T36" fmla="*/ 5178 w 5469"/>
              <a:gd name="T37" fmla="*/ 1533 h 2705"/>
              <a:gd name="T38" fmla="*/ 5335 w 5469"/>
              <a:gd name="T39" fmla="*/ 1902 h 2705"/>
              <a:gd name="T40" fmla="*/ 5436 w 5469"/>
              <a:gd name="T41" fmla="*/ 2294 h 2705"/>
              <a:gd name="T42" fmla="*/ 5469 w 5469"/>
              <a:gd name="T43" fmla="*/ 2705 h 2705"/>
              <a:gd name="T44" fmla="*/ 4264 w 5469"/>
              <a:gd name="T45" fmla="*/ 2537 h 2705"/>
              <a:gd name="T46" fmla="*/ 4221 w 5469"/>
              <a:gd name="T47" fmla="*/ 2296 h 2705"/>
              <a:gd name="T48" fmla="*/ 4146 w 5469"/>
              <a:gd name="T49" fmla="*/ 2068 h 2705"/>
              <a:gd name="T50" fmla="*/ 4038 w 5469"/>
              <a:gd name="T51" fmla="*/ 1855 h 2705"/>
              <a:gd name="T52" fmla="*/ 3904 w 5469"/>
              <a:gd name="T53" fmla="*/ 1661 h 2705"/>
              <a:gd name="T54" fmla="*/ 3743 w 5469"/>
              <a:gd name="T55" fmla="*/ 1491 h 2705"/>
              <a:gd name="T56" fmla="*/ 3559 w 5469"/>
              <a:gd name="T57" fmla="*/ 1344 h 2705"/>
              <a:gd name="T58" fmla="*/ 3357 w 5469"/>
              <a:gd name="T59" fmla="*/ 1226 h 2705"/>
              <a:gd name="T60" fmla="*/ 3138 w 5469"/>
              <a:gd name="T61" fmla="*/ 1138 h 2705"/>
              <a:gd name="T62" fmla="*/ 2904 w 5469"/>
              <a:gd name="T63" fmla="*/ 1082 h 2705"/>
              <a:gd name="T64" fmla="*/ 2658 w 5469"/>
              <a:gd name="T65" fmla="*/ 1064 h 2705"/>
              <a:gd name="T66" fmla="*/ 2419 w 5469"/>
              <a:gd name="T67" fmla="*/ 1082 h 2705"/>
              <a:gd name="T68" fmla="*/ 2195 w 5469"/>
              <a:gd name="T69" fmla="*/ 1138 h 2705"/>
              <a:gd name="T70" fmla="*/ 1986 w 5469"/>
              <a:gd name="T71" fmla="*/ 1226 h 2705"/>
              <a:gd name="T72" fmla="*/ 1797 w 5469"/>
              <a:gd name="T73" fmla="*/ 1344 h 2705"/>
              <a:gd name="T74" fmla="*/ 1630 w 5469"/>
              <a:gd name="T75" fmla="*/ 1491 h 2705"/>
              <a:gd name="T76" fmla="*/ 1482 w 5469"/>
              <a:gd name="T77" fmla="*/ 1661 h 2705"/>
              <a:gd name="T78" fmla="*/ 1360 w 5469"/>
              <a:gd name="T79" fmla="*/ 1855 h 2705"/>
              <a:gd name="T80" fmla="*/ 1264 w 5469"/>
              <a:gd name="T81" fmla="*/ 2068 h 2705"/>
              <a:gd name="T82" fmla="*/ 1195 w 5469"/>
              <a:gd name="T83" fmla="*/ 2296 h 2705"/>
              <a:gd name="T84" fmla="*/ 1156 w 5469"/>
              <a:gd name="T85" fmla="*/ 2537 h 27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469" h="2705">
                <a:moveTo>
                  <a:pt x="1148" y="2705"/>
                </a:moveTo>
                <a:lnTo>
                  <a:pt x="0" y="2705"/>
                </a:lnTo>
                <a:lnTo>
                  <a:pt x="2" y="2567"/>
                </a:lnTo>
                <a:lnTo>
                  <a:pt x="12" y="2428"/>
                </a:lnTo>
                <a:lnTo>
                  <a:pt x="29" y="2294"/>
                </a:lnTo>
                <a:lnTo>
                  <a:pt x="53" y="2160"/>
                </a:lnTo>
                <a:lnTo>
                  <a:pt x="83" y="2030"/>
                </a:lnTo>
                <a:lnTo>
                  <a:pt x="118" y="1902"/>
                </a:lnTo>
                <a:lnTo>
                  <a:pt x="161" y="1775"/>
                </a:lnTo>
                <a:lnTo>
                  <a:pt x="209" y="1653"/>
                </a:lnTo>
                <a:lnTo>
                  <a:pt x="262" y="1533"/>
                </a:lnTo>
                <a:lnTo>
                  <a:pt x="321" y="1417"/>
                </a:lnTo>
                <a:lnTo>
                  <a:pt x="386" y="1304"/>
                </a:lnTo>
                <a:lnTo>
                  <a:pt x="455" y="1194"/>
                </a:lnTo>
                <a:lnTo>
                  <a:pt x="527" y="1088"/>
                </a:lnTo>
                <a:lnTo>
                  <a:pt x="608" y="986"/>
                </a:lnTo>
                <a:lnTo>
                  <a:pt x="691" y="888"/>
                </a:lnTo>
                <a:lnTo>
                  <a:pt x="779" y="793"/>
                </a:lnTo>
                <a:lnTo>
                  <a:pt x="872" y="703"/>
                </a:lnTo>
                <a:lnTo>
                  <a:pt x="968" y="619"/>
                </a:lnTo>
                <a:lnTo>
                  <a:pt x="1069" y="537"/>
                </a:lnTo>
                <a:lnTo>
                  <a:pt x="1173" y="463"/>
                </a:lnTo>
                <a:lnTo>
                  <a:pt x="1282" y="391"/>
                </a:lnTo>
                <a:lnTo>
                  <a:pt x="1392" y="327"/>
                </a:lnTo>
                <a:lnTo>
                  <a:pt x="1508" y="267"/>
                </a:lnTo>
                <a:lnTo>
                  <a:pt x="1624" y="212"/>
                </a:lnTo>
                <a:lnTo>
                  <a:pt x="1746" y="164"/>
                </a:lnTo>
                <a:lnTo>
                  <a:pt x="1868" y="120"/>
                </a:lnTo>
                <a:lnTo>
                  <a:pt x="1996" y="84"/>
                </a:lnTo>
                <a:lnTo>
                  <a:pt x="2124" y="54"/>
                </a:lnTo>
                <a:lnTo>
                  <a:pt x="2254" y="30"/>
                </a:lnTo>
                <a:lnTo>
                  <a:pt x="2388" y="12"/>
                </a:lnTo>
                <a:lnTo>
                  <a:pt x="2522" y="2"/>
                </a:lnTo>
                <a:lnTo>
                  <a:pt x="2658" y="0"/>
                </a:lnTo>
                <a:lnTo>
                  <a:pt x="2796" y="2"/>
                </a:lnTo>
                <a:lnTo>
                  <a:pt x="2931" y="12"/>
                </a:lnTo>
                <a:lnTo>
                  <a:pt x="3067" y="30"/>
                </a:lnTo>
                <a:lnTo>
                  <a:pt x="3199" y="54"/>
                </a:lnTo>
                <a:lnTo>
                  <a:pt x="3331" y="84"/>
                </a:lnTo>
                <a:lnTo>
                  <a:pt x="3463" y="120"/>
                </a:lnTo>
                <a:lnTo>
                  <a:pt x="3591" y="164"/>
                </a:lnTo>
                <a:lnTo>
                  <a:pt x="3717" y="212"/>
                </a:lnTo>
                <a:lnTo>
                  <a:pt x="3839" y="267"/>
                </a:lnTo>
                <a:lnTo>
                  <a:pt x="3959" y="327"/>
                </a:lnTo>
                <a:lnTo>
                  <a:pt x="4077" y="391"/>
                </a:lnTo>
                <a:lnTo>
                  <a:pt x="4191" y="463"/>
                </a:lnTo>
                <a:lnTo>
                  <a:pt x="4304" y="537"/>
                </a:lnTo>
                <a:lnTo>
                  <a:pt x="4410" y="619"/>
                </a:lnTo>
                <a:lnTo>
                  <a:pt x="4514" y="703"/>
                </a:lnTo>
                <a:lnTo>
                  <a:pt x="4615" y="793"/>
                </a:lnTo>
                <a:lnTo>
                  <a:pt x="4709" y="888"/>
                </a:lnTo>
                <a:lnTo>
                  <a:pt x="4800" y="986"/>
                </a:lnTo>
                <a:lnTo>
                  <a:pt x="4886" y="1088"/>
                </a:lnTo>
                <a:lnTo>
                  <a:pt x="4967" y="1194"/>
                </a:lnTo>
                <a:lnTo>
                  <a:pt x="5042" y="1304"/>
                </a:lnTo>
                <a:lnTo>
                  <a:pt x="5113" y="1417"/>
                </a:lnTo>
                <a:lnTo>
                  <a:pt x="5178" y="1533"/>
                </a:lnTo>
                <a:lnTo>
                  <a:pt x="5237" y="1653"/>
                </a:lnTo>
                <a:lnTo>
                  <a:pt x="5290" y="1775"/>
                </a:lnTo>
                <a:lnTo>
                  <a:pt x="5335" y="1902"/>
                </a:lnTo>
                <a:lnTo>
                  <a:pt x="5377" y="2030"/>
                </a:lnTo>
                <a:lnTo>
                  <a:pt x="5410" y="2160"/>
                </a:lnTo>
                <a:lnTo>
                  <a:pt x="5436" y="2294"/>
                </a:lnTo>
                <a:lnTo>
                  <a:pt x="5455" y="2428"/>
                </a:lnTo>
                <a:lnTo>
                  <a:pt x="5467" y="2567"/>
                </a:lnTo>
                <a:lnTo>
                  <a:pt x="5469" y="2705"/>
                </a:lnTo>
                <a:lnTo>
                  <a:pt x="4272" y="2705"/>
                </a:lnTo>
                <a:lnTo>
                  <a:pt x="4270" y="2621"/>
                </a:lnTo>
                <a:lnTo>
                  <a:pt x="4264" y="2537"/>
                </a:lnTo>
                <a:lnTo>
                  <a:pt x="4254" y="2455"/>
                </a:lnTo>
                <a:lnTo>
                  <a:pt x="4239" y="2374"/>
                </a:lnTo>
                <a:lnTo>
                  <a:pt x="4221" y="2296"/>
                </a:lnTo>
                <a:lnTo>
                  <a:pt x="4199" y="2218"/>
                </a:lnTo>
                <a:lnTo>
                  <a:pt x="4174" y="2142"/>
                </a:lnTo>
                <a:lnTo>
                  <a:pt x="4146" y="2068"/>
                </a:lnTo>
                <a:lnTo>
                  <a:pt x="4113" y="1994"/>
                </a:lnTo>
                <a:lnTo>
                  <a:pt x="4077" y="1924"/>
                </a:lnTo>
                <a:lnTo>
                  <a:pt x="4038" y="1855"/>
                </a:lnTo>
                <a:lnTo>
                  <a:pt x="3996" y="1787"/>
                </a:lnTo>
                <a:lnTo>
                  <a:pt x="3951" y="1723"/>
                </a:lnTo>
                <a:lnTo>
                  <a:pt x="3904" y="1661"/>
                </a:lnTo>
                <a:lnTo>
                  <a:pt x="3853" y="1603"/>
                </a:lnTo>
                <a:lnTo>
                  <a:pt x="3800" y="1545"/>
                </a:lnTo>
                <a:lnTo>
                  <a:pt x="3743" y="1491"/>
                </a:lnTo>
                <a:lnTo>
                  <a:pt x="3683" y="1439"/>
                </a:lnTo>
                <a:lnTo>
                  <a:pt x="3622" y="1391"/>
                </a:lnTo>
                <a:lnTo>
                  <a:pt x="3559" y="1344"/>
                </a:lnTo>
                <a:lnTo>
                  <a:pt x="3494" y="1302"/>
                </a:lnTo>
                <a:lnTo>
                  <a:pt x="3428" y="1262"/>
                </a:lnTo>
                <a:lnTo>
                  <a:pt x="3357" y="1226"/>
                </a:lnTo>
                <a:lnTo>
                  <a:pt x="3286" y="1192"/>
                </a:lnTo>
                <a:lnTo>
                  <a:pt x="3213" y="1162"/>
                </a:lnTo>
                <a:lnTo>
                  <a:pt x="3138" y="1138"/>
                </a:lnTo>
                <a:lnTo>
                  <a:pt x="3061" y="1114"/>
                </a:lnTo>
                <a:lnTo>
                  <a:pt x="2983" y="1096"/>
                </a:lnTo>
                <a:lnTo>
                  <a:pt x="2904" y="1082"/>
                </a:lnTo>
                <a:lnTo>
                  <a:pt x="2823" y="1072"/>
                </a:lnTo>
                <a:lnTo>
                  <a:pt x="2742" y="1066"/>
                </a:lnTo>
                <a:lnTo>
                  <a:pt x="2658" y="1064"/>
                </a:lnTo>
                <a:lnTo>
                  <a:pt x="2577" y="1066"/>
                </a:lnTo>
                <a:lnTo>
                  <a:pt x="2498" y="1072"/>
                </a:lnTo>
                <a:lnTo>
                  <a:pt x="2419" y="1082"/>
                </a:lnTo>
                <a:lnTo>
                  <a:pt x="2343" y="1096"/>
                </a:lnTo>
                <a:lnTo>
                  <a:pt x="2268" y="1114"/>
                </a:lnTo>
                <a:lnTo>
                  <a:pt x="2195" y="1138"/>
                </a:lnTo>
                <a:lnTo>
                  <a:pt x="2124" y="1162"/>
                </a:lnTo>
                <a:lnTo>
                  <a:pt x="2053" y="1192"/>
                </a:lnTo>
                <a:lnTo>
                  <a:pt x="1986" y="1226"/>
                </a:lnTo>
                <a:lnTo>
                  <a:pt x="1921" y="1262"/>
                </a:lnTo>
                <a:lnTo>
                  <a:pt x="1858" y="1302"/>
                </a:lnTo>
                <a:lnTo>
                  <a:pt x="1797" y="1344"/>
                </a:lnTo>
                <a:lnTo>
                  <a:pt x="1738" y="1391"/>
                </a:lnTo>
                <a:lnTo>
                  <a:pt x="1683" y="1439"/>
                </a:lnTo>
                <a:lnTo>
                  <a:pt x="1630" y="1491"/>
                </a:lnTo>
                <a:lnTo>
                  <a:pt x="1577" y="1545"/>
                </a:lnTo>
                <a:lnTo>
                  <a:pt x="1530" y="1603"/>
                </a:lnTo>
                <a:lnTo>
                  <a:pt x="1482" y="1661"/>
                </a:lnTo>
                <a:lnTo>
                  <a:pt x="1439" y="1723"/>
                </a:lnTo>
                <a:lnTo>
                  <a:pt x="1398" y="1787"/>
                </a:lnTo>
                <a:lnTo>
                  <a:pt x="1360" y="1855"/>
                </a:lnTo>
                <a:lnTo>
                  <a:pt x="1325" y="1924"/>
                </a:lnTo>
                <a:lnTo>
                  <a:pt x="1293" y="1994"/>
                </a:lnTo>
                <a:lnTo>
                  <a:pt x="1264" y="2068"/>
                </a:lnTo>
                <a:lnTo>
                  <a:pt x="1238" y="2142"/>
                </a:lnTo>
                <a:lnTo>
                  <a:pt x="1215" y="2218"/>
                </a:lnTo>
                <a:lnTo>
                  <a:pt x="1195" y="2296"/>
                </a:lnTo>
                <a:lnTo>
                  <a:pt x="1179" y="2374"/>
                </a:lnTo>
                <a:lnTo>
                  <a:pt x="1165" y="2455"/>
                </a:lnTo>
                <a:lnTo>
                  <a:pt x="1156" y="2537"/>
                </a:lnTo>
                <a:lnTo>
                  <a:pt x="1150" y="2621"/>
                </a:lnTo>
                <a:lnTo>
                  <a:pt x="1148" y="2705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endParaRPr lang="en-US"/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567898" y="5858931"/>
            <a:ext cx="109517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33CC33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l-GR" sz="1600" dirty="0" smtClean="0">
                <a:solidFill>
                  <a:srgbClr val="FFFF00"/>
                </a:solidFill>
                <a:cs typeface="Arial" charset="0"/>
              </a:rPr>
              <a:t>Γονιδίωμα</a:t>
            </a:r>
            <a:endParaRPr lang="en-US" sz="1600" dirty="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blackWhite">
          <a:xfrm>
            <a:off x="735863" y="4169841"/>
            <a:ext cx="158929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l-GR" sz="1600" dirty="0" smtClean="0">
                <a:solidFill>
                  <a:schemeClr val="accent3"/>
                </a:solidFill>
                <a:cs typeface="Arial" charset="0"/>
              </a:rPr>
              <a:t>Παράγοντες </a:t>
            </a:r>
          </a:p>
          <a:p>
            <a:pPr algn="ctr" eaLnBrk="0" hangingPunct="0"/>
            <a:r>
              <a:rPr lang="el-GR" sz="1600" dirty="0" smtClean="0">
                <a:solidFill>
                  <a:schemeClr val="accent3"/>
                </a:solidFill>
                <a:cs typeface="Arial" charset="0"/>
              </a:rPr>
              <a:t>καρδιαγγειακού</a:t>
            </a:r>
          </a:p>
          <a:p>
            <a:pPr algn="ctr" eaLnBrk="0" hangingPunct="0"/>
            <a:r>
              <a:rPr lang="el-GR" sz="1600" dirty="0" smtClean="0">
                <a:solidFill>
                  <a:schemeClr val="accent3"/>
                </a:solidFill>
                <a:cs typeface="Arial" charset="0"/>
              </a:rPr>
              <a:t>κινδύνου</a:t>
            </a:r>
            <a:endParaRPr lang="en-US" sz="1600" dirty="0">
              <a:solidFill>
                <a:schemeClr val="accent3"/>
              </a:solidFill>
              <a:cs typeface="Arial" charset="0"/>
            </a:endParaRP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blackWhite">
          <a:xfrm>
            <a:off x="2041204" y="2696644"/>
            <a:ext cx="219593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Υποκλινική (προκλινική)</a:t>
            </a:r>
          </a:p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δυσλειτουργία &amp;</a:t>
            </a:r>
          </a:p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«βλάβη»</a:t>
            </a:r>
          </a:p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καρδιαγγειακή</a:t>
            </a:r>
          </a:p>
          <a:p>
            <a:pPr algn="ctr" eaLnBrk="0" hangingPunct="0"/>
            <a:endParaRPr lang="en-US" sz="16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7575078" y="5858931"/>
            <a:ext cx="94128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33CC33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Θάν</a:t>
            </a:r>
            <a:r>
              <a:rPr lang="el-GR" sz="1600" dirty="0">
                <a:solidFill>
                  <a:schemeClr val="bg1"/>
                </a:solidFill>
                <a:cs typeface="Arial" charset="0"/>
              </a:rPr>
              <a:t>α</a:t>
            </a:r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τος</a:t>
            </a:r>
            <a:endParaRPr lang="en-US" sz="16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51552" y="1612624"/>
            <a:ext cx="1663072" cy="830997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Ηλικία</a:t>
            </a:r>
          </a:p>
          <a:p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Φύλο</a:t>
            </a:r>
          </a:p>
          <a:p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ΤΒ 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62979" y="4492848"/>
            <a:ext cx="3082895" cy="2846933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r>
              <a:rPr lang="el-GR" sz="2200" dirty="0" smtClean="0">
                <a:solidFill>
                  <a:schemeClr val="tx2">
                    <a:lumMod val="75000"/>
                  </a:schemeClr>
                </a:solidFill>
              </a:rPr>
              <a:t>Τροποποιήσιμοι</a:t>
            </a:r>
          </a:p>
          <a:p>
            <a:r>
              <a:rPr lang="el-GR" sz="2200" dirty="0">
                <a:solidFill>
                  <a:schemeClr val="tx2">
                    <a:lumMod val="75000"/>
                  </a:schemeClr>
                </a:solidFill>
              </a:rPr>
              <a:t>β</a:t>
            </a:r>
            <a:r>
              <a:rPr lang="el-GR" sz="2200" dirty="0" smtClean="0">
                <a:solidFill>
                  <a:schemeClr val="tx2">
                    <a:lumMod val="75000"/>
                  </a:schemeClr>
                </a:solidFill>
              </a:rPr>
              <a:t>ιοδείκτες (ΤΒ)</a:t>
            </a:r>
          </a:p>
          <a:p>
            <a:endParaRPr lang="el-GR" sz="12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l-GR" sz="1300" b="1" dirty="0" smtClean="0">
                <a:solidFill>
                  <a:schemeClr val="tx2">
                    <a:lumMod val="75000"/>
                  </a:schemeClr>
                </a:solidFill>
              </a:rPr>
              <a:t>Αιμοδυναμικοί </a:t>
            </a:r>
            <a:r>
              <a:rPr lang="el-GR" sz="1100" b="1" dirty="0" smtClean="0">
                <a:solidFill>
                  <a:schemeClr val="tx2">
                    <a:lumMod val="75000"/>
                  </a:schemeClr>
                </a:solidFill>
              </a:rPr>
              <a:t>(π.χ. αρτ. πίεσης)</a:t>
            </a:r>
          </a:p>
          <a:p>
            <a:pPr marL="342900" indent="-342900">
              <a:buFont typeface="Arial"/>
              <a:buChar char="•"/>
            </a:pPr>
            <a:r>
              <a:rPr lang="el-GR" sz="1300" b="1" dirty="0" smtClean="0">
                <a:solidFill>
                  <a:schemeClr val="tx2">
                    <a:lumMod val="75000"/>
                  </a:schemeClr>
                </a:solidFill>
              </a:rPr>
              <a:t>Μεταβολικοί   </a:t>
            </a:r>
            <a:r>
              <a:rPr lang="el-GR" sz="1100" b="1" dirty="0" smtClean="0">
                <a:solidFill>
                  <a:schemeClr val="tx2">
                    <a:lumMod val="75000"/>
                  </a:schemeClr>
                </a:solidFill>
              </a:rPr>
              <a:t>(π.χ. γλυκόζη, λιπίδια)</a:t>
            </a:r>
          </a:p>
          <a:p>
            <a:pPr marL="342900" indent="-342900">
              <a:buFont typeface="Arial"/>
              <a:buChar char="•"/>
            </a:pPr>
            <a:r>
              <a:rPr lang="el-GR" sz="1300" b="1" dirty="0" smtClean="0">
                <a:solidFill>
                  <a:schemeClr val="tx2">
                    <a:lumMod val="75000"/>
                  </a:schemeClr>
                </a:solidFill>
              </a:rPr>
              <a:t>Καπνίσματος</a:t>
            </a:r>
          </a:p>
          <a:p>
            <a:pPr marL="342900" indent="-342900">
              <a:buFont typeface="Arial"/>
              <a:buChar char="•"/>
            </a:pPr>
            <a:r>
              <a:rPr lang="el-GR" sz="1300" dirty="0" smtClean="0">
                <a:solidFill>
                  <a:schemeClr val="tx2">
                    <a:lumMod val="75000"/>
                  </a:schemeClr>
                </a:solidFill>
              </a:rPr>
              <a:t>Καθιστικής ζωής</a:t>
            </a:r>
            <a:endParaRPr lang="el-GR" sz="1300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l-GR" sz="1300" dirty="0" smtClean="0">
                <a:solidFill>
                  <a:schemeClr val="tx2">
                    <a:lumMod val="75000"/>
                  </a:schemeClr>
                </a:solidFill>
              </a:rPr>
              <a:t>Παχυσαρκίας</a:t>
            </a:r>
          </a:p>
          <a:p>
            <a:pPr marL="342900" indent="-342900">
              <a:buFont typeface="Arial"/>
              <a:buChar char="•"/>
            </a:pPr>
            <a:r>
              <a:rPr lang="el-GR" sz="1300" dirty="0" smtClean="0">
                <a:solidFill>
                  <a:schemeClr val="tx2">
                    <a:lumMod val="75000"/>
                  </a:schemeClr>
                </a:solidFill>
              </a:rPr>
              <a:t>Στρες - συμπεριφοράς</a:t>
            </a:r>
          </a:p>
          <a:p>
            <a:pPr marL="342900" indent="-342900">
              <a:buFont typeface="Arial"/>
              <a:buChar char="•"/>
            </a:pPr>
            <a:r>
              <a:rPr lang="el-GR" sz="1300" dirty="0">
                <a:solidFill>
                  <a:schemeClr val="tx2">
                    <a:lumMod val="75000"/>
                  </a:schemeClr>
                </a:solidFill>
              </a:rPr>
              <a:t>Φ</a:t>
            </a:r>
            <a:r>
              <a:rPr lang="el-GR" sz="1300" dirty="0" smtClean="0">
                <a:solidFill>
                  <a:schemeClr val="tx2">
                    <a:lumMod val="75000"/>
                  </a:schemeClr>
                </a:solidFill>
              </a:rPr>
              <a:t>λεγμονής - αυτοανοσίας - λοίμωξης</a:t>
            </a:r>
            <a:endParaRPr lang="el-GR" sz="1300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/>
              <a:buChar char="•"/>
            </a:pPr>
            <a:endParaRPr lang="el-GR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blackWhite">
          <a:xfrm>
            <a:off x="5093206" y="2628912"/>
            <a:ext cx="179588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Εκδήλωση</a:t>
            </a:r>
          </a:p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(αντιρροπούμενης)</a:t>
            </a:r>
          </a:p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 καρδιαγγειακής </a:t>
            </a:r>
          </a:p>
          <a:p>
            <a:pPr algn="ctr" eaLnBrk="0" hangingPunct="0"/>
            <a:r>
              <a:rPr lang="el-GR" sz="1600" dirty="0">
                <a:solidFill>
                  <a:schemeClr val="bg1"/>
                </a:solidFill>
                <a:cs typeface="Arial" charset="0"/>
              </a:rPr>
              <a:t>ν</a:t>
            </a:r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όσου -</a:t>
            </a:r>
          </a:p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 συνδρόμου</a:t>
            </a:r>
            <a:endParaRPr lang="en-US" sz="16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938085" y="1700054"/>
            <a:ext cx="876539" cy="184726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938085" y="1943401"/>
            <a:ext cx="876539" cy="203199"/>
          </a:xfrm>
          <a:prstGeom prst="rect">
            <a:avLst/>
          </a:prstGeom>
          <a:gradFill flip="none" rotWithShape="1">
            <a:gsLst>
              <a:gs pos="57000">
                <a:schemeClr val="accent3"/>
              </a:gs>
              <a:gs pos="0">
                <a:srgbClr val="FFFFFF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Block Arc 28"/>
          <p:cNvSpPr/>
          <p:nvPr/>
        </p:nvSpPr>
        <p:spPr>
          <a:xfrm>
            <a:off x="2163693" y="3748463"/>
            <a:ext cx="4719104" cy="4887538"/>
          </a:xfrm>
          <a:prstGeom prst="blockArc">
            <a:avLst>
              <a:gd name="adj1" fmla="val 10707240"/>
              <a:gd name="adj2" fmla="val 5688"/>
              <a:gd name="adj3" fmla="val 3941"/>
            </a:avLst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Block Arc 30"/>
          <p:cNvSpPr/>
          <p:nvPr/>
        </p:nvSpPr>
        <p:spPr>
          <a:xfrm>
            <a:off x="2502959" y="4027863"/>
            <a:ext cx="4050241" cy="4354137"/>
          </a:xfrm>
          <a:prstGeom prst="blockArc">
            <a:avLst>
              <a:gd name="adj1" fmla="val 10747627"/>
              <a:gd name="adj2" fmla="val 21560843"/>
              <a:gd name="adj3" fmla="val 5113"/>
            </a:avLst>
          </a:prstGeom>
          <a:gradFill flip="none" rotWithShape="1">
            <a:gsLst>
              <a:gs pos="64000">
                <a:schemeClr val="accent3"/>
              </a:gs>
              <a:gs pos="0">
                <a:srgbClr val="FFFFFF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Block Arc 23"/>
          <p:cNvSpPr/>
          <p:nvPr/>
        </p:nvSpPr>
        <p:spPr>
          <a:xfrm>
            <a:off x="-76202" y="1756108"/>
            <a:ext cx="9144002" cy="8911892"/>
          </a:xfrm>
          <a:prstGeom prst="blockArc">
            <a:avLst>
              <a:gd name="adj1" fmla="val 10707240"/>
              <a:gd name="adj2" fmla="val 88420"/>
              <a:gd name="adj3" fmla="val 3925"/>
            </a:avLst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347206" y="4961467"/>
            <a:ext cx="469394" cy="203199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7938085" y="2197401"/>
            <a:ext cx="876539" cy="203199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blackWhite">
          <a:xfrm>
            <a:off x="6648692" y="4020083"/>
            <a:ext cx="191921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Υποτροπή ή </a:t>
            </a:r>
          </a:p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μη-αντιρροπούμενη</a:t>
            </a:r>
          </a:p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(ανεπάρκεια)</a:t>
            </a:r>
          </a:p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καρδιαγγειακής</a:t>
            </a:r>
          </a:p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νόσος</a:t>
            </a:r>
          </a:p>
        </p:txBody>
      </p:sp>
      <p:sp>
        <p:nvSpPr>
          <p:cNvPr id="33" name="Text Box 6"/>
          <p:cNvSpPr txBox="1">
            <a:spLocks noChangeArrowheads="1"/>
          </p:cNvSpPr>
          <p:nvPr/>
        </p:nvSpPr>
        <p:spPr bwMode="blackWhite">
          <a:xfrm>
            <a:off x="3180458" y="1820746"/>
            <a:ext cx="259127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l-GR" sz="1600" dirty="0" smtClean="0">
                <a:solidFill>
                  <a:srgbClr val="FFFF00"/>
                </a:solidFill>
                <a:cs typeface="Arial" charset="0"/>
              </a:rPr>
              <a:t>Μίκρο &amp; μάκρο-περιβάλλον</a:t>
            </a:r>
          </a:p>
        </p:txBody>
      </p:sp>
      <p:sp>
        <p:nvSpPr>
          <p:cNvPr id="2" name="Rectangle 1"/>
          <p:cNvSpPr/>
          <p:nvPr/>
        </p:nvSpPr>
        <p:spPr>
          <a:xfrm>
            <a:off x="-2" y="6300788"/>
            <a:ext cx="9060577" cy="340896"/>
          </a:xfrm>
          <a:prstGeom prst="rect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400" dirty="0" smtClean="0"/>
              <a:t>Εμβρυική ηλικία															3</a:t>
            </a:r>
            <a:r>
              <a:rPr lang="el-GR" sz="1400" baseline="30000" dirty="0" smtClean="0"/>
              <a:t>η</a:t>
            </a:r>
            <a:r>
              <a:rPr lang="el-GR" sz="1400" dirty="0" smtClean="0"/>
              <a:t> ηλικία</a:t>
            </a:r>
            <a:endParaRPr lang="en-US" sz="1400" dirty="0"/>
          </a:p>
        </p:txBody>
      </p:sp>
      <p:sp>
        <p:nvSpPr>
          <p:cNvPr id="35" name="Rectangle 34"/>
          <p:cNvSpPr/>
          <p:nvPr/>
        </p:nvSpPr>
        <p:spPr>
          <a:xfrm rot="10800000" flipV="1">
            <a:off x="-2" y="761993"/>
            <a:ext cx="9144001" cy="3556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400" dirty="0" smtClean="0"/>
              <a:t>Παθολογική Φυσιολογία Ι  /  </a:t>
            </a:r>
            <a:r>
              <a:rPr lang="el-GR" sz="1400" dirty="0" smtClean="0"/>
              <a:t>2018 </a:t>
            </a:r>
            <a:r>
              <a:rPr lang="el-GR" sz="1400" dirty="0" smtClean="0"/>
              <a:t>- </a:t>
            </a:r>
            <a:r>
              <a:rPr lang="el-GR" sz="1400" dirty="0" smtClean="0"/>
              <a:t>2019 </a:t>
            </a:r>
            <a:r>
              <a:rPr lang="el-GR" sz="1400" dirty="0" smtClean="0"/>
              <a:t>/ Καρδιαγγειακό Σύστημα</a:t>
            </a:r>
            <a:endParaRPr lang="en-US" sz="1400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4535045" y="33866"/>
            <a:ext cx="0" cy="618812"/>
          </a:xfrm>
          <a:prstGeom prst="line">
            <a:avLst/>
          </a:prstGeom>
          <a:ln w="381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7" name="Picture 3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826" y="46209"/>
            <a:ext cx="351749" cy="567843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TextBox 37"/>
          <p:cNvSpPr txBox="1"/>
          <p:nvPr/>
        </p:nvSpPr>
        <p:spPr>
          <a:xfrm>
            <a:off x="237412" y="21014"/>
            <a:ext cx="4267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1600" b="1" dirty="0" smtClean="0">
                <a:solidFill>
                  <a:schemeClr val="tx2">
                    <a:lumMod val="75000"/>
                  </a:schemeClr>
                </a:solidFill>
              </a:rPr>
              <a:t>Μονάδα Καρδιαγγειακής Πρόληψης &amp;  Έρευνας </a:t>
            </a:r>
            <a:endParaRPr lang="en-US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Εργαστήριο &amp; Κλινική Παθολογικής Φυσιολογίας 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551246" y="3428"/>
            <a:ext cx="41511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Ιατρικό Τμήμα Σχολής </a:t>
            </a:r>
            <a:r>
              <a:rPr lang="el-GR" sz="1600" dirty="0">
                <a:solidFill>
                  <a:schemeClr val="tx2">
                    <a:lumMod val="75000"/>
                  </a:schemeClr>
                </a:solidFill>
              </a:rPr>
              <a:t>Ε</a:t>
            </a:r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πιστημών Υγείας</a:t>
            </a:r>
            <a:endParaRPr lang="en-US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Εθνικό </a:t>
            </a:r>
            <a:r>
              <a:rPr lang="el-GR" sz="1600" dirty="0">
                <a:solidFill>
                  <a:schemeClr val="tx2">
                    <a:lumMod val="75000"/>
                  </a:schemeClr>
                </a:solidFill>
              </a:rPr>
              <a:t>&amp; Καποδιστριακό Πανεπιστήμιο Αθήνας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486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58533" y="50630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929467" y="49614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506133" y="482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94165" y="403948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877979" y="39989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13095" y="38638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41466" y="1356153"/>
            <a:ext cx="8776762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Βιοδείκτης (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biomarker)</a:t>
            </a:r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 / ερευνητική &amp; κλινική χρήση</a:t>
            </a:r>
          </a:p>
          <a:p>
            <a:endParaRPr lang="el-GR" sz="2400" dirty="0">
              <a:solidFill>
                <a:schemeClr val="tx2">
                  <a:lumMod val="75000"/>
                </a:schemeClr>
              </a:solidFill>
            </a:endParaRPr>
          </a:p>
          <a:p>
            <a:endParaRPr lang="el-GR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Ερευνητική μελέτη της παθογένεσης - παθολογικής φυσιολογίας  </a:t>
            </a:r>
          </a:p>
          <a:p>
            <a:r>
              <a:rPr lang="el-GR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     των νοσημάτων</a:t>
            </a:r>
          </a:p>
          <a:p>
            <a:endParaRPr lang="el-GR" sz="24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2.   Κλινική εφαρμογή στην πρόληψη &amp; θεραπεία των νοσημάτων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- </a:t>
            </a:r>
          </a:p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  </a:t>
            </a:r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“surrogate endpoint”</a:t>
            </a:r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 -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 «υποκατάστατο ή ενδιάμεσο </a:t>
            </a:r>
          </a:p>
          <a:p>
            <a:r>
              <a:rPr lang="el-GR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     καταληκτικό σημείο»  </a:t>
            </a:r>
          </a:p>
          <a:p>
            <a:pPr marL="457200" indent="-457200">
              <a:buAutoNum type="arabicPeriod"/>
            </a:pPr>
            <a:endParaRPr lang="el-GR" sz="2400" dirty="0">
              <a:solidFill>
                <a:schemeClr val="tx2">
                  <a:lumMod val="75000"/>
                </a:schemeClr>
              </a:solidFill>
            </a:endParaRPr>
          </a:p>
          <a:p>
            <a:endParaRPr lang="el-GR" sz="2400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24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10800000" flipV="1">
            <a:off x="-2" y="761993"/>
            <a:ext cx="9144001" cy="3556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400" dirty="0" smtClean="0"/>
              <a:t>Παθολογική Φυσιολογία Ι  /  </a:t>
            </a:r>
            <a:r>
              <a:rPr lang="el-GR" sz="1400" dirty="0" smtClean="0"/>
              <a:t>2018 </a:t>
            </a:r>
            <a:r>
              <a:rPr lang="el-GR" sz="1400" dirty="0" smtClean="0"/>
              <a:t>- </a:t>
            </a:r>
            <a:r>
              <a:rPr lang="el-GR" sz="1400" dirty="0" smtClean="0"/>
              <a:t>2019 </a:t>
            </a:r>
            <a:r>
              <a:rPr lang="el-GR" sz="1400" dirty="0" smtClean="0"/>
              <a:t>/ Καρδιαγγειακό Σύστημα</a:t>
            </a:r>
            <a:endParaRPr lang="en-US" sz="1400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4535045" y="33866"/>
            <a:ext cx="0" cy="618812"/>
          </a:xfrm>
          <a:prstGeom prst="line">
            <a:avLst/>
          </a:prstGeom>
          <a:ln w="381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826" y="46209"/>
            <a:ext cx="351749" cy="567843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Box 19"/>
          <p:cNvSpPr txBox="1"/>
          <p:nvPr/>
        </p:nvSpPr>
        <p:spPr>
          <a:xfrm>
            <a:off x="237412" y="21014"/>
            <a:ext cx="4267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1600" b="1" dirty="0" smtClean="0">
                <a:solidFill>
                  <a:schemeClr val="tx2">
                    <a:lumMod val="75000"/>
                  </a:schemeClr>
                </a:solidFill>
              </a:rPr>
              <a:t>Μονάδα Καρδιαγγειακής Πρόληψης &amp;  Έρευνας </a:t>
            </a:r>
            <a:endParaRPr lang="en-US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Εργαστήριο &amp; Κλινική Παθολογικής Φυσιολογίας 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51246" y="3428"/>
            <a:ext cx="41511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Ιατρικό Τμήμα Σχολής </a:t>
            </a:r>
            <a:r>
              <a:rPr lang="el-GR" sz="1600" dirty="0">
                <a:solidFill>
                  <a:schemeClr val="tx2">
                    <a:lumMod val="75000"/>
                  </a:schemeClr>
                </a:solidFill>
              </a:rPr>
              <a:t>Ε</a:t>
            </a:r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πιστημών Υγείας</a:t>
            </a:r>
            <a:endParaRPr lang="en-US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Εθνικό </a:t>
            </a:r>
            <a:r>
              <a:rPr lang="el-GR" sz="1600" dirty="0">
                <a:solidFill>
                  <a:schemeClr val="tx2">
                    <a:lumMod val="75000"/>
                  </a:schemeClr>
                </a:solidFill>
              </a:rPr>
              <a:t>&amp; Καποδιστριακό Πανεπιστήμιο Αθήνας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743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0800000" flipV="1">
            <a:off x="-2" y="761993"/>
            <a:ext cx="9144001" cy="3556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400" dirty="0" smtClean="0"/>
              <a:t>Παθολογική Φυσιολογία Ι  /  </a:t>
            </a:r>
            <a:r>
              <a:rPr lang="el-GR" sz="1400" dirty="0" smtClean="0"/>
              <a:t>2018 </a:t>
            </a:r>
            <a:r>
              <a:rPr lang="el-GR" sz="1400" dirty="0" smtClean="0"/>
              <a:t>- </a:t>
            </a:r>
            <a:r>
              <a:rPr lang="el-GR" sz="1400" dirty="0" smtClean="0"/>
              <a:t>2019 </a:t>
            </a:r>
            <a:r>
              <a:rPr lang="el-GR" sz="1400" dirty="0" smtClean="0"/>
              <a:t>/ Καρδιαγγειακό Σύστημα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7480019" y="6616283"/>
            <a:ext cx="16898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© </a:t>
            </a:r>
            <a:r>
              <a:rPr lang="el-GR" sz="1000" dirty="0" smtClean="0">
                <a:solidFill>
                  <a:schemeClr val="tx2">
                    <a:lumMod val="75000"/>
                  </a:schemeClr>
                </a:solidFill>
              </a:rPr>
              <a:t>Αθανάσιος Δ Πρωτογέρου</a:t>
            </a:r>
            <a:endParaRPr lang="en-US" sz="10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535045" y="33866"/>
            <a:ext cx="0" cy="618812"/>
          </a:xfrm>
          <a:prstGeom prst="line">
            <a:avLst/>
          </a:prstGeom>
          <a:ln w="381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826" y="46209"/>
            <a:ext cx="351749" cy="56784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237412" y="21014"/>
            <a:ext cx="4267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1600" b="1" dirty="0" smtClean="0">
                <a:solidFill>
                  <a:schemeClr val="tx2">
                    <a:lumMod val="75000"/>
                  </a:schemeClr>
                </a:solidFill>
              </a:rPr>
              <a:t>Μονάδα Καρδιαγγειακής Πρόληψης &amp;  Έρευνας </a:t>
            </a:r>
            <a:endParaRPr lang="en-US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Εργαστήριο &amp; Κλινική Παθολογικής Φυσιολογίας 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51246" y="3428"/>
            <a:ext cx="41511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Ιατρικό Τμήμα Σχολής </a:t>
            </a:r>
            <a:r>
              <a:rPr lang="el-GR" sz="1600" dirty="0">
                <a:solidFill>
                  <a:schemeClr val="tx2">
                    <a:lumMod val="75000"/>
                  </a:schemeClr>
                </a:solidFill>
              </a:rPr>
              <a:t>Ε</a:t>
            </a:r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πιστημών Υγείας</a:t>
            </a:r>
            <a:endParaRPr lang="en-US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Εθνικό </a:t>
            </a:r>
            <a:r>
              <a:rPr lang="el-GR" sz="1600" dirty="0">
                <a:solidFill>
                  <a:schemeClr val="tx2">
                    <a:lumMod val="75000"/>
                  </a:schemeClr>
                </a:solidFill>
              </a:rPr>
              <a:t>&amp; Καποδιστριακό Πανεπιστήμιο Αθήνας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97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58533" y="50630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929467" y="49614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506133" y="482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94165" y="403948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877979" y="39989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13095" y="38638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41466" y="1356153"/>
            <a:ext cx="5091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Βιοδείκτης (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biomarker)</a:t>
            </a:r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 / κλινική χρήση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47004" y="1147809"/>
            <a:ext cx="33306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i="1" dirty="0"/>
              <a:t> </a:t>
            </a:r>
            <a:r>
              <a:rPr lang="en-US" sz="1400" i="1" dirty="0" smtClean="0"/>
              <a:t>Vlachopoulos C et al. Atherosclerosis 2015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537" y="1879600"/>
            <a:ext cx="8186363" cy="183035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1538" y="3863852"/>
            <a:ext cx="8135560" cy="2862323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pPr marL="285750" indent="-285750">
              <a:buFont typeface="Courier New"/>
              <a:buChar char="o"/>
            </a:pPr>
            <a:r>
              <a:rPr lang="en-US" dirty="0" smtClean="0">
                <a:solidFill>
                  <a:srgbClr val="800000"/>
                </a:solidFill>
              </a:rPr>
              <a:t>Proof of concept                      -</a:t>
            </a:r>
            <a:r>
              <a:rPr lang="el-GR" dirty="0" smtClean="0">
                <a:solidFill>
                  <a:srgbClr val="800000"/>
                </a:solidFill>
              </a:rPr>
              <a:t>    «Θεωρητική απόδειξη» </a:t>
            </a:r>
            <a:endParaRPr lang="en-US" dirty="0" smtClean="0">
              <a:solidFill>
                <a:srgbClr val="800000"/>
              </a:solidFill>
            </a:endParaRPr>
          </a:p>
          <a:p>
            <a:pPr marL="285750" indent="-285750">
              <a:buFont typeface="Courier New"/>
              <a:buChar char="o"/>
            </a:pPr>
            <a:r>
              <a:rPr lang="en-US" dirty="0" smtClean="0">
                <a:solidFill>
                  <a:srgbClr val="800000"/>
                </a:solidFill>
              </a:rPr>
              <a:t>Prospective validation            -    </a:t>
            </a:r>
            <a:r>
              <a:rPr lang="el-GR" dirty="0" smtClean="0">
                <a:solidFill>
                  <a:srgbClr val="800000"/>
                </a:solidFill>
              </a:rPr>
              <a:t>Προοπτική αξιολόγηση</a:t>
            </a:r>
            <a:endParaRPr lang="en-US" dirty="0" smtClean="0">
              <a:solidFill>
                <a:srgbClr val="800000"/>
              </a:solidFill>
            </a:endParaRPr>
          </a:p>
          <a:p>
            <a:pPr marL="285750" indent="-285750">
              <a:buFont typeface="Courier New"/>
              <a:buChar char="o"/>
            </a:pPr>
            <a:r>
              <a:rPr lang="en-US" dirty="0" smtClean="0">
                <a:solidFill>
                  <a:srgbClr val="800000"/>
                </a:solidFill>
              </a:rPr>
              <a:t>Incremental value</a:t>
            </a:r>
            <a:r>
              <a:rPr lang="el-GR" dirty="0" smtClean="0">
                <a:solidFill>
                  <a:srgbClr val="800000"/>
                </a:solidFill>
              </a:rPr>
              <a:t>                   -     Προστιθέμενη αξία</a:t>
            </a:r>
            <a:endParaRPr lang="en-US" dirty="0" smtClean="0">
              <a:solidFill>
                <a:srgbClr val="800000"/>
              </a:solidFill>
            </a:endParaRPr>
          </a:p>
          <a:p>
            <a:pPr marL="285750" indent="-285750">
              <a:buFont typeface="Courier New"/>
              <a:buChar char="o"/>
            </a:pPr>
            <a:r>
              <a:rPr lang="en-US" dirty="0" smtClean="0">
                <a:solidFill>
                  <a:srgbClr val="800000"/>
                </a:solidFill>
              </a:rPr>
              <a:t>Clinical utility</a:t>
            </a:r>
            <a:r>
              <a:rPr lang="el-GR" dirty="0" smtClean="0">
                <a:solidFill>
                  <a:srgbClr val="800000"/>
                </a:solidFill>
              </a:rPr>
              <a:t>                           -     Κλινική χρησιμότητα (βελτίωση σταδιοποίησης) </a:t>
            </a:r>
            <a:endParaRPr lang="en-US" dirty="0" smtClean="0">
              <a:solidFill>
                <a:srgbClr val="800000"/>
              </a:solidFill>
            </a:endParaRPr>
          </a:p>
          <a:p>
            <a:pPr marL="285750" indent="-285750">
              <a:buFont typeface="Courier New"/>
              <a:buChar char="o"/>
            </a:pPr>
            <a:r>
              <a:rPr lang="en-US" dirty="0" smtClean="0">
                <a:solidFill>
                  <a:srgbClr val="800000"/>
                </a:solidFill>
              </a:rPr>
              <a:t>Clinical outcomes</a:t>
            </a:r>
            <a:r>
              <a:rPr lang="el-GR" dirty="0" smtClean="0">
                <a:solidFill>
                  <a:srgbClr val="800000"/>
                </a:solidFill>
              </a:rPr>
              <a:t>                    -     Θεραπευτική κλινική αξία</a:t>
            </a:r>
            <a:endParaRPr lang="en-US" dirty="0" smtClean="0">
              <a:solidFill>
                <a:srgbClr val="800000"/>
              </a:solidFill>
            </a:endParaRPr>
          </a:p>
          <a:p>
            <a:pPr marL="285750" indent="-285750">
              <a:buFont typeface="Courier New"/>
              <a:buChar char="o"/>
            </a:pPr>
            <a:r>
              <a:rPr lang="en-US" dirty="0" smtClean="0">
                <a:solidFill>
                  <a:srgbClr val="800000"/>
                </a:solidFill>
              </a:rPr>
              <a:t>Cost-effectiveness</a:t>
            </a:r>
            <a:r>
              <a:rPr lang="el-GR" dirty="0" smtClean="0">
                <a:solidFill>
                  <a:srgbClr val="800000"/>
                </a:solidFill>
              </a:rPr>
              <a:t>                   -     Σχέση κόστους - οφέλους </a:t>
            </a:r>
            <a:endParaRPr lang="en-US" dirty="0" smtClean="0">
              <a:solidFill>
                <a:srgbClr val="800000"/>
              </a:solidFill>
            </a:endParaRPr>
          </a:p>
          <a:p>
            <a:pPr marL="285750" indent="-285750">
              <a:buFont typeface="Courier New"/>
              <a:buChar char="o"/>
            </a:pPr>
            <a:endParaRPr lang="en-US" dirty="0">
              <a:solidFill>
                <a:srgbClr val="800000"/>
              </a:solidFill>
            </a:endParaRPr>
          </a:p>
          <a:p>
            <a:pPr marL="285750" indent="-285750">
              <a:buFont typeface="Courier New"/>
              <a:buChar char="o"/>
            </a:pPr>
            <a:r>
              <a:rPr lang="en-US" dirty="0" smtClean="0">
                <a:solidFill>
                  <a:srgbClr val="800000"/>
                </a:solidFill>
              </a:rPr>
              <a:t>Easy of use</a:t>
            </a:r>
            <a:r>
              <a:rPr lang="el-GR" dirty="0" smtClean="0">
                <a:solidFill>
                  <a:srgbClr val="800000"/>
                </a:solidFill>
              </a:rPr>
              <a:t>                               -     Ευκολία στη χρήση</a:t>
            </a:r>
            <a:endParaRPr lang="en-US" dirty="0" smtClean="0">
              <a:solidFill>
                <a:srgbClr val="800000"/>
              </a:solidFill>
            </a:endParaRPr>
          </a:p>
          <a:p>
            <a:pPr marL="285750" indent="-285750">
              <a:buFont typeface="Courier New"/>
              <a:buChar char="o"/>
            </a:pPr>
            <a:r>
              <a:rPr lang="en-US" dirty="0" smtClean="0">
                <a:solidFill>
                  <a:srgbClr val="800000"/>
                </a:solidFill>
              </a:rPr>
              <a:t>Methodological consensus</a:t>
            </a:r>
            <a:r>
              <a:rPr lang="el-GR" dirty="0" smtClean="0">
                <a:solidFill>
                  <a:srgbClr val="800000"/>
                </a:solidFill>
              </a:rPr>
              <a:t>   -     Συμφωνία ως προς τη μεθοδολογία μέτρησης</a:t>
            </a:r>
            <a:endParaRPr lang="en-US" dirty="0" smtClean="0">
              <a:solidFill>
                <a:srgbClr val="800000"/>
              </a:solidFill>
            </a:endParaRPr>
          </a:p>
          <a:p>
            <a:pPr marL="285750" indent="-285750">
              <a:buFont typeface="Courier New"/>
              <a:buChar char="o"/>
            </a:pPr>
            <a:r>
              <a:rPr lang="en-US" dirty="0" smtClean="0">
                <a:solidFill>
                  <a:srgbClr val="800000"/>
                </a:solidFill>
              </a:rPr>
              <a:t>Normal </a:t>
            </a:r>
            <a:r>
              <a:rPr lang="el-GR" dirty="0" smtClean="0">
                <a:solidFill>
                  <a:srgbClr val="800000"/>
                </a:solidFill>
              </a:rPr>
              <a:t>&amp; </a:t>
            </a:r>
            <a:r>
              <a:rPr lang="en-US" dirty="0" smtClean="0">
                <a:solidFill>
                  <a:srgbClr val="800000"/>
                </a:solidFill>
              </a:rPr>
              <a:t>reference values</a:t>
            </a:r>
            <a:r>
              <a:rPr lang="el-GR" dirty="0" smtClean="0">
                <a:solidFill>
                  <a:srgbClr val="800000"/>
                </a:solidFill>
              </a:rPr>
              <a:t>   -     Φυσιολογικές τιμές &amp; τιμές αναφοράς </a:t>
            </a:r>
            <a:endParaRPr lang="en-US" dirty="0" smtClean="0">
              <a:solidFill>
                <a:srgbClr val="8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 rot="10800000" flipV="1">
            <a:off x="-2" y="761993"/>
            <a:ext cx="9144001" cy="3556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400" dirty="0" smtClean="0"/>
              <a:t>Παθολογική Φυσιολογία Ι  /  </a:t>
            </a:r>
            <a:r>
              <a:rPr lang="el-GR" sz="1400" dirty="0" smtClean="0"/>
              <a:t>2018 </a:t>
            </a:r>
            <a:r>
              <a:rPr lang="el-GR" sz="1400" dirty="0" smtClean="0"/>
              <a:t>- </a:t>
            </a:r>
            <a:r>
              <a:rPr lang="el-GR" sz="1400" dirty="0" smtClean="0"/>
              <a:t>2019 </a:t>
            </a:r>
            <a:r>
              <a:rPr lang="el-GR" sz="1400" dirty="0" smtClean="0"/>
              <a:t>/ Καρδιαγγειακό Σύστημα</a:t>
            </a:r>
            <a:endParaRPr lang="en-US" sz="1400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4535045" y="33866"/>
            <a:ext cx="0" cy="618812"/>
          </a:xfrm>
          <a:prstGeom prst="line">
            <a:avLst/>
          </a:prstGeom>
          <a:ln w="381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826" y="46209"/>
            <a:ext cx="351749" cy="567843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TextBox 21"/>
          <p:cNvSpPr txBox="1"/>
          <p:nvPr/>
        </p:nvSpPr>
        <p:spPr>
          <a:xfrm>
            <a:off x="237412" y="21014"/>
            <a:ext cx="4267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1600" b="1" dirty="0" smtClean="0">
                <a:solidFill>
                  <a:schemeClr val="tx2">
                    <a:lumMod val="75000"/>
                  </a:schemeClr>
                </a:solidFill>
              </a:rPr>
              <a:t>Μονάδα Καρδιαγγειακής Πρόληψης &amp;  Έρευνας </a:t>
            </a:r>
            <a:endParaRPr lang="en-US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Εργαστήριο &amp; Κλινική Παθολογικής Φυσιολογίας 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51246" y="3428"/>
            <a:ext cx="41511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Ιατρικό Τμήμα Σχολής </a:t>
            </a:r>
            <a:r>
              <a:rPr lang="el-GR" sz="1600" dirty="0">
                <a:solidFill>
                  <a:schemeClr val="tx2">
                    <a:lumMod val="75000"/>
                  </a:schemeClr>
                </a:solidFill>
              </a:rPr>
              <a:t>Ε</a:t>
            </a:r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πιστημών Υγείας</a:t>
            </a:r>
            <a:endParaRPr lang="en-US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Εθνικό </a:t>
            </a:r>
            <a:r>
              <a:rPr lang="el-GR" sz="1600" dirty="0">
                <a:solidFill>
                  <a:schemeClr val="tx2">
                    <a:lumMod val="75000"/>
                  </a:schemeClr>
                </a:solidFill>
              </a:rPr>
              <a:t>&amp; Καποδιστριακό Πανεπιστήμιο Αθήνας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693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29467" y="49614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41466" y="1356153"/>
            <a:ext cx="6695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Φυσική ιστορία καρδιαγγειακών νόσων &amp; πρόληψη</a:t>
            </a:r>
            <a:endParaRPr lang="el-GR" sz="12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80019" y="6616283"/>
            <a:ext cx="16898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© </a:t>
            </a:r>
            <a:r>
              <a:rPr lang="el-GR" sz="1000" dirty="0" smtClean="0">
                <a:solidFill>
                  <a:schemeClr val="tx2">
                    <a:lumMod val="75000"/>
                  </a:schemeClr>
                </a:solidFill>
              </a:rPr>
              <a:t>Αθανάσιος Δ Πρωτογέρου</a:t>
            </a:r>
            <a:endParaRPr lang="en-US" sz="1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Freeform 2"/>
          <p:cNvSpPr>
            <a:spLocks/>
          </p:cNvSpPr>
          <p:nvPr/>
        </p:nvSpPr>
        <p:spPr bwMode="auto">
          <a:xfrm>
            <a:off x="244887" y="1981199"/>
            <a:ext cx="8680450" cy="4294188"/>
          </a:xfrm>
          <a:custGeom>
            <a:avLst/>
            <a:gdLst>
              <a:gd name="T0" fmla="*/ 2 w 5469"/>
              <a:gd name="T1" fmla="*/ 2567 h 2705"/>
              <a:gd name="T2" fmla="*/ 53 w 5469"/>
              <a:gd name="T3" fmla="*/ 2160 h 2705"/>
              <a:gd name="T4" fmla="*/ 161 w 5469"/>
              <a:gd name="T5" fmla="*/ 1775 h 2705"/>
              <a:gd name="T6" fmla="*/ 321 w 5469"/>
              <a:gd name="T7" fmla="*/ 1417 h 2705"/>
              <a:gd name="T8" fmla="*/ 527 w 5469"/>
              <a:gd name="T9" fmla="*/ 1088 h 2705"/>
              <a:gd name="T10" fmla="*/ 779 w 5469"/>
              <a:gd name="T11" fmla="*/ 793 h 2705"/>
              <a:gd name="T12" fmla="*/ 1069 w 5469"/>
              <a:gd name="T13" fmla="*/ 537 h 2705"/>
              <a:gd name="T14" fmla="*/ 1392 w 5469"/>
              <a:gd name="T15" fmla="*/ 327 h 2705"/>
              <a:gd name="T16" fmla="*/ 1746 w 5469"/>
              <a:gd name="T17" fmla="*/ 164 h 2705"/>
              <a:gd name="T18" fmla="*/ 2124 w 5469"/>
              <a:gd name="T19" fmla="*/ 54 h 2705"/>
              <a:gd name="T20" fmla="*/ 2522 w 5469"/>
              <a:gd name="T21" fmla="*/ 2 h 2705"/>
              <a:gd name="T22" fmla="*/ 2931 w 5469"/>
              <a:gd name="T23" fmla="*/ 12 h 2705"/>
              <a:gd name="T24" fmla="*/ 3331 w 5469"/>
              <a:gd name="T25" fmla="*/ 84 h 2705"/>
              <a:gd name="T26" fmla="*/ 3717 w 5469"/>
              <a:gd name="T27" fmla="*/ 212 h 2705"/>
              <a:gd name="T28" fmla="*/ 4077 w 5469"/>
              <a:gd name="T29" fmla="*/ 391 h 2705"/>
              <a:gd name="T30" fmla="*/ 4410 w 5469"/>
              <a:gd name="T31" fmla="*/ 619 h 2705"/>
              <a:gd name="T32" fmla="*/ 4709 w 5469"/>
              <a:gd name="T33" fmla="*/ 888 h 2705"/>
              <a:gd name="T34" fmla="*/ 4967 w 5469"/>
              <a:gd name="T35" fmla="*/ 1194 h 2705"/>
              <a:gd name="T36" fmla="*/ 5178 w 5469"/>
              <a:gd name="T37" fmla="*/ 1533 h 2705"/>
              <a:gd name="T38" fmla="*/ 5335 w 5469"/>
              <a:gd name="T39" fmla="*/ 1902 h 2705"/>
              <a:gd name="T40" fmla="*/ 5436 w 5469"/>
              <a:gd name="T41" fmla="*/ 2294 h 2705"/>
              <a:gd name="T42" fmla="*/ 5469 w 5469"/>
              <a:gd name="T43" fmla="*/ 2705 h 2705"/>
              <a:gd name="T44" fmla="*/ 4264 w 5469"/>
              <a:gd name="T45" fmla="*/ 2537 h 2705"/>
              <a:gd name="T46" fmla="*/ 4221 w 5469"/>
              <a:gd name="T47" fmla="*/ 2296 h 2705"/>
              <a:gd name="T48" fmla="*/ 4146 w 5469"/>
              <a:gd name="T49" fmla="*/ 2068 h 2705"/>
              <a:gd name="T50" fmla="*/ 4038 w 5469"/>
              <a:gd name="T51" fmla="*/ 1855 h 2705"/>
              <a:gd name="T52" fmla="*/ 3904 w 5469"/>
              <a:gd name="T53" fmla="*/ 1661 h 2705"/>
              <a:gd name="T54" fmla="*/ 3743 w 5469"/>
              <a:gd name="T55" fmla="*/ 1491 h 2705"/>
              <a:gd name="T56" fmla="*/ 3559 w 5469"/>
              <a:gd name="T57" fmla="*/ 1344 h 2705"/>
              <a:gd name="T58" fmla="*/ 3357 w 5469"/>
              <a:gd name="T59" fmla="*/ 1226 h 2705"/>
              <a:gd name="T60" fmla="*/ 3138 w 5469"/>
              <a:gd name="T61" fmla="*/ 1138 h 2705"/>
              <a:gd name="T62" fmla="*/ 2904 w 5469"/>
              <a:gd name="T63" fmla="*/ 1082 h 2705"/>
              <a:gd name="T64" fmla="*/ 2658 w 5469"/>
              <a:gd name="T65" fmla="*/ 1064 h 2705"/>
              <a:gd name="T66" fmla="*/ 2419 w 5469"/>
              <a:gd name="T67" fmla="*/ 1082 h 2705"/>
              <a:gd name="T68" fmla="*/ 2195 w 5469"/>
              <a:gd name="T69" fmla="*/ 1138 h 2705"/>
              <a:gd name="T70" fmla="*/ 1986 w 5469"/>
              <a:gd name="T71" fmla="*/ 1226 h 2705"/>
              <a:gd name="T72" fmla="*/ 1797 w 5469"/>
              <a:gd name="T73" fmla="*/ 1344 h 2705"/>
              <a:gd name="T74" fmla="*/ 1630 w 5469"/>
              <a:gd name="T75" fmla="*/ 1491 h 2705"/>
              <a:gd name="T76" fmla="*/ 1482 w 5469"/>
              <a:gd name="T77" fmla="*/ 1661 h 2705"/>
              <a:gd name="T78" fmla="*/ 1360 w 5469"/>
              <a:gd name="T79" fmla="*/ 1855 h 2705"/>
              <a:gd name="T80" fmla="*/ 1264 w 5469"/>
              <a:gd name="T81" fmla="*/ 2068 h 2705"/>
              <a:gd name="T82" fmla="*/ 1195 w 5469"/>
              <a:gd name="T83" fmla="*/ 2296 h 2705"/>
              <a:gd name="T84" fmla="*/ 1156 w 5469"/>
              <a:gd name="T85" fmla="*/ 2537 h 27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469" h="2705">
                <a:moveTo>
                  <a:pt x="1148" y="2705"/>
                </a:moveTo>
                <a:lnTo>
                  <a:pt x="0" y="2705"/>
                </a:lnTo>
                <a:lnTo>
                  <a:pt x="2" y="2567"/>
                </a:lnTo>
                <a:lnTo>
                  <a:pt x="12" y="2428"/>
                </a:lnTo>
                <a:lnTo>
                  <a:pt x="29" y="2294"/>
                </a:lnTo>
                <a:lnTo>
                  <a:pt x="53" y="2160"/>
                </a:lnTo>
                <a:lnTo>
                  <a:pt x="83" y="2030"/>
                </a:lnTo>
                <a:lnTo>
                  <a:pt x="118" y="1902"/>
                </a:lnTo>
                <a:lnTo>
                  <a:pt x="161" y="1775"/>
                </a:lnTo>
                <a:lnTo>
                  <a:pt x="209" y="1653"/>
                </a:lnTo>
                <a:lnTo>
                  <a:pt x="262" y="1533"/>
                </a:lnTo>
                <a:lnTo>
                  <a:pt x="321" y="1417"/>
                </a:lnTo>
                <a:lnTo>
                  <a:pt x="386" y="1304"/>
                </a:lnTo>
                <a:lnTo>
                  <a:pt x="455" y="1194"/>
                </a:lnTo>
                <a:lnTo>
                  <a:pt x="527" y="1088"/>
                </a:lnTo>
                <a:lnTo>
                  <a:pt x="608" y="986"/>
                </a:lnTo>
                <a:lnTo>
                  <a:pt x="691" y="888"/>
                </a:lnTo>
                <a:lnTo>
                  <a:pt x="779" y="793"/>
                </a:lnTo>
                <a:lnTo>
                  <a:pt x="872" y="703"/>
                </a:lnTo>
                <a:lnTo>
                  <a:pt x="968" y="619"/>
                </a:lnTo>
                <a:lnTo>
                  <a:pt x="1069" y="537"/>
                </a:lnTo>
                <a:lnTo>
                  <a:pt x="1173" y="463"/>
                </a:lnTo>
                <a:lnTo>
                  <a:pt x="1282" y="391"/>
                </a:lnTo>
                <a:lnTo>
                  <a:pt x="1392" y="327"/>
                </a:lnTo>
                <a:lnTo>
                  <a:pt x="1508" y="267"/>
                </a:lnTo>
                <a:lnTo>
                  <a:pt x="1624" y="212"/>
                </a:lnTo>
                <a:lnTo>
                  <a:pt x="1746" y="164"/>
                </a:lnTo>
                <a:lnTo>
                  <a:pt x="1868" y="120"/>
                </a:lnTo>
                <a:lnTo>
                  <a:pt x="1996" y="84"/>
                </a:lnTo>
                <a:lnTo>
                  <a:pt x="2124" y="54"/>
                </a:lnTo>
                <a:lnTo>
                  <a:pt x="2254" y="30"/>
                </a:lnTo>
                <a:lnTo>
                  <a:pt x="2388" y="12"/>
                </a:lnTo>
                <a:lnTo>
                  <a:pt x="2522" y="2"/>
                </a:lnTo>
                <a:lnTo>
                  <a:pt x="2658" y="0"/>
                </a:lnTo>
                <a:lnTo>
                  <a:pt x="2796" y="2"/>
                </a:lnTo>
                <a:lnTo>
                  <a:pt x="2931" y="12"/>
                </a:lnTo>
                <a:lnTo>
                  <a:pt x="3067" y="30"/>
                </a:lnTo>
                <a:lnTo>
                  <a:pt x="3199" y="54"/>
                </a:lnTo>
                <a:lnTo>
                  <a:pt x="3331" y="84"/>
                </a:lnTo>
                <a:lnTo>
                  <a:pt x="3463" y="120"/>
                </a:lnTo>
                <a:lnTo>
                  <a:pt x="3591" y="164"/>
                </a:lnTo>
                <a:lnTo>
                  <a:pt x="3717" y="212"/>
                </a:lnTo>
                <a:lnTo>
                  <a:pt x="3839" y="267"/>
                </a:lnTo>
                <a:lnTo>
                  <a:pt x="3959" y="327"/>
                </a:lnTo>
                <a:lnTo>
                  <a:pt x="4077" y="391"/>
                </a:lnTo>
                <a:lnTo>
                  <a:pt x="4191" y="463"/>
                </a:lnTo>
                <a:lnTo>
                  <a:pt x="4304" y="537"/>
                </a:lnTo>
                <a:lnTo>
                  <a:pt x="4410" y="619"/>
                </a:lnTo>
                <a:lnTo>
                  <a:pt x="4514" y="703"/>
                </a:lnTo>
                <a:lnTo>
                  <a:pt x="4615" y="793"/>
                </a:lnTo>
                <a:lnTo>
                  <a:pt x="4709" y="888"/>
                </a:lnTo>
                <a:lnTo>
                  <a:pt x="4800" y="986"/>
                </a:lnTo>
                <a:lnTo>
                  <a:pt x="4886" y="1088"/>
                </a:lnTo>
                <a:lnTo>
                  <a:pt x="4967" y="1194"/>
                </a:lnTo>
                <a:lnTo>
                  <a:pt x="5042" y="1304"/>
                </a:lnTo>
                <a:lnTo>
                  <a:pt x="5113" y="1417"/>
                </a:lnTo>
                <a:lnTo>
                  <a:pt x="5178" y="1533"/>
                </a:lnTo>
                <a:lnTo>
                  <a:pt x="5237" y="1653"/>
                </a:lnTo>
                <a:lnTo>
                  <a:pt x="5290" y="1775"/>
                </a:lnTo>
                <a:lnTo>
                  <a:pt x="5335" y="1902"/>
                </a:lnTo>
                <a:lnTo>
                  <a:pt x="5377" y="2030"/>
                </a:lnTo>
                <a:lnTo>
                  <a:pt x="5410" y="2160"/>
                </a:lnTo>
                <a:lnTo>
                  <a:pt x="5436" y="2294"/>
                </a:lnTo>
                <a:lnTo>
                  <a:pt x="5455" y="2428"/>
                </a:lnTo>
                <a:lnTo>
                  <a:pt x="5467" y="2567"/>
                </a:lnTo>
                <a:lnTo>
                  <a:pt x="5469" y="2705"/>
                </a:lnTo>
                <a:lnTo>
                  <a:pt x="4272" y="2705"/>
                </a:lnTo>
                <a:lnTo>
                  <a:pt x="4270" y="2621"/>
                </a:lnTo>
                <a:lnTo>
                  <a:pt x="4264" y="2537"/>
                </a:lnTo>
                <a:lnTo>
                  <a:pt x="4254" y="2455"/>
                </a:lnTo>
                <a:lnTo>
                  <a:pt x="4239" y="2374"/>
                </a:lnTo>
                <a:lnTo>
                  <a:pt x="4221" y="2296"/>
                </a:lnTo>
                <a:lnTo>
                  <a:pt x="4199" y="2218"/>
                </a:lnTo>
                <a:lnTo>
                  <a:pt x="4174" y="2142"/>
                </a:lnTo>
                <a:lnTo>
                  <a:pt x="4146" y="2068"/>
                </a:lnTo>
                <a:lnTo>
                  <a:pt x="4113" y="1994"/>
                </a:lnTo>
                <a:lnTo>
                  <a:pt x="4077" y="1924"/>
                </a:lnTo>
                <a:lnTo>
                  <a:pt x="4038" y="1855"/>
                </a:lnTo>
                <a:lnTo>
                  <a:pt x="3996" y="1787"/>
                </a:lnTo>
                <a:lnTo>
                  <a:pt x="3951" y="1723"/>
                </a:lnTo>
                <a:lnTo>
                  <a:pt x="3904" y="1661"/>
                </a:lnTo>
                <a:lnTo>
                  <a:pt x="3853" y="1603"/>
                </a:lnTo>
                <a:lnTo>
                  <a:pt x="3800" y="1545"/>
                </a:lnTo>
                <a:lnTo>
                  <a:pt x="3743" y="1491"/>
                </a:lnTo>
                <a:lnTo>
                  <a:pt x="3683" y="1439"/>
                </a:lnTo>
                <a:lnTo>
                  <a:pt x="3622" y="1391"/>
                </a:lnTo>
                <a:lnTo>
                  <a:pt x="3559" y="1344"/>
                </a:lnTo>
                <a:lnTo>
                  <a:pt x="3494" y="1302"/>
                </a:lnTo>
                <a:lnTo>
                  <a:pt x="3428" y="1262"/>
                </a:lnTo>
                <a:lnTo>
                  <a:pt x="3357" y="1226"/>
                </a:lnTo>
                <a:lnTo>
                  <a:pt x="3286" y="1192"/>
                </a:lnTo>
                <a:lnTo>
                  <a:pt x="3213" y="1162"/>
                </a:lnTo>
                <a:lnTo>
                  <a:pt x="3138" y="1138"/>
                </a:lnTo>
                <a:lnTo>
                  <a:pt x="3061" y="1114"/>
                </a:lnTo>
                <a:lnTo>
                  <a:pt x="2983" y="1096"/>
                </a:lnTo>
                <a:lnTo>
                  <a:pt x="2904" y="1082"/>
                </a:lnTo>
                <a:lnTo>
                  <a:pt x="2823" y="1072"/>
                </a:lnTo>
                <a:lnTo>
                  <a:pt x="2742" y="1066"/>
                </a:lnTo>
                <a:lnTo>
                  <a:pt x="2658" y="1064"/>
                </a:lnTo>
                <a:lnTo>
                  <a:pt x="2577" y="1066"/>
                </a:lnTo>
                <a:lnTo>
                  <a:pt x="2498" y="1072"/>
                </a:lnTo>
                <a:lnTo>
                  <a:pt x="2419" y="1082"/>
                </a:lnTo>
                <a:lnTo>
                  <a:pt x="2343" y="1096"/>
                </a:lnTo>
                <a:lnTo>
                  <a:pt x="2268" y="1114"/>
                </a:lnTo>
                <a:lnTo>
                  <a:pt x="2195" y="1138"/>
                </a:lnTo>
                <a:lnTo>
                  <a:pt x="2124" y="1162"/>
                </a:lnTo>
                <a:lnTo>
                  <a:pt x="2053" y="1192"/>
                </a:lnTo>
                <a:lnTo>
                  <a:pt x="1986" y="1226"/>
                </a:lnTo>
                <a:lnTo>
                  <a:pt x="1921" y="1262"/>
                </a:lnTo>
                <a:lnTo>
                  <a:pt x="1858" y="1302"/>
                </a:lnTo>
                <a:lnTo>
                  <a:pt x="1797" y="1344"/>
                </a:lnTo>
                <a:lnTo>
                  <a:pt x="1738" y="1391"/>
                </a:lnTo>
                <a:lnTo>
                  <a:pt x="1683" y="1439"/>
                </a:lnTo>
                <a:lnTo>
                  <a:pt x="1630" y="1491"/>
                </a:lnTo>
                <a:lnTo>
                  <a:pt x="1577" y="1545"/>
                </a:lnTo>
                <a:lnTo>
                  <a:pt x="1530" y="1603"/>
                </a:lnTo>
                <a:lnTo>
                  <a:pt x="1482" y="1661"/>
                </a:lnTo>
                <a:lnTo>
                  <a:pt x="1439" y="1723"/>
                </a:lnTo>
                <a:lnTo>
                  <a:pt x="1398" y="1787"/>
                </a:lnTo>
                <a:lnTo>
                  <a:pt x="1360" y="1855"/>
                </a:lnTo>
                <a:lnTo>
                  <a:pt x="1325" y="1924"/>
                </a:lnTo>
                <a:lnTo>
                  <a:pt x="1293" y="1994"/>
                </a:lnTo>
                <a:lnTo>
                  <a:pt x="1264" y="2068"/>
                </a:lnTo>
                <a:lnTo>
                  <a:pt x="1238" y="2142"/>
                </a:lnTo>
                <a:lnTo>
                  <a:pt x="1215" y="2218"/>
                </a:lnTo>
                <a:lnTo>
                  <a:pt x="1195" y="2296"/>
                </a:lnTo>
                <a:lnTo>
                  <a:pt x="1179" y="2374"/>
                </a:lnTo>
                <a:lnTo>
                  <a:pt x="1165" y="2455"/>
                </a:lnTo>
                <a:lnTo>
                  <a:pt x="1156" y="2537"/>
                </a:lnTo>
                <a:lnTo>
                  <a:pt x="1150" y="2621"/>
                </a:lnTo>
                <a:lnTo>
                  <a:pt x="1148" y="2705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endParaRPr lang="en-US"/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567898" y="5858931"/>
            <a:ext cx="109517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33CC33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Γονιδίωμα</a:t>
            </a:r>
            <a:endParaRPr lang="en-US" sz="16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blackWhite">
          <a:xfrm>
            <a:off x="735863" y="4169841"/>
            <a:ext cx="158929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Παράγοντες </a:t>
            </a:r>
          </a:p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καρδιαγγειακού</a:t>
            </a:r>
          </a:p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κινδύνου</a:t>
            </a:r>
            <a:endParaRPr lang="en-US" sz="16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blackWhite">
          <a:xfrm>
            <a:off x="2041204" y="2696644"/>
            <a:ext cx="219593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Υποκλινική (προκλινική)</a:t>
            </a:r>
          </a:p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δυσλειτουργία &amp;</a:t>
            </a:r>
          </a:p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«βλάβη»</a:t>
            </a:r>
          </a:p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καρδιαγγειακή</a:t>
            </a:r>
          </a:p>
          <a:p>
            <a:pPr algn="ctr" eaLnBrk="0" hangingPunct="0"/>
            <a:endParaRPr lang="en-US" sz="16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blackWhite">
          <a:xfrm>
            <a:off x="6648692" y="4020083"/>
            <a:ext cx="191921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Υποτροπή ή </a:t>
            </a:r>
          </a:p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μη-αντιρροπούμενη</a:t>
            </a:r>
          </a:p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(ανεπάρκεια)</a:t>
            </a:r>
          </a:p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καρδιαγγειακής</a:t>
            </a:r>
          </a:p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νόσος</a:t>
            </a:r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7575078" y="5858931"/>
            <a:ext cx="94128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33CC33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Θάν</a:t>
            </a:r>
            <a:r>
              <a:rPr lang="el-GR" sz="1600" dirty="0">
                <a:solidFill>
                  <a:schemeClr val="bg1"/>
                </a:solidFill>
                <a:cs typeface="Arial" charset="0"/>
              </a:rPr>
              <a:t>α</a:t>
            </a:r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τος</a:t>
            </a:r>
            <a:endParaRPr lang="en-US" sz="16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blackWhite">
          <a:xfrm>
            <a:off x="5093206" y="2628912"/>
            <a:ext cx="179588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Εκδήλωση</a:t>
            </a:r>
          </a:p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(αντιρροπούμενης)</a:t>
            </a:r>
          </a:p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 καρδιαγγειακής </a:t>
            </a:r>
          </a:p>
          <a:p>
            <a:pPr algn="ctr" eaLnBrk="0" hangingPunct="0"/>
            <a:r>
              <a:rPr lang="el-GR" sz="1600" dirty="0">
                <a:solidFill>
                  <a:schemeClr val="bg1"/>
                </a:solidFill>
                <a:cs typeface="Arial" charset="0"/>
              </a:rPr>
              <a:t>ν</a:t>
            </a:r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όσου -</a:t>
            </a:r>
          </a:p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 συνδρόμου</a:t>
            </a:r>
            <a:endParaRPr lang="en-US" sz="16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1" name="Rectangle 20"/>
          <p:cNvSpPr/>
          <p:nvPr/>
        </p:nvSpPr>
        <p:spPr>
          <a:xfrm rot="10800000" flipV="1">
            <a:off x="-2" y="761993"/>
            <a:ext cx="9144001" cy="3556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400" dirty="0" smtClean="0"/>
              <a:t>Παθολογική Φυσιολογία Ι  /  </a:t>
            </a:r>
            <a:r>
              <a:rPr lang="el-GR" sz="1400" dirty="0" smtClean="0"/>
              <a:t>2018 </a:t>
            </a:r>
            <a:r>
              <a:rPr lang="el-GR" sz="1400" dirty="0" smtClean="0"/>
              <a:t>- </a:t>
            </a:r>
            <a:r>
              <a:rPr lang="el-GR" sz="1400" dirty="0" smtClean="0"/>
              <a:t>2019 </a:t>
            </a:r>
            <a:r>
              <a:rPr lang="el-GR" sz="1400" dirty="0" smtClean="0"/>
              <a:t>/ Καρδιαγγειακό Σύστημα</a:t>
            </a:r>
            <a:endParaRPr lang="en-US" sz="14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4535045" y="33866"/>
            <a:ext cx="0" cy="618812"/>
          </a:xfrm>
          <a:prstGeom prst="line">
            <a:avLst/>
          </a:prstGeom>
          <a:ln w="381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826" y="46209"/>
            <a:ext cx="351749" cy="567843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TextBox 25"/>
          <p:cNvSpPr txBox="1"/>
          <p:nvPr/>
        </p:nvSpPr>
        <p:spPr>
          <a:xfrm>
            <a:off x="237412" y="21014"/>
            <a:ext cx="4267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1600" b="1" dirty="0" smtClean="0">
                <a:solidFill>
                  <a:schemeClr val="tx2">
                    <a:lumMod val="75000"/>
                  </a:schemeClr>
                </a:solidFill>
              </a:rPr>
              <a:t>Μονάδα Καρδιαγγειακής Πρόληψης &amp;  Έρευνας </a:t>
            </a:r>
            <a:endParaRPr lang="en-US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Εργαστήριο &amp; Κλινική Παθολογικής Φυσιολογίας 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51246" y="3428"/>
            <a:ext cx="41511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Ιατρικό Τμήμα Σχολής </a:t>
            </a:r>
            <a:r>
              <a:rPr lang="el-GR" sz="1600" dirty="0">
                <a:solidFill>
                  <a:schemeClr val="tx2">
                    <a:lumMod val="75000"/>
                  </a:schemeClr>
                </a:solidFill>
              </a:rPr>
              <a:t>Ε</a:t>
            </a:r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πιστημών Υγείας</a:t>
            </a:r>
            <a:endParaRPr lang="en-US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Εθνικό </a:t>
            </a:r>
            <a:r>
              <a:rPr lang="el-GR" sz="1600" dirty="0">
                <a:solidFill>
                  <a:schemeClr val="tx2">
                    <a:lumMod val="75000"/>
                  </a:schemeClr>
                </a:solidFill>
              </a:rPr>
              <a:t>&amp; Καποδιστριακό Πανεπιστήμιο Αθήνας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746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29467" y="49614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41466" y="1356153"/>
            <a:ext cx="6695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Φυσική ιστορία καρδιαγγειακών νόσων &amp; πρόληψη</a:t>
            </a:r>
            <a:endParaRPr lang="el-GR" sz="12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80019" y="6616283"/>
            <a:ext cx="16898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© </a:t>
            </a:r>
            <a:r>
              <a:rPr lang="el-GR" sz="1000" dirty="0" smtClean="0">
                <a:solidFill>
                  <a:schemeClr val="tx2">
                    <a:lumMod val="75000"/>
                  </a:schemeClr>
                </a:solidFill>
              </a:rPr>
              <a:t>Αθανάσιος Δ Πρωτογέρου</a:t>
            </a:r>
            <a:endParaRPr lang="en-US" sz="1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Freeform 2"/>
          <p:cNvSpPr>
            <a:spLocks/>
          </p:cNvSpPr>
          <p:nvPr/>
        </p:nvSpPr>
        <p:spPr bwMode="auto">
          <a:xfrm>
            <a:off x="244887" y="1981199"/>
            <a:ext cx="8680450" cy="4294188"/>
          </a:xfrm>
          <a:custGeom>
            <a:avLst/>
            <a:gdLst>
              <a:gd name="T0" fmla="*/ 2 w 5469"/>
              <a:gd name="T1" fmla="*/ 2567 h 2705"/>
              <a:gd name="T2" fmla="*/ 53 w 5469"/>
              <a:gd name="T3" fmla="*/ 2160 h 2705"/>
              <a:gd name="T4" fmla="*/ 161 w 5469"/>
              <a:gd name="T5" fmla="*/ 1775 h 2705"/>
              <a:gd name="T6" fmla="*/ 321 w 5469"/>
              <a:gd name="T7" fmla="*/ 1417 h 2705"/>
              <a:gd name="T8" fmla="*/ 527 w 5469"/>
              <a:gd name="T9" fmla="*/ 1088 h 2705"/>
              <a:gd name="T10" fmla="*/ 779 w 5469"/>
              <a:gd name="T11" fmla="*/ 793 h 2705"/>
              <a:gd name="T12" fmla="*/ 1069 w 5469"/>
              <a:gd name="T13" fmla="*/ 537 h 2705"/>
              <a:gd name="T14" fmla="*/ 1392 w 5469"/>
              <a:gd name="T15" fmla="*/ 327 h 2705"/>
              <a:gd name="T16" fmla="*/ 1746 w 5469"/>
              <a:gd name="T17" fmla="*/ 164 h 2705"/>
              <a:gd name="T18" fmla="*/ 2124 w 5469"/>
              <a:gd name="T19" fmla="*/ 54 h 2705"/>
              <a:gd name="T20" fmla="*/ 2522 w 5469"/>
              <a:gd name="T21" fmla="*/ 2 h 2705"/>
              <a:gd name="T22" fmla="*/ 2931 w 5469"/>
              <a:gd name="T23" fmla="*/ 12 h 2705"/>
              <a:gd name="T24" fmla="*/ 3331 w 5469"/>
              <a:gd name="T25" fmla="*/ 84 h 2705"/>
              <a:gd name="T26" fmla="*/ 3717 w 5469"/>
              <a:gd name="T27" fmla="*/ 212 h 2705"/>
              <a:gd name="T28" fmla="*/ 4077 w 5469"/>
              <a:gd name="T29" fmla="*/ 391 h 2705"/>
              <a:gd name="T30" fmla="*/ 4410 w 5469"/>
              <a:gd name="T31" fmla="*/ 619 h 2705"/>
              <a:gd name="T32" fmla="*/ 4709 w 5469"/>
              <a:gd name="T33" fmla="*/ 888 h 2705"/>
              <a:gd name="T34" fmla="*/ 4967 w 5469"/>
              <a:gd name="T35" fmla="*/ 1194 h 2705"/>
              <a:gd name="T36" fmla="*/ 5178 w 5469"/>
              <a:gd name="T37" fmla="*/ 1533 h 2705"/>
              <a:gd name="T38" fmla="*/ 5335 w 5469"/>
              <a:gd name="T39" fmla="*/ 1902 h 2705"/>
              <a:gd name="T40" fmla="*/ 5436 w 5469"/>
              <a:gd name="T41" fmla="*/ 2294 h 2705"/>
              <a:gd name="T42" fmla="*/ 5469 w 5469"/>
              <a:gd name="T43" fmla="*/ 2705 h 2705"/>
              <a:gd name="T44" fmla="*/ 4264 w 5469"/>
              <a:gd name="T45" fmla="*/ 2537 h 2705"/>
              <a:gd name="T46" fmla="*/ 4221 w 5469"/>
              <a:gd name="T47" fmla="*/ 2296 h 2705"/>
              <a:gd name="T48" fmla="*/ 4146 w 5469"/>
              <a:gd name="T49" fmla="*/ 2068 h 2705"/>
              <a:gd name="T50" fmla="*/ 4038 w 5469"/>
              <a:gd name="T51" fmla="*/ 1855 h 2705"/>
              <a:gd name="T52" fmla="*/ 3904 w 5469"/>
              <a:gd name="T53" fmla="*/ 1661 h 2705"/>
              <a:gd name="T54" fmla="*/ 3743 w 5469"/>
              <a:gd name="T55" fmla="*/ 1491 h 2705"/>
              <a:gd name="T56" fmla="*/ 3559 w 5469"/>
              <a:gd name="T57" fmla="*/ 1344 h 2705"/>
              <a:gd name="T58" fmla="*/ 3357 w 5469"/>
              <a:gd name="T59" fmla="*/ 1226 h 2705"/>
              <a:gd name="T60" fmla="*/ 3138 w 5469"/>
              <a:gd name="T61" fmla="*/ 1138 h 2705"/>
              <a:gd name="T62" fmla="*/ 2904 w 5469"/>
              <a:gd name="T63" fmla="*/ 1082 h 2705"/>
              <a:gd name="T64" fmla="*/ 2658 w 5469"/>
              <a:gd name="T65" fmla="*/ 1064 h 2705"/>
              <a:gd name="T66" fmla="*/ 2419 w 5469"/>
              <a:gd name="T67" fmla="*/ 1082 h 2705"/>
              <a:gd name="T68" fmla="*/ 2195 w 5469"/>
              <a:gd name="T69" fmla="*/ 1138 h 2705"/>
              <a:gd name="T70" fmla="*/ 1986 w 5469"/>
              <a:gd name="T71" fmla="*/ 1226 h 2705"/>
              <a:gd name="T72" fmla="*/ 1797 w 5469"/>
              <a:gd name="T73" fmla="*/ 1344 h 2705"/>
              <a:gd name="T74" fmla="*/ 1630 w 5469"/>
              <a:gd name="T75" fmla="*/ 1491 h 2705"/>
              <a:gd name="T76" fmla="*/ 1482 w 5469"/>
              <a:gd name="T77" fmla="*/ 1661 h 2705"/>
              <a:gd name="T78" fmla="*/ 1360 w 5469"/>
              <a:gd name="T79" fmla="*/ 1855 h 2705"/>
              <a:gd name="T80" fmla="*/ 1264 w 5469"/>
              <a:gd name="T81" fmla="*/ 2068 h 2705"/>
              <a:gd name="T82" fmla="*/ 1195 w 5469"/>
              <a:gd name="T83" fmla="*/ 2296 h 2705"/>
              <a:gd name="T84" fmla="*/ 1156 w 5469"/>
              <a:gd name="T85" fmla="*/ 2537 h 27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469" h="2705">
                <a:moveTo>
                  <a:pt x="1148" y="2705"/>
                </a:moveTo>
                <a:lnTo>
                  <a:pt x="0" y="2705"/>
                </a:lnTo>
                <a:lnTo>
                  <a:pt x="2" y="2567"/>
                </a:lnTo>
                <a:lnTo>
                  <a:pt x="12" y="2428"/>
                </a:lnTo>
                <a:lnTo>
                  <a:pt x="29" y="2294"/>
                </a:lnTo>
                <a:lnTo>
                  <a:pt x="53" y="2160"/>
                </a:lnTo>
                <a:lnTo>
                  <a:pt x="83" y="2030"/>
                </a:lnTo>
                <a:lnTo>
                  <a:pt x="118" y="1902"/>
                </a:lnTo>
                <a:lnTo>
                  <a:pt x="161" y="1775"/>
                </a:lnTo>
                <a:lnTo>
                  <a:pt x="209" y="1653"/>
                </a:lnTo>
                <a:lnTo>
                  <a:pt x="262" y="1533"/>
                </a:lnTo>
                <a:lnTo>
                  <a:pt x="321" y="1417"/>
                </a:lnTo>
                <a:lnTo>
                  <a:pt x="386" y="1304"/>
                </a:lnTo>
                <a:lnTo>
                  <a:pt x="455" y="1194"/>
                </a:lnTo>
                <a:lnTo>
                  <a:pt x="527" y="1088"/>
                </a:lnTo>
                <a:lnTo>
                  <a:pt x="608" y="986"/>
                </a:lnTo>
                <a:lnTo>
                  <a:pt x="691" y="888"/>
                </a:lnTo>
                <a:lnTo>
                  <a:pt x="779" y="793"/>
                </a:lnTo>
                <a:lnTo>
                  <a:pt x="872" y="703"/>
                </a:lnTo>
                <a:lnTo>
                  <a:pt x="968" y="619"/>
                </a:lnTo>
                <a:lnTo>
                  <a:pt x="1069" y="537"/>
                </a:lnTo>
                <a:lnTo>
                  <a:pt x="1173" y="463"/>
                </a:lnTo>
                <a:lnTo>
                  <a:pt x="1282" y="391"/>
                </a:lnTo>
                <a:lnTo>
                  <a:pt x="1392" y="327"/>
                </a:lnTo>
                <a:lnTo>
                  <a:pt x="1508" y="267"/>
                </a:lnTo>
                <a:lnTo>
                  <a:pt x="1624" y="212"/>
                </a:lnTo>
                <a:lnTo>
                  <a:pt x="1746" y="164"/>
                </a:lnTo>
                <a:lnTo>
                  <a:pt x="1868" y="120"/>
                </a:lnTo>
                <a:lnTo>
                  <a:pt x="1996" y="84"/>
                </a:lnTo>
                <a:lnTo>
                  <a:pt x="2124" y="54"/>
                </a:lnTo>
                <a:lnTo>
                  <a:pt x="2254" y="30"/>
                </a:lnTo>
                <a:lnTo>
                  <a:pt x="2388" y="12"/>
                </a:lnTo>
                <a:lnTo>
                  <a:pt x="2522" y="2"/>
                </a:lnTo>
                <a:lnTo>
                  <a:pt x="2658" y="0"/>
                </a:lnTo>
                <a:lnTo>
                  <a:pt x="2796" y="2"/>
                </a:lnTo>
                <a:lnTo>
                  <a:pt x="2931" y="12"/>
                </a:lnTo>
                <a:lnTo>
                  <a:pt x="3067" y="30"/>
                </a:lnTo>
                <a:lnTo>
                  <a:pt x="3199" y="54"/>
                </a:lnTo>
                <a:lnTo>
                  <a:pt x="3331" y="84"/>
                </a:lnTo>
                <a:lnTo>
                  <a:pt x="3463" y="120"/>
                </a:lnTo>
                <a:lnTo>
                  <a:pt x="3591" y="164"/>
                </a:lnTo>
                <a:lnTo>
                  <a:pt x="3717" y="212"/>
                </a:lnTo>
                <a:lnTo>
                  <a:pt x="3839" y="267"/>
                </a:lnTo>
                <a:lnTo>
                  <a:pt x="3959" y="327"/>
                </a:lnTo>
                <a:lnTo>
                  <a:pt x="4077" y="391"/>
                </a:lnTo>
                <a:lnTo>
                  <a:pt x="4191" y="463"/>
                </a:lnTo>
                <a:lnTo>
                  <a:pt x="4304" y="537"/>
                </a:lnTo>
                <a:lnTo>
                  <a:pt x="4410" y="619"/>
                </a:lnTo>
                <a:lnTo>
                  <a:pt x="4514" y="703"/>
                </a:lnTo>
                <a:lnTo>
                  <a:pt x="4615" y="793"/>
                </a:lnTo>
                <a:lnTo>
                  <a:pt x="4709" y="888"/>
                </a:lnTo>
                <a:lnTo>
                  <a:pt x="4800" y="986"/>
                </a:lnTo>
                <a:lnTo>
                  <a:pt x="4886" y="1088"/>
                </a:lnTo>
                <a:lnTo>
                  <a:pt x="4967" y="1194"/>
                </a:lnTo>
                <a:lnTo>
                  <a:pt x="5042" y="1304"/>
                </a:lnTo>
                <a:lnTo>
                  <a:pt x="5113" y="1417"/>
                </a:lnTo>
                <a:lnTo>
                  <a:pt x="5178" y="1533"/>
                </a:lnTo>
                <a:lnTo>
                  <a:pt x="5237" y="1653"/>
                </a:lnTo>
                <a:lnTo>
                  <a:pt x="5290" y="1775"/>
                </a:lnTo>
                <a:lnTo>
                  <a:pt x="5335" y="1902"/>
                </a:lnTo>
                <a:lnTo>
                  <a:pt x="5377" y="2030"/>
                </a:lnTo>
                <a:lnTo>
                  <a:pt x="5410" y="2160"/>
                </a:lnTo>
                <a:lnTo>
                  <a:pt x="5436" y="2294"/>
                </a:lnTo>
                <a:lnTo>
                  <a:pt x="5455" y="2428"/>
                </a:lnTo>
                <a:lnTo>
                  <a:pt x="5467" y="2567"/>
                </a:lnTo>
                <a:lnTo>
                  <a:pt x="5469" y="2705"/>
                </a:lnTo>
                <a:lnTo>
                  <a:pt x="4272" y="2705"/>
                </a:lnTo>
                <a:lnTo>
                  <a:pt x="4270" y="2621"/>
                </a:lnTo>
                <a:lnTo>
                  <a:pt x="4264" y="2537"/>
                </a:lnTo>
                <a:lnTo>
                  <a:pt x="4254" y="2455"/>
                </a:lnTo>
                <a:lnTo>
                  <a:pt x="4239" y="2374"/>
                </a:lnTo>
                <a:lnTo>
                  <a:pt x="4221" y="2296"/>
                </a:lnTo>
                <a:lnTo>
                  <a:pt x="4199" y="2218"/>
                </a:lnTo>
                <a:lnTo>
                  <a:pt x="4174" y="2142"/>
                </a:lnTo>
                <a:lnTo>
                  <a:pt x="4146" y="2068"/>
                </a:lnTo>
                <a:lnTo>
                  <a:pt x="4113" y="1994"/>
                </a:lnTo>
                <a:lnTo>
                  <a:pt x="4077" y="1924"/>
                </a:lnTo>
                <a:lnTo>
                  <a:pt x="4038" y="1855"/>
                </a:lnTo>
                <a:lnTo>
                  <a:pt x="3996" y="1787"/>
                </a:lnTo>
                <a:lnTo>
                  <a:pt x="3951" y="1723"/>
                </a:lnTo>
                <a:lnTo>
                  <a:pt x="3904" y="1661"/>
                </a:lnTo>
                <a:lnTo>
                  <a:pt x="3853" y="1603"/>
                </a:lnTo>
                <a:lnTo>
                  <a:pt x="3800" y="1545"/>
                </a:lnTo>
                <a:lnTo>
                  <a:pt x="3743" y="1491"/>
                </a:lnTo>
                <a:lnTo>
                  <a:pt x="3683" y="1439"/>
                </a:lnTo>
                <a:lnTo>
                  <a:pt x="3622" y="1391"/>
                </a:lnTo>
                <a:lnTo>
                  <a:pt x="3559" y="1344"/>
                </a:lnTo>
                <a:lnTo>
                  <a:pt x="3494" y="1302"/>
                </a:lnTo>
                <a:lnTo>
                  <a:pt x="3428" y="1262"/>
                </a:lnTo>
                <a:lnTo>
                  <a:pt x="3357" y="1226"/>
                </a:lnTo>
                <a:lnTo>
                  <a:pt x="3286" y="1192"/>
                </a:lnTo>
                <a:lnTo>
                  <a:pt x="3213" y="1162"/>
                </a:lnTo>
                <a:lnTo>
                  <a:pt x="3138" y="1138"/>
                </a:lnTo>
                <a:lnTo>
                  <a:pt x="3061" y="1114"/>
                </a:lnTo>
                <a:lnTo>
                  <a:pt x="2983" y="1096"/>
                </a:lnTo>
                <a:lnTo>
                  <a:pt x="2904" y="1082"/>
                </a:lnTo>
                <a:lnTo>
                  <a:pt x="2823" y="1072"/>
                </a:lnTo>
                <a:lnTo>
                  <a:pt x="2742" y="1066"/>
                </a:lnTo>
                <a:lnTo>
                  <a:pt x="2658" y="1064"/>
                </a:lnTo>
                <a:lnTo>
                  <a:pt x="2577" y="1066"/>
                </a:lnTo>
                <a:lnTo>
                  <a:pt x="2498" y="1072"/>
                </a:lnTo>
                <a:lnTo>
                  <a:pt x="2419" y="1082"/>
                </a:lnTo>
                <a:lnTo>
                  <a:pt x="2343" y="1096"/>
                </a:lnTo>
                <a:lnTo>
                  <a:pt x="2268" y="1114"/>
                </a:lnTo>
                <a:lnTo>
                  <a:pt x="2195" y="1138"/>
                </a:lnTo>
                <a:lnTo>
                  <a:pt x="2124" y="1162"/>
                </a:lnTo>
                <a:lnTo>
                  <a:pt x="2053" y="1192"/>
                </a:lnTo>
                <a:lnTo>
                  <a:pt x="1986" y="1226"/>
                </a:lnTo>
                <a:lnTo>
                  <a:pt x="1921" y="1262"/>
                </a:lnTo>
                <a:lnTo>
                  <a:pt x="1858" y="1302"/>
                </a:lnTo>
                <a:lnTo>
                  <a:pt x="1797" y="1344"/>
                </a:lnTo>
                <a:lnTo>
                  <a:pt x="1738" y="1391"/>
                </a:lnTo>
                <a:lnTo>
                  <a:pt x="1683" y="1439"/>
                </a:lnTo>
                <a:lnTo>
                  <a:pt x="1630" y="1491"/>
                </a:lnTo>
                <a:lnTo>
                  <a:pt x="1577" y="1545"/>
                </a:lnTo>
                <a:lnTo>
                  <a:pt x="1530" y="1603"/>
                </a:lnTo>
                <a:lnTo>
                  <a:pt x="1482" y="1661"/>
                </a:lnTo>
                <a:lnTo>
                  <a:pt x="1439" y="1723"/>
                </a:lnTo>
                <a:lnTo>
                  <a:pt x="1398" y="1787"/>
                </a:lnTo>
                <a:lnTo>
                  <a:pt x="1360" y="1855"/>
                </a:lnTo>
                <a:lnTo>
                  <a:pt x="1325" y="1924"/>
                </a:lnTo>
                <a:lnTo>
                  <a:pt x="1293" y="1994"/>
                </a:lnTo>
                <a:lnTo>
                  <a:pt x="1264" y="2068"/>
                </a:lnTo>
                <a:lnTo>
                  <a:pt x="1238" y="2142"/>
                </a:lnTo>
                <a:lnTo>
                  <a:pt x="1215" y="2218"/>
                </a:lnTo>
                <a:lnTo>
                  <a:pt x="1195" y="2296"/>
                </a:lnTo>
                <a:lnTo>
                  <a:pt x="1179" y="2374"/>
                </a:lnTo>
                <a:lnTo>
                  <a:pt x="1165" y="2455"/>
                </a:lnTo>
                <a:lnTo>
                  <a:pt x="1156" y="2537"/>
                </a:lnTo>
                <a:lnTo>
                  <a:pt x="1150" y="2621"/>
                </a:lnTo>
                <a:lnTo>
                  <a:pt x="1148" y="2705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endParaRPr lang="en-US"/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567898" y="5858931"/>
            <a:ext cx="109517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33CC33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Γονιδίωμα</a:t>
            </a:r>
            <a:endParaRPr lang="en-US" sz="16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blackWhite">
          <a:xfrm>
            <a:off x="735863" y="4169841"/>
            <a:ext cx="158929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Παράγοντες </a:t>
            </a:r>
          </a:p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καρδιαγγειακού</a:t>
            </a:r>
          </a:p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κινδύνου</a:t>
            </a:r>
            <a:endParaRPr lang="en-US" sz="16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blackWhite">
          <a:xfrm>
            <a:off x="2041204" y="2696644"/>
            <a:ext cx="219593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Υποκλινική (προκλινική)</a:t>
            </a:r>
          </a:p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δυσλειτουργία &amp;</a:t>
            </a:r>
          </a:p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«βλάβη»</a:t>
            </a:r>
          </a:p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καρδιαγγειακή</a:t>
            </a:r>
          </a:p>
          <a:p>
            <a:pPr algn="ctr" eaLnBrk="0" hangingPunct="0"/>
            <a:endParaRPr lang="en-US" sz="16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blackWhite">
          <a:xfrm>
            <a:off x="6648692" y="4020083"/>
            <a:ext cx="191921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Υποτροπή ή </a:t>
            </a:r>
          </a:p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μη-αντιρροπούμενη</a:t>
            </a:r>
          </a:p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(ανεπάρκεια)</a:t>
            </a:r>
          </a:p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καρδιαγγειακής</a:t>
            </a:r>
          </a:p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νόσος</a:t>
            </a:r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7575078" y="5858931"/>
            <a:ext cx="94128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33CC33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Θάν</a:t>
            </a:r>
            <a:r>
              <a:rPr lang="el-GR" sz="1600" dirty="0">
                <a:solidFill>
                  <a:schemeClr val="bg1"/>
                </a:solidFill>
                <a:cs typeface="Arial" charset="0"/>
              </a:rPr>
              <a:t>α</a:t>
            </a:r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τος</a:t>
            </a:r>
            <a:endParaRPr lang="en-US" sz="16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blackWhite">
          <a:xfrm>
            <a:off x="5093206" y="2628912"/>
            <a:ext cx="179588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Εκδήλωση</a:t>
            </a:r>
          </a:p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(αντιρροπούμενης)</a:t>
            </a:r>
          </a:p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 καρδιαγγειακής </a:t>
            </a:r>
          </a:p>
          <a:p>
            <a:pPr algn="ctr" eaLnBrk="0" hangingPunct="0"/>
            <a:r>
              <a:rPr lang="el-GR" sz="1600" dirty="0">
                <a:solidFill>
                  <a:schemeClr val="bg1"/>
                </a:solidFill>
                <a:cs typeface="Arial" charset="0"/>
              </a:rPr>
              <a:t>ν</a:t>
            </a:r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όσου -</a:t>
            </a:r>
          </a:p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 συνδρόμου</a:t>
            </a:r>
            <a:endParaRPr lang="en-US" sz="16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46830" y="4327859"/>
            <a:ext cx="2701139" cy="2031325"/>
          </a:xfrm>
          <a:prstGeom prst="rect">
            <a:avLst/>
          </a:prstGeom>
          <a:solidFill>
            <a:srgbClr val="008000">
              <a:alpha val="28000"/>
            </a:srgbClr>
          </a:solidFill>
          <a:ln>
            <a:solidFill>
              <a:srgbClr val="008000">
                <a:alpha val="23000"/>
              </a:srgb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17375E"/>
                </a:solidFill>
              </a:rPr>
              <a:t>Primary </a:t>
            </a:r>
            <a:r>
              <a:rPr lang="en-US" b="1" dirty="0" smtClean="0">
                <a:solidFill>
                  <a:srgbClr val="17375E"/>
                </a:solidFill>
              </a:rPr>
              <a:t>or primordial prevention</a:t>
            </a:r>
            <a:r>
              <a:rPr lang="en-US" dirty="0" smtClean="0">
                <a:solidFill>
                  <a:srgbClr val="17375E"/>
                </a:solidFill>
              </a:rPr>
              <a:t> </a:t>
            </a:r>
            <a:r>
              <a:rPr lang="en-US" dirty="0">
                <a:solidFill>
                  <a:srgbClr val="17375E"/>
                </a:solidFill>
              </a:rPr>
              <a:t>seeks to prevent the onset </a:t>
            </a:r>
            <a:r>
              <a:rPr lang="en-US" dirty="0" smtClean="0">
                <a:solidFill>
                  <a:srgbClr val="17375E"/>
                </a:solidFill>
              </a:rPr>
              <a:t>of CVD via </a:t>
            </a:r>
            <a:r>
              <a:rPr lang="en-US" dirty="0">
                <a:solidFill>
                  <a:srgbClr val="17375E"/>
                </a:solidFill>
              </a:rPr>
              <a:t>risk </a:t>
            </a:r>
            <a:r>
              <a:rPr lang="en-US" dirty="0" smtClean="0">
                <a:solidFill>
                  <a:srgbClr val="17375E"/>
                </a:solidFill>
              </a:rPr>
              <a:t>CVD risk factors management/reduction and community/personal health promotion</a:t>
            </a:r>
            <a:endParaRPr lang="en-US" dirty="0">
              <a:solidFill>
                <a:srgbClr val="17375E"/>
              </a:solidFill>
            </a:endParaRPr>
          </a:p>
        </p:txBody>
      </p:sp>
      <p:sp>
        <p:nvSpPr>
          <p:cNvPr id="21" name="Right Triangle 20"/>
          <p:cNvSpPr/>
          <p:nvPr/>
        </p:nvSpPr>
        <p:spPr>
          <a:xfrm>
            <a:off x="0" y="1455586"/>
            <a:ext cx="4597400" cy="4821247"/>
          </a:xfrm>
          <a:prstGeom prst="rtTriangle">
            <a:avLst/>
          </a:prstGeom>
          <a:solidFill>
            <a:srgbClr val="008000">
              <a:alpha val="2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 rot="10800000" flipV="1">
            <a:off x="-2" y="761993"/>
            <a:ext cx="9144001" cy="3556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400" dirty="0" smtClean="0"/>
              <a:t>Παθολογική Φυσιολογία Ι  /  </a:t>
            </a:r>
            <a:r>
              <a:rPr lang="el-GR" sz="1400" dirty="0" smtClean="0"/>
              <a:t>2018 </a:t>
            </a:r>
            <a:r>
              <a:rPr lang="el-GR" sz="1400" dirty="0" smtClean="0"/>
              <a:t>- </a:t>
            </a:r>
            <a:r>
              <a:rPr lang="el-GR" sz="1400" dirty="0" smtClean="0"/>
              <a:t>2019 </a:t>
            </a:r>
            <a:r>
              <a:rPr lang="el-GR" sz="1400" dirty="0" smtClean="0"/>
              <a:t>/ Καρδιαγγειακό Σύστημα</a:t>
            </a:r>
            <a:endParaRPr lang="en-US" sz="1400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4535045" y="33866"/>
            <a:ext cx="0" cy="618812"/>
          </a:xfrm>
          <a:prstGeom prst="line">
            <a:avLst/>
          </a:prstGeom>
          <a:ln w="381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826" y="46209"/>
            <a:ext cx="351749" cy="567843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TextBox 27"/>
          <p:cNvSpPr txBox="1"/>
          <p:nvPr/>
        </p:nvSpPr>
        <p:spPr>
          <a:xfrm>
            <a:off x="237412" y="21014"/>
            <a:ext cx="4267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1600" b="1" dirty="0" smtClean="0">
                <a:solidFill>
                  <a:schemeClr val="tx2">
                    <a:lumMod val="75000"/>
                  </a:schemeClr>
                </a:solidFill>
              </a:rPr>
              <a:t>Μονάδα Καρδιαγγειακής Πρόληψης &amp;  Έρευνας </a:t>
            </a:r>
            <a:endParaRPr lang="en-US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Εργαστήριο &amp; Κλινική Παθολογικής Φυσιολογίας 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51246" y="3428"/>
            <a:ext cx="41511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Ιατρικό Τμήμα Σχολής </a:t>
            </a:r>
            <a:r>
              <a:rPr lang="el-GR" sz="1600" dirty="0">
                <a:solidFill>
                  <a:schemeClr val="tx2">
                    <a:lumMod val="75000"/>
                  </a:schemeClr>
                </a:solidFill>
              </a:rPr>
              <a:t>Ε</a:t>
            </a:r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πιστημών Υγείας</a:t>
            </a:r>
            <a:endParaRPr lang="en-US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Εθνικό </a:t>
            </a:r>
            <a:r>
              <a:rPr lang="el-GR" sz="1600" dirty="0">
                <a:solidFill>
                  <a:schemeClr val="tx2">
                    <a:lumMod val="75000"/>
                  </a:schemeClr>
                </a:solidFill>
              </a:rPr>
              <a:t>&amp; Καποδιστριακό Πανεπιστήμιο Αθήνας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997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29467" y="49614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41466" y="1356153"/>
            <a:ext cx="66954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Φυσική ιστορία καρδιαγγειακών νόσων</a:t>
            </a:r>
            <a:r>
              <a:rPr lang="el-GR" sz="2400" dirty="0">
                <a:solidFill>
                  <a:schemeClr val="tx2">
                    <a:lumMod val="75000"/>
                  </a:schemeClr>
                </a:solidFill>
              </a:rPr>
              <a:t> &amp; πρόληψη</a:t>
            </a:r>
          </a:p>
          <a:p>
            <a:endParaRPr lang="el-GR" sz="12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80019" y="6616283"/>
            <a:ext cx="16898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© </a:t>
            </a:r>
            <a:r>
              <a:rPr lang="el-GR" sz="1000" dirty="0" smtClean="0">
                <a:solidFill>
                  <a:schemeClr val="tx2">
                    <a:lumMod val="75000"/>
                  </a:schemeClr>
                </a:solidFill>
              </a:rPr>
              <a:t>Αθανάσιος Δ Πρωτογέρου</a:t>
            </a:r>
            <a:endParaRPr lang="en-US" sz="1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Freeform 2"/>
          <p:cNvSpPr>
            <a:spLocks/>
          </p:cNvSpPr>
          <p:nvPr/>
        </p:nvSpPr>
        <p:spPr bwMode="auto">
          <a:xfrm>
            <a:off x="244887" y="1981199"/>
            <a:ext cx="8680450" cy="4294188"/>
          </a:xfrm>
          <a:custGeom>
            <a:avLst/>
            <a:gdLst>
              <a:gd name="T0" fmla="*/ 2 w 5469"/>
              <a:gd name="T1" fmla="*/ 2567 h 2705"/>
              <a:gd name="T2" fmla="*/ 53 w 5469"/>
              <a:gd name="T3" fmla="*/ 2160 h 2705"/>
              <a:gd name="T4" fmla="*/ 161 w 5469"/>
              <a:gd name="T5" fmla="*/ 1775 h 2705"/>
              <a:gd name="T6" fmla="*/ 321 w 5469"/>
              <a:gd name="T7" fmla="*/ 1417 h 2705"/>
              <a:gd name="T8" fmla="*/ 527 w 5469"/>
              <a:gd name="T9" fmla="*/ 1088 h 2705"/>
              <a:gd name="T10" fmla="*/ 779 w 5469"/>
              <a:gd name="T11" fmla="*/ 793 h 2705"/>
              <a:gd name="T12" fmla="*/ 1069 w 5469"/>
              <a:gd name="T13" fmla="*/ 537 h 2705"/>
              <a:gd name="T14" fmla="*/ 1392 w 5469"/>
              <a:gd name="T15" fmla="*/ 327 h 2705"/>
              <a:gd name="T16" fmla="*/ 1746 w 5469"/>
              <a:gd name="T17" fmla="*/ 164 h 2705"/>
              <a:gd name="T18" fmla="*/ 2124 w 5469"/>
              <a:gd name="T19" fmla="*/ 54 h 2705"/>
              <a:gd name="T20" fmla="*/ 2522 w 5469"/>
              <a:gd name="T21" fmla="*/ 2 h 2705"/>
              <a:gd name="T22" fmla="*/ 2931 w 5469"/>
              <a:gd name="T23" fmla="*/ 12 h 2705"/>
              <a:gd name="T24" fmla="*/ 3331 w 5469"/>
              <a:gd name="T25" fmla="*/ 84 h 2705"/>
              <a:gd name="T26" fmla="*/ 3717 w 5469"/>
              <a:gd name="T27" fmla="*/ 212 h 2705"/>
              <a:gd name="T28" fmla="*/ 4077 w 5469"/>
              <a:gd name="T29" fmla="*/ 391 h 2705"/>
              <a:gd name="T30" fmla="*/ 4410 w 5469"/>
              <a:gd name="T31" fmla="*/ 619 h 2705"/>
              <a:gd name="T32" fmla="*/ 4709 w 5469"/>
              <a:gd name="T33" fmla="*/ 888 h 2705"/>
              <a:gd name="T34" fmla="*/ 4967 w 5469"/>
              <a:gd name="T35" fmla="*/ 1194 h 2705"/>
              <a:gd name="T36" fmla="*/ 5178 w 5469"/>
              <a:gd name="T37" fmla="*/ 1533 h 2705"/>
              <a:gd name="T38" fmla="*/ 5335 w 5469"/>
              <a:gd name="T39" fmla="*/ 1902 h 2705"/>
              <a:gd name="T40" fmla="*/ 5436 w 5469"/>
              <a:gd name="T41" fmla="*/ 2294 h 2705"/>
              <a:gd name="T42" fmla="*/ 5469 w 5469"/>
              <a:gd name="T43" fmla="*/ 2705 h 2705"/>
              <a:gd name="T44" fmla="*/ 4264 w 5469"/>
              <a:gd name="T45" fmla="*/ 2537 h 2705"/>
              <a:gd name="T46" fmla="*/ 4221 w 5469"/>
              <a:gd name="T47" fmla="*/ 2296 h 2705"/>
              <a:gd name="T48" fmla="*/ 4146 w 5469"/>
              <a:gd name="T49" fmla="*/ 2068 h 2705"/>
              <a:gd name="T50" fmla="*/ 4038 w 5469"/>
              <a:gd name="T51" fmla="*/ 1855 h 2705"/>
              <a:gd name="T52" fmla="*/ 3904 w 5469"/>
              <a:gd name="T53" fmla="*/ 1661 h 2705"/>
              <a:gd name="T54" fmla="*/ 3743 w 5469"/>
              <a:gd name="T55" fmla="*/ 1491 h 2705"/>
              <a:gd name="T56" fmla="*/ 3559 w 5469"/>
              <a:gd name="T57" fmla="*/ 1344 h 2705"/>
              <a:gd name="T58" fmla="*/ 3357 w 5469"/>
              <a:gd name="T59" fmla="*/ 1226 h 2705"/>
              <a:gd name="T60" fmla="*/ 3138 w 5469"/>
              <a:gd name="T61" fmla="*/ 1138 h 2705"/>
              <a:gd name="T62" fmla="*/ 2904 w 5469"/>
              <a:gd name="T63" fmla="*/ 1082 h 2705"/>
              <a:gd name="T64" fmla="*/ 2658 w 5469"/>
              <a:gd name="T65" fmla="*/ 1064 h 2705"/>
              <a:gd name="T66" fmla="*/ 2419 w 5469"/>
              <a:gd name="T67" fmla="*/ 1082 h 2705"/>
              <a:gd name="T68" fmla="*/ 2195 w 5469"/>
              <a:gd name="T69" fmla="*/ 1138 h 2705"/>
              <a:gd name="T70" fmla="*/ 1986 w 5469"/>
              <a:gd name="T71" fmla="*/ 1226 h 2705"/>
              <a:gd name="T72" fmla="*/ 1797 w 5469"/>
              <a:gd name="T73" fmla="*/ 1344 h 2705"/>
              <a:gd name="T74" fmla="*/ 1630 w 5469"/>
              <a:gd name="T75" fmla="*/ 1491 h 2705"/>
              <a:gd name="T76" fmla="*/ 1482 w 5469"/>
              <a:gd name="T77" fmla="*/ 1661 h 2705"/>
              <a:gd name="T78" fmla="*/ 1360 w 5469"/>
              <a:gd name="T79" fmla="*/ 1855 h 2705"/>
              <a:gd name="T80" fmla="*/ 1264 w 5469"/>
              <a:gd name="T81" fmla="*/ 2068 h 2705"/>
              <a:gd name="T82" fmla="*/ 1195 w 5469"/>
              <a:gd name="T83" fmla="*/ 2296 h 2705"/>
              <a:gd name="T84" fmla="*/ 1156 w 5469"/>
              <a:gd name="T85" fmla="*/ 2537 h 27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469" h="2705">
                <a:moveTo>
                  <a:pt x="1148" y="2705"/>
                </a:moveTo>
                <a:lnTo>
                  <a:pt x="0" y="2705"/>
                </a:lnTo>
                <a:lnTo>
                  <a:pt x="2" y="2567"/>
                </a:lnTo>
                <a:lnTo>
                  <a:pt x="12" y="2428"/>
                </a:lnTo>
                <a:lnTo>
                  <a:pt x="29" y="2294"/>
                </a:lnTo>
                <a:lnTo>
                  <a:pt x="53" y="2160"/>
                </a:lnTo>
                <a:lnTo>
                  <a:pt x="83" y="2030"/>
                </a:lnTo>
                <a:lnTo>
                  <a:pt x="118" y="1902"/>
                </a:lnTo>
                <a:lnTo>
                  <a:pt x="161" y="1775"/>
                </a:lnTo>
                <a:lnTo>
                  <a:pt x="209" y="1653"/>
                </a:lnTo>
                <a:lnTo>
                  <a:pt x="262" y="1533"/>
                </a:lnTo>
                <a:lnTo>
                  <a:pt x="321" y="1417"/>
                </a:lnTo>
                <a:lnTo>
                  <a:pt x="386" y="1304"/>
                </a:lnTo>
                <a:lnTo>
                  <a:pt x="455" y="1194"/>
                </a:lnTo>
                <a:lnTo>
                  <a:pt x="527" y="1088"/>
                </a:lnTo>
                <a:lnTo>
                  <a:pt x="608" y="986"/>
                </a:lnTo>
                <a:lnTo>
                  <a:pt x="691" y="888"/>
                </a:lnTo>
                <a:lnTo>
                  <a:pt x="779" y="793"/>
                </a:lnTo>
                <a:lnTo>
                  <a:pt x="872" y="703"/>
                </a:lnTo>
                <a:lnTo>
                  <a:pt x="968" y="619"/>
                </a:lnTo>
                <a:lnTo>
                  <a:pt x="1069" y="537"/>
                </a:lnTo>
                <a:lnTo>
                  <a:pt x="1173" y="463"/>
                </a:lnTo>
                <a:lnTo>
                  <a:pt x="1282" y="391"/>
                </a:lnTo>
                <a:lnTo>
                  <a:pt x="1392" y="327"/>
                </a:lnTo>
                <a:lnTo>
                  <a:pt x="1508" y="267"/>
                </a:lnTo>
                <a:lnTo>
                  <a:pt x="1624" y="212"/>
                </a:lnTo>
                <a:lnTo>
                  <a:pt x="1746" y="164"/>
                </a:lnTo>
                <a:lnTo>
                  <a:pt x="1868" y="120"/>
                </a:lnTo>
                <a:lnTo>
                  <a:pt x="1996" y="84"/>
                </a:lnTo>
                <a:lnTo>
                  <a:pt x="2124" y="54"/>
                </a:lnTo>
                <a:lnTo>
                  <a:pt x="2254" y="30"/>
                </a:lnTo>
                <a:lnTo>
                  <a:pt x="2388" y="12"/>
                </a:lnTo>
                <a:lnTo>
                  <a:pt x="2522" y="2"/>
                </a:lnTo>
                <a:lnTo>
                  <a:pt x="2658" y="0"/>
                </a:lnTo>
                <a:lnTo>
                  <a:pt x="2796" y="2"/>
                </a:lnTo>
                <a:lnTo>
                  <a:pt x="2931" y="12"/>
                </a:lnTo>
                <a:lnTo>
                  <a:pt x="3067" y="30"/>
                </a:lnTo>
                <a:lnTo>
                  <a:pt x="3199" y="54"/>
                </a:lnTo>
                <a:lnTo>
                  <a:pt x="3331" y="84"/>
                </a:lnTo>
                <a:lnTo>
                  <a:pt x="3463" y="120"/>
                </a:lnTo>
                <a:lnTo>
                  <a:pt x="3591" y="164"/>
                </a:lnTo>
                <a:lnTo>
                  <a:pt x="3717" y="212"/>
                </a:lnTo>
                <a:lnTo>
                  <a:pt x="3839" y="267"/>
                </a:lnTo>
                <a:lnTo>
                  <a:pt x="3959" y="327"/>
                </a:lnTo>
                <a:lnTo>
                  <a:pt x="4077" y="391"/>
                </a:lnTo>
                <a:lnTo>
                  <a:pt x="4191" y="463"/>
                </a:lnTo>
                <a:lnTo>
                  <a:pt x="4304" y="537"/>
                </a:lnTo>
                <a:lnTo>
                  <a:pt x="4410" y="619"/>
                </a:lnTo>
                <a:lnTo>
                  <a:pt x="4514" y="703"/>
                </a:lnTo>
                <a:lnTo>
                  <a:pt x="4615" y="793"/>
                </a:lnTo>
                <a:lnTo>
                  <a:pt x="4709" y="888"/>
                </a:lnTo>
                <a:lnTo>
                  <a:pt x="4800" y="986"/>
                </a:lnTo>
                <a:lnTo>
                  <a:pt x="4886" y="1088"/>
                </a:lnTo>
                <a:lnTo>
                  <a:pt x="4967" y="1194"/>
                </a:lnTo>
                <a:lnTo>
                  <a:pt x="5042" y="1304"/>
                </a:lnTo>
                <a:lnTo>
                  <a:pt x="5113" y="1417"/>
                </a:lnTo>
                <a:lnTo>
                  <a:pt x="5178" y="1533"/>
                </a:lnTo>
                <a:lnTo>
                  <a:pt x="5237" y="1653"/>
                </a:lnTo>
                <a:lnTo>
                  <a:pt x="5290" y="1775"/>
                </a:lnTo>
                <a:lnTo>
                  <a:pt x="5335" y="1902"/>
                </a:lnTo>
                <a:lnTo>
                  <a:pt x="5377" y="2030"/>
                </a:lnTo>
                <a:lnTo>
                  <a:pt x="5410" y="2160"/>
                </a:lnTo>
                <a:lnTo>
                  <a:pt x="5436" y="2294"/>
                </a:lnTo>
                <a:lnTo>
                  <a:pt x="5455" y="2428"/>
                </a:lnTo>
                <a:lnTo>
                  <a:pt x="5467" y="2567"/>
                </a:lnTo>
                <a:lnTo>
                  <a:pt x="5469" y="2705"/>
                </a:lnTo>
                <a:lnTo>
                  <a:pt x="4272" y="2705"/>
                </a:lnTo>
                <a:lnTo>
                  <a:pt x="4270" y="2621"/>
                </a:lnTo>
                <a:lnTo>
                  <a:pt x="4264" y="2537"/>
                </a:lnTo>
                <a:lnTo>
                  <a:pt x="4254" y="2455"/>
                </a:lnTo>
                <a:lnTo>
                  <a:pt x="4239" y="2374"/>
                </a:lnTo>
                <a:lnTo>
                  <a:pt x="4221" y="2296"/>
                </a:lnTo>
                <a:lnTo>
                  <a:pt x="4199" y="2218"/>
                </a:lnTo>
                <a:lnTo>
                  <a:pt x="4174" y="2142"/>
                </a:lnTo>
                <a:lnTo>
                  <a:pt x="4146" y="2068"/>
                </a:lnTo>
                <a:lnTo>
                  <a:pt x="4113" y="1994"/>
                </a:lnTo>
                <a:lnTo>
                  <a:pt x="4077" y="1924"/>
                </a:lnTo>
                <a:lnTo>
                  <a:pt x="4038" y="1855"/>
                </a:lnTo>
                <a:lnTo>
                  <a:pt x="3996" y="1787"/>
                </a:lnTo>
                <a:lnTo>
                  <a:pt x="3951" y="1723"/>
                </a:lnTo>
                <a:lnTo>
                  <a:pt x="3904" y="1661"/>
                </a:lnTo>
                <a:lnTo>
                  <a:pt x="3853" y="1603"/>
                </a:lnTo>
                <a:lnTo>
                  <a:pt x="3800" y="1545"/>
                </a:lnTo>
                <a:lnTo>
                  <a:pt x="3743" y="1491"/>
                </a:lnTo>
                <a:lnTo>
                  <a:pt x="3683" y="1439"/>
                </a:lnTo>
                <a:lnTo>
                  <a:pt x="3622" y="1391"/>
                </a:lnTo>
                <a:lnTo>
                  <a:pt x="3559" y="1344"/>
                </a:lnTo>
                <a:lnTo>
                  <a:pt x="3494" y="1302"/>
                </a:lnTo>
                <a:lnTo>
                  <a:pt x="3428" y="1262"/>
                </a:lnTo>
                <a:lnTo>
                  <a:pt x="3357" y="1226"/>
                </a:lnTo>
                <a:lnTo>
                  <a:pt x="3286" y="1192"/>
                </a:lnTo>
                <a:lnTo>
                  <a:pt x="3213" y="1162"/>
                </a:lnTo>
                <a:lnTo>
                  <a:pt x="3138" y="1138"/>
                </a:lnTo>
                <a:lnTo>
                  <a:pt x="3061" y="1114"/>
                </a:lnTo>
                <a:lnTo>
                  <a:pt x="2983" y="1096"/>
                </a:lnTo>
                <a:lnTo>
                  <a:pt x="2904" y="1082"/>
                </a:lnTo>
                <a:lnTo>
                  <a:pt x="2823" y="1072"/>
                </a:lnTo>
                <a:lnTo>
                  <a:pt x="2742" y="1066"/>
                </a:lnTo>
                <a:lnTo>
                  <a:pt x="2658" y="1064"/>
                </a:lnTo>
                <a:lnTo>
                  <a:pt x="2577" y="1066"/>
                </a:lnTo>
                <a:lnTo>
                  <a:pt x="2498" y="1072"/>
                </a:lnTo>
                <a:lnTo>
                  <a:pt x="2419" y="1082"/>
                </a:lnTo>
                <a:lnTo>
                  <a:pt x="2343" y="1096"/>
                </a:lnTo>
                <a:lnTo>
                  <a:pt x="2268" y="1114"/>
                </a:lnTo>
                <a:lnTo>
                  <a:pt x="2195" y="1138"/>
                </a:lnTo>
                <a:lnTo>
                  <a:pt x="2124" y="1162"/>
                </a:lnTo>
                <a:lnTo>
                  <a:pt x="2053" y="1192"/>
                </a:lnTo>
                <a:lnTo>
                  <a:pt x="1986" y="1226"/>
                </a:lnTo>
                <a:lnTo>
                  <a:pt x="1921" y="1262"/>
                </a:lnTo>
                <a:lnTo>
                  <a:pt x="1858" y="1302"/>
                </a:lnTo>
                <a:lnTo>
                  <a:pt x="1797" y="1344"/>
                </a:lnTo>
                <a:lnTo>
                  <a:pt x="1738" y="1391"/>
                </a:lnTo>
                <a:lnTo>
                  <a:pt x="1683" y="1439"/>
                </a:lnTo>
                <a:lnTo>
                  <a:pt x="1630" y="1491"/>
                </a:lnTo>
                <a:lnTo>
                  <a:pt x="1577" y="1545"/>
                </a:lnTo>
                <a:lnTo>
                  <a:pt x="1530" y="1603"/>
                </a:lnTo>
                <a:lnTo>
                  <a:pt x="1482" y="1661"/>
                </a:lnTo>
                <a:lnTo>
                  <a:pt x="1439" y="1723"/>
                </a:lnTo>
                <a:lnTo>
                  <a:pt x="1398" y="1787"/>
                </a:lnTo>
                <a:lnTo>
                  <a:pt x="1360" y="1855"/>
                </a:lnTo>
                <a:lnTo>
                  <a:pt x="1325" y="1924"/>
                </a:lnTo>
                <a:lnTo>
                  <a:pt x="1293" y="1994"/>
                </a:lnTo>
                <a:lnTo>
                  <a:pt x="1264" y="2068"/>
                </a:lnTo>
                <a:lnTo>
                  <a:pt x="1238" y="2142"/>
                </a:lnTo>
                <a:lnTo>
                  <a:pt x="1215" y="2218"/>
                </a:lnTo>
                <a:lnTo>
                  <a:pt x="1195" y="2296"/>
                </a:lnTo>
                <a:lnTo>
                  <a:pt x="1179" y="2374"/>
                </a:lnTo>
                <a:lnTo>
                  <a:pt x="1165" y="2455"/>
                </a:lnTo>
                <a:lnTo>
                  <a:pt x="1156" y="2537"/>
                </a:lnTo>
                <a:lnTo>
                  <a:pt x="1150" y="2621"/>
                </a:lnTo>
                <a:lnTo>
                  <a:pt x="1148" y="2705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endParaRPr lang="en-US"/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567898" y="5858931"/>
            <a:ext cx="109517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33CC33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Γονιδίωμα</a:t>
            </a:r>
            <a:endParaRPr lang="en-US" sz="16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blackWhite">
          <a:xfrm>
            <a:off x="735863" y="4169841"/>
            <a:ext cx="158929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Παράγοντες </a:t>
            </a:r>
          </a:p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καρδιαγγειακού</a:t>
            </a:r>
          </a:p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κινδύνου</a:t>
            </a:r>
            <a:endParaRPr lang="en-US" sz="16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blackWhite">
          <a:xfrm>
            <a:off x="2041204" y="2696644"/>
            <a:ext cx="219593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Υποκλινική (προκλινική)</a:t>
            </a:r>
          </a:p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δυσλειτουργία &amp;</a:t>
            </a:r>
          </a:p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«βλάβη»</a:t>
            </a:r>
          </a:p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καρδιαγγειακή</a:t>
            </a:r>
          </a:p>
          <a:p>
            <a:pPr algn="ctr" eaLnBrk="0" hangingPunct="0"/>
            <a:endParaRPr lang="en-US" sz="16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blackWhite">
          <a:xfrm>
            <a:off x="6648692" y="4020083"/>
            <a:ext cx="191921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Υποτροπή ή </a:t>
            </a:r>
          </a:p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μη-αντιρροπούμενη</a:t>
            </a:r>
          </a:p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(ανεπάρκεια)</a:t>
            </a:r>
          </a:p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καρδιαγγειακής</a:t>
            </a:r>
          </a:p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νόσος</a:t>
            </a:r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7575078" y="5858931"/>
            <a:ext cx="94128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33CC33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Θάν</a:t>
            </a:r>
            <a:r>
              <a:rPr lang="el-GR" sz="1600" dirty="0">
                <a:solidFill>
                  <a:schemeClr val="bg1"/>
                </a:solidFill>
                <a:cs typeface="Arial" charset="0"/>
              </a:rPr>
              <a:t>α</a:t>
            </a:r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τος</a:t>
            </a:r>
            <a:endParaRPr lang="en-US" sz="16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blackWhite">
          <a:xfrm>
            <a:off x="5093206" y="2628912"/>
            <a:ext cx="179588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Εκδήλωση</a:t>
            </a:r>
          </a:p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(αντιρροπούμενης)</a:t>
            </a:r>
          </a:p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 καρδιαγγειακής </a:t>
            </a:r>
          </a:p>
          <a:p>
            <a:pPr algn="ctr" eaLnBrk="0" hangingPunct="0"/>
            <a:r>
              <a:rPr lang="el-GR" sz="1600" dirty="0">
                <a:solidFill>
                  <a:schemeClr val="bg1"/>
                </a:solidFill>
                <a:cs typeface="Arial" charset="0"/>
              </a:rPr>
              <a:t>ν</a:t>
            </a:r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όσου -</a:t>
            </a:r>
          </a:p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 συνδρόμου</a:t>
            </a:r>
            <a:endParaRPr lang="en-US" sz="16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89090" y="1586297"/>
            <a:ext cx="2205139" cy="2308324"/>
          </a:xfrm>
          <a:prstGeom prst="rect">
            <a:avLst/>
          </a:prstGeom>
          <a:solidFill>
            <a:schemeClr val="accent6">
              <a:alpha val="28000"/>
            </a:schemeClr>
          </a:solidFill>
          <a:ln>
            <a:solidFill>
              <a:srgbClr val="008000">
                <a:alpha val="23000"/>
              </a:srgb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17375E"/>
                </a:solidFill>
              </a:rPr>
              <a:t>Secondary prevention </a:t>
            </a:r>
            <a:r>
              <a:rPr lang="en-US" dirty="0">
                <a:solidFill>
                  <a:srgbClr val="17375E"/>
                </a:solidFill>
              </a:rPr>
              <a:t> includes procedures that detect and treat pre-clinical pathological changes and thereby control disease progression</a:t>
            </a:r>
          </a:p>
        </p:txBody>
      </p:sp>
      <p:sp>
        <p:nvSpPr>
          <p:cNvPr id="21" name="Right Triangle 20"/>
          <p:cNvSpPr/>
          <p:nvPr/>
        </p:nvSpPr>
        <p:spPr>
          <a:xfrm>
            <a:off x="-33866" y="1751748"/>
            <a:ext cx="4597400" cy="4525085"/>
          </a:xfrm>
          <a:prstGeom prst="rtTriangle">
            <a:avLst/>
          </a:prstGeom>
          <a:solidFill>
            <a:srgbClr val="008000">
              <a:alpha val="26000"/>
            </a:srgbClr>
          </a:solidFill>
          <a:ln>
            <a:solidFill>
              <a:srgbClr val="008000">
                <a:alpha val="23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7" name="Right Triangle 26"/>
          <p:cNvSpPr/>
          <p:nvPr/>
        </p:nvSpPr>
        <p:spPr>
          <a:xfrm rot="10800000">
            <a:off x="16936" y="1751748"/>
            <a:ext cx="4597400" cy="4677483"/>
          </a:xfrm>
          <a:prstGeom prst="rtTriangle">
            <a:avLst/>
          </a:prstGeom>
          <a:solidFill>
            <a:schemeClr val="accent6">
              <a:lumMod val="60000"/>
              <a:lumOff val="40000"/>
              <a:alpha val="2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 rot="10800000" flipV="1">
            <a:off x="-2" y="761993"/>
            <a:ext cx="9144001" cy="3556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400" dirty="0" smtClean="0"/>
              <a:t>Παθολογική Φυσιολογία Ι  /  </a:t>
            </a:r>
            <a:r>
              <a:rPr lang="el-GR" sz="1400" dirty="0" smtClean="0"/>
              <a:t>2018 </a:t>
            </a:r>
            <a:r>
              <a:rPr lang="el-GR" sz="1400" dirty="0" smtClean="0"/>
              <a:t>- </a:t>
            </a:r>
            <a:r>
              <a:rPr lang="el-GR" sz="1400" dirty="0" smtClean="0"/>
              <a:t>2019 </a:t>
            </a:r>
            <a:r>
              <a:rPr lang="el-GR" sz="1400" dirty="0" smtClean="0"/>
              <a:t>/ Καρδιαγγειακό Σύστημα</a:t>
            </a:r>
            <a:endParaRPr lang="en-US" sz="1400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4535045" y="33866"/>
            <a:ext cx="0" cy="618812"/>
          </a:xfrm>
          <a:prstGeom prst="line">
            <a:avLst/>
          </a:prstGeom>
          <a:ln w="381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826" y="46209"/>
            <a:ext cx="351749" cy="567843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TextBox 28"/>
          <p:cNvSpPr txBox="1"/>
          <p:nvPr/>
        </p:nvSpPr>
        <p:spPr>
          <a:xfrm>
            <a:off x="237412" y="21014"/>
            <a:ext cx="4267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1600" b="1" dirty="0" smtClean="0">
                <a:solidFill>
                  <a:schemeClr val="tx2">
                    <a:lumMod val="75000"/>
                  </a:schemeClr>
                </a:solidFill>
              </a:rPr>
              <a:t>Μονάδα Καρδιαγγειακής Πρόληψης &amp;  Έρευνας </a:t>
            </a:r>
            <a:endParaRPr lang="en-US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Εργαστήριο &amp; Κλινική Παθολογικής Φυσιολογίας 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551246" y="3428"/>
            <a:ext cx="41511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Ιατρικό Τμήμα Σχολής </a:t>
            </a:r>
            <a:r>
              <a:rPr lang="el-GR" sz="1600" dirty="0">
                <a:solidFill>
                  <a:schemeClr val="tx2">
                    <a:lumMod val="75000"/>
                  </a:schemeClr>
                </a:solidFill>
              </a:rPr>
              <a:t>Ε</a:t>
            </a:r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πιστημών Υγείας</a:t>
            </a:r>
            <a:endParaRPr lang="en-US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Εθνικό </a:t>
            </a:r>
            <a:r>
              <a:rPr lang="el-GR" sz="1600" dirty="0">
                <a:solidFill>
                  <a:schemeClr val="tx2">
                    <a:lumMod val="75000"/>
                  </a:schemeClr>
                </a:solidFill>
              </a:rPr>
              <a:t>&amp; Καποδιστριακό Πανεπιστήμιο Αθήνας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310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29467" y="49614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480019" y="6616283"/>
            <a:ext cx="16898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© </a:t>
            </a:r>
            <a:r>
              <a:rPr lang="el-GR" sz="1000" dirty="0" smtClean="0">
                <a:solidFill>
                  <a:schemeClr val="tx2">
                    <a:lumMod val="75000"/>
                  </a:schemeClr>
                </a:solidFill>
              </a:rPr>
              <a:t>Αθανάσιος Δ Πρωτογέρου</a:t>
            </a:r>
            <a:endParaRPr lang="en-US" sz="1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Freeform 2"/>
          <p:cNvSpPr>
            <a:spLocks/>
          </p:cNvSpPr>
          <p:nvPr/>
        </p:nvSpPr>
        <p:spPr bwMode="auto">
          <a:xfrm>
            <a:off x="244887" y="1981199"/>
            <a:ext cx="8680450" cy="4294188"/>
          </a:xfrm>
          <a:custGeom>
            <a:avLst/>
            <a:gdLst>
              <a:gd name="T0" fmla="*/ 2 w 5469"/>
              <a:gd name="T1" fmla="*/ 2567 h 2705"/>
              <a:gd name="T2" fmla="*/ 53 w 5469"/>
              <a:gd name="T3" fmla="*/ 2160 h 2705"/>
              <a:gd name="T4" fmla="*/ 161 w 5469"/>
              <a:gd name="T5" fmla="*/ 1775 h 2705"/>
              <a:gd name="T6" fmla="*/ 321 w 5469"/>
              <a:gd name="T7" fmla="*/ 1417 h 2705"/>
              <a:gd name="T8" fmla="*/ 527 w 5469"/>
              <a:gd name="T9" fmla="*/ 1088 h 2705"/>
              <a:gd name="T10" fmla="*/ 779 w 5469"/>
              <a:gd name="T11" fmla="*/ 793 h 2705"/>
              <a:gd name="T12" fmla="*/ 1069 w 5469"/>
              <a:gd name="T13" fmla="*/ 537 h 2705"/>
              <a:gd name="T14" fmla="*/ 1392 w 5469"/>
              <a:gd name="T15" fmla="*/ 327 h 2705"/>
              <a:gd name="T16" fmla="*/ 1746 w 5469"/>
              <a:gd name="T17" fmla="*/ 164 h 2705"/>
              <a:gd name="T18" fmla="*/ 2124 w 5469"/>
              <a:gd name="T19" fmla="*/ 54 h 2705"/>
              <a:gd name="T20" fmla="*/ 2522 w 5469"/>
              <a:gd name="T21" fmla="*/ 2 h 2705"/>
              <a:gd name="T22" fmla="*/ 2931 w 5469"/>
              <a:gd name="T23" fmla="*/ 12 h 2705"/>
              <a:gd name="T24" fmla="*/ 3331 w 5469"/>
              <a:gd name="T25" fmla="*/ 84 h 2705"/>
              <a:gd name="T26" fmla="*/ 3717 w 5469"/>
              <a:gd name="T27" fmla="*/ 212 h 2705"/>
              <a:gd name="T28" fmla="*/ 4077 w 5469"/>
              <a:gd name="T29" fmla="*/ 391 h 2705"/>
              <a:gd name="T30" fmla="*/ 4410 w 5469"/>
              <a:gd name="T31" fmla="*/ 619 h 2705"/>
              <a:gd name="T32" fmla="*/ 4709 w 5469"/>
              <a:gd name="T33" fmla="*/ 888 h 2705"/>
              <a:gd name="T34" fmla="*/ 4967 w 5469"/>
              <a:gd name="T35" fmla="*/ 1194 h 2705"/>
              <a:gd name="T36" fmla="*/ 5178 w 5469"/>
              <a:gd name="T37" fmla="*/ 1533 h 2705"/>
              <a:gd name="T38" fmla="*/ 5335 w 5469"/>
              <a:gd name="T39" fmla="*/ 1902 h 2705"/>
              <a:gd name="T40" fmla="*/ 5436 w 5469"/>
              <a:gd name="T41" fmla="*/ 2294 h 2705"/>
              <a:gd name="T42" fmla="*/ 5469 w 5469"/>
              <a:gd name="T43" fmla="*/ 2705 h 2705"/>
              <a:gd name="T44" fmla="*/ 4264 w 5469"/>
              <a:gd name="T45" fmla="*/ 2537 h 2705"/>
              <a:gd name="T46" fmla="*/ 4221 w 5469"/>
              <a:gd name="T47" fmla="*/ 2296 h 2705"/>
              <a:gd name="T48" fmla="*/ 4146 w 5469"/>
              <a:gd name="T49" fmla="*/ 2068 h 2705"/>
              <a:gd name="T50" fmla="*/ 4038 w 5469"/>
              <a:gd name="T51" fmla="*/ 1855 h 2705"/>
              <a:gd name="T52" fmla="*/ 3904 w 5469"/>
              <a:gd name="T53" fmla="*/ 1661 h 2705"/>
              <a:gd name="T54" fmla="*/ 3743 w 5469"/>
              <a:gd name="T55" fmla="*/ 1491 h 2705"/>
              <a:gd name="T56" fmla="*/ 3559 w 5469"/>
              <a:gd name="T57" fmla="*/ 1344 h 2705"/>
              <a:gd name="T58" fmla="*/ 3357 w 5469"/>
              <a:gd name="T59" fmla="*/ 1226 h 2705"/>
              <a:gd name="T60" fmla="*/ 3138 w 5469"/>
              <a:gd name="T61" fmla="*/ 1138 h 2705"/>
              <a:gd name="T62" fmla="*/ 2904 w 5469"/>
              <a:gd name="T63" fmla="*/ 1082 h 2705"/>
              <a:gd name="T64" fmla="*/ 2658 w 5469"/>
              <a:gd name="T65" fmla="*/ 1064 h 2705"/>
              <a:gd name="T66" fmla="*/ 2419 w 5469"/>
              <a:gd name="T67" fmla="*/ 1082 h 2705"/>
              <a:gd name="T68" fmla="*/ 2195 w 5469"/>
              <a:gd name="T69" fmla="*/ 1138 h 2705"/>
              <a:gd name="T70" fmla="*/ 1986 w 5469"/>
              <a:gd name="T71" fmla="*/ 1226 h 2705"/>
              <a:gd name="T72" fmla="*/ 1797 w 5469"/>
              <a:gd name="T73" fmla="*/ 1344 h 2705"/>
              <a:gd name="T74" fmla="*/ 1630 w 5469"/>
              <a:gd name="T75" fmla="*/ 1491 h 2705"/>
              <a:gd name="T76" fmla="*/ 1482 w 5469"/>
              <a:gd name="T77" fmla="*/ 1661 h 2705"/>
              <a:gd name="T78" fmla="*/ 1360 w 5469"/>
              <a:gd name="T79" fmla="*/ 1855 h 2705"/>
              <a:gd name="T80" fmla="*/ 1264 w 5469"/>
              <a:gd name="T81" fmla="*/ 2068 h 2705"/>
              <a:gd name="T82" fmla="*/ 1195 w 5469"/>
              <a:gd name="T83" fmla="*/ 2296 h 2705"/>
              <a:gd name="T84" fmla="*/ 1156 w 5469"/>
              <a:gd name="T85" fmla="*/ 2537 h 27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469" h="2705">
                <a:moveTo>
                  <a:pt x="1148" y="2705"/>
                </a:moveTo>
                <a:lnTo>
                  <a:pt x="0" y="2705"/>
                </a:lnTo>
                <a:lnTo>
                  <a:pt x="2" y="2567"/>
                </a:lnTo>
                <a:lnTo>
                  <a:pt x="12" y="2428"/>
                </a:lnTo>
                <a:lnTo>
                  <a:pt x="29" y="2294"/>
                </a:lnTo>
                <a:lnTo>
                  <a:pt x="53" y="2160"/>
                </a:lnTo>
                <a:lnTo>
                  <a:pt x="83" y="2030"/>
                </a:lnTo>
                <a:lnTo>
                  <a:pt x="118" y="1902"/>
                </a:lnTo>
                <a:lnTo>
                  <a:pt x="161" y="1775"/>
                </a:lnTo>
                <a:lnTo>
                  <a:pt x="209" y="1653"/>
                </a:lnTo>
                <a:lnTo>
                  <a:pt x="262" y="1533"/>
                </a:lnTo>
                <a:lnTo>
                  <a:pt x="321" y="1417"/>
                </a:lnTo>
                <a:lnTo>
                  <a:pt x="386" y="1304"/>
                </a:lnTo>
                <a:lnTo>
                  <a:pt x="455" y="1194"/>
                </a:lnTo>
                <a:lnTo>
                  <a:pt x="527" y="1088"/>
                </a:lnTo>
                <a:lnTo>
                  <a:pt x="608" y="986"/>
                </a:lnTo>
                <a:lnTo>
                  <a:pt x="691" y="888"/>
                </a:lnTo>
                <a:lnTo>
                  <a:pt x="779" y="793"/>
                </a:lnTo>
                <a:lnTo>
                  <a:pt x="872" y="703"/>
                </a:lnTo>
                <a:lnTo>
                  <a:pt x="968" y="619"/>
                </a:lnTo>
                <a:lnTo>
                  <a:pt x="1069" y="537"/>
                </a:lnTo>
                <a:lnTo>
                  <a:pt x="1173" y="463"/>
                </a:lnTo>
                <a:lnTo>
                  <a:pt x="1282" y="391"/>
                </a:lnTo>
                <a:lnTo>
                  <a:pt x="1392" y="327"/>
                </a:lnTo>
                <a:lnTo>
                  <a:pt x="1508" y="267"/>
                </a:lnTo>
                <a:lnTo>
                  <a:pt x="1624" y="212"/>
                </a:lnTo>
                <a:lnTo>
                  <a:pt x="1746" y="164"/>
                </a:lnTo>
                <a:lnTo>
                  <a:pt x="1868" y="120"/>
                </a:lnTo>
                <a:lnTo>
                  <a:pt x="1996" y="84"/>
                </a:lnTo>
                <a:lnTo>
                  <a:pt x="2124" y="54"/>
                </a:lnTo>
                <a:lnTo>
                  <a:pt x="2254" y="30"/>
                </a:lnTo>
                <a:lnTo>
                  <a:pt x="2388" y="12"/>
                </a:lnTo>
                <a:lnTo>
                  <a:pt x="2522" y="2"/>
                </a:lnTo>
                <a:lnTo>
                  <a:pt x="2658" y="0"/>
                </a:lnTo>
                <a:lnTo>
                  <a:pt x="2796" y="2"/>
                </a:lnTo>
                <a:lnTo>
                  <a:pt x="2931" y="12"/>
                </a:lnTo>
                <a:lnTo>
                  <a:pt x="3067" y="30"/>
                </a:lnTo>
                <a:lnTo>
                  <a:pt x="3199" y="54"/>
                </a:lnTo>
                <a:lnTo>
                  <a:pt x="3331" y="84"/>
                </a:lnTo>
                <a:lnTo>
                  <a:pt x="3463" y="120"/>
                </a:lnTo>
                <a:lnTo>
                  <a:pt x="3591" y="164"/>
                </a:lnTo>
                <a:lnTo>
                  <a:pt x="3717" y="212"/>
                </a:lnTo>
                <a:lnTo>
                  <a:pt x="3839" y="267"/>
                </a:lnTo>
                <a:lnTo>
                  <a:pt x="3959" y="327"/>
                </a:lnTo>
                <a:lnTo>
                  <a:pt x="4077" y="391"/>
                </a:lnTo>
                <a:lnTo>
                  <a:pt x="4191" y="463"/>
                </a:lnTo>
                <a:lnTo>
                  <a:pt x="4304" y="537"/>
                </a:lnTo>
                <a:lnTo>
                  <a:pt x="4410" y="619"/>
                </a:lnTo>
                <a:lnTo>
                  <a:pt x="4514" y="703"/>
                </a:lnTo>
                <a:lnTo>
                  <a:pt x="4615" y="793"/>
                </a:lnTo>
                <a:lnTo>
                  <a:pt x="4709" y="888"/>
                </a:lnTo>
                <a:lnTo>
                  <a:pt x="4800" y="986"/>
                </a:lnTo>
                <a:lnTo>
                  <a:pt x="4886" y="1088"/>
                </a:lnTo>
                <a:lnTo>
                  <a:pt x="4967" y="1194"/>
                </a:lnTo>
                <a:lnTo>
                  <a:pt x="5042" y="1304"/>
                </a:lnTo>
                <a:lnTo>
                  <a:pt x="5113" y="1417"/>
                </a:lnTo>
                <a:lnTo>
                  <a:pt x="5178" y="1533"/>
                </a:lnTo>
                <a:lnTo>
                  <a:pt x="5237" y="1653"/>
                </a:lnTo>
                <a:lnTo>
                  <a:pt x="5290" y="1775"/>
                </a:lnTo>
                <a:lnTo>
                  <a:pt x="5335" y="1902"/>
                </a:lnTo>
                <a:lnTo>
                  <a:pt x="5377" y="2030"/>
                </a:lnTo>
                <a:lnTo>
                  <a:pt x="5410" y="2160"/>
                </a:lnTo>
                <a:lnTo>
                  <a:pt x="5436" y="2294"/>
                </a:lnTo>
                <a:lnTo>
                  <a:pt x="5455" y="2428"/>
                </a:lnTo>
                <a:lnTo>
                  <a:pt x="5467" y="2567"/>
                </a:lnTo>
                <a:lnTo>
                  <a:pt x="5469" y="2705"/>
                </a:lnTo>
                <a:lnTo>
                  <a:pt x="4272" y="2705"/>
                </a:lnTo>
                <a:lnTo>
                  <a:pt x="4270" y="2621"/>
                </a:lnTo>
                <a:lnTo>
                  <a:pt x="4264" y="2537"/>
                </a:lnTo>
                <a:lnTo>
                  <a:pt x="4254" y="2455"/>
                </a:lnTo>
                <a:lnTo>
                  <a:pt x="4239" y="2374"/>
                </a:lnTo>
                <a:lnTo>
                  <a:pt x="4221" y="2296"/>
                </a:lnTo>
                <a:lnTo>
                  <a:pt x="4199" y="2218"/>
                </a:lnTo>
                <a:lnTo>
                  <a:pt x="4174" y="2142"/>
                </a:lnTo>
                <a:lnTo>
                  <a:pt x="4146" y="2068"/>
                </a:lnTo>
                <a:lnTo>
                  <a:pt x="4113" y="1994"/>
                </a:lnTo>
                <a:lnTo>
                  <a:pt x="4077" y="1924"/>
                </a:lnTo>
                <a:lnTo>
                  <a:pt x="4038" y="1855"/>
                </a:lnTo>
                <a:lnTo>
                  <a:pt x="3996" y="1787"/>
                </a:lnTo>
                <a:lnTo>
                  <a:pt x="3951" y="1723"/>
                </a:lnTo>
                <a:lnTo>
                  <a:pt x="3904" y="1661"/>
                </a:lnTo>
                <a:lnTo>
                  <a:pt x="3853" y="1603"/>
                </a:lnTo>
                <a:lnTo>
                  <a:pt x="3800" y="1545"/>
                </a:lnTo>
                <a:lnTo>
                  <a:pt x="3743" y="1491"/>
                </a:lnTo>
                <a:lnTo>
                  <a:pt x="3683" y="1439"/>
                </a:lnTo>
                <a:lnTo>
                  <a:pt x="3622" y="1391"/>
                </a:lnTo>
                <a:lnTo>
                  <a:pt x="3559" y="1344"/>
                </a:lnTo>
                <a:lnTo>
                  <a:pt x="3494" y="1302"/>
                </a:lnTo>
                <a:lnTo>
                  <a:pt x="3428" y="1262"/>
                </a:lnTo>
                <a:lnTo>
                  <a:pt x="3357" y="1226"/>
                </a:lnTo>
                <a:lnTo>
                  <a:pt x="3286" y="1192"/>
                </a:lnTo>
                <a:lnTo>
                  <a:pt x="3213" y="1162"/>
                </a:lnTo>
                <a:lnTo>
                  <a:pt x="3138" y="1138"/>
                </a:lnTo>
                <a:lnTo>
                  <a:pt x="3061" y="1114"/>
                </a:lnTo>
                <a:lnTo>
                  <a:pt x="2983" y="1096"/>
                </a:lnTo>
                <a:lnTo>
                  <a:pt x="2904" y="1082"/>
                </a:lnTo>
                <a:lnTo>
                  <a:pt x="2823" y="1072"/>
                </a:lnTo>
                <a:lnTo>
                  <a:pt x="2742" y="1066"/>
                </a:lnTo>
                <a:lnTo>
                  <a:pt x="2658" y="1064"/>
                </a:lnTo>
                <a:lnTo>
                  <a:pt x="2577" y="1066"/>
                </a:lnTo>
                <a:lnTo>
                  <a:pt x="2498" y="1072"/>
                </a:lnTo>
                <a:lnTo>
                  <a:pt x="2419" y="1082"/>
                </a:lnTo>
                <a:lnTo>
                  <a:pt x="2343" y="1096"/>
                </a:lnTo>
                <a:lnTo>
                  <a:pt x="2268" y="1114"/>
                </a:lnTo>
                <a:lnTo>
                  <a:pt x="2195" y="1138"/>
                </a:lnTo>
                <a:lnTo>
                  <a:pt x="2124" y="1162"/>
                </a:lnTo>
                <a:lnTo>
                  <a:pt x="2053" y="1192"/>
                </a:lnTo>
                <a:lnTo>
                  <a:pt x="1986" y="1226"/>
                </a:lnTo>
                <a:lnTo>
                  <a:pt x="1921" y="1262"/>
                </a:lnTo>
                <a:lnTo>
                  <a:pt x="1858" y="1302"/>
                </a:lnTo>
                <a:lnTo>
                  <a:pt x="1797" y="1344"/>
                </a:lnTo>
                <a:lnTo>
                  <a:pt x="1738" y="1391"/>
                </a:lnTo>
                <a:lnTo>
                  <a:pt x="1683" y="1439"/>
                </a:lnTo>
                <a:lnTo>
                  <a:pt x="1630" y="1491"/>
                </a:lnTo>
                <a:lnTo>
                  <a:pt x="1577" y="1545"/>
                </a:lnTo>
                <a:lnTo>
                  <a:pt x="1530" y="1603"/>
                </a:lnTo>
                <a:lnTo>
                  <a:pt x="1482" y="1661"/>
                </a:lnTo>
                <a:lnTo>
                  <a:pt x="1439" y="1723"/>
                </a:lnTo>
                <a:lnTo>
                  <a:pt x="1398" y="1787"/>
                </a:lnTo>
                <a:lnTo>
                  <a:pt x="1360" y="1855"/>
                </a:lnTo>
                <a:lnTo>
                  <a:pt x="1325" y="1924"/>
                </a:lnTo>
                <a:lnTo>
                  <a:pt x="1293" y="1994"/>
                </a:lnTo>
                <a:lnTo>
                  <a:pt x="1264" y="2068"/>
                </a:lnTo>
                <a:lnTo>
                  <a:pt x="1238" y="2142"/>
                </a:lnTo>
                <a:lnTo>
                  <a:pt x="1215" y="2218"/>
                </a:lnTo>
                <a:lnTo>
                  <a:pt x="1195" y="2296"/>
                </a:lnTo>
                <a:lnTo>
                  <a:pt x="1179" y="2374"/>
                </a:lnTo>
                <a:lnTo>
                  <a:pt x="1165" y="2455"/>
                </a:lnTo>
                <a:lnTo>
                  <a:pt x="1156" y="2537"/>
                </a:lnTo>
                <a:lnTo>
                  <a:pt x="1150" y="2621"/>
                </a:lnTo>
                <a:lnTo>
                  <a:pt x="1148" y="2705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endParaRPr lang="en-US"/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567898" y="5858931"/>
            <a:ext cx="109517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33CC33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Γονιδίωμα</a:t>
            </a:r>
            <a:endParaRPr lang="en-US" sz="16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blackWhite">
          <a:xfrm>
            <a:off x="735863" y="4169841"/>
            <a:ext cx="158929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Παράγοντες </a:t>
            </a:r>
          </a:p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καρδιαγγειακού</a:t>
            </a:r>
          </a:p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κινδύνου</a:t>
            </a:r>
            <a:endParaRPr lang="en-US" sz="16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blackWhite">
          <a:xfrm>
            <a:off x="2041204" y="2696644"/>
            <a:ext cx="219593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Υποκλινική (προκλινική)</a:t>
            </a:r>
          </a:p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δυσλειτουργία &amp;</a:t>
            </a:r>
          </a:p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«βλάβη»</a:t>
            </a:r>
          </a:p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καρδιαγγειακή</a:t>
            </a:r>
          </a:p>
          <a:p>
            <a:pPr algn="ctr" eaLnBrk="0" hangingPunct="0"/>
            <a:endParaRPr lang="en-US" sz="16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blackWhite">
          <a:xfrm>
            <a:off x="6648692" y="4020083"/>
            <a:ext cx="191921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Υποτροπή ή </a:t>
            </a:r>
          </a:p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μη-αντιρροπούμενη</a:t>
            </a:r>
          </a:p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(ανεπάρκεια)</a:t>
            </a:r>
          </a:p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καρδιαγγειακής</a:t>
            </a:r>
          </a:p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νόσος</a:t>
            </a:r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7575078" y="5858931"/>
            <a:ext cx="94128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33CC33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Θάν</a:t>
            </a:r>
            <a:r>
              <a:rPr lang="el-GR" sz="1600" dirty="0">
                <a:solidFill>
                  <a:schemeClr val="bg1"/>
                </a:solidFill>
                <a:cs typeface="Arial" charset="0"/>
              </a:rPr>
              <a:t>α</a:t>
            </a:r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τος</a:t>
            </a:r>
            <a:endParaRPr lang="en-US" sz="16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blackWhite">
          <a:xfrm>
            <a:off x="5093206" y="2628912"/>
            <a:ext cx="179588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Εκδήλωση</a:t>
            </a:r>
          </a:p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(αντιρροπούμενης)</a:t>
            </a:r>
          </a:p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 καρδιαγγειακής </a:t>
            </a:r>
          </a:p>
          <a:p>
            <a:pPr algn="ctr" eaLnBrk="0" hangingPunct="0"/>
            <a:r>
              <a:rPr lang="el-GR" sz="1600" dirty="0">
                <a:solidFill>
                  <a:schemeClr val="bg1"/>
                </a:solidFill>
                <a:cs typeface="Arial" charset="0"/>
              </a:rPr>
              <a:t>ν</a:t>
            </a:r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όσου -</a:t>
            </a:r>
          </a:p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 συνδρόμου</a:t>
            </a:r>
            <a:endParaRPr lang="en-US" sz="16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08177" y="1751748"/>
            <a:ext cx="4546599" cy="4566566"/>
          </a:xfrm>
          <a:prstGeom prst="rect">
            <a:avLst/>
          </a:prstGeom>
          <a:solidFill>
            <a:schemeClr val="accent2">
              <a:alpha val="2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772253" y="1751748"/>
            <a:ext cx="2288322" cy="2031325"/>
          </a:xfrm>
          <a:prstGeom prst="rect">
            <a:avLst/>
          </a:prstGeom>
          <a:solidFill>
            <a:schemeClr val="accent2">
              <a:alpha val="28000"/>
            </a:schemeClr>
          </a:solidFill>
          <a:ln>
            <a:solidFill>
              <a:srgbClr val="008000">
                <a:alpha val="23000"/>
              </a:srgb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17375E"/>
                </a:solidFill>
              </a:rPr>
              <a:t>Tertiary prevention</a:t>
            </a:r>
            <a:r>
              <a:rPr lang="en-US" dirty="0">
                <a:solidFill>
                  <a:srgbClr val="17375E"/>
                </a:solidFill>
              </a:rPr>
              <a:t> seeks to soften the impact caused by the disease on the patient’s function, longevity, and quality of life. </a:t>
            </a:r>
          </a:p>
        </p:txBody>
      </p:sp>
      <p:sp>
        <p:nvSpPr>
          <p:cNvPr id="27" name="Right Triangle 26"/>
          <p:cNvSpPr/>
          <p:nvPr/>
        </p:nvSpPr>
        <p:spPr>
          <a:xfrm rot="10800000">
            <a:off x="16936" y="1751748"/>
            <a:ext cx="4597400" cy="4677483"/>
          </a:xfrm>
          <a:prstGeom prst="rtTriangle">
            <a:avLst/>
          </a:prstGeom>
          <a:solidFill>
            <a:schemeClr val="accent6">
              <a:lumMod val="60000"/>
              <a:lumOff val="40000"/>
              <a:alpha val="2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8" name="Right Triangle 27"/>
          <p:cNvSpPr/>
          <p:nvPr/>
        </p:nvSpPr>
        <p:spPr>
          <a:xfrm>
            <a:off x="-33866" y="1751748"/>
            <a:ext cx="4597400" cy="4525085"/>
          </a:xfrm>
          <a:prstGeom prst="rtTriangle">
            <a:avLst/>
          </a:prstGeom>
          <a:solidFill>
            <a:srgbClr val="008000">
              <a:alpha val="26000"/>
            </a:srgbClr>
          </a:solidFill>
          <a:ln>
            <a:solidFill>
              <a:srgbClr val="008000">
                <a:alpha val="23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1466" y="1356153"/>
            <a:ext cx="66954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Φυσική ιστορία καρδιαγγειακών νόσων</a:t>
            </a:r>
            <a:r>
              <a:rPr lang="el-GR" sz="2400" dirty="0">
                <a:solidFill>
                  <a:schemeClr val="tx2">
                    <a:lumMod val="75000"/>
                  </a:schemeClr>
                </a:solidFill>
              </a:rPr>
              <a:t> &amp; πρόληψη</a:t>
            </a:r>
          </a:p>
          <a:p>
            <a:endParaRPr lang="el-GR" sz="12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 rot="10800000" flipV="1">
            <a:off x="-2" y="761993"/>
            <a:ext cx="9144001" cy="3556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400" dirty="0" smtClean="0"/>
              <a:t>Παθολογική Φυσιολογία Ι  /  </a:t>
            </a:r>
            <a:r>
              <a:rPr lang="el-GR" sz="1400" dirty="0" smtClean="0"/>
              <a:t>2018 </a:t>
            </a:r>
            <a:r>
              <a:rPr lang="el-GR" sz="1400" dirty="0" smtClean="0"/>
              <a:t>- </a:t>
            </a:r>
            <a:r>
              <a:rPr lang="el-GR" sz="1400" dirty="0" smtClean="0"/>
              <a:t>2019 </a:t>
            </a:r>
            <a:r>
              <a:rPr lang="el-GR" sz="1400" dirty="0" smtClean="0"/>
              <a:t>/ Καρδιαγγειακό Σύστημα</a:t>
            </a:r>
            <a:endParaRPr lang="en-US" sz="1400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4535045" y="33866"/>
            <a:ext cx="0" cy="618812"/>
          </a:xfrm>
          <a:prstGeom prst="line">
            <a:avLst/>
          </a:prstGeom>
          <a:ln w="381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826" y="46209"/>
            <a:ext cx="351749" cy="5678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TextBox 30"/>
          <p:cNvSpPr txBox="1"/>
          <p:nvPr/>
        </p:nvSpPr>
        <p:spPr>
          <a:xfrm>
            <a:off x="237412" y="21014"/>
            <a:ext cx="4267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1600" b="1" dirty="0" smtClean="0">
                <a:solidFill>
                  <a:schemeClr val="tx2">
                    <a:lumMod val="75000"/>
                  </a:schemeClr>
                </a:solidFill>
              </a:rPr>
              <a:t>Μονάδα Καρδιαγγειακής Πρόληψης &amp;  Έρευνας </a:t>
            </a:r>
            <a:endParaRPr lang="en-US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Εργαστήριο &amp; Κλινική Παθολογικής Φυσιολογίας 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551246" y="3428"/>
            <a:ext cx="41511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Ιατρικό Τμήμα Σχολής </a:t>
            </a:r>
            <a:r>
              <a:rPr lang="el-GR" sz="1600" dirty="0">
                <a:solidFill>
                  <a:schemeClr val="tx2">
                    <a:lumMod val="75000"/>
                  </a:schemeClr>
                </a:solidFill>
              </a:rPr>
              <a:t>Ε</a:t>
            </a:r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πιστημών Υγείας</a:t>
            </a:r>
            <a:endParaRPr lang="en-US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Εθνικό </a:t>
            </a:r>
            <a:r>
              <a:rPr lang="el-GR" sz="1600" dirty="0">
                <a:solidFill>
                  <a:schemeClr val="tx2">
                    <a:lumMod val="75000"/>
                  </a:schemeClr>
                </a:solidFill>
              </a:rPr>
              <a:t>&amp; Καποδιστριακό Πανεπιστήμιο Αθήνας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133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29467" y="49614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480019" y="6616283"/>
            <a:ext cx="16898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© </a:t>
            </a:r>
            <a:r>
              <a:rPr lang="el-GR" sz="1000" dirty="0" smtClean="0">
                <a:solidFill>
                  <a:schemeClr val="tx2">
                    <a:lumMod val="75000"/>
                  </a:schemeClr>
                </a:solidFill>
              </a:rPr>
              <a:t>Αθανάσιος Δ Πρωτογέρου</a:t>
            </a:r>
            <a:endParaRPr lang="en-US" sz="1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Freeform 2"/>
          <p:cNvSpPr>
            <a:spLocks/>
          </p:cNvSpPr>
          <p:nvPr/>
        </p:nvSpPr>
        <p:spPr bwMode="auto">
          <a:xfrm>
            <a:off x="244887" y="1981199"/>
            <a:ext cx="8680450" cy="4294188"/>
          </a:xfrm>
          <a:custGeom>
            <a:avLst/>
            <a:gdLst>
              <a:gd name="T0" fmla="*/ 2 w 5469"/>
              <a:gd name="T1" fmla="*/ 2567 h 2705"/>
              <a:gd name="T2" fmla="*/ 53 w 5469"/>
              <a:gd name="T3" fmla="*/ 2160 h 2705"/>
              <a:gd name="T4" fmla="*/ 161 w 5469"/>
              <a:gd name="T5" fmla="*/ 1775 h 2705"/>
              <a:gd name="T6" fmla="*/ 321 w 5469"/>
              <a:gd name="T7" fmla="*/ 1417 h 2705"/>
              <a:gd name="T8" fmla="*/ 527 w 5469"/>
              <a:gd name="T9" fmla="*/ 1088 h 2705"/>
              <a:gd name="T10" fmla="*/ 779 w 5469"/>
              <a:gd name="T11" fmla="*/ 793 h 2705"/>
              <a:gd name="T12" fmla="*/ 1069 w 5469"/>
              <a:gd name="T13" fmla="*/ 537 h 2705"/>
              <a:gd name="T14" fmla="*/ 1392 w 5469"/>
              <a:gd name="T15" fmla="*/ 327 h 2705"/>
              <a:gd name="T16" fmla="*/ 1746 w 5469"/>
              <a:gd name="T17" fmla="*/ 164 h 2705"/>
              <a:gd name="T18" fmla="*/ 2124 w 5469"/>
              <a:gd name="T19" fmla="*/ 54 h 2705"/>
              <a:gd name="T20" fmla="*/ 2522 w 5469"/>
              <a:gd name="T21" fmla="*/ 2 h 2705"/>
              <a:gd name="T22" fmla="*/ 2931 w 5469"/>
              <a:gd name="T23" fmla="*/ 12 h 2705"/>
              <a:gd name="T24" fmla="*/ 3331 w 5469"/>
              <a:gd name="T25" fmla="*/ 84 h 2705"/>
              <a:gd name="T26" fmla="*/ 3717 w 5469"/>
              <a:gd name="T27" fmla="*/ 212 h 2705"/>
              <a:gd name="T28" fmla="*/ 4077 w 5469"/>
              <a:gd name="T29" fmla="*/ 391 h 2705"/>
              <a:gd name="T30" fmla="*/ 4410 w 5469"/>
              <a:gd name="T31" fmla="*/ 619 h 2705"/>
              <a:gd name="T32" fmla="*/ 4709 w 5469"/>
              <a:gd name="T33" fmla="*/ 888 h 2705"/>
              <a:gd name="T34" fmla="*/ 4967 w 5469"/>
              <a:gd name="T35" fmla="*/ 1194 h 2705"/>
              <a:gd name="T36" fmla="*/ 5178 w 5469"/>
              <a:gd name="T37" fmla="*/ 1533 h 2705"/>
              <a:gd name="T38" fmla="*/ 5335 w 5469"/>
              <a:gd name="T39" fmla="*/ 1902 h 2705"/>
              <a:gd name="T40" fmla="*/ 5436 w 5469"/>
              <a:gd name="T41" fmla="*/ 2294 h 2705"/>
              <a:gd name="T42" fmla="*/ 5469 w 5469"/>
              <a:gd name="T43" fmla="*/ 2705 h 2705"/>
              <a:gd name="T44" fmla="*/ 4264 w 5469"/>
              <a:gd name="T45" fmla="*/ 2537 h 2705"/>
              <a:gd name="T46" fmla="*/ 4221 w 5469"/>
              <a:gd name="T47" fmla="*/ 2296 h 2705"/>
              <a:gd name="T48" fmla="*/ 4146 w 5469"/>
              <a:gd name="T49" fmla="*/ 2068 h 2705"/>
              <a:gd name="T50" fmla="*/ 4038 w 5469"/>
              <a:gd name="T51" fmla="*/ 1855 h 2705"/>
              <a:gd name="T52" fmla="*/ 3904 w 5469"/>
              <a:gd name="T53" fmla="*/ 1661 h 2705"/>
              <a:gd name="T54" fmla="*/ 3743 w 5469"/>
              <a:gd name="T55" fmla="*/ 1491 h 2705"/>
              <a:gd name="T56" fmla="*/ 3559 w 5469"/>
              <a:gd name="T57" fmla="*/ 1344 h 2705"/>
              <a:gd name="T58" fmla="*/ 3357 w 5469"/>
              <a:gd name="T59" fmla="*/ 1226 h 2705"/>
              <a:gd name="T60" fmla="*/ 3138 w 5469"/>
              <a:gd name="T61" fmla="*/ 1138 h 2705"/>
              <a:gd name="T62" fmla="*/ 2904 w 5469"/>
              <a:gd name="T63" fmla="*/ 1082 h 2705"/>
              <a:gd name="T64" fmla="*/ 2658 w 5469"/>
              <a:gd name="T65" fmla="*/ 1064 h 2705"/>
              <a:gd name="T66" fmla="*/ 2419 w 5469"/>
              <a:gd name="T67" fmla="*/ 1082 h 2705"/>
              <a:gd name="T68" fmla="*/ 2195 w 5469"/>
              <a:gd name="T69" fmla="*/ 1138 h 2705"/>
              <a:gd name="T70" fmla="*/ 1986 w 5469"/>
              <a:gd name="T71" fmla="*/ 1226 h 2705"/>
              <a:gd name="T72" fmla="*/ 1797 w 5469"/>
              <a:gd name="T73" fmla="*/ 1344 h 2705"/>
              <a:gd name="T74" fmla="*/ 1630 w 5469"/>
              <a:gd name="T75" fmla="*/ 1491 h 2705"/>
              <a:gd name="T76" fmla="*/ 1482 w 5469"/>
              <a:gd name="T77" fmla="*/ 1661 h 2705"/>
              <a:gd name="T78" fmla="*/ 1360 w 5469"/>
              <a:gd name="T79" fmla="*/ 1855 h 2705"/>
              <a:gd name="T80" fmla="*/ 1264 w 5469"/>
              <a:gd name="T81" fmla="*/ 2068 h 2705"/>
              <a:gd name="T82" fmla="*/ 1195 w 5469"/>
              <a:gd name="T83" fmla="*/ 2296 h 2705"/>
              <a:gd name="T84" fmla="*/ 1156 w 5469"/>
              <a:gd name="T85" fmla="*/ 2537 h 27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469" h="2705">
                <a:moveTo>
                  <a:pt x="1148" y="2705"/>
                </a:moveTo>
                <a:lnTo>
                  <a:pt x="0" y="2705"/>
                </a:lnTo>
                <a:lnTo>
                  <a:pt x="2" y="2567"/>
                </a:lnTo>
                <a:lnTo>
                  <a:pt x="12" y="2428"/>
                </a:lnTo>
                <a:lnTo>
                  <a:pt x="29" y="2294"/>
                </a:lnTo>
                <a:lnTo>
                  <a:pt x="53" y="2160"/>
                </a:lnTo>
                <a:lnTo>
                  <a:pt x="83" y="2030"/>
                </a:lnTo>
                <a:lnTo>
                  <a:pt x="118" y="1902"/>
                </a:lnTo>
                <a:lnTo>
                  <a:pt x="161" y="1775"/>
                </a:lnTo>
                <a:lnTo>
                  <a:pt x="209" y="1653"/>
                </a:lnTo>
                <a:lnTo>
                  <a:pt x="262" y="1533"/>
                </a:lnTo>
                <a:lnTo>
                  <a:pt x="321" y="1417"/>
                </a:lnTo>
                <a:lnTo>
                  <a:pt x="386" y="1304"/>
                </a:lnTo>
                <a:lnTo>
                  <a:pt x="455" y="1194"/>
                </a:lnTo>
                <a:lnTo>
                  <a:pt x="527" y="1088"/>
                </a:lnTo>
                <a:lnTo>
                  <a:pt x="608" y="986"/>
                </a:lnTo>
                <a:lnTo>
                  <a:pt x="691" y="888"/>
                </a:lnTo>
                <a:lnTo>
                  <a:pt x="779" y="793"/>
                </a:lnTo>
                <a:lnTo>
                  <a:pt x="872" y="703"/>
                </a:lnTo>
                <a:lnTo>
                  <a:pt x="968" y="619"/>
                </a:lnTo>
                <a:lnTo>
                  <a:pt x="1069" y="537"/>
                </a:lnTo>
                <a:lnTo>
                  <a:pt x="1173" y="463"/>
                </a:lnTo>
                <a:lnTo>
                  <a:pt x="1282" y="391"/>
                </a:lnTo>
                <a:lnTo>
                  <a:pt x="1392" y="327"/>
                </a:lnTo>
                <a:lnTo>
                  <a:pt x="1508" y="267"/>
                </a:lnTo>
                <a:lnTo>
                  <a:pt x="1624" y="212"/>
                </a:lnTo>
                <a:lnTo>
                  <a:pt x="1746" y="164"/>
                </a:lnTo>
                <a:lnTo>
                  <a:pt x="1868" y="120"/>
                </a:lnTo>
                <a:lnTo>
                  <a:pt x="1996" y="84"/>
                </a:lnTo>
                <a:lnTo>
                  <a:pt x="2124" y="54"/>
                </a:lnTo>
                <a:lnTo>
                  <a:pt x="2254" y="30"/>
                </a:lnTo>
                <a:lnTo>
                  <a:pt x="2388" y="12"/>
                </a:lnTo>
                <a:lnTo>
                  <a:pt x="2522" y="2"/>
                </a:lnTo>
                <a:lnTo>
                  <a:pt x="2658" y="0"/>
                </a:lnTo>
                <a:lnTo>
                  <a:pt x="2796" y="2"/>
                </a:lnTo>
                <a:lnTo>
                  <a:pt x="2931" y="12"/>
                </a:lnTo>
                <a:lnTo>
                  <a:pt x="3067" y="30"/>
                </a:lnTo>
                <a:lnTo>
                  <a:pt x="3199" y="54"/>
                </a:lnTo>
                <a:lnTo>
                  <a:pt x="3331" y="84"/>
                </a:lnTo>
                <a:lnTo>
                  <a:pt x="3463" y="120"/>
                </a:lnTo>
                <a:lnTo>
                  <a:pt x="3591" y="164"/>
                </a:lnTo>
                <a:lnTo>
                  <a:pt x="3717" y="212"/>
                </a:lnTo>
                <a:lnTo>
                  <a:pt x="3839" y="267"/>
                </a:lnTo>
                <a:lnTo>
                  <a:pt x="3959" y="327"/>
                </a:lnTo>
                <a:lnTo>
                  <a:pt x="4077" y="391"/>
                </a:lnTo>
                <a:lnTo>
                  <a:pt x="4191" y="463"/>
                </a:lnTo>
                <a:lnTo>
                  <a:pt x="4304" y="537"/>
                </a:lnTo>
                <a:lnTo>
                  <a:pt x="4410" y="619"/>
                </a:lnTo>
                <a:lnTo>
                  <a:pt x="4514" y="703"/>
                </a:lnTo>
                <a:lnTo>
                  <a:pt x="4615" y="793"/>
                </a:lnTo>
                <a:lnTo>
                  <a:pt x="4709" y="888"/>
                </a:lnTo>
                <a:lnTo>
                  <a:pt x="4800" y="986"/>
                </a:lnTo>
                <a:lnTo>
                  <a:pt x="4886" y="1088"/>
                </a:lnTo>
                <a:lnTo>
                  <a:pt x="4967" y="1194"/>
                </a:lnTo>
                <a:lnTo>
                  <a:pt x="5042" y="1304"/>
                </a:lnTo>
                <a:lnTo>
                  <a:pt x="5113" y="1417"/>
                </a:lnTo>
                <a:lnTo>
                  <a:pt x="5178" y="1533"/>
                </a:lnTo>
                <a:lnTo>
                  <a:pt x="5237" y="1653"/>
                </a:lnTo>
                <a:lnTo>
                  <a:pt x="5290" y="1775"/>
                </a:lnTo>
                <a:lnTo>
                  <a:pt x="5335" y="1902"/>
                </a:lnTo>
                <a:lnTo>
                  <a:pt x="5377" y="2030"/>
                </a:lnTo>
                <a:lnTo>
                  <a:pt x="5410" y="2160"/>
                </a:lnTo>
                <a:lnTo>
                  <a:pt x="5436" y="2294"/>
                </a:lnTo>
                <a:lnTo>
                  <a:pt x="5455" y="2428"/>
                </a:lnTo>
                <a:lnTo>
                  <a:pt x="5467" y="2567"/>
                </a:lnTo>
                <a:lnTo>
                  <a:pt x="5469" y="2705"/>
                </a:lnTo>
                <a:lnTo>
                  <a:pt x="4272" y="2705"/>
                </a:lnTo>
                <a:lnTo>
                  <a:pt x="4270" y="2621"/>
                </a:lnTo>
                <a:lnTo>
                  <a:pt x="4264" y="2537"/>
                </a:lnTo>
                <a:lnTo>
                  <a:pt x="4254" y="2455"/>
                </a:lnTo>
                <a:lnTo>
                  <a:pt x="4239" y="2374"/>
                </a:lnTo>
                <a:lnTo>
                  <a:pt x="4221" y="2296"/>
                </a:lnTo>
                <a:lnTo>
                  <a:pt x="4199" y="2218"/>
                </a:lnTo>
                <a:lnTo>
                  <a:pt x="4174" y="2142"/>
                </a:lnTo>
                <a:lnTo>
                  <a:pt x="4146" y="2068"/>
                </a:lnTo>
                <a:lnTo>
                  <a:pt x="4113" y="1994"/>
                </a:lnTo>
                <a:lnTo>
                  <a:pt x="4077" y="1924"/>
                </a:lnTo>
                <a:lnTo>
                  <a:pt x="4038" y="1855"/>
                </a:lnTo>
                <a:lnTo>
                  <a:pt x="3996" y="1787"/>
                </a:lnTo>
                <a:lnTo>
                  <a:pt x="3951" y="1723"/>
                </a:lnTo>
                <a:lnTo>
                  <a:pt x="3904" y="1661"/>
                </a:lnTo>
                <a:lnTo>
                  <a:pt x="3853" y="1603"/>
                </a:lnTo>
                <a:lnTo>
                  <a:pt x="3800" y="1545"/>
                </a:lnTo>
                <a:lnTo>
                  <a:pt x="3743" y="1491"/>
                </a:lnTo>
                <a:lnTo>
                  <a:pt x="3683" y="1439"/>
                </a:lnTo>
                <a:lnTo>
                  <a:pt x="3622" y="1391"/>
                </a:lnTo>
                <a:lnTo>
                  <a:pt x="3559" y="1344"/>
                </a:lnTo>
                <a:lnTo>
                  <a:pt x="3494" y="1302"/>
                </a:lnTo>
                <a:lnTo>
                  <a:pt x="3428" y="1262"/>
                </a:lnTo>
                <a:lnTo>
                  <a:pt x="3357" y="1226"/>
                </a:lnTo>
                <a:lnTo>
                  <a:pt x="3286" y="1192"/>
                </a:lnTo>
                <a:lnTo>
                  <a:pt x="3213" y="1162"/>
                </a:lnTo>
                <a:lnTo>
                  <a:pt x="3138" y="1138"/>
                </a:lnTo>
                <a:lnTo>
                  <a:pt x="3061" y="1114"/>
                </a:lnTo>
                <a:lnTo>
                  <a:pt x="2983" y="1096"/>
                </a:lnTo>
                <a:lnTo>
                  <a:pt x="2904" y="1082"/>
                </a:lnTo>
                <a:lnTo>
                  <a:pt x="2823" y="1072"/>
                </a:lnTo>
                <a:lnTo>
                  <a:pt x="2742" y="1066"/>
                </a:lnTo>
                <a:lnTo>
                  <a:pt x="2658" y="1064"/>
                </a:lnTo>
                <a:lnTo>
                  <a:pt x="2577" y="1066"/>
                </a:lnTo>
                <a:lnTo>
                  <a:pt x="2498" y="1072"/>
                </a:lnTo>
                <a:lnTo>
                  <a:pt x="2419" y="1082"/>
                </a:lnTo>
                <a:lnTo>
                  <a:pt x="2343" y="1096"/>
                </a:lnTo>
                <a:lnTo>
                  <a:pt x="2268" y="1114"/>
                </a:lnTo>
                <a:lnTo>
                  <a:pt x="2195" y="1138"/>
                </a:lnTo>
                <a:lnTo>
                  <a:pt x="2124" y="1162"/>
                </a:lnTo>
                <a:lnTo>
                  <a:pt x="2053" y="1192"/>
                </a:lnTo>
                <a:lnTo>
                  <a:pt x="1986" y="1226"/>
                </a:lnTo>
                <a:lnTo>
                  <a:pt x="1921" y="1262"/>
                </a:lnTo>
                <a:lnTo>
                  <a:pt x="1858" y="1302"/>
                </a:lnTo>
                <a:lnTo>
                  <a:pt x="1797" y="1344"/>
                </a:lnTo>
                <a:lnTo>
                  <a:pt x="1738" y="1391"/>
                </a:lnTo>
                <a:lnTo>
                  <a:pt x="1683" y="1439"/>
                </a:lnTo>
                <a:lnTo>
                  <a:pt x="1630" y="1491"/>
                </a:lnTo>
                <a:lnTo>
                  <a:pt x="1577" y="1545"/>
                </a:lnTo>
                <a:lnTo>
                  <a:pt x="1530" y="1603"/>
                </a:lnTo>
                <a:lnTo>
                  <a:pt x="1482" y="1661"/>
                </a:lnTo>
                <a:lnTo>
                  <a:pt x="1439" y="1723"/>
                </a:lnTo>
                <a:lnTo>
                  <a:pt x="1398" y="1787"/>
                </a:lnTo>
                <a:lnTo>
                  <a:pt x="1360" y="1855"/>
                </a:lnTo>
                <a:lnTo>
                  <a:pt x="1325" y="1924"/>
                </a:lnTo>
                <a:lnTo>
                  <a:pt x="1293" y="1994"/>
                </a:lnTo>
                <a:lnTo>
                  <a:pt x="1264" y="2068"/>
                </a:lnTo>
                <a:lnTo>
                  <a:pt x="1238" y="2142"/>
                </a:lnTo>
                <a:lnTo>
                  <a:pt x="1215" y="2218"/>
                </a:lnTo>
                <a:lnTo>
                  <a:pt x="1195" y="2296"/>
                </a:lnTo>
                <a:lnTo>
                  <a:pt x="1179" y="2374"/>
                </a:lnTo>
                <a:lnTo>
                  <a:pt x="1165" y="2455"/>
                </a:lnTo>
                <a:lnTo>
                  <a:pt x="1156" y="2537"/>
                </a:lnTo>
                <a:lnTo>
                  <a:pt x="1150" y="2621"/>
                </a:lnTo>
                <a:lnTo>
                  <a:pt x="1148" y="2705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endParaRPr lang="en-US"/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567898" y="5858931"/>
            <a:ext cx="109517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33CC33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l-GR" sz="1600" dirty="0" smtClean="0">
                <a:solidFill>
                  <a:srgbClr val="FFFF00"/>
                </a:solidFill>
                <a:cs typeface="Arial" charset="0"/>
              </a:rPr>
              <a:t>Γονιδίωμα</a:t>
            </a:r>
            <a:endParaRPr lang="en-US" sz="1600" dirty="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blackWhite">
          <a:xfrm>
            <a:off x="735863" y="4169841"/>
            <a:ext cx="158929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l-GR" sz="1600" dirty="0" smtClean="0">
                <a:solidFill>
                  <a:schemeClr val="accent3"/>
                </a:solidFill>
                <a:cs typeface="Arial" charset="0"/>
              </a:rPr>
              <a:t>Παράγοντες </a:t>
            </a:r>
          </a:p>
          <a:p>
            <a:pPr algn="ctr" eaLnBrk="0" hangingPunct="0"/>
            <a:r>
              <a:rPr lang="el-GR" sz="1600" dirty="0" smtClean="0">
                <a:solidFill>
                  <a:schemeClr val="accent3"/>
                </a:solidFill>
                <a:cs typeface="Arial" charset="0"/>
              </a:rPr>
              <a:t>καρδιαγγειακού</a:t>
            </a:r>
          </a:p>
          <a:p>
            <a:pPr algn="ctr" eaLnBrk="0" hangingPunct="0"/>
            <a:r>
              <a:rPr lang="el-GR" sz="1600" dirty="0" smtClean="0">
                <a:solidFill>
                  <a:schemeClr val="accent3"/>
                </a:solidFill>
                <a:cs typeface="Arial" charset="0"/>
              </a:rPr>
              <a:t>κινδύνου</a:t>
            </a:r>
            <a:endParaRPr lang="en-US" sz="1600" dirty="0">
              <a:solidFill>
                <a:schemeClr val="accent3"/>
              </a:solidFill>
              <a:cs typeface="Arial" charset="0"/>
            </a:endParaRP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blackWhite">
          <a:xfrm>
            <a:off x="2041204" y="2696644"/>
            <a:ext cx="219593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Υποκλινική (προκλινική)</a:t>
            </a:r>
          </a:p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δυσλειτουργία &amp;</a:t>
            </a:r>
          </a:p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«βλάβη»</a:t>
            </a:r>
          </a:p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καρδιαγγειακή</a:t>
            </a:r>
          </a:p>
          <a:p>
            <a:pPr algn="ctr" eaLnBrk="0" hangingPunct="0"/>
            <a:endParaRPr lang="en-US" sz="16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7575078" y="5858931"/>
            <a:ext cx="94128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33CC33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Θάν</a:t>
            </a:r>
            <a:r>
              <a:rPr lang="el-GR" sz="1600" dirty="0">
                <a:solidFill>
                  <a:schemeClr val="bg1"/>
                </a:solidFill>
                <a:cs typeface="Arial" charset="0"/>
              </a:rPr>
              <a:t>α</a:t>
            </a:r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τος</a:t>
            </a:r>
            <a:endParaRPr lang="en-US" sz="16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51552" y="1612624"/>
            <a:ext cx="1663072" cy="830997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Ηλικία</a:t>
            </a:r>
          </a:p>
          <a:p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Φύλο</a:t>
            </a:r>
          </a:p>
          <a:p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ΤΒ 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blackWhite">
          <a:xfrm>
            <a:off x="5093206" y="2628912"/>
            <a:ext cx="179588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Εκδήλωση</a:t>
            </a:r>
          </a:p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(αντιρροπούμενης)</a:t>
            </a:r>
          </a:p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 καρδιαγγειακής </a:t>
            </a:r>
          </a:p>
          <a:p>
            <a:pPr algn="ctr" eaLnBrk="0" hangingPunct="0"/>
            <a:r>
              <a:rPr lang="el-GR" sz="1600" dirty="0">
                <a:solidFill>
                  <a:schemeClr val="bg1"/>
                </a:solidFill>
                <a:cs typeface="Arial" charset="0"/>
              </a:rPr>
              <a:t>ν</a:t>
            </a:r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όσου -</a:t>
            </a:r>
          </a:p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 συνδρόμου</a:t>
            </a:r>
            <a:endParaRPr lang="en-US" sz="16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938085" y="1690818"/>
            <a:ext cx="876539" cy="203199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938085" y="1943401"/>
            <a:ext cx="876539" cy="203199"/>
          </a:xfrm>
          <a:prstGeom prst="rect">
            <a:avLst/>
          </a:prstGeom>
          <a:gradFill flip="none" rotWithShape="1">
            <a:gsLst>
              <a:gs pos="57000">
                <a:schemeClr val="accent3"/>
              </a:gs>
              <a:gs pos="0">
                <a:srgbClr val="FFFFFF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Block Arc 28"/>
          <p:cNvSpPr/>
          <p:nvPr/>
        </p:nvSpPr>
        <p:spPr>
          <a:xfrm>
            <a:off x="2163693" y="3748463"/>
            <a:ext cx="4719104" cy="4887538"/>
          </a:xfrm>
          <a:prstGeom prst="blockArc">
            <a:avLst>
              <a:gd name="adj1" fmla="val 10707240"/>
              <a:gd name="adj2" fmla="val 5688"/>
              <a:gd name="adj3" fmla="val 3941"/>
            </a:avLst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Block Arc 30"/>
          <p:cNvSpPr/>
          <p:nvPr/>
        </p:nvSpPr>
        <p:spPr>
          <a:xfrm>
            <a:off x="2502959" y="4027863"/>
            <a:ext cx="4050241" cy="4354137"/>
          </a:xfrm>
          <a:prstGeom prst="blockArc">
            <a:avLst>
              <a:gd name="adj1" fmla="val 10747627"/>
              <a:gd name="adj2" fmla="val 21560843"/>
              <a:gd name="adj3" fmla="val 5113"/>
            </a:avLst>
          </a:prstGeom>
          <a:gradFill flip="none" rotWithShape="1">
            <a:gsLst>
              <a:gs pos="64000">
                <a:schemeClr val="accent3"/>
              </a:gs>
              <a:gs pos="0">
                <a:srgbClr val="FFFFFF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Block Arc 23"/>
          <p:cNvSpPr/>
          <p:nvPr/>
        </p:nvSpPr>
        <p:spPr>
          <a:xfrm>
            <a:off x="-76202" y="1756108"/>
            <a:ext cx="9144002" cy="8911892"/>
          </a:xfrm>
          <a:prstGeom prst="blockArc">
            <a:avLst>
              <a:gd name="adj1" fmla="val 10707240"/>
              <a:gd name="adj2" fmla="val 88420"/>
              <a:gd name="adj3" fmla="val 3925"/>
            </a:avLst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938085" y="2197401"/>
            <a:ext cx="876539" cy="203199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blackWhite">
          <a:xfrm>
            <a:off x="6648692" y="4020083"/>
            <a:ext cx="191921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Υποτροπή ή </a:t>
            </a:r>
          </a:p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μη-αντιρροπούμενη</a:t>
            </a:r>
          </a:p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(ανεπάρκεια)</a:t>
            </a:r>
          </a:p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καρδιαγγειακής</a:t>
            </a:r>
          </a:p>
          <a:p>
            <a:pPr algn="ctr" eaLnBrk="0" hangingPunct="0"/>
            <a:r>
              <a:rPr lang="el-GR" sz="1600" dirty="0" smtClean="0">
                <a:solidFill>
                  <a:schemeClr val="bg1"/>
                </a:solidFill>
                <a:cs typeface="Arial" charset="0"/>
              </a:rPr>
              <a:t>νόσος</a:t>
            </a:r>
          </a:p>
        </p:txBody>
      </p:sp>
      <p:sp>
        <p:nvSpPr>
          <p:cNvPr id="33" name="Text Box 6"/>
          <p:cNvSpPr txBox="1">
            <a:spLocks noChangeArrowheads="1"/>
          </p:cNvSpPr>
          <p:nvPr/>
        </p:nvSpPr>
        <p:spPr bwMode="blackWhite">
          <a:xfrm>
            <a:off x="3208009" y="1820746"/>
            <a:ext cx="253617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l-GR" sz="1600" dirty="0" smtClean="0">
                <a:solidFill>
                  <a:srgbClr val="FFFF00"/>
                </a:solidFill>
                <a:cs typeface="Arial" charset="0"/>
              </a:rPr>
              <a:t>Μίκρο &amp; μάκρο-περιβάλλον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200676" y="5629056"/>
            <a:ext cx="2701139" cy="923330"/>
          </a:xfrm>
          <a:prstGeom prst="rect">
            <a:avLst/>
          </a:prstGeom>
          <a:solidFill>
            <a:srgbClr val="008000">
              <a:alpha val="28000"/>
            </a:srgbClr>
          </a:solidFill>
          <a:ln>
            <a:solidFill>
              <a:srgbClr val="008000">
                <a:alpha val="23000"/>
              </a:srgb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rgbClr val="17375E"/>
                </a:solidFill>
              </a:rPr>
              <a:t>Πρωτογενής πρόληψη</a:t>
            </a:r>
          </a:p>
          <a:p>
            <a:pPr algn="ctr"/>
            <a:r>
              <a:rPr lang="el-GR" b="1" dirty="0">
                <a:solidFill>
                  <a:srgbClr val="17375E"/>
                </a:solidFill>
              </a:rPr>
              <a:t>(</a:t>
            </a:r>
            <a:r>
              <a:rPr lang="en-US" b="1" dirty="0" smtClean="0">
                <a:solidFill>
                  <a:srgbClr val="17375E"/>
                </a:solidFill>
              </a:rPr>
              <a:t>Primary or primordial prevention</a:t>
            </a:r>
            <a:r>
              <a:rPr lang="el-GR" b="1" dirty="0" smtClean="0">
                <a:solidFill>
                  <a:srgbClr val="17375E"/>
                </a:solidFill>
              </a:rPr>
              <a:t>)</a:t>
            </a:r>
            <a:endParaRPr lang="en-US" dirty="0">
              <a:solidFill>
                <a:srgbClr val="17375E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200676" y="4948767"/>
            <a:ext cx="2701139" cy="646331"/>
          </a:xfrm>
          <a:prstGeom prst="rect">
            <a:avLst/>
          </a:prstGeom>
          <a:solidFill>
            <a:schemeClr val="accent6">
              <a:alpha val="28000"/>
            </a:schemeClr>
          </a:solidFill>
          <a:ln>
            <a:solidFill>
              <a:srgbClr val="008000">
                <a:alpha val="23000"/>
              </a:srgb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rgbClr val="17375E"/>
                </a:solidFill>
              </a:rPr>
              <a:t>Δευτερογενής πρόληψη (</a:t>
            </a:r>
            <a:r>
              <a:rPr lang="en-US" b="1" dirty="0" smtClean="0">
                <a:solidFill>
                  <a:srgbClr val="17375E"/>
                </a:solidFill>
              </a:rPr>
              <a:t>Secondary prevention</a:t>
            </a:r>
            <a:r>
              <a:rPr lang="el-GR" b="1" dirty="0" smtClean="0">
                <a:solidFill>
                  <a:srgbClr val="17375E"/>
                </a:solidFill>
              </a:rPr>
              <a:t>)</a:t>
            </a:r>
            <a:endParaRPr lang="en-US" dirty="0">
              <a:solidFill>
                <a:srgbClr val="17375E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202157" y="4260182"/>
            <a:ext cx="2701139" cy="646331"/>
          </a:xfrm>
          <a:prstGeom prst="rect">
            <a:avLst/>
          </a:prstGeom>
          <a:solidFill>
            <a:schemeClr val="accent2">
              <a:alpha val="28000"/>
            </a:schemeClr>
          </a:solidFill>
          <a:ln>
            <a:solidFill>
              <a:srgbClr val="008000">
                <a:alpha val="23000"/>
              </a:srgb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rgbClr val="17375E"/>
                </a:solidFill>
              </a:rPr>
              <a:t>Τριτογενής πρόληψη</a:t>
            </a:r>
            <a:endParaRPr lang="en-US" b="1" dirty="0" smtClean="0">
              <a:solidFill>
                <a:srgbClr val="17375E"/>
              </a:solidFill>
            </a:endParaRPr>
          </a:p>
          <a:p>
            <a:pPr algn="ctr"/>
            <a:r>
              <a:rPr lang="en-US" b="1" dirty="0" smtClean="0">
                <a:solidFill>
                  <a:srgbClr val="17375E"/>
                </a:solidFill>
              </a:rPr>
              <a:t>(Tertiary</a:t>
            </a:r>
            <a:r>
              <a:rPr lang="el-GR" b="1" dirty="0" smtClean="0">
                <a:solidFill>
                  <a:srgbClr val="17375E"/>
                </a:solidFill>
              </a:rPr>
              <a:t> </a:t>
            </a:r>
            <a:r>
              <a:rPr lang="en-US" b="1" dirty="0" smtClean="0">
                <a:solidFill>
                  <a:srgbClr val="17375E"/>
                </a:solidFill>
              </a:rPr>
              <a:t>prevention)</a:t>
            </a:r>
            <a:endParaRPr lang="en-US" dirty="0">
              <a:solidFill>
                <a:srgbClr val="17375E"/>
              </a:solidFill>
            </a:endParaRPr>
          </a:p>
        </p:txBody>
      </p:sp>
      <p:sp>
        <p:nvSpPr>
          <p:cNvPr id="2" name="Bent-Up Arrow 1"/>
          <p:cNvSpPr/>
          <p:nvPr/>
        </p:nvSpPr>
        <p:spPr>
          <a:xfrm flipH="1">
            <a:off x="2794451" y="3748463"/>
            <a:ext cx="545925" cy="1695162"/>
          </a:xfrm>
          <a:prstGeom prst="bentUpArrow">
            <a:avLst>
              <a:gd name="adj1" fmla="val 25000"/>
              <a:gd name="adj2" fmla="val 27725"/>
              <a:gd name="adj3" fmla="val 25000"/>
            </a:avLst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Bent-Up Arrow 41"/>
          <p:cNvSpPr/>
          <p:nvPr/>
        </p:nvSpPr>
        <p:spPr>
          <a:xfrm>
            <a:off x="5626098" y="4036103"/>
            <a:ext cx="507086" cy="726398"/>
          </a:xfrm>
          <a:prstGeom prst="bentUpArrow">
            <a:avLst>
              <a:gd name="adj1" fmla="val 25000"/>
              <a:gd name="adj2" fmla="val 27725"/>
              <a:gd name="adj3" fmla="val 25000"/>
            </a:avLst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Arrow 42"/>
          <p:cNvSpPr/>
          <p:nvPr/>
        </p:nvSpPr>
        <p:spPr>
          <a:xfrm>
            <a:off x="5645004" y="4567305"/>
            <a:ext cx="1237793" cy="271396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Bent-Up Arrow 44"/>
          <p:cNvSpPr/>
          <p:nvPr/>
        </p:nvSpPr>
        <p:spPr>
          <a:xfrm flipH="1">
            <a:off x="1917698" y="4944613"/>
            <a:ext cx="585260" cy="1150684"/>
          </a:xfrm>
          <a:prstGeom prst="bentUpArrow">
            <a:avLst>
              <a:gd name="adj1" fmla="val 25000"/>
              <a:gd name="adj2" fmla="val 27725"/>
              <a:gd name="adj3" fmla="val 25000"/>
            </a:avLst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ight Arrow 43"/>
          <p:cNvSpPr/>
          <p:nvPr/>
        </p:nvSpPr>
        <p:spPr>
          <a:xfrm rot="10800000">
            <a:off x="1663070" y="5858928"/>
            <a:ext cx="1677306" cy="338553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241466" y="1356153"/>
            <a:ext cx="66954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Φυσική ιστορία καρδιαγγειακών νόσων</a:t>
            </a:r>
            <a:r>
              <a:rPr lang="el-GR" sz="2400" dirty="0">
                <a:solidFill>
                  <a:schemeClr val="tx2">
                    <a:lumMod val="75000"/>
                  </a:schemeClr>
                </a:solidFill>
              </a:rPr>
              <a:t> &amp; πρόληψη</a:t>
            </a:r>
          </a:p>
          <a:p>
            <a:endParaRPr lang="el-GR" sz="12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 rot="10800000" flipV="1">
            <a:off x="-2" y="761993"/>
            <a:ext cx="9144001" cy="3556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400" dirty="0" smtClean="0"/>
              <a:t>Παθολογική Φυσιολογία Ι  /  </a:t>
            </a:r>
            <a:r>
              <a:rPr lang="el-GR" sz="1400" dirty="0" smtClean="0"/>
              <a:t>2018 </a:t>
            </a:r>
            <a:r>
              <a:rPr lang="el-GR" sz="1400" dirty="0" smtClean="0"/>
              <a:t>- </a:t>
            </a:r>
            <a:r>
              <a:rPr lang="el-GR" sz="1400" dirty="0" smtClean="0"/>
              <a:t>2019 </a:t>
            </a:r>
            <a:r>
              <a:rPr lang="el-GR" sz="1400" dirty="0" smtClean="0"/>
              <a:t>/ Καρδιαγγειακό Σύστημα</a:t>
            </a:r>
            <a:endParaRPr lang="en-US" sz="1400" dirty="0"/>
          </a:p>
        </p:txBody>
      </p:sp>
      <p:cxnSp>
        <p:nvCxnSpPr>
          <p:cNvPr id="40" name="Straight Connector 39"/>
          <p:cNvCxnSpPr/>
          <p:nvPr/>
        </p:nvCxnSpPr>
        <p:spPr>
          <a:xfrm>
            <a:off x="4535045" y="33866"/>
            <a:ext cx="0" cy="618812"/>
          </a:xfrm>
          <a:prstGeom prst="line">
            <a:avLst/>
          </a:prstGeom>
          <a:ln w="381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1" name="Picture 4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826" y="46209"/>
            <a:ext cx="351749" cy="567843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TextBox 45"/>
          <p:cNvSpPr txBox="1"/>
          <p:nvPr/>
        </p:nvSpPr>
        <p:spPr>
          <a:xfrm>
            <a:off x="237412" y="21014"/>
            <a:ext cx="4267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1600" b="1" dirty="0" smtClean="0">
                <a:solidFill>
                  <a:schemeClr val="tx2">
                    <a:lumMod val="75000"/>
                  </a:schemeClr>
                </a:solidFill>
              </a:rPr>
              <a:t>Μονάδα Καρδιαγγειακής Πρόληψης &amp;  Έρευνας </a:t>
            </a:r>
            <a:endParaRPr lang="en-US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Εργαστήριο &amp; Κλινική Παθολογικής Φυσιολογίας 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551246" y="3428"/>
            <a:ext cx="41511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Ιατρικό Τμήμα Σχολής </a:t>
            </a:r>
            <a:r>
              <a:rPr lang="el-GR" sz="1600" dirty="0">
                <a:solidFill>
                  <a:schemeClr val="tx2">
                    <a:lumMod val="75000"/>
                  </a:schemeClr>
                </a:solidFill>
              </a:rPr>
              <a:t>Ε</a:t>
            </a:r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πιστημών Υγείας</a:t>
            </a:r>
            <a:endParaRPr lang="en-US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Εθνικό </a:t>
            </a:r>
            <a:r>
              <a:rPr lang="el-GR" sz="1600" dirty="0">
                <a:solidFill>
                  <a:schemeClr val="tx2">
                    <a:lumMod val="75000"/>
                  </a:schemeClr>
                </a:solidFill>
              </a:rPr>
              <a:t>&amp; Καποδιστριακό Πανεπιστήμιο Αθήνας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442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58533" y="50630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929467" y="49614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506133" y="482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94165" y="403948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877979" y="39989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13095" y="38638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41466" y="1356153"/>
            <a:ext cx="89851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Βιοδείκτης (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biomarker)</a:t>
            </a:r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 / ερευνητική &amp; κλινική χρήση / καρδιαγγειακή</a:t>
            </a:r>
          </a:p>
          <a:p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 πρόληψη </a:t>
            </a:r>
            <a:endParaRPr lang="el-GR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10800000" flipV="1">
            <a:off x="-2" y="761993"/>
            <a:ext cx="9144001" cy="3556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400" dirty="0" smtClean="0"/>
              <a:t>Παθολογική Φυσιολογία Ι  /  </a:t>
            </a:r>
            <a:r>
              <a:rPr lang="el-GR" sz="1400" dirty="0" smtClean="0"/>
              <a:t>2018 </a:t>
            </a:r>
            <a:r>
              <a:rPr lang="el-GR" sz="1400" dirty="0" smtClean="0"/>
              <a:t>- </a:t>
            </a:r>
            <a:r>
              <a:rPr lang="el-GR" sz="1400" dirty="0" smtClean="0"/>
              <a:t>2019 </a:t>
            </a:r>
            <a:r>
              <a:rPr lang="el-GR" sz="1400" dirty="0" smtClean="0"/>
              <a:t>/ Καρδιαγγειακό Σύστημα</a:t>
            </a:r>
            <a:endParaRPr lang="en-US" sz="1400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4535045" y="33866"/>
            <a:ext cx="0" cy="618812"/>
          </a:xfrm>
          <a:prstGeom prst="line">
            <a:avLst/>
          </a:prstGeom>
          <a:ln w="381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826" y="46209"/>
            <a:ext cx="351749" cy="567843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Box 19"/>
          <p:cNvSpPr txBox="1"/>
          <p:nvPr/>
        </p:nvSpPr>
        <p:spPr>
          <a:xfrm>
            <a:off x="237412" y="21014"/>
            <a:ext cx="4267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1600" b="1" dirty="0" smtClean="0">
                <a:solidFill>
                  <a:schemeClr val="tx2">
                    <a:lumMod val="75000"/>
                  </a:schemeClr>
                </a:solidFill>
              </a:rPr>
              <a:t>Μονάδα Καρδιαγγειακής Πρόληψης &amp;  Έρευνας </a:t>
            </a:r>
            <a:endParaRPr lang="en-US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Εργαστήριο &amp; Κλινική Παθολογικής Φυσιολογίας 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51246" y="3428"/>
            <a:ext cx="41511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Ιατρικό Τμήμα Σχολής </a:t>
            </a:r>
            <a:r>
              <a:rPr lang="el-GR" sz="1600" dirty="0">
                <a:solidFill>
                  <a:schemeClr val="tx2">
                    <a:lumMod val="75000"/>
                  </a:schemeClr>
                </a:solidFill>
              </a:rPr>
              <a:t>Ε</a:t>
            </a:r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πιστημών Υγείας</a:t>
            </a:r>
            <a:endParaRPr lang="en-US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Εθνικό </a:t>
            </a:r>
            <a:r>
              <a:rPr lang="el-GR" sz="1600" dirty="0">
                <a:solidFill>
                  <a:schemeClr val="tx2">
                    <a:lumMod val="75000"/>
                  </a:schemeClr>
                </a:solidFill>
              </a:rPr>
              <a:t>&amp; Καποδιστριακό Πανεπιστήμιο Αθήνας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963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857" y="224375"/>
            <a:ext cx="7509933" cy="64623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5855" y="101821"/>
            <a:ext cx="3203222" cy="41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14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857" y="224375"/>
            <a:ext cx="7509933" cy="64623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5855" y="101821"/>
            <a:ext cx="3203222" cy="41041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90600" y="1209675"/>
            <a:ext cx="946150" cy="234950"/>
          </a:xfrm>
          <a:prstGeom prst="rect">
            <a:avLst/>
          </a:prstGeom>
          <a:noFill/>
          <a:ln w="635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14550" y="1174234"/>
            <a:ext cx="2741067" cy="203132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MAJOR  CVD RISK FACTORS</a:t>
            </a:r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AGE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SEX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LIPIDS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SMOKING</a:t>
            </a:r>
          </a:p>
          <a:p>
            <a:pPr marL="285750" indent="-285750">
              <a:buFont typeface="Arial"/>
              <a:buChar char="•"/>
            </a:pPr>
            <a:r>
              <a:rPr lang="el-GR" dirty="0" smtClean="0"/>
              <a:t>«</a:t>
            </a:r>
            <a:r>
              <a:rPr lang="en-US" dirty="0" smtClean="0"/>
              <a:t>GLUCOSE</a:t>
            </a:r>
            <a:r>
              <a:rPr lang="el-GR" dirty="0" smtClean="0"/>
              <a:t>»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022350" y="3276600"/>
            <a:ext cx="6419850" cy="317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7095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857" y="224375"/>
            <a:ext cx="7509933" cy="64623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5855" y="101821"/>
            <a:ext cx="3203222" cy="41041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90599" y="3227786"/>
            <a:ext cx="1049867" cy="184148"/>
          </a:xfrm>
          <a:prstGeom prst="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022350" y="4292640"/>
            <a:ext cx="6419850" cy="317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114550" y="3219319"/>
            <a:ext cx="3245675" cy="203132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UNDERLYING CVD RISK FACTORS</a:t>
            </a:r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Obesity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Physical inactivity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Atherogenetic</a:t>
            </a:r>
            <a:r>
              <a:rPr lang="en-US" dirty="0" smtClean="0"/>
              <a:t> diet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Family history for CVD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Genetic/racial factors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075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29467" y="49614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41466" y="1356153"/>
            <a:ext cx="8467360" cy="4708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Παθοφυσιολογία καρδιαγγειακού </a:t>
            </a:r>
            <a:r>
              <a:rPr lang="el-GR" sz="2400" dirty="0">
                <a:solidFill>
                  <a:schemeClr val="tx2">
                    <a:lumMod val="75000"/>
                  </a:schemeClr>
                </a:solidFill>
              </a:rPr>
              <a:t>σ</a:t>
            </a:r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υστήματος</a:t>
            </a:r>
          </a:p>
          <a:p>
            <a:endParaRPr lang="el-GR" sz="12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l-GR" sz="12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l-GR" dirty="0" smtClean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el-GR" baseline="30000" dirty="0" smtClean="0">
                <a:solidFill>
                  <a:schemeClr val="tx2">
                    <a:lumMod val="75000"/>
                  </a:schemeClr>
                </a:solidFill>
              </a:rPr>
              <a:t>η</a:t>
            </a:r>
            <a:r>
              <a:rPr lang="el-GR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l-GR" dirty="0">
                <a:solidFill>
                  <a:schemeClr val="tx2">
                    <a:lumMod val="75000"/>
                  </a:schemeClr>
                </a:solidFill>
              </a:rPr>
              <a:t>ώρα: </a:t>
            </a:r>
            <a:r>
              <a:rPr lang="el-GR" dirty="0" smtClean="0">
                <a:solidFill>
                  <a:schemeClr val="tx2">
                    <a:lumMod val="75000"/>
                  </a:schemeClr>
                </a:solidFill>
              </a:rPr>
              <a:t>εισαγωγή.....................................................................................................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el-GR" dirty="0" smtClean="0">
                <a:solidFill>
                  <a:schemeClr val="tx2">
                    <a:lumMod val="75000"/>
                  </a:schemeClr>
                </a:solidFill>
              </a:rPr>
              <a:t>...ΑΠ</a:t>
            </a:r>
          </a:p>
          <a:p>
            <a:endParaRPr lang="el-GR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l-GR" dirty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el-GR" baseline="30000" dirty="0" smtClean="0">
                <a:solidFill>
                  <a:schemeClr val="tx2">
                    <a:lumMod val="75000"/>
                  </a:schemeClr>
                </a:solidFill>
              </a:rPr>
              <a:t>η</a:t>
            </a:r>
            <a:r>
              <a:rPr lang="el-GR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l-GR" dirty="0">
                <a:solidFill>
                  <a:schemeClr val="tx2">
                    <a:lumMod val="75000"/>
                  </a:schemeClr>
                </a:solidFill>
              </a:rPr>
              <a:t>ώρα: </a:t>
            </a:r>
            <a:r>
              <a:rPr lang="el-GR" dirty="0" smtClean="0">
                <a:solidFill>
                  <a:schemeClr val="tx2">
                    <a:lumMod val="75000"/>
                  </a:schemeClr>
                </a:solidFill>
              </a:rPr>
              <a:t>ανατομία,ιστολογία,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l-GR" dirty="0" smtClean="0">
                <a:solidFill>
                  <a:schemeClr val="tx2">
                    <a:lumMod val="75000"/>
                  </a:schemeClr>
                </a:solidFill>
              </a:rPr>
              <a:t>φυσιολογία: αγγειακού δικτύου...................................ΑΠ</a:t>
            </a:r>
          </a:p>
          <a:p>
            <a:r>
              <a:rPr lang="el-GR" sz="1200" dirty="0" smtClean="0">
                <a:solidFill>
                  <a:schemeClr val="tx2">
                    <a:lumMod val="75000"/>
                  </a:schemeClr>
                </a:solidFill>
              </a:rPr>
              <a:t>(αρτηριακό</a:t>
            </a:r>
            <a:r>
              <a:rPr lang="el-GR" sz="1200" dirty="0">
                <a:solidFill>
                  <a:schemeClr val="tx2">
                    <a:lumMod val="75000"/>
                  </a:schemeClr>
                </a:solidFill>
              </a:rPr>
              <a:t>, φλεβικό, λεμφικό)</a:t>
            </a:r>
          </a:p>
          <a:p>
            <a:r>
              <a:rPr lang="el-GR" dirty="0">
                <a:solidFill>
                  <a:schemeClr val="tx2">
                    <a:lumMod val="75000"/>
                  </a:schemeClr>
                </a:solidFill>
              </a:rPr>
              <a:t>3</a:t>
            </a:r>
            <a:r>
              <a:rPr lang="el-GR" baseline="30000" dirty="0" smtClean="0">
                <a:solidFill>
                  <a:schemeClr val="tx2">
                    <a:lumMod val="75000"/>
                  </a:schemeClr>
                </a:solidFill>
              </a:rPr>
              <a:t>η</a:t>
            </a:r>
            <a:r>
              <a:rPr lang="el-GR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l-GR" dirty="0">
                <a:solidFill>
                  <a:schemeClr val="tx2">
                    <a:lumMod val="75000"/>
                  </a:schemeClr>
                </a:solidFill>
              </a:rPr>
              <a:t>ώρα</a:t>
            </a:r>
            <a:r>
              <a:rPr lang="el-GR" dirty="0" smtClean="0">
                <a:solidFill>
                  <a:schemeClr val="tx2">
                    <a:lumMod val="75000"/>
                  </a:schemeClr>
                </a:solidFill>
              </a:rPr>
              <a:t>: παθογενετικοί μηχανισμοί αρτηριακής βλάβης.............................................ΑΠ </a:t>
            </a:r>
          </a:p>
          <a:p>
            <a:r>
              <a:rPr lang="el-GR" sz="1200" dirty="0" smtClean="0">
                <a:solidFill>
                  <a:schemeClr val="tx2">
                    <a:lumMod val="75000"/>
                  </a:schemeClr>
                </a:solidFill>
              </a:rPr>
              <a:t>(αναδιαμόρφωση, αθηρωμάτωση, αθηροθρόμβωση, αρτηριοσκλήρυνση, ανευρύσματα, αγγειίτιδες, φ. </a:t>
            </a:r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</a:rPr>
              <a:t>Raynaud</a:t>
            </a:r>
            <a:r>
              <a:rPr lang="el-GR" sz="1200" dirty="0" smtClean="0">
                <a:solidFill>
                  <a:schemeClr val="tx2">
                    <a:lumMod val="75000"/>
                  </a:schemeClr>
                </a:solidFill>
              </a:rPr>
              <a:t>) </a:t>
            </a:r>
          </a:p>
          <a:p>
            <a:r>
              <a:rPr lang="el-GR" dirty="0">
                <a:solidFill>
                  <a:schemeClr val="tx2">
                    <a:lumMod val="75000"/>
                  </a:schemeClr>
                </a:solidFill>
              </a:rPr>
              <a:t>4</a:t>
            </a:r>
            <a:r>
              <a:rPr lang="el-GR" baseline="30000" dirty="0" smtClean="0">
                <a:solidFill>
                  <a:schemeClr val="tx2">
                    <a:lumMod val="75000"/>
                  </a:schemeClr>
                </a:solidFill>
              </a:rPr>
              <a:t>η</a:t>
            </a:r>
            <a:r>
              <a:rPr lang="el-GR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l-GR" dirty="0">
                <a:solidFill>
                  <a:schemeClr val="tx2">
                    <a:lumMod val="75000"/>
                  </a:schemeClr>
                </a:solidFill>
              </a:rPr>
              <a:t>ώρα: </a:t>
            </a:r>
            <a:r>
              <a:rPr lang="el-GR" dirty="0" smtClean="0">
                <a:solidFill>
                  <a:schemeClr val="tx2">
                    <a:lumMod val="75000"/>
                  </a:schemeClr>
                </a:solidFill>
              </a:rPr>
              <a:t>υπέρταση, υπόταση........................................................................................ΑΠ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l-GR" dirty="0">
                <a:solidFill>
                  <a:schemeClr val="tx2">
                    <a:lumMod val="75000"/>
                  </a:schemeClr>
                </a:solidFill>
              </a:rPr>
              <a:t>5</a:t>
            </a:r>
            <a:r>
              <a:rPr lang="el-GR" baseline="30000" dirty="0" smtClean="0">
                <a:solidFill>
                  <a:schemeClr val="tx2">
                    <a:lumMod val="75000"/>
                  </a:schemeClr>
                </a:solidFill>
              </a:rPr>
              <a:t>η</a:t>
            </a:r>
            <a:r>
              <a:rPr lang="el-GR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l-GR" dirty="0">
                <a:solidFill>
                  <a:schemeClr val="tx2">
                    <a:lumMod val="75000"/>
                  </a:schemeClr>
                </a:solidFill>
              </a:rPr>
              <a:t>ώρα: </a:t>
            </a:r>
            <a:r>
              <a:rPr lang="el-GR" dirty="0" smtClean="0">
                <a:solidFill>
                  <a:schemeClr val="tx2">
                    <a:lumMod val="75000"/>
                  </a:schemeClr>
                </a:solidFill>
              </a:rPr>
              <a:t>παθολογική φυσιολογία επιλεγμένων αρτηριακών νόσων............................ΑΠ</a:t>
            </a:r>
          </a:p>
          <a:p>
            <a:r>
              <a:rPr lang="el-GR" sz="1200" dirty="0" smtClean="0">
                <a:solidFill>
                  <a:schemeClr val="tx2">
                    <a:lumMod val="75000"/>
                  </a:schemeClr>
                </a:solidFill>
              </a:rPr>
              <a:t>(αγγειακό </a:t>
            </a:r>
            <a:r>
              <a:rPr lang="el-GR" sz="1200" dirty="0">
                <a:solidFill>
                  <a:schemeClr val="tx2">
                    <a:lumMod val="75000"/>
                  </a:schemeClr>
                </a:solidFill>
              </a:rPr>
              <a:t>εγκεφαλικό επεισόδιο, </a:t>
            </a:r>
            <a:r>
              <a:rPr lang="el-GR" sz="1200" dirty="0" smtClean="0">
                <a:solidFill>
                  <a:schemeClr val="tx2">
                    <a:lumMod val="75000"/>
                  </a:schemeClr>
                </a:solidFill>
              </a:rPr>
              <a:t>αγγειακού τύπου άνοια, στυτική </a:t>
            </a:r>
            <a:r>
              <a:rPr lang="el-GR" sz="1200" dirty="0">
                <a:solidFill>
                  <a:schemeClr val="tx2">
                    <a:lumMod val="75000"/>
                  </a:schemeClr>
                </a:solidFill>
              </a:rPr>
              <a:t>δυσλειτουργία, περιφερική </a:t>
            </a:r>
            <a:r>
              <a:rPr lang="el-GR" sz="1200" dirty="0" smtClean="0">
                <a:solidFill>
                  <a:schemeClr val="tx2">
                    <a:lumMod val="75000"/>
                  </a:schemeClr>
                </a:solidFill>
              </a:rPr>
              <a:t>αγγειοπάθεια</a:t>
            </a:r>
            <a:r>
              <a:rPr lang="el-GR" sz="1200" dirty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r>
              <a:rPr lang="el-GR" dirty="0">
                <a:solidFill>
                  <a:schemeClr val="tx2">
                    <a:lumMod val="75000"/>
                  </a:schemeClr>
                </a:solidFill>
              </a:rPr>
              <a:t>6</a:t>
            </a:r>
            <a:r>
              <a:rPr lang="el-GR" baseline="30000" dirty="0" smtClean="0">
                <a:solidFill>
                  <a:schemeClr val="tx2">
                    <a:lumMod val="75000"/>
                  </a:schemeClr>
                </a:solidFill>
              </a:rPr>
              <a:t>η</a:t>
            </a:r>
            <a:r>
              <a:rPr lang="el-GR" dirty="0" smtClean="0">
                <a:solidFill>
                  <a:schemeClr val="tx2">
                    <a:lumMod val="75000"/>
                  </a:schemeClr>
                </a:solidFill>
              </a:rPr>
              <a:t> ώρα: παθολογική φυσιολογία επιλεγμένων φλεβικών &amp; λεμφικών νόσων...........ΑΠ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l-GR" dirty="0">
                <a:solidFill>
                  <a:schemeClr val="tx2">
                    <a:lumMod val="75000"/>
                  </a:schemeClr>
                </a:solidFill>
              </a:rPr>
              <a:t>7</a:t>
            </a:r>
            <a:r>
              <a:rPr lang="el-GR" baseline="30000" dirty="0" smtClean="0">
                <a:solidFill>
                  <a:schemeClr val="tx2">
                    <a:lumMod val="75000"/>
                  </a:schemeClr>
                </a:solidFill>
              </a:rPr>
              <a:t>η</a:t>
            </a:r>
            <a:r>
              <a:rPr lang="el-GR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l-GR" dirty="0">
                <a:solidFill>
                  <a:schemeClr val="tx2">
                    <a:lumMod val="75000"/>
                  </a:schemeClr>
                </a:solidFill>
              </a:rPr>
              <a:t>ώρα: </a:t>
            </a:r>
            <a:r>
              <a:rPr lang="el-GR" dirty="0" smtClean="0">
                <a:solidFill>
                  <a:schemeClr val="tx2">
                    <a:lumMod val="75000"/>
                  </a:schemeClr>
                </a:solidFill>
              </a:rPr>
              <a:t>καταπληξία - ανασκόπηση..............................................................................ΑΠ</a:t>
            </a:r>
          </a:p>
          <a:p>
            <a:endParaRPr lang="el-GR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l-GR" dirty="0" smtClean="0">
                <a:solidFill>
                  <a:schemeClr val="tx2">
                    <a:lumMod val="75000"/>
                  </a:schemeClr>
                </a:solidFill>
              </a:rPr>
              <a:t>8</a:t>
            </a:r>
            <a:r>
              <a:rPr lang="el-GR" baseline="30000" dirty="0" smtClean="0">
                <a:solidFill>
                  <a:schemeClr val="tx2">
                    <a:lumMod val="75000"/>
                  </a:schemeClr>
                </a:solidFill>
              </a:rPr>
              <a:t>η</a:t>
            </a:r>
            <a:r>
              <a:rPr lang="el-GR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l-GR" dirty="0">
                <a:solidFill>
                  <a:schemeClr val="tx2">
                    <a:lumMod val="75000"/>
                  </a:schemeClr>
                </a:solidFill>
              </a:rPr>
              <a:t>ώρα: ανατομία, ιστολογία, φυσιολογία: καρδιάς ...................................................</a:t>
            </a:r>
            <a:r>
              <a:rPr lang="el-GR" dirty="0">
                <a:solidFill>
                  <a:srgbClr val="C0504D"/>
                </a:solidFill>
              </a:rPr>
              <a:t>ΑΑ</a:t>
            </a:r>
            <a:r>
              <a:rPr lang="el-GR" dirty="0">
                <a:solidFill>
                  <a:schemeClr val="tx2">
                    <a:lumMod val="75000"/>
                  </a:schemeClr>
                </a:solidFill>
              </a:rPr>
              <a:t>    </a:t>
            </a:r>
          </a:p>
          <a:p>
            <a:r>
              <a:rPr lang="el-GR" dirty="0" smtClean="0">
                <a:solidFill>
                  <a:schemeClr val="tx2">
                    <a:lumMod val="75000"/>
                  </a:schemeClr>
                </a:solidFill>
              </a:rPr>
              <a:t>9</a:t>
            </a:r>
            <a:r>
              <a:rPr lang="el-GR" baseline="30000" dirty="0" smtClean="0">
                <a:solidFill>
                  <a:schemeClr val="tx2">
                    <a:lumMod val="75000"/>
                  </a:schemeClr>
                </a:solidFill>
              </a:rPr>
              <a:t>η</a:t>
            </a:r>
            <a:r>
              <a:rPr lang="el-GR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l-GR" dirty="0">
                <a:solidFill>
                  <a:schemeClr val="tx2">
                    <a:lumMod val="75000"/>
                  </a:schemeClr>
                </a:solidFill>
              </a:rPr>
              <a:t>ώρα: στεφανιαία νόσος, παθήσεις περικαρδίου, παθήσεις μυοκαρδίου...............</a:t>
            </a:r>
            <a:r>
              <a:rPr lang="el-GR" dirty="0">
                <a:solidFill>
                  <a:schemeClr val="accent2"/>
                </a:solidFill>
              </a:rPr>
              <a:t>ΑΑ</a:t>
            </a:r>
          </a:p>
          <a:p>
            <a:r>
              <a:rPr lang="el-GR" dirty="0" smtClean="0">
                <a:solidFill>
                  <a:schemeClr val="tx2">
                    <a:lumMod val="75000"/>
                  </a:schemeClr>
                </a:solidFill>
              </a:rPr>
              <a:t>10</a:t>
            </a:r>
            <a:r>
              <a:rPr lang="el-GR" baseline="30000" dirty="0" smtClean="0">
                <a:solidFill>
                  <a:schemeClr val="tx2">
                    <a:lumMod val="75000"/>
                  </a:schemeClr>
                </a:solidFill>
              </a:rPr>
              <a:t>η</a:t>
            </a:r>
            <a:r>
              <a:rPr lang="el-GR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l-GR" dirty="0">
                <a:solidFill>
                  <a:schemeClr val="tx2">
                    <a:lumMod val="75000"/>
                  </a:schemeClr>
                </a:solidFill>
              </a:rPr>
              <a:t>ώρα: βαλβιδοπάθειες, αρρυθμίες, καρδιακή ανεπάρκεια....................................</a:t>
            </a:r>
            <a:r>
              <a:rPr lang="el-GR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el-GR" dirty="0" smtClean="0">
                <a:solidFill>
                  <a:srgbClr val="C0504D"/>
                </a:solidFill>
              </a:rPr>
              <a:t>ΑΑ</a:t>
            </a:r>
            <a:endParaRPr lang="el-GR" dirty="0">
              <a:solidFill>
                <a:srgbClr val="C0504D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80019" y="6616283"/>
            <a:ext cx="16898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© </a:t>
            </a:r>
            <a:r>
              <a:rPr lang="el-GR" sz="1000" dirty="0" smtClean="0">
                <a:solidFill>
                  <a:schemeClr val="tx2">
                    <a:lumMod val="75000"/>
                  </a:schemeClr>
                </a:solidFill>
              </a:rPr>
              <a:t>Αθανάσιος Δ Πρωτογέρου</a:t>
            </a:r>
            <a:endParaRPr lang="en-US" sz="1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10800000" flipV="1">
            <a:off x="-2" y="761993"/>
            <a:ext cx="9144001" cy="3556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400" dirty="0" smtClean="0"/>
              <a:t>Παθολογική Φυσιολογία Ι  /  </a:t>
            </a:r>
            <a:r>
              <a:rPr lang="el-GR" sz="1400" dirty="0" smtClean="0"/>
              <a:t>2018 </a:t>
            </a:r>
            <a:r>
              <a:rPr lang="el-GR" sz="1400" dirty="0" smtClean="0"/>
              <a:t>- </a:t>
            </a:r>
            <a:r>
              <a:rPr lang="el-GR" sz="1400" dirty="0" smtClean="0"/>
              <a:t>2019 </a:t>
            </a:r>
            <a:r>
              <a:rPr lang="el-GR" sz="1400" dirty="0" smtClean="0"/>
              <a:t>/ Καρδιαγγειακό Σύστημα</a:t>
            </a:r>
            <a:endParaRPr lang="en-US" sz="14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4535045" y="33866"/>
            <a:ext cx="0" cy="618812"/>
          </a:xfrm>
          <a:prstGeom prst="line">
            <a:avLst/>
          </a:prstGeom>
          <a:ln w="381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826" y="46209"/>
            <a:ext cx="351749" cy="56784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237412" y="21014"/>
            <a:ext cx="4267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1600" b="1" dirty="0" smtClean="0">
                <a:solidFill>
                  <a:schemeClr val="tx2">
                    <a:lumMod val="75000"/>
                  </a:schemeClr>
                </a:solidFill>
              </a:rPr>
              <a:t>Μονάδα Καρδιαγγειακής Πρόληψης &amp;  Έρευνας </a:t>
            </a:r>
            <a:endParaRPr lang="en-US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Εργαστήριο &amp; Κλινική Παθολογικής Φυσιολογίας 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51246" y="3428"/>
            <a:ext cx="41511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Ιατρικό Τμήμα Σχολής </a:t>
            </a:r>
            <a:r>
              <a:rPr lang="el-GR" sz="1600" dirty="0">
                <a:solidFill>
                  <a:schemeClr val="tx2">
                    <a:lumMod val="75000"/>
                  </a:schemeClr>
                </a:solidFill>
              </a:rPr>
              <a:t>Ε</a:t>
            </a:r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πιστημών Υγείας</a:t>
            </a:r>
            <a:endParaRPr lang="en-US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Εθνικό </a:t>
            </a:r>
            <a:r>
              <a:rPr lang="el-GR" sz="1600" dirty="0">
                <a:solidFill>
                  <a:schemeClr val="tx2">
                    <a:lumMod val="75000"/>
                  </a:schemeClr>
                </a:solidFill>
              </a:rPr>
              <a:t>&amp; Καποδιστριακό Πανεπιστήμιο Αθήνας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379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857" y="224375"/>
            <a:ext cx="7509933" cy="64623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5855" y="101821"/>
            <a:ext cx="3203222" cy="41041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90599" y="4235323"/>
            <a:ext cx="1049867" cy="184148"/>
          </a:xfrm>
          <a:prstGeom prst="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030817" y="5537289"/>
            <a:ext cx="6419850" cy="317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114550" y="4220375"/>
            <a:ext cx="4814138" cy="203132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dirty="0" smtClean="0"/>
              <a:t>«</a:t>
            </a:r>
            <a:r>
              <a:rPr lang="en-US" dirty="0" smtClean="0"/>
              <a:t>EMERGING</a:t>
            </a:r>
            <a:r>
              <a:rPr lang="el-GR" dirty="0" smtClean="0"/>
              <a:t>»</a:t>
            </a:r>
            <a:r>
              <a:rPr lang="en-US" dirty="0" smtClean="0"/>
              <a:t> CVD RISK FACTORS</a:t>
            </a:r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HEART RATE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LIPIDS (other than LDL, HDL, Total Cholesterol)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DRUGS (e.g. glucose lowering)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PROTHROMBOTIC MARKERS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INFLAMMATION (</a:t>
            </a:r>
            <a:r>
              <a:rPr lang="en-US" dirty="0" err="1" smtClean="0"/>
              <a:t>crp</a:t>
            </a:r>
            <a:r>
              <a:rPr lang="en-US" dirty="0" smtClean="0"/>
              <a:t>…)</a:t>
            </a:r>
          </a:p>
        </p:txBody>
      </p:sp>
    </p:spTree>
    <p:extLst>
      <p:ext uri="{BB962C8B-B14F-4D97-AF65-F5344CB8AC3E}">
        <p14:creationId xmlns:p14="http://schemas.microsoft.com/office/powerpoint/2010/main" val="1299636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857" y="224375"/>
            <a:ext cx="7509933" cy="64623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5855" y="101821"/>
            <a:ext cx="3203222" cy="41041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90599" y="5522231"/>
            <a:ext cx="1278468" cy="184148"/>
          </a:xfrm>
          <a:prstGeom prst="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504017" y="5475767"/>
            <a:ext cx="4499361" cy="147732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VASCULAR BIOMARKERS OF PRECLINICAL CVD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99932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431801"/>
            <a:ext cx="8112521" cy="607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140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5817" b="-5817"/>
          <a:stretch>
            <a:fillRect/>
          </a:stretch>
        </p:blipFill>
        <p:spPr>
          <a:xfrm>
            <a:off x="546100" y="190500"/>
            <a:ext cx="8229600" cy="4525963"/>
          </a:xfrm>
        </p:spPr>
      </p:pic>
      <p:sp>
        <p:nvSpPr>
          <p:cNvPr id="5" name="Rectangle 4"/>
          <p:cNvSpPr/>
          <p:nvPr/>
        </p:nvSpPr>
        <p:spPr>
          <a:xfrm>
            <a:off x="762000" y="4748898"/>
            <a:ext cx="7912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Online calculator                                &amp;                                            Score Risk chart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382521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" y="20638"/>
            <a:ext cx="4114800" cy="423862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High risk countries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533400"/>
            <a:ext cx="85725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690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20638"/>
            <a:ext cx="4114800" cy="423862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Low risk countries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457200"/>
            <a:ext cx="87503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692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7175" t="1815" r="-27723" b="-1815"/>
          <a:stretch/>
        </p:blipFill>
        <p:spPr>
          <a:xfrm rot="5400000">
            <a:off x="457200" y="53182"/>
            <a:ext cx="8229600" cy="7696200"/>
          </a:xfrm>
        </p:spPr>
      </p:pic>
      <p:sp>
        <p:nvSpPr>
          <p:cNvPr id="5" name="Rectangle 4"/>
          <p:cNvSpPr/>
          <p:nvPr/>
        </p:nvSpPr>
        <p:spPr>
          <a:xfrm>
            <a:off x="457200" y="256273"/>
            <a:ext cx="7962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http://www.heartscore.org/Pages/welcome.aspx</a:t>
            </a:r>
            <a:r>
              <a:rPr lang="en-US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592298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29467" y="49614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480019" y="6616283"/>
            <a:ext cx="16898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© </a:t>
            </a:r>
            <a:r>
              <a:rPr lang="el-GR" sz="1000" dirty="0" smtClean="0">
                <a:solidFill>
                  <a:schemeClr val="tx2">
                    <a:lumMod val="75000"/>
                  </a:schemeClr>
                </a:solidFill>
              </a:rPr>
              <a:t>Αθανάσιος Δ Πρωτογέρου</a:t>
            </a:r>
            <a:endParaRPr lang="en-US" sz="1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1466" y="1356153"/>
            <a:ext cx="8266556" cy="6010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Φυσική ιστορία καρδιαγγειακών νόσων / 1</a:t>
            </a:r>
            <a:r>
              <a:rPr lang="el-GR" sz="2400" baseline="30000" dirty="0" smtClean="0">
                <a:solidFill>
                  <a:schemeClr val="tx2">
                    <a:lumMod val="75000"/>
                  </a:schemeClr>
                </a:solidFill>
              </a:rPr>
              <a:t>η</a:t>
            </a:r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 εμφάνιση ΚΑ νόσου</a:t>
            </a:r>
          </a:p>
          <a:p>
            <a:endParaRPr lang="el-GR" sz="20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                    </a:t>
            </a:r>
            <a:r>
              <a:rPr lang="el-GR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            </a:t>
            </a:r>
            <a:r>
              <a:rPr lang="el-GR" sz="1200" dirty="0" smtClean="0">
                <a:solidFill>
                  <a:schemeClr val="tx2">
                    <a:lumMod val="75000"/>
                  </a:schemeClr>
                </a:solidFill>
              </a:rPr>
              <a:t>έμφραγμα μυοκαρδίου</a:t>
            </a:r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</a:t>
            </a:r>
            <a:r>
              <a:rPr lang="el-GR" sz="1200" dirty="0" smtClean="0">
                <a:solidFill>
                  <a:schemeClr val="tx2">
                    <a:lumMod val="75000"/>
                  </a:schemeClr>
                </a:solidFill>
              </a:rPr>
              <a:t>ασταθής στηθάγχη</a:t>
            </a:r>
          </a:p>
          <a:p>
            <a:pPr>
              <a:lnSpc>
                <a:spcPct val="90000"/>
              </a:lnSpc>
            </a:pPr>
            <a:r>
              <a:rPr lang="el-GR" sz="1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l-GR" sz="1200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          </a:t>
            </a:r>
          </a:p>
          <a:p>
            <a:pPr>
              <a:lnSpc>
                <a:spcPct val="90000"/>
              </a:lnSpc>
            </a:pPr>
            <a:r>
              <a:rPr lang="el-GR" sz="1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l-GR" sz="1200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                               σταθερά στηθάγχη</a:t>
            </a:r>
            <a:endParaRPr lang="el-GR" sz="14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l-GR" sz="1400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                      </a:t>
            </a:r>
            <a:r>
              <a:rPr lang="el-GR" sz="1200" dirty="0" smtClean="0">
                <a:solidFill>
                  <a:schemeClr val="tx2">
                    <a:lumMod val="75000"/>
                  </a:schemeClr>
                </a:solidFill>
              </a:rPr>
              <a:t>στεφανιαία νόσος (χωρίς άλλη διευκρίνηση)  </a:t>
            </a:r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                             </a:t>
            </a:r>
            <a:endParaRPr lang="el-GR" sz="24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</a:t>
            </a:r>
            <a:r>
              <a:rPr lang="el-GR" sz="1200" dirty="0" smtClean="0">
                <a:solidFill>
                  <a:schemeClr val="tx2">
                    <a:lumMod val="75000"/>
                  </a:schemeClr>
                </a:solidFill>
              </a:rPr>
              <a:t>περιφερική αρτηριοπάθεια</a:t>
            </a:r>
          </a:p>
          <a:p>
            <a:pPr>
              <a:lnSpc>
                <a:spcPct val="80000"/>
              </a:lnSpc>
            </a:pPr>
            <a:endParaRPr lang="el-GR" sz="12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el-GR" sz="1200" dirty="0" smtClean="0">
                <a:solidFill>
                  <a:schemeClr val="tx2">
                    <a:lumMod val="75000"/>
                  </a:schemeClr>
                </a:solidFill>
              </a:rPr>
              <a:t>					καρδιακή ανακοπή</a:t>
            </a:r>
          </a:p>
          <a:p>
            <a:pPr>
              <a:lnSpc>
                <a:spcPct val="80000"/>
              </a:lnSpc>
            </a:pPr>
            <a:endParaRPr lang="el-GR" sz="12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el-GR" sz="1200" dirty="0" smtClean="0">
                <a:solidFill>
                  <a:schemeClr val="tx2">
                    <a:lumMod val="75000"/>
                  </a:schemeClr>
                </a:solidFill>
              </a:rPr>
              <a:t>                 				παροδικό αγγειακό εγκεφαλικό επεισόδιο</a:t>
            </a:r>
          </a:p>
          <a:p>
            <a:pPr>
              <a:lnSpc>
                <a:spcPct val="80000"/>
              </a:lnSpc>
            </a:pPr>
            <a:endParaRPr lang="el-GR" sz="12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el-GR" sz="1200" dirty="0" smtClean="0">
                <a:solidFill>
                  <a:schemeClr val="tx2">
                    <a:lumMod val="75000"/>
                  </a:schemeClr>
                </a:solidFill>
              </a:rPr>
              <a:t>					καρδιακή ανεπάρκεια </a:t>
            </a:r>
          </a:p>
          <a:p>
            <a:pPr>
              <a:lnSpc>
                <a:spcPct val="80000"/>
              </a:lnSpc>
            </a:pPr>
            <a:endParaRPr lang="el-GR" sz="12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en-US" sz="1200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</a:rPr>
              <a:t>				</a:t>
            </a:r>
            <a:r>
              <a:rPr lang="el-GR" sz="1200" dirty="0" smtClean="0">
                <a:solidFill>
                  <a:schemeClr val="tx2">
                    <a:lumMod val="75000"/>
                  </a:schemeClr>
                </a:solidFill>
              </a:rPr>
              <a:t>θάνατος από κρυψογενή στεφανιαία νόσο</a:t>
            </a:r>
          </a:p>
          <a:p>
            <a:pPr>
              <a:lnSpc>
                <a:spcPct val="80000"/>
              </a:lnSpc>
            </a:pPr>
            <a:endParaRPr lang="el-GR" sz="12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</a:pPr>
            <a:endParaRPr lang="el-GR" sz="12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el-GR" sz="1200" dirty="0" smtClean="0">
                <a:solidFill>
                  <a:schemeClr val="tx2">
                    <a:lumMod val="75000"/>
                  </a:schemeClr>
                </a:solidFill>
              </a:rPr>
              <a:t>					ισχαιμικό αγγειακό εγκεφαλικό επεισόδιο</a:t>
            </a:r>
          </a:p>
          <a:p>
            <a:pPr>
              <a:lnSpc>
                <a:spcPct val="80000"/>
              </a:lnSpc>
            </a:pPr>
            <a:endParaRPr lang="el-GR" sz="12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el-GR" sz="1200" dirty="0" smtClean="0">
                <a:solidFill>
                  <a:schemeClr val="tx2">
                    <a:lumMod val="75000"/>
                  </a:schemeClr>
                </a:solidFill>
              </a:rPr>
              <a:t>					αγγειακό εγκεφαλικό επεισόδιο (χωρίς άλλη διευκρίνηση)</a:t>
            </a:r>
          </a:p>
          <a:p>
            <a:pPr>
              <a:lnSpc>
                <a:spcPct val="80000"/>
              </a:lnSpc>
            </a:pPr>
            <a:endParaRPr lang="el-GR" sz="12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el-GR" sz="1200" dirty="0" smtClean="0">
                <a:solidFill>
                  <a:schemeClr val="tx2">
                    <a:lumMod val="75000"/>
                  </a:schemeClr>
                </a:solidFill>
              </a:rPr>
              <a:t>					αιμορραγικό αγγειακό εγκεφαλικό επεισόδιο</a:t>
            </a:r>
          </a:p>
          <a:p>
            <a:pPr>
              <a:lnSpc>
                <a:spcPct val="80000"/>
              </a:lnSpc>
            </a:pPr>
            <a:endParaRPr lang="el-GR" sz="12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el-GR" sz="1200" dirty="0" smtClean="0">
                <a:solidFill>
                  <a:schemeClr val="tx2">
                    <a:lumMod val="75000"/>
                  </a:schemeClr>
                </a:solidFill>
              </a:rPr>
              <a:t>					υποαραχνοειδής αιμορραγία</a:t>
            </a:r>
          </a:p>
          <a:p>
            <a:pPr>
              <a:lnSpc>
                <a:spcPct val="80000"/>
              </a:lnSpc>
            </a:pPr>
            <a:endParaRPr lang="el-GR" sz="12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</a:pPr>
            <a:endParaRPr lang="el-GR" sz="12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el-GR" sz="1200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l-GR" sz="1200" dirty="0" smtClean="0">
                <a:solidFill>
                  <a:schemeClr val="tx2">
                    <a:lumMod val="75000"/>
                  </a:schemeClr>
                </a:solidFill>
              </a:rPr>
              <a:t>				ανεύρυσμα κοιλιακής αορτής</a:t>
            </a:r>
          </a:p>
          <a:p>
            <a:pPr>
              <a:lnSpc>
                <a:spcPct val="80000"/>
              </a:lnSpc>
            </a:pPr>
            <a:endParaRPr lang="el-GR" sz="12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</a:pPr>
            <a:endParaRPr lang="el-GR" sz="12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</a:pPr>
            <a:endParaRPr lang="el-GR" sz="12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</a:pPr>
            <a:endParaRPr lang="el-GR" sz="12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67" y="1981200"/>
            <a:ext cx="1750646" cy="48768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628452" y="1147809"/>
            <a:ext cx="2534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George J et al. Circulation, 2015</a:t>
            </a:r>
            <a:endParaRPr lang="en-US" sz="1400" i="1" dirty="0"/>
          </a:p>
        </p:txBody>
      </p:sp>
      <p:sp>
        <p:nvSpPr>
          <p:cNvPr id="12" name="Rectangle 11"/>
          <p:cNvSpPr/>
          <p:nvPr/>
        </p:nvSpPr>
        <p:spPr>
          <a:xfrm rot="10800000" flipV="1">
            <a:off x="-2" y="761993"/>
            <a:ext cx="9144001" cy="3556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400" dirty="0" smtClean="0"/>
              <a:t>Παθολογική Φυσιολογία Ι  /  </a:t>
            </a:r>
            <a:r>
              <a:rPr lang="el-GR" sz="1400" dirty="0" smtClean="0"/>
              <a:t>2018 </a:t>
            </a:r>
            <a:r>
              <a:rPr lang="el-GR" sz="1400" dirty="0" smtClean="0"/>
              <a:t>- </a:t>
            </a:r>
            <a:r>
              <a:rPr lang="el-GR" sz="1400" dirty="0" smtClean="0"/>
              <a:t>2019 </a:t>
            </a:r>
            <a:r>
              <a:rPr lang="el-GR" sz="1400" dirty="0" smtClean="0"/>
              <a:t>/ Καρδιαγγειακό Σύστημα</a:t>
            </a:r>
            <a:endParaRPr lang="en-US" sz="14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4535045" y="33866"/>
            <a:ext cx="0" cy="618812"/>
          </a:xfrm>
          <a:prstGeom prst="line">
            <a:avLst/>
          </a:prstGeom>
          <a:ln w="381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826" y="46209"/>
            <a:ext cx="351749" cy="567843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Box 18"/>
          <p:cNvSpPr txBox="1"/>
          <p:nvPr/>
        </p:nvSpPr>
        <p:spPr>
          <a:xfrm>
            <a:off x="237412" y="21014"/>
            <a:ext cx="4267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1600" b="1" dirty="0" smtClean="0">
                <a:solidFill>
                  <a:schemeClr val="tx2">
                    <a:lumMod val="75000"/>
                  </a:schemeClr>
                </a:solidFill>
              </a:rPr>
              <a:t>Μονάδα Καρδιαγγειακής Πρόληψης &amp;  Έρευνας </a:t>
            </a:r>
            <a:endParaRPr lang="en-US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Εργαστήριο &amp; Κλινική Παθολογικής Φυσιολογίας 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51246" y="3428"/>
            <a:ext cx="41511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Ιατρικό Τμήμα Σχολής </a:t>
            </a:r>
            <a:r>
              <a:rPr lang="el-GR" sz="1600" dirty="0">
                <a:solidFill>
                  <a:schemeClr val="tx2">
                    <a:lumMod val="75000"/>
                  </a:schemeClr>
                </a:solidFill>
              </a:rPr>
              <a:t>Ε</a:t>
            </a:r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πιστημών Υγείας</a:t>
            </a:r>
            <a:endParaRPr lang="en-US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Εθνικό </a:t>
            </a:r>
            <a:r>
              <a:rPr lang="el-GR" sz="1600" dirty="0">
                <a:solidFill>
                  <a:schemeClr val="tx2">
                    <a:lumMod val="75000"/>
                  </a:schemeClr>
                </a:solidFill>
              </a:rPr>
              <a:t>&amp; Καποδιστριακό Πανεπιστήμιο Αθήνας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530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29467" y="49614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480019" y="6616283"/>
            <a:ext cx="16898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© </a:t>
            </a:r>
            <a:r>
              <a:rPr lang="el-GR" sz="1000" dirty="0" smtClean="0">
                <a:solidFill>
                  <a:schemeClr val="tx2">
                    <a:lumMod val="75000"/>
                  </a:schemeClr>
                </a:solidFill>
              </a:rPr>
              <a:t>Αθανάσιος Δ Πρωτογέρου</a:t>
            </a:r>
            <a:endParaRPr lang="en-US" sz="1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1466" y="1356153"/>
            <a:ext cx="8266556" cy="6010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Φυσική ιστορία καρδιαγγειακών νόσων / 1</a:t>
            </a:r>
            <a:r>
              <a:rPr lang="el-GR" sz="2400" baseline="30000" dirty="0" smtClean="0">
                <a:solidFill>
                  <a:schemeClr val="tx2">
                    <a:lumMod val="75000"/>
                  </a:schemeClr>
                </a:solidFill>
              </a:rPr>
              <a:t>η</a:t>
            </a:r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 εμφάνιση ΚΑ νόσου</a:t>
            </a:r>
          </a:p>
          <a:p>
            <a:endParaRPr lang="el-GR" sz="20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                    </a:t>
            </a:r>
            <a:r>
              <a:rPr lang="el-GR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            </a:t>
            </a:r>
            <a:r>
              <a:rPr lang="el-GR" sz="1200" dirty="0" smtClean="0">
                <a:solidFill>
                  <a:srgbClr val="800000"/>
                </a:solidFill>
              </a:rPr>
              <a:t>έμφραγμα μυοκαρδίου</a:t>
            </a:r>
            <a:r>
              <a:rPr lang="el-GR" sz="2400" dirty="0" smtClean="0">
                <a:solidFill>
                  <a:srgbClr val="800000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l-GR" sz="2400" dirty="0" smtClean="0">
                <a:solidFill>
                  <a:srgbClr val="800000"/>
                </a:solidFill>
              </a:rPr>
              <a:t>                                 </a:t>
            </a:r>
            <a:r>
              <a:rPr lang="el-GR" sz="1200" dirty="0" smtClean="0">
                <a:solidFill>
                  <a:srgbClr val="800000"/>
                </a:solidFill>
              </a:rPr>
              <a:t>ασταθής στηθάγχη</a:t>
            </a:r>
          </a:p>
          <a:p>
            <a:pPr>
              <a:lnSpc>
                <a:spcPct val="90000"/>
              </a:lnSpc>
            </a:pPr>
            <a:r>
              <a:rPr lang="el-GR" sz="1200" dirty="0">
                <a:solidFill>
                  <a:srgbClr val="800000"/>
                </a:solidFill>
              </a:rPr>
              <a:t> </a:t>
            </a:r>
            <a:r>
              <a:rPr lang="el-GR" sz="1200" dirty="0" smtClean="0">
                <a:solidFill>
                  <a:srgbClr val="800000"/>
                </a:solidFill>
              </a:rPr>
              <a:t>                                            </a:t>
            </a:r>
          </a:p>
          <a:p>
            <a:pPr>
              <a:lnSpc>
                <a:spcPct val="90000"/>
              </a:lnSpc>
            </a:pPr>
            <a:r>
              <a:rPr lang="el-GR" sz="1200" dirty="0">
                <a:solidFill>
                  <a:srgbClr val="800000"/>
                </a:solidFill>
              </a:rPr>
              <a:t> </a:t>
            </a:r>
            <a:r>
              <a:rPr lang="el-GR" sz="1200" dirty="0" smtClean="0">
                <a:solidFill>
                  <a:srgbClr val="800000"/>
                </a:solidFill>
              </a:rPr>
              <a:t>                                                                 σταθερά στηθάγχη</a:t>
            </a:r>
            <a:endParaRPr lang="el-GR" sz="1400" dirty="0" smtClean="0">
              <a:solidFill>
                <a:srgbClr val="800000"/>
              </a:solidFill>
            </a:endParaRPr>
          </a:p>
          <a:p>
            <a:r>
              <a:rPr lang="el-GR" sz="1400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                      </a:t>
            </a:r>
            <a:r>
              <a:rPr lang="el-GR" sz="1200" dirty="0" smtClean="0">
                <a:solidFill>
                  <a:srgbClr val="800000"/>
                </a:solidFill>
              </a:rPr>
              <a:t>στεφανιαία νόσος (χωρίς άλλη διευκρίνηση)  </a:t>
            </a:r>
            <a:r>
              <a:rPr lang="el-GR" sz="2400" dirty="0" smtClean="0">
                <a:solidFill>
                  <a:srgbClr val="800000"/>
                </a:solidFill>
              </a:rPr>
              <a:t>                             </a:t>
            </a:r>
            <a:endParaRPr lang="el-GR" sz="2400" dirty="0">
              <a:solidFill>
                <a:srgbClr val="800000"/>
              </a:solidFill>
            </a:endParaRPr>
          </a:p>
          <a:p>
            <a:pPr>
              <a:lnSpc>
                <a:spcPct val="80000"/>
              </a:lnSpc>
            </a:pPr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</a:t>
            </a:r>
            <a:r>
              <a:rPr lang="el-GR" sz="1200" dirty="0" smtClean="0">
                <a:solidFill>
                  <a:schemeClr val="accent3">
                    <a:lumMod val="75000"/>
                  </a:schemeClr>
                </a:solidFill>
              </a:rPr>
              <a:t>περιφερική αρτηριοπάθεια</a:t>
            </a:r>
          </a:p>
          <a:p>
            <a:pPr>
              <a:lnSpc>
                <a:spcPct val="80000"/>
              </a:lnSpc>
            </a:pPr>
            <a:endParaRPr lang="el-GR" sz="1200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el-GR" sz="1200" dirty="0" smtClean="0">
                <a:solidFill>
                  <a:schemeClr val="accent6">
                    <a:lumMod val="50000"/>
                  </a:schemeClr>
                </a:solidFill>
              </a:rPr>
              <a:t>					καρδιακή ανακοπή</a:t>
            </a:r>
          </a:p>
          <a:p>
            <a:pPr>
              <a:lnSpc>
                <a:spcPct val="80000"/>
              </a:lnSpc>
            </a:pPr>
            <a:endParaRPr lang="el-GR" sz="1200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</a:pPr>
            <a:r>
              <a:rPr lang="el-GR" sz="1200" dirty="0" smtClean="0">
                <a:solidFill>
                  <a:srgbClr val="0000FF"/>
                </a:solidFill>
              </a:rPr>
              <a:t>                 				παροδικό αγγειακό εγκεφαλικό επεισόδιο</a:t>
            </a:r>
          </a:p>
          <a:p>
            <a:pPr>
              <a:lnSpc>
                <a:spcPct val="80000"/>
              </a:lnSpc>
            </a:pPr>
            <a:endParaRPr lang="el-GR" sz="12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el-GR" sz="1200" dirty="0" smtClean="0">
                <a:solidFill>
                  <a:schemeClr val="tx2">
                    <a:lumMod val="75000"/>
                  </a:schemeClr>
                </a:solidFill>
              </a:rPr>
              <a:t>					καρδιακή ανεπάρκεια </a:t>
            </a:r>
          </a:p>
          <a:p>
            <a:pPr>
              <a:lnSpc>
                <a:spcPct val="80000"/>
              </a:lnSpc>
            </a:pPr>
            <a:endParaRPr lang="el-GR" sz="12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en-US" sz="1200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</a:rPr>
              <a:t>				</a:t>
            </a:r>
            <a:r>
              <a:rPr lang="el-GR" sz="1200" dirty="0" smtClean="0">
                <a:solidFill>
                  <a:srgbClr val="800000"/>
                </a:solidFill>
              </a:rPr>
              <a:t>θάνατος από κρυψογενή στεφανιαία νόσο</a:t>
            </a:r>
          </a:p>
          <a:p>
            <a:pPr>
              <a:lnSpc>
                <a:spcPct val="80000"/>
              </a:lnSpc>
            </a:pPr>
            <a:endParaRPr lang="el-GR" sz="12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</a:pPr>
            <a:endParaRPr lang="el-GR" sz="12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el-GR" sz="1200" dirty="0" smtClean="0">
                <a:solidFill>
                  <a:schemeClr val="tx2">
                    <a:lumMod val="75000"/>
                  </a:schemeClr>
                </a:solidFill>
              </a:rPr>
              <a:t>					</a:t>
            </a:r>
            <a:r>
              <a:rPr lang="el-GR" sz="1200" dirty="0" smtClean="0">
                <a:solidFill>
                  <a:srgbClr val="0000FF"/>
                </a:solidFill>
              </a:rPr>
              <a:t>ισχαιμικό αγγειακό εγκεφαλικό επεισόδιο</a:t>
            </a:r>
          </a:p>
          <a:p>
            <a:pPr>
              <a:lnSpc>
                <a:spcPct val="80000"/>
              </a:lnSpc>
            </a:pPr>
            <a:endParaRPr lang="el-GR" sz="1200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</a:pPr>
            <a:r>
              <a:rPr lang="el-GR" sz="1200" dirty="0" smtClean="0">
                <a:solidFill>
                  <a:srgbClr val="0000FF"/>
                </a:solidFill>
              </a:rPr>
              <a:t>					αγγειακό εγκεφαλικό επεισόδιο (χωρίς άλλη διευκρίνηση)</a:t>
            </a:r>
          </a:p>
          <a:p>
            <a:pPr>
              <a:lnSpc>
                <a:spcPct val="80000"/>
              </a:lnSpc>
            </a:pPr>
            <a:endParaRPr lang="el-GR" sz="1200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</a:pPr>
            <a:r>
              <a:rPr lang="el-GR" sz="1200" dirty="0" smtClean="0">
                <a:solidFill>
                  <a:srgbClr val="0000FF"/>
                </a:solidFill>
              </a:rPr>
              <a:t>					αιμορραγικό αγγειακό εγκεφαλικό επεισόδιο</a:t>
            </a:r>
          </a:p>
          <a:p>
            <a:pPr>
              <a:lnSpc>
                <a:spcPct val="80000"/>
              </a:lnSpc>
            </a:pPr>
            <a:endParaRPr lang="el-GR" sz="1200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</a:pPr>
            <a:r>
              <a:rPr lang="el-GR" sz="1200" dirty="0" smtClean="0">
                <a:solidFill>
                  <a:srgbClr val="0000FF"/>
                </a:solidFill>
              </a:rPr>
              <a:t>					υποαραχνοειδής αιμορραγία</a:t>
            </a:r>
          </a:p>
          <a:p>
            <a:pPr>
              <a:lnSpc>
                <a:spcPct val="80000"/>
              </a:lnSpc>
            </a:pPr>
            <a:endParaRPr lang="el-GR" sz="12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</a:pPr>
            <a:endParaRPr lang="el-GR" sz="12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el-GR" sz="1200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l-GR" sz="1200" dirty="0" smtClean="0">
                <a:solidFill>
                  <a:schemeClr val="tx2">
                    <a:lumMod val="75000"/>
                  </a:schemeClr>
                </a:solidFill>
              </a:rPr>
              <a:t>				ανεύρυσμα κοιλιακής αορτής</a:t>
            </a:r>
          </a:p>
          <a:p>
            <a:pPr>
              <a:lnSpc>
                <a:spcPct val="80000"/>
              </a:lnSpc>
            </a:pPr>
            <a:endParaRPr lang="el-GR" sz="12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</a:pPr>
            <a:endParaRPr lang="el-GR" sz="12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</a:pPr>
            <a:endParaRPr lang="el-GR" sz="12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</a:pPr>
            <a:endParaRPr lang="el-GR" sz="12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67" y="1981200"/>
            <a:ext cx="1750646" cy="48768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628452" y="1147809"/>
            <a:ext cx="2534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George J et al. Circulation, 2015</a:t>
            </a:r>
            <a:endParaRPr lang="en-US" sz="1400" i="1" dirty="0"/>
          </a:p>
        </p:txBody>
      </p:sp>
      <p:sp>
        <p:nvSpPr>
          <p:cNvPr id="12" name="Rectangle 11"/>
          <p:cNvSpPr/>
          <p:nvPr/>
        </p:nvSpPr>
        <p:spPr>
          <a:xfrm rot="10800000" flipV="1">
            <a:off x="-2" y="761993"/>
            <a:ext cx="9144001" cy="3556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400" dirty="0" smtClean="0"/>
              <a:t>Παθολογική Φυσιολογία Ι  /  </a:t>
            </a:r>
            <a:r>
              <a:rPr lang="el-GR" sz="1400" dirty="0" smtClean="0"/>
              <a:t>2018 </a:t>
            </a:r>
            <a:r>
              <a:rPr lang="el-GR" sz="1400" dirty="0" smtClean="0"/>
              <a:t>- </a:t>
            </a:r>
            <a:r>
              <a:rPr lang="el-GR" sz="1400" dirty="0" smtClean="0"/>
              <a:t>2019 </a:t>
            </a:r>
            <a:r>
              <a:rPr lang="el-GR" sz="1400" dirty="0" smtClean="0"/>
              <a:t>/ Καρδιαγγειακό Σύστημα</a:t>
            </a:r>
            <a:endParaRPr lang="en-US" sz="14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4535045" y="33866"/>
            <a:ext cx="0" cy="618812"/>
          </a:xfrm>
          <a:prstGeom prst="line">
            <a:avLst/>
          </a:prstGeom>
          <a:ln w="381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826" y="46209"/>
            <a:ext cx="351749" cy="567843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Box 18"/>
          <p:cNvSpPr txBox="1"/>
          <p:nvPr/>
        </p:nvSpPr>
        <p:spPr>
          <a:xfrm>
            <a:off x="237412" y="21014"/>
            <a:ext cx="4267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1600" b="1" dirty="0" smtClean="0">
                <a:solidFill>
                  <a:schemeClr val="tx2">
                    <a:lumMod val="75000"/>
                  </a:schemeClr>
                </a:solidFill>
              </a:rPr>
              <a:t>Μονάδα Καρδιαγγειακής Πρόληψης &amp;  Έρευνας </a:t>
            </a:r>
            <a:endParaRPr lang="en-US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Εργαστήριο &amp; Κλινική Παθολογικής Φυσιολογίας 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51246" y="3428"/>
            <a:ext cx="41511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Ιατρικό Τμήμα Σχολής </a:t>
            </a:r>
            <a:r>
              <a:rPr lang="el-GR" sz="1600" dirty="0">
                <a:solidFill>
                  <a:schemeClr val="tx2">
                    <a:lumMod val="75000"/>
                  </a:schemeClr>
                </a:solidFill>
              </a:rPr>
              <a:t>Ε</a:t>
            </a:r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πιστημών Υγείας</a:t>
            </a:r>
            <a:endParaRPr lang="en-US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Εθνικό </a:t>
            </a:r>
            <a:r>
              <a:rPr lang="el-GR" sz="1600" dirty="0">
                <a:solidFill>
                  <a:schemeClr val="tx2">
                    <a:lumMod val="75000"/>
                  </a:schemeClr>
                </a:solidFill>
              </a:rPr>
              <a:t>&amp; Καποδιστριακό Πανεπιστήμιο Αθήνας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222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894" y="2133600"/>
            <a:ext cx="6795806" cy="44449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480019" y="6616283"/>
            <a:ext cx="16898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© </a:t>
            </a:r>
            <a:r>
              <a:rPr lang="el-GR" sz="1000" dirty="0" smtClean="0">
                <a:solidFill>
                  <a:schemeClr val="tx2">
                    <a:lumMod val="75000"/>
                  </a:schemeClr>
                </a:solidFill>
              </a:rPr>
              <a:t>Αθανάσιος Δ Πρωτογέρου</a:t>
            </a:r>
            <a:endParaRPr lang="en-US" sz="1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1466" y="1356153"/>
            <a:ext cx="82665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Φυσική ιστορία καρδιαγγειακών νόσων / 1</a:t>
            </a:r>
            <a:r>
              <a:rPr lang="el-GR" sz="2400" baseline="30000" dirty="0" smtClean="0">
                <a:solidFill>
                  <a:schemeClr val="tx2">
                    <a:lumMod val="75000"/>
                  </a:schemeClr>
                </a:solidFill>
              </a:rPr>
              <a:t>η</a:t>
            </a:r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 εμφάνιση ΚΑ νόσου</a:t>
            </a:r>
            <a:endParaRPr lang="el-GR" sz="12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28452" y="1147809"/>
            <a:ext cx="2534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George J et al. Circulation, 2015</a:t>
            </a:r>
            <a:endParaRPr lang="en-US" sz="1400" i="1" dirty="0"/>
          </a:p>
        </p:txBody>
      </p:sp>
      <p:sp>
        <p:nvSpPr>
          <p:cNvPr id="2" name="Rectangle 1"/>
          <p:cNvSpPr/>
          <p:nvPr/>
        </p:nvSpPr>
        <p:spPr>
          <a:xfrm>
            <a:off x="723894" y="2044700"/>
            <a:ext cx="6654806" cy="1422400"/>
          </a:xfrm>
          <a:prstGeom prst="rect">
            <a:avLst/>
          </a:prstGeom>
          <a:noFill/>
          <a:ln w="63500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 flipV="1">
            <a:off x="-2" y="761993"/>
            <a:ext cx="9144001" cy="3556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400" dirty="0" smtClean="0"/>
              <a:t>Παθολογική Φυσιολογία Ι  /  </a:t>
            </a:r>
            <a:r>
              <a:rPr lang="el-GR" sz="1400" dirty="0" smtClean="0"/>
              <a:t>2018 </a:t>
            </a:r>
            <a:r>
              <a:rPr lang="el-GR" sz="1400" dirty="0" smtClean="0"/>
              <a:t>- </a:t>
            </a:r>
            <a:r>
              <a:rPr lang="el-GR" sz="1400" dirty="0" smtClean="0"/>
              <a:t>2019 </a:t>
            </a:r>
            <a:r>
              <a:rPr lang="el-GR" sz="1400" dirty="0" smtClean="0"/>
              <a:t>/ Καρδιαγγειακό Σύστημα</a:t>
            </a:r>
            <a:endParaRPr lang="en-US" sz="14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4535045" y="33866"/>
            <a:ext cx="0" cy="618812"/>
          </a:xfrm>
          <a:prstGeom prst="line">
            <a:avLst/>
          </a:prstGeom>
          <a:ln w="381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826" y="46209"/>
            <a:ext cx="351749" cy="567843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237412" y="21014"/>
            <a:ext cx="4267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1600" b="1" dirty="0" smtClean="0">
                <a:solidFill>
                  <a:schemeClr val="tx2">
                    <a:lumMod val="75000"/>
                  </a:schemeClr>
                </a:solidFill>
              </a:rPr>
              <a:t>Μονάδα Καρδιαγγειακής Πρόληψης &amp;  Έρευνας </a:t>
            </a:r>
            <a:endParaRPr lang="en-US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Εργαστήριο &amp; Κλινική Παθολογικής Φυσιολογίας 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51246" y="3428"/>
            <a:ext cx="41511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Ιατρικό Τμήμα Σχολής </a:t>
            </a:r>
            <a:r>
              <a:rPr lang="el-GR" sz="1600" dirty="0">
                <a:solidFill>
                  <a:schemeClr val="tx2">
                    <a:lumMod val="75000"/>
                  </a:schemeClr>
                </a:solidFill>
              </a:rPr>
              <a:t>Ε</a:t>
            </a:r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πιστημών Υγείας</a:t>
            </a:r>
            <a:endParaRPr lang="en-US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Εθνικό </a:t>
            </a:r>
            <a:r>
              <a:rPr lang="el-GR" sz="1600" dirty="0">
                <a:solidFill>
                  <a:schemeClr val="tx2">
                    <a:lumMod val="75000"/>
                  </a:schemeClr>
                </a:solidFill>
              </a:rPr>
              <a:t>&amp; Καποδιστριακό Πανεπιστήμιο Αθήνας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606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480019" y="6616283"/>
            <a:ext cx="16898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© </a:t>
            </a:r>
            <a:r>
              <a:rPr lang="el-GR" sz="1000" dirty="0" smtClean="0">
                <a:solidFill>
                  <a:schemeClr val="tx2">
                    <a:lumMod val="75000"/>
                  </a:schemeClr>
                </a:solidFill>
              </a:rPr>
              <a:t>Αθανάσιος Δ Πρωτογέρου</a:t>
            </a:r>
            <a:endParaRPr lang="en-US" sz="1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1466" y="1356153"/>
            <a:ext cx="8467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K</a:t>
            </a:r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αρδιαγγειακά νοσήματα &amp; θνησιμότητα / νοσηρότητα</a:t>
            </a:r>
          </a:p>
          <a:p>
            <a:endParaRPr lang="el-GR" sz="12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52085" y="1147809"/>
            <a:ext cx="43093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http://</a:t>
            </a:r>
            <a:r>
              <a:rPr lang="en-US" sz="1400" i="1" dirty="0" err="1"/>
              <a:t>www.who.int</a:t>
            </a:r>
            <a:r>
              <a:rPr lang="en-US" sz="1400" i="1" dirty="0"/>
              <a:t>/</a:t>
            </a:r>
            <a:r>
              <a:rPr lang="en-US" sz="1400" i="1" dirty="0" err="1"/>
              <a:t>mediacentre</a:t>
            </a:r>
            <a:r>
              <a:rPr lang="en-US" sz="1400" i="1" dirty="0"/>
              <a:t>/factsheets/fs310/en/</a:t>
            </a:r>
          </a:p>
        </p:txBody>
      </p:sp>
      <p:sp>
        <p:nvSpPr>
          <p:cNvPr id="20" name="Rectangle 19"/>
          <p:cNvSpPr/>
          <p:nvPr/>
        </p:nvSpPr>
        <p:spPr>
          <a:xfrm rot="10800000" flipV="1">
            <a:off x="-2" y="761993"/>
            <a:ext cx="9144001" cy="3556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400" dirty="0" smtClean="0"/>
              <a:t>Παθολογική Φυσιολογία Ι  /  </a:t>
            </a:r>
            <a:r>
              <a:rPr lang="el-GR" sz="1400" dirty="0" smtClean="0"/>
              <a:t>2018 </a:t>
            </a:r>
            <a:r>
              <a:rPr lang="el-GR" sz="1400" dirty="0" smtClean="0"/>
              <a:t>- </a:t>
            </a:r>
            <a:r>
              <a:rPr lang="el-GR" sz="1400" dirty="0" smtClean="0"/>
              <a:t>2019 </a:t>
            </a:r>
            <a:r>
              <a:rPr lang="el-GR" sz="1400" dirty="0" smtClean="0"/>
              <a:t>/ Καρδιαγγειακό Σύστημα</a:t>
            </a:r>
            <a:endParaRPr lang="en-US" sz="1400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4535045" y="33866"/>
            <a:ext cx="0" cy="618812"/>
          </a:xfrm>
          <a:prstGeom prst="line">
            <a:avLst/>
          </a:prstGeom>
          <a:ln w="381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826" y="46209"/>
            <a:ext cx="351749" cy="56784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extBox 22"/>
          <p:cNvSpPr txBox="1"/>
          <p:nvPr/>
        </p:nvSpPr>
        <p:spPr>
          <a:xfrm>
            <a:off x="237412" y="21014"/>
            <a:ext cx="4267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1600" b="1" dirty="0" smtClean="0">
                <a:solidFill>
                  <a:schemeClr val="tx2">
                    <a:lumMod val="75000"/>
                  </a:schemeClr>
                </a:solidFill>
              </a:rPr>
              <a:t>Μονάδα Καρδιαγγειακής Πρόληψης &amp;  Έρευνας </a:t>
            </a:r>
            <a:endParaRPr lang="en-US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Εργαστήριο &amp; Κλινική Παθολογικής Φυσιολογίας 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51246" y="3428"/>
            <a:ext cx="41511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Ιατρικό Τμήμα Σχολής </a:t>
            </a:r>
            <a:r>
              <a:rPr lang="el-GR" sz="1600" dirty="0">
                <a:solidFill>
                  <a:schemeClr val="tx2">
                    <a:lumMod val="75000"/>
                  </a:schemeClr>
                </a:solidFill>
              </a:rPr>
              <a:t>Ε</a:t>
            </a:r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πιστημών Υγείας</a:t>
            </a:r>
            <a:endParaRPr lang="en-US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Εθνικό </a:t>
            </a:r>
            <a:r>
              <a:rPr lang="el-GR" sz="1600" dirty="0">
                <a:solidFill>
                  <a:schemeClr val="tx2">
                    <a:lumMod val="75000"/>
                  </a:schemeClr>
                </a:solidFill>
              </a:rPr>
              <a:t>&amp; Καποδιστριακό Πανεπιστήμιο Αθήνας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01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29467" y="49614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41466" y="1356153"/>
            <a:ext cx="6059321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Παθοφυσιολογία καρδιαγγειακού </a:t>
            </a:r>
            <a:r>
              <a:rPr lang="el-GR" sz="2400" dirty="0">
                <a:solidFill>
                  <a:schemeClr val="tx2">
                    <a:lumMod val="75000"/>
                  </a:schemeClr>
                </a:solidFill>
              </a:rPr>
              <a:t>σ</a:t>
            </a:r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υστήματος</a:t>
            </a:r>
          </a:p>
          <a:p>
            <a:endParaRPr lang="el-GR" sz="12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l-GR" sz="1200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l-GR" dirty="0" smtClean="0">
                <a:solidFill>
                  <a:schemeClr val="tx2">
                    <a:lumMod val="75000"/>
                  </a:schemeClr>
                </a:solidFill>
              </a:rPr>
              <a:t>Νεοπλασίες του καρδιαγγειακού συστήματος</a:t>
            </a:r>
          </a:p>
          <a:p>
            <a:pPr marL="285750" indent="-285750">
              <a:buFont typeface="Arial"/>
              <a:buChar char="•"/>
            </a:pPr>
            <a:r>
              <a:rPr lang="el-GR" dirty="0" smtClean="0">
                <a:solidFill>
                  <a:schemeClr val="tx2">
                    <a:lumMod val="75000"/>
                  </a:schemeClr>
                </a:solidFill>
              </a:rPr>
              <a:t>Συστηματικές αγγειϊτιδες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  <a:p>
            <a:endParaRPr lang="el-GR" sz="20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80019" y="6616283"/>
            <a:ext cx="16898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© </a:t>
            </a:r>
            <a:r>
              <a:rPr lang="el-GR" sz="1000" dirty="0" smtClean="0">
                <a:solidFill>
                  <a:schemeClr val="tx2">
                    <a:lumMod val="75000"/>
                  </a:schemeClr>
                </a:solidFill>
              </a:rPr>
              <a:t>Αθανάσιος Δ Πρωτογέρου</a:t>
            </a:r>
            <a:endParaRPr lang="en-US" sz="1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10800000" flipV="1">
            <a:off x="-2" y="761993"/>
            <a:ext cx="9144001" cy="3556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400" dirty="0" smtClean="0"/>
              <a:t>Παθολογική Φυσιολογία Ι  /  </a:t>
            </a:r>
            <a:r>
              <a:rPr lang="el-GR" sz="1400" dirty="0" smtClean="0"/>
              <a:t>2018 </a:t>
            </a:r>
            <a:r>
              <a:rPr lang="el-GR" sz="1400" dirty="0" smtClean="0"/>
              <a:t>- </a:t>
            </a:r>
            <a:r>
              <a:rPr lang="el-GR" sz="1400" dirty="0" smtClean="0"/>
              <a:t>2019 </a:t>
            </a:r>
            <a:r>
              <a:rPr lang="el-GR" sz="1400" dirty="0" smtClean="0"/>
              <a:t>/ Καρδιαγγειακό Σύστημα</a:t>
            </a:r>
            <a:endParaRPr lang="en-US" sz="14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4535045" y="33866"/>
            <a:ext cx="0" cy="618812"/>
          </a:xfrm>
          <a:prstGeom prst="line">
            <a:avLst/>
          </a:prstGeom>
          <a:ln w="381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826" y="46209"/>
            <a:ext cx="351749" cy="56784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237412" y="21014"/>
            <a:ext cx="4267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1600" b="1" dirty="0" smtClean="0">
                <a:solidFill>
                  <a:schemeClr val="tx2">
                    <a:lumMod val="75000"/>
                  </a:schemeClr>
                </a:solidFill>
              </a:rPr>
              <a:t>Μονάδα Καρδιαγγειακής Πρόληψης &amp;  Έρευνας </a:t>
            </a:r>
            <a:endParaRPr lang="en-US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Εργαστήριο &amp; Κλινική Παθολογικής Φυσιολογίας 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51246" y="3428"/>
            <a:ext cx="41511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Ιατρικό Τμήμα Σχολής </a:t>
            </a:r>
            <a:r>
              <a:rPr lang="el-GR" sz="1600" dirty="0">
                <a:solidFill>
                  <a:schemeClr val="tx2">
                    <a:lumMod val="75000"/>
                  </a:schemeClr>
                </a:solidFill>
              </a:rPr>
              <a:t>Ε</a:t>
            </a:r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πιστημών Υγείας</a:t>
            </a:r>
            <a:endParaRPr lang="en-US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Εθνικό </a:t>
            </a:r>
            <a:r>
              <a:rPr lang="el-GR" sz="1600" dirty="0">
                <a:solidFill>
                  <a:schemeClr val="tx2">
                    <a:lumMod val="75000"/>
                  </a:schemeClr>
                </a:solidFill>
              </a:rPr>
              <a:t>&amp; Καποδιστριακό Πανεπιστήμιο Αθήνας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610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29467" y="49614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41466" y="1356153"/>
            <a:ext cx="8467360" cy="4708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Παθοφυσιολογία καρδιαγγειακού </a:t>
            </a:r>
            <a:r>
              <a:rPr lang="el-GR" sz="2400" dirty="0">
                <a:solidFill>
                  <a:schemeClr val="tx2">
                    <a:lumMod val="75000"/>
                  </a:schemeClr>
                </a:solidFill>
              </a:rPr>
              <a:t>σ</a:t>
            </a:r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υστήματος</a:t>
            </a:r>
          </a:p>
          <a:p>
            <a:endParaRPr lang="el-GR" sz="12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l-GR" sz="12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l-GR" dirty="0" smtClean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el-GR" baseline="30000" dirty="0" smtClean="0">
                <a:solidFill>
                  <a:schemeClr val="tx2">
                    <a:lumMod val="75000"/>
                  </a:schemeClr>
                </a:solidFill>
              </a:rPr>
              <a:t>η</a:t>
            </a:r>
            <a:r>
              <a:rPr lang="el-GR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l-GR" dirty="0">
                <a:solidFill>
                  <a:schemeClr val="tx2">
                    <a:lumMod val="75000"/>
                  </a:schemeClr>
                </a:solidFill>
              </a:rPr>
              <a:t>ώρα: </a:t>
            </a:r>
            <a:r>
              <a:rPr lang="el-GR" dirty="0" smtClean="0">
                <a:solidFill>
                  <a:schemeClr val="tx2">
                    <a:lumMod val="75000"/>
                  </a:schemeClr>
                </a:solidFill>
              </a:rPr>
              <a:t>εισαγωγή.....................................................................................................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el-GR" dirty="0" smtClean="0">
                <a:solidFill>
                  <a:schemeClr val="tx2">
                    <a:lumMod val="75000"/>
                  </a:schemeClr>
                </a:solidFill>
              </a:rPr>
              <a:t>...ΑΠ</a:t>
            </a:r>
          </a:p>
          <a:p>
            <a:endParaRPr lang="el-GR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l-GR" dirty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el-GR" baseline="30000" dirty="0" smtClean="0">
                <a:solidFill>
                  <a:schemeClr val="tx2">
                    <a:lumMod val="75000"/>
                  </a:schemeClr>
                </a:solidFill>
              </a:rPr>
              <a:t>η</a:t>
            </a:r>
            <a:r>
              <a:rPr lang="el-GR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l-GR" dirty="0">
                <a:solidFill>
                  <a:schemeClr val="tx2">
                    <a:lumMod val="75000"/>
                  </a:schemeClr>
                </a:solidFill>
              </a:rPr>
              <a:t>ώρα: </a:t>
            </a:r>
            <a:r>
              <a:rPr lang="el-GR" dirty="0" smtClean="0">
                <a:solidFill>
                  <a:schemeClr val="tx2">
                    <a:lumMod val="75000"/>
                  </a:schemeClr>
                </a:solidFill>
              </a:rPr>
              <a:t>ανατομία,ιστολογία,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l-GR" dirty="0" smtClean="0">
                <a:solidFill>
                  <a:schemeClr val="tx2">
                    <a:lumMod val="75000"/>
                  </a:schemeClr>
                </a:solidFill>
              </a:rPr>
              <a:t>φυσιολογία: αγγειακού δικτύου...................................ΑΠ</a:t>
            </a:r>
          </a:p>
          <a:p>
            <a:r>
              <a:rPr lang="el-GR" sz="1200" dirty="0" smtClean="0">
                <a:solidFill>
                  <a:schemeClr val="tx2">
                    <a:lumMod val="75000"/>
                  </a:schemeClr>
                </a:solidFill>
              </a:rPr>
              <a:t>(αρτηριακό</a:t>
            </a:r>
            <a:r>
              <a:rPr lang="el-GR" sz="1200" dirty="0">
                <a:solidFill>
                  <a:schemeClr val="tx2">
                    <a:lumMod val="75000"/>
                  </a:schemeClr>
                </a:solidFill>
              </a:rPr>
              <a:t>, φλεβικό, λεμφικό)</a:t>
            </a:r>
          </a:p>
          <a:p>
            <a:r>
              <a:rPr lang="el-GR" dirty="0">
                <a:solidFill>
                  <a:schemeClr val="tx2">
                    <a:lumMod val="75000"/>
                  </a:schemeClr>
                </a:solidFill>
              </a:rPr>
              <a:t>3</a:t>
            </a:r>
            <a:r>
              <a:rPr lang="el-GR" baseline="30000" dirty="0" smtClean="0">
                <a:solidFill>
                  <a:schemeClr val="tx2">
                    <a:lumMod val="75000"/>
                  </a:schemeClr>
                </a:solidFill>
              </a:rPr>
              <a:t>η</a:t>
            </a:r>
            <a:r>
              <a:rPr lang="el-GR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l-GR" dirty="0">
                <a:solidFill>
                  <a:schemeClr val="tx2">
                    <a:lumMod val="75000"/>
                  </a:schemeClr>
                </a:solidFill>
              </a:rPr>
              <a:t>ώρα</a:t>
            </a:r>
            <a:r>
              <a:rPr lang="el-GR" dirty="0" smtClean="0">
                <a:solidFill>
                  <a:schemeClr val="tx2">
                    <a:lumMod val="75000"/>
                  </a:schemeClr>
                </a:solidFill>
              </a:rPr>
              <a:t>: παθογενετικοί μηχανισμοί αρτηριακής βλάβης.............................................ΑΠ </a:t>
            </a:r>
          </a:p>
          <a:p>
            <a:r>
              <a:rPr lang="el-GR" sz="1200" dirty="0" smtClean="0">
                <a:solidFill>
                  <a:schemeClr val="tx2">
                    <a:lumMod val="75000"/>
                  </a:schemeClr>
                </a:solidFill>
              </a:rPr>
              <a:t>(αναδιαμόρφωση, αθηρωμάτωση, αθηροθρόμβωση, αρτηριοσκλήρυνση, ανευρύσματα, αγγειίτιδες, φ. </a:t>
            </a:r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</a:rPr>
              <a:t>Raynaud</a:t>
            </a:r>
            <a:r>
              <a:rPr lang="el-GR" sz="1200" dirty="0" smtClean="0">
                <a:solidFill>
                  <a:schemeClr val="tx2">
                    <a:lumMod val="75000"/>
                  </a:schemeClr>
                </a:solidFill>
              </a:rPr>
              <a:t>) </a:t>
            </a:r>
          </a:p>
          <a:p>
            <a:r>
              <a:rPr lang="el-GR" dirty="0">
                <a:solidFill>
                  <a:schemeClr val="tx2">
                    <a:lumMod val="75000"/>
                  </a:schemeClr>
                </a:solidFill>
              </a:rPr>
              <a:t>4</a:t>
            </a:r>
            <a:r>
              <a:rPr lang="el-GR" baseline="30000" dirty="0" smtClean="0">
                <a:solidFill>
                  <a:schemeClr val="tx2">
                    <a:lumMod val="75000"/>
                  </a:schemeClr>
                </a:solidFill>
              </a:rPr>
              <a:t>η</a:t>
            </a:r>
            <a:r>
              <a:rPr lang="el-GR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l-GR" dirty="0">
                <a:solidFill>
                  <a:schemeClr val="tx2">
                    <a:lumMod val="75000"/>
                  </a:schemeClr>
                </a:solidFill>
              </a:rPr>
              <a:t>ώρα: </a:t>
            </a:r>
            <a:r>
              <a:rPr lang="el-GR" dirty="0" smtClean="0">
                <a:solidFill>
                  <a:schemeClr val="tx2">
                    <a:lumMod val="75000"/>
                  </a:schemeClr>
                </a:solidFill>
              </a:rPr>
              <a:t>υπέρταση, υπόταση........................................................................................ΑΠ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l-GR" dirty="0">
                <a:solidFill>
                  <a:schemeClr val="tx2">
                    <a:lumMod val="75000"/>
                  </a:schemeClr>
                </a:solidFill>
              </a:rPr>
              <a:t>5</a:t>
            </a:r>
            <a:r>
              <a:rPr lang="el-GR" baseline="30000" dirty="0" smtClean="0">
                <a:solidFill>
                  <a:schemeClr val="tx2">
                    <a:lumMod val="75000"/>
                  </a:schemeClr>
                </a:solidFill>
              </a:rPr>
              <a:t>η</a:t>
            </a:r>
            <a:r>
              <a:rPr lang="el-GR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l-GR" dirty="0">
                <a:solidFill>
                  <a:schemeClr val="tx2">
                    <a:lumMod val="75000"/>
                  </a:schemeClr>
                </a:solidFill>
              </a:rPr>
              <a:t>ώρα: </a:t>
            </a:r>
            <a:r>
              <a:rPr lang="el-GR" dirty="0" smtClean="0">
                <a:solidFill>
                  <a:schemeClr val="tx2">
                    <a:lumMod val="75000"/>
                  </a:schemeClr>
                </a:solidFill>
              </a:rPr>
              <a:t>παθολογική φυσιολογία επιλεγμένων αρτηριακών νόσων............................ΑΠ</a:t>
            </a:r>
          </a:p>
          <a:p>
            <a:r>
              <a:rPr lang="el-GR" sz="1200" dirty="0" smtClean="0">
                <a:solidFill>
                  <a:schemeClr val="tx2">
                    <a:lumMod val="75000"/>
                  </a:schemeClr>
                </a:solidFill>
              </a:rPr>
              <a:t>(αγγειακό </a:t>
            </a:r>
            <a:r>
              <a:rPr lang="el-GR" sz="1200" dirty="0">
                <a:solidFill>
                  <a:schemeClr val="tx2">
                    <a:lumMod val="75000"/>
                  </a:schemeClr>
                </a:solidFill>
              </a:rPr>
              <a:t>εγκεφαλικό επεισόδιο, </a:t>
            </a:r>
            <a:r>
              <a:rPr lang="el-GR" sz="1200" dirty="0" smtClean="0">
                <a:solidFill>
                  <a:schemeClr val="tx2">
                    <a:lumMod val="75000"/>
                  </a:schemeClr>
                </a:solidFill>
              </a:rPr>
              <a:t>αγγειακού τύπου άνοια, στυτική </a:t>
            </a:r>
            <a:r>
              <a:rPr lang="el-GR" sz="1200" dirty="0">
                <a:solidFill>
                  <a:schemeClr val="tx2">
                    <a:lumMod val="75000"/>
                  </a:schemeClr>
                </a:solidFill>
              </a:rPr>
              <a:t>δυσλειτουργία, περιφερική </a:t>
            </a:r>
            <a:r>
              <a:rPr lang="el-GR" sz="1200" dirty="0" smtClean="0">
                <a:solidFill>
                  <a:schemeClr val="tx2">
                    <a:lumMod val="75000"/>
                  </a:schemeClr>
                </a:solidFill>
              </a:rPr>
              <a:t>αγγειοπάθεια</a:t>
            </a:r>
            <a:r>
              <a:rPr lang="el-GR" sz="1200" dirty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r>
              <a:rPr lang="el-GR" dirty="0">
                <a:solidFill>
                  <a:schemeClr val="tx2">
                    <a:lumMod val="75000"/>
                  </a:schemeClr>
                </a:solidFill>
              </a:rPr>
              <a:t>6</a:t>
            </a:r>
            <a:r>
              <a:rPr lang="el-GR" baseline="30000" dirty="0" smtClean="0">
                <a:solidFill>
                  <a:schemeClr val="tx2">
                    <a:lumMod val="75000"/>
                  </a:schemeClr>
                </a:solidFill>
              </a:rPr>
              <a:t>η</a:t>
            </a:r>
            <a:r>
              <a:rPr lang="el-GR" dirty="0" smtClean="0">
                <a:solidFill>
                  <a:schemeClr val="tx2">
                    <a:lumMod val="75000"/>
                  </a:schemeClr>
                </a:solidFill>
              </a:rPr>
              <a:t> ώρα: παθολογική φυσιολογία επιλεγμένων φλεβικών &amp; λεμφικών νόσων...........ΑΠ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l-GR" dirty="0">
                <a:solidFill>
                  <a:schemeClr val="tx2">
                    <a:lumMod val="75000"/>
                  </a:schemeClr>
                </a:solidFill>
              </a:rPr>
              <a:t>7</a:t>
            </a:r>
            <a:r>
              <a:rPr lang="el-GR" baseline="30000" dirty="0" smtClean="0">
                <a:solidFill>
                  <a:schemeClr val="tx2">
                    <a:lumMod val="75000"/>
                  </a:schemeClr>
                </a:solidFill>
              </a:rPr>
              <a:t>η</a:t>
            </a:r>
            <a:r>
              <a:rPr lang="el-GR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l-GR" dirty="0">
                <a:solidFill>
                  <a:schemeClr val="tx2">
                    <a:lumMod val="75000"/>
                  </a:schemeClr>
                </a:solidFill>
              </a:rPr>
              <a:t>ώρα: </a:t>
            </a:r>
            <a:r>
              <a:rPr lang="el-GR" dirty="0" smtClean="0">
                <a:solidFill>
                  <a:schemeClr val="tx2">
                    <a:lumMod val="75000"/>
                  </a:schemeClr>
                </a:solidFill>
              </a:rPr>
              <a:t>καταπληξία - ανασκόπηση..............................................................................ΑΠ</a:t>
            </a:r>
          </a:p>
          <a:p>
            <a:endParaRPr lang="el-GR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l-GR" dirty="0" smtClean="0">
                <a:solidFill>
                  <a:schemeClr val="tx2">
                    <a:lumMod val="75000"/>
                  </a:schemeClr>
                </a:solidFill>
              </a:rPr>
              <a:t>8</a:t>
            </a:r>
            <a:r>
              <a:rPr lang="el-GR" baseline="30000" dirty="0" smtClean="0">
                <a:solidFill>
                  <a:schemeClr val="tx2">
                    <a:lumMod val="75000"/>
                  </a:schemeClr>
                </a:solidFill>
              </a:rPr>
              <a:t>η</a:t>
            </a:r>
            <a:r>
              <a:rPr lang="el-GR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l-GR" dirty="0">
                <a:solidFill>
                  <a:schemeClr val="tx2">
                    <a:lumMod val="75000"/>
                  </a:schemeClr>
                </a:solidFill>
              </a:rPr>
              <a:t>ώρα: ανατομία, ιστολογία, φυσιολογία: καρδιάς ...................................................</a:t>
            </a:r>
            <a:r>
              <a:rPr lang="el-GR" dirty="0">
                <a:solidFill>
                  <a:srgbClr val="C0504D"/>
                </a:solidFill>
              </a:rPr>
              <a:t>ΑΑ</a:t>
            </a:r>
            <a:r>
              <a:rPr lang="el-GR" dirty="0">
                <a:solidFill>
                  <a:schemeClr val="tx2">
                    <a:lumMod val="75000"/>
                  </a:schemeClr>
                </a:solidFill>
              </a:rPr>
              <a:t>    </a:t>
            </a:r>
          </a:p>
          <a:p>
            <a:r>
              <a:rPr lang="el-GR" dirty="0" smtClean="0">
                <a:solidFill>
                  <a:schemeClr val="tx2">
                    <a:lumMod val="75000"/>
                  </a:schemeClr>
                </a:solidFill>
              </a:rPr>
              <a:t>9</a:t>
            </a:r>
            <a:r>
              <a:rPr lang="el-GR" baseline="30000" dirty="0" smtClean="0">
                <a:solidFill>
                  <a:schemeClr val="tx2">
                    <a:lumMod val="75000"/>
                  </a:schemeClr>
                </a:solidFill>
              </a:rPr>
              <a:t>η</a:t>
            </a:r>
            <a:r>
              <a:rPr lang="el-GR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l-GR" dirty="0">
                <a:solidFill>
                  <a:schemeClr val="tx2">
                    <a:lumMod val="75000"/>
                  </a:schemeClr>
                </a:solidFill>
              </a:rPr>
              <a:t>ώρα: στεφανιαία νόσος, παθήσεις περικαρδίου, παθήσεις μυοκαρδίου...............</a:t>
            </a:r>
            <a:r>
              <a:rPr lang="el-GR" dirty="0">
                <a:solidFill>
                  <a:schemeClr val="accent2"/>
                </a:solidFill>
              </a:rPr>
              <a:t>ΑΑ</a:t>
            </a:r>
          </a:p>
          <a:p>
            <a:r>
              <a:rPr lang="el-GR" dirty="0" smtClean="0">
                <a:solidFill>
                  <a:schemeClr val="tx2">
                    <a:lumMod val="75000"/>
                  </a:schemeClr>
                </a:solidFill>
              </a:rPr>
              <a:t>10</a:t>
            </a:r>
            <a:r>
              <a:rPr lang="el-GR" baseline="30000" dirty="0" smtClean="0">
                <a:solidFill>
                  <a:schemeClr val="tx2">
                    <a:lumMod val="75000"/>
                  </a:schemeClr>
                </a:solidFill>
              </a:rPr>
              <a:t>η</a:t>
            </a:r>
            <a:r>
              <a:rPr lang="el-GR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l-GR" dirty="0">
                <a:solidFill>
                  <a:schemeClr val="tx2">
                    <a:lumMod val="75000"/>
                  </a:schemeClr>
                </a:solidFill>
              </a:rPr>
              <a:t>ώρα: βαλβιδοπάθειες, αρρυθμίες, καρδιακή ανεπάρκεια....................................</a:t>
            </a:r>
            <a:r>
              <a:rPr lang="el-GR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el-GR" dirty="0" smtClean="0">
                <a:solidFill>
                  <a:srgbClr val="C0504D"/>
                </a:solidFill>
              </a:rPr>
              <a:t>ΑΑ</a:t>
            </a:r>
            <a:endParaRPr lang="el-GR" dirty="0">
              <a:solidFill>
                <a:srgbClr val="C0504D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80019" y="6616283"/>
            <a:ext cx="16898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© </a:t>
            </a:r>
            <a:r>
              <a:rPr lang="el-GR" sz="1000" dirty="0" smtClean="0">
                <a:solidFill>
                  <a:schemeClr val="tx2">
                    <a:lumMod val="75000"/>
                  </a:schemeClr>
                </a:solidFill>
              </a:rPr>
              <a:t>Αθανάσιος Δ Πρωτογέρου</a:t>
            </a:r>
            <a:endParaRPr lang="en-US" sz="1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10800000" flipV="1">
            <a:off x="-2" y="761993"/>
            <a:ext cx="9144001" cy="3556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400" dirty="0" smtClean="0"/>
              <a:t>Παθολογική Φυσιολογία Ι  /  </a:t>
            </a:r>
            <a:r>
              <a:rPr lang="el-GR" sz="1400" dirty="0" smtClean="0"/>
              <a:t>2018 </a:t>
            </a:r>
            <a:r>
              <a:rPr lang="el-GR" sz="1400" dirty="0" smtClean="0"/>
              <a:t>- </a:t>
            </a:r>
            <a:r>
              <a:rPr lang="el-GR" sz="1400" dirty="0" smtClean="0"/>
              <a:t>2019 </a:t>
            </a:r>
            <a:r>
              <a:rPr lang="el-GR" sz="1400" dirty="0" smtClean="0"/>
              <a:t>/ Καρδιαγγειακό Σύστημα</a:t>
            </a:r>
            <a:endParaRPr lang="en-US" sz="14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4535045" y="33866"/>
            <a:ext cx="0" cy="618812"/>
          </a:xfrm>
          <a:prstGeom prst="line">
            <a:avLst/>
          </a:prstGeom>
          <a:ln w="381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826" y="46209"/>
            <a:ext cx="351749" cy="56784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237412" y="21014"/>
            <a:ext cx="4267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1600" b="1" dirty="0" smtClean="0">
                <a:solidFill>
                  <a:schemeClr val="tx2">
                    <a:lumMod val="75000"/>
                  </a:schemeClr>
                </a:solidFill>
              </a:rPr>
              <a:t>Μονάδα Καρδιαγγειακής Πρόληψης &amp;  Έρευνας </a:t>
            </a:r>
            <a:endParaRPr lang="en-US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Εργαστήριο &amp; Κλινική Παθολογικής Φυσιολογίας 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51246" y="3428"/>
            <a:ext cx="41511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Ιατρικό Τμήμα Σχολής </a:t>
            </a:r>
            <a:r>
              <a:rPr lang="el-GR" sz="1600" dirty="0">
                <a:solidFill>
                  <a:schemeClr val="tx2">
                    <a:lumMod val="75000"/>
                  </a:schemeClr>
                </a:solidFill>
              </a:rPr>
              <a:t>Ε</a:t>
            </a:r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πιστημών Υγείας</a:t>
            </a:r>
            <a:endParaRPr lang="en-US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Εθνικό </a:t>
            </a:r>
            <a:r>
              <a:rPr lang="el-GR" sz="1600" dirty="0">
                <a:solidFill>
                  <a:schemeClr val="tx2">
                    <a:lumMod val="75000"/>
                  </a:schemeClr>
                </a:solidFill>
              </a:rPr>
              <a:t>&amp; Καποδιστριακό Πανεπιστήμιο Αθήνας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825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29467" y="49614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096" y="1954777"/>
            <a:ext cx="7314438" cy="472005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952085" y="1147809"/>
            <a:ext cx="43093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http://</a:t>
            </a:r>
            <a:r>
              <a:rPr lang="en-US" sz="1400" i="1" dirty="0" err="1"/>
              <a:t>www.who.int</a:t>
            </a:r>
            <a:r>
              <a:rPr lang="en-US" sz="1400" i="1" dirty="0"/>
              <a:t>/</a:t>
            </a:r>
            <a:r>
              <a:rPr lang="en-US" sz="1400" i="1" dirty="0" err="1"/>
              <a:t>mediacentre</a:t>
            </a:r>
            <a:r>
              <a:rPr lang="en-US" sz="1400" i="1" dirty="0"/>
              <a:t>/factsheets/fs310/en/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152399" y="6560753"/>
            <a:ext cx="3968614" cy="307777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1400" dirty="0" smtClean="0">
                <a:solidFill>
                  <a:schemeClr val="tx2">
                    <a:lumMod val="75000"/>
                  </a:schemeClr>
                </a:solidFill>
              </a:rPr>
              <a:t>τελευταία ενημέρωση 5.2014  </a:t>
            </a:r>
            <a:endParaRPr lang="en-US" sz="14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16321" y="4043531"/>
            <a:ext cx="2547542" cy="369332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l-GR" dirty="0" smtClean="0">
                <a:solidFill>
                  <a:srgbClr val="17375E"/>
                </a:solidFill>
              </a:rPr>
              <a:t>Καρκίνος αναπνευστικού</a:t>
            </a:r>
            <a:endParaRPr lang="en-US" dirty="0" smtClean="0">
              <a:solidFill>
                <a:srgbClr val="17375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03711" y="3609663"/>
            <a:ext cx="3804497" cy="369332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17375E"/>
                </a:solidFill>
              </a:rPr>
              <a:t>Λοιμώξεις κατωτέρου αναπνευστικού</a:t>
            </a:r>
            <a:endParaRPr lang="en-US" dirty="0" smtClean="0">
              <a:solidFill>
                <a:srgbClr val="17375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79168" y="5960551"/>
            <a:ext cx="2674906" cy="369332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l-GR" dirty="0" smtClean="0">
                <a:solidFill>
                  <a:srgbClr val="17375E"/>
                </a:solidFill>
              </a:rPr>
              <a:t>Υπερτασική καρδιοπάθεια</a:t>
            </a:r>
            <a:endParaRPr lang="en-US" dirty="0" smtClean="0">
              <a:solidFill>
                <a:srgbClr val="17375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1466" y="1356153"/>
            <a:ext cx="8467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K</a:t>
            </a:r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αρδιαγγειακά νοσήματα &amp; θνησιμότητα / νοσηρότητα</a:t>
            </a:r>
            <a:endParaRPr lang="el-GR" sz="12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rot="10800000" flipV="1">
            <a:off x="-2" y="761993"/>
            <a:ext cx="9144001" cy="3556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400" dirty="0" smtClean="0"/>
              <a:t>Παθολογική Φυσιολογία Ι  /  </a:t>
            </a:r>
            <a:r>
              <a:rPr lang="el-GR" sz="1400" dirty="0" smtClean="0"/>
              <a:t>2018 </a:t>
            </a:r>
            <a:r>
              <a:rPr lang="el-GR" sz="1400" dirty="0" smtClean="0"/>
              <a:t>- </a:t>
            </a:r>
            <a:r>
              <a:rPr lang="el-GR" sz="1400" dirty="0" smtClean="0"/>
              <a:t>2019 </a:t>
            </a:r>
            <a:r>
              <a:rPr lang="el-GR" sz="1400" dirty="0" smtClean="0"/>
              <a:t>/ Καρδιαγγειακό Σύστημα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7480019" y="6616283"/>
            <a:ext cx="16898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© </a:t>
            </a:r>
            <a:r>
              <a:rPr lang="el-GR" sz="1000" dirty="0" smtClean="0">
                <a:solidFill>
                  <a:schemeClr val="tx2">
                    <a:lumMod val="75000"/>
                  </a:schemeClr>
                </a:solidFill>
              </a:rPr>
              <a:t>Αθανάσιος Δ Πρωτογέρου</a:t>
            </a:r>
            <a:endParaRPr lang="en-US" sz="10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4535045" y="33866"/>
            <a:ext cx="0" cy="618812"/>
          </a:xfrm>
          <a:prstGeom prst="line">
            <a:avLst/>
          </a:prstGeom>
          <a:ln w="381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826" y="46209"/>
            <a:ext cx="351749" cy="567843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TextBox 21"/>
          <p:cNvSpPr txBox="1"/>
          <p:nvPr/>
        </p:nvSpPr>
        <p:spPr>
          <a:xfrm>
            <a:off x="237412" y="21014"/>
            <a:ext cx="4267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1600" b="1" dirty="0" smtClean="0">
                <a:solidFill>
                  <a:schemeClr val="tx2">
                    <a:lumMod val="75000"/>
                  </a:schemeClr>
                </a:solidFill>
              </a:rPr>
              <a:t>Μονάδα Καρδιαγγειακής Πρόληψης &amp;  Έρευνας </a:t>
            </a:r>
            <a:endParaRPr lang="en-US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Εργαστήριο &amp; Κλινική Παθολογικής Φυσιολογίας 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51246" y="3428"/>
            <a:ext cx="41511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Ιατρικό Τμήμα Σχολής </a:t>
            </a:r>
            <a:r>
              <a:rPr lang="el-GR" sz="1600" dirty="0">
                <a:solidFill>
                  <a:schemeClr val="tx2">
                    <a:lumMod val="75000"/>
                  </a:schemeClr>
                </a:solidFill>
              </a:rPr>
              <a:t>Ε</a:t>
            </a:r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πιστημών Υγείας</a:t>
            </a:r>
            <a:endParaRPr lang="en-US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Εθνικό </a:t>
            </a:r>
            <a:r>
              <a:rPr lang="el-GR" sz="1600" dirty="0">
                <a:solidFill>
                  <a:schemeClr val="tx2">
                    <a:lumMod val="75000"/>
                  </a:schemeClr>
                </a:solidFill>
              </a:rPr>
              <a:t>&amp; Καποδιστριακό Πανεπιστήμιο Αθήνας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306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29467" y="49614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41465" y="1356153"/>
            <a:ext cx="88191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K</a:t>
            </a:r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αρδιαγγειακά νοσήματα &amp; θνησιμότητα / νοσηρότητα</a:t>
            </a:r>
          </a:p>
          <a:p>
            <a:endParaRPr lang="el-GR" sz="12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l-GR" sz="2000" dirty="0" smtClean="0">
                <a:solidFill>
                  <a:schemeClr val="tx2">
                    <a:lumMod val="75000"/>
                  </a:schemeClr>
                </a:solidFill>
              </a:rPr>
              <a:t>Καρδιαγγειακά νοσήματα - 1</a:t>
            </a:r>
            <a:r>
              <a:rPr lang="el-GR" sz="2000" baseline="30000" dirty="0" smtClean="0">
                <a:solidFill>
                  <a:schemeClr val="tx2">
                    <a:lumMod val="75000"/>
                  </a:schemeClr>
                </a:solidFill>
              </a:rPr>
              <a:t>η</a:t>
            </a:r>
            <a:r>
              <a:rPr lang="el-GR" sz="2000" dirty="0" smtClean="0">
                <a:solidFill>
                  <a:schemeClr val="tx2">
                    <a:lumMod val="75000"/>
                  </a:schemeClr>
                </a:solidFill>
              </a:rPr>
              <a:t> αιτία θανάτου στις ΗΠΑ</a:t>
            </a:r>
          </a:p>
          <a:p>
            <a:pPr marL="342900" indent="-342900">
              <a:buFont typeface="Arial"/>
              <a:buChar char="•"/>
            </a:pPr>
            <a:r>
              <a:rPr lang="el-GR" sz="2000" dirty="0" smtClean="0">
                <a:solidFill>
                  <a:schemeClr val="tx2">
                    <a:lumMod val="75000"/>
                  </a:schemeClr>
                </a:solidFill>
              </a:rPr>
              <a:t>Υπέρταση - 2</a:t>
            </a:r>
            <a:r>
              <a:rPr lang="el-GR" sz="2000" baseline="30000" dirty="0" smtClean="0">
                <a:solidFill>
                  <a:schemeClr val="tx2">
                    <a:lumMod val="75000"/>
                  </a:schemeClr>
                </a:solidFill>
              </a:rPr>
              <a:t>η</a:t>
            </a:r>
            <a:r>
              <a:rPr lang="el-GR" sz="2000" dirty="0" smtClean="0">
                <a:solidFill>
                  <a:schemeClr val="tx2">
                    <a:lumMod val="75000"/>
                  </a:schemeClr>
                </a:solidFill>
              </a:rPr>
              <a:t> αιτία επίσκεψης σε δομές υγείας στις ΗΠΑ</a:t>
            </a:r>
          </a:p>
          <a:p>
            <a:pPr marL="342900" indent="-342900">
              <a:buFont typeface="Arial"/>
              <a:buChar char="•"/>
            </a:pPr>
            <a:r>
              <a:rPr lang="el-GR" sz="2000" dirty="0" smtClean="0">
                <a:solidFill>
                  <a:schemeClr val="tx2">
                    <a:lumMod val="75000"/>
                  </a:schemeClr>
                </a:solidFill>
              </a:rPr>
              <a:t>Καρδιαγγειακά νοσήματα – 3</a:t>
            </a:r>
            <a:r>
              <a:rPr lang="el-GR" sz="2000" baseline="30000" dirty="0" smtClean="0">
                <a:solidFill>
                  <a:schemeClr val="tx2">
                    <a:lumMod val="75000"/>
                  </a:schemeClr>
                </a:solidFill>
              </a:rPr>
              <a:t>η</a:t>
            </a:r>
            <a:r>
              <a:rPr lang="el-GR" sz="2000" dirty="0" smtClean="0">
                <a:solidFill>
                  <a:schemeClr val="tx2">
                    <a:lumMod val="75000"/>
                  </a:schemeClr>
                </a:solidFill>
              </a:rPr>
              <a:t> αιτία αναπηρίας μεταξύ των ενηλίων στις ΗΠΑ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52085" y="1147809"/>
            <a:ext cx="43093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Heart MN &amp; Loeffler AG. </a:t>
            </a:r>
            <a:r>
              <a:rPr lang="el-GR" sz="1400" i="1" dirty="0"/>
              <a:t>Παθοφυσιολογία </a:t>
            </a:r>
            <a:r>
              <a:rPr lang="el-GR" sz="1400" i="1" dirty="0" smtClean="0"/>
              <a:t>Νόσων</a:t>
            </a:r>
            <a:r>
              <a:rPr lang="en-US" sz="1400" i="1" dirty="0" smtClean="0"/>
              <a:t>, </a:t>
            </a:r>
            <a:r>
              <a:rPr lang="el-GR" sz="1400" i="1" dirty="0" smtClean="0"/>
              <a:t>2014</a:t>
            </a:r>
            <a:endParaRPr lang="en-US" sz="14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7480019" y="6616283"/>
            <a:ext cx="16898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© </a:t>
            </a:r>
            <a:r>
              <a:rPr lang="el-GR" sz="1000" dirty="0" smtClean="0">
                <a:solidFill>
                  <a:schemeClr val="tx2">
                    <a:lumMod val="75000"/>
                  </a:schemeClr>
                </a:solidFill>
              </a:rPr>
              <a:t>Αθανάσιος Δ Πρωτογέρου</a:t>
            </a:r>
            <a:endParaRPr lang="en-US" sz="1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rot="10800000" flipV="1">
            <a:off x="-2" y="761993"/>
            <a:ext cx="9144001" cy="3556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400" dirty="0" smtClean="0"/>
              <a:t>Παθολογική Φυσιολογία Ι  /  </a:t>
            </a:r>
            <a:r>
              <a:rPr lang="el-GR" sz="1400" dirty="0" smtClean="0"/>
              <a:t>2018 </a:t>
            </a:r>
            <a:r>
              <a:rPr lang="el-GR" sz="1400" dirty="0" smtClean="0"/>
              <a:t>- </a:t>
            </a:r>
            <a:r>
              <a:rPr lang="el-GR" sz="1400" dirty="0" smtClean="0"/>
              <a:t>2019 </a:t>
            </a:r>
            <a:r>
              <a:rPr lang="el-GR" sz="1400" dirty="0" smtClean="0"/>
              <a:t>/ Καρδιαγγειακό Σύστημα</a:t>
            </a:r>
            <a:endParaRPr lang="en-US" sz="1400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4535045" y="33866"/>
            <a:ext cx="0" cy="618812"/>
          </a:xfrm>
          <a:prstGeom prst="line">
            <a:avLst/>
          </a:prstGeom>
          <a:ln w="381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826" y="46209"/>
            <a:ext cx="351749" cy="56784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237412" y="21014"/>
            <a:ext cx="4267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1600" b="1" dirty="0" smtClean="0">
                <a:solidFill>
                  <a:schemeClr val="tx2">
                    <a:lumMod val="75000"/>
                  </a:schemeClr>
                </a:solidFill>
              </a:rPr>
              <a:t>Μονάδα Καρδιαγγειακής Πρόληψης &amp;  Έρευνας </a:t>
            </a:r>
            <a:endParaRPr lang="en-US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Εργαστήριο &amp; Κλινική Παθολογικής Φυσιολογίας 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51246" y="3428"/>
            <a:ext cx="41511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Ιατρικό Τμήμα Σχολής </a:t>
            </a:r>
            <a:r>
              <a:rPr lang="el-GR" sz="1600" dirty="0">
                <a:solidFill>
                  <a:schemeClr val="tx2">
                    <a:lumMod val="75000"/>
                  </a:schemeClr>
                </a:solidFill>
              </a:rPr>
              <a:t>Ε</a:t>
            </a:r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πιστημών Υγείας</a:t>
            </a:r>
            <a:endParaRPr lang="en-US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Εθνικό </a:t>
            </a:r>
            <a:r>
              <a:rPr lang="el-GR" sz="1600" dirty="0">
                <a:solidFill>
                  <a:schemeClr val="tx2">
                    <a:lumMod val="75000"/>
                  </a:schemeClr>
                </a:solidFill>
              </a:rPr>
              <a:t>&amp; Καποδιστριακό Πανεπιστήμιο Αθήνας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44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29467" y="49614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07390" y="2905216"/>
            <a:ext cx="81944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/>
              <a:buChar char="o"/>
            </a:pPr>
            <a:r>
              <a:rPr lang="el-GR" dirty="0" smtClean="0">
                <a:solidFill>
                  <a:srgbClr val="17375E"/>
                </a:solidFill>
              </a:rPr>
              <a:t>Ολες οι αιτίες                </a:t>
            </a:r>
            <a:r>
              <a:rPr lang="en-US" dirty="0">
                <a:solidFill>
                  <a:srgbClr val="17375E"/>
                </a:solidFill>
              </a:rPr>
              <a:t>	</a:t>
            </a:r>
            <a:r>
              <a:rPr lang="en-US" dirty="0" smtClean="0">
                <a:solidFill>
                  <a:srgbClr val="17375E"/>
                </a:solidFill>
              </a:rPr>
              <a:t>        </a:t>
            </a:r>
            <a:r>
              <a:rPr lang="en-US" dirty="0">
                <a:solidFill>
                  <a:srgbClr val="17375E"/>
                </a:solidFill>
              </a:rPr>
              <a:t>	</a:t>
            </a:r>
            <a:r>
              <a:rPr lang="en-US" dirty="0" smtClean="0">
                <a:solidFill>
                  <a:srgbClr val="17375E"/>
                </a:solidFill>
              </a:rPr>
              <a:t>                       548 </a:t>
            </a:r>
            <a:r>
              <a:rPr lang="el-GR" dirty="0" smtClean="0">
                <a:solidFill>
                  <a:srgbClr val="17375E"/>
                </a:solidFill>
              </a:rPr>
              <a:t>/100.000</a:t>
            </a:r>
            <a:r>
              <a:rPr lang="en-US" dirty="0">
                <a:solidFill>
                  <a:srgbClr val="17375E"/>
                </a:solidFill>
              </a:rPr>
              <a:t>	</a:t>
            </a:r>
          </a:p>
          <a:p>
            <a:pPr marL="285750" indent="-285750">
              <a:buFont typeface="Courier New"/>
              <a:buChar char="o"/>
            </a:pPr>
            <a:r>
              <a:rPr lang="el-GR" dirty="0" smtClean="0">
                <a:solidFill>
                  <a:srgbClr val="17375E"/>
                </a:solidFill>
              </a:rPr>
              <a:t>Καρδιαγγειακά νοσήματα        </a:t>
            </a:r>
            <a:r>
              <a:rPr lang="en-US" dirty="0" smtClean="0">
                <a:solidFill>
                  <a:srgbClr val="17375E"/>
                </a:solidFill>
              </a:rPr>
              <a:t>                 </a:t>
            </a:r>
            <a:r>
              <a:rPr lang="el-GR" dirty="0" smtClean="0">
                <a:solidFill>
                  <a:srgbClr val="17375E"/>
                </a:solidFill>
              </a:rPr>
              <a:t>    </a:t>
            </a:r>
            <a:r>
              <a:rPr lang="en-US" dirty="0" smtClean="0">
                <a:solidFill>
                  <a:srgbClr val="17375E"/>
                </a:solidFill>
              </a:rPr>
              <a:t>    220 </a:t>
            </a:r>
            <a:r>
              <a:rPr lang="el-GR" dirty="0" smtClean="0">
                <a:solidFill>
                  <a:srgbClr val="17375E"/>
                </a:solidFill>
              </a:rPr>
              <a:t>/100.000</a:t>
            </a:r>
            <a:r>
              <a:rPr lang="en-US" dirty="0">
                <a:solidFill>
                  <a:srgbClr val="17375E"/>
                </a:solidFill>
              </a:rPr>
              <a:t>	</a:t>
            </a:r>
          </a:p>
          <a:p>
            <a:pPr marL="285750" indent="-285750">
              <a:buFont typeface="Courier New"/>
              <a:buChar char="o"/>
            </a:pPr>
            <a:r>
              <a:rPr lang="el-GR" dirty="0" smtClean="0">
                <a:solidFill>
                  <a:srgbClr val="17375E"/>
                </a:solidFill>
              </a:rPr>
              <a:t>Ατυχήματα - δηλητηριάσεις		</a:t>
            </a:r>
            <a:r>
              <a:rPr lang="en-US" dirty="0" smtClean="0">
                <a:solidFill>
                  <a:srgbClr val="17375E"/>
                </a:solidFill>
              </a:rPr>
              <a:t>          </a:t>
            </a:r>
            <a:r>
              <a:rPr lang="el-GR" dirty="0" smtClean="0">
                <a:solidFill>
                  <a:srgbClr val="17375E"/>
                </a:solidFill>
              </a:rPr>
              <a:t> </a:t>
            </a:r>
            <a:r>
              <a:rPr lang="en-US" dirty="0" smtClean="0">
                <a:solidFill>
                  <a:srgbClr val="17375E"/>
                </a:solidFill>
              </a:rPr>
              <a:t>  </a:t>
            </a:r>
            <a:r>
              <a:rPr lang="el-GR" dirty="0" smtClean="0">
                <a:solidFill>
                  <a:srgbClr val="17375E"/>
                </a:solidFill>
              </a:rPr>
              <a:t>  </a:t>
            </a:r>
            <a:r>
              <a:rPr lang="en-US" dirty="0" smtClean="0">
                <a:solidFill>
                  <a:srgbClr val="17375E"/>
                </a:solidFill>
              </a:rPr>
              <a:t>  26 /100.000</a:t>
            </a:r>
            <a:r>
              <a:rPr lang="en-US" dirty="0">
                <a:solidFill>
                  <a:srgbClr val="17375E"/>
                </a:solidFill>
              </a:rPr>
              <a:t>	</a:t>
            </a:r>
          </a:p>
          <a:p>
            <a:pPr marL="285750" indent="-285750">
              <a:buFont typeface="Courier New"/>
              <a:buChar char="o"/>
            </a:pPr>
            <a:r>
              <a:rPr lang="el-GR" dirty="0" smtClean="0">
                <a:solidFill>
                  <a:srgbClr val="17375E"/>
                </a:solidFill>
              </a:rPr>
              <a:t>Κακοήθη νεοπλάσματα</a:t>
            </a:r>
            <a:r>
              <a:rPr lang="en-US" dirty="0">
                <a:solidFill>
                  <a:srgbClr val="17375E"/>
                </a:solidFill>
              </a:rPr>
              <a:t>	</a:t>
            </a:r>
            <a:r>
              <a:rPr lang="en-US" dirty="0" smtClean="0">
                <a:solidFill>
                  <a:srgbClr val="17375E"/>
                </a:solidFill>
              </a:rPr>
              <a:t>	</a:t>
            </a:r>
            <a:r>
              <a:rPr lang="el-GR" dirty="0" smtClean="0">
                <a:solidFill>
                  <a:srgbClr val="17375E"/>
                </a:solidFill>
              </a:rPr>
              <a:t> </a:t>
            </a:r>
            <a:r>
              <a:rPr lang="en-US" dirty="0" smtClean="0">
                <a:solidFill>
                  <a:srgbClr val="17375E"/>
                </a:solidFill>
              </a:rPr>
              <a:t>	</a:t>
            </a:r>
            <a:r>
              <a:rPr lang="en-US" dirty="0">
                <a:solidFill>
                  <a:srgbClr val="17375E"/>
                </a:solidFill>
              </a:rPr>
              <a:t>	</a:t>
            </a:r>
            <a:r>
              <a:rPr lang="el-GR" dirty="0" smtClean="0">
                <a:solidFill>
                  <a:srgbClr val="17375E"/>
                </a:solidFill>
              </a:rPr>
              <a:t>        </a:t>
            </a:r>
            <a:r>
              <a:rPr lang="en-US" dirty="0" smtClean="0">
                <a:solidFill>
                  <a:srgbClr val="17375E"/>
                </a:solidFill>
              </a:rPr>
              <a:t>14</a:t>
            </a:r>
            <a:r>
              <a:rPr lang="el-GR" dirty="0" smtClean="0">
                <a:solidFill>
                  <a:srgbClr val="17375E"/>
                </a:solidFill>
              </a:rPr>
              <a:t> </a:t>
            </a:r>
            <a:r>
              <a:rPr lang="en-US" dirty="0" smtClean="0">
                <a:solidFill>
                  <a:srgbClr val="17375E"/>
                </a:solidFill>
              </a:rPr>
              <a:t>/100.000</a:t>
            </a:r>
            <a:r>
              <a:rPr lang="en-US" dirty="0">
                <a:solidFill>
                  <a:srgbClr val="17375E"/>
                </a:solidFill>
              </a:rPr>
              <a:t>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4093" y="2340002"/>
            <a:ext cx="8605766" cy="369332"/>
          </a:xfrm>
          <a:prstGeom prst="rect">
            <a:avLst/>
          </a:prstGeom>
          <a:noFill/>
          <a:ln w="25400">
            <a:solidFill>
              <a:schemeClr val="tx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17375E"/>
                </a:solidFill>
              </a:rPr>
              <a:t>Standardized death rate</a:t>
            </a:r>
            <a:r>
              <a:rPr lang="el-GR" dirty="0" smtClean="0">
                <a:solidFill>
                  <a:srgbClr val="17375E"/>
                </a:solidFill>
              </a:rPr>
              <a:t> (</a:t>
            </a:r>
            <a:r>
              <a:rPr lang="en-US" dirty="0" smtClean="0">
                <a:solidFill>
                  <a:srgbClr val="17375E"/>
                </a:solidFill>
              </a:rPr>
              <a:t>SDR) (</a:t>
            </a:r>
            <a:r>
              <a:rPr lang="el-GR" dirty="0" smtClean="0">
                <a:solidFill>
                  <a:srgbClr val="17375E"/>
                </a:solidFill>
              </a:rPr>
              <a:t>σταθμισμένος ρυθμός θνησιμότητας)</a:t>
            </a:r>
            <a:r>
              <a:rPr lang="en-US" dirty="0" smtClean="0">
                <a:solidFill>
                  <a:srgbClr val="17375E"/>
                </a:solidFill>
              </a:rPr>
              <a:t>  - 201</a:t>
            </a:r>
            <a:r>
              <a:rPr lang="el-GR" dirty="0" smtClean="0">
                <a:solidFill>
                  <a:srgbClr val="17375E"/>
                </a:solidFill>
              </a:rPr>
              <a:t>1</a:t>
            </a:r>
            <a:r>
              <a:rPr lang="en-US" dirty="0" smtClean="0">
                <a:solidFill>
                  <a:srgbClr val="17375E"/>
                </a:solidFill>
              </a:rPr>
              <a:t> </a:t>
            </a:r>
            <a:r>
              <a:rPr lang="el-GR" dirty="0" smtClean="0">
                <a:solidFill>
                  <a:srgbClr val="17375E"/>
                </a:solidFill>
              </a:rPr>
              <a:t>στην ΕΛΛΑΔΑ </a:t>
            </a:r>
            <a:endParaRPr lang="en-US" dirty="0" smtClean="0">
              <a:solidFill>
                <a:srgbClr val="17375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05435" y="1147809"/>
            <a:ext cx="50460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http://</a:t>
            </a:r>
            <a:r>
              <a:rPr lang="en-US" sz="1400" i="1" dirty="0" err="1"/>
              <a:t>www.euro.who.int</a:t>
            </a:r>
            <a:r>
              <a:rPr lang="en-US" sz="1400" i="1" dirty="0"/>
              <a:t>/en/countries/</a:t>
            </a:r>
            <a:r>
              <a:rPr lang="en-US" sz="1400" i="1" dirty="0" err="1"/>
              <a:t>greece</a:t>
            </a:r>
            <a:r>
              <a:rPr lang="en-US" sz="1400" i="1" dirty="0"/>
              <a:t>/data-and-statistics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1466" y="1356153"/>
            <a:ext cx="8467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K</a:t>
            </a:r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αρδιαγγειακά νοσήματα &amp; θνησιμότητα / νοσηρότητα</a:t>
            </a:r>
            <a:endParaRPr lang="el-GR" sz="12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80019" y="6616283"/>
            <a:ext cx="16898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© </a:t>
            </a:r>
            <a:r>
              <a:rPr lang="el-GR" sz="1000" dirty="0" smtClean="0">
                <a:solidFill>
                  <a:schemeClr val="tx2">
                    <a:lumMod val="75000"/>
                  </a:schemeClr>
                </a:solidFill>
              </a:rPr>
              <a:t>Αθανάσιος Δ Πρωτογέρου</a:t>
            </a:r>
            <a:endParaRPr lang="en-US" sz="1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10800000" flipV="1">
            <a:off x="-2" y="761993"/>
            <a:ext cx="9144001" cy="3556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400" dirty="0" smtClean="0"/>
              <a:t>Παθολογική Φυσιολογία Ι  /  </a:t>
            </a:r>
            <a:r>
              <a:rPr lang="el-GR" sz="1400" dirty="0" smtClean="0"/>
              <a:t>2018 </a:t>
            </a:r>
            <a:r>
              <a:rPr lang="el-GR" sz="1400" dirty="0" smtClean="0"/>
              <a:t>- </a:t>
            </a:r>
            <a:r>
              <a:rPr lang="el-GR" sz="1400" dirty="0" smtClean="0"/>
              <a:t>2019 </a:t>
            </a:r>
            <a:r>
              <a:rPr lang="el-GR" sz="1400" dirty="0" smtClean="0"/>
              <a:t>/ Καρδιαγγειακό Σύστημα</a:t>
            </a:r>
            <a:endParaRPr lang="en-US" sz="1400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4535045" y="33866"/>
            <a:ext cx="0" cy="618812"/>
          </a:xfrm>
          <a:prstGeom prst="line">
            <a:avLst/>
          </a:prstGeom>
          <a:ln w="381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826" y="46209"/>
            <a:ext cx="351749" cy="567843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Box 19"/>
          <p:cNvSpPr txBox="1"/>
          <p:nvPr/>
        </p:nvSpPr>
        <p:spPr>
          <a:xfrm>
            <a:off x="237412" y="21014"/>
            <a:ext cx="4267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1600" b="1" dirty="0" smtClean="0">
                <a:solidFill>
                  <a:schemeClr val="tx2">
                    <a:lumMod val="75000"/>
                  </a:schemeClr>
                </a:solidFill>
              </a:rPr>
              <a:t>Μονάδα Καρδιαγγειακής Πρόληψης &amp;  Έρευνας </a:t>
            </a:r>
            <a:endParaRPr lang="en-US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Εργαστήριο &amp; Κλινική Παθολογικής Φυσιολογίας 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51246" y="3428"/>
            <a:ext cx="41511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Ιατρικό Τμήμα Σχολής </a:t>
            </a:r>
            <a:r>
              <a:rPr lang="el-GR" sz="1600" dirty="0">
                <a:solidFill>
                  <a:schemeClr val="tx2">
                    <a:lumMod val="75000"/>
                  </a:schemeClr>
                </a:solidFill>
              </a:rPr>
              <a:t>Ε</a:t>
            </a:r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πιστημών Υγείας</a:t>
            </a:r>
            <a:endParaRPr lang="en-US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Εθνικό </a:t>
            </a:r>
            <a:r>
              <a:rPr lang="el-GR" sz="1600" dirty="0">
                <a:solidFill>
                  <a:schemeClr val="tx2">
                    <a:lumMod val="75000"/>
                  </a:schemeClr>
                </a:solidFill>
              </a:rPr>
              <a:t>&amp; Καποδιστριακό Πανεπιστήμιο Αθήνας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080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84855" y="1147809"/>
            <a:ext cx="7864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World Health Organization (WHO) - Data on Greece</a:t>
            </a:r>
            <a:r>
              <a:rPr lang="el-GR" sz="1400" i="1" dirty="0" smtClean="0"/>
              <a:t> </a:t>
            </a:r>
            <a:r>
              <a:rPr lang="en-US" sz="1400" i="1" dirty="0" smtClean="0"/>
              <a:t>http</a:t>
            </a:r>
            <a:r>
              <a:rPr lang="en-US" sz="1400" i="1" dirty="0"/>
              <a:t>://</a:t>
            </a:r>
            <a:r>
              <a:rPr lang="en-US" sz="1400" i="1" dirty="0" err="1"/>
              <a:t>www.who.int</a:t>
            </a:r>
            <a:r>
              <a:rPr lang="en-US" sz="1400" i="1" dirty="0"/>
              <a:t>/</a:t>
            </a:r>
            <a:r>
              <a:rPr lang="en-US" sz="1400" i="1" dirty="0" err="1"/>
              <a:t>nmh</a:t>
            </a:r>
            <a:r>
              <a:rPr lang="en-US" sz="1400" i="1" dirty="0"/>
              <a:t>/countries/</a:t>
            </a:r>
            <a:r>
              <a:rPr lang="en-US" sz="1400" i="1" dirty="0" err="1"/>
              <a:t>grc_en.pdf?ua</a:t>
            </a:r>
            <a:r>
              <a:rPr lang="en-US" sz="1400" i="1" dirty="0"/>
              <a:t>=1</a:t>
            </a:r>
          </a:p>
          <a:p>
            <a:endParaRPr lang="en-US" sz="14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063" y="1983843"/>
            <a:ext cx="4623615" cy="44365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480019" y="6616283"/>
            <a:ext cx="16898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© </a:t>
            </a:r>
            <a:r>
              <a:rPr lang="el-GR" sz="1000" dirty="0" smtClean="0">
                <a:solidFill>
                  <a:schemeClr val="tx2">
                    <a:lumMod val="75000"/>
                  </a:schemeClr>
                </a:solidFill>
              </a:rPr>
              <a:t>Αθανάσιος Δ Πρωτογέρου</a:t>
            </a:r>
            <a:endParaRPr lang="en-US" sz="1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1466" y="1356153"/>
            <a:ext cx="8467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K</a:t>
            </a:r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αρδιαγγειακά νοσήματα &amp; θνησιμότητα / νοσηρότητα</a:t>
            </a:r>
          </a:p>
          <a:p>
            <a:endParaRPr lang="el-GR" sz="12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10800000" flipV="1">
            <a:off x="-2" y="761993"/>
            <a:ext cx="9144001" cy="3556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400" dirty="0" smtClean="0"/>
              <a:t>Παθολογική Φυσιολογία Ι  /  </a:t>
            </a:r>
            <a:r>
              <a:rPr lang="el-GR" sz="1400" dirty="0" smtClean="0"/>
              <a:t>2018 </a:t>
            </a:r>
            <a:r>
              <a:rPr lang="el-GR" sz="1400" dirty="0" smtClean="0"/>
              <a:t>- </a:t>
            </a:r>
            <a:r>
              <a:rPr lang="el-GR" sz="1400" dirty="0" smtClean="0"/>
              <a:t>2019 </a:t>
            </a:r>
            <a:r>
              <a:rPr lang="el-GR" sz="1400" dirty="0" smtClean="0"/>
              <a:t>/ Καρδιαγγειακό Σύστημα</a:t>
            </a:r>
            <a:endParaRPr lang="en-US" sz="14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4535045" y="33866"/>
            <a:ext cx="0" cy="618812"/>
          </a:xfrm>
          <a:prstGeom prst="line">
            <a:avLst/>
          </a:prstGeom>
          <a:ln w="381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826" y="46209"/>
            <a:ext cx="351749" cy="567843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237412" y="21014"/>
            <a:ext cx="4267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1600" b="1" dirty="0" smtClean="0">
                <a:solidFill>
                  <a:schemeClr val="tx2">
                    <a:lumMod val="75000"/>
                  </a:schemeClr>
                </a:solidFill>
              </a:rPr>
              <a:t>Μονάδα Καρδιαγγειακής Πρόληψης &amp;  Έρευνας </a:t>
            </a:r>
            <a:endParaRPr lang="en-US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Εργαστήριο &amp; Κλινική Παθολογικής Φυσιολογίας 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51246" y="3428"/>
            <a:ext cx="41511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Ιατρικό Τμήμα Σχολής </a:t>
            </a:r>
            <a:r>
              <a:rPr lang="el-GR" sz="1600" dirty="0">
                <a:solidFill>
                  <a:schemeClr val="tx2">
                    <a:lumMod val="75000"/>
                  </a:schemeClr>
                </a:solidFill>
              </a:rPr>
              <a:t>Ε</a:t>
            </a:r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πιστημών Υγείας</a:t>
            </a:r>
            <a:endParaRPr lang="en-US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Εθνικό </a:t>
            </a:r>
            <a:r>
              <a:rPr lang="el-GR" sz="1600" dirty="0">
                <a:solidFill>
                  <a:schemeClr val="tx2">
                    <a:lumMod val="75000"/>
                  </a:schemeClr>
                </a:solidFill>
              </a:rPr>
              <a:t>&amp; Καποδιστριακό Πανεπιστήμιο Αθήνας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250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  <a:ln w="25400">
          <a:solidFill>
            <a:schemeClr val="tx2">
              <a:lumMod val="75000"/>
            </a:schemeClr>
          </a:solidFill>
        </a:ln>
      </a:spPr>
      <a:bodyPr wrap="none" rtlCol="0">
        <a:spAutoFit/>
      </a:bodyPr>
      <a:lstStyle>
        <a:defPPr algn="ctr"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2208</TotalTime>
  <Words>4323</Words>
  <Application>Microsoft Macintosh PowerPoint</Application>
  <PresentationFormat>On-screen Show (4:3)</PresentationFormat>
  <Paragraphs>906</Paragraphs>
  <Slides>51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High risk countries</vt:lpstr>
      <vt:lpstr>Low risk countries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Athanase Protogerou</dc:creator>
  <cp:lastModifiedBy>athanprot</cp:lastModifiedBy>
  <cp:revision>335</cp:revision>
  <dcterms:created xsi:type="dcterms:W3CDTF">2015-08-03T14:12:13Z</dcterms:created>
  <dcterms:modified xsi:type="dcterms:W3CDTF">2018-12-04T19:40:11Z</dcterms:modified>
</cp:coreProperties>
</file>