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2.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notesSlides/notesSlide3.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notesSlides/notesSlide4.xml" ContentType="application/vnd.openxmlformats-officedocument.presentationml.notesSlide+xml"/>
  <Override PartName="/ppt/embeddings/oleObject9.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10.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embeddings/oleObject11.bin" ContentType="application/vnd.openxmlformats-officedocument.oleObject"/>
  <Override PartName="/ppt/notesSlides/notesSlide44.xml" ContentType="application/vnd.openxmlformats-officedocument.presentationml.notesSlide+xml"/>
  <Override PartName="/ppt/notesSlides/notesSlide45.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7"/>
  </p:notesMasterIdLst>
  <p:sldIdLst>
    <p:sldId id="479" r:id="rId2"/>
    <p:sldId id="481" r:id="rId3"/>
    <p:sldId id="480" r:id="rId4"/>
    <p:sldId id="330" r:id="rId5"/>
    <p:sldId id="324" r:id="rId6"/>
    <p:sldId id="325" r:id="rId7"/>
    <p:sldId id="326" r:id="rId8"/>
    <p:sldId id="327" r:id="rId9"/>
    <p:sldId id="387" r:id="rId10"/>
    <p:sldId id="323" r:id="rId11"/>
    <p:sldId id="322" r:id="rId12"/>
    <p:sldId id="408" r:id="rId13"/>
    <p:sldId id="355" r:id="rId14"/>
    <p:sldId id="446" r:id="rId15"/>
    <p:sldId id="356" r:id="rId16"/>
    <p:sldId id="357" r:id="rId17"/>
    <p:sldId id="447" r:id="rId18"/>
    <p:sldId id="409" r:id="rId19"/>
    <p:sldId id="361" r:id="rId20"/>
    <p:sldId id="359" r:id="rId21"/>
    <p:sldId id="360" r:id="rId22"/>
    <p:sldId id="368" r:id="rId23"/>
    <p:sldId id="431" r:id="rId24"/>
    <p:sldId id="435" r:id="rId25"/>
    <p:sldId id="458" r:id="rId26"/>
    <p:sldId id="437" r:id="rId27"/>
    <p:sldId id="440" r:id="rId28"/>
    <p:sldId id="439" r:id="rId29"/>
    <p:sldId id="448" r:id="rId30"/>
    <p:sldId id="443" r:id="rId31"/>
    <p:sldId id="459" r:id="rId32"/>
    <p:sldId id="444" r:id="rId33"/>
    <p:sldId id="445" r:id="rId34"/>
    <p:sldId id="460" r:id="rId35"/>
    <p:sldId id="429" r:id="rId36"/>
    <p:sldId id="430" r:id="rId37"/>
    <p:sldId id="454" r:id="rId38"/>
    <p:sldId id="455" r:id="rId39"/>
    <p:sldId id="363" r:id="rId40"/>
    <p:sldId id="364" r:id="rId41"/>
    <p:sldId id="365" r:id="rId42"/>
    <p:sldId id="366" r:id="rId43"/>
    <p:sldId id="367" r:id="rId44"/>
    <p:sldId id="374" r:id="rId45"/>
    <p:sldId id="375" r:id="rId46"/>
    <p:sldId id="376" r:id="rId47"/>
    <p:sldId id="377" r:id="rId48"/>
    <p:sldId id="378" r:id="rId49"/>
    <p:sldId id="379" r:id="rId50"/>
    <p:sldId id="380" r:id="rId51"/>
    <p:sldId id="381" r:id="rId52"/>
    <p:sldId id="382" r:id="rId53"/>
    <p:sldId id="410" r:id="rId54"/>
    <p:sldId id="390" r:id="rId55"/>
    <p:sldId id="456" r:id="rId56"/>
    <p:sldId id="457" r:id="rId57"/>
    <p:sldId id="478" r:id="rId58"/>
    <p:sldId id="475" r:id="rId59"/>
    <p:sldId id="476" r:id="rId60"/>
    <p:sldId id="471" r:id="rId61"/>
    <p:sldId id="477" r:id="rId62"/>
    <p:sldId id="396" r:id="rId63"/>
    <p:sldId id="397" r:id="rId64"/>
    <p:sldId id="398" r:id="rId65"/>
    <p:sldId id="399" r:id="rId66"/>
    <p:sldId id="438" r:id="rId67"/>
    <p:sldId id="400" r:id="rId68"/>
    <p:sldId id="395" r:id="rId69"/>
    <p:sldId id="389" r:id="rId70"/>
    <p:sldId id="383" r:id="rId71"/>
    <p:sldId id="348" r:id="rId72"/>
    <p:sldId id="352" r:id="rId73"/>
    <p:sldId id="351" r:id="rId74"/>
    <p:sldId id="353" r:id="rId75"/>
    <p:sldId id="411" r:id="rId76"/>
    <p:sldId id="414" r:id="rId77"/>
    <p:sldId id="371" r:id="rId78"/>
    <p:sldId id="370" r:id="rId79"/>
    <p:sldId id="436" r:id="rId80"/>
    <p:sldId id="464" r:id="rId81"/>
    <p:sldId id="470" r:id="rId82"/>
    <p:sldId id="401" r:id="rId83"/>
    <p:sldId id="405" r:id="rId84"/>
    <p:sldId id="406" r:id="rId85"/>
    <p:sldId id="402" r:id="rId86"/>
    <p:sldId id="403" r:id="rId87"/>
    <p:sldId id="404" r:id="rId88"/>
    <p:sldId id="427" r:id="rId89"/>
    <p:sldId id="425" r:id="rId90"/>
    <p:sldId id="426" r:id="rId91"/>
    <p:sldId id="388" r:id="rId92"/>
    <p:sldId id="441" r:id="rId93"/>
    <p:sldId id="461" r:id="rId94"/>
    <p:sldId id="417" r:id="rId95"/>
    <p:sldId id="415" r:id="rId96"/>
    <p:sldId id="412" r:id="rId97"/>
    <p:sldId id="413" r:id="rId98"/>
    <p:sldId id="451" r:id="rId99"/>
    <p:sldId id="452" r:id="rId100"/>
    <p:sldId id="462" r:id="rId101"/>
    <p:sldId id="463" r:id="rId102"/>
    <p:sldId id="442" r:id="rId103"/>
    <p:sldId id="422" r:id="rId104"/>
    <p:sldId id="423" r:id="rId105"/>
    <p:sldId id="424" r:id="rId106"/>
    <p:sldId id="418" r:id="rId107"/>
    <p:sldId id="419" r:id="rId108"/>
    <p:sldId id="420" r:id="rId109"/>
    <p:sldId id="421" r:id="rId110"/>
    <p:sldId id="473" r:id="rId111"/>
    <p:sldId id="392" r:id="rId112"/>
    <p:sldId id="474" r:id="rId113"/>
    <p:sldId id="393" r:id="rId114"/>
    <p:sldId id="428" r:id="rId115"/>
    <p:sldId id="453" r:id="rId1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870" autoAdjust="0"/>
  </p:normalViewPr>
  <p:slideViewPr>
    <p:cSldViewPr snapToGrid="0" snapToObjects="1">
      <p:cViewPr>
        <p:scale>
          <a:sx n="100" d="100"/>
          <a:sy n="100" d="100"/>
        </p:scale>
        <p:origin x="-1632"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viewProps" Target="viewProps.xml"/><Relationship Id="rId121" Type="http://schemas.openxmlformats.org/officeDocument/2006/relationships/theme" Target="theme/theme1.xml"/><Relationship Id="rId122"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notesMaster" Target="notesMasters/notesMaster1.xml"/><Relationship Id="rId118" Type="http://schemas.openxmlformats.org/officeDocument/2006/relationships/printerSettings" Target="printerSettings/printerSettings1.bin"/><Relationship Id="rId119" Type="http://schemas.openxmlformats.org/officeDocument/2006/relationships/presProps" Target="presProp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image" Target="../media/image9.png"/><Relationship Id="rId2" Type="http://schemas.openxmlformats.org/officeDocument/2006/relationships/image" Target="../media/image10.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3B03CE-F0AD-2A4E-A5C1-F93BCDA46993}" type="datetimeFigureOut">
              <a:rPr lang="en-US" smtClean="0"/>
              <a:t>09/12/18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A025F3-D531-D44B-9D52-49A75C2D7F8C}" type="slidenum">
              <a:rPr lang="en-US" smtClean="0"/>
              <a:t>‹#›</a:t>
            </a:fld>
            <a:endParaRPr lang="en-US"/>
          </a:p>
        </p:txBody>
      </p:sp>
    </p:spTree>
    <p:extLst>
      <p:ext uri="{BB962C8B-B14F-4D97-AF65-F5344CB8AC3E}">
        <p14:creationId xmlns:p14="http://schemas.microsoft.com/office/powerpoint/2010/main" val="35625853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en.wikipedia.org/wiki/Thomas_Young_(scientist)" TargetMode="External"/><Relationship Id="rId4" Type="http://schemas.openxmlformats.org/officeDocument/2006/relationships/hyperlink" Target="https://en.wikipedia.org/wiki/Pierre-Simon_Laplace" TargetMode="External"/><Relationship Id="rId5" Type="http://schemas.openxmlformats.org/officeDocument/2006/relationships/hyperlink" Target="https://en.wikipedia.org/wiki/Gauss" TargetMode="External"/><Relationship Id="rId6" Type="http://schemas.openxmlformats.org/officeDocument/2006/relationships/hyperlink" Target="https://en.wikipedia.org/wiki/Johann_Bernoulli" TargetMode="External"/><Relationship Id="rId7" Type="http://schemas.openxmlformats.org/officeDocument/2006/relationships/hyperlink" Target="https://en.wikipedia.org/wiki/Virtual_work" TargetMode="External"/><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n.wikipedia.org/wiki/Thomas_Young_(scientist)" TargetMode="External"/><Relationship Id="rId4" Type="http://schemas.openxmlformats.org/officeDocument/2006/relationships/hyperlink" Target="https://en.wikipedia.org/wiki/Pierre-Simon_Laplace" TargetMode="External"/><Relationship Id="rId5" Type="http://schemas.openxmlformats.org/officeDocument/2006/relationships/hyperlink" Target="https://en.wikipedia.org/wiki/Gauss" TargetMode="External"/><Relationship Id="rId6" Type="http://schemas.openxmlformats.org/officeDocument/2006/relationships/hyperlink" Target="https://en.wikipedia.org/wiki/Johann_Bernoulli" TargetMode="External"/><Relationship Id="rId7" Type="http://schemas.openxmlformats.org/officeDocument/2006/relationships/hyperlink" Target="https://en.wikipedia.org/wiki/Virtual_work" TargetMode="External"/><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en.wikipedia.org/wiki/Thomas_Young_(scientist)" TargetMode="External"/><Relationship Id="rId4" Type="http://schemas.openxmlformats.org/officeDocument/2006/relationships/hyperlink" Target="https://en.wikipedia.org/wiki/Pierre-Simon_Laplace" TargetMode="External"/><Relationship Id="rId5" Type="http://schemas.openxmlformats.org/officeDocument/2006/relationships/hyperlink" Target="https://en.wikipedia.org/wiki/Gauss" TargetMode="External"/><Relationship Id="rId6" Type="http://schemas.openxmlformats.org/officeDocument/2006/relationships/hyperlink" Target="https://en.wikipedia.org/wiki/Johann_Bernoulli" TargetMode="External"/><Relationship Id="rId7" Type="http://schemas.openxmlformats.org/officeDocument/2006/relationships/hyperlink" Target="https://en.wikipedia.org/wiki/Virtual_work" TargetMode="External"/><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dx.doi.org/10.1093/eurheartj/ehw171" TargetMode="External"/><Relationship Id="rId4" Type="http://schemas.openxmlformats.org/officeDocument/2006/relationships/hyperlink" Target="http://eurheartj.oxfordjournals.org/content/37/30/2406" TargetMode="External"/><Relationship Id="rId5" Type="http://schemas.openxmlformats.org/officeDocument/2006/relationships/hyperlink" Target="http://eurheartj.oxfordjournals.org/content/37/30/2406.figures-only" TargetMode="External"/><Relationship Id="rId6" Type="http://schemas.openxmlformats.org/officeDocument/2006/relationships/hyperlink" Target="http://eurheartj.oxfordjournals.org/content/37/30/2406.article-info" TargetMode="External"/><Relationship Id="rId7" Type="http://schemas.openxmlformats.org/officeDocument/2006/relationships/hyperlink" Target="http://eurheartj.oxfordjournals.org/content/37/30/2406.explore" TargetMode="External"/><Relationship Id="rId8" Type="http://schemas.openxmlformats.org/officeDocument/2006/relationships/hyperlink" Target="http://eurheartj.oxfordjournals.org/content/37/30/2406.full.pdf" TargetMode="External"/><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4B1C472-FCA1-6D42-A55F-22557297ED6D}" type="slidenum">
              <a:rPr lang="el-GR"/>
              <a:pPr eaLnBrk="1" hangingPunct="1"/>
              <a:t>12</a:t>
            </a:fld>
            <a:endParaRPr lang="el-G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3810E92-3AEF-5A4A-9EC8-192176B45D10}" type="slidenum">
              <a:rPr lang="el-GR" sz="1200"/>
              <a:pPr eaLnBrk="1" hangingPunct="1"/>
              <a:t>21</a:t>
            </a:fld>
            <a:endParaRPr lang="el-GR" sz="1200"/>
          </a:p>
        </p:txBody>
      </p:sp>
      <p:sp>
        <p:nvSpPr>
          <p:cNvPr id="22530" name="Rectangle 2"/>
          <p:cNvSpPr>
            <a:spLocks noGrp="1" noRot="1" noChangeAspect="1" noChangeArrowheads="1" noTextEdit="1"/>
          </p:cNvSpPr>
          <p:nvPr>
            <p:ph type="sldImg"/>
          </p:nvPr>
        </p:nvSpPr>
        <p:spPr>
          <a:xfrm>
            <a:off x="1095375" y="650875"/>
            <a:ext cx="4635500" cy="3476625"/>
          </a:xfrm>
          <a:ln/>
        </p:spPr>
      </p:sp>
      <p:sp>
        <p:nvSpPr>
          <p:cNvPr id="22531" name="Rectangle 3"/>
          <p:cNvSpPr>
            <a:spLocks noGrp="1" noChangeArrowheads="1"/>
          </p:cNvSpPr>
          <p:nvPr>
            <p:ph type="body" idx="1"/>
          </p:nvPr>
        </p:nvSpPr>
        <p:spPr>
          <a:xfrm>
            <a:off x="909638" y="4344988"/>
            <a:ext cx="5008562" cy="4125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l-GR">
                <a:cs typeface="Times New Roman" charset="0"/>
              </a:rPr>
              <a:t>Τα μέχρι σήμερα δεδομένα θεωρούν τη διαταραχή στη βιοδιαθεσιμότη του μονοξειδίου του αζώτου ως τη βασική αιτία της ενδοθηλιακής δυσλειτουργίας (βλέπε ορισμό). Εντούτοις αυτή δεν είναι όλη η αλήθεια.. Η ενδοθηλιακή δυσλειτουργία προκύπτει από τη διαταραχή της ισορροπείας στη παραγωγή από το ενδοθήλιο των </a:t>
            </a:r>
            <a:r>
              <a:rPr lang="en-US">
                <a:cs typeface="Times New Roman" charset="0"/>
              </a:rPr>
              <a:t>EDRF</a:t>
            </a:r>
            <a:r>
              <a:rPr lang="el-GR">
                <a:cs typeface="Times New Roman" charset="0"/>
              </a:rPr>
              <a:t> (</a:t>
            </a:r>
            <a:r>
              <a:rPr lang="en-US">
                <a:cs typeface="Times New Roman" charset="0"/>
              </a:rPr>
              <a:t>endothelium</a:t>
            </a:r>
            <a:r>
              <a:rPr lang="el-GR">
                <a:cs typeface="Times New Roman" charset="0"/>
              </a:rPr>
              <a:t>-</a:t>
            </a:r>
            <a:r>
              <a:rPr lang="en-US">
                <a:cs typeface="Times New Roman" charset="0"/>
              </a:rPr>
              <a:t>derived relaxing factors</a:t>
            </a:r>
            <a:r>
              <a:rPr lang="el-GR">
                <a:cs typeface="Times New Roman" charset="0"/>
              </a:rPr>
              <a:t>) και </a:t>
            </a:r>
            <a:r>
              <a:rPr lang="en-US">
                <a:cs typeface="Times New Roman" charset="0"/>
              </a:rPr>
              <a:t>EDCF</a:t>
            </a:r>
            <a:r>
              <a:rPr lang="el-GR">
                <a:cs typeface="Times New Roman" charset="0"/>
              </a:rPr>
              <a:t> (</a:t>
            </a:r>
            <a:r>
              <a:rPr lang="en-US">
                <a:cs typeface="Times New Roman" charset="0"/>
              </a:rPr>
              <a:t>endothelium</a:t>
            </a:r>
            <a:r>
              <a:rPr lang="el-GR">
                <a:cs typeface="Times New Roman" charset="0"/>
              </a:rPr>
              <a:t>-</a:t>
            </a:r>
            <a:r>
              <a:rPr lang="en-US">
                <a:cs typeface="Times New Roman" charset="0"/>
              </a:rPr>
              <a:t>derived cotracting factors</a:t>
            </a:r>
            <a:r>
              <a:rPr lang="el-GR">
                <a:cs typeface="Times New Roman" charset="0"/>
              </a:rPr>
              <a:t>). Κυριότεροι εκπρόσωποι κάθε κατηγορίας είναι το μονοξείδιο του αζώτου και η ενδοθηλίνη-1. Η διαταραχή αυτή οδηγεί σε προδιάθεση για αγγειοσύσπαση, συγκόλληση λευκών αιμοσφαιρίων, ενεργοποίηση των αιμοπεταλίων, διαταραχή του μηχανισμού πήξεως, πολλαπλασιασμό και μετανάστευση των λείων μυικών κυττάρων, σε αύξηση της φλεγμονής στο αγγειακό τοίχωμα [</a:t>
            </a:r>
            <a:r>
              <a:rPr lang="en-US">
                <a:cs typeface="Times New Roman" charset="0"/>
              </a:rPr>
              <a:t>Verma</a:t>
            </a:r>
            <a:r>
              <a:rPr lang="el-GR">
                <a:cs typeface="Times New Roman" charset="0"/>
              </a:rPr>
              <a:t>, </a:t>
            </a:r>
            <a:r>
              <a:rPr lang="en-US">
                <a:cs typeface="Times New Roman" charset="0"/>
              </a:rPr>
              <a:t>circulation</a:t>
            </a:r>
            <a:r>
              <a:rPr lang="el-GR">
                <a:cs typeface="Times New Roman" charset="0"/>
              </a:rPr>
              <a:t> 2002]. Η μείωση του διαθέσιμου μονοξειδίου του αζώτου μπορεί να συνδυάζεται με αύξηση της ενδοθηλίνης-1 λόγω μείωση της ανασταλτικής δράσης που έχει το μονοξείδιο του αζώτουωστη παραγωγή της. Υπάρχουν όμως και συνθήκες που η παρά τη φυσιολογική παραγωγή του μ</a:t>
            </a:r>
            <a:r>
              <a:rPr lang="en-US">
                <a:cs typeface="Times New Roman" charset="0"/>
              </a:rPr>
              <a:t>o</a:t>
            </a:r>
            <a:r>
              <a:rPr lang="el-GR">
                <a:cs typeface="Times New Roman" charset="0"/>
              </a:rPr>
              <a:t>νοξειδίου του αζώτου η αύξηση των </a:t>
            </a:r>
            <a:r>
              <a:rPr lang="en-US">
                <a:cs typeface="Times New Roman" charset="0"/>
              </a:rPr>
              <a:t>EDCF</a:t>
            </a:r>
            <a:r>
              <a:rPr lang="el-GR">
                <a:cs typeface="Times New Roman" charset="0"/>
              </a:rPr>
              <a:t> μπορεί να οδηγεί σε μειωμένη βιοδιαθεσιμότητα του [</a:t>
            </a:r>
            <a:r>
              <a:rPr lang="en-US">
                <a:cs typeface="Times New Roman" charset="0"/>
              </a:rPr>
              <a:t>Taddei</a:t>
            </a:r>
            <a:r>
              <a:rPr lang="el-GR">
                <a:cs typeface="Times New Roman" charset="0"/>
              </a:rPr>
              <a:t> ,</a:t>
            </a:r>
            <a:r>
              <a:rPr lang="en-US">
                <a:cs typeface="Times New Roman" charset="0"/>
              </a:rPr>
              <a:t>circulation</a:t>
            </a:r>
            <a:r>
              <a:rPr lang="el-GR">
                <a:cs typeface="Times New Roman" charset="0"/>
              </a:rPr>
              <a:t> 2002, </a:t>
            </a:r>
            <a:r>
              <a:rPr lang="en-US">
                <a:cs typeface="Times New Roman" charset="0"/>
              </a:rPr>
              <a:t>Taddei apo kimon</a:t>
            </a:r>
            <a:r>
              <a:rPr lang="el-GR">
                <a:cs typeface="Times New Roman" charset="0"/>
              </a:rPr>
              <a:t> 1997</a:t>
            </a:r>
            <a:r>
              <a:rPr lang="en-US">
                <a:cs typeface="Times New Roman" charset="0"/>
              </a:rPr>
              <a:t>a</a:t>
            </a:r>
            <a:r>
              <a:rPr lang="el-GR">
                <a:cs typeface="Times New Roman" charset="0"/>
              </a:rPr>
              <a:t>- </a:t>
            </a:r>
            <a:r>
              <a:rPr lang="en-US">
                <a:cs typeface="Times New Roman" charset="0"/>
              </a:rPr>
              <a:t>CDEDCF</a:t>
            </a:r>
            <a:r>
              <a:rPr lang="el-GR">
                <a:cs typeface="Times New Roman" charset="0"/>
              </a:rPr>
              <a:t>]. Τέλος υπάρχουν μελέτες που καταδυκνείουν την αντιροπιστκή αύξηση άλλων </a:t>
            </a:r>
            <a:r>
              <a:rPr lang="en-US">
                <a:cs typeface="Times New Roman" charset="0"/>
              </a:rPr>
              <a:t>EDRF</a:t>
            </a:r>
            <a:r>
              <a:rPr lang="el-GR">
                <a:cs typeface="Times New Roman" charset="0"/>
              </a:rPr>
              <a:t> (προστακυκλίνης – </a:t>
            </a:r>
            <a:r>
              <a:rPr lang="en-US">
                <a:cs typeface="Times New Roman" charset="0"/>
              </a:rPr>
              <a:t>endothelium</a:t>
            </a:r>
            <a:r>
              <a:rPr lang="el-GR">
                <a:cs typeface="Times New Roman" charset="0"/>
              </a:rPr>
              <a:t>-</a:t>
            </a:r>
            <a:r>
              <a:rPr lang="en-US">
                <a:cs typeface="Times New Roman" charset="0"/>
              </a:rPr>
              <a:t>derived hyperpolarizing factor</a:t>
            </a:r>
            <a:r>
              <a:rPr lang="el-GR">
                <a:cs typeface="Times New Roman" charset="0"/>
              </a:rPr>
              <a:t>)[ </a:t>
            </a:r>
            <a:r>
              <a:rPr lang="en-US">
                <a:cs typeface="Times New Roman" charset="0"/>
              </a:rPr>
              <a:t>Sun</a:t>
            </a:r>
            <a:r>
              <a:rPr lang="el-GR">
                <a:cs typeface="Times New Roman" charset="0"/>
              </a:rPr>
              <a:t>1999 </a:t>
            </a:r>
            <a:r>
              <a:rPr lang="en-US">
                <a:cs typeface="Times New Roman" charset="0"/>
              </a:rPr>
              <a:t>apo kimon</a:t>
            </a:r>
            <a:r>
              <a:rPr lang="el-GR">
                <a:cs typeface="Times New Roman" charset="0"/>
              </a:rPr>
              <a:t> &amp; </a:t>
            </a:r>
            <a:r>
              <a:rPr lang="en-US">
                <a:cs typeface="Times New Roman" charset="0"/>
              </a:rPr>
              <a:t>Taddei</a:t>
            </a:r>
            <a:r>
              <a:rPr lang="el-GR">
                <a:cs typeface="Times New Roman" charset="0"/>
              </a:rPr>
              <a:t> 1999 </a:t>
            </a:r>
            <a:r>
              <a:rPr lang="en-US">
                <a:cs typeface="Times New Roman" charset="0"/>
              </a:rPr>
              <a:t>circulation apo taddei circulation</a:t>
            </a:r>
            <a:r>
              <a:rPr lang="el-GR">
                <a:cs typeface="Times New Roman" charset="0"/>
              </a:rPr>
              <a:t> 2002 </a:t>
            </a:r>
            <a:r>
              <a:rPr lang="en-US">
                <a:cs typeface="Times New Roman" charset="0"/>
              </a:rPr>
              <a:t>ref</a:t>
            </a:r>
            <a:r>
              <a:rPr lang="el-GR">
                <a:cs typeface="Times New Roman" charset="0"/>
              </a:rPr>
              <a:t>6].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368B2D-39E9-FF4C-9860-AEEF847BFCE7}" type="slidenum">
              <a:rPr lang="el-GR" sz="1200"/>
              <a:pPr eaLnBrk="1" hangingPunct="1"/>
              <a:t>22</a:t>
            </a:fld>
            <a:endParaRPr lang="el-GR" sz="1200"/>
          </a:p>
        </p:txBody>
      </p:sp>
      <p:sp>
        <p:nvSpPr>
          <p:cNvPr id="20482" name="Rectangle 2"/>
          <p:cNvSpPr>
            <a:spLocks noGrp="1" noRot="1" noChangeAspect="1" noChangeArrowheads="1" noTextEdit="1"/>
          </p:cNvSpPr>
          <p:nvPr>
            <p:ph type="sldImg"/>
          </p:nvPr>
        </p:nvSpPr>
        <p:spPr>
          <a:xfrm>
            <a:off x="1095375" y="650875"/>
            <a:ext cx="4635500" cy="3476625"/>
          </a:xfrm>
          <a:ln/>
        </p:spPr>
      </p:sp>
      <p:sp>
        <p:nvSpPr>
          <p:cNvPr id="20483" name="Rectangle 3"/>
          <p:cNvSpPr>
            <a:spLocks noGrp="1" noChangeArrowheads="1"/>
          </p:cNvSpPr>
          <p:nvPr>
            <p:ph type="body" idx="1"/>
          </p:nvPr>
        </p:nvSpPr>
        <p:spPr>
          <a:xfrm>
            <a:off x="909638" y="4344988"/>
            <a:ext cx="5008562" cy="4125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en-US">
              <a:cs typeface="msgothic" charset="0"/>
            </a:endParaRPr>
          </a:p>
        </p:txBody>
      </p:sp>
      <p:sp>
        <p:nvSpPr>
          <p:cNvPr id="4098" name="Text Box 2"/>
          <p:cNvSpPr txBox="1">
            <a:spLocks noGrp="1" noChangeArrowheads="1"/>
          </p:cNvSpPr>
          <p:nvPr>
            <p:ph type="body"/>
          </p:nvPr>
        </p:nvSpPr>
        <p:spPr>
          <a:xfrm>
            <a:off x="1046350" y="4352637"/>
            <a:ext cx="4770904" cy="3478068"/>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smtClean="0">
                <a:latin typeface="Arial" charset="0"/>
                <a:cs typeface="msgothic" charset="0"/>
              </a:rPr>
              <a:t>Schematic diagram showing the generation of shear stress (parallel to the endothelial cell surface) by blood flow and the generation of normal stress (perpendicular to the endothelial cell surface) and circumferential stretch due to the action of pressure. (Shu Chien and Yi-Shuan Li, unpublished Figure.)‏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en-US">
              <a:cs typeface="msgothic" charset="0"/>
            </a:endParaRPr>
          </a:p>
        </p:txBody>
      </p:sp>
      <p:sp>
        <p:nvSpPr>
          <p:cNvPr id="4098" name="Text Box 2"/>
          <p:cNvSpPr txBox="1">
            <a:spLocks noGrp="1" noChangeArrowheads="1"/>
          </p:cNvSpPr>
          <p:nvPr>
            <p:ph type="body"/>
          </p:nvPr>
        </p:nvSpPr>
        <p:spPr>
          <a:xfrm>
            <a:off x="1046350" y="4352637"/>
            <a:ext cx="4770904" cy="3478068"/>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marL="85725" marR="0" indent="-85725" algn="l" defTabSz="457200" rtl="0" eaLnBrk="1" fontAlgn="auto" latinLnBrk="0" hangingPunct="1">
              <a:lnSpc>
                <a:spcPct val="93000"/>
              </a:lnSpc>
              <a:spcBef>
                <a:spcPct val="0"/>
              </a:spcBef>
              <a:spcAft>
                <a:spcPts val="0"/>
              </a:spcAft>
              <a:buClrTx/>
              <a:buSzPct val="45000"/>
              <a:buFont typeface="Wingdings" charset="0"/>
              <a:buNone/>
              <a:tabLst>
                <a:tab pos="723900" algn="l"/>
                <a:tab pos="1447800" algn="l"/>
                <a:tab pos="2171700" algn="l"/>
                <a:tab pos="2895600" algn="l"/>
                <a:tab pos="3619500" algn="l"/>
                <a:tab pos="4343400" algn="l"/>
                <a:tab pos="5067300" algn="l"/>
              </a:tabLst>
              <a:defRPr/>
            </a:pPr>
            <a:r>
              <a:rPr lang="en-GB" dirty="0" smtClean="0">
                <a:latin typeface="Arial" charset="0"/>
                <a:cs typeface="msgothic" charset="0"/>
              </a:rPr>
              <a:t>Hydrogen bubble visualization of flow in </a:t>
            </a:r>
            <a:r>
              <a:rPr lang="en-GB" dirty="0" err="1" smtClean="0">
                <a:latin typeface="Arial" charset="0"/>
                <a:cs typeface="msgothic" charset="0"/>
              </a:rPr>
              <a:t>molds</a:t>
            </a:r>
            <a:r>
              <a:rPr lang="en-GB" dirty="0" smtClean="0">
                <a:latin typeface="Arial" charset="0"/>
                <a:cs typeface="msgothic" charset="0"/>
              </a:rPr>
              <a:t> of carotid bifurcation. Flow visualizations were made with flow division ratio between internal and external carotid branches of 70:30 and Reynolds number (based on the inlet flow rate and hydraulic diameter) of 400 (A) and flow division ratio of 80:20 and Reynolds number of 800 (B) to show the effects of these hemodynamic parameters on flow pattern. A: flow is rapid, laminar, and longitudinal along the common carotid artery and the inner wall of the internal carotid sinus (black arrow); a large area of flow separation is formed along the outer wall of the sinus (white arrows). B: streamlines are skewed towards the apex of the bifurcation, and complex helical flow patterns occupy the separated flow region of the sinus. The five areas indicated are as follows: A, common carotid; B, proximal internal carotid; C, midpoint of carotid sinus; D, distal internal carotid; E, external carotid. [From </a:t>
            </a:r>
            <a:r>
              <a:rPr lang="en-GB" dirty="0" err="1" smtClean="0">
                <a:latin typeface="Arial" charset="0"/>
                <a:cs typeface="msgothic" charset="0"/>
              </a:rPr>
              <a:t>Zarins</a:t>
            </a:r>
            <a:r>
              <a:rPr lang="en-GB" dirty="0" smtClean="0">
                <a:latin typeface="Arial" charset="0"/>
                <a:cs typeface="msgothic" charset="0"/>
              </a:rPr>
              <a:t> et al. (644).]</a:t>
            </a:r>
          </a:p>
          <a:p>
            <a:pPr eaLnBrk="1">
              <a:lnSpc>
                <a:spcPct val="93000"/>
              </a:lnSpc>
              <a:spcBef>
                <a:spcPct val="0"/>
              </a:spcBef>
              <a:buSzPct val="45000"/>
              <a:buFont typeface="Wingdings" charset="0"/>
              <a:buNone/>
              <a:defRPr/>
            </a:pPr>
            <a:endParaRPr lang="en-GB" dirty="0" smtClean="0">
              <a:latin typeface="Arial" charset="0"/>
              <a:cs typeface="msgothic"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en-US">
              <a:cs typeface="msgothic" charset="0"/>
            </a:endParaRPr>
          </a:p>
        </p:txBody>
      </p:sp>
      <p:sp>
        <p:nvSpPr>
          <p:cNvPr id="4098" name="Text Box 2"/>
          <p:cNvSpPr txBox="1">
            <a:spLocks noGrp="1" noChangeArrowheads="1"/>
          </p:cNvSpPr>
          <p:nvPr>
            <p:ph type="body"/>
          </p:nvPr>
        </p:nvSpPr>
        <p:spPr>
          <a:xfrm>
            <a:off x="1046350" y="4352637"/>
            <a:ext cx="4770904" cy="3478068"/>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endParaRPr lang="en-GB" dirty="0" smtClean="0">
              <a:latin typeface="Arial" charset="0"/>
              <a:cs typeface="msgothic"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en-US">
              <a:cs typeface="msgothic" charset="0"/>
            </a:endParaRPr>
          </a:p>
        </p:txBody>
      </p:sp>
      <p:sp>
        <p:nvSpPr>
          <p:cNvPr id="4098" name="Text Box 2"/>
          <p:cNvSpPr txBox="1">
            <a:spLocks noGrp="1" noChangeArrowheads="1"/>
          </p:cNvSpPr>
          <p:nvPr>
            <p:ph type="body"/>
          </p:nvPr>
        </p:nvSpPr>
        <p:spPr>
          <a:xfrm>
            <a:off x="1046350" y="4352637"/>
            <a:ext cx="4770904" cy="3478068"/>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endParaRPr lang="en-GB" dirty="0" smtClean="0">
              <a:latin typeface="Arial" charset="0"/>
              <a:cs typeface="msgothic"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en-US">
              <a:cs typeface="msgothic" charset="0"/>
            </a:endParaRPr>
          </a:p>
        </p:txBody>
      </p:sp>
      <p:sp>
        <p:nvSpPr>
          <p:cNvPr id="4098" name="Text Box 2"/>
          <p:cNvSpPr txBox="1">
            <a:spLocks noGrp="1" noChangeArrowheads="1"/>
          </p:cNvSpPr>
          <p:nvPr>
            <p:ph type="body"/>
          </p:nvPr>
        </p:nvSpPr>
        <p:spPr>
          <a:xfrm>
            <a:off x="1046350" y="4352637"/>
            <a:ext cx="4770904" cy="3478068"/>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endParaRPr lang="en-GB" dirty="0" smtClean="0">
              <a:latin typeface="Arial" charset="0"/>
              <a:cs typeface="msgothic"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CF9263-F6FC-744A-A97D-750515A5003B}" type="slidenum">
              <a:rPr lang="en-US" smtClean="0"/>
              <a:t>30</a:t>
            </a:fld>
            <a:endParaRPr lang="en-US"/>
          </a:p>
        </p:txBody>
      </p:sp>
    </p:spTree>
    <p:extLst>
      <p:ext uri="{BB962C8B-B14F-4D97-AF65-F5344CB8AC3E}">
        <p14:creationId xmlns:p14="http://schemas.microsoft.com/office/powerpoint/2010/main" val="1730686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CF9263-F6FC-744A-A97D-750515A5003B}" type="slidenum">
              <a:rPr lang="en-US" smtClean="0"/>
              <a:t>32</a:t>
            </a:fld>
            <a:endParaRPr lang="en-US"/>
          </a:p>
        </p:txBody>
      </p:sp>
    </p:spTree>
    <p:extLst>
      <p:ext uri="{BB962C8B-B14F-4D97-AF65-F5344CB8AC3E}">
        <p14:creationId xmlns:p14="http://schemas.microsoft.com/office/powerpoint/2010/main" val="1730686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CF9263-F6FC-744A-A97D-750515A5003B}" type="slidenum">
              <a:rPr lang="en-US" smtClean="0"/>
              <a:t>33</a:t>
            </a:fld>
            <a:endParaRPr lang="en-US"/>
          </a:p>
        </p:txBody>
      </p:sp>
    </p:spTree>
    <p:extLst>
      <p:ext uri="{BB962C8B-B14F-4D97-AF65-F5344CB8AC3E}">
        <p14:creationId xmlns:p14="http://schemas.microsoft.com/office/powerpoint/2010/main" val="1730686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F062687-2096-0C49-ABF2-CB211717E100}" type="slidenum">
              <a:rPr lang="el-GR"/>
              <a:pPr eaLnBrk="1" hangingPunct="1"/>
              <a:t>13</a:t>
            </a:fld>
            <a:endParaRPr lang="el-G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CF9263-F6FC-744A-A97D-750515A5003B}" type="slidenum">
              <a:rPr lang="en-US" smtClean="0"/>
              <a:t>35</a:t>
            </a:fld>
            <a:endParaRPr lang="en-US"/>
          </a:p>
        </p:txBody>
      </p:sp>
    </p:spTree>
    <p:extLst>
      <p:ext uri="{BB962C8B-B14F-4D97-AF65-F5344CB8AC3E}">
        <p14:creationId xmlns:p14="http://schemas.microsoft.com/office/powerpoint/2010/main" val="1730686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CF9263-F6FC-744A-A97D-750515A5003B}" type="slidenum">
              <a:rPr lang="en-US" smtClean="0"/>
              <a:t>36</a:t>
            </a:fld>
            <a:endParaRPr lang="en-US"/>
          </a:p>
        </p:txBody>
      </p:sp>
    </p:spTree>
    <p:extLst>
      <p:ext uri="{BB962C8B-B14F-4D97-AF65-F5344CB8AC3E}">
        <p14:creationId xmlns:p14="http://schemas.microsoft.com/office/powerpoint/2010/main" val="1730686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CF9263-F6FC-744A-A97D-750515A5003B}" type="slidenum">
              <a:rPr lang="en-US" smtClean="0"/>
              <a:t>37</a:t>
            </a:fld>
            <a:endParaRPr lang="en-US"/>
          </a:p>
        </p:txBody>
      </p:sp>
    </p:spTree>
    <p:extLst>
      <p:ext uri="{BB962C8B-B14F-4D97-AF65-F5344CB8AC3E}">
        <p14:creationId xmlns:p14="http://schemas.microsoft.com/office/powerpoint/2010/main" val="17306861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CF9263-F6FC-744A-A97D-750515A5003B}" type="slidenum">
              <a:rPr lang="en-US" smtClean="0"/>
              <a:t>38</a:t>
            </a:fld>
            <a:endParaRPr lang="en-US"/>
          </a:p>
        </p:txBody>
      </p:sp>
    </p:spTree>
    <p:extLst>
      <p:ext uri="{BB962C8B-B14F-4D97-AF65-F5344CB8AC3E}">
        <p14:creationId xmlns:p14="http://schemas.microsoft.com/office/powerpoint/2010/main" val="1730686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72DE880-32BC-3B4B-BD87-578566E08364}" type="slidenum">
              <a:rPr lang="el-GR"/>
              <a:pPr eaLnBrk="1" hangingPunct="1"/>
              <a:t>44</a:t>
            </a:fld>
            <a:endParaRPr lang="el-GR"/>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9EB83FA-8C94-6447-96FF-0486D71F80EF}" type="slidenum">
              <a:rPr lang="el-GR" sz="1200"/>
              <a:pPr eaLnBrk="1" hangingPunct="1"/>
              <a:t>48</a:t>
            </a:fld>
            <a:endParaRPr lang="el-GR" sz="120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794137C-AE1E-184A-83AC-E241C4AB35AF}" type="slidenum">
              <a:rPr lang="el-GR" sz="1200"/>
              <a:pPr eaLnBrk="1" hangingPunct="1"/>
              <a:t>49</a:t>
            </a:fld>
            <a:endParaRPr lang="el-GR" sz="1200"/>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CF9263-F6FC-744A-A97D-750515A5003B}" type="slidenum">
              <a:rPr lang="en-US" smtClean="0"/>
              <a:t>55</a:t>
            </a:fld>
            <a:endParaRPr lang="en-US"/>
          </a:p>
        </p:txBody>
      </p:sp>
    </p:spTree>
    <p:extLst>
      <p:ext uri="{BB962C8B-B14F-4D97-AF65-F5344CB8AC3E}">
        <p14:creationId xmlns:p14="http://schemas.microsoft.com/office/powerpoint/2010/main" val="17306861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CF9263-F6FC-744A-A97D-750515A5003B}" type="slidenum">
              <a:rPr lang="en-US" smtClean="0"/>
              <a:t>56</a:t>
            </a:fld>
            <a:endParaRPr lang="en-US"/>
          </a:p>
        </p:txBody>
      </p:sp>
    </p:spTree>
    <p:extLst>
      <p:ext uri="{BB962C8B-B14F-4D97-AF65-F5344CB8AC3E}">
        <p14:creationId xmlns:p14="http://schemas.microsoft.com/office/powerpoint/2010/main" val="1730686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dirty="0" smtClean="0">
                <a:solidFill>
                  <a:schemeClr val="tx2">
                    <a:lumMod val="75000"/>
                  </a:schemeClr>
                </a:solidFill>
                <a:latin typeface="Times New Roman"/>
                <a:cs typeface="Times New Roman"/>
              </a:rPr>
              <a:t>Σχήμα:</a:t>
            </a:r>
            <a:r>
              <a:rPr lang="el-GR" sz="1200" dirty="0" smtClean="0">
                <a:solidFill>
                  <a:schemeClr val="tx2">
                    <a:lumMod val="75000"/>
                  </a:schemeClr>
                </a:solidFill>
                <a:latin typeface="Times New Roman"/>
                <a:cs typeface="Times New Roman"/>
              </a:rPr>
              <a:t> ο νόμος των </a:t>
            </a:r>
            <a:r>
              <a:rPr lang="en-US" sz="1200" dirty="0" smtClean="0">
                <a:solidFill>
                  <a:schemeClr val="tx2">
                    <a:lumMod val="75000"/>
                  </a:schemeClr>
                </a:solidFill>
                <a:latin typeface="Times New Roman"/>
                <a:cs typeface="Times New Roman"/>
              </a:rPr>
              <a:t>Young -</a:t>
            </a:r>
            <a:r>
              <a:rPr lang="el-GR" sz="1200" dirty="0" smtClean="0">
                <a:solidFill>
                  <a:schemeClr val="tx2">
                    <a:lumMod val="75000"/>
                  </a:schemeClr>
                </a:solidFill>
                <a:latin typeface="Times New Roman"/>
                <a:cs typeface="Times New Roman"/>
              </a:rPr>
              <a:t> </a:t>
            </a:r>
            <a:r>
              <a:rPr lang="en-US" sz="1200" dirty="0" smtClean="0">
                <a:solidFill>
                  <a:schemeClr val="tx2">
                    <a:lumMod val="75000"/>
                  </a:schemeClr>
                </a:solidFill>
                <a:latin typeface="Times New Roman"/>
                <a:cs typeface="Times New Roman"/>
              </a:rPr>
              <a:t>Laplace</a:t>
            </a:r>
            <a:r>
              <a:rPr lang="el-GR" sz="1200" dirty="0" smtClean="0">
                <a:solidFill>
                  <a:schemeClr val="tx2">
                    <a:lumMod val="75000"/>
                  </a:schemeClr>
                </a:solidFill>
                <a:latin typeface="Times New Roman"/>
                <a:cs typeface="Times New Roman"/>
              </a:rPr>
              <a:t> - Gauss</a:t>
            </a:r>
            <a:r>
              <a:rPr lang="en-US" sz="1200" dirty="0" smtClean="0">
                <a:solidFill>
                  <a:schemeClr val="tx2">
                    <a:lumMod val="75000"/>
                  </a:schemeClr>
                </a:solidFill>
                <a:latin typeface="Times New Roman"/>
                <a:cs typeface="Times New Roman"/>
              </a:rPr>
              <a:t> </a:t>
            </a:r>
            <a:r>
              <a:rPr lang="el-GR" sz="1200" dirty="0" smtClean="0">
                <a:solidFill>
                  <a:schemeClr val="tx2">
                    <a:lumMod val="75000"/>
                  </a:schemeClr>
                </a:solidFill>
                <a:latin typeface="Times New Roman"/>
                <a:cs typeface="Times New Roman"/>
              </a:rPr>
              <a:t>για ανοιχτό κύλινδρο (αγγείο)</a:t>
            </a:r>
          </a:p>
          <a:p>
            <a:pPr marL="0" marR="0" indent="0" algn="l" defTabSz="457200" rtl="0" eaLnBrk="1" fontAlgn="auto" latinLnBrk="0" hangingPunct="1">
              <a:lnSpc>
                <a:spcPct val="100000"/>
              </a:lnSpc>
              <a:spcBef>
                <a:spcPts val="0"/>
              </a:spcBef>
              <a:spcAft>
                <a:spcPts val="0"/>
              </a:spcAft>
              <a:buClrTx/>
              <a:buSzTx/>
              <a:buFontTx/>
              <a:buNone/>
              <a:tabLst/>
              <a:defRPr/>
            </a:pPr>
            <a:endParaRPr lang="el-GR" sz="1200" dirty="0" smtClean="0">
              <a:solidFill>
                <a:schemeClr val="tx2">
                  <a:lumMod val="75000"/>
                </a:schemeClr>
              </a:solidFill>
              <a:latin typeface="Times New Roman"/>
              <a:cs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r>
              <a:rPr lang="el-GR" sz="1200" b="1" dirty="0" smtClean="0">
                <a:solidFill>
                  <a:schemeClr val="tx2">
                    <a:lumMod val="75000"/>
                  </a:schemeClr>
                </a:solidFill>
                <a:latin typeface="Times New Roman"/>
                <a:cs typeface="Times New Roman"/>
              </a:rPr>
              <a:t>Λεζάντα:</a:t>
            </a:r>
            <a:r>
              <a:rPr lang="el-GR" sz="1200" b="0" dirty="0" smtClean="0">
                <a:solidFill>
                  <a:schemeClr val="tx2">
                    <a:lumMod val="75000"/>
                  </a:schemeClr>
                </a:solidFill>
                <a:latin typeface="Times New Roman"/>
                <a:cs typeface="Times New Roman"/>
              </a:rPr>
              <a:t> </a:t>
            </a:r>
            <a:r>
              <a:rPr lang="el-GR" sz="1200" b="0" baseline="0" dirty="0" smtClean="0">
                <a:solidFill>
                  <a:schemeClr val="tx2">
                    <a:lumMod val="75000"/>
                  </a:schemeClr>
                </a:solidFill>
                <a:latin typeface="Times New Roman"/>
                <a:cs typeface="Times New Roman"/>
              </a:rPr>
              <a:t> Η κάθετη προς την εσωτερική επιφάνεια του αγγείου πίεση ((N/m</a:t>
            </a:r>
            <a:r>
              <a:rPr lang="el-GR" sz="1200" b="0" baseline="30000" dirty="0" smtClean="0">
                <a:solidFill>
                  <a:schemeClr val="tx2">
                    <a:lumMod val="75000"/>
                  </a:schemeClr>
                </a:solidFill>
                <a:latin typeface="Times New Roman"/>
                <a:cs typeface="Times New Roman"/>
              </a:rPr>
              <a:t>2</a:t>
            </a:r>
            <a:r>
              <a:rPr lang="el-GR" sz="1200" b="0" baseline="0" dirty="0" smtClean="0">
                <a:solidFill>
                  <a:schemeClr val="tx2">
                    <a:lumMod val="75000"/>
                  </a:schemeClr>
                </a:solidFill>
                <a:latin typeface="Times New Roman"/>
                <a:cs typeface="Times New Roman"/>
              </a:rPr>
              <a:t> ή Pascal) που ασκείται από το αίμα (αρτηριακή πίεση, P) οδηγεί στην αύξηση της κυκλοτερούς ή περιμετρικής (circumferantial) τοιχωματικής πίεσης, δηλαδή της τάσης (T), που τείνει να παραμορφώσει το αγγείο περιμετρικά (με κατεύθυνση εφαπτόμενη προς την περιφέρεια του αγγειακού τοιχώματος). </a:t>
            </a:r>
            <a:endParaRPr lang="el-GR" sz="1200" b="0" dirty="0" smtClean="0">
              <a:solidFill>
                <a:schemeClr val="tx2">
                  <a:lumMod val="75000"/>
                </a:schemeClr>
              </a:solidFill>
              <a:latin typeface="Times New Roman"/>
              <a:cs typeface="Times New Roman"/>
            </a:endParaRPr>
          </a:p>
          <a:p>
            <a:endParaRPr lang="en-US" sz="1200" dirty="0" smtClean="0">
              <a:latin typeface="Times New Roman"/>
              <a:cs typeface="Times New Roman"/>
            </a:endParaRPr>
          </a:p>
          <a:p>
            <a:r>
              <a:rPr lang="en-US" dirty="0" smtClean="0">
                <a:effectLst/>
              </a:rPr>
              <a:t>T: </a:t>
            </a:r>
            <a:r>
              <a:rPr lang="en-US" dirty="0" err="1" smtClean="0">
                <a:effectLst/>
              </a:rPr>
              <a:t>η</a:t>
            </a:r>
            <a:r>
              <a:rPr lang="en-US" dirty="0" smtClean="0">
                <a:effectLst/>
              </a:rPr>
              <a:t> κυκλοτερής </a:t>
            </a:r>
            <a:r>
              <a:rPr lang="en-US" dirty="0" err="1" smtClean="0">
                <a:effectLst/>
              </a:rPr>
              <a:t>ή</a:t>
            </a:r>
            <a:r>
              <a:rPr lang="en-US" dirty="0" smtClean="0">
                <a:effectLst/>
              </a:rPr>
              <a:t> </a:t>
            </a:r>
            <a:r>
              <a:rPr lang="el-GR" dirty="0" smtClean="0">
                <a:effectLst/>
              </a:rPr>
              <a:t>περιμετρική </a:t>
            </a:r>
            <a:r>
              <a:rPr lang="en-US" dirty="0" err="1" smtClean="0">
                <a:effectLst/>
              </a:rPr>
              <a:t>τοιχωμ</a:t>
            </a:r>
            <a:r>
              <a:rPr lang="en-US" dirty="0" smtClean="0">
                <a:effectLst/>
              </a:rPr>
              <a:t>α</a:t>
            </a:r>
            <a:r>
              <a:rPr lang="en-US" dirty="0" err="1" smtClean="0">
                <a:effectLst/>
              </a:rPr>
              <a:t>τική</a:t>
            </a:r>
            <a:r>
              <a:rPr lang="en-US" dirty="0" smtClean="0">
                <a:effectLst/>
              </a:rPr>
              <a:t> </a:t>
            </a:r>
            <a:r>
              <a:rPr lang="en-US" dirty="0" err="1" smtClean="0">
                <a:effectLst/>
              </a:rPr>
              <a:t>τάση</a:t>
            </a:r>
            <a:r>
              <a:rPr lang="en-US" dirty="0" smtClean="0">
                <a:effectLst/>
              </a:rPr>
              <a:t> (circumferential </a:t>
            </a:r>
            <a:r>
              <a:rPr lang="en-US" dirty="0" err="1" smtClean="0">
                <a:effectLst/>
              </a:rPr>
              <a:t>ή</a:t>
            </a:r>
            <a:r>
              <a:rPr lang="en-US" dirty="0" smtClean="0">
                <a:effectLst/>
              </a:rPr>
              <a:t> parietal tension </a:t>
            </a:r>
            <a:r>
              <a:rPr lang="el-GR" dirty="0" smtClean="0">
                <a:effectLst/>
              </a:rPr>
              <a:t>ή t</a:t>
            </a:r>
            <a:r>
              <a:rPr lang="en-US" dirty="0" smtClean="0">
                <a:effectLst/>
              </a:rPr>
              <a:t>ensile stress), </a:t>
            </a:r>
            <a:r>
              <a:rPr lang="en-US" dirty="0" err="1" smtClean="0">
                <a:effectLst/>
              </a:rPr>
              <a:t>ό</a:t>
            </a:r>
            <a:r>
              <a:rPr lang="en-US" dirty="0" smtClean="0">
                <a:effectLst/>
              </a:rPr>
              <a:t>που </a:t>
            </a:r>
            <a:r>
              <a:rPr lang="en-US" dirty="0" err="1" smtClean="0">
                <a:effectLst/>
              </a:rPr>
              <a:t>τάση</a:t>
            </a:r>
            <a:r>
              <a:rPr lang="en-US" dirty="0" smtClean="0">
                <a:effectLst/>
              </a:rPr>
              <a:t> </a:t>
            </a:r>
            <a:r>
              <a:rPr lang="en-US" dirty="0" err="1" smtClean="0">
                <a:effectLst/>
              </a:rPr>
              <a:t>εννοείτ</a:t>
            </a:r>
            <a:r>
              <a:rPr lang="en-US" dirty="0" smtClean="0">
                <a:effectLst/>
              </a:rPr>
              <a:t>α</a:t>
            </a:r>
            <a:r>
              <a:rPr lang="en-US" dirty="0" err="1" smtClean="0">
                <a:effectLst/>
              </a:rPr>
              <a:t>ι</a:t>
            </a:r>
            <a:r>
              <a:rPr lang="en-US" dirty="0" smtClean="0">
                <a:effectLst/>
              </a:rPr>
              <a:t> </a:t>
            </a:r>
            <a:r>
              <a:rPr lang="en-US" dirty="0" err="1" smtClean="0">
                <a:effectLst/>
              </a:rPr>
              <a:t>η</a:t>
            </a:r>
            <a:r>
              <a:rPr lang="en-US" dirty="0" smtClean="0">
                <a:effectLst/>
              </a:rPr>
              <a:t> π</a:t>
            </a:r>
            <a:r>
              <a:rPr lang="en-US" dirty="0" err="1" smtClean="0">
                <a:effectLst/>
              </a:rPr>
              <a:t>ίεση</a:t>
            </a:r>
            <a:r>
              <a:rPr lang="en-US" dirty="0" smtClean="0">
                <a:effectLst/>
              </a:rPr>
              <a:t> (</a:t>
            </a:r>
            <a:r>
              <a:rPr lang="en-US" dirty="0" err="1" smtClean="0">
                <a:effectLst/>
              </a:rPr>
              <a:t>δύν</a:t>
            </a:r>
            <a:r>
              <a:rPr lang="en-US" dirty="0" smtClean="0">
                <a:effectLst/>
              </a:rPr>
              <a:t>α</a:t>
            </a:r>
            <a:r>
              <a:rPr lang="en-US" dirty="0" err="1" smtClean="0">
                <a:effectLst/>
              </a:rPr>
              <a:t>μη</a:t>
            </a:r>
            <a:r>
              <a:rPr lang="en-US" dirty="0" smtClean="0">
                <a:effectLst/>
              </a:rPr>
              <a:t> α</a:t>
            </a:r>
            <a:r>
              <a:rPr lang="en-US" dirty="0" err="1" smtClean="0">
                <a:effectLst/>
              </a:rPr>
              <a:t>ν</a:t>
            </a:r>
            <a:r>
              <a:rPr lang="en-US" dirty="0" smtClean="0">
                <a:effectLst/>
              </a:rPr>
              <a:t>α </a:t>
            </a:r>
            <a:r>
              <a:rPr lang="en-US" dirty="0" err="1" smtClean="0">
                <a:effectLst/>
              </a:rPr>
              <a:t>μονάδ</a:t>
            </a:r>
            <a:r>
              <a:rPr lang="en-US" dirty="0" smtClean="0">
                <a:effectLst/>
              </a:rPr>
              <a:t>α επ</a:t>
            </a:r>
            <a:r>
              <a:rPr lang="en-US" dirty="0" err="1" smtClean="0">
                <a:effectLst/>
              </a:rPr>
              <a:t>ιφ</a:t>
            </a:r>
            <a:r>
              <a:rPr lang="en-US" dirty="0" smtClean="0">
                <a:effectLst/>
              </a:rPr>
              <a:t>α</a:t>
            </a:r>
            <a:r>
              <a:rPr lang="en-US" dirty="0" err="1" smtClean="0">
                <a:effectLst/>
              </a:rPr>
              <a:t>νεί</a:t>
            </a:r>
            <a:r>
              <a:rPr lang="en-US" dirty="0" smtClean="0">
                <a:effectLst/>
              </a:rPr>
              <a:t>α</a:t>
            </a:r>
            <a:r>
              <a:rPr lang="en-US" dirty="0" err="1" smtClean="0">
                <a:effectLst/>
              </a:rPr>
              <a:t>ς</a:t>
            </a:r>
            <a:r>
              <a:rPr lang="en-US" dirty="0" smtClean="0">
                <a:effectLst/>
              </a:rPr>
              <a:t>) που </a:t>
            </a:r>
            <a:r>
              <a:rPr lang="en-US" dirty="0" err="1" smtClean="0">
                <a:effectLst/>
              </a:rPr>
              <a:t>τείνει</a:t>
            </a:r>
            <a:r>
              <a:rPr lang="en-US" dirty="0" smtClean="0">
                <a:effectLst/>
              </a:rPr>
              <a:t> </a:t>
            </a:r>
            <a:r>
              <a:rPr lang="en-US" dirty="0" err="1" smtClean="0">
                <a:effectLst/>
              </a:rPr>
              <a:t>ν</a:t>
            </a:r>
            <a:r>
              <a:rPr lang="en-US" dirty="0" smtClean="0">
                <a:effectLst/>
              </a:rPr>
              <a:t>α π</a:t>
            </a:r>
            <a:r>
              <a:rPr lang="en-US" dirty="0" err="1" smtClean="0">
                <a:effectLst/>
              </a:rPr>
              <a:t>ροκ</a:t>
            </a:r>
            <a:r>
              <a:rPr lang="en-US" dirty="0" smtClean="0">
                <a:effectLst/>
              </a:rPr>
              <a:t>α</a:t>
            </a:r>
            <a:r>
              <a:rPr lang="en-US" dirty="0" err="1" smtClean="0">
                <a:effectLst/>
              </a:rPr>
              <a:t>λέσει</a:t>
            </a:r>
            <a:r>
              <a:rPr lang="en-US" dirty="0" smtClean="0">
                <a:effectLst/>
              </a:rPr>
              <a:t> πα</a:t>
            </a:r>
            <a:r>
              <a:rPr lang="en-US" dirty="0" err="1" smtClean="0">
                <a:effectLst/>
              </a:rPr>
              <a:t>ρ</a:t>
            </a:r>
            <a:r>
              <a:rPr lang="en-US" dirty="0" smtClean="0">
                <a:effectLst/>
              </a:rPr>
              <a:t>αμόρφωση του α</a:t>
            </a:r>
            <a:r>
              <a:rPr lang="en-US" dirty="0" err="1" smtClean="0">
                <a:effectLst/>
              </a:rPr>
              <a:t>γγει</a:t>
            </a:r>
            <a:r>
              <a:rPr lang="en-US" dirty="0" smtClean="0">
                <a:effectLst/>
              </a:rPr>
              <a:t>α</a:t>
            </a:r>
            <a:r>
              <a:rPr lang="en-US" dirty="0" err="1" smtClean="0">
                <a:effectLst/>
              </a:rPr>
              <a:t>κού</a:t>
            </a:r>
            <a:r>
              <a:rPr lang="en-US" dirty="0" smtClean="0">
                <a:effectLst/>
              </a:rPr>
              <a:t> τοιχώμα</a:t>
            </a:r>
            <a:r>
              <a:rPr lang="en-US" dirty="0" err="1" smtClean="0">
                <a:effectLst/>
              </a:rPr>
              <a:t>τος</a:t>
            </a:r>
            <a:r>
              <a:rPr lang="en-US" dirty="0" smtClean="0">
                <a:effectLst/>
              </a:rPr>
              <a:t> </a:t>
            </a:r>
            <a:r>
              <a:rPr lang="en-US" dirty="0" err="1" smtClean="0">
                <a:effectLst/>
              </a:rPr>
              <a:t>κ</a:t>
            </a:r>
            <a:r>
              <a:rPr lang="en-US" dirty="0" smtClean="0">
                <a:effectLst/>
              </a:rPr>
              <a:t>α</a:t>
            </a:r>
            <a:r>
              <a:rPr lang="en-US" dirty="0" err="1" smtClean="0">
                <a:effectLst/>
              </a:rPr>
              <a:t>τά</a:t>
            </a:r>
            <a:r>
              <a:rPr lang="en-US" dirty="0" smtClean="0">
                <a:effectLst/>
              </a:rPr>
              <a:t> την </a:t>
            </a:r>
            <a:r>
              <a:rPr lang="en-US" dirty="0" err="1" smtClean="0">
                <a:effectLst/>
              </a:rPr>
              <a:t>εφ</a:t>
            </a:r>
            <a:r>
              <a:rPr lang="en-US" dirty="0" smtClean="0">
                <a:effectLst/>
              </a:rPr>
              <a:t>απ</a:t>
            </a:r>
            <a:r>
              <a:rPr lang="en-US" dirty="0" err="1" smtClean="0">
                <a:effectLst/>
              </a:rPr>
              <a:t>τομένη</a:t>
            </a:r>
            <a:r>
              <a:rPr lang="en-US" dirty="0" smtClean="0">
                <a:effectLst/>
              </a:rPr>
              <a:t> στην π</a:t>
            </a:r>
            <a:r>
              <a:rPr lang="en-US" dirty="0" err="1" smtClean="0">
                <a:effectLst/>
              </a:rPr>
              <a:t>ερίμετρο</a:t>
            </a:r>
            <a:r>
              <a:rPr lang="en-US" dirty="0" smtClean="0">
                <a:effectLst/>
              </a:rPr>
              <a:t> του αγγείου </a:t>
            </a:r>
            <a:r>
              <a:rPr lang="en-US" dirty="0" err="1" smtClean="0">
                <a:effectLst/>
              </a:rPr>
              <a:t>διεύθυνση</a:t>
            </a:r>
            <a:r>
              <a:rPr lang="en-US" dirty="0" smtClean="0">
                <a:effectLst/>
              </a:rPr>
              <a:t>,</a:t>
            </a:r>
          </a:p>
          <a:p>
            <a:r>
              <a:rPr lang="en-US" dirty="0" smtClean="0">
                <a:effectLst/>
              </a:rPr>
              <a:t>P: </a:t>
            </a:r>
            <a:r>
              <a:rPr lang="el-GR" dirty="0" smtClean="0">
                <a:effectLst/>
              </a:rPr>
              <a:t>η πίεση του αίματος - αρτηριακή πίεση (a</a:t>
            </a:r>
            <a:r>
              <a:rPr lang="en-US" dirty="0" smtClean="0">
                <a:effectLst/>
              </a:rPr>
              <a:t>rterial blood pressure) </a:t>
            </a:r>
            <a:r>
              <a:rPr lang="el-GR" dirty="0" smtClean="0">
                <a:effectLst/>
              </a:rPr>
              <a:t>στην περίπτωση αρτηρίας </a:t>
            </a:r>
            <a:r>
              <a:rPr lang="en-US" dirty="0" smtClean="0">
                <a:effectLst/>
              </a:rPr>
              <a:t> - </a:t>
            </a:r>
            <a:r>
              <a:rPr lang="el-GR" dirty="0" smtClean="0">
                <a:effectLst/>
              </a:rPr>
              <a:t>ή τάση </a:t>
            </a:r>
            <a:r>
              <a:rPr lang="en-US" dirty="0" smtClean="0">
                <a:effectLst/>
              </a:rPr>
              <a:t>που </a:t>
            </a:r>
            <a:r>
              <a:rPr lang="en-US" dirty="0" err="1" smtClean="0">
                <a:effectLst/>
              </a:rPr>
              <a:t>τείνει</a:t>
            </a:r>
            <a:r>
              <a:rPr lang="en-US" dirty="0" smtClean="0">
                <a:effectLst/>
              </a:rPr>
              <a:t> </a:t>
            </a:r>
            <a:r>
              <a:rPr lang="en-US" dirty="0" err="1" smtClean="0">
                <a:effectLst/>
              </a:rPr>
              <a:t>ν</a:t>
            </a:r>
            <a:r>
              <a:rPr lang="en-US" dirty="0" smtClean="0">
                <a:effectLst/>
              </a:rPr>
              <a:t>α π</a:t>
            </a:r>
            <a:r>
              <a:rPr lang="en-US" dirty="0" err="1" smtClean="0">
                <a:effectLst/>
              </a:rPr>
              <a:t>ροκ</a:t>
            </a:r>
            <a:r>
              <a:rPr lang="en-US" dirty="0" smtClean="0">
                <a:effectLst/>
              </a:rPr>
              <a:t>α</a:t>
            </a:r>
            <a:r>
              <a:rPr lang="en-US" dirty="0" err="1" smtClean="0">
                <a:effectLst/>
              </a:rPr>
              <a:t>λέσει</a:t>
            </a:r>
            <a:r>
              <a:rPr lang="en-US" dirty="0" smtClean="0">
                <a:effectLst/>
              </a:rPr>
              <a:t> πα</a:t>
            </a:r>
            <a:r>
              <a:rPr lang="en-US" dirty="0" err="1" smtClean="0">
                <a:effectLst/>
              </a:rPr>
              <a:t>ρ</a:t>
            </a:r>
            <a:r>
              <a:rPr lang="en-US" dirty="0" smtClean="0">
                <a:effectLst/>
              </a:rPr>
              <a:t>αμόρφωση του α</a:t>
            </a:r>
            <a:r>
              <a:rPr lang="en-US" dirty="0" err="1" smtClean="0">
                <a:effectLst/>
              </a:rPr>
              <a:t>γγει</a:t>
            </a:r>
            <a:r>
              <a:rPr lang="en-US" dirty="0" smtClean="0">
                <a:effectLst/>
              </a:rPr>
              <a:t>α</a:t>
            </a:r>
            <a:r>
              <a:rPr lang="en-US" dirty="0" err="1" smtClean="0">
                <a:effectLst/>
              </a:rPr>
              <a:t>κού</a:t>
            </a:r>
            <a:r>
              <a:rPr lang="en-US" dirty="0" smtClean="0">
                <a:effectLst/>
              </a:rPr>
              <a:t> τοιχώμα</a:t>
            </a:r>
            <a:r>
              <a:rPr lang="en-US" dirty="0" err="1" smtClean="0">
                <a:effectLst/>
              </a:rPr>
              <a:t>τος</a:t>
            </a:r>
            <a:r>
              <a:rPr lang="en-US" dirty="0" smtClean="0">
                <a:effectLst/>
              </a:rPr>
              <a:t> </a:t>
            </a:r>
            <a:r>
              <a:rPr lang="en-US" dirty="0" err="1" smtClean="0">
                <a:effectLst/>
              </a:rPr>
              <a:t>κ</a:t>
            </a:r>
            <a:r>
              <a:rPr lang="en-US" dirty="0" smtClean="0">
                <a:effectLst/>
              </a:rPr>
              <a:t>α</a:t>
            </a:r>
            <a:r>
              <a:rPr lang="en-US" dirty="0" err="1" smtClean="0">
                <a:effectLst/>
              </a:rPr>
              <a:t>τά</a:t>
            </a:r>
            <a:r>
              <a:rPr lang="en-US" dirty="0" smtClean="0">
                <a:effectLst/>
              </a:rPr>
              <a:t> την </a:t>
            </a:r>
            <a:r>
              <a:rPr lang="en-US" dirty="0" err="1" smtClean="0">
                <a:effectLst/>
              </a:rPr>
              <a:t>κ</a:t>
            </a:r>
            <a:r>
              <a:rPr lang="el-GR" dirty="0" smtClean="0">
                <a:effectLst/>
              </a:rPr>
              <a:t>άθετη-ακτινική </a:t>
            </a:r>
            <a:r>
              <a:rPr lang="en-US" dirty="0" err="1" smtClean="0">
                <a:effectLst/>
              </a:rPr>
              <a:t>διεύθυνση</a:t>
            </a:r>
            <a:r>
              <a:rPr lang="en-US" dirty="0" smtClean="0">
                <a:effectLst/>
              </a:rPr>
              <a:t>. </a:t>
            </a:r>
            <a:r>
              <a:rPr lang="en-US" dirty="0" err="1" smtClean="0">
                <a:effectLst/>
              </a:rPr>
              <a:t>Η</a:t>
            </a:r>
            <a:r>
              <a:rPr lang="en-US" dirty="0" smtClean="0">
                <a:effectLst/>
              </a:rPr>
              <a:t> π</a:t>
            </a:r>
            <a:r>
              <a:rPr lang="en-US" dirty="0" err="1" smtClean="0">
                <a:effectLst/>
              </a:rPr>
              <a:t>ίεση</a:t>
            </a:r>
            <a:r>
              <a:rPr lang="en-US" dirty="0" smtClean="0">
                <a:effectLst/>
              </a:rPr>
              <a:t> P </a:t>
            </a:r>
            <a:r>
              <a:rPr lang="en-US" dirty="0" err="1" smtClean="0">
                <a:effectLst/>
              </a:rPr>
              <a:t>εισάγετ</a:t>
            </a:r>
            <a:r>
              <a:rPr lang="en-US" dirty="0" smtClean="0">
                <a:effectLst/>
              </a:rPr>
              <a:t>α</a:t>
            </a:r>
            <a:r>
              <a:rPr lang="en-US" dirty="0" err="1" smtClean="0">
                <a:effectLst/>
              </a:rPr>
              <a:t>ι</a:t>
            </a:r>
            <a:r>
              <a:rPr lang="en-US" dirty="0" smtClean="0">
                <a:effectLst/>
              </a:rPr>
              <a:t> </a:t>
            </a:r>
            <a:r>
              <a:rPr lang="en-US" dirty="0" err="1" smtClean="0">
                <a:effectLst/>
              </a:rPr>
              <a:t>ώς</a:t>
            </a:r>
            <a:r>
              <a:rPr lang="en-US" dirty="0" smtClean="0">
                <a:effectLst/>
              </a:rPr>
              <a:t> απ</a:t>
            </a:r>
            <a:r>
              <a:rPr lang="en-US" dirty="0" err="1" smtClean="0">
                <a:effectLst/>
              </a:rPr>
              <a:t>λούστευση</a:t>
            </a:r>
            <a:r>
              <a:rPr lang="en-US" dirty="0" smtClean="0">
                <a:effectLst/>
              </a:rPr>
              <a:t> </a:t>
            </a:r>
            <a:r>
              <a:rPr lang="en-US" dirty="0" err="1" smtClean="0">
                <a:effectLst/>
              </a:rPr>
              <a:t>της</a:t>
            </a:r>
            <a:r>
              <a:rPr lang="en-US" dirty="0" smtClean="0">
                <a:effectLst/>
              </a:rPr>
              <a:t> </a:t>
            </a:r>
            <a:r>
              <a:rPr lang="en-US" dirty="0" err="1" smtClean="0">
                <a:effectLst/>
              </a:rPr>
              <a:t>δι</a:t>
            </a:r>
            <a:r>
              <a:rPr lang="en-US" dirty="0" smtClean="0">
                <a:effectLst/>
              </a:rPr>
              <a:t>α</a:t>
            </a:r>
            <a:r>
              <a:rPr lang="en-US" dirty="0" err="1" smtClean="0">
                <a:effectLst/>
              </a:rPr>
              <a:t>τοιχωμ</a:t>
            </a:r>
            <a:r>
              <a:rPr lang="en-US" dirty="0" smtClean="0">
                <a:effectLst/>
              </a:rPr>
              <a:t>α</a:t>
            </a:r>
            <a:r>
              <a:rPr lang="en-US" dirty="0" err="1" smtClean="0">
                <a:effectLst/>
              </a:rPr>
              <a:t>τικής</a:t>
            </a:r>
            <a:r>
              <a:rPr lang="en-US" dirty="0" smtClean="0">
                <a:effectLst/>
              </a:rPr>
              <a:t> π</a:t>
            </a:r>
            <a:r>
              <a:rPr lang="en-US" dirty="0" err="1" smtClean="0">
                <a:effectLst/>
              </a:rPr>
              <a:t>ίεσης</a:t>
            </a:r>
            <a:r>
              <a:rPr lang="en-US" dirty="0" smtClean="0">
                <a:effectLst/>
              </a:rPr>
              <a:t> (</a:t>
            </a:r>
            <a:r>
              <a:rPr lang="en-US" dirty="0" err="1" smtClean="0">
                <a:effectLst/>
              </a:rPr>
              <a:t>transmural</a:t>
            </a:r>
            <a:r>
              <a:rPr lang="en-US" dirty="0" smtClean="0">
                <a:effectLst/>
              </a:rPr>
              <a:t> pressure) </a:t>
            </a:r>
            <a:r>
              <a:rPr lang="en-US" dirty="0" err="1" smtClean="0">
                <a:effectLst/>
              </a:rPr>
              <a:t>στον</a:t>
            </a:r>
            <a:r>
              <a:rPr lang="en-US" dirty="0" smtClean="0">
                <a:effectLst/>
              </a:rPr>
              <a:t> </a:t>
            </a:r>
            <a:r>
              <a:rPr lang="en-US" dirty="0" err="1" smtClean="0">
                <a:effectLst/>
              </a:rPr>
              <a:t>τύ</a:t>
            </a:r>
            <a:r>
              <a:rPr lang="en-US" dirty="0" smtClean="0">
                <a:effectLst/>
              </a:rPr>
              <a:t>π</a:t>
            </a:r>
            <a:r>
              <a:rPr lang="en-US" dirty="0" err="1" smtClean="0">
                <a:effectLst/>
              </a:rPr>
              <a:t>ο</a:t>
            </a:r>
            <a:r>
              <a:rPr lang="en-US" dirty="0" smtClean="0">
                <a:effectLst/>
              </a:rPr>
              <a:t> </a:t>
            </a:r>
            <a:r>
              <a:rPr lang="en-US" dirty="0" err="1" smtClean="0">
                <a:effectLst/>
              </a:rPr>
              <a:t>θεωρόντ</a:t>
            </a:r>
            <a:r>
              <a:rPr lang="en-US" dirty="0" smtClean="0">
                <a:effectLst/>
              </a:rPr>
              <a:t>α</a:t>
            </a:r>
            <a:r>
              <a:rPr lang="en-US" dirty="0" err="1" smtClean="0">
                <a:effectLst/>
              </a:rPr>
              <a:t>ς</a:t>
            </a:r>
            <a:r>
              <a:rPr lang="en-US" dirty="0" smtClean="0">
                <a:effectLst/>
              </a:rPr>
              <a:t> </a:t>
            </a:r>
            <a:r>
              <a:rPr lang="en-US" dirty="0" err="1" smtClean="0">
                <a:effectLst/>
              </a:rPr>
              <a:t>ότι</a:t>
            </a:r>
            <a:r>
              <a:rPr lang="en-US" dirty="0" smtClean="0">
                <a:effectLst/>
              </a:rPr>
              <a:t> </a:t>
            </a:r>
            <a:r>
              <a:rPr lang="en-US" dirty="0" err="1" smtClean="0">
                <a:effectLst/>
              </a:rPr>
              <a:t>η</a:t>
            </a:r>
            <a:r>
              <a:rPr lang="en-US" dirty="0" smtClean="0">
                <a:effectLst/>
              </a:rPr>
              <a:t> π</a:t>
            </a:r>
            <a:r>
              <a:rPr lang="en-US" dirty="0" err="1" smtClean="0">
                <a:effectLst/>
              </a:rPr>
              <a:t>ίεση</a:t>
            </a:r>
            <a:r>
              <a:rPr lang="en-US" dirty="0" smtClean="0">
                <a:effectLst/>
              </a:rPr>
              <a:t> που </a:t>
            </a:r>
            <a:r>
              <a:rPr lang="en-US" dirty="0" err="1" smtClean="0">
                <a:effectLst/>
              </a:rPr>
              <a:t>δέχετ</a:t>
            </a:r>
            <a:r>
              <a:rPr lang="en-US" dirty="0" smtClean="0">
                <a:effectLst/>
              </a:rPr>
              <a:t>α</a:t>
            </a:r>
            <a:r>
              <a:rPr lang="en-US" dirty="0" err="1" smtClean="0">
                <a:effectLst/>
              </a:rPr>
              <a:t>ι</a:t>
            </a:r>
            <a:r>
              <a:rPr lang="en-US" dirty="0" smtClean="0">
                <a:effectLst/>
              </a:rPr>
              <a:t> </a:t>
            </a:r>
            <a:r>
              <a:rPr lang="en-US" dirty="0" err="1" smtClean="0">
                <a:effectLst/>
              </a:rPr>
              <a:t>το</a:t>
            </a:r>
            <a:r>
              <a:rPr lang="en-US" dirty="0" smtClean="0">
                <a:effectLst/>
              </a:rPr>
              <a:t> α</a:t>
            </a:r>
            <a:r>
              <a:rPr lang="en-US" dirty="0" err="1" smtClean="0">
                <a:effectLst/>
              </a:rPr>
              <a:t>γγει</a:t>
            </a:r>
            <a:r>
              <a:rPr lang="en-US" dirty="0" smtClean="0">
                <a:effectLst/>
              </a:rPr>
              <a:t>α</a:t>
            </a:r>
            <a:r>
              <a:rPr lang="en-US" dirty="0" err="1" smtClean="0">
                <a:effectLst/>
              </a:rPr>
              <a:t>κό</a:t>
            </a:r>
            <a:r>
              <a:rPr lang="en-US" dirty="0" smtClean="0">
                <a:effectLst/>
              </a:rPr>
              <a:t> </a:t>
            </a:r>
            <a:r>
              <a:rPr lang="en-US" dirty="0" err="1" smtClean="0">
                <a:effectLst/>
              </a:rPr>
              <a:t>τοίχωμ</a:t>
            </a:r>
            <a:r>
              <a:rPr lang="en-US" dirty="0" smtClean="0">
                <a:effectLst/>
              </a:rPr>
              <a:t>α στην </a:t>
            </a:r>
            <a:r>
              <a:rPr lang="en-US" dirty="0" err="1" smtClean="0">
                <a:effectLst/>
              </a:rPr>
              <a:t>εξωτερική</a:t>
            </a:r>
            <a:r>
              <a:rPr lang="en-US" dirty="0" smtClean="0">
                <a:effectLst/>
              </a:rPr>
              <a:t> του επ</a:t>
            </a:r>
            <a:r>
              <a:rPr lang="en-US" dirty="0" err="1" smtClean="0">
                <a:effectLst/>
              </a:rPr>
              <a:t>ιφάνει</a:t>
            </a:r>
            <a:r>
              <a:rPr lang="en-US" dirty="0" smtClean="0">
                <a:effectLst/>
              </a:rPr>
              <a:t>α απ</a:t>
            </a:r>
            <a:r>
              <a:rPr lang="en-US" dirty="0" err="1" smtClean="0">
                <a:effectLst/>
              </a:rPr>
              <a:t>ό</a:t>
            </a:r>
            <a:r>
              <a:rPr lang="en-US" dirty="0" smtClean="0">
                <a:effectLst/>
              </a:rPr>
              <a:t> τους π</a:t>
            </a:r>
            <a:r>
              <a:rPr lang="en-US" dirty="0" err="1" smtClean="0">
                <a:effectLst/>
              </a:rPr>
              <a:t>ερι</a:t>
            </a:r>
            <a:r>
              <a:rPr lang="en-US" dirty="0" smtClean="0">
                <a:effectLst/>
              </a:rPr>
              <a:t>α</a:t>
            </a:r>
            <a:r>
              <a:rPr lang="en-US" dirty="0" err="1" smtClean="0">
                <a:effectLst/>
              </a:rPr>
              <a:t>γγει</a:t>
            </a:r>
            <a:r>
              <a:rPr lang="en-US" dirty="0" smtClean="0">
                <a:effectLst/>
              </a:rPr>
              <a:t>α</a:t>
            </a:r>
            <a:r>
              <a:rPr lang="en-US" dirty="0" err="1" smtClean="0">
                <a:effectLst/>
              </a:rPr>
              <a:t>κούς</a:t>
            </a:r>
            <a:r>
              <a:rPr lang="en-US" dirty="0" smtClean="0">
                <a:effectLst/>
              </a:rPr>
              <a:t> </a:t>
            </a:r>
            <a:r>
              <a:rPr lang="en-US" dirty="0" err="1" smtClean="0">
                <a:effectLst/>
              </a:rPr>
              <a:t>ιστούς</a:t>
            </a:r>
            <a:r>
              <a:rPr lang="en-US" dirty="0" smtClean="0">
                <a:effectLst/>
              </a:rPr>
              <a:t> είνα</a:t>
            </a:r>
            <a:r>
              <a:rPr lang="en-US" dirty="0" err="1" smtClean="0">
                <a:effectLst/>
              </a:rPr>
              <a:t>ι</a:t>
            </a:r>
            <a:r>
              <a:rPr lang="en-US" dirty="0" smtClean="0">
                <a:effectLst/>
              </a:rPr>
              <a:t> </a:t>
            </a:r>
            <a:r>
              <a:rPr lang="en-US" dirty="0" err="1" smtClean="0">
                <a:effectLst/>
              </a:rPr>
              <a:t>μηδενική</a:t>
            </a:r>
            <a:r>
              <a:rPr lang="en-US" dirty="0" smtClean="0">
                <a:effectLst/>
              </a:rPr>
              <a:t> </a:t>
            </a:r>
            <a:r>
              <a:rPr lang="en-US" dirty="0" err="1" smtClean="0">
                <a:effectLst/>
              </a:rPr>
              <a:t>κ</a:t>
            </a:r>
            <a:r>
              <a:rPr lang="en-US" dirty="0" smtClean="0">
                <a:effectLst/>
              </a:rPr>
              <a:t>α</a:t>
            </a:r>
            <a:r>
              <a:rPr lang="en-US" dirty="0" err="1" smtClean="0">
                <a:effectLst/>
              </a:rPr>
              <a:t>ι</a:t>
            </a:r>
            <a:r>
              <a:rPr lang="en-US" dirty="0" smtClean="0">
                <a:effectLst/>
              </a:rPr>
              <a:t> </a:t>
            </a:r>
            <a:r>
              <a:rPr lang="en-US" dirty="0" err="1" smtClean="0">
                <a:effectLst/>
              </a:rPr>
              <a:t>άρ</a:t>
            </a:r>
            <a:r>
              <a:rPr lang="en-US" dirty="0" smtClean="0">
                <a:effectLst/>
              </a:rPr>
              <a:t>α </a:t>
            </a:r>
            <a:r>
              <a:rPr lang="en-US" dirty="0" err="1" smtClean="0">
                <a:effectLst/>
              </a:rPr>
              <a:t>η</a:t>
            </a:r>
            <a:r>
              <a:rPr lang="en-US" dirty="0" smtClean="0">
                <a:effectLst/>
              </a:rPr>
              <a:t> </a:t>
            </a:r>
            <a:r>
              <a:rPr lang="en-US" dirty="0" err="1" smtClean="0">
                <a:effectLst/>
              </a:rPr>
              <a:t>δι</a:t>
            </a:r>
            <a:r>
              <a:rPr lang="en-US" dirty="0" smtClean="0">
                <a:effectLst/>
              </a:rPr>
              <a:t>α</a:t>
            </a:r>
            <a:r>
              <a:rPr lang="en-US" dirty="0" err="1" smtClean="0">
                <a:effectLst/>
              </a:rPr>
              <a:t>τοιχω</a:t>
            </a:r>
            <a:r>
              <a:rPr lang="el-GR" dirty="0" smtClean="0">
                <a:effectLst/>
              </a:rPr>
              <a:t>μα</a:t>
            </a:r>
            <a:r>
              <a:rPr lang="en-US" dirty="0" err="1" smtClean="0">
                <a:effectLst/>
              </a:rPr>
              <a:t>τική</a:t>
            </a:r>
            <a:r>
              <a:rPr lang="en-US" dirty="0" smtClean="0">
                <a:effectLst/>
              </a:rPr>
              <a:t> π</a:t>
            </a:r>
            <a:r>
              <a:rPr lang="en-US" dirty="0" err="1" smtClean="0">
                <a:effectLst/>
              </a:rPr>
              <a:t>ίεση</a:t>
            </a:r>
            <a:r>
              <a:rPr lang="en-US" dirty="0" smtClean="0">
                <a:effectLst/>
              </a:rPr>
              <a:t> είνα</a:t>
            </a:r>
            <a:r>
              <a:rPr lang="en-US" dirty="0" err="1" smtClean="0">
                <a:effectLst/>
              </a:rPr>
              <a:t>ι</a:t>
            </a:r>
            <a:r>
              <a:rPr lang="en-US" dirty="0" smtClean="0">
                <a:effectLst/>
              </a:rPr>
              <a:t> </a:t>
            </a:r>
            <a:r>
              <a:rPr lang="en-US" dirty="0" err="1" smtClean="0">
                <a:effectLst/>
              </a:rPr>
              <a:t>ίση</a:t>
            </a:r>
            <a:r>
              <a:rPr lang="en-US" dirty="0" smtClean="0">
                <a:effectLst/>
              </a:rPr>
              <a:t> με την α</a:t>
            </a:r>
            <a:r>
              <a:rPr lang="en-US" dirty="0" err="1" smtClean="0">
                <a:effectLst/>
              </a:rPr>
              <a:t>ρτηρι</a:t>
            </a:r>
            <a:r>
              <a:rPr lang="en-US" dirty="0" smtClean="0">
                <a:effectLst/>
              </a:rPr>
              <a:t>α</a:t>
            </a:r>
            <a:r>
              <a:rPr lang="en-US" dirty="0" err="1" smtClean="0">
                <a:effectLst/>
              </a:rPr>
              <a:t>κή</a:t>
            </a:r>
            <a:r>
              <a:rPr lang="en-US" dirty="0" smtClean="0">
                <a:effectLst/>
              </a:rPr>
              <a:t>  π</a:t>
            </a:r>
            <a:r>
              <a:rPr lang="en-US" dirty="0" err="1" smtClean="0">
                <a:effectLst/>
              </a:rPr>
              <a:t>ίεση</a:t>
            </a:r>
            <a:r>
              <a:rPr lang="en-US" dirty="0" smtClean="0">
                <a:effectLst/>
              </a:rPr>
              <a:t> P.  </a:t>
            </a:r>
          </a:p>
          <a:p>
            <a:r>
              <a:rPr lang="en-US" dirty="0" smtClean="0">
                <a:effectLst/>
              </a:rPr>
              <a:t>r: </a:t>
            </a:r>
            <a:r>
              <a:rPr lang="en-US" dirty="0" err="1" smtClean="0">
                <a:effectLst/>
              </a:rPr>
              <a:t>η</a:t>
            </a:r>
            <a:r>
              <a:rPr lang="en-US" dirty="0" smtClean="0">
                <a:effectLst/>
              </a:rPr>
              <a:t> </a:t>
            </a:r>
            <a:r>
              <a:rPr lang="en-US" dirty="0" err="1" smtClean="0">
                <a:effectLst/>
              </a:rPr>
              <a:t>εσωτερική</a:t>
            </a:r>
            <a:r>
              <a:rPr lang="en-US" dirty="0" smtClean="0">
                <a:effectLst/>
              </a:rPr>
              <a:t> α</a:t>
            </a:r>
            <a:r>
              <a:rPr lang="en-US" dirty="0" err="1" smtClean="0">
                <a:effectLst/>
              </a:rPr>
              <a:t>κτίν</a:t>
            </a:r>
            <a:r>
              <a:rPr lang="en-US" dirty="0" smtClean="0">
                <a:effectLst/>
              </a:rPr>
              <a:t>α του αγγείου </a:t>
            </a:r>
          </a:p>
          <a:p>
            <a:r>
              <a:rPr lang="en-US" dirty="0" smtClean="0">
                <a:effectLst/>
              </a:rPr>
              <a:t>w: </a:t>
            </a:r>
            <a:r>
              <a:rPr lang="en-US" dirty="0" err="1" smtClean="0">
                <a:effectLst/>
              </a:rPr>
              <a:t>το</a:t>
            </a:r>
            <a:r>
              <a:rPr lang="en-US" dirty="0" smtClean="0">
                <a:effectLst/>
              </a:rPr>
              <a:t> π</a:t>
            </a:r>
            <a:r>
              <a:rPr lang="en-US" dirty="0" err="1" smtClean="0">
                <a:effectLst/>
              </a:rPr>
              <a:t>άχος</a:t>
            </a:r>
            <a:r>
              <a:rPr lang="en-US" dirty="0" smtClean="0">
                <a:effectLst/>
              </a:rPr>
              <a:t> του τοιχώμα</a:t>
            </a:r>
            <a:r>
              <a:rPr lang="en-US" dirty="0" err="1" smtClean="0">
                <a:effectLst/>
              </a:rPr>
              <a:t>τος</a:t>
            </a:r>
            <a:r>
              <a:rPr lang="en-US" dirty="0" smtClean="0">
                <a:effectLst/>
              </a:rPr>
              <a:t> </a:t>
            </a:r>
            <a:r>
              <a:rPr lang="en-US" dirty="0" err="1" smtClean="0">
                <a:effectLst/>
              </a:rPr>
              <a:t>της</a:t>
            </a:r>
            <a:r>
              <a:rPr lang="en-US" dirty="0" smtClean="0">
                <a:effectLst/>
              </a:rPr>
              <a:t> αγγείου</a:t>
            </a:r>
          </a:p>
          <a:p>
            <a:endParaRPr lang="en-US" sz="1200" dirty="0">
              <a:latin typeface="Times New Roman"/>
              <a:cs typeface="Times New Roman"/>
            </a:endParaRPr>
          </a:p>
        </p:txBody>
      </p:sp>
      <p:sp>
        <p:nvSpPr>
          <p:cNvPr id="4" name="Slide Number Placeholder 3"/>
          <p:cNvSpPr>
            <a:spLocks noGrp="1"/>
          </p:cNvSpPr>
          <p:nvPr>
            <p:ph type="sldNum" sz="quarter" idx="10"/>
          </p:nvPr>
        </p:nvSpPr>
        <p:spPr/>
        <p:txBody>
          <a:bodyPr/>
          <a:lstStyle/>
          <a:p>
            <a:fld id="{8AA025F3-D531-D44B-9D52-49A75C2D7F8C}" type="slidenum">
              <a:rPr lang="en-US" smtClean="0"/>
              <a:t>57</a:t>
            </a:fld>
            <a:endParaRPr lang="en-US"/>
          </a:p>
        </p:txBody>
      </p:sp>
    </p:spTree>
    <p:extLst>
      <p:ext uri="{BB962C8B-B14F-4D97-AF65-F5344CB8AC3E}">
        <p14:creationId xmlns:p14="http://schemas.microsoft.com/office/powerpoint/2010/main" val="3617284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4B1C472-FCA1-6D42-A55F-22557297ED6D}" type="slidenum">
              <a:rPr lang="el-GR"/>
              <a:pPr eaLnBrk="1" hangingPunct="1"/>
              <a:t>14</a:t>
            </a:fld>
            <a:endParaRPr lang="el-G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1" i="0" kern="1200" dirty="0" smtClean="0">
                <a:solidFill>
                  <a:schemeClr val="tx1"/>
                </a:solidFill>
                <a:effectLst/>
                <a:latin typeface="+mn-lt"/>
                <a:ea typeface="+mn-ea"/>
                <a:cs typeface="+mn-cs"/>
              </a:rPr>
              <a:t>Σχήμα: </a:t>
            </a:r>
            <a:r>
              <a:rPr lang="en-US" sz="1200" i="0" kern="1200" dirty="0" err="1" smtClean="0">
                <a:solidFill>
                  <a:schemeClr val="tx1"/>
                </a:solidFill>
                <a:effectLst/>
                <a:latin typeface="+mn-lt"/>
                <a:ea typeface="+mn-ea"/>
                <a:cs typeface="+mn-cs"/>
              </a:rPr>
              <a:t>σχημ</a:t>
            </a:r>
            <a:r>
              <a:rPr lang="en-US" sz="1200" i="0" kern="1200" dirty="0" smtClean="0">
                <a:solidFill>
                  <a:schemeClr val="tx1"/>
                </a:solidFill>
                <a:effectLst/>
                <a:latin typeface="+mn-lt"/>
                <a:ea typeface="+mn-ea"/>
                <a:cs typeface="+mn-cs"/>
              </a:rPr>
              <a:t>α</a:t>
            </a:r>
            <a:r>
              <a:rPr lang="en-US" sz="1200" i="0" kern="1200" dirty="0" err="1" smtClean="0">
                <a:solidFill>
                  <a:schemeClr val="tx1"/>
                </a:solidFill>
                <a:effectLst/>
                <a:latin typeface="+mn-lt"/>
                <a:ea typeface="+mn-ea"/>
                <a:cs typeface="+mn-cs"/>
              </a:rPr>
              <a:t>τική</a:t>
            </a:r>
            <a:r>
              <a:rPr lang="en-US" sz="1200" i="0" kern="1200" dirty="0" smtClean="0">
                <a:solidFill>
                  <a:schemeClr val="tx1"/>
                </a:solidFill>
                <a:effectLst/>
                <a:latin typeface="+mn-lt"/>
                <a:ea typeface="+mn-ea"/>
                <a:cs typeface="+mn-cs"/>
              </a:rPr>
              <a:t> πα</a:t>
            </a:r>
            <a:r>
              <a:rPr lang="en-US" sz="1200" i="0" kern="1200" dirty="0" err="1" smtClean="0">
                <a:solidFill>
                  <a:schemeClr val="tx1"/>
                </a:solidFill>
                <a:effectLst/>
                <a:latin typeface="+mn-lt"/>
                <a:ea typeface="+mn-ea"/>
                <a:cs typeface="+mn-cs"/>
              </a:rPr>
              <a:t>ρουσί</a:t>
            </a:r>
            <a:r>
              <a:rPr lang="en-US" sz="1200" i="0" kern="1200" dirty="0" smtClean="0">
                <a:solidFill>
                  <a:schemeClr val="tx1"/>
                </a:solidFill>
                <a:effectLst/>
                <a:latin typeface="+mn-lt"/>
                <a:ea typeface="+mn-ea"/>
                <a:cs typeface="+mn-cs"/>
              </a:rPr>
              <a:t>α</a:t>
            </a:r>
            <a:r>
              <a:rPr lang="en-US" sz="1200" i="0" kern="1200" dirty="0" err="1" smtClean="0">
                <a:solidFill>
                  <a:schemeClr val="tx1"/>
                </a:solidFill>
                <a:effectLst/>
                <a:latin typeface="+mn-lt"/>
                <a:ea typeface="+mn-ea"/>
                <a:cs typeface="+mn-cs"/>
              </a:rPr>
              <a:t>ση</a:t>
            </a:r>
            <a:r>
              <a:rPr lang="en-US" sz="1200" i="0" kern="1200" dirty="0" smtClean="0">
                <a:solidFill>
                  <a:schemeClr val="tx1"/>
                </a:solidFill>
                <a:effectLst/>
                <a:latin typeface="+mn-lt"/>
                <a:ea typeface="+mn-ea"/>
                <a:cs typeface="+mn-cs"/>
              </a:rPr>
              <a:t> των </a:t>
            </a:r>
            <a:r>
              <a:rPr lang="en-US" sz="1200" i="0" kern="1200" dirty="0" err="1" smtClean="0">
                <a:solidFill>
                  <a:schemeClr val="tx1"/>
                </a:solidFill>
                <a:effectLst/>
                <a:latin typeface="+mn-lt"/>
                <a:ea typeface="+mn-ea"/>
                <a:cs typeface="+mn-cs"/>
              </a:rPr>
              <a:t>δύο</a:t>
            </a:r>
            <a:r>
              <a:rPr lang="en-US" sz="1200" i="0" kern="1200" dirty="0" smtClean="0">
                <a:solidFill>
                  <a:schemeClr val="tx1"/>
                </a:solidFill>
                <a:effectLst/>
                <a:latin typeface="+mn-lt"/>
                <a:ea typeface="+mn-ea"/>
                <a:cs typeface="+mn-cs"/>
              </a:rPr>
              <a:t> βα</a:t>
            </a:r>
            <a:r>
              <a:rPr lang="en-US" sz="1200" i="0" kern="1200" dirty="0" err="1" smtClean="0">
                <a:solidFill>
                  <a:schemeClr val="tx1"/>
                </a:solidFill>
                <a:effectLst/>
                <a:latin typeface="+mn-lt"/>
                <a:ea typeface="+mn-ea"/>
                <a:cs typeface="+mn-cs"/>
              </a:rPr>
              <a:t>σικών</a:t>
            </a:r>
            <a:r>
              <a:rPr lang="en-US" sz="1200" i="0" kern="1200" dirty="0" smtClean="0">
                <a:solidFill>
                  <a:schemeClr val="tx1"/>
                </a:solidFill>
                <a:effectLst/>
                <a:latin typeface="+mn-lt"/>
                <a:ea typeface="+mn-ea"/>
                <a:cs typeface="+mn-cs"/>
              </a:rPr>
              <a:t> </a:t>
            </a:r>
            <a:r>
              <a:rPr lang="en-US" sz="1200" i="0" kern="1200" dirty="0" err="1" smtClean="0">
                <a:solidFill>
                  <a:schemeClr val="tx1"/>
                </a:solidFill>
                <a:effectLst/>
                <a:latin typeface="+mn-lt"/>
                <a:ea typeface="+mn-ea"/>
                <a:cs typeface="+mn-cs"/>
              </a:rPr>
              <a:t>μηχ</a:t>
            </a:r>
            <a:r>
              <a:rPr lang="en-US" sz="1200" i="0" kern="1200" dirty="0" smtClean="0">
                <a:solidFill>
                  <a:schemeClr val="tx1"/>
                </a:solidFill>
                <a:effectLst/>
                <a:latin typeface="+mn-lt"/>
                <a:ea typeface="+mn-ea"/>
                <a:cs typeface="+mn-cs"/>
              </a:rPr>
              <a:t>α</a:t>
            </a:r>
            <a:r>
              <a:rPr lang="en-US" sz="1200" i="0" kern="1200" dirty="0" err="1" smtClean="0">
                <a:solidFill>
                  <a:schemeClr val="tx1"/>
                </a:solidFill>
                <a:effectLst/>
                <a:latin typeface="+mn-lt"/>
                <a:ea typeface="+mn-ea"/>
                <a:cs typeface="+mn-cs"/>
              </a:rPr>
              <a:t>νικών</a:t>
            </a:r>
            <a:r>
              <a:rPr lang="en-US" sz="1200" i="0" kern="1200" dirty="0" smtClean="0">
                <a:solidFill>
                  <a:schemeClr val="tx1"/>
                </a:solidFill>
                <a:effectLst/>
                <a:latin typeface="+mn-lt"/>
                <a:ea typeface="+mn-ea"/>
                <a:cs typeface="+mn-cs"/>
              </a:rPr>
              <a:t> </a:t>
            </a:r>
            <a:r>
              <a:rPr lang="en-US" sz="1200" i="0" kern="1200" dirty="0" err="1" smtClean="0">
                <a:solidFill>
                  <a:schemeClr val="tx1"/>
                </a:solidFill>
                <a:effectLst/>
                <a:latin typeface="+mn-lt"/>
                <a:ea typeface="+mn-ea"/>
                <a:cs typeface="+mn-cs"/>
              </a:rPr>
              <a:t>ερεθισμάτων</a:t>
            </a:r>
            <a:r>
              <a:rPr lang="en-US" sz="1200" i="0" kern="1200" dirty="0" smtClean="0">
                <a:solidFill>
                  <a:schemeClr val="tx1"/>
                </a:solidFill>
                <a:effectLst/>
                <a:latin typeface="+mn-lt"/>
                <a:ea typeface="+mn-ea"/>
                <a:cs typeface="+mn-cs"/>
              </a:rPr>
              <a:t> </a:t>
            </a:r>
            <a:r>
              <a:rPr lang="en-US" sz="1200" i="0" kern="1200" dirty="0" err="1" smtClean="0">
                <a:solidFill>
                  <a:schemeClr val="tx1"/>
                </a:solidFill>
                <a:effectLst/>
                <a:latin typeface="+mn-lt"/>
                <a:ea typeface="+mn-ea"/>
                <a:cs typeface="+mn-cs"/>
              </a:rPr>
              <a:t>κ</a:t>
            </a:r>
            <a:r>
              <a:rPr lang="en-US" sz="1200" i="0" kern="1200" dirty="0" smtClean="0">
                <a:solidFill>
                  <a:schemeClr val="tx1"/>
                </a:solidFill>
                <a:effectLst/>
                <a:latin typeface="+mn-lt"/>
                <a:ea typeface="+mn-ea"/>
                <a:cs typeface="+mn-cs"/>
              </a:rPr>
              <a:t>α</a:t>
            </a:r>
            <a:r>
              <a:rPr lang="en-US" sz="1200" i="0" kern="1200" dirty="0" err="1" smtClean="0">
                <a:solidFill>
                  <a:schemeClr val="tx1"/>
                </a:solidFill>
                <a:effectLst/>
                <a:latin typeface="+mn-lt"/>
                <a:ea typeface="+mn-ea"/>
                <a:cs typeface="+mn-cs"/>
              </a:rPr>
              <a:t>ι</a:t>
            </a:r>
            <a:r>
              <a:rPr lang="en-US" sz="1200" i="0" kern="1200" dirty="0" smtClean="0">
                <a:solidFill>
                  <a:schemeClr val="tx1"/>
                </a:solidFill>
                <a:effectLst/>
                <a:latin typeface="+mn-lt"/>
                <a:ea typeface="+mn-ea"/>
                <a:cs typeface="+mn-cs"/>
              </a:rPr>
              <a:t> </a:t>
            </a:r>
            <a:r>
              <a:rPr lang="en-US" sz="1200" i="0" kern="1200" dirty="0" err="1" smtClean="0">
                <a:solidFill>
                  <a:schemeClr val="tx1"/>
                </a:solidFill>
                <a:effectLst/>
                <a:latin typeface="+mn-lt"/>
                <a:ea typeface="+mn-ea"/>
                <a:cs typeface="+mn-cs"/>
              </a:rPr>
              <a:t>της</a:t>
            </a:r>
            <a:r>
              <a:rPr lang="en-US" sz="1200" i="0" kern="1200" dirty="0" smtClean="0">
                <a:solidFill>
                  <a:schemeClr val="tx1"/>
                </a:solidFill>
                <a:effectLst/>
                <a:latin typeface="+mn-lt"/>
                <a:ea typeface="+mn-ea"/>
                <a:cs typeface="+mn-cs"/>
              </a:rPr>
              <a:t> α</a:t>
            </a:r>
            <a:r>
              <a:rPr lang="en-US" sz="1200" i="0" kern="1200" dirty="0" err="1" smtClean="0">
                <a:solidFill>
                  <a:schemeClr val="tx1"/>
                </a:solidFill>
                <a:effectLst/>
                <a:latin typeface="+mn-lt"/>
                <a:ea typeface="+mn-ea"/>
                <a:cs typeface="+mn-cs"/>
              </a:rPr>
              <a:t>λληλουχί</a:t>
            </a:r>
            <a:r>
              <a:rPr lang="en-US" sz="1200" i="0" kern="1200" dirty="0" smtClean="0">
                <a:solidFill>
                  <a:schemeClr val="tx1"/>
                </a:solidFill>
                <a:effectLst/>
                <a:latin typeface="+mn-lt"/>
                <a:ea typeface="+mn-ea"/>
                <a:cs typeface="+mn-cs"/>
              </a:rPr>
              <a:t>α</a:t>
            </a:r>
            <a:r>
              <a:rPr lang="en-US" sz="1200" i="0" kern="1200" dirty="0" err="1" smtClean="0">
                <a:solidFill>
                  <a:schemeClr val="tx1"/>
                </a:solidFill>
                <a:effectLst/>
                <a:latin typeface="+mn-lt"/>
                <a:ea typeface="+mn-ea"/>
                <a:cs typeface="+mn-cs"/>
              </a:rPr>
              <a:t>ς</a:t>
            </a:r>
            <a:r>
              <a:rPr lang="en-US" sz="1200" i="0" kern="1200" dirty="0" smtClean="0">
                <a:solidFill>
                  <a:schemeClr val="tx1"/>
                </a:solidFill>
                <a:effectLst/>
                <a:latin typeface="+mn-lt"/>
                <a:ea typeface="+mn-ea"/>
                <a:cs typeface="+mn-cs"/>
              </a:rPr>
              <a:t> </a:t>
            </a:r>
            <a:r>
              <a:rPr lang="en-US" sz="1200" i="0" kern="1200" dirty="0" err="1" smtClean="0">
                <a:solidFill>
                  <a:schemeClr val="tx1"/>
                </a:solidFill>
                <a:effectLst/>
                <a:latin typeface="+mn-lt"/>
                <a:ea typeface="+mn-ea"/>
                <a:cs typeface="+mn-cs"/>
              </a:rPr>
              <a:t>διέγερσης</a:t>
            </a:r>
            <a:r>
              <a:rPr lang="en-US" sz="1200" i="0" kern="1200" dirty="0" smtClean="0">
                <a:solidFill>
                  <a:schemeClr val="tx1"/>
                </a:solidFill>
                <a:effectLst/>
                <a:latin typeface="+mn-lt"/>
                <a:ea typeface="+mn-ea"/>
                <a:cs typeface="+mn-cs"/>
              </a:rPr>
              <a:t>-α</a:t>
            </a:r>
            <a:r>
              <a:rPr lang="en-US" sz="1200" i="0" kern="1200" dirty="0" err="1" smtClean="0">
                <a:solidFill>
                  <a:schemeClr val="tx1"/>
                </a:solidFill>
                <a:effectLst/>
                <a:latin typeface="+mn-lt"/>
                <a:ea typeface="+mn-ea"/>
                <a:cs typeface="+mn-cs"/>
              </a:rPr>
              <a:t>ν</a:t>
            </a:r>
            <a:r>
              <a:rPr lang="en-US" sz="1200" i="0" kern="1200" dirty="0" smtClean="0">
                <a:solidFill>
                  <a:schemeClr val="tx1"/>
                </a:solidFill>
                <a:effectLst/>
                <a:latin typeface="+mn-lt"/>
                <a:ea typeface="+mn-ea"/>
                <a:cs typeface="+mn-cs"/>
              </a:rPr>
              <a:t>α</a:t>
            </a:r>
            <a:r>
              <a:rPr lang="en-US" sz="1200" i="0" kern="1200" dirty="0" err="1" smtClean="0">
                <a:solidFill>
                  <a:schemeClr val="tx1"/>
                </a:solidFill>
                <a:effectLst/>
                <a:latin typeface="+mn-lt"/>
                <a:ea typeface="+mn-ea"/>
                <a:cs typeface="+mn-cs"/>
              </a:rPr>
              <a:t>δι</a:t>
            </a:r>
            <a:r>
              <a:rPr lang="en-US" sz="1200" i="0" kern="1200" dirty="0" smtClean="0">
                <a:solidFill>
                  <a:schemeClr val="tx1"/>
                </a:solidFill>
                <a:effectLst/>
                <a:latin typeface="+mn-lt"/>
                <a:ea typeface="+mn-ea"/>
                <a:cs typeface="+mn-cs"/>
              </a:rPr>
              <a:t>α</a:t>
            </a:r>
            <a:r>
              <a:rPr lang="en-US" sz="1200" i="0" kern="1200" dirty="0" err="1" smtClean="0">
                <a:solidFill>
                  <a:schemeClr val="tx1"/>
                </a:solidFill>
                <a:effectLst/>
                <a:latin typeface="+mn-lt"/>
                <a:ea typeface="+mn-ea"/>
                <a:cs typeface="+mn-cs"/>
              </a:rPr>
              <a:t>μόρφωσης</a:t>
            </a:r>
            <a:r>
              <a:rPr lang="en-US" sz="1200" i="0" kern="1200" dirty="0" smtClean="0">
                <a:solidFill>
                  <a:schemeClr val="tx1"/>
                </a:solidFill>
                <a:effectLst/>
                <a:latin typeface="+mn-lt"/>
                <a:ea typeface="+mn-ea"/>
                <a:cs typeface="+mn-cs"/>
              </a:rPr>
              <a:t> του α</a:t>
            </a:r>
            <a:r>
              <a:rPr lang="en-US" sz="1200" i="0" kern="1200" dirty="0" err="1" smtClean="0">
                <a:solidFill>
                  <a:schemeClr val="tx1"/>
                </a:solidFill>
                <a:effectLst/>
                <a:latin typeface="+mn-lt"/>
                <a:ea typeface="+mn-ea"/>
                <a:cs typeface="+mn-cs"/>
              </a:rPr>
              <a:t>γγει</a:t>
            </a:r>
            <a:r>
              <a:rPr lang="en-US" sz="1200" i="0" kern="1200" dirty="0" smtClean="0">
                <a:solidFill>
                  <a:schemeClr val="tx1"/>
                </a:solidFill>
                <a:effectLst/>
                <a:latin typeface="+mn-lt"/>
                <a:ea typeface="+mn-ea"/>
                <a:cs typeface="+mn-cs"/>
              </a:rPr>
              <a:t>α</a:t>
            </a:r>
            <a:r>
              <a:rPr lang="en-US" sz="1200" i="0" kern="1200" dirty="0" err="1" smtClean="0">
                <a:solidFill>
                  <a:schemeClr val="tx1"/>
                </a:solidFill>
                <a:effectLst/>
                <a:latin typeface="+mn-lt"/>
                <a:ea typeface="+mn-ea"/>
                <a:cs typeface="+mn-cs"/>
              </a:rPr>
              <a:t>κού</a:t>
            </a:r>
            <a:r>
              <a:rPr lang="en-US" sz="1200" i="0" kern="1200" dirty="0" smtClean="0">
                <a:solidFill>
                  <a:schemeClr val="tx1"/>
                </a:solidFill>
                <a:effectLst/>
                <a:latin typeface="+mn-lt"/>
                <a:ea typeface="+mn-ea"/>
                <a:cs typeface="+mn-cs"/>
              </a:rPr>
              <a:t> τοιχώμα</a:t>
            </a:r>
            <a:r>
              <a:rPr lang="en-US" sz="1200" i="0" kern="1200" dirty="0" err="1" smtClean="0">
                <a:solidFill>
                  <a:schemeClr val="tx1"/>
                </a:solidFill>
                <a:effectLst/>
                <a:latin typeface="+mn-lt"/>
                <a:ea typeface="+mn-ea"/>
                <a:cs typeface="+mn-cs"/>
              </a:rPr>
              <a:t>τος</a:t>
            </a:r>
            <a:r>
              <a:rPr lang="el-GR" sz="1200" i="0" kern="1200" dirty="0" smtClean="0">
                <a:solidFill>
                  <a:schemeClr val="tx1"/>
                </a:solidFill>
                <a:effectLst/>
                <a:latin typeface="+mn-lt"/>
                <a:ea typeface="+mn-ea"/>
                <a:cs typeface="+mn-cs"/>
              </a:rPr>
              <a:t>:</a:t>
            </a:r>
            <a:r>
              <a:rPr lang="el-GR" sz="1200" b="1" i="0" kern="1200" dirty="0" smtClean="0">
                <a:solidFill>
                  <a:schemeClr val="tx1"/>
                </a:solidFill>
                <a:effectLst/>
                <a:latin typeface="+mn-lt"/>
                <a:ea typeface="+mn-ea"/>
                <a:cs typeface="+mn-cs"/>
              </a:rPr>
              <a:t> </a:t>
            </a:r>
            <a:r>
              <a:rPr lang="el-GR" sz="1200" b="0" i="0" kern="1200" dirty="0" smtClean="0">
                <a:solidFill>
                  <a:schemeClr val="tx1"/>
                </a:solidFill>
                <a:effectLst/>
                <a:latin typeface="+mn-lt"/>
                <a:ea typeface="+mn-ea"/>
                <a:cs typeface="+mn-cs"/>
              </a:rPr>
              <a:t>α. διατοιχωματική τάση  </a:t>
            </a:r>
            <a:r>
              <a:rPr lang="el-GR" sz="1200" b="0" i="0" u="sng" kern="1200" dirty="0" smtClean="0">
                <a:solidFill>
                  <a:srgbClr val="FF0000"/>
                </a:solidFill>
                <a:effectLst/>
                <a:latin typeface="+mn-lt"/>
                <a:ea typeface="+mn-ea"/>
                <a:cs typeface="+mn-cs"/>
              </a:rPr>
              <a:t>(όρος που</a:t>
            </a:r>
            <a:r>
              <a:rPr lang="el-GR" sz="1200" b="0" i="0" u="sng" kern="1200" baseline="0" dirty="0" smtClean="0">
                <a:solidFill>
                  <a:srgbClr val="FF0000"/>
                </a:solidFill>
                <a:effectLst/>
                <a:latin typeface="+mn-lt"/>
                <a:ea typeface="+mn-ea"/>
                <a:cs typeface="+mn-cs"/>
              </a:rPr>
              <a:t> αποδίδεται </a:t>
            </a:r>
            <a:r>
              <a:rPr lang="el-GR" sz="1200" b="0" i="0" u="sng" kern="1200" dirty="0" smtClean="0">
                <a:solidFill>
                  <a:srgbClr val="FF0000"/>
                </a:solidFill>
                <a:effectLst/>
                <a:latin typeface="+mn-lt"/>
                <a:ea typeface="+mn-ea"/>
                <a:cs typeface="+mn-cs"/>
              </a:rPr>
              <a:t>συχνά στα αγγλικά ως strech/strain)</a:t>
            </a:r>
          </a:p>
          <a:p>
            <a:endParaRPr lang="el-GR" sz="1200" b="1" i="0" kern="1200" dirty="0" smtClean="0">
              <a:solidFill>
                <a:schemeClr val="tx1"/>
              </a:solidFill>
              <a:effectLst/>
              <a:latin typeface="+mn-lt"/>
              <a:ea typeface="+mn-ea"/>
              <a:cs typeface="+mn-cs"/>
            </a:endParaRPr>
          </a:p>
          <a:p>
            <a:r>
              <a:rPr lang="el-GR" sz="1200" b="1" i="0" kern="1200" dirty="0" smtClean="0">
                <a:solidFill>
                  <a:schemeClr val="tx1"/>
                </a:solidFill>
                <a:effectLst/>
                <a:latin typeface="+mn-lt"/>
                <a:ea typeface="+mn-ea"/>
                <a:cs typeface="+mn-cs"/>
              </a:rPr>
              <a:t>Λεζάντα: </a:t>
            </a:r>
            <a:r>
              <a:rPr lang="el-GR" baseline="30000" dirty="0" smtClean="0"/>
              <a:t>1 </a:t>
            </a:r>
            <a:r>
              <a:rPr lang="el-GR" baseline="0" dirty="0" smtClean="0"/>
              <a:t>Η διατοιχωματική πίεση ισούται με την αρτηριακή πίεση (P) θεωρώντας ότι </a:t>
            </a:r>
            <a:r>
              <a:rPr lang="el-GR" baseline="0" dirty="0" smtClean="0">
                <a:latin typeface="Times New Roman"/>
                <a:cs typeface="Times New Roman"/>
              </a:rPr>
              <a:t>η πίεση που ασκείται από τους περιαγγειακούς ιστούς κάθετα προς την εξωτερική επιφάνεια των αγγείων είναι μηδενική.</a:t>
            </a:r>
            <a:endParaRPr lang="el-GR" sz="1200" b="1" i="0" kern="1200" dirty="0" smtClean="0">
              <a:solidFill>
                <a:schemeClr val="tx1"/>
              </a:solidFill>
              <a:effectLst/>
              <a:latin typeface="+mn-lt"/>
              <a:ea typeface="+mn-ea"/>
              <a:cs typeface="+mn-cs"/>
            </a:endParaRPr>
          </a:p>
          <a:p>
            <a:endParaRPr lang="el-GR" sz="1200" b="1"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l-GR" sz="1200" b="0" i="0" kern="1200" dirty="0" smtClean="0">
                <a:solidFill>
                  <a:schemeClr val="tx1"/>
                </a:solidFill>
                <a:effectLst/>
                <a:latin typeface="+mn-lt"/>
                <a:ea typeface="+mn-ea"/>
                <a:cs typeface="+mn-cs"/>
              </a:rPr>
              <a:t>Τροποιημένο από</a:t>
            </a:r>
            <a:r>
              <a:rPr lang="el-GR" sz="1200" b="1" i="0" kern="1200" baseline="0" dirty="0" smtClean="0">
                <a:solidFill>
                  <a:schemeClr val="tx1"/>
                </a:solidFill>
                <a:effectLst/>
                <a:latin typeface="+mn-lt"/>
                <a:ea typeface="+mn-ea"/>
                <a:cs typeface="+mn-cs"/>
              </a:rPr>
              <a:t> </a:t>
            </a:r>
            <a:r>
              <a:rPr lang="en-US" sz="1200" i="1" dirty="0" smtClean="0"/>
              <a:t>Lehoux S et al. J </a:t>
            </a:r>
            <a:r>
              <a:rPr lang="en-US" sz="1200" i="1" dirty="0" err="1" smtClean="0"/>
              <a:t>Int</a:t>
            </a:r>
            <a:r>
              <a:rPr lang="en-US" sz="1200" i="1" dirty="0" smtClean="0"/>
              <a:t> Med 2006</a:t>
            </a:r>
          </a:p>
          <a:p>
            <a:endParaRPr lang="en-US" i="0" dirty="0"/>
          </a:p>
        </p:txBody>
      </p:sp>
      <p:sp>
        <p:nvSpPr>
          <p:cNvPr id="4" name="Slide Number Placeholder 3"/>
          <p:cNvSpPr>
            <a:spLocks noGrp="1"/>
          </p:cNvSpPr>
          <p:nvPr>
            <p:ph type="sldNum" sz="quarter" idx="10"/>
          </p:nvPr>
        </p:nvSpPr>
        <p:spPr/>
        <p:txBody>
          <a:bodyPr/>
          <a:lstStyle/>
          <a:p>
            <a:fld id="{F1CF9263-F6FC-744A-A97D-750515A5003B}" type="slidenum">
              <a:rPr lang="en-US" smtClean="0"/>
              <a:pPr/>
              <a:t>58</a:t>
            </a:fld>
            <a:endParaRPr lang="en-US"/>
          </a:p>
        </p:txBody>
      </p:sp>
    </p:spTree>
    <p:extLst>
      <p:ext uri="{BB962C8B-B14F-4D97-AF65-F5344CB8AC3E}">
        <p14:creationId xmlns:p14="http://schemas.microsoft.com/office/powerpoint/2010/main" val="17306861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1" i="0" kern="1200" dirty="0" smtClean="0">
                <a:solidFill>
                  <a:schemeClr val="tx1"/>
                </a:solidFill>
                <a:effectLst/>
                <a:latin typeface="+mn-lt"/>
                <a:ea typeface="+mn-ea"/>
                <a:cs typeface="+mn-cs"/>
              </a:rPr>
              <a:t>Σχήμα: </a:t>
            </a:r>
            <a:r>
              <a:rPr lang="en-US" sz="1200" i="0" kern="1200" dirty="0" err="1" smtClean="0">
                <a:solidFill>
                  <a:schemeClr val="tx1"/>
                </a:solidFill>
                <a:effectLst/>
                <a:latin typeface="+mn-lt"/>
                <a:ea typeface="+mn-ea"/>
                <a:cs typeface="+mn-cs"/>
              </a:rPr>
              <a:t>σχημ</a:t>
            </a:r>
            <a:r>
              <a:rPr lang="en-US" sz="1200" i="0" kern="1200" dirty="0" smtClean="0">
                <a:solidFill>
                  <a:schemeClr val="tx1"/>
                </a:solidFill>
                <a:effectLst/>
                <a:latin typeface="+mn-lt"/>
                <a:ea typeface="+mn-ea"/>
                <a:cs typeface="+mn-cs"/>
              </a:rPr>
              <a:t>α</a:t>
            </a:r>
            <a:r>
              <a:rPr lang="en-US" sz="1200" i="0" kern="1200" dirty="0" err="1" smtClean="0">
                <a:solidFill>
                  <a:schemeClr val="tx1"/>
                </a:solidFill>
                <a:effectLst/>
                <a:latin typeface="+mn-lt"/>
                <a:ea typeface="+mn-ea"/>
                <a:cs typeface="+mn-cs"/>
              </a:rPr>
              <a:t>τική</a:t>
            </a:r>
            <a:r>
              <a:rPr lang="en-US" sz="1200" i="0" kern="1200" dirty="0" smtClean="0">
                <a:solidFill>
                  <a:schemeClr val="tx1"/>
                </a:solidFill>
                <a:effectLst/>
                <a:latin typeface="+mn-lt"/>
                <a:ea typeface="+mn-ea"/>
                <a:cs typeface="+mn-cs"/>
              </a:rPr>
              <a:t> πα</a:t>
            </a:r>
            <a:r>
              <a:rPr lang="en-US" sz="1200" i="0" kern="1200" dirty="0" err="1" smtClean="0">
                <a:solidFill>
                  <a:schemeClr val="tx1"/>
                </a:solidFill>
                <a:effectLst/>
                <a:latin typeface="+mn-lt"/>
                <a:ea typeface="+mn-ea"/>
                <a:cs typeface="+mn-cs"/>
              </a:rPr>
              <a:t>ρουσί</a:t>
            </a:r>
            <a:r>
              <a:rPr lang="en-US" sz="1200" i="0" kern="1200" dirty="0" smtClean="0">
                <a:solidFill>
                  <a:schemeClr val="tx1"/>
                </a:solidFill>
                <a:effectLst/>
                <a:latin typeface="+mn-lt"/>
                <a:ea typeface="+mn-ea"/>
                <a:cs typeface="+mn-cs"/>
              </a:rPr>
              <a:t>α</a:t>
            </a:r>
            <a:r>
              <a:rPr lang="en-US" sz="1200" i="0" kern="1200" dirty="0" err="1" smtClean="0">
                <a:solidFill>
                  <a:schemeClr val="tx1"/>
                </a:solidFill>
                <a:effectLst/>
                <a:latin typeface="+mn-lt"/>
                <a:ea typeface="+mn-ea"/>
                <a:cs typeface="+mn-cs"/>
              </a:rPr>
              <a:t>ση</a:t>
            </a:r>
            <a:r>
              <a:rPr lang="en-US" sz="1200" i="0" kern="1200" dirty="0" smtClean="0">
                <a:solidFill>
                  <a:schemeClr val="tx1"/>
                </a:solidFill>
                <a:effectLst/>
                <a:latin typeface="+mn-lt"/>
                <a:ea typeface="+mn-ea"/>
                <a:cs typeface="+mn-cs"/>
              </a:rPr>
              <a:t> των </a:t>
            </a:r>
            <a:r>
              <a:rPr lang="en-US" sz="1200" i="0" kern="1200" dirty="0" err="1" smtClean="0">
                <a:solidFill>
                  <a:schemeClr val="tx1"/>
                </a:solidFill>
                <a:effectLst/>
                <a:latin typeface="+mn-lt"/>
                <a:ea typeface="+mn-ea"/>
                <a:cs typeface="+mn-cs"/>
              </a:rPr>
              <a:t>δύο</a:t>
            </a:r>
            <a:r>
              <a:rPr lang="en-US" sz="1200" i="0" kern="1200" dirty="0" smtClean="0">
                <a:solidFill>
                  <a:schemeClr val="tx1"/>
                </a:solidFill>
                <a:effectLst/>
                <a:latin typeface="+mn-lt"/>
                <a:ea typeface="+mn-ea"/>
                <a:cs typeface="+mn-cs"/>
              </a:rPr>
              <a:t> βα</a:t>
            </a:r>
            <a:r>
              <a:rPr lang="en-US" sz="1200" i="0" kern="1200" dirty="0" err="1" smtClean="0">
                <a:solidFill>
                  <a:schemeClr val="tx1"/>
                </a:solidFill>
                <a:effectLst/>
                <a:latin typeface="+mn-lt"/>
                <a:ea typeface="+mn-ea"/>
                <a:cs typeface="+mn-cs"/>
              </a:rPr>
              <a:t>σικών</a:t>
            </a:r>
            <a:r>
              <a:rPr lang="en-US" sz="1200" i="0" kern="1200" dirty="0" smtClean="0">
                <a:solidFill>
                  <a:schemeClr val="tx1"/>
                </a:solidFill>
                <a:effectLst/>
                <a:latin typeface="+mn-lt"/>
                <a:ea typeface="+mn-ea"/>
                <a:cs typeface="+mn-cs"/>
              </a:rPr>
              <a:t> </a:t>
            </a:r>
            <a:r>
              <a:rPr lang="en-US" sz="1200" i="0" kern="1200" dirty="0" err="1" smtClean="0">
                <a:solidFill>
                  <a:schemeClr val="tx1"/>
                </a:solidFill>
                <a:effectLst/>
                <a:latin typeface="+mn-lt"/>
                <a:ea typeface="+mn-ea"/>
                <a:cs typeface="+mn-cs"/>
              </a:rPr>
              <a:t>μηχ</a:t>
            </a:r>
            <a:r>
              <a:rPr lang="en-US" sz="1200" i="0" kern="1200" dirty="0" smtClean="0">
                <a:solidFill>
                  <a:schemeClr val="tx1"/>
                </a:solidFill>
                <a:effectLst/>
                <a:latin typeface="+mn-lt"/>
                <a:ea typeface="+mn-ea"/>
                <a:cs typeface="+mn-cs"/>
              </a:rPr>
              <a:t>α</a:t>
            </a:r>
            <a:r>
              <a:rPr lang="en-US" sz="1200" i="0" kern="1200" dirty="0" err="1" smtClean="0">
                <a:solidFill>
                  <a:schemeClr val="tx1"/>
                </a:solidFill>
                <a:effectLst/>
                <a:latin typeface="+mn-lt"/>
                <a:ea typeface="+mn-ea"/>
                <a:cs typeface="+mn-cs"/>
              </a:rPr>
              <a:t>νικών</a:t>
            </a:r>
            <a:r>
              <a:rPr lang="en-US" sz="1200" i="0" kern="1200" dirty="0" smtClean="0">
                <a:solidFill>
                  <a:schemeClr val="tx1"/>
                </a:solidFill>
                <a:effectLst/>
                <a:latin typeface="+mn-lt"/>
                <a:ea typeface="+mn-ea"/>
                <a:cs typeface="+mn-cs"/>
              </a:rPr>
              <a:t> </a:t>
            </a:r>
            <a:r>
              <a:rPr lang="en-US" sz="1200" i="0" kern="1200" dirty="0" err="1" smtClean="0">
                <a:solidFill>
                  <a:schemeClr val="tx1"/>
                </a:solidFill>
                <a:effectLst/>
                <a:latin typeface="+mn-lt"/>
                <a:ea typeface="+mn-ea"/>
                <a:cs typeface="+mn-cs"/>
              </a:rPr>
              <a:t>ερεθισμάτων</a:t>
            </a:r>
            <a:r>
              <a:rPr lang="en-US" sz="1200" i="0" kern="1200" dirty="0" smtClean="0">
                <a:solidFill>
                  <a:schemeClr val="tx1"/>
                </a:solidFill>
                <a:effectLst/>
                <a:latin typeface="+mn-lt"/>
                <a:ea typeface="+mn-ea"/>
                <a:cs typeface="+mn-cs"/>
              </a:rPr>
              <a:t> </a:t>
            </a:r>
            <a:r>
              <a:rPr lang="en-US" sz="1200" i="0" kern="1200" dirty="0" err="1" smtClean="0">
                <a:solidFill>
                  <a:schemeClr val="tx1"/>
                </a:solidFill>
                <a:effectLst/>
                <a:latin typeface="+mn-lt"/>
                <a:ea typeface="+mn-ea"/>
                <a:cs typeface="+mn-cs"/>
              </a:rPr>
              <a:t>κ</a:t>
            </a:r>
            <a:r>
              <a:rPr lang="en-US" sz="1200" i="0" kern="1200" dirty="0" smtClean="0">
                <a:solidFill>
                  <a:schemeClr val="tx1"/>
                </a:solidFill>
                <a:effectLst/>
                <a:latin typeface="+mn-lt"/>
                <a:ea typeface="+mn-ea"/>
                <a:cs typeface="+mn-cs"/>
              </a:rPr>
              <a:t>α</a:t>
            </a:r>
            <a:r>
              <a:rPr lang="en-US" sz="1200" i="0" kern="1200" dirty="0" err="1" smtClean="0">
                <a:solidFill>
                  <a:schemeClr val="tx1"/>
                </a:solidFill>
                <a:effectLst/>
                <a:latin typeface="+mn-lt"/>
                <a:ea typeface="+mn-ea"/>
                <a:cs typeface="+mn-cs"/>
              </a:rPr>
              <a:t>ι</a:t>
            </a:r>
            <a:r>
              <a:rPr lang="en-US" sz="1200" i="0" kern="1200" dirty="0" smtClean="0">
                <a:solidFill>
                  <a:schemeClr val="tx1"/>
                </a:solidFill>
                <a:effectLst/>
                <a:latin typeface="+mn-lt"/>
                <a:ea typeface="+mn-ea"/>
                <a:cs typeface="+mn-cs"/>
              </a:rPr>
              <a:t> </a:t>
            </a:r>
            <a:r>
              <a:rPr lang="en-US" sz="1200" i="0" kern="1200" dirty="0" err="1" smtClean="0">
                <a:solidFill>
                  <a:schemeClr val="tx1"/>
                </a:solidFill>
                <a:effectLst/>
                <a:latin typeface="+mn-lt"/>
                <a:ea typeface="+mn-ea"/>
                <a:cs typeface="+mn-cs"/>
              </a:rPr>
              <a:t>της</a:t>
            </a:r>
            <a:r>
              <a:rPr lang="en-US" sz="1200" i="0" kern="1200" dirty="0" smtClean="0">
                <a:solidFill>
                  <a:schemeClr val="tx1"/>
                </a:solidFill>
                <a:effectLst/>
                <a:latin typeface="+mn-lt"/>
                <a:ea typeface="+mn-ea"/>
                <a:cs typeface="+mn-cs"/>
              </a:rPr>
              <a:t> α</a:t>
            </a:r>
            <a:r>
              <a:rPr lang="en-US" sz="1200" i="0" kern="1200" dirty="0" err="1" smtClean="0">
                <a:solidFill>
                  <a:schemeClr val="tx1"/>
                </a:solidFill>
                <a:effectLst/>
                <a:latin typeface="+mn-lt"/>
                <a:ea typeface="+mn-ea"/>
                <a:cs typeface="+mn-cs"/>
              </a:rPr>
              <a:t>λληλουχί</a:t>
            </a:r>
            <a:r>
              <a:rPr lang="en-US" sz="1200" i="0" kern="1200" dirty="0" smtClean="0">
                <a:solidFill>
                  <a:schemeClr val="tx1"/>
                </a:solidFill>
                <a:effectLst/>
                <a:latin typeface="+mn-lt"/>
                <a:ea typeface="+mn-ea"/>
                <a:cs typeface="+mn-cs"/>
              </a:rPr>
              <a:t>α</a:t>
            </a:r>
            <a:r>
              <a:rPr lang="en-US" sz="1200" i="0" kern="1200" dirty="0" err="1" smtClean="0">
                <a:solidFill>
                  <a:schemeClr val="tx1"/>
                </a:solidFill>
                <a:effectLst/>
                <a:latin typeface="+mn-lt"/>
                <a:ea typeface="+mn-ea"/>
                <a:cs typeface="+mn-cs"/>
              </a:rPr>
              <a:t>ς</a:t>
            </a:r>
            <a:r>
              <a:rPr lang="en-US" sz="1200" i="0" kern="1200" dirty="0" smtClean="0">
                <a:solidFill>
                  <a:schemeClr val="tx1"/>
                </a:solidFill>
                <a:effectLst/>
                <a:latin typeface="+mn-lt"/>
                <a:ea typeface="+mn-ea"/>
                <a:cs typeface="+mn-cs"/>
              </a:rPr>
              <a:t> </a:t>
            </a:r>
            <a:r>
              <a:rPr lang="en-US" sz="1200" i="0" kern="1200" dirty="0" err="1" smtClean="0">
                <a:solidFill>
                  <a:schemeClr val="tx1"/>
                </a:solidFill>
                <a:effectLst/>
                <a:latin typeface="+mn-lt"/>
                <a:ea typeface="+mn-ea"/>
                <a:cs typeface="+mn-cs"/>
              </a:rPr>
              <a:t>διέγερσης</a:t>
            </a:r>
            <a:r>
              <a:rPr lang="en-US" sz="1200" i="0" kern="1200" dirty="0" smtClean="0">
                <a:solidFill>
                  <a:schemeClr val="tx1"/>
                </a:solidFill>
                <a:effectLst/>
                <a:latin typeface="+mn-lt"/>
                <a:ea typeface="+mn-ea"/>
                <a:cs typeface="+mn-cs"/>
              </a:rPr>
              <a:t>-α</a:t>
            </a:r>
            <a:r>
              <a:rPr lang="en-US" sz="1200" i="0" kern="1200" dirty="0" err="1" smtClean="0">
                <a:solidFill>
                  <a:schemeClr val="tx1"/>
                </a:solidFill>
                <a:effectLst/>
                <a:latin typeface="+mn-lt"/>
                <a:ea typeface="+mn-ea"/>
                <a:cs typeface="+mn-cs"/>
              </a:rPr>
              <a:t>ν</a:t>
            </a:r>
            <a:r>
              <a:rPr lang="en-US" sz="1200" i="0" kern="1200" dirty="0" smtClean="0">
                <a:solidFill>
                  <a:schemeClr val="tx1"/>
                </a:solidFill>
                <a:effectLst/>
                <a:latin typeface="+mn-lt"/>
                <a:ea typeface="+mn-ea"/>
                <a:cs typeface="+mn-cs"/>
              </a:rPr>
              <a:t>α</a:t>
            </a:r>
            <a:r>
              <a:rPr lang="en-US" sz="1200" i="0" kern="1200" dirty="0" err="1" smtClean="0">
                <a:solidFill>
                  <a:schemeClr val="tx1"/>
                </a:solidFill>
                <a:effectLst/>
                <a:latin typeface="+mn-lt"/>
                <a:ea typeface="+mn-ea"/>
                <a:cs typeface="+mn-cs"/>
              </a:rPr>
              <a:t>δι</a:t>
            </a:r>
            <a:r>
              <a:rPr lang="en-US" sz="1200" i="0" kern="1200" dirty="0" smtClean="0">
                <a:solidFill>
                  <a:schemeClr val="tx1"/>
                </a:solidFill>
                <a:effectLst/>
                <a:latin typeface="+mn-lt"/>
                <a:ea typeface="+mn-ea"/>
                <a:cs typeface="+mn-cs"/>
              </a:rPr>
              <a:t>α</a:t>
            </a:r>
            <a:r>
              <a:rPr lang="en-US" sz="1200" i="0" kern="1200" dirty="0" err="1" smtClean="0">
                <a:solidFill>
                  <a:schemeClr val="tx1"/>
                </a:solidFill>
                <a:effectLst/>
                <a:latin typeface="+mn-lt"/>
                <a:ea typeface="+mn-ea"/>
                <a:cs typeface="+mn-cs"/>
              </a:rPr>
              <a:t>μόρφωσης</a:t>
            </a:r>
            <a:r>
              <a:rPr lang="en-US" sz="1200" i="0" kern="1200" dirty="0" smtClean="0">
                <a:solidFill>
                  <a:schemeClr val="tx1"/>
                </a:solidFill>
                <a:effectLst/>
                <a:latin typeface="+mn-lt"/>
                <a:ea typeface="+mn-ea"/>
                <a:cs typeface="+mn-cs"/>
              </a:rPr>
              <a:t> του α</a:t>
            </a:r>
            <a:r>
              <a:rPr lang="en-US" sz="1200" i="0" kern="1200" dirty="0" err="1" smtClean="0">
                <a:solidFill>
                  <a:schemeClr val="tx1"/>
                </a:solidFill>
                <a:effectLst/>
                <a:latin typeface="+mn-lt"/>
                <a:ea typeface="+mn-ea"/>
                <a:cs typeface="+mn-cs"/>
              </a:rPr>
              <a:t>γγει</a:t>
            </a:r>
            <a:r>
              <a:rPr lang="en-US" sz="1200" i="0" kern="1200" dirty="0" smtClean="0">
                <a:solidFill>
                  <a:schemeClr val="tx1"/>
                </a:solidFill>
                <a:effectLst/>
                <a:latin typeface="+mn-lt"/>
                <a:ea typeface="+mn-ea"/>
                <a:cs typeface="+mn-cs"/>
              </a:rPr>
              <a:t>α</a:t>
            </a:r>
            <a:r>
              <a:rPr lang="en-US" sz="1200" i="0" kern="1200" dirty="0" err="1" smtClean="0">
                <a:solidFill>
                  <a:schemeClr val="tx1"/>
                </a:solidFill>
                <a:effectLst/>
                <a:latin typeface="+mn-lt"/>
                <a:ea typeface="+mn-ea"/>
                <a:cs typeface="+mn-cs"/>
              </a:rPr>
              <a:t>κού</a:t>
            </a:r>
            <a:r>
              <a:rPr lang="en-US" sz="1200" i="0" kern="1200" dirty="0" smtClean="0">
                <a:solidFill>
                  <a:schemeClr val="tx1"/>
                </a:solidFill>
                <a:effectLst/>
                <a:latin typeface="+mn-lt"/>
                <a:ea typeface="+mn-ea"/>
                <a:cs typeface="+mn-cs"/>
              </a:rPr>
              <a:t> τοιχώμα</a:t>
            </a:r>
            <a:r>
              <a:rPr lang="en-US" sz="1200" i="0" kern="1200" dirty="0" err="1" smtClean="0">
                <a:solidFill>
                  <a:schemeClr val="tx1"/>
                </a:solidFill>
                <a:effectLst/>
                <a:latin typeface="+mn-lt"/>
                <a:ea typeface="+mn-ea"/>
                <a:cs typeface="+mn-cs"/>
              </a:rPr>
              <a:t>τος</a:t>
            </a:r>
            <a:r>
              <a:rPr lang="el-GR" sz="1200" i="0" kern="1200" dirty="0" smtClean="0">
                <a:solidFill>
                  <a:schemeClr val="tx1"/>
                </a:solidFill>
                <a:effectLst/>
                <a:latin typeface="+mn-lt"/>
                <a:ea typeface="+mn-ea"/>
                <a:cs typeface="+mn-cs"/>
              </a:rPr>
              <a:t>:</a:t>
            </a:r>
            <a:r>
              <a:rPr lang="el-GR" sz="1200" b="1" i="0" kern="1200" dirty="0" smtClean="0">
                <a:solidFill>
                  <a:schemeClr val="tx1"/>
                </a:solidFill>
                <a:effectLst/>
                <a:latin typeface="+mn-lt"/>
                <a:ea typeface="+mn-ea"/>
                <a:cs typeface="+mn-cs"/>
              </a:rPr>
              <a:t> </a:t>
            </a:r>
            <a:r>
              <a:rPr lang="el-GR" sz="1200" b="0" i="0" kern="1200" dirty="0" smtClean="0">
                <a:solidFill>
                  <a:schemeClr val="tx1"/>
                </a:solidFill>
                <a:effectLst/>
                <a:latin typeface="+mn-lt"/>
                <a:ea typeface="+mn-ea"/>
                <a:cs typeface="+mn-cs"/>
              </a:rPr>
              <a:t>β.διατμητική τάση </a:t>
            </a:r>
            <a:r>
              <a:rPr lang="el-GR" sz="1200" b="0" i="0" u="none" kern="1200" dirty="0" smtClean="0">
                <a:solidFill>
                  <a:schemeClr val="tx1"/>
                </a:solidFill>
                <a:effectLst/>
                <a:latin typeface="+mn-lt"/>
                <a:ea typeface="+mn-ea"/>
                <a:cs typeface="+mn-cs"/>
              </a:rPr>
              <a:t>(όρος που αποδίδεται συχνά στα αγγλικά ως shear)</a:t>
            </a:r>
            <a:r>
              <a:rPr lang="el-GR" sz="1200" b="0" i="0" kern="1200" dirty="0" smtClean="0">
                <a:solidFill>
                  <a:schemeClr val="tx1"/>
                </a:solidFill>
                <a:effectLst/>
                <a:latin typeface="+mn-lt"/>
                <a:ea typeface="+mn-ea"/>
                <a:cs typeface="+mn-cs"/>
              </a:rPr>
              <a:t>.</a:t>
            </a:r>
            <a:r>
              <a:rPr lang="el-GR" sz="1200" b="0" i="0" kern="1200" baseline="0" dirty="0" smtClean="0">
                <a:solidFill>
                  <a:schemeClr val="tx1"/>
                </a:solidFill>
                <a:effectLst/>
                <a:latin typeface="+mn-lt"/>
                <a:ea typeface="+mn-ea"/>
                <a:cs typeface="+mn-cs"/>
              </a:rPr>
              <a:t> </a:t>
            </a:r>
            <a:endParaRPr lang="el-GR" sz="1200" b="0" i="0" kern="1200" dirty="0" smtClean="0">
              <a:solidFill>
                <a:schemeClr val="tx1"/>
              </a:solidFill>
              <a:effectLst/>
              <a:latin typeface="+mn-lt"/>
              <a:ea typeface="+mn-ea"/>
              <a:cs typeface="+mn-cs"/>
            </a:endParaRPr>
          </a:p>
          <a:p>
            <a:endParaRPr lang="el-GR" sz="1200" b="1" i="0" kern="1200" dirty="0" smtClean="0">
              <a:solidFill>
                <a:schemeClr val="tx1"/>
              </a:solidFill>
              <a:effectLst/>
              <a:latin typeface="+mn-lt"/>
              <a:ea typeface="+mn-ea"/>
              <a:cs typeface="+mn-cs"/>
            </a:endParaRPr>
          </a:p>
          <a:p>
            <a:endParaRPr lang="el-GR" sz="1200" b="1" i="0" kern="1200" dirty="0" smtClean="0">
              <a:solidFill>
                <a:schemeClr val="tx1"/>
              </a:solidFill>
              <a:effectLst/>
              <a:latin typeface="+mn-lt"/>
              <a:ea typeface="+mn-ea"/>
              <a:cs typeface="+mn-cs"/>
            </a:endParaRPr>
          </a:p>
          <a:p>
            <a:r>
              <a:rPr lang="el-GR" sz="1200" b="1" i="0" kern="1200" dirty="0" smtClean="0">
                <a:solidFill>
                  <a:schemeClr val="tx1"/>
                </a:solidFill>
                <a:effectLst/>
                <a:latin typeface="+mn-lt"/>
                <a:ea typeface="+mn-ea"/>
                <a:cs typeface="+mn-cs"/>
              </a:rPr>
              <a:t>Λεζάντα: </a:t>
            </a:r>
          </a:p>
          <a:p>
            <a:endParaRPr lang="el-GR" sz="1200" b="1"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l-GR" sz="1200" b="0" i="0" kern="1200" dirty="0" smtClean="0">
                <a:solidFill>
                  <a:schemeClr val="tx1"/>
                </a:solidFill>
                <a:effectLst/>
                <a:latin typeface="+mn-lt"/>
                <a:ea typeface="+mn-ea"/>
                <a:cs typeface="+mn-cs"/>
              </a:rPr>
              <a:t>Τροποιημένο από</a:t>
            </a:r>
            <a:r>
              <a:rPr lang="el-GR" sz="1200" b="1" i="0" kern="1200" baseline="0" dirty="0" smtClean="0">
                <a:solidFill>
                  <a:schemeClr val="tx1"/>
                </a:solidFill>
                <a:effectLst/>
                <a:latin typeface="+mn-lt"/>
                <a:ea typeface="+mn-ea"/>
                <a:cs typeface="+mn-cs"/>
              </a:rPr>
              <a:t> </a:t>
            </a:r>
            <a:r>
              <a:rPr lang="en-US" sz="1200" i="1" dirty="0" smtClean="0"/>
              <a:t>Lehoux S et al. J </a:t>
            </a:r>
            <a:r>
              <a:rPr lang="en-US" sz="1200" i="1" dirty="0" err="1" smtClean="0"/>
              <a:t>Int</a:t>
            </a:r>
            <a:r>
              <a:rPr lang="en-US" sz="1200" i="1" dirty="0" smtClean="0"/>
              <a:t> Med 2006</a:t>
            </a:r>
          </a:p>
          <a:p>
            <a:endParaRPr lang="en-US" i="0" dirty="0"/>
          </a:p>
        </p:txBody>
      </p:sp>
      <p:sp>
        <p:nvSpPr>
          <p:cNvPr id="4" name="Slide Number Placeholder 3"/>
          <p:cNvSpPr>
            <a:spLocks noGrp="1"/>
          </p:cNvSpPr>
          <p:nvPr>
            <p:ph type="sldNum" sz="quarter" idx="10"/>
          </p:nvPr>
        </p:nvSpPr>
        <p:spPr/>
        <p:txBody>
          <a:bodyPr/>
          <a:lstStyle/>
          <a:p>
            <a:fld id="{F1CF9263-F6FC-744A-A97D-750515A5003B}" type="slidenum">
              <a:rPr lang="en-US" smtClean="0"/>
              <a:pPr/>
              <a:t>59</a:t>
            </a:fld>
            <a:endParaRPr lang="en-US"/>
          </a:p>
        </p:txBody>
      </p:sp>
    </p:spTree>
    <p:extLst>
      <p:ext uri="{BB962C8B-B14F-4D97-AF65-F5344CB8AC3E}">
        <p14:creationId xmlns:p14="http://schemas.microsoft.com/office/powerpoint/2010/main" val="1730686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1" dirty="0" smtClean="0">
                <a:solidFill>
                  <a:schemeClr val="tx2">
                    <a:lumMod val="75000"/>
                  </a:schemeClr>
                </a:solidFill>
              </a:rPr>
              <a:t>Σχήμα: </a:t>
            </a:r>
            <a:r>
              <a:rPr lang="el-GR" sz="1200" b="0" dirty="0" smtClean="0">
                <a:solidFill>
                  <a:schemeClr val="tx2">
                    <a:lumMod val="75000"/>
                  </a:schemeClr>
                </a:solidFill>
              </a:rPr>
              <a:t>μοντέλα</a:t>
            </a:r>
            <a:r>
              <a:rPr lang="el-GR" sz="1200" dirty="0" smtClean="0">
                <a:solidFill>
                  <a:schemeClr val="tx2">
                    <a:lumMod val="75000"/>
                  </a:schemeClr>
                </a:solidFill>
              </a:rPr>
              <a:t> αρτηριακής αναδιαμόρφωσης</a:t>
            </a:r>
            <a:endParaRPr lang="el-GR" sz="1200" b="1" dirty="0" smtClean="0">
              <a:solidFill>
                <a:schemeClr val="tx2">
                  <a:lumMod val="75000"/>
                </a:schemeClr>
              </a:solidFill>
            </a:endParaRPr>
          </a:p>
          <a:p>
            <a:endParaRPr lang="el-GR" sz="1200" b="1" dirty="0" smtClean="0">
              <a:solidFill>
                <a:schemeClr val="tx2">
                  <a:lumMod val="75000"/>
                </a:schemeClr>
              </a:solidFill>
            </a:endParaRPr>
          </a:p>
          <a:p>
            <a:r>
              <a:rPr lang="el-GR" b="1" dirty="0" smtClean="0"/>
              <a:t>Λεζάντα: </a:t>
            </a:r>
            <a:r>
              <a:rPr lang="el-GR" sz="1200" b="0" kern="1200" dirty="0" smtClean="0">
                <a:solidFill>
                  <a:schemeClr val="tx1"/>
                </a:solidFill>
                <a:effectLst/>
                <a:latin typeface="+mn-lt"/>
                <a:ea typeface="+mn-ea"/>
                <a:cs typeface="+mn-cs"/>
              </a:rPr>
              <a:t>Η αναδιαμόρφωση των αρτηριών περιγράφεται</a:t>
            </a:r>
            <a:r>
              <a:rPr lang="el-GR" sz="1200" b="0" kern="1200" baseline="0" dirty="0" smtClean="0">
                <a:solidFill>
                  <a:schemeClr val="tx1"/>
                </a:solidFill>
                <a:effectLst/>
                <a:latin typeface="+mn-lt"/>
                <a:ea typeface="+mn-ea"/>
                <a:cs typeface="+mn-cs"/>
              </a:rPr>
              <a:t> </a:t>
            </a:r>
            <a:r>
              <a:rPr lang="el-GR" sz="1200" b="0" kern="1200" dirty="0" smtClean="0">
                <a:solidFill>
                  <a:schemeClr val="tx1"/>
                </a:solidFill>
                <a:effectLst/>
                <a:latin typeface="+mn-lt"/>
                <a:ea typeface="+mn-ea"/>
                <a:cs typeface="+mn-cs"/>
              </a:rPr>
              <a:t>συνήθως με τους</a:t>
            </a:r>
            <a:r>
              <a:rPr lang="el-GR" sz="1200" b="0" kern="1200" baseline="0" dirty="0" smtClean="0">
                <a:solidFill>
                  <a:schemeClr val="tx1"/>
                </a:solidFill>
                <a:effectLst/>
                <a:latin typeface="+mn-lt"/>
                <a:ea typeface="+mn-ea"/>
                <a:cs typeface="+mn-cs"/>
              </a:rPr>
              <a:t> όρους που ακολουθούν. Ε</a:t>
            </a:r>
            <a:r>
              <a:rPr lang="el-GR" sz="1200" b="0" kern="1200" dirty="0" smtClean="0">
                <a:solidFill>
                  <a:schemeClr val="tx1"/>
                </a:solidFill>
                <a:effectLst/>
                <a:latin typeface="+mn-lt"/>
                <a:ea typeface="+mn-ea"/>
                <a:cs typeface="+mn-cs"/>
              </a:rPr>
              <a:t>σωτερική (inward): όταν συνοδεύεται από μείωση της διαμέτρου της αρτηριάς, εξωτερική (</a:t>
            </a:r>
            <a:r>
              <a:rPr lang="en-US" sz="1200" b="0" kern="1200" dirty="0" smtClean="0">
                <a:solidFill>
                  <a:schemeClr val="tx1"/>
                </a:solidFill>
                <a:effectLst/>
                <a:latin typeface="+mn-lt"/>
                <a:ea typeface="+mn-ea"/>
                <a:cs typeface="+mn-cs"/>
              </a:rPr>
              <a:t>outward)</a:t>
            </a:r>
            <a:r>
              <a:rPr lang="el-GR" sz="1200" b="0" kern="1200" dirty="0" smtClean="0">
                <a:solidFill>
                  <a:schemeClr val="tx1"/>
                </a:solidFill>
                <a:effectLst/>
                <a:latin typeface="+mn-lt"/>
                <a:ea typeface="+mn-ea"/>
                <a:cs typeface="+mn-cs"/>
              </a:rPr>
              <a:t>:</a:t>
            </a:r>
            <a:r>
              <a:rPr lang="en-US" sz="1200" b="0" kern="1200" dirty="0" smtClean="0">
                <a:solidFill>
                  <a:schemeClr val="tx1"/>
                </a:solidFill>
                <a:effectLst/>
                <a:latin typeface="+mn-lt"/>
                <a:ea typeface="+mn-ea"/>
                <a:cs typeface="+mn-cs"/>
              </a:rPr>
              <a:t> </a:t>
            </a:r>
            <a:r>
              <a:rPr lang="el-GR" sz="1200" b="0" kern="1200" dirty="0" smtClean="0">
                <a:solidFill>
                  <a:schemeClr val="tx1"/>
                </a:solidFill>
                <a:effectLst/>
                <a:latin typeface="+mn-lt"/>
                <a:ea typeface="+mn-ea"/>
                <a:cs typeface="+mn-cs"/>
              </a:rPr>
              <a:t>όταν συνοδεύεται από αύξηση της διαμέτρου της αρτηριάς</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υ</a:t>
            </a:r>
            <a:r>
              <a:rPr lang="en-US" sz="1200" b="0" kern="1200" dirty="0" smtClean="0">
                <a:solidFill>
                  <a:schemeClr val="tx1"/>
                </a:solidFill>
                <a:effectLst/>
                <a:latin typeface="+mn-lt"/>
                <a:ea typeface="+mn-ea"/>
                <a:cs typeface="+mn-cs"/>
              </a:rPr>
              <a:t>π</a:t>
            </a:r>
            <a:r>
              <a:rPr lang="en-US" sz="1200" b="0" kern="1200" dirty="0" err="1" smtClean="0">
                <a:solidFill>
                  <a:schemeClr val="tx1"/>
                </a:solidFill>
                <a:effectLst/>
                <a:latin typeface="+mn-lt"/>
                <a:ea typeface="+mn-ea"/>
                <a:cs typeface="+mn-cs"/>
              </a:rPr>
              <a:t>οτροφική</a:t>
            </a:r>
            <a:r>
              <a:rPr lang="el-GR" sz="1200" b="0" kern="1200" dirty="0" smtClean="0">
                <a:solidFill>
                  <a:schemeClr val="tx1"/>
                </a:solidFill>
                <a:effectLst/>
                <a:latin typeface="+mn-lt"/>
                <a:ea typeface="+mn-ea"/>
                <a:cs typeface="+mn-cs"/>
              </a:rPr>
              <a:t>:</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hypotrophic</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ότ</a:t>
            </a:r>
            <a:r>
              <a:rPr lang="en-US" sz="1200" b="0" kern="1200" dirty="0" smtClean="0">
                <a:solidFill>
                  <a:schemeClr val="tx1"/>
                </a:solidFill>
                <a:effectLst/>
                <a:latin typeface="+mn-lt"/>
                <a:ea typeface="+mn-ea"/>
                <a:cs typeface="+mn-cs"/>
              </a:rPr>
              <a:t>α</a:t>
            </a:r>
            <a:r>
              <a:rPr lang="en-US" sz="1200" b="0" kern="1200" dirty="0" err="1" smtClean="0">
                <a:solidFill>
                  <a:schemeClr val="tx1"/>
                </a:solidFill>
                <a:effectLst/>
                <a:latin typeface="+mn-lt"/>
                <a:ea typeface="+mn-ea"/>
                <a:cs typeface="+mn-cs"/>
              </a:rPr>
              <a:t>ν</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συνοδεύε</a:t>
            </a:r>
            <a:r>
              <a:rPr lang="el-GR" sz="1200" b="0" kern="1200" dirty="0" smtClean="0">
                <a:solidFill>
                  <a:schemeClr val="tx1"/>
                </a:solidFill>
                <a:effectLst/>
                <a:latin typeface="+mn-lt"/>
                <a:ea typeface="+mn-ea"/>
                <a:cs typeface="+mn-cs"/>
              </a:rPr>
              <a:t>ται </a:t>
            </a:r>
            <a:r>
              <a:rPr lang="en-US" sz="1200" b="0" kern="1200" dirty="0" smtClean="0">
                <a:solidFill>
                  <a:schemeClr val="tx1"/>
                </a:solidFill>
                <a:effectLst/>
                <a:latin typeface="+mn-lt"/>
                <a:ea typeface="+mn-ea"/>
                <a:cs typeface="+mn-cs"/>
              </a:rPr>
              <a:t>απ</a:t>
            </a:r>
            <a:r>
              <a:rPr lang="en-US" sz="1200" b="0" kern="1200" dirty="0" err="1" smtClean="0">
                <a:solidFill>
                  <a:schemeClr val="tx1"/>
                </a:solidFill>
                <a:effectLst/>
                <a:latin typeface="+mn-lt"/>
                <a:ea typeface="+mn-ea"/>
                <a:cs typeface="+mn-cs"/>
              </a:rPr>
              <a:t>ό</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μείωση</a:t>
            </a:r>
            <a:r>
              <a:rPr lang="en-US" sz="1200" b="0" kern="1200" dirty="0" smtClean="0">
                <a:solidFill>
                  <a:schemeClr val="tx1"/>
                </a:solidFill>
                <a:effectLst/>
                <a:latin typeface="+mn-lt"/>
                <a:ea typeface="+mn-ea"/>
                <a:cs typeface="+mn-cs"/>
              </a:rPr>
              <a:t> του π</a:t>
            </a:r>
            <a:r>
              <a:rPr lang="en-US" sz="1200" b="0" kern="1200" dirty="0" err="1" smtClean="0">
                <a:solidFill>
                  <a:schemeClr val="tx1"/>
                </a:solidFill>
                <a:effectLst/>
                <a:latin typeface="+mn-lt"/>
                <a:ea typeface="+mn-ea"/>
                <a:cs typeface="+mn-cs"/>
              </a:rPr>
              <a:t>άχους</a:t>
            </a:r>
            <a:r>
              <a:rPr lang="en-US" sz="1200" b="0" kern="1200" dirty="0" smtClean="0">
                <a:solidFill>
                  <a:schemeClr val="tx1"/>
                </a:solidFill>
                <a:effectLst/>
                <a:latin typeface="+mn-lt"/>
                <a:ea typeface="+mn-ea"/>
                <a:cs typeface="+mn-cs"/>
              </a:rPr>
              <a:t> τους τοιχώμα</a:t>
            </a:r>
            <a:r>
              <a:rPr lang="en-US" sz="1200" b="0" kern="1200" dirty="0" err="1" smtClean="0">
                <a:solidFill>
                  <a:schemeClr val="tx1"/>
                </a:solidFill>
                <a:effectLst/>
                <a:latin typeface="+mn-lt"/>
                <a:ea typeface="+mn-ea"/>
                <a:cs typeface="+mn-cs"/>
              </a:rPr>
              <a:t>τος</a:t>
            </a:r>
            <a:r>
              <a:rPr lang="en-US" sz="1200" b="0" kern="1200" dirty="0" smtClean="0">
                <a:solidFill>
                  <a:schemeClr val="tx1"/>
                </a:solidFill>
                <a:effectLst/>
                <a:latin typeface="+mn-lt"/>
                <a:ea typeface="+mn-ea"/>
                <a:cs typeface="+mn-cs"/>
              </a:rPr>
              <a:t>, </a:t>
            </a:r>
            <a:r>
              <a:rPr lang="el-GR" sz="1200" b="0" kern="1200" dirty="0" smtClean="0">
                <a:solidFill>
                  <a:schemeClr val="tx1"/>
                </a:solidFill>
                <a:effectLst/>
                <a:latin typeface="+mn-lt"/>
                <a:ea typeface="+mn-ea"/>
                <a:cs typeface="+mn-cs"/>
              </a:rPr>
              <a:t>ευτροφική (</a:t>
            </a:r>
            <a:r>
              <a:rPr lang="en-US" sz="1200" b="0" kern="1200" dirty="0" smtClean="0">
                <a:solidFill>
                  <a:schemeClr val="tx1"/>
                </a:solidFill>
                <a:effectLst/>
                <a:latin typeface="+mn-lt"/>
                <a:ea typeface="+mn-ea"/>
                <a:cs typeface="+mn-cs"/>
              </a:rPr>
              <a:t>eutrophic)</a:t>
            </a:r>
            <a:r>
              <a:rPr lang="el-GR" sz="1200" b="0" kern="1200" dirty="0" smtClean="0">
                <a:solidFill>
                  <a:schemeClr val="tx1"/>
                </a:solidFill>
                <a:effectLst/>
                <a:latin typeface="+mn-lt"/>
                <a:ea typeface="+mn-ea"/>
                <a:cs typeface="+mn-cs"/>
              </a:rPr>
              <a:t>:</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ότ</a:t>
            </a:r>
            <a:r>
              <a:rPr lang="en-US" sz="1200" b="0" kern="1200" dirty="0" smtClean="0">
                <a:solidFill>
                  <a:schemeClr val="tx1"/>
                </a:solidFill>
                <a:effectLst/>
                <a:latin typeface="+mn-lt"/>
                <a:ea typeface="+mn-ea"/>
                <a:cs typeface="+mn-cs"/>
              </a:rPr>
              <a:t>α</a:t>
            </a:r>
            <a:r>
              <a:rPr lang="en-US" sz="1200" b="0" kern="1200" dirty="0" err="1" smtClean="0">
                <a:solidFill>
                  <a:schemeClr val="tx1"/>
                </a:solidFill>
                <a:effectLst/>
                <a:latin typeface="+mn-lt"/>
                <a:ea typeface="+mn-ea"/>
                <a:cs typeface="+mn-cs"/>
              </a:rPr>
              <a:t>ν</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συνοδ</a:t>
            </a:r>
            <a:r>
              <a:rPr lang="el-GR" sz="1200" b="0" kern="1200" dirty="0" smtClean="0">
                <a:solidFill>
                  <a:schemeClr val="tx1"/>
                </a:solidFill>
                <a:effectLst/>
                <a:latin typeface="+mn-lt"/>
                <a:ea typeface="+mn-ea"/>
                <a:cs typeface="+mn-cs"/>
              </a:rPr>
              <a:t>εύ</a:t>
            </a:r>
            <a:r>
              <a:rPr lang="en-US" sz="1200" b="0" kern="1200" dirty="0" err="1" smtClean="0">
                <a:solidFill>
                  <a:schemeClr val="tx1"/>
                </a:solidFill>
                <a:effectLst/>
                <a:latin typeface="+mn-lt"/>
                <a:ea typeface="+mn-ea"/>
                <a:cs typeface="+mn-cs"/>
              </a:rPr>
              <a:t>ετ</a:t>
            </a:r>
            <a:r>
              <a:rPr lang="en-US" sz="1200" b="0" kern="1200" dirty="0" smtClean="0">
                <a:solidFill>
                  <a:schemeClr val="tx1"/>
                </a:solidFill>
                <a:effectLst/>
                <a:latin typeface="+mn-lt"/>
                <a:ea typeface="+mn-ea"/>
                <a:cs typeface="+mn-cs"/>
              </a:rPr>
              <a:t>α</a:t>
            </a:r>
            <a:r>
              <a:rPr lang="en-US" sz="1200" b="0" kern="1200" dirty="0" err="1" smtClean="0">
                <a:solidFill>
                  <a:schemeClr val="tx1"/>
                </a:solidFill>
                <a:effectLst/>
                <a:latin typeface="+mn-lt"/>
                <a:ea typeface="+mn-ea"/>
                <a:cs typeface="+mn-cs"/>
              </a:rPr>
              <a:t>ι</a:t>
            </a:r>
            <a:r>
              <a:rPr lang="en-US" sz="1200" b="0" kern="1200" dirty="0" smtClean="0">
                <a:solidFill>
                  <a:schemeClr val="tx1"/>
                </a:solidFill>
                <a:effectLst/>
                <a:latin typeface="+mn-lt"/>
                <a:ea typeface="+mn-ea"/>
                <a:cs typeface="+mn-cs"/>
              </a:rPr>
              <a:t> απ</a:t>
            </a:r>
            <a:r>
              <a:rPr lang="en-US" sz="1200" b="0" kern="1200" dirty="0" err="1" smtClean="0">
                <a:solidFill>
                  <a:schemeClr val="tx1"/>
                </a:solidFill>
                <a:effectLst/>
                <a:latin typeface="+mn-lt"/>
                <a:ea typeface="+mn-ea"/>
                <a:cs typeface="+mn-cs"/>
              </a:rPr>
              <a:t>ό</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μηδενική</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μετ</a:t>
            </a:r>
            <a:r>
              <a:rPr lang="en-US" sz="1200" b="0" kern="1200" dirty="0" smtClean="0">
                <a:solidFill>
                  <a:schemeClr val="tx1"/>
                </a:solidFill>
                <a:effectLst/>
                <a:latin typeface="+mn-lt"/>
                <a:ea typeface="+mn-ea"/>
                <a:cs typeface="+mn-cs"/>
              </a:rPr>
              <a:t>αβ</a:t>
            </a:r>
            <a:r>
              <a:rPr lang="en-US" sz="1200" b="0" kern="1200" dirty="0" err="1" smtClean="0">
                <a:solidFill>
                  <a:schemeClr val="tx1"/>
                </a:solidFill>
                <a:effectLst/>
                <a:latin typeface="+mn-lt"/>
                <a:ea typeface="+mn-ea"/>
                <a:cs typeface="+mn-cs"/>
              </a:rPr>
              <a:t>ολή</a:t>
            </a:r>
            <a:r>
              <a:rPr lang="en-US" sz="1200" b="0" kern="1200" dirty="0" smtClean="0">
                <a:solidFill>
                  <a:schemeClr val="tx1"/>
                </a:solidFill>
                <a:effectLst/>
                <a:latin typeface="+mn-lt"/>
                <a:ea typeface="+mn-ea"/>
                <a:cs typeface="+mn-cs"/>
              </a:rPr>
              <a:t> του π</a:t>
            </a:r>
            <a:r>
              <a:rPr lang="en-US" sz="1200" b="0" kern="1200" dirty="0" err="1" smtClean="0">
                <a:solidFill>
                  <a:schemeClr val="tx1"/>
                </a:solidFill>
                <a:effectLst/>
                <a:latin typeface="+mn-lt"/>
                <a:ea typeface="+mn-ea"/>
                <a:cs typeface="+mn-cs"/>
              </a:rPr>
              <a:t>άχους</a:t>
            </a:r>
            <a:r>
              <a:rPr lang="en-US" sz="1200" b="0" kern="1200" dirty="0" smtClean="0">
                <a:solidFill>
                  <a:schemeClr val="tx1"/>
                </a:solidFill>
                <a:effectLst/>
                <a:latin typeface="+mn-lt"/>
                <a:ea typeface="+mn-ea"/>
                <a:cs typeface="+mn-cs"/>
              </a:rPr>
              <a:t> του τοιχώμα</a:t>
            </a:r>
            <a:r>
              <a:rPr lang="en-US" sz="1200" b="0" kern="1200" dirty="0" err="1" smtClean="0">
                <a:solidFill>
                  <a:schemeClr val="tx1"/>
                </a:solidFill>
                <a:effectLst/>
                <a:latin typeface="+mn-lt"/>
                <a:ea typeface="+mn-ea"/>
                <a:cs typeface="+mn-cs"/>
              </a:rPr>
              <a:t>τος</a:t>
            </a:r>
            <a:r>
              <a:rPr lang="el-GR" sz="1200" b="0" kern="1200" dirty="0" smtClean="0">
                <a:solidFill>
                  <a:schemeClr val="tx1"/>
                </a:solidFill>
                <a:effectLst/>
                <a:latin typeface="+mn-lt"/>
                <a:ea typeface="+mn-ea"/>
                <a:cs typeface="+mn-cs"/>
              </a:rPr>
              <a:t>,</a:t>
            </a:r>
            <a:r>
              <a:rPr lang="el-GR" sz="1200" b="0" kern="1200" baseline="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κ</a:t>
            </a:r>
            <a:r>
              <a:rPr lang="en-US" sz="1200" b="0" kern="1200" dirty="0" smtClean="0">
                <a:solidFill>
                  <a:schemeClr val="tx1"/>
                </a:solidFill>
                <a:effectLst/>
                <a:latin typeface="+mn-lt"/>
                <a:ea typeface="+mn-ea"/>
                <a:cs typeface="+mn-cs"/>
              </a:rPr>
              <a:t>α</a:t>
            </a:r>
            <a:r>
              <a:rPr lang="en-US" sz="1200" b="0" kern="1200" dirty="0" err="1" smtClean="0">
                <a:solidFill>
                  <a:schemeClr val="tx1"/>
                </a:solidFill>
                <a:effectLst/>
                <a:latin typeface="+mn-lt"/>
                <a:ea typeface="+mn-ea"/>
                <a:cs typeface="+mn-cs"/>
              </a:rPr>
              <a:t>ι</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υ</a:t>
            </a:r>
            <a:r>
              <a:rPr lang="en-US" sz="1200" b="0" kern="1200" dirty="0" smtClean="0">
                <a:solidFill>
                  <a:schemeClr val="tx1"/>
                </a:solidFill>
                <a:effectLst/>
                <a:latin typeface="+mn-lt"/>
                <a:ea typeface="+mn-ea"/>
                <a:cs typeface="+mn-cs"/>
              </a:rPr>
              <a:t>π</a:t>
            </a:r>
            <a:r>
              <a:rPr lang="en-US" sz="1200" b="0" kern="1200" dirty="0" err="1" smtClean="0">
                <a:solidFill>
                  <a:schemeClr val="tx1"/>
                </a:solidFill>
                <a:effectLst/>
                <a:latin typeface="+mn-lt"/>
                <a:ea typeface="+mn-ea"/>
                <a:cs typeface="+mn-cs"/>
              </a:rPr>
              <a:t>ερτροφική</a:t>
            </a:r>
            <a:r>
              <a:rPr lang="en-US" sz="1200" b="0" kern="1200" dirty="0" smtClean="0">
                <a:solidFill>
                  <a:schemeClr val="tx1"/>
                </a:solidFill>
                <a:effectLst/>
                <a:latin typeface="+mn-lt"/>
                <a:ea typeface="+mn-ea"/>
                <a:cs typeface="+mn-cs"/>
              </a:rPr>
              <a:t> (hypertrophic)</a:t>
            </a:r>
            <a:r>
              <a:rPr lang="el-GR" sz="1200" b="0" kern="1200" dirty="0" smtClean="0">
                <a:solidFill>
                  <a:schemeClr val="tx1"/>
                </a:solidFill>
                <a:effectLst/>
                <a:latin typeface="+mn-lt"/>
                <a:ea typeface="+mn-ea"/>
                <a:cs typeface="+mn-cs"/>
              </a:rPr>
              <a:t>:</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ότ</a:t>
            </a:r>
            <a:r>
              <a:rPr lang="en-US" sz="1200" b="0" kern="1200" dirty="0" smtClean="0">
                <a:solidFill>
                  <a:schemeClr val="tx1"/>
                </a:solidFill>
                <a:effectLst/>
                <a:latin typeface="+mn-lt"/>
                <a:ea typeface="+mn-ea"/>
                <a:cs typeface="+mn-cs"/>
              </a:rPr>
              <a:t>α</a:t>
            </a:r>
            <a:r>
              <a:rPr lang="en-US" sz="1200" b="0" kern="1200" dirty="0" err="1" smtClean="0">
                <a:solidFill>
                  <a:schemeClr val="tx1"/>
                </a:solidFill>
                <a:effectLst/>
                <a:latin typeface="+mn-lt"/>
                <a:ea typeface="+mn-ea"/>
                <a:cs typeface="+mn-cs"/>
              </a:rPr>
              <a:t>ν</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συνοδεύετ</a:t>
            </a:r>
            <a:r>
              <a:rPr lang="en-US" sz="1200" b="0" kern="1200" dirty="0" smtClean="0">
                <a:solidFill>
                  <a:schemeClr val="tx1"/>
                </a:solidFill>
                <a:effectLst/>
                <a:latin typeface="+mn-lt"/>
                <a:ea typeface="+mn-ea"/>
                <a:cs typeface="+mn-cs"/>
              </a:rPr>
              <a:t>α</a:t>
            </a:r>
            <a:r>
              <a:rPr lang="en-US" sz="1200" b="0" kern="1200" dirty="0" err="1" smtClean="0">
                <a:solidFill>
                  <a:schemeClr val="tx1"/>
                </a:solidFill>
                <a:effectLst/>
                <a:latin typeface="+mn-lt"/>
                <a:ea typeface="+mn-ea"/>
                <a:cs typeface="+mn-cs"/>
              </a:rPr>
              <a:t>ι</a:t>
            </a:r>
            <a:r>
              <a:rPr lang="en-US" sz="1200" b="0" kern="1200" dirty="0" smtClean="0">
                <a:solidFill>
                  <a:schemeClr val="tx1"/>
                </a:solidFill>
                <a:effectLst/>
                <a:latin typeface="+mn-lt"/>
                <a:ea typeface="+mn-ea"/>
                <a:cs typeface="+mn-cs"/>
              </a:rPr>
              <a:t> απ</a:t>
            </a:r>
            <a:r>
              <a:rPr lang="en-US" sz="1200" b="0" kern="1200" dirty="0" err="1" smtClean="0">
                <a:solidFill>
                  <a:schemeClr val="tx1"/>
                </a:solidFill>
                <a:effectLst/>
                <a:latin typeface="+mn-lt"/>
                <a:ea typeface="+mn-ea"/>
                <a:cs typeface="+mn-cs"/>
              </a:rPr>
              <a:t>ό</a:t>
            </a:r>
            <a:r>
              <a:rPr lang="en-US" sz="1200" b="0" kern="1200" dirty="0" smtClean="0">
                <a:solidFill>
                  <a:schemeClr val="tx1"/>
                </a:solidFill>
                <a:effectLst/>
                <a:latin typeface="+mn-lt"/>
                <a:ea typeface="+mn-ea"/>
                <a:cs typeface="+mn-cs"/>
              </a:rPr>
              <a:t> α</a:t>
            </a:r>
            <a:r>
              <a:rPr lang="en-US" sz="1200" b="0" kern="1200" dirty="0" err="1" smtClean="0">
                <a:solidFill>
                  <a:schemeClr val="tx1"/>
                </a:solidFill>
                <a:effectLst/>
                <a:latin typeface="+mn-lt"/>
                <a:ea typeface="+mn-ea"/>
                <a:cs typeface="+mn-cs"/>
              </a:rPr>
              <a:t>ύξηση</a:t>
            </a:r>
            <a:r>
              <a:rPr lang="en-US" sz="1200" b="0" kern="1200" dirty="0" smtClean="0">
                <a:solidFill>
                  <a:schemeClr val="tx1"/>
                </a:solidFill>
                <a:effectLst/>
                <a:latin typeface="+mn-lt"/>
                <a:ea typeface="+mn-ea"/>
                <a:cs typeface="+mn-cs"/>
              </a:rPr>
              <a:t> του  π</a:t>
            </a:r>
            <a:r>
              <a:rPr lang="en-US" sz="1200" b="0" kern="1200" dirty="0" err="1" smtClean="0">
                <a:solidFill>
                  <a:schemeClr val="tx1"/>
                </a:solidFill>
                <a:effectLst/>
                <a:latin typeface="+mn-lt"/>
                <a:ea typeface="+mn-ea"/>
                <a:cs typeface="+mn-cs"/>
              </a:rPr>
              <a:t>άχους</a:t>
            </a:r>
            <a:r>
              <a:rPr lang="en-US" sz="1200" b="0" kern="1200" dirty="0" smtClean="0">
                <a:solidFill>
                  <a:schemeClr val="tx1"/>
                </a:solidFill>
                <a:effectLst/>
                <a:latin typeface="+mn-lt"/>
                <a:ea typeface="+mn-ea"/>
                <a:cs typeface="+mn-cs"/>
              </a:rPr>
              <a:t> του τοιχώμα</a:t>
            </a:r>
            <a:r>
              <a:rPr lang="en-US" sz="1200" b="0" kern="1200" dirty="0" err="1" smtClean="0">
                <a:solidFill>
                  <a:schemeClr val="tx1"/>
                </a:solidFill>
                <a:effectLst/>
                <a:latin typeface="+mn-lt"/>
                <a:ea typeface="+mn-ea"/>
                <a:cs typeface="+mn-cs"/>
              </a:rPr>
              <a:t>τος</a:t>
            </a:r>
            <a:r>
              <a:rPr lang="el-GR" sz="1200" b="0" kern="1200" dirty="0" smtClean="0">
                <a:solidFill>
                  <a:schemeClr val="tx1"/>
                </a:solidFill>
                <a:effectLst/>
                <a:latin typeface="+mn-lt"/>
                <a:ea typeface="+mn-ea"/>
                <a:cs typeface="+mn-cs"/>
              </a:rPr>
              <a:t>. Ώς εκτούτου προκύπτουν διάφοροι πιθανοί συνδυασμοί και συνεπώς μοντέλα αρτηριακής αναδιαμόρφωσης.</a:t>
            </a:r>
            <a:endParaRPr lang="x-none" sz="1200" b="1" i="0" dirty="0" smtClean="0"/>
          </a:p>
          <a:p>
            <a:endParaRPr lang="x-none" sz="1200" b="1" i="0" dirty="0" smtClean="0"/>
          </a:p>
          <a:p>
            <a:r>
              <a:rPr lang="el-GR" sz="1200" b="0" i="0" baseline="0" dirty="0" smtClean="0"/>
              <a:t>Από </a:t>
            </a:r>
            <a:r>
              <a:rPr lang="en-US" sz="1200" b="0" i="1" dirty="0" smtClean="0"/>
              <a:t>van </a:t>
            </a:r>
            <a:r>
              <a:rPr lang="en-US" sz="1200" b="0" i="1" dirty="0" err="1" smtClean="0"/>
              <a:t>Varik</a:t>
            </a:r>
            <a:r>
              <a:rPr lang="en-US" sz="1200" b="0" i="1" dirty="0" smtClean="0"/>
              <a:t> BJ et al. Front </a:t>
            </a:r>
            <a:r>
              <a:rPr lang="en-US" sz="1200" b="0" i="1" dirty="0" err="1" smtClean="0"/>
              <a:t>Geneticss</a:t>
            </a:r>
            <a:r>
              <a:rPr lang="en-US" sz="1200" b="0" i="1" dirty="0" smtClean="0"/>
              <a:t>. 2013</a:t>
            </a:r>
            <a:r>
              <a:rPr lang="el-GR" sz="1200" b="0" i="1" dirty="0" smtClean="0"/>
              <a:t> </a:t>
            </a:r>
            <a:r>
              <a:rPr lang="mr-IN" sz="1200" b="0" i="1" dirty="0" smtClean="0"/>
              <a:t>–</a:t>
            </a:r>
            <a:r>
              <a:rPr lang="el-GR" sz="1200" b="0" i="1" dirty="0" smtClean="0"/>
              <a:t> κλασικό ανασχεδιασμένο απο Mulvany et l. Hypertnsion 1996; 28:505 </a:t>
            </a:r>
            <a:endParaRPr lang="en-US" sz="1200" b="0" i="1" dirty="0" smtClean="0"/>
          </a:p>
          <a:p>
            <a:endParaRPr lang="en-US" b="1" dirty="0"/>
          </a:p>
        </p:txBody>
      </p:sp>
      <p:sp>
        <p:nvSpPr>
          <p:cNvPr id="4" name="Slide Number Placeholder 3"/>
          <p:cNvSpPr>
            <a:spLocks noGrp="1"/>
          </p:cNvSpPr>
          <p:nvPr>
            <p:ph type="sldNum" sz="quarter" idx="10"/>
          </p:nvPr>
        </p:nvSpPr>
        <p:spPr/>
        <p:txBody>
          <a:bodyPr/>
          <a:lstStyle/>
          <a:p>
            <a:fld id="{1A677881-09EA-BD46-8DE7-75BC18BDFEA5}" type="slidenum">
              <a:rPr lang="en-US" smtClean="0"/>
              <a:t>61</a:t>
            </a:fld>
            <a:endParaRPr lang="en-US"/>
          </a:p>
        </p:txBody>
      </p:sp>
    </p:spTree>
    <p:extLst>
      <p:ext uri="{BB962C8B-B14F-4D97-AF65-F5344CB8AC3E}">
        <p14:creationId xmlns:p14="http://schemas.microsoft.com/office/powerpoint/2010/main" val="1181118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AFF8E1-EC0A-B641-B8F9-03EB0FC73E83}" type="slidenum">
              <a:rPr lang="el-GR" sz="1200"/>
              <a:pPr eaLnBrk="1" hangingPunct="1"/>
              <a:t>68</a:t>
            </a:fld>
            <a:endParaRPr lang="el-GR" sz="1200"/>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A025F3-D531-D44B-9D52-49A75C2D7F8C}" type="slidenum">
              <a:rPr lang="en-US" smtClean="0"/>
              <a:t>71</a:t>
            </a:fld>
            <a:endParaRPr lang="en-US"/>
          </a:p>
        </p:txBody>
      </p:sp>
    </p:spTree>
    <p:extLst>
      <p:ext uri="{BB962C8B-B14F-4D97-AF65-F5344CB8AC3E}">
        <p14:creationId xmlns:p14="http://schemas.microsoft.com/office/powerpoint/2010/main" val="15569874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equation is named after </a:t>
            </a:r>
            <a:r>
              <a:rPr lang="en-US" sz="1200" kern="1200" dirty="0" smtClean="0">
                <a:solidFill>
                  <a:schemeClr val="tx1"/>
                </a:solidFill>
                <a:latin typeface="+mn-lt"/>
                <a:ea typeface="+mn-ea"/>
                <a:cs typeface="+mn-cs"/>
                <a:hlinkClick r:id="rId3"/>
              </a:rPr>
              <a:t>Thomas Young, who developed the qualitative theory of surface tension in 1805, and </a:t>
            </a:r>
            <a:r>
              <a:rPr lang="en-US" sz="1200" kern="1200" dirty="0" smtClean="0">
                <a:solidFill>
                  <a:schemeClr val="tx1"/>
                </a:solidFill>
                <a:latin typeface="+mn-lt"/>
                <a:ea typeface="+mn-ea"/>
                <a:cs typeface="+mn-cs"/>
                <a:hlinkClick r:id="rId4"/>
              </a:rPr>
              <a:t>Pierre-Simon Laplace who completed the mathematical description in the following year. It is sometimes also called the Young–Laplace–Gauss equation, as </a:t>
            </a:r>
            <a:r>
              <a:rPr lang="en-US" sz="1200" kern="1200" dirty="0" smtClean="0">
                <a:solidFill>
                  <a:schemeClr val="tx1"/>
                </a:solidFill>
                <a:latin typeface="+mn-lt"/>
                <a:ea typeface="+mn-ea"/>
                <a:cs typeface="+mn-cs"/>
                <a:hlinkClick r:id="rId5"/>
              </a:rPr>
              <a:t>Gauss unified the work of Young and Laplace in 1830, deriving both the differential equation and boundary conditions using </a:t>
            </a:r>
            <a:r>
              <a:rPr lang="en-US" sz="1200" kern="1200" dirty="0" smtClean="0">
                <a:solidFill>
                  <a:schemeClr val="tx1"/>
                </a:solidFill>
                <a:latin typeface="+mn-lt"/>
                <a:ea typeface="+mn-ea"/>
                <a:cs typeface="+mn-cs"/>
                <a:hlinkClick r:id="rId6"/>
              </a:rPr>
              <a:t>Johann Bernoulli's </a:t>
            </a:r>
            <a:r>
              <a:rPr lang="en-US" sz="1200" kern="1200" dirty="0" smtClean="0">
                <a:solidFill>
                  <a:schemeClr val="tx1"/>
                </a:solidFill>
                <a:latin typeface="+mn-lt"/>
                <a:ea typeface="+mn-ea"/>
                <a:cs typeface="+mn-cs"/>
                <a:hlinkClick r:id="rId7"/>
              </a:rPr>
              <a:t>virtual work principles.</a:t>
            </a:r>
            <a:r>
              <a:rPr lang="en-US" sz="1200" kern="1200" baseline="30000" dirty="0" smtClean="0">
                <a:solidFill>
                  <a:schemeClr val="tx1"/>
                </a:solidFill>
                <a:latin typeface="+mn-lt"/>
                <a:ea typeface="+mn-ea"/>
                <a:cs typeface="+mn-cs"/>
                <a:hlinkClick r:id="rId7"/>
              </a:rPr>
              <a:t>[2]</a:t>
            </a:r>
            <a:endParaRPr lang="en-US" sz="1200" kern="1200" baseline="30000" dirty="0" smtClean="0">
              <a:solidFill>
                <a:schemeClr val="tx1"/>
              </a:solidFill>
              <a:latin typeface="+mn-lt"/>
              <a:ea typeface="+mn-ea"/>
              <a:cs typeface="+mn-cs"/>
            </a:endParaRPr>
          </a:p>
          <a:p>
            <a:endParaRPr lang="en-US" sz="1200" kern="1200" baseline="30000" dirty="0" smtClean="0">
              <a:solidFill>
                <a:schemeClr val="tx1"/>
              </a:solidFill>
              <a:latin typeface="+mn-lt"/>
              <a:ea typeface="+mn-ea"/>
              <a:cs typeface="+mn-cs"/>
            </a:endParaRPr>
          </a:p>
          <a:p>
            <a:endParaRPr lang="en-US" sz="1200" kern="1200" baseline="300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l-GR" sz="1200" dirty="0" smtClean="0">
                <a:solidFill>
                  <a:schemeClr val="tx2">
                    <a:lumMod val="75000"/>
                  </a:schemeClr>
                </a:solidFill>
              </a:rPr>
              <a:t>Δ</a:t>
            </a:r>
            <a:r>
              <a:rPr lang="en-US" sz="1200" dirty="0" smtClean="0">
                <a:solidFill>
                  <a:schemeClr val="tx2">
                    <a:lumMod val="75000"/>
                  </a:schemeClr>
                </a:solidFill>
              </a:rPr>
              <a:t>P</a:t>
            </a:r>
            <a:r>
              <a:rPr lang="en-US" sz="800" dirty="0" smtClean="0">
                <a:solidFill>
                  <a:schemeClr val="tx2">
                    <a:lumMod val="75000"/>
                  </a:schemeClr>
                </a:solidFill>
              </a:rPr>
              <a:t>(Laplace pressure)</a:t>
            </a:r>
            <a:r>
              <a:rPr lang="en-US" sz="1200" dirty="0" smtClean="0">
                <a:solidFill>
                  <a:schemeClr val="tx2">
                    <a:lumMod val="75000"/>
                  </a:schemeClr>
                </a:solidFill>
              </a:rPr>
              <a:t>  </a:t>
            </a:r>
            <a:r>
              <a:rPr lang="el-GR" sz="1200" dirty="0" smtClean="0">
                <a:solidFill>
                  <a:schemeClr val="tx2">
                    <a:lumMod val="75000"/>
                  </a:schemeClr>
                </a:solidFill>
              </a:rPr>
              <a:t>= </a:t>
            </a:r>
            <a:r>
              <a:rPr lang="en-US" sz="1200" dirty="0" smtClean="0">
                <a:solidFill>
                  <a:schemeClr val="tx2">
                    <a:lumMod val="75000"/>
                  </a:schemeClr>
                </a:solidFill>
              </a:rPr>
              <a:t>   Pe - Pi    =      T  </a:t>
            </a:r>
            <a:r>
              <a:rPr lang="en-US" dirty="0" smtClean="0">
                <a:solidFill>
                  <a:schemeClr val="tx2">
                    <a:lumMod val="75000"/>
                  </a:schemeClr>
                </a:solidFill>
              </a:rPr>
              <a:t>/</a:t>
            </a:r>
            <a:r>
              <a:rPr lang="en-US" sz="1200" dirty="0" smtClean="0">
                <a:solidFill>
                  <a:schemeClr val="tx2">
                    <a:lumMod val="75000"/>
                  </a:schemeClr>
                </a:solidFill>
              </a:rPr>
              <a:t> (r</a:t>
            </a:r>
            <a:r>
              <a:rPr lang="en-US" sz="800" dirty="0" smtClean="0">
                <a:solidFill>
                  <a:schemeClr val="tx2">
                    <a:lumMod val="75000"/>
                  </a:schemeClr>
                </a:solidFill>
              </a:rPr>
              <a:t>1 </a:t>
            </a:r>
            <a:r>
              <a:rPr lang="en-US" sz="1200" dirty="0" smtClean="0">
                <a:solidFill>
                  <a:schemeClr val="tx2">
                    <a:lumMod val="75000"/>
                  </a:schemeClr>
                </a:solidFill>
              </a:rPr>
              <a:t>+ r</a:t>
            </a:r>
            <a:r>
              <a:rPr lang="en-US" sz="800" dirty="0" smtClean="0">
                <a:solidFill>
                  <a:schemeClr val="tx2">
                    <a:lumMod val="75000"/>
                  </a:schemeClr>
                </a:solidFill>
              </a:rPr>
              <a:t>2</a:t>
            </a:r>
            <a:r>
              <a:rPr lang="en-US" sz="1200" dirty="0" smtClean="0">
                <a:solidFill>
                  <a:schemeClr val="tx2">
                    <a:lumMod val="75000"/>
                  </a:schemeClr>
                </a:solidFill>
              </a:rPr>
              <a:t>)</a:t>
            </a:r>
          </a:p>
          <a:p>
            <a:endParaRPr lang="en-US" dirty="0"/>
          </a:p>
        </p:txBody>
      </p:sp>
      <p:sp>
        <p:nvSpPr>
          <p:cNvPr id="4" name="Slide Number Placeholder 3"/>
          <p:cNvSpPr>
            <a:spLocks noGrp="1"/>
          </p:cNvSpPr>
          <p:nvPr>
            <p:ph type="sldNum" sz="quarter" idx="10"/>
          </p:nvPr>
        </p:nvSpPr>
        <p:spPr/>
        <p:txBody>
          <a:bodyPr/>
          <a:lstStyle/>
          <a:p>
            <a:fld id="{8AA025F3-D531-D44B-9D52-49A75C2D7F8C}" type="slidenum">
              <a:rPr lang="en-US" smtClean="0"/>
              <a:t>72</a:t>
            </a:fld>
            <a:endParaRPr lang="en-US"/>
          </a:p>
        </p:txBody>
      </p:sp>
    </p:spTree>
    <p:extLst>
      <p:ext uri="{BB962C8B-B14F-4D97-AF65-F5344CB8AC3E}">
        <p14:creationId xmlns:p14="http://schemas.microsoft.com/office/powerpoint/2010/main" val="36172847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equation is named after </a:t>
            </a:r>
            <a:r>
              <a:rPr lang="en-US" sz="1200" kern="1200" dirty="0" smtClean="0">
                <a:solidFill>
                  <a:schemeClr val="tx1"/>
                </a:solidFill>
                <a:latin typeface="+mn-lt"/>
                <a:ea typeface="+mn-ea"/>
                <a:cs typeface="+mn-cs"/>
                <a:hlinkClick r:id="rId3"/>
              </a:rPr>
              <a:t>Thomas Young, who developed the qualitative theory of surface tension in 1805, and </a:t>
            </a:r>
            <a:r>
              <a:rPr lang="en-US" sz="1200" kern="1200" dirty="0" smtClean="0">
                <a:solidFill>
                  <a:schemeClr val="tx1"/>
                </a:solidFill>
                <a:latin typeface="+mn-lt"/>
                <a:ea typeface="+mn-ea"/>
                <a:cs typeface="+mn-cs"/>
                <a:hlinkClick r:id="rId4"/>
              </a:rPr>
              <a:t>Pierre-Simon Laplace who completed the mathematical description in the following year. It is sometimes also called the Young–Laplace–Gauss equation, as </a:t>
            </a:r>
            <a:r>
              <a:rPr lang="en-US" sz="1200" kern="1200" dirty="0" smtClean="0">
                <a:solidFill>
                  <a:schemeClr val="tx1"/>
                </a:solidFill>
                <a:latin typeface="+mn-lt"/>
                <a:ea typeface="+mn-ea"/>
                <a:cs typeface="+mn-cs"/>
                <a:hlinkClick r:id="rId5"/>
              </a:rPr>
              <a:t>Gauss unified the work of Young and Laplace in 1830, deriving both the differential equation and boundary conditions using </a:t>
            </a:r>
            <a:r>
              <a:rPr lang="en-US" sz="1200" kern="1200" dirty="0" smtClean="0">
                <a:solidFill>
                  <a:schemeClr val="tx1"/>
                </a:solidFill>
                <a:latin typeface="+mn-lt"/>
                <a:ea typeface="+mn-ea"/>
                <a:cs typeface="+mn-cs"/>
                <a:hlinkClick r:id="rId6"/>
              </a:rPr>
              <a:t>Johann Bernoulli's </a:t>
            </a:r>
            <a:r>
              <a:rPr lang="en-US" sz="1200" kern="1200" dirty="0" smtClean="0">
                <a:solidFill>
                  <a:schemeClr val="tx1"/>
                </a:solidFill>
                <a:latin typeface="+mn-lt"/>
                <a:ea typeface="+mn-ea"/>
                <a:cs typeface="+mn-cs"/>
                <a:hlinkClick r:id="rId7"/>
              </a:rPr>
              <a:t>virtual work principles.</a:t>
            </a:r>
            <a:r>
              <a:rPr lang="en-US" sz="1200" kern="1200" baseline="30000" dirty="0" smtClean="0">
                <a:solidFill>
                  <a:schemeClr val="tx1"/>
                </a:solidFill>
                <a:latin typeface="+mn-lt"/>
                <a:ea typeface="+mn-ea"/>
                <a:cs typeface="+mn-cs"/>
                <a:hlinkClick r:id="rId7"/>
              </a:rPr>
              <a:t>[2]</a:t>
            </a:r>
            <a:endParaRPr lang="en-US" sz="1200" kern="1200" baseline="30000" dirty="0" smtClean="0">
              <a:solidFill>
                <a:schemeClr val="tx1"/>
              </a:solidFill>
              <a:latin typeface="+mn-lt"/>
              <a:ea typeface="+mn-ea"/>
              <a:cs typeface="+mn-cs"/>
            </a:endParaRPr>
          </a:p>
          <a:p>
            <a:endParaRPr lang="en-US" sz="1200" kern="1200" baseline="30000" dirty="0" smtClean="0">
              <a:solidFill>
                <a:schemeClr val="tx1"/>
              </a:solidFill>
              <a:latin typeface="+mn-lt"/>
              <a:ea typeface="+mn-ea"/>
              <a:cs typeface="+mn-cs"/>
            </a:endParaRPr>
          </a:p>
          <a:p>
            <a:endParaRPr lang="en-US" sz="1200" kern="1200" baseline="300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l-GR" sz="1200" dirty="0" smtClean="0">
                <a:solidFill>
                  <a:schemeClr val="tx2">
                    <a:lumMod val="75000"/>
                  </a:schemeClr>
                </a:solidFill>
              </a:rPr>
              <a:t>Δ</a:t>
            </a:r>
            <a:r>
              <a:rPr lang="en-US" sz="1200" dirty="0" smtClean="0">
                <a:solidFill>
                  <a:schemeClr val="tx2">
                    <a:lumMod val="75000"/>
                  </a:schemeClr>
                </a:solidFill>
              </a:rPr>
              <a:t>P</a:t>
            </a:r>
            <a:r>
              <a:rPr lang="en-US" sz="800" dirty="0" smtClean="0">
                <a:solidFill>
                  <a:schemeClr val="tx2">
                    <a:lumMod val="75000"/>
                  </a:schemeClr>
                </a:solidFill>
              </a:rPr>
              <a:t>(Laplace pressure)</a:t>
            </a:r>
            <a:r>
              <a:rPr lang="en-US" sz="1200" dirty="0" smtClean="0">
                <a:solidFill>
                  <a:schemeClr val="tx2">
                    <a:lumMod val="75000"/>
                  </a:schemeClr>
                </a:solidFill>
              </a:rPr>
              <a:t>  </a:t>
            </a:r>
            <a:r>
              <a:rPr lang="el-GR" sz="1200" dirty="0" smtClean="0">
                <a:solidFill>
                  <a:schemeClr val="tx2">
                    <a:lumMod val="75000"/>
                  </a:schemeClr>
                </a:solidFill>
              </a:rPr>
              <a:t>= </a:t>
            </a:r>
            <a:r>
              <a:rPr lang="en-US" sz="1200" dirty="0" smtClean="0">
                <a:solidFill>
                  <a:schemeClr val="tx2">
                    <a:lumMod val="75000"/>
                  </a:schemeClr>
                </a:solidFill>
              </a:rPr>
              <a:t>   Pe - Pi    =      T  </a:t>
            </a:r>
            <a:r>
              <a:rPr lang="en-US" dirty="0" smtClean="0">
                <a:solidFill>
                  <a:schemeClr val="tx2">
                    <a:lumMod val="75000"/>
                  </a:schemeClr>
                </a:solidFill>
              </a:rPr>
              <a:t>/</a:t>
            </a:r>
            <a:r>
              <a:rPr lang="en-US" sz="1200" dirty="0" smtClean="0">
                <a:solidFill>
                  <a:schemeClr val="tx2">
                    <a:lumMod val="75000"/>
                  </a:schemeClr>
                </a:solidFill>
              </a:rPr>
              <a:t> (r</a:t>
            </a:r>
            <a:r>
              <a:rPr lang="en-US" sz="800" dirty="0" smtClean="0">
                <a:solidFill>
                  <a:schemeClr val="tx2">
                    <a:lumMod val="75000"/>
                  </a:schemeClr>
                </a:solidFill>
              </a:rPr>
              <a:t>1 </a:t>
            </a:r>
            <a:r>
              <a:rPr lang="en-US" sz="1200" dirty="0" smtClean="0">
                <a:solidFill>
                  <a:schemeClr val="tx2">
                    <a:lumMod val="75000"/>
                  </a:schemeClr>
                </a:solidFill>
              </a:rPr>
              <a:t>+ r</a:t>
            </a:r>
            <a:r>
              <a:rPr lang="en-US" sz="800" dirty="0" smtClean="0">
                <a:solidFill>
                  <a:schemeClr val="tx2">
                    <a:lumMod val="75000"/>
                  </a:schemeClr>
                </a:solidFill>
              </a:rPr>
              <a:t>2</a:t>
            </a:r>
            <a:r>
              <a:rPr lang="en-US" sz="1200" dirty="0" smtClean="0">
                <a:solidFill>
                  <a:schemeClr val="tx2">
                    <a:lumMod val="75000"/>
                  </a:schemeClr>
                </a:solidFill>
              </a:rPr>
              <a:t>)</a:t>
            </a:r>
          </a:p>
          <a:p>
            <a:endParaRPr lang="en-US" dirty="0"/>
          </a:p>
        </p:txBody>
      </p:sp>
      <p:sp>
        <p:nvSpPr>
          <p:cNvPr id="4" name="Slide Number Placeholder 3"/>
          <p:cNvSpPr>
            <a:spLocks noGrp="1"/>
          </p:cNvSpPr>
          <p:nvPr>
            <p:ph type="sldNum" sz="quarter" idx="10"/>
          </p:nvPr>
        </p:nvSpPr>
        <p:spPr/>
        <p:txBody>
          <a:bodyPr/>
          <a:lstStyle/>
          <a:p>
            <a:fld id="{8AA025F3-D531-D44B-9D52-49A75C2D7F8C}" type="slidenum">
              <a:rPr lang="en-US" smtClean="0"/>
              <a:t>73</a:t>
            </a:fld>
            <a:endParaRPr lang="en-US"/>
          </a:p>
        </p:txBody>
      </p:sp>
    </p:spTree>
    <p:extLst>
      <p:ext uri="{BB962C8B-B14F-4D97-AF65-F5344CB8AC3E}">
        <p14:creationId xmlns:p14="http://schemas.microsoft.com/office/powerpoint/2010/main" val="36172847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equation is named after </a:t>
            </a:r>
            <a:r>
              <a:rPr lang="en-US" sz="1200" kern="1200" dirty="0" smtClean="0">
                <a:solidFill>
                  <a:schemeClr val="tx1"/>
                </a:solidFill>
                <a:latin typeface="+mn-lt"/>
                <a:ea typeface="+mn-ea"/>
                <a:cs typeface="+mn-cs"/>
                <a:hlinkClick r:id="rId3"/>
              </a:rPr>
              <a:t>Thomas Young, who developed the qualitative theory of surface tension in 1805, and </a:t>
            </a:r>
            <a:r>
              <a:rPr lang="en-US" sz="1200" kern="1200" dirty="0" smtClean="0">
                <a:solidFill>
                  <a:schemeClr val="tx1"/>
                </a:solidFill>
                <a:latin typeface="+mn-lt"/>
                <a:ea typeface="+mn-ea"/>
                <a:cs typeface="+mn-cs"/>
                <a:hlinkClick r:id="rId4"/>
              </a:rPr>
              <a:t>Pierre-Simon Laplace who completed the mathematical description in the following year. It is sometimes also called the Young–Laplace–Gauss equation, as </a:t>
            </a:r>
            <a:r>
              <a:rPr lang="en-US" sz="1200" kern="1200" dirty="0" smtClean="0">
                <a:solidFill>
                  <a:schemeClr val="tx1"/>
                </a:solidFill>
                <a:latin typeface="+mn-lt"/>
                <a:ea typeface="+mn-ea"/>
                <a:cs typeface="+mn-cs"/>
                <a:hlinkClick r:id="rId5"/>
              </a:rPr>
              <a:t>Gauss unified the work of Young and Laplace in 1830, deriving both the differential equation and boundary conditions using </a:t>
            </a:r>
            <a:r>
              <a:rPr lang="en-US" sz="1200" kern="1200" dirty="0" smtClean="0">
                <a:solidFill>
                  <a:schemeClr val="tx1"/>
                </a:solidFill>
                <a:latin typeface="+mn-lt"/>
                <a:ea typeface="+mn-ea"/>
                <a:cs typeface="+mn-cs"/>
                <a:hlinkClick r:id="rId6"/>
              </a:rPr>
              <a:t>Johann Bernoulli's </a:t>
            </a:r>
            <a:r>
              <a:rPr lang="en-US" sz="1200" kern="1200" dirty="0" smtClean="0">
                <a:solidFill>
                  <a:schemeClr val="tx1"/>
                </a:solidFill>
                <a:latin typeface="+mn-lt"/>
                <a:ea typeface="+mn-ea"/>
                <a:cs typeface="+mn-cs"/>
                <a:hlinkClick r:id="rId7"/>
              </a:rPr>
              <a:t>virtual work principles.</a:t>
            </a:r>
            <a:r>
              <a:rPr lang="en-US" sz="1200" kern="1200" baseline="30000" dirty="0" smtClean="0">
                <a:solidFill>
                  <a:schemeClr val="tx1"/>
                </a:solidFill>
                <a:latin typeface="+mn-lt"/>
                <a:ea typeface="+mn-ea"/>
                <a:cs typeface="+mn-cs"/>
                <a:hlinkClick r:id="rId7"/>
              </a:rPr>
              <a:t>[2]</a:t>
            </a:r>
            <a:endParaRPr lang="en-US" sz="1200" kern="1200" baseline="30000" dirty="0" smtClean="0">
              <a:solidFill>
                <a:schemeClr val="tx1"/>
              </a:solidFill>
              <a:latin typeface="+mn-lt"/>
              <a:ea typeface="+mn-ea"/>
              <a:cs typeface="+mn-cs"/>
            </a:endParaRPr>
          </a:p>
          <a:p>
            <a:endParaRPr lang="en-US" sz="1200" kern="1200" baseline="30000" dirty="0" smtClean="0">
              <a:solidFill>
                <a:schemeClr val="tx1"/>
              </a:solidFill>
              <a:latin typeface="+mn-lt"/>
              <a:ea typeface="+mn-ea"/>
              <a:cs typeface="+mn-cs"/>
            </a:endParaRPr>
          </a:p>
          <a:p>
            <a:endParaRPr lang="en-US" sz="1200" kern="1200" baseline="300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l-GR" sz="1200" dirty="0" smtClean="0">
                <a:solidFill>
                  <a:schemeClr val="tx2">
                    <a:lumMod val="75000"/>
                  </a:schemeClr>
                </a:solidFill>
              </a:rPr>
              <a:t>Δ</a:t>
            </a:r>
            <a:r>
              <a:rPr lang="en-US" sz="1200" dirty="0" smtClean="0">
                <a:solidFill>
                  <a:schemeClr val="tx2">
                    <a:lumMod val="75000"/>
                  </a:schemeClr>
                </a:solidFill>
              </a:rPr>
              <a:t>P</a:t>
            </a:r>
            <a:r>
              <a:rPr lang="en-US" sz="800" dirty="0" smtClean="0">
                <a:solidFill>
                  <a:schemeClr val="tx2">
                    <a:lumMod val="75000"/>
                  </a:schemeClr>
                </a:solidFill>
              </a:rPr>
              <a:t>(Laplace pressure)</a:t>
            </a:r>
            <a:r>
              <a:rPr lang="en-US" sz="1200" dirty="0" smtClean="0">
                <a:solidFill>
                  <a:schemeClr val="tx2">
                    <a:lumMod val="75000"/>
                  </a:schemeClr>
                </a:solidFill>
              </a:rPr>
              <a:t>  </a:t>
            </a:r>
            <a:r>
              <a:rPr lang="el-GR" sz="1200" dirty="0" smtClean="0">
                <a:solidFill>
                  <a:schemeClr val="tx2">
                    <a:lumMod val="75000"/>
                  </a:schemeClr>
                </a:solidFill>
              </a:rPr>
              <a:t>= </a:t>
            </a:r>
            <a:r>
              <a:rPr lang="en-US" sz="1200" dirty="0" smtClean="0">
                <a:solidFill>
                  <a:schemeClr val="tx2">
                    <a:lumMod val="75000"/>
                  </a:schemeClr>
                </a:solidFill>
              </a:rPr>
              <a:t>   Pe - Pi    =      T  </a:t>
            </a:r>
            <a:r>
              <a:rPr lang="en-US" dirty="0" smtClean="0">
                <a:solidFill>
                  <a:schemeClr val="tx2">
                    <a:lumMod val="75000"/>
                  </a:schemeClr>
                </a:solidFill>
              </a:rPr>
              <a:t>/</a:t>
            </a:r>
            <a:r>
              <a:rPr lang="en-US" sz="1200" dirty="0" smtClean="0">
                <a:solidFill>
                  <a:schemeClr val="tx2">
                    <a:lumMod val="75000"/>
                  </a:schemeClr>
                </a:solidFill>
              </a:rPr>
              <a:t> (r</a:t>
            </a:r>
            <a:r>
              <a:rPr lang="en-US" sz="800" dirty="0" smtClean="0">
                <a:solidFill>
                  <a:schemeClr val="tx2">
                    <a:lumMod val="75000"/>
                  </a:schemeClr>
                </a:solidFill>
              </a:rPr>
              <a:t>1 </a:t>
            </a:r>
            <a:r>
              <a:rPr lang="en-US" sz="1200" dirty="0" smtClean="0">
                <a:solidFill>
                  <a:schemeClr val="tx2">
                    <a:lumMod val="75000"/>
                  </a:schemeClr>
                </a:solidFill>
              </a:rPr>
              <a:t>+ r</a:t>
            </a:r>
            <a:r>
              <a:rPr lang="en-US" sz="800" dirty="0" smtClean="0">
                <a:solidFill>
                  <a:schemeClr val="tx2">
                    <a:lumMod val="75000"/>
                  </a:schemeClr>
                </a:solidFill>
              </a:rPr>
              <a:t>2</a:t>
            </a:r>
            <a:r>
              <a:rPr lang="en-US" sz="1200" dirty="0" smtClean="0">
                <a:solidFill>
                  <a:schemeClr val="tx2">
                    <a:lumMod val="75000"/>
                  </a:schemeClr>
                </a:solidFill>
              </a:rPr>
              <a:t>)</a:t>
            </a:r>
          </a:p>
          <a:p>
            <a:endParaRPr lang="en-US" dirty="0"/>
          </a:p>
        </p:txBody>
      </p:sp>
      <p:sp>
        <p:nvSpPr>
          <p:cNvPr id="4" name="Slide Number Placeholder 3"/>
          <p:cNvSpPr>
            <a:spLocks noGrp="1"/>
          </p:cNvSpPr>
          <p:nvPr>
            <p:ph type="sldNum" sz="quarter" idx="10"/>
          </p:nvPr>
        </p:nvSpPr>
        <p:spPr/>
        <p:txBody>
          <a:bodyPr/>
          <a:lstStyle/>
          <a:p>
            <a:fld id="{8AA025F3-D531-D44B-9D52-49A75C2D7F8C}" type="slidenum">
              <a:rPr lang="en-US" smtClean="0"/>
              <a:t>74</a:t>
            </a:fld>
            <a:endParaRPr lang="en-US"/>
          </a:p>
        </p:txBody>
      </p:sp>
    </p:spTree>
    <p:extLst>
      <p:ext uri="{BB962C8B-B14F-4D97-AF65-F5344CB8AC3E}">
        <p14:creationId xmlns:p14="http://schemas.microsoft.com/office/powerpoint/2010/main" val="36172847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58937AA-4B6D-5F42-A78C-43338708C033}" type="slidenum">
              <a:rPr lang="el-GR" sz="1200"/>
              <a:pPr eaLnBrk="1" hangingPunct="1"/>
              <a:t>78</a:t>
            </a:fld>
            <a:endParaRPr lang="el-GR" sz="1200"/>
          </a:p>
        </p:txBody>
      </p:sp>
      <p:sp>
        <p:nvSpPr>
          <p:cNvPr id="36866" name="Rectangle 2"/>
          <p:cNvSpPr>
            <a:spLocks noGrp="1" noRot="1" noChangeAspect="1" noChangeArrowheads="1" noTextEdit="1"/>
          </p:cNvSpPr>
          <p:nvPr>
            <p:ph type="sldImg"/>
          </p:nvPr>
        </p:nvSpPr>
        <p:spPr>
          <a:xfrm>
            <a:off x="1146175" y="687388"/>
            <a:ext cx="4568825" cy="3427412"/>
          </a:xfrm>
          <a:ln/>
        </p:spPr>
      </p:sp>
      <p:sp>
        <p:nvSpPr>
          <p:cNvPr id="36867" name="Rectangle 3"/>
          <p:cNvSpPr>
            <a:spLocks noGrp="1" noChangeArrowheads="1"/>
          </p:cNvSpPr>
          <p:nvPr>
            <p:ph type="body" idx="1"/>
          </p:nvPr>
        </p:nvSpPr>
        <p:spPr>
          <a:xfrm>
            <a:off x="914400" y="4343400"/>
            <a:ext cx="50292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800">
                <a:latin typeface="Verdana" charset="0"/>
              </a:rPr>
              <a:t>Atherogenesis is a complex process and is preceded and accompanied by inflammation. The endothelium responds to damage by inducing a protective response, eventually leading to the formation the atherosclerotic plaque. Over time, the plaque may grow or reduce in size, and may or may not encroach into the lumen of the artery. The clinical outcome often depends on the stability of the plaque.</a:t>
            </a:r>
            <a:r>
              <a:rPr lang="en-GB" sz="800" baseline="30000">
                <a:latin typeface="Verdana" charset="0"/>
              </a:rPr>
              <a:t>1 </a:t>
            </a:r>
            <a:r>
              <a:rPr lang="en-GB" sz="800">
                <a:latin typeface="Verdana" charset="0"/>
              </a:rPr>
              <a:t>The less stable the plaque the more susceptible it is to erosion or rupture. Both erosion and rupture can lead to thrombus formation on the site of the plaque and vessel occlusion, culminating in unstable angina or myocardial infarction.</a:t>
            </a:r>
            <a:r>
              <a:rPr lang="en-GB" sz="800" baseline="30000">
                <a:latin typeface="Verdana" charset="0"/>
              </a:rPr>
              <a:t>1</a:t>
            </a:r>
            <a:r>
              <a:rPr lang="en-GB" sz="800">
                <a:latin typeface="Verdana" charset="0"/>
              </a:rPr>
              <a:t> Treatment with statins, in addition to dietary and lifestyle changes, may result in regression of atherosclerotic plaques.</a:t>
            </a:r>
          </a:p>
          <a:p>
            <a:pPr eaLnBrk="1" hangingPunct="1"/>
            <a:endParaRPr lang="en-GB" sz="800">
              <a:latin typeface="Verdana" charset="0"/>
            </a:endParaRPr>
          </a:p>
          <a:p>
            <a:pPr eaLnBrk="1" hangingPunct="1"/>
            <a:r>
              <a:rPr lang="en-GB" sz="800" b="1">
                <a:latin typeface="Verdana" charset="0"/>
              </a:rPr>
              <a:t>Reference</a:t>
            </a:r>
          </a:p>
          <a:p>
            <a:pPr eaLnBrk="1" hangingPunct="1">
              <a:spcBef>
                <a:spcPct val="0"/>
              </a:spcBef>
            </a:pPr>
            <a:r>
              <a:rPr lang="en-US" sz="1400">
                <a:solidFill>
                  <a:srgbClr val="FFFFFF"/>
                </a:solidFill>
              </a:rPr>
              <a:t>Stary HC et al. </a:t>
            </a:r>
            <a:r>
              <a:rPr lang="en-US" sz="1400" i="1">
                <a:solidFill>
                  <a:srgbClr val="FFFFFF"/>
                </a:solidFill>
              </a:rPr>
              <a:t>Circulation</a:t>
            </a:r>
            <a:r>
              <a:rPr lang="en-US" sz="1400">
                <a:solidFill>
                  <a:srgbClr val="FFFFFF"/>
                </a:solidFill>
              </a:rPr>
              <a:t>. 1995;92:1355-1374.</a:t>
            </a:r>
          </a:p>
          <a:p>
            <a:pPr eaLnBrk="1" hangingPunct="1">
              <a:spcBef>
                <a:spcPct val="0"/>
              </a:spcBef>
            </a:pPr>
            <a:endParaRPr lang="en-US" sz="800">
              <a:latin typeface="Verdana"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en-US">
              <a:cs typeface="msgothic" charset="0"/>
            </a:endParaRPr>
          </a:p>
        </p:txBody>
      </p:sp>
      <p:sp>
        <p:nvSpPr>
          <p:cNvPr id="4098" name="Text Box 2"/>
          <p:cNvSpPr txBox="1">
            <a:spLocks noGrp="1" noChangeArrowheads="1"/>
          </p:cNvSpPr>
          <p:nvPr>
            <p:ph type="body"/>
          </p:nvPr>
        </p:nvSpPr>
        <p:spPr>
          <a:xfrm>
            <a:off x="1046350" y="4352637"/>
            <a:ext cx="4770904" cy="3478068"/>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marL="85725" marR="0" indent="-85725" algn="l" defTabSz="457200" rtl="0" eaLnBrk="1" fontAlgn="auto" latinLnBrk="0" hangingPunct="1">
              <a:lnSpc>
                <a:spcPct val="93000"/>
              </a:lnSpc>
              <a:spcBef>
                <a:spcPct val="0"/>
              </a:spcBef>
              <a:spcAft>
                <a:spcPts val="0"/>
              </a:spcAft>
              <a:buClrTx/>
              <a:buSzPct val="45000"/>
              <a:buFont typeface="Wingdings" charset="0"/>
              <a:buNone/>
              <a:tabLst>
                <a:tab pos="723900" algn="l"/>
                <a:tab pos="1447800" algn="l"/>
                <a:tab pos="2171700" algn="l"/>
                <a:tab pos="2895600" algn="l"/>
                <a:tab pos="3619500" algn="l"/>
                <a:tab pos="4343400" algn="l"/>
                <a:tab pos="5067300" algn="l"/>
              </a:tabLst>
              <a:defRPr/>
            </a:pPr>
            <a:r>
              <a:rPr lang="en-GB" dirty="0" smtClean="0">
                <a:latin typeface="Arial" charset="0"/>
                <a:cs typeface="msgothic" charset="0"/>
              </a:rPr>
              <a:t>Shear stress distributions in mouse aortas. A: a representative image of mouse aortas illustrated by micro-CT scan. For reference, the diameter of the descending aorta is ∼1 mm. B: distributions of mean shear stress in the aortas. Velocities in the aortas are measured by Doppler ultrasound. Mean values of wall shear stress are computed by averaging wall shear stress magnitudes over the cardiac cycle. </a:t>
            </a:r>
            <a:r>
              <a:rPr lang="en-GB" dirty="0" err="1" smtClean="0">
                <a:latin typeface="Arial" charset="0"/>
                <a:cs typeface="msgothic" charset="0"/>
              </a:rPr>
              <a:t>Colors</a:t>
            </a:r>
            <a:r>
              <a:rPr lang="en-GB" dirty="0" smtClean="0">
                <a:latin typeface="Arial" charset="0"/>
                <a:cs typeface="msgothic" charset="0"/>
              </a:rPr>
              <a:t> are used for scaling the values in </a:t>
            </a:r>
            <a:r>
              <a:rPr lang="en-GB" dirty="0" err="1" smtClean="0">
                <a:latin typeface="Arial" charset="0"/>
                <a:cs typeface="msgothic" charset="0"/>
              </a:rPr>
              <a:t>dyn</a:t>
            </a:r>
            <a:r>
              <a:rPr lang="en-GB" dirty="0" smtClean="0">
                <a:latin typeface="Arial" charset="0"/>
                <a:cs typeface="msgothic" charset="0"/>
              </a:rPr>
              <a:t>/cm2, and data are shown for two different mice. The mean wall shear stress in the mouse is much higher than that in the human (553), although the inner curvature of the arch and the entrance to the orifice of the innominate artery are areas of lower shear stresses. On the other hand, lateral surfaces of the ascending aorta and the region of the arch around the branch of left common carotid artery experience higher shear stress values. [From </a:t>
            </a:r>
            <a:r>
              <a:rPr lang="en-GB" dirty="0" err="1" smtClean="0">
                <a:latin typeface="Arial" charset="0"/>
                <a:cs typeface="msgothic" charset="0"/>
              </a:rPr>
              <a:t>Suo</a:t>
            </a:r>
            <a:r>
              <a:rPr lang="en-GB" dirty="0" smtClean="0">
                <a:latin typeface="Arial" charset="0"/>
                <a:cs typeface="msgothic" charset="0"/>
              </a:rPr>
              <a:t> et al. (552).]</a:t>
            </a:r>
          </a:p>
          <a:p>
            <a:pPr marL="85725" marR="0" indent="-85725" algn="l" defTabSz="457200" rtl="0" eaLnBrk="1" fontAlgn="auto" latinLnBrk="0" hangingPunct="1">
              <a:lnSpc>
                <a:spcPct val="93000"/>
              </a:lnSpc>
              <a:spcBef>
                <a:spcPct val="0"/>
              </a:spcBef>
              <a:spcAft>
                <a:spcPts val="0"/>
              </a:spcAft>
              <a:buClrTx/>
              <a:buSzPct val="45000"/>
              <a:buFont typeface="Wingdings" charset="0"/>
              <a:buNone/>
              <a:tabLst>
                <a:tab pos="723900" algn="l"/>
                <a:tab pos="1447800" algn="l"/>
                <a:tab pos="2171700" algn="l"/>
                <a:tab pos="2895600" algn="l"/>
                <a:tab pos="3619500" algn="l"/>
                <a:tab pos="4343400" algn="l"/>
                <a:tab pos="5067300" algn="l"/>
              </a:tabLst>
              <a:defRPr/>
            </a:pPr>
            <a:endParaRPr lang="en-GB" dirty="0" smtClean="0">
              <a:latin typeface="Arial" charset="0"/>
              <a:cs typeface="msgothic" charset="0"/>
            </a:endParaRPr>
          </a:p>
          <a:p>
            <a:pPr marL="85725" marR="0" indent="-85725" algn="l" defTabSz="457200" rtl="0" eaLnBrk="1" fontAlgn="auto" latinLnBrk="0" hangingPunct="1">
              <a:lnSpc>
                <a:spcPct val="93000"/>
              </a:lnSpc>
              <a:spcBef>
                <a:spcPct val="0"/>
              </a:spcBef>
              <a:spcAft>
                <a:spcPts val="0"/>
              </a:spcAft>
              <a:buClrTx/>
              <a:buSzPct val="45000"/>
              <a:buFont typeface="Wingdings" charset="0"/>
              <a:buNone/>
              <a:tabLst>
                <a:tab pos="723900" algn="l"/>
                <a:tab pos="1447800" algn="l"/>
                <a:tab pos="2171700" algn="l"/>
                <a:tab pos="2895600" algn="l"/>
                <a:tab pos="3619500" algn="l"/>
                <a:tab pos="4343400" algn="l"/>
                <a:tab pos="5067300" algn="l"/>
              </a:tabLst>
              <a:defRPr/>
            </a:pPr>
            <a:endParaRPr lang="en-GB" dirty="0" smtClean="0">
              <a:latin typeface="Arial" charset="0"/>
              <a:cs typeface="msgothic" charset="0"/>
            </a:endParaRPr>
          </a:p>
          <a:p>
            <a:pPr marL="85725" marR="0" indent="-85725" algn="l" defTabSz="457200" rtl="0" eaLnBrk="1" fontAlgn="auto" latinLnBrk="0" hangingPunct="1">
              <a:lnSpc>
                <a:spcPct val="93000"/>
              </a:lnSpc>
              <a:spcBef>
                <a:spcPct val="0"/>
              </a:spcBef>
              <a:spcAft>
                <a:spcPts val="0"/>
              </a:spcAft>
              <a:buClrTx/>
              <a:buSzPct val="45000"/>
              <a:buFont typeface="Wingdings" charset="0"/>
              <a:buNone/>
              <a:tabLst>
                <a:tab pos="723900" algn="l"/>
                <a:tab pos="1447800" algn="l"/>
                <a:tab pos="2171700" algn="l"/>
                <a:tab pos="2895600" algn="l"/>
                <a:tab pos="3619500" algn="l"/>
                <a:tab pos="4343400" algn="l"/>
                <a:tab pos="5067300" algn="l"/>
              </a:tabLst>
              <a:defRPr/>
            </a:pPr>
            <a:endParaRPr lang="en-GB" dirty="0" smtClean="0">
              <a:latin typeface="Arial" charset="0"/>
              <a:cs typeface="msgothic" charset="0"/>
            </a:endParaRPr>
          </a:p>
          <a:p>
            <a:pPr marL="85725" marR="0" indent="-85725" algn="l" defTabSz="457200" rtl="0" eaLnBrk="1" fontAlgn="auto" latinLnBrk="0" hangingPunct="1">
              <a:lnSpc>
                <a:spcPct val="93000"/>
              </a:lnSpc>
              <a:spcBef>
                <a:spcPct val="0"/>
              </a:spcBef>
              <a:spcAft>
                <a:spcPts val="0"/>
              </a:spcAft>
              <a:buClrTx/>
              <a:buSzPct val="45000"/>
              <a:buFont typeface="Wingdings" charset="0"/>
              <a:buNone/>
              <a:tabLst>
                <a:tab pos="723900" algn="l"/>
                <a:tab pos="1447800" algn="l"/>
                <a:tab pos="2171700" algn="l"/>
                <a:tab pos="2895600" algn="l"/>
                <a:tab pos="3619500" algn="l"/>
                <a:tab pos="4343400" algn="l"/>
                <a:tab pos="5067300" algn="l"/>
              </a:tabLst>
              <a:defRPr/>
            </a:pPr>
            <a:r>
              <a:rPr lang="en-GB" dirty="0" smtClean="0">
                <a:latin typeface="Arial" charset="0"/>
                <a:cs typeface="msgothic" charset="0"/>
              </a:rPr>
              <a:t>Atherosclerosis preferentially develops at arterial branches and curvatures. Schematic drawing shows a longitudinal representation of the major arterial vasculature illustrating the observed distribution of atherosclerotic plaques (</a:t>
            </a:r>
            <a:r>
              <a:rPr lang="en-GB" dirty="0" err="1" smtClean="0">
                <a:latin typeface="Arial" charset="0"/>
                <a:cs typeface="msgothic" charset="0"/>
              </a:rPr>
              <a:t>gray</a:t>
            </a:r>
            <a:r>
              <a:rPr lang="en-GB" dirty="0" smtClean="0">
                <a:latin typeface="Arial" charset="0"/>
                <a:cs typeface="msgothic" charset="0"/>
              </a:rPr>
              <a:t> shading) in the vasculatures of LDLR−/− mice fed a high-fat atherogenic diet. 1, Aortic sinus; 2, ascending aorta; 3, inner (lesser) curvature of aortic arch; 4, outer (greater) curvature of aortic arch; 5, innominate artery; 6, right common carotid artery; 7, left common carotid artery; 8, left subclavian artery; 9, thoracic aorta; 10, renal artery; 11, abdominal aorta; 12, iliac artery. [Redrawn from </a:t>
            </a:r>
            <a:r>
              <a:rPr lang="en-GB" dirty="0" err="1" smtClean="0">
                <a:latin typeface="Arial" charset="0"/>
                <a:cs typeface="msgothic" charset="0"/>
              </a:rPr>
              <a:t>VanderLaan</a:t>
            </a:r>
            <a:r>
              <a:rPr lang="en-GB" dirty="0" smtClean="0">
                <a:latin typeface="Arial" charset="0"/>
                <a:cs typeface="msgothic" charset="0"/>
              </a:rPr>
              <a:t> et al. (590).]</a:t>
            </a:r>
          </a:p>
          <a:p>
            <a:pPr eaLnBrk="1">
              <a:lnSpc>
                <a:spcPct val="93000"/>
              </a:lnSpc>
              <a:spcBef>
                <a:spcPct val="0"/>
              </a:spcBef>
              <a:buSzPct val="45000"/>
              <a:buFont typeface="Wingdings" charset="0"/>
              <a:buNone/>
              <a:defRPr/>
            </a:pPr>
            <a:endParaRPr lang="en-GB" dirty="0" smtClean="0">
              <a:latin typeface="Arial" charset="0"/>
              <a:cs typeface="msgothic"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94D57B6-7970-1D47-A7FA-A081120CC996}" type="slidenum">
              <a:rPr lang="el-GR"/>
              <a:pPr eaLnBrk="1" hangingPunct="1"/>
              <a:t>15</a:t>
            </a:fld>
            <a:endParaRPr lang="el-G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en-US">
              <a:cs typeface="msgothic" charset="0"/>
            </a:endParaRPr>
          </a:p>
        </p:txBody>
      </p:sp>
      <p:sp>
        <p:nvSpPr>
          <p:cNvPr id="4098" name="Text Box 2"/>
          <p:cNvSpPr txBox="1">
            <a:spLocks noGrp="1" noChangeArrowheads="1"/>
          </p:cNvSpPr>
          <p:nvPr>
            <p:ph type="body"/>
          </p:nvPr>
        </p:nvSpPr>
        <p:spPr>
          <a:xfrm>
            <a:off x="1046350" y="4352637"/>
            <a:ext cx="4770904" cy="3478068"/>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endParaRPr lang="en-US" sz="1200" kern="1200" dirty="0" smtClean="0">
              <a:solidFill>
                <a:srgbClr val="000000"/>
              </a:solidFill>
              <a:latin typeface="Times New Roman" charset="0"/>
              <a:ea typeface="ＭＳ Ｐゴシック" charset="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en-US">
              <a:cs typeface="msgothic" charset="0"/>
            </a:endParaRPr>
          </a:p>
        </p:txBody>
      </p:sp>
      <p:sp>
        <p:nvSpPr>
          <p:cNvPr id="4098" name="Text Box 2"/>
          <p:cNvSpPr txBox="1">
            <a:spLocks noGrp="1" noChangeArrowheads="1"/>
          </p:cNvSpPr>
          <p:nvPr>
            <p:ph type="body"/>
          </p:nvPr>
        </p:nvSpPr>
        <p:spPr>
          <a:xfrm>
            <a:off x="1046350" y="4352637"/>
            <a:ext cx="4770904" cy="3478068"/>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r>
              <a:rPr lang="en-US" sz="1200" kern="1200" dirty="0" smtClean="0">
                <a:solidFill>
                  <a:srgbClr val="000000"/>
                </a:solidFill>
                <a:latin typeface="Times New Roman" charset="0"/>
                <a:ea typeface="ＭＳ Ｐゴシック" charset="0"/>
                <a:cs typeface="+mn-cs"/>
              </a:rPr>
              <a:t>Effect of a single dose of the interleukin-6 receptor antagonist </a:t>
            </a:r>
            <a:r>
              <a:rPr lang="en-US" sz="1200" kern="1200" dirty="0" err="1" smtClean="0">
                <a:solidFill>
                  <a:srgbClr val="000000"/>
                </a:solidFill>
                <a:latin typeface="Times New Roman" charset="0"/>
                <a:ea typeface="ＭＳ Ｐゴシック" charset="0"/>
                <a:cs typeface="+mn-cs"/>
              </a:rPr>
              <a:t>tocilizumab</a:t>
            </a:r>
            <a:r>
              <a:rPr lang="en-US" sz="1200" kern="1200" dirty="0" smtClean="0">
                <a:solidFill>
                  <a:srgbClr val="000000"/>
                </a:solidFill>
                <a:latin typeface="Times New Roman" charset="0"/>
                <a:ea typeface="ＭＳ Ｐゴシック" charset="0"/>
                <a:cs typeface="+mn-cs"/>
              </a:rPr>
              <a:t> on inflammation and troponin T release in patients with non-ST-elevation myocardial infarction: a double-blind, randomized, placebo-controlled phase 2 trial</a:t>
            </a:r>
          </a:p>
          <a:p>
            <a:r>
              <a:rPr lang="en-US" sz="1200" kern="1200" dirty="0" smtClean="0">
                <a:solidFill>
                  <a:srgbClr val="000000"/>
                </a:solidFill>
                <a:latin typeface="Times New Roman" charset="0"/>
                <a:ea typeface="ＭＳ Ｐゴシック" charset="0"/>
                <a:cs typeface="+mn-cs"/>
              </a:rPr>
              <a:t>Ola </a:t>
            </a:r>
            <a:r>
              <a:rPr lang="en-US" sz="1200" kern="1200" dirty="0" err="1" smtClean="0">
                <a:solidFill>
                  <a:srgbClr val="000000"/>
                </a:solidFill>
                <a:latin typeface="Times New Roman" charset="0"/>
                <a:ea typeface="ＭＳ Ｐゴシック" charset="0"/>
                <a:cs typeface="+mn-cs"/>
              </a:rPr>
              <a:t>Kleveland</a:t>
            </a:r>
            <a:r>
              <a:rPr lang="en-US" sz="1200" kern="1200" dirty="0" smtClean="0">
                <a:solidFill>
                  <a:srgbClr val="000000"/>
                </a:solidFill>
                <a:latin typeface="Times New Roman" charset="0"/>
                <a:ea typeface="ＭＳ Ｐゴシック" charset="0"/>
                <a:cs typeface="+mn-cs"/>
              </a:rPr>
              <a:t>, Gabor </a:t>
            </a:r>
            <a:r>
              <a:rPr lang="en-US" sz="1200" kern="1200" dirty="0" err="1" smtClean="0">
                <a:solidFill>
                  <a:srgbClr val="000000"/>
                </a:solidFill>
                <a:latin typeface="Times New Roman" charset="0"/>
                <a:ea typeface="ＭＳ Ｐゴシック" charset="0"/>
                <a:cs typeface="+mn-cs"/>
              </a:rPr>
              <a:t>Kunszt</a:t>
            </a:r>
            <a:r>
              <a:rPr lang="en-US" sz="1200" kern="1200" dirty="0" smtClean="0">
                <a:solidFill>
                  <a:srgbClr val="000000"/>
                </a:solidFill>
                <a:latin typeface="Times New Roman" charset="0"/>
                <a:ea typeface="ＭＳ Ｐゴシック" charset="0"/>
                <a:cs typeface="+mn-cs"/>
              </a:rPr>
              <a:t>, </a:t>
            </a:r>
            <a:r>
              <a:rPr lang="en-US" sz="1200" kern="1200" dirty="0" err="1" smtClean="0">
                <a:solidFill>
                  <a:srgbClr val="000000"/>
                </a:solidFill>
                <a:latin typeface="Times New Roman" charset="0"/>
                <a:ea typeface="ＭＳ Ｐゴシック" charset="0"/>
                <a:cs typeface="+mn-cs"/>
              </a:rPr>
              <a:t>Marte</a:t>
            </a:r>
            <a:r>
              <a:rPr lang="en-US" sz="1200" kern="1200" dirty="0" smtClean="0">
                <a:solidFill>
                  <a:srgbClr val="000000"/>
                </a:solidFill>
                <a:latin typeface="Times New Roman" charset="0"/>
                <a:ea typeface="ＭＳ Ｐゴシック" charset="0"/>
                <a:cs typeface="+mn-cs"/>
              </a:rPr>
              <a:t> </a:t>
            </a:r>
            <a:r>
              <a:rPr lang="en-US" sz="1200" kern="1200" dirty="0" err="1" smtClean="0">
                <a:solidFill>
                  <a:srgbClr val="000000"/>
                </a:solidFill>
                <a:latin typeface="Times New Roman" charset="0"/>
                <a:ea typeface="ＭＳ Ｐゴシック" charset="0"/>
                <a:cs typeface="+mn-cs"/>
              </a:rPr>
              <a:t>Bratlie</a:t>
            </a:r>
            <a:r>
              <a:rPr lang="en-US" sz="1200" kern="1200" dirty="0" smtClean="0">
                <a:solidFill>
                  <a:srgbClr val="000000"/>
                </a:solidFill>
                <a:latin typeface="Times New Roman" charset="0"/>
                <a:ea typeface="ＭＳ Ｐゴシック" charset="0"/>
                <a:cs typeface="+mn-cs"/>
              </a:rPr>
              <a:t>, Thor </a:t>
            </a:r>
            <a:r>
              <a:rPr lang="en-US" sz="1200" kern="1200" dirty="0" err="1" smtClean="0">
                <a:solidFill>
                  <a:srgbClr val="000000"/>
                </a:solidFill>
                <a:latin typeface="Times New Roman" charset="0"/>
                <a:ea typeface="ＭＳ Ｐゴシック" charset="0"/>
                <a:cs typeface="+mn-cs"/>
              </a:rPr>
              <a:t>Ueland</a:t>
            </a:r>
            <a:r>
              <a:rPr lang="en-US" sz="1200" kern="1200" dirty="0" smtClean="0">
                <a:solidFill>
                  <a:srgbClr val="000000"/>
                </a:solidFill>
                <a:latin typeface="Times New Roman" charset="0"/>
                <a:ea typeface="ＭＳ Ｐゴシック" charset="0"/>
                <a:cs typeface="+mn-cs"/>
              </a:rPr>
              <a:t>, </a:t>
            </a:r>
            <a:r>
              <a:rPr lang="en-US" sz="1200" kern="1200" dirty="0" err="1" smtClean="0">
                <a:solidFill>
                  <a:srgbClr val="000000"/>
                </a:solidFill>
                <a:latin typeface="Times New Roman" charset="0"/>
                <a:ea typeface="ＭＳ Ｐゴシック" charset="0"/>
                <a:cs typeface="+mn-cs"/>
              </a:rPr>
              <a:t>Kaspar</a:t>
            </a:r>
            <a:r>
              <a:rPr lang="en-US" sz="1200" kern="1200" dirty="0" smtClean="0">
                <a:solidFill>
                  <a:srgbClr val="000000"/>
                </a:solidFill>
                <a:latin typeface="Times New Roman" charset="0"/>
                <a:ea typeface="ＭＳ Ｐゴシック" charset="0"/>
                <a:cs typeface="+mn-cs"/>
              </a:rPr>
              <a:t> </a:t>
            </a:r>
            <a:r>
              <a:rPr lang="en-US" sz="1200" kern="1200" dirty="0" err="1" smtClean="0">
                <a:solidFill>
                  <a:srgbClr val="000000"/>
                </a:solidFill>
                <a:latin typeface="Times New Roman" charset="0"/>
                <a:ea typeface="ＭＳ Ｐゴシック" charset="0"/>
                <a:cs typeface="+mn-cs"/>
              </a:rPr>
              <a:t>Broch</a:t>
            </a:r>
            <a:r>
              <a:rPr lang="en-US" sz="1200" kern="1200" dirty="0" smtClean="0">
                <a:solidFill>
                  <a:srgbClr val="000000"/>
                </a:solidFill>
                <a:latin typeface="Times New Roman" charset="0"/>
                <a:ea typeface="ＭＳ Ｐゴシック" charset="0"/>
                <a:cs typeface="+mn-cs"/>
              </a:rPr>
              <a:t>, </a:t>
            </a:r>
            <a:r>
              <a:rPr lang="en-US" sz="1200" kern="1200" dirty="0" err="1" smtClean="0">
                <a:solidFill>
                  <a:srgbClr val="000000"/>
                </a:solidFill>
                <a:latin typeface="Times New Roman" charset="0"/>
                <a:ea typeface="ＭＳ Ｐゴシック" charset="0"/>
                <a:cs typeface="+mn-cs"/>
              </a:rPr>
              <a:t>Espen</a:t>
            </a:r>
            <a:r>
              <a:rPr lang="en-US" sz="1200" kern="1200" dirty="0" smtClean="0">
                <a:solidFill>
                  <a:srgbClr val="000000"/>
                </a:solidFill>
                <a:latin typeface="Times New Roman" charset="0"/>
                <a:ea typeface="ＭＳ Ｐゴシック" charset="0"/>
                <a:cs typeface="+mn-cs"/>
              </a:rPr>
              <a:t> </a:t>
            </a:r>
            <a:r>
              <a:rPr lang="en-US" sz="1200" kern="1200" dirty="0" err="1" smtClean="0">
                <a:solidFill>
                  <a:srgbClr val="000000"/>
                </a:solidFill>
                <a:latin typeface="Times New Roman" charset="0"/>
                <a:ea typeface="ＭＳ Ｐゴシック" charset="0"/>
                <a:cs typeface="+mn-cs"/>
              </a:rPr>
              <a:t>Holte</a:t>
            </a:r>
            <a:r>
              <a:rPr lang="en-US" sz="1200" kern="1200" dirty="0" smtClean="0">
                <a:solidFill>
                  <a:srgbClr val="000000"/>
                </a:solidFill>
                <a:latin typeface="Times New Roman" charset="0"/>
                <a:ea typeface="ＭＳ Ｐゴシック" charset="0"/>
                <a:cs typeface="+mn-cs"/>
              </a:rPr>
              <a:t>, Annika E. </a:t>
            </a:r>
            <a:r>
              <a:rPr lang="en-US" sz="1200" kern="1200" dirty="0" err="1" smtClean="0">
                <a:solidFill>
                  <a:srgbClr val="000000"/>
                </a:solidFill>
                <a:latin typeface="Times New Roman" charset="0"/>
                <a:ea typeface="ＭＳ Ｐゴシック" charset="0"/>
                <a:cs typeface="+mn-cs"/>
              </a:rPr>
              <a:t>Michelsen</a:t>
            </a:r>
            <a:r>
              <a:rPr lang="en-US" sz="1200" kern="1200" dirty="0" smtClean="0">
                <a:solidFill>
                  <a:srgbClr val="000000"/>
                </a:solidFill>
                <a:latin typeface="Times New Roman" charset="0"/>
                <a:ea typeface="ＭＳ Ｐゴシック" charset="0"/>
                <a:cs typeface="+mn-cs"/>
              </a:rPr>
              <a:t>, </a:t>
            </a:r>
            <a:r>
              <a:rPr lang="en-US" sz="1200" kern="1200" dirty="0" err="1" smtClean="0">
                <a:solidFill>
                  <a:srgbClr val="000000"/>
                </a:solidFill>
                <a:latin typeface="Times New Roman" charset="0"/>
                <a:ea typeface="ＭＳ Ｐゴシック" charset="0"/>
                <a:cs typeface="+mn-cs"/>
              </a:rPr>
              <a:t>Bjørn</a:t>
            </a:r>
            <a:r>
              <a:rPr lang="en-US" sz="1200" kern="1200" dirty="0" smtClean="0">
                <a:solidFill>
                  <a:srgbClr val="000000"/>
                </a:solidFill>
                <a:latin typeface="Times New Roman" charset="0"/>
                <a:ea typeface="ＭＳ Ｐゴシック" charset="0"/>
                <a:cs typeface="+mn-cs"/>
              </a:rPr>
              <a:t> </a:t>
            </a:r>
            <a:r>
              <a:rPr lang="en-US" sz="1200" kern="1200" dirty="0" err="1" smtClean="0">
                <a:solidFill>
                  <a:srgbClr val="000000"/>
                </a:solidFill>
                <a:latin typeface="Times New Roman" charset="0"/>
                <a:ea typeface="ＭＳ Ｐゴシック" charset="0"/>
                <a:cs typeface="+mn-cs"/>
              </a:rPr>
              <a:t>Bendz</a:t>
            </a:r>
            <a:r>
              <a:rPr lang="en-US" sz="1200" kern="1200" dirty="0" smtClean="0">
                <a:solidFill>
                  <a:srgbClr val="000000"/>
                </a:solidFill>
                <a:latin typeface="Times New Roman" charset="0"/>
                <a:ea typeface="ＭＳ Ｐゴシック" charset="0"/>
                <a:cs typeface="+mn-cs"/>
              </a:rPr>
              <a:t>, </a:t>
            </a:r>
            <a:r>
              <a:rPr lang="en-US" sz="1200" kern="1200" dirty="0" err="1" smtClean="0">
                <a:solidFill>
                  <a:srgbClr val="000000"/>
                </a:solidFill>
                <a:latin typeface="Times New Roman" charset="0"/>
                <a:ea typeface="ＭＳ Ｐゴシック" charset="0"/>
                <a:cs typeface="+mn-cs"/>
              </a:rPr>
              <a:t>Brage</a:t>
            </a:r>
            <a:r>
              <a:rPr lang="en-US" sz="1200" kern="1200" dirty="0" smtClean="0">
                <a:solidFill>
                  <a:srgbClr val="000000"/>
                </a:solidFill>
                <a:latin typeface="Times New Roman" charset="0"/>
                <a:ea typeface="ＭＳ Ｐゴシック" charset="0"/>
                <a:cs typeface="+mn-cs"/>
              </a:rPr>
              <a:t> H. Amundsen, </a:t>
            </a:r>
            <a:r>
              <a:rPr lang="en-US" sz="1200" kern="1200" dirty="0" err="1" smtClean="0">
                <a:solidFill>
                  <a:srgbClr val="000000"/>
                </a:solidFill>
                <a:latin typeface="Times New Roman" charset="0"/>
                <a:ea typeface="ＭＳ Ｐゴシック" charset="0"/>
                <a:cs typeface="+mn-cs"/>
              </a:rPr>
              <a:t>Terje</a:t>
            </a:r>
            <a:r>
              <a:rPr lang="en-US" sz="1200" kern="1200" dirty="0" smtClean="0">
                <a:solidFill>
                  <a:srgbClr val="000000"/>
                </a:solidFill>
                <a:latin typeface="Times New Roman" charset="0"/>
                <a:ea typeface="ＭＳ Ｐゴシック" charset="0"/>
                <a:cs typeface="+mn-cs"/>
              </a:rPr>
              <a:t> </a:t>
            </a:r>
            <a:r>
              <a:rPr lang="en-US" sz="1200" kern="1200" dirty="0" err="1" smtClean="0">
                <a:solidFill>
                  <a:srgbClr val="000000"/>
                </a:solidFill>
                <a:latin typeface="Times New Roman" charset="0"/>
                <a:ea typeface="ＭＳ Ｐゴシック" charset="0"/>
                <a:cs typeface="+mn-cs"/>
              </a:rPr>
              <a:t>Espevik</a:t>
            </a:r>
            <a:r>
              <a:rPr lang="en-US" sz="1200" kern="1200" dirty="0" smtClean="0">
                <a:solidFill>
                  <a:srgbClr val="000000"/>
                </a:solidFill>
                <a:latin typeface="Times New Roman" charset="0"/>
                <a:ea typeface="ＭＳ Ｐゴシック" charset="0"/>
                <a:cs typeface="+mn-cs"/>
              </a:rPr>
              <a:t>, </a:t>
            </a:r>
            <a:r>
              <a:rPr lang="en-US" sz="1200" kern="1200" dirty="0" err="1" smtClean="0">
                <a:solidFill>
                  <a:srgbClr val="000000"/>
                </a:solidFill>
                <a:latin typeface="Times New Roman" charset="0"/>
                <a:ea typeface="ＭＳ Ｐゴシック" charset="0"/>
                <a:cs typeface="+mn-cs"/>
              </a:rPr>
              <a:t>Svend</a:t>
            </a:r>
            <a:r>
              <a:rPr lang="en-US" sz="1200" kern="1200" dirty="0" smtClean="0">
                <a:solidFill>
                  <a:srgbClr val="000000"/>
                </a:solidFill>
                <a:latin typeface="Times New Roman" charset="0"/>
                <a:ea typeface="ＭＳ Ｐゴシック" charset="0"/>
                <a:cs typeface="+mn-cs"/>
              </a:rPr>
              <a:t> </a:t>
            </a:r>
            <a:r>
              <a:rPr lang="en-US" sz="1200" kern="1200" dirty="0" err="1" smtClean="0">
                <a:solidFill>
                  <a:srgbClr val="000000"/>
                </a:solidFill>
                <a:latin typeface="Times New Roman" charset="0"/>
                <a:ea typeface="ＭＳ Ｐゴシック" charset="0"/>
                <a:cs typeface="+mn-cs"/>
              </a:rPr>
              <a:t>Aakhus</a:t>
            </a:r>
            <a:r>
              <a:rPr lang="en-US" sz="1200" kern="1200" dirty="0" smtClean="0">
                <a:solidFill>
                  <a:srgbClr val="000000"/>
                </a:solidFill>
                <a:latin typeface="Times New Roman" charset="0"/>
                <a:ea typeface="ＭＳ Ｐゴシック" charset="0"/>
                <a:cs typeface="+mn-cs"/>
              </a:rPr>
              <a:t>, Jan </a:t>
            </a:r>
            <a:r>
              <a:rPr lang="en-US" sz="1200" kern="1200" dirty="0" err="1" smtClean="0">
                <a:solidFill>
                  <a:srgbClr val="000000"/>
                </a:solidFill>
                <a:latin typeface="Times New Roman" charset="0"/>
                <a:ea typeface="ＭＳ Ｐゴシック" charset="0"/>
                <a:cs typeface="+mn-cs"/>
              </a:rPr>
              <a:t>Kristian</a:t>
            </a:r>
            <a:r>
              <a:rPr lang="en-US" sz="1200" kern="1200" dirty="0" smtClean="0">
                <a:solidFill>
                  <a:srgbClr val="000000"/>
                </a:solidFill>
                <a:latin typeface="Times New Roman" charset="0"/>
                <a:ea typeface="ＭＳ Ｐゴシック" charset="0"/>
                <a:cs typeface="+mn-cs"/>
              </a:rPr>
              <a:t> </a:t>
            </a:r>
            <a:r>
              <a:rPr lang="en-US" sz="1200" kern="1200" dirty="0" err="1" smtClean="0">
                <a:solidFill>
                  <a:srgbClr val="000000"/>
                </a:solidFill>
                <a:latin typeface="Times New Roman" charset="0"/>
                <a:ea typeface="ＭＳ Ｐゴシック" charset="0"/>
                <a:cs typeface="+mn-cs"/>
              </a:rPr>
              <a:t>Damås</a:t>
            </a:r>
            <a:r>
              <a:rPr lang="en-US" sz="1200" kern="1200" dirty="0" smtClean="0">
                <a:solidFill>
                  <a:srgbClr val="000000"/>
                </a:solidFill>
                <a:latin typeface="Times New Roman" charset="0"/>
                <a:ea typeface="ＭＳ Ｐゴシック" charset="0"/>
                <a:cs typeface="+mn-cs"/>
              </a:rPr>
              <a:t>, </a:t>
            </a:r>
            <a:r>
              <a:rPr lang="en-US" sz="1200" kern="1200" dirty="0" err="1" smtClean="0">
                <a:solidFill>
                  <a:srgbClr val="000000"/>
                </a:solidFill>
                <a:latin typeface="Times New Roman" charset="0"/>
                <a:ea typeface="ＭＳ Ｐゴシック" charset="0"/>
                <a:cs typeface="+mn-cs"/>
              </a:rPr>
              <a:t>Pål</a:t>
            </a:r>
            <a:r>
              <a:rPr lang="en-US" sz="1200" kern="1200" dirty="0" smtClean="0">
                <a:solidFill>
                  <a:srgbClr val="000000"/>
                </a:solidFill>
                <a:latin typeface="Times New Roman" charset="0"/>
                <a:ea typeface="ＭＳ Ｐゴシック" charset="0"/>
                <a:cs typeface="+mn-cs"/>
              </a:rPr>
              <a:t> </a:t>
            </a:r>
            <a:r>
              <a:rPr lang="en-US" sz="1200" kern="1200" dirty="0" err="1" smtClean="0">
                <a:solidFill>
                  <a:srgbClr val="000000"/>
                </a:solidFill>
                <a:latin typeface="Times New Roman" charset="0"/>
                <a:ea typeface="ＭＳ Ｐゴシック" charset="0"/>
                <a:cs typeface="+mn-cs"/>
              </a:rPr>
              <a:t>Aukrust</a:t>
            </a:r>
            <a:r>
              <a:rPr lang="en-US" sz="1200" kern="1200" dirty="0" smtClean="0">
                <a:solidFill>
                  <a:srgbClr val="000000"/>
                </a:solidFill>
                <a:latin typeface="Times New Roman" charset="0"/>
                <a:ea typeface="ＭＳ Ｐゴシック" charset="0"/>
                <a:cs typeface="+mn-cs"/>
              </a:rPr>
              <a:t>, Rune </a:t>
            </a:r>
            <a:r>
              <a:rPr lang="en-US" sz="1200" kern="1200" dirty="0" err="1" smtClean="0">
                <a:solidFill>
                  <a:srgbClr val="000000"/>
                </a:solidFill>
                <a:latin typeface="Times New Roman" charset="0"/>
                <a:ea typeface="ＭＳ Ｐゴシック" charset="0"/>
                <a:cs typeface="+mn-cs"/>
              </a:rPr>
              <a:t>Wiseth</a:t>
            </a:r>
            <a:r>
              <a:rPr lang="en-US" sz="1200" kern="1200" dirty="0" smtClean="0">
                <a:solidFill>
                  <a:srgbClr val="000000"/>
                </a:solidFill>
                <a:latin typeface="Times New Roman" charset="0"/>
                <a:ea typeface="ＭＳ Ｐゴシック" charset="0"/>
                <a:cs typeface="+mn-cs"/>
              </a:rPr>
              <a:t>, Lars </a:t>
            </a:r>
            <a:r>
              <a:rPr lang="en-US" sz="1200" kern="1200" dirty="0" err="1" smtClean="0">
                <a:solidFill>
                  <a:srgbClr val="000000"/>
                </a:solidFill>
                <a:latin typeface="Times New Roman" charset="0"/>
                <a:ea typeface="ＭＳ Ｐゴシック" charset="0"/>
                <a:cs typeface="+mn-cs"/>
              </a:rPr>
              <a:t>Gullestad</a:t>
            </a:r>
            <a:endParaRPr lang="en-US" sz="1200" kern="1200" dirty="0" smtClean="0">
              <a:solidFill>
                <a:srgbClr val="000000"/>
              </a:solidFill>
              <a:latin typeface="Times New Roman" charset="0"/>
              <a:ea typeface="ＭＳ Ｐゴシック" charset="0"/>
              <a:cs typeface="+mn-cs"/>
            </a:endParaRPr>
          </a:p>
          <a:p>
            <a:r>
              <a:rPr lang="en-US" sz="1200" kern="1200" dirty="0" smtClean="0">
                <a:solidFill>
                  <a:srgbClr val="000000"/>
                </a:solidFill>
                <a:latin typeface="Times New Roman" charset="0"/>
                <a:ea typeface="ＭＳ Ｐゴシック" charset="0"/>
                <a:cs typeface="+mn-cs"/>
              </a:rPr>
              <a:t>DOI: </a:t>
            </a:r>
            <a:r>
              <a:rPr lang="en-US" sz="1200" kern="1200" dirty="0" smtClean="0">
                <a:solidFill>
                  <a:srgbClr val="000000"/>
                </a:solidFill>
                <a:latin typeface="Times New Roman" charset="0"/>
                <a:ea typeface="ＭＳ Ｐゴシック" charset="0"/>
                <a:cs typeface="+mn-cs"/>
                <a:hlinkClick r:id="rId3"/>
              </a:rPr>
              <a:t>http://dx.doi.org/10.1093/eurheartj/ehw171 2406-2413 First published online: 8 May 2016</a:t>
            </a:r>
          </a:p>
          <a:p>
            <a:endParaRPr lang="en-US" sz="1200" kern="1200" dirty="0" smtClean="0">
              <a:solidFill>
                <a:srgbClr val="000000"/>
              </a:solidFill>
              <a:latin typeface="Times New Roman" charset="0"/>
              <a:ea typeface="ＭＳ Ｐゴシック" charset="0"/>
              <a:cs typeface="+mn-cs"/>
            </a:endParaRPr>
          </a:p>
          <a:p>
            <a:r>
              <a:rPr lang="en-US" sz="1200" kern="1200" dirty="0" smtClean="0">
                <a:solidFill>
                  <a:srgbClr val="000000"/>
                </a:solidFill>
                <a:latin typeface="Times New Roman" charset="0"/>
                <a:ea typeface="ＭＳ Ｐゴシック" charset="0"/>
                <a:cs typeface="+mn-cs"/>
                <a:hlinkClick r:id="rId4"/>
              </a:rPr>
              <a:t>Article</a:t>
            </a:r>
          </a:p>
          <a:p>
            <a:r>
              <a:rPr lang="en-US" sz="1200" kern="1200" dirty="0" smtClean="0">
                <a:solidFill>
                  <a:srgbClr val="000000"/>
                </a:solidFill>
                <a:latin typeface="Times New Roman" charset="0"/>
                <a:ea typeface="ＭＳ Ｐゴシック" charset="0"/>
                <a:cs typeface="+mn-cs"/>
                <a:hlinkClick r:id="rId5"/>
              </a:rPr>
              <a:t>Figures &amp; data</a:t>
            </a:r>
          </a:p>
          <a:p>
            <a:r>
              <a:rPr lang="en-US" sz="1200" kern="1200" dirty="0" smtClean="0">
                <a:solidFill>
                  <a:srgbClr val="000000"/>
                </a:solidFill>
                <a:latin typeface="Times New Roman" charset="0"/>
                <a:ea typeface="ＭＳ Ｐゴシック" charset="0"/>
                <a:cs typeface="+mn-cs"/>
                <a:hlinkClick r:id="rId6"/>
              </a:rPr>
              <a:t>Information &amp; metrics</a:t>
            </a:r>
          </a:p>
          <a:p>
            <a:r>
              <a:rPr lang="en-US" sz="1200" kern="1200" dirty="0" smtClean="0">
                <a:solidFill>
                  <a:srgbClr val="000000"/>
                </a:solidFill>
                <a:latin typeface="Times New Roman" charset="0"/>
                <a:ea typeface="ＭＳ Ｐゴシック" charset="0"/>
                <a:cs typeface="+mn-cs"/>
                <a:hlinkClick r:id="rId7"/>
              </a:rPr>
              <a:t>Explore</a:t>
            </a:r>
          </a:p>
          <a:p>
            <a:r>
              <a:rPr lang="en-US" sz="1200" kern="1200" dirty="0" smtClean="0">
                <a:solidFill>
                  <a:srgbClr val="000000"/>
                </a:solidFill>
                <a:latin typeface="Times New Roman" charset="0"/>
                <a:ea typeface="ＭＳ Ｐゴシック" charset="0"/>
                <a:cs typeface="+mn-cs"/>
                <a:hlinkClick r:id="rId8"/>
              </a:rPr>
              <a:t>PDF</a:t>
            </a:r>
          </a:p>
          <a:p>
            <a:endParaRPr lang="en-US" sz="1200" kern="1200" dirty="0" smtClean="0">
              <a:solidFill>
                <a:srgbClr val="000000"/>
              </a:solidFill>
              <a:latin typeface="Times New Roman" charset="0"/>
              <a:ea typeface="ＭＳ Ｐゴシック" charset="0"/>
              <a:cs typeface="+mn-cs"/>
            </a:endParaRPr>
          </a:p>
          <a:p>
            <a:r>
              <a:rPr lang="en-US" sz="1200" kern="1200" dirty="0" smtClean="0">
                <a:solidFill>
                  <a:srgbClr val="000000"/>
                </a:solidFill>
                <a:latin typeface="Times New Roman" charset="0"/>
                <a:ea typeface="ＭＳ Ｐゴシック" charset="0"/>
                <a:cs typeface="+mn-cs"/>
              </a:rPr>
              <a:t>Abstract</a:t>
            </a:r>
          </a:p>
          <a:p>
            <a:endParaRPr lang="en-US" sz="1200" kern="1200" dirty="0" smtClean="0">
              <a:solidFill>
                <a:srgbClr val="000000"/>
              </a:solidFill>
              <a:latin typeface="Times New Roman" charset="0"/>
              <a:ea typeface="ＭＳ Ｐゴシック" charset="0"/>
              <a:cs typeface="+mn-cs"/>
            </a:endParaRPr>
          </a:p>
          <a:p>
            <a:r>
              <a:rPr lang="en-US" sz="1200" b="1" kern="1200" dirty="0" smtClean="0">
                <a:solidFill>
                  <a:srgbClr val="000000"/>
                </a:solidFill>
                <a:latin typeface="Times New Roman" charset="0"/>
                <a:ea typeface="ＭＳ Ｐゴシック" charset="0"/>
                <a:cs typeface="+mn-cs"/>
              </a:rPr>
              <a:t>Aims</a:t>
            </a:r>
            <a:r>
              <a:rPr lang="en-US" sz="1200" b="0" kern="1200" dirty="0" smtClean="0">
                <a:solidFill>
                  <a:srgbClr val="000000"/>
                </a:solidFill>
                <a:latin typeface="Times New Roman" charset="0"/>
                <a:ea typeface="ＭＳ Ｐゴシック" charset="0"/>
                <a:cs typeface="+mn-cs"/>
              </a:rPr>
              <a:t> Interleukin-6 (IL-6) contributes to atherosclerotic plaque destabilization and is involved in myocardial injury during </a:t>
            </a:r>
            <a:r>
              <a:rPr lang="en-US" sz="1200" b="0" kern="1200" dirty="0" err="1" smtClean="0">
                <a:solidFill>
                  <a:srgbClr val="000000"/>
                </a:solidFill>
                <a:latin typeface="Times New Roman" charset="0"/>
                <a:ea typeface="ＭＳ Ｐゴシック" charset="0"/>
                <a:cs typeface="+mn-cs"/>
              </a:rPr>
              <a:t>ischaemia</a:t>
            </a:r>
            <a:r>
              <a:rPr lang="en-US" sz="1200" b="0" kern="1200" dirty="0" smtClean="0">
                <a:solidFill>
                  <a:srgbClr val="000000"/>
                </a:solidFill>
                <a:latin typeface="Times New Roman" charset="0"/>
                <a:ea typeface="ＭＳ Ｐゴシック" charset="0"/>
                <a:cs typeface="+mn-cs"/>
              </a:rPr>
              <a:t>–reperfusion. Interleukin-6 is therefore a potential therapeutic target in myocardial infarction (MI). We hypothesized that the IL-6 receptor antagonist </a:t>
            </a:r>
            <a:r>
              <a:rPr lang="en-US" sz="1200" b="0" kern="1200" dirty="0" err="1" smtClean="0">
                <a:solidFill>
                  <a:srgbClr val="000000"/>
                </a:solidFill>
                <a:latin typeface="Times New Roman" charset="0"/>
                <a:ea typeface="ＭＳ Ｐゴシック" charset="0"/>
                <a:cs typeface="+mn-cs"/>
              </a:rPr>
              <a:t>tocilizumab</a:t>
            </a:r>
            <a:r>
              <a:rPr lang="en-US" sz="1200" b="0" kern="1200" dirty="0" smtClean="0">
                <a:solidFill>
                  <a:srgbClr val="000000"/>
                </a:solidFill>
                <a:latin typeface="Times New Roman" charset="0"/>
                <a:ea typeface="ＭＳ Ｐゴシック" charset="0"/>
                <a:cs typeface="+mn-cs"/>
              </a:rPr>
              <a:t> would attenuate inflammation, and secondarily reduce troponin T (</a:t>
            </a:r>
            <a:r>
              <a:rPr lang="en-US" sz="1200" b="0" kern="1200" dirty="0" err="1" smtClean="0">
                <a:solidFill>
                  <a:srgbClr val="000000"/>
                </a:solidFill>
                <a:latin typeface="Times New Roman" charset="0"/>
                <a:ea typeface="ＭＳ Ｐゴシック" charset="0"/>
                <a:cs typeface="+mn-cs"/>
              </a:rPr>
              <a:t>TnT</a:t>
            </a:r>
            <a:r>
              <a:rPr lang="en-US" sz="1200" b="0" kern="1200" dirty="0" smtClean="0">
                <a:solidFill>
                  <a:srgbClr val="000000"/>
                </a:solidFill>
                <a:latin typeface="Times New Roman" charset="0"/>
                <a:ea typeface="ＭＳ Ｐゴシック" charset="0"/>
                <a:cs typeface="+mn-cs"/>
              </a:rPr>
              <a:t>) release in non-ST-elevation MI (NSTEMI).</a:t>
            </a:r>
          </a:p>
          <a:p>
            <a:r>
              <a:rPr lang="en-US" sz="1200" b="1" kern="1200" dirty="0" smtClean="0">
                <a:solidFill>
                  <a:srgbClr val="000000"/>
                </a:solidFill>
                <a:latin typeface="Times New Roman" charset="0"/>
                <a:ea typeface="ＭＳ Ｐゴシック" charset="0"/>
                <a:cs typeface="+mn-cs"/>
              </a:rPr>
              <a:t>Methods and results</a:t>
            </a:r>
            <a:r>
              <a:rPr lang="en-US" sz="1200" b="0" kern="1200" dirty="0" smtClean="0">
                <a:solidFill>
                  <a:srgbClr val="000000"/>
                </a:solidFill>
                <a:latin typeface="Times New Roman" charset="0"/>
                <a:ea typeface="ＭＳ Ｐゴシック" charset="0"/>
                <a:cs typeface="+mn-cs"/>
              </a:rPr>
              <a:t> In a two-</a:t>
            </a:r>
            <a:r>
              <a:rPr lang="en-US" sz="1200" b="0" kern="1200" dirty="0" err="1" smtClean="0">
                <a:solidFill>
                  <a:srgbClr val="000000"/>
                </a:solidFill>
                <a:latin typeface="Times New Roman" charset="0"/>
                <a:ea typeface="ＭＳ Ｐゴシック" charset="0"/>
                <a:cs typeface="+mn-cs"/>
              </a:rPr>
              <a:t>centre</a:t>
            </a:r>
            <a:r>
              <a:rPr lang="en-US" sz="1200" b="0" kern="1200" dirty="0" smtClean="0">
                <a:solidFill>
                  <a:srgbClr val="000000"/>
                </a:solidFill>
                <a:latin typeface="Times New Roman" charset="0"/>
                <a:ea typeface="ＭＳ Ｐゴシック" charset="0"/>
                <a:cs typeface="+mn-cs"/>
              </a:rPr>
              <a:t>, double-blind, placebo-controlled trial, 117 patients with NSTEMI were randomized at a median of 2 days after symptom onset to receive placebo (</a:t>
            </a:r>
            <a:r>
              <a:rPr lang="en-US" sz="1200" b="0" i="1" kern="1200" dirty="0" smtClean="0">
                <a:solidFill>
                  <a:srgbClr val="000000"/>
                </a:solidFill>
                <a:latin typeface="Times New Roman" charset="0"/>
                <a:ea typeface="ＭＳ Ｐゴシック" charset="0"/>
                <a:cs typeface="+mn-cs"/>
              </a:rPr>
              <a:t>n</a:t>
            </a:r>
            <a:r>
              <a:rPr lang="en-US" sz="1200" b="0" i="0" kern="1200" dirty="0" smtClean="0">
                <a:solidFill>
                  <a:srgbClr val="000000"/>
                </a:solidFill>
                <a:latin typeface="Times New Roman" charset="0"/>
                <a:ea typeface="ＭＳ Ｐゴシック" charset="0"/>
                <a:cs typeface="+mn-cs"/>
              </a:rPr>
              <a:t> = 59) or </a:t>
            </a:r>
            <a:r>
              <a:rPr lang="en-US" sz="1200" b="0" i="0" kern="1200" dirty="0" err="1" smtClean="0">
                <a:solidFill>
                  <a:srgbClr val="000000"/>
                </a:solidFill>
                <a:latin typeface="Times New Roman" charset="0"/>
                <a:ea typeface="ＭＳ Ｐゴシック" charset="0"/>
                <a:cs typeface="+mn-cs"/>
              </a:rPr>
              <a:t>tocilizumab</a:t>
            </a:r>
            <a:r>
              <a:rPr lang="en-US" sz="1200" b="0" i="0" kern="1200" dirty="0" smtClean="0">
                <a:solidFill>
                  <a:srgbClr val="000000"/>
                </a:solidFill>
                <a:latin typeface="Times New Roman" charset="0"/>
                <a:ea typeface="ＭＳ Ｐゴシック" charset="0"/>
                <a:cs typeface="+mn-cs"/>
              </a:rPr>
              <a:t> (</a:t>
            </a:r>
            <a:r>
              <a:rPr lang="en-US" sz="1200" b="0" i="1" kern="1200" dirty="0" smtClean="0">
                <a:solidFill>
                  <a:srgbClr val="000000"/>
                </a:solidFill>
                <a:latin typeface="Times New Roman" charset="0"/>
                <a:ea typeface="ＭＳ Ｐゴシック" charset="0"/>
                <a:cs typeface="+mn-cs"/>
              </a:rPr>
              <a:t>n</a:t>
            </a:r>
            <a:r>
              <a:rPr lang="en-US" sz="1200" b="0" i="0" kern="1200" dirty="0" smtClean="0">
                <a:solidFill>
                  <a:srgbClr val="000000"/>
                </a:solidFill>
                <a:latin typeface="Times New Roman" charset="0"/>
                <a:ea typeface="ＭＳ Ｐゴシック" charset="0"/>
                <a:cs typeface="+mn-cs"/>
              </a:rPr>
              <a:t> = 58), administered as a single dose prior to coronary angiography. High sensitivity (</a:t>
            </a:r>
            <a:r>
              <a:rPr lang="en-US" sz="1200" b="0" i="0" kern="1200" dirty="0" err="1" smtClean="0">
                <a:solidFill>
                  <a:srgbClr val="000000"/>
                </a:solidFill>
                <a:latin typeface="Times New Roman" charset="0"/>
                <a:ea typeface="ＭＳ Ｐゴシック" charset="0"/>
                <a:cs typeface="+mn-cs"/>
              </a:rPr>
              <a:t>hs</a:t>
            </a:r>
            <a:r>
              <a:rPr lang="en-US" sz="1200" b="0" i="0" kern="1200" dirty="0" smtClean="0">
                <a:solidFill>
                  <a:srgbClr val="000000"/>
                </a:solidFill>
                <a:latin typeface="Times New Roman" charset="0"/>
                <a:ea typeface="ＭＳ Ｐゴシック" charset="0"/>
                <a:cs typeface="+mn-cs"/>
              </a:rPr>
              <a:t>) C-reactive protein and </a:t>
            </a:r>
            <a:r>
              <a:rPr lang="en-US" sz="1200" b="0" i="0" kern="1200" dirty="0" err="1" smtClean="0">
                <a:solidFill>
                  <a:srgbClr val="000000"/>
                </a:solidFill>
                <a:latin typeface="Times New Roman" charset="0"/>
                <a:ea typeface="ＭＳ Ｐゴシック" charset="0"/>
                <a:cs typeface="+mn-cs"/>
              </a:rPr>
              <a:t>hsTnT</a:t>
            </a:r>
            <a:r>
              <a:rPr lang="en-US" sz="1200" b="0" i="0" kern="1200" dirty="0" smtClean="0">
                <a:solidFill>
                  <a:srgbClr val="000000"/>
                </a:solidFill>
                <a:latin typeface="Times New Roman" charset="0"/>
                <a:ea typeface="ＭＳ Ｐゴシック" charset="0"/>
                <a:cs typeface="+mn-cs"/>
              </a:rPr>
              <a:t> were measured at seven consecutive </a:t>
            </a:r>
            <a:r>
              <a:rPr lang="en-US" sz="1200" b="0" i="0" kern="1200" dirty="0" err="1" smtClean="0">
                <a:solidFill>
                  <a:srgbClr val="000000"/>
                </a:solidFill>
                <a:latin typeface="Times New Roman" charset="0"/>
                <a:ea typeface="ＭＳ Ｐゴシック" charset="0"/>
                <a:cs typeface="+mn-cs"/>
              </a:rPr>
              <a:t>timepoints</a:t>
            </a:r>
            <a:r>
              <a:rPr lang="en-US" sz="1200" b="0" i="0" kern="1200" dirty="0" smtClean="0">
                <a:solidFill>
                  <a:srgbClr val="000000"/>
                </a:solidFill>
                <a:latin typeface="Times New Roman" charset="0"/>
                <a:ea typeface="ＭＳ Ｐゴシック" charset="0"/>
                <a:cs typeface="+mn-cs"/>
              </a:rPr>
              <a:t> between Days 1 and 3. The area under the curve (AUC) for high-sensitivity C-reactive protein was the primary endpoint. The median AUC for high-sensitivity C-reactive protein during hospitalization was 2.1 times higher in the placebo than in the </a:t>
            </a:r>
            <a:r>
              <a:rPr lang="en-US" sz="1200" b="0" i="0" kern="1200" dirty="0" err="1" smtClean="0">
                <a:solidFill>
                  <a:srgbClr val="000000"/>
                </a:solidFill>
                <a:latin typeface="Times New Roman" charset="0"/>
                <a:ea typeface="ＭＳ Ｐゴシック" charset="0"/>
                <a:cs typeface="+mn-cs"/>
              </a:rPr>
              <a:t>tocilizumab</a:t>
            </a:r>
            <a:r>
              <a:rPr lang="en-US" sz="1200" b="0" i="0" kern="1200" dirty="0" smtClean="0">
                <a:solidFill>
                  <a:srgbClr val="000000"/>
                </a:solidFill>
                <a:latin typeface="Times New Roman" charset="0"/>
                <a:ea typeface="ＭＳ Ｐゴシック" charset="0"/>
                <a:cs typeface="+mn-cs"/>
              </a:rPr>
              <a:t> group (4.2 vs. 2.0 mg/L/h, </a:t>
            </a:r>
            <a:r>
              <a:rPr lang="en-US" sz="1200" b="0" i="1" kern="1200" dirty="0" smtClean="0">
                <a:solidFill>
                  <a:srgbClr val="000000"/>
                </a:solidFill>
                <a:latin typeface="Times New Roman" charset="0"/>
                <a:ea typeface="ＭＳ Ｐゴシック" charset="0"/>
                <a:cs typeface="+mn-cs"/>
              </a:rPr>
              <a:t>P</a:t>
            </a:r>
            <a:r>
              <a:rPr lang="en-US" sz="1200" b="0" i="0" kern="1200" dirty="0" smtClean="0">
                <a:solidFill>
                  <a:srgbClr val="000000"/>
                </a:solidFill>
                <a:latin typeface="Times New Roman" charset="0"/>
                <a:ea typeface="ＭＳ Ｐゴシック" charset="0"/>
                <a:cs typeface="+mn-cs"/>
              </a:rPr>
              <a:t> &lt; 0.001). Also, the median AUC for </a:t>
            </a:r>
            <a:r>
              <a:rPr lang="en-US" sz="1200" b="0" i="0" kern="1200" dirty="0" err="1" smtClean="0">
                <a:solidFill>
                  <a:srgbClr val="000000"/>
                </a:solidFill>
                <a:latin typeface="Times New Roman" charset="0"/>
                <a:ea typeface="ＭＳ Ｐゴシック" charset="0"/>
                <a:cs typeface="+mn-cs"/>
              </a:rPr>
              <a:t>hsTnT</a:t>
            </a:r>
            <a:r>
              <a:rPr lang="en-US" sz="1200" b="0" i="0" kern="1200" dirty="0" smtClean="0">
                <a:solidFill>
                  <a:srgbClr val="000000"/>
                </a:solidFill>
                <a:latin typeface="Times New Roman" charset="0"/>
                <a:ea typeface="ＭＳ Ｐゴシック" charset="0"/>
                <a:cs typeface="+mn-cs"/>
              </a:rPr>
              <a:t> during hospitalization was 1.5 times higher in the placebo group compared with the </a:t>
            </a:r>
            <a:r>
              <a:rPr lang="en-US" sz="1200" b="0" i="0" kern="1200" dirty="0" err="1" smtClean="0">
                <a:solidFill>
                  <a:srgbClr val="000000"/>
                </a:solidFill>
                <a:latin typeface="Times New Roman" charset="0"/>
                <a:ea typeface="ＭＳ Ｐゴシック" charset="0"/>
                <a:cs typeface="+mn-cs"/>
              </a:rPr>
              <a:t>tocilizumab</a:t>
            </a:r>
            <a:r>
              <a:rPr lang="en-US" sz="1200" b="0" i="0" kern="1200" dirty="0" smtClean="0">
                <a:solidFill>
                  <a:srgbClr val="000000"/>
                </a:solidFill>
                <a:latin typeface="Times New Roman" charset="0"/>
                <a:ea typeface="ＭＳ Ｐゴシック" charset="0"/>
                <a:cs typeface="+mn-cs"/>
              </a:rPr>
              <a:t> group (234 vs. 159 </a:t>
            </a:r>
            <a:r>
              <a:rPr lang="en-US" sz="1200" b="0" i="0" kern="1200" dirty="0" err="1" smtClean="0">
                <a:solidFill>
                  <a:srgbClr val="000000"/>
                </a:solidFill>
                <a:latin typeface="Times New Roman" charset="0"/>
                <a:ea typeface="ＭＳ Ｐゴシック" charset="0"/>
                <a:cs typeface="+mn-cs"/>
              </a:rPr>
              <a:t>ng</a:t>
            </a:r>
            <a:r>
              <a:rPr lang="en-US" sz="1200" b="0" i="0" kern="1200" dirty="0" smtClean="0">
                <a:solidFill>
                  <a:srgbClr val="000000"/>
                </a:solidFill>
                <a:latin typeface="Times New Roman" charset="0"/>
                <a:ea typeface="ＭＳ Ｐゴシック" charset="0"/>
                <a:cs typeface="+mn-cs"/>
              </a:rPr>
              <a:t>/L/h, </a:t>
            </a:r>
            <a:r>
              <a:rPr lang="en-US" sz="1200" b="0" i="1" kern="1200" dirty="0" smtClean="0">
                <a:solidFill>
                  <a:srgbClr val="000000"/>
                </a:solidFill>
                <a:latin typeface="Times New Roman" charset="0"/>
                <a:ea typeface="ＭＳ Ｐゴシック" charset="0"/>
                <a:cs typeface="+mn-cs"/>
              </a:rPr>
              <a:t>P</a:t>
            </a:r>
            <a:r>
              <a:rPr lang="en-US" sz="1200" b="0" i="0" kern="1200" dirty="0" smtClean="0">
                <a:solidFill>
                  <a:srgbClr val="000000"/>
                </a:solidFill>
                <a:latin typeface="Times New Roman" charset="0"/>
                <a:ea typeface="ＭＳ Ｐゴシック" charset="0"/>
                <a:cs typeface="+mn-cs"/>
              </a:rPr>
              <a:t> = 0.007). The differences between the two treatment groups were observed mainly in (i) patients included ≤2 days from symptom onset and (ii) patients treated with percutaneous coronary intervention (PCI). No safety issues in the </a:t>
            </a:r>
            <a:r>
              <a:rPr lang="en-US" sz="1200" b="0" i="0" kern="1200" dirty="0" err="1" smtClean="0">
                <a:solidFill>
                  <a:srgbClr val="000000"/>
                </a:solidFill>
                <a:latin typeface="Times New Roman" charset="0"/>
                <a:ea typeface="ＭＳ Ｐゴシック" charset="0"/>
                <a:cs typeface="+mn-cs"/>
              </a:rPr>
              <a:t>tocilizumab</a:t>
            </a:r>
            <a:r>
              <a:rPr lang="en-US" sz="1200" b="0" i="0" kern="1200" dirty="0" smtClean="0">
                <a:solidFill>
                  <a:srgbClr val="000000"/>
                </a:solidFill>
                <a:latin typeface="Times New Roman" charset="0"/>
                <a:ea typeface="ＭＳ Ｐゴシック" charset="0"/>
                <a:cs typeface="+mn-cs"/>
              </a:rPr>
              <a:t> group were detected during 6 months of follow-up.</a:t>
            </a:r>
          </a:p>
          <a:p>
            <a:r>
              <a:rPr lang="en-US" sz="1200" b="1" i="0" kern="1200" dirty="0" smtClean="0">
                <a:solidFill>
                  <a:srgbClr val="000000"/>
                </a:solidFill>
                <a:latin typeface="Times New Roman" charset="0"/>
                <a:ea typeface="ＭＳ Ｐゴシック" charset="0"/>
                <a:cs typeface="+mn-cs"/>
              </a:rPr>
              <a:t>Conclusion</a:t>
            </a:r>
            <a:r>
              <a:rPr lang="en-US" sz="1200" b="0" i="0" kern="1200" dirty="0" smtClean="0">
                <a:solidFill>
                  <a:srgbClr val="000000"/>
                </a:solidFill>
                <a:latin typeface="Times New Roman" charset="0"/>
                <a:ea typeface="ＭＳ Ｐゴシック" charset="0"/>
                <a:cs typeface="+mn-cs"/>
              </a:rPr>
              <a:t> </a:t>
            </a:r>
            <a:r>
              <a:rPr lang="en-US" sz="1200" b="0" i="0" kern="1200" dirty="0" err="1" smtClean="0">
                <a:solidFill>
                  <a:srgbClr val="000000"/>
                </a:solidFill>
                <a:latin typeface="Times New Roman" charset="0"/>
                <a:ea typeface="ＭＳ Ｐゴシック" charset="0"/>
                <a:cs typeface="+mn-cs"/>
              </a:rPr>
              <a:t>Tocilizumab</a:t>
            </a:r>
            <a:r>
              <a:rPr lang="en-US" sz="1200" b="0" i="0" kern="1200" dirty="0" smtClean="0">
                <a:solidFill>
                  <a:srgbClr val="000000"/>
                </a:solidFill>
                <a:latin typeface="Times New Roman" charset="0"/>
                <a:ea typeface="ＭＳ Ｐゴシック" charset="0"/>
                <a:cs typeface="+mn-cs"/>
              </a:rPr>
              <a:t> attenuated the inflammatory response and primarily PCI-related </a:t>
            </a:r>
            <a:r>
              <a:rPr lang="en-US" sz="1200" b="0" i="0" kern="1200" dirty="0" err="1" smtClean="0">
                <a:solidFill>
                  <a:srgbClr val="000000"/>
                </a:solidFill>
                <a:latin typeface="Times New Roman" charset="0"/>
                <a:ea typeface="ＭＳ Ｐゴシック" charset="0"/>
                <a:cs typeface="+mn-cs"/>
              </a:rPr>
              <a:t>TnT</a:t>
            </a:r>
            <a:r>
              <a:rPr lang="en-US" sz="1200" b="0" i="0" kern="1200" dirty="0" smtClean="0">
                <a:solidFill>
                  <a:srgbClr val="000000"/>
                </a:solidFill>
                <a:latin typeface="Times New Roman" charset="0"/>
                <a:ea typeface="ＭＳ Ｐゴシック" charset="0"/>
                <a:cs typeface="+mn-cs"/>
              </a:rPr>
              <a:t> release in NSTEMI patients.</a:t>
            </a:r>
            <a:endParaRPr lang="en-GB" dirty="0" smtClean="0">
              <a:latin typeface="Arial" charset="0"/>
              <a:cs typeface="msgothic"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82DF65F-8D5B-7643-B6F0-597C7931DC9C}" type="slidenum">
              <a:rPr lang="el-GR"/>
              <a:pPr eaLnBrk="1" hangingPunct="1"/>
              <a:t>83</a:t>
            </a:fld>
            <a:endParaRPr lang="el-G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82DF65F-8D5B-7643-B6F0-597C7931DC9C}" type="slidenum">
              <a:rPr lang="el-GR"/>
              <a:pPr eaLnBrk="1" hangingPunct="1"/>
              <a:t>84</a:t>
            </a:fld>
            <a:endParaRPr lang="el-G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Putative relationship between plaque rupture and outward remodeling. With development of atherosclerotic plaque, outward remodeling may preserve size of lumen. However, necessary degradation of matrix by metalloproteinases may increase risk of plaque rupture. Healing process after plaque rupture may result in inward remodeling.</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Putative relationship between plaque rupture and outward remodeling. With development of atherosclerotic plaque, outward remodeling may preserve size of lumen. However, necessary degradation of matrix by metalloproteinases may increase risk of plaque rupture. Healing process after plaque rupture may result in inward remodeling.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27AD272-AFE9-AD43-B318-2562D9624C3B}" type="slidenum">
              <a:rPr lang="el-GR"/>
              <a:pPr eaLnBrk="1" hangingPunct="1"/>
              <a:t>16</a:t>
            </a:fld>
            <a:endParaRPr lang="el-G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CF9263-F6FC-744A-A97D-750515A5003B}" type="slidenum">
              <a:rPr lang="en-US" smtClean="0"/>
              <a:t>17</a:t>
            </a:fld>
            <a:endParaRPr lang="en-US"/>
          </a:p>
        </p:txBody>
      </p:sp>
    </p:spTree>
    <p:extLst>
      <p:ext uri="{BB962C8B-B14F-4D97-AF65-F5344CB8AC3E}">
        <p14:creationId xmlns:p14="http://schemas.microsoft.com/office/powerpoint/2010/main" val="1730686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368B2D-39E9-FF4C-9860-AEEF847BFCE7}" type="slidenum">
              <a:rPr lang="el-GR" sz="1200"/>
              <a:pPr eaLnBrk="1" hangingPunct="1"/>
              <a:t>18</a:t>
            </a:fld>
            <a:endParaRPr lang="el-GR" sz="1200"/>
          </a:p>
        </p:txBody>
      </p:sp>
      <p:sp>
        <p:nvSpPr>
          <p:cNvPr id="20482" name="Rectangle 2"/>
          <p:cNvSpPr>
            <a:spLocks noGrp="1" noRot="1" noChangeAspect="1" noChangeArrowheads="1" noTextEdit="1"/>
          </p:cNvSpPr>
          <p:nvPr>
            <p:ph type="sldImg"/>
          </p:nvPr>
        </p:nvSpPr>
        <p:spPr>
          <a:xfrm>
            <a:off x="1095375" y="650875"/>
            <a:ext cx="4635500" cy="3476625"/>
          </a:xfrm>
          <a:ln/>
        </p:spPr>
      </p:sp>
      <p:sp>
        <p:nvSpPr>
          <p:cNvPr id="20483" name="Rectangle 3"/>
          <p:cNvSpPr>
            <a:spLocks noGrp="1" noChangeArrowheads="1"/>
          </p:cNvSpPr>
          <p:nvPr>
            <p:ph type="body" idx="1"/>
          </p:nvPr>
        </p:nvSpPr>
        <p:spPr>
          <a:xfrm>
            <a:off x="909638" y="4344988"/>
            <a:ext cx="5008562" cy="4125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9E3773-0FC7-974F-ADF4-95D5B7ADC4ED}" type="slidenum">
              <a:rPr lang="el-GR" sz="1200"/>
              <a:pPr eaLnBrk="1" hangingPunct="1"/>
              <a:t>19</a:t>
            </a:fld>
            <a:endParaRPr lang="el-GR" sz="1200"/>
          </a:p>
        </p:txBody>
      </p:sp>
      <p:sp>
        <p:nvSpPr>
          <p:cNvPr id="24578" name="Rectangle 2"/>
          <p:cNvSpPr>
            <a:spLocks noGrp="1" noRot="1" noChangeAspect="1" noChangeArrowheads="1" noTextEdit="1"/>
          </p:cNvSpPr>
          <p:nvPr>
            <p:ph type="sldImg"/>
          </p:nvPr>
        </p:nvSpPr>
        <p:spPr>
          <a:xfrm>
            <a:off x="1095375" y="650875"/>
            <a:ext cx="4635500" cy="3476625"/>
          </a:xfrm>
          <a:ln/>
        </p:spPr>
      </p:sp>
      <p:sp>
        <p:nvSpPr>
          <p:cNvPr id="24579" name="Rectangle 3"/>
          <p:cNvSpPr>
            <a:spLocks noGrp="1" noChangeArrowheads="1"/>
          </p:cNvSpPr>
          <p:nvPr>
            <p:ph type="body" idx="1"/>
          </p:nvPr>
        </p:nvSpPr>
        <p:spPr>
          <a:xfrm>
            <a:off x="909638" y="4344988"/>
            <a:ext cx="5008562" cy="4125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l-GR">
                <a:cs typeface="Times New Roman" charset="0"/>
              </a:rPr>
              <a:t>Οι αγγειοδραστικές μελέτες του ενδοθηλίου έχουν αναδείξει τη παρουσία ενδοθηλιακής δυσλειτουρίας σε μία πληθώρα φυσιολογικών (γήρανση,εμμηνόπαυση) και παθολογικών καταστάσεων. Όλοι οι κλασσικοί παράγοντες κινδύνου για την ανάπτυξη αθηρωματικής νόσου έχουν σχετισθεί με ενδοθηλιακή δυσλειτουργία (κάπνισμα, παχυσαρκία, υπερχοληστερολαιμία, σακχαρώδης διαβήτης). Νέοτεροι παράγοντες κινδύνου όπως η υπερομοκυστεϊναιμία καθώς και άλλα νοσήματα όπως το σύνδομο των πολυκυστικών ωοθηκών, η νόσος Αδαμαντιάδη-</a:t>
            </a:r>
            <a:r>
              <a:rPr lang="en-US">
                <a:cs typeface="Times New Roman" charset="0"/>
              </a:rPr>
              <a:t>Behcet</a:t>
            </a:r>
            <a:r>
              <a:rPr lang="el-GR">
                <a:cs typeface="Times New Roman" charset="0"/>
              </a:rPr>
              <a:t>, η ρευματοειδής αρθρίτιδα αλλά ακόμα η β-μεσογεική αναιμία και η ημικρανία. Σχεδόν σε όλες τις προαναφερθείσες περιπτώσεις που έχουν μελετηθεί φαίνεται ότι κοινός παρονομαστής είναι η παρουσία αυξημένου οξειδωτικού στρες, η οποία θεωρείται και η βασική αιτία μειωμένης βιοδιαθεσιμότητας του μονοξειδίου του αζώτου. Πρόσφατα αναφέρθηκε από τους </a:t>
            </a:r>
            <a:r>
              <a:rPr lang="en-US">
                <a:cs typeface="Times New Roman" charset="0"/>
              </a:rPr>
              <a:t>Arcaro et al</a:t>
            </a:r>
            <a:r>
              <a:rPr lang="el-GR">
                <a:cs typeface="Times New Roman" charset="0"/>
              </a:rPr>
              <a:t> (</a:t>
            </a:r>
            <a:r>
              <a:rPr lang="en-US">
                <a:cs typeface="Times New Roman" charset="0"/>
              </a:rPr>
              <a:t>Circulation</a:t>
            </a:r>
            <a:r>
              <a:rPr lang="el-GR">
                <a:cs typeface="Times New Roman" charset="0"/>
              </a:rPr>
              <a:t> 2002) ότι η ύπαρξη ενδοθηλιακής δυσλειτουργίας σε καταστάσεις ινσουλινοαντοχής κσι επακόλουθης υπερινσουλιναιμίας σχετίζεται με την αύξηση του οξειδωτικού στρες.     </a:t>
            </a:r>
            <a:endParaRPr lang="el-GR">
              <a:solidFill>
                <a:srgbClr val="000000"/>
              </a:solidFill>
              <a:cs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368B2D-39E9-FF4C-9860-AEEF847BFCE7}" type="slidenum">
              <a:rPr lang="el-GR" sz="1200"/>
              <a:pPr eaLnBrk="1" hangingPunct="1"/>
              <a:t>20</a:t>
            </a:fld>
            <a:endParaRPr lang="el-GR" sz="1200"/>
          </a:p>
        </p:txBody>
      </p:sp>
      <p:sp>
        <p:nvSpPr>
          <p:cNvPr id="20482" name="Rectangle 2"/>
          <p:cNvSpPr>
            <a:spLocks noGrp="1" noRot="1" noChangeAspect="1" noChangeArrowheads="1" noTextEdit="1"/>
          </p:cNvSpPr>
          <p:nvPr>
            <p:ph type="sldImg"/>
          </p:nvPr>
        </p:nvSpPr>
        <p:spPr>
          <a:xfrm>
            <a:off x="1095375" y="650875"/>
            <a:ext cx="4635500" cy="3476625"/>
          </a:xfrm>
          <a:ln/>
        </p:spPr>
      </p:sp>
      <p:sp>
        <p:nvSpPr>
          <p:cNvPr id="20483" name="Rectangle 3"/>
          <p:cNvSpPr>
            <a:spLocks noGrp="1" noChangeArrowheads="1"/>
          </p:cNvSpPr>
          <p:nvPr>
            <p:ph type="body" idx="1"/>
          </p:nvPr>
        </p:nvSpPr>
        <p:spPr>
          <a:xfrm>
            <a:off x="909638" y="4344988"/>
            <a:ext cx="5008562" cy="4125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ED6952-576C-EA44-8F8E-C9025BA68E87}" type="datetimeFigureOut">
              <a:rPr lang="en-US" smtClean="0"/>
              <a:t>09/12/18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8F637-0700-5D43-A43E-7A0E9B1960E7}" type="slidenum">
              <a:rPr lang="en-US" smtClean="0"/>
              <a:t>‹#›</a:t>
            </a:fld>
            <a:endParaRPr lang="en-US"/>
          </a:p>
        </p:txBody>
      </p:sp>
    </p:spTree>
    <p:extLst>
      <p:ext uri="{BB962C8B-B14F-4D97-AF65-F5344CB8AC3E}">
        <p14:creationId xmlns:p14="http://schemas.microsoft.com/office/powerpoint/2010/main" val="448869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ED6952-576C-EA44-8F8E-C9025BA68E87}" type="datetimeFigureOut">
              <a:rPr lang="en-US" smtClean="0"/>
              <a:t>09/12/18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8F637-0700-5D43-A43E-7A0E9B1960E7}" type="slidenum">
              <a:rPr lang="en-US" smtClean="0"/>
              <a:t>‹#›</a:t>
            </a:fld>
            <a:endParaRPr lang="en-US"/>
          </a:p>
        </p:txBody>
      </p:sp>
    </p:spTree>
    <p:extLst>
      <p:ext uri="{BB962C8B-B14F-4D97-AF65-F5344CB8AC3E}">
        <p14:creationId xmlns:p14="http://schemas.microsoft.com/office/powerpoint/2010/main" val="530928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ED6952-576C-EA44-8F8E-C9025BA68E87}" type="datetimeFigureOut">
              <a:rPr lang="en-US" smtClean="0"/>
              <a:t>09/12/18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8F637-0700-5D43-A43E-7A0E9B1960E7}" type="slidenum">
              <a:rPr lang="en-US" smtClean="0"/>
              <a:t>‹#›</a:t>
            </a:fld>
            <a:endParaRPr lang="en-US"/>
          </a:p>
        </p:txBody>
      </p:sp>
    </p:spTree>
    <p:extLst>
      <p:ext uri="{BB962C8B-B14F-4D97-AF65-F5344CB8AC3E}">
        <p14:creationId xmlns:p14="http://schemas.microsoft.com/office/powerpoint/2010/main" val="1686906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74638"/>
            <a:ext cx="8229600" cy="58515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fld id="{3C24D60D-EAC8-B84E-8FEF-9B9A1D3E7418}" type="slidenum">
              <a:rPr lang="el-GR"/>
              <a:pPr/>
              <a:t>‹#›</a:t>
            </a:fld>
            <a:endParaRPr lang="el-GR"/>
          </a:p>
        </p:txBody>
      </p:sp>
    </p:spTree>
    <p:extLst>
      <p:ext uri="{BB962C8B-B14F-4D97-AF65-F5344CB8AC3E}">
        <p14:creationId xmlns:p14="http://schemas.microsoft.com/office/powerpoint/2010/main" val="1633590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48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Rectangle 4"/>
          <p:cNvSpPr>
            <a:spLocks noGrp="1" noChangeArrowheads="1"/>
          </p:cNvSpPr>
          <p:nvPr>
            <p:ph type="dt" sz="half" idx="10"/>
          </p:nvPr>
        </p:nvSpPr>
        <p:spPr>
          <a:ln/>
        </p:spPr>
        <p:txBody>
          <a:bodyPr/>
          <a:lstStyle>
            <a:lvl1pPr>
              <a:defRPr/>
            </a:lvl1pPr>
          </a:lstStyle>
          <a:p>
            <a:pPr>
              <a:defRPr/>
            </a:pPr>
            <a:endParaRPr lang="el-GR"/>
          </a:p>
        </p:txBody>
      </p:sp>
      <p:sp>
        <p:nvSpPr>
          <p:cNvPr id="7" name="Rectangle 5"/>
          <p:cNvSpPr>
            <a:spLocks noGrp="1" noChangeArrowheads="1"/>
          </p:cNvSpPr>
          <p:nvPr>
            <p:ph type="ftr" sz="quarter" idx="11"/>
          </p:nvPr>
        </p:nvSpPr>
        <p:spPr>
          <a:ln/>
        </p:spPr>
        <p:txBody>
          <a:bodyPr/>
          <a:lstStyle>
            <a:lvl1pPr>
              <a:defRPr/>
            </a:lvl1pPr>
          </a:lstStyle>
          <a:p>
            <a:pPr>
              <a:defRPr/>
            </a:pPr>
            <a:endParaRPr lang="el-GR"/>
          </a:p>
        </p:txBody>
      </p:sp>
      <p:sp>
        <p:nvSpPr>
          <p:cNvPr id="8" name="Rectangle 6"/>
          <p:cNvSpPr>
            <a:spLocks noGrp="1" noChangeArrowheads="1"/>
          </p:cNvSpPr>
          <p:nvPr>
            <p:ph type="sldNum" sz="quarter" idx="12"/>
          </p:nvPr>
        </p:nvSpPr>
        <p:spPr>
          <a:ln/>
        </p:spPr>
        <p:txBody>
          <a:bodyPr/>
          <a:lstStyle>
            <a:lvl1pPr>
              <a:defRPr/>
            </a:lvl1pPr>
          </a:lstStyle>
          <a:p>
            <a:fld id="{015C40A8-FFAE-D842-AD0B-3B364A4B5DF3}" type="slidenum">
              <a:rPr lang="el-GR"/>
              <a:pPr/>
              <a:t>‹#›</a:t>
            </a:fld>
            <a:endParaRPr lang="el-GR"/>
          </a:p>
        </p:txBody>
      </p:sp>
    </p:spTree>
    <p:extLst>
      <p:ext uri="{BB962C8B-B14F-4D97-AF65-F5344CB8AC3E}">
        <p14:creationId xmlns:p14="http://schemas.microsoft.com/office/powerpoint/2010/main" val="1493614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ED6952-576C-EA44-8F8E-C9025BA68E87}" type="datetimeFigureOut">
              <a:rPr lang="en-US" smtClean="0"/>
              <a:t>09/12/18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8F637-0700-5D43-A43E-7A0E9B1960E7}" type="slidenum">
              <a:rPr lang="en-US" smtClean="0"/>
              <a:t>‹#›</a:t>
            </a:fld>
            <a:endParaRPr lang="en-US"/>
          </a:p>
        </p:txBody>
      </p:sp>
    </p:spTree>
    <p:extLst>
      <p:ext uri="{BB962C8B-B14F-4D97-AF65-F5344CB8AC3E}">
        <p14:creationId xmlns:p14="http://schemas.microsoft.com/office/powerpoint/2010/main" val="1986300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ED6952-576C-EA44-8F8E-C9025BA68E87}" type="datetimeFigureOut">
              <a:rPr lang="en-US" smtClean="0"/>
              <a:t>09/12/18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8F637-0700-5D43-A43E-7A0E9B1960E7}" type="slidenum">
              <a:rPr lang="en-US" smtClean="0"/>
              <a:t>‹#›</a:t>
            </a:fld>
            <a:endParaRPr lang="en-US"/>
          </a:p>
        </p:txBody>
      </p:sp>
    </p:spTree>
    <p:extLst>
      <p:ext uri="{BB962C8B-B14F-4D97-AF65-F5344CB8AC3E}">
        <p14:creationId xmlns:p14="http://schemas.microsoft.com/office/powerpoint/2010/main" val="68252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ED6952-576C-EA44-8F8E-C9025BA68E87}" type="datetimeFigureOut">
              <a:rPr lang="en-US" smtClean="0"/>
              <a:t>09/12/18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48F637-0700-5D43-A43E-7A0E9B1960E7}" type="slidenum">
              <a:rPr lang="en-US" smtClean="0"/>
              <a:t>‹#›</a:t>
            </a:fld>
            <a:endParaRPr lang="en-US"/>
          </a:p>
        </p:txBody>
      </p:sp>
    </p:spTree>
    <p:extLst>
      <p:ext uri="{BB962C8B-B14F-4D97-AF65-F5344CB8AC3E}">
        <p14:creationId xmlns:p14="http://schemas.microsoft.com/office/powerpoint/2010/main" val="3330245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ED6952-576C-EA44-8F8E-C9025BA68E87}" type="datetimeFigureOut">
              <a:rPr lang="en-US" smtClean="0"/>
              <a:t>09/12/18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48F637-0700-5D43-A43E-7A0E9B1960E7}" type="slidenum">
              <a:rPr lang="en-US" smtClean="0"/>
              <a:t>‹#›</a:t>
            </a:fld>
            <a:endParaRPr lang="en-US"/>
          </a:p>
        </p:txBody>
      </p:sp>
    </p:spTree>
    <p:extLst>
      <p:ext uri="{BB962C8B-B14F-4D97-AF65-F5344CB8AC3E}">
        <p14:creationId xmlns:p14="http://schemas.microsoft.com/office/powerpoint/2010/main" val="3503331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ED6952-576C-EA44-8F8E-C9025BA68E87}" type="datetimeFigureOut">
              <a:rPr lang="en-US" smtClean="0"/>
              <a:t>09/12/18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48F637-0700-5D43-A43E-7A0E9B1960E7}" type="slidenum">
              <a:rPr lang="en-US" smtClean="0"/>
              <a:t>‹#›</a:t>
            </a:fld>
            <a:endParaRPr lang="en-US"/>
          </a:p>
        </p:txBody>
      </p:sp>
    </p:spTree>
    <p:extLst>
      <p:ext uri="{BB962C8B-B14F-4D97-AF65-F5344CB8AC3E}">
        <p14:creationId xmlns:p14="http://schemas.microsoft.com/office/powerpoint/2010/main" val="1396088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ED6952-576C-EA44-8F8E-C9025BA68E87}" type="datetimeFigureOut">
              <a:rPr lang="en-US" smtClean="0"/>
              <a:t>09/12/18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48F637-0700-5D43-A43E-7A0E9B1960E7}" type="slidenum">
              <a:rPr lang="en-US" smtClean="0"/>
              <a:t>‹#›</a:t>
            </a:fld>
            <a:endParaRPr lang="en-US"/>
          </a:p>
        </p:txBody>
      </p:sp>
    </p:spTree>
    <p:extLst>
      <p:ext uri="{BB962C8B-B14F-4D97-AF65-F5344CB8AC3E}">
        <p14:creationId xmlns:p14="http://schemas.microsoft.com/office/powerpoint/2010/main" val="485921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ED6952-576C-EA44-8F8E-C9025BA68E87}" type="datetimeFigureOut">
              <a:rPr lang="en-US" smtClean="0"/>
              <a:t>09/12/18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48F637-0700-5D43-A43E-7A0E9B1960E7}" type="slidenum">
              <a:rPr lang="en-US" smtClean="0"/>
              <a:t>‹#›</a:t>
            </a:fld>
            <a:endParaRPr lang="en-US"/>
          </a:p>
        </p:txBody>
      </p:sp>
    </p:spTree>
    <p:extLst>
      <p:ext uri="{BB962C8B-B14F-4D97-AF65-F5344CB8AC3E}">
        <p14:creationId xmlns:p14="http://schemas.microsoft.com/office/powerpoint/2010/main" val="254638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ED6952-576C-EA44-8F8E-C9025BA68E87}" type="datetimeFigureOut">
              <a:rPr lang="en-US" smtClean="0"/>
              <a:t>09/12/18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48F637-0700-5D43-A43E-7A0E9B1960E7}" type="slidenum">
              <a:rPr lang="en-US" smtClean="0"/>
              <a:t>‹#›</a:t>
            </a:fld>
            <a:endParaRPr lang="en-US"/>
          </a:p>
        </p:txBody>
      </p:sp>
    </p:spTree>
    <p:extLst>
      <p:ext uri="{BB962C8B-B14F-4D97-AF65-F5344CB8AC3E}">
        <p14:creationId xmlns:p14="http://schemas.microsoft.com/office/powerpoint/2010/main" val="20771215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ED6952-576C-EA44-8F8E-C9025BA68E87}" type="datetimeFigureOut">
              <a:rPr lang="en-US" smtClean="0"/>
              <a:t>09/12/18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48F637-0700-5D43-A43E-7A0E9B1960E7}" type="slidenum">
              <a:rPr lang="en-US" smtClean="0"/>
              <a:t>‹#›</a:t>
            </a:fld>
            <a:endParaRPr lang="en-US"/>
          </a:p>
        </p:txBody>
      </p:sp>
    </p:spTree>
    <p:extLst>
      <p:ext uri="{BB962C8B-B14F-4D97-AF65-F5344CB8AC3E}">
        <p14:creationId xmlns:p14="http://schemas.microsoft.com/office/powerpoint/2010/main" val="1070511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png"/><Relationship Id="rId3" Type="http://schemas.openxmlformats.org/officeDocument/2006/relationships/image" Target="../media/image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png"/><Relationship Id="rId3" Type="http://schemas.openxmlformats.org/officeDocument/2006/relationships/image" Target="../media/image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3.xml.rels><?xml version="1.0" encoding="UTF-8" standalone="yes"?>
<Relationships xmlns="http://schemas.openxmlformats.org/package/2006/relationships"><Relationship Id="rId3" Type="http://schemas.openxmlformats.org/officeDocument/2006/relationships/video" Target="../media/media1.avi"/><Relationship Id="rId4" Type="http://schemas.openxmlformats.org/officeDocument/2006/relationships/slideLayout" Target="../slideLayouts/slideLayout1.xml"/><Relationship Id="rId5" Type="http://schemas.openxmlformats.org/officeDocument/2006/relationships/image" Target="../media/image76.png"/><Relationship Id="rId6" Type="http://schemas.openxmlformats.org/officeDocument/2006/relationships/oleObject" Target="../embeddings/oleObject12.bin"/><Relationship Id="rId7" Type="http://schemas.openxmlformats.org/officeDocument/2006/relationships/image" Target="../media/image75.wmf"/><Relationship Id="rId8" Type="http://schemas.openxmlformats.org/officeDocument/2006/relationships/image" Target="../media/image1.png"/><Relationship Id="rId1" Type="http://schemas.openxmlformats.org/officeDocument/2006/relationships/vmlDrawing" Target="../drawings/vmlDrawing7.vml"/><Relationship Id="rId2" Type="http://schemas.microsoft.com/office/2007/relationships/media" Target="../media/media1.avi"/></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png"/><Relationship Id="rId3" Type="http://schemas.openxmlformats.org/officeDocument/2006/relationships/image" Target="../media/image1.png"/></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78.png"/><Relationship Id="rId5" Type="http://schemas.openxmlformats.org/officeDocument/2006/relationships/image" Target="../media/image1.pn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78.png"/><Relationship Id="rId5" Type="http://schemas.openxmlformats.org/officeDocument/2006/relationships/image" Target="../media/image1.png"/><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78.png"/><Relationship Id="rId5" Type="http://schemas.openxmlformats.org/officeDocument/2006/relationships/image" Target="../media/image1.png"/><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9.png"/><Relationship Id="rId3" Type="http://schemas.openxmlformats.org/officeDocument/2006/relationships/image" Target="../media/image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png"/><Relationship Id="rId3" Type="http://schemas.openxmlformats.org/officeDocument/2006/relationships/image" Target="../media/image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image" Target="../media/image1.png"/></Relationships>
</file>

<file path=ppt/slides/_rels/slide1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2.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13.xml"/><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image" Target="../media/image9.png"/><Relationship Id="rId6" Type="http://schemas.openxmlformats.org/officeDocument/2006/relationships/oleObject" Target="../embeddings/oleObject2.bin"/><Relationship Id="rId7" Type="http://schemas.openxmlformats.org/officeDocument/2006/relationships/image" Target="../media/image10.png"/><Relationship Id="rId8" Type="http://schemas.openxmlformats.org/officeDocument/2006/relationships/oleObject" Target="../embeddings/oleObject3.bin"/><Relationship Id="rId9" Type="http://schemas.openxmlformats.org/officeDocument/2006/relationships/image" Target="../media/image11.png"/><Relationship Id="rId10"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5.bin"/><Relationship Id="rId5" Type="http://schemas.openxmlformats.org/officeDocument/2006/relationships/image" Target="../media/image13.png"/><Relationship Id="rId6" Type="http://schemas.openxmlformats.org/officeDocument/2006/relationships/oleObject" Target="../embeddings/oleObject6.bin"/><Relationship Id="rId7" Type="http://schemas.openxmlformats.org/officeDocument/2006/relationships/image" Target="../media/image14.png"/><Relationship Id="rId8" Type="http://schemas.openxmlformats.org/officeDocument/2006/relationships/image" Target="../media/image1.png"/><Relationship Id="rId1" Type="http://schemas.openxmlformats.org/officeDocument/2006/relationships/vmlDrawing" Target="../drawings/vmlDrawing2.vml"/><Relationship Id="rId2"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7.bin"/><Relationship Id="rId5" Type="http://schemas.openxmlformats.org/officeDocument/2006/relationships/image" Target="../media/image11.png"/><Relationship Id="rId6" Type="http://schemas.openxmlformats.org/officeDocument/2006/relationships/oleObject" Target="../embeddings/oleObject8.bin"/><Relationship Id="rId7" Type="http://schemas.openxmlformats.org/officeDocument/2006/relationships/image" Target="../media/image12.png"/><Relationship Id="rId8" Type="http://schemas.openxmlformats.org/officeDocument/2006/relationships/image" Target="../media/image1.png"/><Relationship Id="rId1" Type="http://schemas.openxmlformats.org/officeDocument/2006/relationships/vmlDrawing" Target="../drawings/vmlDrawing3.vml"/><Relationship Id="rId2"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9.bin"/><Relationship Id="rId5" Type="http://schemas.openxmlformats.org/officeDocument/2006/relationships/image" Target="../media/image15.png"/><Relationship Id="rId6" Type="http://schemas.openxmlformats.org/officeDocument/2006/relationships/image" Target="../media/image1.png"/><Relationship Id="rId1" Type="http://schemas.openxmlformats.org/officeDocument/2006/relationships/vmlDrawing" Target="../drawings/vmlDrawing4.vml"/><Relationship Id="rId2"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wmf"/><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 Id="rId3"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4.png"/><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 Id="rId3"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 Id="rId3"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10.bin"/><Relationship Id="rId5" Type="http://schemas.openxmlformats.org/officeDocument/2006/relationships/image" Target="../media/image42.wmf"/><Relationship Id="rId6" Type="http://schemas.openxmlformats.org/officeDocument/2006/relationships/image" Target="../media/image43.png"/><Relationship Id="rId7" Type="http://schemas.openxmlformats.org/officeDocument/2006/relationships/image" Target="../media/image1.png"/><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 Id="rId3"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 Id="rId3" Type="http://schemas.openxmlformats.org/officeDocument/2006/relationships/image" Target="../media/image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 Id="rId3"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 Id="rId3"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79.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image" Target="../media/image64.png"/><Relationship Id="rId5" Type="http://schemas.openxmlformats.org/officeDocument/2006/relationships/oleObject" Target="../embeddings/oleObject11.bin"/><Relationship Id="rId6" Type="http://schemas.openxmlformats.org/officeDocument/2006/relationships/image" Target="../media/image65.png"/><Relationship Id="rId7" Type="http://schemas.openxmlformats.org/officeDocument/2006/relationships/image" Target="../media/image1.png"/><Relationship Id="rId1" Type="http://schemas.openxmlformats.org/officeDocument/2006/relationships/vmlDrawing" Target="../drawings/vmlDrawing6.vml"/><Relationship Id="rId2"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 Id="rId3" Type="http://schemas.openxmlformats.org/officeDocument/2006/relationships/image" Target="../media/image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 Id="rId3" Type="http://schemas.openxmlformats.org/officeDocument/2006/relationships/image" Target="../media/image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 Id="rId3" Type="http://schemas.openxmlformats.org/officeDocument/2006/relationships/image" Target="../media/image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image" Target="../media/image1.pn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92.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png"/><Relationship Id="rId3" Type="http://schemas.openxmlformats.org/officeDocument/2006/relationships/image" Target="../media/image1.png"/></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98.xml.rels><?xml version="1.0" encoding="UTF-8" standalone="yes"?>
<Relationships xmlns="http://schemas.openxmlformats.org/package/2006/relationships"><Relationship Id="rId3" Type="http://schemas.openxmlformats.org/officeDocument/2006/relationships/hyperlink" Target="http://www.ncbi.nlm.nih.gov/pubmed/?term=PICKERING%20G%5BAuthor%5D&amp;cauthor=true&amp;cauthor_uid=13943324" TargetMode="External"/><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image" Target="../media/image7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png"/><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0800000" flipV="1">
            <a:off x="0" y="2398039"/>
            <a:ext cx="9144000" cy="355611"/>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15429" y="3140151"/>
            <a:ext cx="8074568" cy="830997"/>
          </a:xfrm>
          <a:prstGeom prst="rect">
            <a:avLst/>
          </a:prstGeom>
          <a:noFill/>
        </p:spPr>
        <p:txBody>
          <a:bodyPr wrap="square" rtlCol="0">
            <a:spAutoFit/>
          </a:bodyPr>
          <a:lstStyle/>
          <a:p>
            <a:r>
              <a:rPr lang="el-GR" sz="2400" b="1" dirty="0">
                <a:solidFill>
                  <a:srgbClr val="17375E"/>
                </a:solidFill>
              </a:rPr>
              <a:t>Μονάδα Καρδιαγγειακής Πρόληψης &amp;  Έρευνας </a:t>
            </a:r>
            <a:endParaRPr lang="en-US" sz="2400" b="1" dirty="0">
              <a:solidFill>
                <a:srgbClr val="17375E"/>
              </a:solidFill>
            </a:endParaRPr>
          </a:p>
          <a:p>
            <a:pPr algn="r"/>
            <a:r>
              <a:rPr lang="el-GR" sz="2400" dirty="0">
                <a:solidFill>
                  <a:srgbClr val="17375E"/>
                </a:solidFill>
              </a:rPr>
              <a:t> </a:t>
            </a:r>
            <a:r>
              <a:rPr lang="el-GR" sz="2400" dirty="0" smtClean="0">
                <a:solidFill>
                  <a:srgbClr val="17375E"/>
                </a:solidFill>
              </a:rPr>
              <a:t>Κλινική &amp; Εργαστήριο </a:t>
            </a:r>
            <a:r>
              <a:rPr lang="el-GR" sz="2400" dirty="0">
                <a:solidFill>
                  <a:srgbClr val="17375E"/>
                </a:solidFill>
              </a:rPr>
              <a:t>Παθολογικής Φυσιολογίας</a:t>
            </a:r>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288140" y="1230405"/>
            <a:ext cx="717789" cy="892552"/>
          </a:xfrm>
          <a:prstGeom prst="rect">
            <a:avLst/>
          </a:prstGeom>
          <a:noFill/>
          <a:ln>
            <a:noFill/>
          </a:ln>
        </p:spPr>
      </p:pic>
      <p:sp>
        <p:nvSpPr>
          <p:cNvPr id="8" name="TextBox 7"/>
          <p:cNvSpPr txBox="1"/>
          <p:nvPr/>
        </p:nvSpPr>
        <p:spPr>
          <a:xfrm>
            <a:off x="1313668" y="1291960"/>
            <a:ext cx="6301725" cy="830997"/>
          </a:xfrm>
          <a:prstGeom prst="rect">
            <a:avLst/>
          </a:prstGeom>
          <a:noFill/>
        </p:spPr>
        <p:txBody>
          <a:bodyPr wrap="none" rtlCol="0">
            <a:spAutoFit/>
          </a:bodyPr>
          <a:lstStyle/>
          <a:p>
            <a:r>
              <a:rPr lang="el-GR" sz="2400" dirty="0" smtClean="0">
                <a:solidFill>
                  <a:schemeClr val="tx2">
                    <a:lumMod val="75000"/>
                  </a:schemeClr>
                </a:solidFill>
              </a:rPr>
              <a:t>Ιατρικό Τμήμα Σχολής Επιστημών Υγείας</a:t>
            </a:r>
            <a:r>
              <a:rPr lang="en-US" sz="2400" dirty="0" smtClean="0">
                <a:solidFill>
                  <a:schemeClr val="tx2">
                    <a:lumMod val="75000"/>
                  </a:schemeClr>
                </a:solidFill>
              </a:rPr>
              <a:t> </a:t>
            </a:r>
            <a:endParaRPr lang="en-US" sz="2400" dirty="0">
              <a:solidFill>
                <a:schemeClr val="tx2">
                  <a:lumMod val="75000"/>
                </a:schemeClr>
              </a:solidFill>
            </a:endParaRPr>
          </a:p>
          <a:p>
            <a:r>
              <a:rPr lang="el-GR" sz="2400" dirty="0">
                <a:solidFill>
                  <a:schemeClr val="tx2">
                    <a:lumMod val="75000"/>
                  </a:schemeClr>
                </a:solidFill>
              </a:rPr>
              <a:t>Εθνικό &amp; Καποδιστριακό Πανεπιστήμιο </a:t>
            </a:r>
            <a:r>
              <a:rPr lang="el-GR" sz="2400" dirty="0" smtClean="0">
                <a:solidFill>
                  <a:schemeClr val="tx2">
                    <a:lumMod val="75000"/>
                  </a:schemeClr>
                </a:solidFill>
              </a:rPr>
              <a:t>Αθήνας</a:t>
            </a:r>
            <a:endParaRPr lang="en-US" sz="2400" dirty="0">
              <a:solidFill>
                <a:schemeClr val="tx2">
                  <a:lumMod val="75000"/>
                </a:schemeClr>
              </a:solidFill>
            </a:endParaRPr>
          </a:p>
        </p:txBody>
      </p:sp>
      <p:sp>
        <p:nvSpPr>
          <p:cNvPr id="11" name="TextBox 10"/>
          <p:cNvSpPr txBox="1"/>
          <p:nvPr/>
        </p:nvSpPr>
        <p:spPr>
          <a:xfrm>
            <a:off x="1853320" y="4913214"/>
            <a:ext cx="5830993" cy="400110"/>
          </a:xfrm>
          <a:prstGeom prst="rect">
            <a:avLst/>
          </a:prstGeom>
          <a:noFill/>
        </p:spPr>
        <p:txBody>
          <a:bodyPr wrap="none" rtlCol="0">
            <a:spAutoFit/>
          </a:bodyPr>
          <a:lstStyle/>
          <a:p>
            <a:pPr algn="ctr"/>
            <a:r>
              <a:rPr lang="el-GR" sz="2000" i="1" dirty="0" smtClean="0">
                <a:solidFill>
                  <a:srgbClr val="17375E"/>
                </a:solidFill>
              </a:rPr>
              <a:t>Αθανάσιος Δ Πρωτογέρου / Αναπληρωτής Καθηγητής</a:t>
            </a:r>
            <a:endParaRPr lang="en-US" sz="2000" i="1" dirty="0">
              <a:solidFill>
                <a:srgbClr val="17375E"/>
              </a:solidFill>
            </a:endParaRPr>
          </a:p>
        </p:txBody>
      </p:sp>
    </p:spTree>
    <p:extLst>
      <p:ext uri="{BB962C8B-B14F-4D97-AF65-F5344CB8AC3E}">
        <p14:creationId xmlns:p14="http://schemas.microsoft.com/office/powerpoint/2010/main" val="11243991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3840" y="17893"/>
            <a:ext cx="8724720" cy="6541859"/>
            <a:chOff x="253840" y="17893"/>
            <a:chExt cx="8724720" cy="6541859"/>
          </a:xfrm>
        </p:grpSpPr>
        <p:sp>
          <p:nvSpPr>
            <p:cNvPr id="19" name="18 - TextBox"/>
            <p:cNvSpPr txBox="1"/>
            <p:nvPr/>
          </p:nvSpPr>
          <p:spPr>
            <a:xfrm>
              <a:off x="1154172" y="5047270"/>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GENOME  &amp; CLASSICAL CARDIOVASCULAR DISEASE RISK FACTORS</a:t>
              </a:r>
              <a:endParaRPr lang="el-GR" b="1" dirty="0"/>
            </a:p>
          </p:txBody>
        </p:sp>
        <p:sp>
          <p:nvSpPr>
            <p:cNvPr id="22" name="18 - TextBox"/>
            <p:cNvSpPr txBox="1"/>
            <p:nvPr/>
          </p:nvSpPr>
          <p:spPr>
            <a:xfrm>
              <a:off x="1145598" y="4620554"/>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           INFLAMMATION</a:t>
              </a:r>
              <a:endParaRPr lang="el-GR" b="1" dirty="0"/>
            </a:p>
          </p:txBody>
        </p:sp>
        <p:sp>
          <p:nvSpPr>
            <p:cNvPr id="3" name="2 - Στρογγυλεμένο ορθογώνιο"/>
            <p:cNvSpPr/>
            <p:nvPr/>
          </p:nvSpPr>
          <p:spPr>
            <a:xfrm>
              <a:off x="1117936" y="5911680"/>
              <a:ext cx="7806966" cy="648072"/>
            </a:xfrm>
            <a:prstGeom prst="roundRect">
              <a:avLst/>
            </a:prstGeom>
            <a:solidFill>
              <a:srgbClr val="FF6600"/>
            </a:solid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000" b="1" dirty="0" smtClean="0">
                  <a:solidFill>
                    <a:schemeClr val="bg1"/>
                  </a:solidFill>
                </a:rPr>
                <a:t>Endothelial dysfunction</a:t>
              </a:r>
              <a:endParaRPr lang="el-GR" sz="3000" b="1" dirty="0">
                <a:solidFill>
                  <a:schemeClr val="bg1"/>
                </a:solidFill>
              </a:endParaRPr>
            </a:p>
          </p:txBody>
        </p:sp>
        <p:sp>
          <p:nvSpPr>
            <p:cNvPr id="4" name="3 - Βέλος προς τα επάνω"/>
            <p:cNvSpPr/>
            <p:nvPr/>
          </p:nvSpPr>
          <p:spPr>
            <a:xfrm>
              <a:off x="1660346" y="3824816"/>
              <a:ext cx="792088" cy="1296144"/>
            </a:xfrm>
            <a:prstGeom prst="up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l-GR"/>
            </a:p>
          </p:txBody>
        </p:sp>
        <p:pic>
          <p:nvPicPr>
            <p:cNvPr id="40965" name="Picture 5"/>
            <p:cNvPicPr>
              <a:picLocks noChangeAspect="1" noChangeArrowheads="1"/>
            </p:cNvPicPr>
            <p:nvPr/>
          </p:nvPicPr>
          <p:blipFill>
            <a:blip r:embed="rId2" cstate="print"/>
            <a:srcRect/>
            <a:stretch>
              <a:fillRect/>
            </a:stretch>
          </p:blipFill>
          <p:spPr bwMode="auto">
            <a:xfrm>
              <a:off x="3659225" y="2570118"/>
              <a:ext cx="1194902" cy="1146914"/>
            </a:xfrm>
            <a:prstGeom prst="rect">
              <a:avLst/>
            </a:prstGeom>
            <a:noFill/>
            <a:ln w="9525">
              <a:noFill/>
              <a:miter lim="800000"/>
              <a:headEnd/>
              <a:tailEnd/>
            </a:ln>
          </p:spPr>
        </p:pic>
        <p:pic>
          <p:nvPicPr>
            <p:cNvPr id="40966" name="Picture 6"/>
            <p:cNvPicPr>
              <a:picLocks noChangeAspect="1" noChangeArrowheads="1"/>
            </p:cNvPicPr>
            <p:nvPr/>
          </p:nvPicPr>
          <p:blipFill>
            <a:blip r:embed="rId3" cstate="print"/>
            <a:srcRect/>
            <a:stretch>
              <a:fillRect/>
            </a:stretch>
          </p:blipFill>
          <p:spPr bwMode="auto">
            <a:xfrm>
              <a:off x="3701999" y="1304992"/>
              <a:ext cx="1152128" cy="1165224"/>
            </a:xfrm>
            <a:prstGeom prst="rect">
              <a:avLst/>
            </a:prstGeom>
            <a:noFill/>
            <a:ln w="9525">
              <a:noFill/>
              <a:miter lim="800000"/>
              <a:headEnd/>
              <a:tailEnd/>
            </a:ln>
          </p:spPr>
        </p:pic>
        <p:sp>
          <p:nvSpPr>
            <p:cNvPr id="10" name="9 - TextBox"/>
            <p:cNvSpPr txBox="1"/>
            <p:nvPr/>
          </p:nvSpPr>
          <p:spPr>
            <a:xfrm>
              <a:off x="3529699" y="5487850"/>
              <a:ext cx="180020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dirty="0" smtClean="0"/>
                <a:t>Atheromatosis</a:t>
              </a:r>
              <a:endParaRPr lang="el-GR" dirty="0"/>
            </a:p>
          </p:txBody>
        </p:sp>
        <p:sp>
          <p:nvSpPr>
            <p:cNvPr id="8" name="7 - TextBox"/>
            <p:cNvSpPr txBox="1"/>
            <p:nvPr/>
          </p:nvSpPr>
          <p:spPr>
            <a:xfrm>
              <a:off x="1154172" y="5462488"/>
              <a:ext cx="2177853"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smtClean="0"/>
                <a:t>Arterial remodeling</a:t>
              </a:r>
              <a:endParaRPr lang="el-GR" dirty="0"/>
            </a:p>
          </p:txBody>
        </p:sp>
        <p:sp>
          <p:nvSpPr>
            <p:cNvPr id="9" name="8 - Βέλος προς τα επάνω"/>
            <p:cNvSpPr/>
            <p:nvPr/>
          </p:nvSpPr>
          <p:spPr>
            <a:xfrm>
              <a:off x="3902811" y="3824816"/>
              <a:ext cx="792088" cy="1296144"/>
            </a:xfrm>
            <a:prstGeom prst="up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l-GR"/>
            </a:p>
          </p:txBody>
        </p:sp>
        <p:pic>
          <p:nvPicPr>
            <p:cNvPr id="45060" name="Picture 4"/>
            <p:cNvPicPr>
              <a:picLocks noChangeAspect="1" noChangeArrowheads="1"/>
            </p:cNvPicPr>
            <p:nvPr/>
          </p:nvPicPr>
          <p:blipFill>
            <a:blip r:embed="rId4" cstate="print"/>
            <a:srcRect/>
            <a:stretch>
              <a:fillRect/>
            </a:stretch>
          </p:blipFill>
          <p:spPr bwMode="auto">
            <a:xfrm>
              <a:off x="1441412" y="1304992"/>
              <a:ext cx="1246805" cy="1224136"/>
            </a:xfrm>
            <a:prstGeom prst="rect">
              <a:avLst/>
            </a:prstGeom>
            <a:noFill/>
            <a:ln w="9525">
              <a:noFill/>
              <a:miter lim="800000"/>
              <a:headEnd/>
              <a:tailEnd/>
            </a:ln>
          </p:spPr>
        </p:pic>
        <p:pic>
          <p:nvPicPr>
            <p:cNvPr id="45061" name="Picture 5"/>
            <p:cNvPicPr>
              <a:picLocks noChangeAspect="1" noChangeArrowheads="1"/>
            </p:cNvPicPr>
            <p:nvPr/>
          </p:nvPicPr>
          <p:blipFill>
            <a:blip r:embed="rId5" cstate="print"/>
            <a:srcRect/>
            <a:stretch>
              <a:fillRect/>
            </a:stretch>
          </p:blipFill>
          <p:spPr bwMode="auto">
            <a:xfrm>
              <a:off x="1441412" y="2492896"/>
              <a:ext cx="1170806" cy="1204258"/>
            </a:xfrm>
            <a:prstGeom prst="rect">
              <a:avLst/>
            </a:prstGeom>
            <a:noFill/>
            <a:ln w="9525">
              <a:noFill/>
              <a:miter lim="800000"/>
              <a:headEnd/>
              <a:tailEnd/>
            </a:ln>
          </p:spPr>
        </p:pic>
        <p:sp>
          <p:nvSpPr>
            <p:cNvPr id="12" name="11 - TextBox"/>
            <p:cNvSpPr txBox="1"/>
            <p:nvPr/>
          </p:nvSpPr>
          <p:spPr>
            <a:xfrm>
              <a:off x="5548980" y="5461744"/>
              <a:ext cx="1708914"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Arteriosclerosis</a:t>
              </a:r>
              <a:endParaRPr lang="el-GR" dirty="0"/>
            </a:p>
          </p:txBody>
        </p:sp>
        <p:pic>
          <p:nvPicPr>
            <p:cNvPr id="46082" name="Picture 2"/>
            <p:cNvPicPr>
              <a:picLocks noChangeAspect="1" noChangeArrowheads="1"/>
            </p:cNvPicPr>
            <p:nvPr/>
          </p:nvPicPr>
          <p:blipFill>
            <a:blip r:embed="rId6" cstate="print"/>
            <a:srcRect/>
            <a:stretch>
              <a:fillRect/>
            </a:stretch>
          </p:blipFill>
          <p:spPr bwMode="auto">
            <a:xfrm>
              <a:off x="5711100" y="2492896"/>
              <a:ext cx="1358904" cy="1224136"/>
            </a:xfrm>
            <a:prstGeom prst="rect">
              <a:avLst/>
            </a:prstGeom>
            <a:noFill/>
            <a:ln w="9525">
              <a:noFill/>
              <a:miter lim="800000"/>
              <a:headEnd/>
              <a:tailEnd/>
            </a:ln>
          </p:spPr>
        </p:pic>
        <p:pic>
          <p:nvPicPr>
            <p:cNvPr id="46083" name="Picture 3"/>
            <p:cNvPicPr>
              <a:picLocks noChangeAspect="1" noChangeArrowheads="1"/>
            </p:cNvPicPr>
            <p:nvPr/>
          </p:nvPicPr>
          <p:blipFill>
            <a:blip r:embed="rId7" cstate="print"/>
            <a:srcRect/>
            <a:stretch>
              <a:fillRect/>
            </a:stretch>
          </p:blipFill>
          <p:spPr bwMode="auto">
            <a:xfrm>
              <a:off x="5695036" y="1312017"/>
              <a:ext cx="1348690" cy="1217111"/>
            </a:xfrm>
            <a:prstGeom prst="rect">
              <a:avLst/>
            </a:prstGeom>
            <a:noFill/>
            <a:ln w="9525">
              <a:noFill/>
              <a:miter lim="800000"/>
              <a:headEnd/>
              <a:tailEnd/>
            </a:ln>
          </p:spPr>
        </p:pic>
        <p:sp>
          <p:nvSpPr>
            <p:cNvPr id="15" name="14 - Βέλος προς τα επάνω"/>
            <p:cNvSpPr/>
            <p:nvPr/>
          </p:nvSpPr>
          <p:spPr>
            <a:xfrm>
              <a:off x="6000306" y="3824816"/>
              <a:ext cx="792088" cy="1296144"/>
            </a:xfrm>
            <a:prstGeom prst="up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a:p>
          </p:txBody>
        </p:sp>
        <p:sp>
          <p:nvSpPr>
            <p:cNvPr id="16" name="15 - Βέλος προς τα επάνω"/>
            <p:cNvSpPr/>
            <p:nvPr/>
          </p:nvSpPr>
          <p:spPr>
            <a:xfrm>
              <a:off x="253840" y="1268760"/>
              <a:ext cx="864096" cy="5040560"/>
            </a:xfrm>
            <a:prstGeom prst="upArrow">
              <a:avLst>
                <a:gd name="adj1" fmla="val 67690"/>
                <a:gd name="adj2" fmla="val 50000"/>
              </a:avLst>
            </a:prstGeom>
            <a:solidFill>
              <a:schemeClr val="bg2"/>
            </a:solidFill>
            <a:ln>
              <a:solidFill>
                <a:srgbClr val="FF0000"/>
              </a:solidFill>
            </a:ln>
          </p:spPr>
          <p:style>
            <a:lnRef idx="0">
              <a:schemeClr val="accent2"/>
            </a:lnRef>
            <a:fillRef idx="3">
              <a:schemeClr val="accent2"/>
            </a:fillRef>
            <a:effectRef idx="3">
              <a:schemeClr val="accent2"/>
            </a:effectRef>
            <a:fontRef idx="minor">
              <a:schemeClr val="lt1"/>
            </a:fontRef>
          </p:style>
          <p:txBody>
            <a:bodyPr vert="wordArtVert" wrap="square" rtlCol="0" anchor="ctr"/>
            <a:lstStyle/>
            <a:p>
              <a:pPr algn="ctr"/>
              <a:r>
                <a:rPr lang="en-US" sz="3000" b="1" dirty="0" smtClean="0">
                  <a:solidFill>
                    <a:schemeClr val="tx1"/>
                  </a:solidFill>
                </a:rPr>
                <a:t>AGING</a:t>
              </a:r>
              <a:endParaRPr lang="el-GR" sz="3000" b="1" dirty="0">
                <a:solidFill>
                  <a:schemeClr val="tx1"/>
                </a:solidFill>
              </a:endParaRPr>
            </a:p>
          </p:txBody>
        </p:sp>
        <p:sp>
          <p:nvSpPr>
            <p:cNvPr id="21" name="11 - TextBox"/>
            <p:cNvSpPr txBox="1"/>
            <p:nvPr/>
          </p:nvSpPr>
          <p:spPr>
            <a:xfrm>
              <a:off x="7400550" y="5453152"/>
              <a:ext cx="1542238" cy="369332"/>
            </a:xfrm>
            <a:prstGeom prst="rect">
              <a:avLst/>
            </a:prstGeom>
            <a:solidFill>
              <a:schemeClr val="accent5"/>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Thrombosis</a:t>
              </a:r>
              <a:endParaRPr lang="el-GR" dirty="0"/>
            </a:p>
          </p:txBody>
        </p:sp>
        <p:sp>
          <p:nvSpPr>
            <p:cNvPr id="23" name="14 - Βέλος προς τα επάνω"/>
            <p:cNvSpPr/>
            <p:nvPr/>
          </p:nvSpPr>
          <p:spPr>
            <a:xfrm>
              <a:off x="7851835" y="3789040"/>
              <a:ext cx="792088" cy="1296144"/>
            </a:xfrm>
            <a:prstGeom prst="upArrow">
              <a:avLst/>
            </a:prstGeom>
            <a:solidFill>
              <a:schemeClr val="accent5"/>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a:p>
          </p:txBody>
        </p:sp>
        <p:sp>
          <p:nvSpPr>
            <p:cNvPr id="24" name="21 - Μισοφέγγαρο"/>
            <p:cNvSpPr/>
            <p:nvPr/>
          </p:nvSpPr>
          <p:spPr>
            <a:xfrm rot="5400000">
              <a:off x="4413427" y="-3116160"/>
              <a:ext cx="1431080" cy="7699186"/>
            </a:xfrm>
            <a:prstGeom prst="moon">
              <a:avLst>
                <a:gd name="adj" fmla="val 65847"/>
              </a:avLst>
            </a:prstGeom>
            <a:solidFill>
              <a:srgbClr val="FF0000"/>
            </a:solidFill>
          </p:spPr>
          <p:style>
            <a:lnRef idx="1">
              <a:schemeClr val="accent6"/>
            </a:lnRef>
            <a:fillRef idx="2">
              <a:schemeClr val="accent6"/>
            </a:fillRef>
            <a:effectRef idx="1">
              <a:schemeClr val="accent6"/>
            </a:effectRef>
            <a:fontRef idx="minor">
              <a:schemeClr val="dk1"/>
            </a:fontRef>
          </p:style>
          <p:txBody>
            <a:bodyPr vert="vert270" rtlCol="0" anchor="ctr"/>
            <a:lstStyle/>
            <a:p>
              <a:pPr algn="ctr"/>
              <a:r>
                <a:rPr lang="en-US" sz="3000" dirty="0" smtClean="0">
                  <a:solidFill>
                    <a:schemeClr val="bg1"/>
                  </a:solidFill>
                </a:rPr>
                <a:t>Arterial disease</a:t>
              </a:r>
              <a:endParaRPr lang="el-GR" sz="3000" dirty="0">
                <a:solidFill>
                  <a:schemeClr val="bg1"/>
                </a:solidFill>
              </a:endParaRPr>
            </a:p>
          </p:txBody>
        </p:sp>
        <p:pic>
          <p:nvPicPr>
            <p:cNvPr id="2" name="Picture 1"/>
            <p:cNvPicPr>
              <a:picLocks noChangeAspect="1"/>
            </p:cNvPicPr>
            <p:nvPr/>
          </p:nvPicPr>
          <p:blipFill>
            <a:blip r:embed="rId8"/>
            <a:stretch>
              <a:fillRect/>
            </a:stretch>
          </p:blipFill>
          <p:spPr>
            <a:xfrm>
              <a:off x="7725348" y="1503402"/>
              <a:ext cx="1090953" cy="817162"/>
            </a:xfrm>
            <a:prstGeom prst="rect">
              <a:avLst/>
            </a:prstGeom>
          </p:spPr>
        </p:pic>
      </p:grpSp>
    </p:spTree>
    <p:extLst>
      <p:ext uri="{BB962C8B-B14F-4D97-AF65-F5344CB8AC3E}">
        <p14:creationId xmlns:p14="http://schemas.microsoft.com/office/powerpoint/2010/main" val="1039495458"/>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2" name="TextBox 11"/>
          <p:cNvSpPr txBox="1"/>
          <p:nvPr/>
        </p:nvSpPr>
        <p:spPr>
          <a:xfrm>
            <a:off x="6178550" y="1130304"/>
            <a:ext cx="2984736" cy="307777"/>
          </a:xfrm>
          <a:prstGeom prst="rect">
            <a:avLst/>
          </a:prstGeom>
          <a:noFill/>
        </p:spPr>
        <p:txBody>
          <a:bodyPr wrap="none" rtlCol="0">
            <a:spAutoFit/>
          </a:bodyPr>
          <a:lstStyle/>
          <a:p>
            <a:r>
              <a:rPr lang="en-US" sz="1400" i="1" dirty="0" smtClean="0"/>
              <a:t>Wilkinson IB, et al. Hypertension 2012</a:t>
            </a:r>
            <a:endParaRPr lang="en-US" sz="1400" i="1" dirty="0"/>
          </a:p>
        </p:txBody>
      </p:sp>
      <p:sp>
        <p:nvSpPr>
          <p:cNvPr id="15" name="TextBox 14"/>
          <p:cNvSpPr txBox="1"/>
          <p:nvPr/>
        </p:nvSpPr>
        <p:spPr>
          <a:xfrm>
            <a:off x="237412" y="1379045"/>
            <a:ext cx="6494236" cy="461665"/>
          </a:xfrm>
          <a:prstGeom prst="rect">
            <a:avLst/>
          </a:prstGeom>
          <a:noFill/>
        </p:spPr>
        <p:txBody>
          <a:bodyPr wrap="none" rtlCol="0">
            <a:spAutoFit/>
          </a:bodyPr>
          <a:lstStyle/>
          <a:p>
            <a:r>
              <a:rPr lang="el-GR" sz="2400" dirty="0" smtClean="0">
                <a:solidFill>
                  <a:srgbClr val="17375E"/>
                </a:solidFill>
              </a:rPr>
              <a:t>Αρτηριοσκλήρυνση</a:t>
            </a:r>
            <a:r>
              <a:rPr lang="en-US" sz="2400" dirty="0" smtClean="0">
                <a:solidFill>
                  <a:srgbClr val="17375E"/>
                </a:solidFill>
              </a:rPr>
              <a:t> / </a:t>
            </a:r>
            <a:r>
              <a:rPr lang="el-GR" sz="2400" dirty="0" smtClean="0">
                <a:solidFill>
                  <a:srgbClr val="17375E"/>
                </a:solidFill>
              </a:rPr>
              <a:t>συσχέτιση με αθηρωμάτωση</a:t>
            </a:r>
            <a:endParaRPr lang="el-GR" sz="2400" dirty="0" smtClean="0">
              <a:solidFill>
                <a:schemeClr val="accent2">
                  <a:lumMod val="75000"/>
                </a:schemeClr>
              </a:solidFill>
            </a:endParaRPr>
          </a:p>
        </p:txBody>
      </p:sp>
      <p:pic>
        <p:nvPicPr>
          <p:cNvPr id="4" name="Picture 3"/>
          <p:cNvPicPr>
            <a:picLocks noChangeAspect="1"/>
          </p:cNvPicPr>
          <p:nvPr/>
        </p:nvPicPr>
        <p:blipFill>
          <a:blip r:embed="rId2"/>
          <a:stretch>
            <a:fillRect/>
          </a:stretch>
        </p:blipFill>
        <p:spPr>
          <a:xfrm>
            <a:off x="346684" y="2513523"/>
            <a:ext cx="8355758" cy="3658677"/>
          </a:xfrm>
          <a:prstGeom prst="rect">
            <a:avLst/>
          </a:prstGeom>
        </p:spPr>
      </p:pic>
      <p:sp>
        <p:nvSpPr>
          <p:cNvPr id="2" name="TextBox 1"/>
          <p:cNvSpPr txBox="1"/>
          <p:nvPr/>
        </p:nvSpPr>
        <p:spPr>
          <a:xfrm>
            <a:off x="3530815" y="4495800"/>
            <a:ext cx="1454244" cy="523220"/>
          </a:xfrm>
          <a:prstGeom prst="rect">
            <a:avLst/>
          </a:prstGeom>
          <a:solidFill>
            <a:srgbClr val="800000"/>
          </a:solidFill>
          <a:ln w="25400">
            <a:solidFill>
              <a:schemeClr val="tx2">
                <a:lumMod val="75000"/>
              </a:schemeClr>
            </a:solidFill>
          </a:ln>
        </p:spPr>
        <p:txBody>
          <a:bodyPr wrap="none" rtlCol="0">
            <a:spAutoFit/>
          </a:bodyPr>
          <a:lstStyle/>
          <a:p>
            <a:pPr algn="ctr"/>
            <a:r>
              <a:rPr lang="en-US" sz="1400" dirty="0" smtClean="0">
                <a:solidFill>
                  <a:schemeClr val="bg1"/>
                </a:solidFill>
              </a:rPr>
              <a:t>Atheromatosis or </a:t>
            </a:r>
          </a:p>
          <a:p>
            <a:pPr algn="ctr"/>
            <a:r>
              <a:rPr lang="en-US" sz="1400" dirty="0" smtClean="0">
                <a:solidFill>
                  <a:schemeClr val="bg1"/>
                </a:solidFill>
              </a:rPr>
              <a:t>atherosclerosis</a:t>
            </a:r>
          </a:p>
        </p:txBody>
      </p:sp>
      <p:sp>
        <p:nvSpPr>
          <p:cNvPr id="17" name="TextBox 16"/>
          <p:cNvSpPr txBox="1"/>
          <p:nvPr/>
        </p:nvSpPr>
        <p:spPr>
          <a:xfrm>
            <a:off x="3498758" y="3050520"/>
            <a:ext cx="1518364" cy="523220"/>
          </a:xfrm>
          <a:prstGeom prst="rect">
            <a:avLst/>
          </a:prstGeom>
          <a:solidFill>
            <a:srgbClr val="800000"/>
          </a:solidFill>
          <a:ln w="25400">
            <a:solidFill>
              <a:schemeClr val="tx2">
                <a:lumMod val="75000"/>
              </a:schemeClr>
            </a:solidFill>
          </a:ln>
        </p:spPr>
        <p:txBody>
          <a:bodyPr wrap="none" rtlCol="0">
            <a:spAutoFit/>
          </a:bodyPr>
          <a:lstStyle/>
          <a:p>
            <a:pPr algn="ctr"/>
            <a:r>
              <a:rPr lang="en-US" sz="1400" dirty="0" smtClean="0">
                <a:solidFill>
                  <a:schemeClr val="bg1"/>
                </a:solidFill>
              </a:rPr>
              <a:t>Arteriosclerosis or </a:t>
            </a:r>
          </a:p>
          <a:p>
            <a:pPr algn="ctr"/>
            <a:r>
              <a:rPr lang="en-US" sz="1400" dirty="0">
                <a:solidFill>
                  <a:schemeClr val="bg1"/>
                </a:solidFill>
              </a:rPr>
              <a:t>a</a:t>
            </a:r>
            <a:r>
              <a:rPr lang="en-US" sz="1400" dirty="0" smtClean="0">
                <a:solidFill>
                  <a:schemeClr val="bg1"/>
                </a:solidFill>
              </a:rPr>
              <a:t>rterial stiffening</a:t>
            </a:r>
          </a:p>
        </p:txBody>
      </p:sp>
      <p:sp>
        <p:nvSpPr>
          <p:cNvPr id="18" name="TextBox 17"/>
          <p:cNvSpPr txBox="1"/>
          <p:nvPr/>
        </p:nvSpPr>
        <p:spPr>
          <a:xfrm>
            <a:off x="5928018" y="3543300"/>
            <a:ext cx="2095445" cy="954107"/>
          </a:xfrm>
          <a:prstGeom prst="rect">
            <a:avLst/>
          </a:prstGeom>
          <a:solidFill>
            <a:srgbClr val="800000"/>
          </a:solidFill>
          <a:ln w="25400">
            <a:solidFill>
              <a:schemeClr val="tx2">
                <a:lumMod val="75000"/>
              </a:schemeClr>
            </a:solidFill>
          </a:ln>
        </p:spPr>
        <p:txBody>
          <a:bodyPr wrap="none" rtlCol="0">
            <a:spAutoFit/>
          </a:bodyPr>
          <a:lstStyle/>
          <a:p>
            <a:pPr algn="ctr"/>
            <a:r>
              <a:rPr lang="en-US" sz="1400" dirty="0" smtClean="0">
                <a:solidFill>
                  <a:schemeClr val="bg1"/>
                </a:solidFill>
              </a:rPr>
              <a:t>Coronary artery disease</a:t>
            </a:r>
          </a:p>
          <a:p>
            <a:pPr algn="ctr"/>
            <a:r>
              <a:rPr lang="en-US" sz="1400" dirty="0" smtClean="0">
                <a:solidFill>
                  <a:schemeClr val="bg1"/>
                </a:solidFill>
              </a:rPr>
              <a:t>Heart failure</a:t>
            </a:r>
          </a:p>
          <a:p>
            <a:pPr algn="ctr"/>
            <a:r>
              <a:rPr lang="en-US" sz="1400" dirty="0" smtClean="0">
                <a:solidFill>
                  <a:schemeClr val="bg1"/>
                </a:solidFill>
              </a:rPr>
              <a:t>Cerebrovascular disease</a:t>
            </a:r>
          </a:p>
          <a:p>
            <a:pPr algn="ctr"/>
            <a:r>
              <a:rPr lang="en-US" sz="1400" dirty="0" smtClean="0">
                <a:solidFill>
                  <a:schemeClr val="bg1"/>
                </a:solidFill>
              </a:rPr>
              <a:t>Peripheral arterial disease</a:t>
            </a:r>
          </a:p>
        </p:txBody>
      </p:sp>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20" name="Picture 19"/>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1" name="TextBox 20"/>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2" name="TextBox 21"/>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849919362"/>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2" name="TextBox 11"/>
          <p:cNvSpPr txBox="1"/>
          <p:nvPr/>
        </p:nvSpPr>
        <p:spPr>
          <a:xfrm>
            <a:off x="6178550" y="1130304"/>
            <a:ext cx="2984736" cy="307777"/>
          </a:xfrm>
          <a:prstGeom prst="rect">
            <a:avLst/>
          </a:prstGeom>
          <a:noFill/>
        </p:spPr>
        <p:txBody>
          <a:bodyPr wrap="none" rtlCol="0">
            <a:spAutoFit/>
          </a:bodyPr>
          <a:lstStyle/>
          <a:p>
            <a:r>
              <a:rPr lang="en-US" sz="1400" i="1" dirty="0" smtClean="0"/>
              <a:t>Wilkinson IB, et al. Hypertension 2012</a:t>
            </a:r>
            <a:endParaRPr lang="en-US" sz="1400" i="1" dirty="0"/>
          </a:p>
        </p:txBody>
      </p:sp>
      <p:sp>
        <p:nvSpPr>
          <p:cNvPr id="15" name="TextBox 14"/>
          <p:cNvSpPr txBox="1"/>
          <p:nvPr/>
        </p:nvSpPr>
        <p:spPr>
          <a:xfrm>
            <a:off x="237412" y="1379045"/>
            <a:ext cx="9075622" cy="830997"/>
          </a:xfrm>
          <a:prstGeom prst="rect">
            <a:avLst/>
          </a:prstGeom>
          <a:noFill/>
        </p:spPr>
        <p:txBody>
          <a:bodyPr wrap="none" rtlCol="0">
            <a:spAutoFit/>
          </a:bodyPr>
          <a:lstStyle/>
          <a:p>
            <a:r>
              <a:rPr lang="el-GR" sz="2400" dirty="0" smtClean="0">
                <a:solidFill>
                  <a:srgbClr val="17375E"/>
                </a:solidFill>
              </a:rPr>
              <a:t>Αρτηριοσκλήρυνση</a:t>
            </a:r>
            <a:r>
              <a:rPr lang="en-US" sz="2400" dirty="0" smtClean="0">
                <a:solidFill>
                  <a:srgbClr val="17375E"/>
                </a:solidFill>
              </a:rPr>
              <a:t> </a:t>
            </a:r>
            <a:r>
              <a:rPr lang="el-GR" sz="2400" dirty="0" smtClean="0">
                <a:solidFill>
                  <a:srgbClr val="17375E"/>
                </a:solidFill>
              </a:rPr>
              <a:t>και ηλικία: φυσιολογική γύρανση ή επιταχυνόμενη </a:t>
            </a:r>
          </a:p>
          <a:p>
            <a:r>
              <a:rPr lang="el-GR" sz="2400" dirty="0">
                <a:solidFill>
                  <a:srgbClr val="17375E"/>
                </a:solidFill>
              </a:rPr>
              <a:t>δ</a:t>
            </a:r>
            <a:r>
              <a:rPr lang="el-GR" sz="2400" dirty="0" smtClean="0">
                <a:solidFill>
                  <a:srgbClr val="17375E"/>
                </a:solidFill>
              </a:rPr>
              <a:t>ιαδικασία;</a:t>
            </a:r>
            <a:endParaRPr lang="el-GR" sz="2400" dirty="0" smtClean="0">
              <a:solidFill>
                <a:schemeClr val="accent2">
                  <a:lumMod val="75000"/>
                </a:schemeClr>
              </a:solidFill>
            </a:endParaRPr>
          </a:p>
        </p:txBody>
      </p:sp>
      <p:pic>
        <p:nvPicPr>
          <p:cNvPr id="2" name="Picture 1"/>
          <p:cNvPicPr>
            <a:picLocks noChangeAspect="1"/>
          </p:cNvPicPr>
          <p:nvPr/>
        </p:nvPicPr>
        <p:blipFill>
          <a:blip r:embed="rId2"/>
          <a:stretch>
            <a:fillRect/>
          </a:stretch>
        </p:blipFill>
        <p:spPr>
          <a:xfrm>
            <a:off x="0" y="2590800"/>
            <a:ext cx="9144000" cy="3709055"/>
          </a:xfrm>
          <a:prstGeom prst="rect">
            <a:avLst/>
          </a:prstGeom>
        </p:spPr>
      </p:pic>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646060790"/>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TextBox 9"/>
          <p:cNvSpPr txBox="1"/>
          <p:nvPr/>
        </p:nvSpPr>
        <p:spPr>
          <a:xfrm>
            <a:off x="237412" y="1379045"/>
            <a:ext cx="2608857" cy="461665"/>
          </a:xfrm>
          <a:prstGeom prst="rect">
            <a:avLst/>
          </a:prstGeom>
          <a:noFill/>
        </p:spPr>
        <p:txBody>
          <a:bodyPr wrap="none" rtlCol="0">
            <a:spAutoFit/>
          </a:bodyPr>
          <a:lstStyle/>
          <a:p>
            <a:r>
              <a:rPr lang="el-GR" sz="2400" dirty="0" smtClean="0">
                <a:solidFill>
                  <a:srgbClr val="17375E"/>
                </a:solidFill>
              </a:rPr>
              <a:t>Αρτηριοσκλήρυνση</a:t>
            </a:r>
            <a:endParaRPr lang="el-GR" sz="2400" dirty="0" smtClean="0">
              <a:solidFill>
                <a:schemeClr val="accent2">
                  <a:lumMod val="75000"/>
                </a:schemeClr>
              </a:solidFill>
            </a:endParaRPr>
          </a:p>
        </p:txBody>
      </p:sp>
      <p:cxnSp>
        <p:nvCxnSpPr>
          <p:cNvPr id="9" name="Straight Connector 8"/>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5" name="Picture 14"/>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6" name="TextBox 15"/>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7" name="TextBox 16"/>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418823232"/>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indkessel_Split1.av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349780" y="2306572"/>
            <a:ext cx="3114328" cy="4084365"/>
          </a:xfrm>
          <a:prstGeom prst="rect">
            <a:avLst/>
          </a:prstGeom>
          <a:ln>
            <a:noFill/>
          </a:ln>
          <a:effectLst>
            <a:outerShdw blurRad="190500" algn="tl" rotWithShape="0">
              <a:srgbClr val="000000">
                <a:alpha val="70000"/>
              </a:srgbClr>
            </a:outerShdw>
          </a:effectLst>
        </p:spPr>
      </p:pic>
      <p:sp>
        <p:nvSpPr>
          <p:cNvPr id="12" name="Rectangle 5"/>
          <p:cNvSpPr>
            <a:spLocks noChangeArrowheads="1"/>
          </p:cNvSpPr>
          <p:nvPr/>
        </p:nvSpPr>
        <p:spPr bwMode="auto">
          <a:xfrm>
            <a:off x="3799463" y="2951842"/>
            <a:ext cx="478245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l-GR" altLang="el-GR" sz="2000" dirty="0" smtClean="0">
                <a:solidFill>
                  <a:srgbClr val="17375E"/>
                </a:solidFill>
              </a:rPr>
              <a:t>Οι </a:t>
            </a:r>
            <a:r>
              <a:rPr lang="el-GR" altLang="el-GR" sz="2000" dirty="0" err="1" smtClean="0">
                <a:solidFill>
                  <a:srgbClr val="17375E"/>
                </a:solidFill>
              </a:rPr>
              <a:t>Moens</a:t>
            </a:r>
            <a:r>
              <a:rPr lang="el-GR" altLang="el-GR" sz="2000" dirty="0" smtClean="0">
                <a:solidFill>
                  <a:srgbClr val="17375E"/>
                </a:solidFill>
              </a:rPr>
              <a:t>-</a:t>
            </a:r>
            <a:r>
              <a:rPr lang="el-GR" altLang="el-GR" sz="2000" dirty="0" err="1" smtClean="0">
                <a:solidFill>
                  <a:srgbClr val="17375E"/>
                </a:solidFill>
              </a:rPr>
              <a:t>Korteweg</a:t>
            </a:r>
            <a:r>
              <a:rPr lang="el-GR" altLang="el-GR" sz="2000" dirty="0" smtClean="0">
                <a:solidFill>
                  <a:srgbClr val="17375E"/>
                </a:solidFill>
              </a:rPr>
              <a:t> συνέδεσαν, μέσω της εξίσωσής τους, την ταχύτητα του σφυγμικού κύματος με τις ιδιότητες του αρτηριακού τοιχώματος και του αίματος </a:t>
            </a:r>
            <a:endParaRPr lang="el-GR" altLang="el-GR" sz="2400" u="sng" dirty="0">
              <a:solidFill>
                <a:srgbClr val="17375E"/>
              </a:solidFill>
            </a:endParaRPr>
          </a:p>
        </p:txBody>
      </p:sp>
      <p:sp>
        <p:nvSpPr>
          <p:cNvPr id="16" name="Rectangle 10"/>
          <p:cNvSpPr>
            <a:spLocks noChangeArrowheads="1"/>
          </p:cNvSpPr>
          <p:nvPr/>
        </p:nvSpPr>
        <p:spPr bwMode="auto">
          <a:xfrm>
            <a:off x="3799463" y="2327144"/>
            <a:ext cx="34432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el-GR" sz="2000" dirty="0" err="1">
                <a:solidFill>
                  <a:srgbClr val="17375E"/>
                </a:solidFill>
              </a:rPr>
              <a:t>Moens</a:t>
            </a:r>
            <a:r>
              <a:rPr lang="el-GR" altLang="el-GR" sz="2000" dirty="0">
                <a:solidFill>
                  <a:srgbClr val="17375E"/>
                </a:solidFill>
              </a:rPr>
              <a:t>-</a:t>
            </a:r>
            <a:r>
              <a:rPr lang="el-GR" altLang="el-GR" sz="2000" dirty="0" err="1">
                <a:solidFill>
                  <a:srgbClr val="17375E"/>
                </a:solidFill>
              </a:rPr>
              <a:t>Korteweg</a:t>
            </a:r>
            <a:r>
              <a:rPr lang="en-US" altLang="el-GR" sz="2000" dirty="0">
                <a:solidFill>
                  <a:srgbClr val="17375E"/>
                </a:solidFill>
              </a:rPr>
              <a:t> 1878</a:t>
            </a:r>
            <a:endParaRPr lang="el-GR" altLang="el-GR" sz="2000" dirty="0">
              <a:solidFill>
                <a:srgbClr val="17375E"/>
              </a:solidFill>
            </a:endParaRPr>
          </a:p>
        </p:txBody>
      </p:sp>
      <p:graphicFrame>
        <p:nvGraphicFramePr>
          <p:cNvPr id="17" name="Object 6"/>
          <p:cNvGraphicFramePr>
            <a:graphicFrameLocks noChangeAspect="1"/>
          </p:cNvGraphicFramePr>
          <p:nvPr>
            <p:extLst>
              <p:ext uri="{D42A27DB-BD31-4B8C-83A1-F6EECF244321}">
                <p14:modId xmlns:p14="http://schemas.microsoft.com/office/powerpoint/2010/main" val="320154836"/>
              </p:ext>
            </p:extLst>
          </p:nvPr>
        </p:nvGraphicFramePr>
        <p:xfrm>
          <a:off x="3697865" y="4745776"/>
          <a:ext cx="5010961" cy="1483715"/>
        </p:xfrm>
        <a:graphic>
          <a:graphicData uri="http://schemas.openxmlformats.org/presentationml/2006/ole">
            <mc:AlternateContent xmlns:mc="http://schemas.openxmlformats.org/markup-compatibility/2006">
              <mc:Choice xmlns:v="urn:schemas-microsoft-com:vml" Requires="v">
                <p:oleObj spid="_x0000_s16656" name="Equation" r:id="rId6" imgW="2273040" imgH="672840" progId="Equation.3">
                  <p:embed/>
                </p:oleObj>
              </mc:Choice>
              <mc:Fallback>
                <p:oleObj name="Equation" r:id="rId6" imgW="2273040" imgH="6728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7865" y="4745776"/>
                        <a:ext cx="5010961" cy="14837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1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9" name="TextBox 18"/>
          <p:cNvSpPr txBox="1"/>
          <p:nvPr/>
        </p:nvSpPr>
        <p:spPr>
          <a:xfrm>
            <a:off x="237412" y="1355329"/>
            <a:ext cx="8819109" cy="461665"/>
          </a:xfrm>
          <a:prstGeom prst="rect">
            <a:avLst/>
          </a:prstGeom>
          <a:noFill/>
        </p:spPr>
        <p:txBody>
          <a:bodyPr wrap="square" rtlCol="0">
            <a:spAutoFit/>
          </a:bodyPr>
          <a:lstStyle/>
          <a:p>
            <a:r>
              <a:rPr lang="el-GR" sz="2400" dirty="0" smtClean="0">
                <a:solidFill>
                  <a:schemeClr val="tx2">
                    <a:lumMod val="75000"/>
                  </a:schemeClr>
                </a:solidFill>
              </a:rPr>
              <a:t>Ελαστικότητα (σκληρία) αρτηριών</a:t>
            </a:r>
            <a:endParaRPr lang="el-GR" sz="2200" dirty="0" smtClean="0">
              <a:solidFill>
                <a:srgbClr val="953735"/>
              </a:solidFill>
            </a:endParaRPr>
          </a:p>
        </p:txBody>
      </p:sp>
      <p:sp>
        <p:nvSpPr>
          <p:cNvPr id="20" name="TextBox 19"/>
          <p:cNvSpPr txBox="1"/>
          <p:nvPr/>
        </p:nvSpPr>
        <p:spPr>
          <a:xfrm>
            <a:off x="7753350" y="1130304"/>
            <a:ext cx="1434044" cy="307777"/>
          </a:xfrm>
          <a:prstGeom prst="rect">
            <a:avLst/>
          </a:prstGeom>
          <a:noFill/>
        </p:spPr>
        <p:txBody>
          <a:bodyPr wrap="none" rtlCol="0">
            <a:spAutoFit/>
          </a:bodyPr>
          <a:lstStyle/>
          <a:p>
            <a:r>
              <a:rPr lang="en-US" sz="1400" i="1" dirty="0" smtClean="0"/>
              <a:t>Papaioannou TG</a:t>
            </a:r>
            <a:endParaRPr lang="en-US" sz="1400" i="1" dirty="0"/>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23" name="Picture 22"/>
          <p:cNvPicPr/>
          <p:nvPr/>
        </p:nvPicPr>
        <p:blipFill>
          <a:blip r:embed="rId8">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4" name="TextBox 23"/>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5" name="TextBox 24"/>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40233716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119 - Ομάδα"/>
          <p:cNvGrpSpPr/>
          <p:nvPr/>
        </p:nvGrpSpPr>
        <p:grpSpPr>
          <a:xfrm>
            <a:off x="1820538" y="2988924"/>
            <a:ext cx="5264246" cy="2355346"/>
            <a:chOff x="1747508" y="4549495"/>
            <a:chExt cx="5791200" cy="2355346"/>
          </a:xfrm>
        </p:grpSpPr>
        <p:grpSp>
          <p:nvGrpSpPr>
            <p:cNvPr id="68" name="Group 37"/>
            <p:cNvGrpSpPr>
              <a:grpSpLocks/>
            </p:cNvGrpSpPr>
            <p:nvPr/>
          </p:nvGrpSpPr>
          <p:grpSpPr bwMode="auto">
            <a:xfrm>
              <a:off x="1747508" y="5416282"/>
              <a:ext cx="5791200" cy="1488559"/>
              <a:chOff x="1676400" y="2971800"/>
              <a:chExt cx="5791200" cy="1488606"/>
            </a:xfrm>
          </p:grpSpPr>
          <p:sp>
            <p:nvSpPr>
              <p:cNvPr id="69" name="Text Box 1038"/>
              <p:cNvSpPr txBox="1">
                <a:spLocks noChangeArrowheads="1"/>
              </p:cNvSpPr>
              <p:nvPr/>
            </p:nvSpPr>
            <p:spPr bwMode="auto">
              <a:xfrm>
                <a:off x="2935288" y="3927446"/>
                <a:ext cx="384914" cy="400123"/>
              </a:xfrm>
              <a:prstGeom prst="rect">
                <a:avLst/>
              </a:prstGeom>
              <a:noFill/>
              <a:ln w="9525">
                <a:noFill/>
                <a:miter lim="800000"/>
                <a:headEnd/>
                <a:tailEnd/>
              </a:ln>
            </p:spPr>
            <p:txBody>
              <a:bodyPr wrap="none">
                <a:spAutoFit/>
              </a:bodyPr>
              <a:lstStyle/>
              <a:p>
                <a:r>
                  <a:rPr lang="en-US" sz="2000" dirty="0">
                    <a:cs typeface="Times New Roman" pitchFamily="18" charset="0"/>
                  </a:rPr>
                  <a:t>A</a:t>
                </a:r>
                <a:r>
                  <a:rPr lang="en-US" sz="2000" baseline="-25000" dirty="0">
                    <a:cs typeface="Times New Roman" pitchFamily="18" charset="0"/>
                  </a:rPr>
                  <a:t>t</a:t>
                </a:r>
                <a:endParaRPr lang="el-GR" sz="2000" dirty="0">
                  <a:cs typeface="Times New Roman" pitchFamily="18" charset="0"/>
                </a:endParaRPr>
              </a:p>
            </p:txBody>
          </p:sp>
          <p:sp>
            <p:nvSpPr>
              <p:cNvPr id="70" name="Text Box 1040"/>
              <p:cNvSpPr txBox="1">
                <a:spLocks noChangeArrowheads="1"/>
              </p:cNvSpPr>
              <p:nvPr/>
            </p:nvSpPr>
            <p:spPr bwMode="auto">
              <a:xfrm>
                <a:off x="6094413" y="3946513"/>
                <a:ext cx="379335" cy="400123"/>
              </a:xfrm>
              <a:prstGeom prst="rect">
                <a:avLst/>
              </a:prstGeom>
              <a:noFill/>
              <a:ln w="9525">
                <a:noFill/>
                <a:miter lim="800000"/>
                <a:headEnd/>
                <a:tailEnd/>
              </a:ln>
            </p:spPr>
            <p:txBody>
              <a:bodyPr wrap="none">
                <a:spAutoFit/>
              </a:bodyPr>
              <a:lstStyle/>
              <a:p>
                <a:r>
                  <a:rPr lang="en-US" sz="2000" dirty="0">
                    <a:cs typeface="Times New Roman" pitchFamily="18" charset="0"/>
                  </a:rPr>
                  <a:t>B</a:t>
                </a:r>
                <a:r>
                  <a:rPr lang="en-US" sz="2000" baseline="-25000" dirty="0">
                    <a:cs typeface="Times New Roman" pitchFamily="18" charset="0"/>
                  </a:rPr>
                  <a:t>t</a:t>
                </a:r>
                <a:endParaRPr lang="el-GR" sz="2000" dirty="0">
                  <a:cs typeface="Times New Roman" pitchFamily="18" charset="0"/>
                </a:endParaRPr>
              </a:p>
            </p:txBody>
          </p:sp>
          <p:sp>
            <p:nvSpPr>
              <p:cNvPr id="71" name="Line 1033"/>
              <p:cNvSpPr>
                <a:spLocks noChangeShapeType="1"/>
              </p:cNvSpPr>
              <p:nvPr/>
            </p:nvSpPr>
            <p:spPr bwMode="auto">
              <a:xfrm>
                <a:off x="1844675" y="2997702"/>
                <a:ext cx="5470525" cy="0"/>
              </a:xfrm>
              <a:prstGeom prst="line">
                <a:avLst/>
              </a:prstGeom>
              <a:noFill/>
              <a:ln w="76200">
                <a:solidFill>
                  <a:srgbClr val="996600"/>
                </a:solidFill>
                <a:round/>
                <a:headEnd/>
                <a:tailEnd/>
              </a:ln>
            </p:spPr>
            <p:txBody>
              <a:bodyPr/>
              <a:lstStyle/>
              <a:p>
                <a:endParaRPr lang="el-GR"/>
              </a:p>
            </p:txBody>
          </p:sp>
          <p:sp>
            <p:nvSpPr>
              <p:cNvPr id="72" name="Line 1034"/>
              <p:cNvSpPr>
                <a:spLocks noChangeShapeType="1"/>
              </p:cNvSpPr>
              <p:nvPr/>
            </p:nvSpPr>
            <p:spPr bwMode="auto">
              <a:xfrm>
                <a:off x="1844675" y="3998740"/>
                <a:ext cx="5470525" cy="0"/>
              </a:xfrm>
              <a:prstGeom prst="line">
                <a:avLst/>
              </a:prstGeom>
              <a:noFill/>
              <a:ln w="76200">
                <a:solidFill>
                  <a:srgbClr val="996600"/>
                </a:solidFill>
                <a:round/>
                <a:headEnd/>
                <a:tailEnd/>
              </a:ln>
            </p:spPr>
            <p:txBody>
              <a:bodyPr/>
              <a:lstStyle/>
              <a:p>
                <a:endParaRPr lang="el-GR"/>
              </a:p>
            </p:txBody>
          </p:sp>
          <p:sp>
            <p:nvSpPr>
              <p:cNvPr id="73" name="Freeform 1035"/>
              <p:cNvSpPr>
                <a:spLocks/>
              </p:cNvSpPr>
              <p:nvPr/>
            </p:nvSpPr>
            <p:spPr bwMode="auto">
              <a:xfrm>
                <a:off x="2792413" y="3066266"/>
                <a:ext cx="1149350" cy="877622"/>
              </a:xfrm>
              <a:custGeom>
                <a:avLst/>
                <a:gdLst>
                  <a:gd name="T0" fmla="*/ 0 w 2064"/>
                  <a:gd name="T1" fmla="*/ 2147483647 h 1488"/>
                  <a:gd name="T2" fmla="*/ 2147483647 w 2064"/>
                  <a:gd name="T3" fmla="*/ 2147483647 h 1488"/>
                  <a:gd name="T4" fmla="*/ 2147483647 w 2064"/>
                  <a:gd name="T5" fmla="*/ 2147483647 h 1488"/>
                  <a:gd name="T6" fmla="*/ 2147483647 w 2064"/>
                  <a:gd name="T7" fmla="*/ 0 h 1488"/>
                  <a:gd name="T8" fmla="*/ 2147483647 w 2064"/>
                  <a:gd name="T9" fmla="*/ 2147483647 h 1488"/>
                  <a:gd name="T10" fmla="*/ 2147483647 w 2064"/>
                  <a:gd name="T11" fmla="*/ 2147483647 h 1488"/>
                  <a:gd name="T12" fmla="*/ 2147483647 w 2064"/>
                  <a:gd name="T13" fmla="*/ 2147483647 h 1488"/>
                  <a:gd name="T14" fmla="*/ 2147483647 w 2064"/>
                  <a:gd name="T15" fmla="*/ 2147483647 h 1488"/>
                  <a:gd name="T16" fmla="*/ 0 60000 65536"/>
                  <a:gd name="T17" fmla="*/ 0 60000 65536"/>
                  <a:gd name="T18" fmla="*/ 0 60000 65536"/>
                  <a:gd name="T19" fmla="*/ 0 60000 65536"/>
                  <a:gd name="T20" fmla="*/ 0 60000 65536"/>
                  <a:gd name="T21" fmla="*/ 0 60000 65536"/>
                  <a:gd name="T22" fmla="*/ 0 60000 65536"/>
                  <a:gd name="T23" fmla="*/ 0 60000 65536"/>
                  <a:gd name="T24" fmla="*/ 0 w 2064"/>
                  <a:gd name="T25" fmla="*/ 0 h 1488"/>
                  <a:gd name="T26" fmla="*/ 2064 w 2064"/>
                  <a:gd name="T27" fmla="*/ 1488 h 14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64" h="1488">
                    <a:moveTo>
                      <a:pt x="0" y="1488"/>
                    </a:moveTo>
                    <a:cubicBezTo>
                      <a:pt x="68" y="1160"/>
                      <a:pt x="136" y="832"/>
                      <a:pt x="192" y="672"/>
                    </a:cubicBezTo>
                    <a:cubicBezTo>
                      <a:pt x="248" y="512"/>
                      <a:pt x="272" y="640"/>
                      <a:pt x="336" y="528"/>
                    </a:cubicBezTo>
                    <a:cubicBezTo>
                      <a:pt x="400" y="416"/>
                      <a:pt x="488" y="0"/>
                      <a:pt x="576" y="0"/>
                    </a:cubicBezTo>
                    <a:cubicBezTo>
                      <a:pt x="664" y="0"/>
                      <a:pt x="800" y="440"/>
                      <a:pt x="864" y="528"/>
                    </a:cubicBezTo>
                    <a:cubicBezTo>
                      <a:pt x="928" y="616"/>
                      <a:pt x="896" y="456"/>
                      <a:pt x="960" y="528"/>
                    </a:cubicBezTo>
                    <a:cubicBezTo>
                      <a:pt x="1024" y="600"/>
                      <a:pt x="1064" y="800"/>
                      <a:pt x="1248" y="960"/>
                    </a:cubicBezTo>
                    <a:cubicBezTo>
                      <a:pt x="1432" y="1120"/>
                      <a:pt x="1748" y="1304"/>
                      <a:pt x="2064" y="1488"/>
                    </a:cubicBezTo>
                  </a:path>
                </a:pathLst>
              </a:custGeom>
              <a:noFill/>
              <a:ln w="34925">
                <a:solidFill>
                  <a:srgbClr val="0066CC"/>
                </a:solidFill>
                <a:round/>
                <a:headEnd type="none" w="sm" len="sm"/>
                <a:tailEnd type="none" w="sm" len="sm"/>
              </a:ln>
            </p:spPr>
            <p:txBody>
              <a:bodyPr wrap="none" anchor="ctr"/>
              <a:lstStyle/>
              <a:p>
                <a:endParaRPr lang="el-GR">
                  <a:cs typeface="Times New Roman" pitchFamily="18" charset="0"/>
                </a:endParaRPr>
              </a:p>
            </p:txBody>
          </p:sp>
          <p:sp>
            <p:nvSpPr>
              <p:cNvPr id="74" name="Freeform 1036"/>
              <p:cNvSpPr>
                <a:spLocks/>
              </p:cNvSpPr>
              <p:nvPr/>
            </p:nvSpPr>
            <p:spPr bwMode="auto">
              <a:xfrm>
                <a:off x="5916613" y="3070837"/>
                <a:ext cx="1149350" cy="877622"/>
              </a:xfrm>
              <a:custGeom>
                <a:avLst/>
                <a:gdLst>
                  <a:gd name="T0" fmla="*/ 0 w 2064"/>
                  <a:gd name="T1" fmla="*/ 2147483647 h 1488"/>
                  <a:gd name="T2" fmla="*/ 2147483647 w 2064"/>
                  <a:gd name="T3" fmla="*/ 2147483647 h 1488"/>
                  <a:gd name="T4" fmla="*/ 2147483647 w 2064"/>
                  <a:gd name="T5" fmla="*/ 2147483647 h 1488"/>
                  <a:gd name="T6" fmla="*/ 2147483647 w 2064"/>
                  <a:gd name="T7" fmla="*/ 0 h 1488"/>
                  <a:gd name="T8" fmla="*/ 2147483647 w 2064"/>
                  <a:gd name="T9" fmla="*/ 2147483647 h 1488"/>
                  <a:gd name="T10" fmla="*/ 2147483647 w 2064"/>
                  <a:gd name="T11" fmla="*/ 2147483647 h 1488"/>
                  <a:gd name="T12" fmla="*/ 2147483647 w 2064"/>
                  <a:gd name="T13" fmla="*/ 2147483647 h 1488"/>
                  <a:gd name="T14" fmla="*/ 2147483647 w 2064"/>
                  <a:gd name="T15" fmla="*/ 2147483647 h 1488"/>
                  <a:gd name="T16" fmla="*/ 0 60000 65536"/>
                  <a:gd name="T17" fmla="*/ 0 60000 65536"/>
                  <a:gd name="T18" fmla="*/ 0 60000 65536"/>
                  <a:gd name="T19" fmla="*/ 0 60000 65536"/>
                  <a:gd name="T20" fmla="*/ 0 60000 65536"/>
                  <a:gd name="T21" fmla="*/ 0 60000 65536"/>
                  <a:gd name="T22" fmla="*/ 0 60000 65536"/>
                  <a:gd name="T23" fmla="*/ 0 60000 65536"/>
                  <a:gd name="T24" fmla="*/ 0 w 2064"/>
                  <a:gd name="T25" fmla="*/ 0 h 1488"/>
                  <a:gd name="T26" fmla="*/ 2064 w 2064"/>
                  <a:gd name="T27" fmla="*/ 1488 h 14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64" h="1488">
                    <a:moveTo>
                      <a:pt x="0" y="1488"/>
                    </a:moveTo>
                    <a:cubicBezTo>
                      <a:pt x="68" y="1160"/>
                      <a:pt x="136" y="832"/>
                      <a:pt x="192" y="672"/>
                    </a:cubicBezTo>
                    <a:cubicBezTo>
                      <a:pt x="248" y="512"/>
                      <a:pt x="272" y="640"/>
                      <a:pt x="336" y="528"/>
                    </a:cubicBezTo>
                    <a:cubicBezTo>
                      <a:pt x="400" y="416"/>
                      <a:pt x="488" y="0"/>
                      <a:pt x="576" y="0"/>
                    </a:cubicBezTo>
                    <a:cubicBezTo>
                      <a:pt x="664" y="0"/>
                      <a:pt x="800" y="440"/>
                      <a:pt x="864" y="528"/>
                    </a:cubicBezTo>
                    <a:cubicBezTo>
                      <a:pt x="928" y="616"/>
                      <a:pt x="896" y="456"/>
                      <a:pt x="960" y="528"/>
                    </a:cubicBezTo>
                    <a:cubicBezTo>
                      <a:pt x="1024" y="600"/>
                      <a:pt x="1064" y="800"/>
                      <a:pt x="1248" y="960"/>
                    </a:cubicBezTo>
                    <a:cubicBezTo>
                      <a:pt x="1432" y="1120"/>
                      <a:pt x="1748" y="1304"/>
                      <a:pt x="2064" y="1488"/>
                    </a:cubicBezTo>
                  </a:path>
                </a:pathLst>
              </a:custGeom>
              <a:noFill/>
              <a:ln w="34925">
                <a:solidFill>
                  <a:srgbClr val="0066CC"/>
                </a:solidFill>
                <a:round/>
                <a:headEnd type="none" w="sm" len="sm"/>
                <a:tailEnd type="none" w="sm" len="sm"/>
              </a:ln>
            </p:spPr>
            <p:txBody>
              <a:bodyPr wrap="none" anchor="ctr"/>
              <a:lstStyle/>
              <a:p>
                <a:endParaRPr lang="el-GR">
                  <a:cs typeface="Times New Roman" pitchFamily="18" charset="0"/>
                </a:endParaRPr>
              </a:p>
            </p:txBody>
          </p:sp>
          <p:sp>
            <p:nvSpPr>
              <p:cNvPr id="75" name="Line 1037"/>
              <p:cNvSpPr>
                <a:spLocks noChangeShapeType="1"/>
              </p:cNvSpPr>
              <p:nvPr/>
            </p:nvSpPr>
            <p:spPr bwMode="auto">
              <a:xfrm flipV="1">
                <a:off x="3103563" y="3509648"/>
                <a:ext cx="0" cy="950758"/>
              </a:xfrm>
              <a:prstGeom prst="line">
                <a:avLst/>
              </a:prstGeom>
              <a:noFill/>
              <a:ln w="9525">
                <a:solidFill>
                  <a:srgbClr val="C00000"/>
                </a:solidFill>
                <a:round/>
                <a:headEnd/>
                <a:tailEnd type="oval" w="lg" len="lg"/>
              </a:ln>
            </p:spPr>
            <p:txBody>
              <a:bodyPr/>
              <a:lstStyle/>
              <a:p>
                <a:endParaRPr lang="el-GR"/>
              </a:p>
            </p:txBody>
          </p:sp>
          <p:sp>
            <p:nvSpPr>
              <p:cNvPr id="76" name="Line 1039"/>
              <p:cNvSpPr>
                <a:spLocks noChangeShapeType="1"/>
              </p:cNvSpPr>
              <p:nvPr/>
            </p:nvSpPr>
            <p:spPr bwMode="auto">
              <a:xfrm flipV="1">
                <a:off x="6262688" y="3509648"/>
                <a:ext cx="0" cy="950758"/>
              </a:xfrm>
              <a:prstGeom prst="line">
                <a:avLst/>
              </a:prstGeom>
              <a:noFill/>
              <a:ln w="9525">
                <a:solidFill>
                  <a:srgbClr val="C00000"/>
                </a:solidFill>
                <a:round/>
                <a:headEnd/>
                <a:tailEnd type="oval" w="lg" len="lg"/>
              </a:ln>
            </p:spPr>
            <p:txBody>
              <a:bodyPr/>
              <a:lstStyle/>
              <a:p>
                <a:endParaRPr lang="el-GR"/>
              </a:p>
            </p:txBody>
          </p:sp>
          <p:grpSp>
            <p:nvGrpSpPr>
              <p:cNvPr id="77" name="Group 1044"/>
              <p:cNvGrpSpPr>
                <a:grpSpLocks/>
              </p:cNvGrpSpPr>
              <p:nvPr/>
            </p:nvGrpSpPr>
            <p:grpSpPr bwMode="auto">
              <a:xfrm>
                <a:off x="4017961" y="3123245"/>
                <a:ext cx="1523998" cy="679704"/>
                <a:chOff x="1296" y="1728"/>
                <a:chExt cx="1488" cy="446"/>
              </a:xfrm>
            </p:grpSpPr>
            <p:sp>
              <p:nvSpPr>
                <p:cNvPr id="81" name="Line 1045"/>
                <p:cNvSpPr>
                  <a:spLocks noChangeShapeType="1"/>
                </p:cNvSpPr>
                <p:nvPr/>
              </p:nvSpPr>
              <p:spPr bwMode="auto">
                <a:xfrm flipV="1">
                  <a:off x="1296" y="2027"/>
                  <a:ext cx="171" cy="1"/>
                </a:xfrm>
                <a:prstGeom prst="line">
                  <a:avLst/>
                </a:prstGeom>
                <a:noFill/>
                <a:ln w="9525">
                  <a:solidFill>
                    <a:schemeClr val="tx1"/>
                  </a:solidFill>
                  <a:round/>
                  <a:headEnd type="none" w="sm" len="sm"/>
                  <a:tailEnd type="none" w="sm" len="sm"/>
                </a:ln>
              </p:spPr>
              <p:txBody>
                <a:bodyPr wrap="none" anchor="ctr"/>
                <a:lstStyle/>
                <a:p>
                  <a:endParaRPr lang="el-GR"/>
                </a:p>
              </p:txBody>
            </p:sp>
            <p:sp>
              <p:nvSpPr>
                <p:cNvPr id="82" name="Freeform 1046"/>
                <p:cNvSpPr>
                  <a:spLocks/>
                </p:cNvSpPr>
                <p:nvPr/>
              </p:nvSpPr>
              <p:spPr bwMode="auto">
                <a:xfrm>
                  <a:off x="1467" y="1966"/>
                  <a:ext cx="212" cy="61"/>
                </a:xfrm>
                <a:custGeom>
                  <a:avLst/>
                  <a:gdLst>
                    <a:gd name="T0" fmla="*/ 0 w 336"/>
                    <a:gd name="T1" fmla="*/ 0 h 144"/>
                    <a:gd name="T2" fmla="*/ 1 w 336"/>
                    <a:gd name="T3" fmla="*/ 0 h 144"/>
                    <a:gd name="T4" fmla="*/ 1 w 336"/>
                    <a:gd name="T5" fmla="*/ 0 h 144"/>
                    <a:gd name="T6" fmla="*/ 0 60000 65536"/>
                    <a:gd name="T7" fmla="*/ 0 60000 65536"/>
                    <a:gd name="T8" fmla="*/ 0 60000 65536"/>
                    <a:gd name="T9" fmla="*/ 0 w 336"/>
                    <a:gd name="T10" fmla="*/ 0 h 144"/>
                    <a:gd name="T11" fmla="*/ 336 w 336"/>
                    <a:gd name="T12" fmla="*/ 144 h 144"/>
                  </a:gdLst>
                  <a:ahLst/>
                  <a:cxnLst>
                    <a:cxn ang="T6">
                      <a:pos x="T0" y="T1"/>
                    </a:cxn>
                    <a:cxn ang="T7">
                      <a:pos x="T2" y="T3"/>
                    </a:cxn>
                    <a:cxn ang="T8">
                      <a:pos x="T4" y="T5"/>
                    </a:cxn>
                  </a:cxnLst>
                  <a:rect l="T9" t="T10" r="T11" b="T12"/>
                  <a:pathLst>
                    <a:path w="336" h="144">
                      <a:moveTo>
                        <a:pt x="0" y="144"/>
                      </a:moveTo>
                      <a:cubicBezTo>
                        <a:pt x="68" y="72"/>
                        <a:pt x="136" y="0"/>
                        <a:pt x="192" y="0"/>
                      </a:cubicBezTo>
                      <a:cubicBezTo>
                        <a:pt x="248" y="0"/>
                        <a:pt x="292" y="72"/>
                        <a:pt x="336" y="144"/>
                      </a:cubicBezTo>
                    </a:path>
                  </a:pathLst>
                </a:custGeom>
                <a:noFill/>
                <a:ln w="9525">
                  <a:solidFill>
                    <a:schemeClr val="tx1"/>
                  </a:solidFill>
                  <a:round/>
                  <a:headEnd type="none" w="sm" len="sm"/>
                  <a:tailEnd type="none" w="sm" len="sm"/>
                </a:ln>
              </p:spPr>
              <p:txBody>
                <a:bodyPr wrap="none" anchor="ctr"/>
                <a:lstStyle/>
                <a:p>
                  <a:endParaRPr lang="el-GR">
                    <a:cs typeface="Times New Roman" pitchFamily="18" charset="0"/>
                  </a:endParaRPr>
                </a:p>
              </p:txBody>
            </p:sp>
            <p:sp>
              <p:nvSpPr>
                <p:cNvPr id="83" name="Line 1047"/>
                <p:cNvSpPr>
                  <a:spLocks noChangeShapeType="1"/>
                </p:cNvSpPr>
                <p:nvPr/>
              </p:nvSpPr>
              <p:spPr bwMode="auto">
                <a:xfrm>
                  <a:off x="1679" y="2027"/>
                  <a:ext cx="152" cy="0"/>
                </a:xfrm>
                <a:prstGeom prst="line">
                  <a:avLst/>
                </a:prstGeom>
                <a:noFill/>
                <a:ln w="9525">
                  <a:solidFill>
                    <a:schemeClr val="tx1"/>
                  </a:solidFill>
                  <a:round/>
                  <a:headEnd type="none" w="sm" len="sm"/>
                  <a:tailEnd type="none" w="sm" len="sm"/>
                </a:ln>
              </p:spPr>
              <p:txBody>
                <a:bodyPr wrap="none" anchor="ctr"/>
                <a:lstStyle/>
                <a:p>
                  <a:endParaRPr lang="el-GR"/>
                </a:p>
              </p:txBody>
            </p:sp>
            <p:sp>
              <p:nvSpPr>
                <p:cNvPr id="84" name="Freeform 1048"/>
                <p:cNvSpPr>
                  <a:spLocks/>
                </p:cNvSpPr>
                <p:nvPr/>
              </p:nvSpPr>
              <p:spPr bwMode="auto">
                <a:xfrm>
                  <a:off x="1831" y="1728"/>
                  <a:ext cx="212" cy="446"/>
                </a:xfrm>
                <a:custGeom>
                  <a:avLst/>
                  <a:gdLst>
                    <a:gd name="T0" fmla="*/ 0 w 336"/>
                    <a:gd name="T1" fmla="*/ 0 h 1064"/>
                    <a:gd name="T2" fmla="*/ 1 w 336"/>
                    <a:gd name="T3" fmla="*/ 0 h 1064"/>
                    <a:gd name="T4" fmla="*/ 1 w 336"/>
                    <a:gd name="T5" fmla="*/ 0 h 1064"/>
                    <a:gd name="T6" fmla="*/ 1 w 336"/>
                    <a:gd name="T7" fmla="*/ 0 h 1064"/>
                    <a:gd name="T8" fmla="*/ 0 60000 65536"/>
                    <a:gd name="T9" fmla="*/ 0 60000 65536"/>
                    <a:gd name="T10" fmla="*/ 0 60000 65536"/>
                    <a:gd name="T11" fmla="*/ 0 60000 65536"/>
                    <a:gd name="T12" fmla="*/ 0 w 336"/>
                    <a:gd name="T13" fmla="*/ 0 h 1064"/>
                    <a:gd name="T14" fmla="*/ 336 w 336"/>
                    <a:gd name="T15" fmla="*/ 1064 h 1064"/>
                  </a:gdLst>
                  <a:ahLst/>
                  <a:cxnLst>
                    <a:cxn ang="T8">
                      <a:pos x="T0" y="T1"/>
                    </a:cxn>
                    <a:cxn ang="T9">
                      <a:pos x="T2" y="T3"/>
                    </a:cxn>
                    <a:cxn ang="T10">
                      <a:pos x="T4" y="T5"/>
                    </a:cxn>
                    <a:cxn ang="T11">
                      <a:pos x="T6" y="T7"/>
                    </a:cxn>
                  </a:cxnLst>
                  <a:rect l="T12" t="T13" r="T14" b="T15"/>
                  <a:pathLst>
                    <a:path w="336" h="1064">
                      <a:moveTo>
                        <a:pt x="0" y="712"/>
                      </a:moveTo>
                      <a:cubicBezTo>
                        <a:pt x="52" y="356"/>
                        <a:pt x="104" y="0"/>
                        <a:pt x="144" y="40"/>
                      </a:cubicBezTo>
                      <a:cubicBezTo>
                        <a:pt x="184" y="80"/>
                        <a:pt x="208" y="840"/>
                        <a:pt x="240" y="952"/>
                      </a:cubicBezTo>
                      <a:cubicBezTo>
                        <a:pt x="272" y="1064"/>
                        <a:pt x="304" y="888"/>
                        <a:pt x="336" y="712"/>
                      </a:cubicBezTo>
                    </a:path>
                  </a:pathLst>
                </a:custGeom>
                <a:noFill/>
                <a:ln w="9525">
                  <a:solidFill>
                    <a:schemeClr val="tx1"/>
                  </a:solidFill>
                  <a:round/>
                  <a:headEnd type="none" w="sm" len="sm"/>
                  <a:tailEnd type="none" w="sm" len="sm"/>
                </a:ln>
              </p:spPr>
              <p:txBody>
                <a:bodyPr wrap="none" anchor="ctr"/>
                <a:lstStyle/>
                <a:p>
                  <a:endParaRPr lang="el-GR">
                    <a:cs typeface="Times New Roman" pitchFamily="18" charset="0"/>
                  </a:endParaRPr>
                </a:p>
              </p:txBody>
            </p:sp>
            <p:sp>
              <p:nvSpPr>
                <p:cNvPr id="85" name="Freeform 1049"/>
                <p:cNvSpPr>
                  <a:spLocks/>
                </p:cNvSpPr>
                <p:nvPr/>
              </p:nvSpPr>
              <p:spPr bwMode="auto">
                <a:xfrm>
                  <a:off x="2194" y="1953"/>
                  <a:ext cx="333" cy="74"/>
                </a:xfrm>
                <a:custGeom>
                  <a:avLst/>
                  <a:gdLst>
                    <a:gd name="T0" fmla="*/ 0 w 528"/>
                    <a:gd name="T1" fmla="*/ 2 h 96"/>
                    <a:gd name="T2" fmla="*/ 1 w 528"/>
                    <a:gd name="T3" fmla="*/ 0 h 96"/>
                    <a:gd name="T4" fmla="*/ 1 w 528"/>
                    <a:gd name="T5" fmla="*/ 2 h 96"/>
                    <a:gd name="T6" fmla="*/ 0 60000 65536"/>
                    <a:gd name="T7" fmla="*/ 0 60000 65536"/>
                    <a:gd name="T8" fmla="*/ 0 60000 65536"/>
                    <a:gd name="T9" fmla="*/ 0 w 528"/>
                    <a:gd name="T10" fmla="*/ 0 h 96"/>
                    <a:gd name="T11" fmla="*/ 528 w 528"/>
                    <a:gd name="T12" fmla="*/ 96 h 96"/>
                  </a:gdLst>
                  <a:ahLst/>
                  <a:cxnLst>
                    <a:cxn ang="T6">
                      <a:pos x="T0" y="T1"/>
                    </a:cxn>
                    <a:cxn ang="T7">
                      <a:pos x="T2" y="T3"/>
                    </a:cxn>
                    <a:cxn ang="T8">
                      <a:pos x="T4" y="T5"/>
                    </a:cxn>
                  </a:cxnLst>
                  <a:rect l="T9" t="T10" r="T11" b="T12"/>
                  <a:pathLst>
                    <a:path w="528" h="96">
                      <a:moveTo>
                        <a:pt x="0" y="96"/>
                      </a:moveTo>
                      <a:cubicBezTo>
                        <a:pt x="100" y="48"/>
                        <a:pt x="200" y="0"/>
                        <a:pt x="288" y="0"/>
                      </a:cubicBezTo>
                      <a:cubicBezTo>
                        <a:pt x="376" y="0"/>
                        <a:pt x="452" y="48"/>
                        <a:pt x="528" y="96"/>
                      </a:cubicBezTo>
                    </a:path>
                  </a:pathLst>
                </a:custGeom>
                <a:noFill/>
                <a:ln w="9525">
                  <a:solidFill>
                    <a:schemeClr val="tx1"/>
                  </a:solidFill>
                  <a:round/>
                  <a:headEnd type="none" w="sm" len="sm"/>
                  <a:tailEnd type="none" w="sm" len="sm"/>
                </a:ln>
              </p:spPr>
              <p:txBody>
                <a:bodyPr wrap="none" anchor="ctr"/>
                <a:lstStyle/>
                <a:p>
                  <a:endParaRPr lang="el-GR">
                    <a:cs typeface="Times New Roman" pitchFamily="18" charset="0"/>
                  </a:endParaRPr>
                </a:p>
              </p:txBody>
            </p:sp>
            <p:sp>
              <p:nvSpPr>
                <p:cNvPr id="86" name="Line 1050"/>
                <p:cNvSpPr>
                  <a:spLocks noChangeShapeType="1"/>
                </p:cNvSpPr>
                <p:nvPr/>
              </p:nvSpPr>
              <p:spPr bwMode="auto">
                <a:xfrm>
                  <a:off x="2527" y="2027"/>
                  <a:ext cx="257" cy="1"/>
                </a:xfrm>
                <a:prstGeom prst="line">
                  <a:avLst/>
                </a:prstGeom>
                <a:noFill/>
                <a:ln w="9525">
                  <a:solidFill>
                    <a:schemeClr val="tx1"/>
                  </a:solidFill>
                  <a:round/>
                  <a:headEnd type="none" w="sm" len="sm"/>
                  <a:tailEnd type="none" w="sm" len="sm"/>
                </a:ln>
              </p:spPr>
              <p:txBody>
                <a:bodyPr wrap="none" anchor="ctr"/>
                <a:lstStyle/>
                <a:p>
                  <a:endParaRPr lang="el-GR"/>
                </a:p>
              </p:txBody>
            </p:sp>
            <p:sp>
              <p:nvSpPr>
                <p:cNvPr id="87" name="Line 1051"/>
                <p:cNvSpPr>
                  <a:spLocks noChangeShapeType="1"/>
                </p:cNvSpPr>
                <p:nvPr/>
              </p:nvSpPr>
              <p:spPr bwMode="auto">
                <a:xfrm>
                  <a:off x="2048" y="2030"/>
                  <a:ext cx="151" cy="0"/>
                </a:xfrm>
                <a:prstGeom prst="line">
                  <a:avLst/>
                </a:prstGeom>
                <a:noFill/>
                <a:ln w="9525">
                  <a:solidFill>
                    <a:schemeClr val="tx1"/>
                  </a:solidFill>
                  <a:round/>
                  <a:headEnd type="none" w="sm" len="sm"/>
                  <a:tailEnd type="none" w="sm" len="sm"/>
                </a:ln>
              </p:spPr>
              <p:txBody>
                <a:bodyPr wrap="none" anchor="ctr"/>
                <a:lstStyle/>
                <a:p>
                  <a:endParaRPr lang="el-GR"/>
                </a:p>
              </p:txBody>
            </p:sp>
          </p:grpSp>
          <p:sp>
            <p:nvSpPr>
              <p:cNvPr id="78" name="Line 1052"/>
              <p:cNvSpPr>
                <a:spLocks noChangeShapeType="1"/>
              </p:cNvSpPr>
              <p:nvPr/>
            </p:nvSpPr>
            <p:spPr bwMode="auto">
              <a:xfrm>
                <a:off x="3408363" y="3217108"/>
                <a:ext cx="685800" cy="0"/>
              </a:xfrm>
              <a:prstGeom prst="line">
                <a:avLst/>
              </a:prstGeom>
              <a:noFill/>
              <a:ln w="38100">
                <a:solidFill>
                  <a:srgbClr val="FF6600"/>
                </a:solidFill>
                <a:round/>
                <a:headEnd/>
                <a:tailEnd type="triangle" w="med" len="med"/>
              </a:ln>
            </p:spPr>
            <p:txBody>
              <a:bodyPr/>
              <a:lstStyle/>
              <a:p>
                <a:endParaRPr lang="el-GR"/>
              </a:p>
            </p:txBody>
          </p:sp>
          <p:sp>
            <p:nvSpPr>
              <p:cNvPr id="79" name="Oval 1053"/>
              <p:cNvSpPr>
                <a:spLocks noChangeArrowheads="1"/>
              </p:cNvSpPr>
              <p:nvPr/>
            </p:nvSpPr>
            <p:spPr bwMode="auto">
              <a:xfrm>
                <a:off x="7200900" y="2971800"/>
                <a:ext cx="266700" cy="1023893"/>
              </a:xfrm>
              <a:prstGeom prst="ellipse">
                <a:avLst/>
              </a:prstGeom>
              <a:solidFill>
                <a:srgbClr val="0066CC"/>
              </a:solidFill>
              <a:ln w="9525">
                <a:solidFill>
                  <a:schemeClr val="tx1"/>
                </a:solidFill>
                <a:round/>
                <a:headEnd/>
                <a:tailEnd/>
              </a:ln>
            </p:spPr>
            <p:txBody>
              <a:bodyPr wrap="none" anchor="ctr"/>
              <a:lstStyle/>
              <a:p>
                <a:endParaRPr lang="el-GR">
                  <a:cs typeface="Times New Roman" pitchFamily="18" charset="0"/>
                </a:endParaRPr>
              </a:p>
            </p:txBody>
          </p:sp>
          <p:sp>
            <p:nvSpPr>
              <p:cNvPr id="80" name="Oval 1054"/>
              <p:cNvSpPr>
                <a:spLocks noChangeArrowheads="1"/>
              </p:cNvSpPr>
              <p:nvPr/>
            </p:nvSpPr>
            <p:spPr bwMode="auto">
              <a:xfrm>
                <a:off x="1676400" y="2971800"/>
                <a:ext cx="266700" cy="1023893"/>
              </a:xfrm>
              <a:prstGeom prst="ellipse">
                <a:avLst/>
              </a:prstGeom>
              <a:solidFill>
                <a:srgbClr val="0066CC"/>
              </a:solidFill>
              <a:ln w="9525">
                <a:solidFill>
                  <a:schemeClr val="tx1"/>
                </a:solidFill>
                <a:round/>
                <a:headEnd/>
                <a:tailEnd/>
              </a:ln>
            </p:spPr>
            <p:txBody>
              <a:bodyPr wrap="none" anchor="ctr"/>
              <a:lstStyle/>
              <a:p>
                <a:endParaRPr lang="el-GR">
                  <a:cs typeface="Times New Roman" pitchFamily="18" charset="0"/>
                </a:endParaRPr>
              </a:p>
            </p:txBody>
          </p:sp>
        </p:grpSp>
        <p:grpSp>
          <p:nvGrpSpPr>
            <p:cNvPr id="88" name="Group 36"/>
            <p:cNvGrpSpPr>
              <a:grpSpLocks/>
            </p:cNvGrpSpPr>
            <p:nvPr/>
          </p:nvGrpSpPr>
          <p:grpSpPr bwMode="auto">
            <a:xfrm>
              <a:off x="2604758" y="4549495"/>
              <a:ext cx="4551363" cy="838560"/>
              <a:chOff x="1752600" y="4068828"/>
              <a:chExt cx="4551363" cy="839250"/>
            </a:xfrm>
          </p:grpSpPr>
          <p:sp>
            <p:nvSpPr>
              <p:cNvPr id="89" name="Line 1041"/>
              <p:cNvSpPr>
                <a:spLocks noChangeShapeType="1"/>
              </p:cNvSpPr>
              <p:nvPr/>
            </p:nvSpPr>
            <p:spPr bwMode="auto">
              <a:xfrm>
                <a:off x="3103563" y="4460406"/>
                <a:ext cx="3200400" cy="0"/>
              </a:xfrm>
              <a:prstGeom prst="line">
                <a:avLst/>
              </a:prstGeom>
              <a:noFill/>
              <a:ln w="9525">
                <a:solidFill>
                  <a:schemeClr val="tx1"/>
                </a:solidFill>
                <a:round/>
                <a:headEnd type="stealth" w="lg" len="lg"/>
                <a:tailEnd type="stealth" w="lg" len="lg"/>
              </a:ln>
            </p:spPr>
            <p:txBody>
              <a:bodyPr/>
              <a:lstStyle/>
              <a:p>
                <a:endParaRPr lang="el-GR">
                  <a:ln>
                    <a:solidFill>
                      <a:sysClr val="windowText" lastClr="000000"/>
                    </a:solidFill>
                  </a:ln>
                </a:endParaRPr>
              </a:p>
            </p:txBody>
          </p:sp>
          <p:sp>
            <p:nvSpPr>
              <p:cNvPr id="90" name="Text Box 1042"/>
              <p:cNvSpPr txBox="1">
                <a:spLocks noChangeArrowheads="1"/>
              </p:cNvSpPr>
              <p:nvPr/>
            </p:nvSpPr>
            <p:spPr bwMode="auto">
              <a:xfrm>
                <a:off x="4343400" y="4068828"/>
                <a:ext cx="712054" cy="400439"/>
              </a:xfrm>
              <a:prstGeom prst="rect">
                <a:avLst/>
              </a:prstGeom>
              <a:noFill/>
              <a:ln w="9525">
                <a:noFill/>
                <a:miter lim="800000"/>
                <a:headEnd/>
                <a:tailEnd/>
              </a:ln>
            </p:spPr>
            <p:txBody>
              <a:bodyPr wrap="none">
                <a:spAutoFit/>
              </a:bodyPr>
              <a:lstStyle/>
              <a:p>
                <a:r>
                  <a:rPr lang="en-US" sz="2000">
                    <a:cs typeface="Times New Roman" pitchFamily="18" charset="0"/>
                  </a:rPr>
                  <a:t>L (m)</a:t>
                </a:r>
                <a:endParaRPr lang="el-GR" sz="2000">
                  <a:cs typeface="Times New Roman" pitchFamily="18" charset="0"/>
                </a:endParaRPr>
              </a:p>
            </p:txBody>
          </p:sp>
          <p:sp>
            <p:nvSpPr>
              <p:cNvPr id="91" name="Text Box 1043"/>
              <p:cNvSpPr txBox="1">
                <a:spLocks noChangeArrowheads="1"/>
              </p:cNvSpPr>
              <p:nvPr/>
            </p:nvSpPr>
            <p:spPr bwMode="auto">
              <a:xfrm>
                <a:off x="4114800" y="4507639"/>
                <a:ext cx="1217000" cy="400439"/>
              </a:xfrm>
              <a:prstGeom prst="rect">
                <a:avLst/>
              </a:prstGeom>
              <a:noFill/>
              <a:ln w="9525">
                <a:noFill/>
                <a:miter lim="800000"/>
                <a:headEnd/>
                <a:tailEnd/>
              </a:ln>
            </p:spPr>
            <p:txBody>
              <a:bodyPr wrap="none">
                <a:spAutoFit/>
              </a:bodyPr>
              <a:lstStyle/>
              <a:p>
                <a:r>
                  <a:rPr lang="en-US" sz="2000">
                    <a:cs typeface="Times New Roman" pitchFamily="18" charset="0"/>
                  </a:rPr>
                  <a:t>time (sec)</a:t>
                </a:r>
                <a:endParaRPr lang="el-GR" sz="2000">
                  <a:cs typeface="Times New Roman" pitchFamily="18" charset="0"/>
                </a:endParaRPr>
              </a:p>
            </p:txBody>
          </p:sp>
          <p:sp>
            <p:nvSpPr>
              <p:cNvPr id="92" name="Rectangle 1055"/>
              <p:cNvSpPr>
                <a:spLocks noChangeArrowheads="1"/>
              </p:cNvSpPr>
              <p:nvPr/>
            </p:nvSpPr>
            <p:spPr bwMode="auto">
              <a:xfrm>
                <a:off x="1752600" y="4215098"/>
                <a:ext cx="1371600" cy="585082"/>
              </a:xfrm>
              <a:prstGeom prst="rect">
                <a:avLst/>
              </a:prstGeom>
              <a:noFill/>
              <a:ln w="9525">
                <a:noFill/>
                <a:miter lim="800000"/>
                <a:headEnd/>
                <a:tailEnd/>
              </a:ln>
            </p:spPr>
            <p:txBody>
              <a:bodyPr/>
              <a:lstStyle/>
              <a:p>
                <a:pPr>
                  <a:spcBef>
                    <a:spcPct val="20000"/>
                  </a:spcBef>
                  <a:buClr>
                    <a:schemeClr val="tx1"/>
                  </a:buClr>
                  <a:buSzPct val="75000"/>
                </a:pPr>
                <a:r>
                  <a:rPr lang="en-US" sz="2800" dirty="0">
                    <a:cs typeface="Times New Roman" pitchFamily="18" charset="0"/>
                  </a:rPr>
                  <a:t>PWV =</a:t>
                </a:r>
              </a:p>
            </p:txBody>
          </p:sp>
        </p:grpSp>
      </p:grpSp>
      <p:sp>
        <p:nvSpPr>
          <p:cNvPr id="50" name="TextBox 4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52" name="TextBox 51"/>
          <p:cNvSpPr txBox="1"/>
          <p:nvPr/>
        </p:nvSpPr>
        <p:spPr>
          <a:xfrm>
            <a:off x="237412" y="1355329"/>
            <a:ext cx="8819109" cy="830997"/>
          </a:xfrm>
          <a:prstGeom prst="rect">
            <a:avLst/>
          </a:prstGeom>
          <a:noFill/>
        </p:spPr>
        <p:txBody>
          <a:bodyPr wrap="square" rtlCol="0">
            <a:spAutoFit/>
          </a:bodyPr>
          <a:lstStyle/>
          <a:p>
            <a:r>
              <a:rPr lang="el-GR" sz="2400" dirty="0" smtClean="0">
                <a:solidFill>
                  <a:schemeClr val="tx2">
                    <a:lumMod val="75000"/>
                  </a:schemeClr>
                </a:solidFill>
              </a:rPr>
              <a:t>Ελαστικότητα (σκληρία) αρτηριών / ταχύτητα σφυγμικού κύματος </a:t>
            </a:r>
            <a:r>
              <a:rPr lang="en-US" sz="2400" dirty="0" smtClean="0">
                <a:solidFill>
                  <a:schemeClr val="tx2">
                    <a:lumMod val="75000"/>
                  </a:schemeClr>
                </a:solidFill>
              </a:rPr>
              <a:t>-</a:t>
            </a:r>
            <a:r>
              <a:rPr lang="el-GR" sz="2400" dirty="0" smtClean="0">
                <a:solidFill>
                  <a:schemeClr val="tx2">
                    <a:lumMod val="75000"/>
                  </a:schemeClr>
                </a:solidFill>
              </a:rPr>
              <a:t> </a:t>
            </a:r>
          </a:p>
          <a:p>
            <a:r>
              <a:rPr lang="en-US" sz="2400" dirty="0" smtClean="0">
                <a:solidFill>
                  <a:schemeClr val="tx2">
                    <a:lumMod val="75000"/>
                  </a:schemeClr>
                </a:solidFill>
              </a:rPr>
              <a:t>pulse wave velocity (PWV) </a:t>
            </a:r>
            <a:endParaRPr lang="el-GR" sz="2200" dirty="0" smtClean="0">
              <a:solidFill>
                <a:srgbClr val="953735"/>
              </a:solidFill>
            </a:endParaRPr>
          </a:p>
        </p:txBody>
      </p:sp>
      <p:sp>
        <p:nvSpPr>
          <p:cNvPr id="53" name="TextBox 52"/>
          <p:cNvSpPr txBox="1"/>
          <p:nvPr/>
        </p:nvSpPr>
        <p:spPr>
          <a:xfrm>
            <a:off x="7753350" y="1130304"/>
            <a:ext cx="1434044" cy="307777"/>
          </a:xfrm>
          <a:prstGeom prst="rect">
            <a:avLst/>
          </a:prstGeom>
          <a:noFill/>
        </p:spPr>
        <p:txBody>
          <a:bodyPr wrap="none" rtlCol="0">
            <a:spAutoFit/>
          </a:bodyPr>
          <a:lstStyle/>
          <a:p>
            <a:r>
              <a:rPr lang="en-US" sz="1400" i="1" dirty="0" smtClean="0"/>
              <a:t>Papaioannou TG</a:t>
            </a:r>
            <a:endParaRPr lang="en-US" sz="1400" i="1" dirty="0"/>
          </a:p>
        </p:txBody>
      </p:sp>
      <p:cxnSp>
        <p:nvCxnSpPr>
          <p:cNvPr id="37" name="Straight Connector 3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39" name="Picture 38"/>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40" name="TextBox 3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41" name="TextBox 4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8504415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wipe(left)">
                                      <p:cBhvr>
                                        <p:cTn id="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118 - Ομάδα"/>
          <p:cNvGrpSpPr/>
          <p:nvPr/>
        </p:nvGrpSpPr>
        <p:grpSpPr>
          <a:xfrm>
            <a:off x="1674825" y="2922048"/>
            <a:ext cx="5149308" cy="3101687"/>
            <a:chOff x="247650" y="3617913"/>
            <a:chExt cx="3737283" cy="2955910"/>
          </a:xfrm>
        </p:grpSpPr>
        <p:grpSp>
          <p:nvGrpSpPr>
            <p:cNvPr id="94" name="Group 34"/>
            <p:cNvGrpSpPr>
              <a:grpSpLocks noChangeAspect="1"/>
            </p:cNvGrpSpPr>
            <p:nvPr/>
          </p:nvGrpSpPr>
          <p:grpSpPr bwMode="auto">
            <a:xfrm>
              <a:off x="247650" y="3617913"/>
              <a:ext cx="3737283" cy="2955910"/>
              <a:chOff x="1222" y="1057"/>
              <a:chExt cx="2945" cy="2322"/>
            </a:xfrm>
          </p:grpSpPr>
          <p:grpSp>
            <p:nvGrpSpPr>
              <p:cNvPr id="101" name="Group 3"/>
              <p:cNvGrpSpPr>
                <a:grpSpLocks noChangeAspect="1"/>
              </p:cNvGrpSpPr>
              <p:nvPr/>
            </p:nvGrpSpPr>
            <p:grpSpPr bwMode="auto">
              <a:xfrm>
                <a:off x="1293" y="3172"/>
                <a:ext cx="2285" cy="207"/>
                <a:chOff x="1367" y="1500"/>
                <a:chExt cx="2285" cy="207"/>
              </a:xfrm>
            </p:grpSpPr>
            <p:sp>
              <p:nvSpPr>
                <p:cNvPr id="116" name="Line 4"/>
                <p:cNvSpPr>
                  <a:spLocks noChangeAspect="1" noChangeShapeType="1"/>
                </p:cNvSpPr>
                <p:nvPr/>
              </p:nvSpPr>
              <p:spPr bwMode="auto">
                <a:xfrm>
                  <a:off x="1367" y="1500"/>
                  <a:ext cx="2278" cy="0"/>
                </a:xfrm>
                <a:prstGeom prst="line">
                  <a:avLst/>
                </a:prstGeom>
                <a:noFill/>
                <a:ln w="76200">
                  <a:solidFill>
                    <a:schemeClr val="tx1"/>
                  </a:solidFill>
                  <a:round/>
                  <a:headEnd/>
                  <a:tailEnd/>
                </a:ln>
              </p:spPr>
              <p:txBody>
                <a:bodyPr wrap="none" anchor="ctr"/>
                <a:lstStyle/>
                <a:p>
                  <a:endParaRPr lang="el-GR" b="1"/>
                </a:p>
              </p:txBody>
            </p:sp>
            <p:sp>
              <p:nvSpPr>
                <p:cNvPr id="117" name="Line 5"/>
                <p:cNvSpPr>
                  <a:spLocks noChangeAspect="1" noChangeShapeType="1"/>
                </p:cNvSpPr>
                <p:nvPr/>
              </p:nvSpPr>
              <p:spPr bwMode="auto">
                <a:xfrm>
                  <a:off x="1374" y="1707"/>
                  <a:ext cx="2278" cy="0"/>
                </a:xfrm>
                <a:prstGeom prst="line">
                  <a:avLst/>
                </a:prstGeom>
                <a:noFill/>
                <a:ln w="76200">
                  <a:solidFill>
                    <a:schemeClr val="tx1"/>
                  </a:solidFill>
                  <a:round/>
                  <a:headEnd/>
                  <a:tailEnd/>
                </a:ln>
              </p:spPr>
              <p:txBody>
                <a:bodyPr wrap="none" anchor="ctr"/>
                <a:lstStyle/>
                <a:p>
                  <a:endParaRPr lang="el-GR" b="1"/>
                </a:p>
              </p:txBody>
            </p:sp>
          </p:grpSp>
          <p:sp>
            <p:nvSpPr>
              <p:cNvPr id="102" name="Text Box 6"/>
              <p:cNvSpPr txBox="1">
                <a:spLocks noChangeAspect="1" noChangeArrowheads="1"/>
              </p:cNvSpPr>
              <p:nvPr/>
            </p:nvSpPr>
            <p:spPr bwMode="auto">
              <a:xfrm>
                <a:off x="1222" y="1057"/>
                <a:ext cx="2945" cy="314"/>
              </a:xfrm>
              <a:prstGeom prst="rect">
                <a:avLst/>
              </a:prstGeom>
              <a:noFill/>
              <a:ln w="9525">
                <a:noFill/>
                <a:miter lim="800000"/>
                <a:headEnd/>
                <a:tailEnd/>
              </a:ln>
            </p:spPr>
            <p:txBody>
              <a:bodyPr wrap="none" anchor="ctr">
                <a:spAutoFit/>
              </a:bodyPr>
              <a:lstStyle/>
              <a:p>
                <a:pPr eaLnBrk="0" hangingPunct="0">
                  <a:spcBef>
                    <a:spcPct val="50000"/>
                  </a:spcBef>
                </a:pPr>
                <a:r>
                  <a:rPr lang="el-GR" sz="2000" dirty="0">
                    <a:solidFill>
                      <a:srgbClr val="17375E"/>
                    </a:solidFill>
                    <a:cs typeface="Times New Roman" pitchFamily="18" charset="0"/>
                  </a:rPr>
                  <a:t>Ελαστικά αγγεία</a:t>
                </a:r>
                <a:r>
                  <a:rPr lang="en-GB" sz="2000" dirty="0">
                    <a:solidFill>
                      <a:srgbClr val="17375E"/>
                    </a:solidFill>
                    <a:cs typeface="Times New Roman" pitchFamily="18" charset="0"/>
                  </a:rPr>
                  <a:t> </a:t>
                </a:r>
                <a:r>
                  <a:rPr lang="en-GB" sz="2000" dirty="0">
                    <a:solidFill>
                      <a:srgbClr val="17375E"/>
                    </a:solidFill>
                    <a:cs typeface="Times New Roman" pitchFamily="18" charset="0"/>
                    <a:sym typeface="Symbol" pitchFamily="18" charset="2"/>
                  </a:rPr>
                  <a:t> </a:t>
                </a:r>
                <a:r>
                  <a:rPr lang="el-GR" sz="2000" dirty="0">
                    <a:solidFill>
                      <a:srgbClr val="17375E"/>
                    </a:solidFill>
                    <a:cs typeface="Times New Roman" pitchFamily="18" charset="0"/>
                    <a:sym typeface="Symbol" pitchFamily="18" charset="2"/>
                  </a:rPr>
                  <a:t>χαμηλή </a:t>
                </a:r>
                <a:r>
                  <a:rPr lang="en-US" sz="2000" dirty="0">
                    <a:solidFill>
                      <a:srgbClr val="17375E"/>
                    </a:solidFill>
                    <a:cs typeface="Times New Roman" pitchFamily="18" charset="0"/>
                    <a:sym typeface="Symbol" pitchFamily="18" charset="2"/>
                  </a:rPr>
                  <a:t>PWV</a:t>
                </a:r>
                <a:endParaRPr lang="en-GB" sz="2000" dirty="0">
                  <a:solidFill>
                    <a:srgbClr val="17375E"/>
                  </a:solidFill>
                  <a:cs typeface="Times New Roman" pitchFamily="18" charset="0"/>
                </a:endParaRPr>
              </a:p>
            </p:txBody>
          </p:sp>
          <p:sp>
            <p:nvSpPr>
              <p:cNvPr id="103" name="Freeform 8"/>
              <p:cNvSpPr>
                <a:spLocks noChangeAspect="1"/>
              </p:cNvSpPr>
              <p:nvPr/>
            </p:nvSpPr>
            <p:spPr bwMode="auto">
              <a:xfrm>
                <a:off x="1650" y="1374"/>
                <a:ext cx="592" cy="470"/>
              </a:xfrm>
              <a:custGeom>
                <a:avLst/>
                <a:gdLst>
                  <a:gd name="T0" fmla="*/ 0 w 592"/>
                  <a:gd name="T1" fmla="*/ 463 h 470"/>
                  <a:gd name="T2" fmla="*/ 90 w 592"/>
                  <a:gd name="T3" fmla="*/ 409 h 470"/>
                  <a:gd name="T4" fmla="*/ 154 w 592"/>
                  <a:gd name="T5" fmla="*/ 232 h 470"/>
                  <a:gd name="T6" fmla="*/ 214 w 592"/>
                  <a:gd name="T7" fmla="*/ 43 h 470"/>
                  <a:gd name="T8" fmla="*/ 334 w 592"/>
                  <a:gd name="T9" fmla="*/ 44 h 470"/>
                  <a:gd name="T10" fmla="*/ 418 w 592"/>
                  <a:gd name="T11" fmla="*/ 308 h 470"/>
                  <a:gd name="T12" fmla="*/ 504 w 592"/>
                  <a:gd name="T13" fmla="*/ 443 h 470"/>
                  <a:gd name="T14" fmla="*/ 592 w 592"/>
                  <a:gd name="T15" fmla="*/ 469 h 470"/>
                  <a:gd name="T16" fmla="*/ 0 60000 65536"/>
                  <a:gd name="T17" fmla="*/ 0 60000 65536"/>
                  <a:gd name="T18" fmla="*/ 0 60000 65536"/>
                  <a:gd name="T19" fmla="*/ 0 60000 65536"/>
                  <a:gd name="T20" fmla="*/ 0 60000 65536"/>
                  <a:gd name="T21" fmla="*/ 0 60000 65536"/>
                  <a:gd name="T22" fmla="*/ 0 60000 65536"/>
                  <a:gd name="T23" fmla="*/ 0 60000 65536"/>
                  <a:gd name="T24" fmla="*/ 0 w 592"/>
                  <a:gd name="T25" fmla="*/ 0 h 470"/>
                  <a:gd name="T26" fmla="*/ 592 w 592"/>
                  <a:gd name="T27" fmla="*/ 470 h 4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2" h="470">
                    <a:moveTo>
                      <a:pt x="0" y="463"/>
                    </a:moveTo>
                    <a:cubicBezTo>
                      <a:pt x="15" y="454"/>
                      <a:pt x="64" y="447"/>
                      <a:pt x="90" y="409"/>
                    </a:cubicBezTo>
                    <a:cubicBezTo>
                      <a:pt x="116" y="371"/>
                      <a:pt x="133" y="293"/>
                      <a:pt x="154" y="232"/>
                    </a:cubicBezTo>
                    <a:cubicBezTo>
                      <a:pt x="175" y="171"/>
                      <a:pt x="184" y="74"/>
                      <a:pt x="214" y="43"/>
                    </a:cubicBezTo>
                    <a:cubicBezTo>
                      <a:pt x="244" y="12"/>
                      <a:pt x="300" y="0"/>
                      <a:pt x="334" y="44"/>
                    </a:cubicBezTo>
                    <a:cubicBezTo>
                      <a:pt x="368" y="88"/>
                      <a:pt x="390" y="242"/>
                      <a:pt x="418" y="308"/>
                    </a:cubicBezTo>
                    <a:cubicBezTo>
                      <a:pt x="446" y="374"/>
                      <a:pt x="475" y="416"/>
                      <a:pt x="504" y="443"/>
                    </a:cubicBezTo>
                    <a:cubicBezTo>
                      <a:pt x="533" y="470"/>
                      <a:pt x="574" y="464"/>
                      <a:pt x="592" y="469"/>
                    </a:cubicBezTo>
                  </a:path>
                </a:pathLst>
              </a:custGeom>
              <a:noFill/>
              <a:ln w="19050">
                <a:solidFill>
                  <a:srgbClr val="FF0000"/>
                </a:solidFill>
                <a:round/>
                <a:headEnd/>
                <a:tailEnd/>
              </a:ln>
            </p:spPr>
            <p:txBody>
              <a:bodyPr wrap="none" anchor="ctr"/>
              <a:lstStyle/>
              <a:p>
                <a:endParaRPr lang="el-GR" b="1"/>
              </a:p>
            </p:txBody>
          </p:sp>
          <p:grpSp>
            <p:nvGrpSpPr>
              <p:cNvPr id="104" name="Group 9"/>
              <p:cNvGrpSpPr>
                <a:grpSpLocks noChangeAspect="1"/>
              </p:cNvGrpSpPr>
              <p:nvPr/>
            </p:nvGrpSpPr>
            <p:grpSpPr bwMode="auto">
              <a:xfrm>
                <a:off x="1315" y="1955"/>
                <a:ext cx="2285" cy="207"/>
                <a:chOff x="1367" y="1500"/>
                <a:chExt cx="2285" cy="207"/>
              </a:xfrm>
            </p:grpSpPr>
            <p:sp>
              <p:nvSpPr>
                <p:cNvPr id="114" name="Line 10"/>
                <p:cNvSpPr>
                  <a:spLocks noChangeAspect="1" noChangeShapeType="1"/>
                </p:cNvSpPr>
                <p:nvPr/>
              </p:nvSpPr>
              <p:spPr bwMode="auto">
                <a:xfrm>
                  <a:off x="1367" y="1500"/>
                  <a:ext cx="2278" cy="0"/>
                </a:xfrm>
                <a:prstGeom prst="line">
                  <a:avLst/>
                </a:prstGeom>
                <a:noFill/>
                <a:ln w="9525">
                  <a:solidFill>
                    <a:schemeClr val="tx1"/>
                  </a:solidFill>
                  <a:round/>
                  <a:headEnd/>
                  <a:tailEnd/>
                </a:ln>
              </p:spPr>
              <p:txBody>
                <a:bodyPr wrap="none" anchor="ctr"/>
                <a:lstStyle/>
                <a:p>
                  <a:endParaRPr lang="el-GR" b="1"/>
                </a:p>
              </p:txBody>
            </p:sp>
            <p:sp>
              <p:nvSpPr>
                <p:cNvPr id="115" name="Line 11"/>
                <p:cNvSpPr>
                  <a:spLocks noChangeAspect="1" noChangeShapeType="1"/>
                </p:cNvSpPr>
                <p:nvPr/>
              </p:nvSpPr>
              <p:spPr bwMode="auto">
                <a:xfrm>
                  <a:off x="1374" y="1707"/>
                  <a:ext cx="2278" cy="0"/>
                </a:xfrm>
                <a:prstGeom prst="line">
                  <a:avLst/>
                </a:prstGeom>
                <a:noFill/>
                <a:ln w="9525">
                  <a:solidFill>
                    <a:schemeClr val="tx1"/>
                  </a:solidFill>
                  <a:round/>
                  <a:headEnd/>
                  <a:tailEnd/>
                </a:ln>
              </p:spPr>
              <p:txBody>
                <a:bodyPr wrap="none" anchor="ctr"/>
                <a:lstStyle/>
                <a:p>
                  <a:endParaRPr lang="el-GR" b="1"/>
                </a:p>
              </p:txBody>
            </p:sp>
          </p:grpSp>
          <p:sp>
            <p:nvSpPr>
              <p:cNvPr id="105" name="AutoShape 12"/>
              <p:cNvSpPr>
                <a:spLocks noChangeAspect="1" noChangeArrowheads="1"/>
              </p:cNvSpPr>
              <p:nvPr/>
            </p:nvSpPr>
            <p:spPr bwMode="auto">
              <a:xfrm>
                <a:off x="2163" y="2709"/>
                <a:ext cx="812" cy="311"/>
              </a:xfrm>
              <a:prstGeom prst="rightArrow">
                <a:avLst>
                  <a:gd name="adj1" fmla="val 50000"/>
                  <a:gd name="adj2" fmla="val 65273"/>
                </a:avLst>
              </a:prstGeom>
              <a:solidFill>
                <a:srgbClr val="FF0000"/>
              </a:solidFill>
              <a:ln w="9525">
                <a:solidFill>
                  <a:srgbClr val="FFC3E1"/>
                </a:solidFill>
                <a:miter lim="800000"/>
                <a:headEnd/>
                <a:tailEnd/>
              </a:ln>
            </p:spPr>
            <p:txBody>
              <a:bodyPr wrap="none" anchor="ctr"/>
              <a:lstStyle/>
              <a:p>
                <a:endParaRPr lang="el-GR" b="1">
                  <a:solidFill>
                    <a:srgbClr val="FFFF00"/>
                  </a:solidFill>
                </a:endParaRPr>
              </a:p>
            </p:txBody>
          </p:sp>
          <p:sp>
            <p:nvSpPr>
              <p:cNvPr id="106" name="AutoShape 13"/>
              <p:cNvSpPr>
                <a:spLocks noChangeAspect="1" noChangeArrowheads="1"/>
              </p:cNvSpPr>
              <p:nvPr/>
            </p:nvSpPr>
            <p:spPr bwMode="auto">
              <a:xfrm>
                <a:off x="2163" y="1543"/>
                <a:ext cx="678" cy="133"/>
              </a:xfrm>
              <a:prstGeom prst="rightArrow">
                <a:avLst>
                  <a:gd name="adj1" fmla="val 50000"/>
                  <a:gd name="adj2" fmla="val 127444"/>
                </a:avLst>
              </a:prstGeom>
              <a:solidFill>
                <a:srgbClr val="FF0000"/>
              </a:solidFill>
              <a:ln w="9525">
                <a:solidFill>
                  <a:srgbClr val="FFC3E1"/>
                </a:solidFill>
                <a:miter lim="800000"/>
                <a:headEnd/>
                <a:tailEnd/>
              </a:ln>
            </p:spPr>
            <p:txBody>
              <a:bodyPr wrap="none" anchor="ctr"/>
              <a:lstStyle/>
              <a:p>
                <a:endParaRPr lang="el-GR" b="1"/>
              </a:p>
            </p:txBody>
          </p:sp>
          <p:sp>
            <p:nvSpPr>
              <p:cNvPr id="107" name="Freeform 14"/>
              <p:cNvSpPr>
                <a:spLocks noChangeAspect="1"/>
              </p:cNvSpPr>
              <p:nvPr/>
            </p:nvSpPr>
            <p:spPr bwMode="auto">
              <a:xfrm>
                <a:off x="1559" y="2592"/>
                <a:ext cx="592" cy="470"/>
              </a:xfrm>
              <a:custGeom>
                <a:avLst/>
                <a:gdLst>
                  <a:gd name="T0" fmla="*/ 0 w 592"/>
                  <a:gd name="T1" fmla="*/ 463 h 470"/>
                  <a:gd name="T2" fmla="*/ 90 w 592"/>
                  <a:gd name="T3" fmla="*/ 409 h 470"/>
                  <a:gd name="T4" fmla="*/ 154 w 592"/>
                  <a:gd name="T5" fmla="*/ 232 h 470"/>
                  <a:gd name="T6" fmla="*/ 214 w 592"/>
                  <a:gd name="T7" fmla="*/ 43 h 470"/>
                  <a:gd name="T8" fmla="*/ 334 w 592"/>
                  <a:gd name="T9" fmla="*/ 44 h 470"/>
                  <a:gd name="T10" fmla="*/ 418 w 592"/>
                  <a:gd name="T11" fmla="*/ 308 h 470"/>
                  <a:gd name="T12" fmla="*/ 504 w 592"/>
                  <a:gd name="T13" fmla="*/ 443 h 470"/>
                  <a:gd name="T14" fmla="*/ 592 w 592"/>
                  <a:gd name="T15" fmla="*/ 469 h 470"/>
                  <a:gd name="T16" fmla="*/ 0 60000 65536"/>
                  <a:gd name="T17" fmla="*/ 0 60000 65536"/>
                  <a:gd name="T18" fmla="*/ 0 60000 65536"/>
                  <a:gd name="T19" fmla="*/ 0 60000 65536"/>
                  <a:gd name="T20" fmla="*/ 0 60000 65536"/>
                  <a:gd name="T21" fmla="*/ 0 60000 65536"/>
                  <a:gd name="T22" fmla="*/ 0 60000 65536"/>
                  <a:gd name="T23" fmla="*/ 0 60000 65536"/>
                  <a:gd name="T24" fmla="*/ 0 w 592"/>
                  <a:gd name="T25" fmla="*/ 0 h 470"/>
                  <a:gd name="T26" fmla="*/ 592 w 592"/>
                  <a:gd name="T27" fmla="*/ 470 h 4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2" h="470">
                    <a:moveTo>
                      <a:pt x="0" y="463"/>
                    </a:moveTo>
                    <a:cubicBezTo>
                      <a:pt x="15" y="454"/>
                      <a:pt x="64" y="447"/>
                      <a:pt x="90" y="409"/>
                    </a:cubicBezTo>
                    <a:cubicBezTo>
                      <a:pt x="116" y="371"/>
                      <a:pt x="133" y="293"/>
                      <a:pt x="154" y="232"/>
                    </a:cubicBezTo>
                    <a:cubicBezTo>
                      <a:pt x="175" y="171"/>
                      <a:pt x="184" y="74"/>
                      <a:pt x="214" y="43"/>
                    </a:cubicBezTo>
                    <a:cubicBezTo>
                      <a:pt x="244" y="12"/>
                      <a:pt x="300" y="0"/>
                      <a:pt x="334" y="44"/>
                    </a:cubicBezTo>
                    <a:cubicBezTo>
                      <a:pt x="368" y="88"/>
                      <a:pt x="390" y="242"/>
                      <a:pt x="418" y="308"/>
                    </a:cubicBezTo>
                    <a:cubicBezTo>
                      <a:pt x="446" y="374"/>
                      <a:pt x="475" y="416"/>
                      <a:pt x="504" y="443"/>
                    </a:cubicBezTo>
                    <a:cubicBezTo>
                      <a:pt x="533" y="470"/>
                      <a:pt x="574" y="464"/>
                      <a:pt x="592" y="469"/>
                    </a:cubicBezTo>
                  </a:path>
                </a:pathLst>
              </a:custGeom>
              <a:noFill/>
              <a:ln w="19050">
                <a:solidFill>
                  <a:srgbClr val="FF0000"/>
                </a:solidFill>
                <a:round/>
                <a:headEnd/>
                <a:tailEnd/>
              </a:ln>
            </p:spPr>
            <p:txBody>
              <a:bodyPr wrap="none" anchor="ctr"/>
              <a:lstStyle/>
              <a:p>
                <a:endParaRPr lang="el-GR" b="1"/>
              </a:p>
            </p:txBody>
          </p:sp>
        </p:grpSp>
        <p:sp>
          <p:nvSpPr>
            <p:cNvPr id="118" name="Rectangle 58"/>
            <p:cNvSpPr>
              <a:spLocks noChangeArrowheads="1"/>
            </p:cNvSpPr>
            <p:nvPr/>
          </p:nvSpPr>
          <p:spPr bwMode="auto">
            <a:xfrm>
              <a:off x="257175" y="5170488"/>
              <a:ext cx="3454792" cy="400110"/>
            </a:xfrm>
            <a:prstGeom prst="rect">
              <a:avLst/>
            </a:prstGeom>
            <a:noFill/>
            <a:ln w="9525">
              <a:noFill/>
              <a:miter lim="800000"/>
              <a:headEnd/>
              <a:tailEnd/>
            </a:ln>
          </p:spPr>
          <p:txBody>
            <a:bodyPr wrap="none">
              <a:spAutoFit/>
            </a:bodyPr>
            <a:lstStyle/>
            <a:p>
              <a:pPr eaLnBrk="0" hangingPunct="0">
                <a:spcBef>
                  <a:spcPct val="50000"/>
                </a:spcBef>
              </a:pPr>
              <a:r>
                <a:rPr lang="el-GR" sz="2000" dirty="0">
                  <a:solidFill>
                    <a:srgbClr val="17375E"/>
                  </a:solidFill>
                  <a:cs typeface="Times New Roman" pitchFamily="18" charset="0"/>
                </a:rPr>
                <a:t>Σκληρά αγγεία</a:t>
              </a:r>
              <a:r>
                <a:rPr lang="en-GB" sz="2000" dirty="0">
                  <a:solidFill>
                    <a:srgbClr val="17375E"/>
                  </a:solidFill>
                  <a:cs typeface="Times New Roman" pitchFamily="18" charset="0"/>
                </a:rPr>
                <a:t> </a:t>
              </a:r>
              <a:r>
                <a:rPr lang="en-GB" sz="2000" dirty="0">
                  <a:solidFill>
                    <a:srgbClr val="17375E"/>
                  </a:solidFill>
                  <a:cs typeface="Times New Roman" pitchFamily="18" charset="0"/>
                  <a:sym typeface="Symbol" pitchFamily="18" charset="2"/>
                </a:rPr>
                <a:t> </a:t>
              </a:r>
              <a:r>
                <a:rPr lang="el-GR" sz="2000" dirty="0">
                  <a:solidFill>
                    <a:srgbClr val="17375E"/>
                  </a:solidFill>
                  <a:cs typeface="Times New Roman" pitchFamily="18" charset="0"/>
                  <a:sym typeface="Symbol" pitchFamily="18" charset="2"/>
                </a:rPr>
                <a:t>υψηλή </a:t>
              </a:r>
              <a:r>
                <a:rPr lang="en-US" sz="2000" dirty="0">
                  <a:solidFill>
                    <a:srgbClr val="17375E"/>
                  </a:solidFill>
                  <a:cs typeface="Times New Roman" pitchFamily="18" charset="0"/>
                  <a:sym typeface="Symbol" pitchFamily="18" charset="2"/>
                </a:rPr>
                <a:t>PWV</a:t>
              </a:r>
              <a:endParaRPr lang="en-GB" sz="2000" dirty="0">
                <a:solidFill>
                  <a:srgbClr val="17375E"/>
                </a:solidFill>
                <a:cs typeface="Times New Roman" pitchFamily="18" charset="0"/>
              </a:endParaRPr>
            </a:p>
          </p:txBody>
        </p:sp>
      </p:grpSp>
      <p:sp>
        <p:nvSpPr>
          <p:cNvPr id="50" name="TextBox 4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52" name="TextBox 51"/>
          <p:cNvSpPr txBox="1"/>
          <p:nvPr/>
        </p:nvSpPr>
        <p:spPr>
          <a:xfrm>
            <a:off x="237412" y="1355329"/>
            <a:ext cx="8819109" cy="830997"/>
          </a:xfrm>
          <a:prstGeom prst="rect">
            <a:avLst/>
          </a:prstGeom>
          <a:noFill/>
        </p:spPr>
        <p:txBody>
          <a:bodyPr wrap="square" rtlCol="0">
            <a:spAutoFit/>
          </a:bodyPr>
          <a:lstStyle/>
          <a:p>
            <a:r>
              <a:rPr lang="el-GR" sz="2400" dirty="0" smtClean="0">
                <a:solidFill>
                  <a:schemeClr val="tx2">
                    <a:lumMod val="75000"/>
                  </a:schemeClr>
                </a:solidFill>
              </a:rPr>
              <a:t>Ελαστικότητα (σκληρία) αρτηριών / ταχύτητα σφυγμικού κύματος</a:t>
            </a:r>
            <a:r>
              <a:rPr lang="en-US" sz="2400" dirty="0" smtClean="0">
                <a:solidFill>
                  <a:schemeClr val="tx2">
                    <a:lumMod val="75000"/>
                  </a:schemeClr>
                </a:solidFill>
              </a:rPr>
              <a:t> -</a:t>
            </a:r>
          </a:p>
          <a:p>
            <a:r>
              <a:rPr lang="en-US" sz="2400" dirty="0">
                <a:solidFill>
                  <a:schemeClr val="tx2">
                    <a:lumMod val="75000"/>
                  </a:schemeClr>
                </a:solidFill>
              </a:rPr>
              <a:t>p</a:t>
            </a:r>
            <a:r>
              <a:rPr lang="en-US" sz="2400" dirty="0" smtClean="0">
                <a:solidFill>
                  <a:schemeClr val="tx2">
                    <a:lumMod val="75000"/>
                  </a:schemeClr>
                </a:solidFill>
              </a:rPr>
              <a:t>ulse wave velocity (PWV)</a:t>
            </a:r>
            <a:endParaRPr lang="el-GR" sz="2200" dirty="0" smtClean="0">
              <a:solidFill>
                <a:srgbClr val="953735"/>
              </a:solidFill>
            </a:endParaRPr>
          </a:p>
        </p:txBody>
      </p:sp>
      <p:sp>
        <p:nvSpPr>
          <p:cNvPr id="53" name="TextBox 52"/>
          <p:cNvSpPr txBox="1"/>
          <p:nvPr/>
        </p:nvSpPr>
        <p:spPr>
          <a:xfrm>
            <a:off x="7753350" y="1130304"/>
            <a:ext cx="1434044" cy="307777"/>
          </a:xfrm>
          <a:prstGeom prst="rect">
            <a:avLst/>
          </a:prstGeom>
          <a:noFill/>
        </p:spPr>
        <p:txBody>
          <a:bodyPr wrap="none" rtlCol="0">
            <a:spAutoFit/>
          </a:bodyPr>
          <a:lstStyle/>
          <a:p>
            <a:r>
              <a:rPr lang="en-US" sz="1400" i="1" dirty="0" smtClean="0"/>
              <a:t>Papaioannou TG</a:t>
            </a:r>
            <a:endParaRPr lang="en-US" sz="1400" i="1" dirty="0"/>
          </a:p>
        </p:txBody>
      </p:sp>
      <p:cxnSp>
        <p:nvCxnSpPr>
          <p:cNvPr id="25" name="Straight Connector 24"/>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27" name="Picture 26"/>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8" name="TextBox 2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9" name="TextBox 2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571592220"/>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303" y="2062848"/>
            <a:ext cx="7655109" cy="471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TextBox 9"/>
          <p:cNvSpPr txBox="1"/>
          <p:nvPr/>
        </p:nvSpPr>
        <p:spPr>
          <a:xfrm>
            <a:off x="7753350" y="1130304"/>
            <a:ext cx="1434044" cy="307777"/>
          </a:xfrm>
          <a:prstGeom prst="rect">
            <a:avLst/>
          </a:prstGeom>
          <a:noFill/>
        </p:spPr>
        <p:txBody>
          <a:bodyPr wrap="none" rtlCol="0">
            <a:spAutoFit/>
          </a:bodyPr>
          <a:lstStyle/>
          <a:p>
            <a:r>
              <a:rPr lang="en-US" sz="1400" i="1" dirty="0" smtClean="0"/>
              <a:t>Papaioannou TG</a:t>
            </a:r>
            <a:endParaRPr lang="en-US" sz="1400" i="1" dirty="0"/>
          </a:p>
        </p:txBody>
      </p:sp>
      <p:sp>
        <p:nvSpPr>
          <p:cNvPr id="17" name="TextBox 16"/>
          <p:cNvSpPr txBox="1"/>
          <p:nvPr/>
        </p:nvSpPr>
        <p:spPr>
          <a:xfrm>
            <a:off x="237412" y="1355329"/>
            <a:ext cx="8819109" cy="830997"/>
          </a:xfrm>
          <a:prstGeom prst="rect">
            <a:avLst/>
          </a:prstGeom>
          <a:noFill/>
        </p:spPr>
        <p:txBody>
          <a:bodyPr wrap="square" rtlCol="0">
            <a:spAutoFit/>
          </a:bodyPr>
          <a:lstStyle/>
          <a:p>
            <a:r>
              <a:rPr lang="el-GR" sz="2400" dirty="0" smtClean="0">
                <a:solidFill>
                  <a:schemeClr val="tx2">
                    <a:lumMod val="75000"/>
                  </a:schemeClr>
                </a:solidFill>
              </a:rPr>
              <a:t>Ελαστικότητα (σκληρία) αρτηριών / ταχύτητα σφυγμικού κύματος</a:t>
            </a:r>
            <a:r>
              <a:rPr lang="en-US" sz="2400" dirty="0" smtClean="0">
                <a:solidFill>
                  <a:schemeClr val="tx2">
                    <a:lumMod val="75000"/>
                  </a:schemeClr>
                </a:solidFill>
              </a:rPr>
              <a:t> -</a:t>
            </a:r>
          </a:p>
          <a:p>
            <a:r>
              <a:rPr lang="en-US" sz="2400" dirty="0">
                <a:solidFill>
                  <a:schemeClr val="tx2">
                    <a:lumMod val="75000"/>
                  </a:schemeClr>
                </a:solidFill>
              </a:rPr>
              <a:t>p</a:t>
            </a:r>
            <a:r>
              <a:rPr lang="en-US" sz="2400" dirty="0" smtClean="0">
                <a:solidFill>
                  <a:schemeClr val="tx2">
                    <a:lumMod val="75000"/>
                  </a:schemeClr>
                </a:solidFill>
              </a:rPr>
              <a:t>ulse wave velocity (PWV) -</a:t>
            </a:r>
            <a:r>
              <a:rPr lang="el-GR" sz="2400" dirty="0" smtClean="0">
                <a:solidFill>
                  <a:schemeClr val="tx2">
                    <a:lumMod val="75000"/>
                  </a:schemeClr>
                </a:solidFill>
              </a:rPr>
              <a:t> </a:t>
            </a:r>
            <a:r>
              <a:rPr lang="en-US" sz="2400" dirty="0" smtClean="0">
                <a:solidFill>
                  <a:schemeClr val="tx2">
                    <a:lumMod val="75000"/>
                  </a:schemeClr>
                </a:solidFill>
              </a:rPr>
              <a:t>m/sec</a:t>
            </a:r>
            <a:endParaRPr lang="el-GR" sz="2200" dirty="0" smtClean="0">
              <a:solidFill>
                <a:srgbClr val="953735"/>
              </a:solidFill>
            </a:endParaRPr>
          </a:p>
        </p:txBody>
      </p:sp>
      <p:cxnSp>
        <p:nvCxnSpPr>
          <p:cNvPr id="14" name="Straight Connector 13"/>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20" name="Picture 19"/>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1" name="TextBox 20"/>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2" name="TextBox 21"/>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649272322"/>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0579" name="Object 3"/>
          <p:cNvGraphicFramePr>
            <a:graphicFrameLocks noChangeAspect="1"/>
          </p:cNvGraphicFramePr>
          <p:nvPr>
            <p:extLst>
              <p:ext uri="{D42A27DB-BD31-4B8C-83A1-F6EECF244321}">
                <p14:modId xmlns:p14="http://schemas.microsoft.com/office/powerpoint/2010/main" val="2008063729"/>
              </p:ext>
            </p:extLst>
          </p:nvPr>
        </p:nvGraphicFramePr>
        <p:xfrm>
          <a:off x="6637892" y="1531087"/>
          <a:ext cx="2309258" cy="5152287"/>
        </p:xfrm>
        <a:graphic>
          <a:graphicData uri="http://schemas.openxmlformats.org/presentationml/2006/ole">
            <mc:AlternateContent xmlns:mc="http://schemas.openxmlformats.org/markup-compatibility/2006">
              <mc:Choice xmlns:v="urn:schemas-microsoft-com:vml" Requires="v">
                <p:oleObj spid="_x0000_s13590" name="Image" r:id="rId3" imgW="3022222" imgH="6692063" progId="">
                  <p:embed/>
                </p:oleObj>
              </mc:Choice>
              <mc:Fallback>
                <p:oleObj name="Image" r:id="rId3" imgW="3022222" imgH="669206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892" y="1531087"/>
                        <a:ext cx="2309258" cy="5152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0580" name="Oval 4"/>
          <p:cNvSpPr>
            <a:spLocks noChangeArrowheads="1"/>
          </p:cNvSpPr>
          <p:nvPr/>
        </p:nvSpPr>
        <p:spPr bwMode="auto">
          <a:xfrm>
            <a:off x="7543800" y="2092471"/>
            <a:ext cx="209550" cy="20955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80581" name="Oval 5"/>
          <p:cNvSpPr>
            <a:spLocks noChangeArrowheads="1"/>
          </p:cNvSpPr>
          <p:nvPr/>
        </p:nvSpPr>
        <p:spPr bwMode="auto">
          <a:xfrm>
            <a:off x="7753350" y="3562350"/>
            <a:ext cx="209550" cy="20955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80583" name="Oval 7"/>
          <p:cNvSpPr>
            <a:spLocks noChangeArrowheads="1"/>
          </p:cNvSpPr>
          <p:nvPr/>
        </p:nvSpPr>
        <p:spPr bwMode="auto">
          <a:xfrm rot="21153192">
            <a:off x="7668005" y="2273791"/>
            <a:ext cx="189374" cy="1340303"/>
          </a:xfrm>
          <a:prstGeom prst="ellipse">
            <a:avLst/>
          </a:prstGeom>
          <a:solidFill>
            <a:srgbClr val="FFFF00">
              <a:alpha val="60001"/>
            </a:srgbClr>
          </a:solidFill>
          <a:ln w="9525">
            <a:solidFill>
              <a:schemeClr val="tx1"/>
            </a:solidFill>
            <a:round/>
            <a:headEnd/>
            <a:tailEnd/>
          </a:ln>
          <a:effectLst/>
        </p:spPr>
        <p:txBody>
          <a:bodyPr wrap="none" anchor="ctr"/>
          <a:lstStyle/>
          <a:p>
            <a:endParaRPr lang="el-GR"/>
          </a:p>
        </p:txBody>
      </p:sp>
      <p:sp>
        <p:nvSpPr>
          <p:cNvPr id="280585" name="Text Box 9"/>
          <p:cNvSpPr txBox="1">
            <a:spLocks noChangeArrowheads="1"/>
          </p:cNvSpPr>
          <p:nvPr/>
        </p:nvSpPr>
        <p:spPr bwMode="auto">
          <a:xfrm>
            <a:off x="0" y="6553200"/>
            <a:ext cx="5711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400">
                <a:solidFill>
                  <a:srgbClr val="CCECFF"/>
                </a:solidFill>
              </a:rPr>
              <a:t>Μονάδα Βιοϊατρικής Τεχνολογίας, Ιπποκράτειο Γ.Ν.Α.</a:t>
            </a:r>
          </a:p>
        </p:txBody>
      </p:sp>
      <p:sp>
        <p:nvSpPr>
          <p:cNvPr id="17" name="TextBox 1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9" name="TextBox 18"/>
          <p:cNvSpPr txBox="1"/>
          <p:nvPr/>
        </p:nvSpPr>
        <p:spPr>
          <a:xfrm>
            <a:off x="7753350" y="1130304"/>
            <a:ext cx="1434044" cy="307777"/>
          </a:xfrm>
          <a:prstGeom prst="rect">
            <a:avLst/>
          </a:prstGeom>
          <a:noFill/>
        </p:spPr>
        <p:txBody>
          <a:bodyPr wrap="none" rtlCol="0">
            <a:spAutoFit/>
          </a:bodyPr>
          <a:lstStyle/>
          <a:p>
            <a:r>
              <a:rPr lang="en-US" sz="1400" i="1" dirty="0" smtClean="0"/>
              <a:t>Papaioannou TG</a:t>
            </a:r>
            <a:endParaRPr lang="en-US" sz="1400" i="1" dirty="0"/>
          </a:p>
        </p:txBody>
      </p:sp>
      <p:sp>
        <p:nvSpPr>
          <p:cNvPr id="22" name="Text Box 6"/>
          <p:cNvSpPr txBox="1">
            <a:spLocks noChangeArrowheads="1"/>
          </p:cNvSpPr>
          <p:nvPr/>
        </p:nvSpPr>
        <p:spPr bwMode="auto">
          <a:xfrm>
            <a:off x="590550" y="2844800"/>
            <a:ext cx="305724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buFont typeface="Courier New"/>
              <a:buChar char="o"/>
            </a:pPr>
            <a:r>
              <a:rPr lang="en-US" altLang="el-GR" sz="2000" dirty="0">
                <a:solidFill>
                  <a:schemeClr val="tx2">
                    <a:lumMod val="75000"/>
                  </a:schemeClr>
                </a:solidFill>
              </a:rPr>
              <a:t>Carotid-to-femoral </a:t>
            </a:r>
            <a:r>
              <a:rPr lang="en-US" altLang="el-GR" sz="2000" dirty="0" smtClean="0">
                <a:solidFill>
                  <a:schemeClr val="tx2">
                    <a:lumMod val="75000"/>
                  </a:schemeClr>
                </a:solidFill>
              </a:rPr>
              <a:t>PWV</a:t>
            </a:r>
          </a:p>
          <a:p>
            <a:pPr marL="342900" indent="-342900">
              <a:buFont typeface="Courier New"/>
              <a:buChar char="o"/>
            </a:pPr>
            <a:endParaRPr lang="en-US" altLang="el-GR" sz="2000" dirty="0" smtClean="0">
              <a:solidFill>
                <a:schemeClr val="tx2">
                  <a:lumMod val="75000"/>
                </a:schemeClr>
              </a:solidFill>
            </a:endParaRPr>
          </a:p>
        </p:txBody>
      </p:sp>
      <p:sp>
        <p:nvSpPr>
          <p:cNvPr id="23" name="TextBox 22"/>
          <p:cNvSpPr txBox="1"/>
          <p:nvPr/>
        </p:nvSpPr>
        <p:spPr>
          <a:xfrm>
            <a:off x="237412" y="1366345"/>
            <a:ext cx="8728788" cy="1200328"/>
          </a:xfrm>
          <a:prstGeom prst="rect">
            <a:avLst/>
          </a:prstGeom>
          <a:noFill/>
        </p:spPr>
        <p:txBody>
          <a:bodyPr wrap="square" rtlCol="0">
            <a:spAutoFit/>
          </a:bodyPr>
          <a:lstStyle/>
          <a:p>
            <a:r>
              <a:rPr lang="el-GR" sz="2400" dirty="0" smtClean="0">
                <a:solidFill>
                  <a:srgbClr val="17375E"/>
                </a:solidFill>
              </a:rPr>
              <a:t>Αρτηριοσκλήρυνση</a:t>
            </a:r>
            <a:r>
              <a:rPr lang="en-US" sz="2400" dirty="0" smtClean="0">
                <a:solidFill>
                  <a:srgbClr val="17375E"/>
                </a:solidFill>
              </a:rPr>
              <a:t> / </a:t>
            </a:r>
            <a:r>
              <a:rPr lang="en-US" sz="2400" dirty="0" smtClean="0">
                <a:solidFill>
                  <a:schemeClr val="tx2">
                    <a:lumMod val="75000"/>
                  </a:schemeClr>
                </a:solidFill>
              </a:rPr>
              <a:t> </a:t>
            </a:r>
            <a:r>
              <a:rPr lang="el-GR" sz="2400" dirty="0" smtClean="0">
                <a:solidFill>
                  <a:schemeClr val="tx2">
                    <a:lumMod val="75000"/>
                  </a:schemeClr>
                </a:solidFill>
              </a:rPr>
              <a:t>μέτρηση ελαστικότητας </a:t>
            </a:r>
            <a:r>
              <a:rPr lang="el-GR" sz="2400" dirty="0">
                <a:solidFill>
                  <a:schemeClr val="tx2">
                    <a:lumMod val="75000"/>
                  </a:schemeClr>
                </a:solidFill>
              </a:rPr>
              <a:t>(</a:t>
            </a:r>
            <a:r>
              <a:rPr lang="el-GR" sz="2400" dirty="0" smtClean="0">
                <a:solidFill>
                  <a:schemeClr val="tx2">
                    <a:lumMod val="75000"/>
                  </a:schemeClr>
                </a:solidFill>
              </a:rPr>
              <a:t>σκληρίας) </a:t>
            </a:r>
          </a:p>
          <a:p>
            <a:r>
              <a:rPr lang="el-GR" sz="2400" dirty="0" smtClean="0">
                <a:solidFill>
                  <a:schemeClr val="tx2">
                    <a:lumMod val="75000"/>
                  </a:schemeClr>
                </a:solidFill>
              </a:rPr>
              <a:t>αρτηριών </a:t>
            </a:r>
            <a:r>
              <a:rPr lang="el-GR" sz="2400" dirty="0">
                <a:solidFill>
                  <a:schemeClr val="tx2">
                    <a:lumMod val="75000"/>
                  </a:schemeClr>
                </a:solidFill>
              </a:rPr>
              <a:t>/ </a:t>
            </a:r>
            <a:r>
              <a:rPr lang="el-GR" sz="2400" dirty="0" smtClean="0">
                <a:solidFill>
                  <a:schemeClr val="tx2">
                    <a:lumMod val="75000"/>
                  </a:schemeClr>
                </a:solidFill>
              </a:rPr>
              <a:t>ταχύτητα </a:t>
            </a:r>
            <a:r>
              <a:rPr lang="el-GR" sz="2400" dirty="0">
                <a:solidFill>
                  <a:schemeClr val="tx2">
                    <a:lumMod val="75000"/>
                  </a:schemeClr>
                </a:solidFill>
              </a:rPr>
              <a:t>σφυγμικού κύματος</a:t>
            </a:r>
            <a:r>
              <a:rPr lang="en-US" sz="2400" dirty="0">
                <a:solidFill>
                  <a:schemeClr val="tx2">
                    <a:lumMod val="75000"/>
                  </a:schemeClr>
                </a:solidFill>
              </a:rPr>
              <a:t> </a:t>
            </a:r>
            <a:r>
              <a:rPr lang="el-GR" sz="2400" dirty="0">
                <a:solidFill>
                  <a:schemeClr val="tx2">
                    <a:lumMod val="75000"/>
                  </a:schemeClr>
                </a:solidFill>
              </a:rPr>
              <a:t> </a:t>
            </a:r>
            <a:r>
              <a:rPr lang="el-GR" sz="2400" dirty="0" smtClean="0">
                <a:solidFill>
                  <a:schemeClr val="tx2">
                    <a:lumMod val="75000"/>
                  </a:schemeClr>
                </a:solidFill>
              </a:rPr>
              <a:t>-</a:t>
            </a:r>
          </a:p>
          <a:p>
            <a:r>
              <a:rPr lang="en-US" sz="2400" dirty="0" smtClean="0">
                <a:solidFill>
                  <a:schemeClr val="tx2">
                    <a:lumMod val="75000"/>
                  </a:schemeClr>
                </a:solidFill>
              </a:rPr>
              <a:t>pulse </a:t>
            </a:r>
            <a:r>
              <a:rPr lang="en-US" sz="2400" dirty="0">
                <a:solidFill>
                  <a:schemeClr val="tx2">
                    <a:lumMod val="75000"/>
                  </a:schemeClr>
                </a:solidFill>
              </a:rPr>
              <a:t>wave velocity (PWV</a:t>
            </a:r>
            <a:r>
              <a:rPr lang="en-US" sz="2400" dirty="0" smtClean="0">
                <a:solidFill>
                  <a:schemeClr val="tx2">
                    <a:lumMod val="75000"/>
                  </a:schemeClr>
                </a:solidFill>
              </a:rPr>
              <a:t>)</a:t>
            </a:r>
            <a:endParaRPr lang="el-GR" sz="2200" dirty="0">
              <a:solidFill>
                <a:srgbClr val="953735"/>
              </a:solidFill>
            </a:endParaRPr>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24" name="Picture 23"/>
          <p:cNvPicPr/>
          <p:nvPr/>
        </p:nvPicPr>
        <p:blipFill>
          <a:blip r:embed="rId5">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5" name="TextBox 24"/>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6" name="TextBox 25"/>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4847702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0580"/>
                                        </p:tgtEl>
                                        <p:attrNameLst>
                                          <p:attrName>style.visibility</p:attrName>
                                        </p:attrNameLst>
                                      </p:cBhvr>
                                      <p:to>
                                        <p:strVal val="visible"/>
                                      </p:to>
                                    </p:set>
                                    <p:animEffect transition="in" filter="box(in)">
                                      <p:cBhvr>
                                        <p:cTn id="7" dur="500"/>
                                        <p:tgtEl>
                                          <p:spTgt spid="28058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80581"/>
                                        </p:tgtEl>
                                        <p:attrNameLst>
                                          <p:attrName>style.visibility</p:attrName>
                                        </p:attrNameLst>
                                      </p:cBhvr>
                                      <p:to>
                                        <p:strVal val="visible"/>
                                      </p:to>
                                    </p:set>
                                    <p:animEffect transition="in" filter="box(in)">
                                      <p:cBhvr>
                                        <p:cTn id="10" dur="500"/>
                                        <p:tgtEl>
                                          <p:spTgt spid="28058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80583"/>
                                        </p:tgtEl>
                                        <p:attrNameLst>
                                          <p:attrName>style.visibility</p:attrName>
                                        </p:attrNameLst>
                                      </p:cBhvr>
                                      <p:to>
                                        <p:strVal val="visible"/>
                                      </p:to>
                                    </p:set>
                                    <p:animEffect transition="in" filter="wipe(up)">
                                      <p:cBhvr>
                                        <p:cTn id="15" dur="500"/>
                                        <p:tgtEl>
                                          <p:spTgt spid="280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0" grpId="0" animBg="1"/>
      <p:bldP spid="280581" grpId="0" animBg="1"/>
      <p:bldP spid="28058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0579" name="Object 3"/>
          <p:cNvGraphicFramePr>
            <a:graphicFrameLocks noChangeAspect="1"/>
          </p:cNvGraphicFramePr>
          <p:nvPr>
            <p:extLst>
              <p:ext uri="{D42A27DB-BD31-4B8C-83A1-F6EECF244321}">
                <p14:modId xmlns:p14="http://schemas.microsoft.com/office/powerpoint/2010/main" val="2695691260"/>
              </p:ext>
            </p:extLst>
          </p:nvPr>
        </p:nvGraphicFramePr>
        <p:xfrm>
          <a:off x="6637892" y="1531087"/>
          <a:ext cx="2309258" cy="5152287"/>
        </p:xfrm>
        <a:graphic>
          <a:graphicData uri="http://schemas.openxmlformats.org/presentationml/2006/ole">
            <mc:AlternateContent xmlns:mc="http://schemas.openxmlformats.org/markup-compatibility/2006">
              <mc:Choice xmlns:v="urn:schemas-microsoft-com:vml" Requires="v">
                <p:oleObj spid="_x0000_s14614" name="Image" r:id="rId3" imgW="3022222" imgH="6692063" progId="">
                  <p:embed/>
                </p:oleObj>
              </mc:Choice>
              <mc:Fallback>
                <p:oleObj name="Image" r:id="rId3" imgW="3022222" imgH="669206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892" y="1531087"/>
                        <a:ext cx="2309258" cy="5152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0582" name="Text Box 6"/>
          <p:cNvSpPr txBox="1">
            <a:spLocks noChangeArrowheads="1"/>
          </p:cNvSpPr>
          <p:nvPr/>
        </p:nvSpPr>
        <p:spPr bwMode="auto">
          <a:xfrm>
            <a:off x="438150" y="1905000"/>
            <a:ext cx="3621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sz="2400" b="1">
                <a:solidFill>
                  <a:srgbClr val="FFFFFF"/>
                </a:solidFill>
              </a:rPr>
              <a:t>Carotid-to-femoral PWV</a:t>
            </a:r>
            <a:endParaRPr lang="el-GR" altLang="el-GR" sz="2400" b="1">
              <a:solidFill>
                <a:srgbClr val="FFFFFF"/>
              </a:solidFill>
            </a:endParaRPr>
          </a:p>
        </p:txBody>
      </p:sp>
      <p:sp>
        <p:nvSpPr>
          <p:cNvPr id="280583" name="Oval 7"/>
          <p:cNvSpPr>
            <a:spLocks noChangeArrowheads="1"/>
          </p:cNvSpPr>
          <p:nvPr/>
        </p:nvSpPr>
        <p:spPr bwMode="auto">
          <a:xfrm rot="1123199">
            <a:off x="7211139" y="2189498"/>
            <a:ext cx="177146" cy="1945768"/>
          </a:xfrm>
          <a:prstGeom prst="ellipse">
            <a:avLst/>
          </a:prstGeom>
          <a:solidFill>
            <a:srgbClr val="FFFF00">
              <a:alpha val="60001"/>
            </a:srgbClr>
          </a:solidFill>
          <a:ln w="9525">
            <a:solidFill>
              <a:schemeClr val="tx1"/>
            </a:solidFill>
            <a:round/>
            <a:headEnd/>
            <a:tailEnd/>
          </a:ln>
          <a:effectLst/>
        </p:spPr>
        <p:txBody>
          <a:bodyPr wrap="none" anchor="ctr"/>
          <a:lstStyle/>
          <a:p>
            <a:endParaRPr lang="el-GR"/>
          </a:p>
        </p:txBody>
      </p:sp>
      <p:sp>
        <p:nvSpPr>
          <p:cNvPr id="280585" name="Text Box 9"/>
          <p:cNvSpPr txBox="1">
            <a:spLocks noChangeArrowheads="1"/>
          </p:cNvSpPr>
          <p:nvPr/>
        </p:nvSpPr>
        <p:spPr bwMode="auto">
          <a:xfrm>
            <a:off x="0" y="6553200"/>
            <a:ext cx="5711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400">
                <a:solidFill>
                  <a:srgbClr val="CCECFF"/>
                </a:solidFill>
              </a:rPr>
              <a:t>Μονάδα Βιοϊατρικής Τεχνολογίας, Ιπποκράτειο Γ.Ν.Α.</a:t>
            </a:r>
          </a:p>
        </p:txBody>
      </p:sp>
      <p:sp>
        <p:nvSpPr>
          <p:cNvPr id="280581" name="Oval 5"/>
          <p:cNvSpPr>
            <a:spLocks noChangeArrowheads="1"/>
          </p:cNvSpPr>
          <p:nvPr/>
        </p:nvSpPr>
        <p:spPr bwMode="auto">
          <a:xfrm>
            <a:off x="6838950" y="3913224"/>
            <a:ext cx="209550" cy="20955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80580" name="Oval 4"/>
          <p:cNvSpPr>
            <a:spLocks noChangeArrowheads="1"/>
          </p:cNvSpPr>
          <p:nvPr/>
        </p:nvSpPr>
        <p:spPr bwMode="auto">
          <a:xfrm>
            <a:off x="7543800" y="2092471"/>
            <a:ext cx="209550" cy="20955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8" name="TextBox 17"/>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20" name="TextBox 19"/>
          <p:cNvSpPr txBox="1"/>
          <p:nvPr/>
        </p:nvSpPr>
        <p:spPr>
          <a:xfrm>
            <a:off x="7753350" y="1130304"/>
            <a:ext cx="1434044" cy="307777"/>
          </a:xfrm>
          <a:prstGeom prst="rect">
            <a:avLst/>
          </a:prstGeom>
          <a:noFill/>
        </p:spPr>
        <p:txBody>
          <a:bodyPr wrap="none" rtlCol="0">
            <a:spAutoFit/>
          </a:bodyPr>
          <a:lstStyle/>
          <a:p>
            <a:r>
              <a:rPr lang="en-US" sz="1400" i="1" dirty="0" smtClean="0"/>
              <a:t>Papaioannou TG</a:t>
            </a:r>
            <a:endParaRPr lang="en-US" sz="1400" i="1" dirty="0"/>
          </a:p>
        </p:txBody>
      </p:sp>
      <p:sp>
        <p:nvSpPr>
          <p:cNvPr id="23" name="Text Box 6"/>
          <p:cNvSpPr txBox="1">
            <a:spLocks noChangeArrowheads="1"/>
          </p:cNvSpPr>
          <p:nvPr/>
        </p:nvSpPr>
        <p:spPr bwMode="auto">
          <a:xfrm>
            <a:off x="590550" y="2844800"/>
            <a:ext cx="305724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buFont typeface="Courier New"/>
              <a:buChar char="o"/>
            </a:pPr>
            <a:r>
              <a:rPr lang="en-US" altLang="el-GR" sz="2000" dirty="0">
                <a:solidFill>
                  <a:schemeClr val="tx2">
                    <a:lumMod val="75000"/>
                  </a:schemeClr>
                </a:solidFill>
              </a:rPr>
              <a:t>Carotid-to-femoral </a:t>
            </a:r>
            <a:r>
              <a:rPr lang="en-US" altLang="el-GR" sz="2000" dirty="0" smtClean="0">
                <a:solidFill>
                  <a:schemeClr val="tx2">
                    <a:lumMod val="75000"/>
                  </a:schemeClr>
                </a:solidFill>
              </a:rPr>
              <a:t>PWV</a:t>
            </a:r>
          </a:p>
          <a:p>
            <a:pPr marL="342900" indent="-342900">
              <a:buFont typeface="Courier New"/>
              <a:buChar char="o"/>
            </a:pPr>
            <a:endParaRPr lang="en-US" altLang="el-GR" sz="2000" dirty="0" smtClean="0">
              <a:solidFill>
                <a:schemeClr val="tx2">
                  <a:lumMod val="75000"/>
                </a:schemeClr>
              </a:solidFill>
            </a:endParaRPr>
          </a:p>
          <a:p>
            <a:pPr marL="342900" indent="-342900">
              <a:buFont typeface="Courier New"/>
              <a:buChar char="o"/>
            </a:pPr>
            <a:r>
              <a:rPr lang="en-US" altLang="el-GR" sz="2000" dirty="0" smtClean="0">
                <a:solidFill>
                  <a:srgbClr val="17375E"/>
                </a:solidFill>
              </a:rPr>
              <a:t>Carotid</a:t>
            </a:r>
            <a:r>
              <a:rPr lang="en-US" altLang="el-GR" sz="2000" dirty="0">
                <a:solidFill>
                  <a:srgbClr val="17375E"/>
                </a:solidFill>
              </a:rPr>
              <a:t>-to-radial </a:t>
            </a:r>
            <a:r>
              <a:rPr lang="en-US" altLang="el-GR" sz="2000" dirty="0" smtClean="0">
                <a:solidFill>
                  <a:srgbClr val="17375E"/>
                </a:solidFill>
              </a:rPr>
              <a:t>PWV</a:t>
            </a:r>
          </a:p>
          <a:p>
            <a:pPr marL="342900" indent="-342900">
              <a:buFont typeface="Courier New"/>
              <a:buChar char="o"/>
            </a:pPr>
            <a:endParaRPr lang="en-US" altLang="el-GR" sz="2000" dirty="0" smtClean="0">
              <a:solidFill>
                <a:srgbClr val="17375E"/>
              </a:solidFill>
            </a:endParaRPr>
          </a:p>
        </p:txBody>
      </p:sp>
      <p:sp>
        <p:nvSpPr>
          <p:cNvPr id="19" name="TextBox 18"/>
          <p:cNvSpPr txBox="1"/>
          <p:nvPr/>
        </p:nvSpPr>
        <p:spPr>
          <a:xfrm>
            <a:off x="237412" y="1366345"/>
            <a:ext cx="8728788" cy="1200328"/>
          </a:xfrm>
          <a:prstGeom prst="rect">
            <a:avLst/>
          </a:prstGeom>
          <a:noFill/>
        </p:spPr>
        <p:txBody>
          <a:bodyPr wrap="square" rtlCol="0">
            <a:spAutoFit/>
          </a:bodyPr>
          <a:lstStyle/>
          <a:p>
            <a:r>
              <a:rPr lang="el-GR" sz="2400" dirty="0" smtClean="0">
                <a:solidFill>
                  <a:srgbClr val="17375E"/>
                </a:solidFill>
              </a:rPr>
              <a:t>Αρτηριοσκλήρυνση</a:t>
            </a:r>
            <a:r>
              <a:rPr lang="en-US" sz="2400" dirty="0" smtClean="0">
                <a:solidFill>
                  <a:srgbClr val="17375E"/>
                </a:solidFill>
              </a:rPr>
              <a:t> / </a:t>
            </a:r>
            <a:r>
              <a:rPr lang="en-US" sz="2400" dirty="0" smtClean="0">
                <a:solidFill>
                  <a:schemeClr val="tx2">
                    <a:lumMod val="75000"/>
                  </a:schemeClr>
                </a:solidFill>
              </a:rPr>
              <a:t> </a:t>
            </a:r>
            <a:r>
              <a:rPr lang="el-GR" sz="2400" dirty="0" smtClean="0">
                <a:solidFill>
                  <a:schemeClr val="tx2">
                    <a:lumMod val="75000"/>
                  </a:schemeClr>
                </a:solidFill>
              </a:rPr>
              <a:t>μέτρηση ελαστικότητας </a:t>
            </a:r>
            <a:r>
              <a:rPr lang="el-GR" sz="2400" dirty="0">
                <a:solidFill>
                  <a:schemeClr val="tx2">
                    <a:lumMod val="75000"/>
                  </a:schemeClr>
                </a:solidFill>
              </a:rPr>
              <a:t>(</a:t>
            </a:r>
            <a:r>
              <a:rPr lang="el-GR" sz="2400" dirty="0" smtClean="0">
                <a:solidFill>
                  <a:schemeClr val="tx2">
                    <a:lumMod val="75000"/>
                  </a:schemeClr>
                </a:solidFill>
              </a:rPr>
              <a:t>σκληρίας) </a:t>
            </a:r>
          </a:p>
          <a:p>
            <a:r>
              <a:rPr lang="el-GR" sz="2400" dirty="0" smtClean="0">
                <a:solidFill>
                  <a:schemeClr val="tx2">
                    <a:lumMod val="75000"/>
                  </a:schemeClr>
                </a:solidFill>
              </a:rPr>
              <a:t>αρτηριών </a:t>
            </a:r>
            <a:r>
              <a:rPr lang="el-GR" sz="2400" dirty="0">
                <a:solidFill>
                  <a:schemeClr val="tx2">
                    <a:lumMod val="75000"/>
                  </a:schemeClr>
                </a:solidFill>
              </a:rPr>
              <a:t>/ </a:t>
            </a:r>
            <a:r>
              <a:rPr lang="el-GR" sz="2400" dirty="0" smtClean="0">
                <a:solidFill>
                  <a:schemeClr val="tx2">
                    <a:lumMod val="75000"/>
                  </a:schemeClr>
                </a:solidFill>
              </a:rPr>
              <a:t>ταχύτητα </a:t>
            </a:r>
            <a:r>
              <a:rPr lang="el-GR" sz="2400" dirty="0">
                <a:solidFill>
                  <a:schemeClr val="tx2">
                    <a:lumMod val="75000"/>
                  </a:schemeClr>
                </a:solidFill>
              </a:rPr>
              <a:t>σφυγμικού κύματος</a:t>
            </a:r>
            <a:r>
              <a:rPr lang="en-US" sz="2400" dirty="0">
                <a:solidFill>
                  <a:schemeClr val="tx2">
                    <a:lumMod val="75000"/>
                  </a:schemeClr>
                </a:solidFill>
              </a:rPr>
              <a:t> </a:t>
            </a:r>
            <a:r>
              <a:rPr lang="el-GR" sz="2400" dirty="0">
                <a:solidFill>
                  <a:schemeClr val="tx2">
                    <a:lumMod val="75000"/>
                  </a:schemeClr>
                </a:solidFill>
              </a:rPr>
              <a:t> </a:t>
            </a:r>
            <a:r>
              <a:rPr lang="el-GR" sz="2400" dirty="0" smtClean="0">
                <a:solidFill>
                  <a:schemeClr val="tx2">
                    <a:lumMod val="75000"/>
                  </a:schemeClr>
                </a:solidFill>
              </a:rPr>
              <a:t>-</a:t>
            </a:r>
          </a:p>
          <a:p>
            <a:r>
              <a:rPr lang="en-US" sz="2400" dirty="0" smtClean="0">
                <a:solidFill>
                  <a:schemeClr val="tx2">
                    <a:lumMod val="75000"/>
                  </a:schemeClr>
                </a:solidFill>
              </a:rPr>
              <a:t>pulse </a:t>
            </a:r>
            <a:r>
              <a:rPr lang="en-US" sz="2400" dirty="0">
                <a:solidFill>
                  <a:schemeClr val="tx2">
                    <a:lumMod val="75000"/>
                  </a:schemeClr>
                </a:solidFill>
              </a:rPr>
              <a:t>wave velocity (PWV</a:t>
            </a:r>
            <a:r>
              <a:rPr lang="en-US" sz="2400" dirty="0" smtClean="0">
                <a:solidFill>
                  <a:schemeClr val="tx2">
                    <a:lumMod val="75000"/>
                  </a:schemeClr>
                </a:solidFill>
              </a:rPr>
              <a:t>)</a:t>
            </a:r>
            <a:endParaRPr lang="el-GR" sz="2200" dirty="0">
              <a:solidFill>
                <a:srgbClr val="953735"/>
              </a:solidFill>
            </a:endParaRPr>
          </a:p>
        </p:txBody>
      </p:sp>
      <p:cxnSp>
        <p:nvCxnSpPr>
          <p:cNvPr id="22" name="Straight Connector 21"/>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25" name="Picture 24"/>
          <p:cNvPicPr/>
          <p:nvPr/>
        </p:nvPicPr>
        <p:blipFill>
          <a:blip r:embed="rId5">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6" name="TextBox 25"/>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7" name="TextBox 26"/>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6700643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0580"/>
                                        </p:tgtEl>
                                        <p:attrNameLst>
                                          <p:attrName>style.visibility</p:attrName>
                                        </p:attrNameLst>
                                      </p:cBhvr>
                                      <p:to>
                                        <p:strVal val="visible"/>
                                      </p:to>
                                    </p:set>
                                    <p:animEffect transition="in" filter="box(in)">
                                      <p:cBhvr>
                                        <p:cTn id="7" dur="500"/>
                                        <p:tgtEl>
                                          <p:spTgt spid="28058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80581"/>
                                        </p:tgtEl>
                                        <p:attrNameLst>
                                          <p:attrName>style.visibility</p:attrName>
                                        </p:attrNameLst>
                                      </p:cBhvr>
                                      <p:to>
                                        <p:strVal val="visible"/>
                                      </p:to>
                                    </p:set>
                                    <p:animEffect transition="in" filter="box(in)">
                                      <p:cBhvr>
                                        <p:cTn id="10" dur="500"/>
                                        <p:tgtEl>
                                          <p:spTgt spid="28058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80582"/>
                                        </p:tgtEl>
                                        <p:attrNameLst>
                                          <p:attrName>style.visibility</p:attrName>
                                        </p:attrNameLst>
                                      </p:cBhvr>
                                      <p:to>
                                        <p:strVal val="visible"/>
                                      </p:to>
                                    </p:set>
                                    <p:animEffect transition="in" filter="box(in)">
                                      <p:cBhvr>
                                        <p:cTn id="15" dur="500"/>
                                        <p:tgtEl>
                                          <p:spTgt spid="28058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80583"/>
                                        </p:tgtEl>
                                        <p:attrNameLst>
                                          <p:attrName>style.visibility</p:attrName>
                                        </p:attrNameLst>
                                      </p:cBhvr>
                                      <p:to>
                                        <p:strVal val="visible"/>
                                      </p:to>
                                    </p:set>
                                    <p:animEffect transition="in" filter="wipe(up)">
                                      <p:cBhvr>
                                        <p:cTn id="20" dur="500"/>
                                        <p:tgtEl>
                                          <p:spTgt spid="280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2" grpId="0"/>
      <p:bldP spid="280583" grpId="0" animBg="1"/>
      <p:bldP spid="280581" grpId="0" animBg="1"/>
      <p:bldP spid="280580"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0579" name="Object 3"/>
          <p:cNvGraphicFramePr>
            <a:graphicFrameLocks noChangeAspect="1"/>
          </p:cNvGraphicFramePr>
          <p:nvPr>
            <p:extLst>
              <p:ext uri="{D42A27DB-BD31-4B8C-83A1-F6EECF244321}">
                <p14:modId xmlns:p14="http://schemas.microsoft.com/office/powerpoint/2010/main" val="181141628"/>
              </p:ext>
            </p:extLst>
          </p:nvPr>
        </p:nvGraphicFramePr>
        <p:xfrm>
          <a:off x="6637892" y="1531087"/>
          <a:ext cx="2309258" cy="5152287"/>
        </p:xfrm>
        <a:graphic>
          <a:graphicData uri="http://schemas.openxmlformats.org/presentationml/2006/ole">
            <mc:AlternateContent xmlns:mc="http://schemas.openxmlformats.org/markup-compatibility/2006">
              <mc:Choice xmlns:v="urn:schemas-microsoft-com:vml" Requires="v">
                <p:oleObj spid="_x0000_s15638" name="Image" r:id="rId3" imgW="3022222" imgH="6692063" progId="">
                  <p:embed/>
                </p:oleObj>
              </mc:Choice>
              <mc:Fallback>
                <p:oleObj name="Image" r:id="rId3" imgW="3022222" imgH="669206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892" y="1531087"/>
                        <a:ext cx="2309258" cy="5152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0582" name="Text Box 6"/>
          <p:cNvSpPr txBox="1">
            <a:spLocks noChangeArrowheads="1"/>
          </p:cNvSpPr>
          <p:nvPr/>
        </p:nvSpPr>
        <p:spPr bwMode="auto">
          <a:xfrm>
            <a:off x="438150" y="1905000"/>
            <a:ext cx="3621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sz="2400" b="1">
                <a:solidFill>
                  <a:srgbClr val="FFFFFF"/>
                </a:solidFill>
              </a:rPr>
              <a:t>Carotid-to-femoral PWV</a:t>
            </a:r>
            <a:endParaRPr lang="el-GR" altLang="el-GR" sz="2400" b="1">
              <a:solidFill>
                <a:srgbClr val="FFFFFF"/>
              </a:solidFill>
            </a:endParaRPr>
          </a:p>
        </p:txBody>
      </p:sp>
      <p:sp>
        <p:nvSpPr>
          <p:cNvPr id="280585" name="Text Box 9"/>
          <p:cNvSpPr txBox="1">
            <a:spLocks noChangeArrowheads="1"/>
          </p:cNvSpPr>
          <p:nvPr/>
        </p:nvSpPr>
        <p:spPr bwMode="auto">
          <a:xfrm>
            <a:off x="0" y="6553200"/>
            <a:ext cx="5711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400">
                <a:solidFill>
                  <a:srgbClr val="CCECFF"/>
                </a:solidFill>
              </a:rPr>
              <a:t>Μονάδα Βιοϊατρικής Τεχνολογίας, Ιπποκράτειο Γ.Ν.Α.</a:t>
            </a:r>
          </a:p>
        </p:txBody>
      </p:sp>
      <p:sp>
        <p:nvSpPr>
          <p:cNvPr id="11" name="Text Box 6"/>
          <p:cNvSpPr txBox="1">
            <a:spLocks noChangeArrowheads="1"/>
          </p:cNvSpPr>
          <p:nvPr/>
        </p:nvSpPr>
        <p:spPr bwMode="auto">
          <a:xfrm>
            <a:off x="590550" y="2844800"/>
            <a:ext cx="3057247"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buFont typeface="Courier New"/>
              <a:buChar char="o"/>
            </a:pPr>
            <a:r>
              <a:rPr lang="en-US" altLang="el-GR" sz="2000" dirty="0">
                <a:solidFill>
                  <a:schemeClr val="tx2">
                    <a:lumMod val="75000"/>
                  </a:schemeClr>
                </a:solidFill>
              </a:rPr>
              <a:t>Carotid-to-femoral </a:t>
            </a:r>
            <a:r>
              <a:rPr lang="en-US" altLang="el-GR" sz="2000" dirty="0" smtClean="0">
                <a:solidFill>
                  <a:schemeClr val="tx2">
                    <a:lumMod val="75000"/>
                  </a:schemeClr>
                </a:solidFill>
              </a:rPr>
              <a:t>PWV</a:t>
            </a:r>
          </a:p>
          <a:p>
            <a:pPr marL="342900" indent="-342900">
              <a:buFont typeface="Courier New"/>
              <a:buChar char="o"/>
            </a:pPr>
            <a:endParaRPr lang="en-US" altLang="el-GR" sz="2000" dirty="0" smtClean="0">
              <a:solidFill>
                <a:schemeClr val="tx2">
                  <a:lumMod val="75000"/>
                </a:schemeClr>
              </a:solidFill>
            </a:endParaRPr>
          </a:p>
          <a:p>
            <a:pPr marL="342900" indent="-342900">
              <a:buFont typeface="Courier New"/>
              <a:buChar char="o"/>
            </a:pPr>
            <a:r>
              <a:rPr lang="en-US" altLang="el-GR" sz="2000" dirty="0" smtClean="0">
                <a:solidFill>
                  <a:srgbClr val="17375E"/>
                </a:solidFill>
              </a:rPr>
              <a:t>Carotid</a:t>
            </a:r>
            <a:r>
              <a:rPr lang="en-US" altLang="el-GR" sz="2000" dirty="0">
                <a:solidFill>
                  <a:srgbClr val="17375E"/>
                </a:solidFill>
              </a:rPr>
              <a:t>-to-radial </a:t>
            </a:r>
            <a:r>
              <a:rPr lang="en-US" altLang="el-GR" sz="2000" dirty="0" smtClean="0">
                <a:solidFill>
                  <a:srgbClr val="17375E"/>
                </a:solidFill>
              </a:rPr>
              <a:t>PWV</a:t>
            </a:r>
          </a:p>
          <a:p>
            <a:pPr marL="342900" indent="-342900">
              <a:buFont typeface="Courier New"/>
              <a:buChar char="o"/>
            </a:pPr>
            <a:endParaRPr lang="en-US" altLang="el-GR" sz="2000" dirty="0" smtClean="0">
              <a:solidFill>
                <a:srgbClr val="17375E"/>
              </a:solidFill>
            </a:endParaRPr>
          </a:p>
          <a:p>
            <a:pPr marL="342900" indent="-342900">
              <a:buFont typeface="Courier New"/>
              <a:buChar char="o"/>
            </a:pPr>
            <a:r>
              <a:rPr lang="en-US" altLang="el-GR" sz="2000" dirty="0" smtClean="0">
                <a:solidFill>
                  <a:srgbClr val="17375E"/>
                </a:solidFill>
              </a:rPr>
              <a:t>Brachial</a:t>
            </a:r>
            <a:r>
              <a:rPr lang="en-US" altLang="el-GR" sz="2000" dirty="0">
                <a:solidFill>
                  <a:srgbClr val="17375E"/>
                </a:solidFill>
              </a:rPr>
              <a:t>-to-ankle </a:t>
            </a:r>
            <a:r>
              <a:rPr lang="en-US" altLang="el-GR" sz="2000" dirty="0" smtClean="0">
                <a:solidFill>
                  <a:srgbClr val="17375E"/>
                </a:solidFill>
              </a:rPr>
              <a:t>PWV</a:t>
            </a:r>
            <a:endParaRPr lang="el-GR" altLang="el-GR" sz="2000" dirty="0">
              <a:solidFill>
                <a:srgbClr val="17375E"/>
              </a:solidFill>
            </a:endParaRPr>
          </a:p>
        </p:txBody>
      </p:sp>
      <p:sp>
        <p:nvSpPr>
          <p:cNvPr id="280581" name="Oval 5"/>
          <p:cNvSpPr>
            <a:spLocks noChangeArrowheads="1"/>
          </p:cNvSpPr>
          <p:nvPr/>
        </p:nvSpPr>
        <p:spPr bwMode="auto">
          <a:xfrm>
            <a:off x="6838950" y="3913224"/>
            <a:ext cx="209550" cy="20955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 name="Oval 4"/>
          <p:cNvSpPr>
            <a:spLocks noChangeArrowheads="1"/>
          </p:cNvSpPr>
          <p:nvPr/>
        </p:nvSpPr>
        <p:spPr bwMode="auto">
          <a:xfrm>
            <a:off x="7377294" y="6045486"/>
            <a:ext cx="209550" cy="20955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 name="Freeform 1"/>
          <p:cNvSpPr/>
          <p:nvPr/>
        </p:nvSpPr>
        <p:spPr>
          <a:xfrm>
            <a:off x="6953693" y="2445486"/>
            <a:ext cx="799017" cy="3600000"/>
          </a:xfrm>
          <a:custGeom>
            <a:avLst/>
            <a:gdLst>
              <a:gd name="connsiteX0" fmla="*/ 0 w 799017"/>
              <a:gd name="connsiteY0" fmla="*/ 1456663 h 3615072"/>
              <a:gd name="connsiteX1" fmla="*/ 148856 w 799017"/>
              <a:gd name="connsiteY1" fmla="*/ 489100 h 3615072"/>
              <a:gd name="connsiteX2" fmla="*/ 457200 w 799017"/>
              <a:gd name="connsiteY2" fmla="*/ 42533 h 3615072"/>
              <a:gd name="connsiteX3" fmla="*/ 754912 w 799017"/>
              <a:gd name="connsiteY3" fmla="*/ 116961 h 3615072"/>
              <a:gd name="connsiteX4" fmla="*/ 797442 w 799017"/>
              <a:gd name="connsiteY4" fmla="*/ 914402 h 3615072"/>
              <a:gd name="connsiteX5" fmla="*/ 754912 w 799017"/>
              <a:gd name="connsiteY5" fmla="*/ 1318440 h 3615072"/>
              <a:gd name="connsiteX6" fmla="*/ 563526 w 799017"/>
              <a:gd name="connsiteY6" fmla="*/ 1977658 h 3615072"/>
              <a:gd name="connsiteX7" fmla="*/ 531628 w 799017"/>
              <a:gd name="connsiteY7" fmla="*/ 3019649 h 3615072"/>
              <a:gd name="connsiteX8" fmla="*/ 563526 w 799017"/>
              <a:gd name="connsiteY8" fmla="*/ 3615072 h 361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017" h="3615072">
                <a:moveTo>
                  <a:pt x="0" y="1456663"/>
                </a:moveTo>
                <a:cubicBezTo>
                  <a:pt x="36328" y="1090725"/>
                  <a:pt x="72656" y="724788"/>
                  <a:pt x="148856" y="489100"/>
                </a:cubicBezTo>
                <a:cubicBezTo>
                  <a:pt x="225056" y="253412"/>
                  <a:pt x="356191" y="104556"/>
                  <a:pt x="457200" y="42533"/>
                </a:cubicBezTo>
                <a:cubicBezTo>
                  <a:pt x="558209" y="-19490"/>
                  <a:pt x="698205" y="-28350"/>
                  <a:pt x="754912" y="116961"/>
                </a:cubicBezTo>
                <a:cubicBezTo>
                  <a:pt x="811619" y="262272"/>
                  <a:pt x="797442" y="714156"/>
                  <a:pt x="797442" y="914402"/>
                </a:cubicBezTo>
                <a:cubicBezTo>
                  <a:pt x="797442" y="1114648"/>
                  <a:pt x="793898" y="1141231"/>
                  <a:pt x="754912" y="1318440"/>
                </a:cubicBezTo>
                <a:cubicBezTo>
                  <a:pt x="715926" y="1495649"/>
                  <a:pt x="600740" y="1694123"/>
                  <a:pt x="563526" y="1977658"/>
                </a:cubicBezTo>
                <a:cubicBezTo>
                  <a:pt x="526312" y="2261193"/>
                  <a:pt x="531628" y="2746747"/>
                  <a:pt x="531628" y="3019649"/>
                </a:cubicBezTo>
                <a:cubicBezTo>
                  <a:pt x="531628" y="3292551"/>
                  <a:pt x="547577" y="3453811"/>
                  <a:pt x="563526" y="3615072"/>
                </a:cubicBezTo>
              </a:path>
            </a:pathLst>
          </a:custGeom>
          <a:ln w="76200">
            <a:solidFill>
              <a:srgbClr val="FFFF00">
                <a:alpha val="76078"/>
              </a:srgbClr>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l-GR"/>
          </a:p>
        </p:txBody>
      </p:sp>
      <p:sp>
        <p:nvSpPr>
          <p:cNvPr id="20" name="TextBox 1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7" name="TextBox 16"/>
          <p:cNvSpPr txBox="1"/>
          <p:nvPr/>
        </p:nvSpPr>
        <p:spPr>
          <a:xfrm>
            <a:off x="7753350" y="1130304"/>
            <a:ext cx="1434044" cy="307777"/>
          </a:xfrm>
          <a:prstGeom prst="rect">
            <a:avLst/>
          </a:prstGeom>
          <a:noFill/>
        </p:spPr>
        <p:txBody>
          <a:bodyPr wrap="none" rtlCol="0">
            <a:spAutoFit/>
          </a:bodyPr>
          <a:lstStyle/>
          <a:p>
            <a:r>
              <a:rPr lang="en-US" sz="1400" i="1" dirty="0" smtClean="0"/>
              <a:t>Papaioannou TG</a:t>
            </a:r>
            <a:endParaRPr lang="en-US" sz="1400" i="1" dirty="0"/>
          </a:p>
        </p:txBody>
      </p:sp>
      <p:sp>
        <p:nvSpPr>
          <p:cNvPr id="21" name="TextBox 20"/>
          <p:cNvSpPr txBox="1"/>
          <p:nvPr/>
        </p:nvSpPr>
        <p:spPr>
          <a:xfrm>
            <a:off x="237412" y="1366345"/>
            <a:ext cx="8728788" cy="1200328"/>
          </a:xfrm>
          <a:prstGeom prst="rect">
            <a:avLst/>
          </a:prstGeom>
          <a:noFill/>
        </p:spPr>
        <p:txBody>
          <a:bodyPr wrap="square" rtlCol="0">
            <a:spAutoFit/>
          </a:bodyPr>
          <a:lstStyle/>
          <a:p>
            <a:r>
              <a:rPr lang="el-GR" sz="2400" dirty="0" smtClean="0">
                <a:solidFill>
                  <a:srgbClr val="17375E"/>
                </a:solidFill>
              </a:rPr>
              <a:t>Αρτηριοσκλήρυνση</a:t>
            </a:r>
            <a:r>
              <a:rPr lang="en-US" sz="2400" dirty="0" smtClean="0">
                <a:solidFill>
                  <a:srgbClr val="17375E"/>
                </a:solidFill>
              </a:rPr>
              <a:t> / </a:t>
            </a:r>
            <a:r>
              <a:rPr lang="en-US" sz="2400" dirty="0" smtClean="0">
                <a:solidFill>
                  <a:schemeClr val="tx2">
                    <a:lumMod val="75000"/>
                  </a:schemeClr>
                </a:solidFill>
              </a:rPr>
              <a:t> </a:t>
            </a:r>
            <a:r>
              <a:rPr lang="el-GR" sz="2400" dirty="0" smtClean="0">
                <a:solidFill>
                  <a:schemeClr val="tx2">
                    <a:lumMod val="75000"/>
                  </a:schemeClr>
                </a:solidFill>
              </a:rPr>
              <a:t>μέτρηση ελαστικότητας </a:t>
            </a:r>
            <a:r>
              <a:rPr lang="el-GR" sz="2400" dirty="0">
                <a:solidFill>
                  <a:schemeClr val="tx2">
                    <a:lumMod val="75000"/>
                  </a:schemeClr>
                </a:solidFill>
              </a:rPr>
              <a:t>(</a:t>
            </a:r>
            <a:r>
              <a:rPr lang="el-GR" sz="2400" dirty="0" smtClean="0">
                <a:solidFill>
                  <a:schemeClr val="tx2">
                    <a:lumMod val="75000"/>
                  </a:schemeClr>
                </a:solidFill>
              </a:rPr>
              <a:t>σκληρίας) </a:t>
            </a:r>
          </a:p>
          <a:p>
            <a:r>
              <a:rPr lang="el-GR" sz="2400" dirty="0" smtClean="0">
                <a:solidFill>
                  <a:schemeClr val="tx2">
                    <a:lumMod val="75000"/>
                  </a:schemeClr>
                </a:solidFill>
              </a:rPr>
              <a:t>αρτηριών </a:t>
            </a:r>
            <a:r>
              <a:rPr lang="el-GR" sz="2400" dirty="0">
                <a:solidFill>
                  <a:schemeClr val="tx2">
                    <a:lumMod val="75000"/>
                  </a:schemeClr>
                </a:solidFill>
              </a:rPr>
              <a:t>/ </a:t>
            </a:r>
            <a:r>
              <a:rPr lang="el-GR" sz="2400" dirty="0" smtClean="0">
                <a:solidFill>
                  <a:schemeClr val="tx2">
                    <a:lumMod val="75000"/>
                  </a:schemeClr>
                </a:solidFill>
              </a:rPr>
              <a:t>ταχύτητα </a:t>
            </a:r>
            <a:r>
              <a:rPr lang="el-GR" sz="2400" dirty="0">
                <a:solidFill>
                  <a:schemeClr val="tx2">
                    <a:lumMod val="75000"/>
                  </a:schemeClr>
                </a:solidFill>
              </a:rPr>
              <a:t>σφυγμικού κύματος</a:t>
            </a:r>
            <a:r>
              <a:rPr lang="en-US" sz="2400" dirty="0">
                <a:solidFill>
                  <a:schemeClr val="tx2">
                    <a:lumMod val="75000"/>
                  </a:schemeClr>
                </a:solidFill>
              </a:rPr>
              <a:t> </a:t>
            </a:r>
            <a:r>
              <a:rPr lang="el-GR" sz="2400" dirty="0">
                <a:solidFill>
                  <a:schemeClr val="tx2">
                    <a:lumMod val="75000"/>
                  </a:schemeClr>
                </a:solidFill>
              </a:rPr>
              <a:t> </a:t>
            </a:r>
            <a:r>
              <a:rPr lang="el-GR" sz="2400" dirty="0" smtClean="0">
                <a:solidFill>
                  <a:schemeClr val="tx2">
                    <a:lumMod val="75000"/>
                  </a:schemeClr>
                </a:solidFill>
              </a:rPr>
              <a:t>-</a:t>
            </a:r>
          </a:p>
          <a:p>
            <a:r>
              <a:rPr lang="en-US" sz="2400" dirty="0" smtClean="0">
                <a:solidFill>
                  <a:schemeClr val="tx2">
                    <a:lumMod val="75000"/>
                  </a:schemeClr>
                </a:solidFill>
              </a:rPr>
              <a:t>pulse </a:t>
            </a:r>
            <a:r>
              <a:rPr lang="en-US" sz="2400" dirty="0">
                <a:solidFill>
                  <a:schemeClr val="tx2">
                    <a:lumMod val="75000"/>
                  </a:schemeClr>
                </a:solidFill>
              </a:rPr>
              <a:t>wave velocity (PWV</a:t>
            </a:r>
            <a:r>
              <a:rPr lang="en-US" sz="2400" dirty="0" smtClean="0">
                <a:solidFill>
                  <a:schemeClr val="tx2">
                    <a:lumMod val="75000"/>
                  </a:schemeClr>
                </a:solidFill>
              </a:rPr>
              <a:t>)</a:t>
            </a:r>
            <a:endParaRPr lang="el-GR" sz="2200" dirty="0">
              <a:solidFill>
                <a:srgbClr val="953735"/>
              </a:solidFill>
            </a:endParaRPr>
          </a:p>
        </p:txBody>
      </p:sp>
      <p:cxnSp>
        <p:nvCxnSpPr>
          <p:cNvPr id="23" name="Straight Connector 22"/>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25" name="Picture 24"/>
          <p:cNvPicPr/>
          <p:nvPr/>
        </p:nvPicPr>
        <p:blipFill>
          <a:blip r:embed="rId5">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6" name="TextBox 25"/>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7" name="TextBox 26"/>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4601910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0582"/>
                                        </p:tgtEl>
                                        <p:attrNameLst>
                                          <p:attrName>style.visibility</p:attrName>
                                        </p:attrNameLst>
                                      </p:cBhvr>
                                      <p:to>
                                        <p:strVal val="visible"/>
                                      </p:to>
                                    </p:set>
                                    <p:animEffect transition="in" filter="box(in)">
                                      <p:cBhvr>
                                        <p:cTn id="7" dur="500"/>
                                        <p:tgtEl>
                                          <p:spTgt spid="280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Τμήμα Παθολογικής Φυσιολογίας </a:t>
            </a:r>
            <a:endParaRPr lang="en-US" sz="1600" dirty="0">
              <a:solidFill>
                <a:schemeClr val="tx2">
                  <a:lumMod val="75000"/>
                </a:schemeClr>
              </a:solidFill>
            </a:endParaRPr>
          </a:p>
        </p:txBody>
      </p:sp>
      <p:sp>
        <p:nvSpPr>
          <p:cNvPr id="8" name="TextBox 7"/>
          <p:cNvSpPr txBox="1"/>
          <p:nvPr/>
        </p:nvSpPr>
        <p:spPr>
          <a:xfrm>
            <a:off x="4551246" y="3428"/>
            <a:ext cx="4151196" cy="584776"/>
          </a:xfrm>
          <a:prstGeom prst="rect">
            <a:avLst/>
          </a:prstGeom>
          <a:noFill/>
        </p:spPr>
        <p:txBody>
          <a:bodyPr wrap="none" rtlCol="0">
            <a:spAutoFit/>
          </a:bodyPr>
          <a:lstStyle/>
          <a:p>
            <a:r>
              <a:rPr lang="el-GR" sz="1600" dirty="0">
                <a:solidFill>
                  <a:schemeClr val="tx2">
                    <a:lumMod val="75000"/>
                  </a:schemeClr>
                </a:solidFill>
              </a:rPr>
              <a:t>Ιατρική </a:t>
            </a:r>
            <a:r>
              <a:rPr lang="el-GR" sz="1600" dirty="0" smtClean="0">
                <a:solidFill>
                  <a:schemeClr val="tx2">
                    <a:lumMod val="75000"/>
                  </a:schemeClr>
                </a:solidFill>
              </a:rPr>
              <a:t>Σχολή</a:t>
            </a:r>
            <a:r>
              <a:rPr lang="en-US" sz="1600" dirty="0" smtClean="0">
                <a:solidFill>
                  <a:schemeClr val="tx2">
                    <a:lumMod val="75000"/>
                  </a:schemeClr>
                </a:solidFill>
              </a:rPr>
              <a:t> </a:t>
            </a: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cxnSp>
        <p:nvCxnSpPr>
          <p:cNvPr id="11" name="Straight Connector 10"/>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3" name="Picture 12"/>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grpSp>
        <p:nvGrpSpPr>
          <p:cNvPr id="7" name="Group 6"/>
          <p:cNvGrpSpPr/>
          <p:nvPr/>
        </p:nvGrpSpPr>
        <p:grpSpPr>
          <a:xfrm>
            <a:off x="285891" y="1282700"/>
            <a:ext cx="8479909" cy="5333583"/>
            <a:chOff x="253840" y="17893"/>
            <a:chExt cx="8724720" cy="6452375"/>
          </a:xfrm>
        </p:grpSpPr>
        <p:sp>
          <p:nvSpPr>
            <p:cNvPr id="9" name="18 - TextBox"/>
            <p:cNvSpPr txBox="1"/>
            <p:nvPr/>
          </p:nvSpPr>
          <p:spPr>
            <a:xfrm>
              <a:off x="1154172" y="5047270"/>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GENOME  &amp; CLASSICAL CARDIOVASCULAR DISEASE RISK FACTORS</a:t>
              </a:r>
              <a:endParaRPr lang="el-GR" b="1" dirty="0"/>
            </a:p>
          </p:txBody>
        </p:sp>
        <p:sp>
          <p:nvSpPr>
            <p:cNvPr id="10" name="18 - TextBox"/>
            <p:cNvSpPr txBox="1"/>
            <p:nvPr/>
          </p:nvSpPr>
          <p:spPr>
            <a:xfrm>
              <a:off x="1145598" y="4620554"/>
              <a:ext cx="7752844" cy="446804"/>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          INFLAMMATION</a:t>
              </a:r>
              <a:endParaRPr lang="el-GR" b="1" dirty="0"/>
            </a:p>
          </p:txBody>
        </p:sp>
        <p:sp>
          <p:nvSpPr>
            <p:cNvPr id="12" name="2 - Στρογγυλεμένο ορθογώνιο"/>
            <p:cNvSpPr/>
            <p:nvPr/>
          </p:nvSpPr>
          <p:spPr>
            <a:xfrm>
              <a:off x="1152780" y="5911680"/>
              <a:ext cx="7806966" cy="558588"/>
            </a:xfrm>
            <a:prstGeom prst="roundRect">
              <a:avLst/>
            </a:prstGeom>
            <a:solidFill>
              <a:srgbClr val="FF6600"/>
            </a:solid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smtClean="0">
                  <a:solidFill>
                    <a:schemeClr val="bg1"/>
                  </a:solidFill>
                </a:rPr>
                <a:t>Endothelial dysfunction</a:t>
              </a:r>
              <a:endParaRPr lang="el-GR" sz="2800" b="1" dirty="0">
                <a:solidFill>
                  <a:schemeClr val="bg1"/>
                </a:solidFill>
              </a:endParaRPr>
            </a:p>
          </p:txBody>
        </p:sp>
        <p:sp>
          <p:nvSpPr>
            <p:cNvPr id="14" name="3 - Βέλος προς τα επάνω"/>
            <p:cNvSpPr/>
            <p:nvPr/>
          </p:nvSpPr>
          <p:spPr>
            <a:xfrm>
              <a:off x="1712612" y="3747996"/>
              <a:ext cx="612145" cy="1296144"/>
            </a:xfrm>
            <a:prstGeom prst="up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l-GR"/>
            </a:p>
          </p:txBody>
        </p:sp>
        <p:pic>
          <p:nvPicPr>
            <p:cNvPr id="15" name="Picture 5"/>
            <p:cNvPicPr>
              <a:picLocks noChangeAspect="1" noChangeArrowheads="1"/>
            </p:cNvPicPr>
            <p:nvPr/>
          </p:nvPicPr>
          <p:blipFill>
            <a:blip r:embed="rId3" cstate="print"/>
            <a:srcRect/>
            <a:stretch>
              <a:fillRect/>
            </a:stretch>
          </p:blipFill>
          <p:spPr bwMode="auto">
            <a:xfrm>
              <a:off x="3554692" y="2570118"/>
              <a:ext cx="1194902" cy="1146914"/>
            </a:xfrm>
            <a:prstGeom prst="rect">
              <a:avLst/>
            </a:prstGeom>
            <a:noFill/>
            <a:ln w="9525">
              <a:noFill/>
              <a:miter lim="800000"/>
              <a:headEnd/>
              <a:tailEnd/>
            </a:ln>
          </p:spPr>
        </p:pic>
        <p:pic>
          <p:nvPicPr>
            <p:cNvPr id="16" name="Picture 6"/>
            <p:cNvPicPr>
              <a:picLocks noChangeAspect="1" noChangeArrowheads="1"/>
            </p:cNvPicPr>
            <p:nvPr/>
          </p:nvPicPr>
          <p:blipFill>
            <a:blip r:embed="rId4" cstate="print"/>
            <a:srcRect/>
            <a:stretch>
              <a:fillRect/>
            </a:stretch>
          </p:blipFill>
          <p:spPr bwMode="auto">
            <a:xfrm>
              <a:off x="3558265" y="1304992"/>
              <a:ext cx="1152128" cy="1165224"/>
            </a:xfrm>
            <a:prstGeom prst="rect">
              <a:avLst/>
            </a:prstGeom>
            <a:noFill/>
            <a:ln w="9525">
              <a:noFill/>
              <a:miter lim="800000"/>
              <a:headEnd/>
              <a:tailEnd/>
            </a:ln>
          </p:spPr>
        </p:pic>
        <p:sp>
          <p:nvSpPr>
            <p:cNvPr id="17" name="9 - TextBox"/>
            <p:cNvSpPr txBox="1"/>
            <p:nvPr/>
          </p:nvSpPr>
          <p:spPr>
            <a:xfrm>
              <a:off x="3529699" y="5487850"/>
              <a:ext cx="180020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dirty="0" smtClean="0"/>
                <a:t>Atheromatosis</a:t>
              </a:r>
              <a:endParaRPr lang="el-GR" dirty="0"/>
            </a:p>
          </p:txBody>
        </p:sp>
        <p:sp>
          <p:nvSpPr>
            <p:cNvPr id="18" name="7 - TextBox"/>
            <p:cNvSpPr txBox="1"/>
            <p:nvPr/>
          </p:nvSpPr>
          <p:spPr>
            <a:xfrm>
              <a:off x="1154172" y="5462488"/>
              <a:ext cx="2177853" cy="446804"/>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smtClean="0"/>
                <a:t>Arterial remodeling</a:t>
              </a:r>
              <a:endParaRPr lang="el-GR" dirty="0"/>
            </a:p>
          </p:txBody>
        </p:sp>
        <p:sp>
          <p:nvSpPr>
            <p:cNvPr id="19" name="8 - Βέλος προς τα επάνω"/>
            <p:cNvSpPr/>
            <p:nvPr/>
          </p:nvSpPr>
          <p:spPr>
            <a:xfrm>
              <a:off x="3902811" y="3732632"/>
              <a:ext cx="577943" cy="1296144"/>
            </a:xfrm>
            <a:prstGeom prst="up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l-GR"/>
            </a:p>
          </p:txBody>
        </p:sp>
        <p:pic>
          <p:nvPicPr>
            <p:cNvPr id="20" name="Picture 4"/>
            <p:cNvPicPr>
              <a:picLocks noChangeAspect="1" noChangeArrowheads="1"/>
            </p:cNvPicPr>
            <p:nvPr/>
          </p:nvPicPr>
          <p:blipFill>
            <a:blip r:embed="rId5" cstate="print"/>
            <a:srcRect/>
            <a:stretch>
              <a:fillRect/>
            </a:stretch>
          </p:blipFill>
          <p:spPr bwMode="auto">
            <a:xfrm>
              <a:off x="1441412" y="1304992"/>
              <a:ext cx="1246805" cy="1224136"/>
            </a:xfrm>
            <a:prstGeom prst="rect">
              <a:avLst/>
            </a:prstGeom>
            <a:noFill/>
            <a:ln w="9525">
              <a:noFill/>
              <a:miter lim="800000"/>
              <a:headEnd/>
              <a:tailEnd/>
            </a:ln>
          </p:spPr>
        </p:pic>
        <p:pic>
          <p:nvPicPr>
            <p:cNvPr id="21" name="Picture 5"/>
            <p:cNvPicPr>
              <a:picLocks noChangeAspect="1" noChangeArrowheads="1"/>
            </p:cNvPicPr>
            <p:nvPr/>
          </p:nvPicPr>
          <p:blipFill>
            <a:blip r:embed="rId6" cstate="print"/>
            <a:srcRect/>
            <a:stretch>
              <a:fillRect/>
            </a:stretch>
          </p:blipFill>
          <p:spPr bwMode="auto">
            <a:xfrm>
              <a:off x="1441412" y="2492896"/>
              <a:ext cx="1170806" cy="1204258"/>
            </a:xfrm>
            <a:prstGeom prst="rect">
              <a:avLst/>
            </a:prstGeom>
            <a:noFill/>
            <a:ln w="9525">
              <a:noFill/>
              <a:miter lim="800000"/>
              <a:headEnd/>
              <a:tailEnd/>
            </a:ln>
          </p:spPr>
        </p:pic>
        <p:sp>
          <p:nvSpPr>
            <p:cNvPr id="22" name="11 - TextBox"/>
            <p:cNvSpPr txBox="1"/>
            <p:nvPr/>
          </p:nvSpPr>
          <p:spPr>
            <a:xfrm>
              <a:off x="5548980" y="5461744"/>
              <a:ext cx="1708914"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Arteriosclerosis</a:t>
              </a:r>
              <a:endParaRPr lang="el-GR" dirty="0"/>
            </a:p>
          </p:txBody>
        </p:sp>
        <p:pic>
          <p:nvPicPr>
            <p:cNvPr id="23" name="Picture 2"/>
            <p:cNvPicPr>
              <a:picLocks noChangeAspect="1" noChangeArrowheads="1"/>
            </p:cNvPicPr>
            <p:nvPr/>
          </p:nvPicPr>
          <p:blipFill>
            <a:blip r:embed="rId7" cstate="print"/>
            <a:srcRect/>
            <a:stretch>
              <a:fillRect/>
            </a:stretch>
          </p:blipFill>
          <p:spPr bwMode="auto">
            <a:xfrm>
              <a:off x="5711100" y="2492896"/>
              <a:ext cx="1358904" cy="1224136"/>
            </a:xfrm>
            <a:prstGeom prst="rect">
              <a:avLst/>
            </a:prstGeom>
            <a:noFill/>
            <a:ln w="9525">
              <a:noFill/>
              <a:miter lim="800000"/>
              <a:headEnd/>
              <a:tailEnd/>
            </a:ln>
          </p:spPr>
        </p:pic>
        <p:pic>
          <p:nvPicPr>
            <p:cNvPr id="24" name="Picture 3"/>
            <p:cNvPicPr>
              <a:picLocks noChangeAspect="1" noChangeArrowheads="1"/>
            </p:cNvPicPr>
            <p:nvPr/>
          </p:nvPicPr>
          <p:blipFill>
            <a:blip r:embed="rId8" cstate="print"/>
            <a:srcRect/>
            <a:stretch>
              <a:fillRect/>
            </a:stretch>
          </p:blipFill>
          <p:spPr bwMode="auto">
            <a:xfrm>
              <a:off x="5695036" y="1312017"/>
              <a:ext cx="1348690" cy="1217111"/>
            </a:xfrm>
            <a:prstGeom prst="rect">
              <a:avLst/>
            </a:prstGeom>
            <a:noFill/>
            <a:ln w="9525">
              <a:noFill/>
              <a:miter lim="800000"/>
              <a:headEnd/>
              <a:tailEnd/>
            </a:ln>
          </p:spPr>
        </p:pic>
        <p:sp>
          <p:nvSpPr>
            <p:cNvPr id="25" name="14 - Βέλος προς τα επάνω"/>
            <p:cNvSpPr/>
            <p:nvPr/>
          </p:nvSpPr>
          <p:spPr>
            <a:xfrm>
              <a:off x="6166351" y="3732632"/>
              <a:ext cx="573776" cy="1296144"/>
            </a:xfrm>
            <a:prstGeom prst="up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a:p>
          </p:txBody>
        </p:sp>
        <p:sp>
          <p:nvSpPr>
            <p:cNvPr id="26" name="15 - Βέλος προς τα επάνω"/>
            <p:cNvSpPr/>
            <p:nvPr/>
          </p:nvSpPr>
          <p:spPr>
            <a:xfrm>
              <a:off x="253840" y="1268760"/>
              <a:ext cx="864096" cy="5040560"/>
            </a:xfrm>
            <a:prstGeom prst="upArrow">
              <a:avLst>
                <a:gd name="adj1" fmla="val 67690"/>
                <a:gd name="adj2" fmla="val 50000"/>
              </a:avLst>
            </a:prstGeom>
            <a:solidFill>
              <a:schemeClr val="bg2"/>
            </a:solidFill>
            <a:ln>
              <a:solidFill>
                <a:srgbClr val="FF0000"/>
              </a:solidFill>
            </a:ln>
          </p:spPr>
          <p:style>
            <a:lnRef idx="0">
              <a:schemeClr val="accent2"/>
            </a:lnRef>
            <a:fillRef idx="3">
              <a:schemeClr val="accent2"/>
            </a:fillRef>
            <a:effectRef idx="3">
              <a:schemeClr val="accent2"/>
            </a:effectRef>
            <a:fontRef idx="minor">
              <a:schemeClr val="lt1"/>
            </a:fontRef>
          </p:style>
          <p:txBody>
            <a:bodyPr vert="wordArtVert" wrap="square" rtlCol="0" anchor="ctr"/>
            <a:lstStyle/>
            <a:p>
              <a:pPr algn="ctr"/>
              <a:r>
                <a:rPr lang="en-US" sz="3000" b="1" dirty="0" smtClean="0">
                  <a:solidFill>
                    <a:schemeClr val="tx1"/>
                  </a:solidFill>
                </a:rPr>
                <a:t>AGING</a:t>
              </a:r>
              <a:endParaRPr lang="el-GR" sz="3000" b="1" dirty="0">
                <a:solidFill>
                  <a:schemeClr val="tx1"/>
                </a:solidFill>
              </a:endParaRPr>
            </a:p>
          </p:txBody>
        </p:sp>
        <p:sp>
          <p:nvSpPr>
            <p:cNvPr id="27" name="11 - TextBox"/>
            <p:cNvSpPr txBox="1"/>
            <p:nvPr/>
          </p:nvSpPr>
          <p:spPr>
            <a:xfrm>
              <a:off x="7400550" y="5453152"/>
              <a:ext cx="1542238" cy="369332"/>
            </a:xfrm>
            <a:prstGeom prst="rect">
              <a:avLst/>
            </a:prstGeom>
            <a:solidFill>
              <a:schemeClr val="accent5"/>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Thrombosis</a:t>
              </a:r>
              <a:endParaRPr lang="el-GR" dirty="0"/>
            </a:p>
          </p:txBody>
        </p:sp>
        <p:sp>
          <p:nvSpPr>
            <p:cNvPr id="28" name="14 - Βέλος προς τα επάνω"/>
            <p:cNvSpPr/>
            <p:nvPr/>
          </p:nvSpPr>
          <p:spPr>
            <a:xfrm>
              <a:off x="8047834" y="3758312"/>
              <a:ext cx="561979" cy="1296144"/>
            </a:xfrm>
            <a:prstGeom prst="upArrow">
              <a:avLst/>
            </a:prstGeom>
            <a:solidFill>
              <a:schemeClr val="accent5"/>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a:p>
          </p:txBody>
        </p:sp>
        <p:sp>
          <p:nvSpPr>
            <p:cNvPr id="29" name="21 - Μισοφέγγαρο"/>
            <p:cNvSpPr/>
            <p:nvPr/>
          </p:nvSpPr>
          <p:spPr>
            <a:xfrm rot="5400000">
              <a:off x="4413427" y="-3116160"/>
              <a:ext cx="1431080" cy="7699186"/>
            </a:xfrm>
            <a:prstGeom prst="moon">
              <a:avLst>
                <a:gd name="adj" fmla="val 65847"/>
              </a:avLst>
            </a:prstGeom>
            <a:solidFill>
              <a:srgbClr val="FF0000"/>
            </a:solidFill>
          </p:spPr>
          <p:style>
            <a:lnRef idx="1">
              <a:schemeClr val="accent6"/>
            </a:lnRef>
            <a:fillRef idx="2">
              <a:schemeClr val="accent6"/>
            </a:fillRef>
            <a:effectRef idx="1">
              <a:schemeClr val="accent6"/>
            </a:effectRef>
            <a:fontRef idx="minor">
              <a:schemeClr val="dk1"/>
            </a:fontRef>
          </p:style>
          <p:txBody>
            <a:bodyPr vert="vert270" rtlCol="0" anchor="ctr"/>
            <a:lstStyle/>
            <a:p>
              <a:pPr algn="ctr"/>
              <a:r>
                <a:rPr lang="en-US" sz="3000" dirty="0" smtClean="0">
                  <a:solidFill>
                    <a:schemeClr val="bg1"/>
                  </a:solidFill>
                </a:rPr>
                <a:t>Arterial disease</a:t>
              </a:r>
              <a:endParaRPr lang="el-GR" sz="3000" dirty="0">
                <a:solidFill>
                  <a:schemeClr val="bg1"/>
                </a:solidFill>
              </a:endParaRPr>
            </a:p>
          </p:txBody>
        </p:sp>
        <p:pic>
          <p:nvPicPr>
            <p:cNvPr id="30" name="Picture 29"/>
            <p:cNvPicPr>
              <a:picLocks noChangeAspect="1"/>
            </p:cNvPicPr>
            <p:nvPr/>
          </p:nvPicPr>
          <p:blipFill>
            <a:blip r:embed="rId9"/>
            <a:stretch>
              <a:fillRect/>
            </a:stretch>
          </p:blipFill>
          <p:spPr>
            <a:xfrm>
              <a:off x="7725348" y="1503402"/>
              <a:ext cx="1090953" cy="817162"/>
            </a:xfrm>
            <a:prstGeom prst="rect">
              <a:avLst/>
            </a:prstGeom>
          </p:spPr>
        </p:pic>
      </p:grpSp>
      <p:sp>
        <p:nvSpPr>
          <p:cNvPr id="31" name="TextBox 30"/>
          <p:cNvSpPr txBox="1"/>
          <p:nvPr/>
        </p:nvSpPr>
        <p:spPr>
          <a:xfrm>
            <a:off x="7107392" y="1143003"/>
            <a:ext cx="2090035" cy="307777"/>
          </a:xfrm>
          <a:prstGeom prst="rect">
            <a:avLst/>
          </a:prstGeom>
          <a:noFill/>
        </p:spPr>
        <p:txBody>
          <a:bodyPr wrap="none" rtlCol="0">
            <a:spAutoFit/>
          </a:bodyPr>
          <a:lstStyle/>
          <a:p>
            <a:r>
              <a:rPr lang="en-US" sz="1400" i="1" dirty="0" smtClean="0"/>
              <a:t>Protogerou A &amp; Karatzi K.</a:t>
            </a:r>
            <a:endParaRPr lang="en-US" sz="1400" i="1" dirty="0"/>
          </a:p>
        </p:txBody>
      </p:sp>
      <p:sp>
        <p:nvSpPr>
          <p:cNvPr id="32" name="TextBox 31"/>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33" name="Rectangle 32"/>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a:t>
            </a:r>
            <a:r>
              <a:rPr lang="en-US" sz="1400" dirty="0"/>
              <a:t>7</a:t>
            </a:r>
            <a:r>
              <a:rPr lang="el-GR" sz="1400" dirty="0" smtClean="0"/>
              <a:t> - 2018 / Καρδιαγγειακό Σύστημα / Μείζονες μηχανισμοί αρτηριακής βλάβης</a:t>
            </a:r>
            <a:endParaRPr lang="en-US" sz="1400" dirty="0"/>
          </a:p>
        </p:txBody>
      </p:sp>
    </p:spTree>
    <p:extLst>
      <p:ext uri="{BB962C8B-B14F-4D97-AF65-F5344CB8AC3E}">
        <p14:creationId xmlns:p14="http://schemas.microsoft.com/office/powerpoint/2010/main" val="3181523404"/>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TextBox 9"/>
          <p:cNvSpPr txBox="1"/>
          <p:nvPr/>
        </p:nvSpPr>
        <p:spPr>
          <a:xfrm>
            <a:off x="237412" y="1379045"/>
            <a:ext cx="6578243" cy="830997"/>
          </a:xfrm>
          <a:prstGeom prst="rect">
            <a:avLst/>
          </a:prstGeom>
          <a:noFill/>
        </p:spPr>
        <p:txBody>
          <a:bodyPr wrap="none" rtlCol="0">
            <a:spAutoFit/>
          </a:bodyPr>
          <a:lstStyle/>
          <a:p>
            <a:r>
              <a:rPr lang="el-GR" sz="2400" dirty="0" smtClean="0">
                <a:solidFill>
                  <a:srgbClr val="17375E"/>
                </a:solidFill>
              </a:rPr>
              <a:t>Αρτηριοσκλήρυνση / αιμοδυναμικές συνέπειες της </a:t>
            </a:r>
          </a:p>
          <a:p>
            <a:r>
              <a:rPr lang="el-GR" sz="2400" dirty="0" smtClean="0">
                <a:solidFill>
                  <a:srgbClr val="17375E"/>
                </a:solidFill>
              </a:rPr>
              <a:t>αυξημένης αρτηριακής σκληρίας: </a:t>
            </a:r>
            <a:r>
              <a:rPr lang="el-GR" sz="2400" dirty="0" smtClean="0">
                <a:solidFill>
                  <a:srgbClr val="FF0000"/>
                </a:solidFill>
              </a:rPr>
              <a:t>VIDEO</a:t>
            </a:r>
            <a:endParaRPr lang="el-GR" sz="2400" dirty="0" smtClean="0">
              <a:solidFill>
                <a:schemeClr val="accent2">
                  <a:lumMod val="75000"/>
                </a:schemeClr>
              </a:solidFill>
            </a:endParaRPr>
          </a:p>
        </p:txBody>
      </p:sp>
      <p:cxnSp>
        <p:nvCxnSpPr>
          <p:cNvPr id="9" name="Straight Connector 8"/>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5" name="Picture 14"/>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6" name="TextBox 15"/>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7" name="TextBox 16"/>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587870761"/>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pic>
        <p:nvPicPr>
          <p:cNvPr id="6" name="Picture 5"/>
          <p:cNvPicPr>
            <a:picLocks noChangeAspect="1"/>
          </p:cNvPicPr>
          <p:nvPr/>
        </p:nvPicPr>
        <p:blipFill>
          <a:blip r:embed="rId2"/>
          <a:stretch>
            <a:fillRect/>
          </a:stretch>
        </p:blipFill>
        <p:spPr>
          <a:xfrm>
            <a:off x="641305" y="2272264"/>
            <a:ext cx="7760479" cy="4344019"/>
          </a:xfrm>
          <a:prstGeom prst="rect">
            <a:avLst/>
          </a:prstGeom>
        </p:spPr>
      </p:pic>
      <p:sp>
        <p:nvSpPr>
          <p:cNvPr id="10" name="TextBox 9"/>
          <p:cNvSpPr txBox="1"/>
          <p:nvPr/>
        </p:nvSpPr>
        <p:spPr>
          <a:xfrm>
            <a:off x="237412" y="1379045"/>
            <a:ext cx="7328449" cy="830997"/>
          </a:xfrm>
          <a:prstGeom prst="rect">
            <a:avLst/>
          </a:prstGeom>
          <a:noFill/>
        </p:spPr>
        <p:txBody>
          <a:bodyPr wrap="none" rtlCol="0">
            <a:spAutoFit/>
          </a:bodyPr>
          <a:lstStyle/>
          <a:p>
            <a:r>
              <a:rPr lang="el-GR" sz="2400" dirty="0" smtClean="0">
                <a:solidFill>
                  <a:srgbClr val="17375E"/>
                </a:solidFill>
              </a:rPr>
              <a:t>Αρτηριοσκλήρυνση / αιμοδυναμικές συνέπειες της </a:t>
            </a:r>
          </a:p>
          <a:p>
            <a:r>
              <a:rPr lang="el-GR" sz="2400" dirty="0" smtClean="0">
                <a:solidFill>
                  <a:srgbClr val="17375E"/>
                </a:solidFill>
              </a:rPr>
              <a:t>αυξημένης αρτηριακής σκληρίας: </a:t>
            </a:r>
            <a:r>
              <a:rPr lang="el-GR" sz="2400" dirty="0" smtClean="0">
                <a:solidFill>
                  <a:schemeClr val="accent2">
                    <a:lumMod val="75000"/>
                  </a:schemeClr>
                </a:solidFill>
              </a:rPr>
              <a:t>στον αρτηριακό παλμό</a:t>
            </a:r>
          </a:p>
        </p:txBody>
      </p:sp>
      <p:sp>
        <p:nvSpPr>
          <p:cNvPr id="12" name="TextBox 11"/>
          <p:cNvSpPr txBox="1"/>
          <p:nvPr/>
        </p:nvSpPr>
        <p:spPr>
          <a:xfrm>
            <a:off x="5989553" y="1143573"/>
            <a:ext cx="3169445" cy="307777"/>
          </a:xfrm>
          <a:prstGeom prst="rect">
            <a:avLst/>
          </a:prstGeom>
          <a:noFill/>
        </p:spPr>
        <p:txBody>
          <a:bodyPr wrap="none" rtlCol="0">
            <a:spAutoFit/>
          </a:bodyPr>
          <a:lstStyle/>
          <a:p>
            <a:r>
              <a:rPr lang="en-US" sz="1400" i="1" dirty="0"/>
              <a:t>v</a:t>
            </a:r>
            <a:r>
              <a:rPr lang="en-US" sz="1400" i="1" dirty="0" smtClean="0"/>
              <a:t>an </a:t>
            </a:r>
            <a:r>
              <a:rPr lang="en-US" sz="1400" i="1" dirty="0" err="1" smtClean="0"/>
              <a:t>Varik</a:t>
            </a:r>
            <a:r>
              <a:rPr lang="en-US" sz="1400" i="1" dirty="0" smtClean="0"/>
              <a:t> BJ et al. Front </a:t>
            </a:r>
            <a:r>
              <a:rPr lang="en-US" sz="1400" i="1" dirty="0" err="1" smtClean="0"/>
              <a:t>Geneticss</a:t>
            </a:r>
            <a:r>
              <a:rPr lang="en-US" sz="1400" i="1" dirty="0" smtClean="0"/>
              <a:t>. 2013</a:t>
            </a:r>
            <a:endParaRPr lang="en-US" sz="1400" i="1" dirty="0"/>
          </a:p>
        </p:txBody>
      </p:sp>
      <p:cxnSp>
        <p:nvCxnSpPr>
          <p:cNvPr id="15" name="Straight Connector 14"/>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7" name="Picture 16"/>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478570520"/>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0" name="TextBox 9"/>
          <p:cNvSpPr txBox="1"/>
          <p:nvPr/>
        </p:nvSpPr>
        <p:spPr>
          <a:xfrm>
            <a:off x="241465" y="1356153"/>
            <a:ext cx="8819109" cy="830997"/>
          </a:xfrm>
          <a:prstGeom prst="rect">
            <a:avLst/>
          </a:prstGeom>
          <a:noFill/>
        </p:spPr>
        <p:txBody>
          <a:bodyPr wrap="square" rtlCol="0">
            <a:spAutoFit/>
          </a:bodyPr>
          <a:lstStyle/>
          <a:p>
            <a:r>
              <a:rPr lang="el-GR" sz="2400" dirty="0" smtClean="0">
                <a:solidFill>
                  <a:schemeClr val="tx2">
                    <a:lumMod val="75000"/>
                  </a:schemeClr>
                </a:solidFill>
              </a:rPr>
              <a:t>Από το </a:t>
            </a:r>
            <a:r>
              <a:rPr lang="el-GR" sz="2400" dirty="0">
                <a:solidFill>
                  <a:schemeClr val="tx2">
                    <a:lumMod val="75000"/>
                  </a:schemeClr>
                </a:solidFill>
              </a:rPr>
              <a:t>μ</a:t>
            </a:r>
            <a:r>
              <a:rPr lang="el-GR" sz="2400" dirty="0" smtClean="0">
                <a:solidFill>
                  <a:schemeClr val="tx2">
                    <a:lumMod val="75000"/>
                  </a:schemeClr>
                </a:solidFill>
              </a:rPr>
              <a:t>οντέλο </a:t>
            </a:r>
            <a:r>
              <a:rPr lang="en-US" sz="2400" dirty="0" smtClean="0">
                <a:solidFill>
                  <a:schemeClr val="tx2">
                    <a:lumMod val="75000"/>
                  </a:schemeClr>
                </a:solidFill>
              </a:rPr>
              <a:t>Windkessel</a:t>
            </a:r>
            <a:r>
              <a:rPr lang="el-GR" sz="2400" dirty="0" smtClean="0">
                <a:solidFill>
                  <a:schemeClr val="tx2">
                    <a:lumMod val="75000"/>
                  </a:schemeClr>
                </a:solidFill>
              </a:rPr>
              <a:t> στη θεωρία των ανακλώμενων κυμάτων πίεσης</a:t>
            </a:r>
            <a:endParaRPr lang="el-GR" sz="2200" dirty="0" smtClean="0">
              <a:solidFill>
                <a:schemeClr val="tx2">
                  <a:lumMod val="75000"/>
                </a:schemeClr>
              </a:solidFill>
            </a:endParaRPr>
          </a:p>
        </p:txBody>
      </p:sp>
      <p:sp>
        <p:nvSpPr>
          <p:cNvPr id="15" name="TextBox 1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6 - Ορθογώνιο"/>
          <p:cNvSpPr>
            <a:spLocks noChangeArrowheads="1"/>
          </p:cNvSpPr>
          <p:nvPr/>
        </p:nvSpPr>
        <p:spPr bwMode="auto">
          <a:xfrm>
            <a:off x="6159500" y="1133861"/>
            <a:ext cx="2997200" cy="307777"/>
          </a:xfrm>
          <a:prstGeom prst="rect">
            <a:avLst/>
          </a:prstGeom>
          <a:noFill/>
          <a:ln w="9525">
            <a:noFill/>
            <a:miter lim="800000"/>
            <a:headEnd/>
            <a:tailEnd/>
          </a:ln>
        </p:spPr>
        <p:txBody>
          <a:bodyPr wrap="square">
            <a:spAutoFit/>
          </a:bodyPr>
          <a:lstStyle/>
          <a:p>
            <a:r>
              <a:rPr lang="en-US" sz="1400" i="1" dirty="0" smtClean="0">
                <a:latin typeface="+mj-lt"/>
              </a:rPr>
              <a:t>Protogerou A et al. J Hypertens 2007</a:t>
            </a:r>
            <a:endParaRPr lang="en-US" sz="1400" i="1" dirty="0">
              <a:latin typeface="+mj-lt"/>
            </a:endParaRPr>
          </a:p>
        </p:txBody>
      </p:sp>
      <p:pic>
        <p:nvPicPr>
          <p:cNvPr id="2" name="Picture 1"/>
          <p:cNvPicPr>
            <a:picLocks noChangeAspect="1"/>
          </p:cNvPicPr>
          <p:nvPr/>
        </p:nvPicPr>
        <p:blipFill>
          <a:blip r:embed="rId2"/>
          <a:stretch>
            <a:fillRect/>
          </a:stretch>
        </p:blipFill>
        <p:spPr>
          <a:xfrm>
            <a:off x="1663701" y="1962392"/>
            <a:ext cx="5105399" cy="4900112"/>
          </a:xfrm>
          <a:prstGeom prst="rect">
            <a:avLst/>
          </a:prstGeom>
        </p:spPr>
      </p:pic>
      <p:cxnSp>
        <p:nvCxnSpPr>
          <p:cNvPr id="12" name="Straight Connector 11"/>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129953360"/>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3" name="TextBox 2"/>
          <p:cNvSpPr txBox="1"/>
          <p:nvPr/>
        </p:nvSpPr>
        <p:spPr>
          <a:xfrm>
            <a:off x="237412" y="1429845"/>
            <a:ext cx="8032968" cy="3908762"/>
          </a:xfrm>
          <a:prstGeom prst="rect">
            <a:avLst/>
          </a:prstGeom>
          <a:noFill/>
        </p:spPr>
        <p:txBody>
          <a:bodyPr wrap="none" rtlCol="0">
            <a:spAutoFit/>
          </a:bodyPr>
          <a:lstStyle/>
          <a:p>
            <a:r>
              <a:rPr lang="el-GR" sz="2400" dirty="0" smtClean="0">
                <a:solidFill>
                  <a:schemeClr val="tx2">
                    <a:lumMod val="75000"/>
                  </a:schemeClr>
                </a:solidFill>
              </a:rPr>
              <a:t>Αρτηριοσκλήρυνση  / </a:t>
            </a:r>
            <a:r>
              <a:rPr lang="el-GR" sz="2400" dirty="0">
                <a:solidFill>
                  <a:schemeClr val="tx2">
                    <a:lumMod val="75000"/>
                  </a:schemeClr>
                </a:solidFill>
              </a:rPr>
              <a:t>α</a:t>
            </a:r>
            <a:r>
              <a:rPr lang="el-GR" sz="2400" dirty="0" smtClean="0">
                <a:solidFill>
                  <a:schemeClr val="tx2">
                    <a:lumMod val="75000"/>
                  </a:schemeClr>
                </a:solidFill>
              </a:rPr>
              <a:t>ιμοδυναμικές συνέπειες αυξημένης </a:t>
            </a:r>
          </a:p>
          <a:p>
            <a:r>
              <a:rPr lang="el-GR" sz="2400" dirty="0" smtClean="0">
                <a:solidFill>
                  <a:schemeClr val="tx2">
                    <a:lumMod val="75000"/>
                  </a:schemeClr>
                </a:solidFill>
              </a:rPr>
              <a:t>αρτηριακής σκληρίας:</a:t>
            </a:r>
          </a:p>
          <a:p>
            <a:endParaRPr lang="el-GR" sz="2000" b="1" dirty="0" smtClean="0">
              <a:solidFill>
                <a:schemeClr val="tx2">
                  <a:lumMod val="75000"/>
                </a:schemeClr>
              </a:solidFill>
            </a:endParaRPr>
          </a:p>
          <a:p>
            <a:endParaRPr lang="el-GR" sz="2000" b="1" dirty="0" smtClean="0">
              <a:solidFill>
                <a:schemeClr val="tx2">
                  <a:lumMod val="75000"/>
                </a:schemeClr>
              </a:solidFill>
            </a:endParaRPr>
          </a:p>
          <a:p>
            <a:pPr marL="342900" indent="-342900">
              <a:buFont typeface="Courier New"/>
              <a:buChar char="o"/>
            </a:pPr>
            <a:r>
              <a:rPr lang="el-GR" sz="2000" dirty="0">
                <a:solidFill>
                  <a:schemeClr val="tx2">
                    <a:lumMod val="75000"/>
                  </a:schemeClr>
                </a:solidFill>
              </a:rPr>
              <a:t>Αύξηση </a:t>
            </a:r>
            <a:r>
              <a:rPr lang="el-GR" sz="2000" dirty="0" smtClean="0">
                <a:solidFill>
                  <a:schemeClr val="tx2">
                    <a:lumMod val="75000"/>
                  </a:schemeClr>
                </a:solidFill>
              </a:rPr>
              <a:t>πλάτους και ταχύτητας </a:t>
            </a:r>
            <a:r>
              <a:rPr lang="el-GR" sz="2000" dirty="0">
                <a:solidFill>
                  <a:schemeClr val="tx2">
                    <a:lumMod val="75000"/>
                  </a:schemeClr>
                </a:solidFill>
              </a:rPr>
              <a:t>ανακλώμενων κυμάτων πίεσης</a:t>
            </a:r>
          </a:p>
          <a:p>
            <a:pPr marL="342900" indent="-342900">
              <a:buFont typeface="Courier New"/>
              <a:buChar char="o"/>
            </a:pPr>
            <a:r>
              <a:rPr lang="el-GR" sz="2000" dirty="0">
                <a:solidFill>
                  <a:schemeClr val="tx2">
                    <a:lumMod val="75000"/>
                  </a:schemeClr>
                </a:solidFill>
              </a:rPr>
              <a:t>Συγχρονισμός ανακλώμενων κυμάτων πίεσης στην συστολική φάση του</a:t>
            </a:r>
          </a:p>
          <a:p>
            <a:r>
              <a:rPr lang="el-GR" sz="2000" dirty="0">
                <a:solidFill>
                  <a:schemeClr val="tx2">
                    <a:lumMod val="75000"/>
                  </a:schemeClr>
                </a:solidFill>
              </a:rPr>
              <a:t>      εξωθούμενου από την αριστερή κοιλία κύματος</a:t>
            </a:r>
          </a:p>
          <a:p>
            <a:pPr marL="342900" indent="-342900">
              <a:buFont typeface="Courier New"/>
              <a:buChar char="o"/>
            </a:pPr>
            <a:r>
              <a:rPr lang="el-GR" sz="2000" dirty="0" smtClean="0">
                <a:solidFill>
                  <a:schemeClr val="tx2">
                    <a:lumMod val="75000"/>
                  </a:schemeClr>
                </a:solidFill>
              </a:rPr>
              <a:t>Αύξηση συστολικής πίεσης - μεταφόρτιου</a:t>
            </a:r>
            <a:r>
              <a:rPr lang="en-US" sz="2000" dirty="0" smtClean="0">
                <a:solidFill>
                  <a:schemeClr val="tx2">
                    <a:lumMod val="75000"/>
                  </a:schemeClr>
                </a:solidFill>
              </a:rPr>
              <a:t>  </a:t>
            </a:r>
            <a:r>
              <a:rPr lang="el-GR" sz="2000" dirty="0" smtClean="0">
                <a:solidFill>
                  <a:schemeClr val="tx2">
                    <a:lumMod val="75000"/>
                  </a:schemeClr>
                </a:solidFill>
              </a:rPr>
              <a:t>αριστερής κοιλίας</a:t>
            </a:r>
          </a:p>
          <a:p>
            <a:pPr marL="342900" indent="-342900">
              <a:buFont typeface="Courier New"/>
              <a:buChar char="o"/>
            </a:pPr>
            <a:r>
              <a:rPr lang="el-GR" sz="2000" dirty="0" smtClean="0">
                <a:solidFill>
                  <a:schemeClr val="tx2">
                    <a:lumMod val="75000"/>
                  </a:schemeClr>
                </a:solidFill>
              </a:rPr>
              <a:t>Μείωση διαστολικής πίεσης - διαστολικής αιμάτωσης καρδιάς</a:t>
            </a:r>
          </a:p>
          <a:p>
            <a:pPr marL="342900" indent="-342900">
              <a:buFont typeface="Courier New"/>
              <a:buChar char="o"/>
            </a:pPr>
            <a:r>
              <a:rPr lang="el-GR" sz="2000" dirty="0" smtClean="0">
                <a:solidFill>
                  <a:schemeClr val="tx2">
                    <a:lumMod val="75000"/>
                  </a:schemeClr>
                </a:solidFill>
              </a:rPr>
              <a:t>Διαταρχή σύζευξης αρ. </a:t>
            </a:r>
            <a:r>
              <a:rPr lang="el-GR" sz="2000" dirty="0">
                <a:solidFill>
                  <a:schemeClr val="tx2">
                    <a:lumMod val="75000"/>
                  </a:schemeClr>
                </a:solidFill>
              </a:rPr>
              <a:t>κ</a:t>
            </a:r>
            <a:r>
              <a:rPr lang="el-GR" sz="2000" dirty="0" smtClean="0">
                <a:solidFill>
                  <a:schemeClr val="tx2">
                    <a:lumMod val="75000"/>
                  </a:schemeClr>
                </a:solidFill>
              </a:rPr>
              <a:t>οιλίας - αορτής</a:t>
            </a:r>
          </a:p>
          <a:p>
            <a:pPr marL="342900" indent="-342900">
              <a:buFont typeface="Courier New"/>
              <a:buChar char="o"/>
            </a:pPr>
            <a:r>
              <a:rPr lang="el-GR" sz="2000" dirty="0" smtClean="0">
                <a:solidFill>
                  <a:schemeClr val="tx2">
                    <a:lumMod val="75000"/>
                  </a:schemeClr>
                </a:solidFill>
              </a:rPr>
              <a:t>Διαστολική δυσλειτουργία αριστερής κοιλίας</a:t>
            </a:r>
          </a:p>
          <a:p>
            <a:pPr marL="342900" indent="-342900">
              <a:buFont typeface="Courier New"/>
              <a:buChar char="o"/>
            </a:pPr>
            <a:r>
              <a:rPr lang="el-GR" sz="2000" dirty="0" smtClean="0">
                <a:solidFill>
                  <a:schemeClr val="tx2">
                    <a:lumMod val="75000"/>
                  </a:schemeClr>
                </a:solidFill>
              </a:rPr>
              <a:t>Υπετροφία αριστερής κοιλίας</a:t>
            </a:r>
            <a:endParaRPr lang="en-US" sz="2000" dirty="0">
              <a:solidFill>
                <a:schemeClr val="tx2">
                  <a:lumMod val="75000"/>
                </a:schemeClr>
              </a:solidFill>
            </a:endParaRPr>
          </a:p>
        </p:txBody>
      </p:sp>
      <p:cxnSp>
        <p:nvCxnSpPr>
          <p:cNvPr id="10" name="Straight Connector 9"/>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4" name="Picture 13"/>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5" name="TextBox 14"/>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6" name="TextBox 15"/>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309297265"/>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0" y="1866899"/>
            <a:ext cx="9144000" cy="5016083"/>
          </a:xfrm>
          <a:prstGeom prst="rect">
            <a:avLst/>
          </a:prstGeom>
        </p:spPr>
      </p:pic>
      <p:sp>
        <p:nvSpPr>
          <p:cNvPr id="17" name="TextBox 16"/>
          <p:cNvSpPr txBox="1"/>
          <p:nvPr/>
        </p:nvSpPr>
        <p:spPr>
          <a:xfrm>
            <a:off x="2090408" y="1147809"/>
            <a:ext cx="7205944" cy="307777"/>
          </a:xfrm>
          <a:prstGeom prst="rect">
            <a:avLst/>
          </a:prstGeom>
          <a:noFill/>
        </p:spPr>
        <p:txBody>
          <a:bodyPr wrap="none" rtlCol="0">
            <a:spAutoFit/>
          </a:bodyPr>
          <a:lstStyle/>
          <a:p>
            <a:r>
              <a:rPr lang="en-GB" sz="1400" i="1" dirty="0" smtClean="0"/>
              <a:t>European Society of Cardiology Working Group on Peripheral Circulation. Atherosclerosis. 2015</a:t>
            </a:r>
            <a:endParaRPr lang="en-US" sz="1400" i="1" dirty="0"/>
          </a:p>
        </p:txBody>
      </p:sp>
      <p:sp>
        <p:nvSpPr>
          <p:cNvPr id="22" name="TextBox 21"/>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1" name="TextBox 10"/>
          <p:cNvSpPr txBox="1"/>
          <p:nvPr/>
        </p:nvSpPr>
        <p:spPr>
          <a:xfrm>
            <a:off x="241465" y="1356153"/>
            <a:ext cx="8819109" cy="461665"/>
          </a:xfrm>
          <a:prstGeom prst="rect">
            <a:avLst/>
          </a:prstGeom>
          <a:noFill/>
        </p:spPr>
        <p:txBody>
          <a:bodyPr wrap="square" rtlCol="0">
            <a:spAutoFit/>
          </a:bodyPr>
          <a:lstStyle/>
          <a:p>
            <a:r>
              <a:rPr lang="el-GR" sz="2400" dirty="0" smtClean="0">
                <a:solidFill>
                  <a:schemeClr val="tx2">
                    <a:lumMod val="75000"/>
                  </a:schemeClr>
                </a:solidFill>
              </a:rPr>
              <a:t>Αγγειακοί βιοδείκτες &amp; καρδιαγγειακή πρόληψη</a:t>
            </a:r>
            <a:endParaRPr lang="el-GR" sz="2000" dirty="0">
              <a:solidFill>
                <a:srgbClr val="953735"/>
              </a:solidFill>
            </a:endParaRPr>
          </a:p>
        </p:txBody>
      </p:sp>
      <p:sp>
        <p:nvSpPr>
          <p:cNvPr id="12" name="Rectangle 11"/>
          <p:cNvSpPr/>
          <p:nvPr/>
        </p:nvSpPr>
        <p:spPr>
          <a:xfrm>
            <a:off x="-20754" y="3581400"/>
            <a:ext cx="9144000" cy="711200"/>
          </a:xfrm>
          <a:prstGeom prst="rect">
            <a:avLst/>
          </a:prstGeom>
          <a:noFill/>
          <a:ln w="635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21" name="Picture 20"/>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4" name="TextBox 23"/>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5" name="TextBox 24"/>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580828645"/>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5891" y="1282700"/>
            <a:ext cx="8479909" cy="5333583"/>
            <a:chOff x="253840" y="17893"/>
            <a:chExt cx="8724720" cy="6452375"/>
          </a:xfrm>
        </p:grpSpPr>
        <p:sp>
          <p:nvSpPr>
            <p:cNvPr id="9" name="18 - TextBox"/>
            <p:cNvSpPr txBox="1"/>
            <p:nvPr/>
          </p:nvSpPr>
          <p:spPr>
            <a:xfrm>
              <a:off x="1154172" y="5047270"/>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GENOME  &amp; CLASSICAL CARDIOVASCULAR DISEASE RISK FACTORS</a:t>
              </a:r>
              <a:endParaRPr lang="el-GR" b="1" dirty="0"/>
            </a:p>
          </p:txBody>
        </p:sp>
        <p:sp>
          <p:nvSpPr>
            <p:cNvPr id="10" name="18 - TextBox"/>
            <p:cNvSpPr txBox="1"/>
            <p:nvPr/>
          </p:nvSpPr>
          <p:spPr>
            <a:xfrm>
              <a:off x="1145598" y="4620554"/>
              <a:ext cx="7752844" cy="446804"/>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          INFLAMMATION</a:t>
              </a:r>
              <a:endParaRPr lang="el-GR" b="1" dirty="0"/>
            </a:p>
          </p:txBody>
        </p:sp>
        <p:sp>
          <p:nvSpPr>
            <p:cNvPr id="12" name="2 - Στρογγυλεμένο ορθογώνιο"/>
            <p:cNvSpPr/>
            <p:nvPr/>
          </p:nvSpPr>
          <p:spPr>
            <a:xfrm>
              <a:off x="1152780" y="5911680"/>
              <a:ext cx="7806966" cy="558588"/>
            </a:xfrm>
            <a:prstGeom prst="roundRect">
              <a:avLst/>
            </a:prstGeom>
            <a:solidFill>
              <a:srgbClr val="FF6600"/>
            </a:solid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smtClean="0">
                  <a:solidFill>
                    <a:schemeClr val="bg1"/>
                  </a:solidFill>
                </a:rPr>
                <a:t>Endothelial dysfunction</a:t>
              </a:r>
              <a:endParaRPr lang="el-GR" sz="2800" b="1" dirty="0">
                <a:solidFill>
                  <a:schemeClr val="bg1"/>
                </a:solidFill>
              </a:endParaRPr>
            </a:p>
          </p:txBody>
        </p:sp>
        <p:sp>
          <p:nvSpPr>
            <p:cNvPr id="14" name="3 - Βέλος προς τα επάνω"/>
            <p:cNvSpPr/>
            <p:nvPr/>
          </p:nvSpPr>
          <p:spPr>
            <a:xfrm>
              <a:off x="1712612" y="3747996"/>
              <a:ext cx="612145" cy="1296144"/>
            </a:xfrm>
            <a:prstGeom prst="up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l-GR"/>
            </a:p>
          </p:txBody>
        </p:sp>
        <p:pic>
          <p:nvPicPr>
            <p:cNvPr id="15" name="Picture 5"/>
            <p:cNvPicPr>
              <a:picLocks noChangeAspect="1" noChangeArrowheads="1"/>
            </p:cNvPicPr>
            <p:nvPr/>
          </p:nvPicPr>
          <p:blipFill>
            <a:blip r:embed="rId2" cstate="print"/>
            <a:srcRect/>
            <a:stretch>
              <a:fillRect/>
            </a:stretch>
          </p:blipFill>
          <p:spPr bwMode="auto">
            <a:xfrm>
              <a:off x="3554692" y="2570118"/>
              <a:ext cx="1194902" cy="1146914"/>
            </a:xfrm>
            <a:prstGeom prst="rect">
              <a:avLst/>
            </a:prstGeom>
            <a:noFill/>
            <a:ln w="9525">
              <a:noFill/>
              <a:miter lim="800000"/>
              <a:headEnd/>
              <a:tailEnd/>
            </a:ln>
          </p:spPr>
        </p:pic>
        <p:pic>
          <p:nvPicPr>
            <p:cNvPr id="16" name="Picture 6"/>
            <p:cNvPicPr>
              <a:picLocks noChangeAspect="1" noChangeArrowheads="1"/>
            </p:cNvPicPr>
            <p:nvPr/>
          </p:nvPicPr>
          <p:blipFill>
            <a:blip r:embed="rId3" cstate="print"/>
            <a:srcRect/>
            <a:stretch>
              <a:fillRect/>
            </a:stretch>
          </p:blipFill>
          <p:spPr bwMode="auto">
            <a:xfrm>
              <a:off x="3558265" y="1304992"/>
              <a:ext cx="1152128" cy="1165224"/>
            </a:xfrm>
            <a:prstGeom prst="rect">
              <a:avLst/>
            </a:prstGeom>
            <a:noFill/>
            <a:ln w="9525">
              <a:noFill/>
              <a:miter lim="800000"/>
              <a:headEnd/>
              <a:tailEnd/>
            </a:ln>
          </p:spPr>
        </p:pic>
        <p:sp>
          <p:nvSpPr>
            <p:cNvPr id="17" name="9 - TextBox"/>
            <p:cNvSpPr txBox="1"/>
            <p:nvPr/>
          </p:nvSpPr>
          <p:spPr>
            <a:xfrm>
              <a:off x="3529699" y="5487850"/>
              <a:ext cx="180020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dirty="0" smtClean="0"/>
                <a:t>Atheromatosis</a:t>
              </a:r>
              <a:endParaRPr lang="el-GR" dirty="0"/>
            </a:p>
          </p:txBody>
        </p:sp>
        <p:sp>
          <p:nvSpPr>
            <p:cNvPr id="18" name="7 - TextBox"/>
            <p:cNvSpPr txBox="1"/>
            <p:nvPr/>
          </p:nvSpPr>
          <p:spPr>
            <a:xfrm>
              <a:off x="1154172" y="5462488"/>
              <a:ext cx="2177853"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smtClean="0"/>
                <a:t>Arterial remodelling</a:t>
              </a:r>
              <a:endParaRPr lang="el-GR" dirty="0"/>
            </a:p>
          </p:txBody>
        </p:sp>
        <p:sp>
          <p:nvSpPr>
            <p:cNvPr id="19" name="8 - Βέλος προς τα επάνω"/>
            <p:cNvSpPr/>
            <p:nvPr/>
          </p:nvSpPr>
          <p:spPr>
            <a:xfrm>
              <a:off x="3902811" y="3732632"/>
              <a:ext cx="577943" cy="1296144"/>
            </a:xfrm>
            <a:prstGeom prst="up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l-GR"/>
            </a:p>
          </p:txBody>
        </p:sp>
        <p:pic>
          <p:nvPicPr>
            <p:cNvPr id="20" name="Picture 4"/>
            <p:cNvPicPr>
              <a:picLocks noChangeAspect="1" noChangeArrowheads="1"/>
            </p:cNvPicPr>
            <p:nvPr/>
          </p:nvPicPr>
          <p:blipFill>
            <a:blip r:embed="rId4" cstate="print"/>
            <a:srcRect/>
            <a:stretch>
              <a:fillRect/>
            </a:stretch>
          </p:blipFill>
          <p:spPr bwMode="auto">
            <a:xfrm>
              <a:off x="1441412" y="1304992"/>
              <a:ext cx="1246805" cy="1224136"/>
            </a:xfrm>
            <a:prstGeom prst="rect">
              <a:avLst/>
            </a:prstGeom>
            <a:noFill/>
            <a:ln w="9525">
              <a:noFill/>
              <a:miter lim="800000"/>
              <a:headEnd/>
              <a:tailEnd/>
            </a:ln>
          </p:spPr>
        </p:pic>
        <p:pic>
          <p:nvPicPr>
            <p:cNvPr id="21" name="Picture 5"/>
            <p:cNvPicPr>
              <a:picLocks noChangeAspect="1" noChangeArrowheads="1"/>
            </p:cNvPicPr>
            <p:nvPr/>
          </p:nvPicPr>
          <p:blipFill>
            <a:blip r:embed="rId5" cstate="print"/>
            <a:srcRect/>
            <a:stretch>
              <a:fillRect/>
            </a:stretch>
          </p:blipFill>
          <p:spPr bwMode="auto">
            <a:xfrm>
              <a:off x="1441412" y="2492896"/>
              <a:ext cx="1170806" cy="1204258"/>
            </a:xfrm>
            <a:prstGeom prst="rect">
              <a:avLst/>
            </a:prstGeom>
            <a:noFill/>
            <a:ln w="9525">
              <a:noFill/>
              <a:miter lim="800000"/>
              <a:headEnd/>
              <a:tailEnd/>
            </a:ln>
          </p:spPr>
        </p:pic>
        <p:sp>
          <p:nvSpPr>
            <p:cNvPr id="22" name="11 - TextBox"/>
            <p:cNvSpPr txBox="1"/>
            <p:nvPr/>
          </p:nvSpPr>
          <p:spPr>
            <a:xfrm>
              <a:off x="5548980" y="5461744"/>
              <a:ext cx="1708914"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Arteriosclerosis</a:t>
              </a:r>
              <a:endParaRPr lang="el-GR" dirty="0"/>
            </a:p>
          </p:txBody>
        </p:sp>
        <p:pic>
          <p:nvPicPr>
            <p:cNvPr id="23" name="Picture 2"/>
            <p:cNvPicPr>
              <a:picLocks noChangeAspect="1" noChangeArrowheads="1"/>
            </p:cNvPicPr>
            <p:nvPr/>
          </p:nvPicPr>
          <p:blipFill>
            <a:blip r:embed="rId6" cstate="print"/>
            <a:srcRect/>
            <a:stretch>
              <a:fillRect/>
            </a:stretch>
          </p:blipFill>
          <p:spPr bwMode="auto">
            <a:xfrm>
              <a:off x="5711100" y="2492896"/>
              <a:ext cx="1358904" cy="1224136"/>
            </a:xfrm>
            <a:prstGeom prst="rect">
              <a:avLst/>
            </a:prstGeom>
            <a:noFill/>
            <a:ln w="9525">
              <a:noFill/>
              <a:miter lim="800000"/>
              <a:headEnd/>
              <a:tailEnd/>
            </a:ln>
          </p:spPr>
        </p:pic>
        <p:pic>
          <p:nvPicPr>
            <p:cNvPr id="24" name="Picture 3"/>
            <p:cNvPicPr>
              <a:picLocks noChangeAspect="1" noChangeArrowheads="1"/>
            </p:cNvPicPr>
            <p:nvPr/>
          </p:nvPicPr>
          <p:blipFill>
            <a:blip r:embed="rId7" cstate="print"/>
            <a:srcRect/>
            <a:stretch>
              <a:fillRect/>
            </a:stretch>
          </p:blipFill>
          <p:spPr bwMode="auto">
            <a:xfrm>
              <a:off x="5695036" y="1312017"/>
              <a:ext cx="1348690" cy="1217111"/>
            </a:xfrm>
            <a:prstGeom prst="rect">
              <a:avLst/>
            </a:prstGeom>
            <a:noFill/>
            <a:ln w="9525">
              <a:noFill/>
              <a:miter lim="800000"/>
              <a:headEnd/>
              <a:tailEnd/>
            </a:ln>
          </p:spPr>
        </p:pic>
        <p:sp>
          <p:nvSpPr>
            <p:cNvPr id="25" name="14 - Βέλος προς τα επάνω"/>
            <p:cNvSpPr/>
            <p:nvPr/>
          </p:nvSpPr>
          <p:spPr>
            <a:xfrm>
              <a:off x="6166351" y="3732632"/>
              <a:ext cx="573776" cy="1296144"/>
            </a:xfrm>
            <a:prstGeom prst="up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a:p>
          </p:txBody>
        </p:sp>
        <p:sp>
          <p:nvSpPr>
            <p:cNvPr id="26" name="15 - Βέλος προς τα επάνω"/>
            <p:cNvSpPr/>
            <p:nvPr/>
          </p:nvSpPr>
          <p:spPr>
            <a:xfrm>
              <a:off x="253840" y="1268760"/>
              <a:ext cx="864096" cy="5040560"/>
            </a:xfrm>
            <a:prstGeom prst="upArrow">
              <a:avLst>
                <a:gd name="adj1" fmla="val 67690"/>
                <a:gd name="adj2" fmla="val 50000"/>
              </a:avLst>
            </a:prstGeom>
            <a:solidFill>
              <a:schemeClr val="bg2"/>
            </a:solidFill>
            <a:ln>
              <a:solidFill>
                <a:srgbClr val="FF0000"/>
              </a:solidFill>
            </a:ln>
          </p:spPr>
          <p:style>
            <a:lnRef idx="0">
              <a:schemeClr val="accent2"/>
            </a:lnRef>
            <a:fillRef idx="3">
              <a:schemeClr val="accent2"/>
            </a:fillRef>
            <a:effectRef idx="3">
              <a:schemeClr val="accent2"/>
            </a:effectRef>
            <a:fontRef idx="minor">
              <a:schemeClr val="lt1"/>
            </a:fontRef>
          </p:style>
          <p:txBody>
            <a:bodyPr vert="wordArtVert" wrap="square" rtlCol="0" anchor="ctr"/>
            <a:lstStyle/>
            <a:p>
              <a:pPr algn="ctr"/>
              <a:r>
                <a:rPr lang="en-US" sz="3000" b="1" dirty="0" smtClean="0">
                  <a:solidFill>
                    <a:schemeClr val="tx1"/>
                  </a:solidFill>
                </a:rPr>
                <a:t>AGING</a:t>
              </a:r>
              <a:endParaRPr lang="el-GR" sz="3000" b="1" dirty="0">
                <a:solidFill>
                  <a:schemeClr val="tx1"/>
                </a:solidFill>
              </a:endParaRPr>
            </a:p>
          </p:txBody>
        </p:sp>
        <p:sp>
          <p:nvSpPr>
            <p:cNvPr id="27" name="11 - TextBox"/>
            <p:cNvSpPr txBox="1"/>
            <p:nvPr/>
          </p:nvSpPr>
          <p:spPr>
            <a:xfrm>
              <a:off x="7400550" y="5453152"/>
              <a:ext cx="1542238" cy="369332"/>
            </a:xfrm>
            <a:prstGeom prst="rect">
              <a:avLst/>
            </a:prstGeom>
            <a:solidFill>
              <a:schemeClr val="accent5"/>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Thrombosis</a:t>
              </a:r>
              <a:endParaRPr lang="el-GR" dirty="0"/>
            </a:p>
          </p:txBody>
        </p:sp>
        <p:sp>
          <p:nvSpPr>
            <p:cNvPr id="28" name="14 - Βέλος προς τα επάνω"/>
            <p:cNvSpPr/>
            <p:nvPr/>
          </p:nvSpPr>
          <p:spPr>
            <a:xfrm>
              <a:off x="8047834" y="3758312"/>
              <a:ext cx="561979" cy="1296144"/>
            </a:xfrm>
            <a:prstGeom prst="upArrow">
              <a:avLst/>
            </a:prstGeom>
            <a:solidFill>
              <a:schemeClr val="accent5"/>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a:p>
          </p:txBody>
        </p:sp>
        <p:sp>
          <p:nvSpPr>
            <p:cNvPr id="29" name="21 - Μισοφέγγαρο"/>
            <p:cNvSpPr/>
            <p:nvPr/>
          </p:nvSpPr>
          <p:spPr>
            <a:xfrm rot="5400000">
              <a:off x="4413427" y="-3116160"/>
              <a:ext cx="1431080" cy="7699186"/>
            </a:xfrm>
            <a:prstGeom prst="moon">
              <a:avLst>
                <a:gd name="adj" fmla="val 65847"/>
              </a:avLst>
            </a:prstGeom>
            <a:solidFill>
              <a:srgbClr val="FF0000"/>
            </a:solidFill>
          </p:spPr>
          <p:style>
            <a:lnRef idx="1">
              <a:schemeClr val="accent6"/>
            </a:lnRef>
            <a:fillRef idx="2">
              <a:schemeClr val="accent6"/>
            </a:fillRef>
            <a:effectRef idx="1">
              <a:schemeClr val="accent6"/>
            </a:effectRef>
            <a:fontRef idx="minor">
              <a:schemeClr val="dk1"/>
            </a:fontRef>
          </p:style>
          <p:txBody>
            <a:bodyPr vert="vert270" rtlCol="0" anchor="ctr"/>
            <a:lstStyle/>
            <a:p>
              <a:pPr algn="ctr"/>
              <a:r>
                <a:rPr lang="en-US" sz="3000" dirty="0" smtClean="0">
                  <a:solidFill>
                    <a:schemeClr val="bg1"/>
                  </a:solidFill>
                </a:rPr>
                <a:t>Arterial disease</a:t>
              </a:r>
              <a:endParaRPr lang="el-GR" sz="3000" dirty="0">
                <a:solidFill>
                  <a:schemeClr val="bg1"/>
                </a:solidFill>
              </a:endParaRPr>
            </a:p>
          </p:txBody>
        </p:sp>
        <p:pic>
          <p:nvPicPr>
            <p:cNvPr id="30" name="Picture 29"/>
            <p:cNvPicPr>
              <a:picLocks noChangeAspect="1"/>
            </p:cNvPicPr>
            <p:nvPr/>
          </p:nvPicPr>
          <p:blipFill>
            <a:blip r:embed="rId8"/>
            <a:stretch>
              <a:fillRect/>
            </a:stretch>
          </p:blipFill>
          <p:spPr>
            <a:xfrm>
              <a:off x="7725348" y="1503402"/>
              <a:ext cx="1090953" cy="817162"/>
            </a:xfrm>
            <a:prstGeom prst="rect">
              <a:avLst/>
            </a:prstGeom>
          </p:spPr>
        </p:pic>
      </p:grpSp>
      <p:sp>
        <p:nvSpPr>
          <p:cNvPr id="31" name="TextBox 30"/>
          <p:cNvSpPr txBox="1"/>
          <p:nvPr/>
        </p:nvSpPr>
        <p:spPr>
          <a:xfrm>
            <a:off x="7107392" y="1143003"/>
            <a:ext cx="2090035" cy="307777"/>
          </a:xfrm>
          <a:prstGeom prst="rect">
            <a:avLst/>
          </a:prstGeom>
          <a:noFill/>
        </p:spPr>
        <p:txBody>
          <a:bodyPr wrap="none" rtlCol="0">
            <a:spAutoFit/>
          </a:bodyPr>
          <a:lstStyle/>
          <a:p>
            <a:r>
              <a:rPr lang="en-US" sz="1400" i="1" dirty="0" smtClean="0"/>
              <a:t>Protogerou A &amp; Karatzi K.</a:t>
            </a:r>
            <a:endParaRPr lang="en-US" sz="1400" i="1" dirty="0"/>
          </a:p>
        </p:txBody>
      </p:sp>
      <p:sp>
        <p:nvSpPr>
          <p:cNvPr id="32" name="TextBox 31"/>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cxnSp>
        <p:nvCxnSpPr>
          <p:cNvPr id="34" name="Straight Connector 33"/>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36" name="Picture 35"/>
          <p:cNvPicPr/>
          <p:nvPr/>
        </p:nvPicPr>
        <p:blipFill>
          <a:blip r:embed="rId9">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37" name="TextBox 36"/>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38" name="TextBox 37"/>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95936250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Grp="1" noChangeAspect="1"/>
          </p:cNvGraphicFramePr>
          <p:nvPr>
            <p:ph type="title"/>
            <p:extLst>
              <p:ext uri="{D42A27DB-BD31-4B8C-83A1-F6EECF244321}">
                <p14:modId xmlns:p14="http://schemas.microsoft.com/office/powerpoint/2010/main" val="3419831223"/>
              </p:ext>
            </p:extLst>
          </p:nvPr>
        </p:nvGraphicFramePr>
        <p:xfrm>
          <a:off x="237411" y="2206625"/>
          <a:ext cx="1223962" cy="1223962"/>
        </p:xfrm>
        <a:graphic>
          <a:graphicData uri="http://schemas.openxmlformats.org/presentationml/2006/ole">
            <mc:AlternateContent xmlns:mc="http://schemas.openxmlformats.org/markup-compatibility/2006">
              <mc:Choice xmlns:v="urn:schemas-microsoft-com:vml" Requires="v">
                <p:oleObj spid="_x0000_s28925" name="Photo Editor Photo" r:id="rId4" imgW="571731" imgH="571731" progId="MSPhotoEd.3">
                  <p:embed/>
                </p:oleObj>
              </mc:Choice>
              <mc:Fallback>
                <p:oleObj name="Photo Editor Photo" r:id="rId4" imgW="571731" imgH="571731"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411" y="2206625"/>
                        <a:ext cx="1223962" cy="1223962"/>
                      </a:xfrm>
                      <a:prstGeom prst="rect">
                        <a:avLst/>
                      </a:prstGeom>
                    </p:spPr>
                  </p:pic>
                </p:oleObj>
              </mc:Fallback>
            </mc:AlternateContent>
          </a:graphicData>
        </a:graphic>
      </p:graphicFrame>
      <p:graphicFrame>
        <p:nvGraphicFramePr>
          <p:cNvPr id="1027" name="Object 10"/>
          <p:cNvGraphicFramePr>
            <a:graphicFrameLocks noGrp="1" noChangeAspect="1"/>
          </p:cNvGraphicFramePr>
          <p:nvPr>
            <p:ph sz="half" idx="1"/>
          </p:nvPr>
        </p:nvGraphicFramePr>
        <p:xfrm>
          <a:off x="1790700" y="2967038"/>
          <a:ext cx="1371600" cy="1790700"/>
        </p:xfrm>
        <a:graphic>
          <a:graphicData uri="http://schemas.openxmlformats.org/presentationml/2006/ole">
            <mc:AlternateContent xmlns:mc="http://schemas.openxmlformats.org/markup-compatibility/2006">
              <mc:Choice xmlns:v="urn:schemas-microsoft-com:vml" Requires="v">
                <p:oleObj spid="_x0000_s28926" name="Photo Editor Photo" r:id="rId6" imgW="1371429" imgH="1790476" progId="MSPhotoEd.3">
                  <p:embed/>
                </p:oleObj>
              </mc:Choice>
              <mc:Fallback>
                <p:oleObj name="Photo Editor Photo" r:id="rId6" imgW="1371429" imgH="1790476"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0700" y="2967038"/>
                        <a:ext cx="137160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28" name="Object 12"/>
          <p:cNvGraphicFramePr>
            <a:graphicFrameLocks noGrp="1" noChangeAspect="1"/>
          </p:cNvGraphicFramePr>
          <p:nvPr>
            <p:ph sz="quarter" idx="2"/>
          </p:nvPr>
        </p:nvGraphicFramePr>
        <p:xfrm>
          <a:off x="3779838" y="2997200"/>
          <a:ext cx="1371600" cy="1790700"/>
        </p:xfrm>
        <a:graphic>
          <a:graphicData uri="http://schemas.openxmlformats.org/presentationml/2006/ole">
            <mc:AlternateContent xmlns:mc="http://schemas.openxmlformats.org/markup-compatibility/2006">
              <mc:Choice xmlns:v="urn:schemas-microsoft-com:vml" Requires="v">
                <p:oleObj spid="_x0000_s28927" name="Photo Editor Photo" r:id="rId8" imgW="1371429" imgH="1790476" progId="MSPhotoEd.3">
                  <p:embed/>
                </p:oleObj>
              </mc:Choice>
              <mc:Fallback>
                <p:oleObj name="Photo Editor Photo" r:id="rId8" imgW="1371429" imgH="1790476"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9838" y="2997200"/>
                        <a:ext cx="137160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30" name="Rectangle 3"/>
          <p:cNvSpPr>
            <a:spLocks noChangeArrowheads="1"/>
          </p:cNvSpPr>
          <p:nvPr/>
        </p:nvSpPr>
        <p:spPr bwMode="auto">
          <a:xfrm>
            <a:off x="1790700" y="2200275"/>
            <a:ext cx="65151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bIns="25392" anchor="ctr">
            <a:spAutoFit/>
          </a:bodyPr>
          <a:lstStyle/>
          <a:p>
            <a:r>
              <a:rPr lang="el-GR" sz="2200" b="1"/>
              <a:t>The Nobel Prize in Physiology or Medicine 1998</a:t>
            </a:r>
            <a:endParaRPr lang="el-GR" sz="2200"/>
          </a:p>
        </p:txBody>
      </p:sp>
      <p:graphicFrame>
        <p:nvGraphicFramePr>
          <p:cNvPr id="1029" name="Object 14"/>
          <p:cNvGraphicFramePr>
            <a:graphicFrameLocks noGrp="1" noChangeAspect="1"/>
          </p:cNvGraphicFramePr>
          <p:nvPr>
            <p:ph sz="quarter" idx="3"/>
          </p:nvPr>
        </p:nvGraphicFramePr>
        <p:xfrm>
          <a:off x="5867400" y="2997200"/>
          <a:ext cx="1371600" cy="1790700"/>
        </p:xfrm>
        <a:graphic>
          <a:graphicData uri="http://schemas.openxmlformats.org/presentationml/2006/ole">
            <mc:AlternateContent xmlns:mc="http://schemas.openxmlformats.org/markup-compatibility/2006">
              <mc:Choice xmlns:v="urn:schemas-microsoft-com:vml" Requires="v">
                <p:oleObj spid="_x0000_s28928" name="Photo Editor Photo" r:id="rId10" imgW="1371429" imgH="1790476" progId="MSPhotoEd.3">
                  <p:embed/>
                </p:oleObj>
              </mc:Choice>
              <mc:Fallback>
                <p:oleObj name="Photo Editor Photo" r:id="rId10" imgW="1371429" imgH="1790476" progId="MSPhotoEd.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7400" y="2997200"/>
                        <a:ext cx="137160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31" name="Text Box 16"/>
          <p:cNvSpPr txBox="1">
            <a:spLocks noChangeArrowheads="1"/>
          </p:cNvSpPr>
          <p:nvPr/>
        </p:nvSpPr>
        <p:spPr bwMode="auto">
          <a:xfrm>
            <a:off x="1692275" y="4889500"/>
            <a:ext cx="542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t>R. B. Furghgott	     L. </a:t>
            </a:r>
            <a:r>
              <a:rPr lang="en-US" dirty="0" err="1"/>
              <a:t>Ignarro</a:t>
            </a:r>
            <a:r>
              <a:rPr lang="en-US" dirty="0"/>
              <a:t>                  F. </a:t>
            </a:r>
            <a:r>
              <a:rPr lang="en-US" dirty="0" err="1"/>
              <a:t>Murad</a:t>
            </a:r>
            <a:r>
              <a:rPr lang="en-US" dirty="0"/>
              <a:t> </a:t>
            </a:r>
            <a:endParaRPr lang="el-GR" dirty="0"/>
          </a:p>
        </p:txBody>
      </p:sp>
      <p:sp>
        <p:nvSpPr>
          <p:cNvPr id="13" name="TextBox 12"/>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6" name="Text Box 7"/>
          <p:cNvSpPr txBox="1">
            <a:spLocks noChangeArrowheads="1"/>
          </p:cNvSpPr>
          <p:nvPr/>
        </p:nvSpPr>
        <p:spPr bwMode="auto">
          <a:xfrm>
            <a:off x="237411" y="1397701"/>
            <a:ext cx="8823163"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chemeClr val="tx2">
                    <a:lumMod val="75000"/>
                  </a:schemeClr>
                </a:solidFill>
                <a:effectLst>
                  <a:outerShdw blurRad="38100" dist="38100" dir="2700000" algn="tl">
                    <a:srgbClr val="DDDDDD"/>
                  </a:outerShdw>
                </a:effectLst>
                <a:latin typeface="+mn-lt"/>
              </a:rPr>
              <a:t>Ενδοθήλιο / ενδοθηλιακή λειτουργία &amp; ΝΟ</a:t>
            </a:r>
            <a:endParaRPr lang="el-GR" sz="2400" dirty="0" smtClean="0">
              <a:solidFill>
                <a:schemeClr val="tx2">
                  <a:lumMod val="75000"/>
                </a:schemeClr>
              </a:solidFill>
              <a:effectLst>
                <a:outerShdw blurRad="38100" dist="38100" dir="2700000" algn="tl">
                  <a:srgbClr val="DDDDDD"/>
                </a:outerShdw>
              </a:effectLst>
              <a:latin typeface="Times New Roman" charset="0"/>
            </a:endParaRPr>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9" name="Picture 18"/>
          <p:cNvPicPr/>
          <p:nvPr/>
        </p:nvPicPr>
        <p:blipFill>
          <a:blip r:embed="rId1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62327509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1" name="Object 5"/>
          <p:cNvGraphicFramePr>
            <a:graphicFrameLocks noGrp="1" noChangeAspect="1"/>
          </p:cNvGraphicFramePr>
          <p:nvPr>
            <p:ph sz="half" idx="2"/>
            <p:extLst>
              <p:ext uri="{D42A27DB-BD31-4B8C-83A1-F6EECF244321}">
                <p14:modId xmlns:p14="http://schemas.microsoft.com/office/powerpoint/2010/main" val="2569370998"/>
              </p:ext>
            </p:extLst>
          </p:nvPr>
        </p:nvGraphicFramePr>
        <p:xfrm>
          <a:off x="466725" y="3317875"/>
          <a:ext cx="6911975" cy="3540125"/>
        </p:xfrm>
        <a:graphic>
          <a:graphicData uri="http://schemas.openxmlformats.org/presentationml/2006/ole">
            <mc:AlternateContent xmlns:mc="http://schemas.openxmlformats.org/markup-compatibility/2006">
              <mc:Choice xmlns:v="urn:schemas-microsoft-com:vml" Requires="v">
                <p:oleObj spid="_x0000_s2799" name="Photo Editor Photo" r:id="rId4" imgW="4723810" imgH="2419048" progId="MSPhotoEd.3">
                  <p:embed/>
                </p:oleObj>
              </mc:Choice>
              <mc:Fallback>
                <p:oleObj name="Photo Editor Photo" r:id="rId4" imgW="4723810" imgH="241904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 y="3317875"/>
                        <a:ext cx="6911975" cy="354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9" name="TextBox 8"/>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graphicFrame>
        <p:nvGraphicFramePr>
          <p:cNvPr id="12" name="Object 2"/>
          <p:cNvGraphicFramePr>
            <a:graphicFrameLocks noGrp="1" noChangeAspect="1"/>
          </p:cNvGraphicFramePr>
          <p:nvPr>
            <p:ph sz="half" idx="1"/>
            <p:extLst>
              <p:ext uri="{D42A27DB-BD31-4B8C-83A1-F6EECF244321}">
                <p14:modId xmlns:p14="http://schemas.microsoft.com/office/powerpoint/2010/main" val="4151267726"/>
              </p:ext>
            </p:extLst>
          </p:nvPr>
        </p:nvGraphicFramePr>
        <p:xfrm>
          <a:off x="9525" y="2365375"/>
          <a:ext cx="7343775" cy="828675"/>
        </p:xfrm>
        <a:graphic>
          <a:graphicData uri="http://schemas.openxmlformats.org/presentationml/2006/ole">
            <mc:AlternateContent xmlns:mc="http://schemas.openxmlformats.org/markup-compatibility/2006">
              <mc:Choice xmlns:v="urn:schemas-microsoft-com:vml" Requires="v">
                <p:oleObj spid="_x0000_s2800" name="Photo Editor Photo" r:id="rId6" imgW="10631384" imgH="1200318" progId="MSPhotoEd.3">
                  <p:embed/>
                </p:oleObj>
              </mc:Choice>
              <mc:Fallback>
                <p:oleObj name="Photo Editor Photo" r:id="rId6" imgW="10631384" imgH="1200318"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25" y="2365375"/>
                        <a:ext cx="7343775" cy="8286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1" name="Text Box 7"/>
          <p:cNvSpPr txBox="1">
            <a:spLocks noChangeArrowheads="1"/>
          </p:cNvSpPr>
          <p:nvPr/>
        </p:nvSpPr>
        <p:spPr bwMode="auto">
          <a:xfrm>
            <a:off x="237411" y="1397701"/>
            <a:ext cx="8823163"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chemeClr val="tx2">
                    <a:lumMod val="75000"/>
                  </a:schemeClr>
                </a:solidFill>
                <a:effectLst>
                  <a:outerShdw blurRad="38100" dist="38100" dir="2700000" algn="tl">
                    <a:srgbClr val="DDDDDD"/>
                  </a:outerShdw>
                </a:effectLst>
                <a:latin typeface="+mn-lt"/>
              </a:rPr>
              <a:t>Ενδοθήλιο / ενδοθηλιακή λειτουργία &amp; ΝΟ</a:t>
            </a:r>
            <a:endParaRPr lang="el-GR" sz="2400" dirty="0" smtClean="0">
              <a:solidFill>
                <a:schemeClr val="tx2">
                  <a:lumMod val="75000"/>
                </a:schemeClr>
              </a:solidFill>
              <a:effectLst>
                <a:outerShdw blurRad="38100" dist="38100" dir="2700000" algn="tl">
                  <a:srgbClr val="DDDDDD"/>
                </a:outerShdw>
              </a:effectLst>
              <a:latin typeface="Times New Roman" charset="0"/>
            </a:endParaRPr>
          </a:p>
        </p:txBody>
      </p:sp>
      <p:cxnSp>
        <p:nvCxnSpPr>
          <p:cNvPr id="13" name="Straight Connector 12"/>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6" name="Picture 15"/>
          <p:cNvPicPr/>
          <p:nvPr/>
        </p:nvPicPr>
        <p:blipFill>
          <a:blip r:embed="rId8">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7" name="TextBox 16"/>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8" name="TextBox 17"/>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11174002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8" name="Object 12"/>
          <p:cNvGraphicFramePr>
            <a:graphicFrameLocks noGrp="1" noChangeAspect="1"/>
          </p:cNvGraphicFramePr>
          <p:nvPr>
            <p:ph sz="quarter" idx="2"/>
            <p:extLst>
              <p:ext uri="{D42A27DB-BD31-4B8C-83A1-F6EECF244321}">
                <p14:modId xmlns:p14="http://schemas.microsoft.com/office/powerpoint/2010/main" val="1152469122"/>
              </p:ext>
            </p:extLst>
          </p:nvPr>
        </p:nvGraphicFramePr>
        <p:xfrm>
          <a:off x="237412" y="2606675"/>
          <a:ext cx="1371600" cy="1790700"/>
        </p:xfrm>
        <a:graphic>
          <a:graphicData uri="http://schemas.openxmlformats.org/presentationml/2006/ole">
            <mc:AlternateContent xmlns:mc="http://schemas.openxmlformats.org/markup-compatibility/2006">
              <mc:Choice xmlns:v="urn:schemas-microsoft-com:vml" Requires="v">
                <p:oleObj spid="_x0000_s20817" name="Photo Editor Photo" r:id="rId4" imgW="1371429" imgH="1790476" progId="MSPhotoEd.3">
                  <p:embed/>
                </p:oleObj>
              </mc:Choice>
              <mc:Fallback>
                <p:oleObj name="Photo Editor Photo" r:id="rId4" imgW="1371429" imgH="1790476"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412" y="2606675"/>
                        <a:ext cx="137160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30" name="Rectangle 3"/>
          <p:cNvSpPr>
            <a:spLocks noChangeArrowheads="1"/>
          </p:cNvSpPr>
          <p:nvPr/>
        </p:nvSpPr>
        <p:spPr bwMode="auto">
          <a:xfrm>
            <a:off x="1562858" y="1793875"/>
            <a:ext cx="65151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bIns="25392" anchor="ctr">
            <a:spAutoFit/>
          </a:bodyPr>
          <a:lstStyle/>
          <a:p>
            <a:r>
              <a:rPr lang="el-GR" sz="2200" b="1" dirty="0"/>
              <a:t>The Nobel Prize in Physiology or Medicine 1998</a:t>
            </a:r>
            <a:endParaRPr lang="el-GR" sz="2200" dirty="0"/>
          </a:p>
        </p:txBody>
      </p:sp>
      <p:graphicFrame>
        <p:nvGraphicFramePr>
          <p:cNvPr id="1029" name="Object 14"/>
          <p:cNvGraphicFramePr>
            <a:graphicFrameLocks noGrp="1" noChangeAspect="1"/>
          </p:cNvGraphicFramePr>
          <p:nvPr>
            <p:ph sz="quarter" idx="3"/>
            <p:extLst>
              <p:ext uri="{D42A27DB-BD31-4B8C-83A1-F6EECF244321}">
                <p14:modId xmlns:p14="http://schemas.microsoft.com/office/powerpoint/2010/main" val="745964353"/>
              </p:ext>
            </p:extLst>
          </p:nvPr>
        </p:nvGraphicFramePr>
        <p:xfrm>
          <a:off x="237412" y="4972566"/>
          <a:ext cx="1371600" cy="1790700"/>
        </p:xfrm>
        <a:graphic>
          <a:graphicData uri="http://schemas.openxmlformats.org/presentationml/2006/ole">
            <mc:AlternateContent xmlns:mc="http://schemas.openxmlformats.org/markup-compatibility/2006">
              <mc:Choice xmlns:v="urn:schemas-microsoft-com:vml" Requires="v">
                <p:oleObj spid="_x0000_s20818" name="Photo Editor Photo" r:id="rId6" imgW="1371429" imgH="1790476" progId="MSPhotoEd.3">
                  <p:embed/>
                </p:oleObj>
              </mc:Choice>
              <mc:Fallback>
                <p:oleObj name="Photo Editor Photo" r:id="rId6" imgW="1371429" imgH="1790476"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412" y="4972566"/>
                        <a:ext cx="137160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31" name="Text Box 16"/>
          <p:cNvSpPr txBox="1">
            <a:spLocks noChangeArrowheads="1"/>
          </p:cNvSpPr>
          <p:nvPr/>
        </p:nvSpPr>
        <p:spPr bwMode="auto">
          <a:xfrm>
            <a:off x="237412" y="2200275"/>
            <a:ext cx="11726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smtClean="0"/>
              <a:t>L</a:t>
            </a:r>
            <a:r>
              <a:rPr lang="en-US" dirty="0"/>
              <a:t>. </a:t>
            </a:r>
            <a:r>
              <a:rPr lang="en-US" dirty="0" err="1" smtClean="0"/>
              <a:t>Ignarro</a:t>
            </a:r>
            <a:endParaRPr lang="el-GR" dirty="0"/>
          </a:p>
        </p:txBody>
      </p:sp>
      <p:sp>
        <p:nvSpPr>
          <p:cNvPr id="13" name="TextBox 12"/>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7" name="Text Box 16"/>
          <p:cNvSpPr txBox="1">
            <a:spLocks noChangeArrowheads="1"/>
          </p:cNvSpPr>
          <p:nvPr/>
        </p:nvSpPr>
        <p:spPr bwMode="auto">
          <a:xfrm>
            <a:off x="237412" y="4603234"/>
            <a:ext cx="10826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smtClean="0"/>
              <a:t>F</a:t>
            </a:r>
            <a:r>
              <a:rPr lang="en-US" dirty="0"/>
              <a:t>. </a:t>
            </a:r>
            <a:r>
              <a:rPr lang="en-US" dirty="0" err="1"/>
              <a:t>Murad</a:t>
            </a:r>
            <a:r>
              <a:rPr lang="en-US" dirty="0"/>
              <a:t> </a:t>
            </a:r>
            <a:endParaRPr lang="el-GR" dirty="0"/>
          </a:p>
        </p:txBody>
      </p:sp>
      <p:sp>
        <p:nvSpPr>
          <p:cNvPr id="4" name="TextBox 3"/>
          <p:cNvSpPr txBox="1"/>
          <p:nvPr/>
        </p:nvSpPr>
        <p:spPr>
          <a:xfrm>
            <a:off x="1731754" y="3048000"/>
            <a:ext cx="6958944" cy="923330"/>
          </a:xfrm>
          <a:prstGeom prst="rect">
            <a:avLst/>
          </a:prstGeom>
          <a:noFill/>
          <a:ln w="25400">
            <a:noFill/>
          </a:ln>
        </p:spPr>
        <p:txBody>
          <a:bodyPr wrap="none" rtlCol="0">
            <a:spAutoFit/>
          </a:bodyPr>
          <a:lstStyle/>
          <a:p>
            <a:r>
              <a:rPr lang="el-GR" dirty="0" smtClean="0">
                <a:solidFill>
                  <a:schemeClr val="tx2">
                    <a:lumMod val="75000"/>
                  </a:schemeClr>
                </a:solidFill>
              </a:rPr>
              <a:t>Αναγνώρισε το μονοξείδιο του αζώτου </a:t>
            </a:r>
            <a:r>
              <a:rPr lang="en-US" dirty="0" smtClean="0">
                <a:solidFill>
                  <a:schemeClr val="tx2">
                    <a:lumMod val="75000"/>
                  </a:schemeClr>
                </a:solidFill>
              </a:rPr>
              <a:t>(nitric oxide) </a:t>
            </a:r>
            <a:r>
              <a:rPr lang="el-GR" dirty="0" smtClean="0">
                <a:solidFill>
                  <a:schemeClr val="tx2">
                    <a:lumMod val="75000"/>
                  </a:schemeClr>
                </a:solidFill>
              </a:rPr>
              <a:t>ως την ουσία που ο </a:t>
            </a:r>
          </a:p>
          <a:p>
            <a:r>
              <a:rPr lang="en-US" dirty="0" smtClean="0">
                <a:solidFill>
                  <a:schemeClr val="tx2">
                    <a:lumMod val="75000"/>
                  </a:schemeClr>
                </a:solidFill>
              </a:rPr>
              <a:t>Furghgott </a:t>
            </a:r>
            <a:r>
              <a:rPr lang="el-GR" dirty="0" smtClean="0">
                <a:solidFill>
                  <a:schemeClr val="tx2">
                    <a:lumMod val="75000"/>
                  </a:schemeClr>
                </a:solidFill>
              </a:rPr>
              <a:t>ανακάλυψε ότι παράγουν τα ενδοθηλιακά κύτταρα και </a:t>
            </a:r>
          </a:p>
          <a:p>
            <a:r>
              <a:rPr lang="el-GR" dirty="0" smtClean="0">
                <a:solidFill>
                  <a:schemeClr val="tx2">
                    <a:lumMod val="75000"/>
                  </a:schemeClr>
                </a:solidFill>
              </a:rPr>
              <a:t>ονόμασε </a:t>
            </a:r>
            <a:r>
              <a:rPr lang="en-US" dirty="0" smtClean="0">
                <a:solidFill>
                  <a:schemeClr val="tx2">
                    <a:lumMod val="75000"/>
                  </a:schemeClr>
                </a:solidFill>
              </a:rPr>
              <a:t>endothelial-derived relaxing factor</a:t>
            </a:r>
            <a:r>
              <a:rPr lang="el-GR" dirty="0" smtClean="0">
                <a:solidFill>
                  <a:schemeClr val="tx2">
                    <a:lumMod val="75000"/>
                  </a:schemeClr>
                </a:solidFill>
              </a:rPr>
              <a:t> </a:t>
            </a:r>
            <a:r>
              <a:rPr lang="en-US" dirty="0" smtClean="0">
                <a:solidFill>
                  <a:schemeClr val="tx2">
                    <a:lumMod val="75000"/>
                  </a:schemeClr>
                </a:solidFill>
              </a:rPr>
              <a:t>(EDRF)</a:t>
            </a:r>
          </a:p>
        </p:txBody>
      </p:sp>
      <p:sp>
        <p:nvSpPr>
          <p:cNvPr id="20" name="TextBox 19"/>
          <p:cNvSpPr txBox="1"/>
          <p:nvPr/>
        </p:nvSpPr>
        <p:spPr>
          <a:xfrm>
            <a:off x="1884154" y="5651500"/>
            <a:ext cx="5734225" cy="369332"/>
          </a:xfrm>
          <a:prstGeom prst="rect">
            <a:avLst/>
          </a:prstGeom>
          <a:noFill/>
          <a:ln w="25400">
            <a:noFill/>
          </a:ln>
        </p:spPr>
        <p:txBody>
          <a:bodyPr wrap="none" rtlCol="0">
            <a:spAutoFit/>
          </a:bodyPr>
          <a:lstStyle/>
          <a:p>
            <a:r>
              <a:rPr lang="el-GR" dirty="0" smtClean="0">
                <a:solidFill>
                  <a:schemeClr val="tx2">
                    <a:lumMod val="75000"/>
                  </a:schemeClr>
                </a:solidFill>
              </a:rPr>
              <a:t>Αναγνώρισε το τρόπο δράσης του μονοξειδίου του αζώτου</a:t>
            </a:r>
            <a:endParaRPr lang="en-US" dirty="0" smtClean="0">
              <a:solidFill>
                <a:schemeClr val="tx2">
                  <a:lumMod val="75000"/>
                </a:schemeClr>
              </a:solidFill>
            </a:endParaRPr>
          </a:p>
        </p:txBody>
      </p:sp>
      <p:sp>
        <p:nvSpPr>
          <p:cNvPr id="21" name="Text Box 7"/>
          <p:cNvSpPr txBox="1">
            <a:spLocks noChangeArrowheads="1"/>
          </p:cNvSpPr>
          <p:nvPr/>
        </p:nvSpPr>
        <p:spPr bwMode="auto">
          <a:xfrm>
            <a:off x="237411" y="1397701"/>
            <a:ext cx="8823163"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chemeClr val="tx2">
                    <a:lumMod val="75000"/>
                  </a:schemeClr>
                </a:solidFill>
                <a:effectLst>
                  <a:outerShdw blurRad="38100" dist="38100" dir="2700000" algn="tl">
                    <a:srgbClr val="DDDDDD"/>
                  </a:outerShdw>
                </a:effectLst>
                <a:latin typeface="+mn-lt"/>
              </a:rPr>
              <a:t>Ενδοθήλιο / ενδοθηλιακή λειτουργία &amp; ΝΟ</a:t>
            </a:r>
            <a:endParaRPr lang="el-GR" sz="2400" dirty="0" smtClean="0">
              <a:solidFill>
                <a:schemeClr val="tx2">
                  <a:lumMod val="75000"/>
                </a:schemeClr>
              </a:solidFill>
              <a:effectLst>
                <a:outerShdw blurRad="38100" dist="38100" dir="2700000" algn="tl">
                  <a:srgbClr val="DDDDDD"/>
                </a:outerShdw>
              </a:effectLst>
              <a:latin typeface="Times New Roman" charset="0"/>
            </a:endParaRPr>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22" name="Picture 21"/>
          <p:cNvPicPr/>
          <p:nvPr/>
        </p:nvPicPr>
        <p:blipFill>
          <a:blip r:embed="rId8">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3" name="TextBox 22"/>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4" name="TextBox 23"/>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92712475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5" name="Object 6"/>
          <p:cNvGraphicFramePr>
            <a:graphicFrameLocks noGrp="1" noChangeAspect="1"/>
          </p:cNvGraphicFramePr>
          <p:nvPr>
            <p:ph sz="half" idx="2"/>
            <p:extLst>
              <p:ext uri="{D42A27DB-BD31-4B8C-83A1-F6EECF244321}">
                <p14:modId xmlns:p14="http://schemas.microsoft.com/office/powerpoint/2010/main" val="1262291294"/>
              </p:ext>
            </p:extLst>
          </p:nvPr>
        </p:nvGraphicFramePr>
        <p:xfrm>
          <a:off x="1929490" y="2392760"/>
          <a:ext cx="5243511" cy="3677582"/>
        </p:xfrm>
        <a:graphic>
          <a:graphicData uri="http://schemas.openxmlformats.org/presentationml/2006/ole">
            <mc:AlternateContent xmlns:mc="http://schemas.openxmlformats.org/markup-compatibility/2006">
              <mc:Choice xmlns:v="urn:schemas-microsoft-com:vml" Requires="v">
                <p:oleObj spid="_x0000_s3666" name="Photo Editor Photo" r:id="rId4" imgW="4114286" imgH="2886478" progId="MSPhotoEd.3">
                  <p:embed/>
                </p:oleObj>
              </mc:Choice>
              <mc:Fallback>
                <p:oleObj name="Photo Editor Photo" r:id="rId4" imgW="4114286" imgH="288647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9490" y="2392760"/>
                        <a:ext cx="5243511" cy="3677582"/>
                      </a:xfrm>
                      <a:prstGeom prst="rect">
                        <a:avLst/>
                      </a:prstGeom>
                      <a:noFill/>
                      <a:ln>
                        <a:noFill/>
                      </a:ln>
                      <a:effectLst/>
                      <a:extLst/>
                    </p:spPr>
                  </p:pic>
                </p:oleObj>
              </mc:Fallback>
            </mc:AlternateContent>
          </a:graphicData>
        </a:graphic>
      </p:graphicFrame>
      <p:sp>
        <p:nvSpPr>
          <p:cNvPr id="9" name="TextBox 8"/>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 Box 7"/>
          <p:cNvSpPr txBox="1">
            <a:spLocks noChangeArrowheads="1"/>
          </p:cNvSpPr>
          <p:nvPr/>
        </p:nvSpPr>
        <p:spPr bwMode="auto">
          <a:xfrm>
            <a:off x="237411" y="1397701"/>
            <a:ext cx="8823163"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chemeClr val="tx2">
                    <a:lumMod val="75000"/>
                  </a:schemeClr>
                </a:solidFill>
                <a:effectLst>
                  <a:outerShdw blurRad="38100" dist="38100" dir="2700000" algn="tl">
                    <a:srgbClr val="DDDDDD"/>
                  </a:outerShdw>
                </a:effectLst>
                <a:latin typeface="+mn-lt"/>
              </a:rPr>
              <a:t>Ενδοθήλιο / ενδοθηλιακή λειτουργία &amp; ΝΟ</a:t>
            </a:r>
            <a:endParaRPr lang="el-GR" sz="2400" dirty="0" smtClean="0">
              <a:solidFill>
                <a:schemeClr val="tx2">
                  <a:lumMod val="75000"/>
                </a:schemeClr>
              </a:solidFill>
              <a:effectLst>
                <a:outerShdw blurRad="38100" dist="38100" dir="2700000" algn="tl">
                  <a:srgbClr val="DDDDDD"/>
                </a:outerShdw>
              </a:effectLst>
              <a:latin typeface="Times New Roman" charset="0"/>
            </a:endParaRPr>
          </a:p>
        </p:txBody>
      </p:sp>
      <p:cxnSp>
        <p:nvCxnSpPr>
          <p:cNvPr id="11" name="Straight Connector 10"/>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3" name="Picture 12"/>
          <p:cNvPicPr/>
          <p:nvPr/>
        </p:nvPicPr>
        <p:blipFill>
          <a:blip r:embed="rId6">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5" name="TextBox 14"/>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6" name="TextBox 15"/>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62952496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537" y="2094859"/>
            <a:ext cx="6256863" cy="4641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8" name="TextBox 7"/>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2" name="TextBox 1"/>
          <p:cNvSpPr txBox="1"/>
          <p:nvPr/>
        </p:nvSpPr>
        <p:spPr>
          <a:xfrm>
            <a:off x="6572619" y="2197100"/>
            <a:ext cx="2172390" cy="2308324"/>
          </a:xfrm>
          <a:prstGeom prst="rect">
            <a:avLst/>
          </a:prstGeom>
          <a:noFill/>
          <a:ln w="25400">
            <a:solidFill>
              <a:schemeClr val="tx2">
                <a:lumMod val="75000"/>
              </a:schemeClr>
            </a:solidFill>
          </a:ln>
        </p:spPr>
        <p:txBody>
          <a:bodyPr wrap="none" rtlCol="0">
            <a:spAutoFit/>
          </a:bodyPr>
          <a:lstStyle/>
          <a:p>
            <a:r>
              <a:rPr lang="el-GR" dirty="0" smtClean="0"/>
              <a:t>Δράσεις του ΝΟ</a:t>
            </a:r>
          </a:p>
          <a:p>
            <a:endParaRPr lang="el-GR" dirty="0" smtClean="0"/>
          </a:p>
          <a:p>
            <a:pPr marL="285750" indent="-285750">
              <a:buFont typeface="Courier New"/>
              <a:buChar char="o"/>
            </a:pPr>
            <a:r>
              <a:rPr lang="el-GR" dirty="0" smtClean="0"/>
              <a:t>Αγγειοδιαστολή</a:t>
            </a:r>
          </a:p>
          <a:p>
            <a:pPr marL="285750" indent="-285750">
              <a:buFont typeface="Courier New"/>
              <a:buChar char="o"/>
            </a:pPr>
            <a:r>
              <a:rPr lang="el-GR" dirty="0" smtClean="0"/>
              <a:t>Αντιφλεγμονώδης</a:t>
            </a:r>
          </a:p>
          <a:p>
            <a:pPr marL="285750" indent="-285750">
              <a:buFont typeface="Courier New"/>
              <a:buChar char="o"/>
            </a:pPr>
            <a:r>
              <a:rPr lang="el-GR" dirty="0" smtClean="0"/>
              <a:t>Αντιοξειδωτική</a:t>
            </a:r>
          </a:p>
          <a:p>
            <a:pPr marL="285750" indent="-285750">
              <a:buFont typeface="Courier New"/>
              <a:buChar char="o"/>
            </a:pPr>
            <a:r>
              <a:rPr lang="el-GR" dirty="0" smtClean="0"/>
              <a:t>Αντιθρομβωτική</a:t>
            </a:r>
          </a:p>
          <a:p>
            <a:pPr marL="285750" indent="-285750">
              <a:buFont typeface="Courier New"/>
              <a:buChar char="o"/>
            </a:pPr>
            <a:r>
              <a:rPr lang="el-GR" dirty="0" smtClean="0"/>
              <a:t>Αντιαποπτωτική</a:t>
            </a:r>
          </a:p>
          <a:p>
            <a:pPr marL="285750" indent="-285750">
              <a:buFont typeface="Courier New"/>
              <a:buChar char="o"/>
            </a:pPr>
            <a:endParaRPr lang="el-GR" dirty="0" smtClean="0"/>
          </a:p>
        </p:txBody>
      </p:sp>
      <p:sp>
        <p:nvSpPr>
          <p:cNvPr id="11" name="Text Box 7"/>
          <p:cNvSpPr txBox="1">
            <a:spLocks noChangeArrowheads="1"/>
          </p:cNvSpPr>
          <p:nvPr/>
        </p:nvSpPr>
        <p:spPr bwMode="auto">
          <a:xfrm>
            <a:off x="237411" y="1397701"/>
            <a:ext cx="8823163"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chemeClr val="tx2">
                    <a:lumMod val="75000"/>
                  </a:schemeClr>
                </a:solidFill>
                <a:effectLst>
                  <a:outerShdw blurRad="38100" dist="38100" dir="2700000" algn="tl">
                    <a:srgbClr val="DDDDDD"/>
                  </a:outerShdw>
                </a:effectLst>
                <a:latin typeface="+mn-lt"/>
              </a:rPr>
              <a:t>Ενδοθήλιο / ενδοθηλιακή λειτουργία &amp; ΝΟ</a:t>
            </a:r>
            <a:endParaRPr lang="el-GR" sz="2400" dirty="0" smtClean="0">
              <a:solidFill>
                <a:schemeClr val="tx2">
                  <a:lumMod val="75000"/>
                </a:schemeClr>
              </a:solidFill>
              <a:effectLst>
                <a:outerShdw blurRad="38100" dist="38100" dir="2700000" algn="tl">
                  <a:srgbClr val="DDDDDD"/>
                </a:outerShdw>
              </a:effectLst>
              <a:latin typeface="Times New Roman" charset="0"/>
            </a:endParaRPr>
          </a:p>
        </p:txBody>
      </p:sp>
      <p:cxnSp>
        <p:nvCxnSpPr>
          <p:cNvPr id="13" name="Straight Connector 12"/>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6" name="TextBox 15"/>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7" name="TextBox 16"/>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81697585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pic>
        <p:nvPicPr>
          <p:cNvPr id="2" name="Picture 1"/>
          <p:cNvPicPr>
            <a:picLocks noChangeAspect="1"/>
          </p:cNvPicPr>
          <p:nvPr/>
        </p:nvPicPr>
        <p:blipFill>
          <a:blip r:embed="rId3"/>
          <a:stretch>
            <a:fillRect/>
          </a:stretch>
        </p:blipFill>
        <p:spPr>
          <a:xfrm>
            <a:off x="3785292" y="2106839"/>
            <a:ext cx="5163282" cy="4564477"/>
          </a:xfrm>
          <a:prstGeom prst="rect">
            <a:avLst/>
          </a:prstGeom>
        </p:spPr>
      </p:pic>
      <p:pic>
        <p:nvPicPr>
          <p:cNvPr id="3" name="Picture 2"/>
          <p:cNvPicPr>
            <a:picLocks noChangeAspect="1"/>
          </p:cNvPicPr>
          <p:nvPr/>
        </p:nvPicPr>
        <p:blipFill>
          <a:blip r:embed="rId4"/>
          <a:stretch>
            <a:fillRect/>
          </a:stretch>
        </p:blipFill>
        <p:spPr>
          <a:xfrm>
            <a:off x="0" y="2562178"/>
            <a:ext cx="3530600" cy="953748"/>
          </a:xfrm>
          <a:prstGeom prst="rect">
            <a:avLst/>
          </a:prstGeom>
        </p:spPr>
      </p:pic>
      <p:sp>
        <p:nvSpPr>
          <p:cNvPr id="10" name="TextBox 9"/>
          <p:cNvSpPr txBox="1"/>
          <p:nvPr/>
        </p:nvSpPr>
        <p:spPr>
          <a:xfrm>
            <a:off x="6732148" y="1117604"/>
            <a:ext cx="2411851" cy="307777"/>
          </a:xfrm>
          <a:prstGeom prst="rect">
            <a:avLst/>
          </a:prstGeom>
          <a:noFill/>
        </p:spPr>
        <p:txBody>
          <a:bodyPr wrap="none" rtlCol="0">
            <a:spAutoFit/>
          </a:bodyPr>
          <a:lstStyle/>
          <a:p>
            <a:r>
              <a:rPr lang="en-US" sz="1400" i="1" dirty="0" smtClean="0"/>
              <a:t>Liao J</a:t>
            </a:r>
            <a:r>
              <a:rPr lang="en-US" sz="1400" i="1" dirty="0"/>
              <a:t>K</a:t>
            </a:r>
            <a:r>
              <a:rPr lang="en-US" sz="1400" i="1" dirty="0" smtClean="0"/>
              <a:t> et al. J Clin Invest 2013</a:t>
            </a:r>
            <a:endParaRPr lang="en-US" sz="1400" i="1" dirty="0"/>
          </a:p>
        </p:txBody>
      </p:sp>
      <p:pic>
        <p:nvPicPr>
          <p:cNvPr id="9" name="Picture 8"/>
          <p:cNvPicPr>
            <a:picLocks noChangeAspect="1"/>
          </p:cNvPicPr>
          <p:nvPr/>
        </p:nvPicPr>
        <p:blipFill>
          <a:blip r:embed="rId5"/>
          <a:stretch>
            <a:fillRect/>
          </a:stretch>
        </p:blipFill>
        <p:spPr>
          <a:xfrm>
            <a:off x="237413" y="5429600"/>
            <a:ext cx="3547880" cy="1186683"/>
          </a:xfrm>
          <a:prstGeom prst="rect">
            <a:avLst/>
          </a:prstGeom>
        </p:spPr>
      </p:pic>
      <p:sp>
        <p:nvSpPr>
          <p:cNvPr id="14" name="Text Box 7"/>
          <p:cNvSpPr txBox="1">
            <a:spLocks noChangeArrowheads="1"/>
          </p:cNvSpPr>
          <p:nvPr/>
        </p:nvSpPr>
        <p:spPr bwMode="auto">
          <a:xfrm>
            <a:off x="237412" y="1397701"/>
            <a:ext cx="8471414" cy="830997"/>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chemeClr val="tx2">
                    <a:lumMod val="75000"/>
                  </a:schemeClr>
                </a:solidFill>
                <a:effectLst>
                  <a:outerShdw blurRad="38100" dist="38100" dir="2700000" algn="tl">
                    <a:srgbClr val="DDDDDD"/>
                  </a:outerShdw>
                </a:effectLst>
                <a:latin typeface="+mn-lt"/>
              </a:rPr>
              <a:t>Ενδοθήλιο / ενδοθηλιακή  δυσλειτουργία (</a:t>
            </a:r>
            <a:r>
              <a:rPr lang="en-US" sz="2400" dirty="0" smtClean="0">
                <a:solidFill>
                  <a:schemeClr val="tx2">
                    <a:lumMod val="75000"/>
                  </a:schemeClr>
                </a:solidFill>
                <a:effectLst>
                  <a:outerShdw blurRad="38100" dist="38100" dir="2700000" algn="tl">
                    <a:srgbClr val="DDDDDD"/>
                  </a:outerShdw>
                </a:effectLst>
                <a:latin typeface="+mn-lt"/>
              </a:rPr>
              <a:t>dysfunction)</a:t>
            </a:r>
            <a:r>
              <a:rPr lang="el-GR" sz="2400" dirty="0" smtClean="0">
                <a:solidFill>
                  <a:schemeClr val="tx2">
                    <a:lumMod val="75000"/>
                  </a:schemeClr>
                </a:solidFill>
                <a:effectLst>
                  <a:outerShdw blurRad="38100" dist="38100" dir="2700000" algn="tl">
                    <a:srgbClr val="DDDDDD"/>
                  </a:outerShdw>
                </a:effectLst>
                <a:latin typeface="+mn-lt"/>
              </a:rPr>
              <a:t> &amp; ενεργοποίηση </a:t>
            </a:r>
            <a:r>
              <a:rPr lang="en-US" sz="2400" dirty="0" smtClean="0">
                <a:solidFill>
                  <a:schemeClr val="tx2">
                    <a:lumMod val="75000"/>
                  </a:schemeClr>
                </a:solidFill>
                <a:effectLst>
                  <a:outerShdw blurRad="38100" dist="38100" dir="2700000" algn="tl">
                    <a:srgbClr val="DDDDDD"/>
                  </a:outerShdw>
                </a:effectLst>
                <a:latin typeface="+mn-lt"/>
              </a:rPr>
              <a:t>(activation)</a:t>
            </a:r>
            <a:endParaRPr lang="el-GR" sz="2400" dirty="0" smtClean="0">
              <a:solidFill>
                <a:schemeClr val="tx2">
                  <a:lumMod val="75000"/>
                </a:schemeClr>
              </a:solidFill>
              <a:effectLst>
                <a:outerShdw blurRad="38100" dist="38100" dir="2700000" algn="tl">
                  <a:srgbClr val="DDDDDD"/>
                </a:outerShdw>
              </a:effectLst>
              <a:latin typeface="Times New Roman" charset="0"/>
            </a:endParaRPr>
          </a:p>
        </p:txBody>
      </p:sp>
      <p:sp>
        <p:nvSpPr>
          <p:cNvPr id="4" name="TextBox 3"/>
          <p:cNvSpPr txBox="1"/>
          <p:nvPr/>
        </p:nvSpPr>
        <p:spPr>
          <a:xfrm>
            <a:off x="394919" y="3707368"/>
            <a:ext cx="2569934" cy="923330"/>
          </a:xfrm>
          <a:prstGeom prst="rect">
            <a:avLst/>
          </a:prstGeom>
          <a:noFill/>
          <a:ln w="25400">
            <a:solidFill>
              <a:schemeClr val="tx2">
                <a:lumMod val="75000"/>
              </a:schemeClr>
            </a:solidFill>
          </a:ln>
        </p:spPr>
        <p:txBody>
          <a:bodyPr wrap="none" rtlCol="0">
            <a:spAutoFit/>
          </a:bodyPr>
          <a:lstStyle/>
          <a:p>
            <a:pPr algn="ctr"/>
            <a:r>
              <a:rPr lang="el-GR" dirty="0" smtClean="0"/>
              <a:t>Δύο συμπληρωματικοί</a:t>
            </a:r>
          </a:p>
          <a:p>
            <a:pPr algn="ctr"/>
            <a:r>
              <a:rPr lang="el-GR" dirty="0" smtClean="0"/>
              <a:t> &amp; </a:t>
            </a:r>
          </a:p>
          <a:p>
            <a:pPr algn="ctr"/>
            <a:r>
              <a:rPr lang="el-GR" dirty="0" smtClean="0"/>
              <a:t>συγκλίνοντες μηχανισμοί</a:t>
            </a:r>
            <a:endParaRPr lang="en-US" dirty="0" smtClean="0"/>
          </a:p>
        </p:txBody>
      </p:sp>
      <p:cxnSp>
        <p:nvCxnSpPr>
          <p:cNvPr id="15" name="Straight Connector 14"/>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8" name="Picture 17"/>
          <p:cNvPicPr/>
          <p:nvPr/>
        </p:nvPicPr>
        <p:blipFill>
          <a:blip r:embed="rId6">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19788326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3"/>
          <p:cNvSpPr>
            <a:spLocks noChangeArrowheads="1"/>
          </p:cNvSpPr>
          <p:nvPr/>
        </p:nvSpPr>
        <p:spPr bwMode="auto">
          <a:xfrm>
            <a:off x="4572000" y="3429000"/>
            <a:ext cx="1057275" cy="914400"/>
          </a:xfrm>
          <a:prstGeom prst="triangle">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569351" name="Text Box 7"/>
          <p:cNvSpPr txBox="1">
            <a:spLocks noChangeArrowheads="1"/>
          </p:cNvSpPr>
          <p:nvPr/>
        </p:nvSpPr>
        <p:spPr bwMode="auto">
          <a:xfrm>
            <a:off x="237411" y="1397701"/>
            <a:ext cx="8823163" cy="2585323"/>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smtClean="0">
                <a:solidFill>
                  <a:schemeClr val="tx2">
                    <a:lumMod val="75000"/>
                  </a:schemeClr>
                </a:solidFill>
                <a:effectLst>
                  <a:outerShdw blurRad="38100" dist="38100" dir="2700000" algn="tl">
                    <a:srgbClr val="DDDDDD"/>
                  </a:outerShdw>
                </a:effectLst>
                <a:latin typeface="+mn-lt"/>
              </a:rPr>
              <a:t>Ενδοθήλιο / ενδοθηλιακή </a:t>
            </a:r>
            <a:r>
              <a:rPr lang="el-GR" sz="2400" dirty="0" smtClean="0">
                <a:solidFill>
                  <a:schemeClr val="tx2">
                    <a:lumMod val="75000"/>
                  </a:schemeClr>
                </a:solidFill>
                <a:effectLst>
                  <a:outerShdw blurRad="38100" dist="38100" dir="2700000" algn="tl">
                    <a:srgbClr val="DDDDDD"/>
                  </a:outerShdw>
                </a:effectLst>
                <a:latin typeface="+mn-lt"/>
              </a:rPr>
              <a:t>δυσλειτουργία (ορισμός): </a:t>
            </a:r>
            <a:r>
              <a:rPr lang="el-GR" sz="2400" dirty="0" smtClean="0">
                <a:solidFill>
                  <a:srgbClr val="953735"/>
                </a:solidFill>
                <a:effectLst>
                  <a:outerShdw blurRad="38100" dist="38100" dir="2700000" algn="tl">
                    <a:srgbClr val="DDDDDD"/>
                  </a:outerShdw>
                </a:effectLst>
                <a:latin typeface="+mn-lt"/>
              </a:rPr>
              <a:t>η</a:t>
            </a:r>
            <a:r>
              <a:rPr lang="el-GR" sz="2400" dirty="0" smtClean="0">
                <a:solidFill>
                  <a:schemeClr val="tx2">
                    <a:lumMod val="75000"/>
                  </a:schemeClr>
                </a:solidFill>
                <a:effectLst>
                  <a:outerShdw blurRad="38100" dist="38100" dir="2700000" algn="tl">
                    <a:srgbClr val="DDDDDD"/>
                  </a:outerShdw>
                </a:effectLst>
                <a:latin typeface="+mn-lt"/>
              </a:rPr>
              <a:t> </a:t>
            </a:r>
            <a:r>
              <a:rPr lang="el-GR" sz="2400" dirty="0" smtClean="0">
                <a:solidFill>
                  <a:schemeClr val="accent2">
                    <a:lumMod val="75000"/>
                  </a:schemeClr>
                </a:solidFill>
                <a:effectLst>
                  <a:outerShdw blurRad="38100" dist="38100" dir="2700000" algn="tl">
                    <a:srgbClr val="DDDDDD"/>
                  </a:outerShdw>
                </a:effectLst>
                <a:latin typeface="+mn-lt"/>
              </a:rPr>
              <a:t>μειωμένη βιοδιαθεσιμότητα</a:t>
            </a:r>
            <a:r>
              <a:rPr lang="en-US" sz="2400" dirty="0" smtClean="0">
                <a:solidFill>
                  <a:schemeClr val="accent2">
                    <a:lumMod val="75000"/>
                  </a:schemeClr>
                </a:solidFill>
                <a:effectLst>
                  <a:outerShdw blurRad="38100" dist="38100" dir="2700000" algn="tl">
                    <a:srgbClr val="DDDDDD"/>
                  </a:outerShdw>
                </a:effectLst>
                <a:latin typeface="+mn-lt"/>
              </a:rPr>
              <a:t> </a:t>
            </a:r>
            <a:r>
              <a:rPr lang="el-GR" sz="2400" dirty="0" smtClean="0">
                <a:solidFill>
                  <a:schemeClr val="accent2">
                    <a:lumMod val="75000"/>
                  </a:schemeClr>
                </a:solidFill>
                <a:effectLst>
                  <a:outerShdw blurRad="38100" dist="38100" dir="2700000" algn="tl">
                    <a:srgbClr val="DDDDDD"/>
                  </a:outerShdw>
                </a:effectLst>
                <a:latin typeface="+mn-lt"/>
              </a:rPr>
              <a:t>μονοξειδίου του αζώτου (</a:t>
            </a:r>
            <a:r>
              <a:rPr lang="en-US" sz="2400" dirty="0" smtClean="0">
                <a:solidFill>
                  <a:schemeClr val="accent2">
                    <a:lumMod val="75000"/>
                  </a:schemeClr>
                </a:solidFill>
                <a:effectLst>
                  <a:outerShdw blurRad="38100" dist="38100" dir="2700000" algn="tl">
                    <a:srgbClr val="DDDDDD"/>
                  </a:outerShdw>
                </a:effectLst>
                <a:latin typeface="+mn-lt"/>
              </a:rPr>
              <a:t>nitric oxide, NO</a:t>
            </a:r>
            <a:r>
              <a:rPr lang="el-GR" sz="2400" dirty="0" smtClean="0">
                <a:solidFill>
                  <a:schemeClr val="accent2">
                    <a:lumMod val="75000"/>
                  </a:schemeClr>
                </a:solidFill>
                <a:effectLst>
                  <a:outerShdw blurRad="38100" dist="38100" dir="2700000" algn="tl">
                    <a:srgbClr val="DDDDDD"/>
                  </a:outerShdw>
                </a:effectLst>
                <a:latin typeface="+mn-lt"/>
              </a:rPr>
              <a:t>)</a:t>
            </a:r>
            <a:endParaRPr lang="en-US" sz="2400" dirty="0" smtClean="0">
              <a:solidFill>
                <a:schemeClr val="accent2">
                  <a:lumMod val="75000"/>
                </a:schemeClr>
              </a:solidFill>
              <a:effectLst>
                <a:outerShdw blurRad="38100" dist="38100" dir="2700000" algn="tl">
                  <a:srgbClr val="DDDDDD"/>
                </a:outerShdw>
              </a:effectLst>
              <a:latin typeface="+mn-lt"/>
            </a:endParaRPr>
          </a:p>
          <a:p>
            <a:pPr eaLnBrk="1" hangingPunct="1">
              <a:defRPr/>
            </a:pPr>
            <a:endParaRPr lang="en-US" sz="2400" dirty="0">
              <a:solidFill>
                <a:schemeClr val="tx2">
                  <a:lumMod val="75000"/>
                </a:schemeClr>
              </a:solidFill>
              <a:effectLst>
                <a:outerShdw blurRad="38100" dist="38100" dir="2700000" algn="tl">
                  <a:srgbClr val="DDDDDD"/>
                </a:outerShdw>
              </a:effectLst>
              <a:latin typeface="+mn-lt"/>
            </a:endParaRPr>
          </a:p>
          <a:p>
            <a:pPr marL="342900" indent="-342900" eaLnBrk="1" hangingPunct="1">
              <a:buFont typeface="Courier New"/>
              <a:buChar char="o"/>
              <a:defRPr/>
            </a:pPr>
            <a:r>
              <a:rPr lang="el-GR" sz="2200" dirty="0" smtClean="0">
                <a:solidFill>
                  <a:schemeClr val="tx2">
                    <a:lumMod val="75000"/>
                  </a:schemeClr>
                </a:solidFill>
                <a:effectLst>
                  <a:outerShdw blurRad="38100" dist="38100" dir="2700000" algn="tl">
                    <a:srgbClr val="DDDDDD"/>
                  </a:outerShdw>
                </a:effectLst>
                <a:latin typeface="+mn-lt"/>
              </a:rPr>
              <a:t>Μειωμένη σύνθεση</a:t>
            </a:r>
            <a:r>
              <a:rPr lang="en-US" sz="2200" dirty="0" smtClean="0">
                <a:solidFill>
                  <a:schemeClr val="tx2">
                    <a:lumMod val="75000"/>
                  </a:schemeClr>
                </a:solidFill>
                <a:effectLst>
                  <a:outerShdw blurRad="38100" dist="38100" dir="2700000" algn="tl">
                    <a:srgbClr val="DDDDDD"/>
                  </a:outerShdw>
                </a:effectLst>
                <a:latin typeface="+mn-lt"/>
              </a:rPr>
              <a:t> NO</a:t>
            </a:r>
            <a:endParaRPr lang="el-GR" sz="2200" dirty="0" smtClean="0">
              <a:solidFill>
                <a:schemeClr val="tx2">
                  <a:lumMod val="75000"/>
                </a:schemeClr>
              </a:solidFill>
              <a:effectLst>
                <a:outerShdw blurRad="38100" dist="38100" dir="2700000" algn="tl">
                  <a:srgbClr val="DDDDDD"/>
                </a:outerShdw>
              </a:effectLst>
              <a:latin typeface="+mn-lt"/>
            </a:endParaRPr>
          </a:p>
          <a:p>
            <a:pPr marL="342900" indent="-342900" eaLnBrk="1" hangingPunct="1">
              <a:buFont typeface="Courier New"/>
              <a:buChar char="o"/>
              <a:defRPr/>
            </a:pPr>
            <a:r>
              <a:rPr lang="el-GR" sz="2200" dirty="0" smtClean="0">
                <a:solidFill>
                  <a:schemeClr val="tx2">
                    <a:lumMod val="75000"/>
                  </a:schemeClr>
                </a:solidFill>
                <a:effectLst>
                  <a:outerShdw blurRad="38100" dist="38100" dir="2700000" algn="tl">
                    <a:srgbClr val="DDDDDD"/>
                  </a:outerShdw>
                </a:effectLst>
                <a:latin typeface="+mn-lt"/>
              </a:rPr>
              <a:t>Μειωμένη απελευθέρωση</a:t>
            </a:r>
            <a:r>
              <a:rPr lang="en-US" sz="2200" dirty="0" smtClean="0">
                <a:solidFill>
                  <a:schemeClr val="tx2">
                    <a:lumMod val="75000"/>
                  </a:schemeClr>
                </a:solidFill>
                <a:effectLst>
                  <a:outerShdw blurRad="38100" dist="38100" dir="2700000" algn="tl">
                    <a:srgbClr val="DDDDDD"/>
                  </a:outerShdw>
                </a:effectLst>
                <a:latin typeface="+mn-lt"/>
              </a:rPr>
              <a:t> NO</a:t>
            </a:r>
          </a:p>
          <a:p>
            <a:pPr marL="342900" indent="-342900" eaLnBrk="1" hangingPunct="1">
              <a:buFont typeface="Courier New"/>
              <a:buChar char="o"/>
              <a:defRPr/>
            </a:pPr>
            <a:r>
              <a:rPr lang="el-GR" sz="2200" dirty="0" smtClean="0">
                <a:solidFill>
                  <a:schemeClr val="tx2">
                    <a:lumMod val="75000"/>
                  </a:schemeClr>
                </a:solidFill>
                <a:effectLst>
                  <a:outerShdw blurRad="38100" dist="38100" dir="2700000" algn="tl">
                    <a:srgbClr val="DDDDDD"/>
                  </a:outerShdw>
                </a:effectLst>
                <a:latin typeface="+mn-lt"/>
              </a:rPr>
              <a:t>Μειωμένη δραστικότητα</a:t>
            </a:r>
            <a:r>
              <a:rPr lang="en-US" sz="2200" dirty="0" smtClean="0">
                <a:solidFill>
                  <a:schemeClr val="tx2">
                    <a:lumMod val="75000"/>
                  </a:schemeClr>
                </a:solidFill>
                <a:effectLst>
                  <a:outerShdw blurRad="38100" dist="38100" dir="2700000" algn="tl">
                    <a:srgbClr val="DDDDDD"/>
                  </a:outerShdw>
                </a:effectLst>
                <a:latin typeface="+mn-lt"/>
              </a:rPr>
              <a:t> NO</a:t>
            </a:r>
            <a:endParaRPr lang="en-US" sz="2200" dirty="0">
              <a:solidFill>
                <a:schemeClr val="tx2">
                  <a:lumMod val="75000"/>
                </a:schemeClr>
              </a:solidFill>
              <a:effectLst>
                <a:outerShdw blurRad="38100" dist="38100" dir="2700000" algn="tl">
                  <a:srgbClr val="DDDDDD"/>
                </a:outerShdw>
              </a:effectLst>
              <a:latin typeface="+mn-lt"/>
            </a:endParaRPr>
          </a:p>
          <a:p>
            <a:pPr eaLnBrk="1" hangingPunct="1">
              <a:defRPr/>
            </a:pPr>
            <a:r>
              <a:rPr lang="el-GR" sz="2400" dirty="0" smtClean="0">
                <a:solidFill>
                  <a:schemeClr val="tx2">
                    <a:lumMod val="75000"/>
                  </a:schemeClr>
                </a:solidFill>
                <a:effectLst>
                  <a:outerShdw blurRad="38100" dist="38100" dir="2700000" algn="tl">
                    <a:srgbClr val="DDDDDD"/>
                  </a:outerShdw>
                </a:effectLst>
                <a:latin typeface="Times New Roman" charset="0"/>
              </a:rPr>
              <a:t> </a:t>
            </a:r>
          </a:p>
        </p:txBody>
      </p:sp>
      <p:sp>
        <p:nvSpPr>
          <p:cNvPr id="13" name="TextBox 12"/>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6732148" y="1117604"/>
            <a:ext cx="2411851" cy="307777"/>
          </a:xfrm>
          <a:prstGeom prst="rect">
            <a:avLst/>
          </a:prstGeom>
          <a:noFill/>
        </p:spPr>
        <p:txBody>
          <a:bodyPr wrap="none" rtlCol="0">
            <a:spAutoFit/>
          </a:bodyPr>
          <a:lstStyle/>
          <a:p>
            <a:r>
              <a:rPr lang="en-US" sz="1400" i="1" dirty="0" smtClean="0"/>
              <a:t>Liao J</a:t>
            </a:r>
            <a:r>
              <a:rPr lang="en-US" sz="1400" i="1" dirty="0"/>
              <a:t>K</a:t>
            </a:r>
            <a:r>
              <a:rPr lang="en-US" sz="1400" i="1" dirty="0" smtClean="0"/>
              <a:t> et al. J Clin Invest 2013</a:t>
            </a:r>
            <a:endParaRPr lang="en-US" sz="1400" i="1" dirty="0"/>
          </a:p>
        </p:txBody>
      </p:sp>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8645160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2"/>
          <p:cNvSpPr txBox="1">
            <a:spLocks noChangeArrowheads="1"/>
          </p:cNvSpPr>
          <p:nvPr/>
        </p:nvSpPr>
        <p:spPr bwMode="auto">
          <a:xfrm>
            <a:off x="4479925" y="25717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2000">
              <a:latin typeface="Times New Roman" charset="0"/>
            </a:endParaRPr>
          </a:p>
        </p:txBody>
      </p:sp>
      <p:sp>
        <p:nvSpPr>
          <p:cNvPr id="23554" name="Text Box 3"/>
          <p:cNvSpPr txBox="1">
            <a:spLocks noChangeArrowheads="1"/>
          </p:cNvSpPr>
          <p:nvPr/>
        </p:nvSpPr>
        <p:spPr bwMode="auto">
          <a:xfrm>
            <a:off x="1755487" y="2582863"/>
            <a:ext cx="16579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l-GR" sz="2000" dirty="0">
                <a:solidFill>
                  <a:srgbClr val="17375E"/>
                </a:solidFill>
                <a:latin typeface="Times New Roman" charset="0"/>
              </a:rPr>
              <a:t>Γήρανση</a:t>
            </a:r>
          </a:p>
          <a:p>
            <a:pPr algn="ctr" eaLnBrk="1" hangingPunct="1"/>
            <a:r>
              <a:rPr lang="el-GR" sz="2000" dirty="0">
                <a:solidFill>
                  <a:srgbClr val="17375E"/>
                </a:solidFill>
                <a:latin typeface="Times New Roman" charset="0"/>
              </a:rPr>
              <a:t>Εμμηνόπαυση</a:t>
            </a:r>
          </a:p>
        </p:txBody>
      </p:sp>
      <p:sp>
        <p:nvSpPr>
          <p:cNvPr id="23555" name="Text Box 4"/>
          <p:cNvSpPr txBox="1">
            <a:spLocks noChangeArrowheads="1"/>
          </p:cNvSpPr>
          <p:nvPr/>
        </p:nvSpPr>
        <p:spPr bwMode="auto">
          <a:xfrm>
            <a:off x="4671233" y="2470150"/>
            <a:ext cx="4124296"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l-GR" sz="2000" dirty="0">
                <a:solidFill>
                  <a:srgbClr val="17375E"/>
                </a:solidFill>
                <a:latin typeface="Times New Roman" charset="0"/>
              </a:rPr>
              <a:t>Αρτηριακή υπέρταση</a:t>
            </a:r>
          </a:p>
          <a:p>
            <a:pPr algn="ctr" eaLnBrk="1" hangingPunct="1"/>
            <a:r>
              <a:rPr lang="el-GR" sz="2000" dirty="0">
                <a:solidFill>
                  <a:srgbClr val="17375E"/>
                </a:solidFill>
                <a:latin typeface="Times New Roman" charset="0"/>
              </a:rPr>
              <a:t>Διαβήτης</a:t>
            </a:r>
          </a:p>
          <a:p>
            <a:pPr algn="ctr" eaLnBrk="1" hangingPunct="1"/>
            <a:r>
              <a:rPr lang="el-GR" sz="2000" dirty="0">
                <a:solidFill>
                  <a:srgbClr val="17375E"/>
                </a:solidFill>
                <a:latin typeface="Times New Roman" charset="0"/>
              </a:rPr>
              <a:t>Παχυσαρκία</a:t>
            </a:r>
          </a:p>
          <a:p>
            <a:pPr algn="ctr" eaLnBrk="1" hangingPunct="1"/>
            <a:r>
              <a:rPr lang="el-GR" sz="2000" dirty="0">
                <a:solidFill>
                  <a:srgbClr val="17375E"/>
                </a:solidFill>
                <a:latin typeface="Times New Roman" charset="0"/>
              </a:rPr>
              <a:t>Υπερχοληστερολαιμία</a:t>
            </a:r>
          </a:p>
          <a:p>
            <a:pPr algn="ctr" eaLnBrk="1" hangingPunct="1"/>
            <a:r>
              <a:rPr lang="el-GR" sz="2000" dirty="0">
                <a:solidFill>
                  <a:srgbClr val="17375E"/>
                </a:solidFill>
                <a:latin typeface="Times New Roman" charset="0"/>
              </a:rPr>
              <a:t>Μεταγευματική υπερτριγλυκεριδαιμία</a:t>
            </a:r>
          </a:p>
          <a:p>
            <a:pPr algn="ctr" eaLnBrk="1" hangingPunct="1"/>
            <a:r>
              <a:rPr lang="el-GR" sz="2000" dirty="0">
                <a:solidFill>
                  <a:srgbClr val="17375E"/>
                </a:solidFill>
                <a:latin typeface="Times New Roman" charset="0"/>
              </a:rPr>
              <a:t>Κάπνισμα (οξύ και χρόνιο)</a:t>
            </a:r>
          </a:p>
          <a:p>
            <a:pPr algn="ctr" eaLnBrk="1" hangingPunct="1"/>
            <a:r>
              <a:rPr lang="el-GR" sz="2000" dirty="0" smtClean="0">
                <a:solidFill>
                  <a:srgbClr val="17375E"/>
                </a:solidFill>
                <a:latin typeface="Times New Roman" charset="0"/>
              </a:rPr>
              <a:t>Υπερομοκυστεϊναιμία</a:t>
            </a:r>
          </a:p>
          <a:p>
            <a:pPr algn="ctr" eaLnBrk="1" hangingPunct="1"/>
            <a:r>
              <a:rPr lang="el-GR" sz="2000" dirty="0" smtClean="0">
                <a:solidFill>
                  <a:srgbClr val="17375E"/>
                </a:solidFill>
                <a:latin typeface="Times New Roman" charset="0"/>
              </a:rPr>
              <a:t>Αθηρ</a:t>
            </a:r>
            <a:r>
              <a:rPr lang="fr-FR" sz="2000" dirty="0" err="1" smtClean="0">
                <a:solidFill>
                  <a:srgbClr val="17375E"/>
                </a:solidFill>
                <a:latin typeface="Times New Roman" charset="0"/>
              </a:rPr>
              <a:t>ω</a:t>
            </a:r>
            <a:r>
              <a:rPr lang="el-GR" sz="2000" dirty="0" smtClean="0">
                <a:solidFill>
                  <a:srgbClr val="17375E"/>
                </a:solidFill>
                <a:latin typeface="Times New Roman" charset="0"/>
              </a:rPr>
              <a:t>μάτωση</a:t>
            </a:r>
            <a:endParaRPr lang="en-US" sz="2000" dirty="0" smtClean="0">
              <a:solidFill>
                <a:srgbClr val="17375E"/>
              </a:solidFill>
              <a:latin typeface="Times New Roman" charset="0"/>
            </a:endParaRPr>
          </a:p>
          <a:p>
            <a:pPr algn="ctr" eaLnBrk="1" hangingPunct="1"/>
            <a:r>
              <a:rPr lang="el-GR" sz="2000" dirty="0" smtClean="0">
                <a:solidFill>
                  <a:srgbClr val="17375E"/>
                </a:solidFill>
                <a:latin typeface="Times New Roman" charset="0"/>
              </a:rPr>
              <a:t>Περιφερική αρτηριοπάθεια</a:t>
            </a:r>
          </a:p>
          <a:p>
            <a:pPr algn="ctr" eaLnBrk="1" hangingPunct="1"/>
            <a:r>
              <a:rPr lang="el-GR" sz="2000" dirty="0" smtClean="0">
                <a:solidFill>
                  <a:srgbClr val="17375E"/>
                </a:solidFill>
                <a:latin typeface="Times New Roman" charset="0"/>
              </a:rPr>
              <a:t>Στεφανιαία νόσος</a:t>
            </a:r>
          </a:p>
          <a:p>
            <a:pPr algn="ctr" eaLnBrk="1" hangingPunct="1"/>
            <a:r>
              <a:rPr lang="el-GR" sz="2000" dirty="0" smtClean="0">
                <a:solidFill>
                  <a:srgbClr val="17375E"/>
                </a:solidFill>
                <a:latin typeface="Times New Roman" charset="0"/>
              </a:rPr>
              <a:t>Βλάβη </a:t>
            </a:r>
            <a:r>
              <a:rPr lang="el-GR" sz="2000" dirty="0">
                <a:solidFill>
                  <a:srgbClr val="17375E"/>
                </a:solidFill>
                <a:latin typeface="Times New Roman" charset="0"/>
              </a:rPr>
              <a:t>από ισχαιμία - επαναιμάτωση</a:t>
            </a:r>
          </a:p>
          <a:p>
            <a:pPr algn="ctr" eaLnBrk="1" hangingPunct="1"/>
            <a:r>
              <a:rPr lang="el-GR" sz="2000" dirty="0">
                <a:solidFill>
                  <a:srgbClr val="17375E"/>
                </a:solidFill>
                <a:latin typeface="Times New Roman" charset="0"/>
              </a:rPr>
              <a:t>Αγγειόσπασμος</a:t>
            </a:r>
          </a:p>
          <a:p>
            <a:pPr algn="ctr" eaLnBrk="1" hangingPunct="1"/>
            <a:r>
              <a:rPr lang="el-GR" sz="2000" dirty="0">
                <a:solidFill>
                  <a:srgbClr val="17375E"/>
                </a:solidFill>
                <a:latin typeface="Times New Roman" charset="0"/>
              </a:rPr>
              <a:t>Καρδιακή ανεπάρκεια</a:t>
            </a:r>
          </a:p>
        </p:txBody>
      </p:sp>
      <p:sp>
        <p:nvSpPr>
          <p:cNvPr id="23556" name="Text Box 5"/>
          <p:cNvSpPr txBox="1">
            <a:spLocks noChangeArrowheads="1"/>
          </p:cNvSpPr>
          <p:nvPr/>
        </p:nvSpPr>
        <p:spPr bwMode="auto">
          <a:xfrm>
            <a:off x="1168400" y="3541713"/>
            <a:ext cx="27559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l-GR" sz="2000" dirty="0">
                <a:solidFill>
                  <a:schemeClr val="tx2">
                    <a:lumMod val="75000"/>
                  </a:schemeClr>
                </a:solidFill>
              </a:rPr>
              <a:t>Ρευμ. Αρθρίτιδα</a:t>
            </a:r>
          </a:p>
          <a:p>
            <a:pPr algn="ctr" eaLnBrk="1" hangingPunct="1"/>
            <a:r>
              <a:rPr lang="el-GR" sz="2000" dirty="0">
                <a:solidFill>
                  <a:schemeClr val="tx2">
                    <a:lumMod val="75000"/>
                  </a:schemeClr>
                </a:solidFill>
              </a:rPr>
              <a:t>Νόσο Αδαμ-</a:t>
            </a:r>
            <a:r>
              <a:rPr lang="en-US" sz="2000" dirty="0" err="1">
                <a:solidFill>
                  <a:schemeClr val="tx2">
                    <a:lumMod val="75000"/>
                  </a:schemeClr>
                </a:solidFill>
              </a:rPr>
              <a:t>Behcet</a:t>
            </a:r>
            <a:endParaRPr lang="en-US" sz="2000" dirty="0">
              <a:solidFill>
                <a:schemeClr val="tx2">
                  <a:lumMod val="75000"/>
                </a:schemeClr>
              </a:solidFill>
            </a:endParaRPr>
          </a:p>
          <a:p>
            <a:pPr algn="ctr" eaLnBrk="1" hangingPunct="1"/>
            <a:r>
              <a:rPr lang="el-GR" sz="2000" dirty="0">
                <a:solidFill>
                  <a:schemeClr val="tx2">
                    <a:lumMod val="75000"/>
                  </a:schemeClr>
                </a:solidFill>
              </a:rPr>
              <a:t>Σ. </a:t>
            </a:r>
            <a:r>
              <a:rPr lang="en-US" sz="2000" dirty="0" smtClean="0">
                <a:solidFill>
                  <a:schemeClr val="tx2">
                    <a:lumMod val="75000"/>
                  </a:schemeClr>
                </a:solidFill>
              </a:rPr>
              <a:t>Raynaud</a:t>
            </a:r>
            <a:endParaRPr lang="en-US" sz="2000" dirty="0">
              <a:solidFill>
                <a:schemeClr val="tx2">
                  <a:lumMod val="75000"/>
                </a:schemeClr>
              </a:solidFill>
            </a:endParaRPr>
          </a:p>
          <a:p>
            <a:pPr algn="ctr" eaLnBrk="1" hangingPunct="1"/>
            <a:r>
              <a:rPr lang="el-GR" sz="2000" dirty="0">
                <a:solidFill>
                  <a:schemeClr val="tx2">
                    <a:lumMod val="75000"/>
                  </a:schemeClr>
                </a:solidFill>
              </a:rPr>
              <a:t>Σκληροδερμία</a:t>
            </a:r>
          </a:p>
          <a:p>
            <a:pPr algn="ctr" eaLnBrk="1" hangingPunct="1"/>
            <a:r>
              <a:rPr lang="el-GR" sz="2000" dirty="0">
                <a:solidFill>
                  <a:schemeClr val="tx2">
                    <a:lumMod val="75000"/>
                  </a:schemeClr>
                </a:solidFill>
              </a:rPr>
              <a:t>Συστηματική φλεγμονή</a:t>
            </a:r>
          </a:p>
        </p:txBody>
      </p:sp>
      <p:sp>
        <p:nvSpPr>
          <p:cNvPr id="23557" name="Text Box 6"/>
          <p:cNvSpPr txBox="1">
            <a:spLocks noChangeArrowheads="1"/>
          </p:cNvSpPr>
          <p:nvPr/>
        </p:nvSpPr>
        <p:spPr bwMode="auto">
          <a:xfrm>
            <a:off x="1177804" y="5375275"/>
            <a:ext cx="245451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l-GR" sz="2000" dirty="0">
                <a:solidFill>
                  <a:srgbClr val="17375E"/>
                </a:solidFill>
                <a:latin typeface="Times New Roman" charset="0"/>
              </a:rPr>
              <a:t>Σύνδρομο </a:t>
            </a:r>
            <a:r>
              <a:rPr lang="en-US" sz="2000" dirty="0">
                <a:solidFill>
                  <a:srgbClr val="17375E"/>
                </a:solidFill>
                <a:latin typeface="Times New Roman" charset="0"/>
              </a:rPr>
              <a:t>PCOS</a:t>
            </a:r>
            <a:endParaRPr lang="el-GR" sz="2000" dirty="0">
              <a:solidFill>
                <a:srgbClr val="17375E"/>
              </a:solidFill>
              <a:latin typeface="Times New Roman" charset="0"/>
            </a:endParaRPr>
          </a:p>
          <a:p>
            <a:pPr algn="ctr" eaLnBrk="1" hangingPunct="1"/>
            <a:r>
              <a:rPr lang="el-GR" sz="2000" dirty="0">
                <a:solidFill>
                  <a:srgbClr val="17375E"/>
                </a:solidFill>
                <a:latin typeface="Times New Roman" charset="0"/>
              </a:rPr>
              <a:t>Ημικρανία</a:t>
            </a:r>
            <a:endParaRPr lang="en-US" sz="2000" dirty="0">
              <a:solidFill>
                <a:srgbClr val="17375E"/>
              </a:solidFill>
              <a:latin typeface="Times New Roman" charset="0"/>
            </a:endParaRPr>
          </a:p>
          <a:p>
            <a:pPr algn="ctr" eaLnBrk="1" hangingPunct="1"/>
            <a:r>
              <a:rPr lang="el-GR" sz="2000" dirty="0">
                <a:solidFill>
                  <a:srgbClr val="17375E"/>
                </a:solidFill>
                <a:latin typeface="Times New Roman" charset="0"/>
              </a:rPr>
              <a:t>β-μεσογειακή αναιμία</a:t>
            </a:r>
          </a:p>
        </p:txBody>
      </p:sp>
      <p:sp>
        <p:nvSpPr>
          <p:cNvPr id="13" name="TextBox 12"/>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2" name="TextBox 1"/>
          <p:cNvSpPr txBox="1"/>
          <p:nvPr/>
        </p:nvSpPr>
        <p:spPr>
          <a:xfrm>
            <a:off x="-1591733" y="2099733"/>
            <a:ext cx="184666" cy="369332"/>
          </a:xfrm>
          <a:prstGeom prst="rect">
            <a:avLst/>
          </a:prstGeom>
          <a:noFill/>
        </p:spPr>
        <p:txBody>
          <a:bodyPr wrap="none" rtlCol="0">
            <a:spAutoFit/>
          </a:bodyPr>
          <a:lstStyle/>
          <a:p>
            <a:endParaRPr lang="en-US" dirty="0"/>
          </a:p>
        </p:txBody>
      </p:sp>
      <p:sp>
        <p:nvSpPr>
          <p:cNvPr id="16" name="Text Box 8"/>
          <p:cNvSpPr txBox="1">
            <a:spLocks noChangeArrowheads="1"/>
          </p:cNvSpPr>
          <p:nvPr/>
        </p:nvSpPr>
        <p:spPr bwMode="auto">
          <a:xfrm>
            <a:off x="3083273" y="3680460"/>
            <a:ext cx="2935945" cy="1015663"/>
          </a:xfrm>
          <a:prstGeom prst="rect">
            <a:avLst/>
          </a:prstGeom>
          <a:solidFill>
            <a:schemeClr val="accent2">
              <a:lumMod val="75000"/>
            </a:schemeClr>
          </a:solid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l-GR" sz="3000" dirty="0" smtClean="0">
                <a:solidFill>
                  <a:schemeClr val="bg1"/>
                </a:solidFill>
                <a:effectLst>
                  <a:outerShdw blurRad="38100" dist="38100" dir="2700000" algn="tl">
                    <a:srgbClr val="000000"/>
                  </a:outerShdw>
                </a:effectLst>
                <a:latin typeface="Calibri"/>
                <a:cs typeface="Calibri"/>
              </a:rPr>
              <a:t>Οξειδωτικό στρες</a:t>
            </a:r>
            <a:endParaRPr lang="fr-FR" sz="3000" dirty="0" smtClean="0">
              <a:solidFill>
                <a:schemeClr val="bg1"/>
              </a:solidFill>
              <a:effectLst>
                <a:outerShdw blurRad="38100" dist="38100" dir="2700000" algn="tl">
                  <a:srgbClr val="000000"/>
                </a:outerShdw>
              </a:effectLst>
              <a:latin typeface="Calibri"/>
              <a:cs typeface="Calibri"/>
            </a:endParaRPr>
          </a:p>
          <a:p>
            <a:pPr algn="ctr" eaLnBrk="1" hangingPunct="1">
              <a:defRPr/>
            </a:pPr>
            <a:r>
              <a:rPr lang="fr-FR" sz="3000" dirty="0" err="1" smtClean="0">
                <a:solidFill>
                  <a:schemeClr val="bg1"/>
                </a:solidFill>
                <a:effectLst>
                  <a:outerShdw blurRad="38100" dist="38100" dir="2700000" algn="tl">
                    <a:srgbClr val="000000"/>
                  </a:outerShdw>
                </a:effectLst>
                <a:latin typeface="Calibri"/>
                <a:cs typeface="Calibri"/>
              </a:rPr>
              <a:t>Φλεγμονή</a:t>
            </a:r>
            <a:endParaRPr lang="fr-FR" sz="3000" dirty="0" smtClean="0">
              <a:solidFill>
                <a:schemeClr val="bg1"/>
              </a:solidFill>
              <a:effectLst>
                <a:outerShdw blurRad="38100" dist="38100" dir="2700000" algn="tl">
                  <a:srgbClr val="000000"/>
                </a:outerShdw>
              </a:effectLst>
              <a:latin typeface="Calibri"/>
              <a:cs typeface="Calibri"/>
            </a:endParaRPr>
          </a:p>
        </p:txBody>
      </p:sp>
      <p:sp>
        <p:nvSpPr>
          <p:cNvPr id="19" name="Text Box 7"/>
          <p:cNvSpPr txBox="1">
            <a:spLocks noChangeArrowheads="1"/>
          </p:cNvSpPr>
          <p:nvPr/>
        </p:nvSpPr>
        <p:spPr bwMode="auto">
          <a:xfrm>
            <a:off x="237411" y="1397701"/>
            <a:ext cx="8823163" cy="830997"/>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chemeClr val="tx2">
                    <a:lumMod val="75000"/>
                  </a:schemeClr>
                </a:solidFill>
                <a:effectLst>
                  <a:outerShdw blurRad="38100" dist="38100" dir="2700000" algn="tl">
                    <a:srgbClr val="DDDDDD"/>
                  </a:outerShdw>
                </a:effectLst>
                <a:latin typeface="+mn-lt"/>
              </a:rPr>
              <a:t>Ενδοθήλιο / ενδοθηλιακή δυσλειτουργία / παραδείγματα νοσημάτων &amp; συνδρόμων  </a:t>
            </a:r>
            <a:endParaRPr lang="el-GR" sz="2400" dirty="0" smtClean="0">
              <a:solidFill>
                <a:schemeClr val="tx2">
                  <a:lumMod val="75000"/>
                </a:schemeClr>
              </a:solidFill>
              <a:effectLst>
                <a:outerShdw blurRad="38100" dist="38100" dir="2700000" algn="tl">
                  <a:srgbClr val="DDDDDD"/>
                </a:outerShdw>
              </a:effectLst>
              <a:latin typeface="Times New Roman" charset="0"/>
            </a:endParaRPr>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21" name="Picture 20"/>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2" name="TextBox 21"/>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3" name="TextBox 22"/>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4051005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9" name="TextBox 8"/>
          <p:cNvSpPr txBox="1"/>
          <p:nvPr/>
        </p:nvSpPr>
        <p:spPr>
          <a:xfrm>
            <a:off x="241466" y="1356153"/>
            <a:ext cx="8467360" cy="4708982"/>
          </a:xfrm>
          <a:prstGeom prst="rect">
            <a:avLst/>
          </a:prstGeom>
          <a:noFill/>
        </p:spPr>
        <p:txBody>
          <a:bodyPr wrap="square" rtlCol="0">
            <a:spAutoFit/>
          </a:bodyPr>
          <a:lstStyle/>
          <a:p>
            <a:r>
              <a:rPr lang="el-GR" sz="2400" dirty="0" smtClean="0">
                <a:solidFill>
                  <a:schemeClr val="tx2">
                    <a:lumMod val="75000"/>
                  </a:schemeClr>
                </a:solidFill>
              </a:rPr>
              <a:t>Παθοφυσιολογία καρδιαγγειακού </a:t>
            </a:r>
            <a:r>
              <a:rPr lang="el-GR" sz="2400" dirty="0">
                <a:solidFill>
                  <a:schemeClr val="tx2">
                    <a:lumMod val="75000"/>
                  </a:schemeClr>
                </a:solidFill>
              </a:rPr>
              <a:t>σ</a:t>
            </a:r>
            <a:r>
              <a:rPr lang="el-GR" sz="2400" dirty="0" smtClean="0">
                <a:solidFill>
                  <a:schemeClr val="tx2">
                    <a:lumMod val="75000"/>
                  </a:schemeClr>
                </a:solidFill>
              </a:rPr>
              <a:t>υστήματος</a:t>
            </a:r>
          </a:p>
          <a:p>
            <a:endParaRPr lang="el-GR" sz="1200" dirty="0" smtClean="0">
              <a:solidFill>
                <a:schemeClr val="tx2">
                  <a:lumMod val="75000"/>
                </a:schemeClr>
              </a:solidFill>
            </a:endParaRPr>
          </a:p>
          <a:p>
            <a:endParaRPr lang="el-GR" sz="1200" dirty="0">
              <a:solidFill>
                <a:schemeClr val="tx2">
                  <a:lumMod val="75000"/>
                </a:schemeClr>
              </a:solidFill>
            </a:endParaRPr>
          </a:p>
          <a:p>
            <a:r>
              <a:rPr lang="el-GR" dirty="0" smtClean="0">
                <a:solidFill>
                  <a:schemeClr val="tx2">
                    <a:lumMod val="75000"/>
                  </a:schemeClr>
                </a:solidFill>
              </a:rPr>
              <a:t>1</a:t>
            </a:r>
            <a:r>
              <a:rPr lang="el-GR" baseline="30000" dirty="0" smtClean="0">
                <a:solidFill>
                  <a:schemeClr val="tx2">
                    <a:lumMod val="75000"/>
                  </a:schemeClr>
                </a:solidFill>
              </a:rPr>
              <a:t>η</a:t>
            </a:r>
            <a:r>
              <a:rPr lang="el-GR" dirty="0" smtClean="0">
                <a:solidFill>
                  <a:schemeClr val="tx2">
                    <a:lumMod val="75000"/>
                  </a:schemeClr>
                </a:solidFill>
              </a:rPr>
              <a:t> </a:t>
            </a:r>
            <a:r>
              <a:rPr lang="el-GR" dirty="0">
                <a:solidFill>
                  <a:schemeClr val="tx2">
                    <a:lumMod val="75000"/>
                  </a:schemeClr>
                </a:solidFill>
              </a:rPr>
              <a:t>ώρα: </a:t>
            </a:r>
            <a:r>
              <a:rPr lang="el-GR" dirty="0" smtClean="0">
                <a:solidFill>
                  <a:schemeClr val="tx2">
                    <a:lumMod val="75000"/>
                  </a:schemeClr>
                </a:solidFill>
              </a:rPr>
              <a:t>εισαγωγή.....................................................................................................</a:t>
            </a:r>
            <a:r>
              <a:rPr lang="en-US" dirty="0" smtClean="0">
                <a:solidFill>
                  <a:schemeClr val="tx2">
                    <a:lumMod val="75000"/>
                  </a:schemeClr>
                </a:solidFill>
              </a:rPr>
              <a:t>.</a:t>
            </a:r>
            <a:r>
              <a:rPr lang="el-GR" dirty="0" smtClean="0">
                <a:solidFill>
                  <a:schemeClr val="tx2">
                    <a:lumMod val="75000"/>
                  </a:schemeClr>
                </a:solidFill>
              </a:rPr>
              <a:t>...ΑΠ</a:t>
            </a:r>
          </a:p>
          <a:p>
            <a:endParaRPr lang="el-GR" dirty="0" smtClean="0">
              <a:solidFill>
                <a:schemeClr val="tx2">
                  <a:lumMod val="75000"/>
                </a:schemeClr>
              </a:solidFill>
            </a:endParaRPr>
          </a:p>
          <a:p>
            <a:r>
              <a:rPr lang="el-GR" dirty="0">
                <a:solidFill>
                  <a:schemeClr val="tx2">
                    <a:lumMod val="75000"/>
                  </a:schemeClr>
                </a:solidFill>
              </a:rPr>
              <a:t>2</a:t>
            </a:r>
            <a:r>
              <a:rPr lang="el-GR" baseline="30000" dirty="0" smtClean="0">
                <a:solidFill>
                  <a:schemeClr val="tx2">
                    <a:lumMod val="75000"/>
                  </a:schemeClr>
                </a:solidFill>
              </a:rPr>
              <a:t>η</a:t>
            </a:r>
            <a:r>
              <a:rPr lang="el-GR" dirty="0" smtClean="0">
                <a:solidFill>
                  <a:schemeClr val="tx2">
                    <a:lumMod val="75000"/>
                  </a:schemeClr>
                </a:solidFill>
              </a:rPr>
              <a:t> </a:t>
            </a:r>
            <a:r>
              <a:rPr lang="el-GR" dirty="0">
                <a:solidFill>
                  <a:schemeClr val="tx2">
                    <a:lumMod val="75000"/>
                  </a:schemeClr>
                </a:solidFill>
              </a:rPr>
              <a:t>ώρα: </a:t>
            </a:r>
            <a:r>
              <a:rPr lang="el-GR" dirty="0" smtClean="0">
                <a:solidFill>
                  <a:schemeClr val="tx2">
                    <a:lumMod val="75000"/>
                  </a:schemeClr>
                </a:solidFill>
              </a:rPr>
              <a:t>ανατομία,ιστολογία,</a:t>
            </a:r>
            <a:r>
              <a:rPr lang="en-US" dirty="0" smtClean="0">
                <a:solidFill>
                  <a:schemeClr val="tx2">
                    <a:lumMod val="75000"/>
                  </a:schemeClr>
                </a:solidFill>
              </a:rPr>
              <a:t> </a:t>
            </a:r>
            <a:r>
              <a:rPr lang="el-GR" dirty="0" smtClean="0">
                <a:solidFill>
                  <a:schemeClr val="tx2">
                    <a:lumMod val="75000"/>
                  </a:schemeClr>
                </a:solidFill>
              </a:rPr>
              <a:t>φυσιολογία: αγγειακού δικτύου...................................ΑΠ</a:t>
            </a:r>
          </a:p>
          <a:p>
            <a:r>
              <a:rPr lang="el-GR" sz="1200" dirty="0" smtClean="0">
                <a:solidFill>
                  <a:schemeClr val="tx2">
                    <a:lumMod val="75000"/>
                  </a:schemeClr>
                </a:solidFill>
              </a:rPr>
              <a:t>(αρτηριακό</a:t>
            </a:r>
            <a:r>
              <a:rPr lang="el-GR" sz="1200" dirty="0">
                <a:solidFill>
                  <a:schemeClr val="tx2">
                    <a:lumMod val="75000"/>
                  </a:schemeClr>
                </a:solidFill>
              </a:rPr>
              <a:t>, φλεβικό, λεμφικό)</a:t>
            </a:r>
          </a:p>
          <a:p>
            <a:r>
              <a:rPr lang="el-GR" dirty="0">
                <a:solidFill>
                  <a:schemeClr val="tx2">
                    <a:lumMod val="75000"/>
                  </a:schemeClr>
                </a:solidFill>
              </a:rPr>
              <a:t>3</a:t>
            </a:r>
            <a:r>
              <a:rPr lang="el-GR" baseline="30000" dirty="0" smtClean="0">
                <a:solidFill>
                  <a:schemeClr val="tx2">
                    <a:lumMod val="75000"/>
                  </a:schemeClr>
                </a:solidFill>
              </a:rPr>
              <a:t>η</a:t>
            </a:r>
            <a:r>
              <a:rPr lang="el-GR" dirty="0" smtClean="0">
                <a:solidFill>
                  <a:schemeClr val="tx2">
                    <a:lumMod val="75000"/>
                  </a:schemeClr>
                </a:solidFill>
              </a:rPr>
              <a:t> </a:t>
            </a:r>
            <a:r>
              <a:rPr lang="el-GR" dirty="0">
                <a:solidFill>
                  <a:schemeClr val="tx2">
                    <a:lumMod val="75000"/>
                  </a:schemeClr>
                </a:solidFill>
              </a:rPr>
              <a:t>ώρα</a:t>
            </a:r>
            <a:r>
              <a:rPr lang="el-GR" dirty="0" smtClean="0">
                <a:solidFill>
                  <a:schemeClr val="tx2">
                    <a:lumMod val="75000"/>
                  </a:schemeClr>
                </a:solidFill>
              </a:rPr>
              <a:t>: παθογενετικοί μηχανισμοί αρτηριακής βλάβης.............................................ΑΠ </a:t>
            </a:r>
          </a:p>
          <a:p>
            <a:r>
              <a:rPr lang="el-GR" sz="1200" dirty="0" smtClean="0">
                <a:solidFill>
                  <a:schemeClr val="tx2">
                    <a:lumMod val="75000"/>
                  </a:schemeClr>
                </a:solidFill>
              </a:rPr>
              <a:t>(αναδιαμόρφωση, αθηρωμάτωση, αθηροθρόμβωση, αρτηριοσκλήρυνση, ανευρύσματα, αγγειίτιδες, φ. </a:t>
            </a:r>
            <a:r>
              <a:rPr lang="en-US" sz="1200" dirty="0" smtClean="0">
                <a:solidFill>
                  <a:schemeClr val="tx2">
                    <a:lumMod val="75000"/>
                  </a:schemeClr>
                </a:solidFill>
              </a:rPr>
              <a:t>Raynaud</a:t>
            </a:r>
            <a:r>
              <a:rPr lang="el-GR" sz="1200" dirty="0" smtClean="0">
                <a:solidFill>
                  <a:schemeClr val="tx2">
                    <a:lumMod val="75000"/>
                  </a:schemeClr>
                </a:solidFill>
              </a:rPr>
              <a:t>) </a:t>
            </a:r>
          </a:p>
          <a:p>
            <a:r>
              <a:rPr lang="el-GR" dirty="0">
                <a:solidFill>
                  <a:schemeClr val="tx2">
                    <a:lumMod val="75000"/>
                  </a:schemeClr>
                </a:solidFill>
              </a:rPr>
              <a:t>4</a:t>
            </a:r>
            <a:r>
              <a:rPr lang="el-GR" baseline="30000" dirty="0" smtClean="0">
                <a:solidFill>
                  <a:schemeClr val="tx2">
                    <a:lumMod val="75000"/>
                  </a:schemeClr>
                </a:solidFill>
              </a:rPr>
              <a:t>η</a:t>
            </a:r>
            <a:r>
              <a:rPr lang="el-GR" dirty="0" smtClean="0">
                <a:solidFill>
                  <a:schemeClr val="tx2">
                    <a:lumMod val="75000"/>
                  </a:schemeClr>
                </a:solidFill>
              </a:rPr>
              <a:t> </a:t>
            </a:r>
            <a:r>
              <a:rPr lang="el-GR" dirty="0">
                <a:solidFill>
                  <a:schemeClr val="tx2">
                    <a:lumMod val="75000"/>
                  </a:schemeClr>
                </a:solidFill>
              </a:rPr>
              <a:t>ώρα: </a:t>
            </a:r>
            <a:r>
              <a:rPr lang="el-GR" dirty="0" smtClean="0">
                <a:solidFill>
                  <a:schemeClr val="tx2">
                    <a:lumMod val="75000"/>
                  </a:schemeClr>
                </a:solidFill>
              </a:rPr>
              <a:t>υπέρταση, υπόταση........................................................................................ΑΠ</a:t>
            </a:r>
            <a:endParaRPr lang="el-GR" dirty="0">
              <a:solidFill>
                <a:schemeClr val="tx2">
                  <a:lumMod val="75000"/>
                </a:schemeClr>
              </a:solidFill>
            </a:endParaRPr>
          </a:p>
          <a:p>
            <a:r>
              <a:rPr lang="el-GR" dirty="0">
                <a:solidFill>
                  <a:schemeClr val="tx2">
                    <a:lumMod val="75000"/>
                  </a:schemeClr>
                </a:solidFill>
              </a:rPr>
              <a:t>5</a:t>
            </a:r>
            <a:r>
              <a:rPr lang="el-GR" baseline="30000" dirty="0" smtClean="0">
                <a:solidFill>
                  <a:schemeClr val="tx2">
                    <a:lumMod val="75000"/>
                  </a:schemeClr>
                </a:solidFill>
              </a:rPr>
              <a:t>η</a:t>
            </a:r>
            <a:r>
              <a:rPr lang="el-GR" dirty="0" smtClean="0">
                <a:solidFill>
                  <a:schemeClr val="tx2">
                    <a:lumMod val="75000"/>
                  </a:schemeClr>
                </a:solidFill>
              </a:rPr>
              <a:t> </a:t>
            </a:r>
            <a:r>
              <a:rPr lang="el-GR" dirty="0">
                <a:solidFill>
                  <a:schemeClr val="tx2">
                    <a:lumMod val="75000"/>
                  </a:schemeClr>
                </a:solidFill>
              </a:rPr>
              <a:t>ώρα: </a:t>
            </a:r>
            <a:r>
              <a:rPr lang="el-GR" dirty="0" smtClean="0">
                <a:solidFill>
                  <a:schemeClr val="tx2">
                    <a:lumMod val="75000"/>
                  </a:schemeClr>
                </a:solidFill>
              </a:rPr>
              <a:t>παθολογική φυσιολογία επιλεγμένων αρτηριακών νόσων............................ΑΠ</a:t>
            </a:r>
          </a:p>
          <a:p>
            <a:r>
              <a:rPr lang="el-GR" sz="1200" dirty="0" smtClean="0">
                <a:solidFill>
                  <a:schemeClr val="tx2">
                    <a:lumMod val="75000"/>
                  </a:schemeClr>
                </a:solidFill>
              </a:rPr>
              <a:t>(αγγειακό </a:t>
            </a:r>
            <a:r>
              <a:rPr lang="el-GR" sz="1200" dirty="0">
                <a:solidFill>
                  <a:schemeClr val="tx2">
                    <a:lumMod val="75000"/>
                  </a:schemeClr>
                </a:solidFill>
              </a:rPr>
              <a:t>εγκεφαλικό επεισόδιο, </a:t>
            </a:r>
            <a:r>
              <a:rPr lang="el-GR" sz="1200" dirty="0" smtClean="0">
                <a:solidFill>
                  <a:schemeClr val="tx2">
                    <a:lumMod val="75000"/>
                  </a:schemeClr>
                </a:solidFill>
              </a:rPr>
              <a:t>αγγειακού τύπου άνοια, στυτική </a:t>
            </a:r>
            <a:r>
              <a:rPr lang="el-GR" sz="1200" dirty="0">
                <a:solidFill>
                  <a:schemeClr val="tx2">
                    <a:lumMod val="75000"/>
                  </a:schemeClr>
                </a:solidFill>
              </a:rPr>
              <a:t>δυσλειτουργία, περιφερική </a:t>
            </a:r>
            <a:r>
              <a:rPr lang="el-GR" sz="1200" dirty="0" smtClean="0">
                <a:solidFill>
                  <a:schemeClr val="tx2">
                    <a:lumMod val="75000"/>
                  </a:schemeClr>
                </a:solidFill>
              </a:rPr>
              <a:t>αγγειοπάθεια</a:t>
            </a:r>
            <a:r>
              <a:rPr lang="el-GR" sz="1200" dirty="0">
                <a:solidFill>
                  <a:schemeClr val="tx2">
                    <a:lumMod val="75000"/>
                  </a:schemeClr>
                </a:solidFill>
              </a:rPr>
              <a:t>)</a:t>
            </a:r>
          </a:p>
          <a:p>
            <a:r>
              <a:rPr lang="el-GR" dirty="0">
                <a:solidFill>
                  <a:schemeClr val="tx2">
                    <a:lumMod val="75000"/>
                  </a:schemeClr>
                </a:solidFill>
              </a:rPr>
              <a:t>6</a:t>
            </a:r>
            <a:r>
              <a:rPr lang="el-GR" baseline="30000" dirty="0" smtClean="0">
                <a:solidFill>
                  <a:schemeClr val="tx2">
                    <a:lumMod val="75000"/>
                  </a:schemeClr>
                </a:solidFill>
              </a:rPr>
              <a:t>η</a:t>
            </a:r>
            <a:r>
              <a:rPr lang="el-GR" dirty="0" smtClean="0">
                <a:solidFill>
                  <a:schemeClr val="tx2">
                    <a:lumMod val="75000"/>
                  </a:schemeClr>
                </a:solidFill>
              </a:rPr>
              <a:t> ώρα: παθολογική φυσιολογία επιλεγμένων φλεβικών &amp; λεμφικών νόσων...........ΑΠ</a:t>
            </a:r>
            <a:endParaRPr lang="el-GR" dirty="0">
              <a:solidFill>
                <a:schemeClr val="tx2">
                  <a:lumMod val="75000"/>
                </a:schemeClr>
              </a:solidFill>
            </a:endParaRPr>
          </a:p>
          <a:p>
            <a:r>
              <a:rPr lang="el-GR" dirty="0">
                <a:solidFill>
                  <a:schemeClr val="tx2">
                    <a:lumMod val="75000"/>
                  </a:schemeClr>
                </a:solidFill>
              </a:rPr>
              <a:t>7</a:t>
            </a:r>
            <a:r>
              <a:rPr lang="el-GR" baseline="30000" dirty="0" smtClean="0">
                <a:solidFill>
                  <a:schemeClr val="tx2">
                    <a:lumMod val="75000"/>
                  </a:schemeClr>
                </a:solidFill>
              </a:rPr>
              <a:t>η</a:t>
            </a:r>
            <a:r>
              <a:rPr lang="el-GR" dirty="0" smtClean="0">
                <a:solidFill>
                  <a:schemeClr val="tx2">
                    <a:lumMod val="75000"/>
                  </a:schemeClr>
                </a:solidFill>
              </a:rPr>
              <a:t> </a:t>
            </a:r>
            <a:r>
              <a:rPr lang="el-GR" dirty="0">
                <a:solidFill>
                  <a:schemeClr val="tx2">
                    <a:lumMod val="75000"/>
                  </a:schemeClr>
                </a:solidFill>
              </a:rPr>
              <a:t>ώρα: </a:t>
            </a:r>
            <a:r>
              <a:rPr lang="el-GR" dirty="0" smtClean="0">
                <a:solidFill>
                  <a:schemeClr val="tx2">
                    <a:lumMod val="75000"/>
                  </a:schemeClr>
                </a:solidFill>
              </a:rPr>
              <a:t>καταπληξία - ανασκόπηση..............................................................................ΑΠ</a:t>
            </a:r>
          </a:p>
          <a:p>
            <a:endParaRPr lang="el-GR" dirty="0">
              <a:solidFill>
                <a:schemeClr val="tx2">
                  <a:lumMod val="75000"/>
                </a:schemeClr>
              </a:solidFill>
            </a:endParaRPr>
          </a:p>
          <a:p>
            <a:r>
              <a:rPr lang="el-GR" dirty="0" smtClean="0">
                <a:solidFill>
                  <a:schemeClr val="tx2">
                    <a:lumMod val="75000"/>
                  </a:schemeClr>
                </a:solidFill>
              </a:rPr>
              <a:t>8</a:t>
            </a:r>
            <a:r>
              <a:rPr lang="el-GR" baseline="30000" dirty="0" smtClean="0">
                <a:solidFill>
                  <a:schemeClr val="tx2">
                    <a:lumMod val="75000"/>
                  </a:schemeClr>
                </a:solidFill>
              </a:rPr>
              <a:t>η</a:t>
            </a:r>
            <a:r>
              <a:rPr lang="el-GR" dirty="0" smtClean="0">
                <a:solidFill>
                  <a:schemeClr val="tx2">
                    <a:lumMod val="75000"/>
                  </a:schemeClr>
                </a:solidFill>
              </a:rPr>
              <a:t> </a:t>
            </a:r>
            <a:r>
              <a:rPr lang="el-GR" dirty="0">
                <a:solidFill>
                  <a:schemeClr val="tx2">
                    <a:lumMod val="75000"/>
                  </a:schemeClr>
                </a:solidFill>
              </a:rPr>
              <a:t>ώρα: ανατομία, ιστολογία, φυσιολογία: καρδιάς ...................................................</a:t>
            </a:r>
            <a:r>
              <a:rPr lang="el-GR" dirty="0">
                <a:solidFill>
                  <a:srgbClr val="C0504D"/>
                </a:solidFill>
              </a:rPr>
              <a:t>ΑΑ</a:t>
            </a:r>
            <a:r>
              <a:rPr lang="el-GR" dirty="0">
                <a:solidFill>
                  <a:schemeClr val="tx2">
                    <a:lumMod val="75000"/>
                  </a:schemeClr>
                </a:solidFill>
              </a:rPr>
              <a:t>    </a:t>
            </a:r>
          </a:p>
          <a:p>
            <a:r>
              <a:rPr lang="el-GR" dirty="0" smtClean="0">
                <a:solidFill>
                  <a:schemeClr val="tx2">
                    <a:lumMod val="75000"/>
                  </a:schemeClr>
                </a:solidFill>
              </a:rPr>
              <a:t>9</a:t>
            </a:r>
            <a:r>
              <a:rPr lang="el-GR" baseline="30000" dirty="0" smtClean="0">
                <a:solidFill>
                  <a:schemeClr val="tx2">
                    <a:lumMod val="75000"/>
                  </a:schemeClr>
                </a:solidFill>
              </a:rPr>
              <a:t>η</a:t>
            </a:r>
            <a:r>
              <a:rPr lang="el-GR" dirty="0" smtClean="0">
                <a:solidFill>
                  <a:schemeClr val="tx2">
                    <a:lumMod val="75000"/>
                  </a:schemeClr>
                </a:solidFill>
              </a:rPr>
              <a:t> </a:t>
            </a:r>
            <a:r>
              <a:rPr lang="el-GR" dirty="0">
                <a:solidFill>
                  <a:schemeClr val="tx2">
                    <a:lumMod val="75000"/>
                  </a:schemeClr>
                </a:solidFill>
              </a:rPr>
              <a:t>ώρα: στεφανιαία νόσος, παθήσεις περικαρδίου, παθήσεις μυοκαρδίου...............</a:t>
            </a:r>
            <a:r>
              <a:rPr lang="el-GR" dirty="0">
                <a:solidFill>
                  <a:schemeClr val="accent2"/>
                </a:solidFill>
              </a:rPr>
              <a:t>ΑΑ</a:t>
            </a:r>
          </a:p>
          <a:p>
            <a:r>
              <a:rPr lang="el-GR" dirty="0" smtClean="0">
                <a:solidFill>
                  <a:schemeClr val="tx2">
                    <a:lumMod val="75000"/>
                  </a:schemeClr>
                </a:solidFill>
              </a:rPr>
              <a:t>10</a:t>
            </a:r>
            <a:r>
              <a:rPr lang="el-GR" baseline="30000" dirty="0" smtClean="0">
                <a:solidFill>
                  <a:schemeClr val="tx2">
                    <a:lumMod val="75000"/>
                  </a:schemeClr>
                </a:solidFill>
              </a:rPr>
              <a:t>η</a:t>
            </a:r>
            <a:r>
              <a:rPr lang="el-GR" dirty="0" smtClean="0">
                <a:solidFill>
                  <a:schemeClr val="tx2">
                    <a:lumMod val="75000"/>
                  </a:schemeClr>
                </a:solidFill>
              </a:rPr>
              <a:t> </a:t>
            </a:r>
            <a:r>
              <a:rPr lang="el-GR" dirty="0">
                <a:solidFill>
                  <a:schemeClr val="tx2">
                    <a:lumMod val="75000"/>
                  </a:schemeClr>
                </a:solidFill>
              </a:rPr>
              <a:t>ώρα: βαλβιδοπάθειες, αρρυθμίες, καρδιακή ανεπάρκεια....................................</a:t>
            </a:r>
            <a:r>
              <a:rPr lang="el-GR" dirty="0" smtClean="0">
                <a:solidFill>
                  <a:schemeClr val="tx2">
                    <a:lumMod val="75000"/>
                  </a:schemeClr>
                </a:solidFill>
              </a:rPr>
              <a:t>.</a:t>
            </a:r>
            <a:r>
              <a:rPr lang="el-GR" dirty="0" smtClean="0">
                <a:solidFill>
                  <a:srgbClr val="C0504D"/>
                </a:solidFill>
              </a:rPr>
              <a:t>ΑΑ</a:t>
            </a:r>
            <a:endParaRPr lang="el-GR" dirty="0">
              <a:solidFill>
                <a:srgbClr val="C0504D"/>
              </a:solidFill>
            </a:endParaRPr>
          </a:p>
        </p:txBody>
      </p:sp>
      <p:sp>
        <p:nvSpPr>
          <p:cNvPr id="10" name="TextBox 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Rectangle 13"/>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2018 - 2019 / Καρδιαγγειακό Σύστημα</a:t>
            </a:r>
            <a:endParaRPr lang="en-US" sz="1400" dirty="0"/>
          </a:p>
        </p:txBody>
      </p:sp>
      <p:cxnSp>
        <p:nvCxnSpPr>
          <p:cNvPr id="15" name="Straight Connector 14"/>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6" name="Picture 15"/>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7" name="TextBox 16"/>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8" name="TextBox 17"/>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59362306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Line 2"/>
          <p:cNvSpPr>
            <a:spLocks noChangeShapeType="1"/>
          </p:cNvSpPr>
          <p:nvPr/>
        </p:nvSpPr>
        <p:spPr bwMode="auto">
          <a:xfrm>
            <a:off x="1524000" y="3352800"/>
            <a:ext cx="6248400" cy="0"/>
          </a:xfrm>
          <a:prstGeom prst="line">
            <a:avLst/>
          </a:prstGeom>
          <a:noFill/>
          <a:ln w="31750">
            <a:solidFill>
              <a:schemeClr val="accent2">
                <a:lumMod val="75000"/>
              </a:schemeClr>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9458" name="AutoShape 3"/>
          <p:cNvSpPr>
            <a:spLocks noChangeArrowheads="1"/>
          </p:cNvSpPr>
          <p:nvPr/>
        </p:nvSpPr>
        <p:spPr bwMode="auto">
          <a:xfrm>
            <a:off x="4572000" y="3429000"/>
            <a:ext cx="1057275" cy="914400"/>
          </a:xfrm>
          <a:prstGeom prst="triangle">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19459" name="AutoShape 4"/>
          <p:cNvSpPr>
            <a:spLocks noChangeArrowheads="1"/>
          </p:cNvSpPr>
          <p:nvPr/>
        </p:nvSpPr>
        <p:spPr bwMode="auto">
          <a:xfrm>
            <a:off x="4038600" y="3429000"/>
            <a:ext cx="1057275" cy="914400"/>
          </a:xfrm>
          <a:prstGeom prst="triangle">
            <a:avLst>
              <a:gd name="adj" fmla="val 50000"/>
            </a:avLst>
          </a:prstGeom>
          <a:solidFill>
            <a:schemeClr val="tx2">
              <a:lumMod val="75000"/>
            </a:schemeClr>
          </a:solidFill>
          <a:ln>
            <a:noFill/>
          </a:ln>
          <a:extLst/>
        </p:spPr>
        <p:txBody>
          <a:bodyPr wrap="none" anchor="ctr">
            <a:spAutoFit/>
          </a:bodyPr>
          <a:lstStyle/>
          <a:p>
            <a:endParaRPr lang="en-US"/>
          </a:p>
        </p:txBody>
      </p:sp>
      <p:sp>
        <p:nvSpPr>
          <p:cNvPr id="569349" name="Text Box 5"/>
          <p:cNvSpPr txBox="1">
            <a:spLocks noChangeArrowheads="1"/>
          </p:cNvSpPr>
          <p:nvPr/>
        </p:nvSpPr>
        <p:spPr bwMode="auto">
          <a:xfrm>
            <a:off x="1121447" y="2330450"/>
            <a:ext cx="327525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dirty="0">
                <a:solidFill>
                  <a:srgbClr val="17375E"/>
                </a:solidFill>
                <a:latin typeface="Times New Roman" charset="0"/>
              </a:rPr>
              <a:t>EDRF</a:t>
            </a:r>
          </a:p>
          <a:p>
            <a:pPr algn="ctr" eaLnBrk="1" hangingPunct="1"/>
            <a:r>
              <a:rPr lang="en-US" dirty="0">
                <a:solidFill>
                  <a:srgbClr val="17375E"/>
                </a:solidFill>
                <a:latin typeface="Times New Roman" charset="0"/>
              </a:rPr>
              <a:t>NO, Prostacyclin, EDHF</a:t>
            </a:r>
            <a:endParaRPr lang="el-GR" dirty="0">
              <a:solidFill>
                <a:srgbClr val="17375E"/>
              </a:solidFill>
              <a:latin typeface="Times New Roman" charset="0"/>
            </a:endParaRPr>
          </a:p>
        </p:txBody>
      </p:sp>
      <p:sp>
        <p:nvSpPr>
          <p:cNvPr id="569350" name="Text Box 6"/>
          <p:cNvSpPr txBox="1">
            <a:spLocks noChangeArrowheads="1"/>
          </p:cNvSpPr>
          <p:nvPr/>
        </p:nvSpPr>
        <p:spPr bwMode="auto">
          <a:xfrm>
            <a:off x="5608039" y="2346325"/>
            <a:ext cx="160933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dirty="0">
                <a:solidFill>
                  <a:srgbClr val="17375E"/>
                </a:solidFill>
                <a:latin typeface="Times New Roman" charset="0"/>
              </a:rPr>
              <a:t>EDCF</a:t>
            </a:r>
          </a:p>
          <a:p>
            <a:pPr algn="ctr" eaLnBrk="1" hangingPunct="1"/>
            <a:r>
              <a:rPr lang="en-US" dirty="0">
                <a:solidFill>
                  <a:srgbClr val="17375E"/>
                </a:solidFill>
                <a:latin typeface="Times New Roman" charset="0"/>
              </a:rPr>
              <a:t>ET-1, Ag-</a:t>
            </a:r>
            <a:r>
              <a:rPr lang="en-US" dirty="0" smtClean="0">
                <a:solidFill>
                  <a:srgbClr val="17375E"/>
                </a:solidFill>
                <a:latin typeface="Times New Roman" charset="0"/>
              </a:rPr>
              <a:t>II</a:t>
            </a:r>
            <a:endParaRPr lang="el-GR" dirty="0">
              <a:solidFill>
                <a:srgbClr val="17375E"/>
              </a:solidFill>
              <a:latin typeface="Times New Roman" charset="0"/>
            </a:endParaRPr>
          </a:p>
        </p:txBody>
      </p:sp>
      <p:sp>
        <p:nvSpPr>
          <p:cNvPr id="13" name="TextBox 12"/>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6" name="Text Box 7"/>
          <p:cNvSpPr txBox="1">
            <a:spLocks noChangeArrowheads="1"/>
          </p:cNvSpPr>
          <p:nvPr/>
        </p:nvSpPr>
        <p:spPr bwMode="auto">
          <a:xfrm>
            <a:off x="237411" y="1397701"/>
            <a:ext cx="8823163"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chemeClr val="tx2">
                    <a:lumMod val="75000"/>
                  </a:schemeClr>
                </a:solidFill>
                <a:effectLst>
                  <a:outerShdw blurRad="38100" dist="38100" dir="2700000" algn="tl">
                    <a:srgbClr val="DDDDDD"/>
                  </a:outerShdw>
                </a:effectLst>
                <a:latin typeface="+mn-lt"/>
              </a:rPr>
              <a:t>Ενδοθήλιο / ενδοθηλιακή δυσλειτουργία</a:t>
            </a:r>
            <a:endParaRPr lang="el-GR" sz="2400" dirty="0" smtClean="0">
              <a:solidFill>
                <a:schemeClr val="tx2">
                  <a:lumMod val="75000"/>
                </a:schemeClr>
              </a:solidFill>
              <a:effectLst>
                <a:outerShdw blurRad="38100" dist="38100" dir="2700000" algn="tl">
                  <a:srgbClr val="DDDDDD"/>
                </a:outerShdw>
              </a:effectLst>
              <a:latin typeface="Times New Roman" charset="0"/>
            </a:endParaRPr>
          </a:p>
        </p:txBody>
      </p:sp>
      <p:cxnSp>
        <p:nvCxnSpPr>
          <p:cNvPr id="15" name="Straight Connector 14"/>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6269507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69349"/>
                                        </p:tgtEl>
                                        <p:attrNameLst>
                                          <p:attrName>style.visibility</p:attrName>
                                        </p:attrNameLst>
                                      </p:cBhvr>
                                      <p:to>
                                        <p:strVal val="visible"/>
                                      </p:to>
                                    </p:set>
                                    <p:animEffect transition="in" filter="barn(outVertical)">
                                      <p:cBhvr>
                                        <p:cTn id="7" dur="500"/>
                                        <p:tgtEl>
                                          <p:spTgt spid="5693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569350"/>
                                        </p:tgtEl>
                                        <p:attrNameLst>
                                          <p:attrName>style.visibility</p:attrName>
                                        </p:attrNameLst>
                                      </p:cBhvr>
                                      <p:to>
                                        <p:strVal val="visible"/>
                                      </p:to>
                                    </p:set>
                                    <p:animEffect transition="in" filter="barn(outVertical)">
                                      <p:cBhvr>
                                        <p:cTn id="12" dur="500"/>
                                        <p:tgtEl>
                                          <p:spTgt spid="569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349" grpId="0" autoUpdateAnimBg="0"/>
      <p:bldP spid="569350"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3"/>
          <p:cNvSpPr>
            <a:spLocks noChangeShapeType="1"/>
          </p:cNvSpPr>
          <p:nvPr/>
        </p:nvSpPr>
        <p:spPr bwMode="auto">
          <a:xfrm flipV="1">
            <a:off x="1752600" y="2743200"/>
            <a:ext cx="5943600" cy="1219200"/>
          </a:xfrm>
          <a:prstGeom prst="line">
            <a:avLst/>
          </a:prstGeom>
          <a:noFill/>
          <a:ln w="31750">
            <a:solidFill>
              <a:schemeClr val="accent2">
                <a:lumMod val="50000"/>
              </a:schemeClr>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1507" name="AutoShape 4"/>
          <p:cNvSpPr>
            <a:spLocks noChangeArrowheads="1"/>
          </p:cNvSpPr>
          <p:nvPr/>
        </p:nvSpPr>
        <p:spPr bwMode="auto">
          <a:xfrm>
            <a:off x="4572000" y="3429000"/>
            <a:ext cx="1057275" cy="914400"/>
          </a:xfrm>
          <a:prstGeom prst="triangle">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21508" name="AutoShape 5"/>
          <p:cNvSpPr>
            <a:spLocks noChangeArrowheads="1"/>
          </p:cNvSpPr>
          <p:nvPr/>
        </p:nvSpPr>
        <p:spPr bwMode="auto">
          <a:xfrm>
            <a:off x="4038600" y="3429000"/>
            <a:ext cx="1057275" cy="914400"/>
          </a:xfrm>
          <a:prstGeom prst="triangle">
            <a:avLst>
              <a:gd name="adj" fmla="val 50000"/>
            </a:avLst>
          </a:prstGeom>
          <a:solidFill>
            <a:schemeClr val="tx2">
              <a:lumMod val="75000"/>
            </a:schemeClr>
          </a:solidFill>
          <a:ln>
            <a:noFill/>
          </a:ln>
          <a:extLst/>
        </p:spPr>
        <p:txBody>
          <a:bodyPr wrap="none" anchor="ctr">
            <a:spAutoFit/>
          </a:bodyPr>
          <a:lstStyle/>
          <a:p>
            <a:endParaRPr lang="en-US"/>
          </a:p>
        </p:txBody>
      </p:sp>
      <p:sp>
        <p:nvSpPr>
          <p:cNvPr id="21509" name="Text Box 6"/>
          <p:cNvSpPr txBox="1">
            <a:spLocks noChangeArrowheads="1"/>
          </p:cNvSpPr>
          <p:nvPr/>
        </p:nvSpPr>
        <p:spPr bwMode="auto">
          <a:xfrm>
            <a:off x="511847" y="2590800"/>
            <a:ext cx="327525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dirty="0">
                <a:solidFill>
                  <a:srgbClr val="17375E"/>
                </a:solidFill>
                <a:latin typeface="Times New Roman" charset="0"/>
              </a:rPr>
              <a:t>EDRF</a:t>
            </a:r>
          </a:p>
          <a:p>
            <a:pPr algn="ctr" eaLnBrk="1" hangingPunct="1"/>
            <a:r>
              <a:rPr lang="en-US" dirty="0">
                <a:solidFill>
                  <a:srgbClr val="17375E"/>
                </a:solidFill>
                <a:latin typeface="Times New Roman" charset="0"/>
              </a:rPr>
              <a:t>NO, Prostacyclin, EDHF</a:t>
            </a:r>
            <a:endParaRPr lang="el-GR" dirty="0">
              <a:solidFill>
                <a:srgbClr val="17375E"/>
              </a:solidFill>
              <a:latin typeface="Times New Roman" charset="0"/>
            </a:endParaRPr>
          </a:p>
        </p:txBody>
      </p:sp>
      <p:sp>
        <p:nvSpPr>
          <p:cNvPr id="21510" name="Text Box 7"/>
          <p:cNvSpPr txBox="1">
            <a:spLocks noChangeArrowheads="1"/>
          </p:cNvSpPr>
          <p:nvPr/>
        </p:nvSpPr>
        <p:spPr bwMode="auto">
          <a:xfrm>
            <a:off x="5469926" y="1889125"/>
            <a:ext cx="160933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dirty="0">
                <a:solidFill>
                  <a:srgbClr val="17375E"/>
                </a:solidFill>
                <a:latin typeface="Times New Roman" charset="0"/>
              </a:rPr>
              <a:t>EDCF</a:t>
            </a:r>
          </a:p>
          <a:p>
            <a:pPr algn="ctr" eaLnBrk="1" hangingPunct="1"/>
            <a:r>
              <a:rPr lang="en-US" dirty="0">
                <a:solidFill>
                  <a:srgbClr val="17375E"/>
                </a:solidFill>
                <a:latin typeface="Times New Roman" charset="0"/>
              </a:rPr>
              <a:t>ET-1, Ag-</a:t>
            </a:r>
            <a:r>
              <a:rPr lang="en-US" dirty="0" smtClean="0">
                <a:solidFill>
                  <a:srgbClr val="17375E"/>
                </a:solidFill>
                <a:latin typeface="Times New Roman" charset="0"/>
              </a:rPr>
              <a:t>II</a:t>
            </a:r>
            <a:endParaRPr lang="el-GR" dirty="0">
              <a:solidFill>
                <a:srgbClr val="17375E"/>
              </a:solidFill>
              <a:latin typeface="Times New Roman" charset="0"/>
            </a:endParaRPr>
          </a:p>
        </p:txBody>
      </p:sp>
      <p:sp>
        <p:nvSpPr>
          <p:cNvPr id="21511" name="Text Box 8"/>
          <p:cNvSpPr txBox="1">
            <a:spLocks noChangeArrowheads="1"/>
          </p:cNvSpPr>
          <p:nvPr/>
        </p:nvSpPr>
        <p:spPr bwMode="auto">
          <a:xfrm>
            <a:off x="136525" y="4689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atin typeface="Times New Roman" charset="0"/>
            </a:endParaRPr>
          </a:p>
        </p:txBody>
      </p:sp>
      <p:sp>
        <p:nvSpPr>
          <p:cNvPr id="14" name="TextBox 13"/>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7" name="Text Box 7"/>
          <p:cNvSpPr txBox="1">
            <a:spLocks noChangeArrowheads="1"/>
          </p:cNvSpPr>
          <p:nvPr/>
        </p:nvSpPr>
        <p:spPr bwMode="auto">
          <a:xfrm>
            <a:off x="237411" y="1397701"/>
            <a:ext cx="8823163"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chemeClr val="tx2">
                    <a:lumMod val="75000"/>
                  </a:schemeClr>
                </a:solidFill>
                <a:effectLst>
                  <a:outerShdw blurRad="38100" dist="38100" dir="2700000" algn="tl">
                    <a:srgbClr val="DDDDDD"/>
                  </a:outerShdw>
                </a:effectLst>
                <a:latin typeface="+mn-lt"/>
              </a:rPr>
              <a:t>Ενδοθήλιο / ενδοθηλιακή δυσλειτουργία   </a:t>
            </a:r>
            <a:endParaRPr lang="el-GR" sz="2400" dirty="0" smtClean="0">
              <a:solidFill>
                <a:schemeClr val="tx2">
                  <a:lumMod val="75000"/>
                </a:schemeClr>
              </a:solidFill>
              <a:effectLst>
                <a:outerShdw blurRad="38100" dist="38100" dir="2700000" algn="tl">
                  <a:srgbClr val="DDDDDD"/>
                </a:outerShdw>
              </a:effectLst>
              <a:latin typeface="Times New Roman" charset="0"/>
            </a:endParaRPr>
          </a:p>
        </p:txBody>
      </p:sp>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9" name="Picture 18"/>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83301096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3"/>
          <p:cNvSpPr>
            <a:spLocks noChangeArrowheads="1"/>
          </p:cNvSpPr>
          <p:nvPr/>
        </p:nvSpPr>
        <p:spPr bwMode="auto">
          <a:xfrm>
            <a:off x="4572000" y="3429000"/>
            <a:ext cx="1057275" cy="914400"/>
          </a:xfrm>
          <a:prstGeom prst="triangle">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569351" name="Text Box 7"/>
          <p:cNvSpPr txBox="1">
            <a:spLocks noChangeArrowheads="1"/>
          </p:cNvSpPr>
          <p:nvPr/>
        </p:nvSpPr>
        <p:spPr bwMode="auto">
          <a:xfrm>
            <a:off x="237412" y="1397701"/>
            <a:ext cx="8471414" cy="4278094"/>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chemeClr val="tx2">
                    <a:lumMod val="75000"/>
                  </a:schemeClr>
                </a:solidFill>
                <a:effectLst>
                  <a:outerShdw blurRad="38100" dist="38100" dir="2700000" algn="tl">
                    <a:srgbClr val="DDDDDD"/>
                  </a:outerShdw>
                </a:effectLst>
                <a:latin typeface="+mn-lt"/>
              </a:rPr>
              <a:t>Ενδοθήλιο / ενδοθηλιακή ενεργοποίηση </a:t>
            </a:r>
            <a:r>
              <a:rPr lang="en-US" sz="2400" dirty="0" smtClean="0">
                <a:solidFill>
                  <a:schemeClr val="tx2">
                    <a:lumMod val="75000"/>
                  </a:schemeClr>
                </a:solidFill>
                <a:effectLst>
                  <a:outerShdw blurRad="38100" dist="38100" dir="2700000" algn="tl">
                    <a:srgbClr val="DDDDDD"/>
                  </a:outerShdw>
                </a:effectLst>
                <a:latin typeface="+mn-lt"/>
              </a:rPr>
              <a:t>(activation) - </a:t>
            </a:r>
            <a:r>
              <a:rPr lang="el-GR" sz="2400" dirty="0" smtClean="0">
                <a:solidFill>
                  <a:schemeClr val="tx2">
                    <a:lumMod val="75000"/>
                  </a:schemeClr>
                </a:solidFill>
                <a:effectLst>
                  <a:outerShdw blurRad="38100" dist="38100" dir="2700000" algn="tl">
                    <a:srgbClr val="DDDDDD"/>
                  </a:outerShdw>
                </a:effectLst>
                <a:latin typeface="+mn-lt"/>
              </a:rPr>
              <a:t>ορισμός: </a:t>
            </a:r>
            <a:r>
              <a:rPr lang="el-GR" sz="2400" dirty="0" smtClean="0">
                <a:solidFill>
                  <a:schemeClr val="accent2">
                    <a:lumMod val="75000"/>
                  </a:schemeClr>
                </a:solidFill>
                <a:effectLst>
                  <a:outerShdw blurRad="38100" dist="38100" dir="2700000" algn="tl">
                    <a:srgbClr val="DDDDDD"/>
                  </a:outerShdw>
                </a:effectLst>
                <a:latin typeface="+mn-lt"/>
              </a:rPr>
              <a:t>η έκφραση στην ενδοθηλιακή επιφάνεια μορίων προσκόλλησης</a:t>
            </a:r>
          </a:p>
          <a:p>
            <a:pPr eaLnBrk="1" hangingPunct="1">
              <a:defRPr/>
            </a:pPr>
            <a:endParaRPr lang="en-US" sz="2400" dirty="0">
              <a:solidFill>
                <a:schemeClr val="tx2">
                  <a:lumMod val="75000"/>
                </a:schemeClr>
              </a:solidFill>
              <a:effectLst>
                <a:outerShdw blurRad="38100" dist="38100" dir="2700000" algn="tl">
                  <a:srgbClr val="DDDDDD"/>
                </a:outerShdw>
              </a:effectLst>
              <a:latin typeface="+mn-lt"/>
            </a:endParaRPr>
          </a:p>
          <a:p>
            <a:pPr marL="342900" indent="-342900" eaLnBrk="1" hangingPunct="1">
              <a:buFont typeface="Courier New"/>
              <a:buChar char="o"/>
              <a:defRPr/>
            </a:pPr>
            <a:r>
              <a:rPr lang="el-GR" sz="2200" dirty="0" smtClean="0">
                <a:solidFill>
                  <a:schemeClr val="tx2">
                    <a:lumMod val="75000"/>
                  </a:schemeClr>
                </a:solidFill>
                <a:effectLst>
                  <a:outerShdw blurRad="38100" dist="38100" dir="2700000" algn="tl">
                    <a:srgbClr val="DDDDDD"/>
                  </a:outerShdw>
                </a:effectLst>
                <a:latin typeface="+mn-lt"/>
              </a:rPr>
              <a:t>Μόριο προσκόλλησης αγγειακών κυττάρων</a:t>
            </a:r>
          </a:p>
          <a:p>
            <a:pPr eaLnBrk="1" hangingPunct="1">
              <a:defRPr/>
            </a:pPr>
            <a:r>
              <a:rPr lang="el-GR" sz="2200" dirty="0" smtClean="0">
                <a:solidFill>
                  <a:schemeClr val="tx2">
                    <a:lumMod val="75000"/>
                  </a:schemeClr>
                </a:solidFill>
                <a:effectLst>
                  <a:outerShdw blurRad="38100" dist="38100" dir="2700000" algn="tl">
                    <a:srgbClr val="DDDDDD"/>
                  </a:outerShdw>
                </a:effectLst>
                <a:latin typeface="+mn-lt"/>
              </a:rPr>
              <a:t>      </a:t>
            </a:r>
            <a:r>
              <a:rPr lang="en-US" sz="2200" dirty="0" smtClean="0">
                <a:solidFill>
                  <a:schemeClr val="tx2">
                    <a:lumMod val="75000"/>
                  </a:schemeClr>
                </a:solidFill>
                <a:effectLst>
                  <a:outerShdw blurRad="38100" dist="38100" dir="2700000" algn="tl">
                    <a:srgbClr val="DDDDDD"/>
                  </a:outerShdw>
                </a:effectLst>
                <a:latin typeface="+mn-lt"/>
              </a:rPr>
              <a:t>Vascular cell adhesion molecule-1 (VCAM-1 / CD106)</a:t>
            </a:r>
          </a:p>
          <a:p>
            <a:pPr marL="342900" indent="-342900" eaLnBrk="1" hangingPunct="1">
              <a:buFont typeface="Courier New"/>
              <a:buChar char="o"/>
              <a:defRPr/>
            </a:pPr>
            <a:endParaRPr lang="el-GR" sz="2200" dirty="0" smtClean="0">
              <a:solidFill>
                <a:schemeClr val="tx2">
                  <a:lumMod val="75000"/>
                </a:schemeClr>
              </a:solidFill>
              <a:effectLst>
                <a:outerShdw blurRad="38100" dist="38100" dir="2700000" algn="tl">
                  <a:srgbClr val="DDDDDD"/>
                </a:outerShdw>
              </a:effectLst>
              <a:latin typeface="+mn-lt"/>
            </a:endParaRPr>
          </a:p>
          <a:p>
            <a:pPr marL="342900" indent="-342900" eaLnBrk="1" hangingPunct="1">
              <a:buFont typeface="Courier New"/>
              <a:buChar char="o"/>
              <a:defRPr/>
            </a:pPr>
            <a:r>
              <a:rPr lang="el-GR" sz="2200" dirty="0" smtClean="0">
                <a:solidFill>
                  <a:schemeClr val="tx2">
                    <a:lumMod val="75000"/>
                  </a:schemeClr>
                </a:solidFill>
                <a:effectLst>
                  <a:outerShdw blurRad="38100" dist="38100" dir="2700000" algn="tl">
                    <a:srgbClr val="DDDDDD"/>
                  </a:outerShdw>
                </a:effectLst>
                <a:latin typeface="+mn-lt"/>
              </a:rPr>
              <a:t>Διακυτταρικό μόριο προσκόλλησης</a:t>
            </a:r>
          </a:p>
          <a:p>
            <a:pPr eaLnBrk="1" hangingPunct="1">
              <a:defRPr/>
            </a:pPr>
            <a:r>
              <a:rPr lang="el-GR" sz="2200" dirty="0">
                <a:solidFill>
                  <a:schemeClr val="tx2">
                    <a:lumMod val="75000"/>
                  </a:schemeClr>
                </a:solidFill>
                <a:effectLst>
                  <a:outerShdw blurRad="38100" dist="38100" dir="2700000" algn="tl">
                    <a:srgbClr val="DDDDDD"/>
                  </a:outerShdw>
                </a:effectLst>
                <a:latin typeface="+mn-lt"/>
              </a:rPr>
              <a:t> </a:t>
            </a:r>
            <a:r>
              <a:rPr lang="el-GR" sz="2200" dirty="0" smtClean="0">
                <a:solidFill>
                  <a:schemeClr val="tx2">
                    <a:lumMod val="75000"/>
                  </a:schemeClr>
                </a:solidFill>
                <a:effectLst>
                  <a:outerShdw blurRad="38100" dist="38100" dir="2700000" algn="tl">
                    <a:srgbClr val="DDDDDD"/>
                  </a:outerShdw>
                </a:effectLst>
                <a:latin typeface="+mn-lt"/>
              </a:rPr>
              <a:t>     </a:t>
            </a:r>
            <a:r>
              <a:rPr lang="en-US" sz="2200" dirty="0" smtClean="0">
                <a:solidFill>
                  <a:schemeClr val="tx2">
                    <a:lumMod val="75000"/>
                  </a:schemeClr>
                </a:solidFill>
                <a:effectLst>
                  <a:outerShdw blurRad="38100" dist="38100" dir="2700000" algn="tl">
                    <a:srgbClr val="DDDDDD"/>
                  </a:outerShdw>
                </a:effectLst>
                <a:latin typeface="+mn-lt"/>
              </a:rPr>
              <a:t>Intracellular adhesion molecule-1 (ICAM-1)</a:t>
            </a:r>
            <a:endParaRPr lang="el-GR" sz="2200" dirty="0" smtClean="0">
              <a:solidFill>
                <a:schemeClr val="tx2">
                  <a:lumMod val="75000"/>
                </a:schemeClr>
              </a:solidFill>
              <a:effectLst>
                <a:outerShdw blurRad="38100" dist="38100" dir="2700000" algn="tl">
                  <a:srgbClr val="DDDDDD"/>
                </a:outerShdw>
              </a:effectLst>
              <a:latin typeface="+mn-lt"/>
            </a:endParaRPr>
          </a:p>
          <a:p>
            <a:pPr eaLnBrk="1" hangingPunct="1">
              <a:defRPr/>
            </a:pPr>
            <a:endParaRPr lang="el-GR" sz="2200" dirty="0">
              <a:solidFill>
                <a:schemeClr val="tx2">
                  <a:lumMod val="75000"/>
                </a:schemeClr>
              </a:solidFill>
              <a:effectLst>
                <a:outerShdw blurRad="38100" dist="38100" dir="2700000" algn="tl">
                  <a:srgbClr val="DDDDDD"/>
                </a:outerShdw>
              </a:effectLst>
              <a:latin typeface="+mn-lt"/>
            </a:endParaRPr>
          </a:p>
          <a:p>
            <a:pPr marL="342900" indent="-342900" eaLnBrk="1" hangingPunct="1">
              <a:buFont typeface="Courier New"/>
              <a:buChar char="o"/>
              <a:defRPr/>
            </a:pPr>
            <a:r>
              <a:rPr lang="el-GR" sz="2200" dirty="0" smtClean="0">
                <a:solidFill>
                  <a:schemeClr val="tx2">
                    <a:lumMod val="75000"/>
                  </a:schemeClr>
                </a:solidFill>
                <a:effectLst>
                  <a:outerShdw blurRad="38100" dist="38100" dir="2700000" algn="tl">
                    <a:srgbClr val="DDDDDD"/>
                  </a:outerShdw>
                </a:effectLst>
                <a:latin typeface="+mn-lt"/>
              </a:rPr>
              <a:t>Ε-σελεκτίνη</a:t>
            </a:r>
          </a:p>
          <a:p>
            <a:pPr eaLnBrk="1" hangingPunct="1">
              <a:defRPr/>
            </a:pPr>
            <a:r>
              <a:rPr lang="en-US" sz="2200" dirty="0" smtClean="0">
                <a:solidFill>
                  <a:schemeClr val="tx2">
                    <a:lumMod val="75000"/>
                  </a:schemeClr>
                </a:solidFill>
                <a:effectLst>
                  <a:outerShdw blurRad="38100" dist="38100" dir="2700000" algn="tl">
                    <a:srgbClr val="DDDDDD"/>
                  </a:outerShdw>
                </a:effectLst>
                <a:latin typeface="+mn-lt"/>
              </a:rPr>
              <a:t>     E-selectin (endothelial leukocyte adhesion molecule)</a:t>
            </a:r>
          </a:p>
          <a:p>
            <a:pPr eaLnBrk="1" hangingPunct="1">
              <a:defRPr/>
            </a:pPr>
            <a:r>
              <a:rPr lang="el-GR" sz="2400" dirty="0" smtClean="0">
                <a:solidFill>
                  <a:schemeClr val="tx2">
                    <a:lumMod val="75000"/>
                  </a:schemeClr>
                </a:solidFill>
                <a:effectLst>
                  <a:outerShdw blurRad="38100" dist="38100" dir="2700000" algn="tl">
                    <a:srgbClr val="DDDDDD"/>
                  </a:outerShdw>
                </a:effectLst>
                <a:latin typeface="Times New Roman" charset="0"/>
              </a:rPr>
              <a:t> </a:t>
            </a:r>
          </a:p>
        </p:txBody>
      </p:sp>
      <p:sp>
        <p:nvSpPr>
          <p:cNvPr id="13" name="TextBox 12"/>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6732148" y="1117604"/>
            <a:ext cx="2411851" cy="307777"/>
          </a:xfrm>
          <a:prstGeom prst="rect">
            <a:avLst/>
          </a:prstGeom>
          <a:noFill/>
        </p:spPr>
        <p:txBody>
          <a:bodyPr wrap="none" rtlCol="0">
            <a:spAutoFit/>
          </a:bodyPr>
          <a:lstStyle/>
          <a:p>
            <a:r>
              <a:rPr lang="en-US" sz="1400" i="1" dirty="0" smtClean="0"/>
              <a:t>Liao J</a:t>
            </a:r>
            <a:r>
              <a:rPr lang="en-US" sz="1400" i="1" dirty="0"/>
              <a:t>K</a:t>
            </a:r>
            <a:r>
              <a:rPr lang="en-US" sz="1400" i="1" dirty="0" smtClean="0"/>
              <a:t> et al. J Clin Invest 2013</a:t>
            </a:r>
            <a:endParaRPr lang="en-US" sz="1400" i="1" dirty="0"/>
          </a:p>
        </p:txBody>
      </p:sp>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35310824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13612" y="5718186"/>
            <a:ext cx="8465030" cy="8731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defRPr/>
            </a:pPr>
            <a:r>
              <a:rPr lang="en-GB" sz="1600" dirty="0">
                <a:solidFill>
                  <a:srgbClr val="17375E"/>
                </a:solidFill>
                <a:latin typeface="+mn-lt"/>
              </a:rPr>
              <a:t>Schematic diagram showing the generation of shear stress (parallel to the endothelial cell surface) by blood flow and the generation of normal stress (perpendicular to the endothelial cell surface) and circumferential stretch due to the action of pressure. </a:t>
            </a:r>
          </a:p>
        </p:txBody>
      </p:sp>
      <p:sp>
        <p:nvSpPr>
          <p:cNvPr id="3076" name="Text Box 4"/>
          <p:cNvSpPr txBox="1">
            <a:spLocks noChangeArrowheads="1"/>
          </p:cNvSpPr>
          <p:nvPr/>
        </p:nvSpPr>
        <p:spPr bwMode="auto">
          <a:xfrm>
            <a:off x="6286500" y="1155704"/>
            <a:ext cx="2857500"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GB" sz="1400" dirty="0" smtClean="0">
                <a:latin typeface="+mn-lt"/>
              </a:rPr>
              <a:t>Chiu</a:t>
            </a:r>
            <a:r>
              <a:rPr lang="el-GR" sz="1400" dirty="0" smtClean="0">
                <a:latin typeface="+mn-lt"/>
              </a:rPr>
              <a:t> </a:t>
            </a:r>
            <a:r>
              <a:rPr lang="en-US" sz="1400" dirty="0" smtClean="0">
                <a:latin typeface="+mn-lt"/>
              </a:rPr>
              <a:t>JJ</a:t>
            </a:r>
            <a:r>
              <a:rPr lang="en-GB" sz="1400" dirty="0" smtClean="0">
                <a:latin typeface="+mn-lt"/>
              </a:rPr>
              <a:t> </a:t>
            </a:r>
            <a:r>
              <a:rPr lang="en-GB" sz="1400" dirty="0">
                <a:latin typeface="+mn-lt"/>
              </a:rPr>
              <a:t>and </a:t>
            </a:r>
            <a:r>
              <a:rPr lang="en-GB" sz="1400" dirty="0" err="1" smtClean="0">
                <a:latin typeface="+mn-lt"/>
              </a:rPr>
              <a:t>Chien</a:t>
            </a:r>
            <a:r>
              <a:rPr lang="en-GB" sz="1400" dirty="0" smtClean="0">
                <a:latin typeface="+mn-lt"/>
              </a:rPr>
              <a:t> S.  </a:t>
            </a:r>
            <a:r>
              <a:rPr lang="en-GB" sz="1400" dirty="0" err="1">
                <a:latin typeface="+mn-lt"/>
              </a:rPr>
              <a:t>Physiol</a:t>
            </a:r>
            <a:r>
              <a:rPr lang="en-GB" sz="1400" dirty="0">
                <a:latin typeface="+mn-lt"/>
              </a:rPr>
              <a:t> Rev </a:t>
            </a:r>
            <a:r>
              <a:rPr lang="en-GB" sz="1400" dirty="0" smtClean="0">
                <a:latin typeface="+mn-lt"/>
              </a:rPr>
              <a:t>2011</a:t>
            </a:r>
            <a:r>
              <a:rPr lang="el-GR" sz="1400" dirty="0" smtClean="0">
                <a:latin typeface="+mn-lt"/>
              </a:rPr>
              <a:t>.</a:t>
            </a:r>
            <a:endParaRPr lang="en-GB" sz="1400" dirty="0">
              <a:latin typeface="+mn-lt"/>
            </a:endParaRPr>
          </a:p>
        </p:txBody>
      </p:sp>
      <p:sp>
        <p:nvSpPr>
          <p:cNvPr id="11" name="TextBox 10"/>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1901013"/>
            <a:ext cx="7205840" cy="33267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Text Box 7"/>
          <p:cNvSpPr txBox="1">
            <a:spLocks noChangeArrowheads="1"/>
          </p:cNvSpPr>
          <p:nvPr/>
        </p:nvSpPr>
        <p:spPr bwMode="auto">
          <a:xfrm>
            <a:off x="237412" y="1397701"/>
            <a:ext cx="8471414"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chemeClr val="tx2">
                    <a:lumMod val="75000"/>
                  </a:schemeClr>
                </a:solidFill>
                <a:effectLst>
                  <a:outerShdw blurRad="38100" dist="38100" dir="2700000" algn="tl">
                    <a:srgbClr val="DDDDDD"/>
                  </a:outerShdw>
                </a:effectLst>
                <a:latin typeface="+mn-lt"/>
              </a:rPr>
              <a:t>Ενδοθήλιο / ενδοθηλιακή ομοιόσταση &amp; ροή αίματος - τάση </a:t>
            </a:r>
            <a:endParaRPr lang="el-GR" sz="2400" dirty="0" smtClean="0">
              <a:solidFill>
                <a:schemeClr val="tx2">
                  <a:lumMod val="75000"/>
                </a:schemeClr>
              </a:solidFill>
              <a:effectLst>
                <a:outerShdw blurRad="38100" dist="38100" dir="2700000" algn="tl">
                  <a:srgbClr val="DDDDDD"/>
                </a:outerShdw>
              </a:effectLst>
              <a:latin typeface="Times New Roman" charset="0"/>
            </a:endParaRPr>
          </a:p>
        </p:txBody>
      </p:sp>
      <p:sp>
        <p:nvSpPr>
          <p:cNvPr id="2" name="Oval 1"/>
          <p:cNvSpPr/>
          <p:nvPr/>
        </p:nvSpPr>
        <p:spPr>
          <a:xfrm>
            <a:off x="4241800" y="1789590"/>
            <a:ext cx="1943100" cy="1791809"/>
          </a:xfrm>
          <a:prstGeom prst="ellipse">
            <a:avLst/>
          </a:prstGeom>
          <a:noFill/>
          <a:ln w="63500">
            <a:solidFill>
              <a:srgbClr val="3366FF">
                <a:alpha val="9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365750" y="3072291"/>
            <a:ext cx="1733550" cy="1474310"/>
          </a:xfrm>
          <a:prstGeom prst="ellipse">
            <a:avLst/>
          </a:prstGeom>
          <a:noFill/>
          <a:ln w="63500">
            <a:solidFill>
              <a:srgbClr val="3366FF">
                <a:alpha val="9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5448018" y="3975100"/>
            <a:ext cx="2146581" cy="1054100"/>
          </a:xfrm>
          <a:prstGeom prst="ellipse">
            <a:avLst/>
          </a:prstGeom>
          <a:noFill/>
          <a:ln w="63500">
            <a:solidFill>
              <a:srgbClr val="3366FF">
                <a:alpha val="9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20" name="Picture 19"/>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1" name="TextBox 20"/>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2" name="TextBox 21"/>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74017426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heckerboard(across)">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5" grpId="0" animBg="1"/>
      <p:bldP spid="15" grpId="1" animBg="1"/>
      <p:bldP spid="16" grpId="0" animBg="1"/>
      <p:bldP spid="1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4" name="TextBox 13"/>
          <p:cNvSpPr txBox="1"/>
          <p:nvPr/>
        </p:nvSpPr>
        <p:spPr>
          <a:xfrm>
            <a:off x="241465" y="1356153"/>
            <a:ext cx="8819109" cy="4862870"/>
          </a:xfrm>
          <a:prstGeom prst="rect">
            <a:avLst/>
          </a:prstGeom>
          <a:noFill/>
        </p:spPr>
        <p:txBody>
          <a:bodyPr wrap="square" rtlCol="0">
            <a:spAutoFit/>
          </a:bodyPr>
          <a:lstStyle/>
          <a:p>
            <a:r>
              <a:rPr lang="el-GR" sz="2400" dirty="0" smtClean="0">
                <a:solidFill>
                  <a:schemeClr val="tx2">
                    <a:lumMod val="75000"/>
                  </a:schemeClr>
                </a:solidFill>
              </a:rPr>
              <a:t>Βασικοί ορισμοί μηχανικής</a:t>
            </a:r>
            <a:r>
              <a:rPr lang="en-US" sz="2400" dirty="0" smtClean="0">
                <a:solidFill>
                  <a:schemeClr val="tx2">
                    <a:lumMod val="75000"/>
                  </a:schemeClr>
                </a:solidFill>
              </a:rPr>
              <a:t>:</a:t>
            </a:r>
            <a:endParaRPr lang="el-GR" sz="2400" dirty="0" smtClean="0">
              <a:solidFill>
                <a:schemeClr val="tx2">
                  <a:lumMod val="75000"/>
                </a:schemeClr>
              </a:solidFill>
            </a:endParaRPr>
          </a:p>
          <a:p>
            <a:endParaRPr lang="en-US" sz="2400" dirty="0">
              <a:solidFill>
                <a:schemeClr val="tx2">
                  <a:lumMod val="75000"/>
                </a:schemeClr>
              </a:solidFill>
            </a:endParaRPr>
          </a:p>
          <a:p>
            <a:pPr marL="342900" indent="-342900">
              <a:buFont typeface="Wingdings" charset="2"/>
              <a:buChar char="ü"/>
            </a:pPr>
            <a:r>
              <a:rPr lang="el-GR" sz="2000" dirty="0" smtClean="0">
                <a:solidFill>
                  <a:schemeClr val="accent2">
                    <a:lumMod val="50000"/>
                  </a:schemeClr>
                </a:solidFill>
              </a:rPr>
              <a:t>Πίεση (</a:t>
            </a:r>
            <a:r>
              <a:rPr lang="en-US" sz="2000" dirty="0" smtClean="0">
                <a:solidFill>
                  <a:schemeClr val="accent2">
                    <a:lumMod val="50000"/>
                  </a:schemeClr>
                </a:solidFill>
              </a:rPr>
              <a:t>pressure, P)</a:t>
            </a:r>
            <a:r>
              <a:rPr lang="el-GR" sz="2000" dirty="0" smtClean="0">
                <a:solidFill>
                  <a:schemeClr val="tx2">
                    <a:lumMod val="75000"/>
                  </a:schemeClr>
                </a:solidFill>
              </a:rPr>
              <a:t>: δύναμη ανά μονάδα επιφάνειας</a:t>
            </a:r>
            <a:endParaRPr lang="en-US" sz="2000" dirty="0" smtClean="0">
              <a:solidFill>
                <a:schemeClr val="tx2">
                  <a:lumMod val="75000"/>
                </a:schemeClr>
              </a:solidFill>
            </a:endParaRPr>
          </a:p>
          <a:p>
            <a:pPr marL="342900" indent="-342900">
              <a:buFont typeface="Wingdings" charset="2"/>
              <a:buChar char="ü"/>
            </a:pPr>
            <a:endParaRPr lang="en-US" sz="2000" dirty="0" smtClean="0">
              <a:solidFill>
                <a:schemeClr val="accent2">
                  <a:lumMod val="50000"/>
                </a:schemeClr>
              </a:solidFill>
            </a:endParaRPr>
          </a:p>
          <a:p>
            <a:endParaRPr lang="en-US" sz="2000" dirty="0">
              <a:solidFill>
                <a:schemeClr val="tx2">
                  <a:lumMod val="75000"/>
                </a:schemeClr>
              </a:solidFill>
            </a:endParaRPr>
          </a:p>
          <a:p>
            <a:pPr marL="342900" indent="-342900">
              <a:buFont typeface="Wingdings" charset="2"/>
              <a:buChar char="ü"/>
            </a:pPr>
            <a:r>
              <a:rPr lang="el-GR" sz="2000" dirty="0" smtClean="0">
                <a:solidFill>
                  <a:srgbClr val="632523"/>
                </a:solidFill>
              </a:rPr>
              <a:t>Τάση </a:t>
            </a:r>
            <a:r>
              <a:rPr lang="el-GR" sz="2000" dirty="0">
                <a:solidFill>
                  <a:srgbClr val="632523"/>
                </a:solidFill>
              </a:rPr>
              <a:t>(</a:t>
            </a:r>
            <a:r>
              <a:rPr lang="en-US" sz="2000" dirty="0" smtClean="0">
                <a:solidFill>
                  <a:srgbClr val="632523"/>
                </a:solidFill>
              </a:rPr>
              <a:t>stress, tension</a:t>
            </a:r>
            <a:r>
              <a:rPr lang="en-US" sz="2000" dirty="0" smtClean="0">
                <a:solidFill>
                  <a:schemeClr val="tx2">
                    <a:lumMod val="75000"/>
                  </a:schemeClr>
                </a:solidFill>
              </a:rPr>
              <a:t>): </a:t>
            </a:r>
            <a:r>
              <a:rPr lang="el-GR" sz="2000" dirty="0" smtClean="0">
                <a:solidFill>
                  <a:schemeClr val="tx2">
                    <a:lumMod val="75000"/>
                  </a:schemeClr>
                </a:solidFill>
              </a:rPr>
              <a:t>η δύναμη ανά μονάδα επιφάνειας (=πίεση) που προκαλεί</a:t>
            </a:r>
            <a:r>
              <a:rPr lang="en-US" sz="2000" dirty="0" smtClean="0">
                <a:solidFill>
                  <a:schemeClr val="tx2">
                    <a:lumMod val="75000"/>
                  </a:schemeClr>
                </a:solidFill>
              </a:rPr>
              <a:t> </a:t>
            </a:r>
            <a:r>
              <a:rPr lang="el-GR" sz="2000" dirty="0" smtClean="0">
                <a:solidFill>
                  <a:schemeClr val="tx2">
                    <a:lumMod val="75000"/>
                  </a:schemeClr>
                </a:solidFill>
              </a:rPr>
              <a:t>παραμόρφωση</a:t>
            </a:r>
            <a:r>
              <a:rPr lang="en-US" sz="2000" dirty="0" smtClean="0">
                <a:solidFill>
                  <a:schemeClr val="tx2">
                    <a:lumMod val="75000"/>
                  </a:schemeClr>
                </a:solidFill>
              </a:rPr>
              <a:t> </a:t>
            </a:r>
            <a:r>
              <a:rPr lang="el-GR" sz="2000" dirty="0" smtClean="0">
                <a:solidFill>
                  <a:schemeClr val="tx2">
                    <a:lumMod val="75000"/>
                  </a:schemeClr>
                </a:solidFill>
              </a:rPr>
              <a:t>(</a:t>
            </a:r>
            <a:r>
              <a:rPr lang="en-US" sz="2000" dirty="0" smtClean="0">
                <a:solidFill>
                  <a:schemeClr val="tx2">
                    <a:lumMod val="75000"/>
                  </a:schemeClr>
                </a:solidFill>
              </a:rPr>
              <a:t>deformation)</a:t>
            </a:r>
            <a:r>
              <a:rPr lang="el-GR" sz="2000" dirty="0" smtClean="0">
                <a:solidFill>
                  <a:schemeClr val="tx2">
                    <a:lumMod val="75000"/>
                  </a:schemeClr>
                </a:solidFill>
              </a:rPr>
              <a:t> </a:t>
            </a:r>
          </a:p>
          <a:p>
            <a:endParaRPr lang="en-US" sz="2000" dirty="0" smtClean="0">
              <a:solidFill>
                <a:schemeClr val="tx2">
                  <a:lumMod val="75000"/>
                </a:schemeClr>
              </a:solidFill>
            </a:endParaRPr>
          </a:p>
          <a:p>
            <a:pPr marL="800100" lvl="1" indent="-342900">
              <a:buFont typeface="Courier New"/>
              <a:buChar char="o"/>
            </a:pPr>
            <a:r>
              <a:rPr lang="el-GR" sz="2000" dirty="0" smtClean="0">
                <a:solidFill>
                  <a:schemeClr val="tx2">
                    <a:lumMod val="75000"/>
                  </a:schemeClr>
                </a:solidFill>
              </a:rPr>
              <a:t>διατμητική τάση (</a:t>
            </a:r>
            <a:r>
              <a:rPr lang="en-US" sz="2000" dirty="0" smtClean="0">
                <a:solidFill>
                  <a:schemeClr val="tx2">
                    <a:lumMod val="75000"/>
                  </a:schemeClr>
                </a:solidFill>
              </a:rPr>
              <a:t>shear stress)</a:t>
            </a:r>
            <a:r>
              <a:rPr lang="el-GR" sz="2000" dirty="0" smtClean="0">
                <a:solidFill>
                  <a:schemeClr val="tx2">
                    <a:lumMod val="75000"/>
                  </a:schemeClr>
                </a:solidFill>
              </a:rPr>
              <a:t>: τάση παράλληλη στην επιφάνεια διατομής</a:t>
            </a:r>
          </a:p>
          <a:p>
            <a:pPr marL="800100" lvl="1" indent="-342900">
              <a:buFont typeface="Courier New"/>
              <a:buChar char="o"/>
            </a:pPr>
            <a:r>
              <a:rPr lang="el-GR" sz="2000" dirty="0">
                <a:solidFill>
                  <a:schemeClr val="tx2">
                    <a:lumMod val="75000"/>
                  </a:schemeClr>
                </a:solidFill>
              </a:rPr>
              <a:t>ο</a:t>
            </a:r>
            <a:r>
              <a:rPr lang="el-GR" sz="2000" dirty="0" smtClean="0">
                <a:solidFill>
                  <a:schemeClr val="tx2">
                    <a:lumMod val="75000"/>
                  </a:schemeClr>
                </a:solidFill>
              </a:rPr>
              <a:t>ρθή τάση (</a:t>
            </a:r>
            <a:r>
              <a:rPr lang="en-US" sz="2000" dirty="0" smtClean="0">
                <a:solidFill>
                  <a:schemeClr val="tx2">
                    <a:lumMod val="75000"/>
                  </a:schemeClr>
                </a:solidFill>
              </a:rPr>
              <a:t>normal stress): </a:t>
            </a:r>
            <a:r>
              <a:rPr lang="el-GR" sz="2000" dirty="0" smtClean="0">
                <a:solidFill>
                  <a:schemeClr val="tx2">
                    <a:lumMod val="75000"/>
                  </a:schemeClr>
                </a:solidFill>
              </a:rPr>
              <a:t>τάση κάθετη στην επιφάνεια διατομής</a:t>
            </a:r>
            <a:r>
              <a:rPr lang="en-US" sz="2000" dirty="0" smtClean="0">
                <a:solidFill>
                  <a:schemeClr val="tx2">
                    <a:lumMod val="75000"/>
                  </a:schemeClr>
                </a:solidFill>
              </a:rPr>
              <a:t> (“</a:t>
            </a:r>
            <a:r>
              <a:rPr lang="el-GR" sz="2000" dirty="0" smtClean="0">
                <a:solidFill>
                  <a:schemeClr val="tx2">
                    <a:lumMod val="75000"/>
                  </a:schemeClr>
                </a:solidFill>
              </a:rPr>
              <a:t>αρτηριακή πίεση»)</a:t>
            </a:r>
          </a:p>
          <a:p>
            <a:pPr marL="342900" indent="-342900">
              <a:buFont typeface="Courier New"/>
              <a:buChar char="o"/>
            </a:pPr>
            <a:endParaRPr lang="el-GR" sz="2000" dirty="0" smtClean="0">
              <a:solidFill>
                <a:schemeClr val="tx2">
                  <a:lumMod val="75000"/>
                </a:schemeClr>
              </a:solidFill>
            </a:endParaRPr>
          </a:p>
          <a:p>
            <a:pPr marL="342900" indent="-342900">
              <a:buFont typeface="Wingdings" charset="2"/>
              <a:buChar char="ü"/>
            </a:pPr>
            <a:r>
              <a:rPr lang="en-US" sz="2000" dirty="0" smtClean="0">
                <a:solidFill>
                  <a:srgbClr val="800000"/>
                </a:solidFill>
              </a:rPr>
              <a:t>Strain</a:t>
            </a:r>
            <a:r>
              <a:rPr lang="el-GR" sz="2000" dirty="0" smtClean="0">
                <a:solidFill>
                  <a:srgbClr val="800000"/>
                </a:solidFill>
              </a:rPr>
              <a:t> (παραμόρφωση)</a:t>
            </a:r>
            <a:r>
              <a:rPr lang="en-US" sz="2000" dirty="0" smtClean="0">
                <a:solidFill>
                  <a:schemeClr val="tx2">
                    <a:lumMod val="75000"/>
                  </a:schemeClr>
                </a:solidFill>
              </a:rPr>
              <a:t>:</a:t>
            </a:r>
            <a:r>
              <a:rPr lang="en-US" sz="2000" dirty="0" smtClean="0">
                <a:solidFill>
                  <a:srgbClr val="800000"/>
                </a:solidFill>
              </a:rPr>
              <a:t> </a:t>
            </a:r>
            <a:r>
              <a:rPr lang="en-US" sz="2000" dirty="0">
                <a:solidFill>
                  <a:schemeClr val="tx2">
                    <a:lumMod val="75000"/>
                  </a:schemeClr>
                </a:solidFill>
              </a:rPr>
              <a:t>the deformation (e.g. of an artery - change in diameter) described as a ratio of </a:t>
            </a:r>
            <a:r>
              <a:rPr lang="en-US" sz="2000" dirty="0" smtClean="0">
                <a:solidFill>
                  <a:schemeClr val="tx2">
                    <a:lumMod val="75000"/>
                  </a:schemeClr>
                </a:solidFill>
              </a:rPr>
              <a:t>deformation</a:t>
            </a:r>
            <a:endParaRPr lang="el-GR" sz="2200" dirty="0">
              <a:solidFill>
                <a:schemeClr val="tx2">
                  <a:lumMod val="75000"/>
                </a:schemeClr>
              </a:solidFill>
            </a:endParaRPr>
          </a:p>
          <a:p>
            <a:pPr marL="342900" indent="-342900">
              <a:buFont typeface="Arial"/>
              <a:buChar char="•"/>
            </a:pPr>
            <a:endParaRPr lang="el-GR" sz="2200" dirty="0" smtClean="0">
              <a:solidFill>
                <a:schemeClr val="tx2">
                  <a:lumMod val="75000"/>
                </a:schemeClr>
              </a:solidFill>
            </a:endParaRPr>
          </a:p>
        </p:txBody>
      </p:sp>
      <p:sp>
        <p:nvSpPr>
          <p:cNvPr id="17" name="TextBox 1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cxnSp>
        <p:nvCxnSpPr>
          <p:cNvPr id="12" name="Straight Connector 11"/>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6" name="Picture 15"/>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00168264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4" name="TextBox 13"/>
          <p:cNvSpPr txBox="1"/>
          <p:nvPr/>
        </p:nvSpPr>
        <p:spPr>
          <a:xfrm>
            <a:off x="241465" y="1356153"/>
            <a:ext cx="8819109" cy="461665"/>
          </a:xfrm>
          <a:prstGeom prst="rect">
            <a:avLst/>
          </a:prstGeom>
          <a:noFill/>
        </p:spPr>
        <p:txBody>
          <a:bodyPr wrap="square" rtlCol="0">
            <a:spAutoFit/>
          </a:bodyPr>
          <a:lstStyle/>
          <a:p>
            <a:r>
              <a:rPr lang="el-GR" sz="2400" dirty="0" smtClean="0">
                <a:solidFill>
                  <a:schemeClr val="tx2">
                    <a:lumMod val="75000"/>
                  </a:schemeClr>
                </a:solidFill>
              </a:rPr>
              <a:t>Βασικοί ορισμοί μηχανικής</a:t>
            </a:r>
          </a:p>
        </p:txBody>
      </p:sp>
      <p:sp>
        <p:nvSpPr>
          <p:cNvPr id="17" name="TextBox 1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pic>
        <p:nvPicPr>
          <p:cNvPr id="2" name="Picture 1"/>
          <p:cNvPicPr>
            <a:picLocks noChangeAspect="1"/>
          </p:cNvPicPr>
          <p:nvPr/>
        </p:nvPicPr>
        <p:blipFill>
          <a:blip r:embed="rId2"/>
          <a:stretch>
            <a:fillRect/>
          </a:stretch>
        </p:blipFill>
        <p:spPr>
          <a:xfrm>
            <a:off x="787400" y="1998980"/>
            <a:ext cx="6654800" cy="4563291"/>
          </a:xfrm>
          <a:prstGeom prst="rect">
            <a:avLst/>
          </a:prstGeom>
        </p:spPr>
      </p:pic>
      <p:sp>
        <p:nvSpPr>
          <p:cNvPr id="12" name="Text Box 4"/>
          <p:cNvSpPr txBox="1">
            <a:spLocks noChangeArrowheads="1"/>
          </p:cNvSpPr>
          <p:nvPr/>
        </p:nvSpPr>
        <p:spPr bwMode="auto">
          <a:xfrm>
            <a:off x="7264880" y="1155704"/>
            <a:ext cx="1905000" cy="317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US" sz="1400" dirty="0" smtClean="0">
                <a:latin typeface="+mn-lt"/>
              </a:rPr>
              <a:t>Kwark BR et al. EHJ 2014</a:t>
            </a:r>
            <a:endParaRPr lang="en-GB" sz="1400" dirty="0">
              <a:latin typeface="+mn-lt"/>
            </a:endParaRPr>
          </a:p>
        </p:txBody>
      </p:sp>
      <p:sp>
        <p:nvSpPr>
          <p:cNvPr id="15" name="Oval 14"/>
          <p:cNvSpPr/>
          <p:nvPr/>
        </p:nvSpPr>
        <p:spPr>
          <a:xfrm>
            <a:off x="0" y="6489700"/>
            <a:ext cx="342900" cy="3683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20" name="Picture 19"/>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1" name="TextBox 20"/>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2" name="TextBox 21"/>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61619779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487480" y="6268626"/>
            <a:ext cx="7372069" cy="589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just">
              <a:defRPr/>
            </a:pPr>
            <a:r>
              <a:rPr lang="en-GB" sz="1600" dirty="0" smtClean="0">
                <a:solidFill>
                  <a:srgbClr val="17375E"/>
                </a:solidFill>
                <a:latin typeface="+mn-lt"/>
              </a:rPr>
              <a:t>Hydrogen </a:t>
            </a:r>
            <a:r>
              <a:rPr lang="en-GB" sz="1600" dirty="0">
                <a:solidFill>
                  <a:srgbClr val="17375E"/>
                </a:solidFill>
                <a:latin typeface="+mn-lt"/>
              </a:rPr>
              <a:t>bubble </a:t>
            </a:r>
            <a:r>
              <a:rPr lang="en-GB" sz="1600" dirty="0" smtClean="0">
                <a:solidFill>
                  <a:srgbClr val="17375E"/>
                </a:solidFill>
                <a:latin typeface="+mn-lt"/>
              </a:rPr>
              <a:t>visualization of</a:t>
            </a:r>
            <a:r>
              <a:rPr lang="el-GR" sz="1600" dirty="0">
                <a:solidFill>
                  <a:srgbClr val="17375E"/>
                </a:solidFill>
                <a:latin typeface="+mn-lt"/>
              </a:rPr>
              <a:t> </a:t>
            </a:r>
            <a:r>
              <a:rPr lang="en-GB" sz="1600" dirty="0" smtClean="0">
                <a:solidFill>
                  <a:srgbClr val="17375E"/>
                </a:solidFill>
                <a:latin typeface="+mn-lt"/>
              </a:rPr>
              <a:t>flow </a:t>
            </a:r>
            <a:r>
              <a:rPr lang="en-GB" sz="1600" dirty="0">
                <a:solidFill>
                  <a:srgbClr val="17375E"/>
                </a:solidFill>
                <a:latin typeface="+mn-lt"/>
              </a:rPr>
              <a:t>in </a:t>
            </a:r>
            <a:r>
              <a:rPr lang="en-GB" sz="1600" dirty="0" err="1">
                <a:solidFill>
                  <a:srgbClr val="17375E"/>
                </a:solidFill>
                <a:latin typeface="+mn-lt"/>
              </a:rPr>
              <a:t>molds</a:t>
            </a:r>
            <a:r>
              <a:rPr lang="en-GB" sz="1600" dirty="0">
                <a:solidFill>
                  <a:srgbClr val="17375E"/>
                </a:solidFill>
                <a:latin typeface="+mn-lt"/>
              </a:rPr>
              <a:t> </a:t>
            </a:r>
            <a:r>
              <a:rPr lang="en-GB" sz="1600" dirty="0" smtClean="0">
                <a:solidFill>
                  <a:srgbClr val="17375E"/>
                </a:solidFill>
                <a:latin typeface="+mn-lt"/>
              </a:rPr>
              <a:t>of</a:t>
            </a:r>
            <a:r>
              <a:rPr lang="el-GR" sz="1600" dirty="0">
                <a:solidFill>
                  <a:srgbClr val="17375E"/>
                </a:solidFill>
                <a:latin typeface="+mn-lt"/>
              </a:rPr>
              <a:t> </a:t>
            </a:r>
            <a:r>
              <a:rPr lang="en-GB" sz="1600" dirty="0" smtClean="0">
                <a:solidFill>
                  <a:srgbClr val="17375E"/>
                </a:solidFill>
                <a:latin typeface="+mn-lt"/>
              </a:rPr>
              <a:t>carotid </a:t>
            </a:r>
            <a:r>
              <a:rPr lang="en-GB" sz="1600" dirty="0">
                <a:solidFill>
                  <a:srgbClr val="17375E"/>
                </a:solidFill>
                <a:latin typeface="+mn-lt"/>
              </a:rPr>
              <a:t>bifurcation</a:t>
            </a:r>
            <a:r>
              <a:rPr lang="en-GB" sz="1600" dirty="0" smtClean="0">
                <a:solidFill>
                  <a:srgbClr val="17375E"/>
                </a:solidFill>
                <a:latin typeface="+mn-lt"/>
              </a:rPr>
              <a:t>.</a:t>
            </a:r>
            <a:endParaRPr lang="en-GB" sz="1600" dirty="0">
              <a:solidFill>
                <a:srgbClr val="17375E"/>
              </a:solidFill>
              <a:latin typeface="+mn-lt"/>
            </a:endParaRPr>
          </a:p>
        </p:txBody>
      </p:sp>
      <p:sp>
        <p:nvSpPr>
          <p:cNvPr id="3076" name="Text Box 4"/>
          <p:cNvSpPr txBox="1">
            <a:spLocks noChangeArrowheads="1"/>
          </p:cNvSpPr>
          <p:nvPr/>
        </p:nvSpPr>
        <p:spPr bwMode="auto">
          <a:xfrm>
            <a:off x="6286500" y="1155704"/>
            <a:ext cx="2857500"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GB" sz="1400" dirty="0" smtClean="0">
                <a:latin typeface="+mn-lt"/>
              </a:rPr>
              <a:t>Chiu</a:t>
            </a:r>
            <a:r>
              <a:rPr lang="el-GR" sz="1400" dirty="0" smtClean="0">
                <a:latin typeface="+mn-lt"/>
              </a:rPr>
              <a:t> </a:t>
            </a:r>
            <a:r>
              <a:rPr lang="en-US" sz="1400" dirty="0" smtClean="0">
                <a:latin typeface="+mn-lt"/>
              </a:rPr>
              <a:t>JJ</a:t>
            </a:r>
            <a:r>
              <a:rPr lang="en-GB" sz="1400" dirty="0" smtClean="0">
                <a:latin typeface="+mn-lt"/>
              </a:rPr>
              <a:t> </a:t>
            </a:r>
            <a:r>
              <a:rPr lang="en-GB" sz="1400" dirty="0">
                <a:latin typeface="+mn-lt"/>
              </a:rPr>
              <a:t>and </a:t>
            </a:r>
            <a:r>
              <a:rPr lang="en-GB" sz="1400" dirty="0" err="1" smtClean="0">
                <a:latin typeface="+mn-lt"/>
              </a:rPr>
              <a:t>Chien</a:t>
            </a:r>
            <a:r>
              <a:rPr lang="en-GB" sz="1400" dirty="0" smtClean="0">
                <a:latin typeface="+mn-lt"/>
              </a:rPr>
              <a:t> S.  </a:t>
            </a:r>
            <a:r>
              <a:rPr lang="en-GB" sz="1400" dirty="0" err="1">
                <a:latin typeface="+mn-lt"/>
              </a:rPr>
              <a:t>Physiol</a:t>
            </a:r>
            <a:r>
              <a:rPr lang="en-GB" sz="1400" dirty="0">
                <a:latin typeface="+mn-lt"/>
              </a:rPr>
              <a:t> Rev </a:t>
            </a:r>
            <a:r>
              <a:rPr lang="en-GB" sz="1400" dirty="0" smtClean="0">
                <a:latin typeface="+mn-lt"/>
              </a:rPr>
              <a:t>2011</a:t>
            </a:r>
            <a:r>
              <a:rPr lang="el-GR" sz="1400" dirty="0" smtClean="0">
                <a:latin typeface="+mn-lt"/>
              </a:rPr>
              <a:t>.</a:t>
            </a:r>
            <a:endParaRPr lang="en-GB" sz="1400" dirty="0">
              <a:latin typeface="+mn-lt"/>
            </a:endParaRPr>
          </a:p>
        </p:txBody>
      </p:sp>
      <p:sp>
        <p:nvSpPr>
          <p:cNvPr id="11" name="TextBox 10"/>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3" name="Text Box 7"/>
          <p:cNvSpPr txBox="1">
            <a:spLocks noChangeArrowheads="1"/>
          </p:cNvSpPr>
          <p:nvPr/>
        </p:nvSpPr>
        <p:spPr bwMode="auto">
          <a:xfrm>
            <a:off x="237412" y="1397701"/>
            <a:ext cx="8471414"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chemeClr val="tx2">
                    <a:lumMod val="75000"/>
                  </a:schemeClr>
                </a:solidFill>
                <a:effectLst>
                  <a:outerShdw blurRad="38100" dist="38100" dir="2700000" algn="tl">
                    <a:srgbClr val="DDDDDD"/>
                  </a:outerShdw>
                </a:effectLst>
                <a:latin typeface="+mn-lt"/>
              </a:rPr>
              <a:t>Ενδοθήλιο / ενδοθηλιακή ομοιόσταση &amp; ροή αίματος - τάση </a:t>
            </a:r>
            <a:endParaRPr lang="el-GR" sz="2400" dirty="0" smtClean="0">
              <a:solidFill>
                <a:schemeClr val="tx2">
                  <a:lumMod val="75000"/>
                </a:schemeClr>
              </a:solidFill>
              <a:effectLst>
                <a:outerShdw blurRad="38100" dist="38100" dir="2700000" algn="tl">
                  <a:srgbClr val="DDDDDD"/>
                </a:outerShdw>
              </a:effectLst>
              <a:latin typeface="Times New Roman" charset="0"/>
            </a:endParaRPr>
          </a:p>
        </p:txBody>
      </p:sp>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480" y="1859366"/>
            <a:ext cx="5227520" cy="42714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4" name="Straight Connector 13"/>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6" name="Picture 15"/>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80159183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6286500" y="1155704"/>
            <a:ext cx="2857500"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GB" sz="1400" dirty="0" smtClean="0">
                <a:latin typeface="+mn-lt"/>
              </a:rPr>
              <a:t>Chiu</a:t>
            </a:r>
            <a:r>
              <a:rPr lang="el-GR" sz="1400" dirty="0" smtClean="0">
                <a:latin typeface="+mn-lt"/>
              </a:rPr>
              <a:t> </a:t>
            </a:r>
            <a:r>
              <a:rPr lang="en-US" sz="1400" dirty="0" smtClean="0">
                <a:latin typeface="+mn-lt"/>
              </a:rPr>
              <a:t>JJ</a:t>
            </a:r>
            <a:r>
              <a:rPr lang="en-GB" sz="1400" dirty="0" smtClean="0">
                <a:latin typeface="+mn-lt"/>
              </a:rPr>
              <a:t> </a:t>
            </a:r>
            <a:r>
              <a:rPr lang="en-GB" sz="1400" dirty="0">
                <a:latin typeface="+mn-lt"/>
              </a:rPr>
              <a:t>and </a:t>
            </a:r>
            <a:r>
              <a:rPr lang="en-GB" sz="1400" dirty="0" err="1" smtClean="0">
                <a:latin typeface="+mn-lt"/>
              </a:rPr>
              <a:t>Chien</a:t>
            </a:r>
            <a:r>
              <a:rPr lang="en-GB" sz="1400" dirty="0" smtClean="0">
                <a:latin typeface="+mn-lt"/>
              </a:rPr>
              <a:t> S.  </a:t>
            </a:r>
            <a:r>
              <a:rPr lang="en-GB" sz="1400" dirty="0" err="1">
                <a:latin typeface="+mn-lt"/>
              </a:rPr>
              <a:t>Physiol</a:t>
            </a:r>
            <a:r>
              <a:rPr lang="en-GB" sz="1400" dirty="0">
                <a:latin typeface="+mn-lt"/>
              </a:rPr>
              <a:t> Rev </a:t>
            </a:r>
            <a:r>
              <a:rPr lang="en-GB" sz="1400" dirty="0" smtClean="0">
                <a:latin typeface="+mn-lt"/>
              </a:rPr>
              <a:t>2011</a:t>
            </a:r>
            <a:r>
              <a:rPr lang="el-GR" sz="1400" dirty="0" smtClean="0">
                <a:latin typeface="+mn-lt"/>
              </a:rPr>
              <a:t>.</a:t>
            </a:r>
            <a:endParaRPr lang="en-GB" sz="1400" dirty="0">
              <a:latin typeface="+mn-lt"/>
            </a:endParaRPr>
          </a:p>
        </p:txBody>
      </p:sp>
      <p:sp>
        <p:nvSpPr>
          <p:cNvPr id="13" name="Text Box 7"/>
          <p:cNvSpPr txBox="1">
            <a:spLocks noChangeArrowheads="1"/>
          </p:cNvSpPr>
          <p:nvPr/>
        </p:nvSpPr>
        <p:spPr bwMode="auto">
          <a:xfrm>
            <a:off x="237412" y="1397701"/>
            <a:ext cx="8471414" cy="347787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chemeClr val="tx2">
                    <a:lumMod val="75000"/>
                  </a:schemeClr>
                </a:solidFill>
                <a:effectLst>
                  <a:outerShdw blurRad="38100" dist="38100" dir="2700000" algn="tl">
                    <a:srgbClr val="DDDDDD"/>
                  </a:outerShdw>
                </a:effectLst>
                <a:latin typeface="+mn-lt"/>
              </a:rPr>
              <a:t>Ενδοθήλιο / ενδοθηλιακή ομοιόσταση &amp; ροή αίματος - τάση</a:t>
            </a:r>
            <a:endParaRPr lang="en-US" sz="2400" dirty="0" smtClean="0">
              <a:solidFill>
                <a:schemeClr val="tx2">
                  <a:lumMod val="75000"/>
                </a:schemeClr>
              </a:solidFill>
              <a:effectLst>
                <a:outerShdw blurRad="38100" dist="38100" dir="2700000" algn="tl">
                  <a:srgbClr val="DDDDDD"/>
                </a:outerShdw>
              </a:effectLst>
              <a:latin typeface="+mn-lt"/>
            </a:endParaRPr>
          </a:p>
          <a:p>
            <a:pPr eaLnBrk="1" hangingPunct="1">
              <a:defRPr/>
            </a:pPr>
            <a:endParaRPr lang="en-US" sz="2400" dirty="0">
              <a:solidFill>
                <a:schemeClr val="tx2">
                  <a:lumMod val="75000"/>
                </a:schemeClr>
              </a:solidFill>
              <a:effectLst>
                <a:outerShdw blurRad="38100" dist="38100" dir="2700000" algn="tl">
                  <a:srgbClr val="DDDDDD"/>
                </a:outerShdw>
              </a:effectLst>
              <a:latin typeface="+mn-lt"/>
            </a:endParaRPr>
          </a:p>
          <a:p>
            <a:pPr eaLnBrk="1" hangingPunct="1">
              <a:defRPr/>
            </a:pPr>
            <a:r>
              <a:rPr lang="el-GR" sz="2200" dirty="0" smtClean="0">
                <a:solidFill>
                  <a:schemeClr val="tx2">
                    <a:lumMod val="75000"/>
                  </a:schemeClr>
                </a:solidFill>
                <a:effectLst>
                  <a:outerShdw blurRad="38100" dist="38100" dir="2700000" algn="tl">
                    <a:srgbClr val="DDDDDD"/>
                  </a:outerShdw>
                </a:effectLst>
                <a:latin typeface="+mn-lt"/>
              </a:rPr>
              <a:t>Παθοφυσιολογικά επακόλουθα από την επίδραση της διαταραγμένης ροής στο αγγειακό ενδοθηλιακό κύτταρο (ΕΚ) </a:t>
            </a:r>
            <a:endParaRPr lang="en-US" sz="2200" dirty="0" smtClean="0">
              <a:solidFill>
                <a:schemeClr val="tx2">
                  <a:lumMod val="75000"/>
                </a:schemeClr>
              </a:solidFill>
              <a:effectLst>
                <a:outerShdw blurRad="38100" dist="38100" dir="2700000" algn="tl">
                  <a:srgbClr val="DDDDDD"/>
                </a:outerShdw>
              </a:effectLst>
              <a:latin typeface="+mn-lt"/>
            </a:endParaRPr>
          </a:p>
          <a:p>
            <a:pPr eaLnBrk="1" hangingPunct="1">
              <a:defRPr/>
            </a:pPr>
            <a:endParaRPr lang="el-GR" sz="2200" dirty="0" smtClean="0">
              <a:solidFill>
                <a:schemeClr val="tx2">
                  <a:lumMod val="75000"/>
                </a:schemeClr>
              </a:solidFill>
              <a:effectLst>
                <a:outerShdw blurRad="38100" dist="38100" dir="2700000" algn="tl">
                  <a:srgbClr val="DDDDDD"/>
                </a:outerShdw>
              </a:effectLst>
              <a:latin typeface="+mn-lt"/>
            </a:endParaRPr>
          </a:p>
          <a:p>
            <a:pPr marL="342900" indent="-342900" eaLnBrk="1" hangingPunct="1">
              <a:buFont typeface="Courier New"/>
              <a:buChar char="o"/>
              <a:defRPr/>
            </a:pPr>
            <a:r>
              <a:rPr lang="el-GR" sz="2000" dirty="0" smtClean="0">
                <a:solidFill>
                  <a:schemeClr val="tx2">
                    <a:lumMod val="75000"/>
                  </a:schemeClr>
                </a:solidFill>
                <a:effectLst>
                  <a:outerShdw blurRad="38100" dist="38100" dir="2700000" algn="tl">
                    <a:srgbClr val="DDDDDD"/>
                  </a:outerShdw>
                </a:effectLst>
                <a:latin typeface="+mn-lt"/>
              </a:rPr>
              <a:t>Αλλαγή μορφολογίας ΕΚ</a:t>
            </a:r>
          </a:p>
          <a:p>
            <a:pPr marL="342900" indent="-342900" eaLnBrk="1" hangingPunct="1">
              <a:buFont typeface="Courier New"/>
              <a:buChar char="o"/>
              <a:defRPr/>
            </a:pPr>
            <a:endParaRPr lang="el-GR" sz="2000" dirty="0" smtClean="0">
              <a:solidFill>
                <a:schemeClr val="tx2">
                  <a:lumMod val="75000"/>
                </a:schemeClr>
              </a:solidFill>
              <a:effectLst>
                <a:outerShdw blurRad="38100" dist="38100" dir="2700000" algn="tl">
                  <a:srgbClr val="DDDDDD"/>
                </a:outerShdw>
              </a:effectLst>
              <a:latin typeface="+mn-lt"/>
            </a:endParaRPr>
          </a:p>
          <a:p>
            <a:pPr eaLnBrk="1" hangingPunct="1">
              <a:defRPr/>
            </a:pPr>
            <a:endParaRPr lang="el-GR" sz="2200" dirty="0" smtClean="0">
              <a:solidFill>
                <a:schemeClr val="tx2">
                  <a:lumMod val="75000"/>
                </a:schemeClr>
              </a:solidFill>
              <a:effectLst>
                <a:outerShdw blurRad="38100" dist="38100" dir="2700000" algn="tl">
                  <a:srgbClr val="DDDDDD"/>
                </a:outerShdw>
              </a:effectLst>
              <a:latin typeface="+mn-lt"/>
            </a:endParaRPr>
          </a:p>
          <a:p>
            <a:pPr eaLnBrk="1" hangingPunct="1">
              <a:defRPr/>
            </a:pPr>
            <a:endParaRPr lang="en-US" sz="2200" dirty="0">
              <a:solidFill>
                <a:schemeClr val="tx2">
                  <a:lumMod val="75000"/>
                </a:schemeClr>
              </a:solidFill>
              <a:effectLst>
                <a:outerShdw blurRad="38100" dist="38100" dir="2700000" algn="tl">
                  <a:srgbClr val="DDDDDD"/>
                </a:outerShdw>
              </a:effectLst>
              <a:latin typeface="+mn-lt"/>
            </a:endParaRPr>
          </a:p>
          <a:p>
            <a:pPr eaLnBrk="1" hangingPunct="1">
              <a:defRPr/>
            </a:pPr>
            <a:r>
              <a:rPr lang="el-GR" sz="2200" dirty="0" smtClean="0">
                <a:solidFill>
                  <a:schemeClr val="tx2">
                    <a:lumMod val="75000"/>
                  </a:schemeClr>
                </a:solidFill>
                <a:effectLst>
                  <a:outerShdw blurRad="38100" dist="38100" dir="2700000" algn="tl">
                    <a:srgbClr val="DDDDDD"/>
                  </a:outerShdw>
                </a:effectLst>
                <a:latin typeface="+mn-lt"/>
              </a:rPr>
              <a:t> </a:t>
            </a:r>
            <a:endParaRPr lang="el-GR" sz="2200" dirty="0" smtClean="0">
              <a:solidFill>
                <a:schemeClr val="tx2">
                  <a:lumMod val="75000"/>
                </a:schemeClr>
              </a:solidFill>
              <a:effectLst>
                <a:outerShdw blurRad="38100" dist="38100" dir="2700000" algn="tl">
                  <a:srgbClr val="DDDDDD"/>
                </a:outerShdw>
              </a:effectLst>
              <a:latin typeface="Times New Roman" charset="0"/>
            </a:endParaRPr>
          </a:p>
        </p:txBody>
      </p:sp>
      <p:sp>
        <p:nvSpPr>
          <p:cNvPr id="11" name="TextBox 10"/>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cxnSp>
        <p:nvCxnSpPr>
          <p:cNvPr id="14" name="Straight Connector 13"/>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6" name="Picture 15"/>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7" name="TextBox 16"/>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8" name="TextBox 17"/>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58668891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6286500" y="1155704"/>
            <a:ext cx="2857500"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GB" sz="1400" dirty="0" smtClean="0">
                <a:latin typeface="+mn-lt"/>
              </a:rPr>
              <a:t>Chiu</a:t>
            </a:r>
            <a:r>
              <a:rPr lang="el-GR" sz="1400" dirty="0" smtClean="0">
                <a:latin typeface="+mn-lt"/>
              </a:rPr>
              <a:t> </a:t>
            </a:r>
            <a:r>
              <a:rPr lang="en-US" sz="1400" dirty="0" smtClean="0">
                <a:latin typeface="+mn-lt"/>
              </a:rPr>
              <a:t>JJ</a:t>
            </a:r>
            <a:r>
              <a:rPr lang="en-GB" sz="1400" dirty="0" smtClean="0">
                <a:latin typeface="+mn-lt"/>
              </a:rPr>
              <a:t> </a:t>
            </a:r>
            <a:r>
              <a:rPr lang="en-GB" sz="1400" dirty="0">
                <a:latin typeface="+mn-lt"/>
              </a:rPr>
              <a:t>and </a:t>
            </a:r>
            <a:r>
              <a:rPr lang="en-GB" sz="1400" dirty="0" err="1" smtClean="0">
                <a:latin typeface="+mn-lt"/>
              </a:rPr>
              <a:t>Chien</a:t>
            </a:r>
            <a:r>
              <a:rPr lang="en-GB" sz="1400" dirty="0" smtClean="0">
                <a:latin typeface="+mn-lt"/>
              </a:rPr>
              <a:t> S.  </a:t>
            </a:r>
            <a:r>
              <a:rPr lang="en-GB" sz="1400" dirty="0" err="1">
                <a:latin typeface="+mn-lt"/>
              </a:rPr>
              <a:t>Physiol</a:t>
            </a:r>
            <a:r>
              <a:rPr lang="en-GB" sz="1400" dirty="0">
                <a:latin typeface="+mn-lt"/>
              </a:rPr>
              <a:t> Rev </a:t>
            </a:r>
            <a:r>
              <a:rPr lang="en-GB" sz="1400" dirty="0" smtClean="0">
                <a:latin typeface="+mn-lt"/>
              </a:rPr>
              <a:t>2011</a:t>
            </a:r>
            <a:r>
              <a:rPr lang="el-GR" sz="1400" dirty="0" smtClean="0">
                <a:latin typeface="+mn-lt"/>
              </a:rPr>
              <a:t>.</a:t>
            </a:r>
            <a:endParaRPr lang="en-GB" sz="1400" dirty="0">
              <a:latin typeface="+mn-lt"/>
            </a:endParaRPr>
          </a:p>
        </p:txBody>
      </p:sp>
      <p:sp>
        <p:nvSpPr>
          <p:cNvPr id="13" name="Text Box 7"/>
          <p:cNvSpPr txBox="1">
            <a:spLocks noChangeArrowheads="1"/>
          </p:cNvSpPr>
          <p:nvPr/>
        </p:nvSpPr>
        <p:spPr bwMode="auto">
          <a:xfrm>
            <a:off x="237412" y="1397701"/>
            <a:ext cx="8471414"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chemeClr val="tx2">
                    <a:lumMod val="75000"/>
                  </a:schemeClr>
                </a:solidFill>
                <a:effectLst>
                  <a:outerShdw blurRad="38100" dist="38100" dir="2700000" algn="tl">
                    <a:srgbClr val="DDDDDD"/>
                  </a:outerShdw>
                </a:effectLst>
                <a:latin typeface="+mn-lt"/>
              </a:rPr>
              <a:t>Ενδοθήλιο / ενδοθηλιακή ομοιόσταση &amp; ροή αίματος - τάση </a:t>
            </a:r>
            <a:endParaRPr lang="el-GR" sz="2400" dirty="0" smtClean="0">
              <a:solidFill>
                <a:schemeClr val="tx2">
                  <a:lumMod val="75000"/>
                </a:schemeClr>
              </a:solidFill>
              <a:effectLst>
                <a:outerShdw blurRad="38100" dist="38100" dir="2700000" algn="tl">
                  <a:srgbClr val="DDDDDD"/>
                </a:outerShdw>
              </a:effectLst>
              <a:latin typeface="Times New Roman" charset="0"/>
            </a:endParaRPr>
          </a:p>
        </p:txBody>
      </p:sp>
      <p:pic>
        <p:nvPicPr>
          <p:cNvPr id="3" name="Picture 2"/>
          <p:cNvPicPr>
            <a:picLocks noChangeAspect="1"/>
          </p:cNvPicPr>
          <p:nvPr/>
        </p:nvPicPr>
        <p:blipFill>
          <a:blip r:embed="rId3"/>
          <a:stretch>
            <a:fillRect/>
          </a:stretch>
        </p:blipFill>
        <p:spPr>
          <a:xfrm>
            <a:off x="-2" y="1943100"/>
            <a:ext cx="5877245" cy="2803567"/>
          </a:xfrm>
          <a:prstGeom prst="rect">
            <a:avLst/>
          </a:prstGeom>
        </p:spPr>
      </p:pic>
      <p:pic>
        <p:nvPicPr>
          <p:cNvPr id="2" name="Picture 1"/>
          <p:cNvPicPr>
            <a:picLocks noChangeAspect="1"/>
          </p:cNvPicPr>
          <p:nvPr/>
        </p:nvPicPr>
        <p:blipFill>
          <a:blip r:embed="rId4"/>
          <a:stretch>
            <a:fillRect/>
          </a:stretch>
        </p:blipFill>
        <p:spPr>
          <a:xfrm>
            <a:off x="5788345" y="1917700"/>
            <a:ext cx="3378200" cy="3441700"/>
          </a:xfrm>
          <a:prstGeom prst="rect">
            <a:avLst/>
          </a:prstGeom>
        </p:spPr>
      </p:pic>
      <p:sp>
        <p:nvSpPr>
          <p:cNvPr id="11" name="TextBox 10"/>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4" name="TextBox 3"/>
          <p:cNvSpPr txBox="1"/>
          <p:nvPr/>
        </p:nvSpPr>
        <p:spPr>
          <a:xfrm>
            <a:off x="129674" y="4914900"/>
            <a:ext cx="5658671" cy="369332"/>
          </a:xfrm>
          <a:prstGeom prst="rect">
            <a:avLst/>
          </a:prstGeom>
          <a:noFill/>
          <a:ln w="25400">
            <a:noFill/>
          </a:ln>
        </p:spPr>
        <p:txBody>
          <a:bodyPr wrap="square" rtlCol="0">
            <a:spAutoFit/>
          </a:bodyPr>
          <a:lstStyle/>
          <a:p>
            <a:pPr algn="ctr"/>
            <a:r>
              <a:rPr lang="el-GR" dirty="0" smtClean="0">
                <a:solidFill>
                  <a:srgbClr val="800000"/>
                </a:solidFill>
              </a:rPr>
              <a:t>Θωρακική αορτή                       Έκφυση κλάδου αορτής  </a:t>
            </a:r>
            <a:endParaRPr lang="en-US" dirty="0" smtClean="0">
              <a:solidFill>
                <a:srgbClr val="800000"/>
              </a:solidFill>
            </a:endParaRPr>
          </a:p>
        </p:txBody>
      </p:sp>
      <p:sp>
        <p:nvSpPr>
          <p:cNvPr id="14" name="Oval 13"/>
          <p:cNvSpPr/>
          <p:nvPr/>
        </p:nvSpPr>
        <p:spPr>
          <a:xfrm>
            <a:off x="0" y="6489700"/>
            <a:ext cx="342900" cy="3683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5" name="Straight Connector 14"/>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8" name="Picture 17"/>
          <p:cNvPicPr/>
          <p:nvPr/>
        </p:nvPicPr>
        <p:blipFill>
          <a:blip r:embed="rId5">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23839500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6286500" y="1155704"/>
            <a:ext cx="2857500"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GB" sz="1400" dirty="0" smtClean="0">
                <a:latin typeface="+mn-lt"/>
              </a:rPr>
              <a:t>Chiu</a:t>
            </a:r>
            <a:r>
              <a:rPr lang="el-GR" sz="1400" dirty="0" smtClean="0">
                <a:latin typeface="+mn-lt"/>
              </a:rPr>
              <a:t> </a:t>
            </a:r>
            <a:r>
              <a:rPr lang="en-US" sz="1400" dirty="0" smtClean="0">
                <a:latin typeface="+mn-lt"/>
              </a:rPr>
              <a:t>JJ</a:t>
            </a:r>
            <a:r>
              <a:rPr lang="en-GB" sz="1400" dirty="0" smtClean="0">
                <a:latin typeface="+mn-lt"/>
              </a:rPr>
              <a:t> </a:t>
            </a:r>
            <a:r>
              <a:rPr lang="en-GB" sz="1400" dirty="0">
                <a:latin typeface="+mn-lt"/>
              </a:rPr>
              <a:t>and </a:t>
            </a:r>
            <a:r>
              <a:rPr lang="en-GB" sz="1400" dirty="0" err="1" smtClean="0">
                <a:latin typeface="+mn-lt"/>
              </a:rPr>
              <a:t>Chien</a:t>
            </a:r>
            <a:r>
              <a:rPr lang="en-GB" sz="1400" dirty="0" smtClean="0">
                <a:latin typeface="+mn-lt"/>
              </a:rPr>
              <a:t> S.  </a:t>
            </a:r>
            <a:r>
              <a:rPr lang="en-GB" sz="1400" dirty="0" err="1">
                <a:latin typeface="+mn-lt"/>
              </a:rPr>
              <a:t>Physiol</a:t>
            </a:r>
            <a:r>
              <a:rPr lang="en-GB" sz="1400" dirty="0">
                <a:latin typeface="+mn-lt"/>
              </a:rPr>
              <a:t> Rev </a:t>
            </a:r>
            <a:r>
              <a:rPr lang="en-GB" sz="1400" dirty="0" smtClean="0">
                <a:latin typeface="+mn-lt"/>
              </a:rPr>
              <a:t>2011</a:t>
            </a:r>
            <a:r>
              <a:rPr lang="el-GR" sz="1400" dirty="0" smtClean="0">
                <a:latin typeface="+mn-lt"/>
              </a:rPr>
              <a:t>.</a:t>
            </a:r>
            <a:endParaRPr lang="en-GB" sz="1400" dirty="0">
              <a:latin typeface="+mn-lt"/>
            </a:endParaRPr>
          </a:p>
        </p:txBody>
      </p:sp>
      <p:sp>
        <p:nvSpPr>
          <p:cNvPr id="13" name="Text Box 7"/>
          <p:cNvSpPr txBox="1">
            <a:spLocks noChangeArrowheads="1"/>
          </p:cNvSpPr>
          <p:nvPr/>
        </p:nvSpPr>
        <p:spPr bwMode="auto">
          <a:xfrm>
            <a:off x="237412" y="1397701"/>
            <a:ext cx="8471414" cy="5324534"/>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chemeClr val="tx2">
                    <a:lumMod val="75000"/>
                  </a:schemeClr>
                </a:solidFill>
                <a:effectLst>
                  <a:outerShdw blurRad="38100" dist="38100" dir="2700000" algn="tl">
                    <a:srgbClr val="DDDDDD"/>
                  </a:outerShdw>
                </a:effectLst>
                <a:latin typeface="+mn-lt"/>
              </a:rPr>
              <a:t>Ενδοθήλιο / ενδοθηλιακή ομοιόσταση &amp; ροή αίματος - τάση</a:t>
            </a:r>
            <a:endParaRPr lang="en-US" sz="2400" dirty="0" smtClean="0">
              <a:solidFill>
                <a:schemeClr val="tx2">
                  <a:lumMod val="75000"/>
                </a:schemeClr>
              </a:solidFill>
              <a:effectLst>
                <a:outerShdw blurRad="38100" dist="38100" dir="2700000" algn="tl">
                  <a:srgbClr val="DDDDDD"/>
                </a:outerShdw>
              </a:effectLst>
              <a:latin typeface="+mn-lt"/>
            </a:endParaRPr>
          </a:p>
          <a:p>
            <a:pPr eaLnBrk="1" hangingPunct="1">
              <a:defRPr/>
            </a:pPr>
            <a:endParaRPr lang="en-US" sz="2400" dirty="0">
              <a:solidFill>
                <a:schemeClr val="tx2">
                  <a:lumMod val="75000"/>
                </a:schemeClr>
              </a:solidFill>
              <a:effectLst>
                <a:outerShdw blurRad="38100" dist="38100" dir="2700000" algn="tl">
                  <a:srgbClr val="DDDDDD"/>
                </a:outerShdw>
              </a:effectLst>
              <a:latin typeface="+mn-lt"/>
            </a:endParaRPr>
          </a:p>
          <a:p>
            <a:pPr eaLnBrk="1" hangingPunct="1">
              <a:defRPr/>
            </a:pPr>
            <a:r>
              <a:rPr lang="el-GR" sz="2200" dirty="0" smtClean="0">
                <a:solidFill>
                  <a:schemeClr val="tx2">
                    <a:lumMod val="75000"/>
                  </a:schemeClr>
                </a:solidFill>
                <a:effectLst>
                  <a:outerShdw blurRad="38100" dist="38100" dir="2700000" algn="tl">
                    <a:srgbClr val="DDDDDD"/>
                  </a:outerShdw>
                </a:effectLst>
                <a:latin typeface="+mn-lt"/>
              </a:rPr>
              <a:t>Παθοφυσιολογικά επακόλουθα από την επίδραση της διαταραγμένης ροής στο αγγειακό ενδοθηλιακό κύτταρο (ΕΚ) </a:t>
            </a:r>
            <a:endParaRPr lang="en-US" sz="2200" dirty="0" smtClean="0">
              <a:solidFill>
                <a:schemeClr val="tx2">
                  <a:lumMod val="75000"/>
                </a:schemeClr>
              </a:solidFill>
              <a:effectLst>
                <a:outerShdw blurRad="38100" dist="38100" dir="2700000" algn="tl">
                  <a:srgbClr val="DDDDDD"/>
                </a:outerShdw>
              </a:effectLst>
              <a:latin typeface="+mn-lt"/>
            </a:endParaRPr>
          </a:p>
          <a:p>
            <a:pPr eaLnBrk="1" hangingPunct="1">
              <a:defRPr/>
            </a:pPr>
            <a:endParaRPr lang="el-GR" sz="2200" dirty="0" smtClean="0">
              <a:solidFill>
                <a:schemeClr val="tx2">
                  <a:lumMod val="75000"/>
                </a:schemeClr>
              </a:solidFill>
              <a:effectLst>
                <a:outerShdw blurRad="38100" dist="38100" dir="2700000" algn="tl">
                  <a:srgbClr val="DDDDDD"/>
                </a:outerShdw>
              </a:effectLst>
              <a:latin typeface="+mn-lt"/>
            </a:endParaRPr>
          </a:p>
          <a:p>
            <a:pPr marL="342900" indent="-342900" eaLnBrk="1" hangingPunct="1">
              <a:buFont typeface="Courier New"/>
              <a:buChar char="o"/>
              <a:defRPr/>
            </a:pPr>
            <a:r>
              <a:rPr lang="el-GR" sz="2000" dirty="0" smtClean="0">
                <a:solidFill>
                  <a:schemeClr val="tx2">
                    <a:lumMod val="75000"/>
                  </a:schemeClr>
                </a:solidFill>
                <a:effectLst>
                  <a:outerShdw blurRad="38100" dist="38100" dir="2700000" algn="tl">
                    <a:srgbClr val="DDDDDD"/>
                  </a:outerShdw>
                </a:effectLst>
                <a:latin typeface="+mn-lt"/>
              </a:rPr>
              <a:t>Αλλαγή μορφολογίας ΕΚ</a:t>
            </a:r>
          </a:p>
          <a:p>
            <a:pPr marL="342900" indent="-342900" eaLnBrk="1" hangingPunct="1">
              <a:buFont typeface="Courier New"/>
              <a:buChar char="o"/>
              <a:defRPr/>
            </a:pPr>
            <a:r>
              <a:rPr lang="el-GR" sz="2000" dirty="0" smtClean="0">
                <a:solidFill>
                  <a:schemeClr val="tx2">
                    <a:lumMod val="75000"/>
                  </a:schemeClr>
                </a:solidFill>
                <a:effectLst>
                  <a:outerShdw blurRad="38100" dist="38100" dir="2700000" algn="tl">
                    <a:srgbClr val="DDDDDD"/>
                  </a:outerShdw>
                </a:effectLst>
                <a:latin typeface="+mn-lt"/>
              </a:rPr>
              <a:t>Αλλαγή κυτταρικού σκελετού ΕΚ</a:t>
            </a:r>
          </a:p>
          <a:p>
            <a:pPr marL="342900" indent="-342900" eaLnBrk="1" hangingPunct="1">
              <a:buFont typeface="Courier New"/>
              <a:buChar char="o"/>
              <a:defRPr/>
            </a:pPr>
            <a:r>
              <a:rPr lang="el-GR" sz="2000" dirty="0" smtClean="0">
                <a:solidFill>
                  <a:schemeClr val="tx2">
                    <a:lumMod val="75000"/>
                  </a:schemeClr>
                </a:solidFill>
                <a:effectLst>
                  <a:outerShdw blurRad="38100" dist="38100" dir="2700000" algn="tl">
                    <a:srgbClr val="DDDDDD"/>
                  </a:outerShdw>
                </a:effectLst>
                <a:latin typeface="+mn-lt"/>
              </a:rPr>
              <a:t>Αλλαγή ρυθμού πολλαπλασιασμού</a:t>
            </a:r>
          </a:p>
          <a:p>
            <a:pPr marL="342900" indent="-342900" eaLnBrk="1" hangingPunct="1">
              <a:buFont typeface="Courier New"/>
              <a:buChar char="o"/>
              <a:defRPr/>
            </a:pPr>
            <a:r>
              <a:rPr lang="el-GR" sz="2000" dirty="0" smtClean="0">
                <a:solidFill>
                  <a:schemeClr val="tx2">
                    <a:lumMod val="75000"/>
                  </a:schemeClr>
                </a:solidFill>
                <a:effectLst>
                  <a:outerShdw blurRad="38100" dist="38100" dir="2700000" algn="tl">
                    <a:srgbClr val="DDDDDD"/>
                  </a:outerShdw>
                </a:effectLst>
                <a:latin typeface="+mn-lt"/>
              </a:rPr>
              <a:t>Αλλαγή μεταναστευτικής ικανότητας</a:t>
            </a:r>
          </a:p>
          <a:p>
            <a:pPr marL="342900" indent="-342900" eaLnBrk="1" hangingPunct="1">
              <a:buFont typeface="Courier New"/>
              <a:buChar char="o"/>
              <a:defRPr/>
            </a:pPr>
            <a:r>
              <a:rPr lang="el-GR" sz="2000" dirty="0" smtClean="0">
                <a:solidFill>
                  <a:schemeClr val="tx2">
                    <a:lumMod val="75000"/>
                  </a:schemeClr>
                </a:solidFill>
                <a:effectLst>
                  <a:outerShdw blurRad="38100" dist="38100" dir="2700000" algn="tl">
                    <a:srgbClr val="DDDDDD"/>
                  </a:outerShdw>
                </a:effectLst>
                <a:latin typeface="+mn-lt"/>
              </a:rPr>
              <a:t>Αλλαγή διαπερατότητας ενδοθηλιακής στιβάδας </a:t>
            </a:r>
          </a:p>
          <a:p>
            <a:pPr marL="342900" indent="-342900" eaLnBrk="1" hangingPunct="1">
              <a:buFont typeface="Courier New"/>
              <a:buChar char="o"/>
              <a:defRPr/>
            </a:pPr>
            <a:r>
              <a:rPr lang="el-GR" sz="2000" dirty="0" smtClean="0">
                <a:solidFill>
                  <a:schemeClr val="tx2">
                    <a:lumMod val="75000"/>
                  </a:schemeClr>
                </a:solidFill>
                <a:effectLst>
                  <a:outerShdw blurRad="38100" dist="38100" dir="2700000" algn="tl">
                    <a:srgbClr val="DDDDDD"/>
                  </a:outerShdw>
                </a:effectLst>
                <a:latin typeface="+mn-lt"/>
              </a:rPr>
              <a:t>Αλλαγή έκφρασης γονιδίων</a:t>
            </a:r>
          </a:p>
          <a:p>
            <a:pPr marL="342900" indent="-342900" eaLnBrk="1" hangingPunct="1">
              <a:buFont typeface="Courier New"/>
              <a:buChar char="o"/>
              <a:defRPr/>
            </a:pPr>
            <a:r>
              <a:rPr lang="el-GR" sz="2000" dirty="0" smtClean="0">
                <a:solidFill>
                  <a:schemeClr val="tx2">
                    <a:lumMod val="75000"/>
                  </a:schemeClr>
                </a:solidFill>
                <a:effectLst>
                  <a:outerShdw blurRad="38100" dist="38100" dir="2700000" algn="tl">
                    <a:srgbClr val="DDDDDD"/>
                  </a:outerShdw>
                </a:effectLst>
                <a:latin typeface="+mn-lt"/>
              </a:rPr>
              <a:t>Αλλαγή στην αλληλεπίδραση ΕΚ με κύτταρα του αίματος</a:t>
            </a:r>
          </a:p>
          <a:p>
            <a:pPr marL="342900" indent="-342900" eaLnBrk="1" hangingPunct="1">
              <a:buFont typeface="Courier New"/>
              <a:buChar char="o"/>
              <a:defRPr/>
            </a:pPr>
            <a:endParaRPr lang="el-GR" sz="2000" dirty="0" smtClean="0">
              <a:solidFill>
                <a:schemeClr val="tx2">
                  <a:lumMod val="75000"/>
                </a:schemeClr>
              </a:solidFill>
              <a:effectLst>
                <a:outerShdw blurRad="38100" dist="38100" dir="2700000" algn="tl">
                  <a:srgbClr val="DDDDDD"/>
                </a:outerShdw>
              </a:effectLst>
              <a:latin typeface="+mn-lt"/>
            </a:endParaRPr>
          </a:p>
          <a:p>
            <a:pPr eaLnBrk="1" hangingPunct="1">
              <a:defRPr/>
            </a:pPr>
            <a:endParaRPr lang="el-GR" sz="2200" dirty="0" smtClean="0">
              <a:solidFill>
                <a:schemeClr val="tx2">
                  <a:lumMod val="75000"/>
                </a:schemeClr>
              </a:solidFill>
              <a:effectLst>
                <a:outerShdw blurRad="38100" dist="38100" dir="2700000" algn="tl">
                  <a:srgbClr val="DDDDDD"/>
                </a:outerShdw>
              </a:effectLst>
              <a:latin typeface="+mn-lt"/>
            </a:endParaRPr>
          </a:p>
          <a:p>
            <a:pPr eaLnBrk="1" hangingPunct="1">
              <a:defRPr/>
            </a:pPr>
            <a:endParaRPr lang="en-US" sz="2200" dirty="0">
              <a:solidFill>
                <a:schemeClr val="tx2">
                  <a:lumMod val="75000"/>
                </a:schemeClr>
              </a:solidFill>
              <a:effectLst>
                <a:outerShdw blurRad="38100" dist="38100" dir="2700000" algn="tl">
                  <a:srgbClr val="DDDDDD"/>
                </a:outerShdw>
              </a:effectLst>
              <a:latin typeface="+mn-lt"/>
            </a:endParaRPr>
          </a:p>
          <a:p>
            <a:pPr eaLnBrk="1" hangingPunct="1">
              <a:defRPr/>
            </a:pPr>
            <a:r>
              <a:rPr lang="el-GR" sz="2200" dirty="0" smtClean="0">
                <a:solidFill>
                  <a:schemeClr val="tx2">
                    <a:lumMod val="75000"/>
                  </a:schemeClr>
                </a:solidFill>
                <a:effectLst>
                  <a:outerShdw blurRad="38100" dist="38100" dir="2700000" algn="tl">
                    <a:srgbClr val="DDDDDD"/>
                  </a:outerShdw>
                </a:effectLst>
                <a:latin typeface="+mn-lt"/>
              </a:rPr>
              <a:t> </a:t>
            </a:r>
            <a:endParaRPr lang="el-GR" sz="2200" dirty="0" smtClean="0">
              <a:solidFill>
                <a:schemeClr val="tx2">
                  <a:lumMod val="75000"/>
                </a:schemeClr>
              </a:solidFill>
              <a:effectLst>
                <a:outerShdw blurRad="38100" dist="38100" dir="2700000" algn="tl">
                  <a:srgbClr val="DDDDDD"/>
                </a:outerShdw>
              </a:effectLst>
              <a:latin typeface="Times New Roman" charset="0"/>
            </a:endParaRPr>
          </a:p>
        </p:txBody>
      </p:sp>
      <p:sp>
        <p:nvSpPr>
          <p:cNvPr id="11" name="TextBox 10"/>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cxnSp>
        <p:nvCxnSpPr>
          <p:cNvPr id="14" name="Straight Connector 13"/>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6" name="Picture 15"/>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7" name="TextBox 16"/>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8" name="TextBox 17"/>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06320851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Rectangle 9"/>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a:t>
            </a:r>
            <a:r>
              <a:rPr lang="el-GR" sz="1400" dirty="0" smtClean="0"/>
              <a:t>Σύστημα</a:t>
            </a:r>
            <a:endParaRPr lang="en-US" sz="1400" dirty="0"/>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4" name="TextBox 13"/>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5" name="TextBox 14"/>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82198664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TextBox 9"/>
          <p:cNvSpPr txBox="1"/>
          <p:nvPr/>
        </p:nvSpPr>
        <p:spPr>
          <a:xfrm>
            <a:off x="6033648" y="1143004"/>
            <a:ext cx="3233703" cy="307777"/>
          </a:xfrm>
          <a:prstGeom prst="rect">
            <a:avLst/>
          </a:prstGeom>
          <a:noFill/>
        </p:spPr>
        <p:txBody>
          <a:bodyPr wrap="none" rtlCol="0">
            <a:spAutoFit/>
          </a:bodyPr>
          <a:lstStyle/>
          <a:p>
            <a:r>
              <a:rPr lang="en-US" sz="1400" i="1" dirty="0" smtClean="0"/>
              <a:t>McSweeney  SR et al. Hypertension 2015</a:t>
            </a:r>
            <a:endParaRPr lang="en-US" sz="1400" i="1" dirty="0"/>
          </a:p>
        </p:txBody>
      </p:sp>
      <p:sp>
        <p:nvSpPr>
          <p:cNvPr id="14" name="Text Box 7"/>
          <p:cNvSpPr txBox="1">
            <a:spLocks noChangeArrowheads="1"/>
          </p:cNvSpPr>
          <p:nvPr/>
        </p:nvSpPr>
        <p:spPr bwMode="auto">
          <a:xfrm>
            <a:off x="237411" y="1397701"/>
            <a:ext cx="8906587" cy="7340473"/>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chemeClr val="tx2">
                    <a:lumMod val="75000"/>
                  </a:schemeClr>
                </a:solidFill>
                <a:effectLst>
                  <a:outerShdw blurRad="38100" dist="38100" dir="2700000" algn="tl">
                    <a:srgbClr val="DDDDDD"/>
                  </a:outerShdw>
                </a:effectLst>
                <a:latin typeface="+mn-lt"/>
              </a:rPr>
              <a:t>Ενδοθήλιο / ενδοθηλιακή ομοιόσταση &amp; ροή αίματος - τάση</a:t>
            </a:r>
          </a:p>
          <a:p>
            <a:pPr eaLnBrk="1" hangingPunct="1">
              <a:defRPr/>
            </a:pPr>
            <a:endParaRPr lang="el-GR" sz="2400" dirty="0" smtClean="0">
              <a:solidFill>
                <a:schemeClr val="tx2">
                  <a:lumMod val="75000"/>
                </a:schemeClr>
              </a:solidFill>
              <a:effectLst>
                <a:outerShdw blurRad="38100" dist="38100" dir="2700000" algn="tl">
                  <a:srgbClr val="DDDDDD"/>
                </a:outerShdw>
              </a:effectLst>
              <a:latin typeface="+mn-lt"/>
            </a:endParaRPr>
          </a:p>
          <a:p>
            <a:pPr eaLnBrk="1" hangingPunct="1">
              <a:defRPr/>
            </a:pPr>
            <a:endParaRPr lang="el-GR" sz="2400" dirty="0">
              <a:solidFill>
                <a:schemeClr val="tx2">
                  <a:lumMod val="75000"/>
                </a:schemeClr>
              </a:solidFill>
              <a:effectLst>
                <a:outerShdw blurRad="38100" dist="38100" dir="2700000" algn="tl">
                  <a:srgbClr val="DDDDDD"/>
                </a:outerShdw>
              </a:effectLst>
              <a:latin typeface="+mn-lt"/>
            </a:endParaRPr>
          </a:p>
          <a:p>
            <a:pPr eaLnBrk="1" hangingPunct="1">
              <a:defRPr/>
            </a:pPr>
            <a:r>
              <a:rPr lang="el-GR" sz="2100" dirty="0" smtClean="0">
                <a:solidFill>
                  <a:schemeClr val="tx2">
                    <a:lumMod val="75000"/>
                  </a:schemeClr>
                </a:solidFill>
                <a:effectLst>
                  <a:outerShdw blurRad="38100" dist="38100" dir="2700000" algn="tl">
                    <a:srgbClr val="DDDDDD"/>
                  </a:outerShdw>
                </a:effectLst>
                <a:latin typeface="+mn-lt"/>
              </a:rPr>
              <a:t>Μηχανοϋποδοχείς που ενεργοποιούνται από τη διατ</a:t>
            </a:r>
            <a:r>
              <a:rPr lang="el-GR" sz="2100" dirty="0">
                <a:solidFill>
                  <a:schemeClr val="tx2">
                    <a:lumMod val="75000"/>
                  </a:schemeClr>
                </a:solidFill>
                <a:effectLst>
                  <a:outerShdw blurRad="38100" dist="38100" dir="2700000" algn="tl">
                    <a:srgbClr val="DDDDDD"/>
                  </a:outerShdw>
                </a:effectLst>
                <a:latin typeface="+mn-lt"/>
              </a:rPr>
              <a:t>μ</a:t>
            </a:r>
            <a:r>
              <a:rPr lang="el-GR" sz="2100" dirty="0" smtClean="0">
                <a:solidFill>
                  <a:schemeClr val="tx2">
                    <a:lumMod val="75000"/>
                  </a:schemeClr>
                </a:solidFill>
                <a:effectLst>
                  <a:outerShdw blurRad="38100" dist="38100" dir="2700000" algn="tl">
                    <a:srgbClr val="DDDDDD"/>
                  </a:outerShdw>
                </a:effectLst>
                <a:latin typeface="+mn-lt"/>
              </a:rPr>
              <a:t>ητική τάση</a:t>
            </a:r>
            <a:r>
              <a:rPr lang="en-US" sz="2100" dirty="0" smtClean="0">
                <a:solidFill>
                  <a:schemeClr val="tx2">
                    <a:lumMod val="75000"/>
                  </a:schemeClr>
                </a:solidFill>
                <a:effectLst>
                  <a:outerShdw blurRad="38100" dist="38100" dir="2700000" algn="tl">
                    <a:srgbClr val="DDDDDD"/>
                  </a:outerShdw>
                </a:effectLst>
                <a:latin typeface="+mn-lt"/>
              </a:rPr>
              <a:t> (shear stress)</a:t>
            </a:r>
            <a:endParaRPr lang="el-GR" sz="2100" dirty="0" smtClean="0">
              <a:solidFill>
                <a:schemeClr val="tx2">
                  <a:lumMod val="75000"/>
                </a:schemeClr>
              </a:solidFill>
              <a:effectLst>
                <a:outerShdw blurRad="38100" dist="38100" dir="2700000" algn="tl">
                  <a:srgbClr val="DDDDDD"/>
                </a:outerShdw>
              </a:effectLst>
              <a:latin typeface="+mn-lt"/>
            </a:endParaRPr>
          </a:p>
          <a:p>
            <a:pPr eaLnBrk="1" hangingPunct="1">
              <a:defRPr/>
            </a:pPr>
            <a:endParaRPr lang="en-US" sz="2100" dirty="0" smtClean="0">
              <a:solidFill>
                <a:schemeClr val="tx2">
                  <a:lumMod val="75000"/>
                </a:schemeClr>
              </a:solidFill>
              <a:effectLst>
                <a:outerShdw blurRad="38100" dist="38100" dir="2700000" algn="tl">
                  <a:srgbClr val="DDDDDD"/>
                </a:outerShdw>
              </a:effectLst>
              <a:latin typeface="+mn-lt"/>
            </a:endParaRPr>
          </a:p>
          <a:p>
            <a:pPr marL="342900" indent="-342900" eaLnBrk="1" hangingPunct="1">
              <a:buFont typeface="Courier New"/>
              <a:buChar char="o"/>
              <a:defRPr/>
            </a:pPr>
            <a:r>
              <a:rPr lang="en-US" sz="2100" dirty="0" smtClean="0">
                <a:solidFill>
                  <a:schemeClr val="tx2">
                    <a:lumMod val="75000"/>
                  </a:schemeClr>
                </a:solidFill>
                <a:effectLst>
                  <a:outerShdw blurRad="38100" dist="38100" dir="2700000" algn="tl">
                    <a:srgbClr val="DDDDDD"/>
                  </a:outerShdw>
                </a:effectLst>
                <a:latin typeface="+mn-lt"/>
              </a:rPr>
              <a:t>Integrins</a:t>
            </a:r>
          </a:p>
          <a:p>
            <a:pPr marL="342900" indent="-342900" eaLnBrk="1" hangingPunct="1">
              <a:buFont typeface="Courier New"/>
              <a:buChar char="o"/>
              <a:defRPr/>
            </a:pPr>
            <a:r>
              <a:rPr lang="en-US" sz="2100" dirty="0" smtClean="0">
                <a:solidFill>
                  <a:schemeClr val="tx2">
                    <a:lumMod val="75000"/>
                  </a:schemeClr>
                </a:solidFill>
                <a:effectLst>
                  <a:outerShdw blurRad="38100" dist="38100" dir="2700000" algn="tl">
                    <a:srgbClr val="DDDDDD"/>
                  </a:outerShdw>
                </a:effectLst>
                <a:latin typeface="+mn-lt"/>
              </a:rPr>
              <a:t>Tyrosine kinase receptors</a:t>
            </a:r>
          </a:p>
          <a:p>
            <a:pPr marL="342900" indent="-342900" eaLnBrk="1" hangingPunct="1">
              <a:buFont typeface="Courier New"/>
              <a:buChar char="o"/>
              <a:defRPr/>
            </a:pPr>
            <a:r>
              <a:rPr lang="en-US" sz="2100" dirty="0" smtClean="0">
                <a:solidFill>
                  <a:schemeClr val="tx2">
                    <a:lumMod val="75000"/>
                  </a:schemeClr>
                </a:solidFill>
                <a:effectLst>
                  <a:outerShdw blurRad="38100" dist="38100" dir="2700000" algn="tl">
                    <a:srgbClr val="DDDDDD"/>
                  </a:outerShdw>
                </a:effectLst>
                <a:latin typeface="+mn-lt"/>
              </a:rPr>
              <a:t>G-proteins-coupled receptors</a:t>
            </a:r>
          </a:p>
          <a:p>
            <a:pPr marL="342900" indent="-342900" eaLnBrk="1" hangingPunct="1">
              <a:buFont typeface="Courier New"/>
              <a:buChar char="o"/>
              <a:defRPr/>
            </a:pPr>
            <a:r>
              <a:rPr lang="en-US" sz="2100" dirty="0" smtClean="0">
                <a:solidFill>
                  <a:schemeClr val="tx2">
                    <a:lumMod val="75000"/>
                  </a:schemeClr>
                </a:solidFill>
                <a:effectLst>
                  <a:outerShdw blurRad="38100" dist="38100" dir="2700000" algn="tl">
                    <a:srgbClr val="DDDDDD"/>
                  </a:outerShdw>
                </a:effectLst>
                <a:latin typeface="+mn-lt"/>
              </a:rPr>
              <a:t>Intercellular junction proteins</a:t>
            </a:r>
          </a:p>
          <a:p>
            <a:pPr marL="342900" indent="-342900" eaLnBrk="1" hangingPunct="1">
              <a:buFont typeface="Courier New"/>
              <a:buChar char="o"/>
              <a:defRPr/>
            </a:pPr>
            <a:r>
              <a:rPr lang="en-US" sz="2100" dirty="0" smtClean="0">
                <a:solidFill>
                  <a:schemeClr val="tx2">
                    <a:lumMod val="75000"/>
                  </a:schemeClr>
                </a:solidFill>
                <a:effectLst>
                  <a:outerShdw blurRad="38100" dist="38100" dir="2700000" algn="tl">
                    <a:srgbClr val="DDDDDD"/>
                  </a:outerShdw>
                </a:effectLst>
                <a:latin typeface="+mn-lt"/>
              </a:rPr>
              <a:t>Ion-channels</a:t>
            </a:r>
          </a:p>
          <a:p>
            <a:pPr marL="342900" indent="-342900" eaLnBrk="1" hangingPunct="1">
              <a:buFont typeface="Courier New"/>
              <a:buChar char="o"/>
              <a:defRPr/>
            </a:pPr>
            <a:r>
              <a:rPr lang="en-US" sz="2100" dirty="0" smtClean="0">
                <a:solidFill>
                  <a:schemeClr val="tx2">
                    <a:lumMod val="75000"/>
                  </a:schemeClr>
                </a:solidFill>
                <a:effectLst>
                  <a:outerShdw blurRad="38100" dist="38100" dir="2700000" algn="tl">
                    <a:srgbClr val="DDDDDD"/>
                  </a:outerShdw>
                </a:effectLst>
                <a:latin typeface="+mn-lt"/>
              </a:rPr>
              <a:t>Membrane associated structures</a:t>
            </a:r>
          </a:p>
          <a:p>
            <a:pPr eaLnBrk="1" hangingPunct="1">
              <a:defRPr/>
            </a:pPr>
            <a:r>
              <a:rPr lang="en-US" sz="2100" dirty="0" smtClean="0">
                <a:solidFill>
                  <a:schemeClr val="tx2">
                    <a:lumMod val="75000"/>
                  </a:schemeClr>
                </a:solidFill>
                <a:effectLst>
                  <a:outerShdw blurRad="38100" dist="38100" dir="2700000" algn="tl">
                    <a:srgbClr val="DDDDDD"/>
                  </a:outerShdw>
                </a:effectLst>
                <a:latin typeface="+mn-lt"/>
              </a:rPr>
              <a:t>       - Caveolae</a:t>
            </a:r>
          </a:p>
          <a:p>
            <a:pPr eaLnBrk="1" hangingPunct="1">
              <a:defRPr/>
            </a:pPr>
            <a:r>
              <a:rPr lang="en-US" sz="2100" dirty="0">
                <a:solidFill>
                  <a:schemeClr val="tx2">
                    <a:lumMod val="75000"/>
                  </a:schemeClr>
                </a:solidFill>
                <a:effectLst>
                  <a:outerShdw blurRad="38100" dist="38100" dir="2700000" algn="tl">
                    <a:srgbClr val="DDDDDD"/>
                  </a:outerShdw>
                </a:effectLst>
                <a:latin typeface="+mn-lt"/>
              </a:rPr>
              <a:t> </a:t>
            </a:r>
            <a:r>
              <a:rPr lang="en-US" sz="2100" dirty="0" smtClean="0">
                <a:solidFill>
                  <a:schemeClr val="tx2">
                    <a:lumMod val="75000"/>
                  </a:schemeClr>
                </a:solidFill>
                <a:effectLst>
                  <a:outerShdw blurRad="38100" dist="38100" dir="2700000" algn="tl">
                    <a:srgbClr val="DDDDDD"/>
                  </a:outerShdw>
                </a:effectLst>
                <a:latin typeface="+mn-lt"/>
              </a:rPr>
              <a:t>      - Primary cilia</a:t>
            </a:r>
          </a:p>
          <a:p>
            <a:pPr eaLnBrk="1" hangingPunct="1">
              <a:defRPr/>
            </a:pPr>
            <a:r>
              <a:rPr lang="en-US" sz="2100" dirty="0">
                <a:solidFill>
                  <a:schemeClr val="tx2">
                    <a:lumMod val="75000"/>
                  </a:schemeClr>
                </a:solidFill>
                <a:effectLst>
                  <a:outerShdw blurRad="38100" dist="38100" dir="2700000" algn="tl">
                    <a:srgbClr val="DDDDDD"/>
                  </a:outerShdw>
                </a:effectLst>
                <a:latin typeface="+mn-lt"/>
              </a:rPr>
              <a:t> </a:t>
            </a:r>
            <a:r>
              <a:rPr lang="en-US" sz="2100" dirty="0" smtClean="0">
                <a:solidFill>
                  <a:schemeClr val="tx2">
                    <a:lumMod val="75000"/>
                  </a:schemeClr>
                </a:solidFill>
                <a:effectLst>
                  <a:outerShdw blurRad="38100" dist="38100" dir="2700000" algn="tl">
                    <a:srgbClr val="DDDDDD"/>
                  </a:outerShdw>
                </a:effectLst>
                <a:latin typeface="+mn-lt"/>
              </a:rPr>
              <a:t>      - Glycocalyx</a:t>
            </a:r>
          </a:p>
          <a:p>
            <a:pPr eaLnBrk="1" hangingPunct="1">
              <a:defRPr/>
            </a:pPr>
            <a:endParaRPr lang="en-US" sz="2100" dirty="0" smtClean="0">
              <a:solidFill>
                <a:schemeClr val="tx2">
                  <a:lumMod val="75000"/>
                </a:schemeClr>
              </a:solidFill>
              <a:effectLst>
                <a:outerShdw blurRad="38100" dist="38100" dir="2700000" algn="tl">
                  <a:srgbClr val="DDDDDD"/>
                </a:outerShdw>
              </a:effectLst>
              <a:latin typeface="+mn-lt"/>
            </a:endParaRPr>
          </a:p>
          <a:p>
            <a:pPr marL="342900" indent="-342900" eaLnBrk="1" hangingPunct="1">
              <a:buFont typeface="Courier New"/>
              <a:buChar char="o"/>
              <a:defRPr/>
            </a:pPr>
            <a:endParaRPr lang="en-US" sz="2100" dirty="0" smtClean="0">
              <a:solidFill>
                <a:schemeClr val="tx2">
                  <a:lumMod val="75000"/>
                </a:schemeClr>
              </a:solidFill>
              <a:effectLst>
                <a:outerShdw blurRad="38100" dist="38100" dir="2700000" algn="tl">
                  <a:srgbClr val="DDDDDD"/>
                </a:outerShdw>
              </a:effectLst>
              <a:latin typeface="+mn-lt"/>
            </a:endParaRPr>
          </a:p>
          <a:p>
            <a:pPr marL="342900" indent="-342900" eaLnBrk="1" hangingPunct="1">
              <a:buFont typeface="Courier New"/>
              <a:buChar char="o"/>
              <a:defRPr/>
            </a:pPr>
            <a:endParaRPr lang="en-US" sz="2100" dirty="0" smtClean="0">
              <a:solidFill>
                <a:schemeClr val="tx2">
                  <a:lumMod val="75000"/>
                </a:schemeClr>
              </a:solidFill>
              <a:effectLst>
                <a:outerShdw blurRad="38100" dist="38100" dir="2700000" algn="tl">
                  <a:srgbClr val="DDDDDD"/>
                </a:outerShdw>
              </a:effectLst>
              <a:latin typeface="+mn-lt"/>
            </a:endParaRPr>
          </a:p>
          <a:p>
            <a:pPr marL="342900" indent="-342900" eaLnBrk="1" hangingPunct="1">
              <a:buFont typeface="Courier New"/>
              <a:buChar char="o"/>
              <a:defRPr/>
            </a:pPr>
            <a:endParaRPr lang="en-US" sz="2100" dirty="0" smtClean="0">
              <a:solidFill>
                <a:schemeClr val="tx2">
                  <a:lumMod val="75000"/>
                </a:schemeClr>
              </a:solidFill>
              <a:effectLst>
                <a:outerShdw blurRad="38100" dist="38100" dir="2700000" algn="tl">
                  <a:srgbClr val="DDDDDD"/>
                </a:outerShdw>
              </a:effectLst>
              <a:latin typeface="+mn-lt"/>
            </a:endParaRPr>
          </a:p>
          <a:p>
            <a:pPr marL="342900" indent="-342900" eaLnBrk="1" hangingPunct="1">
              <a:buFont typeface="Courier New"/>
              <a:buChar char="o"/>
              <a:defRPr/>
            </a:pPr>
            <a:endParaRPr lang="en-US" sz="2100" dirty="0" smtClean="0">
              <a:solidFill>
                <a:schemeClr val="tx2">
                  <a:lumMod val="75000"/>
                </a:schemeClr>
              </a:solidFill>
              <a:effectLst>
                <a:outerShdw blurRad="38100" dist="38100" dir="2700000" algn="tl">
                  <a:srgbClr val="DDDDDD"/>
                </a:outerShdw>
              </a:effectLst>
              <a:latin typeface="+mn-lt"/>
            </a:endParaRPr>
          </a:p>
          <a:p>
            <a:pPr marL="342900" indent="-342900" eaLnBrk="1" hangingPunct="1">
              <a:buFont typeface="Courier New"/>
              <a:buChar char="o"/>
              <a:defRPr/>
            </a:pPr>
            <a:endParaRPr lang="en-US" sz="2100" dirty="0" smtClean="0">
              <a:solidFill>
                <a:schemeClr val="tx2">
                  <a:lumMod val="75000"/>
                </a:schemeClr>
              </a:solidFill>
              <a:effectLst>
                <a:outerShdw blurRad="38100" dist="38100" dir="2700000" algn="tl">
                  <a:srgbClr val="DDDDDD"/>
                </a:outerShdw>
              </a:effectLst>
              <a:latin typeface="+mn-lt"/>
            </a:endParaRPr>
          </a:p>
          <a:p>
            <a:pPr eaLnBrk="1" hangingPunct="1">
              <a:defRPr/>
            </a:pPr>
            <a:endParaRPr lang="en-US" sz="2100" dirty="0">
              <a:solidFill>
                <a:schemeClr val="tx2">
                  <a:lumMod val="75000"/>
                </a:schemeClr>
              </a:solidFill>
              <a:effectLst>
                <a:outerShdw blurRad="38100" dist="38100" dir="2700000" algn="tl">
                  <a:srgbClr val="DDDDDD"/>
                </a:outerShdw>
              </a:effectLst>
              <a:latin typeface="+mn-lt"/>
            </a:endParaRPr>
          </a:p>
          <a:p>
            <a:pPr eaLnBrk="1" hangingPunct="1">
              <a:defRPr/>
            </a:pPr>
            <a:endParaRPr lang="el-GR" sz="2100" dirty="0" smtClean="0">
              <a:solidFill>
                <a:schemeClr val="tx2">
                  <a:lumMod val="75000"/>
                </a:schemeClr>
              </a:solidFill>
              <a:effectLst>
                <a:outerShdw blurRad="38100" dist="38100" dir="2700000" algn="tl">
                  <a:srgbClr val="DDDDDD"/>
                </a:outerShdw>
              </a:effectLst>
              <a:latin typeface="Times New Roman" charset="0"/>
            </a:endParaRPr>
          </a:p>
        </p:txBody>
      </p:sp>
      <p:cxnSp>
        <p:nvCxnSpPr>
          <p:cNvPr id="15" name="Straight Connector 14"/>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7" name="Picture 16"/>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52277599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4" name="TextBox 13"/>
          <p:cNvSpPr txBox="1"/>
          <p:nvPr/>
        </p:nvSpPr>
        <p:spPr>
          <a:xfrm>
            <a:off x="241465" y="1356153"/>
            <a:ext cx="8819109" cy="461665"/>
          </a:xfrm>
          <a:prstGeom prst="rect">
            <a:avLst/>
          </a:prstGeom>
          <a:noFill/>
        </p:spPr>
        <p:txBody>
          <a:bodyPr wrap="square" rtlCol="0">
            <a:spAutoFit/>
          </a:bodyPr>
          <a:lstStyle/>
          <a:p>
            <a:r>
              <a:rPr lang="el-GR" sz="2400" dirty="0">
                <a:solidFill>
                  <a:schemeClr val="tx2">
                    <a:lumMod val="75000"/>
                  </a:schemeClr>
                </a:solidFill>
                <a:effectLst>
                  <a:outerShdw blurRad="38100" dist="38100" dir="2700000" algn="tl">
                    <a:srgbClr val="DDDDDD"/>
                  </a:outerShdw>
                </a:effectLst>
              </a:rPr>
              <a:t>Ενδοθήλιο / ενδοθηλιακή ομοιόσταση &amp; ροή αίματος </a:t>
            </a:r>
            <a:r>
              <a:rPr lang="el-GR" sz="2400" dirty="0" smtClean="0">
                <a:solidFill>
                  <a:schemeClr val="tx2">
                    <a:lumMod val="75000"/>
                  </a:schemeClr>
                </a:solidFill>
                <a:effectLst>
                  <a:outerShdw blurRad="38100" dist="38100" dir="2700000" algn="tl">
                    <a:srgbClr val="DDDDDD"/>
                  </a:outerShdw>
                </a:effectLst>
              </a:rPr>
              <a:t>– τάση</a:t>
            </a:r>
            <a:endParaRPr lang="el-GR" sz="2400" dirty="0">
              <a:solidFill>
                <a:schemeClr val="tx2">
                  <a:lumMod val="75000"/>
                </a:schemeClr>
              </a:solidFill>
              <a:effectLst>
                <a:outerShdw blurRad="38100" dist="38100" dir="2700000" algn="tl">
                  <a:srgbClr val="DDDDDD"/>
                </a:outerShdw>
              </a:effectLst>
            </a:endParaRPr>
          </a:p>
        </p:txBody>
      </p:sp>
      <p:sp>
        <p:nvSpPr>
          <p:cNvPr id="17" name="TextBox 1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pic>
        <p:nvPicPr>
          <p:cNvPr id="3" name="Picture 2"/>
          <p:cNvPicPr>
            <a:picLocks noChangeAspect="1"/>
          </p:cNvPicPr>
          <p:nvPr/>
        </p:nvPicPr>
        <p:blipFill>
          <a:blip r:embed="rId2"/>
          <a:stretch>
            <a:fillRect/>
          </a:stretch>
        </p:blipFill>
        <p:spPr>
          <a:xfrm>
            <a:off x="1092200" y="1892300"/>
            <a:ext cx="6847405" cy="4846338"/>
          </a:xfrm>
          <a:prstGeom prst="rect">
            <a:avLst/>
          </a:prstGeom>
        </p:spPr>
      </p:pic>
      <p:sp>
        <p:nvSpPr>
          <p:cNvPr id="12" name="Text Box 4"/>
          <p:cNvSpPr txBox="1">
            <a:spLocks noChangeArrowheads="1"/>
          </p:cNvSpPr>
          <p:nvPr/>
        </p:nvSpPr>
        <p:spPr bwMode="auto">
          <a:xfrm>
            <a:off x="7264880" y="1155704"/>
            <a:ext cx="1905000" cy="317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US" sz="1400" dirty="0" smtClean="0">
                <a:latin typeface="+mn-lt"/>
              </a:rPr>
              <a:t>Kwark BR et al. EHJ 2014</a:t>
            </a:r>
            <a:endParaRPr lang="en-GB" sz="1400" dirty="0">
              <a:latin typeface="+mn-lt"/>
            </a:endParaRPr>
          </a:p>
        </p:txBody>
      </p:sp>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9" name="Picture 18"/>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43139797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TextBox 9"/>
          <p:cNvSpPr txBox="1"/>
          <p:nvPr/>
        </p:nvSpPr>
        <p:spPr>
          <a:xfrm>
            <a:off x="6033648" y="1143004"/>
            <a:ext cx="3233703" cy="307777"/>
          </a:xfrm>
          <a:prstGeom prst="rect">
            <a:avLst/>
          </a:prstGeom>
          <a:noFill/>
        </p:spPr>
        <p:txBody>
          <a:bodyPr wrap="none" rtlCol="0">
            <a:spAutoFit/>
          </a:bodyPr>
          <a:lstStyle/>
          <a:p>
            <a:r>
              <a:rPr lang="en-US" sz="1400" i="1" dirty="0" smtClean="0"/>
              <a:t>McSweeney  SR et al. Hypertension 2015</a:t>
            </a:r>
            <a:endParaRPr lang="en-US" sz="1400" i="1" dirty="0"/>
          </a:p>
        </p:txBody>
      </p:sp>
      <p:sp>
        <p:nvSpPr>
          <p:cNvPr id="14" name="Text Box 7"/>
          <p:cNvSpPr txBox="1">
            <a:spLocks noChangeArrowheads="1"/>
          </p:cNvSpPr>
          <p:nvPr/>
        </p:nvSpPr>
        <p:spPr bwMode="auto">
          <a:xfrm>
            <a:off x="237411" y="1397701"/>
            <a:ext cx="8906587" cy="5078314"/>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chemeClr val="tx2">
                    <a:lumMod val="75000"/>
                  </a:schemeClr>
                </a:solidFill>
                <a:effectLst>
                  <a:outerShdw blurRad="38100" dist="38100" dir="2700000" algn="tl">
                    <a:srgbClr val="DDDDDD"/>
                  </a:outerShdw>
                </a:effectLst>
                <a:latin typeface="+mn-lt"/>
              </a:rPr>
              <a:t>Ενδοθήλιο / ενδοθηλιακή ομοιόσταση &amp; ροή αίματος - τάση</a:t>
            </a:r>
          </a:p>
          <a:p>
            <a:pPr eaLnBrk="1" hangingPunct="1">
              <a:defRPr/>
            </a:pPr>
            <a:endParaRPr lang="el-GR" sz="2400" dirty="0" smtClean="0">
              <a:solidFill>
                <a:schemeClr val="tx2">
                  <a:lumMod val="75000"/>
                </a:schemeClr>
              </a:solidFill>
              <a:effectLst>
                <a:outerShdw blurRad="38100" dist="38100" dir="2700000" algn="tl">
                  <a:srgbClr val="DDDDDD"/>
                </a:outerShdw>
              </a:effectLst>
              <a:latin typeface="+mn-lt"/>
            </a:endParaRPr>
          </a:p>
          <a:p>
            <a:pPr eaLnBrk="1" hangingPunct="1">
              <a:defRPr/>
            </a:pPr>
            <a:endParaRPr lang="el-GR" sz="2400" dirty="0">
              <a:solidFill>
                <a:schemeClr val="tx2">
                  <a:lumMod val="75000"/>
                </a:schemeClr>
              </a:solidFill>
              <a:effectLst>
                <a:outerShdw blurRad="38100" dist="38100" dir="2700000" algn="tl">
                  <a:srgbClr val="DDDDDD"/>
                </a:outerShdw>
              </a:effectLst>
              <a:latin typeface="+mn-lt"/>
            </a:endParaRPr>
          </a:p>
          <a:p>
            <a:pPr eaLnBrk="1" hangingPunct="1">
              <a:defRPr/>
            </a:pPr>
            <a:r>
              <a:rPr lang="el-GR" sz="2100" dirty="0" smtClean="0">
                <a:solidFill>
                  <a:schemeClr val="tx2">
                    <a:lumMod val="75000"/>
                  </a:schemeClr>
                </a:solidFill>
                <a:effectLst>
                  <a:outerShdw blurRad="38100" dist="38100" dir="2700000" algn="tl">
                    <a:srgbClr val="DDDDDD"/>
                  </a:outerShdw>
                </a:effectLst>
                <a:latin typeface="+mn-lt"/>
              </a:rPr>
              <a:t>Μηχανοϋποδοχείς που ενεργοποιούνται από τη διατμητική τάση</a:t>
            </a:r>
            <a:r>
              <a:rPr lang="en-US" sz="2100" dirty="0" smtClean="0">
                <a:solidFill>
                  <a:schemeClr val="tx2">
                    <a:lumMod val="75000"/>
                  </a:schemeClr>
                </a:solidFill>
                <a:effectLst>
                  <a:outerShdw blurRad="38100" dist="38100" dir="2700000" algn="tl">
                    <a:srgbClr val="DDDDDD"/>
                  </a:outerShdw>
                </a:effectLst>
                <a:latin typeface="+mn-lt"/>
              </a:rPr>
              <a:t> (shear stress)</a:t>
            </a:r>
          </a:p>
          <a:p>
            <a:pPr eaLnBrk="1" hangingPunct="1">
              <a:defRPr/>
            </a:pPr>
            <a:endParaRPr lang="el-GR" sz="2100" dirty="0" smtClean="0">
              <a:solidFill>
                <a:schemeClr val="tx2">
                  <a:lumMod val="75000"/>
                </a:schemeClr>
              </a:solidFill>
              <a:effectLst>
                <a:outerShdw blurRad="38100" dist="38100" dir="2700000" algn="tl">
                  <a:srgbClr val="DDDDDD"/>
                </a:outerShdw>
              </a:effectLst>
              <a:latin typeface="+mn-lt"/>
            </a:endParaRPr>
          </a:p>
          <a:p>
            <a:pPr eaLnBrk="1" hangingPunct="1">
              <a:defRPr/>
            </a:pPr>
            <a:endParaRPr lang="el-GR" sz="2100" dirty="0" smtClean="0">
              <a:solidFill>
                <a:schemeClr val="tx2">
                  <a:lumMod val="75000"/>
                </a:schemeClr>
              </a:solidFill>
              <a:effectLst>
                <a:outerShdw blurRad="38100" dist="38100" dir="2700000" algn="tl">
                  <a:srgbClr val="DDDDDD"/>
                </a:outerShdw>
              </a:effectLst>
              <a:latin typeface="+mn-lt"/>
            </a:endParaRPr>
          </a:p>
          <a:p>
            <a:pPr algn="ctr" eaLnBrk="1" hangingPunct="1">
              <a:defRPr/>
            </a:pPr>
            <a:r>
              <a:rPr lang="el-GR" sz="2100" dirty="0" smtClean="0">
                <a:solidFill>
                  <a:schemeClr val="tx2">
                    <a:lumMod val="75000"/>
                  </a:schemeClr>
                </a:solidFill>
                <a:effectLst>
                  <a:outerShdw blurRad="38100" dist="38100" dir="2700000" algn="tl">
                    <a:srgbClr val="DDDDDD"/>
                  </a:outerShdw>
                </a:effectLst>
                <a:latin typeface="+mn-lt"/>
              </a:rPr>
              <a:t>Έκφραση γονιδίων</a:t>
            </a:r>
            <a:endParaRPr lang="el-GR" sz="2100" dirty="0">
              <a:solidFill>
                <a:schemeClr val="tx2">
                  <a:lumMod val="75000"/>
                </a:schemeClr>
              </a:solidFill>
              <a:effectLst>
                <a:outerShdw blurRad="38100" dist="38100" dir="2700000" algn="tl">
                  <a:srgbClr val="DDDDDD"/>
                </a:outerShdw>
              </a:effectLst>
              <a:latin typeface="+mn-lt"/>
            </a:endParaRPr>
          </a:p>
          <a:p>
            <a:pPr eaLnBrk="1" hangingPunct="1">
              <a:defRPr/>
            </a:pPr>
            <a:endParaRPr lang="en-US" sz="2100" dirty="0" smtClean="0">
              <a:solidFill>
                <a:schemeClr val="tx2">
                  <a:lumMod val="75000"/>
                </a:schemeClr>
              </a:solidFill>
              <a:effectLst>
                <a:outerShdw blurRad="38100" dist="38100" dir="2700000" algn="tl">
                  <a:srgbClr val="DDDDDD"/>
                </a:outerShdw>
              </a:effectLst>
              <a:latin typeface="+mn-lt"/>
            </a:endParaRPr>
          </a:p>
          <a:p>
            <a:pPr marL="342900" indent="-342900" eaLnBrk="1" hangingPunct="1">
              <a:buFont typeface="Courier New"/>
              <a:buChar char="o"/>
              <a:defRPr/>
            </a:pPr>
            <a:endParaRPr lang="en-US" sz="2100" dirty="0" smtClean="0">
              <a:solidFill>
                <a:schemeClr val="tx2">
                  <a:lumMod val="75000"/>
                </a:schemeClr>
              </a:solidFill>
              <a:effectLst>
                <a:outerShdw blurRad="38100" dist="38100" dir="2700000" algn="tl">
                  <a:srgbClr val="DDDDDD"/>
                </a:outerShdw>
              </a:effectLst>
              <a:latin typeface="+mn-lt"/>
            </a:endParaRPr>
          </a:p>
          <a:p>
            <a:pPr marL="342900" indent="-342900" eaLnBrk="1" hangingPunct="1">
              <a:buFont typeface="Courier New"/>
              <a:buChar char="o"/>
              <a:defRPr/>
            </a:pPr>
            <a:endParaRPr lang="en-US" sz="2100" dirty="0" smtClean="0">
              <a:solidFill>
                <a:schemeClr val="tx2">
                  <a:lumMod val="75000"/>
                </a:schemeClr>
              </a:solidFill>
              <a:effectLst>
                <a:outerShdw blurRad="38100" dist="38100" dir="2700000" algn="tl">
                  <a:srgbClr val="DDDDDD"/>
                </a:outerShdw>
              </a:effectLst>
              <a:latin typeface="+mn-lt"/>
            </a:endParaRPr>
          </a:p>
          <a:p>
            <a:pPr marL="342900" indent="-342900" eaLnBrk="1" hangingPunct="1">
              <a:buFont typeface="Courier New"/>
              <a:buChar char="o"/>
              <a:defRPr/>
            </a:pPr>
            <a:endParaRPr lang="en-US" sz="2100" dirty="0" smtClean="0">
              <a:solidFill>
                <a:schemeClr val="tx2">
                  <a:lumMod val="75000"/>
                </a:schemeClr>
              </a:solidFill>
              <a:effectLst>
                <a:outerShdw blurRad="38100" dist="38100" dir="2700000" algn="tl">
                  <a:srgbClr val="DDDDDD"/>
                </a:outerShdw>
              </a:effectLst>
              <a:latin typeface="+mn-lt"/>
            </a:endParaRPr>
          </a:p>
          <a:p>
            <a:pPr marL="342900" indent="-342900" eaLnBrk="1" hangingPunct="1">
              <a:buFont typeface="Courier New"/>
              <a:buChar char="o"/>
              <a:defRPr/>
            </a:pPr>
            <a:endParaRPr lang="en-US" sz="2100" dirty="0" smtClean="0">
              <a:solidFill>
                <a:schemeClr val="tx2">
                  <a:lumMod val="75000"/>
                </a:schemeClr>
              </a:solidFill>
              <a:effectLst>
                <a:outerShdw blurRad="38100" dist="38100" dir="2700000" algn="tl">
                  <a:srgbClr val="DDDDDD"/>
                </a:outerShdw>
              </a:effectLst>
              <a:latin typeface="+mn-lt"/>
            </a:endParaRPr>
          </a:p>
          <a:p>
            <a:pPr marL="342900" indent="-342900" eaLnBrk="1" hangingPunct="1">
              <a:buFont typeface="Courier New"/>
              <a:buChar char="o"/>
              <a:defRPr/>
            </a:pPr>
            <a:endParaRPr lang="en-US" sz="2100" dirty="0" smtClean="0">
              <a:solidFill>
                <a:schemeClr val="tx2">
                  <a:lumMod val="75000"/>
                </a:schemeClr>
              </a:solidFill>
              <a:effectLst>
                <a:outerShdw blurRad="38100" dist="38100" dir="2700000" algn="tl">
                  <a:srgbClr val="DDDDDD"/>
                </a:outerShdw>
              </a:effectLst>
              <a:latin typeface="+mn-lt"/>
            </a:endParaRPr>
          </a:p>
          <a:p>
            <a:pPr eaLnBrk="1" hangingPunct="1">
              <a:defRPr/>
            </a:pPr>
            <a:endParaRPr lang="en-US" sz="2100" dirty="0">
              <a:solidFill>
                <a:schemeClr val="tx2">
                  <a:lumMod val="75000"/>
                </a:schemeClr>
              </a:solidFill>
              <a:effectLst>
                <a:outerShdw blurRad="38100" dist="38100" dir="2700000" algn="tl">
                  <a:srgbClr val="DDDDDD"/>
                </a:outerShdw>
              </a:effectLst>
              <a:latin typeface="+mn-lt"/>
            </a:endParaRPr>
          </a:p>
          <a:p>
            <a:pPr eaLnBrk="1" hangingPunct="1">
              <a:defRPr/>
            </a:pPr>
            <a:endParaRPr lang="el-GR" sz="2100" dirty="0" smtClean="0">
              <a:solidFill>
                <a:schemeClr val="tx2">
                  <a:lumMod val="75000"/>
                </a:schemeClr>
              </a:solidFill>
              <a:effectLst>
                <a:outerShdw blurRad="38100" dist="38100" dir="2700000" algn="tl">
                  <a:srgbClr val="DDDDDD"/>
                </a:outerShdw>
              </a:effectLst>
              <a:latin typeface="Times New Roman" charset="0"/>
            </a:endParaRPr>
          </a:p>
        </p:txBody>
      </p:sp>
      <p:sp>
        <p:nvSpPr>
          <p:cNvPr id="15" name="Notched Right Arrow 14"/>
          <p:cNvSpPr/>
          <p:nvPr/>
        </p:nvSpPr>
        <p:spPr>
          <a:xfrm rot="5400000">
            <a:off x="4311142" y="2980690"/>
            <a:ext cx="691388" cy="484632"/>
          </a:xfrm>
          <a:prstGeom prst="notchedRightArrow">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54177055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TextBox 9"/>
          <p:cNvSpPr txBox="1"/>
          <p:nvPr/>
        </p:nvSpPr>
        <p:spPr>
          <a:xfrm>
            <a:off x="6033648" y="1143004"/>
            <a:ext cx="3233703" cy="307777"/>
          </a:xfrm>
          <a:prstGeom prst="rect">
            <a:avLst/>
          </a:prstGeom>
          <a:noFill/>
        </p:spPr>
        <p:txBody>
          <a:bodyPr wrap="none" rtlCol="0">
            <a:spAutoFit/>
          </a:bodyPr>
          <a:lstStyle/>
          <a:p>
            <a:r>
              <a:rPr lang="en-US" sz="1400" i="1" dirty="0" smtClean="0"/>
              <a:t>McSweeney  SR et al. Hypertension 2015</a:t>
            </a:r>
            <a:endParaRPr lang="en-US" sz="1400" i="1" dirty="0"/>
          </a:p>
        </p:txBody>
      </p:sp>
      <p:sp>
        <p:nvSpPr>
          <p:cNvPr id="14" name="Text Box 7"/>
          <p:cNvSpPr txBox="1">
            <a:spLocks noChangeArrowheads="1"/>
          </p:cNvSpPr>
          <p:nvPr/>
        </p:nvSpPr>
        <p:spPr bwMode="auto">
          <a:xfrm>
            <a:off x="237411" y="1397701"/>
            <a:ext cx="8906587" cy="4755148"/>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chemeClr val="tx2">
                    <a:lumMod val="75000"/>
                  </a:schemeClr>
                </a:solidFill>
                <a:effectLst>
                  <a:outerShdw blurRad="38100" dist="38100" dir="2700000" algn="tl">
                    <a:srgbClr val="DDDDDD"/>
                  </a:outerShdw>
                </a:effectLst>
                <a:latin typeface="+mn-lt"/>
              </a:rPr>
              <a:t>Ενδοθήλιο / ενδοθηλιακή ομοιόσταση &amp; ροή αίματος - τάση</a:t>
            </a:r>
          </a:p>
          <a:p>
            <a:pPr eaLnBrk="1" hangingPunct="1">
              <a:defRPr/>
            </a:pPr>
            <a:endParaRPr lang="el-GR" sz="2400" dirty="0" smtClean="0">
              <a:solidFill>
                <a:schemeClr val="tx2">
                  <a:lumMod val="75000"/>
                </a:schemeClr>
              </a:solidFill>
              <a:effectLst>
                <a:outerShdw blurRad="38100" dist="38100" dir="2700000" algn="tl">
                  <a:srgbClr val="DDDDDD"/>
                </a:outerShdw>
              </a:effectLst>
              <a:latin typeface="+mn-lt"/>
            </a:endParaRPr>
          </a:p>
          <a:p>
            <a:pPr eaLnBrk="1" hangingPunct="1">
              <a:defRPr/>
            </a:pPr>
            <a:endParaRPr lang="el-GR" sz="2400" dirty="0">
              <a:solidFill>
                <a:schemeClr val="tx2">
                  <a:lumMod val="75000"/>
                </a:schemeClr>
              </a:solidFill>
              <a:effectLst>
                <a:outerShdw blurRad="38100" dist="38100" dir="2700000" algn="tl">
                  <a:srgbClr val="DDDDDD"/>
                </a:outerShdw>
              </a:effectLst>
              <a:latin typeface="+mn-lt"/>
            </a:endParaRPr>
          </a:p>
          <a:p>
            <a:pPr eaLnBrk="1" hangingPunct="1">
              <a:defRPr/>
            </a:pPr>
            <a:r>
              <a:rPr lang="el-GR" sz="2100" dirty="0" smtClean="0">
                <a:solidFill>
                  <a:schemeClr val="tx2">
                    <a:lumMod val="75000"/>
                  </a:schemeClr>
                </a:solidFill>
                <a:effectLst>
                  <a:outerShdw blurRad="38100" dist="38100" dir="2700000" algn="tl">
                    <a:srgbClr val="DDDDDD"/>
                  </a:outerShdw>
                </a:effectLst>
                <a:latin typeface="+mn-lt"/>
              </a:rPr>
              <a:t>Μηχανοϋποδοχείς που ενεργοποιούνται από τη διατ</a:t>
            </a:r>
            <a:r>
              <a:rPr lang="el-GR" sz="2100" dirty="0">
                <a:solidFill>
                  <a:schemeClr val="tx2">
                    <a:lumMod val="75000"/>
                  </a:schemeClr>
                </a:solidFill>
                <a:effectLst>
                  <a:outerShdw blurRad="38100" dist="38100" dir="2700000" algn="tl">
                    <a:srgbClr val="DDDDDD"/>
                  </a:outerShdw>
                </a:effectLst>
                <a:latin typeface="+mn-lt"/>
              </a:rPr>
              <a:t>μ</a:t>
            </a:r>
            <a:r>
              <a:rPr lang="el-GR" sz="2100" dirty="0" smtClean="0">
                <a:solidFill>
                  <a:schemeClr val="tx2">
                    <a:lumMod val="75000"/>
                  </a:schemeClr>
                </a:solidFill>
                <a:effectLst>
                  <a:outerShdw blurRad="38100" dist="38100" dir="2700000" algn="tl">
                    <a:srgbClr val="DDDDDD"/>
                  </a:outerShdw>
                </a:effectLst>
                <a:latin typeface="+mn-lt"/>
              </a:rPr>
              <a:t>ητική τάση</a:t>
            </a:r>
            <a:r>
              <a:rPr lang="en-US" sz="2100" dirty="0" smtClean="0">
                <a:solidFill>
                  <a:schemeClr val="tx2">
                    <a:lumMod val="75000"/>
                  </a:schemeClr>
                </a:solidFill>
                <a:effectLst>
                  <a:outerShdw blurRad="38100" dist="38100" dir="2700000" algn="tl">
                    <a:srgbClr val="DDDDDD"/>
                  </a:outerShdw>
                </a:effectLst>
                <a:latin typeface="+mn-lt"/>
              </a:rPr>
              <a:t> (shear stress)</a:t>
            </a:r>
          </a:p>
          <a:p>
            <a:pPr eaLnBrk="1" hangingPunct="1">
              <a:defRPr/>
            </a:pPr>
            <a:endParaRPr lang="el-GR" sz="2100" dirty="0" smtClean="0">
              <a:solidFill>
                <a:schemeClr val="tx2">
                  <a:lumMod val="75000"/>
                </a:schemeClr>
              </a:solidFill>
              <a:effectLst>
                <a:outerShdw blurRad="38100" dist="38100" dir="2700000" algn="tl">
                  <a:srgbClr val="DDDDDD"/>
                </a:outerShdw>
              </a:effectLst>
              <a:latin typeface="+mn-lt"/>
            </a:endParaRPr>
          </a:p>
          <a:p>
            <a:pPr eaLnBrk="1" hangingPunct="1">
              <a:defRPr/>
            </a:pPr>
            <a:endParaRPr lang="el-GR" sz="2100" dirty="0" smtClean="0">
              <a:solidFill>
                <a:schemeClr val="tx2">
                  <a:lumMod val="75000"/>
                </a:schemeClr>
              </a:solidFill>
              <a:effectLst>
                <a:outerShdw blurRad="38100" dist="38100" dir="2700000" algn="tl">
                  <a:srgbClr val="DDDDDD"/>
                </a:outerShdw>
              </a:effectLst>
              <a:latin typeface="+mn-lt"/>
            </a:endParaRPr>
          </a:p>
          <a:p>
            <a:pPr algn="ctr" eaLnBrk="1" hangingPunct="1">
              <a:defRPr/>
            </a:pPr>
            <a:r>
              <a:rPr lang="el-GR" sz="2100" dirty="0" smtClean="0">
                <a:solidFill>
                  <a:schemeClr val="tx2">
                    <a:lumMod val="75000"/>
                  </a:schemeClr>
                </a:solidFill>
                <a:effectLst>
                  <a:outerShdw blurRad="38100" dist="38100" dir="2700000" algn="tl">
                    <a:srgbClr val="DDDDDD"/>
                  </a:outerShdw>
                </a:effectLst>
                <a:latin typeface="+mn-lt"/>
              </a:rPr>
              <a:t>Έκφραση γονιδίων</a:t>
            </a:r>
          </a:p>
          <a:p>
            <a:pPr eaLnBrk="1" hangingPunct="1">
              <a:defRPr/>
            </a:pPr>
            <a:endParaRPr lang="en-US" sz="2100" dirty="0" smtClean="0">
              <a:solidFill>
                <a:schemeClr val="tx2">
                  <a:lumMod val="75000"/>
                </a:schemeClr>
              </a:solidFill>
              <a:effectLst>
                <a:outerShdw blurRad="38100" dist="38100" dir="2700000" algn="tl">
                  <a:srgbClr val="DDDDDD"/>
                </a:outerShdw>
              </a:effectLst>
              <a:latin typeface="+mn-lt"/>
            </a:endParaRPr>
          </a:p>
          <a:p>
            <a:pPr marL="342900" indent="-342900" eaLnBrk="1" hangingPunct="1">
              <a:buFont typeface="Courier New"/>
              <a:buChar char="o"/>
              <a:defRPr/>
            </a:pPr>
            <a:endParaRPr lang="en-US" sz="2100" dirty="0" smtClean="0">
              <a:solidFill>
                <a:schemeClr val="tx2">
                  <a:lumMod val="75000"/>
                </a:schemeClr>
              </a:solidFill>
              <a:effectLst>
                <a:outerShdw blurRad="38100" dist="38100" dir="2700000" algn="tl">
                  <a:srgbClr val="DDDDDD"/>
                </a:outerShdw>
              </a:effectLst>
              <a:latin typeface="+mn-lt"/>
            </a:endParaRPr>
          </a:p>
          <a:p>
            <a:pPr marL="342900" indent="-342900" eaLnBrk="1" hangingPunct="1">
              <a:buFont typeface="Courier New"/>
              <a:buChar char="o"/>
              <a:defRPr/>
            </a:pPr>
            <a:endParaRPr lang="en-US" sz="2100" dirty="0" smtClean="0">
              <a:solidFill>
                <a:schemeClr val="tx2">
                  <a:lumMod val="75000"/>
                </a:schemeClr>
              </a:solidFill>
              <a:effectLst>
                <a:outerShdw blurRad="38100" dist="38100" dir="2700000" algn="tl">
                  <a:srgbClr val="DDDDDD"/>
                </a:outerShdw>
              </a:effectLst>
              <a:latin typeface="+mn-lt"/>
            </a:endParaRPr>
          </a:p>
          <a:p>
            <a:pPr marL="342900" indent="-342900" eaLnBrk="1" hangingPunct="1">
              <a:buFont typeface="Courier New"/>
              <a:buChar char="o"/>
              <a:defRPr/>
            </a:pPr>
            <a:endParaRPr lang="en-US" sz="2100" dirty="0" smtClean="0">
              <a:solidFill>
                <a:schemeClr val="tx2">
                  <a:lumMod val="75000"/>
                </a:schemeClr>
              </a:solidFill>
              <a:effectLst>
                <a:outerShdw blurRad="38100" dist="38100" dir="2700000" algn="tl">
                  <a:srgbClr val="DDDDDD"/>
                </a:outerShdw>
              </a:effectLst>
              <a:latin typeface="+mn-lt"/>
            </a:endParaRPr>
          </a:p>
          <a:p>
            <a:pPr marL="342900" indent="-342900" eaLnBrk="1" hangingPunct="1">
              <a:buFont typeface="Courier New"/>
              <a:buChar char="o"/>
              <a:defRPr/>
            </a:pPr>
            <a:endParaRPr lang="en-US" sz="2100" dirty="0" smtClean="0">
              <a:solidFill>
                <a:schemeClr val="tx2">
                  <a:lumMod val="75000"/>
                </a:schemeClr>
              </a:solidFill>
              <a:effectLst>
                <a:outerShdw blurRad="38100" dist="38100" dir="2700000" algn="tl">
                  <a:srgbClr val="DDDDDD"/>
                </a:outerShdw>
              </a:effectLst>
              <a:latin typeface="+mn-lt"/>
            </a:endParaRPr>
          </a:p>
          <a:p>
            <a:pPr eaLnBrk="1" hangingPunct="1">
              <a:defRPr/>
            </a:pPr>
            <a:endParaRPr lang="en-US" sz="2100" dirty="0" smtClean="0">
              <a:solidFill>
                <a:schemeClr val="tx2">
                  <a:lumMod val="75000"/>
                </a:schemeClr>
              </a:solidFill>
              <a:effectLst>
                <a:outerShdw blurRad="38100" dist="38100" dir="2700000" algn="tl">
                  <a:srgbClr val="DDDDDD"/>
                </a:outerShdw>
              </a:effectLst>
              <a:latin typeface="+mn-lt"/>
            </a:endParaRPr>
          </a:p>
          <a:p>
            <a:pPr eaLnBrk="1" hangingPunct="1">
              <a:defRPr/>
            </a:pPr>
            <a:endParaRPr lang="el-GR" sz="2100" dirty="0" smtClean="0">
              <a:solidFill>
                <a:schemeClr val="tx2">
                  <a:lumMod val="75000"/>
                </a:schemeClr>
              </a:solidFill>
              <a:effectLst>
                <a:outerShdw blurRad="38100" dist="38100" dir="2700000" algn="tl">
                  <a:srgbClr val="DDDDDD"/>
                </a:outerShdw>
              </a:effectLst>
              <a:latin typeface="Times New Roman" charset="0"/>
            </a:endParaRPr>
          </a:p>
        </p:txBody>
      </p:sp>
      <p:sp>
        <p:nvSpPr>
          <p:cNvPr id="2" name="Notched Right Arrow 1"/>
          <p:cNvSpPr/>
          <p:nvPr/>
        </p:nvSpPr>
        <p:spPr>
          <a:xfrm rot="5400000">
            <a:off x="4167632" y="4241800"/>
            <a:ext cx="978408" cy="484632"/>
          </a:xfrm>
          <a:prstGeom prst="notchedRightArrow">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Notched Right Arrow 14"/>
          <p:cNvSpPr/>
          <p:nvPr/>
        </p:nvSpPr>
        <p:spPr>
          <a:xfrm rot="3358250">
            <a:off x="5544444" y="4089401"/>
            <a:ext cx="978408" cy="484632"/>
          </a:xfrm>
          <a:prstGeom prst="notchedRightArrow">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Notched Right Arrow 15"/>
          <p:cNvSpPr/>
          <p:nvPr/>
        </p:nvSpPr>
        <p:spPr>
          <a:xfrm rot="7680296">
            <a:off x="2690090" y="4057661"/>
            <a:ext cx="978408" cy="484632"/>
          </a:xfrm>
          <a:prstGeom prst="notchedRightArrow">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917053" y="4867671"/>
            <a:ext cx="1151164" cy="369332"/>
          </a:xfrm>
          <a:prstGeom prst="rect">
            <a:avLst/>
          </a:prstGeom>
          <a:noFill/>
          <a:ln w="25400">
            <a:noFill/>
          </a:ln>
        </p:spPr>
        <p:txBody>
          <a:bodyPr wrap="none" rtlCol="0">
            <a:spAutoFit/>
          </a:bodyPr>
          <a:lstStyle/>
          <a:p>
            <a:pPr algn="ctr"/>
            <a:r>
              <a:rPr lang="el-GR" dirty="0" smtClean="0">
                <a:solidFill>
                  <a:schemeClr val="tx2">
                    <a:lumMod val="75000"/>
                  </a:schemeClr>
                </a:solidFill>
              </a:rPr>
              <a:t>Φλεγμονή</a:t>
            </a:r>
            <a:endParaRPr lang="en-US" dirty="0" smtClean="0">
              <a:solidFill>
                <a:schemeClr val="tx2">
                  <a:lumMod val="75000"/>
                </a:schemeClr>
              </a:solidFill>
            </a:endParaRPr>
          </a:p>
        </p:txBody>
      </p:sp>
      <p:sp>
        <p:nvSpPr>
          <p:cNvPr id="18" name="TextBox 17"/>
          <p:cNvSpPr txBox="1"/>
          <p:nvPr/>
        </p:nvSpPr>
        <p:spPr>
          <a:xfrm>
            <a:off x="3371067" y="5227905"/>
            <a:ext cx="2544286" cy="923330"/>
          </a:xfrm>
          <a:prstGeom prst="rect">
            <a:avLst/>
          </a:prstGeom>
          <a:noFill/>
          <a:ln w="25400">
            <a:noFill/>
          </a:ln>
        </p:spPr>
        <p:txBody>
          <a:bodyPr wrap="none" rtlCol="0">
            <a:spAutoFit/>
          </a:bodyPr>
          <a:lstStyle/>
          <a:p>
            <a:pPr algn="ctr"/>
            <a:r>
              <a:rPr lang="el-GR" dirty="0" smtClean="0">
                <a:solidFill>
                  <a:schemeClr val="tx2">
                    <a:lumMod val="75000"/>
                  </a:schemeClr>
                </a:solidFill>
              </a:rPr>
              <a:t>Πολλαπλασιασμός</a:t>
            </a:r>
          </a:p>
          <a:p>
            <a:pPr algn="ctr"/>
            <a:r>
              <a:rPr lang="el-GR" dirty="0">
                <a:solidFill>
                  <a:schemeClr val="tx2">
                    <a:lumMod val="75000"/>
                  </a:schemeClr>
                </a:solidFill>
              </a:rPr>
              <a:t>ε</a:t>
            </a:r>
            <a:r>
              <a:rPr lang="el-GR" dirty="0" smtClean="0">
                <a:solidFill>
                  <a:schemeClr val="tx2">
                    <a:lumMod val="75000"/>
                  </a:schemeClr>
                </a:solidFill>
              </a:rPr>
              <a:t>νδοθηλιακών κυττάρων</a:t>
            </a:r>
          </a:p>
          <a:p>
            <a:pPr algn="ctr"/>
            <a:endParaRPr lang="en-US" dirty="0" smtClean="0">
              <a:solidFill>
                <a:schemeClr val="tx2">
                  <a:lumMod val="75000"/>
                </a:schemeClr>
              </a:solidFill>
            </a:endParaRPr>
          </a:p>
        </p:txBody>
      </p:sp>
      <p:sp>
        <p:nvSpPr>
          <p:cNvPr id="19" name="TextBox 18"/>
          <p:cNvSpPr txBox="1"/>
          <p:nvPr/>
        </p:nvSpPr>
        <p:spPr>
          <a:xfrm>
            <a:off x="6337278" y="4880540"/>
            <a:ext cx="1835433" cy="369332"/>
          </a:xfrm>
          <a:prstGeom prst="rect">
            <a:avLst/>
          </a:prstGeom>
          <a:noFill/>
          <a:ln w="25400">
            <a:noFill/>
          </a:ln>
        </p:spPr>
        <p:txBody>
          <a:bodyPr wrap="none" rtlCol="0">
            <a:spAutoFit/>
          </a:bodyPr>
          <a:lstStyle/>
          <a:p>
            <a:pPr algn="ctr"/>
            <a:r>
              <a:rPr lang="el-GR" dirty="0" smtClean="0">
                <a:solidFill>
                  <a:schemeClr val="tx2">
                    <a:lumMod val="75000"/>
                  </a:schemeClr>
                </a:solidFill>
              </a:rPr>
              <a:t>Οξειδωτικό στρες</a:t>
            </a:r>
            <a:endParaRPr lang="en-US" dirty="0" smtClean="0">
              <a:solidFill>
                <a:schemeClr val="tx2">
                  <a:lumMod val="75000"/>
                </a:schemeClr>
              </a:solidFill>
            </a:endParaRPr>
          </a:p>
        </p:txBody>
      </p:sp>
      <p:sp>
        <p:nvSpPr>
          <p:cNvPr id="17" name="Notched Right Arrow 16"/>
          <p:cNvSpPr/>
          <p:nvPr/>
        </p:nvSpPr>
        <p:spPr>
          <a:xfrm rot="5400000">
            <a:off x="4311142" y="2980690"/>
            <a:ext cx="691388" cy="484632"/>
          </a:xfrm>
          <a:prstGeom prst="notchedRightArrow">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23" name="Picture 22"/>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4" name="TextBox 23"/>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5" name="TextBox 24"/>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61862576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4" name="TextBox 13"/>
          <p:cNvSpPr txBox="1"/>
          <p:nvPr/>
        </p:nvSpPr>
        <p:spPr>
          <a:xfrm>
            <a:off x="241465" y="1356153"/>
            <a:ext cx="8819109" cy="461665"/>
          </a:xfrm>
          <a:prstGeom prst="rect">
            <a:avLst/>
          </a:prstGeom>
          <a:noFill/>
        </p:spPr>
        <p:txBody>
          <a:bodyPr wrap="square" rtlCol="0">
            <a:spAutoFit/>
          </a:bodyPr>
          <a:lstStyle/>
          <a:p>
            <a:pPr>
              <a:defRPr/>
            </a:pPr>
            <a:r>
              <a:rPr lang="el-GR" sz="2400">
                <a:solidFill>
                  <a:schemeClr val="tx2">
                    <a:lumMod val="75000"/>
                  </a:schemeClr>
                </a:solidFill>
                <a:effectLst>
                  <a:outerShdw blurRad="38100" dist="38100" dir="2700000" algn="tl">
                    <a:srgbClr val="DDDDDD"/>
                  </a:outerShdw>
                </a:effectLst>
              </a:rPr>
              <a:t>Ενδοθήλιο / ενδοθηλιακή ομοιόσταση &amp; ροή αίματος - τάση</a:t>
            </a:r>
            <a:endParaRPr lang="el-GR" sz="2400" dirty="0">
              <a:solidFill>
                <a:schemeClr val="tx2">
                  <a:lumMod val="75000"/>
                </a:schemeClr>
              </a:solidFill>
              <a:effectLst>
                <a:outerShdw blurRad="38100" dist="38100" dir="2700000" algn="tl">
                  <a:srgbClr val="DDDDDD"/>
                </a:outerShdw>
              </a:effectLst>
            </a:endParaRPr>
          </a:p>
        </p:txBody>
      </p:sp>
      <p:sp>
        <p:nvSpPr>
          <p:cNvPr id="17" name="TextBox 1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2" name="Text Box 4"/>
          <p:cNvSpPr txBox="1">
            <a:spLocks noChangeArrowheads="1"/>
          </p:cNvSpPr>
          <p:nvPr/>
        </p:nvSpPr>
        <p:spPr bwMode="auto">
          <a:xfrm>
            <a:off x="7264880" y="1155704"/>
            <a:ext cx="1905000" cy="317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US" sz="1400" dirty="0" smtClean="0">
                <a:latin typeface="+mn-lt"/>
              </a:rPr>
              <a:t>Kwark BR et al. EHJ 2014</a:t>
            </a:r>
            <a:endParaRPr lang="en-GB" sz="1400" dirty="0">
              <a:latin typeface="+mn-lt"/>
            </a:endParaRPr>
          </a:p>
        </p:txBody>
      </p:sp>
      <p:pic>
        <p:nvPicPr>
          <p:cNvPr id="4" name="Picture 3"/>
          <p:cNvPicPr>
            <a:picLocks noChangeAspect="1"/>
          </p:cNvPicPr>
          <p:nvPr/>
        </p:nvPicPr>
        <p:blipFill>
          <a:blip r:embed="rId2"/>
          <a:stretch>
            <a:fillRect/>
          </a:stretch>
        </p:blipFill>
        <p:spPr>
          <a:xfrm>
            <a:off x="1103460" y="1861671"/>
            <a:ext cx="5589440" cy="4911933"/>
          </a:xfrm>
          <a:prstGeom prst="rect">
            <a:avLst/>
          </a:prstGeom>
        </p:spPr>
      </p:pic>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9" name="Picture 18"/>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09681070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TextBox 9"/>
          <p:cNvSpPr txBox="1"/>
          <p:nvPr/>
        </p:nvSpPr>
        <p:spPr>
          <a:xfrm>
            <a:off x="6033648" y="1143004"/>
            <a:ext cx="3233703" cy="307777"/>
          </a:xfrm>
          <a:prstGeom prst="rect">
            <a:avLst/>
          </a:prstGeom>
          <a:noFill/>
        </p:spPr>
        <p:txBody>
          <a:bodyPr wrap="none" rtlCol="0">
            <a:spAutoFit/>
          </a:bodyPr>
          <a:lstStyle/>
          <a:p>
            <a:r>
              <a:rPr lang="en-US" sz="1400" i="1" dirty="0" smtClean="0"/>
              <a:t>McSweeney  SR et al. Hypertension 2015</a:t>
            </a:r>
            <a:endParaRPr lang="en-US" sz="1400" i="1" dirty="0"/>
          </a:p>
        </p:txBody>
      </p:sp>
      <p:sp>
        <p:nvSpPr>
          <p:cNvPr id="14" name="Text Box 7"/>
          <p:cNvSpPr txBox="1">
            <a:spLocks noChangeArrowheads="1"/>
          </p:cNvSpPr>
          <p:nvPr/>
        </p:nvSpPr>
        <p:spPr bwMode="auto">
          <a:xfrm>
            <a:off x="237412" y="1397701"/>
            <a:ext cx="8471414"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chemeClr val="tx2">
                    <a:lumMod val="75000"/>
                  </a:schemeClr>
                </a:solidFill>
                <a:effectLst>
                  <a:outerShdw blurRad="38100" dist="38100" dir="2700000" algn="tl">
                    <a:srgbClr val="DDDDDD"/>
                  </a:outerShdw>
                </a:effectLst>
                <a:latin typeface="+mn-lt"/>
              </a:rPr>
              <a:t>Ενδοθήλιο / ενδοθηλιακή ομοιόσταση &amp; ροή αίματος - τάση </a:t>
            </a:r>
            <a:endParaRPr lang="el-GR" sz="2400" dirty="0" smtClean="0">
              <a:solidFill>
                <a:schemeClr val="tx2">
                  <a:lumMod val="75000"/>
                </a:schemeClr>
              </a:solidFill>
              <a:effectLst>
                <a:outerShdw blurRad="38100" dist="38100" dir="2700000" algn="tl">
                  <a:srgbClr val="DDDDDD"/>
                </a:outerShdw>
              </a:effectLst>
              <a:latin typeface="Times New Roman" charset="0"/>
            </a:endParaRPr>
          </a:p>
        </p:txBody>
      </p:sp>
      <p:pic>
        <p:nvPicPr>
          <p:cNvPr id="4" name="Picture 3"/>
          <p:cNvPicPr>
            <a:picLocks noChangeAspect="1"/>
          </p:cNvPicPr>
          <p:nvPr/>
        </p:nvPicPr>
        <p:blipFill>
          <a:blip r:embed="rId3"/>
          <a:stretch>
            <a:fillRect/>
          </a:stretch>
        </p:blipFill>
        <p:spPr>
          <a:xfrm>
            <a:off x="812800" y="2218605"/>
            <a:ext cx="6362700" cy="4384978"/>
          </a:xfrm>
          <a:prstGeom prst="rect">
            <a:avLst/>
          </a:prstGeom>
        </p:spPr>
      </p:pic>
      <p:cxnSp>
        <p:nvCxnSpPr>
          <p:cNvPr id="12" name="Straight Connector 11"/>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7" name="Picture 16"/>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36717712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TextBox 9"/>
          <p:cNvSpPr txBox="1"/>
          <p:nvPr/>
        </p:nvSpPr>
        <p:spPr>
          <a:xfrm>
            <a:off x="6033648" y="1143004"/>
            <a:ext cx="3233703" cy="307777"/>
          </a:xfrm>
          <a:prstGeom prst="rect">
            <a:avLst/>
          </a:prstGeom>
          <a:noFill/>
        </p:spPr>
        <p:txBody>
          <a:bodyPr wrap="none" rtlCol="0">
            <a:spAutoFit/>
          </a:bodyPr>
          <a:lstStyle/>
          <a:p>
            <a:r>
              <a:rPr lang="en-US" sz="1400" i="1" dirty="0" smtClean="0"/>
              <a:t>McSweeney  SR et al. Hypertension 2015</a:t>
            </a:r>
            <a:endParaRPr lang="en-US" sz="1400" i="1" dirty="0"/>
          </a:p>
        </p:txBody>
      </p:sp>
      <p:pic>
        <p:nvPicPr>
          <p:cNvPr id="6" name="Picture 5"/>
          <p:cNvPicPr>
            <a:picLocks noChangeAspect="1"/>
          </p:cNvPicPr>
          <p:nvPr/>
        </p:nvPicPr>
        <p:blipFill>
          <a:blip r:embed="rId3"/>
          <a:stretch>
            <a:fillRect/>
          </a:stretch>
        </p:blipFill>
        <p:spPr>
          <a:xfrm>
            <a:off x="-3888" y="2374444"/>
            <a:ext cx="5740400" cy="3873956"/>
          </a:xfrm>
          <a:prstGeom prst="rect">
            <a:avLst/>
          </a:prstGeom>
        </p:spPr>
      </p:pic>
      <p:pic>
        <p:nvPicPr>
          <p:cNvPr id="2" name="Picture 1"/>
          <p:cNvPicPr>
            <a:picLocks noChangeAspect="1"/>
          </p:cNvPicPr>
          <p:nvPr/>
        </p:nvPicPr>
        <p:blipFill>
          <a:blip r:embed="rId4"/>
          <a:stretch>
            <a:fillRect/>
          </a:stretch>
        </p:blipFill>
        <p:spPr>
          <a:xfrm>
            <a:off x="5582954" y="2540000"/>
            <a:ext cx="3586164" cy="3699561"/>
          </a:xfrm>
          <a:prstGeom prst="rect">
            <a:avLst/>
          </a:prstGeom>
        </p:spPr>
      </p:pic>
      <p:sp>
        <p:nvSpPr>
          <p:cNvPr id="15" name="Text Box 7"/>
          <p:cNvSpPr txBox="1">
            <a:spLocks noChangeArrowheads="1"/>
          </p:cNvSpPr>
          <p:nvPr/>
        </p:nvSpPr>
        <p:spPr bwMode="auto">
          <a:xfrm>
            <a:off x="237412" y="1397701"/>
            <a:ext cx="8471414"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chemeClr val="tx2">
                    <a:lumMod val="75000"/>
                  </a:schemeClr>
                </a:solidFill>
                <a:effectLst>
                  <a:outerShdw blurRad="38100" dist="38100" dir="2700000" algn="tl">
                    <a:srgbClr val="DDDDDD"/>
                  </a:outerShdw>
                </a:effectLst>
                <a:latin typeface="+mn-lt"/>
              </a:rPr>
              <a:t>Ενδοθήλιο / ενδοθηλιακή ομοιόσταση &amp; ροή αίματος - τάση </a:t>
            </a:r>
            <a:endParaRPr lang="el-GR" sz="2400" dirty="0" smtClean="0">
              <a:solidFill>
                <a:schemeClr val="tx2">
                  <a:lumMod val="75000"/>
                </a:schemeClr>
              </a:solidFill>
              <a:effectLst>
                <a:outerShdw blurRad="38100" dist="38100" dir="2700000" algn="tl">
                  <a:srgbClr val="DDDDDD"/>
                </a:outerShdw>
              </a:effectLst>
              <a:latin typeface="Times New Roman" charset="0"/>
            </a:endParaRPr>
          </a:p>
        </p:txBody>
      </p:sp>
      <p:cxnSp>
        <p:nvCxnSpPr>
          <p:cNvPr id="14" name="Straight Connector 13"/>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7" name="Picture 16"/>
          <p:cNvPicPr/>
          <p:nvPr/>
        </p:nvPicPr>
        <p:blipFill>
          <a:blip r:embed="rId5">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50595352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TextBox 9"/>
          <p:cNvSpPr txBox="1"/>
          <p:nvPr/>
        </p:nvSpPr>
        <p:spPr>
          <a:xfrm>
            <a:off x="6759500" y="1143004"/>
            <a:ext cx="2384499" cy="307777"/>
          </a:xfrm>
          <a:prstGeom prst="rect">
            <a:avLst/>
          </a:prstGeom>
          <a:noFill/>
        </p:spPr>
        <p:txBody>
          <a:bodyPr wrap="none" rtlCol="0">
            <a:spAutoFit/>
          </a:bodyPr>
          <a:lstStyle/>
          <a:p>
            <a:r>
              <a:rPr lang="en-US" sz="1400" i="1" dirty="0" err="1" smtClean="0"/>
              <a:t>Lehoux</a:t>
            </a:r>
            <a:r>
              <a:rPr lang="en-US" sz="1400" i="1" dirty="0" smtClean="0"/>
              <a:t> S et al. J Int Med 2006</a:t>
            </a:r>
            <a:endParaRPr lang="en-US" sz="1400" i="1" dirty="0"/>
          </a:p>
        </p:txBody>
      </p:sp>
      <p:sp>
        <p:nvSpPr>
          <p:cNvPr id="15" name="Text Box 7"/>
          <p:cNvSpPr txBox="1">
            <a:spLocks noChangeArrowheads="1"/>
          </p:cNvSpPr>
          <p:nvPr/>
        </p:nvSpPr>
        <p:spPr bwMode="auto">
          <a:xfrm>
            <a:off x="237412" y="1397701"/>
            <a:ext cx="8471414"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chemeClr val="tx2">
                    <a:lumMod val="75000"/>
                  </a:schemeClr>
                </a:solidFill>
                <a:effectLst>
                  <a:outerShdw blurRad="38100" dist="38100" dir="2700000" algn="tl">
                    <a:srgbClr val="DDDDDD"/>
                  </a:outerShdw>
                </a:effectLst>
                <a:latin typeface="+mn-lt"/>
              </a:rPr>
              <a:t>Ενδοθήλιο / ενδοθηλιακή ομοιόσταση &amp; ροή αίματος - τάση </a:t>
            </a:r>
            <a:endParaRPr lang="el-GR" sz="2400" dirty="0" smtClean="0">
              <a:solidFill>
                <a:schemeClr val="tx2">
                  <a:lumMod val="75000"/>
                </a:schemeClr>
              </a:solidFill>
              <a:effectLst>
                <a:outerShdw blurRad="38100" dist="38100" dir="2700000" algn="tl">
                  <a:srgbClr val="DDDDDD"/>
                </a:outerShdw>
              </a:effectLst>
              <a:latin typeface="Times New Roman" charset="0"/>
            </a:endParaRPr>
          </a:p>
        </p:txBody>
      </p:sp>
      <p:pic>
        <p:nvPicPr>
          <p:cNvPr id="3" name="Picture 2"/>
          <p:cNvPicPr>
            <a:picLocks noChangeAspect="1"/>
          </p:cNvPicPr>
          <p:nvPr/>
        </p:nvPicPr>
        <p:blipFill>
          <a:blip r:embed="rId3"/>
          <a:stretch>
            <a:fillRect/>
          </a:stretch>
        </p:blipFill>
        <p:spPr>
          <a:xfrm>
            <a:off x="736600" y="1865929"/>
            <a:ext cx="7438312" cy="4758727"/>
          </a:xfrm>
          <a:prstGeom prst="rect">
            <a:avLst/>
          </a:prstGeom>
        </p:spPr>
      </p:pic>
      <p:cxnSp>
        <p:nvCxnSpPr>
          <p:cNvPr id="14" name="Straight Connector 13"/>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7" name="Picture 16"/>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52621274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TextBox 9"/>
          <p:cNvSpPr txBox="1"/>
          <p:nvPr/>
        </p:nvSpPr>
        <p:spPr>
          <a:xfrm>
            <a:off x="6759500" y="1143004"/>
            <a:ext cx="2384499" cy="307777"/>
          </a:xfrm>
          <a:prstGeom prst="rect">
            <a:avLst/>
          </a:prstGeom>
          <a:noFill/>
        </p:spPr>
        <p:txBody>
          <a:bodyPr wrap="none" rtlCol="0">
            <a:spAutoFit/>
          </a:bodyPr>
          <a:lstStyle/>
          <a:p>
            <a:r>
              <a:rPr lang="en-US" sz="1400" i="1" dirty="0" err="1" smtClean="0"/>
              <a:t>Lehoux</a:t>
            </a:r>
            <a:r>
              <a:rPr lang="en-US" sz="1400" i="1" dirty="0" smtClean="0"/>
              <a:t> S et al. J Int Med 2006</a:t>
            </a:r>
            <a:endParaRPr lang="en-US" sz="1400" i="1" dirty="0"/>
          </a:p>
        </p:txBody>
      </p:sp>
      <p:sp>
        <p:nvSpPr>
          <p:cNvPr id="15" name="Text Box 7"/>
          <p:cNvSpPr txBox="1">
            <a:spLocks noChangeArrowheads="1"/>
          </p:cNvSpPr>
          <p:nvPr/>
        </p:nvSpPr>
        <p:spPr bwMode="auto">
          <a:xfrm>
            <a:off x="237412" y="1397701"/>
            <a:ext cx="8471414"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chemeClr val="tx2">
                    <a:lumMod val="75000"/>
                  </a:schemeClr>
                </a:solidFill>
                <a:effectLst>
                  <a:outerShdw blurRad="38100" dist="38100" dir="2700000" algn="tl">
                    <a:srgbClr val="DDDDDD"/>
                  </a:outerShdw>
                </a:effectLst>
                <a:latin typeface="+mn-lt"/>
              </a:rPr>
              <a:t>Ενδοθήλιο / ενδοθηλιακή ομοιόσταση &amp; ροή αίματος - τάση </a:t>
            </a:r>
            <a:endParaRPr lang="el-GR" sz="2400" dirty="0" smtClean="0">
              <a:solidFill>
                <a:schemeClr val="tx2">
                  <a:lumMod val="75000"/>
                </a:schemeClr>
              </a:solidFill>
              <a:effectLst>
                <a:outerShdw blurRad="38100" dist="38100" dir="2700000" algn="tl">
                  <a:srgbClr val="DDDDDD"/>
                </a:outerShdw>
              </a:effectLst>
              <a:latin typeface="Times New Roman" charset="0"/>
            </a:endParaRPr>
          </a:p>
        </p:txBody>
      </p:sp>
      <p:pic>
        <p:nvPicPr>
          <p:cNvPr id="2" name="Picture 1"/>
          <p:cNvPicPr>
            <a:picLocks noChangeAspect="1"/>
          </p:cNvPicPr>
          <p:nvPr/>
        </p:nvPicPr>
        <p:blipFill>
          <a:blip r:embed="rId3"/>
          <a:stretch>
            <a:fillRect/>
          </a:stretch>
        </p:blipFill>
        <p:spPr>
          <a:xfrm>
            <a:off x="0" y="2298700"/>
            <a:ext cx="9144000" cy="4216946"/>
          </a:xfrm>
          <a:prstGeom prst="rect">
            <a:avLst/>
          </a:prstGeom>
        </p:spPr>
      </p:pic>
      <p:sp>
        <p:nvSpPr>
          <p:cNvPr id="3" name="Oval 2"/>
          <p:cNvSpPr/>
          <p:nvPr/>
        </p:nvSpPr>
        <p:spPr>
          <a:xfrm>
            <a:off x="0" y="6489700"/>
            <a:ext cx="342900" cy="3683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2" name="Straight Connector 11"/>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7" name="Picture 16"/>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83992112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8 - TextBox"/>
          <p:cNvSpPr txBox="1"/>
          <p:nvPr/>
        </p:nvSpPr>
        <p:spPr>
          <a:xfrm>
            <a:off x="1145598" y="4620554"/>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          INFLAMMATION</a:t>
            </a:r>
            <a:endParaRPr lang="el-GR" b="1" dirty="0"/>
          </a:p>
        </p:txBody>
      </p:sp>
      <p:sp>
        <p:nvSpPr>
          <p:cNvPr id="13" name="2 - Στρογγυλεμένο ορθογώνιο"/>
          <p:cNvSpPr/>
          <p:nvPr/>
        </p:nvSpPr>
        <p:spPr>
          <a:xfrm>
            <a:off x="1117936" y="5911680"/>
            <a:ext cx="7806966" cy="648072"/>
          </a:xfrm>
          <a:prstGeom prst="roundRect">
            <a:avLst/>
          </a:prstGeom>
          <a:solidFill>
            <a:srgbClr val="FF6600"/>
          </a:solid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000" b="1" dirty="0" smtClean="0">
                <a:solidFill>
                  <a:schemeClr val="bg1"/>
                </a:solidFill>
              </a:rPr>
              <a:t>Endothelial dysfunction</a:t>
            </a:r>
            <a:endParaRPr lang="el-GR" sz="3000" b="1" dirty="0">
              <a:solidFill>
                <a:schemeClr val="bg1"/>
              </a:solidFill>
            </a:endParaRPr>
          </a:p>
        </p:txBody>
      </p:sp>
      <p:sp>
        <p:nvSpPr>
          <p:cNvPr id="14" name="21 - Μισοφέγγαρο"/>
          <p:cNvSpPr/>
          <p:nvPr/>
        </p:nvSpPr>
        <p:spPr>
          <a:xfrm rot="5400000">
            <a:off x="4413427" y="-3116160"/>
            <a:ext cx="1431080" cy="7699186"/>
          </a:xfrm>
          <a:prstGeom prst="moon">
            <a:avLst>
              <a:gd name="adj" fmla="val 65847"/>
            </a:avLst>
          </a:prstGeom>
          <a:solidFill>
            <a:srgbClr val="FF0000"/>
          </a:solidFill>
        </p:spPr>
        <p:style>
          <a:lnRef idx="1">
            <a:schemeClr val="accent6"/>
          </a:lnRef>
          <a:fillRef idx="2">
            <a:schemeClr val="accent6"/>
          </a:fillRef>
          <a:effectRef idx="1">
            <a:schemeClr val="accent6"/>
          </a:effectRef>
          <a:fontRef idx="minor">
            <a:schemeClr val="dk1"/>
          </a:fontRef>
        </p:style>
        <p:txBody>
          <a:bodyPr vert="vert270" rtlCol="0" anchor="ctr"/>
          <a:lstStyle/>
          <a:p>
            <a:pPr algn="ctr"/>
            <a:r>
              <a:rPr lang="en-US" sz="3000" dirty="0">
                <a:solidFill>
                  <a:schemeClr val="bg1"/>
                </a:solidFill>
              </a:rPr>
              <a:t>Arterial disease</a:t>
            </a:r>
            <a:endParaRPr lang="el-GR" sz="3000" dirty="0">
              <a:solidFill>
                <a:schemeClr val="bg1"/>
              </a:solidFill>
            </a:endParaRPr>
          </a:p>
        </p:txBody>
      </p:sp>
      <p:sp>
        <p:nvSpPr>
          <p:cNvPr id="7" name="Right Arrow Callout 6"/>
          <p:cNvSpPr/>
          <p:nvPr/>
        </p:nvSpPr>
        <p:spPr>
          <a:xfrm>
            <a:off x="608108" y="1878296"/>
            <a:ext cx="2897465" cy="948091"/>
          </a:xfrm>
          <a:prstGeom prst="righ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Acute inflammation</a:t>
            </a:r>
            <a:endParaRPr lang="en-US" dirty="0"/>
          </a:p>
        </p:txBody>
      </p:sp>
      <p:sp>
        <p:nvSpPr>
          <p:cNvPr id="8" name="Right Arrow Callout 7"/>
          <p:cNvSpPr/>
          <p:nvPr/>
        </p:nvSpPr>
        <p:spPr>
          <a:xfrm>
            <a:off x="3640074" y="1878296"/>
            <a:ext cx="3031245" cy="948091"/>
          </a:xfrm>
          <a:prstGeom prst="righ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Acute endothelial dysfunction</a:t>
            </a:r>
            <a:endParaRPr lang="en-US" dirty="0"/>
          </a:p>
        </p:txBody>
      </p:sp>
      <p:sp>
        <p:nvSpPr>
          <p:cNvPr id="9" name="TextBox 8"/>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Tree>
    <p:extLst>
      <p:ext uri="{BB962C8B-B14F-4D97-AF65-F5344CB8AC3E}">
        <p14:creationId xmlns:p14="http://schemas.microsoft.com/office/powerpoint/2010/main" val="17203414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9003E-6 -3.83689E-6 L 0.00191 0.12628 " pathEditMode="relative" rAng="0" ptsTypes="AA">
                                      <p:cBhvr>
                                        <p:cTn id="6" dur="2000" fill="hold"/>
                                        <p:tgtEl>
                                          <p:spTgt spid="12"/>
                                        </p:tgtEl>
                                        <p:attrNameLst>
                                          <p:attrName>ppt_x</p:attrName>
                                          <p:attrName>ppt_y</p:attrName>
                                        </p:attrNameLst>
                                      </p:cBhvr>
                                      <p:rCtr x="87" y="6302"/>
                                    </p:animMotion>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Rectangle 9"/>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4" name="TextBox 13"/>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5" name="TextBox 14"/>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15660924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8 - TextBox"/>
          <p:cNvSpPr txBox="1"/>
          <p:nvPr/>
        </p:nvSpPr>
        <p:spPr>
          <a:xfrm>
            <a:off x="1163484" y="5479178"/>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          INFLAMMATION</a:t>
            </a:r>
            <a:endParaRPr lang="el-GR" b="1" dirty="0"/>
          </a:p>
        </p:txBody>
      </p:sp>
      <p:sp>
        <p:nvSpPr>
          <p:cNvPr id="13" name="2 - Στρογγυλεμένο ορθογώνιο"/>
          <p:cNvSpPr/>
          <p:nvPr/>
        </p:nvSpPr>
        <p:spPr>
          <a:xfrm>
            <a:off x="1117936" y="5911680"/>
            <a:ext cx="7806966" cy="648072"/>
          </a:xfrm>
          <a:prstGeom prst="roundRect">
            <a:avLst/>
          </a:prstGeom>
          <a:solidFill>
            <a:srgbClr val="FF6600"/>
          </a:solid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000" b="1" dirty="0" smtClean="0">
                <a:solidFill>
                  <a:schemeClr val="bg1"/>
                </a:solidFill>
              </a:rPr>
              <a:t>Endothelial dysfunction</a:t>
            </a:r>
            <a:endParaRPr lang="el-GR" sz="3000" b="1" dirty="0">
              <a:solidFill>
                <a:schemeClr val="bg1"/>
              </a:solidFill>
            </a:endParaRPr>
          </a:p>
        </p:txBody>
      </p:sp>
      <p:sp>
        <p:nvSpPr>
          <p:cNvPr id="14" name="21 - Μισοφέγγαρο"/>
          <p:cNvSpPr/>
          <p:nvPr/>
        </p:nvSpPr>
        <p:spPr>
          <a:xfrm rot="5400000">
            <a:off x="4413427" y="-3116160"/>
            <a:ext cx="1431080" cy="7699186"/>
          </a:xfrm>
          <a:prstGeom prst="moon">
            <a:avLst>
              <a:gd name="adj" fmla="val 65847"/>
            </a:avLst>
          </a:prstGeom>
          <a:solidFill>
            <a:srgbClr val="FF0000"/>
          </a:solidFill>
        </p:spPr>
        <p:style>
          <a:lnRef idx="1">
            <a:schemeClr val="accent6"/>
          </a:lnRef>
          <a:fillRef idx="2">
            <a:schemeClr val="accent6"/>
          </a:fillRef>
          <a:effectRef idx="1">
            <a:schemeClr val="accent6"/>
          </a:effectRef>
          <a:fontRef idx="minor">
            <a:schemeClr val="dk1"/>
          </a:fontRef>
        </p:style>
        <p:txBody>
          <a:bodyPr vert="vert270" rtlCol="0" anchor="ctr"/>
          <a:lstStyle/>
          <a:p>
            <a:pPr algn="ctr"/>
            <a:r>
              <a:rPr lang="en-US" sz="3000" dirty="0">
                <a:solidFill>
                  <a:schemeClr val="bg1"/>
                </a:solidFill>
              </a:rPr>
              <a:t>Arterial disease</a:t>
            </a:r>
            <a:endParaRPr lang="el-GR" sz="3000" dirty="0">
              <a:solidFill>
                <a:schemeClr val="bg1"/>
              </a:solidFill>
            </a:endParaRPr>
          </a:p>
        </p:txBody>
      </p:sp>
      <p:sp>
        <p:nvSpPr>
          <p:cNvPr id="5" name="Right Arrow Callout 4"/>
          <p:cNvSpPr/>
          <p:nvPr/>
        </p:nvSpPr>
        <p:spPr>
          <a:xfrm>
            <a:off x="608108" y="1878296"/>
            <a:ext cx="2897465" cy="948091"/>
          </a:xfrm>
          <a:prstGeom prst="righ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Acute inflammation</a:t>
            </a:r>
            <a:endParaRPr lang="en-US" dirty="0"/>
          </a:p>
        </p:txBody>
      </p:sp>
      <p:sp>
        <p:nvSpPr>
          <p:cNvPr id="6" name="Right Arrow Callout 5"/>
          <p:cNvSpPr/>
          <p:nvPr/>
        </p:nvSpPr>
        <p:spPr>
          <a:xfrm>
            <a:off x="3640074" y="1878296"/>
            <a:ext cx="3031245" cy="948091"/>
          </a:xfrm>
          <a:prstGeom prst="righ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Acute endothelial dysfunction</a:t>
            </a:r>
            <a:endParaRPr lang="en-US" dirty="0"/>
          </a:p>
        </p:txBody>
      </p:sp>
      <p:sp>
        <p:nvSpPr>
          <p:cNvPr id="7" name="Rectangle 6"/>
          <p:cNvSpPr/>
          <p:nvPr/>
        </p:nvSpPr>
        <p:spPr>
          <a:xfrm>
            <a:off x="6814404" y="1878296"/>
            <a:ext cx="2065415" cy="94809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Trigger of cardiovascular events</a:t>
            </a:r>
            <a:endParaRPr lang="en-US" dirty="0"/>
          </a:p>
        </p:txBody>
      </p:sp>
      <p:sp>
        <p:nvSpPr>
          <p:cNvPr id="8" name="TextBox 7"/>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Tree>
    <p:extLst>
      <p:ext uri="{BB962C8B-B14F-4D97-AF65-F5344CB8AC3E}">
        <p14:creationId xmlns:p14="http://schemas.microsoft.com/office/powerpoint/2010/main" val="904879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658" y="3099180"/>
            <a:ext cx="6045325" cy="3009900"/>
          </a:xfrm>
          <a:prstGeom prst="rect">
            <a:avLst/>
          </a:prstGeom>
        </p:spPr>
      </p:pic>
      <p:pic>
        <p:nvPicPr>
          <p:cNvPr id="6" name="Picture 5"/>
          <p:cNvPicPr>
            <a:picLocks noChangeAspect="1"/>
          </p:cNvPicPr>
          <p:nvPr/>
        </p:nvPicPr>
        <p:blipFill>
          <a:blip r:embed="rId3"/>
          <a:stretch>
            <a:fillRect/>
          </a:stretch>
        </p:blipFill>
        <p:spPr>
          <a:xfrm>
            <a:off x="5533110" y="3394140"/>
            <a:ext cx="3409643" cy="2565400"/>
          </a:xfrm>
          <a:prstGeom prst="rect">
            <a:avLst/>
          </a:prstGeom>
        </p:spPr>
      </p:pic>
      <p:sp>
        <p:nvSpPr>
          <p:cNvPr id="12" name="TextBox 11"/>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pic>
        <p:nvPicPr>
          <p:cNvPr id="13" name="Picture 12"/>
          <p:cNvPicPr>
            <a:picLocks noChangeAspect="1"/>
          </p:cNvPicPr>
          <p:nvPr/>
        </p:nvPicPr>
        <p:blipFill>
          <a:blip r:embed="rId4"/>
          <a:stretch>
            <a:fillRect/>
          </a:stretch>
        </p:blipFill>
        <p:spPr>
          <a:xfrm>
            <a:off x="0" y="1947965"/>
            <a:ext cx="6129715" cy="1151215"/>
          </a:xfrm>
          <a:prstGeom prst="rect">
            <a:avLst/>
          </a:prstGeom>
        </p:spPr>
      </p:pic>
      <p:sp>
        <p:nvSpPr>
          <p:cNvPr id="15" name="Text Box 7"/>
          <p:cNvSpPr txBox="1">
            <a:spLocks noChangeArrowheads="1"/>
          </p:cNvSpPr>
          <p:nvPr/>
        </p:nvSpPr>
        <p:spPr bwMode="auto">
          <a:xfrm>
            <a:off x="237412" y="1397701"/>
            <a:ext cx="8471414"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chemeClr val="tx2">
                    <a:lumMod val="75000"/>
                  </a:schemeClr>
                </a:solidFill>
                <a:effectLst>
                  <a:outerShdw blurRad="38100" dist="38100" dir="2700000" algn="tl">
                    <a:srgbClr val="DDDDDD"/>
                  </a:outerShdw>
                </a:effectLst>
                <a:latin typeface="+mn-lt"/>
              </a:rPr>
              <a:t>Ενδοθήλιο / ενδοθηλιακή δυσλειτουργία &amp; οξεία φλεγμονή</a:t>
            </a:r>
            <a:endParaRPr lang="el-GR" sz="2400" dirty="0" smtClean="0">
              <a:solidFill>
                <a:schemeClr val="tx2">
                  <a:lumMod val="75000"/>
                </a:schemeClr>
              </a:solidFill>
              <a:effectLst>
                <a:outerShdw blurRad="38100" dist="38100" dir="2700000" algn="tl">
                  <a:srgbClr val="DDDDDD"/>
                </a:outerShdw>
              </a:effectLst>
              <a:latin typeface="Times New Roman" charset="0"/>
            </a:endParaRPr>
          </a:p>
        </p:txBody>
      </p:sp>
      <p:sp>
        <p:nvSpPr>
          <p:cNvPr id="16" name="TextBox 15"/>
          <p:cNvSpPr txBox="1"/>
          <p:nvPr/>
        </p:nvSpPr>
        <p:spPr>
          <a:xfrm>
            <a:off x="6338448" y="1130304"/>
            <a:ext cx="2832990" cy="307777"/>
          </a:xfrm>
          <a:prstGeom prst="rect">
            <a:avLst/>
          </a:prstGeom>
          <a:noFill/>
        </p:spPr>
        <p:txBody>
          <a:bodyPr wrap="none" rtlCol="0">
            <a:spAutoFit/>
          </a:bodyPr>
          <a:lstStyle/>
          <a:p>
            <a:r>
              <a:rPr lang="en-US" sz="1400" i="1" dirty="0" smtClean="0"/>
              <a:t>Hignorani AD et al. Circulation 2000</a:t>
            </a:r>
            <a:endParaRPr lang="en-US" sz="1400" i="1" dirty="0"/>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9" name="Picture 18"/>
          <p:cNvPicPr/>
          <p:nvPr/>
        </p:nvPicPr>
        <p:blipFill>
          <a:blip r:embed="rId5">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73339958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pic>
        <p:nvPicPr>
          <p:cNvPr id="11" name="Picture 10"/>
          <p:cNvPicPr>
            <a:picLocks noChangeAspect="1"/>
          </p:cNvPicPr>
          <p:nvPr/>
        </p:nvPicPr>
        <p:blipFill>
          <a:blip r:embed="rId2"/>
          <a:stretch>
            <a:fillRect/>
          </a:stretch>
        </p:blipFill>
        <p:spPr>
          <a:xfrm>
            <a:off x="762001" y="3324827"/>
            <a:ext cx="4698999" cy="3533172"/>
          </a:xfrm>
          <a:prstGeom prst="rect">
            <a:avLst/>
          </a:prstGeom>
        </p:spPr>
      </p:pic>
      <p:pic>
        <p:nvPicPr>
          <p:cNvPr id="12" name="Picture 11"/>
          <p:cNvPicPr>
            <a:picLocks noChangeAspect="1"/>
          </p:cNvPicPr>
          <p:nvPr/>
        </p:nvPicPr>
        <p:blipFill>
          <a:blip r:embed="rId3"/>
          <a:stretch>
            <a:fillRect/>
          </a:stretch>
        </p:blipFill>
        <p:spPr>
          <a:xfrm>
            <a:off x="6129715" y="1714500"/>
            <a:ext cx="2723452" cy="4597399"/>
          </a:xfrm>
          <a:prstGeom prst="rect">
            <a:avLst/>
          </a:prstGeom>
        </p:spPr>
      </p:pic>
      <p:pic>
        <p:nvPicPr>
          <p:cNvPr id="14" name="Picture 13"/>
          <p:cNvPicPr>
            <a:picLocks noChangeAspect="1"/>
          </p:cNvPicPr>
          <p:nvPr/>
        </p:nvPicPr>
        <p:blipFill>
          <a:blip r:embed="rId4"/>
          <a:stretch>
            <a:fillRect/>
          </a:stretch>
        </p:blipFill>
        <p:spPr>
          <a:xfrm>
            <a:off x="0" y="1947965"/>
            <a:ext cx="6129715" cy="1151215"/>
          </a:xfrm>
          <a:prstGeom prst="rect">
            <a:avLst/>
          </a:prstGeom>
        </p:spPr>
      </p:pic>
      <p:sp>
        <p:nvSpPr>
          <p:cNvPr id="15" name="Text Box 7"/>
          <p:cNvSpPr txBox="1">
            <a:spLocks noChangeArrowheads="1"/>
          </p:cNvSpPr>
          <p:nvPr/>
        </p:nvSpPr>
        <p:spPr bwMode="auto">
          <a:xfrm>
            <a:off x="237412" y="1397701"/>
            <a:ext cx="8471414"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chemeClr val="tx2">
                    <a:lumMod val="75000"/>
                  </a:schemeClr>
                </a:solidFill>
                <a:effectLst>
                  <a:outerShdw blurRad="38100" dist="38100" dir="2700000" algn="tl">
                    <a:srgbClr val="DDDDDD"/>
                  </a:outerShdw>
                </a:effectLst>
                <a:latin typeface="+mn-lt"/>
              </a:rPr>
              <a:t>Ενδοθήλιο / ενδοθηλιακή δυσλειτουργία &amp; οξεία φλεγμονή</a:t>
            </a:r>
            <a:endParaRPr lang="el-GR" sz="2400" dirty="0" smtClean="0">
              <a:solidFill>
                <a:schemeClr val="tx2">
                  <a:lumMod val="75000"/>
                </a:schemeClr>
              </a:solidFill>
              <a:effectLst>
                <a:outerShdw blurRad="38100" dist="38100" dir="2700000" algn="tl">
                  <a:srgbClr val="DDDDDD"/>
                </a:outerShdw>
              </a:effectLst>
              <a:latin typeface="Times New Roman" charset="0"/>
            </a:endParaRPr>
          </a:p>
        </p:txBody>
      </p:sp>
      <p:sp>
        <p:nvSpPr>
          <p:cNvPr id="16" name="TextBox 15"/>
          <p:cNvSpPr txBox="1"/>
          <p:nvPr/>
        </p:nvSpPr>
        <p:spPr>
          <a:xfrm>
            <a:off x="6338448" y="1130304"/>
            <a:ext cx="2832990" cy="307777"/>
          </a:xfrm>
          <a:prstGeom prst="rect">
            <a:avLst/>
          </a:prstGeom>
          <a:noFill/>
        </p:spPr>
        <p:txBody>
          <a:bodyPr wrap="none" rtlCol="0">
            <a:spAutoFit/>
          </a:bodyPr>
          <a:lstStyle/>
          <a:p>
            <a:r>
              <a:rPr lang="en-US" sz="1400" i="1" dirty="0" smtClean="0"/>
              <a:t>Hignorani AD et al. Circulation 2000</a:t>
            </a:r>
            <a:endParaRPr lang="en-US" sz="1400" i="1" dirty="0"/>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9" name="Picture 18"/>
          <p:cNvPicPr/>
          <p:nvPr/>
        </p:nvPicPr>
        <p:blipFill>
          <a:blip r:embed="rId5">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58554394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8 - TextBox"/>
          <p:cNvSpPr txBox="1"/>
          <p:nvPr/>
        </p:nvSpPr>
        <p:spPr>
          <a:xfrm>
            <a:off x="1163484" y="5479178"/>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          INFLAMMATION</a:t>
            </a:r>
            <a:endParaRPr lang="el-GR" b="1" dirty="0"/>
          </a:p>
        </p:txBody>
      </p:sp>
      <p:sp>
        <p:nvSpPr>
          <p:cNvPr id="13" name="2 - Στρογγυλεμένο ορθογώνιο"/>
          <p:cNvSpPr/>
          <p:nvPr/>
        </p:nvSpPr>
        <p:spPr>
          <a:xfrm>
            <a:off x="1117936" y="5911680"/>
            <a:ext cx="7806966" cy="648072"/>
          </a:xfrm>
          <a:prstGeom prst="roundRect">
            <a:avLst/>
          </a:prstGeom>
          <a:solidFill>
            <a:srgbClr val="FF6600"/>
          </a:solid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000" b="1" dirty="0" smtClean="0">
                <a:solidFill>
                  <a:schemeClr val="bg1"/>
                </a:solidFill>
              </a:rPr>
              <a:t>Endothelial dysfunction</a:t>
            </a:r>
            <a:endParaRPr lang="el-GR" sz="3000" b="1" dirty="0">
              <a:solidFill>
                <a:schemeClr val="bg1"/>
              </a:solidFill>
            </a:endParaRPr>
          </a:p>
        </p:txBody>
      </p:sp>
      <p:sp>
        <p:nvSpPr>
          <p:cNvPr id="14" name="21 - Μισοφέγγαρο"/>
          <p:cNvSpPr/>
          <p:nvPr/>
        </p:nvSpPr>
        <p:spPr>
          <a:xfrm rot="5400000">
            <a:off x="4413427" y="-3116160"/>
            <a:ext cx="1431080" cy="7699186"/>
          </a:xfrm>
          <a:prstGeom prst="moon">
            <a:avLst>
              <a:gd name="adj" fmla="val 65847"/>
            </a:avLst>
          </a:prstGeom>
          <a:solidFill>
            <a:srgbClr val="FF0000"/>
          </a:solidFill>
        </p:spPr>
        <p:style>
          <a:lnRef idx="1">
            <a:schemeClr val="accent6"/>
          </a:lnRef>
          <a:fillRef idx="2">
            <a:schemeClr val="accent6"/>
          </a:fillRef>
          <a:effectRef idx="1">
            <a:schemeClr val="accent6"/>
          </a:effectRef>
          <a:fontRef idx="minor">
            <a:schemeClr val="dk1"/>
          </a:fontRef>
        </p:style>
        <p:txBody>
          <a:bodyPr vert="vert270" rtlCol="0" anchor="ctr"/>
          <a:lstStyle/>
          <a:p>
            <a:pPr algn="ctr"/>
            <a:r>
              <a:rPr lang="en-US" sz="3000" dirty="0">
                <a:solidFill>
                  <a:schemeClr val="bg1"/>
                </a:solidFill>
              </a:rPr>
              <a:t>Arterial disease</a:t>
            </a:r>
            <a:endParaRPr lang="el-GR" sz="3000" dirty="0">
              <a:solidFill>
                <a:schemeClr val="bg1"/>
              </a:solidFill>
            </a:endParaRPr>
          </a:p>
        </p:txBody>
      </p:sp>
      <p:sp>
        <p:nvSpPr>
          <p:cNvPr id="5" name="Right Arrow Callout 4"/>
          <p:cNvSpPr/>
          <p:nvPr/>
        </p:nvSpPr>
        <p:spPr>
          <a:xfrm>
            <a:off x="608108" y="1878296"/>
            <a:ext cx="2897465" cy="948091"/>
          </a:xfrm>
          <a:prstGeom prst="righ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Acute inflammation</a:t>
            </a:r>
            <a:endParaRPr lang="en-US" dirty="0"/>
          </a:p>
        </p:txBody>
      </p:sp>
      <p:sp>
        <p:nvSpPr>
          <p:cNvPr id="6" name="Right Arrow Callout 5"/>
          <p:cNvSpPr/>
          <p:nvPr/>
        </p:nvSpPr>
        <p:spPr>
          <a:xfrm>
            <a:off x="3640074" y="1878296"/>
            <a:ext cx="3031245" cy="948091"/>
          </a:xfrm>
          <a:prstGeom prst="righ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Acute endothelial dysfunction</a:t>
            </a:r>
            <a:endParaRPr lang="en-US" dirty="0"/>
          </a:p>
        </p:txBody>
      </p:sp>
      <p:sp>
        <p:nvSpPr>
          <p:cNvPr id="7" name="Rectangle 6"/>
          <p:cNvSpPr/>
          <p:nvPr/>
        </p:nvSpPr>
        <p:spPr>
          <a:xfrm>
            <a:off x="6814404" y="1878296"/>
            <a:ext cx="2065415" cy="94809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Trigger of cardiovascular events</a:t>
            </a:r>
            <a:endParaRPr lang="en-US" dirty="0"/>
          </a:p>
        </p:txBody>
      </p:sp>
      <p:sp>
        <p:nvSpPr>
          <p:cNvPr id="8" name="Right Arrow Callout 7"/>
          <p:cNvSpPr/>
          <p:nvPr/>
        </p:nvSpPr>
        <p:spPr>
          <a:xfrm>
            <a:off x="599534" y="3426291"/>
            <a:ext cx="2897465" cy="948090"/>
          </a:xfrm>
          <a:prstGeom prst="righ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Chronic /intermittent  inflammation</a:t>
            </a:r>
            <a:endParaRPr lang="en-US" dirty="0"/>
          </a:p>
        </p:txBody>
      </p:sp>
      <p:sp>
        <p:nvSpPr>
          <p:cNvPr id="9" name="Right Arrow Callout 8"/>
          <p:cNvSpPr/>
          <p:nvPr/>
        </p:nvSpPr>
        <p:spPr>
          <a:xfrm>
            <a:off x="3640074" y="3426292"/>
            <a:ext cx="3031245" cy="948090"/>
          </a:xfrm>
          <a:prstGeom prst="righ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Sustained/intermittent endothelial dysfunction</a:t>
            </a:r>
            <a:endParaRPr lang="en-US" sz="1600" dirty="0"/>
          </a:p>
        </p:txBody>
      </p:sp>
      <p:sp>
        <p:nvSpPr>
          <p:cNvPr id="10" name="Rectangle 9"/>
          <p:cNvSpPr/>
          <p:nvPr/>
        </p:nvSpPr>
        <p:spPr>
          <a:xfrm>
            <a:off x="6814404" y="3426291"/>
            <a:ext cx="2065415" cy="94809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Acceleration of atheromatosis / arteriosclerosis</a:t>
            </a:r>
            <a:endParaRPr lang="en-US" dirty="0"/>
          </a:p>
        </p:txBody>
      </p:sp>
      <p:sp>
        <p:nvSpPr>
          <p:cNvPr id="11" name="TextBox 10"/>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Tree>
    <p:extLst>
      <p:ext uri="{BB962C8B-B14F-4D97-AF65-F5344CB8AC3E}">
        <p14:creationId xmlns:p14="http://schemas.microsoft.com/office/powerpoint/2010/main" val="33196671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4" name="Text Box 4"/>
          <p:cNvSpPr txBox="1">
            <a:spLocks noChangeArrowheads="1"/>
          </p:cNvSpPr>
          <p:nvPr/>
        </p:nvSpPr>
        <p:spPr bwMode="auto">
          <a:xfrm>
            <a:off x="6029161" y="1161722"/>
            <a:ext cx="3116057" cy="307777"/>
          </a:xfrm>
          <a:prstGeom prst="rect">
            <a:avLst/>
          </a:prstGeom>
          <a:noFill/>
          <a:ln>
            <a:noFill/>
          </a:ln>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i="1" dirty="0" err="1">
                <a:latin typeface="+mn-lt"/>
              </a:rPr>
              <a:t>Linke</a:t>
            </a:r>
            <a:r>
              <a:rPr lang="en-US" sz="1400" i="1" dirty="0">
                <a:latin typeface="+mn-lt"/>
              </a:rPr>
              <a:t> et </a:t>
            </a:r>
            <a:r>
              <a:rPr lang="en-US" sz="1400" i="1" dirty="0" smtClean="0">
                <a:latin typeface="+mn-lt"/>
              </a:rPr>
              <a:t>al</a:t>
            </a:r>
            <a:r>
              <a:rPr lang="el-GR" sz="1400" i="1" dirty="0" smtClean="0">
                <a:latin typeface="+mn-lt"/>
              </a:rPr>
              <a:t>. </a:t>
            </a:r>
            <a:r>
              <a:rPr lang="en-US" sz="1400" i="1" dirty="0" smtClean="0">
                <a:latin typeface="+mn-lt"/>
              </a:rPr>
              <a:t>Frontiers </a:t>
            </a:r>
            <a:r>
              <a:rPr lang="en-US" sz="1400" i="1" dirty="0">
                <a:latin typeface="+mn-lt"/>
              </a:rPr>
              <a:t>in </a:t>
            </a:r>
            <a:r>
              <a:rPr lang="en-US" sz="1400" i="1" dirty="0" smtClean="0">
                <a:latin typeface="+mn-lt"/>
              </a:rPr>
              <a:t>Bioscience</a:t>
            </a:r>
            <a:r>
              <a:rPr lang="el-GR" sz="1400" i="1" dirty="0" smtClean="0">
                <a:latin typeface="+mn-lt"/>
              </a:rPr>
              <a:t>, 2008</a:t>
            </a:r>
            <a:endParaRPr lang="el-GR" sz="1400" i="1" dirty="0">
              <a:latin typeface="+mn-lt"/>
            </a:endParaRPr>
          </a:p>
        </p:txBody>
      </p:sp>
      <p:sp>
        <p:nvSpPr>
          <p:cNvPr id="10" name="TextBox 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pic>
        <p:nvPicPr>
          <p:cNvPr id="3" name="Picture 2"/>
          <p:cNvPicPr>
            <a:picLocks noChangeAspect="1"/>
          </p:cNvPicPr>
          <p:nvPr/>
        </p:nvPicPr>
        <p:blipFill>
          <a:blip r:embed="rId3"/>
          <a:stretch>
            <a:fillRect/>
          </a:stretch>
        </p:blipFill>
        <p:spPr>
          <a:xfrm>
            <a:off x="1347553" y="1993900"/>
            <a:ext cx="5993047" cy="4868603"/>
          </a:xfrm>
          <a:prstGeom prst="rect">
            <a:avLst/>
          </a:prstGeom>
        </p:spPr>
      </p:pic>
      <p:sp>
        <p:nvSpPr>
          <p:cNvPr id="12" name="Text Box 7"/>
          <p:cNvSpPr txBox="1">
            <a:spLocks noChangeArrowheads="1"/>
          </p:cNvSpPr>
          <p:nvPr/>
        </p:nvSpPr>
        <p:spPr bwMode="auto">
          <a:xfrm>
            <a:off x="237412" y="1397701"/>
            <a:ext cx="8471414"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chemeClr val="tx2">
                    <a:lumMod val="75000"/>
                  </a:schemeClr>
                </a:solidFill>
                <a:effectLst>
                  <a:outerShdw blurRad="38100" dist="38100" dir="2700000" algn="tl">
                    <a:srgbClr val="DDDDDD"/>
                  </a:outerShdw>
                </a:effectLst>
                <a:latin typeface="+mn-lt"/>
              </a:rPr>
              <a:t>Ενδοθήλιο / αναστροφή ενδοθηλιακής δυσλειτουργίας</a:t>
            </a:r>
            <a:endParaRPr lang="el-GR" sz="2400" dirty="0" smtClean="0">
              <a:solidFill>
                <a:schemeClr val="tx2">
                  <a:lumMod val="75000"/>
                </a:schemeClr>
              </a:solidFill>
              <a:effectLst>
                <a:outerShdw blurRad="38100" dist="38100" dir="2700000" algn="tl">
                  <a:srgbClr val="DDDDDD"/>
                </a:outerShdw>
              </a:effectLst>
              <a:latin typeface="Times New Roman" charset="0"/>
            </a:endParaRPr>
          </a:p>
        </p:txBody>
      </p:sp>
      <p:cxnSp>
        <p:nvCxnSpPr>
          <p:cNvPr id="13" name="Straight Connector 12"/>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6" name="TextBox 15"/>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7" name="TextBox 16"/>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82498754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pic>
        <p:nvPicPr>
          <p:cNvPr id="2" name="Picture 1"/>
          <p:cNvPicPr>
            <a:picLocks noChangeAspect="1"/>
          </p:cNvPicPr>
          <p:nvPr/>
        </p:nvPicPr>
        <p:blipFill>
          <a:blip r:embed="rId2"/>
          <a:stretch>
            <a:fillRect/>
          </a:stretch>
        </p:blipFill>
        <p:spPr>
          <a:xfrm>
            <a:off x="440266" y="1981210"/>
            <a:ext cx="7242262" cy="4216084"/>
          </a:xfrm>
          <a:prstGeom prst="rect">
            <a:avLst/>
          </a:prstGeom>
        </p:spPr>
      </p:pic>
      <p:sp>
        <p:nvSpPr>
          <p:cNvPr id="10" name="TextBox 9"/>
          <p:cNvSpPr txBox="1"/>
          <p:nvPr/>
        </p:nvSpPr>
        <p:spPr>
          <a:xfrm>
            <a:off x="2988818" y="1133285"/>
            <a:ext cx="6267586" cy="307777"/>
          </a:xfrm>
          <a:prstGeom prst="rect">
            <a:avLst/>
          </a:prstGeom>
          <a:noFill/>
        </p:spPr>
        <p:txBody>
          <a:bodyPr wrap="none" rtlCol="0">
            <a:spAutoFit/>
          </a:bodyPr>
          <a:lstStyle/>
          <a:p>
            <a:r>
              <a:rPr lang="en-US" sz="1400" i="1" dirty="0" smtClean="0"/>
              <a:t>ESC-Working Group on peripheral Circulation, Eur J </a:t>
            </a:r>
            <a:r>
              <a:rPr lang="en-US" sz="1400" i="1" dirty="0" err="1" smtClean="0"/>
              <a:t>Cardiovasc</a:t>
            </a:r>
            <a:r>
              <a:rPr lang="en-US" sz="1400" i="1" dirty="0" smtClean="0"/>
              <a:t> </a:t>
            </a:r>
            <a:r>
              <a:rPr lang="en-US" sz="1400" i="1" dirty="0" err="1" smtClean="0"/>
              <a:t>Prev</a:t>
            </a:r>
            <a:r>
              <a:rPr lang="en-US" sz="1400" i="1" dirty="0" smtClean="0"/>
              <a:t> &amp; Rehab, 2011</a:t>
            </a:r>
            <a:endParaRPr lang="en-US" sz="1400" i="1" dirty="0"/>
          </a:p>
        </p:txBody>
      </p:sp>
      <p:sp>
        <p:nvSpPr>
          <p:cNvPr id="9" name="TextBox 8"/>
          <p:cNvSpPr txBox="1"/>
          <p:nvPr/>
        </p:nvSpPr>
        <p:spPr>
          <a:xfrm>
            <a:off x="241465" y="1356153"/>
            <a:ext cx="8819109" cy="830997"/>
          </a:xfrm>
          <a:prstGeom prst="rect">
            <a:avLst/>
          </a:prstGeom>
          <a:noFill/>
        </p:spPr>
        <p:txBody>
          <a:bodyPr wrap="square" rtlCol="0">
            <a:spAutoFit/>
          </a:bodyPr>
          <a:lstStyle/>
          <a:p>
            <a:r>
              <a:rPr lang="el-GR" sz="2400" dirty="0" smtClean="0">
                <a:solidFill>
                  <a:schemeClr val="tx2">
                    <a:lumMod val="75000"/>
                  </a:schemeClr>
                </a:solidFill>
              </a:rPr>
              <a:t>Ενδοθήλιο / μέθοδοι εκτίμησης σε ανθρώπους της ενδοθηλιακής λειτουργίας</a:t>
            </a:r>
            <a:endParaRPr lang="el-GR" sz="2400" dirty="0">
              <a:solidFill>
                <a:schemeClr val="tx2">
                  <a:lumMod val="75000"/>
                </a:schemeClr>
              </a:solidFill>
            </a:endParaRPr>
          </a:p>
        </p:txBody>
      </p:sp>
      <p:cxnSp>
        <p:nvCxnSpPr>
          <p:cNvPr id="14" name="Straight Connector 13"/>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6" name="Picture 15"/>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7" name="TextBox 16"/>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8" name="TextBox 17"/>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54260610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TextBox 9"/>
          <p:cNvSpPr txBox="1"/>
          <p:nvPr/>
        </p:nvSpPr>
        <p:spPr>
          <a:xfrm>
            <a:off x="2988818" y="1133285"/>
            <a:ext cx="6267586" cy="307777"/>
          </a:xfrm>
          <a:prstGeom prst="rect">
            <a:avLst/>
          </a:prstGeom>
          <a:noFill/>
        </p:spPr>
        <p:txBody>
          <a:bodyPr wrap="none" rtlCol="0">
            <a:spAutoFit/>
          </a:bodyPr>
          <a:lstStyle/>
          <a:p>
            <a:r>
              <a:rPr lang="en-US" sz="1400" i="1" dirty="0" smtClean="0"/>
              <a:t>ESC-Working Group on peripheral Circulation, Eur J </a:t>
            </a:r>
            <a:r>
              <a:rPr lang="en-US" sz="1400" i="1" dirty="0" err="1" smtClean="0"/>
              <a:t>Cardiovasc</a:t>
            </a:r>
            <a:r>
              <a:rPr lang="en-US" sz="1400" i="1" dirty="0" smtClean="0"/>
              <a:t> </a:t>
            </a:r>
            <a:r>
              <a:rPr lang="en-US" sz="1400" i="1" dirty="0" err="1" smtClean="0"/>
              <a:t>Prev</a:t>
            </a:r>
            <a:r>
              <a:rPr lang="en-US" sz="1400" i="1" dirty="0" smtClean="0"/>
              <a:t> &amp; Rehab, 2011</a:t>
            </a:r>
            <a:endParaRPr lang="en-US" sz="1400" i="1" dirty="0"/>
          </a:p>
        </p:txBody>
      </p:sp>
      <p:pic>
        <p:nvPicPr>
          <p:cNvPr id="12" name="Picture 11"/>
          <p:cNvPicPr>
            <a:picLocks noChangeAspect="1"/>
          </p:cNvPicPr>
          <p:nvPr/>
        </p:nvPicPr>
        <p:blipFill>
          <a:blip r:embed="rId2"/>
          <a:stretch>
            <a:fillRect/>
          </a:stretch>
        </p:blipFill>
        <p:spPr>
          <a:xfrm>
            <a:off x="767484" y="2523972"/>
            <a:ext cx="7738533" cy="4060726"/>
          </a:xfrm>
          <a:prstGeom prst="rect">
            <a:avLst/>
          </a:prstGeom>
        </p:spPr>
      </p:pic>
      <p:sp>
        <p:nvSpPr>
          <p:cNvPr id="14" name="TextBox 13"/>
          <p:cNvSpPr txBox="1"/>
          <p:nvPr/>
        </p:nvSpPr>
        <p:spPr>
          <a:xfrm>
            <a:off x="241465" y="1356153"/>
            <a:ext cx="8819109" cy="1169551"/>
          </a:xfrm>
          <a:prstGeom prst="rect">
            <a:avLst/>
          </a:prstGeom>
          <a:noFill/>
        </p:spPr>
        <p:txBody>
          <a:bodyPr wrap="square" rtlCol="0">
            <a:spAutoFit/>
          </a:bodyPr>
          <a:lstStyle/>
          <a:p>
            <a:r>
              <a:rPr lang="el-GR" sz="2400" dirty="0" smtClean="0">
                <a:solidFill>
                  <a:schemeClr val="tx2">
                    <a:lumMod val="75000"/>
                  </a:schemeClr>
                </a:solidFill>
              </a:rPr>
              <a:t>Ενδοδήλιο / μέθοδοι εκτίμησης σε ανθρώπους της ενδοθηλιακής λειτουργίας /</a:t>
            </a:r>
            <a:r>
              <a:rPr lang="en-US" sz="2400" dirty="0" smtClean="0">
                <a:solidFill>
                  <a:schemeClr val="tx2">
                    <a:lumMod val="75000"/>
                  </a:schemeClr>
                </a:solidFill>
              </a:rPr>
              <a:t> </a:t>
            </a:r>
            <a:r>
              <a:rPr lang="el-GR" sz="2200" dirty="0" smtClean="0">
                <a:solidFill>
                  <a:schemeClr val="accent2">
                    <a:lumMod val="75000"/>
                  </a:schemeClr>
                </a:solidFill>
              </a:rPr>
              <a:t>βιοδείκτες της αιματικής κυκλοφορίας και αγγειοδραστικών τεχνικών</a:t>
            </a:r>
            <a:endParaRPr lang="el-GR" sz="2000" dirty="0">
              <a:solidFill>
                <a:schemeClr val="tx2">
                  <a:lumMod val="75000"/>
                </a:schemeClr>
              </a:solidFill>
            </a:endParaRPr>
          </a:p>
        </p:txBody>
      </p:sp>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68493395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TextBox 9"/>
          <p:cNvSpPr txBox="1"/>
          <p:nvPr/>
        </p:nvSpPr>
        <p:spPr>
          <a:xfrm>
            <a:off x="2988818" y="1133285"/>
            <a:ext cx="6267586" cy="307777"/>
          </a:xfrm>
          <a:prstGeom prst="rect">
            <a:avLst/>
          </a:prstGeom>
          <a:noFill/>
        </p:spPr>
        <p:txBody>
          <a:bodyPr wrap="none" rtlCol="0">
            <a:spAutoFit/>
          </a:bodyPr>
          <a:lstStyle/>
          <a:p>
            <a:r>
              <a:rPr lang="en-US" sz="1400" i="1" dirty="0" smtClean="0"/>
              <a:t>ESC-Working Group on peripheral Circulation, Eur J </a:t>
            </a:r>
            <a:r>
              <a:rPr lang="en-US" sz="1400" i="1" dirty="0" err="1" smtClean="0"/>
              <a:t>Cardiovasc</a:t>
            </a:r>
            <a:r>
              <a:rPr lang="en-US" sz="1400" i="1" dirty="0" smtClean="0"/>
              <a:t> </a:t>
            </a:r>
            <a:r>
              <a:rPr lang="en-US" sz="1400" i="1" dirty="0" err="1" smtClean="0"/>
              <a:t>Prev</a:t>
            </a:r>
            <a:r>
              <a:rPr lang="en-US" sz="1400" i="1" dirty="0" smtClean="0"/>
              <a:t> &amp; Rehab, 2011</a:t>
            </a:r>
            <a:endParaRPr lang="en-US" sz="1400" i="1" dirty="0"/>
          </a:p>
        </p:txBody>
      </p:sp>
      <p:sp>
        <p:nvSpPr>
          <p:cNvPr id="14" name="TextBox 13"/>
          <p:cNvSpPr txBox="1"/>
          <p:nvPr/>
        </p:nvSpPr>
        <p:spPr>
          <a:xfrm>
            <a:off x="241465" y="1356153"/>
            <a:ext cx="8819109" cy="3970318"/>
          </a:xfrm>
          <a:prstGeom prst="rect">
            <a:avLst/>
          </a:prstGeom>
          <a:noFill/>
        </p:spPr>
        <p:txBody>
          <a:bodyPr wrap="square" rtlCol="0">
            <a:spAutoFit/>
          </a:bodyPr>
          <a:lstStyle/>
          <a:p>
            <a:r>
              <a:rPr lang="el-GR" sz="2400" dirty="0" smtClean="0">
                <a:solidFill>
                  <a:schemeClr val="tx2">
                    <a:lumMod val="75000"/>
                  </a:schemeClr>
                </a:solidFill>
              </a:rPr>
              <a:t>Ενδοδήλιο / μέθοδοι εκτίμησης σε ανθρώπους της ενδοθηλιακής λειτουργίας /</a:t>
            </a:r>
            <a:r>
              <a:rPr lang="en-US" sz="2400" dirty="0" smtClean="0">
                <a:solidFill>
                  <a:schemeClr val="tx2">
                    <a:lumMod val="75000"/>
                  </a:schemeClr>
                </a:solidFill>
              </a:rPr>
              <a:t> </a:t>
            </a:r>
            <a:r>
              <a:rPr lang="el-GR" sz="2200" dirty="0" smtClean="0">
                <a:solidFill>
                  <a:schemeClr val="accent2">
                    <a:lumMod val="75000"/>
                  </a:schemeClr>
                </a:solidFill>
              </a:rPr>
              <a:t>βιοδείκτες της αιματικής κυκλοφορίας και αγγειοδραστικών τεχνικών</a:t>
            </a:r>
          </a:p>
          <a:p>
            <a:endParaRPr lang="el-GR" sz="2200" dirty="0">
              <a:solidFill>
                <a:schemeClr val="accent2">
                  <a:lumMod val="75000"/>
                </a:schemeClr>
              </a:solidFill>
            </a:endParaRPr>
          </a:p>
          <a:p>
            <a:pPr marL="342900" indent="-342900">
              <a:buFont typeface="Courier New"/>
              <a:buChar char="o"/>
            </a:pPr>
            <a:r>
              <a:rPr lang="en-US" sz="2000" dirty="0">
                <a:solidFill>
                  <a:schemeClr val="tx2">
                    <a:lumMod val="75000"/>
                  </a:schemeClr>
                </a:solidFill>
              </a:rPr>
              <a:t>Flow-mediated vasodilatation (FMD, brachial artery - macrocirculation)</a:t>
            </a:r>
          </a:p>
          <a:p>
            <a:r>
              <a:rPr lang="en-US" sz="2000" dirty="0">
                <a:solidFill>
                  <a:srgbClr val="953735"/>
                </a:solidFill>
              </a:rPr>
              <a:t>      </a:t>
            </a:r>
            <a:r>
              <a:rPr lang="el-GR" sz="2000" dirty="0">
                <a:solidFill>
                  <a:srgbClr val="953735"/>
                </a:solidFill>
              </a:rPr>
              <a:t>Από τη ροή εξαρτώμενη αγγειοδιαστολή</a:t>
            </a:r>
            <a:endParaRPr lang="en-US" sz="2000" dirty="0">
              <a:solidFill>
                <a:schemeClr val="tx2">
                  <a:lumMod val="75000"/>
                </a:schemeClr>
              </a:solidFill>
            </a:endParaRPr>
          </a:p>
          <a:p>
            <a:pPr marL="342900" indent="-342900">
              <a:buFont typeface="Courier New"/>
              <a:buChar char="o"/>
            </a:pPr>
            <a:r>
              <a:rPr lang="en-US" sz="2000" dirty="0">
                <a:solidFill>
                  <a:schemeClr val="tx2">
                    <a:lumMod val="75000"/>
                  </a:schemeClr>
                </a:solidFill>
              </a:rPr>
              <a:t>Venous occlusive plethysmography (VOP, forearm </a:t>
            </a:r>
            <a:r>
              <a:rPr lang="el-GR" sz="2000" dirty="0">
                <a:solidFill>
                  <a:schemeClr val="tx2">
                    <a:lumMod val="75000"/>
                  </a:schemeClr>
                </a:solidFill>
              </a:rPr>
              <a:t>- </a:t>
            </a:r>
            <a:r>
              <a:rPr lang="en-US" sz="2000" dirty="0">
                <a:solidFill>
                  <a:schemeClr val="tx2">
                    <a:lumMod val="75000"/>
                  </a:schemeClr>
                </a:solidFill>
              </a:rPr>
              <a:t>microcirculation)</a:t>
            </a:r>
          </a:p>
          <a:p>
            <a:r>
              <a:rPr lang="en-US" sz="2000" dirty="0">
                <a:solidFill>
                  <a:schemeClr val="accent2">
                    <a:lumMod val="75000"/>
                  </a:schemeClr>
                </a:solidFill>
              </a:rPr>
              <a:t>      </a:t>
            </a:r>
            <a:r>
              <a:rPr lang="el-GR" sz="2000" dirty="0">
                <a:solidFill>
                  <a:schemeClr val="accent2">
                    <a:lumMod val="75000"/>
                  </a:schemeClr>
                </a:solidFill>
              </a:rPr>
              <a:t>Φλεβοαποφρακτική πληθυσμογραφία</a:t>
            </a:r>
            <a:endParaRPr lang="el-GR" sz="2000" dirty="0">
              <a:solidFill>
                <a:schemeClr val="tx2">
                  <a:lumMod val="75000"/>
                </a:schemeClr>
              </a:solidFill>
            </a:endParaRPr>
          </a:p>
          <a:p>
            <a:pPr marL="342900" indent="-342900">
              <a:buFont typeface="Courier New"/>
              <a:buChar char="o"/>
            </a:pPr>
            <a:r>
              <a:rPr lang="en-US" sz="2000" dirty="0">
                <a:solidFill>
                  <a:schemeClr val="tx2">
                    <a:lumMod val="75000"/>
                  </a:schemeClr>
                </a:solidFill>
              </a:rPr>
              <a:t>Laser doppler flowmetry (LDF, skin microcirculation)</a:t>
            </a:r>
          </a:p>
          <a:p>
            <a:pPr marL="342900" indent="-342900">
              <a:buFont typeface="Courier New"/>
              <a:buChar char="o"/>
            </a:pPr>
            <a:r>
              <a:rPr lang="en-US" sz="2000" dirty="0">
                <a:solidFill>
                  <a:schemeClr val="tx2">
                    <a:lumMod val="75000"/>
                  </a:schemeClr>
                </a:solidFill>
              </a:rPr>
              <a:t>Pulse wave analysis (PWA)</a:t>
            </a:r>
          </a:p>
          <a:p>
            <a:pPr marL="342900" indent="-342900">
              <a:buFont typeface="Courier New"/>
              <a:buChar char="o"/>
            </a:pPr>
            <a:r>
              <a:rPr lang="en-US" sz="2000" dirty="0">
                <a:solidFill>
                  <a:schemeClr val="tx2">
                    <a:lumMod val="75000"/>
                  </a:schemeClr>
                </a:solidFill>
              </a:rPr>
              <a:t>Peripheral arterial tonometry (PAT)</a:t>
            </a:r>
            <a:endParaRPr lang="el-GR" sz="2000" dirty="0">
              <a:solidFill>
                <a:schemeClr val="tx2">
                  <a:lumMod val="75000"/>
                </a:schemeClr>
              </a:solidFill>
            </a:endParaRPr>
          </a:p>
          <a:p>
            <a:endParaRPr lang="el-GR" sz="2000" dirty="0">
              <a:solidFill>
                <a:schemeClr val="tx2">
                  <a:lumMod val="75000"/>
                </a:schemeClr>
              </a:solidFill>
            </a:endParaRPr>
          </a:p>
        </p:txBody>
      </p:sp>
      <p:cxnSp>
        <p:nvCxnSpPr>
          <p:cNvPr id="15" name="Straight Connector 14"/>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7" name="Picture 16"/>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47819571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ChangeArrowheads="1"/>
          </p:cNvSpPr>
          <p:nvPr/>
        </p:nvSpPr>
        <p:spPr bwMode="auto">
          <a:xfrm>
            <a:off x="2662238" y="857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101378" name="Picture 3" descr="NE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20" y="2631567"/>
            <a:ext cx="3088214" cy="41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U_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3867" y="2802703"/>
            <a:ext cx="4696177" cy="352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1" name="TextBox 10"/>
          <p:cNvSpPr txBox="1"/>
          <p:nvPr/>
        </p:nvSpPr>
        <p:spPr>
          <a:xfrm>
            <a:off x="2988818" y="1133285"/>
            <a:ext cx="6267586" cy="307777"/>
          </a:xfrm>
          <a:prstGeom prst="rect">
            <a:avLst/>
          </a:prstGeom>
          <a:noFill/>
        </p:spPr>
        <p:txBody>
          <a:bodyPr wrap="none" rtlCol="0">
            <a:spAutoFit/>
          </a:bodyPr>
          <a:lstStyle/>
          <a:p>
            <a:r>
              <a:rPr lang="en-US" sz="1400" i="1" dirty="0" smtClean="0"/>
              <a:t>ESC-Working Group on peripheral Circulation, Eur J </a:t>
            </a:r>
            <a:r>
              <a:rPr lang="en-US" sz="1400" i="1" dirty="0" err="1" smtClean="0"/>
              <a:t>Cardiovasc</a:t>
            </a:r>
            <a:r>
              <a:rPr lang="en-US" sz="1400" i="1" dirty="0" smtClean="0"/>
              <a:t> </a:t>
            </a:r>
            <a:r>
              <a:rPr lang="en-US" sz="1400" i="1" dirty="0" err="1" smtClean="0"/>
              <a:t>Prev</a:t>
            </a:r>
            <a:r>
              <a:rPr lang="en-US" sz="1400" i="1" dirty="0" smtClean="0"/>
              <a:t> &amp; Rehab, 2011</a:t>
            </a:r>
            <a:endParaRPr lang="en-US" sz="1400" i="1" dirty="0"/>
          </a:p>
        </p:txBody>
      </p:sp>
      <p:sp>
        <p:nvSpPr>
          <p:cNvPr id="12" name="TextBox 11"/>
          <p:cNvSpPr txBox="1"/>
          <p:nvPr/>
        </p:nvSpPr>
        <p:spPr>
          <a:xfrm>
            <a:off x="241465" y="1356153"/>
            <a:ext cx="8819109" cy="830997"/>
          </a:xfrm>
          <a:prstGeom prst="rect">
            <a:avLst/>
          </a:prstGeom>
          <a:noFill/>
        </p:spPr>
        <p:txBody>
          <a:bodyPr wrap="square" rtlCol="0">
            <a:spAutoFit/>
          </a:bodyPr>
          <a:lstStyle/>
          <a:p>
            <a:r>
              <a:rPr lang="el-GR" sz="2400" dirty="0" smtClean="0">
                <a:solidFill>
                  <a:schemeClr val="tx2">
                    <a:lumMod val="75000"/>
                  </a:schemeClr>
                </a:solidFill>
              </a:rPr>
              <a:t>Ενδοθήλιο / μέθοδοι εκτίμησης </a:t>
            </a:r>
            <a:r>
              <a:rPr lang="en-US" sz="2400" dirty="0" smtClean="0">
                <a:solidFill>
                  <a:schemeClr val="tx2">
                    <a:lumMod val="75000"/>
                  </a:schemeClr>
                </a:solidFill>
              </a:rPr>
              <a:t>in-vivo </a:t>
            </a:r>
            <a:r>
              <a:rPr lang="el-GR" sz="2400" dirty="0" smtClean="0">
                <a:solidFill>
                  <a:schemeClr val="tx2">
                    <a:lumMod val="75000"/>
                  </a:schemeClr>
                </a:solidFill>
              </a:rPr>
              <a:t>σε ανθρώπους της ενδοθηλιακής λειτουργίας /</a:t>
            </a:r>
            <a:r>
              <a:rPr lang="en-US" sz="2400" dirty="0" smtClean="0">
                <a:solidFill>
                  <a:schemeClr val="tx2">
                    <a:lumMod val="75000"/>
                  </a:schemeClr>
                </a:solidFill>
              </a:rPr>
              <a:t> </a:t>
            </a:r>
            <a:r>
              <a:rPr lang="en-US" sz="2000" dirty="0" smtClean="0">
                <a:solidFill>
                  <a:srgbClr val="953735"/>
                </a:solidFill>
              </a:rPr>
              <a:t>Flow-mediated vasodilatation (FMD</a:t>
            </a:r>
            <a:r>
              <a:rPr lang="el-GR" sz="2000" dirty="0" smtClean="0">
                <a:solidFill>
                  <a:srgbClr val="953735"/>
                </a:solidFill>
              </a:rPr>
              <a:t>)</a:t>
            </a:r>
            <a:endParaRPr lang="el-GR" sz="2000" dirty="0">
              <a:solidFill>
                <a:srgbClr val="953735"/>
              </a:solidFill>
            </a:endParaRPr>
          </a:p>
        </p:txBody>
      </p:sp>
      <p:cxnSp>
        <p:nvCxnSpPr>
          <p:cNvPr id="14" name="Straight Connector 13"/>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6" name="Picture 15"/>
          <p:cNvPicPr/>
          <p:nvPr/>
        </p:nvPicPr>
        <p:blipFill>
          <a:blip r:embed="rId5">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7" name="TextBox 16"/>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8" name="TextBox 17"/>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10057773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521" name="Object 2"/>
          <p:cNvGraphicFramePr>
            <a:graphicFrameLocks noChangeAspect="1"/>
          </p:cNvGraphicFramePr>
          <p:nvPr>
            <p:extLst>
              <p:ext uri="{D42A27DB-BD31-4B8C-83A1-F6EECF244321}">
                <p14:modId xmlns:p14="http://schemas.microsoft.com/office/powerpoint/2010/main" val="3304529131"/>
              </p:ext>
            </p:extLst>
          </p:nvPr>
        </p:nvGraphicFramePr>
        <p:xfrm>
          <a:off x="31985" y="2235189"/>
          <a:ext cx="4556949" cy="2929467"/>
        </p:xfrm>
        <a:graphic>
          <a:graphicData uri="http://schemas.openxmlformats.org/presentationml/2006/ole">
            <mc:AlternateContent xmlns:mc="http://schemas.openxmlformats.org/markup-compatibility/2006">
              <mc:Choice xmlns:v="urn:schemas-microsoft-com:vml" Requires="v">
                <p:oleObj spid="_x0000_s4490" name="Έγγραφο εικόνας" r:id="rId4" imgW="6903720" imgH="4434840" progId="Imaging.Document">
                  <p:embed/>
                </p:oleObj>
              </mc:Choice>
              <mc:Fallback>
                <p:oleObj name="Έγγραφο εικόνας" r:id="rId4" imgW="6903720" imgH="4434840" progId="Imaging.Documen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85" y="2235189"/>
                        <a:ext cx="4556949" cy="2929467"/>
                      </a:xfrm>
                      <a:prstGeom prst="rect">
                        <a:avLst/>
                      </a:prstGeom>
                      <a:noFill/>
                      <a:ln>
                        <a:noFill/>
                      </a:ln>
                      <a:effectLst/>
                    </p:spPr>
                  </p:pic>
                </p:oleObj>
              </mc:Fallback>
            </mc:AlternateContent>
          </a:graphicData>
        </a:graphic>
      </p:graphicFrame>
      <p:pic>
        <p:nvPicPr>
          <p:cNvPr id="5" name="Picture 2"/>
          <p:cNvPicPr>
            <a:picLocks noChangeAspect="1" noChangeArrowheads="1"/>
          </p:cNvPicPr>
          <p:nvPr/>
        </p:nvPicPr>
        <p:blipFill>
          <a:blip r:embed="rId6">
            <a:lum bright="-34000" contrast="20000"/>
            <a:extLst>
              <a:ext uri="{28A0092B-C50C-407E-A947-70E740481C1C}">
                <a14:useLocalDpi xmlns:a14="http://schemas.microsoft.com/office/drawing/2010/main" val="0"/>
              </a:ext>
            </a:extLst>
          </a:blip>
          <a:srcRect/>
          <a:stretch>
            <a:fillRect/>
          </a:stretch>
        </p:blipFill>
        <p:spPr bwMode="auto">
          <a:xfrm>
            <a:off x="4758267" y="2963333"/>
            <a:ext cx="4113567" cy="283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7078124" y="5453599"/>
            <a:ext cx="22339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l-GR" sz="2000" dirty="0" smtClean="0">
                <a:solidFill>
                  <a:schemeClr val="tx2">
                    <a:lumMod val="75000"/>
                  </a:schemeClr>
                </a:solidFill>
                <a:latin typeface="+mj-lt"/>
              </a:rPr>
              <a:t>0</a:t>
            </a:r>
            <a:r>
              <a:rPr lang="en-US" sz="2000" dirty="0" smtClean="0">
                <a:solidFill>
                  <a:schemeClr val="tx2">
                    <a:lumMod val="75000"/>
                  </a:schemeClr>
                </a:solidFill>
                <a:latin typeface="+mj-lt"/>
              </a:rPr>
              <a:t>.</a:t>
            </a:r>
            <a:r>
              <a:rPr lang="el-GR" sz="2000" dirty="0" smtClean="0">
                <a:solidFill>
                  <a:schemeClr val="tx2">
                    <a:lumMod val="75000"/>
                  </a:schemeClr>
                </a:solidFill>
                <a:latin typeface="+mj-lt"/>
              </a:rPr>
              <a:t>2 %</a:t>
            </a:r>
            <a:r>
              <a:rPr lang="en-US" sz="2000" dirty="0" smtClean="0">
                <a:solidFill>
                  <a:schemeClr val="tx2">
                    <a:lumMod val="75000"/>
                  </a:schemeClr>
                </a:solidFill>
                <a:latin typeface="+mj-lt"/>
              </a:rPr>
              <a:t> </a:t>
            </a:r>
            <a:r>
              <a:rPr lang="el-GR" sz="2000" dirty="0" smtClean="0">
                <a:solidFill>
                  <a:schemeClr val="tx2">
                    <a:lumMod val="75000"/>
                  </a:schemeClr>
                </a:solidFill>
                <a:latin typeface="+mj-lt"/>
              </a:rPr>
              <a:t>ml</a:t>
            </a:r>
            <a:r>
              <a:rPr lang="el-GR" sz="2000" dirty="0">
                <a:solidFill>
                  <a:schemeClr val="tx2">
                    <a:lumMod val="75000"/>
                  </a:schemeClr>
                </a:solidFill>
                <a:latin typeface="+mj-lt"/>
              </a:rPr>
              <a:t>/cm</a:t>
            </a:r>
          </a:p>
        </p:txBody>
      </p:sp>
      <p:sp>
        <p:nvSpPr>
          <p:cNvPr id="13" name="TextBox 12"/>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2988818" y="1133285"/>
            <a:ext cx="6267586" cy="307777"/>
          </a:xfrm>
          <a:prstGeom prst="rect">
            <a:avLst/>
          </a:prstGeom>
          <a:noFill/>
        </p:spPr>
        <p:txBody>
          <a:bodyPr wrap="none" rtlCol="0">
            <a:spAutoFit/>
          </a:bodyPr>
          <a:lstStyle/>
          <a:p>
            <a:r>
              <a:rPr lang="en-US" sz="1400" i="1" dirty="0" smtClean="0"/>
              <a:t>ESC-Working Group on peripheral Circulation, Eur J </a:t>
            </a:r>
            <a:r>
              <a:rPr lang="en-US" sz="1400" i="1" dirty="0" err="1" smtClean="0"/>
              <a:t>Cardiovasc</a:t>
            </a:r>
            <a:r>
              <a:rPr lang="en-US" sz="1400" i="1" dirty="0" smtClean="0"/>
              <a:t> </a:t>
            </a:r>
            <a:r>
              <a:rPr lang="en-US" sz="1400" i="1" dirty="0" err="1" smtClean="0"/>
              <a:t>Prev</a:t>
            </a:r>
            <a:r>
              <a:rPr lang="en-US" sz="1400" i="1" dirty="0" smtClean="0"/>
              <a:t> &amp; Rehab, 2011</a:t>
            </a:r>
            <a:endParaRPr lang="en-US" sz="1400" i="1" dirty="0"/>
          </a:p>
        </p:txBody>
      </p:sp>
      <p:sp>
        <p:nvSpPr>
          <p:cNvPr id="15" name="TextBox 14"/>
          <p:cNvSpPr txBox="1"/>
          <p:nvPr/>
        </p:nvSpPr>
        <p:spPr>
          <a:xfrm>
            <a:off x="241465" y="1356153"/>
            <a:ext cx="8819109" cy="830997"/>
          </a:xfrm>
          <a:prstGeom prst="rect">
            <a:avLst/>
          </a:prstGeom>
          <a:noFill/>
        </p:spPr>
        <p:txBody>
          <a:bodyPr wrap="square" rtlCol="0">
            <a:spAutoFit/>
          </a:bodyPr>
          <a:lstStyle/>
          <a:p>
            <a:r>
              <a:rPr lang="el-GR" sz="2400" dirty="0" smtClean="0">
                <a:solidFill>
                  <a:schemeClr val="tx2">
                    <a:lumMod val="75000"/>
                  </a:schemeClr>
                </a:solidFill>
              </a:rPr>
              <a:t>Ενδοθήλιο / μέθοδοι εκτίμησης </a:t>
            </a:r>
            <a:r>
              <a:rPr lang="en-US" sz="2400" dirty="0" smtClean="0">
                <a:solidFill>
                  <a:schemeClr val="tx2">
                    <a:lumMod val="75000"/>
                  </a:schemeClr>
                </a:solidFill>
              </a:rPr>
              <a:t>in-vivo </a:t>
            </a:r>
            <a:r>
              <a:rPr lang="el-GR" sz="2400" dirty="0" smtClean="0">
                <a:solidFill>
                  <a:schemeClr val="tx2">
                    <a:lumMod val="75000"/>
                  </a:schemeClr>
                </a:solidFill>
              </a:rPr>
              <a:t>σε ανθρώπους της ενδοθηλιακής λειτουργίας /</a:t>
            </a:r>
            <a:r>
              <a:rPr lang="en-US" sz="2400" dirty="0" smtClean="0">
                <a:solidFill>
                  <a:schemeClr val="tx2">
                    <a:lumMod val="75000"/>
                  </a:schemeClr>
                </a:solidFill>
              </a:rPr>
              <a:t> </a:t>
            </a:r>
            <a:r>
              <a:rPr lang="en-US" sz="2000" dirty="0">
                <a:solidFill>
                  <a:srgbClr val="953735"/>
                </a:solidFill>
              </a:rPr>
              <a:t>Venous occlusive plethysmography </a:t>
            </a:r>
            <a:r>
              <a:rPr lang="en-US" sz="2000" dirty="0" smtClean="0">
                <a:solidFill>
                  <a:srgbClr val="953735"/>
                </a:solidFill>
              </a:rPr>
              <a:t>(VOP</a:t>
            </a:r>
            <a:r>
              <a:rPr lang="el-GR" sz="2000" dirty="0">
                <a:solidFill>
                  <a:srgbClr val="953735"/>
                </a:solidFill>
              </a:rPr>
              <a:t>)</a:t>
            </a:r>
            <a:endParaRPr lang="en-US" sz="2000" dirty="0">
              <a:solidFill>
                <a:srgbClr val="953735"/>
              </a:solidFill>
            </a:endParaRPr>
          </a:p>
        </p:txBody>
      </p:sp>
      <p:cxnSp>
        <p:nvCxnSpPr>
          <p:cNvPr id="17" name="Straight Connector 16"/>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9" name="Picture 18"/>
          <p:cNvPicPr/>
          <p:nvPr/>
        </p:nvPicPr>
        <p:blipFill>
          <a:blip r:embed="rId7">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25868802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 TextBox"/>
          <p:cNvSpPr txBox="1"/>
          <p:nvPr/>
        </p:nvSpPr>
        <p:spPr>
          <a:xfrm>
            <a:off x="1154172" y="5047270"/>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GENOME  &amp; CLASSICAL CARDIOVASCULAR DISEASE RISK FACTORS</a:t>
            </a:r>
            <a:endParaRPr lang="el-GR" b="1" dirty="0"/>
          </a:p>
        </p:txBody>
      </p:sp>
      <p:sp>
        <p:nvSpPr>
          <p:cNvPr id="22" name="18 - TextBox"/>
          <p:cNvSpPr txBox="1"/>
          <p:nvPr/>
        </p:nvSpPr>
        <p:spPr>
          <a:xfrm>
            <a:off x="1145598" y="4620554"/>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           INFLAMMATION</a:t>
            </a:r>
            <a:endParaRPr lang="el-GR" b="1" dirty="0"/>
          </a:p>
        </p:txBody>
      </p:sp>
      <p:sp>
        <p:nvSpPr>
          <p:cNvPr id="3" name="2 - Στρογγυλεμένο ορθογώνιο"/>
          <p:cNvSpPr/>
          <p:nvPr/>
        </p:nvSpPr>
        <p:spPr>
          <a:xfrm>
            <a:off x="1117936" y="5911680"/>
            <a:ext cx="7806966" cy="648072"/>
          </a:xfrm>
          <a:prstGeom prst="roundRect">
            <a:avLst/>
          </a:prstGeom>
          <a:solidFill>
            <a:srgbClr val="FF6600"/>
          </a:solid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000" b="1" dirty="0" smtClean="0">
                <a:solidFill>
                  <a:schemeClr val="bg1"/>
                </a:solidFill>
              </a:rPr>
              <a:t>Endothelial dysfunction</a:t>
            </a:r>
            <a:endParaRPr lang="el-GR" sz="3000" b="1" dirty="0">
              <a:solidFill>
                <a:schemeClr val="bg1"/>
              </a:solidFill>
            </a:endParaRPr>
          </a:p>
        </p:txBody>
      </p:sp>
      <p:sp>
        <p:nvSpPr>
          <p:cNvPr id="4" name="3 - Βέλος προς τα επάνω"/>
          <p:cNvSpPr/>
          <p:nvPr/>
        </p:nvSpPr>
        <p:spPr>
          <a:xfrm>
            <a:off x="1660346" y="3824816"/>
            <a:ext cx="792088" cy="1296144"/>
          </a:xfrm>
          <a:prstGeom prst="up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l-GR"/>
          </a:p>
        </p:txBody>
      </p:sp>
      <p:pic>
        <p:nvPicPr>
          <p:cNvPr id="40965" name="Picture 5"/>
          <p:cNvPicPr>
            <a:picLocks noChangeAspect="1" noChangeArrowheads="1"/>
          </p:cNvPicPr>
          <p:nvPr/>
        </p:nvPicPr>
        <p:blipFill>
          <a:blip r:embed="rId2" cstate="print"/>
          <a:srcRect/>
          <a:stretch>
            <a:fillRect/>
          </a:stretch>
        </p:blipFill>
        <p:spPr bwMode="auto">
          <a:xfrm>
            <a:off x="3659225" y="2570118"/>
            <a:ext cx="1194902" cy="1146914"/>
          </a:xfrm>
          <a:prstGeom prst="rect">
            <a:avLst/>
          </a:prstGeom>
          <a:noFill/>
          <a:ln w="9525">
            <a:noFill/>
            <a:miter lim="800000"/>
            <a:headEnd/>
            <a:tailEnd/>
          </a:ln>
        </p:spPr>
      </p:pic>
      <p:pic>
        <p:nvPicPr>
          <p:cNvPr id="40966" name="Picture 6"/>
          <p:cNvPicPr>
            <a:picLocks noChangeAspect="1" noChangeArrowheads="1"/>
          </p:cNvPicPr>
          <p:nvPr/>
        </p:nvPicPr>
        <p:blipFill>
          <a:blip r:embed="rId3" cstate="print"/>
          <a:srcRect/>
          <a:stretch>
            <a:fillRect/>
          </a:stretch>
        </p:blipFill>
        <p:spPr bwMode="auto">
          <a:xfrm>
            <a:off x="3701999" y="1304992"/>
            <a:ext cx="1152128" cy="1165224"/>
          </a:xfrm>
          <a:prstGeom prst="rect">
            <a:avLst/>
          </a:prstGeom>
          <a:noFill/>
          <a:ln w="9525">
            <a:noFill/>
            <a:miter lim="800000"/>
            <a:headEnd/>
            <a:tailEnd/>
          </a:ln>
        </p:spPr>
      </p:pic>
      <p:sp>
        <p:nvSpPr>
          <p:cNvPr id="10" name="9 - TextBox"/>
          <p:cNvSpPr txBox="1"/>
          <p:nvPr/>
        </p:nvSpPr>
        <p:spPr>
          <a:xfrm>
            <a:off x="3529699" y="5487850"/>
            <a:ext cx="180020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dirty="0" smtClean="0"/>
              <a:t>Atheromatosis</a:t>
            </a:r>
            <a:endParaRPr lang="el-GR" dirty="0"/>
          </a:p>
        </p:txBody>
      </p:sp>
      <p:sp>
        <p:nvSpPr>
          <p:cNvPr id="8" name="7 - TextBox"/>
          <p:cNvSpPr txBox="1"/>
          <p:nvPr/>
        </p:nvSpPr>
        <p:spPr>
          <a:xfrm>
            <a:off x="1154172" y="5462488"/>
            <a:ext cx="2177853"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smtClean="0"/>
              <a:t>Arterial remodeling</a:t>
            </a:r>
            <a:endParaRPr lang="el-GR" dirty="0"/>
          </a:p>
        </p:txBody>
      </p:sp>
      <p:sp>
        <p:nvSpPr>
          <p:cNvPr id="9" name="8 - Βέλος προς τα επάνω"/>
          <p:cNvSpPr/>
          <p:nvPr/>
        </p:nvSpPr>
        <p:spPr>
          <a:xfrm>
            <a:off x="3902811" y="3824816"/>
            <a:ext cx="792088" cy="1296144"/>
          </a:xfrm>
          <a:prstGeom prst="up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l-GR"/>
          </a:p>
        </p:txBody>
      </p:sp>
      <p:pic>
        <p:nvPicPr>
          <p:cNvPr id="45060" name="Picture 4"/>
          <p:cNvPicPr>
            <a:picLocks noChangeAspect="1" noChangeArrowheads="1"/>
          </p:cNvPicPr>
          <p:nvPr/>
        </p:nvPicPr>
        <p:blipFill>
          <a:blip r:embed="rId4" cstate="print"/>
          <a:srcRect/>
          <a:stretch>
            <a:fillRect/>
          </a:stretch>
        </p:blipFill>
        <p:spPr bwMode="auto">
          <a:xfrm>
            <a:off x="1441412" y="1304992"/>
            <a:ext cx="1246805" cy="1224136"/>
          </a:xfrm>
          <a:prstGeom prst="rect">
            <a:avLst/>
          </a:prstGeom>
          <a:noFill/>
          <a:ln w="9525">
            <a:noFill/>
            <a:miter lim="800000"/>
            <a:headEnd/>
            <a:tailEnd/>
          </a:ln>
        </p:spPr>
      </p:pic>
      <p:pic>
        <p:nvPicPr>
          <p:cNvPr id="45061" name="Picture 5"/>
          <p:cNvPicPr>
            <a:picLocks noChangeAspect="1" noChangeArrowheads="1"/>
          </p:cNvPicPr>
          <p:nvPr/>
        </p:nvPicPr>
        <p:blipFill>
          <a:blip r:embed="rId5" cstate="print"/>
          <a:srcRect/>
          <a:stretch>
            <a:fillRect/>
          </a:stretch>
        </p:blipFill>
        <p:spPr bwMode="auto">
          <a:xfrm>
            <a:off x="1441412" y="2492896"/>
            <a:ext cx="1170806" cy="1204258"/>
          </a:xfrm>
          <a:prstGeom prst="rect">
            <a:avLst/>
          </a:prstGeom>
          <a:noFill/>
          <a:ln w="9525">
            <a:noFill/>
            <a:miter lim="800000"/>
            <a:headEnd/>
            <a:tailEnd/>
          </a:ln>
        </p:spPr>
      </p:pic>
      <p:sp>
        <p:nvSpPr>
          <p:cNvPr id="12" name="11 - TextBox"/>
          <p:cNvSpPr txBox="1"/>
          <p:nvPr/>
        </p:nvSpPr>
        <p:spPr>
          <a:xfrm>
            <a:off x="5548980" y="5461744"/>
            <a:ext cx="1708914"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Arteriosclerosis</a:t>
            </a:r>
            <a:endParaRPr lang="el-GR" dirty="0"/>
          </a:p>
        </p:txBody>
      </p:sp>
      <p:pic>
        <p:nvPicPr>
          <p:cNvPr id="46082" name="Picture 2"/>
          <p:cNvPicPr>
            <a:picLocks noChangeAspect="1" noChangeArrowheads="1"/>
          </p:cNvPicPr>
          <p:nvPr/>
        </p:nvPicPr>
        <p:blipFill>
          <a:blip r:embed="rId6" cstate="print"/>
          <a:srcRect/>
          <a:stretch>
            <a:fillRect/>
          </a:stretch>
        </p:blipFill>
        <p:spPr bwMode="auto">
          <a:xfrm>
            <a:off x="5711100" y="2492896"/>
            <a:ext cx="1358904" cy="1224136"/>
          </a:xfrm>
          <a:prstGeom prst="rect">
            <a:avLst/>
          </a:prstGeom>
          <a:noFill/>
          <a:ln w="9525">
            <a:noFill/>
            <a:miter lim="800000"/>
            <a:headEnd/>
            <a:tailEnd/>
          </a:ln>
        </p:spPr>
      </p:pic>
      <p:pic>
        <p:nvPicPr>
          <p:cNvPr id="46083" name="Picture 3"/>
          <p:cNvPicPr>
            <a:picLocks noChangeAspect="1" noChangeArrowheads="1"/>
          </p:cNvPicPr>
          <p:nvPr/>
        </p:nvPicPr>
        <p:blipFill>
          <a:blip r:embed="rId7" cstate="print"/>
          <a:srcRect/>
          <a:stretch>
            <a:fillRect/>
          </a:stretch>
        </p:blipFill>
        <p:spPr bwMode="auto">
          <a:xfrm>
            <a:off x="5695036" y="1312017"/>
            <a:ext cx="1348690" cy="1217111"/>
          </a:xfrm>
          <a:prstGeom prst="rect">
            <a:avLst/>
          </a:prstGeom>
          <a:noFill/>
          <a:ln w="9525">
            <a:noFill/>
            <a:miter lim="800000"/>
            <a:headEnd/>
            <a:tailEnd/>
          </a:ln>
        </p:spPr>
      </p:pic>
      <p:sp>
        <p:nvSpPr>
          <p:cNvPr id="15" name="14 - Βέλος προς τα επάνω"/>
          <p:cNvSpPr/>
          <p:nvPr/>
        </p:nvSpPr>
        <p:spPr>
          <a:xfrm>
            <a:off x="6000306" y="3824816"/>
            <a:ext cx="792088" cy="1296144"/>
          </a:xfrm>
          <a:prstGeom prst="up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a:p>
        </p:txBody>
      </p:sp>
      <p:sp>
        <p:nvSpPr>
          <p:cNvPr id="16" name="15 - Βέλος προς τα επάνω"/>
          <p:cNvSpPr/>
          <p:nvPr/>
        </p:nvSpPr>
        <p:spPr>
          <a:xfrm>
            <a:off x="253840" y="1268760"/>
            <a:ext cx="864096" cy="5040560"/>
          </a:xfrm>
          <a:prstGeom prst="upArrow">
            <a:avLst>
              <a:gd name="adj1" fmla="val 67690"/>
              <a:gd name="adj2" fmla="val 50000"/>
            </a:avLst>
          </a:prstGeom>
          <a:solidFill>
            <a:schemeClr val="bg2"/>
          </a:solidFill>
          <a:ln>
            <a:solidFill>
              <a:srgbClr val="FF0000"/>
            </a:solidFill>
          </a:ln>
        </p:spPr>
        <p:style>
          <a:lnRef idx="0">
            <a:schemeClr val="accent2"/>
          </a:lnRef>
          <a:fillRef idx="3">
            <a:schemeClr val="accent2"/>
          </a:fillRef>
          <a:effectRef idx="3">
            <a:schemeClr val="accent2"/>
          </a:effectRef>
          <a:fontRef idx="minor">
            <a:schemeClr val="lt1"/>
          </a:fontRef>
        </p:style>
        <p:txBody>
          <a:bodyPr vert="wordArtVert" wrap="square" rtlCol="0" anchor="ctr"/>
          <a:lstStyle/>
          <a:p>
            <a:pPr algn="ctr"/>
            <a:r>
              <a:rPr lang="en-US" sz="3000" b="1" dirty="0" smtClean="0">
                <a:solidFill>
                  <a:schemeClr val="tx1"/>
                </a:solidFill>
              </a:rPr>
              <a:t>AGING</a:t>
            </a:r>
            <a:endParaRPr lang="el-GR" sz="3000" b="1" dirty="0">
              <a:solidFill>
                <a:schemeClr val="tx1"/>
              </a:solidFill>
            </a:endParaRPr>
          </a:p>
        </p:txBody>
      </p:sp>
      <p:sp>
        <p:nvSpPr>
          <p:cNvPr id="20" name="19 - TextBox"/>
          <p:cNvSpPr txBox="1"/>
          <p:nvPr/>
        </p:nvSpPr>
        <p:spPr>
          <a:xfrm>
            <a:off x="6685757" y="6496240"/>
            <a:ext cx="2397222" cy="338554"/>
          </a:xfrm>
          <a:prstGeom prst="rect">
            <a:avLst/>
          </a:prstGeom>
          <a:noFill/>
        </p:spPr>
        <p:txBody>
          <a:bodyPr wrap="square" rtlCol="0">
            <a:spAutoFit/>
          </a:bodyPr>
          <a:lstStyle/>
          <a:p>
            <a:pPr algn="ctr"/>
            <a:r>
              <a:rPr lang="en-US" sz="1600" b="1" dirty="0" smtClean="0"/>
              <a:t>Protogerou A &amp; Karatzi K</a:t>
            </a:r>
            <a:endParaRPr lang="el-GR" sz="1600" b="1" dirty="0"/>
          </a:p>
        </p:txBody>
      </p:sp>
      <p:sp>
        <p:nvSpPr>
          <p:cNvPr id="21" name="11 - TextBox"/>
          <p:cNvSpPr txBox="1"/>
          <p:nvPr/>
        </p:nvSpPr>
        <p:spPr>
          <a:xfrm>
            <a:off x="7400550" y="5453152"/>
            <a:ext cx="1542238" cy="369332"/>
          </a:xfrm>
          <a:prstGeom prst="rect">
            <a:avLst/>
          </a:prstGeom>
          <a:solidFill>
            <a:schemeClr val="accent5"/>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Thrombosis</a:t>
            </a:r>
            <a:endParaRPr lang="el-GR" dirty="0"/>
          </a:p>
        </p:txBody>
      </p:sp>
      <p:sp>
        <p:nvSpPr>
          <p:cNvPr id="23" name="14 - Βέλος προς τα επάνω"/>
          <p:cNvSpPr/>
          <p:nvPr/>
        </p:nvSpPr>
        <p:spPr>
          <a:xfrm>
            <a:off x="7851835" y="3789040"/>
            <a:ext cx="792088" cy="1296144"/>
          </a:xfrm>
          <a:prstGeom prst="upArrow">
            <a:avLst/>
          </a:prstGeom>
          <a:solidFill>
            <a:schemeClr val="accent5"/>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a:p>
        </p:txBody>
      </p:sp>
      <p:sp>
        <p:nvSpPr>
          <p:cNvPr id="24" name="21 - Μισοφέγγαρο"/>
          <p:cNvSpPr/>
          <p:nvPr/>
        </p:nvSpPr>
        <p:spPr>
          <a:xfrm rot="5400000">
            <a:off x="4413427" y="-3116160"/>
            <a:ext cx="1431080" cy="7699186"/>
          </a:xfrm>
          <a:prstGeom prst="moon">
            <a:avLst>
              <a:gd name="adj" fmla="val 65847"/>
            </a:avLst>
          </a:prstGeom>
          <a:solidFill>
            <a:srgbClr val="FF0000"/>
          </a:solidFill>
        </p:spPr>
        <p:style>
          <a:lnRef idx="1">
            <a:schemeClr val="accent6"/>
          </a:lnRef>
          <a:fillRef idx="2">
            <a:schemeClr val="accent6"/>
          </a:fillRef>
          <a:effectRef idx="1">
            <a:schemeClr val="accent6"/>
          </a:effectRef>
          <a:fontRef idx="minor">
            <a:schemeClr val="dk1"/>
          </a:fontRef>
        </p:style>
        <p:txBody>
          <a:bodyPr vert="vert270" rtlCol="0" anchor="ctr"/>
          <a:lstStyle/>
          <a:p>
            <a:pPr algn="ctr"/>
            <a:r>
              <a:rPr lang="en-US" sz="3000" dirty="0" smtClean="0">
                <a:solidFill>
                  <a:schemeClr val="bg1"/>
                </a:solidFill>
              </a:rPr>
              <a:t>Arterial disease</a:t>
            </a:r>
            <a:endParaRPr lang="el-GR" sz="3000" dirty="0">
              <a:solidFill>
                <a:schemeClr val="bg1"/>
              </a:solidFill>
            </a:endParaRPr>
          </a:p>
        </p:txBody>
      </p:sp>
      <p:pic>
        <p:nvPicPr>
          <p:cNvPr id="25" name="Picture 24"/>
          <p:cNvPicPr>
            <a:picLocks noChangeAspect="1"/>
          </p:cNvPicPr>
          <p:nvPr/>
        </p:nvPicPr>
        <p:blipFill>
          <a:blip r:embed="rId8"/>
          <a:stretch>
            <a:fillRect/>
          </a:stretch>
        </p:blipFill>
        <p:spPr>
          <a:xfrm>
            <a:off x="7725348" y="1503402"/>
            <a:ext cx="1090953" cy="817162"/>
          </a:xfrm>
          <a:prstGeom prst="rect">
            <a:avLst/>
          </a:prstGeom>
        </p:spPr>
      </p:pic>
    </p:spTree>
    <p:extLst>
      <p:ext uri="{BB962C8B-B14F-4D97-AF65-F5344CB8AC3E}">
        <p14:creationId xmlns:p14="http://schemas.microsoft.com/office/powerpoint/2010/main" val="9110327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45061"/>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4506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40965"/>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4096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heckerboard(across)">
                                      <p:cBhvr>
                                        <p:cTn id="33" dur="500"/>
                                        <p:tgtEl>
                                          <p:spTgt spid="12"/>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heckerboard(across)">
                                      <p:cBhvr>
                                        <p:cTn id="36" dur="500"/>
                                        <p:tgtEl>
                                          <p:spTgt spid="15"/>
                                        </p:tgtEl>
                                      </p:cBhvr>
                                    </p:animEffect>
                                  </p:childTnLst>
                                </p:cTn>
                              </p:par>
                              <p:par>
                                <p:cTn id="37" presetID="5" presetClass="entr" presetSubtype="10" fill="hold" nodeType="withEffect">
                                  <p:stCondLst>
                                    <p:cond delay="0"/>
                                  </p:stCondLst>
                                  <p:childTnLst>
                                    <p:set>
                                      <p:cBhvr>
                                        <p:cTn id="38" dur="1" fill="hold">
                                          <p:stCondLst>
                                            <p:cond delay="0"/>
                                          </p:stCondLst>
                                        </p:cTn>
                                        <p:tgtEl>
                                          <p:spTgt spid="46082"/>
                                        </p:tgtEl>
                                        <p:attrNameLst>
                                          <p:attrName>style.visibility</p:attrName>
                                        </p:attrNameLst>
                                      </p:cBhvr>
                                      <p:to>
                                        <p:strVal val="visible"/>
                                      </p:to>
                                    </p:set>
                                    <p:animEffect transition="in" filter="checkerboard(across)">
                                      <p:cBhvr>
                                        <p:cTn id="39" dur="500"/>
                                        <p:tgtEl>
                                          <p:spTgt spid="46082"/>
                                        </p:tgtEl>
                                      </p:cBhvr>
                                    </p:animEffect>
                                  </p:childTnLst>
                                </p:cTn>
                              </p:par>
                              <p:par>
                                <p:cTn id="40" presetID="5" presetClass="entr" presetSubtype="10" fill="hold" nodeType="withEffect">
                                  <p:stCondLst>
                                    <p:cond delay="0"/>
                                  </p:stCondLst>
                                  <p:childTnLst>
                                    <p:set>
                                      <p:cBhvr>
                                        <p:cTn id="41" dur="1" fill="hold">
                                          <p:stCondLst>
                                            <p:cond delay="0"/>
                                          </p:stCondLst>
                                        </p:cTn>
                                        <p:tgtEl>
                                          <p:spTgt spid="46083"/>
                                        </p:tgtEl>
                                        <p:attrNameLst>
                                          <p:attrName>style.visibility</p:attrName>
                                        </p:attrNameLst>
                                      </p:cBhvr>
                                      <p:to>
                                        <p:strVal val="visible"/>
                                      </p:to>
                                    </p:set>
                                    <p:animEffect transition="in" filter="checkerboard(across)">
                                      <p:cBhvr>
                                        <p:cTn id="42" dur="500"/>
                                        <p:tgtEl>
                                          <p:spTgt spid="46083"/>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checkerboard(across)">
                                      <p:cBhvr>
                                        <p:cTn id="47" dur="500"/>
                                        <p:tgtEl>
                                          <p:spTgt spid="21"/>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checkerboard(across)">
                                      <p:cBhvr>
                                        <p:cTn id="50" dur="500"/>
                                        <p:tgtEl>
                                          <p:spTgt spid="23"/>
                                        </p:tgtEl>
                                      </p:cBhvr>
                                    </p:animEffect>
                                  </p:childTnLst>
                                </p:cTn>
                              </p:par>
                              <p:par>
                                <p:cTn id="51" presetID="5" presetClass="entr" presetSubtype="1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checkerboard(across)">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linds(horizontal)">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dissolve">
                                      <p:cBhvr>
                                        <p:cTn id="63" dur="500"/>
                                        <p:tgtEl>
                                          <p:spTgt spid="3"/>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dissolve">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dissolve">
                                      <p:cBhvr>
                                        <p:cTn id="7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3" grpId="0" animBg="1"/>
      <p:bldP spid="4" grpId="0" animBg="1"/>
      <p:bldP spid="10" grpId="0" animBg="1"/>
      <p:bldP spid="8" grpId="0" animBg="1"/>
      <p:bldP spid="9" grpId="0" animBg="1"/>
      <p:bldP spid="12" grpId="0" animBg="1"/>
      <p:bldP spid="15" grpId="0" animBg="1"/>
      <p:bldP spid="21" grpId="0" animBg="1"/>
      <p:bldP spid="2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TextBox 9"/>
          <p:cNvSpPr txBox="1"/>
          <p:nvPr/>
        </p:nvSpPr>
        <p:spPr>
          <a:xfrm>
            <a:off x="2988818" y="1133285"/>
            <a:ext cx="6267586" cy="307777"/>
          </a:xfrm>
          <a:prstGeom prst="rect">
            <a:avLst/>
          </a:prstGeom>
          <a:noFill/>
        </p:spPr>
        <p:txBody>
          <a:bodyPr wrap="none" rtlCol="0">
            <a:spAutoFit/>
          </a:bodyPr>
          <a:lstStyle/>
          <a:p>
            <a:r>
              <a:rPr lang="en-US" sz="1400" i="1" dirty="0" smtClean="0"/>
              <a:t>ESC-Working Group on peripheral Circulation, Eur J </a:t>
            </a:r>
            <a:r>
              <a:rPr lang="en-US" sz="1400" i="1" dirty="0" err="1" smtClean="0"/>
              <a:t>Cardiovasc</a:t>
            </a:r>
            <a:r>
              <a:rPr lang="en-US" sz="1400" i="1" dirty="0" smtClean="0"/>
              <a:t> </a:t>
            </a:r>
            <a:r>
              <a:rPr lang="en-US" sz="1400" i="1" dirty="0" err="1" smtClean="0"/>
              <a:t>Prev</a:t>
            </a:r>
            <a:r>
              <a:rPr lang="en-US" sz="1400" i="1" dirty="0" smtClean="0"/>
              <a:t> &amp; Rehab, 2011</a:t>
            </a:r>
            <a:endParaRPr lang="en-US" sz="1400" i="1" dirty="0"/>
          </a:p>
        </p:txBody>
      </p:sp>
      <p:sp>
        <p:nvSpPr>
          <p:cNvPr id="14" name="TextBox 13"/>
          <p:cNvSpPr txBox="1"/>
          <p:nvPr/>
        </p:nvSpPr>
        <p:spPr>
          <a:xfrm>
            <a:off x="241465" y="1356153"/>
            <a:ext cx="8819109" cy="2831544"/>
          </a:xfrm>
          <a:prstGeom prst="rect">
            <a:avLst/>
          </a:prstGeom>
          <a:noFill/>
        </p:spPr>
        <p:txBody>
          <a:bodyPr wrap="square" rtlCol="0">
            <a:spAutoFit/>
          </a:bodyPr>
          <a:lstStyle/>
          <a:p>
            <a:r>
              <a:rPr lang="el-GR" sz="2400" dirty="0" smtClean="0">
                <a:solidFill>
                  <a:schemeClr val="tx2">
                    <a:lumMod val="75000"/>
                  </a:schemeClr>
                </a:solidFill>
              </a:rPr>
              <a:t>Ενδοθήλιο / </a:t>
            </a:r>
            <a:r>
              <a:rPr lang="el-GR" sz="2400" dirty="0">
                <a:solidFill>
                  <a:schemeClr val="tx2">
                    <a:lumMod val="75000"/>
                  </a:schemeClr>
                </a:solidFill>
              </a:rPr>
              <a:t>μ</a:t>
            </a:r>
            <a:r>
              <a:rPr lang="el-GR" sz="2400" dirty="0" smtClean="0">
                <a:solidFill>
                  <a:schemeClr val="tx2">
                    <a:lumMod val="75000"/>
                  </a:schemeClr>
                </a:solidFill>
              </a:rPr>
              <a:t>έθοδοι εκτίμησης σε ανθρώπους της ενδοθηλιακής λειτουργίας /</a:t>
            </a:r>
            <a:r>
              <a:rPr lang="en-US" sz="2400" dirty="0" smtClean="0">
                <a:solidFill>
                  <a:schemeClr val="tx2">
                    <a:lumMod val="75000"/>
                  </a:schemeClr>
                </a:solidFill>
              </a:rPr>
              <a:t> </a:t>
            </a:r>
            <a:r>
              <a:rPr lang="el-GR" sz="2400" dirty="0" smtClean="0">
                <a:solidFill>
                  <a:schemeClr val="accent2">
                    <a:lumMod val="75000"/>
                  </a:schemeClr>
                </a:solidFill>
              </a:rPr>
              <a:t>νεότεροι </a:t>
            </a:r>
            <a:r>
              <a:rPr lang="el-GR" sz="2200" dirty="0" smtClean="0">
                <a:solidFill>
                  <a:schemeClr val="accent2">
                    <a:lumMod val="75000"/>
                  </a:schemeClr>
                </a:solidFill>
              </a:rPr>
              <a:t>βιοδείκτες</a:t>
            </a:r>
          </a:p>
          <a:p>
            <a:endParaRPr lang="en-US" sz="2200" dirty="0">
              <a:solidFill>
                <a:schemeClr val="accent2">
                  <a:lumMod val="75000"/>
                </a:schemeClr>
              </a:solidFill>
            </a:endParaRPr>
          </a:p>
          <a:p>
            <a:pPr marL="342900" indent="-342900">
              <a:buFont typeface="Courier New"/>
              <a:buChar char="o"/>
            </a:pPr>
            <a:r>
              <a:rPr lang="en-US" sz="2200" dirty="0" smtClean="0">
                <a:solidFill>
                  <a:schemeClr val="tx2">
                    <a:lumMod val="75000"/>
                  </a:schemeClr>
                </a:solidFill>
              </a:rPr>
              <a:t>Endothelial microparticles (EMPs)</a:t>
            </a:r>
          </a:p>
          <a:p>
            <a:pPr marL="342900" indent="-342900">
              <a:buFont typeface="Courier New"/>
              <a:buChar char="o"/>
            </a:pPr>
            <a:r>
              <a:rPr lang="en-US" sz="2200" dirty="0" smtClean="0">
                <a:solidFill>
                  <a:schemeClr val="tx2">
                    <a:lumMod val="75000"/>
                  </a:schemeClr>
                </a:solidFill>
              </a:rPr>
              <a:t>Endothelial glycocalyx (EG)</a:t>
            </a:r>
          </a:p>
          <a:p>
            <a:pPr marL="342900" indent="-342900">
              <a:buFont typeface="Courier New"/>
              <a:buChar char="o"/>
            </a:pPr>
            <a:r>
              <a:rPr lang="en-US" sz="2200" dirty="0" smtClean="0">
                <a:solidFill>
                  <a:schemeClr val="tx2">
                    <a:lumMod val="75000"/>
                  </a:schemeClr>
                </a:solidFill>
              </a:rPr>
              <a:t>Endothelial progenitors cells (EPC)</a:t>
            </a:r>
          </a:p>
          <a:p>
            <a:r>
              <a:rPr lang="en-US" sz="2200" dirty="0" smtClean="0">
                <a:solidFill>
                  <a:schemeClr val="tx2">
                    <a:lumMod val="75000"/>
                  </a:schemeClr>
                </a:solidFill>
              </a:rPr>
              <a:t>     (flow cytometry)</a:t>
            </a:r>
          </a:p>
          <a:p>
            <a:pPr marL="342900" indent="-342900">
              <a:buFont typeface="Courier New"/>
              <a:buChar char="o"/>
            </a:pPr>
            <a:endParaRPr lang="el-GR" sz="2000" dirty="0">
              <a:solidFill>
                <a:schemeClr val="tx2">
                  <a:lumMod val="75000"/>
                </a:schemeClr>
              </a:solidFill>
            </a:endParaRPr>
          </a:p>
        </p:txBody>
      </p:sp>
      <p:pic>
        <p:nvPicPr>
          <p:cNvPr id="2" name="Picture 1"/>
          <p:cNvPicPr>
            <a:picLocks noChangeAspect="1"/>
          </p:cNvPicPr>
          <p:nvPr/>
        </p:nvPicPr>
        <p:blipFill>
          <a:blip r:embed="rId2"/>
          <a:stretch>
            <a:fillRect/>
          </a:stretch>
        </p:blipFill>
        <p:spPr>
          <a:xfrm>
            <a:off x="5079998" y="2345160"/>
            <a:ext cx="3781226" cy="3492511"/>
          </a:xfrm>
          <a:prstGeom prst="rect">
            <a:avLst/>
          </a:prstGeom>
        </p:spPr>
      </p:pic>
      <p:cxnSp>
        <p:nvCxnSpPr>
          <p:cNvPr id="15" name="Straight Connector 14"/>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7" name="Picture 16"/>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19116569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0" y="1866899"/>
            <a:ext cx="9144000" cy="5016083"/>
          </a:xfrm>
          <a:prstGeom prst="rect">
            <a:avLst/>
          </a:prstGeom>
        </p:spPr>
      </p:pic>
      <p:sp>
        <p:nvSpPr>
          <p:cNvPr id="17" name="TextBox 16"/>
          <p:cNvSpPr txBox="1"/>
          <p:nvPr/>
        </p:nvSpPr>
        <p:spPr>
          <a:xfrm>
            <a:off x="2090408" y="1147809"/>
            <a:ext cx="7205944" cy="307777"/>
          </a:xfrm>
          <a:prstGeom prst="rect">
            <a:avLst/>
          </a:prstGeom>
          <a:noFill/>
        </p:spPr>
        <p:txBody>
          <a:bodyPr wrap="none" rtlCol="0">
            <a:spAutoFit/>
          </a:bodyPr>
          <a:lstStyle/>
          <a:p>
            <a:r>
              <a:rPr lang="en-GB" sz="1400" i="1" dirty="0" smtClean="0"/>
              <a:t>European Society of Cardiology Working Group on Peripheral Circulation. Atherosclerosis. 2015</a:t>
            </a:r>
            <a:endParaRPr lang="en-US" sz="1400" i="1" dirty="0"/>
          </a:p>
        </p:txBody>
      </p:sp>
      <p:sp>
        <p:nvSpPr>
          <p:cNvPr id="22" name="TextBox 21"/>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1" name="TextBox 10"/>
          <p:cNvSpPr txBox="1"/>
          <p:nvPr/>
        </p:nvSpPr>
        <p:spPr>
          <a:xfrm>
            <a:off x="241465" y="1356153"/>
            <a:ext cx="8819109" cy="461665"/>
          </a:xfrm>
          <a:prstGeom prst="rect">
            <a:avLst/>
          </a:prstGeom>
          <a:noFill/>
        </p:spPr>
        <p:txBody>
          <a:bodyPr wrap="square" rtlCol="0">
            <a:spAutoFit/>
          </a:bodyPr>
          <a:lstStyle/>
          <a:p>
            <a:r>
              <a:rPr lang="el-GR" sz="2400" dirty="0" smtClean="0">
                <a:solidFill>
                  <a:schemeClr val="tx2">
                    <a:lumMod val="75000"/>
                  </a:schemeClr>
                </a:solidFill>
              </a:rPr>
              <a:t>Αγγειακοί βιοδείκτες &amp; καρδιαγγειακή πρόληψη</a:t>
            </a:r>
            <a:endParaRPr lang="el-GR" sz="2000" dirty="0">
              <a:solidFill>
                <a:srgbClr val="953735"/>
              </a:solidFill>
            </a:endParaRPr>
          </a:p>
        </p:txBody>
      </p:sp>
      <p:sp>
        <p:nvSpPr>
          <p:cNvPr id="12" name="Rectangle 11"/>
          <p:cNvSpPr/>
          <p:nvPr/>
        </p:nvSpPr>
        <p:spPr>
          <a:xfrm>
            <a:off x="-20754" y="4394200"/>
            <a:ext cx="9144000" cy="1460500"/>
          </a:xfrm>
          <a:prstGeom prst="rect">
            <a:avLst/>
          </a:prstGeom>
          <a:noFill/>
          <a:ln w="635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21" name="Picture 20"/>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4" name="TextBox 23"/>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5" name="TextBox 24"/>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60559106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 TextBox"/>
          <p:cNvSpPr txBox="1"/>
          <p:nvPr/>
        </p:nvSpPr>
        <p:spPr>
          <a:xfrm>
            <a:off x="1154172" y="5047270"/>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GENOME  &amp; CLASSICAL CARDIOVASCULAR DISEASE RISK FACTORS</a:t>
            </a:r>
            <a:endParaRPr lang="el-GR" b="1" dirty="0"/>
          </a:p>
        </p:txBody>
      </p:sp>
      <p:sp>
        <p:nvSpPr>
          <p:cNvPr id="22" name="18 - TextBox"/>
          <p:cNvSpPr txBox="1"/>
          <p:nvPr/>
        </p:nvSpPr>
        <p:spPr>
          <a:xfrm>
            <a:off x="1145598" y="4620554"/>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           INFLAMMATION</a:t>
            </a:r>
            <a:endParaRPr lang="el-GR" b="1" dirty="0"/>
          </a:p>
        </p:txBody>
      </p:sp>
      <p:sp>
        <p:nvSpPr>
          <p:cNvPr id="3" name="2 - Στρογγυλεμένο ορθογώνιο"/>
          <p:cNvSpPr/>
          <p:nvPr/>
        </p:nvSpPr>
        <p:spPr>
          <a:xfrm>
            <a:off x="1117936" y="5911680"/>
            <a:ext cx="7806966" cy="648072"/>
          </a:xfrm>
          <a:prstGeom prst="roundRect">
            <a:avLst/>
          </a:prstGeom>
          <a:solidFill>
            <a:srgbClr val="FF6600"/>
          </a:solid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000" b="1" dirty="0" smtClean="0">
                <a:solidFill>
                  <a:schemeClr val="bg1"/>
                </a:solidFill>
              </a:rPr>
              <a:t>Endothelial dysfunction</a:t>
            </a:r>
            <a:endParaRPr lang="el-GR" sz="3000" b="1" dirty="0">
              <a:solidFill>
                <a:schemeClr val="bg1"/>
              </a:solidFill>
            </a:endParaRPr>
          </a:p>
        </p:txBody>
      </p:sp>
      <p:sp>
        <p:nvSpPr>
          <p:cNvPr id="4" name="3 - Βέλος προς τα επάνω"/>
          <p:cNvSpPr/>
          <p:nvPr/>
        </p:nvSpPr>
        <p:spPr>
          <a:xfrm>
            <a:off x="1660346" y="3824816"/>
            <a:ext cx="792088" cy="1296144"/>
          </a:xfrm>
          <a:prstGeom prst="up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l-GR"/>
          </a:p>
        </p:txBody>
      </p:sp>
      <p:pic>
        <p:nvPicPr>
          <p:cNvPr id="40965" name="Picture 5"/>
          <p:cNvPicPr>
            <a:picLocks noChangeAspect="1" noChangeArrowheads="1"/>
          </p:cNvPicPr>
          <p:nvPr/>
        </p:nvPicPr>
        <p:blipFill>
          <a:blip r:embed="rId2" cstate="print"/>
          <a:srcRect/>
          <a:stretch>
            <a:fillRect/>
          </a:stretch>
        </p:blipFill>
        <p:spPr bwMode="auto">
          <a:xfrm>
            <a:off x="3659225" y="2570118"/>
            <a:ext cx="1194902" cy="1146914"/>
          </a:xfrm>
          <a:prstGeom prst="rect">
            <a:avLst/>
          </a:prstGeom>
          <a:noFill/>
          <a:ln w="9525">
            <a:noFill/>
            <a:miter lim="800000"/>
            <a:headEnd/>
            <a:tailEnd/>
          </a:ln>
        </p:spPr>
      </p:pic>
      <p:pic>
        <p:nvPicPr>
          <p:cNvPr id="40966" name="Picture 6"/>
          <p:cNvPicPr>
            <a:picLocks noChangeAspect="1" noChangeArrowheads="1"/>
          </p:cNvPicPr>
          <p:nvPr/>
        </p:nvPicPr>
        <p:blipFill>
          <a:blip r:embed="rId3" cstate="print"/>
          <a:srcRect/>
          <a:stretch>
            <a:fillRect/>
          </a:stretch>
        </p:blipFill>
        <p:spPr bwMode="auto">
          <a:xfrm>
            <a:off x="3701999" y="1304992"/>
            <a:ext cx="1152128" cy="1165224"/>
          </a:xfrm>
          <a:prstGeom prst="rect">
            <a:avLst/>
          </a:prstGeom>
          <a:noFill/>
          <a:ln w="9525">
            <a:noFill/>
            <a:miter lim="800000"/>
            <a:headEnd/>
            <a:tailEnd/>
          </a:ln>
        </p:spPr>
      </p:pic>
      <p:sp>
        <p:nvSpPr>
          <p:cNvPr id="10" name="9 - TextBox"/>
          <p:cNvSpPr txBox="1"/>
          <p:nvPr/>
        </p:nvSpPr>
        <p:spPr>
          <a:xfrm>
            <a:off x="3529699" y="5487850"/>
            <a:ext cx="180020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dirty="0" smtClean="0"/>
              <a:t>Atheromatosis</a:t>
            </a:r>
            <a:endParaRPr lang="el-GR" dirty="0"/>
          </a:p>
        </p:txBody>
      </p:sp>
      <p:sp>
        <p:nvSpPr>
          <p:cNvPr id="8" name="7 - TextBox"/>
          <p:cNvSpPr txBox="1"/>
          <p:nvPr/>
        </p:nvSpPr>
        <p:spPr>
          <a:xfrm>
            <a:off x="1154172" y="5462488"/>
            <a:ext cx="2177853"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smtClean="0"/>
              <a:t>Arterial remodelling</a:t>
            </a:r>
            <a:endParaRPr lang="el-GR" dirty="0"/>
          </a:p>
        </p:txBody>
      </p:sp>
      <p:sp>
        <p:nvSpPr>
          <p:cNvPr id="9" name="8 - Βέλος προς τα επάνω"/>
          <p:cNvSpPr/>
          <p:nvPr/>
        </p:nvSpPr>
        <p:spPr>
          <a:xfrm>
            <a:off x="3902811" y="3824816"/>
            <a:ext cx="792088" cy="1296144"/>
          </a:xfrm>
          <a:prstGeom prst="up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l-GR"/>
          </a:p>
        </p:txBody>
      </p:sp>
      <p:pic>
        <p:nvPicPr>
          <p:cNvPr id="45060" name="Picture 4"/>
          <p:cNvPicPr>
            <a:picLocks noChangeAspect="1" noChangeArrowheads="1"/>
          </p:cNvPicPr>
          <p:nvPr/>
        </p:nvPicPr>
        <p:blipFill>
          <a:blip r:embed="rId4" cstate="print"/>
          <a:srcRect/>
          <a:stretch>
            <a:fillRect/>
          </a:stretch>
        </p:blipFill>
        <p:spPr bwMode="auto">
          <a:xfrm>
            <a:off x="1441412" y="1304992"/>
            <a:ext cx="1246805" cy="1224136"/>
          </a:xfrm>
          <a:prstGeom prst="rect">
            <a:avLst/>
          </a:prstGeom>
          <a:noFill/>
          <a:ln w="9525">
            <a:noFill/>
            <a:miter lim="800000"/>
            <a:headEnd/>
            <a:tailEnd/>
          </a:ln>
        </p:spPr>
      </p:pic>
      <p:pic>
        <p:nvPicPr>
          <p:cNvPr id="45061" name="Picture 5"/>
          <p:cNvPicPr>
            <a:picLocks noChangeAspect="1" noChangeArrowheads="1"/>
          </p:cNvPicPr>
          <p:nvPr/>
        </p:nvPicPr>
        <p:blipFill>
          <a:blip r:embed="rId5" cstate="print"/>
          <a:srcRect/>
          <a:stretch>
            <a:fillRect/>
          </a:stretch>
        </p:blipFill>
        <p:spPr bwMode="auto">
          <a:xfrm>
            <a:off x="1441412" y="2492896"/>
            <a:ext cx="1170806" cy="1204258"/>
          </a:xfrm>
          <a:prstGeom prst="rect">
            <a:avLst/>
          </a:prstGeom>
          <a:noFill/>
          <a:ln w="9525">
            <a:noFill/>
            <a:miter lim="800000"/>
            <a:headEnd/>
            <a:tailEnd/>
          </a:ln>
        </p:spPr>
      </p:pic>
      <p:sp>
        <p:nvSpPr>
          <p:cNvPr id="12" name="11 - TextBox"/>
          <p:cNvSpPr txBox="1"/>
          <p:nvPr/>
        </p:nvSpPr>
        <p:spPr>
          <a:xfrm>
            <a:off x="5548980" y="5461744"/>
            <a:ext cx="1708914"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Arteriosclerosis</a:t>
            </a:r>
            <a:endParaRPr lang="el-GR" dirty="0"/>
          </a:p>
        </p:txBody>
      </p:sp>
      <p:pic>
        <p:nvPicPr>
          <p:cNvPr id="46082" name="Picture 2"/>
          <p:cNvPicPr>
            <a:picLocks noChangeAspect="1" noChangeArrowheads="1"/>
          </p:cNvPicPr>
          <p:nvPr/>
        </p:nvPicPr>
        <p:blipFill>
          <a:blip r:embed="rId6" cstate="print"/>
          <a:srcRect/>
          <a:stretch>
            <a:fillRect/>
          </a:stretch>
        </p:blipFill>
        <p:spPr bwMode="auto">
          <a:xfrm>
            <a:off x="5711100" y="2492896"/>
            <a:ext cx="1358904" cy="1224136"/>
          </a:xfrm>
          <a:prstGeom prst="rect">
            <a:avLst/>
          </a:prstGeom>
          <a:noFill/>
          <a:ln w="9525">
            <a:noFill/>
            <a:miter lim="800000"/>
            <a:headEnd/>
            <a:tailEnd/>
          </a:ln>
        </p:spPr>
      </p:pic>
      <p:pic>
        <p:nvPicPr>
          <p:cNvPr id="46083" name="Picture 3"/>
          <p:cNvPicPr>
            <a:picLocks noChangeAspect="1" noChangeArrowheads="1"/>
          </p:cNvPicPr>
          <p:nvPr/>
        </p:nvPicPr>
        <p:blipFill>
          <a:blip r:embed="rId7" cstate="print"/>
          <a:srcRect/>
          <a:stretch>
            <a:fillRect/>
          </a:stretch>
        </p:blipFill>
        <p:spPr bwMode="auto">
          <a:xfrm>
            <a:off x="5695036" y="1312017"/>
            <a:ext cx="1348690" cy="1217111"/>
          </a:xfrm>
          <a:prstGeom prst="rect">
            <a:avLst/>
          </a:prstGeom>
          <a:noFill/>
          <a:ln w="9525">
            <a:noFill/>
            <a:miter lim="800000"/>
            <a:headEnd/>
            <a:tailEnd/>
          </a:ln>
        </p:spPr>
      </p:pic>
      <p:sp>
        <p:nvSpPr>
          <p:cNvPr id="15" name="14 - Βέλος προς τα επάνω"/>
          <p:cNvSpPr/>
          <p:nvPr/>
        </p:nvSpPr>
        <p:spPr>
          <a:xfrm>
            <a:off x="6000306" y="3824816"/>
            <a:ext cx="792088" cy="1296144"/>
          </a:xfrm>
          <a:prstGeom prst="up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a:p>
        </p:txBody>
      </p:sp>
      <p:sp>
        <p:nvSpPr>
          <p:cNvPr id="16" name="15 - Βέλος προς τα επάνω"/>
          <p:cNvSpPr/>
          <p:nvPr/>
        </p:nvSpPr>
        <p:spPr>
          <a:xfrm>
            <a:off x="253840" y="1268760"/>
            <a:ext cx="864096" cy="5040560"/>
          </a:xfrm>
          <a:prstGeom prst="upArrow">
            <a:avLst>
              <a:gd name="adj1" fmla="val 67690"/>
              <a:gd name="adj2" fmla="val 50000"/>
            </a:avLst>
          </a:prstGeom>
          <a:solidFill>
            <a:schemeClr val="bg2"/>
          </a:solidFill>
          <a:ln>
            <a:solidFill>
              <a:srgbClr val="FF0000"/>
            </a:solidFill>
          </a:ln>
        </p:spPr>
        <p:style>
          <a:lnRef idx="0">
            <a:schemeClr val="accent2"/>
          </a:lnRef>
          <a:fillRef idx="3">
            <a:schemeClr val="accent2"/>
          </a:fillRef>
          <a:effectRef idx="3">
            <a:schemeClr val="accent2"/>
          </a:effectRef>
          <a:fontRef idx="minor">
            <a:schemeClr val="lt1"/>
          </a:fontRef>
        </p:style>
        <p:txBody>
          <a:bodyPr vert="wordArtVert" wrap="square" rtlCol="0" anchor="ctr"/>
          <a:lstStyle/>
          <a:p>
            <a:pPr algn="ctr"/>
            <a:r>
              <a:rPr lang="en-US" sz="3000" b="1" dirty="0" smtClean="0">
                <a:solidFill>
                  <a:schemeClr val="tx1"/>
                </a:solidFill>
              </a:rPr>
              <a:t>AGING</a:t>
            </a:r>
            <a:endParaRPr lang="el-GR" sz="3000" b="1" dirty="0">
              <a:solidFill>
                <a:schemeClr val="tx1"/>
              </a:solidFill>
            </a:endParaRPr>
          </a:p>
        </p:txBody>
      </p:sp>
      <p:sp>
        <p:nvSpPr>
          <p:cNvPr id="20" name="19 - TextBox"/>
          <p:cNvSpPr txBox="1"/>
          <p:nvPr/>
        </p:nvSpPr>
        <p:spPr>
          <a:xfrm>
            <a:off x="6685757" y="6496240"/>
            <a:ext cx="2397222" cy="338554"/>
          </a:xfrm>
          <a:prstGeom prst="rect">
            <a:avLst/>
          </a:prstGeom>
          <a:noFill/>
        </p:spPr>
        <p:txBody>
          <a:bodyPr wrap="square" rtlCol="0">
            <a:spAutoFit/>
          </a:bodyPr>
          <a:lstStyle/>
          <a:p>
            <a:pPr algn="ctr"/>
            <a:r>
              <a:rPr lang="en-US" sz="1600" b="1" dirty="0" smtClean="0"/>
              <a:t>Protogerou A &amp; Karatzi K</a:t>
            </a:r>
            <a:endParaRPr lang="el-GR" sz="1600" b="1" dirty="0"/>
          </a:p>
        </p:txBody>
      </p:sp>
      <p:sp>
        <p:nvSpPr>
          <p:cNvPr id="21" name="11 - TextBox"/>
          <p:cNvSpPr txBox="1"/>
          <p:nvPr/>
        </p:nvSpPr>
        <p:spPr>
          <a:xfrm>
            <a:off x="7400550" y="5453152"/>
            <a:ext cx="1542238" cy="369332"/>
          </a:xfrm>
          <a:prstGeom prst="rect">
            <a:avLst/>
          </a:prstGeom>
          <a:solidFill>
            <a:schemeClr val="accent5"/>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Thrombosis</a:t>
            </a:r>
            <a:endParaRPr lang="el-GR" dirty="0"/>
          </a:p>
        </p:txBody>
      </p:sp>
      <p:sp>
        <p:nvSpPr>
          <p:cNvPr id="23" name="14 - Βέλος προς τα επάνω"/>
          <p:cNvSpPr/>
          <p:nvPr/>
        </p:nvSpPr>
        <p:spPr>
          <a:xfrm>
            <a:off x="7851835" y="3789040"/>
            <a:ext cx="792088" cy="1296144"/>
          </a:xfrm>
          <a:prstGeom prst="upArrow">
            <a:avLst/>
          </a:prstGeom>
          <a:solidFill>
            <a:schemeClr val="accent5"/>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a:p>
        </p:txBody>
      </p:sp>
      <p:sp>
        <p:nvSpPr>
          <p:cNvPr id="24" name="21 - Μισοφέγγαρο"/>
          <p:cNvSpPr/>
          <p:nvPr/>
        </p:nvSpPr>
        <p:spPr>
          <a:xfrm rot="5400000">
            <a:off x="4413427" y="-3116160"/>
            <a:ext cx="1431080" cy="7699186"/>
          </a:xfrm>
          <a:prstGeom prst="moon">
            <a:avLst>
              <a:gd name="adj" fmla="val 65847"/>
            </a:avLst>
          </a:prstGeom>
          <a:solidFill>
            <a:srgbClr val="FF0000"/>
          </a:solidFill>
        </p:spPr>
        <p:style>
          <a:lnRef idx="1">
            <a:schemeClr val="accent6"/>
          </a:lnRef>
          <a:fillRef idx="2">
            <a:schemeClr val="accent6"/>
          </a:fillRef>
          <a:effectRef idx="1">
            <a:schemeClr val="accent6"/>
          </a:effectRef>
          <a:fontRef idx="minor">
            <a:schemeClr val="dk1"/>
          </a:fontRef>
        </p:style>
        <p:txBody>
          <a:bodyPr vert="vert270" rtlCol="0" anchor="ctr"/>
          <a:lstStyle/>
          <a:p>
            <a:pPr algn="ctr"/>
            <a:r>
              <a:rPr lang="en-US" sz="3000" dirty="0" smtClean="0">
                <a:solidFill>
                  <a:schemeClr val="bg1"/>
                </a:solidFill>
              </a:rPr>
              <a:t>Arterial disease</a:t>
            </a:r>
            <a:endParaRPr lang="el-GR" sz="3000" dirty="0">
              <a:solidFill>
                <a:schemeClr val="bg1"/>
              </a:solidFill>
            </a:endParaRPr>
          </a:p>
        </p:txBody>
      </p:sp>
      <p:pic>
        <p:nvPicPr>
          <p:cNvPr id="2" name="Picture 1"/>
          <p:cNvPicPr>
            <a:picLocks noChangeAspect="1"/>
          </p:cNvPicPr>
          <p:nvPr/>
        </p:nvPicPr>
        <p:blipFill>
          <a:blip r:embed="rId8"/>
          <a:stretch>
            <a:fillRect/>
          </a:stretch>
        </p:blipFill>
        <p:spPr>
          <a:xfrm>
            <a:off x="7725348" y="1503402"/>
            <a:ext cx="1090953" cy="817162"/>
          </a:xfrm>
          <a:prstGeom prst="rect">
            <a:avLst/>
          </a:prstGeom>
        </p:spPr>
      </p:pic>
    </p:spTree>
    <p:extLst>
      <p:ext uri="{BB962C8B-B14F-4D97-AF65-F5344CB8AC3E}">
        <p14:creationId xmlns:p14="http://schemas.microsoft.com/office/powerpoint/2010/main" val="112017450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 TextBox"/>
          <p:cNvSpPr txBox="1"/>
          <p:nvPr/>
        </p:nvSpPr>
        <p:spPr>
          <a:xfrm>
            <a:off x="1154172" y="5047270"/>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GENOME  &amp; CLASSICAL CARDIOVASCULAR DISEASE RISK FACTORS</a:t>
            </a:r>
            <a:endParaRPr lang="el-GR" b="1" dirty="0"/>
          </a:p>
        </p:txBody>
      </p:sp>
      <p:sp>
        <p:nvSpPr>
          <p:cNvPr id="22" name="18 - TextBox"/>
          <p:cNvSpPr txBox="1"/>
          <p:nvPr/>
        </p:nvSpPr>
        <p:spPr>
          <a:xfrm>
            <a:off x="1145598" y="4620554"/>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           INFLAMMATION</a:t>
            </a:r>
            <a:endParaRPr lang="el-GR" b="1" dirty="0"/>
          </a:p>
        </p:txBody>
      </p:sp>
      <p:sp>
        <p:nvSpPr>
          <p:cNvPr id="3" name="2 - Στρογγυλεμένο ορθογώνιο"/>
          <p:cNvSpPr/>
          <p:nvPr/>
        </p:nvSpPr>
        <p:spPr>
          <a:xfrm>
            <a:off x="1117936" y="5911680"/>
            <a:ext cx="7806966" cy="648072"/>
          </a:xfrm>
          <a:prstGeom prst="roundRect">
            <a:avLst/>
          </a:prstGeom>
          <a:solidFill>
            <a:srgbClr val="FF6600"/>
          </a:solid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000" b="1" dirty="0" smtClean="0">
                <a:solidFill>
                  <a:schemeClr val="bg1"/>
                </a:solidFill>
              </a:rPr>
              <a:t>Endothelial dysfunction</a:t>
            </a:r>
            <a:endParaRPr lang="el-GR" sz="3000" b="1" dirty="0">
              <a:solidFill>
                <a:schemeClr val="bg1"/>
              </a:solidFill>
            </a:endParaRPr>
          </a:p>
        </p:txBody>
      </p:sp>
      <p:sp>
        <p:nvSpPr>
          <p:cNvPr id="4" name="3 - Βέλος προς τα επάνω"/>
          <p:cNvSpPr/>
          <p:nvPr/>
        </p:nvSpPr>
        <p:spPr>
          <a:xfrm>
            <a:off x="1660346" y="3824816"/>
            <a:ext cx="792088" cy="1296144"/>
          </a:xfrm>
          <a:prstGeom prst="up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l-GR"/>
          </a:p>
        </p:txBody>
      </p:sp>
      <p:sp>
        <p:nvSpPr>
          <p:cNvPr id="10" name="9 - TextBox"/>
          <p:cNvSpPr txBox="1"/>
          <p:nvPr/>
        </p:nvSpPr>
        <p:spPr>
          <a:xfrm>
            <a:off x="3529699" y="5487850"/>
            <a:ext cx="180020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dirty="0" smtClean="0"/>
              <a:t>Atheromatosis</a:t>
            </a:r>
            <a:endParaRPr lang="el-GR" dirty="0"/>
          </a:p>
        </p:txBody>
      </p:sp>
      <p:sp>
        <p:nvSpPr>
          <p:cNvPr id="8" name="7 - TextBox"/>
          <p:cNvSpPr txBox="1"/>
          <p:nvPr/>
        </p:nvSpPr>
        <p:spPr>
          <a:xfrm>
            <a:off x="1154172" y="5462488"/>
            <a:ext cx="2177853"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smtClean="0"/>
              <a:t>Arterial remodelling</a:t>
            </a:r>
            <a:endParaRPr lang="el-GR" dirty="0"/>
          </a:p>
        </p:txBody>
      </p:sp>
      <p:pic>
        <p:nvPicPr>
          <p:cNvPr id="45060" name="Picture 4"/>
          <p:cNvPicPr>
            <a:picLocks noChangeAspect="1" noChangeArrowheads="1"/>
          </p:cNvPicPr>
          <p:nvPr/>
        </p:nvPicPr>
        <p:blipFill>
          <a:blip r:embed="rId2" cstate="print"/>
          <a:srcRect/>
          <a:stretch>
            <a:fillRect/>
          </a:stretch>
        </p:blipFill>
        <p:spPr bwMode="auto">
          <a:xfrm>
            <a:off x="1441412" y="1304992"/>
            <a:ext cx="1246805" cy="1224136"/>
          </a:xfrm>
          <a:prstGeom prst="rect">
            <a:avLst/>
          </a:prstGeom>
          <a:noFill/>
          <a:ln w="9525">
            <a:noFill/>
            <a:miter lim="800000"/>
            <a:headEnd/>
            <a:tailEnd/>
          </a:ln>
        </p:spPr>
      </p:pic>
      <p:pic>
        <p:nvPicPr>
          <p:cNvPr id="45061" name="Picture 5"/>
          <p:cNvPicPr>
            <a:picLocks noChangeAspect="1" noChangeArrowheads="1"/>
          </p:cNvPicPr>
          <p:nvPr/>
        </p:nvPicPr>
        <p:blipFill>
          <a:blip r:embed="rId3" cstate="print"/>
          <a:srcRect/>
          <a:stretch>
            <a:fillRect/>
          </a:stretch>
        </p:blipFill>
        <p:spPr bwMode="auto">
          <a:xfrm>
            <a:off x="1441412" y="2492896"/>
            <a:ext cx="1170806" cy="1204258"/>
          </a:xfrm>
          <a:prstGeom prst="rect">
            <a:avLst/>
          </a:prstGeom>
          <a:noFill/>
          <a:ln w="9525">
            <a:noFill/>
            <a:miter lim="800000"/>
            <a:headEnd/>
            <a:tailEnd/>
          </a:ln>
        </p:spPr>
      </p:pic>
      <p:sp>
        <p:nvSpPr>
          <p:cNvPr id="12" name="11 - TextBox"/>
          <p:cNvSpPr txBox="1"/>
          <p:nvPr/>
        </p:nvSpPr>
        <p:spPr>
          <a:xfrm>
            <a:off x="5548980" y="5461744"/>
            <a:ext cx="1708914"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Arteriosclerosis</a:t>
            </a:r>
            <a:endParaRPr lang="el-GR" dirty="0"/>
          </a:p>
        </p:txBody>
      </p:sp>
      <p:sp>
        <p:nvSpPr>
          <p:cNvPr id="16" name="15 - Βέλος προς τα επάνω"/>
          <p:cNvSpPr/>
          <p:nvPr/>
        </p:nvSpPr>
        <p:spPr>
          <a:xfrm>
            <a:off x="253840" y="1268760"/>
            <a:ext cx="864096" cy="5040560"/>
          </a:xfrm>
          <a:prstGeom prst="upArrow">
            <a:avLst>
              <a:gd name="adj1" fmla="val 67690"/>
              <a:gd name="adj2" fmla="val 50000"/>
            </a:avLst>
          </a:prstGeom>
          <a:solidFill>
            <a:schemeClr val="bg2"/>
          </a:solidFill>
          <a:ln>
            <a:solidFill>
              <a:srgbClr val="FF0000"/>
            </a:solidFill>
          </a:ln>
        </p:spPr>
        <p:style>
          <a:lnRef idx="0">
            <a:schemeClr val="accent2"/>
          </a:lnRef>
          <a:fillRef idx="3">
            <a:schemeClr val="accent2"/>
          </a:fillRef>
          <a:effectRef idx="3">
            <a:schemeClr val="accent2"/>
          </a:effectRef>
          <a:fontRef idx="minor">
            <a:schemeClr val="lt1"/>
          </a:fontRef>
        </p:style>
        <p:txBody>
          <a:bodyPr vert="wordArtVert" wrap="square" rtlCol="0" anchor="ctr"/>
          <a:lstStyle/>
          <a:p>
            <a:pPr algn="ctr"/>
            <a:r>
              <a:rPr lang="en-US" sz="3000" b="1" dirty="0" smtClean="0">
                <a:solidFill>
                  <a:schemeClr val="tx1"/>
                </a:solidFill>
              </a:rPr>
              <a:t>AGING</a:t>
            </a:r>
            <a:endParaRPr lang="el-GR" sz="3000" b="1" dirty="0">
              <a:solidFill>
                <a:schemeClr val="tx1"/>
              </a:solidFill>
            </a:endParaRPr>
          </a:p>
        </p:txBody>
      </p:sp>
      <p:sp>
        <p:nvSpPr>
          <p:cNvPr id="20" name="19 - TextBox"/>
          <p:cNvSpPr txBox="1"/>
          <p:nvPr/>
        </p:nvSpPr>
        <p:spPr>
          <a:xfrm>
            <a:off x="6685757" y="6496240"/>
            <a:ext cx="2397222" cy="338554"/>
          </a:xfrm>
          <a:prstGeom prst="rect">
            <a:avLst/>
          </a:prstGeom>
          <a:noFill/>
        </p:spPr>
        <p:txBody>
          <a:bodyPr wrap="square" rtlCol="0">
            <a:spAutoFit/>
          </a:bodyPr>
          <a:lstStyle/>
          <a:p>
            <a:pPr algn="ctr"/>
            <a:r>
              <a:rPr lang="en-US" sz="1600" b="1" dirty="0" smtClean="0"/>
              <a:t>Protogerou A &amp; Karatzi K</a:t>
            </a:r>
            <a:endParaRPr lang="el-GR" sz="1600" b="1" dirty="0"/>
          </a:p>
        </p:txBody>
      </p:sp>
      <p:sp>
        <p:nvSpPr>
          <p:cNvPr id="21" name="11 - TextBox"/>
          <p:cNvSpPr txBox="1"/>
          <p:nvPr/>
        </p:nvSpPr>
        <p:spPr>
          <a:xfrm>
            <a:off x="7400550" y="5453152"/>
            <a:ext cx="1542238" cy="369332"/>
          </a:xfrm>
          <a:prstGeom prst="rect">
            <a:avLst/>
          </a:prstGeom>
          <a:solidFill>
            <a:schemeClr val="accent5"/>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Thrombosis</a:t>
            </a:r>
            <a:endParaRPr lang="el-GR" dirty="0"/>
          </a:p>
        </p:txBody>
      </p:sp>
      <p:sp>
        <p:nvSpPr>
          <p:cNvPr id="24" name="21 - Μισοφέγγαρο"/>
          <p:cNvSpPr/>
          <p:nvPr/>
        </p:nvSpPr>
        <p:spPr>
          <a:xfrm rot="5400000">
            <a:off x="4413427" y="-3116160"/>
            <a:ext cx="1431080" cy="7699186"/>
          </a:xfrm>
          <a:prstGeom prst="moon">
            <a:avLst>
              <a:gd name="adj" fmla="val 65847"/>
            </a:avLst>
          </a:prstGeom>
          <a:solidFill>
            <a:srgbClr val="FF0000"/>
          </a:solidFill>
        </p:spPr>
        <p:style>
          <a:lnRef idx="1">
            <a:schemeClr val="accent6"/>
          </a:lnRef>
          <a:fillRef idx="2">
            <a:schemeClr val="accent6"/>
          </a:fillRef>
          <a:effectRef idx="1">
            <a:schemeClr val="accent6"/>
          </a:effectRef>
          <a:fontRef idx="minor">
            <a:schemeClr val="dk1"/>
          </a:fontRef>
        </p:style>
        <p:txBody>
          <a:bodyPr vert="vert270" rtlCol="0" anchor="ctr"/>
          <a:lstStyle/>
          <a:p>
            <a:pPr algn="ctr"/>
            <a:r>
              <a:rPr lang="en-US" sz="3000" dirty="0" smtClean="0">
                <a:solidFill>
                  <a:schemeClr val="bg1"/>
                </a:solidFill>
              </a:rPr>
              <a:t>Arterial disease</a:t>
            </a:r>
            <a:endParaRPr lang="el-GR" sz="3000" dirty="0">
              <a:solidFill>
                <a:schemeClr val="bg1"/>
              </a:solidFill>
            </a:endParaRPr>
          </a:p>
        </p:txBody>
      </p:sp>
      <p:sp>
        <p:nvSpPr>
          <p:cNvPr id="15" name="TextBox 14"/>
          <p:cNvSpPr txBox="1"/>
          <p:nvPr/>
        </p:nvSpPr>
        <p:spPr>
          <a:xfrm>
            <a:off x="2796570" y="2313684"/>
            <a:ext cx="3736482" cy="430887"/>
          </a:xfrm>
          <a:prstGeom prst="rect">
            <a:avLst/>
          </a:prstGeom>
          <a:noFill/>
        </p:spPr>
        <p:txBody>
          <a:bodyPr wrap="none" rtlCol="0">
            <a:spAutoFit/>
          </a:bodyPr>
          <a:lstStyle/>
          <a:p>
            <a:r>
              <a:rPr lang="en-US" sz="2200" dirty="0">
                <a:solidFill>
                  <a:schemeClr val="tx2">
                    <a:lumMod val="50000"/>
                  </a:schemeClr>
                </a:solidFill>
              </a:rPr>
              <a:t>r</a:t>
            </a:r>
            <a:r>
              <a:rPr lang="en-US" sz="2200" dirty="0" smtClean="0">
                <a:solidFill>
                  <a:schemeClr val="tx2">
                    <a:lumMod val="50000"/>
                  </a:schemeClr>
                </a:solidFill>
              </a:rPr>
              <a:t>emodelling - </a:t>
            </a:r>
            <a:r>
              <a:rPr lang="el-GR" sz="2200" dirty="0" smtClean="0">
                <a:solidFill>
                  <a:schemeClr val="tx2">
                    <a:lumMod val="50000"/>
                  </a:schemeClr>
                </a:solidFill>
              </a:rPr>
              <a:t>αναδιαμόρφωση</a:t>
            </a:r>
            <a:endParaRPr lang="en-US" sz="2200" dirty="0">
              <a:solidFill>
                <a:schemeClr val="tx2">
                  <a:lumMod val="50000"/>
                </a:schemeClr>
              </a:solidFill>
            </a:endParaRPr>
          </a:p>
        </p:txBody>
      </p:sp>
    </p:spTree>
    <p:extLst>
      <p:ext uri="{BB962C8B-B14F-4D97-AF65-F5344CB8AC3E}">
        <p14:creationId xmlns:p14="http://schemas.microsoft.com/office/powerpoint/2010/main" val="341324317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2" name="TextBox 11"/>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241466" y="1356153"/>
            <a:ext cx="8712034" cy="461665"/>
          </a:xfrm>
          <a:prstGeom prst="rect">
            <a:avLst/>
          </a:prstGeom>
          <a:noFill/>
        </p:spPr>
        <p:txBody>
          <a:bodyPr wrap="square" rtlCol="0">
            <a:spAutoFit/>
          </a:bodyPr>
          <a:lstStyle/>
          <a:p>
            <a:r>
              <a:rPr lang="el-GR" sz="2400" dirty="0" smtClean="0">
                <a:solidFill>
                  <a:schemeClr val="tx2">
                    <a:lumMod val="75000"/>
                  </a:schemeClr>
                </a:solidFill>
              </a:rPr>
              <a:t>Αρτηριακή αναδιαμόρφωση</a:t>
            </a:r>
            <a:endParaRPr lang="el-GR" sz="2200" dirty="0" smtClean="0">
              <a:solidFill>
                <a:schemeClr val="tx2">
                  <a:lumMod val="75000"/>
                </a:schemeClr>
              </a:solidFill>
            </a:endParaRPr>
          </a:p>
        </p:txBody>
      </p:sp>
      <p:cxnSp>
        <p:nvCxnSpPr>
          <p:cNvPr id="10" name="Straight Connector 9"/>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7" name="Picture 16"/>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95683990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TextBox 9"/>
          <p:cNvSpPr txBox="1"/>
          <p:nvPr/>
        </p:nvSpPr>
        <p:spPr>
          <a:xfrm>
            <a:off x="6759500" y="1143004"/>
            <a:ext cx="2384499" cy="307777"/>
          </a:xfrm>
          <a:prstGeom prst="rect">
            <a:avLst/>
          </a:prstGeom>
          <a:noFill/>
        </p:spPr>
        <p:txBody>
          <a:bodyPr wrap="none" rtlCol="0">
            <a:spAutoFit/>
          </a:bodyPr>
          <a:lstStyle/>
          <a:p>
            <a:r>
              <a:rPr lang="en-US" sz="1400" i="1" dirty="0" err="1" smtClean="0"/>
              <a:t>Lehoux</a:t>
            </a:r>
            <a:r>
              <a:rPr lang="en-US" sz="1400" i="1" dirty="0" smtClean="0"/>
              <a:t> S et al. J Int Med 2006</a:t>
            </a:r>
            <a:endParaRPr lang="en-US" sz="1400" i="1" dirty="0"/>
          </a:p>
        </p:txBody>
      </p:sp>
      <p:sp>
        <p:nvSpPr>
          <p:cNvPr id="15" name="Text Box 7"/>
          <p:cNvSpPr txBox="1">
            <a:spLocks noChangeArrowheads="1"/>
          </p:cNvSpPr>
          <p:nvPr/>
        </p:nvSpPr>
        <p:spPr bwMode="auto">
          <a:xfrm>
            <a:off x="237412" y="1397701"/>
            <a:ext cx="8471414"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a:solidFill>
                  <a:schemeClr val="tx2">
                    <a:lumMod val="75000"/>
                  </a:schemeClr>
                </a:solidFill>
              </a:rPr>
              <a:t>Αρτηριακή </a:t>
            </a:r>
            <a:r>
              <a:rPr lang="el-GR" sz="2400" dirty="0" smtClean="0">
                <a:solidFill>
                  <a:schemeClr val="tx2">
                    <a:lumMod val="75000"/>
                  </a:schemeClr>
                </a:solidFill>
              </a:rPr>
              <a:t>αναδιαμόρφωση</a:t>
            </a:r>
            <a:r>
              <a:rPr lang="en-US" sz="2400" dirty="0" smtClean="0">
                <a:solidFill>
                  <a:schemeClr val="tx2">
                    <a:lumMod val="75000"/>
                  </a:schemeClr>
                </a:solidFill>
              </a:rPr>
              <a:t> / </a:t>
            </a:r>
            <a:r>
              <a:rPr lang="el-GR" sz="2400" dirty="0" smtClean="0">
                <a:solidFill>
                  <a:schemeClr val="tx2">
                    <a:lumMod val="75000"/>
                  </a:schemeClr>
                </a:solidFill>
              </a:rPr>
              <a:t>πίεση &amp; υποδοχείς - μηχανισμοί</a:t>
            </a:r>
            <a:endParaRPr lang="el-GR" sz="2200" dirty="0">
              <a:solidFill>
                <a:schemeClr val="tx2">
                  <a:lumMod val="75000"/>
                </a:schemeClr>
              </a:solidFill>
            </a:endParaRPr>
          </a:p>
        </p:txBody>
      </p:sp>
      <p:pic>
        <p:nvPicPr>
          <p:cNvPr id="3" name="Picture 2"/>
          <p:cNvPicPr>
            <a:picLocks noChangeAspect="1"/>
          </p:cNvPicPr>
          <p:nvPr/>
        </p:nvPicPr>
        <p:blipFill>
          <a:blip r:embed="rId3"/>
          <a:stretch>
            <a:fillRect/>
          </a:stretch>
        </p:blipFill>
        <p:spPr>
          <a:xfrm>
            <a:off x="736600" y="1865929"/>
            <a:ext cx="7438312" cy="4758727"/>
          </a:xfrm>
          <a:prstGeom prst="rect">
            <a:avLst/>
          </a:prstGeom>
        </p:spPr>
      </p:pic>
      <p:cxnSp>
        <p:nvCxnSpPr>
          <p:cNvPr id="14" name="Straight Connector 13"/>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7" name="Picture 16"/>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78165804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TextBox 9"/>
          <p:cNvSpPr txBox="1"/>
          <p:nvPr/>
        </p:nvSpPr>
        <p:spPr>
          <a:xfrm>
            <a:off x="6759500" y="1143004"/>
            <a:ext cx="2384499" cy="307777"/>
          </a:xfrm>
          <a:prstGeom prst="rect">
            <a:avLst/>
          </a:prstGeom>
          <a:noFill/>
        </p:spPr>
        <p:txBody>
          <a:bodyPr wrap="none" rtlCol="0">
            <a:spAutoFit/>
          </a:bodyPr>
          <a:lstStyle/>
          <a:p>
            <a:r>
              <a:rPr lang="en-US" sz="1400" i="1" dirty="0" err="1" smtClean="0"/>
              <a:t>Lehoux</a:t>
            </a:r>
            <a:r>
              <a:rPr lang="en-US" sz="1400" i="1" dirty="0" smtClean="0"/>
              <a:t> S et al. J Int Med 2006</a:t>
            </a:r>
            <a:endParaRPr lang="en-US" sz="1400" i="1" dirty="0"/>
          </a:p>
        </p:txBody>
      </p:sp>
      <p:pic>
        <p:nvPicPr>
          <p:cNvPr id="2" name="Picture 1"/>
          <p:cNvPicPr>
            <a:picLocks noChangeAspect="1"/>
          </p:cNvPicPr>
          <p:nvPr/>
        </p:nvPicPr>
        <p:blipFill>
          <a:blip r:embed="rId3"/>
          <a:stretch>
            <a:fillRect/>
          </a:stretch>
        </p:blipFill>
        <p:spPr>
          <a:xfrm>
            <a:off x="0" y="2298700"/>
            <a:ext cx="9144000" cy="4216946"/>
          </a:xfrm>
          <a:prstGeom prst="rect">
            <a:avLst/>
          </a:prstGeom>
        </p:spPr>
      </p:pic>
      <p:sp>
        <p:nvSpPr>
          <p:cNvPr id="14" name="Text Box 7"/>
          <p:cNvSpPr txBox="1">
            <a:spLocks noChangeArrowheads="1"/>
          </p:cNvSpPr>
          <p:nvPr/>
        </p:nvSpPr>
        <p:spPr bwMode="auto">
          <a:xfrm>
            <a:off x="237412" y="1397701"/>
            <a:ext cx="8471414"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a:solidFill>
                  <a:schemeClr val="tx2">
                    <a:lumMod val="75000"/>
                  </a:schemeClr>
                </a:solidFill>
              </a:rPr>
              <a:t>Αρτηριακή </a:t>
            </a:r>
            <a:r>
              <a:rPr lang="el-GR" sz="2400" dirty="0" smtClean="0">
                <a:solidFill>
                  <a:schemeClr val="tx2">
                    <a:lumMod val="75000"/>
                  </a:schemeClr>
                </a:solidFill>
              </a:rPr>
              <a:t>αναδιαμόρφωση</a:t>
            </a:r>
            <a:r>
              <a:rPr lang="en-US" sz="2400" dirty="0" smtClean="0">
                <a:solidFill>
                  <a:schemeClr val="tx2">
                    <a:lumMod val="75000"/>
                  </a:schemeClr>
                </a:solidFill>
              </a:rPr>
              <a:t> / </a:t>
            </a:r>
            <a:r>
              <a:rPr lang="el-GR" sz="2400" dirty="0" smtClean="0">
                <a:solidFill>
                  <a:schemeClr val="tx2">
                    <a:lumMod val="75000"/>
                  </a:schemeClr>
                </a:solidFill>
              </a:rPr>
              <a:t>πίεση &amp; υποδοχείς - μηχανισμοί</a:t>
            </a:r>
            <a:endParaRPr lang="el-GR" sz="2200" dirty="0">
              <a:solidFill>
                <a:schemeClr val="tx2">
                  <a:lumMod val="75000"/>
                </a:schemeClr>
              </a:solidFill>
            </a:endParaRPr>
          </a:p>
        </p:txBody>
      </p:sp>
      <p:sp>
        <p:nvSpPr>
          <p:cNvPr id="12" name="Oval 11"/>
          <p:cNvSpPr/>
          <p:nvPr/>
        </p:nvSpPr>
        <p:spPr>
          <a:xfrm>
            <a:off x="0" y="6489700"/>
            <a:ext cx="342900" cy="3683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8" name="Picture 17"/>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74132746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4" name="TextBox 13"/>
          <p:cNvSpPr txBox="1"/>
          <p:nvPr/>
        </p:nvSpPr>
        <p:spPr>
          <a:xfrm>
            <a:off x="241466" y="1356153"/>
            <a:ext cx="8467360" cy="3016210"/>
          </a:xfrm>
          <a:prstGeom prst="rect">
            <a:avLst/>
          </a:prstGeom>
          <a:noFill/>
        </p:spPr>
        <p:txBody>
          <a:bodyPr wrap="square" rtlCol="0">
            <a:spAutoFit/>
          </a:bodyPr>
          <a:lstStyle/>
          <a:p>
            <a:r>
              <a:rPr lang="en-US" sz="2200" dirty="0" smtClean="0">
                <a:solidFill>
                  <a:schemeClr val="tx2">
                    <a:lumMod val="75000"/>
                  </a:schemeClr>
                </a:solidFill>
              </a:rPr>
              <a:t>	</a:t>
            </a:r>
            <a:endParaRPr lang="el-GR" sz="2200" dirty="0">
              <a:solidFill>
                <a:schemeClr val="tx2">
                  <a:lumMod val="75000"/>
                </a:schemeClr>
              </a:solidFill>
            </a:endParaRPr>
          </a:p>
          <a:p>
            <a:endParaRPr lang="en-US" sz="2200" dirty="0" smtClean="0">
              <a:solidFill>
                <a:schemeClr val="tx2">
                  <a:lumMod val="75000"/>
                </a:schemeClr>
              </a:solidFill>
            </a:endParaRPr>
          </a:p>
          <a:p>
            <a:pPr algn="ctr"/>
            <a:r>
              <a:rPr lang="en-US" sz="2200" dirty="0" smtClean="0">
                <a:solidFill>
                  <a:schemeClr val="tx2">
                    <a:lumMod val="75000"/>
                  </a:schemeClr>
                </a:solidFill>
              </a:rPr>
              <a:t>T </a:t>
            </a:r>
            <a:r>
              <a:rPr lang="en-US" sz="2200" dirty="0">
                <a:solidFill>
                  <a:schemeClr val="tx2">
                    <a:lumMod val="75000"/>
                  </a:schemeClr>
                </a:solidFill>
              </a:rPr>
              <a:t>= </a:t>
            </a:r>
            <a:r>
              <a:rPr lang="en-US" sz="2200" dirty="0" smtClean="0">
                <a:solidFill>
                  <a:schemeClr val="tx2">
                    <a:lumMod val="75000"/>
                  </a:schemeClr>
                </a:solidFill>
              </a:rPr>
              <a:t>(P</a:t>
            </a:r>
            <a:r>
              <a:rPr lang="en-US" sz="1400" dirty="0" smtClean="0">
                <a:solidFill>
                  <a:schemeClr val="tx2">
                    <a:lumMod val="75000"/>
                  </a:schemeClr>
                </a:solidFill>
              </a:rPr>
              <a:t> </a:t>
            </a:r>
            <a:r>
              <a:rPr lang="en-US" sz="1400" dirty="0">
                <a:solidFill>
                  <a:schemeClr val="tx2">
                    <a:lumMod val="75000"/>
                  </a:schemeClr>
                </a:solidFill>
              </a:rPr>
              <a:t>* </a:t>
            </a:r>
            <a:r>
              <a:rPr lang="en-US" sz="2200" dirty="0" smtClean="0">
                <a:solidFill>
                  <a:schemeClr val="tx2">
                    <a:lumMod val="75000"/>
                  </a:schemeClr>
                </a:solidFill>
              </a:rPr>
              <a:t>r) / w</a:t>
            </a:r>
            <a:endParaRPr lang="en-US" sz="2200" dirty="0">
              <a:solidFill>
                <a:schemeClr val="tx2">
                  <a:lumMod val="75000"/>
                </a:schemeClr>
              </a:solidFill>
            </a:endParaRPr>
          </a:p>
          <a:p>
            <a:endParaRPr lang="en-US" sz="1400" dirty="0">
              <a:solidFill>
                <a:schemeClr val="tx2">
                  <a:lumMod val="75000"/>
                </a:schemeClr>
              </a:solidFill>
            </a:endParaRPr>
          </a:p>
          <a:p>
            <a:endParaRPr lang="el-GR" sz="2200" dirty="0" smtClean="0">
              <a:solidFill>
                <a:schemeClr val="tx2">
                  <a:lumMod val="75000"/>
                </a:schemeClr>
              </a:solidFill>
            </a:endParaRPr>
          </a:p>
          <a:p>
            <a:r>
              <a:rPr lang="en-US" sz="2200" dirty="0">
                <a:solidFill>
                  <a:schemeClr val="tx2">
                    <a:lumMod val="75000"/>
                  </a:schemeClr>
                </a:solidFill>
              </a:rPr>
              <a:t>T</a:t>
            </a:r>
            <a:r>
              <a:rPr lang="en-US" sz="2200" dirty="0" smtClean="0">
                <a:solidFill>
                  <a:schemeClr val="tx2">
                    <a:lumMod val="75000"/>
                  </a:schemeClr>
                </a:solidFill>
              </a:rPr>
              <a:t>: </a:t>
            </a:r>
            <a:r>
              <a:rPr lang="el-GR" sz="2200" dirty="0" smtClean="0">
                <a:solidFill>
                  <a:schemeClr val="tx2">
                    <a:lumMod val="75000"/>
                  </a:schemeClr>
                </a:solidFill>
              </a:rPr>
              <a:t>κυκλοτερής ή περιμετρική τοιχωματική</a:t>
            </a:r>
            <a:r>
              <a:rPr lang="en-US" sz="2200" dirty="0" smtClean="0">
                <a:solidFill>
                  <a:schemeClr val="tx2">
                    <a:lumMod val="75000"/>
                  </a:schemeClr>
                </a:solidFill>
              </a:rPr>
              <a:t> </a:t>
            </a:r>
            <a:r>
              <a:rPr lang="el-GR" sz="2200" dirty="0" smtClean="0">
                <a:solidFill>
                  <a:schemeClr val="tx2">
                    <a:lumMod val="75000"/>
                  </a:schemeClr>
                </a:solidFill>
              </a:rPr>
              <a:t>τάση</a:t>
            </a:r>
            <a:endParaRPr lang="en-US" sz="2200" dirty="0">
              <a:solidFill>
                <a:schemeClr val="tx2">
                  <a:lumMod val="75000"/>
                </a:schemeClr>
              </a:solidFill>
            </a:endParaRPr>
          </a:p>
          <a:p>
            <a:r>
              <a:rPr lang="en-US" sz="2200" dirty="0" smtClean="0">
                <a:solidFill>
                  <a:schemeClr val="tx2">
                    <a:lumMod val="75000"/>
                  </a:schemeClr>
                </a:solidFill>
              </a:rPr>
              <a:t>P: </a:t>
            </a:r>
            <a:r>
              <a:rPr lang="el-GR" sz="2200" dirty="0" smtClean="0">
                <a:solidFill>
                  <a:schemeClr val="tx2">
                    <a:lumMod val="75000"/>
                  </a:schemeClr>
                </a:solidFill>
              </a:rPr>
              <a:t>αρτηριακή πίεση (ακτινική τοιχωματική τάση)</a:t>
            </a:r>
            <a:endParaRPr lang="en-US" sz="2200" dirty="0" smtClean="0">
              <a:solidFill>
                <a:schemeClr val="tx2">
                  <a:lumMod val="75000"/>
                </a:schemeClr>
              </a:solidFill>
            </a:endParaRPr>
          </a:p>
          <a:p>
            <a:r>
              <a:rPr lang="el-GR" sz="2200" dirty="0" smtClean="0">
                <a:solidFill>
                  <a:schemeClr val="tx2">
                    <a:lumMod val="75000"/>
                  </a:schemeClr>
                </a:solidFill>
              </a:rPr>
              <a:t>r: ακτίνα του αγγείου</a:t>
            </a:r>
            <a:endParaRPr lang="en-US" sz="2200" dirty="0" smtClean="0">
              <a:solidFill>
                <a:schemeClr val="tx2">
                  <a:lumMod val="75000"/>
                </a:schemeClr>
              </a:solidFill>
            </a:endParaRPr>
          </a:p>
          <a:p>
            <a:r>
              <a:rPr lang="en-US" sz="2200" dirty="0" smtClean="0">
                <a:solidFill>
                  <a:schemeClr val="tx2">
                    <a:lumMod val="75000"/>
                  </a:schemeClr>
                </a:solidFill>
              </a:rPr>
              <a:t>w: </a:t>
            </a:r>
            <a:r>
              <a:rPr lang="el-GR" sz="2200" dirty="0" smtClean="0">
                <a:solidFill>
                  <a:schemeClr val="tx2">
                    <a:lumMod val="75000"/>
                  </a:schemeClr>
                </a:solidFill>
              </a:rPr>
              <a:t>πάχος τοιχώματος </a:t>
            </a:r>
          </a:p>
        </p:txBody>
      </p:sp>
      <p:sp>
        <p:nvSpPr>
          <p:cNvPr id="2" name="Oval 1"/>
          <p:cNvSpPr/>
          <p:nvPr/>
        </p:nvSpPr>
        <p:spPr>
          <a:xfrm>
            <a:off x="5664200" y="4102100"/>
            <a:ext cx="2641600" cy="2044700"/>
          </a:xfrm>
          <a:prstGeom prst="ellipse">
            <a:avLst/>
          </a:prstGeom>
          <a:noFill/>
          <a:ln w="1778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rot="16200000">
            <a:off x="6644640" y="4471924"/>
            <a:ext cx="604520" cy="286512"/>
          </a:xfrm>
          <a:prstGeom prst="rightArrow">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10800000">
            <a:off x="6032500" y="4027424"/>
            <a:ext cx="856488" cy="150876"/>
          </a:xfrm>
          <a:prstGeom prst="rightArrow">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a:off x="6985000" y="4027424"/>
            <a:ext cx="856488" cy="150876"/>
          </a:xfrm>
          <a:prstGeom prst="rightArrow">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7014275" y="4548108"/>
            <a:ext cx="303914" cy="369332"/>
          </a:xfrm>
          <a:prstGeom prst="rect">
            <a:avLst/>
          </a:prstGeom>
          <a:noFill/>
          <a:ln w="25400">
            <a:noFill/>
          </a:ln>
        </p:spPr>
        <p:txBody>
          <a:bodyPr wrap="none" rtlCol="0">
            <a:spAutoFit/>
          </a:bodyPr>
          <a:lstStyle/>
          <a:p>
            <a:pPr algn="ctr"/>
            <a:r>
              <a:rPr lang="el-GR" dirty="0"/>
              <a:t>P</a:t>
            </a:r>
            <a:endParaRPr lang="en-US" dirty="0" smtClean="0"/>
          </a:p>
        </p:txBody>
      </p:sp>
      <p:sp>
        <p:nvSpPr>
          <p:cNvPr id="22" name="TextBox 21"/>
          <p:cNvSpPr txBox="1"/>
          <p:nvPr/>
        </p:nvSpPr>
        <p:spPr>
          <a:xfrm>
            <a:off x="7206693" y="3721100"/>
            <a:ext cx="300082" cy="369332"/>
          </a:xfrm>
          <a:prstGeom prst="rect">
            <a:avLst/>
          </a:prstGeom>
          <a:noFill/>
          <a:ln w="25400">
            <a:noFill/>
          </a:ln>
        </p:spPr>
        <p:txBody>
          <a:bodyPr wrap="none" rtlCol="0">
            <a:spAutoFit/>
          </a:bodyPr>
          <a:lstStyle/>
          <a:p>
            <a:pPr algn="ctr"/>
            <a:r>
              <a:rPr lang="en-US" dirty="0" smtClean="0"/>
              <a:t>T</a:t>
            </a:r>
          </a:p>
        </p:txBody>
      </p:sp>
      <p:sp>
        <p:nvSpPr>
          <p:cNvPr id="23" name="TextBox 22"/>
          <p:cNvSpPr txBox="1"/>
          <p:nvPr/>
        </p:nvSpPr>
        <p:spPr>
          <a:xfrm>
            <a:off x="6317693" y="3708400"/>
            <a:ext cx="300082" cy="369332"/>
          </a:xfrm>
          <a:prstGeom prst="rect">
            <a:avLst/>
          </a:prstGeom>
          <a:noFill/>
          <a:ln w="25400">
            <a:noFill/>
          </a:ln>
        </p:spPr>
        <p:txBody>
          <a:bodyPr wrap="none" rtlCol="0">
            <a:spAutoFit/>
          </a:bodyPr>
          <a:lstStyle/>
          <a:p>
            <a:pPr algn="ctr"/>
            <a:r>
              <a:rPr lang="en-US" dirty="0" smtClean="0"/>
              <a:t>T</a:t>
            </a:r>
          </a:p>
        </p:txBody>
      </p:sp>
      <p:cxnSp>
        <p:nvCxnSpPr>
          <p:cNvPr id="28" name="Straight Connector 27"/>
          <p:cNvCxnSpPr/>
          <p:nvPr/>
        </p:nvCxnSpPr>
        <p:spPr>
          <a:xfrm>
            <a:off x="6908800" y="5105400"/>
            <a:ext cx="1320800" cy="1905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7447764" y="5095333"/>
            <a:ext cx="265142" cy="369332"/>
          </a:xfrm>
          <a:prstGeom prst="rect">
            <a:avLst/>
          </a:prstGeom>
          <a:noFill/>
          <a:ln w="25400">
            <a:noFill/>
          </a:ln>
        </p:spPr>
        <p:txBody>
          <a:bodyPr wrap="none" rtlCol="0">
            <a:spAutoFit/>
          </a:bodyPr>
          <a:lstStyle/>
          <a:p>
            <a:pPr algn="ctr"/>
            <a:r>
              <a:rPr lang="en-US" dirty="0"/>
              <a:t>r</a:t>
            </a:r>
            <a:endParaRPr lang="en-US" dirty="0" smtClean="0"/>
          </a:p>
        </p:txBody>
      </p:sp>
      <p:cxnSp>
        <p:nvCxnSpPr>
          <p:cNvPr id="10" name="Straight Connector 9"/>
          <p:cNvCxnSpPr>
            <a:stCxn id="2" idx="2"/>
            <a:endCxn id="2" idx="2"/>
          </p:cNvCxnSpPr>
          <p:nvPr/>
        </p:nvCxnSpPr>
        <p:spPr>
          <a:xfrm>
            <a:off x="5664200" y="5124450"/>
            <a:ext cx="0" cy="0"/>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753100" y="4548108"/>
            <a:ext cx="177800" cy="100092"/>
          </a:xfrm>
          <a:prstGeom prst="line">
            <a:avLst/>
          </a:prstGeom>
          <a:ln w="50800">
            <a:solidFill>
              <a:srgbClr val="FFFF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426306" y="4331176"/>
            <a:ext cx="349675" cy="369332"/>
          </a:xfrm>
          <a:prstGeom prst="rect">
            <a:avLst/>
          </a:prstGeom>
          <a:noFill/>
          <a:ln w="25400">
            <a:noFill/>
          </a:ln>
        </p:spPr>
        <p:txBody>
          <a:bodyPr wrap="none" rtlCol="0">
            <a:spAutoFit/>
          </a:bodyPr>
          <a:lstStyle/>
          <a:p>
            <a:pPr algn="ctr"/>
            <a:r>
              <a:rPr lang="el-GR" dirty="0"/>
              <a:t>w</a:t>
            </a:r>
            <a:endParaRPr lang="en-US" dirty="0" smtClean="0"/>
          </a:p>
        </p:txBody>
      </p:sp>
      <p:sp>
        <p:nvSpPr>
          <p:cNvPr id="30" name="TextBox 2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cxnSp>
        <p:nvCxnSpPr>
          <p:cNvPr id="31" name="Straight Connector 30"/>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33" name="Picture 32"/>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34" name="TextBox 33"/>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35" name="TextBox 34"/>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410761506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057334" y="1645210"/>
            <a:ext cx="3641278" cy="307777"/>
          </a:xfrm>
          <a:prstGeom prst="rect">
            <a:avLst/>
          </a:prstGeom>
          <a:noFill/>
        </p:spPr>
        <p:txBody>
          <a:bodyPr wrap="square" rtlCol="0">
            <a:spAutoFit/>
          </a:bodyPr>
          <a:lstStyle/>
          <a:p>
            <a:r>
              <a:rPr lang="el-GR" sz="1400" b="1" dirty="0" smtClean="0"/>
              <a:t>Διατοιχωματική τάση ή αρτηριακή πίεση (P)</a:t>
            </a:r>
            <a:r>
              <a:rPr lang="el-GR" sz="1400" baseline="30000" dirty="0" smtClean="0"/>
              <a:t>1</a:t>
            </a:r>
            <a:r>
              <a:rPr lang="el-GR" sz="1400" b="1" dirty="0" smtClean="0"/>
              <a:t> </a:t>
            </a:r>
            <a:endParaRPr lang="el-GR" sz="1400" b="1" dirty="0"/>
          </a:p>
        </p:txBody>
      </p:sp>
      <p:sp>
        <p:nvSpPr>
          <p:cNvPr id="6" name="5 - TextBox"/>
          <p:cNvSpPr txBox="1"/>
          <p:nvPr/>
        </p:nvSpPr>
        <p:spPr>
          <a:xfrm>
            <a:off x="3971307" y="2284401"/>
            <a:ext cx="1784195" cy="523220"/>
          </a:xfrm>
          <a:prstGeom prst="rect">
            <a:avLst/>
          </a:prstGeom>
          <a:noFill/>
        </p:spPr>
        <p:txBody>
          <a:bodyPr wrap="square" rtlCol="0">
            <a:spAutoFit/>
          </a:bodyPr>
          <a:lstStyle/>
          <a:p>
            <a:pPr algn="ctr"/>
            <a:r>
              <a:rPr lang="el-GR" sz="1400" dirty="0" smtClean="0"/>
              <a:t>Εφαπτόμενη κυκλοτερής τάση (Τ)</a:t>
            </a:r>
            <a:endParaRPr lang="el-GR" sz="1400" dirty="0"/>
          </a:p>
        </p:txBody>
      </p:sp>
      <p:sp>
        <p:nvSpPr>
          <p:cNvPr id="7" name="6 - TextBox"/>
          <p:cNvSpPr txBox="1"/>
          <p:nvPr/>
        </p:nvSpPr>
        <p:spPr>
          <a:xfrm>
            <a:off x="3755649" y="3073004"/>
            <a:ext cx="2720890" cy="307777"/>
          </a:xfrm>
          <a:prstGeom prst="rect">
            <a:avLst/>
          </a:prstGeom>
          <a:noFill/>
        </p:spPr>
        <p:txBody>
          <a:bodyPr wrap="square" rtlCol="0">
            <a:spAutoFit/>
          </a:bodyPr>
          <a:lstStyle/>
          <a:p>
            <a:r>
              <a:rPr lang="el-GR" sz="1400" dirty="0" smtClean="0"/>
              <a:t>Ενεργοποίηση λείων μυικών ινών</a:t>
            </a:r>
            <a:endParaRPr lang="el-GR" sz="1400" dirty="0"/>
          </a:p>
        </p:txBody>
      </p:sp>
      <p:sp>
        <p:nvSpPr>
          <p:cNvPr id="8" name="7 - TextBox"/>
          <p:cNvSpPr txBox="1"/>
          <p:nvPr/>
        </p:nvSpPr>
        <p:spPr>
          <a:xfrm>
            <a:off x="2952746" y="2678253"/>
            <a:ext cx="1494264" cy="307777"/>
          </a:xfrm>
          <a:prstGeom prst="rect">
            <a:avLst/>
          </a:prstGeom>
          <a:noFill/>
        </p:spPr>
        <p:txBody>
          <a:bodyPr wrap="square" rtlCol="0">
            <a:spAutoFit/>
          </a:bodyPr>
          <a:lstStyle/>
          <a:p>
            <a:r>
              <a:rPr lang="el-GR" sz="1400" dirty="0" err="1" smtClean="0"/>
              <a:t>Συσπαστικότητα</a:t>
            </a:r>
            <a:endParaRPr lang="el-GR" sz="1400" dirty="0"/>
          </a:p>
        </p:txBody>
      </p:sp>
      <p:sp>
        <p:nvSpPr>
          <p:cNvPr id="9" name="8 - TextBox"/>
          <p:cNvSpPr txBox="1"/>
          <p:nvPr/>
        </p:nvSpPr>
        <p:spPr>
          <a:xfrm>
            <a:off x="3233000" y="3719774"/>
            <a:ext cx="1202859" cy="523220"/>
          </a:xfrm>
          <a:prstGeom prst="rect">
            <a:avLst/>
          </a:prstGeom>
          <a:noFill/>
        </p:spPr>
        <p:txBody>
          <a:bodyPr wrap="square" rtlCol="0">
            <a:spAutoFit/>
          </a:bodyPr>
          <a:lstStyle/>
          <a:p>
            <a:pPr algn="ctr"/>
            <a:r>
              <a:rPr lang="el-GR" sz="1400" dirty="0" smtClean="0"/>
              <a:t>Αυξητικοί παράγοντες</a:t>
            </a:r>
            <a:endParaRPr lang="el-GR" sz="1400" dirty="0"/>
          </a:p>
        </p:txBody>
      </p:sp>
      <p:sp>
        <p:nvSpPr>
          <p:cNvPr id="10" name="9 - TextBox"/>
          <p:cNvSpPr txBox="1"/>
          <p:nvPr/>
        </p:nvSpPr>
        <p:spPr>
          <a:xfrm>
            <a:off x="4759255" y="3753227"/>
            <a:ext cx="1605775" cy="307777"/>
          </a:xfrm>
          <a:prstGeom prst="rect">
            <a:avLst/>
          </a:prstGeom>
          <a:noFill/>
        </p:spPr>
        <p:txBody>
          <a:bodyPr wrap="square" rtlCol="0">
            <a:spAutoFit/>
          </a:bodyPr>
          <a:lstStyle/>
          <a:p>
            <a:r>
              <a:rPr lang="el-GR" sz="1400" dirty="0" err="1" smtClean="0"/>
              <a:t>Πρωτεϊνοσύνθεση</a:t>
            </a:r>
            <a:endParaRPr lang="el-GR" sz="1400" dirty="0"/>
          </a:p>
        </p:txBody>
      </p:sp>
      <p:sp>
        <p:nvSpPr>
          <p:cNvPr id="11" name="10 - TextBox"/>
          <p:cNvSpPr txBox="1"/>
          <p:nvPr/>
        </p:nvSpPr>
        <p:spPr>
          <a:xfrm>
            <a:off x="3153464" y="4511511"/>
            <a:ext cx="1182036" cy="523220"/>
          </a:xfrm>
          <a:prstGeom prst="rect">
            <a:avLst/>
          </a:prstGeom>
          <a:noFill/>
        </p:spPr>
        <p:txBody>
          <a:bodyPr wrap="square" rtlCol="0">
            <a:spAutoFit/>
          </a:bodyPr>
          <a:lstStyle/>
          <a:p>
            <a:pPr algn="ctr"/>
            <a:r>
              <a:rPr lang="el-GR" sz="1400" dirty="0" smtClean="0"/>
              <a:t>Υπερτροφία/ Υπερπλασία</a:t>
            </a:r>
            <a:endParaRPr lang="el-GR" sz="1400" dirty="0"/>
          </a:p>
        </p:txBody>
      </p:sp>
      <p:sp>
        <p:nvSpPr>
          <p:cNvPr id="12" name="11 - TextBox"/>
          <p:cNvSpPr txBox="1"/>
          <p:nvPr/>
        </p:nvSpPr>
        <p:spPr>
          <a:xfrm>
            <a:off x="4859614" y="4466907"/>
            <a:ext cx="1271239" cy="523220"/>
          </a:xfrm>
          <a:prstGeom prst="rect">
            <a:avLst/>
          </a:prstGeom>
          <a:noFill/>
        </p:spPr>
        <p:txBody>
          <a:bodyPr wrap="square" rtlCol="0">
            <a:spAutoFit/>
          </a:bodyPr>
          <a:lstStyle/>
          <a:p>
            <a:pPr algn="ctr"/>
            <a:r>
              <a:rPr lang="el-GR" sz="1400" dirty="0" err="1" smtClean="0"/>
              <a:t>Εξωκυττάρια</a:t>
            </a:r>
            <a:r>
              <a:rPr lang="el-GR" sz="1400" dirty="0" smtClean="0"/>
              <a:t> </a:t>
            </a:r>
            <a:r>
              <a:rPr lang="en-US" sz="1400" dirty="0" smtClean="0"/>
              <a:t> </a:t>
            </a:r>
            <a:r>
              <a:rPr lang="el-GR" sz="1400" dirty="0" smtClean="0"/>
              <a:t>θεμέλια ουσία</a:t>
            </a:r>
            <a:endParaRPr lang="el-GR" sz="1400" dirty="0"/>
          </a:p>
        </p:txBody>
      </p:sp>
      <p:sp>
        <p:nvSpPr>
          <p:cNvPr id="13" name="12 - TextBox"/>
          <p:cNvSpPr txBox="1"/>
          <p:nvPr/>
        </p:nvSpPr>
        <p:spPr>
          <a:xfrm>
            <a:off x="3666430" y="5336704"/>
            <a:ext cx="1908745" cy="307777"/>
          </a:xfrm>
          <a:prstGeom prst="rect">
            <a:avLst/>
          </a:prstGeom>
          <a:noFill/>
        </p:spPr>
        <p:txBody>
          <a:bodyPr wrap="square" rtlCol="0">
            <a:spAutoFit/>
          </a:bodyPr>
          <a:lstStyle/>
          <a:p>
            <a:r>
              <a:rPr lang="el-GR" sz="1400" dirty="0" smtClean="0"/>
              <a:t>Πάχυνση μέσου χιτώνα</a:t>
            </a:r>
            <a:endParaRPr lang="el-GR" sz="1400" dirty="0"/>
          </a:p>
        </p:txBody>
      </p:sp>
      <p:cxnSp>
        <p:nvCxnSpPr>
          <p:cNvPr id="30" name="29 - Ευθύγραμμο βέλος σύνδεσης"/>
          <p:cNvCxnSpPr/>
          <p:nvPr/>
        </p:nvCxnSpPr>
        <p:spPr>
          <a:xfrm>
            <a:off x="4870765" y="2729557"/>
            <a:ext cx="26" cy="360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47 - Ευθύγραμμο βέλος σύνδεσης"/>
          <p:cNvCxnSpPr/>
          <p:nvPr/>
        </p:nvCxnSpPr>
        <p:spPr>
          <a:xfrm flipH="1" flipV="1">
            <a:off x="3409952" y="2986030"/>
            <a:ext cx="323394" cy="2408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49 - Ευθύγραμμο βέλος σύνδεσης"/>
          <p:cNvCxnSpPr>
            <a:stCxn id="8" idx="0"/>
          </p:cNvCxnSpPr>
          <p:nvPr/>
        </p:nvCxnSpPr>
        <p:spPr>
          <a:xfrm flipV="1">
            <a:off x="3699878" y="2042633"/>
            <a:ext cx="323395" cy="6356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51 - Ευθύγραμμο βέλος σύνδεσης"/>
          <p:cNvCxnSpPr/>
          <p:nvPr/>
        </p:nvCxnSpPr>
        <p:spPr>
          <a:xfrm flipH="1">
            <a:off x="4023273" y="3380781"/>
            <a:ext cx="720000" cy="360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53 - Ευθύγραμμο βέλος σύνδεσης"/>
          <p:cNvCxnSpPr/>
          <p:nvPr/>
        </p:nvCxnSpPr>
        <p:spPr>
          <a:xfrm>
            <a:off x="4748104" y="3391932"/>
            <a:ext cx="720000" cy="3612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57 - Ευθύγραμμο βέλος σύνδεσης"/>
          <p:cNvCxnSpPr/>
          <p:nvPr/>
        </p:nvCxnSpPr>
        <p:spPr>
          <a:xfrm>
            <a:off x="3744467" y="4198410"/>
            <a:ext cx="0" cy="360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1" name="60 - Ευθύγραμμο βέλος σύνδεσης"/>
          <p:cNvCxnSpPr/>
          <p:nvPr/>
        </p:nvCxnSpPr>
        <p:spPr>
          <a:xfrm>
            <a:off x="5469158" y="4127790"/>
            <a:ext cx="0" cy="360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2" name="61 - Ευθύγραμμο βέλος σύνδεσης"/>
          <p:cNvCxnSpPr/>
          <p:nvPr/>
        </p:nvCxnSpPr>
        <p:spPr>
          <a:xfrm>
            <a:off x="3874565" y="4975266"/>
            <a:ext cx="304820" cy="360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4" name="63 - Ευθύγραμμο βέλος σύνδεσης"/>
          <p:cNvCxnSpPr/>
          <p:nvPr/>
        </p:nvCxnSpPr>
        <p:spPr>
          <a:xfrm flipH="1">
            <a:off x="5116087" y="4971552"/>
            <a:ext cx="304753" cy="360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6" name="65 - Τόξο"/>
          <p:cNvSpPr/>
          <p:nvPr/>
        </p:nvSpPr>
        <p:spPr>
          <a:xfrm>
            <a:off x="5015755" y="2574778"/>
            <a:ext cx="1460786" cy="3013948"/>
          </a:xfrm>
          <a:prstGeom prst="arc">
            <a:avLst>
              <a:gd name="adj1" fmla="val 16200000"/>
              <a:gd name="adj2" fmla="val 5273668"/>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l-GR"/>
          </a:p>
        </p:txBody>
      </p:sp>
      <p:cxnSp>
        <p:nvCxnSpPr>
          <p:cNvPr id="68" name="67 - Ευθεία γραμμή σύνδεσης"/>
          <p:cNvCxnSpPr/>
          <p:nvPr/>
        </p:nvCxnSpPr>
        <p:spPr>
          <a:xfrm>
            <a:off x="5731290" y="2403929"/>
            <a:ext cx="0" cy="403685"/>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29 - Ευθύγραμμο βέλος σύνδεσης"/>
          <p:cNvCxnSpPr/>
          <p:nvPr/>
        </p:nvCxnSpPr>
        <p:spPr>
          <a:xfrm>
            <a:off x="4858814" y="2060202"/>
            <a:ext cx="26" cy="360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589244" y="2094674"/>
            <a:ext cx="255336" cy="369332"/>
          </a:xfrm>
          <a:prstGeom prst="rect">
            <a:avLst/>
          </a:prstGeom>
          <a:solidFill>
            <a:srgbClr val="FF0000"/>
          </a:solidFill>
        </p:spPr>
        <p:txBody>
          <a:bodyPr wrap="none" rtlCol="0">
            <a:spAutoFit/>
          </a:bodyPr>
          <a:lstStyle/>
          <a:p>
            <a:r>
              <a:rPr lang="en-US" dirty="0" smtClean="0"/>
              <a:t>-</a:t>
            </a:r>
            <a:endParaRPr lang="en-US" dirty="0"/>
          </a:p>
        </p:txBody>
      </p:sp>
      <p:sp>
        <p:nvSpPr>
          <p:cNvPr id="56" name="TextBox 55"/>
          <p:cNvSpPr txBox="1"/>
          <p:nvPr/>
        </p:nvSpPr>
        <p:spPr>
          <a:xfrm>
            <a:off x="4100228" y="3248121"/>
            <a:ext cx="300082" cy="369332"/>
          </a:xfrm>
          <a:prstGeom prst="rect">
            <a:avLst/>
          </a:prstGeom>
          <a:solidFill>
            <a:srgbClr val="FF0000"/>
          </a:solidFill>
        </p:spPr>
        <p:txBody>
          <a:bodyPr wrap="none" rtlCol="0">
            <a:spAutoFit/>
          </a:bodyPr>
          <a:lstStyle/>
          <a:p>
            <a:r>
              <a:rPr lang="en-US" dirty="0"/>
              <a:t>+</a:t>
            </a:r>
          </a:p>
        </p:txBody>
      </p:sp>
      <p:sp>
        <p:nvSpPr>
          <p:cNvPr id="57" name="TextBox 56"/>
          <p:cNvSpPr txBox="1"/>
          <p:nvPr/>
        </p:nvSpPr>
        <p:spPr>
          <a:xfrm>
            <a:off x="5074383" y="3280993"/>
            <a:ext cx="300082" cy="369332"/>
          </a:xfrm>
          <a:prstGeom prst="rect">
            <a:avLst/>
          </a:prstGeom>
          <a:solidFill>
            <a:srgbClr val="FF0000"/>
          </a:solidFill>
        </p:spPr>
        <p:txBody>
          <a:bodyPr wrap="none" rtlCol="0">
            <a:spAutoFit/>
          </a:bodyPr>
          <a:lstStyle/>
          <a:p>
            <a:r>
              <a:rPr lang="en-US" dirty="0"/>
              <a:t>+</a:t>
            </a:r>
          </a:p>
        </p:txBody>
      </p:sp>
      <p:sp>
        <p:nvSpPr>
          <p:cNvPr id="32" name="TextBox 31"/>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cxnSp>
        <p:nvCxnSpPr>
          <p:cNvPr id="33" name="Straight Connector 32"/>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35" name="Picture 34"/>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36" name="TextBox 35"/>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37" name="TextBox 36"/>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57113880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3386109" y="1333734"/>
            <a:ext cx="1550019" cy="307777"/>
          </a:xfrm>
          <a:prstGeom prst="rect">
            <a:avLst/>
          </a:prstGeom>
          <a:noFill/>
        </p:spPr>
        <p:txBody>
          <a:bodyPr wrap="square" rtlCol="0">
            <a:spAutoFit/>
          </a:bodyPr>
          <a:lstStyle/>
          <a:p>
            <a:r>
              <a:rPr lang="el-GR" sz="1400" b="1" dirty="0" smtClean="0"/>
              <a:t>Διατμητική τάση</a:t>
            </a:r>
            <a:endParaRPr lang="el-GR" sz="1400" b="1" dirty="0"/>
          </a:p>
        </p:txBody>
      </p:sp>
      <p:sp>
        <p:nvSpPr>
          <p:cNvPr id="14" name="13 - TextBox"/>
          <p:cNvSpPr txBox="1"/>
          <p:nvPr/>
        </p:nvSpPr>
        <p:spPr>
          <a:xfrm>
            <a:off x="2270988" y="1686115"/>
            <a:ext cx="1048215" cy="523220"/>
          </a:xfrm>
          <a:prstGeom prst="rect">
            <a:avLst/>
          </a:prstGeom>
          <a:noFill/>
        </p:spPr>
        <p:txBody>
          <a:bodyPr wrap="square" rtlCol="0">
            <a:spAutoFit/>
          </a:bodyPr>
          <a:lstStyle/>
          <a:p>
            <a:pPr algn="ctr"/>
            <a:r>
              <a:rPr lang="el-GR" sz="1400" dirty="0" err="1" smtClean="0"/>
              <a:t>Οξειδάση</a:t>
            </a:r>
            <a:r>
              <a:rPr lang="el-GR" sz="1400" dirty="0" smtClean="0"/>
              <a:t> </a:t>
            </a:r>
            <a:r>
              <a:rPr lang="en-US" sz="1400" dirty="0" smtClean="0"/>
              <a:t>NADPH</a:t>
            </a:r>
            <a:endParaRPr lang="el-GR" sz="1400" dirty="0"/>
          </a:p>
        </p:txBody>
      </p:sp>
      <p:sp>
        <p:nvSpPr>
          <p:cNvPr id="15" name="14 - TextBox"/>
          <p:cNvSpPr txBox="1"/>
          <p:nvPr/>
        </p:nvSpPr>
        <p:spPr>
          <a:xfrm>
            <a:off x="2560917" y="2386416"/>
            <a:ext cx="524107" cy="307777"/>
          </a:xfrm>
          <a:prstGeom prst="rect">
            <a:avLst/>
          </a:prstGeom>
          <a:noFill/>
        </p:spPr>
        <p:txBody>
          <a:bodyPr wrap="square" rtlCol="0">
            <a:spAutoFit/>
          </a:bodyPr>
          <a:lstStyle/>
          <a:p>
            <a:r>
              <a:rPr lang="en-US" sz="1400" dirty="0" smtClean="0"/>
              <a:t>O</a:t>
            </a:r>
            <a:r>
              <a:rPr lang="en-US" sz="1400" baseline="30000" dirty="0" smtClean="0"/>
              <a:t>2-</a:t>
            </a:r>
            <a:endParaRPr lang="el-GR" sz="1400" baseline="30000" dirty="0"/>
          </a:p>
        </p:txBody>
      </p:sp>
      <p:sp>
        <p:nvSpPr>
          <p:cNvPr id="16" name="15 - TextBox"/>
          <p:cNvSpPr txBox="1"/>
          <p:nvPr/>
        </p:nvSpPr>
        <p:spPr>
          <a:xfrm>
            <a:off x="3018118" y="2341812"/>
            <a:ext cx="524107" cy="307777"/>
          </a:xfrm>
          <a:prstGeom prst="rect">
            <a:avLst/>
          </a:prstGeom>
          <a:noFill/>
        </p:spPr>
        <p:txBody>
          <a:bodyPr wrap="square" rtlCol="0">
            <a:spAutoFit/>
          </a:bodyPr>
          <a:lstStyle/>
          <a:p>
            <a:r>
              <a:rPr lang="en-US" sz="1400" dirty="0" smtClean="0"/>
              <a:t>NO</a:t>
            </a:r>
            <a:endParaRPr lang="el-GR" sz="1400" dirty="0"/>
          </a:p>
        </p:txBody>
      </p:sp>
      <p:sp>
        <p:nvSpPr>
          <p:cNvPr id="17" name="16 - TextBox"/>
          <p:cNvSpPr txBox="1"/>
          <p:nvPr/>
        </p:nvSpPr>
        <p:spPr>
          <a:xfrm>
            <a:off x="4869220" y="2339590"/>
            <a:ext cx="1115122" cy="523220"/>
          </a:xfrm>
          <a:prstGeom prst="rect">
            <a:avLst/>
          </a:prstGeom>
          <a:noFill/>
        </p:spPr>
        <p:txBody>
          <a:bodyPr wrap="square" rtlCol="0">
            <a:spAutoFit/>
          </a:bodyPr>
          <a:lstStyle/>
          <a:p>
            <a:pPr algn="ctr"/>
            <a:r>
              <a:rPr lang="el-GR" sz="1400" dirty="0" smtClean="0"/>
              <a:t>Αυξητικοί παράγοντες</a:t>
            </a:r>
            <a:endParaRPr lang="el-GR" sz="1400" dirty="0"/>
          </a:p>
        </p:txBody>
      </p:sp>
      <p:sp>
        <p:nvSpPr>
          <p:cNvPr id="18" name="17 - TextBox"/>
          <p:cNvSpPr txBox="1"/>
          <p:nvPr/>
        </p:nvSpPr>
        <p:spPr>
          <a:xfrm>
            <a:off x="3282413" y="2470240"/>
            <a:ext cx="1544443" cy="523220"/>
          </a:xfrm>
          <a:prstGeom prst="rect">
            <a:avLst/>
          </a:prstGeom>
          <a:noFill/>
        </p:spPr>
        <p:txBody>
          <a:bodyPr wrap="square" rtlCol="0">
            <a:spAutoFit/>
          </a:bodyPr>
          <a:lstStyle/>
          <a:p>
            <a:pPr algn="ctr"/>
            <a:r>
              <a:rPr lang="en-US" sz="1400" dirty="0" smtClean="0"/>
              <a:t>M</a:t>
            </a:r>
            <a:r>
              <a:rPr lang="el-GR" sz="1400" dirty="0" smtClean="0"/>
              <a:t>εταλο-πρωτεϊνάσες</a:t>
            </a:r>
            <a:endParaRPr lang="el-GR" sz="1400" dirty="0"/>
          </a:p>
        </p:txBody>
      </p:sp>
      <p:sp>
        <p:nvSpPr>
          <p:cNvPr id="19" name="18 - TextBox"/>
          <p:cNvSpPr txBox="1"/>
          <p:nvPr/>
        </p:nvSpPr>
        <p:spPr>
          <a:xfrm>
            <a:off x="2560917" y="2979668"/>
            <a:ext cx="791741" cy="307777"/>
          </a:xfrm>
          <a:prstGeom prst="rect">
            <a:avLst/>
          </a:prstGeom>
          <a:noFill/>
        </p:spPr>
        <p:txBody>
          <a:bodyPr wrap="square" rtlCol="0">
            <a:spAutoFit/>
          </a:bodyPr>
          <a:lstStyle/>
          <a:p>
            <a:r>
              <a:rPr lang="en-US" sz="1400" dirty="0" smtClean="0"/>
              <a:t>ONOO</a:t>
            </a:r>
            <a:r>
              <a:rPr lang="el-GR" sz="1400" baseline="30000" dirty="0" smtClean="0"/>
              <a:t>-</a:t>
            </a:r>
            <a:endParaRPr lang="el-GR" sz="1400" baseline="30000" dirty="0"/>
          </a:p>
        </p:txBody>
      </p:sp>
      <p:sp>
        <p:nvSpPr>
          <p:cNvPr id="20" name="19 - TextBox"/>
          <p:cNvSpPr txBox="1"/>
          <p:nvPr/>
        </p:nvSpPr>
        <p:spPr>
          <a:xfrm>
            <a:off x="3107326" y="3287445"/>
            <a:ext cx="1717290" cy="523220"/>
          </a:xfrm>
          <a:prstGeom prst="rect">
            <a:avLst/>
          </a:prstGeom>
          <a:noFill/>
        </p:spPr>
        <p:txBody>
          <a:bodyPr wrap="square" rtlCol="0">
            <a:spAutoFit/>
          </a:bodyPr>
          <a:lstStyle/>
          <a:p>
            <a:pPr algn="ctr"/>
            <a:r>
              <a:rPr lang="el-GR" sz="1400" dirty="0" smtClean="0"/>
              <a:t>Αποδόμηση θεμέλιας ουσίας</a:t>
            </a:r>
            <a:endParaRPr lang="el-GR" sz="1400" dirty="0"/>
          </a:p>
        </p:txBody>
      </p:sp>
      <p:sp>
        <p:nvSpPr>
          <p:cNvPr id="21" name="20 - TextBox"/>
          <p:cNvSpPr txBox="1"/>
          <p:nvPr/>
        </p:nvSpPr>
        <p:spPr>
          <a:xfrm>
            <a:off x="2616679" y="3911897"/>
            <a:ext cx="1282387" cy="738664"/>
          </a:xfrm>
          <a:prstGeom prst="rect">
            <a:avLst/>
          </a:prstGeom>
          <a:noFill/>
        </p:spPr>
        <p:txBody>
          <a:bodyPr wrap="square" rtlCol="0">
            <a:spAutoFit/>
          </a:bodyPr>
          <a:lstStyle/>
          <a:p>
            <a:pPr algn="ctr"/>
            <a:r>
              <a:rPr lang="el-GR" sz="1400" dirty="0" smtClean="0"/>
              <a:t>Απώλεια </a:t>
            </a:r>
            <a:r>
              <a:rPr lang="el-GR" sz="1400" dirty="0" err="1" smtClean="0"/>
              <a:t>διακυτταρικής</a:t>
            </a:r>
            <a:r>
              <a:rPr lang="el-GR" sz="1400" dirty="0" smtClean="0"/>
              <a:t> επαφής</a:t>
            </a:r>
            <a:endParaRPr lang="el-GR" sz="1400" dirty="0"/>
          </a:p>
        </p:txBody>
      </p:sp>
      <p:sp>
        <p:nvSpPr>
          <p:cNvPr id="22" name="21 - TextBox"/>
          <p:cNvSpPr txBox="1"/>
          <p:nvPr/>
        </p:nvSpPr>
        <p:spPr>
          <a:xfrm>
            <a:off x="4066336" y="4079162"/>
            <a:ext cx="869792" cy="307777"/>
          </a:xfrm>
          <a:prstGeom prst="rect">
            <a:avLst/>
          </a:prstGeom>
          <a:noFill/>
        </p:spPr>
        <p:txBody>
          <a:bodyPr wrap="square" rtlCol="0">
            <a:spAutoFit/>
          </a:bodyPr>
          <a:lstStyle/>
          <a:p>
            <a:r>
              <a:rPr lang="el-GR" sz="1400" dirty="0" smtClean="0"/>
              <a:t>Διάταση</a:t>
            </a:r>
            <a:endParaRPr lang="el-GR" sz="1400" dirty="0"/>
          </a:p>
        </p:txBody>
      </p:sp>
      <p:sp>
        <p:nvSpPr>
          <p:cNvPr id="23" name="22 - TextBox"/>
          <p:cNvSpPr txBox="1"/>
          <p:nvPr/>
        </p:nvSpPr>
        <p:spPr>
          <a:xfrm>
            <a:off x="4668492" y="3520739"/>
            <a:ext cx="1639230" cy="523220"/>
          </a:xfrm>
          <a:prstGeom prst="rect">
            <a:avLst/>
          </a:prstGeom>
          <a:noFill/>
        </p:spPr>
        <p:txBody>
          <a:bodyPr wrap="square" rtlCol="0">
            <a:spAutoFit/>
          </a:bodyPr>
          <a:lstStyle/>
          <a:p>
            <a:pPr algn="ctr"/>
            <a:r>
              <a:rPr lang="el-GR" sz="1400" dirty="0" smtClean="0"/>
              <a:t>Αύξηση λείων μυϊκών ινών</a:t>
            </a:r>
            <a:endParaRPr lang="el-GR" sz="1400" dirty="0"/>
          </a:p>
        </p:txBody>
      </p:sp>
      <p:sp>
        <p:nvSpPr>
          <p:cNvPr id="24" name="23 - TextBox"/>
          <p:cNvSpPr txBox="1"/>
          <p:nvPr/>
        </p:nvSpPr>
        <p:spPr>
          <a:xfrm>
            <a:off x="2772793" y="4944508"/>
            <a:ext cx="1003606" cy="307777"/>
          </a:xfrm>
          <a:prstGeom prst="rect">
            <a:avLst/>
          </a:prstGeom>
          <a:noFill/>
        </p:spPr>
        <p:txBody>
          <a:bodyPr wrap="square" rtlCol="0">
            <a:spAutoFit/>
          </a:bodyPr>
          <a:lstStyle/>
          <a:p>
            <a:r>
              <a:rPr lang="el-GR" sz="1400" dirty="0" smtClean="0"/>
              <a:t>Απόπτωση</a:t>
            </a:r>
            <a:endParaRPr lang="el-GR" sz="1400" dirty="0"/>
          </a:p>
        </p:txBody>
      </p:sp>
      <p:sp>
        <p:nvSpPr>
          <p:cNvPr id="25" name="24 - TextBox"/>
          <p:cNvSpPr txBox="1"/>
          <p:nvPr/>
        </p:nvSpPr>
        <p:spPr>
          <a:xfrm>
            <a:off x="5014190" y="4933357"/>
            <a:ext cx="1193179" cy="307777"/>
          </a:xfrm>
          <a:prstGeom prst="rect">
            <a:avLst/>
          </a:prstGeom>
          <a:noFill/>
        </p:spPr>
        <p:txBody>
          <a:bodyPr wrap="square" rtlCol="0">
            <a:spAutoFit/>
          </a:bodyPr>
          <a:lstStyle/>
          <a:p>
            <a:r>
              <a:rPr lang="el-GR" sz="1400" dirty="0" smtClean="0"/>
              <a:t>Υπερπλασία</a:t>
            </a:r>
            <a:endParaRPr lang="el-GR" sz="1400" dirty="0"/>
          </a:p>
        </p:txBody>
      </p:sp>
      <p:sp>
        <p:nvSpPr>
          <p:cNvPr id="26" name="25 - TextBox"/>
          <p:cNvSpPr txBox="1"/>
          <p:nvPr/>
        </p:nvSpPr>
        <p:spPr>
          <a:xfrm>
            <a:off x="3921368" y="4937808"/>
            <a:ext cx="1048213" cy="307777"/>
          </a:xfrm>
          <a:prstGeom prst="rect">
            <a:avLst/>
          </a:prstGeom>
          <a:noFill/>
        </p:spPr>
        <p:txBody>
          <a:bodyPr wrap="square" rtlCol="0">
            <a:spAutoFit/>
          </a:bodyPr>
          <a:lstStyle/>
          <a:p>
            <a:r>
              <a:rPr lang="el-GR" sz="1400" dirty="0" smtClean="0"/>
              <a:t>Μεγέθυνση</a:t>
            </a:r>
            <a:endParaRPr lang="el-GR" sz="1400" dirty="0"/>
          </a:p>
        </p:txBody>
      </p:sp>
      <p:cxnSp>
        <p:nvCxnSpPr>
          <p:cNvPr id="70" name="69 - Ευθύγραμμο βέλος σύνδεσης"/>
          <p:cNvCxnSpPr/>
          <p:nvPr/>
        </p:nvCxnSpPr>
        <p:spPr>
          <a:xfrm flipH="1">
            <a:off x="3107326" y="1587982"/>
            <a:ext cx="334538" cy="1761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1" name="70 - Ευθύγραμμο βέλος σύνδεσης"/>
          <p:cNvCxnSpPr>
            <a:endCxn id="16" idx="0"/>
          </p:cNvCxnSpPr>
          <p:nvPr/>
        </p:nvCxnSpPr>
        <p:spPr>
          <a:xfrm flipH="1">
            <a:off x="3280172" y="1673476"/>
            <a:ext cx="447904" cy="6683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3" name="72 - Ευθύγραμμο βέλος σύνδεσης"/>
          <p:cNvCxnSpPr/>
          <p:nvPr/>
        </p:nvCxnSpPr>
        <p:spPr>
          <a:xfrm>
            <a:off x="4054635" y="1686115"/>
            <a:ext cx="0" cy="8349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7" name="76 - Ευθύγραμμο βέλος σύνδεσης"/>
          <p:cNvCxnSpPr>
            <a:endCxn id="17" idx="0"/>
          </p:cNvCxnSpPr>
          <p:nvPr/>
        </p:nvCxnSpPr>
        <p:spPr>
          <a:xfrm>
            <a:off x="4625750" y="1686115"/>
            <a:ext cx="801031" cy="6534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3" name="82 - Ευθύγραμμο βέλος σύνδεσης"/>
          <p:cNvCxnSpPr/>
          <p:nvPr/>
        </p:nvCxnSpPr>
        <p:spPr>
          <a:xfrm>
            <a:off x="2694719" y="2187033"/>
            <a:ext cx="0" cy="2328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7" name="86 - Ευθύγραμμο βέλος σύνδεσης"/>
          <p:cNvCxnSpPr/>
          <p:nvPr/>
        </p:nvCxnSpPr>
        <p:spPr>
          <a:xfrm>
            <a:off x="2979093" y="2839148"/>
            <a:ext cx="0" cy="1739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2" name="91 - Ευθεία γραμμή σύνδεσης"/>
          <p:cNvCxnSpPr/>
          <p:nvPr/>
        </p:nvCxnSpPr>
        <p:spPr>
          <a:xfrm>
            <a:off x="2717038" y="2631738"/>
            <a:ext cx="252000" cy="216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92 - Ευθεία γραμμή σύνδεσης"/>
          <p:cNvCxnSpPr/>
          <p:nvPr/>
        </p:nvCxnSpPr>
        <p:spPr>
          <a:xfrm flipH="1">
            <a:off x="2990244" y="2564832"/>
            <a:ext cx="180000" cy="2854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100 - Ευθύγραμμο βέλος σύνδεσης"/>
          <p:cNvCxnSpPr/>
          <p:nvPr/>
        </p:nvCxnSpPr>
        <p:spPr>
          <a:xfrm>
            <a:off x="3298760" y="3141585"/>
            <a:ext cx="468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3" name="102 - Ευθύγραμμο βέλος σύνδεσης"/>
          <p:cNvCxnSpPr/>
          <p:nvPr/>
        </p:nvCxnSpPr>
        <p:spPr>
          <a:xfrm>
            <a:off x="3965970" y="2957366"/>
            <a:ext cx="0" cy="3635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6" name="105 - Ευθύγραμμο βέλος σύνδεσης"/>
          <p:cNvCxnSpPr/>
          <p:nvPr/>
        </p:nvCxnSpPr>
        <p:spPr>
          <a:xfrm>
            <a:off x="5460234" y="2896263"/>
            <a:ext cx="0" cy="6356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8" name="107 - Ευθύγραμμο βέλος σύνδεσης"/>
          <p:cNvCxnSpPr/>
          <p:nvPr/>
        </p:nvCxnSpPr>
        <p:spPr>
          <a:xfrm flipH="1">
            <a:off x="3408411" y="3777212"/>
            <a:ext cx="323384" cy="1346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0" name="109 - Ευθύγραμμο βέλος σύνδεσης"/>
          <p:cNvCxnSpPr/>
          <p:nvPr/>
        </p:nvCxnSpPr>
        <p:spPr>
          <a:xfrm>
            <a:off x="4066336" y="3754910"/>
            <a:ext cx="434896" cy="3242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2" name="111 - Ευθύγραμμο βέλος σύνδεσης"/>
          <p:cNvCxnSpPr/>
          <p:nvPr/>
        </p:nvCxnSpPr>
        <p:spPr>
          <a:xfrm flipV="1">
            <a:off x="4835769" y="4062687"/>
            <a:ext cx="401445" cy="1815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4" name="113 - Ευθύγραμμο βέλος σύνδεσης"/>
          <p:cNvCxnSpPr/>
          <p:nvPr/>
        </p:nvCxnSpPr>
        <p:spPr>
          <a:xfrm>
            <a:off x="4467779" y="4407482"/>
            <a:ext cx="0" cy="5441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9" name="118 - Ευθύγραμμο βέλος σύνδεσης"/>
          <p:cNvCxnSpPr/>
          <p:nvPr/>
        </p:nvCxnSpPr>
        <p:spPr>
          <a:xfrm>
            <a:off x="5482539" y="4077742"/>
            <a:ext cx="0" cy="878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1" name="120 - Ευθύγραμμο βέλος σύνδεσης"/>
          <p:cNvCxnSpPr/>
          <p:nvPr/>
        </p:nvCxnSpPr>
        <p:spPr>
          <a:xfrm>
            <a:off x="3280172" y="4594958"/>
            <a:ext cx="0" cy="41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cxnSp>
        <p:nvCxnSpPr>
          <p:cNvPr id="39" name="Straight Connector 38"/>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41" name="Picture 40"/>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42" name="TextBox 41"/>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43" name="TextBox 42"/>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03501606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 TextBox"/>
          <p:cNvSpPr txBox="1"/>
          <p:nvPr/>
        </p:nvSpPr>
        <p:spPr>
          <a:xfrm>
            <a:off x="1154172" y="5047270"/>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GENOME  &amp; CLASSICAL CARDIOVASCULAR DISEASE RISK FACTORS</a:t>
            </a:r>
            <a:endParaRPr lang="el-GR" b="1" dirty="0"/>
          </a:p>
        </p:txBody>
      </p:sp>
      <p:sp>
        <p:nvSpPr>
          <p:cNvPr id="22" name="18 - TextBox"/>
          <p:cNvSpPr txBox="1"/>
          <p:nvPr/>
        </p:nvSpPr>
        <p:spPr>
          <a:xfrm>
            <a:off x="1145598" y="4620554"/>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           INFLAMMATION</a:t>
            </a:r>
            <a:endParaRPr lang="el-GR" b="1" dirty="0"/>
          </a:p>
        </p:txBody>
      </p:sp>
      <p:sp>
        <p:nvSpPr>
          <p:cNvPr id="3" name="2 - Στρογγυλεμένο ορθογώνιο"/>
          <p:cNvSpPr/>
          <p:nvPr/>
        </p:nvSpPr>
        <p:spPr>
          <a:xfrm>
            <a:off x="1117936" y="5911680"/>
            <a:ext cx="7806966" cy="648072"/>
          </a:xfrm>
          <a:prstGeom prst="roundRect">
            <a:avLst/>
          </a:prstGeom>
          <a:solidFill>
            <a:srgbClr val="FF6600"/>
          </a:solid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000" b="1" dirty="0" smtClean="0">
                <a:solidFill>
                  <a:schemeClr val="bg1"/>
                </a:solidFill>
              </a:rPr>
              <a:t>Endothelial dysfunction</a:t>
            </a:r>
            <a:endParaRPr lang="el-GR" sz="3000" b="1" dirty="0">
              <a:solidFill>
                <a:schemeClr val="bg1"/>
              </a:solidFill>
            </a:endParaRPr>
          </a:p>
        </p:txBody>
      </p:sp>
      <p:sp>
        <p:nvSpPr>
          <p:cNvPr id="4" name="3 - Βέλος προς τα επάνω"/>
          <p:cNvSpPr/>
          <p:nvPr/>
        </p:nvSpPr>
        <p:spPr>
          <a:xfrm>
            <a:off x="1660346" y="3824816"/>
            <a:ext cx="792088" cy="1296144"/>
          </a:xfrm>
          <a:prstGeom prst="up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l-GR"/>
          </a:p>
        </p:txBody>
      </p:sp>
      <p:pic>
        <p:nvPicPr>
          <p:cNvPr id="40965" name="Picture 5"/>
          <p:cNvPicPr>
            <a:picLocks noChangeAspect="1" noChangeArrowheads="1"/>
          </p:cNvPicPr>
          <p:nvPr/>
        </p:nvPicPr>
        <p:blipFill>
          <a:blip r:embed="rId2" cstate="print"/>
          <a:srcRect/>
          <a:stretch>
            <a:fillRect/>
          </a:stretch>
        </p:blipFill>
        <p:spPr bwMode="auto">
          <a:xfrm>
            <a:off x="3659225" y="2570118"/>
            <a:ext cx="1194902" cy="1146914"/>
          </a:xfrm>
          <a:prstGeom prst="rect">
            <a:avLst/>
          </a:prstGeom>
          <a:noFill/>
          <a:ln w="9525">
            <a:noFill/>
            <a:miter lim="800000"/>
            <a:headEnd/>
            <a:tailEnd/>
          </a:ln>
        </p:spPr>
      </p:pic>
      <p:pic>
        <p:nvPicPr>
          <p:cNvPr id="40966" name="Picture 6"/>
          <p:cNvPicPr>
            <a:picLocks noChangeAspect="1" noChangeArrowheads="1"/>
          </p:cNvPicPr>
          <p:nvPr/>
        </p:nvPicPr>
        <p:blipFill>
          <a:blip r:embed="rId3" cstate="print"/>
          <a:srcRect/>
          <a:stretch>
            <a:fillRect/>
          </a:stretch>
        </p:blipFill>
        <p:spPr bwMode="auto">
          <a:xfrm>
            <a:off x="3701999" y="1304992"/>
            <a:ext cx="1152128" cy="1165224"/>
          </a:xfrm>
          <a:prstGeom prst="rect">
            <a:avLst/>
          </a:prstGeom>
          <a:noFill/>
          <a:ln w="9525">
            <a:noFill/>
            <a:miter lim="800000"/>
            <a:headEnd/>
            <a:tailEnd/>
          </a:ln>
        </p:spPr>
      </p:pic>
      <p:sp>
        <p:nvSpPr>
          <p:cNvPr id="10" name="9 - TextBox"/>
          <p:cNvSpPr txBox="1"/>
          <p:nvPr/>
        </p:nvSpPr>
        <p:spPr>
          <a:xfrm>
            <a:off x="3529699" y="5487850"/>
            <a:ext cx="180020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dirty="0" smtClean="0"/>
              <a:t>Atheromatosis</a:t>
            </a:r>
            <a:endParaRPr lang="el-GR" dirty="0"/>
          </a:p>
        </p:txBody>
      </p:sp>
      <p:sp>
        <p:nvSpPr>
          <p:cNvPr id="8" name="7 - TextBox"/>
          <p:cNvSpPr txBox="1"/>
          <p:nvPr/>
        </p:nvSpPr>
        <p:spPr>
          <a:xfrm>
            <a:off x="1154172" y="5462488"/>
            <a:ext cx="2177853"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smtClean="0"/>
              <a:t>Arterial remodeling</a:t>
            </a:r>
            <a:endParaRPr lang="el-GR" dirty="0"/>
          </a:p>
        </p:txBody>
      </p:sp>
      <p:sp>
        <p:nvSpPr>
          <p:cNvPr id="9" name="8 - Βέλος προς τα επάνω"/>
          <p:cNvSpPr/>
          <p:nvPr/>
        </p:nvSpPr>
        <p:spPr>
          <a:xfrm>
            <a:off x="3902811" y="3824816"/>
            <a:ext cx="792088" cy="1296144"/>
          </a:xfrm>
          <a:prstGeom prst="up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l-GR"/>
          </a:p>
        </p:txBody>
      </p:sp>
      <p:pic>
        <p:nvPicPr>
          <p:cNvPr id="45060" name="Picture 4"/>
          <p:cNvPicPr>
            <a:picLocks noChangeAspect="1" noChangeArrowheads="1"/>
          </p:cNvPicPr>
          <p:nvPr/>
        </p:nvPicPr>
        <p:blipFill>
          <a:blip r:embed="rId4" cstate="print"/>
          <a:srcRect/>
          <a:stretch>
            <a:fillRect/>
          </a:stretch>
        </p:blipFill>
        <p:spPr bwMode="auto">
          <a:xfrm>
            <a:off x="1441412" y="1304992"/>
            <a:ext cx="1246805" cy="1224136"/>
          </a:xfrm>
          <a:prstGeom prst="rect">
            <a:avLst/>
          </a:prstGeom>
          <a:noFill/>
          <a:ln w="9525">
            <a:noFill/>
            <a:miter lim="800000"/>
            <a:headEnd/>
            <a:tailEnd/>
          </a:ln>
        </p:spPr>
      </p:pic>
      <p:pic>
        <p:nvPicPr>
          <p:cNvPr id="45061" name="Picture 5"/>
          <p:cNvPicPr>
            <a:picLocks noChangeAspect="1" noChangeArrowheads="1"/>
          </p:cNvPicPr>
          <p:nvPr/>
        </p:nvPicPr>
        <p:blipFill>
          <a:blip r:embed="rId5" cstate="print"/>
          <a:srcRect/>
          <a:stretch>
            <a:fillRect/>
          </a:stretch>
        </p:blipFill>
        <p:spPr bwMode="auto">
          <a:xfrm>
            <a:off x="1441412" y="2492896"/>
            <a:ext cx="1170806" cy="1204258"/>
          </a:xfrm>
          <a:prstGeom prst="rect">
            <a:avLst/>
          </a:prstGeom>
          <a:noFill/>
          <a:ln w="9525">
            <a:noFill/>
            <a:miter lim="800000"/>
            <a:headEnd/>
            <a:tailEnd/>
          </a:ln>
        </p:spPr>
      </p:pic>
      <p:sp>
        <p:nvSpPr>
          <p:cNvPr id="12" name="11 - TextBox"/>
          <p:cNvSpPr txBox="1"/>
          <p:nvPr/>
        </p:nvSpPr>
        <p:spPr>
          <a:xfrm>
            <a:off x="5548980" y="5461744"/>
            <a:ext cx="1708914"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Arteriosclerosis</a:t>
            </a:r>
            <a:endParaRPr lang="el-GR" dirty="0"/>
          </a:p>
        </p:txBody>
      </p:sp>
      <p:pic>
        <p:nvPicPr>
          <p:cNvPr id="46082" name="Picture 2"/>
          <p:cNvPicPr>
            <a:picLocks noChangeAspect="1" noChangeArrowheads="1"/>
          </p:cNvPicPr>
          <p:nvPr/>
        </p:nvPicPr>
        <p:blipFill>
          <a:blip r:embed="rId6" cstate="print"/>
          <a:srcRect/>
          <a:stretch>
            <a:fillRect/>
          </a:stretch>
        </p:blipFill>
        <p:spPr bwMode="auto">
          <a:xfrm>
            <a:off x="5711100" y="2492896"/>
            <a:ext cx="1358904" cy="1224136"/>
          </a:xfrm>
          <a:prstGeom prst="rect">
            <a:avLst/>
          </a:prstGeom>
          <a:noFill/>
          <a:ln w="9525">
            <a:noFill/>
            <a:miter lim="800000"/>
            <a:headEnd/>
            <a:tailEnd/>
          </a:ln>
        </p:spPr>
      </p:pic>
      <p:pic>
        <p:nvPicPr>
          <p:cNvPr id="46083" name="Picture 3"/>
          <p:cNvPicPr>
            <a:picLocks noChangeAspect="1" noChangeArrowheads="1"/>
          </p:cNvPicPr>
          <p:nvPr/>
        </p:nvPicPr>
        <p:blipFill>
          <a:blip r:embed="rId7" cstate="print"/>
          <a:srcRect/>
          <a:stretch>
            <a:fillRect/>
          </a:stretch>
        </p:blipFill>
        <p:spPr bwMode="auto">
          <a:xfrm>
            <a:off x="5695036" y="1312017"/>
            <a:ext cx="1348690" cy="1217111"/>
          </a:xfrm>
          <a:prstGeom prst="rect">
            <a:avLst/>
          </a:prstGeom>
          <a:noFill/>
          <a:ln w="9525">
            <a:noFill/>
            <a:miter lim="800000"/>
            <a:headEnd/>
            <a:tailEnd/>
          </a:ln>
        </p:spPr>
      </p:pic>
      <p:sp>
        <p:nvSpPr>
          <p:cNvPr id="15" name="14 - Βέλος προς τα επάνω"/>
          <p:cNvSpPr/>
          <p:nvPr/>
        </p:nvSpPr>
        <p:spPr>
          <a:xfrm>
            <a:off x="6000306" y="3824816"/>
            <a:ext cx="792088" cy="1296144"/>
          </a:xfrm>
          <a:prstGeom prst="up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a:p>
        </p:txBody>
      </p:sp>
      <p:sp>
        <p:nvSpPr>
          <p:cNvPr id="16" name="15 - Βέλος προς τα επάνω"/>
          <p:cNvSpPr/>
          <p:nvPr/>
        </p:nvSpPr>
        <p:spPr>
          <a:xfrm>
            <a:off x="253840" y="1268760"/>
            <a:ext cx="864096" cy="5040560"/>
          </a:xfrm>
          <a:prstGeom prst="upArrow">
            <a:avLst>
              <a:gd name="adj1" fmla="val 67690"/>
              <a:gd name="adj2" fmla="val 50000"/>
            </a:avLst>
          </a:prstGeom>
          <a:solidFill>
            <a:schemeClr val="bg2"/>
          </a:solidFill>
          <a:ln>
            <a:solidFill>
              <a:srgbClr val="FF0000"/>
            </a:solidFill>
          </a:ln>
        </p:spPr>
        <p:style>
          <a:lnRef idx="0">
            <a:schemeClr val="accent2"/>
          </a:lnRef>
          <a:fillRef idx="3">
            <a:schemeClr val="accent2"/>
          </a:fillRef>
          <a:effectRef idx="3">
            <a:schemeClr val="accent2"/>
          </a:effectRef>
          <a:fontRef idx="minor">
            <a:schemeClr val="lt1"/>
          </a:fontRef>
        </p:style>
        <p:txBody>
          <a:bodyPr vert="wordArtVert" wrap="square" rtlCol="0" anchor="ctr"/>
          <a:lstStyle/>
          <a:p>
            <a:pPr algn="ctr"/>
            <a:r>
              <a:rPr lang="en-US" sz="3000" b="1" dirty="0" smtClean="0">
                <a:solidFill>
                  <a:schemeClr val="tx1"/>
                </a:solidFill>
              </a:rPr>
              <a:t>AGING</a:t>
            </a:r>
            <a:endParaRPr lang="el-GR" sz="3000" b="1" dirty="0">
              <a:solidFill>
                <a:schemeClr val="tx1"/>
              </a:solidFill>
            </a:endParaRPr>
          </a:p>
        </p:txBody>
      </p:sp>
      <p:sp>
        <p:nvSpPr>
          <p:cNvPr id="20" name="19 - TextBox"/>
          <p:cNvSpPr txBox="1"/>
          <p:nvPr/>
        </p:nvSpPr>
        <p:spPr>
          <a:xfrm>
            <a:off x="6685757" y="6496240"/>
            <a:ext cx="2397222" cy="338554"/>
          </a:xfrm>
          <a:prstGeom prst="rect">
            <a:avLst/>
          </a:prstGeom>
          <a:noFill/>
        </p:spPr>
        <p:txBody>
          <a:bodyPr wrap="square" rtlCol="0">
            <a:spAutoFit/>
          </a:bodyPr>
          <a:lstStyle/>
          <a:p>
            <a:pPr algn="ctr"/>
            <a:r>
              <a:rPr lang="en-US" sz="1600" b="1" dirty="0" smtClean="0"/>
              <a:t>Protogerou A &amp; Karatzi K</a:t>
            </a:r>
            <a:endParaRPr lang="el-GR" sz="1600" b="1" dirty="0"/>
          </a:p>
        </p:txBody>
      </p:sp>
      <p:sp>
        <p:nvSpPr>
          <p:cNvPr id="21" name="11 - TextBox"/>
          <p:cNvSpPr txBox="1"/>
          <p:nvPr/>
        </p:nvSpPr>
        <p:spPr>
          <a:xfrm>
            <a:off x="7400550" y="5453152"/>
            <a:ext cx="1542238" cy="369332"/>
          </a:xfrm>
          <a:prstGeom prst="rect">
            <a:avLst/>
          </a:prstGeom>
          <a:solidFill>
            <a:schemeClr val="accent5"/>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Thrombosis</a:t>
            </a:r>
            <a:endParaRPr lang="el-GR" dirty="0"/>
          </a:p>
        </p:txBody>
      </p:sp>
      <p:sp>
        <p:nvSpPr>
          <p:cNvPr id="23" name="14 - Βέλος προς τα επάνω"/>
          <p:cNvSpPr/>
          <p:nvPr/>
        </p:nvSpPr>
        <p:spPr>
          <a:xfrm>
            <a:off x="7851835" y="3789040"/>
            <a:ext cx="792088" cy="1296144"/>
          </a:xfrm>
          <a:prstGeom prst="upArrow">
            <a:avLst/>
          </a:prstGeom>
          <a:solidFill>
            <a:schemeClr val="accent5"/>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a:p>
        </p:txBody>
      </p:sp>
      <p:sp>
        <p:nvSpPr>
          <p:cNvPr id="24" name="21 - Μισοφέγγαρο"/>
          <p:cNvSpPr/>
          <p:nvPr/>
        </p:nvSpPr>
        <p:spPr>
          <a:xfrm rot="5400000">
            <a:off x="4413427" y="-3116160"/>
            <a:ext cx="1431080" cy="7699186"/>
          </a:xfrm>
          <a:prstGeom prst="moon">
            <a:avLst>
              <a:gd name="adj" fmla="val 65847"/>
            </a:avLst>
          </a:prstGeom>
          <a:solidFill>
            <a:srgbClr val="FF0000"/>
          </a:solidFill>
        </p:spPr>
        <p:style>
          <a:lnRef idx="1">
            <a:schemeClr val="accent6"/>
          </a:lnRef>
          <a:fillRef idx="2">
            <a:schemeClr val="accent6"/>
          </a:fillRef>
          <a:effectRef idx="1">
            <a:schemeClr val="accent6"/>
          </a:effectRef>
          <a:fontRef idx="minor">
            <a:schemeClr val="dk1"/>
          </a:fontRef>
        </p:style>
        <p:txBody>
          <a:bodyPr vert="vert270" rtlCol="0" anchor="ctr"/>
          <a:lstStyle/>
          <a:p>
            <a:pPr algn="ctr"/>
            <a:r>
              <a:rPr lang="en-US" sz="3000" dirty="0" smtClean="0">
                <a:solidFill>
                  <a:schemeClr val="bg1"/>
                </a:solidFill>
              </a:rPr>
              <a:t>Arterial disease</a:t>
            </a:r>
            <a:endParaRPr lang="el-GR" sz="3000" dirty="0">
              <a:solidFill>
                <a:schemeClr val="bg1"/>
              </a:solidFill>
            </a:endParaRPr>
          </a:p>
        </p:txBody>
      </p:sp>
      <p:pic>
        <p:nvPicPr>
          <p:cNvPr id="2" name="Picture 1"/>
          <p:cNvPicPr>
            <a:picLocks noChangeAspect="1"/>
          </p:cNvPicPr>
          <p:nvPr/>
        </p:nvPicPr>
        <p:blipFill>
          <a:blip r:embed="rId8"/>
          <a:stretch>
            <a:fillRect/>
          </a:stretch>
        </p:blipFill>
        <p:spPr>
          <a:xfrm>
            <a:off x="7725348" y="1503402"/>
            <a:ext cx="1090953" cy="817162"/>
          </a:xfrm>
          <a:prstGeom prst="rect">
            <a:avLst/>
          </a:prstGeom>
        </p:spPr>
      </p:pic>
    </p:spTree>
    <p:extLst>
      <p:ext uri="{BB962C8B-B14F-4D97-AF65-F5344CB8AC3E}">
        <p14:creationId xmlns:p14="http://schemas.microsoft.com/office/powerpoint/2010/main" val="216686492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230901"/>
            <a:ext cx="4838700" cy="4635545"/>
          </a:xfrm>
          <a:prstGeom prst="rect">
            <a:avLst/>
          </a:prstGeom>
        </p:spPr>
      </p:pic>
      <p:pic>
        <p:nvPicPr>
          <p:cNvPr id="3" name="Picture 2"/>
          <p:cNvPicPr>
            <a:picLocks noChangeAspect="1"/>
          </p:cNvPicPr>
          <p:nvPr/>
        </p:nvPicPr>
        <p:blipFill>
          <a:blip r:embed="rId3"/>
          <a:stretch>
            <a:fillRect/>
          </a:stretch>
        </p:blipFill>
        <p:spPr>
          <a:xfrm>
            <a:off x="5092699" y="4111960"/>
            <a:ext cx="4030133" cy="2317079"/>
          </a:xfrm>
          <a:prstGeom prst="rect">
            <a:avLst/>
          </a:prstGeom>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9" name="TextBox 8"/>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TextBox 9"/>
          <p:cNvSpPr txBox="1"/>
          <p:nvPr/>
        </p:nvSpPr>
        <p:spPr>
          <a:xfrm>
            <a:off x="5989553" y="1143573"/>
            <a:ext cx="3169445" cy="307777"/>
          </a:xfrm>
          <a:prstGeom prst="rect">
            <a:avLst/>
          </a:prstGeom>
          <a:noFill/>
        </p:spPr>
        <p:txBody>
          <a:bodyPr wrap="none" rtlCol="0">
            <a:spAutoFit/>
          </a:bodyPr>
          <a:lstStyle/>
          <a:p>
            <a:r>
              <a:rPr lang="en-US" sz="1400" i="1" dirty="0"/>
              <a:t>v</a:t>
            </a:r>
            <a:r>
              <a:rPr lang="en-US" sz="1400" i="1" dirty="0" smtClean="0"/>
              <a:t>an </a:t>
            </a:r>
            <a:r>
              <a:rPr lang="en-US" sz="1400" i="1" dirty="0" err="1" smtClean="0"/>
              <a:t>Varik</a:t>
            </a:r>
            <a:r>
              <a:rPr lang="en-US" sz="1400" i="1" dirty="0" smtClean="0"/>
              <a:t> BJ et al. Front </a:t>
            </a:r>
            <a:r>
              <a:rPr lang="en-US" sz="1400" i="1" dirty="0" err="1" smtClean="0"/>
              <a:t>Geneticss</a:t>
            </a:r>
            <a:r>
              <a:rPr lang="en-US" sz="1400" i="1" dirty="0" smtClean="0"/>
              <a:t>. 2013</a:t>
            </a:r>
            <a:endParaRPr lang="en-US" sz="1400" i="1" dirty="0"/>
          </a:p>
        </p:txBody>
      </p:sp>
      <p:sp>
        <p:nvSpPr>
          <p:cNvPr id="13" name="TextBox 12"/>
          <p:cNvSpPr txBox="1"/>
          <p:nvPr/>
        </p:nvSpPr>
        <p:spPr>
          <a:xfrm>
            <a:off x="241465" y="1356153"/>
            <a:ext cx="9461335" cy="461665"/>
          </a:xfrm>
          <a:prstGeom prst="rect">
            <a:avLst/>
          </a:prstGeom>
          <a:noFill/>
        </p:spPr>
        <p:txBody>
          <a:bodyPr wrap="square" rtlCol="0">
            <a:spAutoFit/>
          </a:bodyPr>
          <a:lstStyle/>
          <a:p>
            <a:r>
              <a:rPr lang="el-GR" sz="2400" dirty="0" smtClean="0">
                <a:solidFill>
                  <a:schemeClr val="tx2">
                    <a:lumMod val="75000"/>
                  </a:schemeClr>
                </a:solidFill>
              </a:rPr>
              <a:t>Αρτηριακή αναδιαμόρφωση / τύποι αρτηριακής αναδιαμόρφωσης</a:t>
            </a:r>
          </a:p>
        </p:txBody>
      </p:sp>
      <p:sp>
        <p:nvSpPr>
          <p:cNvPr id="6" name="TextBox 5"/>
          <p:cNvSpPr txBox="1"/>
          <p:nvPr/>
        </p:nvSpPr>
        <p:spPr>
          <a:xfrm>
            <a:off x="5342484" y="2554061"/>
            <a:ext cx="2970096" cy="369332"/>
          </a:xfrm>
          <a:prstGeom prst="rect">
            <a:avLst/>
          </a:prstGeom>
          <a:solidFill>
            <a:srgbClr val="800000"/>
          </a:solidFill>
        </p:spPr>
        <p:txBody>
          <a:bodyPr wrap="none" rtlCol="0">
            <a:spAutoFit/>
          </a:bodyPr>
          <a:lstStyle/>
          <a:p>
            <a:r>
              <a:rPr lang="en-US" dirty="0" smtClean="0">
                <a:solidFill>
                  <a:schemeClr val="bg1"/>
                </a:solidFill>
              </a:rPr>
              <a:t>Wall  / lumen ratio = </a:t>
            </a:r>
            <a:r>
              <a:rPr lang="el-GR" dirty="0" smtClean="0">
                <a:solidFill>
                  <a:schemeClr val="bg1"/>
                </a:solidFill>
              </a:rPr>
              <a:t>σταθερό</a:t>
            </a:r>
            <a:endParaRPr lang="en-US" dirty="0">
              <a:solidFill>
                <a:schemeClr val="bg1"/>
              </a:solidFill>
            </a:endParaRPr>
          </a:p>
        </p:txBody>
      </p:sp>
      <p:sp>
        <p:nvSpPr>
          <p:cNvPr id="12" name="Rectangle 11"/>
          <p:cNvSpPr/>
          <p:nvPr/>
        </p:nvSpPr>
        <p:spPr>
          <a:xfrm>
            <a:off x="1877463" y="1932802"/>
            <a:ext cx="1559950" cy="4790591"/>
          </a:xfrm>
          <a:prstGeom prst="rect">
            <a:avLst/>
          </a:prstGeom>
          <a:noFill/>
          <a:ln w="7620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2954242" y="4445447"/>
            <a:ext cx="179463" cy="0"/>
          </a:xfrm>
          <a:prstGeom prst="line">
            <a:avLst/>
          </a:prstGeom>
          <a:ln w="1016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678145" y="4111960"/>
            <a:ext cx="0" cy="692437"/>
          </a:xfrm>
          <a:prstGeom prst="line">
            <a:avLst/>
          </a:prstGeom>
          <a:ln w="1016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20" name="Picture 19"/>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1" name="TextBox 20"/>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2" name="TextBox 21"/>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5394943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heckerboard(across)">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22955" y="1045005"/>
            <a:ext cx="5898906" cy="5651238"/>
          </a:xfrm>
          <a:prstGeom prst="rect">
            <a:avLst/>
          </a:prstGeom>
        </p:spPr>
      </p:pic>
      <p:sp>
        <p:nvSpPr>
          <p:cNvPr id="3" name="TextBox 2"/>
          <p:cNvSpPr txBox="1"/>
          <p:nvPr/>
        </p:nvSpPr>
        <p:spPr>
          <a:xfrm>
            <a:off x="1583768" y="2061885"/>
            <a:ext cx="1177538" cy="369332"/>
          </a:xfrm>
          <a:prstGeom prst="rect">
            <a:avLst/>
          </a:prstGeom>
          <a:solidFill>
            <a:schemeClr val="bg1"/>
          </a:solidFill>
        </p:spPr>
        <p:txBody>
          <a:bodyPr wrap="none" rtlCol="0">
            <a:spAutoFit/>
          </a:bodyPr>
          <a:lstStyle/>
          <a:p>
            <a:r>
              <a:rPr lang="el-GR" dirty="0" smtClean="0"/>
              <a:t>εσωτερική</a:t>
            </a:r>
            <a:endParaRPr lang="en-US" dirty="0"/>
          </a:p>
        </p:txBody>
      </p:sp>
      <p:sp>
        <p:nvSpPr>
          <p:cNvPr id="4" name="TextBox 3"/>
          <p:cNvSpPr txBox="1"/>
          <p:nvPr/>
        </p:nvSpPr>
        <p:spPr>
          <a:xfrm>
            <a:off x="1583768" y="5156491"/>
            <a:ext cx="1141584" cy="369332"/>
          </a:xfrm>
          <a:prstGeom prst="rect">
            <a:avLst/>
          </a:prstGeom>
          <a:solidFill>
            <a:schemeClr val="bg1"/>
          </a:solidFill>
        </p:spPr>
        <p:txBody>
          <a:bodyPr wrap="none" rtlCol="0">
            <a:spAutoFit/>
          </a:bodyPr>
          <a:lstStyle/>
          <a:p>
            <a:r>
              <a:rPr lang="el-GR" dirty="0" smtClean="0"/>
              <a:t>εξωτερική</a:t>
            </a:r>
            <a:endParaRPr lang="en-US" dirty="0"/>
          </a:p>
        </p:txBody>
      </p:sp>
      <p:sp>
        <p:nvSpPr>
          <p:cNvPr id="5" name="TextBox 4"/>
          <p:cNvSpPr txBox="1"/>
          <p:nvPr/>
        </p:nvSpPr>
        <p:spPr>
          <a:xfrm>
            <a:off x="1512053" y="3529093"/>
            <a:ext cx="1389435" cy="369332"/>
          </a:xfrm>
          <a:prstGeom prst="rect">
            <a:avLst/>
          </a:prstGeom>
          <a:solidFill>
            <a:schemeClr val="bg1"/>
          </a:solidFill>
        </p:spPr>
        <p:txBody>
          <a:bodyPr wrap="none" rtlCol="0">
            <a:spAutoFit/>
          </a:bodyPr>
          <a:lstStyle/>
          <a:p>
            <a:r>
              <a:rPr lang="el-GR" dirty="0" smtClean="0"/>
              <a:t>φυσιολογικό</a:t>
            </a:r>
            <a:endParaRPr lang="en-US" dirty="0"/>
          </a:p>
        </p:txBody>
      </p:sp>
      <p:sp>
        <p:nvSpPr>
          <p:cNvPr id="6" name="TextBox 5"/>
          <p:cNvSpPr txBox="1"/>
          <p:nvPr/>
        </p:nvSpPr>
        <p:spPr>
          <a:xfrm>
            <a:off x="2725352" y="1142123"/>
            <a:ext cx="1330149" cy="369332"/>
          </a:xfrm>
          <a:prstGeom prst="rect">
            <a:avLst/>
          </a:prstGeom>
          <a:solidFill>
            <a:schemeClr val="bg1"/>
          </a:solidFill>
        </p:spPr>
        <p:txBody>
          <a:bodyPr wrap="none" rtlCol="0">
            <a:spAutoFit/>
          </a:bodyPr>
          <a:lstStyle/>
          <a:p>
            <a:r>
              <a:rPr lang="el-GR" dirty="0" smtClean="0"/>
              <a:t>υποτροφική</a:t>
            </a:r>
            <a:endParaRPr lang="en-US" dirty="0"/>
          </a:p>
        </p:txBody>
      </p:sp>
      <p:sp>
        <p:nvSpPr>
          <p:cNvPr id="7" name="TextBox 6"/>
          <p:cNvSpPr txBox="1"/>
          <p:nvPr/>
        </p:nvSpPr>
        <p:spPr>
          <a:xfrm>
            <a:off x="4335932" y="992714"/>
            <a:ext cx="1185992" cy="369332"/>
          </a:xfrm>
          <a:prstGeom prst="rect">
            <a:avLst/>
          </a:prstGeom>
          <a:solidFill>
            <a:schemeClr val="bg1"/>
          </a:solidFill>
        </p:spPr>
        <p:txBody>
          <a:bodyPr wrap="none" rtlCol="0">
            <a:spAutoFit/>
          </a:bodyPr>
          <a:lstStyle/>
          <a:p>
            <a:r>
              <a:rPr lang="el-GR" dirty="0" smtClean="0"/>
              <a:t>ευτροφική</a:t>
            </a:r>
            <a:endParaRPr lang="en-US" dirty="0"/>
          </a:p>
        </p:txBody>
      </p:sp>
      <p:sp>
        <p:nvSpPr>
          <p:cNvPr id="8" name="TextBox 7"/>
          <p:cNvSpPr txBox="1"/>
          <p:nvPr/>
        </p:nvSpPr>
        <p:spPr>
          <a:xfrm>
            <a:off x="5859932" y="989723"/>
            <a:ext cx="1313581" cy="369332"/>
          </a:xfrm>
          <a:prstGeom prst="rect">
            <a:avLst/>
          </a:prstGeom>
          <a:solidFill>
            <a:schemeClr val="bg1"/>
          </a:solidFill>
        </p:spPr>
        <p:txBody>
          <a:bodyPr wrap="none" rtlCol="0">
            <a:spAutoFit/>
          </a:bodyPr>
          <a:lstStyle/>
          <a:p>
            <a:r>
              <a:rPr lang="el-GR" dirty="0" smtClean="0"/>
              <a:t>υπετροφική</a:t>
            </a:r>
            <a:endParaRPr lang="en-US" dirty="0"/>
          </a:p>
        </p:txBody>
      </p:sp>
      <p:sp>
        <p:nvSpPr>
          <p:cNvPr id="14" name="TextBox 13"/>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cxnSp>
        <p:nvCxnSpPr>
          <p:cNvPr id="15" name="Straight Connector 14"/>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7" name="Picture 16"/>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58587943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TextBox 9"/>
          <p:cNvSpPr txBox="1"/>
          <p:nvPr/>
        </p:nvSpPr>
        <p:spPr>
          <a:xfrm>
            <a:off x="5989553" y="1143573"/>
            <a:ext cx="3169445" cy="307777"/>
          </a:xfrm>
          <a:prstGeom prst="rect">
            <a:avLst/>
          </a:prstGeom>
          <a:noFill/>
        </p:spPr>
        <p:txBody>
          <a:bodyPr wrap="none" rtlCol="0">
            <a:spAutoFit/>
          </a:bodyPr>
          <a:lstStyle/>
          <a:p>
            <a:r>
              <a:rPr lang="en-US" sz="1400" i="1" dirty="0"/>
              <a:t>v</a:t>
            </a:r>
            <a:r>
              <a:rPr lang="en-US" sz="1400" i="1" dirty="0" smtClean="0"/>
              <a:t>an </a:t>
            </a:r>
            <a:r>
              <a:rPr lang="en-US" sz="1400" i="1" dirty="0" err="1" smtClean="0"/>
              <a:t>Varik</a:t>
            </a:r>
            <a:r>
              <a:rPr lang="en-US" sz="1400" i="1" dirty="0" smtClean="0"/>
              <a:t> BJ et al. Front </a:t>
            </a:r>
            <a:r>
              <a:rPr lang="en-US" sz="1400" i="1" dirty="0" err="1" smtClean="0"/>
              <a:t>Geneticss</a:t>
            </a:r>
            <a:r>
              <a:rPr lang="en-US" sz="1400" i="1" dirty="0" smtClean="0"/>
              <a:t>. 2013</a:t>
            </a:r>
            <a:endParaRPr lang="en-US" sz="1400" i="1" dirty="0"/>
          </a:p>
        </p:txBody>
      </p:sp>
      <p:sp>
        <p:nvSpPr>
          <p:cNvPr id="13" name="TextBox 12"/>
          <p:cNvSpPr txBox="1"/>
          <p:nvPr/>
        </p:nvSpPr>
        <p:spPr>
          <a:xfrm>
            <a:off x="241465" y="1356153"/>
            <a:ext cx="8819109" cy="4308872"/>
          </a:xfrm>
          <a:prstGeom prst="rect">
            <a:avLst/>
          </a:prstGeom>
          <a:noFill/>
        </p:spPr>
        <p:txBody>
          <a:bodyPr wrap="square" rtlCol="0">
            <a:spAutoFit/>
          </a:bodyPr>
          <a:lstStyle/>
          <a:p>
            <a:r>
              <a:rPr lang="el-GR" sz="2400" dirty="0" smtClean="0">
                <a:solidFill>
                  <a:schemeClr val="tx2">
                    <a:lumMod val="75000"/>
                  </a:schemeClr>
                </a:solidFill>
              </a:rPr>
              <a:t>Αρτηριακή αναδιαμόρφωση / </a:t>
            </a:r>
            <a:r>
              <a:rPr lang="el-GR" sz="2200" dirty="0">
                <a:solidFill>
                  <a:schemeClr val="tx2">
                    <a:lumMod val="75000"/>
                  </a:schemeClr>
                </a:solidFill>
              </a:rPr>
              <a:t>μ</a:t>
            </a:r>
            <a:r>
              <a:rPr lang="el-GR" sz="2200" dirty="0" smtClean="0">
                <a:solidFill>
                  <a:schemeClr val="tx2">
                    <a:lumMod val="75000"/>
                  </a:schemeClr>
                </a:solidFill>
              </a:rPr>
              <a:t>ηχανισμοί αρτηριακής αναδιαμόρφωσης</a:t>
            </a:r>
            <a:endParaRPr lang="en-US" sz="2200" dirty="0" smtClean="0">
              <a:solidFill>
                <a:schemeClr val="tx2">
                  <a:lumMod val="75000"/>
                </a:schemeClr>
              </a:solidFill>
            </a:endParaRPr>
          </a:p>
          <a:p>
            <a:endParaRPr lang="el-GR" sz="2400" dirty="0" smtClean="0">
              <a:solidFill>
                <a:schemeClr val="tx2">
                  <a:lumMod val="75000"/>
                </a:schemeClr>
              </a:solidFill>
            </a:endParaRPr>
          </a:p>
          <a:p>
            <a:endParaRPr lang="el-GR" sz="2400" dirty="0" smtClean="0">
              <a:solidFill>
                <a:schemeClr val="tx2">
                  <a:lumMod val="75000"/>
                </a:schemeClr>
              </a:solidFill>
            </a:endParaRPr>
          </a:p>
          <a:p>
            <a:pPr marL="342900" indent="-342900">
              <a:buFont typeface="Courier New"/>
              <a:buChar char="o"/>
            </a:pPr>
            <a:r>
              <a:rPr lang="en-US" sz="2000" dirty="0" smtClean="0">
                <a:solidFill>
                  <a:schemeClr val="tx2">
                    <a:lumMod val="75000"/>
                  </a:schemeClr>
                </a:solidFill>
              </a:rPr>
              <a:t>Vascular smooth muscle cells proliferation &amp; differentiation</a:t>
            </a:r>
          </a:p>
          <a:p>
            <a:r>
              <a:rPr lang="el-GR" sz="2000" dirty="0" smtClean="0">
                <a:solidFill>
                  <a:schemeClr val="tx2">
                    <a:lumMod val="75000"/>
                  </a:schemeClr>
                </a:solidFill>
              </a:rPr>
              <a:t>     (Πολλαπλασιασμός και διαφοροποίηση λείων μυικών κυττάρων αγγειακού   </a:t>
            </a:r>
          </a:p>
          <a:p>
            <a:r>
              <a:rPr lang="el-GR" sz="2000" dirty="0">
                <a:solidFill>
                  <a:schemeClr val="tx2">
                    <a:lumMod val="75000"/>
                  </a:schemeClr>
                </a:solidFill>
              </a:rPr>
              <a:t> </a:t>
            </a:r>
            <a:r>
              <a:rPr lang="el-GR" sz="2000" dirty="0" smtClean="0">
                <a:solidFill>
                  <a:schemeClr val="tx2">
                    <a:lumMod val="75000"/>
                  </a:schemeClr>
                </a:solidFill>
              </a:rPr>
              <a:t>    τοιχώματος) </a:t>
            </a:r>
            <a:endParaRPr lang="en-US" sz="2000" dirty="0" smtClean="0">
              <a:solidFill>
                <a:schemeClr val="tx2">
                  <a:lumMod val="75000"/>
                </a:schemeClr>
              </a:solidFill>
            </a:endParaRPr>
          </a:p>
          <a:p>
            <a:pPr marL="342900" indent="-342900">
              <a:buFont typeface="Courier New"/>
              <a:buChar char="o"/>
            </a:pPr>
            <a:endParaRPr lang="en-US" sz="2000" dirty="0">
              <a:solidFill>
                <a:schemeClr val="tx2">
                  <a:lumMod val="75000"/>
                </a:schemeClr>
              </a:solidFill>
            </a:endParaRPr>
          </a:p>
          <a:p>
            <a:pPr marL="342900" indent="-342900">
              <a:buFont typeface="Courier New"/>
              <a:buChar char="o"/>
            </a:pPr>
            <a:r>
              <a:rPr lang="en-US" sz="2000" dirty="0" smtClean="0">
                <a:solidFill>
                  <a:schemeClr val="tx2">
                    <a:lumMod val="75000"/>
                  </a:schemeClr>
                </a:solidFill>
              </a:rPr>
              <a:t>Degradation &amp; fractures of elastin fibers</a:t>
            </a:r>
            <a:r>
              <a:rPr lang="el-GR" sz="2000" dirty="0" smtClean="0">
                <a:solidFill>
                  <a:schemeClr val="tx2">
                    <a:lumMod val="75000"/>
                  </a:schemeClr>
                </a:solidFill>
              </a:rPr>
              <a:t> </a:t>
            </a:r>
          </a:p>
          <a:p>
            <a:r>
              <a:rPr lang="el-GR" sz="2000" dirty="0" smtClean="0">
                <a:solidFill>
                  <a:schemeClr val="tx2">
                    <a:lumMod val="75000"/>
                  </a:schemeClr>
                </a:solidFill>
              </a:rPr>
              <a:t>      (αποδόμηση &amp; ρήξη ινών ελαστίνης)</a:t>
            </a:r>
            <a:endParaRPr lang="en-US" sz="2000" dirty="0" smtClean="0">
              <a:solidFill>
                <a:schemeClr val="tx2">
                  <a:lumMod val="75000"/>
                </a:schemeClr>
              </a:solidFill>
            </a:endParaRPr>
          </a:p>
          <a:p>
            <a:pPr marL="342900" indent="-342900">
              <a:buFont typeface="Courier New"/>
              <a:buChar char="o"/>
            </a:pPr>
            <a:endParaRPr lang="en-US" sz="2000" dirty="0">
              <a:solidFill>
                <a:schemeClr val="tx2">
                  <a:lumMod val="75000"/>
                </a:schemeClr>
              </a:solidFill>
            </a:endParaRPr>
          </a:p>
          <a:p>
            <a:pPr marL="342900" indent="-342900">
              <a:buFont typeface="Courier New"/>
              <a:buChar char="o"/>
            </a:pPr>
            <a:r>
              <a:rPr lang="en-US" sz="2000" dirty="0" smtClean="0">
                <a:solidFill>
                  <a:schemeClr val="tx2">
                    <a:lumMod val="75000"/>
                  </a:schemeClr>
                </a:solidFill>
              </a:rPr>
              <a:t>Calcification and deposition of extracellular matrix material</a:t>
            </a:r>
          </a:p>
          <a:p>
            <a:r>
              <a:rPr lang="el-GR" sz="2000" dirty="0">
                <a:solidFill>
                  <a:schemeClr val="tx2">
                    <a:lumMod val="75000"/>
                  </a:schemeClr>
                </a:solidFill>
              </a:rPr>
              <a:t> </a:t>
            </a:r>
            <a:r>
              <a:rPr lang="el-GR" sz="2000" dirty="0" smtClean="0">
                <a:solidFill>
                  <a:schemeClr val="tx2">
                    <a:lumMod val="75000"/>
                  </a:schemeClr>
                </a:solidFill>
              </a:rPr>
              <a:t>    </a:t>
            </a:r>
            <a:r>
              <a:rPr lang="en-US" sz="2000" dirty="0" smtClean="0">
                <a:solidFill>
                  <a:schemeClr val="tx2">
                    <a:lumMod val="75000"/>
                  </a:schemeClr>
                </a:solidFill>
              </a:rPr>
              <a:t>(</a:t>
            </a:r>
            <a:r>
              <a:rPr lang="el-GR" sz="2000" dirty="0" smtClean="0">
                <a:solidFill>
                  <a:schemeClr val="tx2">
                    <a:lumMod val="75000"/>
                  </a:schemeClr>
                </a:solidFill>
              </a:rPr>
              <a:t>εναπόθεση &amp; ασβεστοποίηση ουσιών εξωκυττάτιας ουσίας)</a:t>
            </a:r>
            <a:endParaRPr lang="en-US" sz="2000" dirty="0" smtClean="0">
              <a:solidFill>
                <a:schemeClr val="tx2">
                  <a:lumMod val="75000"/>
                </a:schemeClr>
              </a:solidFill>
            </a:endParaRPr>
          </a:p>
          <a:p>
            <a:endParaRPr lang="el-GR" sz="2200" dirty="0" smtClean="0">
              <a:solidFill>
                <a:schemeClr val="tx2">
                  <a:lumMod val="75000"/>
                </a:schemeClr>
              </a:solidFill>
            </a:endParaRPr>
          </a:p>
        </p:txBody>
      </p:sp>
      <p:cxnSp>
        <p:nvCxnSpPr>
          <p:cNvPr id="12" name="Straight Connector 11"/>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5" name="Picture 14"/>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6" name="TextBox 15"/>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7" name="TextBox 16"/>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92183741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TextBox 9"/>
          <p:cNvSpPr txBox="1"/>
          <p:nvPr/>
        </p:nvSpPr>
        <p:spPr>
          <a:xfrm>
            <a:off x="5989553" y="1143573"/>
            <a:ext cx="3169445" cy="307777"/>
          </a:xfrm>
          <a:prstGeom prst="rect">
            <a:avLst/>
          </a:prstGeom>
          <a:noFill/>
        </p:spPr>
        <p:txBody>
          <a:bodyPr wrap="none" rtlCol="0">
            <a:spAutoFit/>
          </a:bodyPr>
          <a:lstStyle/>
          <a:p>
            <a:r>
              <a:rPr lang="en-US" sz="1400" i="1" dirty="0"/>
              <a:t>v</a:t>
            </a:r>
            <a:r>
              <a:rPr lang="en-US" sz="1400" i="1" dirty="0" smtClean="0"/>
              <a:t>an </a:t>
            </a:r>
            <a:r>
              <a:rPr lang="en-US" sz="1400" i="1" dirty="0" err="1" smtClean="0"/>
              <a:t>Varik</a:t>
            </a:r>
            <a:r>
              <a:rPr lang="en-US" sz="1400" i="1" dirty="0" smtClean="0"/>
              <a:t> BJ et al. Front </a:t>
            </a:r>
            <a:r>
              <a:rPr lang="en-US" sz="1400" i="1" dirty="0" err="1" smtClean="0"/>
              <a:t>Geneticss</a:t>
            </a:r>
            <a:r>
              <a:rPr lang="en-US" sz="1400" i="1" dirty="0" smtClean="0"/>
              <a:t>. 2013</a:t>
            </a:r>
            <a:endParaRPr lang="en-US" sz="1400" i="1" dirty="0"/>
          </a:p>
        </p:txBody>
      </p:sp>
      <p:sp>
        <p:nvSpPr>
          <p:cNvPr id="13" name="TextBox 12"/>
          <p:cNvSpPr txBox="1"/>
          <p:nvPr/>
        </p:nvSpPr>
        <p:spPr>
          <a:xfrm>
            <a:off x="241465" y="1356153"/>
            <a:ext cx="8819109" cy="830997"/>
          </a:xfrm>
          <a:prstGeom prst="rect">
            <a:avLst/>
          </a:prstGeom>
          <a:noFill/>
        </p:spPr>
        <p:txBody>
          <a:bodyPr wrap="square" rtlCol="0">
            <a:spAutoFit/>
          </a:bodyPr>
          <a:lstStyle/>
          <a:p>
            <a:r>
              <a:rPr lang="el-GR" sz="2400" dirty="0">
                <a:solidFill>
                  <a:schemeClr val="tx2">
                    <a:lumMod val="75000"/>
                  </a:schemeClr>
                </a:solidFill>
              </a:rPr>
              <a:t>Αρτηριακή αναδιαμόρφωση / μηχανισμοί αρτηριακής αναδιαμόρφωσης</a:t>
            </a:r>
            <a:endParaRPr lang="en-US" sz="2400" dirty="0">
              <a:solidFill>
                <a:schemeClr val="tx2">
                  <a:lumMod val="75000"/>
                </a:schemeClr>
              </a:solidFill>
            </a:endParaRPr>
          </a:p>
        </p:txBody>
      </p:sp>
      <p:pic>
        <p:nvPicPr>
          <p:cNvPr id="2" name="Picture 1"/>
          <p:cNvPicPr>
            <a:picLocks noChangeAspect="1"/>
          </p:cNvPicPr>
          <p:nvPr/>
        </p:nvPicPr>
        <p:blipFill>
          <a:blip r:embed="rId2"/>
          <a:stretch>
            <a:fillRect/>
          </a:stretch>
        </p:blipFill>
        <p:spPr>
          <a:xfrm>
            <a:off x="372533" y="2307167"/>
            <a:ext cx="5473700" cy="4406900"/>
          </a:xfrm>
          <a:prstGeom prst="rect">
            <a:avLst/>
          </a:prstGeom>
        </p:spPr>
      </p:pic>
      <p:cxnSp>
        <p:nvCxnSpPr>
          <p:cNvPr id="12" name="Straight Connector 11"/>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5" name="Picture 14"/>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6" name="TextBox 15"/>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7" name="TextBox 16"/>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67161608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TextBox 9"/>
          <p:cNvSpPr txBox="1"/>
          <p:nvPr/>
        </p:nvSpPr>
        <p:spPr>
          <a:xfrm>
            <a:off x="5989553" y="1143573"/>
            <a:ext cx="3169445" cy="307777"/>
          </a:xfrm>
          <a:prstGeom prst="rect">
            <a:avLst/>
          </a:prstGeom>
          <a:noFill/>
        </p:spPr>
        <p:txBody>
          <a:bodyPr wrap="none" rtlCol="0">
            <a:spAutoFit/>
          </a:bodyPr>
          <a:lstStyle/>
          <a:p>
            <a:r>
              <a:rPr lang="en-US" sz="1400" i="1" dirty="0"/>
              <a:t>v</a:t>
            </a:r>
            <a:r>
              <a:rPr lang="en-US" sz="1400" i="1" dirty="0" smtClean="0"/>
              <a:t>an </a:t>
            </a:r>
            <a:r>
              <a:rPr lang="en-US" sz="1400" i="1" dirty="0" err="1" smtClean="0"/>
              <a:t>Varik</a:t>
            </a:r>
            <a:r>
              <a:rPr lang="en-US" sz="1400" i="1" dirty="0" smtClean="0"/>
              <a:t> BJ et al. Front </a:t>
            </a:r>
            <a:r>
              <a:rPr lang="en-US" sz="1400" i="1" dirty="0" err="1" smtClean="0"/>
              <a:t>Geneticss</a:t>
            </a:r>
            <a:r>
              <a:rPr lang="en-US" sz="1400" i="1" dirty="0" smtClean="0"/>
              <a:t>. 2013</a:t>
            </a:r>
            <a:endParaRPr lang="en-US" sz="1400" i="1" dirty="0"/>
          </a:p>
        </p:txBody>
      </p:sp>
      <p:pic>
        <p:nvPicPr>
          <p:cNvPr id="2" name="Picture 1"/>
          <p:cNvPicPr>
            <a:picLocks noChangeAspect="1"/>
          </p:cNvPicPr>
          <p:nvPr/>
        </p:nvPicPr>
        <p:blipFill>
          <a:blip r:embed="rId2"/>
          <a:stretch>
            <a:fillRect/>
          </a:stretch>
        </p:blipFill>
        <p:spPr>
          <a:xfrm>
            <a:off x="380389" y="2114151"/>
            <a:ext cx="5122947" cy="4825792"/>
          </a:xfrm>
          <a:prstGeom prst="rect">
            <a:avLst/>
          </a:prstGeom>
        </p:spPr>
      </p:pic>
      <p:sp>
        <p:nvSpPr>
          <p:cNvPr id="12" name="TextBox 11"/>
          <p:cNvSpPr txBox="1"/>
          <p:nvPr/>
        </p:nvSpPr>
        <p:spPr>
          <a:xfrm>
            <a:off x="241465" y="1356153"/>
            <a:ext cx="8819109" cy="830997"/>
          </a:xfrm>
          <a:prstGeom prst="rect">
            <a:avLst/>
          </a:prstGeom>
          <a:noFill/>
        </p:spPr>
        <p:txBody>
          <a:bodyPr wrap="square" rtlCol="0">
            <a:spAutoFit/>
          </a:bodyPr>
          <a:lstStyle/>
          <a:p>
            <a:r>
              <a:rPr lang="el-GR" sz="2400" dirty="0">
                <a:solidFill>
                  <a:schemeClr val="tx2">
                    <a:lumMod val="75000"/>
                  </a:schemeClr>
                </a:solidFill>
              </a:rPr>
              <a:t>Αρτηριακή αναδιαμόρφωση / μηχανισμοί αρτηριακής αναδιαμόρφωσης</a:t>
            </a:r>
            <a:endParaRPr lang="en-US" sz="2400" dirty="0">
              <a:solidFill>
                <a:schemeClr val="tx2">
                  <a:lumMod val="75000"/>
                </a:schemeClr>
              </a:solidFill>
            </a:endParaRPr>
          </a:p>
        </p:txBody>
      </p:sp>
      <p:cxnSp>
        <p:nvCxnSpPr>
          <p:cNvPr id="13" name="Straight Connector 12"/>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5" name="Picture 14"/>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6" name="TextBox 15"/>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7" name="TextBox 16"/>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58876061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TextBox 9"/>
          <p:cNvSpPr txBox="1"/>
          <p:nvPr/>
        </p:nvSpPr>
        <p:spPr>
          <a:xfrm>
            <a:off x="5989553" y="1143573"/>
            <a:ext cx="3169445" cy="307777"/>
          </a:xfrm>
          <a:prstGeom prst="rect">
            <a:avLst/>
          </a:prstGeom>
          <a:noFill/>
        </p:spPr>
        <p:txBody>
          <a:bodyPr wrap="none" rtlCol="0">
            <a:spAutoFit/>
          </a:bodyPr>
          <a:lstStyle/>
          <a:p>
            <a:r>
              <a:rPr lang="en-US" sz="1400" i="1" dirty="0"/>
              <a:t>v</a:t>
            </a:r>
            <a:r>
              <a:rPr lang="en-US" sz="1400" i="1" dirty="0" smtClean="0"/>
              <a:t>an </a:t>
            </a:r>
            <a:r>
              <a:rPr lang="en-US" sz="1400" i="1" dirty="0" err="1" smtClean="0"/>
              <a:t>Varik</a:t>
            </a:r>
            <a:r>
              <a:rPr lang="en-US" sz="1400" i="1" dirty="0" smtClean="0"/>
              <a:t> BJ et al. Front </a:t>
            </a:r>
            <a:r>
              <a:rPr lang="en-US" sz="1400" i="1" dirty="0" err="1" smtClean="0"/>
              <a:t>Geneticss</a:t>
            </a:r>
            <a:r>
              <a:rPr lang="en-US" sz="1400" i="1" dirty="0" smtClean="0"/>
              <a:t>. 2013</a:t>
            </a:r>
            <a:endParaRPr lang="en-US" sz="1400" i="1" dirty="0"/>
          </a:p>
        </p:txBody>
      </p:sp>
      <p:pic>
        <p:nvPicPr>
          <p:cNvPr id="11" name="Picture 10"/>
          <p:cNvPicPr>
            <a:picLocks noChangeAspect="1"/>
          </p:cNvPicPr>
          <p:nvPr/>
        </p:nvPicPr>
        <p:blipFill>
          <a:blip r:embed="rId2"/>
          <a:stretch>
            <a:fillRect/>
          </a:stretch>
        </p:blipFill>
        <p:spPr>
          <a:xfrm>
            <a:off x="0" y="2120900"/>
            <a:ext cx="9144000" cy="3577167"/>
          </a:xfrm>
          <a:prstGeom prst="rect">
            <a:avLst/>
          </a:prstGeom>
        </p:spPr>
      </p:pic>
      <p:pic>
        <p:nvPicPr>
          <p:cNvPr id="13" name="Picture 12"/>
          <p:cNvPicPr>
            <a:picLocks noChangeAspect="1"/>
          </p:cNvPicPr>
          <p:nvPr/>
        </p:nvPicPr>
        <p:blipFill>
          <a:blip r:embed="rId3"/>
          <a:stretch>
            <a:fillRect/>
          </a:stretch>
        </p:blipFill>
        <p:spPr>
          <a:xfrm>
            <a:off x="14998" y="5655723"/>
            <a:ext cx="9144000" cy="856581"/>
          </a:xfrm>
          <a:prstGeom prst="rect">
            <a:avLst/>
          </a:prstGeom>
        </p:spPr>
      </p:pic>
      <p:sp>
        <p:nvSpPr>
          <p:cNvPr id="15" name="TextBox 14"/>
          <p:cNvSpPr txBox="1"/>
          <p:nvPr/>
        </p:nvSpPr>
        <p:spPr>
          <a:xfrm>
            <a:off x="241465" y="1356153"/>
            <a:ext cx="8819109" cy="830997"/>
          </a:xfrm>
          <a:prstGeom prst="rect">
            <a:avLst/>
          </a:prstGeom>
          <a:noFill/>
        </p:spPr>
        <p:txBody>
          <a:bodyPr wrap="square" rtlCol="0">
            <a:spAutoFit/>
          </a:bodyPr>
          <a:lstStyle/>
          <a:p>
            <a:r>
              <a:rPr lang="el-GR" sz="2400" dirty="0">
                <a:solidFill>
                  <a:schemeClr val="tx2">
                    <a:lumMod val="75000"/>
                  </a:schemeClr>
                </a:solidFill>
              </a:rPr>
              <a:t>Αρτηριακή αναδιαμόρφωση / μηχανισμοί αρτηριακής αναδιαμόρφωσης</a:t>
            </a:r>
            <a:endParaRPr lang="en-US" sz="2400" dirty="0">
              <a:solidFill>
                <a:schemeClr val="tx2">
                  <a:lumMod val="75000"/>
                </a:schemeClr>
              </a:solidFill>
            </a:endParaRPr>
          </a:p>
        </p:txBody>
      </p:sp>
      <p:cxnSp>
        <p:nvCxnSpPr>
          <p:cNvPr id="14" name="Straight Connector 13"/>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7" name="Picture 16"/>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405368074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230901"/>
            <a:ext cx="4838700" cy="4635545"/>
          </a:xfrm>
          <a:prstGeom prst="rect">
            <a:avLst/>
          </a:prstGeom>
        </p:spPr>
      </p:pic>
      <p:sp>
        <p:nvSpPr>
          <p:cNvPr id="9" name="TextBox 8"/>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TextBox 9"/>
          <p:cNvSpPr txBox="1"/>
          <p:nvPr/>
        </p:nvSpPr>
        <p:spPr>
          <a:xfrm>
            <a:off x="5989553" y="1143573"/>
            <a:ext cx="3169445" cy="307777"/>
          </a:xfrm>
          <a:prstGeom prst="rect">
            <a:avLst/>
          </a:prstGeom>
          <a:noFill/>
        </p:spPr>
        <p:txBody>
          <a:bodyPr wrap="none" rtlCol="0">
            <a:spAutoFit/>
          </a:bodyPr>
          <a:lstStyle/>
          <a:p>
            <a:r>
              <a:rPr lang="en-US" sz="1400" i="1" dirty="0"/>
              <a:t>v</a:t>
            </a:r>
            <a:r>
              <a:rPr lang="en-US" sz="1400" i="1" dirty="0" smtClean="0"/>
              <a:t>an </a:t>
            </a:r>
            <a:r>
              <a:rPr lang="en-US" sz="1400" i="1" dirty="0" err="1" smtClean="0"/>
              <a:t>Varik</a:t>
            </a:r>
            <a:r>
              <a:rPr lang="en-US" sz="1400" i="1" dirty="0" smtClean="0"/>
              <a:t> BJ et al. Front </a:t>
            </a:r>
            <a:r>
              <a:rPr lang="en-US" sz="1400" i="1" dirty="0" err="1" smtClean="0"/>
              <a:t>Geneticss</a:t>
            </a:r>
            <a:r>
              <a:rPr lang="en-US" sz="1400" i="1" dirty="0" smtClean="0"/>
              <a:t>. 2013</a:t>
            </a:r>
            <a:endParaRPr lang="en-US" sz="1400" i="1" dirty="0"/>
          </a:p>
        </p:txBody>
      </p:sp>
      <p:sp>
        <p:nvSpPr>
          <p:cNvPr id="13" name="TextBox 12"/>
          <p:cNvSpPr txBox="1"/>
          <p:nvPr/>
        </p:nvSpPr>
        <p:spPr>
          <a:xfrm>
            <a:off x="241465" y="1356153"/>
            <a:ext cx="9461335" cy="830997"/>
          </a:xfrm>
          <a:prstGeom prst="rect">
            <a:avLst/>
          </a:prstGeom>
          <a:noFill/>
        </p:spPr>
        <p:txBody>
          <a:bodyPr wrap="square" rtlCol="0">
            <a:spAutoFit/>
          </a:bodyPr>
          <a:lstStyle/>
          <a:p>
            <a:r>
              <a:rPr lang="el-GR" sz="2400" dirty="0" smtClean="0">
                <a:solidFill>
                  <a:schemeClr val="tx2">
                    <a:lumMod val="75000"/>
                  </a:schemeClr>
                </a:solidFill>
              </a:rPr>
              <a:t>Αρτηριακή αναδιαμόρφωση / τύποι αρτηριακής αναδιαμόρφωσης /</a:t>
            </a:r>
          </a:p>
          <a:p>
            <a:r>
              <a:rPr lang="el-GR" sz="2400" dirty="0" smtClean="0">
                <a:solidFill>
                  <a:schemeClr val="tx2">
                    <a:lumMod val="75000"/>
                  </a:schemeClr>
                </a:solidFill>
              </a:rPr>
              <a:t>ο ρόλος </a:t>
            </a:r>
            <a:r>
              <a:rPr lang="el-GR" sz="2400" dirty="0" smtClean="0">
                <a:solidFill>
                  <a:srgbClr val="800000"/>
                </a:solidFill>
              </a:rPr>
              <a:t>της μεταβολής </a:t>
            </a:r>
            <a:r>
              <a:rPr lang="el-GR" sz="2400" dirty="0" smtClean="0">
                <a:solidFill>
                  <a:schemeClr val="tx2">
                    <a:lumMod val="75000"/>
                  </a:schemeClr>
                </a:solidFill>
              </a:rPr>
              <a:t>της διατμητικής τάσης</a:t>
            </a:r>
          </a:p>
        </p:txBody>
      </p:sp>
      <p:sp>
        <p:nvSpPr>
          <p:cNvPr id="14" name="Text Box 4"/>
          <p:cNvSpPr txBox="1">
            <a:spLocks noChangeArrowheads="1"/>
          </p:cNvSpPr>
          <p:nvPr/>
        </p:nvSpPr>
        <p:spPr bwMode="auto">
          <a:xfrm>
            <a:off x="6286500" y="2230901"/>
            <a:ext cx="2857500"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GB" sz="1400" dirty="0" smtClean="0">
                <a:solidFill>
                  <a:srgbClr val="17375E"/>
                </a:solidFill>
                <a:latin typeface="+mn-lt"/>
              </a:rPr>
              <a:t>Chiu</a:t>
            </a:r>
            <a:r>
              <a:rPr lang="el-GR" sz="1400" dirty="0" smtClean="0">
                <a:latin typeface="+mn-lt"/>
              </a:rPr>
              <a:t> </a:t>
            </a:r>
            <a:r>
              <a:rPr lang="en-US" sz="1400" dirty="0" smtClean="0">
                <a:latin typeface="+mn-lt"/>
              </a:rPr>
              <a:t>JJ</a:t>
            </a:r>
            <a:r>
              <a:rPr lang="en-GB" sz="1400" dirty="0" smtClean="0">
                <a:latin typeface="+mn-lt"/>
              </a:rPr>
              <a:t> </a:t>
            </a:r>
            <a:r>
              <a:rPr lang="en-GB" sz="1400" dirty="0">
                <a:latin typeface="+mn-lt"/>
              </a:rPr>
              <a:t>and </a:t>
            </a:r>
            <a:r>
              <a:rPr lang="en-GB" sz="1400" dirty="0" err="1" smtClean="0">
                <a:latin typeface="+mn-lt"/>
              </a:rPr>
              <a:t>Chien</a:t>
            </a:r>
            <a:r>
              <a:rPr lang="en-GB" sz="1400" dirty="0" smtClean="0">
                <a:latin typeface="+mn-lt"/>
              </a:rPr>
              <a:t> S.  </a:t>
            </a:r>
            <a:r>
              <a:rPr lang="en-GB" sz="1400" dirty="0" err="1">
                <a:latin typeface="+mn-lt"/>
              </a:rPr>
              <a:t>Physiol</a:t>
            </a:r>
            <a:r>
              <a:rPr lang="en-GB" sz="1400" dirty="0">
                <a:latin typeface="+mn-lt"/>
              </a:rPr>
              <a:t> Rev </a:t>
            </a:r>
            <a:r>
              <a:rPr lang="en-GB" sz="1400" dirty="0" smtClean="0">
                <a:latin typeface="+mn-lt"/>
              </a:rPr>
              <a:t>2011</a:t>
            </a:r>
            <a:r>
              <a:rPr lang="el-GR" sz="1400" dirty="0" smtClean="0">
                <a:latin typeface="+mn-lt"/>
              </a:rPr>
              <a:t>.</a:t>
            </a:r>
            <a:endParaRPr lang="en-GB" sz="1400" dirty="0">
              <a:latin typeface="+mn-lt"/>
            </a:endParaRPr>
          </a:p>
        </p:txBody>
      </p:sp>
      <p:sp>
        <p:nvSpPr>
          <p:cNvPr id="12" name="TextBox 11"/>
          <p:cNvSpPr txBox="1"/>
          <p:nvPr/>
        </p:nvSpPr>
        <p:spPr>
          <a:xfrm>
            <a:off x="4759522" y="2628900"/>
            <a:ext cx="4326453" cy="3816429"/>
          </a:xfrm>
          <a:prstGeom prst="rect">
            <a:avLst/>
          </a:prstGeom>
          <a:noFill/>
          <a:ln w="25400">
            <a:solidFill>
              <a:schemeClr val="tx2">
                <a:lumMod val="75000"/>
              </a:schemeClr>
            </a:solidFill>
          </a:ln>
        </p:spPr>
        <p:txBody>
          <a:bodyPr wrap="square" rtlCol="0">
            <a:spAutoFit/>
          </a:bodyPr>
          <a:lstStyle/>
          <a:p>
            <a:pPr algn="just"/>
            <a:r>
              <a:rPr lang="el-GR" sz="1600" dirty="0" smtClean="0"/>
              <a:t>«</a:t>
            </a:r>
            <a:r>
              <a:rPr lang="en-US" sz="1600" dirty="0" smtClean="0"/>
              <a:t>M</a:t>
            </a:r>
            <a:r>
              <a:rPr lang="el-GR" sz="1600" dirty="0" smtClean="0"/>
              <a:t>ελέτες σε πειραματόζωα έδειξαν ότι:</a:t>
            </a:r>
          </a:p>
          <a:p>
            <a:pPr algn="just"/>
            <a:endParaRPr lang="el-GR" sz="1600" dirty="0"/>
          </a:p>
          <a:p>
            <a:pPr marL="285750" indent="-285750" algn="just">
              <a:buFont typeface="Courier New"/>
              <a:buChar char="o"/>
            </a:pPr>
            <a:r>
              <a:rPr lang="el-GR" sz="1600" dirty="0" smtClean="0"/>
              <a:t>Η αύξηση - σε σχέση με το φυσιολογικό - της </a:t>
            </a:r>
          </a:p>
          <a:p>
            <a:pPr algn="just"/>
            <a:r>
              <a:rPr lang="el-GR" sz="1600" dirty="0" smtClean="0"/>
              <a:t>στρωτής </a:t>
            </a:r>
            <a:r>
              <a:rPr lang="en-US" sz="1600" dirty="0" smtClean="0"/>
              <a:t>(laminar) </a:t>
            </a:r>
            <a:r>
              <a:rPr lang="el-GR" sz="1600" dirty="0" smtClean="0"/>
              <a:t>διατμητικής τάσης στην δεξιά</a:t>
            </a:r>
          </a:p>
          <a:p>
            <a:pPr algn="just"/>
            <a:r>
              <a:rPr lang="el-GR" sz="1600" dirty="0" smtClean="0"/>
              <a:t>καρωτίδα οδήγησε στην αύξηση της διαμέτρου</a:t>
            </a:r>
          </a:p>
          <a:p>
            <a:pPr algn="just"/>
            <a:r>
              <a:rPr lang="el-GR" sz="1600" dirty="0" smtClean="0"/>
              <a:t>του αυλού της αρτηρίας. Πιθανώς η αύξηση αυτή</a:t>
            </a:r>
          </a:p>
          <a:p>
            <a:pPr algn="just"/>
            <a:r>
              <a:rPr lang="el-GR" sz="1600" dirty="0" smtClean="0"/>
              <a:t>προκαλείται από την υπερπλασία των λείων μυικών κυττάρων και την αυξημένη σύνθεση συνδετικού ιστού.</a:t>
            </a:r>
          </a:p>
          <a:p>
            <a:pPr algn="just"/>
            <a:r>
              <a:rPr lang="el-GR" sz="1600" dirty="0" smtClean="0"/>
              <a:t> </a:t>
            </a:r>
          </a:p>
          <a:p>
            <a:pPr marL="285750" indent="-285750" algn="just">
              <a:buFont typeface="Courier New"/>
              <a:buChar char="o"/>
            </a:pPr>
            <a:r>
              <a:rPr lang="el-GR" sz="1600" dirty="0" smtClean="0"/>
              <a:t>Σε άλλες μελέτες η μείωση της διατμητικής </a:t>
            </a:r>
          </a:p>
          <a:p>
            <a:pPr algn="just"/>
            <a:r>
              <a:rPr lang="el-GR" sz="1600" dirty="0" smtClean="0"/>
              <a:t>τάσης οδήγησε σε μείωση της διαμέτρου του </a:t>
            </a:r>
          </a:p>
          <a:p>
            <a:pPr algn="just"/>
            <a:r>
              <a:rPr lang="el-GR" sz="1600" dirty="0"/>
              <a:t>α</a:t>
            </a:r>
            <a:r>
              <a:rPr lang="el-GR" sz="1600" dirty="0" smtClean="0"/>
              <a:t>υλού της αρτηρίας ως αποτέλεσμα υπερτροφίας ή υπερπλασίας του τοιχώματος της αρτηρίας.</a:t>
            </a:r>
          </a:p>
          <a:p>
            <a:pPr algn="just"/>
            <a:r>
              <a:rPr lang="el-GR" dirty="0" smtClean="0"/>
              <a:t> </a:t>
            </a:r>
            <a:r>
              <a:rPr lang="en-US" dirty="0" smtClean="0"/>
              <a:t> </a:t>
            </a:r>
          </a:p>
        </p:txBody>
      </p:sp>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37398206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5880" y="6318161"/>
            <a:ext cx="9144000" cy="479542"/>
          </a:xfrm>
          <a:prstGeom prst="rect">
            <a:avLst/>
          </a:prstGeom>
        </p:spPr>
      </p:pic>
      <p:sp>
        <p:nvSpPr>
          <p:cNvPr id="9" name="TextBox 8"/>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0" name="TextBox 9"/>
          <p:cNvSpPr txBox="1"/>
          <p:nvPr/>
        </p:nvSpPr>
        <p:spPr>
          <a:xfrm>
            <a:off x="5989553" y="1143573"/>
            <a:ext cx="3169445" cy="307777"/>
          </a:xfrm>
          <a:prstGeom prst="rect">
            <a:avLst/>
          </a:prstGeom>
          <a:noFill/>
        </p:spPr>
        <p:txBody>
          <a:bodyPr wrap="none" rtlCol="0">
            <a:spAutoFit/>
          </a:bodyPr>
          <a:lstStyle/>
          <a:p>
            <a:r>
              <a:rPr lang="en-US" sz="1400" i="1" dirty="0"/>
              <a:t>v</a:t>
            </a:r>
            <a:r>
              <a:rPr lang="en-US" sz="1400" i="1" dirty="0" smtClean="0"/>
              <a:t>an </a:t>
            </a:r>
            <a:r>
              <a:rPr lang="en-US" sz="1400" i="1" dirty="0" err="1" smtClean="0"/>
              <a:t>Varik</a:t>
            </a:r>
            <a:r>
              <a:rPr lang="en-US" sz="1400" i="1" dirty="0" smtClean="0"/>
              <a:t> BJ et al. Front </a:t>
            </a:r>
            <a:r>
              <a:rPr lang="en-US" sz="1400" i="1" dirty="0" err="1" smtClean="0"/>
              <a:t>Geneticss</a:t>
            </a:r>
            <a:r>
              <a:rPr lang="en-US" sz="1400" i="1" dirty="0" smtClean="0"/>
              <a:t>. 2013</a:t>
            </a:r>
            <a:endParaRPr lang="en-US" sz="1400" i="1" dirty="0"/>
          </a:p>
        </p:txBody>
      </p:sp>
      <p:pic>
        <p:nvPicPr>
          <p:cNvPr id="12" name="Picture 11"/>
          <p:cNvPicPr>
            <a:picLocks noChangeAspect="1"/>
          </p:cNvPicPr>
          <p:nvPr/>
        </p:nvPicPr>
        <p:blipFill>
          <a:blip r:embed="rId3"/>
          <a:stretch>
            <a:fillRect/>
          </a:stretch>
        </p:blipFill>
        <p:spPr>
          <a:xfrm>
            <a:off x="237412" y="2378201"/>
            <a:ext cx="6049088" cy="3978059"/>
          </a:xfrm>
          <a:prstGeom prst="rect">
            <a:avLst/>
          </a:prstGeom>
        </p:spPr>
      </p:pic>
      <p:sp>
        <p:nvSpPr>
          <p:cNvPr id="11" name="TextBox 10"/>
          <p:cNvSpPr txBox="1"/>
          <p:nvPr/>
        </p:nvSpPr>
        <p:spPr>
          <a:xfrm>
            <a:off x="241465" y="1356153"/>
            <a:ext cx="8819109" cy="892552"/>
          </a:xfrm>
          <a:prstGeom prst="rect">
            <a:avLst/>
          </a:prstGeom>
          <a:noFill/>
        </p:spPr>
        <p:txBody>
          <a:bodyPr wrap="square" rtlCol="0">
            <a:spAutoFit/>
          </a:bodyPr>
          <a:lstStyle/>
          <a:p>
            <a:r>
              <a:rPr lang="el-GR" sz="2800" dirty="0">
                <a:solidFill>
                  <a:schemeClr val="tx2">
                    <a:lumMod val="75000"/>
                  </a:schemeClr>
                </a:solidFill>
              </a:rPr>
              <a:t>Αρτηριακή αναδιαμόρφωση / </a:t>
            </a:r>
            <a:r>
              <a:rPr lang="el-GR" sz="2400" dirty="0">
                <a:solidFill>
                  <a:schemeClr val="tx2">
                    <a:lumMod val="75000"/>
                  </a:schemeClr>
                </a:solidFill>
              </a:rPr>
              <a:t>μηχανισμοί αρτηριακής αναδιαμόρφωσης</a:t>
            </a:r>
            <a:endParaRPr lang="en-US" sz="2400" dirty="0">
              <a:solidFill>
                <a:schemeClr val="tx2">
                  <a:lumMod val="75000"/>
                </a:schemeClr>
              </a:solidFill>
            </a:endParaRPr>
          </a:p>
        </p:txBody>
      </p:sp>
      <p:cxnSp>
        <p:nvCxnSpPr>
          <p:cNvPr id="14" name="Straight Connector 13"/>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7" name="Picture 16"/>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39092774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334" y="1971841"/>
            <a:ext cx="6942666" cy="448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291843" name="Text Box 4"/>
          <p:cNvSpPr txBox="1">
            <a:spLocks noChangeArrowheads="1"/>
          </p:cNvSpPr>
          <p:nvPr/>
        </p:nvSpPr>
        <p:spPr bwMode="auto">
          <a:xfrm>
            <a:off x="6502399" y="1145112"/>
            <a:ext cx="26246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400" i="1" dirty="0" err="1">
                <a:latin typeface="+mn-lt"/>
              </a:rPr>
              <a:t>Maiorana</a:t>
            </a:r>
            <a:r>
              <a:rPr lang="en-US" sz="1400" i="1" dirty="0">
                <a:latin typeface="+mn-lt"/>
              </a:rPr>
              <a:t> et </a:t>
            </a:r>
            <a:r>
              <a:rPr lang="en-US" sz="1400" i="1" dirty="0" smtClean="0">
                <a:latin typeface="+mn-lt"/>
              </a:rPr>
              <a:t>al. </a:t>
            </a:r>
            <a:r>
              <a:rPr lang="en-US" sz="1400" i="1" dirty="0">
                <a:latin typeface="+mn-lt"/>
              </a:rPr>
              <a:t>Sports Med, 2003</a:t>
            </a:r>
            <a:endParaRPr lang="el-GR" sz="1400" i="1" dirty="0">
              <a:latin typeface="+mn-lt"/>
            </a:endParaRPr>
          </a:p>
        </p:txBody>
      </p:sp>
      <p:sp>
        <p:nvSpPr>
          <p:cNvPr id="10" name="TextBox 9"/>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2" name="TextBox 11"/>
          <p:cNvSpPr txBox="1"/>
          <p:nvPr/>
        </p:nvSpPr>
        <p:spPr>
          <a:xfrm>
            <a:off x="241465" y="1356153"/>
            <a:ext cx="9461335" cy="830997"/>
          </a:xfrm>
          <a:prstGeom prst="rect">
            <a:avLst/>
          </a:prstGeom>
          <a:noFill/>
        </p:spPr>
        <p:txBody>
          <a:bodyPr wrap="square" rtlCol="0">
            <a:spAutoFit/>
          </a:bodyPr>
          <a:lstStyle/>
          <a:p>
            <a:r>
              <a:rPr lang="el-GR" sz="2400" dirty="0" smtClean="0">
                <a:solidFill>
                  <a:schemeClr val="tx2">
                    <a:lumMod val="75000"/>
                  </a:schemeClr>
                </a:solidFill>
              </a:rPr>
              <a:t>Αρτηριακή αναδιαμόρφωση / αναστροφή αρτηριακής</a:t>
            </a:r>
          </a:p>
          <a:p>
            <a:r>
              <a:rPr lang="el-GR" sz="2400" dirty="0" smtClean="0">
                <a:solidFill>
                  <a:schemeClr val="tx2">
                    <a:lumMod val="75000"/>
                  </a:schemeClr>
                </a:solidFill>
              </a:rPr>
              <a:t> αναδιαμόρφωσης / άσκηση</a:t>
            </a:r>
          </a:p>
        </p:txBody>
      </p:sp>
      <p:cxnSp>
        <p:nvCxnSpPr>
          <p:cNvPr id="13" name="Straight Connector 12"/>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6" name="TextBox 15"/>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7" name="TextBox 16"/>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34213491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2" name="TextBox 11"/>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241466" y="1356153"/>
            <a:ext cx="8712034" cy="461665"/>
          </a:xfrm>
          <a:prstGeom prst="rect">
            <a:avLst/>
          </a:prstGeom>
          <a:noFill/>
        </p:spPr>
        <p:txBody>
          <a:bodyPr wrap="square" rtlCol="0">
            <a:spAutoFit/>
          </a:bodyPr>
          <a:lstStyle/>
          <a:p>
            <a:r>
              <a:rPr lang="el-GR" sz="2400" dirty="0" smtClean="0">
                <a:solidFill>
                  <a:schemeClr val="tx2">
                    <a:lumMod val="75000"/>
                  </a:schemeClr>
                </a:solidFill>
              </a:rPr>
              <a:t>Αρτηριακή αναδιαμόρφωση  / ανευρύσματα</a:t>
            </a:r>
            <a:endParaRPr lang="el-GR" sz="2200" dirty="0" smtClean="0">
              <a:solidFill>
                <a:schemeClr val="tx2">
                  <a:lumMod val="75000"/>
                </a:schemeClr>
              </a:solidFill>
            </a:endParaRPr>
          </a:p>
        </p:txBody>
      </p:sp>
      <p:cxnSp>
        <p:nvCxnSpPr>
          <p:cNvPr id="10" name="Straight Connector 9"/>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7" name="Picture 16"/>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83143474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 TextBox"/>
          <p:cNvSpPr txBox="1"/>
          <p:nvPr/>
        </p:nvSpPr>
        <p:spPr>
          <a:xfrm>
            <a:off x="1154172" y="5047270"/>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GENOME  &amp; CLASSICAL CARDIOVASCULAR DISEASE RISK FACTORS</a:t>
            </a:r>
            <a:endParaRPr lang="el-GR" b="1" dirty="0"/>
          </a:p>
        </p:txBody>
      </p:sp>
      <p:sp>
        <p:nvSpPr>
          <p:cNvPr id="22" name="18 - TextBox"/>
          <p:cNvSpPr txBox="1"/>
          <p:nvPr/>
        </p:nvSpPr>
        <p:spPr>
          <a:xfrm>
            <a:off x="1145598" y="4620554"/>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           INFLAMMATION</a:t>
            </a:r>
            <a:endParaRPr lang="el-GR" b="1" dirty="0"/>
          </a:p>
        </p:txBody>
      </p:sp>
      <p:sp>
        <p:nvSpPr>
          <p:cNvPr id="3" name="2 - Στρογγυλεμένο ορθογώνιο"/>
          <p:cNvSpPr/>
          <p:nvPr/>
        </p:nvSpPr>
        <p:spPr>
          <a:xfrm>
            <a:off x="1117936" y="5911680"/>
            <a:ext cx="7806966" cy="648072"/>
          </a:xfrm>
          <a:prstGeom prst="roundRect">
            <a:avLst/>
          </a:prstGeom>
          <a:solidFill>
            <a:srgbClr val="FF6600"/>
          </a:solid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000" b="1" dirty="0" smtClean="0">
                <a:solidFill>
                  <a:schemeClr val="bg1"/>
                </a:solidFill>
              </a:rPr>
              <a:t>Endothelial dysfunction</a:t>
            </a:r>
            <a:endParaRPr lang="el-GR" sz="3000" b="1" dirty="0">
              <a:solidFill>
                <a:schemeClr val="bg1"/>
              </a:solidFill>
            </a:endParaRPr>
          </a:p>
        </p:txBody>
      </p:sp>
      <p:sp>
        <p:nvSpPr>
          <p:cNvPr id="4" name="3 - Βέλος προς τα επάνω"/>
          <p:cNvSpPr/>
          <p:nvPr/>
        </p:nvSpPr>
        <p:spPr>
          <a:xfrm>
            <a:off x="1660346" y="3824816"/>
            <a:ext cx="792088" cy="1296144"/>
          </a:xfrm>
          <a:prstGeom prst="up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l-GR"/>
          </a:p>
        </p:txBody>
      </p:sp>
      <p:pic>
        <p:nvPicPr>
          <p:cNvPr id="40965" name="Picture 5"/>
          <p:cNvPicPr>
            <a:picLocks noChangeAspect="1" noChangeArrowheads="1"/>
          </p:cNvPicPr>
          <p:nvPr/>
        </p:nvPicPr>
        <p:blipFill>
          <a:blip r:embed="rId2" cstate="print"/>
          <a:srcRect/>
          <a:stretch>
            <a:fillRect/>
          </a:stretch>
        </p:blipFill>
        <p:spPr bwMode="auto">
          <a:xfrm>
            <a:off x="3659225" y="2570118"/>
            <a:ext cx="1194902" cy="1146914"/>
          </a:xfrm>
          <a:prstGeom prst="rect">
            <a:avLst/>
          </a:prstGeom>
          <a:noFill/>
          <a:ln w="9525">
            <a:noFill/>
            <a:miter lim="800000"/>
            <a:headEnd/>
            <a:tailEnd/>
          </a:ln>
        </p:spPr>
      </p:pic>
      <p:pic>
        <p:nvPicPr>
          <p:cNvPr id="40966" name="Picture 6"/>
          <p:cNvPicPr>
            <a:picLocks noChangeAspect="1" noChangeArrowheads="1"/>
          </p:cNvPicPr>
          <p:nvPr/>
        </p:nvPicPr>
        <p:blipFill>
          <a:blip r:embed="rId3" cstate="print"/>
          <a:srcRect/>
          <a:stretch>
            <a:fillRect/>
          </a:stretch>
        </p:blipFill>
        <p:spPr bwMode="auto">
          <a:xfrm>
            <a:off x="3701999" y="1304992"/>
            <a:ext cx="1152128" cy="1165224"/>
          </a:xfrm>
          <a:prstGeom prst="rect">
            <a:avLst/>
          </a:prstGeom>
          <a:noFill/>
          <a:ln w="9525">
            <a:noFill/>
            <a:miter lim="800000"/>
            <a:headEnd/>
            <a:tailEnd/>
          </a:ln>
        </p:spPr>
      </p:pic>
      <p:sp>
        <p:nvSpPr>
          <p:cNvPr id="10" name="9 - TextBox"/>
          <p:cNvSpPr txBox="1"/>
          <p:nvPr/>
        </p:nvSpPr>
        <p:spPr>
          <a:xfrm>
            <a:off x="3529699" y="5487850"/>
            <a:ext cx="180020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dirty="0" smtClean="0"/>
              <a:t>Atheromatosis</a:t>
            </a:r>
            <a:endParaRPr lang="el-GR" dirty="0"/>
          </a:p>
        </p:txBody>
      </p:sp>
      <p:sp>
        <p:nvSpPr>
          <p:cNvPr id="8" name="7 - TextBox"/>
          <p:cNvSpPr txBox="1"/>
          <p:nvPr/>
        </p:nvSpPr>
        <p:spPr>
          <a:xfrm>
            <a:off x="1154172" y="5462488"/>
            <a:ext cx="2177853"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smtClean="0"/>
              <a:t>Arterial remodeling</a:t>
            </a:r>
            <a:endParaRPr lang="el-GR" dirty="0"/>
          </a:p>
        </p:txBody>
      </p:sp>
      <p:sp>
        <p:nvSpPr>
          <p:cNvPr id="9" name="8 - Βέλος προς τα επάνω"/>
          <p:cNvSpPr/>
          <p:nvPr/>
        </p:nvSpPr>
        <p:spPr>
          <a:xfrm>
            <a:off x="3902811" y="3824816"/>
            <a:ext cx="792088" cy="1296144"/>
          </a:xfrm>
          <a:prstGeom prst="up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l-GR"/>
          </a:p>
        </p:txBody>
      </p:sp>
      <p:pic>
        <p:nvPicPr>
          <p:cNvPr id="45060" name="Picture 4"/>
          <p:cNvPicPr>
            <a:picLocks noChangeAspect="1" noChangeArrowheads="1"/>
          </p:cNvPicPr>
          <p:nvPr/>
        </p:nvPicPr>
        <p:blipFill>
          <a:blip r:embed="rId4" cstate="print"/>
          <a:srcRect/>
          <a:stretch>
            <a:fillRect/>
          </a:stretch>
        </p:blipFill>
        <p:spPr bwMode="auto">
          <a:xfrm>
            <a:off x="1441412" y="1304992"/>
            <a:ext cx="1246805" cy="1224136"/>
          </a:xfrm>
          <a:prstGeom prst="rect">
            <a:avLst/>
          </a:prstGeom>
          <a:noFill/>
          <a:ln w="9525">
            <a:noFill/>
            <a:miter lim="800000"/>
            <a:headEnd/>
            <a:tailEnd/>
          </a:ln>
        </p:spPr>
      </p:pic>
      <p:pic>
        <p:nvPicPr>
          <p:cNvPr id="45061" name="Picture 5"/>
          <p:cNvPicPr>
            <a:picLocks noChangeAspect="1" noChangeArrowheads="1"/>
          </p:cNvPicPr>
          <p:nvPr/>
        </p:nvPicPr>
        <p:blipFill>
          <a:blip r:embed="rId5" cstate="print"/>
          <a:srcRect/>
          <a:stretch>
            <a:fillRect/>
          </a:stretch>
        </p:blipFill>
        <p:spPr bwMode="auto">
          <a:xfrm>
            <a:off x="1441412" y="2492896"/>
            <a:ext cx="1170806" cy="1204258"/>
          </a:xfrm>
          <a:prstGeom prst="rect">
            <a:avLst/>
          </a:prstGeom>
          <a:noFill/>
          <a:ln w="9525">
            <a:noFill/>
            <a:miter lim="800000"/>
            <a:headEnd/>
            <a:tailEnd/>
          </a:ln>
        </p:spPr>
      </p:pic>
      <p:sp>
        <p:nvSpPr>
          <p:cNvPr id="12" name="11 - TextBox"/>
          <p:cNvSpPr txBox="1"/>
          <p:nvPr/>
        </p:nvSpPr>
        <p:spPr>
          <a:xfrm>
            <a:off x="5548980" y="5461744"/>
            <a:ext cx="1708914"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Arteriosclerosis</a:t>
            </a:r>
            <a:endParaRPr lang="el-GR" dirty="0"/>
          </a:p>
        </p:txBody>
      </p:sp>
      <p:pic>
        <p:nvPicPr>
          <p:cNvPr id="46082" name="Picture 2"/>
          <p:cNvPicPr>
            <a:picLocks noChangeAspect="1" noChangeArrowheads="1"/>
          </p:cNvPicPr>
          <p:nvPr/>
        </p:nvPicPr>
        <p:blipFill>
          <a:blip r:embed="rId6" cstate="print"/>
          <a:srcRect/>
          <a:stretch>
            <a:fillRect/>
          </a:stretch>
        </p:blipFill>
        <p:spPr bwMode="auto">
          <a:xfrm>
            <a:off x="5711100" y="2492896"/>
            <a:ext cx="1358904" cy="1224136"/>
          </a:xfrm>
          <a:prstGeom prst="rect">
            <a:avLst/>
          </a:prstGeom>
          <a:noFill/>
          <a:ln w="9525">
            <a:noFill/>
            <a:miter lim="800000"/>
            <a:headEnd/>
            <a:tailEnd/>
          </a:ln>
        </p:spPr>
      </p:pic>
      <p:pic>
        <p:nvPicPr>
          <p:cNvPr id="46083" name="Picture 3"/>
          <p:cNvPicPr>
            <a:picLocks noChangeAspect="1" noChangeArrowheads="1"/>
          </p:cNvPicPr>
          <p:nvPr/>
        </p:nvPicPr>
        <p:blipFill>
          <a:blip r:embed="rId7" cstate="print"/>
          <a:srcRect/>
          <a:stretch>
            <a:fillRect/>
          </a:stretch>
        </p:blipFill>
        <p:spPr bwMode="auto">
          <a:xfrm>
            <a:off x="5695036" y="1312017"/>
            <a:ext cx="1348690" cy="1217111"/>
          </a:xfrm>
          <a:prstGeom prst="rect">
            <a:avLst/>
          </a:prstGeom>
          <a:noFill/>
          <a:ln w="9525">
            <a:noFill/>
            <a:miter lim="800000"/>
            <a:headEnd/>
            <a:tailEnd/>
          </a:ln>
        </p:spPr>
      </p:pic>
      <p:sp>
        <p:nvSpPr>
          <p:cNvPr id="15" name="14 - Βέλος προς τα επάνω"/>
          <p:cNvSpPr/>
          <p:nvPr/>
        </p:nvSpPr>
        <p:spPr>
          <a:xfrm>
            <a:off x="6000306" y="3824816"/>
            <a:ext cx="792088" cy="1296144"/>
          </a:xfrm>
          <a:prstGeom prst="up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a:p>
        </p:txBody>
      </p:sp>
      <p:sp>
        <p:nvSpPr>
          <p:cNvPr id="16" name="15 - Βέλος προς τα επάνω"/>
          <p:cNvSpPr/>
          <p:nvPr/>
        </p:nvSpPr>
        <p:spPr>
          <a:xfrm>
            <a:off x="253840" y="1268760"/>
            <a:ext cx="864096" cy="5040560"/>
          </a:xfrm>
          <a:prstGeom prst="upArrow">
            <a:avLst>
              <a:gd name="adj1" fmla="val 67690"/>
              <a:gd name="adj2" fmla="val 50000"/>
            </a:avLst>
          </a:prstGeom>
          <a:solidFill>
            <a:schemeClr val="bg2"/>
          </a:solidFill>
          <a:ln>
            <a:solidFill>
              <a:srgbClr val="FF0000"/>
            </a:solidFill>
          </a:ln>
        </p:spPr>
        <p:style>
          <a:lnRef idx="0">
            <a:schemeClr val="accent2"/>
          </a:lnRef>
          <a:fillRef idx="3">
            <a:schemeClr val="accent2"/>
          </a:fillRef>
          <a:effectRef idx="3">
            <a:schemeClr val="accent2"/>
          </a:effectRef>
          <a:fontRef idx="minor">
            <a:schemeClr val="lt1"/>
          </a:fontRef>
        </p:style>
        <p:txBody>
          <a:bodyPr vert="wordArtVert" wrap="square" rtlCol="0" anchor="ctr"/>
          <a:lstStyle/>
          <a:p>
            <a:pPr algn="ctr"/>
            <a:r>
              <a:rPr lang="en-US" sz="3000" b="1" dirty="0" smtClean="0">
                <a:solidFill>
                  <a:schemeClr val="tx1"/>
                </a:solidFill>
              </a:rPr>
              <a:t>AGING</a:t>
            </a:r>
            <a:endParaRPr lang="el-GR" sz="3000" b="1" dirty="0">
              <a:solidFill>
                <a:schemeClr val="tx1"/>
              </a:solidFill>
            </a:endParaRPr>
          </a:p>
        </p:txBody>
      </p:sp>
      <p:sp>
        <p:nvSpPr>
          <p:cNvPr id="20" name="19 - TextBox"/>
          <p:cNvSpPr txBox="1"/>
          <p:nvPr/>
        </p:nvSpPr>
        <p:spPr>
          <a:xfrm>
            <a:off x="6685757" y="6496240"/>
            <a:ext cx="2397222" cy="338554"/>
          </a:xfrm>
          <a:prstGeom prst="rect">
            <a:avLst/>
          </a:prstGeom>
          <a:noFill/>
        </p:spPr>
        <p:txBody>
          <a:bodyPr wrap="square" rtlCol="0">
            <a:spAutoFit/>
          </a:bodyPr>
          <a:lstStyle/>
          <a:p>
            <a:pPr algn="ctr"/>
            <a:r>
              <a:rPr lang="en-US" sz="1600" b="1" dirty="0" smtClean="0"/>
              <a:t>Protogerou A &amp; Karatzi K</a:t>
            </a:r>
            <a:endParaRPr lang="el-GR" sz="1600" b="1" dirty="0"/>
          </a:p>
        </p:txBody>
      </p:sp>
      <p:sp>
        <p:nvSpPr>
          <p:cNvPr id="21" name="11 - TextBox"/>
          <p:cNvSpPr txBox="1"/>
          <p:nvPr/>
        </p:nvSpPr>
        <p:spPr>
          <a:xfrm>
            <a:off x="7400550" y="5453152"/>
            <a:ext cx="1542238" cy="369332"/>
          </a:xfrm>
          <a:prstGeom prst="rect">
            <a:avLst/>
          </a:prstGeom>
          <a:solidFill>
            <a:schemeClr val="accent5"/>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Thrombosis</a:t>
            </a:r>
            <a:endParaRPr lang="el-GR" dirty="0"/>
          </a:p>
        </p:txBody>
      </p:sp>
      <p:sp>
        <p:nvSpPr>
          <p:cNvPr id="23" name="14 - Βέλος προς τα επάνω"/>
          <p:cNvSpPr/>
          <p:nvPr/>
        </p:nvSpPr>
        <p:spPr>
          <a:xfrm>
            <a:off x="7851835" y="3789040"/>
            <a:ext cx="792088" cy="1296144"/>
          </a:xfrm>
          <a:prstGeom prst="upArrow">
            <a:avLst/>
          </a:prstGeom>
          <a:solidFill>
            <a:schemeClr val="accent5"/>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a:p>
        </p:txBody>
      </p:sp>
      <p:sp>
        <p:nvSpPr>
          <p:cNvPr id="24" name="21 - Μισοφέγγαρο"/>
          <p:cNvSpPr/>
          <p:nvPr/>
        </p:nvSpPr>
        <p:spPr>
          <a:xfrm rot="5400000">
            <a:off x="4413427" y="-3116160"/>
            <a:ext cx="1431080" cy="7699186"/>
          </a:xfrm>
          <a:prstGeom prst="moon">
            <a:avLst>
              <a:gd name="adj" fmla="val 65847"/>
            </a:avLst>
          </a:prstGeom>
          <a:solidFill>
            <a:srgbClr val="FF0000"/>
          </a:solidFill>
        </p:spPr>
        <p:style>
          <a:lnRef idx="1">
            <a:schemeClr val="accent6"/>
          </a:lnRef>
          <a:fillRef idx="2">
            <a:schemeClr val="accent6"/>
          </a:fillRef>
          <a:effectRef idx="1">
            <a:schemeClr val="accent6"/>
          </a:effectRef>
          <a:fontRef idx="minor">
            <a:schemeClr val="dk1"/>
          </a:fontRef>
        </p:style>
        <p:txBody>
          <a:bodyPr vert="vert270" rtlCol="0" anchor="ctr"/>
          <a:lstStyle/>
          <a:p>
            <a:pPr algn="ctr"/>
            <a:r>
              <a:rPr lang="en-US" sz="3000" dirty="0" smtClean="0">
                <a:solidFill>
                  <a:srgbClr val="FF6600"/>
                </a:solidFill>
              </a:rPr>
              <a:t>Arterial disease</a:t>
            </a:r>
            <a:endParaRPr lang="el-GR" sz="3000" dirty="0">
              <a:solidFill>
                <a:srgbClr val="FF6600"/>
              </a:solidFill>
            </a:endParaRPr>
          </a:p>
        </p:txBody>
      </p:sp>
      <p:pic>
        <p:nvPicPr>
          <p:cNvPr id="2" name="Picture 1"/>
          <p:cNvPicPr>
            <a:picLocks noChangeAspect="1"/>
          </p:cNvPicPr>
          <p:nvPr/>
        </p:nvPicPr>
        <p:blipFill>
          <a:blip r:embed="rId8"/>
          <a:stretch>
            <a:fillRect/>
          </a:stretch>
        </p:blipFill>
        <p:spPr>
          <a:xfrm>
            <a:off x="7725348" y="1503402"/>
            <a:ext cx="1090953" cy="817162"/>
          </a:xfrm>
          <a:prstGeom prst="rect">
            <a:avLst/>
          </a:prstGeom>
        </p:spPr>
      </p:pic>
      <p:sp>
        <p:nvSpPr>
          <p:cNvPr id="25" name="Right Brace 24"/>
          <p:cNvSpPr/>
          <p:nvPr/>
        </p:nvSpPr>
        <p:spPr>
          <a:xfrm rot="16200000">
            <a:off x="4016730" y="694857"/>
            <a:ext cx="564250" cy="792088"/>
          </a:xfrm>
          <a:prstGeom prst="rightBrace">
            <a:avLst>
              <a:gd name="adj1" fmla="val 40514"/>
              <a:gd name="adj2" fmla="val 51762"/>
            </a:avLst>
          </a:prstGeom>
          <a:ln w="1016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3463465" y="145135"/>
            <a:ext cx="3777259" cy="430887"/>
          </a:xfrm>
          <a:prstGeom prst="rect">
            <a:avLst/>
          </a:prstGeom>
          <a:noFill/>
        </p:spPr>
        <p:txBody>
          <a:bodyPr wrap="none" rtlCol="0">
            <a:spAutoFit/>
          </a:bodyPr>
          <a:lstStyle/>
          <a:p>
            <a:r>
              <a:rPr lang="en-US" sz="2200" dirty="0">
                <a:solidFill>
                  <a:srgbClr val="FFFF00"/>
                </a:solidFill>
              </a:rPr>
              <a:t>a</a:t>
            </a:r>
            <a:r>
              <a:rPr lang="en-US" sz="2200" dirty="0" smtClean="0">
                <a:solidFill>
                  <a:srgbClr val="FFFF00"/>
                </a:solidFill>
              </a:rPr>
              <a:t>theromatosis</a:t>
            </a:r>
            <a:r>
              <a:rPr lang="el-GR" sz="2200" dirty="0" smtClean="0">
                <a:solidFill>
                  <a:srgbClr val="FFFF00"/>
                </a:solidFill>
              </a:rPr>
              <a:t> - αθηρωμάτωση</a:t>
            </a:r>
            <a:endParaRPr lang="en-US" sz="2200" dirty="0">
              <a:solidFill>
                <a:srgbClr val="FFFF00"/>
              </a:solidFill>
            </a:endParaRPr>
          </a:p>
        </p:txBody>
      </p:sp>
    </p:spTree>
    <p:extLst>
      <p:ext uri="{BB962C8B-B14F-4D97-AF65-F5344CB8AC3E}">
        <p14:creationId xmlns:p14="http://schemas.microsoft.com/office/powerpoint/2010/main" val="244874944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2" name="TextBox 11"/>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241466" y="1356153"/>
            <a:ext cx="8712034" cy="2862322"/>
          </a:xfrm>
          <a:prstGeom prst="rect">
            <a:avLst/>
          </a:prstGeom>
          <a:noFill/>
        </p:spPr>
        <p:txBody>
          <a:bodyPr wrap="square" rtlCol="0">
            <a:spAutoFit/>
          </a:bodyPr>
          <a:lstStyle/>
          <a:p>
            <a:r>
              <a:rPr lang="el-GR" sz="2400" dirty="0" smtClean="0">
                <a:solidFill>
                  <a:schemeClr val="tx2">
                    <a:lumMod val="75000"/>
                  </a:schemeClr>
                </a:solidFill>
              </a:rPr>
              <a:t>Αρτηριακά ανευρύσματα / ορισμός</a:t>
            </a:r>
          </a:p>
          <a:p>
            <a:endParaRPr lang="el-GR" sz="2400" dirty="0">
              <a:solidFill>
                <a:schemeClr val="tx2">
                  <a:lumMod val="75000"/>
                </a:schemeClr>
              </a:solidFill>
            </a:endParaRPr>
          </a:p>
          <a:p>
            <a:r>
              <a:rPr lang="el-GR" sz="2200" dirty="0" smtClean="0">
                <a:solidFill>
                  <a:schemeClr val="accent2">
                    <a:lumMod val="75000"/>
                  </a:schemeClr>
                </a:solidFill>
              </a:rPr>
              <a:t>Γενικός ορισμός: </a:t>
            </a:r>
            <a:r>
              <a:rPr lang="el-GR" sz="2200" dirty="0" smtClean="0">
                <a:solidFill>
                  <a:schemeClr val="tx2">
                    <a:lumMod val="75000"/>
                  </a:schemeClr>
                </a:solidFill>
              </a:rPr>
              <a:t>η τοπική αύξηση της διαμέτρου του αυλού της αρτηρίας κατά 50% σε σχέση με την διπλανή «υγιή» περιοχή της αρτηρίας</a:t>
            </a:r>
          </a:p>
          <a:p>
            <a:endParaRPr lang="el-GR" sz="2200" dirty="0" smtClean="0">
              <a:solidFill>
                <a:schemeClr val="tx2">
                  <a:lumMod val="75000"/>
                </a:schemeClr>
              </a:solidFill>
            </a:endParaRPr>
          </a:p>
          <a:p>
            <a:r>
              <a:rPr lang="el-GR" sz="2200" dirty="0" smtClean="0">
                <a:solidFill>
                  <a:srgbClr val="953735"/>
                </a:solidFill>
              </a:rPr>
              <a:t>Ειδικότερη ορισμοί ανά αρτηρία, π.χ.</a:t>
            </a:r>
          </a:p>
          <a:p>
            <a:r>
              <a:rPr lang="el-GR" sz="2200" dirty="0" smtClean="0">
                <a:solidFill>
                  <a:schemeClr val="tx2">
                    <a:lumMod val="75000"/>
                  </a:schemeClr>
                </a:solidFill>
              </a:rPr>
              <a:t>Ανεύρυσμα κοιλιακής αορτής (υπονεφρικό): διάμετρος αυλού &gt; 30 </a:t>
            </a:r>
            <a:r>
              <a:rPr lang="en-US" sz="2200" dirty="0" smtClean="0">
                <a:solidFill>
                  <a:schemeClr val="tx2">
                    <a:lumMod val="75000"/>
                  </a:schemeClr>
                </a:solidFill>
              </a:rPr>
              <a:t>mm</a:t>
            </a:r>
            <a:r>
              <a:rPr lang="el-GR" sz="2200" dirty="0" smtClean="0">
                <a:solidFill>
                  <a:schemeClr val="tx2">
                    <a:lumMod val="75000"/>
                  </a:schemeClr>
                </a:solidFill>
              </a:rPr>
              <a:t> </a:t>
            </a:r>
            <a:endParaRPr lang="el-GR" sz="2200" dirty="0">
              <a:solidFill>
                <a:schemeClr val="tx2">
                  <a:lumMod val="75000"/>
                </a:schemeClr>
              </a:solidFill>
            </a:endParaRPr>
          </a:p>
          <a:p>
            <a:endParaRPr lang="el-GR" sz="2200" dirty="0" smtClean="0">
              <a:solidFill>
                <a:schemeClr val="tx2">
                  <a:lumMod val="75000"/>
                </a:schemeClr>
              </a:solidFill>
            </a:endParaRPr>
          </a:p>
        </p:txBody>
      </p:sp>
      <p:sp>
        <p:nvSpPr>
          <p:cNvPr id="16" name="TextBox 15"/>
          <p:cNvSpPr txBox="1"/>
          <p:nvPr/>
        </p:nvSpPr>
        <p:spPr>
          <a:xfrm>
            <a:off x="3234267" y="1147809"/>
            <a:ext cx="5922435" cy="307777"/>
          </a:xfrm>
          <a:prstGeom prst="rect">
            <a:avLst/>
          </a:prstGeom>
          <a:noFill/>
        </p:spPr>
        <p:txBody>
          <a:bodyPr wrap="square" rtlCol="0">
            <a:spAutoFit/>
          </a:bodyPr>
          <a:lstStyle/>
          <a:p>
            <a:r>
              <a:rPr lang="en-US" sz="1400" i="1" dirty="0" smtClean="0"/>
              <a:t>ESC guidelines on the diagnosis &amp; treatment of aortic disease. Eur Heart J  2014</a:t>
            </a:r>
            <a:endParaRPr lang="en-US" sz="1400" i="1" dirty="0"/>
          </a:p>
        </p:txBody>
      </p:sp>
      <p:cxnSp>
        <p:nvCxnSpPr>
          <p:cNvPr id="15" name="Straight Connector 14"/>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9" name="Picture 18"/>
          <p:cNvPicPr/>
          <p:nvPr/>
        </p:nvPicPr>
        <p:blipFill>
          <a:blip r:embed="rId2">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27691836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pic>
        <p:nvPicPr>
          <p:cNvPr id="9" name="Picture 1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67" y="1887777"/>
            <a:ext cx="3695700" cy="442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0" y="1162918"/>
            <a:ext cx="3763808" cy="307777"/>
          </a:xfrm>
          <a:prstGeom prst="rect">
            <a:avLst/>
          </a:prstGeom>
          <a:noFill/>
        </p:spPr>
        <p:txBody>
          <a:bodyPr wrap="none" rtlCol="0">
            <a:spAutoFit/>
          </a:bodyPr>
          <a:lstStyle/>
          <a:p>
            <a:r>
              <a:rPr lang="en-US" sz="1400" i="1" dirty="0" smtClean="0"/>
              <a:t>Ganong WF. Review of Medical Physiology, 1997</a:t>
            </a:r>
            <a:endParaRPr lang="en-US" sz="1400" i="1" dirty="0"/>
          </a:p>
        </p:txBody>
      </p:sp>
      <p:sp>
        <p:nvSpPr>
          <p:cNvPr id="14" name="TextBox 13"/>
          <p:cNvSpPr txBox="1"/>
          <p:nvPr/>
        </p:nvSpPr>
        <p:spPr>
          <a:xfrm>
            <a:off x="4457783" y="1356153"/>
            <a:ext cx="4567602" cy="5693866"/>
          </a:xfrm>
          <a:prstGeom prst="rect">
            <a:avLst/>
          </a:prstGeom>
          <a:noFill/>
        </p:spPr>
        <p:txBody>
          <a:bodyPr wrap="square" rtlCol="0">
            <a:spAutoFit/>
          </a:bodyPr>
          <a:lstStyle/>
          <a:p>
            <a:r>
              <a:rPr lang="el-GR" sz="2400" dirty="0" smtClean="0">
                <a:solidFill>
                  <a:schemeClr val="tx2">
                    <a:lumMod val="75000"/>
                  </a:schemeClr>
                </a:solidFill>
              </a:rPr>
              <a:t>Νόμος του </a:t>
            </a:r>
            <a:r>
              <a:rPr lang="en-US" sz="2400" dirty="0" smtClean="0">
                <a:solidFill>
                  <a:schemeClr val="tx2">
                    <a:lumMod val="75000"/>
                  </a:schemeClr>
                </a:solidFill>
              </a:rPr>
              <a:t>Laplace</a:t>
            </a:r>
          </a:p>
          <a:p>
            <a:r>
              <a:rPr lang="en-US" dirty="0" smtClean="0">
                <a:solidFill>
                  <a:schemeClr val="tx2">
                    <a:lumMod val="75000"/>
                  </a:schemeClr>
                </a:solidFill>
              </a:rPr>
              <a:t>(</a:t>
            </a:r>
            <a:r>
              <a:rPr lang="el-GR" dirty="0" smtClean="0">
                <a:solidFill>
                  <a:schemeClr val="tx2">
                    <a:lumMod val="75000"/>
                  </a:schemeClr>
                </a:solidFill>
              </a:rPr>
              <a:t>προσαρμοσμένος για αγγεία)</a:t>
            </a:r>
          </a:p>
          <a:p>
            <a:endParaRPr lang="el-GR" dirty="0">
              <a:solidFill>
                <a:schemeClr val="tx2">
                  <a:lumMod val="75000"/>
                </a:schemeClr>
              </a:solidFill>
            </a:endParaRPr>
          </a:p>
          <a:p>
            <a:endParaRPr lang="en-US" dirty="0">
              <a:solidFill>
                <a:schemeClr val="tx2">
                  <a:lumMod val="75000"/>
                </a:schemeClr>
              </a:solidFill>
            </a:endParaRPr>
          </a:p>
          <a:p>
            <a:r>
              <a:rPr lang="el-GR" sz="2200" dirty="0" smtClean="0">
                <a:solidFill>
                  <a:schemeClr val="tx2">
                    <a:lumMod val="75000"/>
                  </a:schemeClr>
                </a:solidFill>
              </a:rPr>
              <a:t>Τάση (</a:t>
            </a:r>
            <a:r>
              <a:rPr lang="en-US" sz="2200" dirty="0" smtClean="0">
                <a:solidFill>
                  <a:schemeClr val="tx2">
                    <a:lumMod val="75000"/>
                  </a:schemeClr>
                </a:solidFill>
              </a:rPr>
              <a:t>tension, T)</a:t>
            </a:r>
            <a:r>
              <a:rPr lang="el-GR" sz="2200" dirty="0" smtClean="0">
                <a:solidFill>
                  <a:schemeClr val="tx2">
                    <a:lumMod val="75000"/>
                  </a:schemeClr>
                </a:solidFill>
              </a:rPr>
              <a:t> τοιχωμάτων</a:t>
            </a:r>
          </a:p>
          <a:p>
            <a:r>
              <a:rPr lang="el-GR" dirty="0" smtClean="0">
                <a:solidFill>
                  <a:schemeClr val="tx2">
                    <a:lumMod val="75000"/>
                  </a:schemeClr>
                </a:solidFill>
              </a:rPr>
              <a:t>(τάση: η δύναμη που ασκείται ανά μονάδα επιφάνειας)</a:t>
            </a:r>
          </a:p>
          <a:p>
            <a:endParaRPr lang="el-GR" sz="2200" dirty="0">
              <a:solidFill>
                <a:schemeClr val="tx2">
                  <a:lumMod val="75000"/>
                </a:schemeClr>
              </a:solidFill>
            </a:endParaRPr>
          </a:p>
          <a:p>
            <a:r>
              <a:rPr lang="el-GR" sz="2200" dirty="0" smtClean="0">
                <a:solidFill>
                  <a:schemeClr val="tx2">
                    <a:lumMod val="75000"/>
                  </a:schemeClr>
                </a:solidFill>
              </a:rPr>
              <a:t>Διατοιχωματική </a:t>
            </a:r>
            <a:r>
              <a:rPr lang="el-GR" sz="2200" dirty="0">
                <a:solidFill>
                  <a:schemeClr val="tx2">
                    <a:lumMod val="75000"/>
                  </a:schemeClr>
                </a:solidFill>
              </a:rPr>
              <a:t>π</a:t>
            </a:r>
            <a:r>
              <a:rPr lang="el-GR" sz="2200" dirty="0" smtClean="0">
                <a:solidFill>
                  <a:schemeClr val="tx2">
                    <a:lumMod val="75000"/>
                  </a:schemeClr>
                </a:solidFill>
              </a:rPr>
              <a:t>ίεση (</a:t>
            </a:r>
            <a:r>
              <a:rPr lang="en-US" sz="2200" dirty="0" smtClean="0">
                <a:solidFill>
                  <a:schemeClr val="tx2">
                    <a:lumMod val="75000"/>
                  </a:schemeClr>
                </a:solidFill>
              </a:rPr>
              <a:t>transmural pressure, P)</a:t>
            </a:r>
            <a:r>
              <a:rPr lang="el-GR" sz="2200" dirty="0" smtClean="0">
                <a:solidFill>
                  <a:schemeClr val="tx2">
                    <a:lumMod val="75000"/>
                  </a:schemeClr>
                </a:solidFill>
              </a:rPr>
              <a:t> διάτασης</a:t>
            </a:r>
            <a:endParaRPr lang="en-US" sz="2200" dirty="0" smtClean="0">
              <a:solidFill>
                <a:schemeClr val="tx2">
                  <a:lumMod val="75000"/>
                </a:schemeClr>
              </a:solidFill>
            </a:endParaRPr>
          </a:p>
          <a:p>
            <a:endParaRPr lang="en-US" sz="2200" dirty="0" smtClean="0">
              <a:solidFill>
                <a:schemeClr val="tx2">
                  <a:lumMod val="75000"/>
                </a:schemeClr>
              </a:solidFill>
            </a:endParaRPr>
          </a:p>
          <a:p>
            <a:r>
              <a:rPr lang="el-GR" sz="2200" dirty="0" smtClean="0">
                <a:solidFill>
                  <a:schemeClr val="tx2">
                    <a:lumMod val="75000"/>
                  </a:schemeClr>
                </a:solidFill>
              </a:rPr>
              <a:t>Ακτίνα (</a:t>
            </a:r>
            <a:r>
              <a:rPr lang="en-US" sz="2200" dirty="0" smtClean="0">
                <a:solidFill>
                  <a:schemeClr val="tx2">
                    <a:lumMod val="75000"/>
                  </a:schemeClr>
                </a:solidFill>
              </a:rPr>
              <a:t>radius, r)</a:t>
            </a:r>
            <a:endParaRPr lang="en-US" sz="2200" dirty="0">
              <a:solidFill>
                <a:schemeClr val="tx2">
                  <a:lumMod val="75000"/>
                </a:schemeClr>
              </a:solidFill>
            </a:endParaRPr>
          </a:p>
          <a:p>
            <a:endParaRPr lang="en-US" sz="2200" dirty="0" smtClean="0">
              <a:solidFill>
                <a:schemeClr val="tx2">
                  <a:lumMod val="75000"/>
                </a:schemeClr>
              </a:solidFill>
            </a:endParaRPr>
          </a:p>
          <a:p>
            <a:pPr algn="ctr"/>
            <a:r>
              <a:rPr lang="en-US" sz="2800" dirty="0" smtClean="0">
                <a:solidFill>
                  <a:schemeClr val="tx2">
                    <a:lumMod val="75000"/>
                  </a:schemeClr>
                </a:solidFill>
              </a:rPr>
              <a:t>P=T/r      </a:t>
            </a:r>
            <a:r>
              <a:rPr lang="el-GR" sz="2800" dirty="0" smtClean="0">
                <a:solidFill>
                  <a:schemeClr val="tx2">
                    <a:lumMod val="75000"/>
                  </a:schemeClr>
                </a:solidFill>
              </a:rPr>
              <a:t>ή </a:t>
            </a:r>
            <a:r>
              <a:rPr lang="en-US" sz="2800" dirty="0" smtClean="0">
                <a:solidFill>
                  <a:schemeClr val="tx2">
                    <a:lumMod val="75000"/>
                  </a:schemeClr>
                </a:solidFill>
              </a:rPr>
              <a:t>     </a:t>
            </a:r>
            <a:r>
              <a:rPr lang="el-GR" sz="2800" dirty="0" smtClean="0">
                <a:solidFill>
                  <a:schemeClr val="tx2">
                    <a:lumMod val="75000"/>
                  </a:schemeClr>
                </a:solidFill>
              </a:rPr>
              <a:t>Τ=</a:t>
            </a:r>
            <a:r>
              <a:rPr lang="en-US" sz="2800" dirty="0" smtClean="0">
                <a:solidFill>
                  <a:schemeClr val="tx2">
                    <a:lumMod val="75000"/>
                  </a:schemeClr>
                </a:solidFill>
              </a:rPr>
              <a:t>P*r</a:t>
            </a:r>
            <a:endParaRPr lang="el-GR" sz="2800" dirty="0" smtClean="0">
              <a:solidFill>
                <a:schemeClr val="tx2">
                  <a:lumMod val="75000"/>
                </a:schemeClr>
              </a:solidFill>
            </a:endParaRPr>
          </a:p>
          <a:p>
            <a:endParaRPr lang="en-US" sz="2200" dirty="0" smtClean="0">
              <a:solidFill>
                <a:schemeClr val="tx2">
                  <a:lumMod val="75000"/>
                </a:schemeClr>
              </a:solidFill>
            </a:endParaRPr>
          </a:p>
          <a:p>
            <a:endParaRPr lang="en-US" sz="2400" dirty="0">
              <a:solidFill>
                <a:schemeClr val="tx2">
                  <a:lumMod val="75000"/>
                </a:schemeClr>
              </a:solidFill>
            </a:endParaRPr>
          </a:p>
          <a:p>
            <a:endParaRPr lang="el-GR" sz="2200" dirty="0" smtClean="0">
              <a:solidFill>
                <a:schemeClr val="tx2">
                  <a:lumMod val="75000"/>
                </a:schemeClr>
              </a:solidFill>
            </a:endParaRPr>
          </a:p>
        </p:txBody>
      </p:sp>
      <p:sp>
        <p:nvSpPr>
          <p:cNvPr id="16" name="TextBox 15"/>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cxnSp>
        <p:nvCxnSpPr>
          <p:cNvPr id="15" name="Straight Connector 14"/>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9" name="Picture 18"/>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12861742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2" name="TextBox 11"/>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241466" y="1356153"/>
            <a:ext cx="8467360" cy="4893647"/>
          </a:xfrm>
          <a:prstGeom prst="rect">
            <a:avLst/>
          </a:prstGeom>
          <a:noFill/>
        </p:spPr>
        <p:txBody>
          <a:bodyPr wrap="square" rtlCol="0">
            <a:spAutoFit/>
          </a:bodyPr>
          <a:lstStyle/>
          <a:p>
            <a:r>
              <a:rPr lang="el-GR" sz="2400" dirty="0" smtClean="0">
                <a:solidFill>
                  <a:schemeClr val="tx2">
                    <a:lumMod val="75000"/>
                  </a:schemeClr>
                </a:solidFill>
              </a:rPr>
              <a:t>Αρτηριακά ανευρύσματα / μηχανισμός</a:t>
            </a:r>
          </a:p>
          <a:p>
            <a:endParaRPr lang="el-GR" sz="2400" dirty="0">
              <a:solidFill>
                <a:schemeClr val="tx2">
                  <a:lumMod val="75000"/>
                </a:schemeClr>
              </a:solidFill>
            </a:endParaRPr>
          </a:p>
          <a:p>
            <a:r>
              <a:rPr lang="el-GR" sz="2200" dirty="0" smtClean="0">
                <a:solidFill>
                  <a:schemeClr val="tx2">
                    <a:lumMod val="75000"/>
                  </a:schemeClr>
                </a:solidFill>
              </a:rPr>
              <a:t>Νόμος των </a:t>
            </a:r>
            <a:r>
              <a:rPr lang="en-US" sz="2200" dirty="0" smtClean="0">
                <a:solidFill>
                  <a:schemeClr val="tx2">
                    <a:lumMod val="75000"/>
                  </a:schemeClr>
                </a:solidFill>
              </a:rPr>
              <a:t>Young -</a:t>
            </a:r>
            <a:r>
              <a:rPr lang="el-GR" sz="2200" dirty="0" smtClean="0">
                <a:solidFill>
                  <a:schemeClr val="tx2">
                    <a:lumMod val="75000"/>
                  </a:schemeClr>
                </a:solidFill>
              </a:rPr>
              <a:t> </a:t>
            </a:r>
            <a:r>
              <a:rPr lang="en-US" sz="2200" dirty="0" smtClean="0">
                <a:solidFill>
                  <a:schemeClr val="tx2">
                    <a:lumMod val="75000"/>
                  </a:schemeClr>
                </a:solidFill>
              </a:rPr>
              <a:t>Laplace </a:t>
            </a:r>
            <a:r>
              <a:rPr lang="el-GR" sz="2200" dirty="0" smtClean="0">
                <a:solidFill>
                  <a:schemeClr val="tx2">
                    <a:lumMod val="75000"/>
                  </a:schemeClr>
                </a:solidFill>
              </a:rPr>
              <a:t>για κοίλο όργανο (αριστερά κοιλία)</a:t>
            </a:r>
            <a:endParaRPr lang="en-US" sz="2200" dirty="0" smtClean="0">
              <a:solidFill>
                <a:schemeClr val="tx2">
                  <a:lumMod val="75000"/>
                </a:schemeClr>
              </a:solidFill>
            </a:endParaRPr>
          </a:p>
          <a:p>
            <a:r>
              <a:rPr lang="en-US" sz="2200" dirty="0" smtClean="0">
                <a:solidFill>
                  <a:schemeClr val="tx2">
                    <a:lumMod val="75000"/>
                  </a:schemeClr>
                </a:solidFill>
              </a:rPr>
              <a:t>	</a:t>
            </a:r>
            <a:endParaRPr lang="el-GR" sz="2200" dirty="0">
              <a:solidFill>
                <a:schemeClr val="tx2">
                  <a:lumMod val="75000"/>
                </a:schemeClr>
              </a:solidFill>
            </a:endParaRPr>
          </a:p>
          <a:p>
            <a:endParaRPr lang="en-US" sz="2200" dirty="0" smtClean="0">
              <a:solidFill>
                <a:schemeClr val="tx2">
                  <a:lumMod val="75000"/>
                </a:schemeClr>
              </a:solidFill>
            </a:endParaRPr>
          </a:p>
          <a:p>
            <a:r>
              <a:rPr lang="el-GR" sz="2200" dirty="0" smtClean="0">
                <a:solidFill>
                  <a:schemeClr val="tx2">
                    <a:lumMod val="75000"/>
                  </a:schemeClr>
                </a:solidFill>
              </a:rPr>
              <a:t>Δ</a:t>
            </a:r>
            <a:r>
              <a:rPr lang="en-US" sz="2200" dirty="0" smtClean="0">
                <a:solidFill>
                  <a:schemeClr val="tx2">
                    <a:lumMod val="75000"/>
                  </a:schemeClr>
                </a:solidFill>
              </a:rPr>
              <a:t>P</a:t>
            </a:r>
            <a:r>
              <a:rPr lang="en-US" sz="1200" dirty="0" smtClean="0">
                <a:solidFill>
                  <a:schemeClr val="tx2">
                    <a:lumMod val="75000"/>
                  </a:schemeClr>
                </a:solidFill>
              </a:rPr>
              <a:t>(Laplace pressure)</a:t>
            </a:r>
            <a:r>
              <a:rPr lang="en-US" sz="2200" dirty="0" smtClean="0">
                <a:solidFill>
                  <a:schemeClr val="tx2">
                    <a:lumMod val="75000"/>
                  </a:schemeClr>
                </a:solidFill>
              </a:rPr>
              <a:t>  </a:t>
            </a:r>
            <a:r>
              <a:rPr lang="el-GR" sz="2200" dirty="0" smtClean="0">
                <a:solidFill>
                  <a:schemeClr val="tx2">
                    <a:lumMod val="75000"/>
                  </a:schemeClr>
                </a:solidFill>
              </a:rPr>
              <a:t>= </a:t>
            </a:r>
            <a:r>
              <a:rPr lang="en-US" sz="2200" dirty="0" err="1" smtClean="0">
                <a:solidFill>
                  <a:schemeClr val="tx2">
                    <a:lumMod val="75000"/>
                  </a:schemeClr>
                </a:solidFill>
              </a:rPr>
              <a:t>P</a:t>
            </a:r>
            <a:r>
              <a:rPr lang="en-US" sz="1400" dirty="0" err="1" smtClean="0">
                <a:solidFill>
                  <a:schemeClr val="tx2">
                    <a:lumMod val="75000"/>
                  </a:schemeClr>
                </a:solidFill>
              </a:rPr>
              <a:t>t</a:t>
            </a:r>
            <a:r>
              <a:rPr lang="en-US" sz="2200" dirty="0" smtClean="0">
                <a:solidFill>
                  <a:schemeClr val="tx2">
                    <a:lumMod val="75000"/>
                  </a:schemeClr>
                </a:solidFill>
              </a:rPr>
              <a:t> = P</a:t>
            </a:r>
            <a:r>
              <a:rPr lang="en-US" sz="1400" dirty="0" smtClean="0">
                <a:solidFill>
                  <a:schemeClr val="tx2">
                    <a:lumMod val="75000"/>
                  </a:schemeClr>
                </a:solidFill>
              </a:rPr>
              <a:t>i</a:t>
            </a:r>
            <a:r>
              <a:rPr lang="en-US" sz="2200" dirty="0" smtClean="0">
                <a:solidFill>
                  <a:schemeClr val="tx2">
                    <a:lumMod val="75000"/>
                  </a:schemeClr>
                </a:solidFill>
              </a:rPr>
              <a:t> </a:t>
            </a:r>
            <a:r>
              <a:rPr lang="el-GR" sz="2200" dirty="0" smtClean="0">
                <a:solidFill>
                  <a:schemeClr val="tx2">
                    <a:lumMod val="75000"/>
                  </a:schemeClr>
                </a:solidFill>
              </a:rPr>
              <a:t>-</a:t>
            </a:r>
            <a:r>
              <a:rPr lang="en-US" sz="2200" dirty="0" smtClean="0">
                <a:solidFill>
                  <a:schemeClr val="tx2">
                    <a:lumMod val="75000"/>
                  </a:schemeClr>
                </a:solidFill>
              </a:rPr>
              <a:t> P</a:t>
            </a:r>
            <a:r>
              <a:rPr lang="en-US" sz="1400" dirty="0" smtClean="0">
                <a:solidFill>
                  <a:schemeClr val="tx2">
                    <a:lumMod val="75000"/>
                  </a:schemeClr>
                </a:solidFill>
              </a:rPr>
              <a:t>e</a:t>
            </a:r>
            <a:r>
              <a:rPr lang="en-US" sz="2200" dirty="0" smtClean="0">
                <a:solidFill>
                  <a:schemeClr val="tx2">
                    <a:lumMod val="75000"/>
                  </a:schemeClr>
                </a:solidFill>
              </a:rPr>
              <a:t> = T </a:t>
            </a:r>
            <a:r>
              <a:rPr lang="en-US" dirty="0">
                <a:solidFill>
                  <a:schemeClr val="tx2">
                    <a:lumMod val="75000"/>
                  </a:schemeClr>
                </a:solidFill>
              </a:rPr>
              <a:t> </a:t>
            </a:r>
            <a:r>
              <a:rPr lang="en-US" dirty="0" smtClean="0">
                <a:solidFill>
                  <a:schemeClr val="tx2">
                    <a:lumMod val="75000"/>
                  </a:schemeClr>
                </a:solidFill>
              </a:rPr>
              <a:t>* </a:t>
            </a:r>
            <a:r>
              <a:rPr lang="el-GR" sz="2200" dirty="0" smtClean="0">
                <a:solidFill>
                  <a:schemeClr val="tx2">
                    <a:lumMod val="75000"/>
                  </a:schemeClr>
                </a:solidFill>
              </a:rPr>
              <a:t>(</a:t>
            </a:r>
            <a:r>
              <a:rPr lang="en-US" sz="2200" dirty="0" smtClean="0">
                <a:solidFill>
                  <a:schemeClr val="tx2">
                    <a:lumMod val="75000"/>
                  </a:schemeClr>
                </a:solidFill>
              </a:rPr>
              <a:t>1/r</a:t>
            </a:r>
            <a:r>
              <a:rPr lang="en-US" sz="1400" dirty="0" smtClean="0">
                <a:solidFill>
                  <a:schemeClr val="tx2">
                    <a:lumMod val="75000"/>
                  </a:schemeClr>
                </a:solidFill>
              </a:rPr>
              <a:t>1 </a:t>
            </a:r>
            <a:r>
              <a:rPr lang="el-GR" sz="2200" dirty="0" smtClean="0">
                <a:solidFill>
                  <a:schemeClr val="tx2">
                    <a:lumMod val="75000"/>
                  </a:schemeClr>
                </a:solidFill>
              </a:rPr>
              <a:t> +</a:t>
            </a:r>
            <a:r>
              <a:rPr lang="en-US" sz="2200" dirty="0" smtClean="0">
                <a:solidFill>
                  <a:schemeClr val="tx2">
                    <a:lumMod val="75000"/>
                  </a:schemeClr>
                </a:solidFill>
              </a:rPr>
              <a:t>  1/</a:t>
            </a:r>
            <a:r>
              <a:rPr lang="el-GR" sz="2200" dirty="0" smtClean="0">
                <a:solidFill>
                  <a:schemeClr val="tx2">
                    <a:lumMod val="75000"/>
                  </a:schemeClr>
                </a:solidFill>
              </a:rPr>
              <a:t> </a:t>
            </a:r>
            <a:r>
              <a:rPr lang="en-US" sz="2200" dirty="0" smtClean="0">
                <a:solidFill>
                  <a:schemeClr val="tx2">
                    <a:lumMod val="75000"/>
                  </a:schemeClr>
                </a:solidFill>
              </a:rPr>
              <a:t>r</a:t>
            </a:r>
            <a:r>
              <a:rPr lang="el-GR" sz="1400" dirty="0" smtClean="0">
                <a:solidFill>
                  <a:schemeClr val="tx2">
                    <a:lumMod val="75000"/>
                  </a:schemeClr>
                </a:solidFill>
              </a:rPr>
              <a:t>2</a:t>
            </a:r>
            <a:r>
              <a:rPr lang="el-GR" sz="2200" dirty="0" smtClean="0">
                <a:solidFill>
                  <a:schemeClr val="tx2">
                    <a:lumMod val="75000"/>
                  </a:schemeClr>
                </a:solidFill>
              </a:rPr>
              <a:t>)</a:t>
            </a:r>
            <a:endParaRPr lang="el-GR" sz="2200" dirty="0">
              <a:solidFill>
                <a:schemeClr val="tx2">
                  <a:lumMod val="75000"/>
                </a:schemeClr>
              </a:solidFill>
            </a:endParaRPr>
          </a:p>
          <a:p>
            <a:endParaRPr lang="el-GR" sz="2200" dirty="0" smtClean="0">
              <a:solidFill>
                <a:schemeClr val="tx2">
                  <a:lumMod val="75000"/>
                </a:schemeClr>
              </a:solidFill>
            </a:endParaRPr>
          </a:p>
          <a:p>
            <a:r>
              <a:rPr lang="el-GR" sz="2200" dirty="0" smtClean="0">
                <a:solidFill>
                  <a:schemeClr val="tx2">
                    <a:lumMod val="75000"/>
                  </a:schemeClr>
                </a:solidFill>
              </a:rPr>
              <a:t> </a:t>
            </a:r>
            <a:r>
              <a:rPr lang="el-GR" sz="1200" dirty="0" smtClean="0">
                <a:solidFill>
                  <a:schemeClr val="tx2">
                    <a:lumMod val="75000"/>
                  </a:schemeClr>
                </a:solidFill>
              </a:rPr>
              <a:t> </a:t>
            </a:r>
            <a:endParaRPr lang="en-US" sz="2200" dirty="0">
              <a:solidFill>
                <a:schemeClr val="tx2">
                  <a:lumMod val="75000"/>
                </a:schemeClr>
              </a:solidFill>
            </a:endParaRPr>
          </a:p>
          <a:p>
            <a:r>
              <a:rPr lang="en-US" sz="2200" dirty="0" err="1" smtClean="0">
                <a:solidFill>
                  <a:schemeClr val="tx2">
                    <a:lumMod val="75000"/>
                  </a:schemeClr>
                </a:solidFill>
              </a:rPr>
              <a:t>P</a:t>
            </a:r>
            <a:r>
              <a:rPr lang="en-US" sz="1400" dirty="0" err="1" smtClean="0">
                <a:solidFill>
                  <a:schemeClr val="tx2">
                    <a:lumMod val="75000"/>
                  </a:schemeClr>
                </a:solidFill>
              </a:rPr>
              <a:t>t</a:t>
            </a:r>
            <a:r>
              <a:rPr lang="en-US" sz="2200" dirty="0" smtClean="0">
                <a:solidFill>
                  <a:schemeClr val="tx2">
                    <a:lumMod val="75000"/>
                  </a:schemeClr>
                </a:solidFill>
              </a:rPr>
              <a:t>   </a:t>
            </a:r>
            <a:r>
              <a:rPr lang="el-GR" sz="2200" dirty="0" smtClean="0">
                <a:solidFill>
                  <a:schemeClr val="tx2">
                    <a:lumMod val="75000"/>
                  </a:schemeClr>
                </a:solidFill>
              </a:rPr>
              <a:t> </a:t>
            </a:r>
            <a:r>
              <a:rPr lang="en-US" sz="2200" dirty="0" smtClean="0">
                <a:solidFill>
                  <a:schemeClr val="tx2">
                    <a:lumMod val="75000"/>
                  </a:schemeClr>
                </a:solidFill>
              </a:rPr>
              <a:t>= transmural pressure</a:t>
            </a:r>
          </a:p>
          <a:p>
            <a:r>
              <a:rPr lang="en-US" sz="2200" dirty="0" smtClean="0">
                <a:solidFill>
                  <a:schemeClr val="tx2">
                    <a:lumMod val="75000"/>
                  </a:schemeClr>
                </a:solidFill>
              </a:rPr>
              <a:t>P</a:t>
            </a:r>
            <a:r>
              <a:rPr lang="en-US" sz="1400" dirty="0" smtClean="0">
                <a:solidFill>
                  <a:schemeClr val="tx2">
                    <a:lumMod val="75000"/>
                  </a:schemeClr>
                </a:solidFill>
              </a:rPr>
              <a:t>e</a:t>
            </a:r>
            <a:r>
              <a:rPr lang="en-US" sz="2200" dirty="0" smtClean="0">
                <a:solidFill>
                  <a:schemeClr val="tx2">
                    <a:lumMod val="75000"/>
                  </a:schemeClr>
                </a:solidFill>
              </a:rPr>
              <a:t> </a:t>
            </a:r>
            <a:r>
              <a:rPr lang="el-GR" sz="2200" dirty="0" smtClean="0">
                <a:solidFill>
                  <a:schemeClr val="tx2">
                    <a:lumMod val="75000"/>
                  </a:schemeClr>
                </a:solidFill>
              </a:rPr>
              <a:t> </a:t>
            </a:r>
            <a:r>
              <a:rPr lang="en-US" sz="2200" dirty="0" smtClean="0">
                <a:solidFill>
                  <a:schemeClr val="tx2">
                    <a:lumMod val="75000"/>
                  </a:schemeClr>
                </a:solidFill>
              </a:rPr>
              <a:t>  = external pressure</a:t>
            </a:r>
          </a:p>
          <a:p>
            <a:r>
              <a:rPr lang="en-US" sz="2200" dirty="0" smtClean="0">
                <a:solidFill>
                  <a:schemeClr val="tx2">
                    <a:lumMod val="75000"/>
                  </a:schemeClr>
                </a:solidFill>
              </a:rPr>
              <a:t>P</a:t>
            </a:r>
            <a:r>
              <a:rPr lang="en-US" sz="1400" dirty="0" smtClean="0">
                <a:solidFill>
                  <a:schemeClr val="tx2">
                    <a:lumMod val="75000"/>
                  </a:schemeClr>
                </a:solidFill>
              </a:rPr>
              <a:t>i</a:t>
            </a:r>
            <a:r>
              <a:rPr lang="en-US" sz="2200" dirty="0" smtClean="0">
                <a:solidFill>
                  <a:schemeClr val="tx2">
                    <a:lumMod val="75000"/>
                  </a:schemeClr>
                </a:solidFill>
              </a:rPr>
              <a:t>    = internal pressure</a:t>
            </a:r>
            <a:r>
              <a:rPr lang="el-GR" sz="2200" dirty="0" smtClean="0">
                <a:solidFill>
                  <a:schemeClr val="tx2">
                    <a:lumMod val="75000"/>
                  </a:schemeClr>
                </a:solidFill>
              </a:rPr>
              <a:t> </a:t>
            </a:r>
            <a:r>
              <a:rPr lang="el-GR" sz="1400" dirty="0" smtClean="0">
                <a:solidFill>
                  <a:schemeClr val="tx2">
                    <a:lumMod val="75000"/>
                  </a:schemeClr>
                </a:solidFill>
              </a:rPr>
              <a:t>(</a:t>
            </a:r>
            <a:r>
              <a:rPr lang="en-US" sz="1400" dirty="0" smtClean="0">
                <a:solidFill>
                  <a:schemeClr val="tx2">
                    <a:lumMod val="75000"/>
                  </a:schemeClr>
                </a:solidFill>
              </a:rPr>
              <a:t>intraventricular pressure)</a:t>
            </a:r>
          </a:p>
          <a:p>
            <a:r>
              <a:rPr lang="en-US" sz="2200" dirty="0" smtClean="0">
                <a:solidFill>
                  <a:schemeClr val="tx2">
                    <a:lumMod val="75000"/>
                  </a:schemeClr>
                </a:solidFill>
              </a:rPr>
              <a:t>T     = tension </a:t>
            </a:r>
          </a:p>
          <a:p>
            <a:r>
              <a:rPr lang="en-US" sz="2200" dirty="0">
                <a:solidFill>
                  <a:schemeClr val="tx2">
                    <a:lumMod val="75000"/>
                  </a:schemeClr>
                </a:solidFill>
              </a:rPr>
              <a:t>r</a:t>
            </a:r>
            <a:r>
              <a:rPr lang="en-US" sz="1400" dirty="0" smtClean="0">
                <a:solidFill>
                  <a:schemeClr val="tx2">
                    <a:lumMod val="75000"/>
                  </a:schemeClr>
                </a:solidFill>
              </a:rPr>
              <a:t>1</a:t>
            </a:r>
            <a:r>
              <a:rPr lang="en-US" sz="2200" dirty="0" smtClean="0">
                <a:solidFill>
                  <a:schemeClr val="tx2">
                    <a:lumMod val="75000"/>
                  </a:schemeClr>
                </a:solidFill>
              </a:rPr>
              <a:t> </a:t>
            </a:r>
            <a:r>
              <a:rPr lang="el-GR" sz="2200" dirty="0" smtClean="0">
                <a:solidFill>
                  <a:schemeClr val="tx2">
                    <a:lumMod val="75000"/>
                  </a:schemeClr>
                </a:solidFill>
              </a:rPr>
              <a:t>  </a:t>
            </a:r>
            <a:r>
              <a:rPr lang="en-US" sz="2200" dirty="0" smtClean="0">
                <a:solidFill>
                  <a:schemeClr val="tx2">
                    <a:lumMod val="75000"/>
                  </a:schemeClr>
                </a:solidFill>
              </a:rPr>
              <a:t>= radius 1</a:t>
            </a:r>
          </a:p>
          <a:p>
            <a:r>
              <a:rPr lang="en-US" sz="2200" dirty="0">
                <a:solidFill>
                  <a:schemeClr val="tx2">
                    <a:lumMod val="75000"/>
                  </a:schemeClr>
                </a:solidFill>
              </a:rPr>
              <a:t>r</a:t>
            </a:r>
            <a:r>
              <a:rPr lang="en-US" sz="1400" dirty="0" smtClean="0">
                <a:solidFill>
                  <a:schemeClr val="tx2">
                    <a:lumMod val="75000"/>
                  </a:schemeClr>
                </a:solidFill>
              </a:rPr>
              <a:t>2 </a:t>
            </a:r>
            <a:r>
              <a:rPr lang="en-US" sz="2200" dirty="0" smtClean="0">
                <a:solidFill>
                  <a:schemeClr val="tx2">
                    <a:lumMod val="75000"/>
                  </a:schemeClr>
                </a:solidFill>
              </a:rPr>
              <a:t>  =  radius 2</a:t>
            </a:r>
            <a:endParaRPr lang="el-GR" sz="2200" dirty="0" smtClean="0">
              <a:solidFill>
                <a:schemeClr val="tx2">
                  <a:lumMod val="75000"/>
                </a:schemeClr>
              </a:solidFill>
            </a:endParaRPr>
          </a:p>
        </p:txBody>
      </p:sp>
      <p:sp>
        <p:nvSpPr>
          <p:cNvPr id="2" name="Oval 1"/>
          <p:cNvSpPr/>
          <p:nvPr/>
        </p:nvSpPr>
        <p:spPr>
          <a:xfrm>
            <a:off x="5715000" y="3888740"/>
            <a:ext cx="2552700" cy="2867660"/>
          </a:xfrm>
          <a:prstGeom prst="ellipse">
            <a:avLst/>
          </a:prstGeom>
          <a:noFill/>
          <a:ln w="508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rot="16200000">
            <a:off x="6644640" y="4154424"/>
            <a:ext cx="604520" cy="286512"/>
          </a:xfrm>
          <a:prstGeom prst="rightArrow">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rot="5400000">
            <a:off x="6641084" y="3214624"/>
            <a:ext cx="604520" cy="286512"/>
          </a:xfrm>
          <a:prstGeom prst="rightArrow">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10800000">
            <a:off x="6032500" y="3786124"/>
            <a:ext cx="856488" cy="150876"/>
          </a:xfrm>
          <a:prstGeom prst="rightArrow">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a:off x="6985000" y="3798824"/>
            <a:ext cx="856488" cy="150876"/>
          </a:xfrm>
          <a:prstGeom prst="rightArrow">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969550" y="3131542"/>
            <a:ext cx="418767" cy="369332"/>
          </a:xfrm>
          <a:prstGeom prst="rect">
            <a:avLst/>
          </a:prstGeom>
          <a:noFill/>
          <a:ln w="25400">
            <a:noFill/>
          </a:ln>
        </p:spPr>
        <p:txBody>
          <a:bodyPr wrap="none" rtlCol="0">
            <a:spAutoFit/>
          </a:bodyPr>
          <a:lstStyle/>
          <a:p>
            <a:pPr algn="ctr"/>
            <a:r>
              <a:rPr lang="en-US" dirty="0" smtClean="0"/>
              <a:t>Pe</a:t>
            </a:r>
          </a:p>
        </p:txBody>
      </p:sp>
      <p:sp>
        <p:nvSpPr>
          <p:cNvPr id="20" name="TextBox 19"/>
          <p:cNvSpPr txBox="1"/>
          <p:nvPr/>
        </p:nvSpPr>
        <p:spPr>
          <a:xfrm>
            <a:off x="6987789" y="4230608"/>
            <a:ext cx="356889" cy="369332"/>
          </a:xfrm>
          <a:prstGeom prst="rect">
            <a:avLst/>
          </a:prstGeom>
          <a:noFill/>
          <a:ln w="25400">
            <a:noFill/>
          </a:ln>
        </p:spPr>
        <p:txBody>
          <a:bodyPr wrap="none" rtlCol="0">
            <a:spAutoFit/>
          </a:bodyPr>
          <a:lstStyle/>
          <a:p>
            <a:pPr algn="ctr"/>
            <a:r>
              <a:rPr lang="en-US" dirty="0" smtClean="0"/>
              <a:t>Pi</a:t>
            </a:r>
          </a:p>
        </p:txBody>
      </p:sp>
      <p:sp>
        <p:nvSpPr>
          <p:cNvPr id="22" name="TextBox 21"/>
          <p:cNvSpPr txBox="1"/>
          <p:nvPr/>
        </p:nvSpPr>
        <p:spPr>
          <a:xfrm>
            <a:off x="7503025" y="3339068"/>
            <a:ext cx="300082" cy="369332"/>
          </a:xfrm>
          <a:prstGeom prst="rect">
            <a:avLst/>
          </a:prstGeom>
          <a:noFill/>
          <a:ln w="25400">
            <a:noFill/>
          </a:ln>
        </p:spPr>
        <p:txBody>
          <a:bodyPr wrap="none" rtlCol="0">
            <a:spAutoFit/>
          </a:bodyPr>
          <a:lstStyle/>
          <a:p>
            <a:pPr algn="ctr"/>
            <a:r>
              <a:rPr lang="en-US" dirty="0" smtClean="0"/>
              <a:t>T</a:t>
            </a:r>
          </a:p>
        </p:txBody>
      </p:sp>
      <p:sp>
        <p:nvSpPr>
          <p:cNvPr id="23" name="TextBox 22"/>
          <p:cNvSpPr txBox="1"/>
          <p:nvPr/>
        </p:nvSpPr>
        <p:spPr>
          <a:xfrm>
            <a:off x="6317693" y="3454400"/>
            <a:ext cx="300082" cy="369332"/>
          </a:xfrm>
          <a:prstGeom prst="rect">
            <a:avLst/>
          </a:prstGeom>
          <a:noFill/>
          <a:ln w="25400">
            <a:noFill/>
          </a:ln>
        </p:spPr>
        <p:txBody>
          <a:bodyPr wrap="none" rtlCol="0">
            <a:spAutoFit/>
          </a:bodyPr>
          <a:lstStyle/>
          <a:p>
            <a:pPr algn="ctr"/>
            <a:r>
              <a:rPr lang="en-US" dirty="0" smtClean="0"/>
              <a:t>T</a:t>
            </a:r>
          </a:p>
        </p:txBody>
      </p:sp>
      <p:cxnSp>
        <p:nvCxnSpPr>
          <p:cNvPr id="28" name="Straight Connector 27"/>
          <p:cNvCxnSpPr/>
          <p:nvPr/>
        </p:nvCxnSpPr>
        <p:spPr>
          <a:xfrm>
            <a:off x="6921500" y="5207000"/>
            <a:ext cx="132080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7408766" y="4879433"/>
            <a:ext cx="343138" cy="369332"/>
          </a:xfrm>
          <a:prstGeom prst="rect">
            <a:avLst/>
          </a:prstGeom>
          <a:noFill/>
          <a:ln w="25400">
            <a:noFill/>
          </a:ln>
        </p:spPr>
        <p:txBody>
          <a:bodyPr wrap="none" rtlCol="0">
            <a:spAutoFit/>
          </a:bodyPr>
          <a:lstStyle/>
          <a:p>
            <a:pPr algn="ctr"/>
            <a:r>
              <a:rPr lang="en-US" dirty="0" smtClean="0"/>
              <a:t>r</a:t>
            </a:r>
            <a:r>
              <a:rPr lang="el-GR" sz="1200" dirty="0" smtClean="0"/>
              <a:t>1</a:t>
            </a:r>
            <a:endParaRPr lang="en-US" sz="1200" dirty="0" smtClean="0"/>
          </a:p>
        </p:txBody>
      </p:sp>
      <p:cxnSp>
        <p:nvCxnSpPr>
          <p:cNvPr id="26" name="Straight Connector 25"/>
          <p:cNvCxnSpPr>
            <a:endCxn id="2" idx="4"/>
          </p:cNvCxnSpPr>
          <p:nvPr/>
        </p:nvCxnSpPr>
        <p:spPr>
          <a:xfrm>
            <a:off x="6956850" y="5207000"/>
            <a:ext cx="34500" cy="154940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6570969" y="5704933"/>
            <a:ext cx="343138" cy="369332"/>
          </a:xfrm>
          <a:prstGeom prst="rect">
            <a:avLst/>
          </a:prstGeom>
          <a:noFill/>
          <a:ln w="25400">
            <a:noFill/>
          </a:ln>
        </p:spPr>
        <p:txBody>
          <a:bodyPr wrap="none" rtlCol="0">
            <a:spAutoFit/>
          </a:bodyPr>
          <a:lstStyle/>
          <a:p>
            <a:pPr algn="ctr"/>
            <a:r>
              <a:rPr lang="en-US" dirty="0" smtClean="0"/>
              <a:t>r</a:t>
            </a:r>
            <a:r>
              <a:rPr lang="el-GR" sz="1200" dirty="0"/>
              <a:t>2</a:t>
            </a:r>
            <a:endParaRPr lang="en-US" sz="1200" dirty="0" smtClean="0"/>
          </a:p>
        </p:txBody>
      </p:sp>
      <p:cxnSp>
        <p:nvCxnSpPr>
          <p:cNvPr id="24" name="Straight Connector 23"/>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30" name="Picture 29"/>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31" name="TextBox 30"/>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32" name="TextBox 31"/>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8482711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2" name="TextBox 11"/>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241466" y="1356153"/>
            <a:ext cx="8467360" cy="4647426"/>
          </a:xfrm>
          <a:prstGeom prst="rect">
            <a:avLst/>
          </a:prstGeom>
          <a:noFill/>
        </p:spPr>
        <p:txBody>
          <a:bodyPr wrap="square" rtlCol="0">
            <a:spAutoFit/>
          </a:bodyPr>
          <a:lstStyle/>
          <a:p>
            <a:r>
              <a:rPr lang="el-GR" sz="2400" dirty="0" smtClean="0">
                <a:solidFill>
                  <a:schemeClr val="tx2">
                    <a:lumMod val="75000"/>
                  </a:schemeClr>
                </a:solidFill>
              </a:rPr>
              <a:t>Αρτηριακά ανευρύσματα / μηχανισμός</a:t>
            </a:r>
          </a:p>
          <a:p>
            <a:endParaRPr lang="el-GR" sz="2400" dirty="0">
              <a:solidFill>
                <a:schemeClr val="tx2">
                  <a:lumMod val="75000"/>
                </a:schemeClr>
              </a:solidFill>
            </a:endParaRPr>
          </a:p>
          <a:p>
            <a:r>
              <a:rPr lang="el-GR" sz="2200" dirty="0" smtClean="0">
                <a:solidFill>
                  <a:schemeClr val="tx2">
                    <a:lumMod val="75000"/>
                  </a:schemeClr>
                </a:solidFill>
              </a:rPr>
              <a:t>Νόμος των </a:t>
            </a:r>
            <a:r>
              <a:rPr lang="en-US" sz="2200" dirty="0" smtClean="0">
                <a:solidFill>
                  <a:schemeClr val="tx2">
                    <a:lumMod val="75000"/>
                  </a:schemeClr>
                </a:solidFill>
              </a:rPr>
              <a:t>Young </a:t>
            </a:r>
            <a:r>
              <a:rPr lang="el-GR" sz="2200" dirty="0" smtClean="0">
                <a:solidFill>
                  <a:schemeClr val="tx2">
                    <a:lumMod val="75000"/>
                  </a:schemeClr>
                </a:solidFill>
              </a:rPr>
              <a:t>- </a:t>
            </a:r>
            <a:r>
              <a:rPr lang="en-US" sz="2200" dirty="0" smtClean="0">
                <a:solidFill>
                  <a:schemeClr val="tx2">
                    <a:lumMod val="75000"/>
                  </a:schemeClr>
                </a:solidFill>
              </a:rPr>
              <a:t>Laplace </a:t>
            </a:r>
            <a:r>
              <a:rPr lang="el-GR" sz="2200" dirty="0" smtClean="0">
                <a:solidFill>
                  <a:schemeClr val="tx2">
                    <a:lumMod val="75000"/>
                  </a:schemeClr>
                </a:solidFill>
              </a:rPr>
              <a:t>για ανοιχτό κύλινδρο (αγγείο) </a:t>
            </a:r>
            <a:endParaRPr lang="en-US" sz="2200" dirty="0" smtClean="0">
              <a:solidFill>
                <a:schemeClr val="tx2">
                  <a:lumMod val="75000"/>
                </a:schemeClr>
              </a:solidFill>
            </a:endParaRPr>
          </a:p>
          <a:p>
            <a:r>
              <a:rPr lang="en-US" sz="2200" dirty="0" smtClean="0">
                <a:solidFill>
                  <a:schemeClr val="tx2">
                    <a:lumMod val="75000"/>
                  </a:schemeClr>
                </a:solidFill>
              </a:rPr>
              <a:t>	</a:t>
            </a:r>
            <a:endParaRPr lang="el-GR" sz="2200" dirty="0">
              <a:solidFill>
                <a:schemeClr val="tx2">
                  <a:lumMod val="75000"/>
                </a:schemeClr>
              </a:solidFill>
            </a:endParaRPr>
          </a:p>
          <a:p>
            <a:endParaRPr lang="en-US" sz="2200" dirty="0" smtClean="0">
              <a:solidFill>
                <a:schemeClr val="tx2">
                  <a:lumMod val="75000"/>
                </a:schemeClr>
              </a:solidFill>
            </a:endParaRPr>
          </a:p>
          <a:p>
            <a:r>
              <a:rPr lang="el-GR" sz="2200" dirty="0" smtClean="0">
                <a:solidFill>
                  <a:schemeClr val="tx2">
                    <a:lumMod val="75000"/>
                  </a:schemeClr>
                </a:solidFill>
              </a:rPr>
              <a:t>Δ</a:t>
            </a:r>
            <a:r>
              <a:rPr lang="en-US" sz="2200" dirty="0" smtClean="0">
                <a:solidFill>
                  <a:schemeClr val="tx2">
                    <a:lumMod val="75000"/>
                  </a:schemeClr>
                </a:solidFill>
              </a:rPr>
              <a:t>P</a:t>
            </a:r>
            <a:r>
              <a:rPr lang="en-US" sz="1200" dirty="0" smtClean="0">
                <a:solidFill>
                  <a:schemeClr val="tx2">
                    <a:lumMod val="75000"/>
                  </a:schemeClr>
                </a:solidFill>
              </a:rPr>
              <a:t>(Laplace pressure)</a:t>
            </a:r>
            <a:r>
              <a:rPr lang="en-US" sz="2200" dirty="0" smtClean="0">
                <a:solidFill>
                  <a:schemeClr val="tx2">
                    <a:lumMod val="75000"/>
                  </a:schemeClr>
                </a:solidFill>
              </a:rPr>
              <a:t>  </a:t>
            </a:r>
            <a:r>
              <a:rPr lang="el-GR" sz="2200" dirty="0" smtClean="0">
                <a:solidFill>
                  <a:schemeClr val="tx2">
                    <a:lumMod val="75000"/>
                  </a:schemeClr>
                </a:solidFill>
              </a:rPr>
              <a:t>= </a:t>
            </a:r>
            <a:r>
              <a:rPr lang="en-US" sz="2200" dirty="0" err="1" smtClean="0">
                <a:solidFill>
                  <a:schemeClr val="tx2">
                    <a:lumMod val="75000"/>
                  </a:schemeClr>
                </a:solidFill>
              </a:rPr>
              <a:t>P</a:t>
            </a:r>
            <a:r>
              <a:rPr lang="en-US" sz="1400" dirty="0" err="1" smtClean="0">
                <a:solidFill>
                  <a:schemeClr val="tx2">
                    <a:lumMod val="75000"/>
                  </a:schemeClr>
                </a:solidFill>
              </a:rPr>
              <a:t>t</a:t>
            </a:r>
            <a:r>
              <a:rPr lang="en-US" sz="2200" dirty="0" smtClean="0">
                <a:solidFill>
                  <a:schemeClr val="tx2">
                    <a:lumMod val="75000"/>
                  </a:schemeClr>
                </a:solidFill>
              </a:rPr>
              <a:t> = P</a:t>
            </a:r>
            <a:r>
              <a:rPr lang="en-US" sz="1400" dirty="0" smtClean="0">
                <a:solidFill>
                  <a:schemeClr val="tx2">
                    <a:lumMod val="75000"/>
                  </a:schemeClr>
                </a:solidFill>
              </a:rPr>
              <a:t>i</a:t>
            </a:r>
            <a:r>
              <a:rPr lang="en-US" sz="2200" dirty="0" smtClean="0">
                <a:solidFill>
                  <a:schemeClr val="tx2">
                    <a:lumMod val="75000"/>
                  </a:schemeClr>
                </a:solidFill>
              </a:rPr>
              <a:t> = T </a:t>
            </a:r>
            <a:r>
              <a:rPr lang="en-US" dirty="0" smtClean="0">
                <a:solidFill>
                  <a:schemeClr val="tx2">
                    <a:lumMod val="75000"/>
                  </a:schemeClr>
                </a:solidFill>
              </a:rPr>
              <a:t>/</a:t>
            </a:r>
            <a:r>
              <a:rPr lang="el-GR" dirty="0" smtClean="0">
                <a:solidFill>
                  <a:schemeClr val="tx2">
                    <a:lumMod val="75000"/>
                  </a:schemeClr>
                </a:solidFill>
              </a:rPr>
              <a:t> </a:t>
            </a:r>
            <a:r>
              <a:rPr lang="en-US" sz="2200" dirty="0" smtClean="0">
                <a:solidFill>
                  <a:schemeClr val="tx2">
                    <a:lumMod val="75000"/>
                  </a:schemeClr>
                </a:solidFill>
              </a:rPr>
              <a:t>r</a:t>
            </a:r>
            <a:r>
              <a:rPr lang="el-GR" sz="2200" dirty="0" smtClean="0">
                <a:solidFill>
                  <a:schemeClr val="tx2">
                    <a:lumMod val="75000"/>
                  </a:schemeClr>
                </a:solidFill>
              </a:rPr>
              <a:t>,</a:t>
            </a:r>
            <a:r>
              <a:rPr lang="en-US" sz="2200" dirty="0" smtClean="0">
                <a:solidFill>
                  <a:schemeClr val="tx2">
                    <a:lumMod val="75000"/>
                  </a:schemeClr>
                </a:solidFill>
              </a:rPr>
              <a:t>   </a:t>
            </a:r>
            <a:r>
              <a:rPr lang="el-GR" sz="2200" dirty="0" smtClean="0">
                <a:solidFill>
                  <a:schemeClr val="tx2">
                    <a:lumMod val="75000"/>
                  </a:schemeClr>
                </a:solidFill>
              </a:rPr>
              <a:t> </a:t>
            </a:r>
            <a:r>
              <a:rPr lang="en-US" sz="2200" dirty="0" smtClean="0">
                <a:solidFill>
                  <a:schemeClr val="tx2">
                    <a:lumMod val="75000"/>
                  </a:schemeClr>
                </a:solidFill>
              </a:rPr>
              <a:t>T </a:t>
            </a:r>
            <a:r>
              <a:rPr lang="en-US" sz="2200" dirty="0">
                <a:solidFill>
                  <a:schemeClr val="tx2">
                    <a:lumMod val="75000"/>
                  </a:schemeClr>
                </a:solidFill>
              </a:rPr>
              <a:t>= P</a:t>
            </a:r>
            <a:r>
              <a:rPr lang="en-US" sz="1400" dirty="0">
                <a:solidFill>
                  <a:schemeClr val="tx2">
                    <a:lumMod val="75000"/>
                  </a:schemeClr>
                </a:solidFill>
              </a:rPr>
              <a:t>i </a:t>
            </a:r>
            <a:r>
              <a:rPr lang="en-US" sz="1400" dirty="0" smtClean="0">
                <a:solidFill>
                  <a:schemeClr val="tx2">
                    <a:lumMod val="75000"/>
                  </a:schemeClr>
                </a:solidFill>
              </a:rPr>
              <a:t>* </a:t>
            </a:r>
            <a:r>
              <a:rPr lang="en-US" sz="2200" dirty="0" smtClean="0">
                <a:solidFill>
                  <a:schemeClr val="tx2">
                    <a:lumMod val="75000"/>
                  </a:schemeClr>
                </a:solidFill>
              </a:rPr>
              <a:t>r</a:t>
            </a:r>
          </a:p>
          <a:p>
            <a:endParaRPr lang="en-US" sz="1400" dirty="0">
              <a:solidFill>
                <a:schemeClr val="tx2">
                  <a:lumMod val="75000"/>
                </a:schemeClr>
              </a:solidFill>
            </a:endParaRPr>
          </a:p>
          <a:p>
            <a:r>
              <a:rPr lang="el-GR" sz="1400" dirty="0" smtClean="0">
                <a:solidFill>
                  <a:schemeClr val="tx2">
                    <a:lumMod val="75000"/>
                  </a:schemeClr>
                </a:solidFill>
              </a:rPr>
              <a:t>(για </a:t>
            </a:r>
            <a:r>
              <a:rPr lang="en-US" sz="1400" dirty="0" smtClean="0">
                <a:solidFill>
                  <a:schemeClr val="tx2">
                    <a:lumMod val="75000"/>
                  </a:schemeClr>
                </a:solidFill>
              </a:rPr>
              <a:t>Pe = 0  &amp; r2 = </a:t>
            </a:r>
            <a:r>
              <a:rPr lang="el-GR" sz="1400" dirty="0" smtClean="0">
                <a:solidFill>
                  <a:schemeClr val="tx2">
                    <a:lumMod val="75000"/>
                  </a:schemeClr>
                </a:solidFill>
              </a:rPr>
              <a:t>άπειρο)</a:t>
            </a:r>
          </a:p>
          <a:p>
            <a:endParaRPr lang="el-GR" sz="2200" dirty="0" smtClean="0">
              <a:solidFill>
                <a:schemeClr val="tx2">
                  <a:lumMod val="75000"/>
                </a:schemeClr>
              </a:solidFill>
            </a:endParaRPr>
          </a:p>
          <a:p>
            <a:endParaRPr lang="en-US" sz="2200" dirty="0">
              <a:solidFill>
                <a:schemeClr val="tx2">
                  <a:lumMod val="75000"/>
                </a:schemeClr>
              </a:solidFill>
            </a:endParaRPr>
          </a:p>
          <a:p>
            <a:r>
              <a:rPr lang="en-US" sz="2200" dirty="0" err="1" smtClean="0">
                <a:solidFill>
                  <a:schemeClr val="tx2">
                    <a:lumMod val="75000"/>
                  </a:schemeClr>
                </a:solidFill>
              </a:rPr>
              <a:t>P</a:t>
            </a:r>
            <a:r>
              <a:rPr lang="en-US" sz="1400" dirty="0" err="1" smtClean="0">
                <a:solidFill>
                  <a:schemeClr val="tx2">
                    <a:lumMod val="75000"/>
                  </a:schemeClr>
                </a:solidFill>
              </a:rPr>
              <a:t>t</a:t>
            </a:r>
            <a:r>
              <a:rPr lang="en-US" sz="2200" dirty="0" smtClean="0">
                <a:solidFill>
                  <a:schemeClr val="tx2">
                    <a:lumMod val="75000"/>
                  </a:schemeClr>
                </a:solidFill>
              </a:rPr>
              <a:t> </a:t>
            </a:r>
            <a:r>
              <a:rPr lang="el-GR" sz="2200" dirty="0" smtClean="0">
                <a:solidFill>
                  <a:schemeClr val="tx2">
                    <a:lumMod val="75000"/>
                  </a:schemeClr>
                </a:solidFill>
              </a:rPr>
              <a:t> </a:t>
            </a:r>
            <a:r>
              <a:rPr lang="en-US" sz="2200" dirty="0" smtClean="0">
                <a:solidFill>
                  <a:schemeClr val="tx2">
                    <a:lumMod val="75000"/>
                  </a:schemeClr>
                </a:solidFill>
              </a:rPr>
              <a:t>= transmural pressure</a:t>
            </a:r>
          </a:p>
          <a:p>
            <a:r>
              <a:rPr lang="en-US" sz="2200" dirty="0" smtClean="0">
                <a:solidFill>
                  <a:schemeClr val="tx2">
                    <a:lumMod val="75000"/>
                  </a:schemeClr>
                </a:solidFill>
              </a:rPr>
              <a:t>P</a:t>
            </a:r>
            <a:r>
              <a:rPr lang="en-US" sz="1400" dirty="0" smtClean="0">
                <a:solidFill>
                  <a:schemeClr val="tx2">
                    <a:lumMod val="75000"/>
                  </a:schemeClr>
                </a:solidFill>
              </a:rPr>
              <a:t>i</a:t>
            </a:r>
            <a:r>
              <a:rPr lang="en-US" sz="2200" dirty="0" smtClean="0">
                <a:solidFill>
                  <a:schemeClr val="tx2">
                    <a:lumMod val="75000"/>
                  </a:schemeClr>
                </a:solidFill>
              </a:rPr>
              <a:t>  = internal pressure</a:t>
            </a:r>
          </a:p>
          <a:p>
            <a:r>
              <a:rPr lang="en-US" sz="2200" dirty="0" smtClean="0">
                <a:solidFill>
                  <a:schemeClr val="tx2">
                    <a:lumMod val="75000"/>
                  </a:schemeClr>
                </a:solidFill>
              </a:rPr>
              <a:t>T   = tension </a:t>
            </a:r>
          </a:p>
          <a:p>
            <a:r>
              <a:rPr lang="en-US" sz="2200" dirty="0" smtClean="0">
                <a:solidFill>
                  <a:schemeClr val="tx2">
                    <a:lumMod val="75000"/>
                  </a:schemeClr>
                </a:solidFill>
              </a:rPr>
              <a:t>r </a:t>
            </a:r>
            <a:r>
              <a:rPr lang="el-GR" sz="2200" dirty="0" smtClean="0">
                <a:solidFill>
                  <a:schemeClr val="tx2">
                    <a:lumMod val="75000"/>
                  </a:schemeClr>
                </a:solidFill>
              </a:rPr>
              <a:t>  </a:t>
            </a:r>
            <a:r>
              <a:rPr lang="en-US" sz="2200" dirty="0" smtClean="0">
                <a:solidFill>
                  <a:schemeClr val="tx2">
                    <a:lumMod val="75000"/>
                  </a:schemeClr>
                </a:solidFill>
              </a:rPr>
              <a:t>= radius</a:t>
            </a:r>
            <a:endParaRPr lang="el-GR" sz="2200" dirty="0" smtClean="0">
              <a:solidFill>
                <a:schemeClr val="tx2">
                  <a:lumMod val="75000"/>
                </a:schemeClr>
              </a:solidFill>
            </a:endParaRPr>
          </a:p>
        </p:txBody>
      </p:sp>
      <p:sp>
        <p:nvSpPr>
          <p:cNvPr id="2" name="Oval 1"/>
          <p:cNvSpPr/>
          <p:nvPr/>
        </p:nvSpPr>
        <p:spPr>
          <a:xfrm>
            <a:off x="5664200" y="4102100"/>
            <a:ext cx="2641600" cy="2044700"/>
          </a:xfrm>
          <a:prstGeom prst="ellipse">
            <a:avLst/>
          </a:prstGeom>
          <a:noFill/>
          <a:ln w="508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rot="16200000">
            <a:off x="6670040" y="4471924"/>
            <a:ext cx="604520" cy="286512"/>
          </a:xfrm>
          <a:prstGeom prst="rightArrow">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10800000">
            <a:off x="6032500" y="4027424"/>
            <a:ext cx="856488" cy="150876"/>
          </a:xfrm>
          <a:prstGeom prst="rightArrow">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a:off x="6985000" y="4027424"/>
            <a:ext cx="856488" cy="150876"/>
          </a:xfrm>
          <a:prstGeom prst="rightArrow">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6987789" y="4548108"/>
            <a:ext cx="356889" cy="369332"/>
          </a:xfrm>
          <a:prstGeom prst="rect">
            <a:avLst/>
          </a:prstGeom>
          <a:noFill/>
          <a:ln w="25400">
            <a:noFill/>
          </a:ln>
        </p:spPr>
        <p:txBody>
          <a:bodyPr wrap="none" rtlCol="0">
            <a:spAutoFit/>
          </a:bodyPr>
          <a:lstStyle/>
          <a:p>
            <a:pPr algn="ctr"/>
            <a:r>
              <a:rPr lang="en-US" dirty="0" smtClean="0"/>
              <a:t>Pi</a:t>
            </a:r>
          </a:p>
        </p:txBody>
      </p:sp>
      <p:sp>
        <p:nvSpPr>
          <p:cNvPr id="22" name="TextBox 21"/>
          <p:cNvSpPr txBox="1"/>
          <p:nvPr/>
        </p:nvSpPr>
        <p:spPr>
          <a:xfrm>
            <a:off x="7206693" y="3721100"/>
            <a:ext cx="300082" cy="369332"/>
          </a:xfrm>
          <a:prstGeom prst="rect">
            <a:avLst/>
          </a:prstGeom>
          <a:noFill/>
          <a:ln w="25400">
            <a:noFill/>
          </a:ln>
        </p:spPr>
        <p:txBody>
          <a:bodyPr wrap="none" rtlCol="0">
            <a:spAutoFit/>
          </a:bodyPr>
          <a:lstStyle/>
          <a:p>
            <a:pPr algn="ctr"/>
            <a:r>
              <a:rPr lang="en-US" dirty="0" smtClean="0"/>
              <a:t>T</a:t>
            </a:r>
          </a:p>
        </p:txBody>
      </p:sp>
      <p:sp>
        <p:nvSpPr>
          <p:cNvPr id="23" name="TextBox 22"/>
          <p:cNvSpPr txBox="1"/>
          <p:nvPr/>
        </p:nvSpPr>
        <p:spPr>
          <a:xfrm>
            <a:off x="6317693" y="3708400"/>
            <a:ext cx="300082" cy="369332"/>
          </a:xfrm>
          <a:prstGeom prst="rect">
            <a:avLst/>
          </a:prstGeom>
          <a:noFill/>
          <a:ln w="25400">
            <a:noFill/>
          </a:ln>
        </p:spPr>
        <p:txBody>
          <a:bodyPr wrap="none" rtlCol="0">
            <a:spAutoFit/>
          </a:bodyPr>
          <a:lstStyle/>
          <a:p>
            <a:pPr algn="ctr"/>
            <a:r>
              <a:rPr lang="en-US" dirty="0" smtClean="0"/>
              <a:t>T</a:t>
            </a:r>
          </a:p>
        </p:txBody>
      </p:sp>
      <p:cxnSp>
        <p:nvCxnSpPr>
          <p:cNvPr id="28" name="Straight Connector 27"/>
          <p:cNvCxnSpPr>
            <a:endCxn id="2" idx="6"/>
          </p:cNvCxnSpPr>
          <p:nvPr/>
        </p:nvCxnSpPr>
        <p:spPr>
          <a:xfrm>
            <a:off x="6985000" y="5105400"/>
            <a:ext cx="1320800" cy="1905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7447764" y="5095333"/>
            <a:ext cx="265142" cy="369332"/>
          </a:xfrm>
          <a:prstGeom prst="rect">
            <a:avLst/>
          </a:prstGeom>
          <a:noFill/>
          <a:ln w="25400">
            <a:noFill/>
          </a:ln>
        </p:spPr>
        <p:txBody>
          <a:bodyPr wrap="none" rtlCol="0">
            <a:spAutoFit/>
          </a:bodyPr>
          <a:lstStyle/>
          <a:p>
            <a:pPr algn="ctr"/>
            <a:r>
              <a:rPr lang="en-US" dirty="0"/>
              <a:t>r</a:t>
            </a:r>
            <a:endParaRPr lang="en-US" dirty="0" smtClean="0"/>
          </a:p>
        </p:txBody>
      </p:sp>
      <p:cxnSp>
        <p:nvCxnSpPr>
          <p:cNvPr id="21" name="Straight Connector 20"/>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26" name="Picture 25"/>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7" name="TextBox 26"/>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30" name="TextBox 2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50995297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2" name="TextBox 11"/>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241466" y="1356153"/>
            <a:ext cx="8467360" cy="4985980"/>
          </a:xfrm>
          <a:prstGeom prst="rect">
            <a:avLst/>
          </a:prstGeom>
          <a:noFill/>
        </p:spPr>
        <p:txBody>
          <a:bodyPr wrap="square" rtlCol="0">
            <a:spAutoFit/>
          </a:bodyPr>
          <a:lstStyle/>
          <a:p>
            <a:r>
              <a:rPr lang="el-GR" sz="2400" dirty="0" smtClean="0">
                <a:solidFill>
                  <a:schemeClr val="tx2">
                    <a:lumMod val="75000"/>
                  </a:schemeClr>
                </a:solidFill>
              </a:rPr>
              <a:t>Αρτηριακά ανευρύσματα / μηχανισμός</a:t>
            </a:r>
          </a:p>
          <a:p>
            <a:endParaRPr lang="el-GR" sz="2400" dirty="0">
              <a:solidFill>
                <a:schemeClr val="tx2">
                  <a:lumMod val="75000"/>
                </a:schemeClr>
              </a:solidFill>
            </a:endParaRPr>
          </a:p>
          <a:p>
            <a:r>
              <a:rPr lang="el-GR" sz="2200" dirty="0" smtClean="0">
                <a:solidFill>
                  <a:schemeClr val="tx2">
                    <a:lumMod val="75000"/>
                  </a:schemeClr>
                </a:solidFill>
              </a:rPr>
              <a:t>Νόμος των </a:t>
            </a:r>
            <a:r>
              <a:rPr lang="en-US" sz="2200" dirty="0" smtClean="0">
                <a:solidFill>
                  <a:schemeClr val="tx2">
                    <a:lumMod val="75000"/>
                  </a:schemeClr>
                </a:solidFill>
              </a:rPr>
              <a:t>Young </a:t>
            </a:r>
            <a:r>
              <a:rPr lang="el-GR" sz="2200" dirty="0" smtClean="0">
                <a:solidFill>
                  <a:schemeClr val="tx2">
                    <a:lumMod val="75000"/>
                  </a:schemeClr>
                </a:solidFill>
              </a:rPr>
              <a:t>- </a:t>
            </a:r>
            <a:r>
              <a:rPr lang="en-US" sz="2200" dirty="0" smtClean="0">
                <a:solidFill>
                  <a:schemeClr val="tx2">
                    <a:lumMod val="75000"/>
                  </a:schemeClr>
                </a:solidFill>
              </a:rPr>
              <a:t>Laplace </a:t>
            </a:r>
            <a:r>
              <a:rPr lang="el-GR" sz="2200" dirty="0" smtClean="0">
                <a:solidFill>
                  <a:schemeClr val="tx2">
                    <a:lumMod val="75000"/>
                  </a:schemeClr>
                </a:solidFill>
              </a:rPr>
              <a:t>για ανοιχτό κύλινδρο (αγγείο) </a:t>
            </a:r>
            <a:endParaRPr lang="en-US" sz="2200" dirty="0" smtClean="0">
              <a:solidFill>
                <a:schemeClr val="tx2">
                  <a:lumMod val="75000"/>
                </a:schemeClr>
              </a:solidFill>
            </a:endParaRPr>
          </a:p>
          <a:p>
            <a:r>
              <a:rPr lang="en-US" sz="2200" dirty="0" smtClean="0">
                <a:solidFill>
                  <a:schemeClr val="tx2">
                    <a:lumMod val="75000"/>
                  </a:schemeClr>
                </a:solidFill>
              </a:rPr>
              <a:t>	</a:t>
            </a:r>
            <a:endParaRPr lang="el-GR" sz="2200" dirty="0">
              <a:solidFill>
                <a:schemeClr val="tx2">
                  <a:lumMod val="75000"/>
                </a:schemeClr>
              </a:solidFill>
            </a:endParaRPr>
          </a:p>
          <a:p>
            <a:endParaRPr lang="en-US" sz="2200" dirty="0" smtClean="0">
              <a:solidFill>
                <a:schemeClr val="tx2">
                  <a:lumMod val="75000"/>
                </a:schemeClr>
              </a:solidFill>
            </a:endParaRPr>
          </a:p>
          <a:p>
            <a:r>
              <a:rPr lang="el-GR" sz="2200" dirty="0" smtClean="0">
                <a:solidFill>
                  <a:schemeClr val="tx2">
                    <a:lumMod val="75000"/>
                  </a:schemeClr>
                </a:solidFill>
              </a:rPr>
              <a:t>Δ</a:t>
            </a:r>
            <a:r>
              <a:rPr lang="en-US" sz="2200" dirty="0" smtClean="0">
                <a:solidFill>
                  <a:schemeClr val="tx2">
                    <a:lumMod val="75000"/>
                  </a:schemeClr>
                </a:solidFill>
              </a:rPr>
              <a:t>P</a:t>
            </a:r>
            <a:r>
              <a:rPr lang="en-US" sz="1200" dirty="0" smtClean="0">
                <a:solidFill>
                  <a:schemeClr val="tx2">
                    <a:lumMod val="75000"/>
                  </a:schemeClr>
                </a:solidFill>
              </a:rPr>
              <a:t>(Laplace pressure)</a:t>
            </a:r>
            <a:r>
              <a:rPr lang="en-US" sz="2200" dirty="0" smtClean="0">
                <a:solidFill>
                  <a:schemeClr val="tx2">
                    <a:lumMod val="75000"/>
                  </a:schemeClr>
                </a:solidFill>
              </a:rPr>
              <a:t>  </a:t>
            </a:r>
            <a:r>
              <a:rPr lang="el-GR" sz="2200" dirty="0" smtClean="0">
                <a:solidFill>
                  <a:schemeClr val="tx2">
                    <a:lumMod val="75000"/>
                  </a:schemeClr>
                </a:solidFill>
              </a:rPr>
              <a:t>= </a:t>
            </a:r>
            <a:r>
              <a:rPr lang="en-US" sz="2200" dirty="0" err="1" smtClean="0">
                <a:solidFill>
                  <a:schemeClr val="tx2">
                    <a:lumMod val="75000"/>
                  </a:schemeClr>
                </a:solidFill>
              </a:rPr>
              <a:t>P</a:t>
            </a:r>
            <a:r>
              <a:rPr lang="en-US" sz="1400" dirty="0" err="1" smtClean="0">
                <a:solidFill>
                  <a:schemeClr val="tx2">
                    <a:lumMod val="75000"/>
                  </a:schemeClr>
                </a:solidFill>
              </a:rPr>
              <a:t>t</a:t>
            </a:r>
            <a:r>
              <a:rPr lang="en-US" sz="2200" dirty="0" smtClean="0">
                <a:solidFill>
                  <a:schemeClr val="tx2">
                    <a:lumMod val="75000"/>
                  </a:schemeClr>
                </a:solidFill>
              </a:rPr>
              <a:t> = P</a:t>
            </a:r>
            <a:r>
              <a:rPr lang="en-US" sz="1400" dirty="0">
                <a:solidFill>
                  <a:schemeClr val="tx2">
                    <a:lumMod val="75000"/>
                  </a:schemeClr>
                </a:solidFill>
              </a:rPr>
              <a:t>i</a:t>
            </a:r>
            <a:r>
              <a:rPr lang="en-US" sz="2200" dirty="0" smtClean="0">
                <a:solidFill>
                  <a:schemeClr val="tx2">
                    <a:lumMod val="75000"/>
                  </a:schemeClr>
                </a:solidFill>
              </a:rPr>
              <a:t> = T </a:t>
            </a:r>
            <a:r>
              <a:rPr lang="en-US" dirty="0" smtClean="0">
                <a:solidFill>
                  <a:schemeClr val="tx2">
                    <a:lumMod val="75000"/>
                  </a:schemeClr>
                </a:solidFill>
              </a:rPr>
              <a:t>/</a:t>
            </a:r>
            <a:r>
              <a:rPr lang="el-GR" dirty="0" smtClean="0">
                <a:solidFill>
                  <a:schemeClr val="tx2">
                    <a:lumMod val="75000"/>
                  </a:schemeClr>
                </a:solidFill>
              </a:rPr>
              <a:t> </a:t>
            </a:r>
            <a:r>
              <a:rPr lang="en-US" sz="2200" dirty="0" smtClean="0">
                <a:solidFill>
                  <a:schemeClr val="tx2">
                    <a:lumMod val="75000"/>
                  </a:schemeClr>
                </a:solidFill>
              </a:rPr>
              <a:t>r</a:t>
            </a:r>
            <a:r>
              <a:rPr lang="el-GR" sz="2200" dirty="0" smtClean="0">
                <a:solidFill>
                  <a:schemeClr val="tx2">
                    <a:lumMod val="75000"/>
                  </a:schemeClr>
                </a:solidFill>
              </a:rPr>
              <a:t>, </a:t>
            </a:r>
            <a:r>
              <a:rPr lang="en-US" sz="2200" dirty="0" smtClean="0">
                <a:solidFill>
                  <a:schemeClr val="tx2">
                    <a:lumMod val="75000"/>
                  </a:schemeClr>
                </a:solidFill>
              </a:rPr>
              <a:t>  T </a:t>
            </a:r>
            <a:r>
              <a:rPr lang="en-US" sz="2200" dirty="0">
                <a:solidFill>
                  <a:schemeClr val="tx2">
                    <a:lumMod val="75000"/>
                  </a:schemeClr>
                </a:solidFill>
              </a:rPr>
              <a:t>= </a:t>
            </a:r>
            <a:r>
              <a:rPr lang="en-US" sz="2200" dirty="0" smtClean="0">
                <a:solidFill>
                  <a:schemeClr val="tx2">
                    <a:lumMod val="75000"/>
                  </a:schemeClr>
                </a:solidFill>
              </a:rPr>
              <a:t>(P</a:t>
            </a:r>
            <a:r>
              <a:rPr lang="en-US" sz="1400" dirty="0" smtClean="0">
                <a:solidFill>
                  <a:schemeClr val="tx2">
                    <a:lumMod val="75000"/>
                  </a:schemeClr>
                </a:solidFill>
              </a:rPr>
              <a:t>i </a:t>
            </a:r>
            <a:r>
              <a:rPr lang="en-US" sz="1400" dirty="0">
                <a:solidFill>
                  <a:schemeClr val="tx2">
                    <a:lumMod val="75000"/>
                  </a:schemeClr>
                </a:solidFill>
              </a:rPr>
              <a:t>* </a:t>
            </a:r>
            <a:r>
              <a:rPr lang="en-US" sz="2200" dirty="0" smtClean="0">
                <a:solidFill>
                  <a:schemeClr val="tx2">
                    <a:lumMod val="75000"/>
                  </a:schemeClr>
                </a:solidFill>
              </a:rPr>
              <a:t>r) / w</a:t>
            </a:r>
            <a:endParaRPr lang="en-US" sz="2200" dirty="0">
              <a:solidFill>
                <a:schemeClr val="tx2">
                  <a:lumMod val="75000"/>
                </a:schemeClr>
              </a:solidFill>
            </a:endParaRPr>
          </a:p>
          <a:p>
            <a:endParaRPr lang="en-US" sz="1400" dirty="0">
              <a:solidFill>
                <a:schemeClr val="tx2">
                  <a:lumMod val="75000"/>
                </a:schemeClr>
              </a:solidFill>
            </a:endParaRPr>
          </a:p>
          <a:p>
            <a:r>
              <a:rPr lang="el-GR" sz="1400" dirty="0" smtClean="0">
                <a:solidFill>
                  <a:schemeClr val="tx2">
                    <a:lumMod val="75000"/>
                  </a:schemeClr>
                </a:solidFill>
              </a:rPr>
              <a:t>(για </a:t>
            </a:r>
            <a:r>
              <a:rPr lang="en-US" sz="1400" dirty="0" smtClean="0">
                <a:solidFill>
                  <a:schemeClr val="tx2">
                    <a:lumMod val="75000"/>
                  </a:schemeClr>
                </a:solidFill>
              </a:rPr>
              <a:t>Pe = 0  &amp; r2 = </a:t>
            </a:r>
            <a:r>
              <a:rPr lang="el-GR" sz="1400" dirty="0" smtClean="0">
                <a:solidFill>
                  <a:schemeClr val="tx2">
                    <a:lumMod val="75000"/>
                  </a:schemeClr>
                </a:solidFill>
              </a:rPr>
              <a:t>άπειρο)</a:t>
            </a:r>
          </a:p>
          <a:p>
            <a:endParaRPr lang="el-GR" sz="2200" dirty="0" smtClean="0">
              <a:solidFill>
                <a:schemeClr val="tx2">
                  <a:lumMod val="75000"/>
                </a:schemeClr>
              </a:solidFill>
            </a:endParaRPr>
          </a:p>
          <a:p>
            <a:endParaRPr lang="en-US" sz="2200" dirty="0">
              <a:solidFill>
                <a:schemeClr val="tx2">
                  <a:lumMod val="75000"/>
                </a:schemeClr>
              </a:solidFill>
            </a:endParaRPr>
          </a:p>
          <a:p>
            <a:r>
              <a:rPr lang="en-US" sz="2200" dirty="0" err="1" smtClean="0">
                <a:solidFill>
                  <a:schemeClr val="tx2">
                    <a:lumMod val="75000"/>
                  </a:schemeClr>
                </a:solidFill>
              </a:rPr>
              <a:t>P</a:t>
            </a:r>
            <a:r>
              <a:rPr lang="en-US" sz="1400" dirty="0" err="1" smtClean="0">
                <a:solidFill>
                  <a:schemeClr val="tx2">
                    <a:lumMod val="75000"/>
                  </a:schemeClr>
                </a:solidFill>
              </a:rPr>
              <a:t>t</a:t>
            </a:r>
            <a:r>
              <a:rPr lang="en-US" sz="2200" dirty="0" smtClean="0">
                <a:solidFill>
                  <a:schemeClr val="tx2">
                    <a:lumMod val="75000"/>
                  </a:schemeClr>
                </a:solidFill>
              </a:rPr>
              <a:t> </a:t>
            </a:r>
            <a:r>
              <a:rPr lang="el-GR" sz="2200" dirty="0" smtClean="0">
                <a:solidFill>
                  <a:schemeClr val="tx2">
                    <a:lumMod val="75000"/>
                  </a:schemeClr>
                </a:solidFill>
              </a:rPr>
              <a:t> </a:t>
            </a:r>
            <a:r>
              <a:rPr lang="en-US" sz="2200" dirty="0" smtClean="0">
                <a:solidFill>
                  <a:schemeClr val="tx2">
                    <a:lumMod val="75000"/>
                  </a:schemeClr>
                </a:solidFill>
              </a:rPr>
              <a:t>= transmural pressure</a:t>
            </a:r>
          </a:p>
          <a:p>
            <a:r>
              <a:rPr lang="en-US" sz="2200" dirty="0" smtClean="0">
                <a:solidFill>
                  <a:schemeClr val="tx2">
                    <a:lumMod val="75000"/>
                  </a:schemeClr>
                </a:solidFill>
              </a:rPr>
              <a:t>P</a:t>
            </a:r>
            <a:r>
              <a:rPr lang="en-US" sz="1400" dirty="0" smtClean="0">
                <a:solidFill>
                  <a:schemeClr val="tx2">
                    <a:lumMod val="75000"/>
                  </a:schemeClr>
                </a:solidFill>
              </a:rPr>
              <a:t>i</a:t>
            </a:r>
            <a:r>
              <a:rPr lang="en-US" sz="2200" dirty="0" smtClean="0">
                <a:solidFill>
                  <a:schemeClr val="tx2">
                    <a:lumMod val="75000"/>
                  </a:schemeClr>
                </a:solidFill>
              </a:rPr>
              <a:t>  = internal pressure</a:t>
            </a:r>
          </a:p>
          <a:p>
            <a:r>
              <a:rPr lang="en-US" sz="2200" dirty="0" smtClean="0">
                <a:solidFill>
                  <a:schemeClr val="tx2">
                    <a:lumMod val="75000"/>
                  </a:schemeClr>
                </a:solidFill>
              </a:rPr>
              <a:t>T   = tension </a:t>
            </a:r>
          </a:p>
          <a:p>
            <a:r>
              <a:rPr lang="en-US" sz="2200" dirty="0" smtClean="0">
                <a:solidFill>
                  <a:schemeClr val="tx2">
                    <a:lumMod val="75000"/>
                  </a:schemeClr>
                </a:solidFill>
              </a:rPr>
              <a:t>r </a:t>
            </a:r>
            <a:r>
              <a:rPr lang="el-GR" sz="2200" dirty="0" smtClean="0">
                <a:solidFill>
                  <a:schemeClr val="tx2">
                    <a:lumMod val="75000"/>
                  </a:schemeClr>
                </a:solidFill>
              </a:rPr>
              <a:t>  </a:t>
            </a:r>
            <a:r>
              <a:rPr lang="en-US" sz="2200" dirty="0" smtClean="0">
                <a:solidFill>
                  <a:schemeClr val="tx2">
                    <a:lumMod val="75000"/>
                  </a:schemeClr>
                </a:solidFill>
              </a:rPr>
              <a:t>= radius</a:t>
            </a:r>
          </a:p>
          <a:p>
            <a:r>
              <a:rPr lang="en-US" sz="2200" dirty="0" smtClean="0">
                <a:solidFill>
                  <a:schemeClr val="tx2">
                    <a:lumMod val="75000"/>
                  </a:schemeClr>
                </a:solidFill>
              </a:rPr>
              <a:t>w  = wall</a:t>
            </a:r>
            <a:endParaRPr lang="el-GR" sz="2200" dirty="0" smtClean="0">
              <a:solidFill>
                <a:schemeClr val="tx2">
                  <a:lumMod val="75000"/>
                </a:schemeClr>
              </a:solidFill>
            </a:endParaRPr>
          </a:p>
        </p:txBody>
      </p:sp>
      <p:sp>
        <p:nvSpPr>
          <p:cNvPr id="2" name="Oval 1"/>
          <p:cNvSpPr/>
          <p:nvPr/>
        </p:nvSpPr>
        <p:spPr>
          <a:xfrm>
            <a:off x="5664200" y="4102100"/>
            <a:ext cx="2641600" cy="2044700"/>
          </a:xfrm>
          <a:prstGeom prst="ellipse">
            <a:avLst/>
          </a:prstGeom>
          <a:noFill/>
          <a:ln w="1778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rot="16200000">
            <a:off x="6644640" y="4471924"/>
            <a:ext cx="604520" cy="286512"/>
          </a:xfrm>
          <a:prstGeom prst="rightArrow">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10800000">
            <a:off x="6032500" y="4027424"/>
            <a:ext cx="856488" cy="150876"/>
          </a:xfrm>
          <a:prstGeom prst="rightArrow">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a:off x="6985000" y="4027424"/>
            <a:ext cx="856488" cy="150876"/>
          </a:xfrm>
          <a:prstGeom prst="rightArrow">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6987789" y="4548108"/>
            <a:ext cx="356889" cy="369332"/>
          </a:xfrm>
          <a:prstGeom prst="rect">
            <a:avLst/>
          </a:prstGeom>
          <a:noFill/>
          <a:ln w="25400">
            <a:noFill/>
          </a:ln>
        </p:spPr>
        <p:txBody>
          <a:bodyPr wrap="none" rtlCol="0">
            <a:spAutoFit/>
          </a:bodyPr>
          <a:lstStyle/>
          <a:p>
            <a:pPr algn="ctr"/>
            <a:r>
              <a:rPr lang="en-US" dirty="0" smtClean="0"/>
              <a:t>Pi</a:t>
            </a:r>
          </a:p>
        </p:txBody>
      </p:sp>
      <p:sp>
        <p:nvSpPr>
          <p:cNvPr id="22" name="TextBox 21"/>
          <p:cNvSpPr txBox="1"/>
          <p:nvPr/>
        </p:nvSpPr>
        <p:spPr>
          <a:xfrm>
            <a:off x="7206693" y="3721100"/>
            <a:ext cx="300082" cy="369332"/>
          </a:xfrm>
          <a:prstGeom prst="rect">
            <a:avLst/>
          </a:prstGeom>
          <a:noFill/>
          <a:ln w="25400">
            <a:noFill/>
          </a:ln>
        </p:spPr>
        <p:txBody>
          <a:bodyPr wrap="none" rtlCol="0">
            <a:spAutoFit/>
          </a:bodyPr>
          <a:lstStyle/>
          <a:p>
            <a:pPr algn="ctr"/>
            <a:r>
              <a:rPr lang="en-US" dirty="0" smtClean="0"/>
              <a:t>T</a:t>
            </a:r>
          </a:p>
        </p:txBody>
      </p:sp>
      <p:sp>
        <p:nvSpPr>
          <p:cNvPr id="23" name="TextBox 22"/>
          <p:cNvSpPr txBox="1"/>
          <p:nvPr/>
        </p:nvSpPr>
        <p:spPr>
          <a:xfrm>
            <a:off x="6317693" y="3708400"/>
            <a:ext cx="300082" cy="369332"/>
          </a:xfrm>
          <a:prstGeom prst="rect">
            <a:avLst/>
          </a:prstGeom>
          <a:noFill/>
          <a:ln w="25400">
            <a:noFill/>
          </a:ln>
        </p:spPr>
        <p:txBody>
          <a:bodyPr wrap="none" rtlCol="0">
            <a:spAutoFit/>
          </a:bodyPr>
          <a:lstStyle/>
          <a:p>
            <a:pPr algn="ctr"/>
            <a:r>
              <a:rPr lang="en-US" dirty="0" smtClean="0"/>
              <a:t>T</a:t>
            </a:r>
          </a:p>
        </p:txBody>
      </p:sp>
      <p:cxnSp>
        <p:nvCxnSpPr>
          <p:cNvPr id="28" name="Straight Connector 27"/>
          <p:cNvCxnSpPr/>
          <p:nvPr/>
        </p:nvCxnSpPr>
        <p:spPr>
          <a:xfrm>
            <a:off x="6908800" y="5105400"/>
            <a:ext cx="1320800" cy="1905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7447764" y="5095333"/>
            <a:ext cx="265142" cy="369332"/>
          </a:xfrm>
          <a:prstGeom prst="rect">
            <a:avLst/>
          </a:prstGeom>
          <a:noFill/>
          <a:ln w="25400">
            <a:noFill/>
          </a:ln>
        </p:spPr>
        <p:txBody>
          <a:bodyPr wrap="none" rtlCol="0">
            <a:spAutoFit/>
          </a:bodyPr>
          <a:lstStyle/>
          <a:p>
            <a:pPr algn="ctr"/>
            <a:r>
              <a:rPr lang="en-US" dirty="0"/>
              <a:t>r</a:t>
            </a:r>
            <a:endParaRPr lang="en-US" dirty="0" smtClean="0"/>
          </a:p>
        </p:txBody>
      </p:sp>
      <p:cxnSp>
        <p:nvCxnSpPr>
          <p:cNvPr id="10" name="Straight Connector 9"/>
          <p:cNvCxnSpPr>
            <a:stCxn id="2" idx="2"/>
            <a:endCxn id="2" idx="2"/>
          </p:cNvCxnSpPr>
          <p:nvPr/>
        </p:nvCxnSpPr>
        <p:spPr>
          <a:xfrm>
            <a:off x="5664200" y="5124450"/>
            <a:ext cx="0" cy="0"/>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753100" y="4548108"/>
            <a:ext cx="177800" cy="100092"/>
          </a:xfrm>
          <a:prstGeom prst="line">
            <a:avLst/>
          </a:prstGeom>
          <a:ln w="508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27" name="Picture 26"/>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30" name="TextBox 2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31" name="TextBox 3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90467480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 TextBox"/>
          <p:cNvSpPr txBox="1"/>
          <p:nvPr/>
        </p:nvSpPr>
        <p:spPr>
          <a:xfrm>
            <a:off x="1154172" y="5047270"/>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GENOME  &amp; CLASSICAL CARDIOVASCULAR DISEASE RISK FACTORS</a:t>
            </a:r>
            <a:endParaRPr lang="el-GR" b="1" dirty="0"/>
          </a:p>
        </p:txBody>
      </p:sp>
      <p:sp>
        <p:nvSpPr>
          <p:cNvPr id="22" name="18 - TextBox"/>
          <p:cNvSpPr txBox="1"/>
          <p:nvPr/>
        </p:nvSpPr>
        <p:spPr>
          <a:xfrm>
            <a:off x="1145598" y="4620554"/>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           INFLAMMATION</a:t>
            </a:r>
            <a:endParaRPr lang="el-GR" b="1" dirty="0"/>
          </a:p>
        </p:txBody>
      </p:sp>
      <p:sp>
        <p:nvSpPr>
          <p:cNvPr id="3" name="2 - Στρογγυλεμένο ορθογώνιο"/>
          <p:cNvSpPr/>
          <p:nvPr/>
        </p:nvSpPr>
        <p:spPr>
          <a:xfrm>
            <a:off x="1117936" y="5911680"/>
            <a:ext cx="7806966" cy="648072"/>
          </a:xfrm>
          <a:prstGeom prst="roundRect">
            <a:avLst/>
          </a:prstGeom>
          <a:solidFill>
            <a:srgbClr val="FF6600"/>
          </a:solid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000" b="1" dirty="0" smtClean="0">
                <a:solidFill>
                  <a:schemeClr val="bg1"/>
                </a:solidFill>
              </a:rPr>
              <a:t>Endothelial dysfunction</a:t>
            </a:r>
            <a:endParaRPr lang="el-GR" sz="3000" b="1" dirty="0">
              <a:solidFill>
                <a:schemeClr val="bg1"/>
              </a:solidFill>
            </a:endParaRPr>
          </a:p>
        </p:txBody>
      </p:sp>
      <p:sp>
        <p:nvSpPr>
          <p:cNvPr id="4" name="3 - Βέλος προς τα επάνω"/>
          <p:cNvSpPr/>
          <p:nvPr/>
        </p:nvSpPr>
        <p:spPr>
          <a:xfrm>
            <a:off x="1660346" y="3824816"/>
            <a:ext cx="792088" cy="1296144"/>
          </a:xfrm>
          <a:prstGeom prst="up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l-GR"/>
          </a:p>
        </p:txBody>
      </p:sp>
      <p:pic>
        <p:nvPicPr>
          <p:cNvPr id="40965" name="Picture 5"/>
          <p:cNvPicPr>
            <a:picLocks noChangeAspect="1" noChangeArrowheads="1"/>
          </p:cNvPicPr>
          <p:nvPr/>
        </p:nvPicPr>
        <p:blipFill>
          <a:blip r:embed="rId2" cstate="print"/>
          <a:srcRect/>
          <a:stretch>
            <a:fillRect/>
          </a:stretch>
        </p:blipFill>
        <p:spPr bwMode="auto">
          <a:xfrm>
            <a:off x="3659225" y="2570118"/>
            <a:ext cx="1194902" cy="1146914"/>
          </a:xfrm>
          <a:prstGeom prst="rect">
            <a:avLst/>
          </a:prstGeom>
          <a:noFill/>
          <a:ln w="9525">
            <a:noFill/>
            <a:miter lim="800000"/>
            <a:headEnd/>
            <a:tailEnd/>
          </a:ln>
        </p:spPr>
      </p:pic>
      <p:pic>
        <p:nvPicPr>
          <p:cNvPr id="40966" name="Picture 6"/>
          <p:cNvPicPr>
            <a:picLocks noChangeAspect="1" noChangeArrowheads="1"/>
          </p:cNvPicPr>
          <p:nvPr/>
        </p:nvPicPr>
        <p:blipFill>
          <a:blip r:embed="rId3" cstate="print"/>
          <a:srcRect/>
          <a:stretch>
            <a:fillRect/>
          </a:stretch>
        </p:blipFill>
        <p:spPr bwMode="auto">
          <a:xfrm>
            <a:off x="3701999" y="1304992"/>
            <a:ext cx="1152128" cy="1165224"/>
          </a:xfrm>
          <a:prstGeom prst="rect">
            <a:avLst/>
          </a:prstGeom>
          <a:noFill/>
          <a:ln w="9525">
            <a:noFill/>
            <a:miter lim="800000"/>
            <a:headEnd/>
            <a:tailEnd/>
          </a:ln>
        </p:spPr>
      </p:pic>
      <p:sp>
        <p:nvSpPr>
          <p:cNvPr id="10" name="9 - TextBox"/>
          <p:cNvSpPr txBox="1"/>
          <p:nvPr/>
        </p:nvSpPr>
        <p:spPr>
          <a:xfrm>
            <a:off x="3529699" y="5487850"/>
            <a:ext cx="180020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dirty="0" smtClean="0"/>
              <a:t>Atheromatosis</a:t>
            </a:r>
            <a:endParaRPr lang="el-GR" dirty="0"/>
          </a:p>
        </p:txBody>
      </p:sp>
      <p:sp>
        <p:nvSpPr>
          <p:cNvPr id="8" name="7 - TextBox"/>
          <p:cNvSpPr txBox="1"/>
          <p:nvPr/>
        </p:nvSpPr>
        <p:spPr>
          <a:xfrm>
            <a:off x="1154172" y="5462488"/>
            <a:ext cx="2177853"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smtClean="0"/>
              <a:t>Arterial remodelling</a:t>
            </a:r>
            <a:endParaRPr lang="el-GR" dirty="0"/>
          </a:p>
        </p:txBody>
      </p:sp>
      <p:sp>
        <p:nvSpPr>
          <p:cNvPr id="9" name="8 - Βέλος προς τα επάνω"/>
          <p:cNvSpPr/>
          <p:nvPr/>
        </p:nvSpPr>
        <p:spPr>
          <a:xfrm>
            <a:off x="3902811" y="3824816"/>
            <a:ext cx="792088" cy="1296144"/>
          </a:xfrm>
          <a:prstGeom prst="up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l-GR"/>
          </a:p>
        </p:txBody>
      </p:sp>
      <p:pic>
        <p:nvPicPr>
          <p:cNvPr id="45060" name="Picture 4"/>
          <p:cNvPicPr>
            <a:picLocks noChangeAspect="1" noChangeArrowheads="1"/>
          </p:cNvPicPr>
          <p:nvPr/>
        </p:nvPicPr>
        <p:blipFill>
          <a:blip r:embed="rId4" cstate="print"/>
          <a:srcRect/>
          <a:stretch>
            <a:fillRect/>
          </a:stretch>
        </p:blipFill>
        <p:spPr bwMode="auto">
          <a:xfrm>
            <a:off x="1441412" y="1304992"/>
            <a:ext cx="1246805" cy="1224136"/>
          </a:xfrm>
          <a:prstGeom prst="rect">
            <a:avLst/>
          </a:prstGeom>
          <a:noFill/>
          <a:ln w="9525">
            <a:noFill/>
            <a:miter lim="800000"/>
            <a:headEnd/>
            <a:tailEnd/>
          </a:ln>
        </p:spPr>
      </p:pic>
      <p:pic>
        <p:nvPicPr>
          <p:cNvPr id="45061" name="Picture 5"/>
          <p:cNvPicPr>
            <a:picLocks noChangeAspect="1" noChangeArrowheads="1"/>
          </p:cNvPicPr>
          <p:nvPr/>
        </p:nvPicPr>
        <p:blipFill>
          <a:blip r:embed="rId5" cstate="print"/>
          <a:srcRect/>
          <a:stretch>
            <a:fillRect/>
          </a:stretch>
        </p:blipFill>
        <p:spPr bwMode="auto">
          <a:xfrm>
            <a:off x="1441412" y="2492896"/>
            <a:ext cx="1170806" cy="1204258"/>
          </a:xfrm>
          <a:prstGeom prst="rect">
            <a:avLst/>
          </a:prstGeom>
          <a:noFill/>
          <a:ln w="9525">
            <a:noFill/>
            <a:miter lim="800000"/>
            <a:headEnd/>
            <a:tailEnd/>
          </a:ln>
        </p:spPr>
      </p:pic>
      <p:sp>
        <p:nvSpPr>
          <p:cNvPr id="12" name="11 - TextBox"/>
          <p:cNvSpPr txBox="1"/>
          <p:nvPr/>
        </p:nvSpPr>
        <p:spPr>
          <a:xfrm>
            <a:off x="5548980" y="5461744"/>
            <a:ext cx="1708914"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Arteriosclerosis</a:t>
            </a:r>
            <a:endParaRPr lang="el-GR" dirty="0"/>
          </a:p>
        </p:txBody>
      </p:sp>
      <p:pic>
        <p:nvPicPr>
          <p:cNvPr id="46082" name="Picture 2"/>
          <p:cNvPicPr>
            <a:picLocks noChangeAspect="1" noChangeArrowheads="1"/>
          </p:cNvPicPr>
          <p:nvPr/>
        </p:nvPicPr>
        <p:blipFill>
          <a:blip r:embed="rId6" cstate="print"/>
          <a:srcRect/>
          <a:stretch>
            <a:fillRect/>
          </a:stretch>
        </p:blipFill>
        <p:spPr bwMode="auto">
          <a:xfrm>
            <a:off x="5711100" y="2492896"/>
            <a:ext cx="1358904" cy="1224136"/>
          </a:xfrm>
          <a:prstGeom prst="rect">
            <a:avLst/>
          </a:prstGeom>
          <a:noFill/>
          <a:ln w="9525">
            <a:noFill/>
            <a:miter lim="800000"/>
            <a:headEnd/>
            <a:tailEnd/>
          </a:ln>
        </p:spPr>
      </p:pic>
      <p:pic>
        <p:nvPicPr>
          <p:cNvPr id="46083" name="Picture 3"/>
          <p:cNvPicPr>
            <a:picLocks noChangeAspect="1" noChangeArrowheads="1"/>
          </p:cNvPicPr>
          <p:nvPr/>
        </p:nvPicPr>
        <p:blipFill>
          <a:blip r:embed="rId7" cstate="print"/>
          <a:srcRect/>
          <a:stretch>
            <a:fillRect/>
          </a:stretch>
        </p:blipFill>
        <p:spPr bwMode="auto">
          <a:xfrm>
            <a:off x="5695036" y="1312017"/>
            <a:ext cx="1348690" cy="1217111"/>
          </a:xfrm>
          <a:prstGeom prst="rect">
            <a:avLst/>
          </a:prstGeom>
          <a:noFill/>
          <a:ln w="9525">
            <a:noFill/>
            <a:miter lim="800000"/>
            <a:headEnd/>
            <a:tailEnd/>
          </a:ln>
        </p:spPr>
      </p:pic>
      <p:sp>
        <p:nvSpPr>
          <p:cNvPr id="15" name="14 - Βέλος προς τα επάνω"/>
          <p:cNvSpPr/>
          <p:nvPr/>
        </p:nvSpPr>
        <p:spPr>
          <a:xfrm>
            <a:off x="6000306" y="3824816"/>
            <a:ext cx="792088" cy="1296144"/>
          </a:xfrm>
          <a:prstGeom prst="up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a:p>
        </p:txBody>
      </p:sp>
      <p:sp>
        <p:nvSpPr>
          <p:cNvPr id="16" name="15 - Βέλος προς τα επάνω"/>
          <p:cNvSpPr/>
          <p:nvPr/>
        </p:nvSpPr>
        <p:spPr>
          <a:xfrm>
            <a:off x="253840" y="1268760"/>
            <a:ext cx="864096" cy="5040560"/>
          </a:xfrm>
          <a:prstGeom prst="upArrow">
            <a:avLst>
              <a:gd name="adj1" fmla="val 67690"/>
              <a:gd name="adj2" fmla="val 50000"/>
            </a:avLst>
          </a:prstGeom>
          <a:solidFill>
            <a:schemeClr val="bg2"/>
          </a:solidFill>
          <a:ln>
            <a:solidFill>
              <a:srgbClr val="FF0000"/>
            </a:solidFill>
          </a:ln>
        </p:spPr>
        <p:style>
          <a:lnRef idx="0">
            <a:schemeClr val="accent2"/>
          </a:lnRef>
          <a:fillRef idx="3">
            <a:schemeClr val="accent2"/>
          </a:fillRef>
          <a:effectRef idx="3">
            <a:schemeClr val="accent2"/>
          </a:effectRef>
          <a:fontRef idx="minor">
            <a:schemeClr val="lt1"/>
          </a:fontRef>
        </p:style>
        <p:txBody>
          <a:bodyPr vert="wordArtVert" wrap="square" rtlCol="0" anchor="ctr"/>
          <a:lstStyle/>
          <a:p>
            <a:pPr algn="ctr"/>
            <a:r>
              <a:rPr lang="en-US" sz="3000" b="1" dirty="0" smtClean="0">
                <a:solidFill>
                  <a:schemeClr val="tx1"/>
                </a:solidFill>
              </a:rPr>
              <a:t>AGING</a:t>
            </a:r>
            <a:endParaRPr lang="el-GR" sz="3000" b="1" dirty="0">
              <a:solidFill>
                <a:schemeClr val="tx1"/>
              </a:solidFill>
            </a:endParaRPr>
          </a:p>
        </p:txBody>
      </p:sp>
      <p:sp>
        <p:nvSpPr>
          <p:cNvPr id="20" name="19 - TextBox"/>
          <p:cNvSpPr txBox="1"/>
          <p:nvPr/>
        </p:nvSpPr>
        <p:spPr>
          <a:xfrm>
            <a:off x="6685757" y="6496240"/>
            <a:ext cx="2397222" cy="338554"/>
          </a:xfrm>
          <a:prstGeom prst="rect">
            <a:avLst/>
          </a:prstGeom>
          <a:noFill/>
        </p:spPr>
        <p:txBody>
          <a:bodyPr wrap="square" rtlCol="0">
            <a:spAutoFit/>
          </a:bodyPr>
          <a:lstStyle/>
          <a:p>
            <a:pPr algn="ctr"/>
            <a:r>
              <a:rPr lang="en-US" sz="1600" b="1" dirty="0" smtClean="0"/>
              <a:t>Protogerou A &amp; Karatzi K</a:t>
            </a:r>
            <a:endParaRPr lang="el-GR" sz="1600" b="1" dirty="0"/>
          </a:p>
        </p:txBody>
      </p:sp>
      <p:sp>
        <p:nvSpPr>
          <p:cNvPr id="21" name="11 - TextBox"/>
          <p:cNvSpPr txBox="1"/>
          <p:nvPr/>
        </p:nvSpPr>
        <p:spPr>
          <a:xfrm>
            <a:off x="7400550" y="5453152"/>
            <a:ext cx="1542238" cy="369332"/>
          </a:xfrm>
          <a:prstGeom prst="rect">
            <a:avLst/>
          </a:prstGeom>
          <a:solidFill>
            <a:schemeClr val="accent5"/>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Thrombosis</a:t>
            </a:r>
            <a:endParaRPr lang="el-GR" dirty="0"/>
          </a:p>
        </p:txBody>
      </p:sp>
      <p:sp>
        <p:nvSpPr>
          <p:cNvPr id="23" name="14 - Βέλος προς τα επάνω"/>
          <p:cNvSpPr/>
          <p:nvPr/>
        </p:nvSpPr>
        <p:spPr>
          <a:xfrm>
            <a:off x="7851835" y="3789040"/>
            <a:ext cx="792088" cy="1296144"/>
          </a:xfrm>
          <a:prstGeom prst="upArrow">
            <a:avLst/>
          </a:prstGeom>
          <a:solidFill>
            <a:schemeClr val="accent5"/>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a:p>
        </p:txBody>
      </p:sp>
      <p:sp>
        <p:nvSpPr>
          <p:cNvPr id="24" name="21 - Μισοφέγγαρο"/>
          <p:cNvSpPr/>
          <p:nvPr/>
        </p:nvSpPr>
        <p:spPr>
          <a:xfrm rot="5400000">
            <a:off x="4413427" y="-3116160"/>
            <a:ext cx="1431080" cy="7699186"/>
          </a:xfrm>
          <a:prstGeom prst="moon">
            <a:avLst>
              <a:gd name="adj" fmla="val 65847"/>
            </a:avLst>
          </a:prstGeom>
          <a:solidFill>
            <a:srgbClr val="FF0000"/>
          </a:solidFill>
        </p:spPr>
        <p:style>
          <a:lnRef idx="1">
            <a:schemeClr val="accent6"/>
          </a:lnRef>
          <a:fillRef idx="2">
            <a:schemeClr val="accent6"/>
          </a:fillRef>
          <a:effectRef idx="1">
            <a:schemeClr val="accent6"/>
          </a:effectRef>
          <a:fontRef idx="minor">
            <a:schemeClr val="dk1"/>
          </a:fontRef>
        </p:style>
        <p:txBody>
          <a:bodyPr vert="vert270" rtlCol="0" anchor="ctr"/>
          <a:lstStyle/>
          <a:p>
            <a:pPr algn="ctr"/>
            <a:r>
              <a:rPr lang="en-US" sz="3000" dirty="0" smtClean="0">
                <a:solidFill>
                  <a:schemeClr val="bg1"/>
                </a:solidFill>
              </a:rPr>
              <a:t>Arterial disease</a:t>
            </a:r>
            <a:endParaRPr lang="el-GR" sz="3000" dirty="0">
              <a:solidFill>
                <a:schemeClr val="bg1"/>
              </a:solidFill>
            </a:endParaRPr>
          </a:p>
        </p:txBody>
      </p:sp>
      <p:pic>
        <p:nvPicPr>
          <p:cNvPr id="2" name="Picture 1"/>
          <p:cNvPicPr>
            <a:picLocks noChangeAspect="1"/>
          </p:cNvPicPr>
          <p:nvPr/>
        </p:nvPicPr>
        <p:blipFill>
          <a:blip r:embed="rId8"/>
          <a:stretch>
            <a:fillRect/>
          </a:stretch>
        </p:blipFill>
        <p:spPr>
          <a:xfrm>
            <a:off x="7725348" y="1503402"/>
            <a:ext cx="1090953" cy="817162"/>
          </a:xfrm>
          <a:prstGeom prst="rect">
            <a:avLst/>
          </a:prstGeom>
        </p:spPr>
      </p:pic>
    </p:spTree>
    <p:extLst>
      <p:ext uri="{BB962C8B-B14F-4D97-AF65-F5344CB8AC3E}">
        <p14:creationId xmlns:p14="http://schemas.microsoft.com/office/powerpoint/2010/main" val="3413243178"/>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 TextBox"/>
          <p:cNvSpPr txBox="1"/>
          <p:nvPr/>
        </p:nvSpPr>
        <p:spPr>
          <a:xfrm>
            <a:off x="1154172" y="5047270"/>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GENOME  &amp; CLASSICAL CARDIOVASCULAR DISEASE RISK FACTORS</a:t>
            </a:r>
            <a:endParaRPr lang="el-GR" b="1" dirty="0"/>
          </a:p>
        </p:txBody>
      </p:sp>
      <p:sp>
        <p:nvSpPr>
          <p:cNvPr id="22" name="18 - TextBox"/>
          <p:cNvSpPr txBox="1"/>
          <p:nvPr/>
        </p:nvSpPr>
        <p:spPr>
          <a:xfrm>
            <a:off x="1145598" y="4620554"/>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           INFLAMMATION</a:t>
            </a:r>
            <a:endParaRPr lang="el-GR" b="1" dirty="0"/>
          </a:p>
        </p:txBody>
      </p:sp>
      <p:sp>
        <p:nvSpPr>
          <p:cNvPr id="3" name="2 - Στρογγυλεμένο ορθογώνιο"/>
          <p:cNvSpPr/>
          <p:nvPr/>
        </p:nvSpPr>
        <p:spPr>
          <a:xfrm>
            <a:off x="1117936" y="5911680"/>
            <a:ext cx="7806966" cy="648072"/>
          </a:xfrm>
          <a:prstGeom prst="roundRect">
            <a:avLst/>
          </a:prstGeom>
          <a:solidFill>
            <a:srgbClr val="FF6600"/>
          </a:solid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000" b="1" dirty="0" smtClean="0">
                <a:solidFill>
                  <a:schemeClr val="bg1"/>
                </a:solidFill>
              </a:rPr>
              <a:t>Endothelial dysfunction</a:t>
            </a:r>
            <a:endParaRPr lang="el-GR" sz="3000" b="1" dirty="0">
              <a:solidFill>
                <a:schemeClr val="bg1"/>
              </a:solidFill>
            </a:endParaRPr>
          </a:p>
        </p:txBody>
      </p:sp>
      <p:pic>
        <p:nvPicPr>
          <p:cNvPr id="40965" name="Picture 5"/>
          <p:cNvPicPr>
            <a:picLocks noChangeAspect="1" noChangeArrowheads="1"/>
          </p:cNvPicPr>
          <p:nvPr/>
        </p:nvPicPr>
        <p:blipFill>
          <a:blip r:embed="rId2" cstate="print"/>
          <a:srcRect/>
          <a:stretch>
            <a:fillRect/>
          </a:stretch>
        </p:blipFill>
        <p:spPr bwMode="auto">
          <a:xfrm>
            <a:off x="3659225" y="2570118"/>
            <a:ext cx="1194902" cy="1146914"/>
          </a:xfrm>
          <a:prstGeom prst="rect">
            <a:avLst/>
          </a:prstGeom>
          <a:noFill/>
          <a:ln w="9525">
            <a:noFill/>
            <a:miter lim="800000"/>
            <a:headEnd/>
            <a:tailEnd/>
          </a:ln>
        </p:spPr>
      </p:pic>
      <p:pic>
        <p:nvPicPr>
          <p:cNvPr id="40966" name="Picture 6"/>
          <p:cNvPicPr>
            <a:picLocks noChangeAspect="1" noChangeArrowheads="1"/>
          </p:cNvPicPr>
          <p:nvPr/>
        </p:nvPicPr>
        <p:blipFill>
          <a:blip r:embed="rId3" cstate="print"/>
          <a:srcRect/>
          <a:stretch>
            <a:fillRect/>
          </a:stretch>
        </p:blipFill>
        <p:spPr bwMode="auto">
          <a:xfrm>
            <a:off x="3701999" y="1304992"/>
            <a:ext cx="1152128" cy="1165224"/>
          </a:xfrm>
          <a:prstGeom prst="rect">
            <a:avLst/>
          </a:prstGeom>
          <a:noFill/>
          <a:ln w="9525">
            <a:noFill/>
            <a:miter lim="800000"/>
            <a:headEnd/>
            <a:tailEnd/>
          </a:ln>
        </p:spPr>
      </p:pic>
      <p:sp>
        <p:nvSpPr>
          <p:cNvPr id="10" name="9 - TextBox"/>
          <p:cNvSpPr txBox="1"/>
          <p:nvPr/>
        </p:nvSpPr>
        <p:spPr>
          <a:xfrm>
            <a:off x="3529699" y="5487850"/>
            <a:ext cx="180020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dirty="0" smtClean="0"/>
              <a:t>Atheromatosis</a:t>
            </a:r>
            <a:endParaRPr lang="el-GR" dirty="0"/>
          </a:p>
        </p:txBody>
      </p:sp>
      <p:sp>
        <p:nvSpPr>
          <p:cNvPr id="8" name="7 - TextBox"/>
          <p:cNvSpPr txBox="1"/>
          <p:nvPr/>
        </p:nvSpPr>
        <p:spPr>
          <a:xfrm>
            <a:off x="1154172" y="5462488"/>
            <a:ext cx="2177853"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smtClean="0"/>
              <a:t>Arterial remodelling</a:t>
            </a:r>
            <a:endParaRPr lang="el-GR" dirty="0"/>
          </a:p>
        </p:txBody>
      </p:sp>
      <p:sp>
        <p:nvSpPr>
          <p:cNvPr id="9" name="8 - Βέλος προς τα επάνω"/>
          <p:cNvSpPr/>
          <p:nvPr/>
        </p:nvSpPr>
        <p:spPr>
          <a:xfrm>
            <a:off x="3902811" y="3824816"/>
            <a:ext cx="792088" cy="1296144"/>
          </a:xfrm>
          <a:prstGeom prst="up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l-GR"/>
          </a:p>
        </p:txBody>
      </p:sp>
      <p:sp>
        <p:nvSpPr>
          <p:cNvPr id="12" name="11 - TextBox"/>
          <p:cNvSpPr txBox="1"/>
          <p:nvPr/>
        </p:nvSpPr>
        <p:spPr>
          <a:xfrm>
            <a:off x="5548980" y="5461744"/>
            <a:ext cx="1708914"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Arteriosclerosis</a:t>
            </a:r>
            <a:endParaRPr lang="el-GR" dirty="0"/>
          </a:p>
        </p:txBody>
      </p:sp>
      <p:sp>
        <p:nvSpPr>
          <p:cNvPr id="16" name="15 - Βέλος προς τα επάνω"/>
          <p:cNvSpPr/>
          <p:nvPr/>
        </p:nvSpPr>
        <p:spPr>
          <a:xfrm>
            <a:off x="253840" y="1268760"/>
            <a:ext cx="864096" cy="5040560"/>
          </a:xfrm>
          <a:prstGeom prst="upArrow">
            <a:avLst>
              <a:gd name="adj1" fmla="val 67690"/>
              <a:gd name="adj2" fmla="val 50000"/>
            </a:avLst>
          </a:prstGeom>
          <a:solidFill>
            <a:schemeClr val="bg2"/>
          </a:solidFill>
          <a:ln>
            <a:solidFill>
              <a:srgbClr val="FF0000"/>
            </a:solidFill>
          </a:ln>
        </p:spPr>
        <p:style>
          <a:lnRef idx="0">
            <a:schemeClr val="accent2"/>
          </a:lnRef>
          <a:fillRef idx="3">
            <a:schemeClr val="accent2"/>
          </a:fillRef>
          <a:effectRef idx="3">
            <a:schemeClr val="accent2"/>
          </a:effectRef>
          <a:fontRef idx="minor">
            <a:schemeClr val="lt1"/>
          </a:fontRef>
        </p:style>
        <p:txBody>
          <a:bodyPr vert="wordArtVert" wrap="square" rtlCol="0" anchor="ctr"/>
          <a:lstStyle/>
          <a:p>
            <a:pPr algn="ctr"/>
            <a:r>
              <a:rPr lang="en-US" sz="3000" b="1" dirty="0" smtClean="0">
                <a:solidFill>
                  <a:schemeClr val="tx1"/>
                </a:solidFill>
              </a:rPr>
              <a:t>AGING</a:t>
            </a:r>
            <a:endParaRPr lang="el-GR" sz="3000" b="1" dirty="0">
              <a:solidFill>
                <a:schemeClr val="tx1"/>
              </a:solidFill>
            </a:endParaRPr>
          </a:p>
        </p:txBody>
      </p:sp>
      <p:sp>
        <p:nvSpPr>
          <p:cNvPr id="20" name="19 - TextBox"/>
          <p:cNvSpPr txBox="1"/>
          <p:nvPr/>
        </p:nvSpPr>
        <p:spPr>
          <a:xfrm>
            <a:off x="6685757" y="6496240"/>
            <a:ext cx="2397222" cy="338554"/>
          </a:xfrm>
          <a:prstGeom prst="rect">
            <a:avLst/>
          </a:prstGeom>
          <a:noFill/>
        </p:spPr>
        <p:txBody>
          <a:bodyPr wrap="square" rtlCol="0">
            <a:spAutoFit/>
          </a:bodyPr>
          <a:lstStyle/>
          <a:p>
            <a:pPr algn="ctr"/>
            <a:r>
              <a:rPr lang="en-US" sz="1600" b="1" dirty="0" smtClean="0"/>
              <a:t>Protogerou A &amp; Karatzi K</a:t>
            </a:r>
            <a:endParaRPr lang="el-GR" sz="1600" b="1" dirty="0"/>
          </a:p>
        </p:txBody>
      </p:sp>
      <p:sp>
        <p:nvSpPr>
          <p:cNvPr id="21" name="11 - TextBox"/>
          <p:cNvSpPr txBox="1"/>
          <p:nvPr/>
        </p:nvSpPr>
        <p:spPr>
          <a:xfrm>
            <a:off x="7400550" y="5453152"/>
            <a:ext cx="1542238" cy="369332"/>
          </a:xfrm>
          <a:prstGeom prst="rect">
            <a:avLst/>
          </a:prstGeom>
          <a:solidFill>
            <a:schemeClr val="accent5"/>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Thrombosis</a:t>
            </a:r>
            <a:endParaRPr lang="el-GR" dirty="0"/>
          </a:p>
        </p:txBody>
      </p:sp>
      <p:sp>
        <p:nvSpPr>
          <p:cNvPr id="24" name="21 - Μισοφέγγαρο"/>
          <p:cNvSpPr/>
          <p:nvPr/>
        </p:nvSpPr>
        <p:spPr>
          <a:xfrm rot="5400000">
            <a:off x="4413427" y="-3116160"/>
            <a:ext cx="1431080" cy="7699186"/>
          </a:xfrm>
          <a:prstGeom prst="moon">
            <a:avLst>
              <a:gd name="adj" fmla="val 65847"/>
            </a:avLst>
          </a:prstGeom>
          <a:solidFill>
            <a:srgbClr val="FF0000"/>
          </a:solidFill>
        </p:spPr>
        <p:style>
          <a:lnRef idx="1">
            <a:schemeClr val="accent6"/>
          </a:lnRef>
          <a:fillRef idx="2">
            <a:schemeClr val="accent6"/>
          </a:fillRef>
          <a:effectRef idx="1">
            <a:schemeClr val="accent6"/>
          </a:effectRef>
          <a:fontRef idx="minor">
            <a:schemeClr val="dk1"/>
          </a:fontRef>
        </p:style>
        <p:txBody>
          <a:bodyPr vert="vert270" rtlCol="0" anchor="ctr"/>
          <a:lstStyle/>
          <a:p>
            <a:pPr algn="ctr"/>
            <a:r>
              <a:rPr lang="en-US" sz="3000" dirty="0" smtClean="0">
                <a:solidFill>
                  <a:schemeClr val="bg1"/>
                </a:solidFill>
              </a:rPr>
              <a:t>Arterial disease</a:t>
            </a:r>
            <a:endParaRPr lang="el-GR" sz="3000" dirty="0">
              <a:solidFill>
                <a:schemeClr val="bg1"/>
              </a:solidFill>
            </a:endParaRPr>
          </a:p>
        </p:txBody>
      </p:sp>
      <p:sp>
        <p:nvSpPr>
          <p:cNvPr id="18" name="TextBox 17"/>
          <p:cNvSpPr txBox="1"/>
          <p:nvPr/>
        </p:nvSpPr>
        <p:spPr>
          <a:xfrm>
            <a:off x="5114040" y="2354674"/>
            <a:ext cx="3865699" cy="430887"/>
          </a:xfrm>
          <a:prstGeom prst="rect">
            <a:avLst/>
          </a:prstGeom>
          <a:noFill/>
        </p:spPr>
        <p:txBody>
          <a:bodyPr wrap="none" rtlCol="0">
            <a:spAutoFit/>
          </a:bodyPr>
          <a:lstStyle/>
          <a:p>
            <a:r>
              <a:rPr lang="en-US" sz="2200" dirty="0">
                <a:solidFill>
                  <a:schemeClr val="tx2">
                    <a:lumMod val="50000"/>
                  </a:schemeClr>
                </a:solidFill>
              </a:rPr>
              <a:t>a</a:t>
            </a:r>
            <a:r>
              <a:rPr lang="en-US" sz="2200" dirty="0" smtClean="0">
                <a:solidFill>
                  <a:schemeClr val="tx2">
                    <a:lumMod val="50000"/>
                  </a:schemeClr>
                </a:solidFill>
              </a:rPr>
              <a:t>theromatosis</a:t>
            </a:r>
            <a:r>
              <a:rPr lang="el-GR" sz="2200" dirty="0" smtClean="0">
                <a:solidFill>
                  <a:schemeClr val="tx2">
                    <a:lumMod val="50000"/>
                  </a:schemeClr>
                </a:solidFill>
              </a:rPr>
              <a:t> - αθηρωμάτωση</a:t>
            </a:r>
            <a:endParaRPr lang="en-US" sz="2200" dirty="0">
              <a:solidFill>
                <a:schemeClr val="tx2">
                  <a:lumMod val="50000"/>
                </a:schemeClr>
              </a:solidFill>
            </a:endParaRPr>
          </a:p>
        </p:txBody>
      </p:sp>
    </p:spTree>
    <p:extLst>
      <p:ext uri="{BB962C8B-B14F-4D97-AF65-F5344CB8AC3E}">
        <p14:creationId xmlns:p14="http://schemas.microsoft.com/office/powerpoint/2010/main" val="151033636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76" y="2143720"/>
            <a:ext cx="4214972" cy="324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910" y="2143720"/>
            <a:ext cx="4712947" cy="324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4" name="TextBox 13"/>
          <p:cNvSpPr txBox="1"/>
          <p:nvPr/>
        </p:nvSpPr>
        <p:spPr>
          <a:xfrm>
            <a:off x="241466" y="1356153"/>
            <a:ext cx="8712034" cy="461665"/>
          </a:xfrm>
          <a:prstGeom prst="rect">
            <a:avLst/>
          </a:prstGeom>
          <a:noFill/>
        </p:spPr>
        <p:txBody>
          <a:bodyPr wrap="square" rtlCol="0">
            <a:spAutoFit/>
          </a:bodyPr>
          <a:lstStyle/>
          <a:p>
            <a:r>
              <a:rPr lang="el-GR" sz="2400" dirty="0" smtClean="0">
                <a:solidFill>
                  <a:schemeClr val="tx2">
                    <a:lumMod val="75000"/>
                  </a:schemeClr>
                </a:solidFill>
              </a:rPr>
              <a:t>Αθηρωμάτωση</a:t>
            </a:r>
            <a:endParaRPr lang="el-GR" sz="2200" dirty="0" smtClean="0">
              <a:solidFill>
                <a:schemeClr val="tx2">
                  <a:lumMod val="75000"/>
                </a:schemeClr>
              </a:solidFill>
            </a:endParaRPr>
          </a:p>
        </p:txBody>
      </p:sp>
      <p:cxnSp>
        <p:nvCxnSpPr>
          <p:cNvPr id="13" name="Straight Connector 12"/>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7" name="Picture 16"/>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9" name="TextBox 18"/>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3595755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Untitle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8" y="2611438"/>
            <a:ext cx="8496300" cy="274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Line 3"/>
          <p:cNvSpPr>
            <a:spLocks noChangeShapeType="1"/>
          </p:cNvSpPr>
          <p:nvPr/>
        </p:nvSpPr>
        <p:spPr bwMode="auto">
          <a:xfrm>
            <a:off x="3509963" y="5497513"/>
            <a:ext cx="4659312" cy="0"/>
          </a:xfrm>
          <a:prstGeom prst="line">
            <a:avLst/>
          </a:prstGeom>
          <a:noFill/>
          <a:ln w="57150">
            <a:solidFill>
              <a:srgbClr val="003257"/>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4836" name="Text Box 4"/>
          <p:cNvSpPr txBox="1">
            <a:spLocks noChangeArrowheads="1"/>
          </p:cNvSpPr>
          <p:nvPr/>
        </p:nvSpPr>
        <p:spPr bwMode="auto">
          <a:xfrm>
            <a:off x="368300" y="1931988"/>
            <a:ext cx="1357313" cy="533400"/>
          </a:xfrm>
          <a:prstGeom prst="rect">
            <a:avLst/>
          </a:prstGeom>
          <a:noFill/>
          <a:ln w="9525">
            <a:noFill/>
            <a:miter lim="800000"/>
            <a:headEnd/>
            <a:tailEnd/>
          </a:ln>
          <a:effectLst/>
        </p:spPr>
        <p:txBody>
          <a:bodyPr wrap="none">
            <a:spAutoFit/>
          </a:bodyPr>
          <a:lstStyle/>
          <a:p>
            <a:pPr algn="ctr" eaLnBrk="0" hangingPunct="0">
              <a:lnSpc>
                <a:spcPct val="90000"/>
              </a:lnSpc>
              <a:defRPr/>
            </a:pPr>
            <a:r>
              <a:rPr lang="en-US" sz="1600" b="1">
                <a:solidFill>
                  <a:srgbClr val="003257"/>
                </a:solidFill>
                <a:ea typeface="+mn-ea"/>
                <a:cs typeface="Arial" charset="0"/>
              </a:rPr>
              <a:t>Endothelial</a:t>
            </a:r>
            <a:endParaRPr lang="en-US" sz="1600" b="1">
              <a:solidFill>
                <a:srgbClr val="003257"/>
              </a:solidFill>
              <a:effectLst>
                <a:outerShdw blurRad="38100" dist="38100" dir="2700000" algn="tl">
                  <a:srgbClr val="C0C0C0"/>
                </a:outerShdw>
              </a:effectLst>
              <a:ea typeface="+mn-ea"/>
              <a:cs typeface="Arial" charset="0"/>
            </a:endParaRPr>
          </a:p>
          <a:p>
            <a:pPr algn="ctr" eaLnBrk="0" hangingPunct="0">
              <a:lnSpc>
                <a:spcPct val="90000"/>
              </a:lnSpc>
              <a:defRPr/>
            </a:pPr>
            <a:r>
              <a:rPr lang="en-US" sz="1600" b="1">
                <a:solidFill>
                  <a:srgbClr val="003257"/>
                </a:solidFill>
                <a:ea typeface="+mn-ea"/>
                <a:cs typeface="Arial" charset="0"/>
              </a:rPr>
              <a:t>Dysfunction</a:t>
            </a:r>
            <a:endParaRPr lang="en-US" sz="1600" b="1">
              <a:solidFill>
                <a:srgbClr val="003257"/>
              </a:solidFill>
              <a:effectLst>
                <a:outerShdw blurRad="38100" dist="38100" dir="2700000" algn="tl">
                  <a:srgbClr val="C0C0C0"/>
                </a:outerShdw>
              </a:effectLst>
              <a:ea typeface="+mn-ea"/>
              <a:cs typeface="Arial" charset="0"/>
            </a:endParaRPr>
          </a:p>
        </p:txBody>
      </p:sp>
      <p:sp>
        <p:nvSpPr>
          <p:cNvPr id="504837" name="Text Box 5"/>
          <p:cNvSpPr txBox="1">
            <a:spLocks noChangeArrowheads="1"/>
          </p:cNvSpPr>
          <p:nvPr/>
        </p:nvSpPr>
        <p:spPr bwMode="auto">
          <a:xfrm>
            <a:off x="1855788" y="1931988"/>
            <a:ext cx="804862" cy="533400"/>
          </a:xfrm>
          <a:prstGeom prst="rect">
            <a:avLst/>
          </a:prstGeom>
          <a:noFill/>
          <a:ln w="9525">
            <a:noFill/>
            <a:miter lim="800000"/>
            <a:headEnd/>
            <a:tailEnd/>
          </a:ln>
          <a:effectLst/>
        </p:spPr>
        <p:txBody>
          <a:bodyPr wrap="none">
            <a:spAutoFit/>
          </a:bodyPr>
          <a:lstStyle/>
          <a:p>
            <a:pPr algn="ctr" eaLnBrk="0" hangingPunct="0">
              <a:lnSpc>
                <a:spcPct val="90000"/>
              </a:lnSpc>
              <a:defRPr/>
            </a:pPr>
            <a:r>
              <a:rPr lang="en-US" sz="1600" b="1">
                <a:solidFill>
                  <a:srgbClr val="003257"/>
                </a:solidFill>
                <a:ea typeface="+mn-ea"/>
                <a:cs typeface="Arial" charset="0"/>
              </a:rPr>
              <a:t>Fatty</a:t>
            </a:r>
            <a:endParaRPr lang="en-US" sz="1600" b="1">
              <a:solidFill>
                <a:srgbClr val="003257"/>
              </a:solidFill>
              <a:effectLst>
                <a:outerShdw blurRad="38100" dist="38100" dir="2700000" algn="tl">
                  <a:srgbClr val="C0C0C0"/>
                </a:outerShdw>
              </a:effectLst>
              <a:ea typeface="+mn-ea"/>
              <a:cs typeface="Arial" charset="0"/>
            </a:endParaRPr>
          </a:p>
          <a:p>
            <a:pPr algn="ctr" eaLnBrk="0" hangingPunct="0">
              <a:lnSpc>
                <a:spcPct val="90000"/>
              </a:lnSpc>
              <a:defRPr/>
            </a:pPr>
            <a:r>
              <a:rPr lang="en-US" sz="1600" b="1">
                <a:solidFill>
                  <a:srgbClr val="003257"/>
                </a:solidFill>
                <a:ea typeface="+mn-ea"/>
                <a:cs typeface="Arial" charset="0"/>
              </a:rPr>
              <a:t>Streak</a:t>
            </a:r>
            <a:endParaRPr lang="en-US" sz="1600" b="1">
              <a:solidFill>
                <a:srgbClr val="003257"/>
              </a:solidFill>
              <a:effectLst>
                <a:outerShdw blurRad="38100" dist="38100" dir="2700000" algn="tl">
                  <a:srgbClr val="C0C0C0"/>
                </a:outerShdw>
              </a:effectLst>
              <a:ea typeface="+mn-ea"/>
              <a:cs typeface="Arial" charset="0"/>
            </a:endParaRPr>
          </a:p>
        </p:txBody>
      </p:sp>
      <p:sp>
        <p:nvSpPr>
          <p:cNvPr id="35845" name="Text Box 6"/>
          <p:cNvSpPr txBox="1">
            <a:spLocks noChangeArrowheads="1"/>
          </p:cNvSpPr>
          <p:nvPr/>
        </p:nvSpPr>
        <p:spPr bwMode="auto">
          <a:xfrm>
            <a:off x="2936875" y="1931988"/>
            <a:ext cx="13938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600" b="1">
                <a:solidFill>
                  <a:srgbClr val="003257"/>
                </a:solidFill>
              </a:rPr>
              <a:t>Intermediate</a:t>
            </a:r>
          </a:p>
          <a:p>
            <a:pPr algn="ctr">
              <a:lnSpc>
                <a:spcPct val="90000"/>
              </a:lnSpc>
            </a:pPr>
            <a:r>
              <a:rPr lang="en-US" sz="1600" b="1">
                <a:solidFill>
                  <a:srgbClr val="003257"/>
                </a:solidFill>
              </a:rPr>
              <a:t>Lesion</a:t>
            </a:r>
          </a:p>
        </p:txBody>
      </p:sp>
      <p:sp>
        <p:nvSpPr>
          <p:cNvPr id="35846" name="Text Box 7"/>
          <p:cNvSpPr txBox="1">
            <a:spLocks noChangeArrowheads="1"/>
          </p:cNvSpPr>
          <p:nvPr/>
        </p:nvSpPr>
        <p:spPr bwMode="auto">
          <a:xfrm>
            <a:off x="4376738" y="2152650"/>
            <a:ext cx="113188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600" b="1">
                <a:solidFill>
                  <a:srgbClr val="003257"/>
                </a:solidFill>
              </a:rPr>
              <a:t>Atheroma</a:t>
            </a:r>
          </a:p>
        </p:txBody>
      </p:sp>
      <p:sp>
        <p:nvSpPr>
          <p:cNvPr id="35847" name="Text Box 8"/>
          <p:cNvSpPr txBox="1">
            <a:spLocks noChangeArrowheads="1"/>
          </p:cNvSpPr>
          <p:nvPr/>
        </p:nvSpPr>
        <p:spPr bwMode="auto">
          <a:xfrm>
            <a:off x="5780088" y="1931988"/>
            <a:ext cx="92868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600" b="1">
                <a:solidFill>
                  <a:srgbClr val="003257"/>
                </a:solidFill>
              </a:rPr>
              <a:t>Fibrous</a:t>
            </a:r>
          </a:p>
          <a:p>
            <a:pPr algn="ctr">
              <a:lnSpc>
                <a:spcPct val="90000"/>
              </a:lnSpc>
            </a:pPr>
            <a:r>
              <a:rPr lang="en-US" sz="1600" b="1">
                <a:solidFill>
                  <a:srgbClr val="003257"/>
                </a:solidFill>
              </a:rPr>
              <a:t>Plaque</a:t>
            </a:r>
          </a:p>
        </p:txBody>
      </p:sp>
      <p:sp>
        <p:nvSpPr>
          <p:cNvPr id="35848" name="Text Box 9"/>
          <p:cNvSpPr txBox="1">
            <a:spLocks noChangeArrowheads="1"/>
          </p:cNvSpPr>
          <p:nvPr/>
        </p:nvSpPr>
        <p:spPr bwMode="auto">
          <a:xfrm>
            <a:off x="6743700" y="1931988"/>
            <a:ext cx="16732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600" b="1">
                <a:solidFill>
                  <a:srgbClr val="003257"/>
                </a:solidFill>
              </a:rPr>
              <a:t>Complicated</a:t>
            </a:r>
          </a:p>
          <a:p>
            <a:pPr algn="ctr">
              <a:lnSpc>
                <a:spcPct val="90000"/>
              </a:lnSpc>
            </a:pPr>
            <a:r>
              <a:rPr lang="en-US" sz="1600" b="1">
                <a:solidFill>
                  <a:srgbClr val="003257"/>
                </a:solidFill>
              </a:rPr>
              <a:t>Lesion/Rupture</a:t>
            </a:r>
          </a:p>
        </p:txBody>
      </p:sp>
      <p:sp>
        <p:nvSpPr>
          <p:cNvPr id="35849" name="Text Box 10"/>
          <p:cNvSpPr txBox="1">
            <a:spLocks noChangeArrowheads="1"/>
          </p:cNvSpPr>
          <p:nvPr/>
        </p:nvSpPr>
        <p:spPr bwMode="auto">
          <a:xfrm>
            <a:off x="385763" y="5308600"/>
            <a:ext cx="3352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800" b="1">
                <a:solidFill>
                  <a:srgbClr val="003257"/>
                </a:solidFill>
              </a:rPr>
              <a:t>Endothelial Dysfunction</a:t>
            </a:r>
            <a:endParaRPr lang="en-US" sz="3600">
              <a:solidFill>
                <a:srgbClr val="003257"/>
              </a:solidFill>
            </a:endParaRPr>
          </a:p>
        </p:txBody>
      </p:sp>
      <p:sp>
        <p:nvSpPr>
          <p:cNvPr id="35850" name="Rectangle 11"/>
          <p:cNvSpPr>
            <a:spLocks noChangeArrowheads="1"/>
          </p:cNvSpPr>
          <p:nvPr/>
        </p:nvSpPr>
        <p:spPr bwMode="auto">
          <a:xfrm>
            <a:off x="439738" y="5776913"/>
            <a:ext cx="2536825" cy="371475"/>
          </a:xfrm>
          <a:prstGeom prst="rect">
            <a:avLst/>
          </a:prstGeom>
          <a:solidFill>
            <a:srgbClr val="003257"/>
          </a:solidFill>
          <a:ln w="9525">
            <a:solidFill>
              <a:schemeClr val="tx1"/>
            </a:solidFill>
            <a:miter lim="800000"/>
            <a:headEnd/>
            <a:tailEnd/>
          </a:ln>
        </p:spPr>
        <p:txBody>
          <a:bodyPr wrap="none" anchor="ctr"/>
          <a:lstStyle/>
          <a:p>
            <a:endParaRPr lang="en-US"/>
          </a:p>
        </p:txBody>
      </p:sp>
      <p:sp>
        <p:nvSpPr>
          <p:cNvPr id="35851" name="Rectangle 12"/>
          <p:cNvSpPr>
            <a:spLocks noChangeArrowheads="1"/>
          </p:cNvSpPr>
          <p:nvPr/>
        </p:nvSpPr>
        <p:spPr bwMode="auto">
          <a:xfrm>
            <a:off x="3046413" y="5776913"/>
            <a:ext cx="2536825" cy="371475"/>
          </a:xfrm>
          <a:prstGeom prst="rect">
            <a:avLst/>
          </a:prstGeom>
          <a:solidFill>
            <a:srgbClr val="003257"/>
          </a:solidFill>
          <a:ln w="9525">
            <a:solidFill>
              <a:schemeClr val="tx1"/>
            </a:solidFill>
            <a:miter lim="800000"/>
            <a:headEnd/>
            <a:tailEnd/>
          </a:ln>
        </p:spPr>
        <p:txBody>
          <a:bodyPr wrap="none" anchor="ctr"/>
          <a:lstStyle/>
          <a:p>
            <a:endParaRPr lang="en-US"/>
          </a:p>
        </p:txBody>
      </p:sp>
      <p:sp>
        <p:nvSpPr>
          <p:cNvPr id="35852" name="Rectangle 13"/>
          <p:cNvSpPr>
            <a:spLocks noChangeArrowheads="1"/>
          </p:cNvSpPr>
          <p:nvPr/>
        </p:nvSpPr>
        <p:spPr bwMode="auto">
          <a:xfrm>
            <a:off x="5651500" y="5776913"/>
            <a:ext cx="2593975" cy="371475"/>
          </a:xfrm>
          <a:prstGeom prst="rect">
            <a:avLst/>
          </a:prstGeom>
          <a:solidFill>
            <a:srgbClr val="003257"/>
          </a:solidFill>
          <a:ln w="9525">
            <a:solidFill>
              <a:schemeClr val="tx1"/>
            </a:solidFill>
            <a:miter lim="800000"/>
            <a:headEnd/>
            <a:tailEnd/>
          </a:ln>
        </p:spPr>
        <p:txBody>
          <a:bodyPr wrap="none" anchor="ctr"/>
          <a:lstStyle/>
          <a:p>
            <a:endParaRPr lang="en-US"/>
          </a:p>
        </p:txBody>
      </p:sp>
      <p:sp>
        <p:nvSpPr>
          <p:cNvPr id="35853" name="Text Box 14"/>
          <p:cNvSpPr txBox="1">
            <a:spLocks noChangeArrowheads="1"/>
          </p:cNvSpPr>
          <p:nvPr/>
        </p:nvSpPr>
        <p:spPr bwMode="auto">
          <a:xfrm>
            <a:off x="792163" y="5792788"/>
            <a:ext cx="1998662"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700" b="1">
                <a:solidFill>
                  <a:schemeClr val="bg1"/>
                </a:solidFill>
              </a:rPr>
              <a:t>From first decade</a:t>
            </a:r>
          </a:p>
        </p:txBody>
      </p:sp>
      <p:sp>
        <p:nvSpPr>
          <p:cNvPr id="35854" name="Text Box 15"/>
          <p:cNvSpPr txBox="1">
            <a:spLocks noChangeArrowheads="1"/>
          </p:cNvSpPr>
          <p:nvPr/>
        </p:nvSpPr>
        <p:spPr bwMode="auto">
          <a:xfrm>
            <a:off x="3279775" y="5792788"/>
            <a:ext cx="2070100"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700" b="1">
                <a:solidFill>
                  <a:schemeClr val="bg1"/>
                </a:solidFill>
              </a:rPr>
              <a:t>From third decade</a:t>
            </a:r>
          </a:p>
        </p:txBody>
      </p:sp>
      <p:sp>
        <p:nvSpPr>
          <p:cNvPr id="35855" name="Text Box 16"/>
          <p:cNvSpPr txBox="1">
            <a:spLocks noChangeArrowheads="1"/>
          </p:cNvSpPr>
          <p:nvPr/>
        </p:nvSpPr>
        <p:spPr bwMode="auto">
          <a:xfrm>
            <a:off x="5856288" y="5792788"/>
            <a:ext cx="221297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700" b="1">
                <a:solidFill>
                  <a:schemeClr val="bg1"/>
                </a:solidFill>
              </a:rPr>
              <a:t>From fourth decade</a:t>
            </a:r>
          </a:p>
        </p:txBody>
      </p:sp>
      <p:sp>
        <p:nvSpPr>
          <p:cNvPr id="35856" name="Text Box 17"/>
          <p:cNvSpPr txBox="1">
            <a:spLocks noChangeArrowheads="1"/>
          </p:cNvSpPr>
          <p:nvPr/>
        </p:nvSpPr>
        <p:spPr bwMode="auto">
          <a:xfrm>
            <a:off x="5529791" y="1117604"/>
            <a:ext cx="3627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000" dirty="0"/>
              <a:t>Adapted from </a:t>
            </a:r>
            <a:r>
              <a:rPr lang="en-US" sz="1000" dirty="0" err="1"/>
              <a:t>Stary</a:t>
            </a:r>
            <a:r>
              <a:rPr lang="en-US" sz="1000" dirty="0"/>
              <a:t> HC et al. </a:t>
            </a:r>
            <a:r>
              <a:rPr lang="en-US" sz="1000" i="1" dirty="0"/>
              <a:t>Circulation</a:t>
            </a:r>
            <a:r>
              <a:rPr lang="en-US" sz="1000" dirty="0"/>
              <a:t>. 1995;92:1355-1374.</a:t>
            </a:r>
          </a:p>
        </p:txBody>
      </p:sp>
      <p:sp>
        <p:nvSpPr>
          <p:cNvPr id="35857" name="Rectangle 18"/>
          <p:cNvSpPr>
            <a:spLocks noChangeArrowheads="1"/>
          </p:cNvSpPr>
          <p:nvPr/>
        </p:nvSpPr>
        <p:spPr bwMode="auto">
          <a:xfrm>
            <a:off x="609600" y="1676400"/>
            <a:ext cx="2362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858" name="Text Box 19"/>
          <p:cNvSpPr txBox="1">
            <a:spLocks noChangeArrowheads="1"/>
          </p:cNvSpPr>
          <p:nvPr/>
        </p:nvSpPr>
        <p:spPr bwMode="auto">
          <a:xfrm>
            <a:off x="431801" y="6243578"/>
            <a:ext cx="85550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b="1" dirty="0">
                <a:solidFill>
                  <a:schemeClr val="tx2">
                    <a:lumMod val="75000"/>
                  </a:schemeClr>
                </a:solidFill>
                <a:latin typeface="+mj-lt"/>
              </a:rPr>
              <a:t>Atherosclerosis is a chronic disease </a:t>
            </a:r>
            <a:r>
              <a:rPr lang="en-US" sz="2000" b="1" dirty="0" smtClean="0">
                <a:solidFill>
                  <a:schemeClr val="tx2">
                    <a:lumMod val="75000"/>
                  </a:schemeClr>
                </a:solidFill>
                <a:latin typeface="+mj-lt"/>
              </a:rPr>
              <a:t>that progress </a:t>
            </a:r>
            <a:r>
              <a:rPr lang="en-US" sz="2000" b="1" dirty="0">
                <a:solidFill>
                  <a:schemeClr val="tx2">
                    <a:lumMod val="75000"/>
                  </a:schemeClr>
                </a:solidFill>
                <a:latin typeface="+mj-lt"/>
              </a:rPr>
              <a:t>silently over many years</a:t>
            </a:r>
          </a:p>
        </p:txBody>
      </p:sp>
      <p:sp>
        <p:nvSpPr>
          <p:cNvPr id="35859" name="Line 20"/>
          <p:cNvSpPr>
            <a:spLocks noChangeShapeType="1"/>
          </p:cNvSpPr>
          <p:nvPr/>
        </p:nvSpPr>
        <p:spPr bwMode="auto">
          <a:xfrm>
            <a:off x="1749425" y="2162175"/>
            <a:ext cx="0" cy="31099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0" name="Line 21"/>
          <p:cNvSpPr>
            <a:spLocks noChangeShapeType="1"/>
          </p:cNvSpPr>
          <p:nvPr/>
        </p:nvSpPr>
        <p:spPr bwMode="auto">
          <a:xfrm>
            <a:off x="4284663" y="2162175"/>
            <a:ext cx="0" cy="31099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1" name="Line 22"/>
          <p:cNvSpPr>
            <a:spLocks noChangeShapeType="1"/>
          </p:cNvSpPr>
          <p:nvPr/>
        </p:nvSpPr>
        <p:spPr bwMode="auto">
          <a:xfrm>
            <a:off x="5551488" y="2162175"/>
            <a:ext cx="0" cy="31099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2" name="Line 23"/>
          <p:cNvSpPr>
            <a:spLocks noChangeShapeType="1"/>
          </p:cNvSpPr>
          <p:nvPr/>
        </p:nvSpPr>
        <p:spPr bwMode="auto">
          <a:xfrm>
            <a:off x="6761163" y="2162175"/>
            <a:ext cx="0" cy="31099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3" name="Oval 24"/>
          <p:cNvSpPr>
            <a:spLocks noChangeArrowheads="1"/>
          </p:cNvSpPr>
          <p:nvPr/>
        </p:nvSpPr>
        <p:spPr bwMode="auto">
          <a:xfrm>
            <a:off x="1922463" y="4638675"/>
            <a:ext cx="114300"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4" name="Oval 25"/>
          <p:cNvSpPr>
            <a:spLocks noChangeArrowheads="1"/>
          </p:cNvSpPr>
          <p:nvPr/>
        </p:nvSpPr>
        <p:spPr bwMode="auto">
          <a:xfrm>
            <a:off x="2095500" y="4638675"/>
            <a:ext cx="114300"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5" name="Oval 26"/>
          <p:cNvSpPr>
            <a:spLocks noChangeArrowheads="1"/>
          </p:cNvSpPr>
          <p:nvPr/>
        </p:nvSpPr>
        <p:spPr bwMode="auto">
          <a:xfrm>
            <a:off x="2441575" y="4638675"/>
            <a:ext cx="114300"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6" name="Oval 27"/>
          <p:cNvSpPr>
            <a:spLocks noChangeArrowheads="1"/>
          </p:cNvSpPr>
          <p:nvPr/>
        </p:nvSpPr>
        <p:spPr bwMode="auto">
          <a:xfrm>
            <a:off x="2555875" y="4581525"/>
            <a:ext cx="114300"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7" name="Oval 28"/>
          <p:cNvSpPr>
            <a:spLocks noChangeArrowheads="1"/>
          </p:cNvSpPr>
          <p:nvPr/>
        </p:nvSpPr>
        <p:spPr bwMode="auto">
          <a:xfrm>
            <a:off x="2671763" y="4638675"/>
            <a:ext cx="114300"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8" name="Oval 29"/>
          <p:cNvSpPr>
            <a:spLocks noChangeArrowheads="1"/>
          </p:cNvSpPr>
          <p:nvPr/>
        </p:nvSpPr>
        <p:spPr bwMode="auto">
          <a:xfrm>
            <a:off x="2787650" y="4581525"/>
            <a:ext cx="114300"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9" name="Oval 30"/>
          <p:cNvSpPr>
            <a:spLocks noChangeArrowheads="1"/>
          </p:cNvSpPr>
          <p:nvPr/>
        </p:nvSpPr>
        <p:spPr bwMode="auto">
          <a:xfrm>
            <a:off x="2268538" y="4638675"/>
            <a:ext cx="114300"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70" name="Oval 31"/>
          <p:cNvSpPr>
            <a:spLocks noChangeArrowheads="1"/>
          </p:cNvSpPr>
          <p:nvPr/>
        </p:nvSpPr>
        <p:spPr bwMode="auto">
          <a:xfrm>
            <a:off x="3016250" y="4638675"/>
            <a:ext cx="114300"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71" name="Oval 32"/>
          <p:cNvSpPr>
            <a:spLocks noChangeArrowheads="1"/>
          </p:cNvSpPr>
          <p:nvPr/>
        </p:nvSpPr>
        <p:spPr bwMode="auto">
          <a:xfrm>
            <a:off x="3305175" y="4524375"/>
            <a:ext cx="114300"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72" name="Oval 33"/>
          <p:cNvSpPr>
            <a:spLocks noChangeArrowheads="1"/>
          </p:cNvSpPr>
          <p:nvPr/>
        </p:nvSpPr>
        <p:spPr bwMode="auto">
          <a:xfrm>
            <a:off x="3765550" y="4579938"/>
            <a:ext cx="114300"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73" name="Oval 34"/>
          <p:cNvSpPr>
            <a:spLocks noChangeArrowheads="1"/>
          </p:cNvSpPr>
          <p:nvPr/>
        </p:nvSpPr>
        <p:spPr bwMode="auto">
          <a:xfrm>
            <a:off x="3879850" y="4522788"/>
            <a:ext cx="114300"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spcBef>
                <a:spcPct val="30000"/>
              </a:spcBef>
            </a:pPr>
            <a:endParaRPr lang="en-US" sz="1000" b="1"/>
          </a:p>
        </p:txBody>
      </p:sp>
      <p:sp>
        <p:nvSpPr>
          <p:cNvPr id="35874" name="Oval 35"/>
          <p:cNvSpPr>
            <a:spLocks noChangeArrowheads="1"/>
          </p:cNvSpPr>
          <p:nvPr/>
        </p:nvSpPr>
        <p:spPr bwMode="auto">
          <a:xfrm>
            <a:off x="3995738" y="4579938"/>
            <a:ext cx="114300"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75" name="Oval 36"/>
          <p:cNvSpPr>
            <a:spLocks noChangeArrowheads="1"/>
          </p:cNvSpPr>
          <p:nvPr/>
        </p:nvSpPr>
        <p:spPr bwMode="auto">
          <a:xfrm>
            <a:off x="4111625" y="4522788"/>
            <a:ext cx="114300"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76" name="Oval 37"/>
          <p:cNvSpPr>
            <a:spLocks noChangeArrowheads="1"/>
          </p:cNvSpPr>
          <p:nvPr/>
        </p:nvSpPr>
        <p:spPr bwMode="auto">
          <a:xfrm>
            <a:off x="3592513" y="4465638"/>
            <a:ext cx="114300"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77" name="Oval 38"/>
          <p:cNvSpPr>
            <a:spLocks noChangeArrowheads="1"/>
          </p:cNvSpPr>
          <p:nvPr/>
        </p:nvSpPr>
        <p:spPr bwMode="auto">
          <a:xfrm>
            <a:off x="3132138" y="4581525"/>
            <a:ext cx="114300"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78" name="Oval 39"/>
          <p:cNvSpPr>
            <a:spLocks noChangeArrowheads="1"/>
          </p:cNvSpPr>
          <p:nvPr/>
        </p:nvSpPr>
        <p:spPr bwMode="auto">
          <a:xfrm>
            <a:off x="3248025" y="4638675"/>
            <a:ext cx="114300"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79" name="Oval 40"/>
          <p:cNvSpPr>
            <a:spLocks noChangeArrowheads="1"/>
          </p:cNvSpPr>
          <p:nvPr/>
        </p:nvSpPr>
        <p:spPr bwMode="auto">
          <a:xfrm>
            <a:off x="3419475" y="4581525"/>
            <a:ext cx="114300"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80" name="Oval 41"/>
          <p:cNvSpPr>
            <a:spLocks noChangeArrowheads="1"/>
          </p:cNvSpPr>
          <p:nvPr/>
        </p:nvSpPr>
        <p:spPr bwMode="auto">
          <a:xfrm>
            <a:off x="3649663" y="4638675"/>
            <a:ext cx="114300"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81" name="Oval 42"/>
          <p:cNvSpPr>
            <a:spLocks noChangeArrowheads="1"/>
          </p:cNvSpPr>
          <p:nvPr/>
        </p:nvSpPr>
        <p:spPr bwMode="auto">
          <a:xfrm>
            <a:off x="4111625" y="4408488"/>
            <a:ext cx="114300"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82" name="Oval 43"/>
          <p:cNvSpPr>
            <a:spLocks noChangeArrowheads="1"/>
          </p:cNvSpPr>
          <p:nvPr/>
        </p:nvSpPr>
        <p:spPr bwMode="auto">
          <a:xfrm>
            <a:off x="4400550" y="4351338"/>
            <a:ext cx="114300"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spcBef>
                <a:spcPct val="30000"/>
              </a:spcBef>
            </a:pPr>
            <a:endParaRPr lang="en-US" sz="1000" b="1"/>
          </a:p>
        </p:txBody>
      </p:sp>
      <p:sp>
        <p:nvSpPr>
          <p:cNvPr id="35883" name="Oval 44"/>
          <p:cNvSpPr>
            <a:spLocks noChangeArrowheads="1"/>
          </p:cNvSpPr>
          <p:nvPr/>
        </p:nvSpPr>
        <p:spPr bwMode="auto">
          <a:xfrm>
            <a:off x="4456113" y="4522788"/>
            <a:ext cx="114300"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84" name="Oval 45"/>
          <p:cNvSpPr>
            <a:spLocks noChangeArrowheads="1"/>
          </p:cNvSpPr>
          <p:nvPr/>
        </p:nvSpPr>
        <p:spPr bwMode="auto">
          <a:xfrm>
            <a:off x="4630738" y="4465638"/>
            <a:ext cx="114300"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85" name="Oval 46"/>
          <p:cNvSpPr>
            <a:spLocks noChangeArrowheads="1"/>
          </p:cNvSpPr>
          <p:nvPr/>
        </p:nvSpPr>
        <p:spPr bwMode="auto">
          <a:xfrm>
            <a:off x="4341813" y="4465638"/>
            <a:ext cx="114300"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spcBef>
                <a:spcPct val="30000"/>
              </a:spcBef>
            </a:pPr>
            <a:endParaRPr lang="en-US" sz="1000" b="1"/>
          </a:p>
        </p:txBody>
      </p:sp>
      <p:sp>
        <p:nvSpPr>
          <p:cNvPr id="35886" name="Oval 47"/>
          <p:cNvSpPr>
            <a:spLocks noChangeArrowheads="1"/>
          </p:cNvSpPr>
          <p:nvPr/>
        </p:nvSpPr>
        <p:spPr bwMode="auto">
          <a:xfrm>
            <a:off x="4341813" y="4581525"/>
            <a:ext cx="114300"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87" name="Oval 48"/>
          <p:cNvSpPr>
            <a:spLocks noChangeArrowheads="1"/>
          </p:cNvSpPr>
          <p:nvPr/>
        </p:nvSpPr>
        <p:spPr bwMode="auto">
          <a:xfrm>
            <a:off x="5262563" y="4062413"/>
            <a:ext cx="58737"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spcBef>
                <a:spcPct val="30000"/>
              </a:spcBef>
            </a:pPr>
            <a:endParaRPr lang="en-US" sz="1000" b="1"/>
          </a:p>
        </p:txBody>
      </p:sp>
      <p:sp>
        <p:nvSpPr>
          <p:cNvPr id="35888" name="Oval 49"/>
          <p:cNvSpPr>
            <a:spLocks noChangeArrowheads="1"/>
          </p:cNvSpPr>
          <p:nvPr/>
        </p:nvSpPr>
        <p:spPr bwMode="auto">
          <a:xfrm>
            <a:off x="5148263" y="4119563"/>
            <a:ext cx="58737"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spcBef>
                <a:spcPct val="30000"/>
              </a:spcBef>
            </a:pPr>
            <a:endParaRPr lang="en-US" sz="1000" b="1"/>
          </a:p>
        </p:txBody>
      </p:sp>
      <p:sp>
        <p:nvSpPr>
          <p:cNvPr id="35889" name="Oval 50"/>
          <p:cNvSpPr>
            <a:spLocks noChangeArrowheads="1"/>
          </p:cNvSpPr>
          <p:nvPr/>
        </p:nvSpPr>
        <p:spPr bwMode="auto">
          <a:xfrm>
            <a:off x="3994150" y="4465638"/>
            <a:ext cx="58738"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spcBef>
                <a:spcPct val="30000"/>
              </a:spcBef>
            </a:pPr>
            <a:endParaRPr lang="en-US" sz="1000" b="1"/>
          </a:p>
        </p:txBody>
      </p:sp>
      <p:sp>
        <p:nvSpPr>
          <p:cNvPr id="35890" name="Oval 51"/>
          <p:cNvSpPr>
            <a:spLocks noChangeArrowheads="1"/>
          </p:cNvSpPr>
          <p:nvPr/>
        </p:nvSpPr>
        <p:spPr bwMode="auto">
          <a:xfrm>
            <a:off x="3706813" y="4522788"/>
            <a:ext cx="58737"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spcBef>
                <a:spcPct val="30000"/>
              </a:spcBef>
            </a:pPr>
            <a:endParaRPr lang="en-US" sz="1000" b="1"/>
          </a:p>
        </p:txBody>
      </p:sp>
      <p:sp>
        <p:nvSpPr>
          <p:cNvPr id="35891" name="Oval 52"/>
          <p:cNvSpPr>
            <a:spLocks noChangeArrowheads="1"/>
          </p:cNvSpPr>
          <p:nvPr/>
        </p:nvSpPr>
        <p:spPr bwMode="auto">
          <a:xfrm>
            <a:off x="1633538" y="4638675"/>
            <a:ext cx="58737"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spcBef>
                <a:spcPct val="30000"/>
              </a:spcBef>
            </a:pPr>
            <a:endParaRPr lang="en-US" sz="1000" b="1"/>
          </a:p>
        </p:txBody>
      </p:sp>
      <p:sp>
        <p:nvSpPr>
          <p:cNvPr id="35892" name="Oval 53"/>
          <p:cNvSpPr>
            <a:spLocks noChangeArrowheads="1"/>
          </p:cNvSpPr>
          <p:nvPr/>
        </p:nvSpPr>
        <p:spPr bwMode="auto">
          <a:xfrm>
            <a:off x="1806575" y="4638675"/>
            <a:ext cx="58738"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spcBef>
                <a:spcPct val="30000"/>
              </a:spcBef>
            </a:pPr>
            <a:endParaRPr lang="en-US" sz="1000" b="1"/>
          </a:p>
        </p:txBody>
      </p:sp>
      <p:sp>
        <p:nvSpPr>
          <p:cNvPr id="35893" name="Oval 54"/>
          <p:cNvSpPr>
            <a:spLocks noChangeArrowheads="1"/>
          </p:cNvSpPr>
          <p:nvPr/>
        </p:nvSpPr>
        <p:spPr bwMode="auto">
          <a:xfrm>
            <a:off x="2959100" y="4581525"/>
            <a:ext cx="58738"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spcBef>
                <a:spcPct val="30000"/>
              </a:spcBef>
            </a:pPr>
            <a:endParaRPr lang="en-US" sz="1000" b="1"/>
          </a:p>
        </p:txBody>
      </p:sp>
      <p:sp>
        <p:nvSpPr>
          <p:cNvPr id="35894" name="Line 55"/>
          <p:cNvSpPr>
            <a:spLocks noChangeShapeType="1"/>
          </p:cNvSpPr>
          <p:nvPr/>
        </p:nvSpPr>
        <p:spPr bwMode="auto">
          <a:xfrm>
            <a:off x="2959100" y="2162175"/>
            <a:ext cx="0" cy="31099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TextBox 63"/>
          <p:cNvSpPr txBox="1"/>
          <p:nvPr/>
        </p:nvSpPr>
        <p:spPr>
          <a:xfrm>
            <a:off x="241466" y="1356153"/>
            <a:ext cx="8712034" cy="461665"/>
          </a:xfrm>
          <a:prstGeom prst="rect">
            <a:avLst/>
          </a:prstGeom>
          <a:noFill/>
        </p:spPr>
        <p:txBody>
          <a:bodyPr wrap="square" rtlCol="0">
            <a:spAutoFit/>
          </a:bodyPr>
          <a:lstStyle/>
          <a:p>
            <a:r>
              <a:rPr lang="el-GR" sz="2400" dirty="0" smtClean="0">
                <a:solidFill>
                  <a:schemeClr val="tx2">
                    <a:lumMod val="75000"/>
                  </a:schemeClr>
                </a:solidFill>
              </a:rPr>
              <a:t>Αθηρωμάτωση</a:t>
            </a:r>
            <a:endParaRPr lang="el-GR" sz="2200" dirty="0" smtClean="0">
              <a:solidFill>
                <a:schemeClr val="tx2">
                  <a:lumMod val="75000"/>
                </a:schemeClr>
              </a:solidFill>
            </a:endParaRPr>
          </a:p>
        </p:txBody>
      </p:sp>
      <p:sp>
        <p:nvSpPr>
          <p:cNvPr id="65" name="TextBox 6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cxnSp>
        <p:nvCxnSpPr>
          <p:cNvPr id="66" name="Straight Connector 6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67" name="Rectangle 66"/>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68" name="Picture 67"/>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69" name="TextBox 6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70" name="TextBox 6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2904646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6286500" y="1155704"/>
            <a:ext cx="2857500"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GB" sz="1400" dirty="0" smtClean="0">
                <a:latin typeface="+mn-lt"/>
              </a:rPr>
              <a:t>Chiu</a:t>
            </a:r>
            <a:r>
              <a:rPr lang="el-GR" sz="1400" dirty="0" smtClean="0">
                <a:latin typeface="+mn-lt"/>
              </a:rPr>
              <a:t> </a:t>
            </a:r>
            <a:r>
              <a:rPr lang="en-US" sz="1400" dirty="0" smtClean="0">
                <a:latin typeface="+mn-lt"/>
              </a:rPr>
              <a:t>JJ</a:t>
            </a:r>
            <a:r>
              <a:rPr lang="en-GB" sz="1400" dirty="0" smtClean="0">
                <a:latin typeface="+mn-lt"/>
              </a:rPr>
              <a:t> </a:t>
            </a:r>
            <a:r>
              <a:rPr lang="en-GB" sz="1400" dirty="0">
                <a:latin typeface="+mn-lt"/>
              </a:rPr>
              <a:t>and </a:t>
            </a:r>
            <a:r>
              <a:rPr lang="en-GB" sz="1400" dirty="0" err="1" smtClean="0">
                <a:latin typeface="+mn-lt"/>
              </a:rPr>
              <a:t>Chien</a:t>
            </a:r>
            <a:r>
              <a:rPr lang="en-GB" sz="1400" dirty="0" smtClean="0">
                <a:latin typeface="+mn-lt"/>
              </a:rPr>
              <a:t> S.  </a:t>
            </a:r>
            <a:r>
              <a:rPr lang="en-GB" sz="1400" dirty="0" err="1">
                <a:latin typeface="+mn-lt"/>
              </a:rPr>
              <a:t>Physiol</a:t>
            </a:r>
            <a:r>
              <a:rPr lang="en-GB" sz="1400" dirty="0">
                <a:latin typeface="+mn-lt"/>
              </a:rPr>
              <a:t> Rev </a:t>
            </a:r>
            <a:r>
              <a:rPr lang="en-GB" sz="1400" dirty="0" smtClean="0">
                <a:latin typeface="+mn-lt"/>
              </a:rPr>
              <a:t>2011</a:t>
            </a:r>
            <a:r>
              <a:rPr lang="el-GR" sz="1400" dirty="0" smtClean="0">
                <a:latin typeface="+mn-lt"/>
              </a:rPr>
              <a:t>.</a:t>
            </a:r>
            <a:endParaRPr lang="en-GB" sz="1400" dirty="0">
              <a:latin typeface="+mn-lt"/>
            </a:endParaRPr>
          </a:p>
        </p:txBody>
      </p:sp>
      <p:sp>
        <p:nvSpPr>
          <p:cNvPr id="11" name="TextBox 10"/>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560" y="2279636"/>
            <a:ext cx="1805340" cy="40765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5592" y="2078821"/>
            <a:ext cx="1672615" cy="43094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 name="Text Box 1"/>
          <p:cNvSpPr txBox="1">
            <a:spLocks noChangeArrowheads="1"/>
          </p:cNvSpPr>
          <p:nvPr/>
        </p:nvSpPr>
        <p:spPr bwMode="auto">
          <a:xfrm>
            <a:off x="237412" y="6375554"/>
            <a:ext cx="399256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defRPr/>
            </a:pPr>
            <a:r>
              <a:rPr lang="en-GB" sz="1600" dirty="0" smtClean="0">
                <a:solidFill>
                  <a:srgbClr val="17375E"/>
                </a:solidFill>
                <a:latin typeface="+mn-lt"/>
              </a:rPr>
              <a:t>Shear </a:t>
            </a:r>
            <a:r>
              <a:rPr lang="en-GB" sz="1600" dirty="0">
                <a:solidFill>
                  <a:srgbClr val="17375E"/>
                </a:solidFill>
                <a:latin typeface="+mn-lt"/>
              </a:rPr>
              <a:t>stress distributions in mouse aortas. </a:t>
            </a:r>
          </a:p>
        </p:txBody>
      </p:sp>
      <p:sp>
        <p:nvSpPr>
          <p:cNvPr id="16" name="Text Box 1"/>
          <p:cNvSpPr txBox="1">
            <a:spLocks noChangeArrowheads="1"/>
          </p:cNvSpPr>
          <p:nvPr/>
        </p:nvSpPr>
        <p:spPr bwMode="auto">
          <a:xfrm>
            <a:off x="4203643" y="6370801"/>
            <a:ext cx="506013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defRPr/>
            </a:pPr>
            <a:r>
              <a:rPr lang="en-GB" sz="1600" dirty="0">
                <a:solidFill>
                  <a:srgbClr val="17375E"/>
                </a:solidFill>
                <a:latin typeface="+mn-lt"/>
              </a:rPr>
              <a:t>Atherosclerosis preferentially develops at arterial branches </a:t>
            </a:r>
            <a:endParaRPr lang="el-GR" sz="1600" dirty="0" smtClean="0">
              <a:solidFill>
                <a:srgbClr val="17375E"/>
              </a:solidFill>
              <a:latin typeface="+mn-lt"/>
            </a:endParaRPr>
          </a:p>
          <a:p>
            <a:pPr>
              <a:defRPr/>
            </a:pPr>
            <a:r>
              <a:rPr lang="en-US" sz="1600" dirty="0" smtClean="0">
                <a:solidFill>
                  <a:srgbClr val="17375E"/>
                </a:solidFill>
                <a:latin typeface="+mn-lt"/>
              </a:rPr>
              <a:t>a</a:t>
            </a:r>
            <a:r>
              <a:rPr lang="en-GB" sz="1600" dirty="0" err="1" smtClean="0">
                <a:solidFill>
                  <a:srgbClr val="17375E"/>
                </a:solidFill>
                <a:latin typeface="+mn-lt"/>
              </a:rPr>
              <a:t>nd</a:t>
            </a:r>
            <a:r>
              <a:rPr lang="en-GB" sz="1600" dirty="0" smtClean="0">
                <a:solidFill>
                  <a:srgbClr val="17375E"/>
                </a:solidFill>
                <a:latin typeface="+mn-lt"/>
              </a:rPr>
              <a:t> curvatures</a:t>
            </a:r>
            <a:r>
              <a:rPr lang="en-GB" sz="1600" dirty="0">
                <a:solidFill>
                  <a:srgbClr val="17375E"/>
                </a:solidFill>
                <a:latin typeface="+mn-lt"/>
              </a:rPr>
              <a:t>. </a:t>
            </a:r>
          </a:p>
        </p:txBody>
      </p:sp>
      <p:sp>
        <p:nvSpPr>
          <p:cNvPr id="17" name="Text Box 7"/>
          <p:cNvSpPr txBox="1">
            <a:spLocks noChangeArrowheads="1"/>
          </p:cNvSpPr>
          <p:nvPr/>
        </p:nvSpPr>
        <p:spPr bwMode="auto">
          <a:xfrm>
            <a:off x="237411" y="1397701"/>
            <a:ext cx="8823163" cy="830997"/>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chemeClr val="tx2">
                    <a:lumMod val="75000"/>
                  </a:schemeClr>
                </a:solidFill>
                <a:effectLst>
                  <a:outerShdw blurRad="38100" dist="38100" dir="2700000" algn="tl">
                    <a:srgbClr val="DDDDDD"/>
                  </a:outerShdw>
                </a:effectLst>
                <a:latin typeface="+mn-lt"/>
              </a:rPr>
              <a:t>Αθηρωματωση / ενδοθήλιο / ενδοθηλιακή ομοιόσταση &amp; ροή αίματος - τάση </a:t>
            </a:r>
            <a:endParaRPr lang="el-GR" sz="2400" dirty="0" smtClean="0">
              <a:solidFill>
                <a:schemeClr val="tx2">
                  <a:lumMod val="75000"/>
                </a:schemeClr>
              </a:solidFill>
              <a:effectLst>
                <a:outerShdw blurRad="38100" dist="38100" dir="2700000" algn="tl">
                  <a:srgbClr val="DDDDDD"/>
                </a:outerShdw>
              </a:effectLst>
              <a:latin typeface="Times New Roman" charset="0"/>
            </a:endParaRPr>
          </a:p>
        </p:txBody>
      </p:sp>
      <p:cxnSp>
        <p:nvCxnSpPr>
          <p:cNvPr id="18" name="Straight Connector 17"/>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21" name="Picture 20"/>
          <p:cNvPicPr/>
          <p:nvPr/>
        </p:nvPicPr>
        <p:blipFill>
          <a:blip r:embed="rId5">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2" name="TextBox 21"/>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3" name="TextBox 22"/>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25661282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 TextBox"/>
          <p:cNvSpPr txBox="1"/>
          <p:nvPr/>
        </p:nvSpPr>
        <p:spPr>
          <a:xfrm>
            <a:off x="1154172" y="5047270"/>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GENOME  &amp; CLASSICAL CARDIOVASCULAR DISEASE RISK FACTORS</a:t>
            </a:r>
            <a:endParaRPr lang="el-GR" b="1" dirty="0"/>
          </a:p>
        </p:txBody>
      </p:sp>
      <p:sp>
        <p:nvSpPr>
          <p:cNvPr id="22" name="18 - TextBox"/>
          <p:cNvSpPr txBox="1"/>
          <p:nvPr/>
        </p:nvSpPr>
        <p:spPr>
          <a:xfrm>
            <a:off x="1145598" y="4620554"/>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           INFLAMMATION</a:t>
            </a:r>
            <a:endParaRPr lang="el-GR" b="1" dirty="0"/>
          </a:p>
        </p:txBody>
      </p:sp>
      <p:sp>
        <p:nvSpPr>
          <p:cNvPr id="3" name="2 - Στρογγυλεμένο ορθογώνιο"/>
          <p:cNvSpPr/>
          <p:nvPr/>
        </p:nvSpPr>
        <p:spPr>
          <a:xfrm>
            <a:off x="1117936" y="5911680"/>
            <a:ext cx="7806966" cy="648072"/>
          </a:xfrm>
          <a:prstGeom prst="roundRect">
            <a:avLst/>
          </a:prstGeom>
          <a:solidFill>
            <a:srgbClr val="FF6600"/>
          </a:solid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000" b="1" dirty="0" smtClean="0">
                <a:solidFill>
                  <a:schemeClr val="bg1"/>
                </a:solidFill>
              </a:rPr>
              <a:t>Endothelial dysfunction</a:t>
            </a:r>
            <a:endParaRPr lang="el-GR" sz="3000" b="1" dirty="0">
              <a:solidFill>
                <a:schemeClr val="bg1"/>
              </a:solidFill>
            </a:endParaRPr>
          </a:p>
        </p:txBody>
      </p:sp>
      <p:sp>
        <p:nvSpPr>
          <p:cNvPr id="4" name="3 - Βέλος προς τα επάνω"/>
          <p:cNvSpPr/>
          <p:nvPr/>
        </p:nvSpPr>
        <p:spPr>
          <a:xfrm>
            <a:off x="1660346" y="3824816"/>
            <a:ext cx="792088" cy="1296144"/>
          </a:xfrm>
          <a:prstGeom prst="up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l-GR"/>
          </a:p>
        </p:txBody>
      </p:sp>
      <p:pic>
        <p:nvPicPr>
          <p:cNvPr id="40965" name="Picture 5"/>
          <p:cNvPicPr>
            <a:picLocks noChangeAspect="1" noChangeArrowheads="1"/>
          </p:cNvPicPr>
          <p:nvPr/>
        </p:nvPicPr>
        <p:blipFill>
          <a:blip r:embed="rId2" cstate="print"/>
          <a:srcRect/>
          <a:stretch>
            <a:fillRect/>
          </a:stretch>
        </p:blipFill>
        <p:spPr bwMode="auto">
          <a:xfrm>
            <a:off x="3659225" y="2570118"/>
            <a:ext cx="1194902" cy="1146914"/>
          </a:xfrm>
          <a:prstGeom prst="rect">
            <a:avLst/>
          </a:prstGeom>
          <a:noFill/>
          <a:ln w="9525">
            <a:noFill/>
            <a:miter lim="800000"/>
            <a:headEnd/>
            <a:tailEnd/>
          </a:ln>
        </p:spPr>
      </p:pic>
      <p:pic>
        <p:nvPicPr>
          <p:cNvPr id="40966" name="Picture 6"/>
          <p:cNvPicPr>
            <a:picLocks noChangeAspect="1" noChangeArrowheads="1"/>
          </p:cNvPicPr>
          <p:nvPr/>
        </p:nvPicPr>
        <p:blipFill>
          <a:blip r:embed="rId3" cstate="print"/>
          <a:srcRect/>
          <a:stretch>
            <a:fillRect/>
          </a:stretch>
        </p:blipFill>
        <p:spPr bwMode="auto">
          <a:xfrm>
            <a:off x="3701999" y="1304992"/>
            <a:ext cx="1152128" cy="1165224"/>
          </a:xfrm>
          <a:prstGeom prst="rect">
            <a:avLst/>
          </a:prstGeom>
          <a:noFill/>
          <a:ln w="9525">
            <a:noFill/>
            <a:miter lim="800000"/>
            <a:headEnd/>
            <a:tailEnd/>
          </a:ln>
        </p:spPr>
      </p:pic>
      <p:sp>
        <p:nvSpPr>
          <p:cNvPr id="10" name="9 - TextBox"/>
          <p:cNvSpPr txBox="1"/>
          <p:nvPr/>
        </p:nvSpPr>
        <p:spPr>
          <a:xfrm>
            <a:off x="3529699" y="5487850"/>
            <a:ext cx="180020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dirty="0" smtClean="0"/>
              <a:t>Atheromatosis</a:t>
            </a:r>
            <a:endParaRPr lang="el-GR" dirty="0"/>
          </a:p>
        </p:txBody>
      </p:sp>
      <p:sp>
        <p:nvSpPr>
          <p:cNvPr id="8" name="7 - TextBox"/>
          <p:cNvSpPr txBox="1"/>
          <p:nvPr/>
        </p:nvSpPr>
        <p:spPr>
          <a:xfrm>
            <a:off x="1154172" y="5462488"/>
            <a:ext cx="2177853"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smtClean="0"/>
              <a:t>Arterial remodeling</a:t>
            </a:r>
            <a:endParaRPr lang="el-GR" dirty="0"/>
          </a:p>
        </p:txBody>
      </p:sp>
      <p:sp>
        <p:nvSpPr>
          <p:cNvPr id="9" name="8 - Βέλος προς τα επάνω"/>
          <p:cNvSpPr/>
          <p:nvPr/>
        </p:nvSpPr>
        <p:spPr>
          <a:xfrm>
            <a:off x="3902811" y="3824816"/>
            <a:ext cx="792088" cy="1296144"/>
          </a:xfrm>
          <a:prstGeom prst="up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l-GR"/>
          </a:p>
        </p:txBody>
      </p:sp>
      <p:pic>
        <p:nvPicPr>
          <p:cNvPr id="45060" name="Picture 4"/>
          <p:cNvPicPr>
            <a:picLocks noChangeAspect="1" noChangeArrowheads="1"/>
          </p:cNvPicPr>
          <p:nvPr/>
        </p:nvPicPr>
        <p:blipFill>
          <a:blip r:embed="rId4" cstate="print"/>
          <a:srcRect/>
          <a:stretch>
            <a:fillRect/>
          </a:stretch>
        </p:blipFill>
        <p:spPr bwMode="auto">
          <a:xfrm>
            <a:off x="1441412" y="1304992"/>
            <a:ext cx="1246805" cy="1224136"/>
          </a:xfrm>
          <a:prstGeom prst="rect">
            <a:avLst/>
          </a:prstGeom>
          <a:noFill/>
          <a:ln w="9525">
            <a:noFill/>
            <a:miter lim="800000"/>
            <a:headEnd/>
            <a:tailEnd/>
          </a:ln>
        </p:spPr>
      </p:pic>
      <p:pic>
        <p:nvPicPr>
          <p:cNvPr id="45061" name="Picture 5"/>
          <p:cNvPicPr>
            <a:picLocks noChangeAspect="1" noChangeArrowheads="1"/>
          </p:cNvPicPr>
          <p:nvPr/>
        </p:nvPicPr>
        <p:blipFill>
          <a:blip r:embed="rId5" cstate="print"/>
          <a:srcRect/>
          <a:stretch>
            <a:fillRect/>
          </a:stretch>
        </p:blipFill>
        <p:spPr bwMode="auto">
          <a:xfrm>
            <a:off x="1441412" y="2492896"/>
            <a:ext cx="1170806" cy="1204258"/>
          </a:xfrm>
          <a:prstGeom prst="rect">
            <a:avLst/>
          </a:prstGeom>
          <a:noFill/>
          <a:ln w="9525">
            <a:noFill/>
            <a:miter lim="800000"/>
            <a:headEnd/>
            <a:tailEnd/>
          </a:ln>
        </p:spPr>
      </p:pic>
      <p:sp>
        <p:nvSpPr>
          <p:cNvPr id="12" name="11 - TextBox"/>
          <p:cNvSpPr txBox="1"/>
          <p:nvPr/>
        </p:nvSpPr>
        <p:spPr>
          <a:xfrm>
            <a:off x="5548980" y="5461744"/>
            <a:ext cx="1708914"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Arteriosclerosis</a:t>
            </a:r>
            <a:endParaRPr lang="el-GR" dirty="0"/>
          </a:p>
        </p:txBody>
      </p:sp>
      <p:pic>
        <p:nvPicPr>
          <p:cNvPr id="46082" name="Picture 2"/>
          <p:cNvPicPr>
            <a:picLocks noChangeAspect="1" noChangeArrowheads="1"/>
          </p:cNvPicPr>
          <p:nvPr/>
        </p:nvPicPr>
        <p:blipFill>
          <a:blip r:embed="rId6" cstate="print"/>
          <a:srcRect/>
          <a:stretch>
            <a:fillRect/>
          </a:stretch>
        </p:blipFill>
        <p:spPr bwMode="auto">
          <a:xfrm>
            <a:off x="5711100" y="2492896"/>
            <a:ext cx="1358904" cy="1224136"/>
          </a:xfrm>
          <a:prstGeom prst="rect">
            <a:avLst/>
          </a:prstGeom>
          <a:noFill/>
          <a:ln w="9525">
            <a:noFill/>
            <a:miter lim="800000"/>
            <a:headEnd/>
            <a:tailEnd/>
          </a:ln>
        </p:spPr>
      </p:pic>
      <p:pic>
        <p:nvPicPr>
          <p:cNvPr id="46083" name="Picture 3"/>
          <p:cNvPicPr>
            <a:picLocks noChangeAspect="1" noChangeArrowheads="1"/>
          </p:cNvPicPr>
          <p:nvPr/>
        </p:nvPicPr>
        <p:blipFill>
          <a:blip r:embed="rId7" cstate="print"/>
          <a:srcRect/>
          <a:stretch>
            <a:fillRect/>
          </a:stretch>
        </p:blipFill>
        <p:spPr bwMode="auto">
          <a:xfrm>
            <a:off x="5695036" y="1312017"/>
            <a:ext cx="1348690" cy="1217111"/>
          </a:xfrm>
          <a:prstGeom prst="rect">
            <a:avLst/>
          </a:prstGeom>
          <a:noFill/>
          <a:ln w="9525">
            <a:noFill/>
            <a:miter lim="800000"/>
            <a:headEnd/>
            <a:tailEnd/>
          </a:ln>
        </p:spPr>
      </p:pic>
      <p:sp>
        <p:nvSpPr>
          <p:cNvPr id="15" name="14 - Βέλος προς τα επάνω"/>
          <p:cNvSpPr/>
          <p:nvPr/>
        </p:nvSpPr>
        <p:spPr>
          <a:xfrm>
            <a:off x="6000306" y="3824816"/>
            <a:ext cx="792088" cy="1296144"/>
          </a:xfrm>
          <a:prstGeom prst="up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a:p>
        </p:txBody>
      </p:sp>
      <p:sp>
        <p:nvSpPr>
          <p:cNvPr id="16" name="15 - Βέλος προς τα επάνω"/>
          <p:cNvSpPr/>
          <p:nvPr/>
        </p:nvSpPr>
        <p:spPr>
          <a:xfrm>
            <a:off x="253840" y="1268760"/>
            <a:ext cx="864096" cy="5040560"/>
          </a:xfrm>
          <a:prstGeom prst="upArrow">
            <a:avLst>
              <a:gd name="adj1" fmla="val 67690"/>
              <a:gd name="adj2" fmla="val 50000"/>
            </a:avLst>
          </a:prstGeom>
          <a:solidFill>
            <a:schemeClr val="bg2"/>
          </a:solidFill>
          <a:ln>
            <a:solidFill>
              <a:srgbClr val="FF0000"/>
            </a:solidFill>
          </a:ln>
        </p:spPr>
        <p:style>
          <a:lnRef idx="0">
            <a:schemeClr val="accent2"/>
          </a:lnRef>
          <a:fillRef idx="3">
            <a:schemeClr val="accent2"/>
          </a:fillRef>
          <a:effectRef idx="3">
            <a:schemeClr val="accent2"/>
          </a:effectRef>
          <a:fontRef idx="minor">
            <a:schemeClr val="lt1"/>
          </a:fontRef>
        </p:style>
        <p:txBody>
          <a:bodyPr vert="wordArtVert" wrap="square" rtlCol="0" anchor="ctr"/>
          <a:lstStyle/>
          <a:p>
            <a:pPr algn="ctr"/>
            <a:r>
              <a:rPr lang="en-US" sz="3000" b="1" dirty="0" smtClean="0">
                <a:solidFill>
                  <a:schemeClr val="tx1"/>
                </a:solidFill>
              </a:rPr>
              <a:t>AGING</a:t>
            </a:r>
            <a:endParaRPr lang="el-GR" sz="3000" b="1" dirty="0">
              <a:solidFill>
                <a:schemeClr val="tx1"/>
              </a:solidFill>
            </a:endParaRPr>
          </a:p>
        </p:txBody>
      </p:sp>
      <p:sp>
        <p:nvSpPr>
          <p:cNvPr id="20" name="19 - TextBox"/>
          <p:cNvSpPr txBox="1"/>
          <p:nvPr/>
        </p:nvSpPr>
        <p:spPr>
          <a:xfrm>
            <a:off x="6685757" y="6496240"/>
            <a:ext cx="2397222" cy="338554"/>
          </a:xfrm>
          <a:prstGeom prst="rect">
            <a:avLst/>
          </a:prstGeom>
          <a:noFill/>
        </p:spPr>
        <p:txBody>
          <a:bodyPr wrap="square" rtlCol="0">
            <a:spAutoFit/>
          </a:bodyPr>
          <a:lstStyle/>
          <a:p>
            <a:pPr algn="ctr"/>
            <a:r>
              <a:rPr lang="en-US" sz="1600" b="1" dirty="0" smtClean="0"/>
              <a:t>Protogerou A &amp; Karatzi K</a:t>
            </a:r>
            <a:endParaRPr lang="el-GR" sz="1600" b="1" dirty="0"/>
          </a:p>
        </p:txBody>
      </p:sp>
      <p:sp>
        <p:nvSpPr>
          <p:cNvPr id="21" name="11 - TextBox"/>
          <p:cNvSpPr txBox="1"/>
          <p:nvPr/>
        </p:nvSpPr>
        <p:spPr>
          <a:xfrm>
            <a:off x="7400550" y="5453152"/>
            <a:ext cx="1542238" cy="369332"/>
          </a:xfrm>
          <a:prstGeom prst="rect">
            <a:avLst/>
          </a:prstGeom>
          <a:solidFill>
            <a:schemeClr val="accent5"/>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Thrombosis</a:t>
            </a:r>
            <a:endParaRPr lang="el-GR" dirty="0"/>
          </a:p>
        </p:txBody>
      </p:sp>
      <p:sp>
        <p:nvSpPr>
          <p:cNvPr id="23" name="14 - Βέλος προς τα επάνω"/>
          <p:cNvSpPr/>
          <p:nvPr/>
        </p:nvSpPr>
        <p:spPr>
          <a:xfrm>
            <a:off x="7851835" y="3789040"/>
            <a:ext cx="792088" cy="1296144"/>
          </a:xfrm>
          <a:prstGeom prst="upArrow">
            <a:avLst/>
          </a:prstGeom>
          <a:solidFill>
            <a:schemeClr val="accent5"/>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a:p>
        </p:txBody>
      </p:sp>
      <p:sp>
        <p:nvSpPr>
          <p:cNvPr id="24" name="21 - Μισοφέγγαρο"/>
          <p:cNvSpPr/>
          <p:nvPr/>
        </p:nvSpPr>
        <p:spPr>
          <a:xfrm rot="5400000">
            <a:off x="4413427" y="-3116160"/>
            <a:ext cx="1431080" cy="7699186"/>
          </a:xfrm>
          <a:prstGeom prst="moon">
            <a:avLst>
              <a:gd name="adj" fmla="val 65847"/>
            </a:avLst>
          </a:prstGeom>
          <a:solidFill>
            <a:srgbClr val="FF0000"/>
          </a:solidFill>
        </p:spPr>
        <p:style>
          <a:lnRef idx="1">
            <a:schemeClr val="accent6"/>
          </a:lnRef>
          <a:fillRef idx="2">
            <a:schemeClr val="accent6"/>
          </a:fillRef>
          <a:effectRef idx="1">
            <a:schemeClr val="accent6"/>
          </a:effectRef>
          <a:fontRef idx="minor">
            <a:schemeClr val="dk1"/>
          </a:fontRef>
        </p:style>
        <p:txBody>
          <a:bodyPr vert="vert270" rtlCol="0" anchor="ctr"/>
          <a:lstStyle/>
          <a:p>
            <a:pPr algn="ctr"/>
            <a:r>
              <a:rPr lang="en-US" sz="3000" dirty="0" smtClean="0">
                <a:solidFill>
                  <a:srgbClr val="FF6600"/>
                </a:solidFill>
              </a:rPr>
              <a:t>Arterial disease</a:t>
            </a:r>
            <a:endParaRPr lang="el-GR" sz="3000" dirty="0">
              <a:solidFill>
                <a:srgbClr val="FF6600"/>
              </a:solidFill>
            </a:endParaRPr>
          </a:p>
        </p:txBody>
      </p:sp>
      <p:pic>
        <p:nvPicPr>
          <p:cNvPr id="2" name="Picture 1"/>
          <p:cNvPicPr>
            <a:picLocks noChangeAspect="1"/>
          </p:cNvPicPr>
          <p:nvPr/>
        </p:nvPicPr>
        <p:blipFill>
          <a:blip r:embed="rId8"/>
          <a:stretch>
            <a:fillRect/>
          </a:stretch>
        </p:blipFill>
        <p:spPr>
          <a:xfrm>
            <a:off x="7725348" y="1503402"/>
            <a:ext cx="1090953" cy="817162"/>
          </a:xfrm>
          <a:prstGeom prst="rect">
            <a:avLst/>
          </a:prstGeom>
        </p:spPr>
      </p:pic>
      <p:sp>
        <p:nvSpPr>
          <p:cNvPr id="25" name="Right Brace 24"/>
          <p:cNvSpPr/>
          <p:nvPr/>
        </p:nvSpPr>
        <p:spPr>
          <a:xfrm rot="16200000">
            <a:off x="6121318" y="694857"/>
            <a:ext cx="564250" cy="792088"/>
          </a:xfrm>
          <a:prstGeom prst="rightBrace">
            <a:avLst>
              <a:gd name="adj1" fmla="val 40514"/>
              <a:gd name="adj2" fmla="val 51762"/>
            </a:avLst>
          </a:prstGeom>
          <a:ln w="1016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3379275" y="263040"/>
            <a:ext cx="4393313" cy="430887"/>
          </a:xfrm>
          <a:prstGeom prst="rect">
            <a:avLst/>
          </a:prstGeom>
          <a:noFill/>
        </p:spPr>
        <p:txBody>
          <a:bodyPr wrap="none" rtlCol="0">
            <a:spAutoFit/>
          </a:bodyPr>
          <a:lstStyle/>
          <a:p>
            <a:r>
              <a:rPr lang="en-US" sz="2200" dirty="0">
                <a:solidFill>
                  <a:srgbClr val="FFFF00"/>
                </a:solidFill>
              </a:rPr>
              <a:t>a</a:t>
            </a:r>
            <a:r>
              <a:rPr lang="en-US" sz="2200" dirty="0" smtClean="0">
                <a:solidFill>
                  <a:srgbClr val="FFFF00"/>
                </a:solidFill>
              </a:rPr>
              <a:t>rteriosclerosis</a:t>
            </a:r>
            <a:r>
              <a:rPr lang="el-GR" sz="2200" dirty="0" smtClean="0">
                <a:solidFill>
                  <a:srgbClr val="FFFF00"/>
                </a:solidFill>
              </a:rPr>
              <a:t> - αρτηριοσκλήρυνση</a:t>
            </a:r>
            <a:endParaRPr lang="en-US" sz="2200" dirty="0">
              <a:solidFill>
                <a:srgbClr val="FFFF00"/>
              </a:solidFill>
            </a:endParaRPr>
          </a:p>
        </p:txBody>
      </p:sp>
    </p:spTree>
    <p:extLst>
      <p:ext uri="{BB962C8B-B14F-4D97-AF65-F5344CB8AC3E}">
        <p14:creationId xmlns:p14="http://schemas.microsoft.com/office/powerpoint/2010/main" val="314183778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7251700" y="1143004"/>
            <a:ext cx="1905480"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US" sz="1400" dirty="0" smtClean="0">
                <a:latin typeface="+mn-lt"/>
              </a:rPr>
              <a:t>Libby </a:t>
            </a:r>
            <a:r>
              <a:rPr lang="en-US" sz="1400" dirty="0">
                <a:latin typeface="+mn-lt"/>
              </a:rPr>
              <a:t>P</a:t>
            </a:r>
            <a:r>
              <a:rPr lang="en-US" sz="1400" dirty="0" smtClean="0">
                <a:latin typeface="+mn-lt"/>
              </a:rPr>
              <a:t> et al. JAAC</a:t>
            </a:r>
            <a:r>
              <a:rPr lang="en-GB" sz="1400" dirty="0" smtClean="0">
                <a:latin typeface="+mn-lt"/>
              </a:rPr>
              <a:t> 2009</a:t>
            </a:r>
            <a:endParaRPr lang="en-GB" sz="1400" dirty="0">
              <a:latin typeface="+mn-lt"/>
            </a:endParaRPr>
          </a:p>
        </p:txBody>
      </p:sp>
      <p:sp>
        <p:nvSpPr>
          <p:cNvPr id="11" name="TextBox 10"/>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pic>
        <p:nvPicPr>
          <p:cNvPr id="2" name="Picture 1"/>
          <p:cNvPicPr>
            <a:picLocks noChangeAspect="1"/>
          </p:cNvPicPr>
          <p:nvPr/>
        </p:nvPicPr>
        <p:blipFill>
          <a:blip r:embed="rId3"/>
          <a:stretch>
            <a:fillRect/>
          </a:stretch>
        </p:blipFill>
        <p:spPr>
          <a:xfrm>
            <a:off x="863600" y="2057400"/>
            <a:ext cx="6731000" cy="4711700"/>
          </a:xfrm>
          <a:prstGeom prst="rect">
            <a:avLst/>
          </a:prstGeom>
        </p:spPr>
      </p:pic>
      <p:sp>
        <p:nvSpPr>
          <p:cNvPr id="19" name="Text Box 7"/>
          <p:cNvSpPr txBox="1">
            <a:spLocks noChangeArrowheads="1"/>
          </p:cNvSpPr>
          <p:nvPr/>
        </p:nvSpPr>
        <p:spPr bwMode="auto">
          <a:xfrm>
            <a:off x="237411" y="1397701"/>
            <a:ext cx="8823163"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chemeClr val="tx2">
                    <a:lumMod val="75000"/>
                  </a:schemeClr>
                </a:solidFill>
                <a:effectLst>
                  <a:outerShdw blurRad="38100" dist="38100" dir="2700000" algn="tl">
                    <a:srgbClr val="DDDDDD"/>
                  </a:outerShdw>
                </a:effectLst>
                <a:latin typeface="+mn-lt"/>
              </a:rPr>
              <a:t>Αθηρωμάτωση / μία φλεγμονώδης διεργασία </a:t>
            </a:r>
            <a:endParaRPr lang="el-GR" sz="2400" dirty="0" smtClean="0">
              <a:solidFill>
                <a:schemeClr val="tx2">
                  <a:lumMod val="75000"/>
                </a:schemeClr>
              </a:solidFill>
              <a:effectLst>
                <a:outerShdw blurRad="38100" dist="38100" dir="2700000" algn="tl">
                  <a:srgbClr val="DDDDDD"/>
                </a:outerShdw>
              </a:effectLst>
              <a:latin typeface="Times New Roman" charset="0"/>
            </a:endParaRPr>
          </a:p>
        </p:txBody>
      </p:sp>
      <p:pic>
        <p:nvPicPr>
          <p:cNvPr id="20" name="Picture 19"/>
          <p:cNvPicPr>
            <a:picLocks noChangeAspect="1"/>
          </p:cNvPicPr>
          <p:nvPr/>
        </p:nvPicPr>
        <p:blipFill>
          <a:blip r:embed="rId4"/>
          <a:stretch>
            <a:fillRect/>
          </a:stretch>
        </p:blipFill>
        <p:spPr>
          <a:xfrm>
            <a:off x="342900" y="1859366"/>
            <a:ext cx="2603500" cy="228600"/>
          </a:xfrm>
          <a:prstGeom prst="rect">
            <a:avLst/>
          </a:prstGeom>
        </p:spPr>
      </p:pic>
      <p:cxnSp>
        <p:nvCxnSpPr>
          <p:cNvPr id="13" name="Straight Connector 12"/>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5" name="Picture 14"/>
          <p:cNvPicPr/>
          <p:nvPr/>
        </p:nvPicPr>
        <p:blipFill>
          <a:blip r:embed="rId5">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6" name="TextBox 15"/>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7" name="TextBox 16"/>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61335692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7251700" y="1143004"/>
            <a:ext cx="1905480"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US" sz="1400" dirty="0" smtClean="0">
                <a:latin typeface="+mn-lt"/>
              </a:rPr>
              <a:t>Libby </a:t>
            </a:r>
            <a:r>
              <a:rPr lang="en-US" sz="1400" dirty="0">
                <a:latin typeface="+mn-lt"/>
              </a:rPr>
              <a:t>P</a:t>
            </a:r>
            <a:r>
              <a:rPr lang="en-US" sz="1400" dirty="0" smtClean="0">
                <a:latin typeface="+mn-lt"/>
              </a:rPr>
              <a:t> et al. JACC</a:t>
            </a:r>
            <a:r>
              <a:rPr lang="en-GB" sz="1400" dirty="0" smtClean="0">
                <a:latin typeface="+mn-lt"/>
              </a:rPr>
              <a:t> 2009</a:t>
            </a:r>
            <a:endParaRPr lang="en-GB" sz="1400" dirty="0">
              <a:latin typeface="+mn-lt"/>
            </a:endParaRPr>
          </a:p>
        </p:txBody>
      </p:sp>
      <p:sp>
        <p:nvSpPr>
          <p:cNvPr id="11" name="TextBox 10"/>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pic>
        <p:nvPicPr>
          <p:cNvPr id="2" name="Picture 1"/>
          <p:cNvPicPr>
            <a:picLocks noChangeAspect="1"/>
          </p:cNvPicPr>
          <p:nvPr/>
        </p:nvPicPr>
        <p:blipFill>
          <a:blip r:embed="rId3"/>
          <a:stretch>
            <a:fillRect/>
          </a:stretch>
        </p:blipFill>
        <p:spPr>
          <a:xfrm>
            <a:off x="863600" y="2057400"/>
            <a:ext cx="6731000" cy="4711700"/>
          </a:xfrm>
          <a:prstGeom prst="rect">
            <a:avLst/>
          </a:prstGeom>
        </p:spPr>
      </p:pic>
      <p:sp>
        <p:nvSpPr>
          <p:cNvPr id="19" name="Text Box 7"/>
          <p:cNvSpPr txBox="1">
            <a:spLocks noChangeArrowheads="1"/>
          </p:cNvSpPr>
          <p:nvPr/>
        </p:nvSpPr>
        <p:spPr bwMode="auto">
          <a:xfrm>
            <a:off x="237411" y="1397701"/>
            <a:ext cx="8823163"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2400" dirty="0" smtClean="0">
                <a:solidFill>
                  <a:schemeClr val="tx2">
                    <a:lumMod val="75000"/>
                  </a:schemeClr>
                </a:solidFill>
                <a:effectLst>
                  <a:outerShdw blurRad="38100" dist="38100" dir="2700000" algn="tl">
                    <a:srgbClr val="DDDDDD"/>
                  </a:outerShdw>
                </a:effectLst>
                <a:latin typeface="+mn-lt"/>
              </a:rPr>
              <a:t>Αθηρωμάτωση / μία φλεγμονώδης διεργασία </a:t>
            </a:r>
            <a:endParaRPr lang="el-GR" sz="2400" dirty="0" smtClean="0">
              <a:solidFill>
                <a:schemeClr val="tx2">
                  <a:lumMod val="75000"/>
                </a:schemeClr>
              </a:solidFill>
              <a:effectLst>
                <a:outerShdw blurRad="38100" dist="38100" dir="2700000" algn="tl">
                  <a:srgbClr val="DDDDDD"/>
                </a:outerShdw>
              </a:effectLst>
              <a:latin typeface="Times New Roman" charset="0"/>
            </a:endParaRPr>
          </a:p>
        </p:txBody>
      </p:sp>
      <p:pic>
        <p:nvPicPr>
          <p:cNvPr id="20" name="Picture 19"/>
          <p:cNvPicPr>
            <a:picLocks noChangeAspect="1"/>
          </p:cNvPicPr>
          <p:nvPr/>
        </p:nvPicPr>
        <p:blipFill>
          <a:blip r:embed="rId4"/>
          <a:stretch>
            <a:fillRect/>
          </a:stretch>
        </p:blipFill>
        <p:spPr>
          <a:xfrm>
            <a:off x="342900" y="1859366"/>
            <a:ext cx="2603500" cy="228600"/>
          </a:xfrm>
          <a:prstGeom prst="rect">
            <a:avLst/>
          </a:prstGeom>
        </p:spPr>
      </p:pic>
      <p:sp>
        <p:nvSpPr>
          <p:cNvPr id="3" name="Rectangle 2"/>
          <p:cNvSpPr/>
          <p:nvPr/>
        </p:nvSpPr>
        <p:spPr>
          <a:xfrm>
            <a:off x="4914900" y="4826000"/>
            <a:ext cx="914400" cy="292100"/>
          </a:xfrm>
          <a:prstGeom prst="rect">
            <a:avLst/>
          </a:prstGeom>
          <a:noFill/>
          <a:ln w="6350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251200" y="3437235"/>
            <a:ext cx="4572000" cy="1200329"/>
          </a:xfrm>
          <a:prstGeom prst="rect">
            <a:avLst/>
          </a:prstGeom>
          <a:solidFill>
            <a:schemeClr val="tx2">
              <a:lumMod val="75000"/>
            </a:schemeClr>
          </a:solidFill>
          <a:ln w="63500">
            <a:solidFill>
              <a:srgbClr val="800000"/>
            </a:solidFill>
          </a:ln>
        </p:spPr>
        <p:txBody>
          <a:bodyPr>
            <a:spAutoFit/>
          </a:bodyPr>
          <a:lstStyle/>
          <a:p>
            <a:pPr algn="ctr"/>
            <a:r>
              <a:rPr lang="en-US" b="1" dirty="0">
                <a:solidFill>
                  <a:schemeClr val="bg1"/>
                </a:solidFill>
                <a:latin typeface="Times New Roman" charset="0"/>
                <a:ea typeface="ＭＳ Ｐゴシック" charset="0"/>
              </a:rPr>
              <a:t>Conclusion</a:t>
            </a:r>
            <a:r>
              <a:rPr lang="en-US" dirty="0">
                <a:solidFill>
                  <a:schemeClr val="bg1"/>
                </a:solidFill>
                <a:latin typeface="Times New Roman" charset="0"/>
                <a:ea typeface="ＭＳ Ｐゴシック" charset="0"/>
              </a:rPr>
              <a:t> </a:t>
            </a:r>
            <a:r>
              <a:rPr lang="en-US" dirty="0" err="1">
                <a:solidFill>
                  <a:schemeClr val="bg1"/>
                </a:solidFill>
                <a:latin typeface="Times New Roman" charset="0"/>
                <a:ea typeface="ＭＳ Ｐゴシック" charset="0"/>
              </a:rPr>
              <a:t>Tocilizumab</a:t>
            </a:r>
            <a:r>
              <a:rPr lang="en-US" dirty="0">
                <a:solidFill>
                  <a:schemeClr val="bg1"/>
                </a:solidFill>
                <a:latin typeface="Times New Roman" charset="0"/>
                <a:ea typeface="ＭＳ Ｐゴシック" charset="0"/>
              </a:rPr>
              <a:t> </a:t>
            </a:r>
            <a:r>
              <a:rPr lang="en-US" dirty="0" smtClean="0">
                <a:solidFill>
                  <a:schemeClr val="bg1"/>
                </a:solidFill>
                <a:latin typeface="Times New Roman" charset="0"/>
                <a:ea typeface="ＭＳ Ｐゴシック" charset="0"/>
              </a:rPr>
              <a:t>(IL-6 receptor antagonist) attenuated </a:t>
            </a:r>
            <a:r>
              <a:rPr lang="en-US" dirty="0">
                <a:solidFill>
                  <a:schemeClr val="bg1"/>
                </a:solidFill>
                <a:latin typeface="Times New Roman" charset="0"/>
                <a:ea typeface="ＭＳ Ｐゴシック" charset="0"/>
              </a:rPr>
              <a:t>the inflammatory response and primarily PCI-related </a:t>
            </a:r>
            <a:r>
              <a:rPr lang="en-US" dirty="0" err="1">
                <a:solidFill>
                  <a:schemeClr val="bg1"/>
                </a:solidFill>
                <a:latin typeface="Times New Roman" charset="0"/>
                <a:ea typeface="ＭＳ Ｐゴシック" charset="0"/>
              </a:rPr>
              <a:t>TnT</a:t>
            </a:r>
            <a:r>
              <a:rPr lang="en-US" dirty="0">
                <a:solidFill>
                  <a:schemeClr val="bg1"/>
                </a:solidFill>
                <a:latin typeface="Times New Roman" charset="0"/>
                <a:ea typeface="ＭＳ Ｐゴシック" charset="0"/>
              </a:rPr>
              <a:t> release in NSTEMI </a:t>
            </a:r>
            <a:r>
              <a:rPr lang="en-US" dirty="0" smtClean="0">
                <a:solidFill>
                  <a:schemeClr val="bg1"/>
                </a:solidFill>
                <a:latin typeface="Times New Roman" charset="0"/>
                <a:ea typeface="ＭＳ Ｐゴシック" charset="0"/>
              </a:rPr>
              <a:t>patients. Eur Heart J 2016</a:t>
            </a:r>
            <a:endParaRPr lang="en-GB" dirty="0">
              <a:solidFill>
                <a:schemeClr val="bg1"/>
              </a:solidFill>
              <a:latin typeface="Arial" charset="0"/>
              <a:cs typeface="msgothic" charset="0"/>
            </a:endParaRPr>
          </a:p>
        </p:txBody>
      </p:sp>
      <p:cxnSp>
        <p:nvCxnSpPr>
          <p:cNvPr id="15" name="Straight Connector 14"/>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7" name="Picture 16"/>
          <p:cNvPicPr/>
          <p:nvPr/>
        </p:nvPicPr>
        <p:blipFill>
          <a:blip r:embed="rId5">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8" name="TextBox 17"/>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44987956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193" y="2006599"/>
            <a:ext cx="8213051" cy="3386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Βέλος προς τα κάτω 9"/>
          <p:cNvSpPr/>
          <p:nvPr/>
        </p:nvSpPr>
        <p:spPr>
          <a:xfrm rot="10800000">
            <a:off x="3876291" y="5245409"/>
            <a:ext cx="628320" cy="1259304"/>
          </a:xfrm>
          <a:prstGeom prst="downArrow">
            <a:avLst/>
          </a:prstGeom>
          <a:solidFill>
            <a:schemeClr val="accent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l-GR"/>
          </a:p>
        </p:txBody>
      </p:sp>
      <p:grpSp>
        <p:nvGrpSpPr>
          <p:cNvPr id="4" name="Group 3"/>
          <p:cNvGrpSpPr/>
          <p:nvPr/>
        </p:nvGrpSpPr>
        <p:grpSpPr>
          <a:xfrm>
            <a:off x="5277405" y="4944409"/>
            <a:ext cx="3493264" cy="1526208"/>
            <a:chOff x="5277405" y="4944409"/>
            <a:chExt cx="3493264" cy="1526208"/>
          </a:xfrm>
        </p:grpSpPr>
        <p:sp>
          <p:nvSpPr>
            <p:cNvPr id="13" name="Βέλος προς τα κάτω 12"/>
            <p:cNvSpPr/>
            <p:nvPr/>
          </p:nvSpPr>
          <p:spPr>
            <a:xfrm rot="10800000">
              <a:off x="6762747" y="4944409"/>
              <a:ext cx="565153" cy="1140770"/>
            </a:xfrm>
            <a:prstGeom prst="downArrow">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l-GR"/>
            </a:p>
          </p:txBody>
        </p:sp>
        <p:sp>
          <p:nvSpPr>
            <p:cNvPr id="12" name="TextBox 11"/>
            <p:cNvSpPr txBox="1"/>
            <p:nvPr/>
          </p:nvSpPr>
          <p:spPr>
            <a:xfrm>
              <a:off x="5277405" y="6008952"/>
              <a:ext cx="3493264" cy="461665"/>
            </a:xfrm>
            <a:prstGeom prst="rect">
              <a:avLst/>
            </a:prstGeom>
            <a:noFill/>
          </p:spPr>
          <p:txBody>
            <a:bodyPr wrap="none" rtlCol="0">
              <a:spAutoFit/>
            </a:bodyPr>
            <a:lstStyle/>
            <a:p>
              <a:r>
                <a:rPr lang="el-GR" sz="2400" dirty="0" smtClean="0">
                  <a:solidFill>
                    <a:srgbClr val="17375E"/>
                  </a:solidFill>
                </a:rPr>
                <a:t>Υπερπλασία</a:t>
              </a:r>
              <a:r>
                <a:rPr lang="en-US" sz="2400" dirty="0" smtClean="0">
                  <a:solidFill>
                    <a:srgbClr val="17375E"/>
                  </a:solidFill>
                </a:rPr>
                <a:t>/</a:t>
              </a:r>
              <a:r>
                <a:rPr lang="el-GR" sz="2400" dirty="0" smtClean="0">
                  <a:solidFill>
                    <a:srgbClr val="17375E"/>
                  </a:solidFill>
                </a:rPr>
                <a:t>υπερτροφία</a:t>
              </a:r>
              <a:endParaRPr lang="el-GR" sz="2400" dirty="0">
                <a:solidFill>
                  <a:srgbClr val="17375E"/>
                </a:solidFill>
              </a:endParaRPr>
            </a:p>
          </p:txBody>
        </p:sp>
      </p:grpSp>
      <p:sp>
        <p:nvSpPr>
          <p:cNvPr id="19" name="TextBox 18"/>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22" name="Βέλος προς τα κάτω 9"/>
          <p:cNvSpPr/>
          <p:nvPr/>
        </p:nvSpPr>
        <p:spPr>
          <a:xfrm rot="10800000">
            <a:off x="997279" y="5105399"/>
            <a:ext cx="628320" cy="1259304"/>
          </a:xfrm>
          <a:prstGeom prst="downArrow">
            <a:avLst/>
          </a:prstGeom>
          <a:solidFill>
            <a:schemeClr val="accent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l-GR"/>
          </a:p>
        </p:txBody>
      </p:sp>
      <p:sp>
        <p:nvSpPr>
          <p:cNvPr id="23" name="TextBox 22"/>
          <p:cNvSpPr txBox="1"/>
          <p:nvPr/>
        </p:nvSpPr>
        <p:spPr>
          <a:xfrm>
            <a:off x="1689100" y="6191648"/>
            <a:ext cx="2122396" cy="461665"/>
          </a:xfrm>
          <a:prstGeom prst="rect">
            <a:avLst/>
          </a:prstGeom>
          <a:noFill/>
        </p:spPr>
        <p:txBody>
          <a:bodyPr wrap="none" rtlCol="0">
            <a:spAutoFit/>
          </a:bodyPr>
          <a:lstStyle/>
          <a:p>
            <a:r>
              <a:rPr lang="el-GR" sz="2400" dirty="0" smtClean="0">
                <a:solidFill>
                  <a:srgbClr val="17375E"/>
                </a:solidFill>
              </a:rPr>
              <a:t>Αθηρωμάτωση</a:t>
            </a:r>
            <a:endParaRPr lang="el-GR" sz="2400" dirty="0">
              <a:solidFill>
                <a:srgbClr val="17375E"/>
              </a:solidFill>
            </a:endParaRPr>
          </a:p>
        </p:txBody>
      </p:sp>
      <p:sp>
        <p:nvSpPr>
          <p:cNvPr id="21" name="TextBox 20"/>
          <p:cNvSpPr txBox="1"/>
          <p:nvPr/>
        </p:nvSpPr>
        <p:spPr>
          <a:xfrm>
            <a:off x="241466" y="1356153"/>
            <a:ext cx="8712034" cy="461665"/>
          </a:xfrm>
          <a:prstGeom prst="rect">
            <a:avLst/>
          </a:prstGeom>
          <a:noFill/>
        </p:spPr>
        <p:txBody>
          <a:bodyPr wrap="square" rtlCol="0">
            <a:spAutoFit/>
          </a:bodyPr>
          <a:lstStyle/>
          <a:p>
            <a:r>
              <a:rPr lang="el-GR" sz="2400" dirty="0" smtClean="0">
                <a:solidFill>
                  <a:schemeClr val="tx2">
                    <a:lumMod val="75000"/>
                  </a:schemeClr>
                </a:solidFill>
              </a:rPr>
              <a:t>Αθηρωμάτωση </a:t>
            </a:r>
            <a:r>
              <a:rPr lang="el-GR" sz="2400" dirty="0">
                <a:solidFill>
                  <a:schemeClr val="tx2">
                    <a:lumMod val="75000"/>
                  </a:schemeClr>
                </a:solidFill>
              </a:rPr>
              <a:t>&amp;</a:t>
            </a:r>
            <a:r>
              <a:rPr lang="el-GR" sz="2400" dirty="0" smtClean="0">
                <a:solidFill>
                  <a:schemeClr val="tx2">
                    <a:lumMod val="75000"/>
                  </a:schemeClr>
                </a:solidFill>
              </a:rPr>
              <a:t> υπερτροφία - απεικόνηση</a:t>
            </a:r>
            <a:endParaRPr lang="el-GR" sz="2200" dirty="0" smtClean="0">
              <a:solidFill>
                <a:schemeClr val="tx2">
                  <a:lumMod val="75000"/>
                </a:schemeClr>
              </a:solidFill>
            </a:endParaRPr>
          </a:p>
        </p:txBody>
      </p:sp>
      <p:cxnSp>
        <p:nvCxnSpPr>
          <p:cNvPr id="20" name="Straight Connector 19"/>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25" name="Picture 24"/>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6" name="TextBox 25"/>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7" name="TextBox 26"/>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5317682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heckerboard(across)">
                                      <p:cBhvr>
                                        <p:cTn id="12" dur="500"/>
                                        <p:tgtEl>
                                          <p:spTgt spid="2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heckerboard(across)">
                                      <p:cBhvr>
                                        <p:cTn id="15" dur="500"/>
                                        <p:tgtEl>
                                          <p:spTgt spid="23"/>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animBg="1"/>
      <p:bldP spid="2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37412" y="2114982"/>
            <a:ext cx="6272212" cy="4501301"/>
          </a:xfrm>
          <a:noFill/>
        </p:spPr>
      </p:pic>
      <p:sp>
        <p:nvSpPr>
          <p:cNvPr id="8" name="TextBox 7"/>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1" name="TextBox 10"/>
          <p:cNvSpPr txBox="1"/>
          <p:nvPr/>
        </p:nvSpPr>
        <p:spPr>
          <a:xfrm>
            <a:off x="241466" y="1356153"/>
            <a:ext cx="8712034" cy="461665"/>
          </a:xfrm>
          <a:prstGeom prst="rect">
            <a:avLst/>
          </a:prstGeom>
          <a:noFill/>
        </p:spPr>
        <p:txBody>
          <a:bodyPr wrap="square" rtlCol="0">
            <a:spAutoFit/>
          </a:bodyPr>
          <a:lstStyle/>
          <a:p>
            <a:r>
              <a:rPr lang="el-GR" sz="2400" dirty="0" smtClean="0">
                <a:solidFill>
                  <a:schemeClr val="tx2">
                    <a:lumMod val="75000"/>
                  </a:schemeClr>
                </a:solidFill>
              </a:rPr>
              <a:t>Αθηρωμάτωση </a:t>
            </a:r>
            <a:r>
              <a:rPr lang="el-GR" sz="2400" dirty="0">
                <a:solidFill>
                  <a:schemeClr val="tx2">
                    <a:lumMod val="75000"/>
                  </a:schemeClr>
                </a:solidFill>
              </a:rPr>
              <a:t>&amp;</a:t>
            </a:r>
            <a:r>
              <a:rPr lang="el-GR" sz="2400" dirty="0" smtClean="0">
                <a:solidFill>
                  <a:schemeClr val="tx2">
                    <a:lumMod val="75000"/>
                  </a:schemeClr>
                </a:solidFill>
              </a:rPr>
              <a:t> υπερτροφία - απεικόνηση</a:t>
            </a:r>
            <a:endParaRPr lang="el-GR" sz="2200" dirty="0" smtClean="0">
              <a:solidFill>
                <a:schemeClr val="tx2">
                  <a:lumMod val="75000"/>
                </a:schemeClr>
              </a:solidFill>
            </a:endParaRPr>
          </a:p>
        </p:txBody>
      </p:sp>
      <p:cxnSp>
        <p:nvCxnSpPr>
          <p:cNvPr id="12" name="Straight Connector 11"/>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4" name="Picture 13"/>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5" name="TextBox 14"/>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6" name="TextBox 15"/>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40304048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382588" y="2260600"/>
            <a:ext cx="4024312" cy="4230688"/>
          </a:xfrm>
          <a:noFill/>
        </p:spPr>
      </p:pic>
      <p:sp>
        <p:nvSpPr>
          <p:cNvPr id="8" name="TextBox 7"/>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graphicFrame>
        <p:nvGraphicFramePr>
          <p:cNvPr id="9" name="Object 2"/>
          <p:cNvGraphicFramePr>
            <a:graphicFrameLocks noChangeAspect="1"/>
          </p:cNvGraphicFramePr>
          <p:nvPr>
            <p:extLst>
              <p:ext uri="{D42A27DB-BD31-4B8C-83A1-F6EECF244321}">
                <p14:modId xmlns:p14="http://schemas.microsoft.com/office/powerpoint/2010/main" val="456723112"/>
              </p:ext>
            </p:extLst>
          </p:nvPr>
        </p:nvGraphicFramePr>
        <p:xfrm>
          <a:off x="4933116" y="1577975"/>
          <a:ext cx="3601957" cy="4948891"/>
        </p:xfrm>
        <a:graphic>
          <a:graphicData uri="http://schemas.openxmlformats.org/presentationml/2006/ole">
            <mc:AlternateContent xmlns:mc="http://schemas.openxmlformats.org/markup-compatibility/2006">
              <mc:Choice xmlns:v="urn:schemas-microsoft-com:vml" Requires="v">
                <p:oleObj spid="_x0000_s6490" name="Εικόνα bitmap" r:id="rId5" imgW="3153215" imgH="4334480" progId="Paint.Picture">
                  <p:embed/>
                </p:oleObj>
              </mc:Choice>
              <mc:Fallback>
                <p:oleObj name="Εικόνα bitmap" r:id="rId5" imgW="3153215" imgH="4334480"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3116" y="1577975"/>
                        <a:ext cx="3601957" cy="4948891"/>
                      </a:xfrm>
                      <a:prstGeom prst="rect">
                        <a:avLst/>
                      </a:prstGeom>
                      <a:noFill/>
                      <a:ln>
                        <a:noFill/>
                      </a:ln>
                      <a:effectLst/>
                    </p:spPr>
                  </p:pic>
                </p:oleObj>
              </mc:Fallback>
            </mc:AlternateContent>
          </a:graphicData>
        </a:graphic>
      </p:graphicFrame>
      <p:cxnSp>
        <p:nvCxnSpPr>
          <p:cNvPr id="10" name="Straight Arrow Connector 9"/>
          <p:cNvCxnSpPr/>
          <p:nvPr/>
        </p:nvCxnSpPr>
        <p:spPr>
          <a:xfrm flipV="1">
            <a:off x="1638300" y="2565400"/>
            <a:ext cx="4445000" cy="2501900"/>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2311400" y="3771900"/>
            <a:ext cx="3403600" cy="1346200"/>
          </a:xfrm>
          <a:prstGeom prst="straightConnector1">
            <a:avLst/>
          </a:prstGeom>
          <a:ln w="38100">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3149600" y="4851400"/>
            <a:ext cx="2222500" cy="304800"/>
          </a:xfrm>
          <a:prstGeom prst="straightConnector1">
            <a:avLst/>
          </a:prstGeom>
          <a:ln w="38100">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19" name="Right Bracket 18"/>
          <p:cNvSpPr/>
          <p:nvPr/>
        </p:nvSpPr>
        <p:spPr>
          <a:xfrm>
            <a:off x="2890084" y="5118100"/>
            <a:ext cx="259516" cy="165100"/>
          </a:xfrm>
          <a:prstGeom prst="rightBracket">
            <a:avLst/>
          </a:prstGeom>
          <a:ln w="508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241466" y="1356153"/>
            <a:ext cx="8712034" cy="461665"/>
          </a:xfrm>
          <a:prstGeom prst="rect">
            <a:avLst/>
          </a:prstGeom>
          <a:noFill/>
        </p:spPr>
        <p:txBody>
          <a:bodyPr wrap="square" rtlCol="0">
            <a:spAutoFit/>
          </a:bodyPr>
          <a:lstStyle/>
          <a:p>
            <a:r>
              <a:rPr lang="el-GR" sz="2400" dirty="0" smtClean="0">
                <a:solidFill>
                  <a:schemeClr val="tx2">
                    <a:lumMod val="75000"/>
                  </a:schemeClr>
                </a:solidFill>
              </a:rPr>
              <a:t>Αθηρωμάτωση </a:t>
            </a:r>
            <a:r>
              <a:rPr lang="el-GR" sz="2400" dirty="0">
                <a:solidFill>
                  <a:schemeClr val="tx2">
                    <a:lumMod val="75000"/>
                  </a:schemeClr>
                </a:solidFill>
              </a:rPr>
              <a:t>&amp;</a:t>
            </a:r>
            <a:r>
              <a:rPr lang="el-GR" sz="2400" dirty="0" smtClean="0">
                <a:solidFill>
                  <a:schemeClr val="tx2">
                    <a:lumMod val="75000"/>
                  </a:schemeClr>
                </a:solidFill>
              </a:rPr>
              <a:t> υπερτροφία - απεικόνηση</a:t>
            </a:r>
            <a:endParaRPr lang="el-GR" sz="2200" dirty="0" smtClean="0">
              <a:solidFill>
                <a:schemeClr val="tx2">
                  <a:lumMod val="75000"/>
                </a:schemeClr>
              </a:solidFill>
            </a:endParaRPr>
          </a:p>
        </p:txBody>
      </p:sp>
      <p:sp>
        <p:nvSpPr>
          <p:cNvPr id="2" name="TextBox 1"/>
          <p:cNvSpPr txBox="1"/>
          <p:nvPr/>
        </p:nvSpPr>
        <p:spPr>
          <a:xfrm>
            <a:off x="6999772" y="2262318"/>
            <a:ext cx="960494" cy="307777"/>
          </a:xfrm>
          <a:prstGeom prst="rect">
            <a:avLst/>
          </a:prstGeom>
          <a:noFill/>
          <a:ln w="25400">
            <a:solidFill>
              <a:schemeClr val="tx2">
                <a:lumMod val="75000"/>
              </a:schemeClr>
            </a:solidFill>
          </a:ln>
        </p:spPr>
        <p:txBody>
          <a:bodyPr wrap="none" rtlCol="0">
            <a:spAutoFit/>
          </a:bodyPr>
          <a:lstStyle/>
          <a:p>
            <a:pPr algn="ctr"/>
            <a:r>
              <a:rPr lang="el-GR" sz="1400" dirty="0" smtClean="0"/>
              <a:t>Ενδοθήλιο</a:t>
            </a:r>
            <a:endParaRPr lang="en-US" sz="1400" dirty="0" smtClean="0"/>
          </a:p>
        </p:txBody>
      </p:sp>
      <p:sp>
        <p:nvSpPr>
          <p:cNvPr id="17" name="TextBox 16"/>
          <p:cNvSpPr txBox="1"/>
          <p:nvPr/>
        </p:nvSpPr>
        <p:spPr>
          <a:xfrm>
            <a:off x="7195912" y="3402568"/>
            <a:ext cx="1928733" cy="738664"/>
          </a:xfrm>
          <a:prstGeom prst="rect">
            <a:avLst/>
          </a:prstGeom>
          <a:noFill/>
          <a:ln w="25400">
            <a:solidFill>
              <a:schemeClr val="tx2">
                <a:lumMod val="75000"/>
              </a:schemeClr>
            </a:solidFill>
          </a:ln>
        </p:spPr>
        <p:txBody>
          <a:bodyPr wrap="none" rtlCol="0">
            <a:spAutoFit/>
          </a:bodyPr>
          <a:lstStyle/>
          <a:p>
            <a:pPr marL="285750" indent="-285750" algn="ctr">
              <a:buFont typeface="Courier New"/>
              <a:buChar char="o"/>
            </a:pPr>
            <a:r>
              <a:rPr lang="el-GR" sz="1400" dirty="0" smtClean="0"/>
              <a:t>Λεία μυικά κύτταρα </a:t>
            </a:r>
          </a:p>
          <a:p>
            <a:pPr marL="285750" indent="-285750" algn="ctr">
              <a:buFont typeface="Courier New"/>
              <a:buChar char="o"/>
            </a:pPr>
            <a:r>
              <a:rPr lang="el-GR" sz="1400" dirty="0" smtClean="0"/>
              <a:t>Ελαστίνη </a:t>
            </a:r>
          </a:p>
          <a:p>
            <a:pPr marL="285750" indent="-285750" algn="ctr">
              <a:buFont typeface="Courier New"/>
              <a:buChar char="o"/>
            </a:pPr>
            <a:r>
              <a:rPr lang="el-GR" sz="1400" dirty="0" smtClean="0"/>
              <a:t>Κολλαγόνο</a:t>
            </a:r>
            <a:endParaRPr lang="en-US" sz="1400" dirty="0" smtClean="0"/>
          </a:p>
        </p:txBody>
      </p:sp>
      <p:sp>
        <p:nvSpPr>
          <p:cNvPr id="20" name="TextBox 19"/>
          <p:cNvSpPr txBox="1"/>
          <p:nvPr/>
        </p:nvSpPr>
        <p:spPr>
          <a:xfrm>
            <a:off x="7480019" y="4851400"/>
            <a:ext cx="1473481" cy="1169551"/>
          </a:xfrm>
          <a:prstGeom prst="rect">
            <a:avLst/>
          </a:prstGeom>
          <a:noFill/>
          <a:ln w="25400">
            <a:solidFill>
              <a:schemeClr val="tx2">
                <a:lumMod val="75000"/>
              </a:schemeClr>
            </a:solidFill>
          </a:ln>
        </p:spPr>
        <p:txBody>
          <a:bodyPr wrap="square" rtlCol="0">
            <a:spAutoFit/>
          </a:bodyPr>
          <a:lstStyle/>
          <a:p>
            <a:pPr marL="285750" indent="-285750" algn="ctr">
              <a:buFont typeface="Courier New"/>
              <a:buChar char="o"/>
            </a:pPr>
            <a:r>
              <a:rPr lang="el-GR" sz="1400" dirty="0" smtClean="0"/>
              <a:t>Ελαστίνη </a:t>
            </a:r>
          </a:p>
          <a:p>
            <a:pPr marL="285750" indent="-285750" algn="ctr">
              <a:buFont typeface="Courier New"/>
              <a:buChar char="o"/>
            </a:pPr>
            <a:r>
              <a:rPr lang="el-GR" sz="1400" dirty="0" smtClean="0"/>
              <a:t>Κολλαγόνο</a:t>
            </a:r>
          </a:p>
          <a:p>
            <a:pPr marL="285750" indent="-285750" algn="ctr">
              <a:buFont typeface="Courier New"/>
              <a:buChar char="o"/>
            </a:pPr>
            <a:r>
              <a:rPr lang="el-GR" sz="1400" dirty="0" smtClean="0"/>
              <a:t>Λίγα λεία μυϊκά κύτταρα</a:t>
            </a:r>
            <a:endParaRPr lang="en-US" sz="1400" dirty="0" smtClean="0"/>
          </a:p>
        </p:txBody>
      </p:sp>
      <p:cxnSp>
        <p:nvCxnSpPr>
          <p:cNvPr id="21" name="Straight Connector 20"/>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24" name="Picture 23"/>
          <p:cNvPicPr/>
          <p:nvPr/>
        </p:nvPicPr>
        <p:blipFill>
          <a:blip r:embed="rId7">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5" name="TextBox 24"/>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6" name="TextBox 25"/>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6103281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712" y="2867336"/>
            <a:ext cx="6432361" cy="3841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2" name="TextBox 1"/>
          <p:cNvSpPr txBox="1"/>
          <p:nvPr/>
        </p:nvSpPr>
        <p:spPr>
          <a:xfrm>
            <a:off x="353712" y="2097895"/>
            <a:ext cx="8706863" cy="769441"/>
          </a:xfrm>
          <a:prstGeom prst="rect">
            <a:avLst/>
          </a:prstGeom>
          <a:noFill/>
        </p:spPr>
        <p:txBody>
          <a:bodyPr wrap="square" rtlCol="0">
            <a:spAutoFit/>
          </a:bodyPr>
          <a:lstStyle/>
          <a:p>
            <a:r>
              <a:rPr lang="en-US" sz="2200" dirty="0" smtClean="0">
                <a:solidFill>
                  <a:schemeClr val="tx2">
                    <a:lumMod val="75000"/>
                  </a:schemeClr>
                </a:solidFill>
              </a:rPr>
              <a:t>Intimal-medial thickness</a:t>
            </a:r>
            <a:r>
              <a:rPr lang="el-GR" sz="2200" dirty="0" smtClean="0">
                <a:solidFill>
                  <a:schemeClr val="tx2">
                    <a:lumMod val="75000"/>
                  </a:schemeClr>
                </a:solidFill>
              </a:rPr>
              <a:t> (ΙΜΤ)</a:t>
            </a:r>
            <a:r>
              <a:rPr lang="en-US" sz="2200" dirty="0" smtClean="0">
                <a:solidFill>
                  <a:schemeClr val="tx2">
                    <a:lumMod val="75000"/>
                  </a:schemeClr>
                </a:solidFill>
              </a:rPr>
              <a:t> = </a:t>
            </a:r>
            <a:r>
              <a:rPr lang="el-GR" sz="2200" dirty="0" smtClean="0">
                <a:solidFill>
                  <a:schemeClr val="tx2">
                    <a:lumMod val="75000"/>
                  </a:schemeClr>
                </a:solidFill>
              </a:rPr>
              <a:t>πάχος έσω-μέσου χιτώνα </a:t>
            </a:r>
          </a:p>
          <a:p>
            <a:r>
              <a:rPr lang="el-GR" sz="2200" dirty="0" smtClean="0">
                <a:solidFill>
                  <a:schemeClr val="tx2">
                    <a:lumMod val="75000"/>
                  </a:schemeClr>
                </a:solidFill>
              </a:rPr>
              <a:t>                                                         </a:t>
            </a:r>
            <a:r>
              <a:rPr lang="el-GR" sz="2200" dirty="0" smtClean="0">
                <a:solidFill>
                  <a:schemeClr val="accent2">
                    <a:lumMod val="75000"/>
                  </a:schemeClr>
                </a:solidFill>
              </a:rPr>
              <a:t>  ΟΧΙ ΠΑΧΟΣ ΕΝΔΟΘΗΛΙΟΥ</a:t>
            </a:r>
            <a:endParaRPr lang="en-US" sz="2200" dirty="0">
              <a:solidFill>
                <a:schemeClr val="accent2">
                  <a:lumMod val="75000"/>
                </a:schemeClr>
              </a:solidFill>
            </a:endParaRPr>
          </a:p>
        </p:txBody>
      </p:sp>
      <p:sp>
        <p:nvSpPr>
          <p:cNvPr id="14" name="TextBox 13"/>
          <p:cNvSpPr txBox="1"/>
          <p:nvPr/>
        </p:nvSpPr>
        <p:spPr>
          <a:xfrm>
            <a:off x="241466" y="1356153"/>
            <a:ext cx="8712034" cy="461665"/>
          </a:xfrm>
          <a:prstGeom prst="rect">
            <a:avLst/>
          </a:prstGeom>
          <a:noFill/>
        </p:spPr>
        <p:txBody>
          <a:bodyPr wrap="square" rtlCol="0">
            <a:spAutoFit/>
          </a:bodyPr>
          <a:lstStyle/>
          <a:p>
            <a:r>
              <a:rPr lang="el-GR" sz="2400" dirty="0" smtClean="0">
                <a:solidFill>
                  <a:schemeClr val="tx2">
                    <a:lumMod val="75000"/>
                  </a:schemeClr>
                </a:solidFill>
              </a:rPr>
              <a:t>Αθηρωμάτωση </a:t>
            </a:r>
            <a:r>
              <a:rPr lang="el-GR" sz="2400" dirty="0">
                <a:solidFill>
                  <a:schemeClr val="tx2">
                    <a:lumMod val="75000"/>
                  </a:schemeClr>
                </a:solidFill>
              </a:rPr>
              <a:t>&amp;</a:t>
            </a:r>
            <a:r>
              <a:rPr lang="el-GR" sz="2400" dirty="0" smtClean="0">
                <a:solidFill>
                  <a:schemeClr val="tx2">
                    <a:lumMod val="75000"/>
                  </a:schemeClr>
                </a:solidFill>
              </a:rPr>
              <a:t> υπερτροφία - απεικόνηση</a:t>
            </a:r>
            <a:endParaRPr lang="el-GR" sz="2200" dirty="0" smtClean="0">
              <a:solidFill>
                <a:schemeClr val="tx2">
                  <a:lumMod val="75000"/>
                </a:schemeClr>
              </a:solidFill>
            </a:endParaRPr>
          </a:p>
        </p:txBody>
      </p:sp>
      <p:cxnSp>
        <p:nvCxnSpPr>
          <p:cNvPr id="13" name="Straight Connector 12"/>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6" name="Picture 15"/>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7" name="TextBox 16"/>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8" name="TextBox 17"/>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8662166"/>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4533" y="2628921"/>
            <a:ext cx="6006067" cy="3987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33382" y="1945277"/>
            <a:ext cx="8469060" cy="707886"/>
          </a:xfrm>
          <a:prstGeom prst="rect">
            <a:avLst/>
          </a:prstGeom>
          <a:noFill/>
        </p:spPr>
        <p:txBody>
          <a:bodyPr wrap="none" rtlCol="0">
            <a:spAutoFit/>
          </a:bodyPr>
          <a:lstStyle/>
          <a:p>
            <a:r>
              <a:rPr lang="el-GR" sz="2000" dirty="0" smtClean="0">
                <a:solidFill>
                  <a:schemeClr val="tx2">
                    <a:lumMod val="75000"/>
                  </a:schemeClr>
                </a:solidFill>
              </a:rPr>
              <a:t>Ημι</a:t>
            </a:r>
            <a:r>
              <a:rPr lang="el-GR" sz="2000" dirty="0">
                <a:solidFill>
                  <a:schemeClr val="tx2">
                    <a:lumMod val="75000"/>
                  </a:schemeClr>
                </a:solidFill>
              </a:rPr>
              <a:t>-</a:t>
            </a:r>
            <a:r>
              <a:rPr lang="el-GR" sz="2000" dirty="0" smtClean="0">
                <a:solidFill>
                  <a:schemeClr val="tx2">
                    <a:lumMod val="75000"/>
                  </a:schemeClr>
                </a:solidFill>
              </a:rPr>
              <a:t>αυτόματη μέτρηση με χρήση λογισμικού αυτόματης ανίχνευσης ορίων του</a:t>
            </a:r>
          </a:p>
          <a:p>
            <a:r>
              <a:rPr lang="el-GR" sz="2000" dirty="0" smtClean="0">
                <a:solidFill>
                  <a:schemeClr val="tx2">
                    <a:lumMod val="75000"/>
                  </a:schemeClr>
                </a:solidFill>
              </a:rPr>
              <a:t>έσω-μέσου χιτώνα της κοινής καρωτίδας (</a:t>
            </a:r>
            <a:r>
              <a:rPr lang="en-US" sz="2000" dirty="0" smtClean="0">
                <a:solidFill>
                  <a:schemeClr val="tx2">
                    <a:lumMod val="75000"/>
                  </a:schemeClr>
                </a:solidFill>
              </a:rPr>
              <a:t>Intimal-medial thickness, IMT)</a:t>
            </a:r>
            <a:endParaRPr lang="el-GR" sz="2000" dirty="0">
              <a:solidFill>
                <a:schemeClr val="tx2">
                  <a:lumMod val="75000"/>
                </a:schemeClr>
              </a:solidFill>
            </a:endParaRPr>
          </a:p>
        </p:txBody>
      </p:sp>
      <p:sp>
        <p:nvSpPr>
          <p:cNvPr id="11" name="TextBox 10"/>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2" name="TextBox 11"/>
          <p:cNvSpPr txBox="1"/>
          <p:nvPr/>
        </p:nvSpPr>
        <p:spPr>
          <a:xfrm>
            <a:off x="241466" y="1356153"/>
            <a:ext cx="8712034" cy="461665"/>
          </a:xfrm>
          <a:prstGeom prst="rect">
            <a:avLst/>
          </a:prstGeom>
          <a:noFill/>
        </p:spPr>
        <p:txBody>
          <a:bodyPr wrap="square" rtlCol="0">
            <a:spAutoFit/>
          </a:bodyPr>
          <a:lstStyle/>
          <a:p>
            <a:r>
              <a:rPr lang="el-GR" sz="2400" dirty="0" smtClean="0">
                <a:solidFill>
                  <a:schemeClr val="tx2">
                    <a:lumMod val="75000"/>
                  </a:schemeClr>
                </a:solidFill>
              </a:rPr>
              <a:t>Αθηρωμάτωση </a:t>
            </a:r>
            <a:r>
              <a:rPr lang="el-GR" sz="2400" dirty="0">
                <a:solidFill>
                  <a:schemeClr val="tx2">
                    <a:lumMod val="75000"/>
                  </a:schemeClr>
                </a:solidFill>
              </a:rPr>
              <a:t>&amp;</a:t>
            </a:r>
            <a:r>
              <a:rPr lang="el-GR" sz="2400" dirty="0" smtClean="0">
                <a:solidFill>
                  <a:schemeClr val="tx2">
                    <a:lumMod val="75000"/>
                  </a:schemeClr>
                </a:solidFill>
              </a:rPr>
              <a:t> υπερτροφία - απεικόνηση</a:t>
            </a:r>
            <a:endParaRPr lang="el-GR" sz="2200" dirty="0" smtClean="0">
              <a:solidFill>
                <a:schemeClr val="tx2">
                  <a:lumMod val="75000"/>
                </a:schemeClr>
              </a:solidFill>
            </a:endParaRPr>
          </a:p>
        </p:txBody>
      </p:sp>
      <p:cxnSp>
        <p:nvCxnSpPr>
          <p:cNvPr id="14" name="Straight Connector 13"/>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6" name="Picture 15"/>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7" name="TextBox 16"/>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18" name="TextBox 17"/>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2653825574"/>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584" y="2036303"/>
            <a:ext cx="7222916" cy="3627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457674" y="4067176"/>
            <a:ext cx="8492907" cy="2611866"/>
            <a:chOff x="419574" y="3902076"/>
            <a:chExt cx="8492907" cy="2611866"/>
          </a:xfrm>
        </p:grpSpPr>
        <p:sp>
          <p:nvSpPr>
            <p:cNvPr id="2" name="TextBox 1"/>
            <p:cNvSpPr txBox="1"/>
            <p:nvPr/>
          </p:nvSpPr>
          <p:spPr>
            <a:xfrm>
              <a:off x="419574" y="5498279"/>
              <a:ext cx="8492907" cy="1015663"/>
            </a:xfrm>
            <a:prstGeom prst="rect">
              <a:avLst/>
            </a:prstGeom>
            <a:noFill/>
          </p:spPr>
          <p:txBody>
            <a:bodyPr wrap="square" rtlCol="0">
              <a:spAutoFit/>
            </a:bodyPr>
            <a:lstStyle/>
            <a:p>
              <a:r>
                <a:rPr lang="el-GR" sz="2000" dirty="0" smtClean="0">
                  <a:solidFill>
                    <a:srgbClr val="17375E"/>
                  </a:solidFill>
                </a:rPr>
                <a:t>Ορισμός αθηρωματικής πλάκας</a:t>
              </a:r>
              <a:r>
                <a:rPr lang="en-US" sz="2000" dirty="0">
                  <a:solidFill>
                    <a:srgbClr val="17375E"/>
                  </a:solidFill>
                </a:rPr>
                <a:t>:</a:t>
              </a:r>
              <a:r>
                <a:rPr lang="el-GR" sz="2000" dirty="0" smtClean="0">
                  <a:solidFill>
                    <a:srgbClr val="17375E"/>
                  </a:solidFill>
                </a:rPr>
                <a:t> </a:t>
              </a:r>
              <a:endParaRPr lang="en-US" sz="2000" dirty="0" smtClean="0">
                <a:solidFill>
                  <a:srgbClr val="17375E"/>
                </a:solidFill>
              </a:endParaRPr>
            </a:p>
            <a:p>
              <a:r>
                <a:rPr lang="el-GR" sz="2000" dirty="0" smtClean="0">
                  <a:solidFill>
                    <a:srgbClr val="17375E"/>
                  </a:solidFill>
                </a:rPr>
                <a:t>(α) πάχος  &gt; 1.5 </a:t>
              </a:r>
              <a:r>
                <a:rPr lang="en-US" sz="2000" dirty="0" smtClean="0">
                  <a:solidFill>
                    <a:srgbClr val="17375E"/>
                  </a:solidFill>
                </a:rPr>
                <a:t>mm</a:t>
              </a:r>
              <a:r>
                <a:rPr lang="el-GR" sz="2000" dirty="0" smtClean="0">
                  <a:solidFill>
                    <a:srgbClr val="17375E"/>
                  </a:solidFill>
                </a:rPr>
                <a:t>  ή  </a:t>
              </a:r>
              <a:endParaRPr lang="en-US" sz="2000" dirty="0" smtClean="0">
                <a:solidFill>
                  <a:srgbClr val="17375E"/>
                </a:solidFill>
              </a:endParaRPr>
            </a:p>
            <a:p>
              <a:r>
                <a:rPr lang="el-GR" sz="2000" dirty="0" smtClean="0">
                  <a:solidFill>
                    <a:srgbClr val="17375E"/>
                  </a:solidFill>
                </a:rPr>
                <a:t>(β) πάχος &gt; 1.5 * ΙΜΤ συνορεύοντος αρτηριακού τμήματος</a:t>
              </a:r>
              <a:endParaRPr lang="el-GR" sz="2000" dirty="0">
                <a:solidFill>
                  <a:srgbClr val="17375E"/>
                </a:solidFill>
              </a:endParaRPr>
            </a:p>
          </p:txBody>
        </p:sp>
        <p:cxnSp>
          <p:nvCxnSpPr>
            <p:cNvPr id="8" name="Straight Arrow Connector 7"/>
            <p:cNvCxnSpPr/>
            <p:nvPr/>
          </p:nvCxnSpPr>
          <p:spPr>
            <a:xfrm flipH="1" flipV="1">
              <a:off x="1919014" y="3902076"/>
              <a:ext cx="78827" cy="396000"/>
            </a:xfrm>
            <a:prstGeom prst="straightConnector1">
              <a:avLst/>
            </a:prstGeom>
            <a:ln w="57150">
              <a:solidFill>
                <a:srgbClr val="FF0000"/>
              </a:solidFill>
              <a:tailEnd type="arrow"/>
            </a:ln>
          </p:spPr>
          <p:style>
            <a:lnRef idx="3">
              <a:schemeClr val="accent6"/>
            </a:lnRef>
            <a:fillRef idx="0">
              <a:schemeClr val="accent6"/>
            </a:fillRef>
            <a:effectRef idx="2">
              <a:schemeClr val="accent6"/>
            </a:effectRef>
            <a:fontRef idx="minor">
              <a:schemeClr val="tx1"/>
            </a:fontRef>
          </p:style>
        </p:cxnSp>
      </p:grpSp>
      <p:sp>
        <p:nvSpPr>
          <p:cNvPr id="15" name="TextBox 14"/>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7" name="TextBox 16"/>
          <p:cNvSpPr txBox="1"/>
          <p:nvPr/>
        </p:nvSpPr>
        <p:spPr>
          <a:xfrm>
            <a:off x="241466" y="1356153"/>
            <a:ext cx="8712034" cy="461665"/>
          </a:xfrm>
          <a:prstGeom prst="rect">
            <a:avLst/>
          </a:prstGeom>
          <a:noFill/>
        </p:spPr>
        <p:txBody>
          <a:bodyPr wrap="square" rtlCol="0">
            <a:spAutoFit/>
          </a:bodyPr>
          <a:lstStyle/>
          <a:p>
            <a:r>
              <a:rPr lang="el-GR" sz="2400" dirty="0" smtClean="0">
                <a:solidFill>
                  <a:schemeClr val="tx2">
                    <a:lumMod val="75000"/>
                  </a:schemeClr>
                </a:solidFill>
              </a:rPr>
              <a:t>Αθηρωμάτωση </a:t>
            </a:r>
            <a:r>
              <a:rPr lang="el-GR" sz="2400" dirty="0">
                <a:solidFill>
                  <a:schemeClr val="tx2">
                    <a:lumMod val="75000"/>
                  </a:schemeClr>
                </a:solidFill>
              </a:rPr>
              <a:t>&amp;</a:t>
            </a:r>
            <a:r>
              <a:rPr lang="el-GR" sz="2400" dirty="0" smtClean="0">
                <a:solidFill>
                  <a:schemeClr val="tx2">
                    <a:lumMod val="75000"/>
                  </a:schemeClr>
                </a:solidFill>
              </a:rPr>
              <a:t> υπερτροφία - απεικόνηση</a:t>
            </a:r>
            <a:endParaRPr lang="el-GR" sz="2200" dirty="0" smtClean="0">
              <a:solidFill>
                <a:schemeClr val="tx2">
                  <a:lumMod val="75000"/>
                </a:schemeClr>
              </a:solidFill>
            </a:endParaRPr>
          </a:p>
        </p:txBody>
      </p:sp>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20" name="Picture 19"/>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1" name="TextBox 20"/>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2" name="TextBox 21"/>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3889597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0" y="1866899"/>
            <a:ext cx="9144000" cy="5016083"/>
          </a:xfrm>
          <a:prstGeom prst="rect">
            <a:avLst/>
          </a:prstGeom>
        </p:spPr>
      </p:pic>
      <p:sp>
        <p:nvSpPr>
          <p:cNvPr id="17" name="TextBox 16"/>
          <p:cNvSpPr txBox="1"/>
          <p:nvPr/>
        </p:nvSpPr>
        <p:spPr>
          <a:xfrm>
            <a:off x="2090408" y="1147809"/>
            <a:ext cx="7205944" cy="307777"/>
          </a:xfrm>
          <a:prstGeom prst="rect">
            <a:avLst/>
          </a:prstGeom>
          <a:noFill/>
        </p:spPr>
        <p:txBody>
          <a:bodyPr wrap="none" rtlCol="0">
            <a:spAutoFit/>
          </a:bodyPr>
          <a:lstStyle/>
          <a:p>
            <a:r>
              <a:rPr lang="en-GB" sz="1400" i="1" dirty="0" smtClean="0"/>
              <a:t>European Society of Cardiology Working Group on Peripheral Circulation. Atherosclerosis. 2015</a:t>
            </a:r>
            <a:endParaRPr lang="en-US" sz="1400" i="1" dirty="0"/>
          </a:p>
        </p:txBody>
      </p:sp>
      <p:sp>
        <p:nvSpPr>
          <p:cNvPr id="22" name="TextBox 21"/>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2" name="Rectangle 1"/>
          <p:cNvSpPr/>
          <p:nvPr/>
        </p:nvSpPr>
        <p:spPr>
          <a:xfrm>
            <a:off x="0" y="2781280"/>
            <a:ext cx="9144000" cy="660420"/>
          </a:xfrm>
          <a:prstGeom prst="rect">
            <a:avLst/>
          </a:prstGeom>
          <a:noFill/>
          <a:ln w="635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41465" y="1356153"/>
            <a:ext cx="8819109" cy="461665"/>
          </a:xfrm>
          <a:prstGeom prst="rect">
            <a:avLst/>
          </a:prstGeom>
          <a:noFill/>
        </p:spPr>
        <p:txBody>
          <a:bodyPr wrap="square" rtlCol="0">
            <a:spAutoFit/>
          </a:bodyPr>
          <a:lstStyle/>
          <a:p>
            <a:r>
              <a:rPr lang="el-GR" sz="2400" dirty="0" smtClean="0">
                <a:solidFill>
                  <a:schemeClr val="tx2">
                    <a:lumMod val="75000"/>
                  </a:schemeClr>
                </a:solidFill>
              </a:rPr>
              <a:t>Αγγειακοί βιοδείκτες &amp; καρδιαγγειακή πρόληψη</a:t>
            </a:r>
            <a:endParaRPr lang="el-GR" sz="2000" dirty="0">
              <a:solidFill>
                <a:srgbClr val="953735"/>
              </a:solidFill>
            </a:endParaRPr>
          </a:p>
        </p:txBody>
      </p:sp>
      <p:cxnSp>
        <p:nvCxnSpPr>
          <p:cNvPr id="12" name="Straight Connector 11"/>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1" name="TextBox 20"/>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4" name="TextBox 23"/>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99412698"/>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 TextBox"/>
          <p:cNvSpPr txBox="1"/>
          <p:nvPr/>
        </p:nvSpPr>
        <p:spPr>
          <a:xfrm>
            <a:off x="1154172" y="5047270"/>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GENOME  &amp; CLASSICAL CARDIOVASCULAR DISEASE RISK FACTORS</a:t>
            </a:r>
            <a:endParaRPr lang="el-GR" b="1" dirty="0"/>
          </a:p>
        </p:txBody>
      </p:sp>
      <p:sp>
        <p:nvSpPr>
          <p:cNvPr id="22" name="18 - TextBox"/>
          <p:cNvSpPr txBox="1"/>
          <p:nvPr/>
        </p:nvSpPr>
        <p:spPr>
          <a:xfrm>
            <a:off x="1145598" y="4620554"/>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           INFLAMMATION</a:t>
            </a:r>
            <a:endParaRPr lang="el-GR" b="1" dirty="0"/>
          </a:p>
        </p:txBody>
      </p:sp>
      <p:sp>
        <p:nvSpPr>
          <p:cNvPr id="3" name="2 - Στρογγυλεμένο ορθογώνιο"/>
          <p:cNvSpPr/>
          <p:nvPr/>
        </p:nvSpPr>
        <p:spPr>
          <a:xfrm>
            <a:off x="1117936" y="5911680"/>
            <a:ext cx="7806966" cy="648072"/>
          </a:xfrm>
          <a:prstGeom prst="roundRect">
            <a:avLst/>
          </a:prstGeom>
          <a:solidFill>
            <a:srgbClr val="FF6600"/>
          </a:solid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000" b="1" dirty="0" smtClean="0">
                <a:solidFill>
                  <a:schemeClr val="bg1"/>
                </a:solidFill>
              </a:rPr>
              <a:t>Endothelial dysfunction</a:t>
            </a:r>
            <a:endParaRPr lang="el-GR" sz="3000" b="1" dirty="0">
              <a:solidFill>
                <a:schemeClr val="bg1"/>
              </a:solidFill>
            </a:endParaRPr>
          </a:p>
        </p:txBody>
      </p:sp>
      <p:sp>
        <p:nvSpPr>
          <p:cNvPr id="4" name="3 - Βέλος προς τα επάνω"/>
          <p:cNvSpPr/>
          <p:nvPr/>
        </p:nvSpPr>
        <p:spPr>
          <a:xfrm>
            <a:off x="1660346" y="3824816"/>
            <a:ext cx="792088" cy="1296144"/>
          </a:xfrm>
          <a:prstGeom prst="up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l-GR"/>
          </a:p>
        </p:txBody>
      </p:sp>
      <p:pic>
        <p:nvPicPr>
          <p:cNvPr id="40965" name="Picture 5"/>
          <p:cNvPicPr>
            <a:picLocks noChangeAspect="1" noChangeArrowheads="1"/>
          </p:cNvPicPr>
          <p:nvPr/>
        </p:nvPicPr>
        <p:blipFill>
          <a:blip r:embed="rId2" cstate="print"/>
          <a:srcRect/>
          <a:stretch>
            <a:fillRect/>
          </a:stretch>
        </p:blipFill>
        <p:spPr bwMode="auto">
          <a:xfrm>
            <a:off x="3659225" y="2570118"/>
            <a:ext cx="1194902" cy="1146914"/>
          </a:xfrm>
          <a:prstGeom prst="rect">
            <a:avLst/>
          </a:prstGeom>
          <a:noFill/>
          <a:ln w="9525">
            <a:noFill/>
            <a:miter lim="800000"/>
            <a:headEnd/>
            <a:tailEnd/>
          </a:ln>
        </p:spPr>
      </p:pic>
      <p:pic>
        <p:nvPicPr>
          <p:cNvPr id="40966" name="Picture 6"/>
          <p:cNvPicPr>
            <a:picLocks noChangeAspect="1" noChangeArrowheads="1"/>
          </p:cNvPicPr>
          <p:nvPr/>
        </p:nvPicPr>
        <p:blipFill>
          <a:blip r:embed="rId3" cstate="print"/>
          <a:srcRect/>
          <a:stretch>
            <a:fillRect/>
          </a:stretch>
        </p:blipFill>
        <p:spPr bwMode="auto">
          <a:xfrm>
            <a:off x="3701999" y="1304992"/>
            <a:ext cx="1152128" cy="1165224"/>
          </a:xfrm>
          <a:prstGeom prst="rect">
            <a:avLst/>
          </a:prstGeom>
          <a:noFill/>
          <a:ln w="9525">
            <a:noFill/>
            <a:miter lim="800000"/>
            <a:headEnd/>
            <a:tailEnd/>
          </a:ln>
        </p:spPr>
      </p:pic>
      <p:sp>
        <p:nvSpPr>
          <p:cNvPr id="10" name="9 - TextBox"/>
          <p:cNvSpPr txBox="1"/>
          <p:nvPr/>
        </p:nvSpPr>
        <p:spPr>
          <a:xfrm>
            <a:off x="3529699" y="5487850"/>
            <a:ext cx="180020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dirty="0" smtClean="0"/>
              <a:t>Atheromatosis</a:t>
            </a:r>
            <a:endParaRPr lang="el-GR" dirty="0"/>
          </a:p>
        </p:txBody>
      </p:sp>
      <p:sp>
        <p:nvSpPr>
          <p:cNvPr id="8" name="7 - TextBox"/>
          <p:cNvSpPr txBox="1"/>
          <p:nvPr/>
        </p:nvSpPr>
        <p:spPr>
          <a:xfrm>
            <a:off x="1154172" y="5462488"/>
            <a:ext cx="2177853"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smtClean="0"/>
              <a:t>Arterial remodelling</a:t>
            </a:r>
            <a:endParaRPr lang="el-GR" dirty="0"/>
          </a:p>
        </p:txBody>
      </p:sp>
      <p:sp>
        <p:nvSpPr>
          <p:cNvPr id="9" name="8 - Βέλος προς τα επάνω"/>
          <p:cNvSpPr/>
          <p:nvPr/>
        </p:nvSpPr>
        <p:spPr>
          <a:xfrm>
            <a:off x="3902811" y="3824816"/>
            <a:ext cx="792088" cy="1296144"/>
          </a:xfrm>
          <a:prstGeom prst="up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l-GR"/>
          </a:p>
        </p:txBody>
      </p:sp>
      <p:pic>
        <p:nvPicPr>
          <p:cNvPr id="45060" name="Picture 4"/>
          <p:cNvPicPr>
            <a:picLocks noChangeAspect="1" noChangeArrowheads="1"/>
          </p:cNvPicPr>
          <p:nvPr/>
        </p:nvPicPr>
        <p:blipFill>
          <a:blip r:embed="rId4" cstate="print"/>
          <a:srcRect/>
          <a:stretch>
            <a:fillRect/>
          </a:stretch>
        </p:blipFill>
        <p:spPr bwMode="auto">
          <a:xfrm>
            <a:off x="1441412" y="1304992"/>
            <a:ext cx="1246805" cy="1224136"/>
          </a:xfrm>
          <a:prstGeom prst="rect">
            <a:avLst/>
          </a:prstGeom>
          <a:noFill/>
          <a:ln w="9525">
            <a:noFill/>
            <a:miter lim="800000"/>
            <a:headEnd/>
            <a:tailEnd/>
          </a:ln>
        </p:spPr>
      </p:pic>
      <p:pic>
        <p:nvPicPr>
          <p:cNvPr id="45061" name="Picture 5"/>
          <p:cNvPicPr>
            <a:picLocks noChangeAspect="1" noChangeArrowheads="1"/>
          </p:cNvPicPr>
          <p:nvPr/>
        </p:nvPicPr>
        <p:blipFill>
          <a:blip r:embed="rId5" cstate="print"/>
          <a:srcRect/>
          <a:stretch>
            <a:fillRect/>
          </a:stretch>
        </p:blipFill>
        <p:spPr bwMode="auto">
          <a:xfrm>
            <a:off x="1441412" y="2492896"/>
            <a:ext cx="1170806" cy="1204258"/>
          </a:xfrm>
          <a:prstGeom prst="rect">
            <a:avLst/>
          </a:prstGeom>
          <a:noFill/>
          <a:ln w="9525">
            <a:noFill/>
            <a:miter lim="800000"/>
            <a:headEnd/>
            <a:tailEnd/>
          </a:ln>
        </p:spPr>
      </p:pic>
      <p:sp>
        <p:nvSpPr>
          <p:cNvPr id="12" name="11 - TextBox"/>
          <p:cNvSpPr txBox="1"/>
          <p:nvPr/>
        </p:nvSpPr>
        <p:spPr>
          <a:xfrm>
            <a:off x="5548980" y="5461744"/>
            <a:ext cx="1708914"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Arteriosclerosis</a:t>
            </a:r>
            <a:endParaRPr lang="el-GR" dirty="0"/>
          </a:p>
        </p:txBody>
      </p:sp>
      <p:pic>
        <p:nvPicPr>
          <p:cNvPr id="46082" name="Picture 2"/>
          <p:cNvPicPr>
            <a:picLocks noChangeAspect="1" noChangeArrowheads="1"/>
          </p:cNvPicPr>
          <p:nvPr/>
        </p:nvPicPr>
        <p:blipFill>
          <a:blip r:embed="rId6" cstate="print"/>
          <a:srcRect/>
          <a:stretch>
            <a:fillRect/>
          </a:stretch>
        </p:blipFill>
        <p:spPr bwMode="auto">
          <a:xfrm>
            <a:off x="5711100" y="2492896"/>
            <a:ext cx="1358904" cy="1224136"/>
          </a:xfrm>
          <a:prstGeom prst="rect">
            <a:avLst/>
          </a:prstGeom>
          <a:noFill/>
          <a:ln w="9525">
            <a:noFill/>
            <a:miter lim="800000"/>
            <a:headEnd/>
            <a:tailEnd/>
          </a:ln>
        </p:spPr>
      </p:pic>
      <p:pic>
        <p:nvPicPr>
          <p:cNvPr id="46083" name="Picture 3"/>
          <p:cNvPicPr>
            <a:picLocks noChangeAspect="1" noChangeArrowheads="1"/>
          </p:cNvPicPr>
          <p:nvPr/>
        </p:nvPicPr>
        <p:blipFill>
          <a:blip r:embed="rId7" cstate="print"/>
          <a:srcRect/>
          <a:stretch>
            <a:fillRect/>
          </a:stretch>
        </p:blipFill>
        <p:spPr bwMode="auto">
          <a:xfrm>
            <a:off x="5695036" y="1312017"/>
            <a:ext cx="1348690" cy="1217111"/>
          </a:xfrm>
          <a:prstGeom prst="rect">
            <a:avLst/>
          </a:prstGeom>
          <a:noFill/>
          <a:ln w="9525">
            <a:noFill/>
            <a:miter lim="800000"/>
            <a:headEnd/>
            <a:tailEnd/>
          </a:ln>
        </p:spPr>
      </p:pic>
      <p:sp>
        <p:nvSpPr>
          <p:cNvPr id="15" name="14 - Βέλος προς τα επάνω"/>
          <p:cNvSpPr/>
          <p:nvPr/>
        </p:nvSpPr>
        <p:spPr>
          <a:xfrm>
            <a:off x="6000306" y="3824816"/>
            <a:ext cx="792088" cy="1296144"/>
          </a:xfrm>
          <a:prstGeom prst="up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a:p>
        </p:txBody>
      </p:sp>
      <p:sp>
        <p:nvSpPr>
          <p:cNvPr id="16" name="15 - Βέλος προς τα επάνω"/>
          <p:cNvSpPr/>
          <p:nvPr/>
        </p:nvSpPr>
        <p:spPr>
          <a:xfrm>
            <a:off x="253840" y="1268760"/>
            <a:ext cx="864096" cy="5040560"/>
          </a:xfrm>
          <a:prstGeom prst="upArrow">
            <a:avLst>
              <a:gd name="adj1" fmla="val 67690"/>
              <a:gd name="adj2" fmla="val 50000"/>
            </a:avLst>
          </a:prstGeom>
          <a:solidFill>
            <a:schemeClr val="bg2"/>
          </a:solidFill>
          <a:ln>
            <a:solidFill>
              <a:srgbClr val="FF0000"/>
            </a:solidFill>
          </a:ln>
        </p:spPr>
        <p:style>
          <a:lnRef idx="0">
            <a:schemeClr val="accent2"/>
          </a:lnRef>
          <a:fillRef idx="3">
            <a:schemeClr val="accent2"/>
          </a:fillRef>
          <a:effectRef idx="3">
            <a:schemeClr val="accent2"/>
          </a:effectRef>
          <a:fontRef idx="minor">
            <a:schemeClr val="lt1"/>
          </a:fontRef>
        </p:style>
        <p:txBody>
          <a:bodyPr vert="wordArtVert" wrap="square" rtlCol="0" anchor="ctr"/>
          <a:lstStyle/>
          <a:p>
            <a:pPr algn="ctr"/>
            <a:r>
              <a:rPr lang="en-US" sz="3000" b="1" dirty="0" smtClean="0">
                <a:solidFill>
                  <a:schemeClr val="tx1"/>
                </a:solidFill>
              </a:rPr>
              <a:t>AGING</a:t>
            </a:r>
            <a:endParaRPr lang="el-GR" sz="3000" b="1" dirty="0">
              <a:solidFill>
                <a:schemeClr val="tx1"/>
              </a:solidFill>
            </a:endParaRPr>
          </a:p>
        </p:txBody>
      </p:sp>
      <p:sp>
        <p:nvSpPr>
          <p:cNvPr id="20" name="19 - TextBox"/>
          <p:cNvSpPr txBox="1"/>
          <p:nvPr/>
        </p:nvSpPr>
        <p:spPr>
          <a:xfrm>
            <a:off x="6685757" y="6496240"/>
            <a:ext cx="2397222" cy="338554"/>
          </a:xfrm>
          <a:prstGeom prst="rect">
            <a:avLst/>
          </a:prstGeom>
          <a:noFill/>
        </p:spPr>
        <p:txBody>
          <a:bodyPr wrap="square" rtlCol="0">
            <a:spAutoFit/>
          </a:bodyPr>
          <a:lstStyle/>
          <a:p>
            <a:pPr algn="ctr"/>
            <a:r>
              <a:rPr lang="en-US" sz="1600" b="1" dirty="0" smtClean="0"/>
              <a:t>Protogerou A &amp; Karatzi K</a:t>
            </a:r>
            <a:endParaRPr lang="el-GR" sz="1600" b="1" dirty="0"/>
          </a:p>
        </p:txBody>
      </p:sp>
      <p:sp>
        <p:nvSpPr>
          <p:cNvPr id="21" name="11 - TextBox"/>
          <p:cNvSpPr txBox="1"/>
          <p:nvPr/>
        </p:nvSpPr>
        <p:spPr>
          <a:xfrm>
            <a:off x="7400550" y="5453152"/>
            <a:ext cx="1542238" cy="369332"/>
          </a:xfrm>
          <a:prstGeom prst="rect">
            <a:avLst/>
          </a:prstGeom>
          <a:solidFill>
            <a:schemeClr val="accent5"/>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Thrombosis</a:t>
            </a:r>
            <a:endParaRPr lang="el-GR" dirty="0"/>
          </a:p>
        </p:txBody>
      </p:sp>
      <p:sp>
        <p:nvSpPr>
          <p:cNvPr id="23" name="14 - Βέλος προς τα επάνω"/>
          <p:cNvSpPr/>
          <p:nvPr/>
        </p:nvSpPr>
        <p:spPr>
          <a:xfrm>
            <a:off x="7851835" y="3789040"/>
            <a:ext cx="792088" cy="1296144"/>
          </a:xfrm>
          <a:prstGeom prst="upArrow">
            <a:avLst/>
          </a:prstGeom>
          <a:solidFill>
            <a:schemeClr val="accent5"/>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a:p>
        </p:txBody>
      </p:sp>
      <p:sp>
        <p:nvSpPr>
          <p:cNvPr id="24" name="21 - Μισοφέγγαρο"/>
          <p:cNvSpPr/>
          <p:nvPr/>
        </p:nvSpPr>
        <p:spPr>
          <a:xfrm rot="5400000">
            <a:off x="4413427" y="-3116160"/>
            <a:ext cx="1431080" cy="7699186"/>
          </a:xfrm>
          <a:prstGeom prst="moon">
            <a:avLst>
              <a:gd name="adj" fmla="val 65847"/>
            </a:avLst>
          </a:prstGeom>
          <a:solidFill>
            <a:srgbClr val="FF0000"/>
          </a:solidFill>
        </p:spPr>
        <p:style>
          <a:lnRef idx="1">
            <a:schemeClr val="accent6"/>
          </a:lnRef>
          <a:fillRef idx="2">
            <a:schemeClr val="accent6"/>
          </a:fillRef>
          <a:effectRef idx="1">
            <a:schemeClr val="accent6"/>
          </a:effectRef>
          <a:fontRef idx="minor">
            <a:schemeClr val="dk1"/>
          </a:fontRef>
        </p:style>
        <p:txBody>
          <a:bodyPr vert="vert270" rtlCol="0" anchor="ctr"/>
          <a:lstStyle/>
          <a:p>
            <a:pPr algn="ctr"/>
            <a:r>
              <a:rPr lang="en-US" sz="3000" dirty="0" smtClean="0">
                <a:solidFill>
                  <a:schemeClr val="bg1"/>
                </a:solidFill>
              </a:rPr>
              <a:t>Arterial disease</a:t>
            </a:r>
            <a:endParaRPr lang="el-GR" sz="3000" dirty="0">
              <a:solidFill>
                <a:schemeClr val="bg1"/>
              </a:solidFill>
            </a:endParaRPr>
          </a:p>
        </p:txBody>
      </p:sp>
      <p:pic>
        <p:nvPicPr>
          <p:cNvPr id="2" name="Picture 1"/>
          <p:cNvPicPr>
            <a:picLocks noChangeAspect="1"/>
          </p:cNvPicPr>
          <p:nvPr/>
        </p:nvPicPr>
        <p:blipFill>
          <a:blip r:embed="rId8"/>
          <a:stretch>
            <a:fillRect/>
          </a:stretch>
        </p:blipFill>
        <p:spPr>
          <a:xfrm>
            <a:off x="7725348" y="1503402"/>
            <a:ext cx="1090953" cy="817162"/>
          </a:xfrm>
          <a:prstGeom prst="rect">
            <a:avLst/>
          </a:prstGeom>
        </p:spPr>
      </p:pic>
    </p:spTree>
    <p:extLst>
      <p:ext uri="{BB962C8B-B14F-4D97-AF65-F5344CB8AC3E}">
        <p14:creationId xmlns:p14="http://schemas.microsoft.com/office/powerpoint/2010/main" val="25986797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 TextBox"/>
          <p:cNvSpPr txBox="1"/>
          <p:nvPr/>
        </p:nvSpPr>
        <p:spPr>
          <a:xfrm>
            <a:off x="1154172" y="5047270"/>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GENOME  &amp; CLASSICAL CARDIOVASCULAR DISEASE RISK FACTORS</a:t>
            </a:r>
            <a:endParaRPr lang="el-GR" b="1" dirty="0"/>
          </a:p>
        </p:txBody>
      </p:sp>
      <p:sp>
        <p:nvSpPr>
          <p:cNvPr id="22" name="18 - TextBox"/>
          <p:cNvSpPr txBox="1"/>
          <p:nvPr/>
        </p:nvSpPr>
        <p:spPr>
          <a:xfrm>
            <a:off x="1145598" y="4620554"/>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           INFLAMMATION</a:t>
            </a:r>
            <a:endParaRPr lang="el-GR" b="1" dirty="0"/>
          </a:p>
        </p:txBody>
      </p:sp>
      <p:sp>
        <p:nvSpPr>
          <p:cNvPr id="3" name="2 - Στρογγυλεμένο ορθογώνιο"/>
          <p:cNvSpPr/>
          <p:nvPr/>
        </p:nvSpPr>
        <p:spPr>
          <a:xfrm>
            <a:off x="1117936" y="5911680"/>
            <a:ext cx="7806966" cy="648072"/>
          </a:xfrm>
          <a:prstGeom prst="roundRect">
            <a:avLst/>
          </a:prstGeom>
          <a:solidFill>
            <a:srgbClr val="FF6600"/>
          </a:solid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000" b="1" dirty="0" smtClean="0">
                <a:solidFill>
                  <a:schemeClr val="bg1"/>
                </a:solidFill>
              </a:rPr>
              <a:t>Endothelial dysfunction</a:t>
            </a:r>
            <a:endParaRPr lang="el-GR" sz="3000" b="1" dirty="0">
              <a:solidFill>
                <a:schemeClr val="bg1"/>
              </a:solidFill>
            </a:endParaRPr>
          </a:p>
        </p:txBody>
      </p:sp>
      <p:sp>
        <p:nvSpPr>
          <p:cNvPr id="4" name="3 - Βέλος προς τα επάνω"/>
          <p:cNvSpPr/>
          <p:nvPr/>
        </p:nvSpPr>
        <p:spPr>
          <a:xfrm>
            <a:off x="1660346" y="3824816"/>
            <a:ext cx="792088" cy="1296144"/>
          </a:xfrm>
          <a:prstGeom prst="up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l-GR"/>
          </a:p>
        </p:txBody>
      </p:sp>
      <p:pic>
        <p:nvPicPr>
          <p:cNvPr id="40965" name="Picture 5"/>
          <p:cNvPicPr>
            <a:picLocks noChangeAspect="1" noChangeArrowheads="1"/>
          </p:cNvPicPr>
          <p:nvPr/>
        </p:nvPicPr>
        <p:blipFill>
          <a:blip r:embed="rId2" cstate="print"/>
          <a:srcRect/>
          <a:stretch>
            <a:fillRect/>
          </a:stretch>
        </p:blipFill>
        <p:spPr bwMode="auto">
          <a:xfrm>
            <a:off x="3659225" y="2570118"/>
            <a:ext cx="1194902" cy="1146914"/>
          </a:xfrm>
          <a:prstGeom prst="rect">
            <a:avLst/>
          </a:prstGeom>
          <a:noFill/>
          <a:ln w="9525">
            <a:noFill/>
            <a:miter lim="800000"/>
            <a:headEnd/>
            <a:tailEnd/>
          </a:ln>
        </p:spPr>
      </p:pic>
      <p:pic>
        <p:nvPicPr>
          <p:cNvPr id="40966" name="Picture 6"/>
          <p:cNvPicPr>
            <a:picLocks noChangeAspect="1" noChangeArrowheads="1"/>
          </p:cNvPicPr>
          <p:nvPr/>
        </p:nvPicPr>
        <p:blipFill>
          <a:blip r:embed="rId3" cstate="print"/>
          <a:srcRect/>
          <a:stretch>
            <a:fillRect/>
          </a:stretch>
        </p:blipFill>
        <p:spPr bwMode="auto">
          <a:xfrm>
            <a:off x="3701999" y="1304992"/>
            <a:ext cx="1152128" cy="1165224"/>
          </a:xfrm>
          <a:prstGeom prst="rect">
            <a:avLst/>
          </a:prstGeom>
          <a:noFill/>
          <a:ln w="9525">
            <a:noFill/>
            <a:miter lim="800000"/>
            <a:headEnd/>
            <a:tailEnd/>
          </a:ln>
        </p:spPr>
      </p:pic>
      <p:sp>
        <p:nvSpPr>
          <p:cNvPr id="10" name="9 - TextBox"/>
          <p:cNvSpPr txBox="1"/>
          <p:nvPr/>
        </p:nvSpPr>
        <p:spPr>
          <a:xfrm>
            <a:off x="3529699" y="5487850"/>
            <a:ext cx="180020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dirty="0" smtClean="0"/>
              <a:t>Atheromatosis</a:t>
            </a:r>
            <a:endParaRPr lang="el-GR" dirty="0"/>
          </a:p>
        </p:txBody>
      </p:sp>
      <p:sp>
        <p:nvSpPr>
          <p:cNvPr id="8" name="7 - TextBox"/>
          <p:cNvSpPr txBox="1"/>
          <p:nvPr/>
        </p:nvSpPr>
        <p:spPr>
          <a:xfrm>
            <a:off x="1154172" y="5462488"/>
            <a:ext cx="2177853"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smtClean="0"/>
              <a:t>Arterial remodeling</a:t>
            </a:r>
            <a:endParaRPr lang="el-GR" dirty="0"/>
          </a:p>
        </p:txBody>
      </p:sp>
      <p:sp>
        <p:nvSpPr>
          <p:cNvPr id="9" name="8 - Βέλος προς τα επάνω"/>
          <p:cNvSpPr/>
          <p:nvPr/>
        </p:nvSpPr>
        <p:spPr>
          <a:xfrm>
            <a:off x="3902811" y="3824816"/>
            <a:ext cx="792088" cy="1296144"/>
          </a:xfrm>
          <a:prstGeom prst="up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l-GR"/>
          </a:p>
        </p:txBody>
      </p:sp>
      <p:pic>
        <p:nvPicPr>
          <p:cNvPr id="45060" name="Picture 4"/>
          <p:cNvPicPr>
            <a:picLocks noChangeAspect="1" noChangeArrowheads="1"/>
          </p:cNvPicPr>
          <p:nvPr/>
        </p:nvPicPr>
        <p:blipFill>
          <a:blip r:embed="rId4" cstate="print"/>
          <a:srcRect/>
          <a:stretch>
            <a:fillRect/>
          </a:stretch>
        </p:blipFill>
        <p:spPr bwMode="auto">
          <a:xfrm>
            <a:off x="1441412" y="1304992"/>
            <a:ext cx="1246805" cy="1224136"/>
          </a:xfrm>
          <a:prstGeom prst="rect">
            <a:avLst/>
          </a:prstGeom>
          <a:noFill/>
          <a:ln w="9525">
            <a:noFill/>
            <a:miter lim="800000"/>
            <a:headEnd/>
            <a:tailEnd/>
          </a:ln>
        </p:spPr>
      </p:pic>
      <p:pic>
        <p:nvPicPr>
          <p:cNvPr id="45061" name="Picture 5"/>
          <p:cNvPicPr>
            <a:picLocks noChangeAspect="1" noChangeArrowheads="1"/>
          </p:cNvPicPr>
          <p:nvPr/>
        </p:nvPicPr>
        <p:blipFill>
          <a:blip r:embed="rId5" cstate="print"/>
          <a:srcRect/>
          <a:stretch>
            <a:fillRect/>
          </a:stretch>
        </p:blipFill>
        <p:spPr bwMode="auto">
          <a:xfrm>
            <a:off x="1441412" y="2492896"/>
            <a:ext cx="1170806" cy="1204258"/>
          </a:xfrm>
          <a:prstGeom prst="rect">
            <a:avLst/>
          </a:prstGeom>
          <a:noFill/>
          <a:ln w="9525">
            <a:noFill/>
            <a:miter lim="800000"/>
            <a:headEnd/>
            <a:tailEnd/>
          </a:ln>
        </p:spPr>
      </p:pic>
      <p:sp>
        <p:nvSpPr>
          <p:cNvPr id="12" name="11 - TextBox"/>
          <p:cNvSpPr txBox="1"/>
          <p:nvPr/>
        </p:nvSpPr>
        <p:spPr>
          <a:xfrm>
            <a:off x="5548980" y="5461744"/>
            <a:ext cx="1708914"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Arteriosclerosis</a:t>
            </a:r>
            <a:endParaRPr lang="el-GR" dirty="0"/>
          </a:p>
        </p:txBody>
      </p:sp>
      <p:pic>
        <p:nvPicPr>
          <p:cNvPr id="46082" name="Picture 2"/>
          <p:cNvPicPr>
            <a:picLocks noChangeAspect="1" noChangeArrowheads="1"/>
          </p:cNvPicPr>
          <p:nvPr/>
        </p:nvPicPr>
        <p:blipFill>
          <a:blip r:embed="rId6" cstate="print"/>
          <a:srcRect/>
          <a:stretch>
            <a:fillRect/>
          </a:stretch>
        </p:blipFill>
        <p:spPr bwMode="auto">
          <a:xfrm>
            <a:off x="5711100" y="2492896"/>
            <a:ext cx="1358904" cy="1224136"/>
          </a:xfrm>
          <a:prstGeom prst="rect">
            <a:avLst/>
          </a:prstGeom>
          <a:noFill/>
          <a:ln w="9525">
            <a:noFill/>
            <a:miter lim="800000"/>
            <a:headEnd/>
            <a:tailEnd/>
          </a:ln>
        </p:spPr>
      </p:pic>
      <p:pic>
        <p:nvPicPr>
          <p:cNvPr id="46083" name="Picture 3"/>
          <p:cNvPicPr>
            <a:picLocks noChangeAspect="1" noChangeArrowheads="1"/>
          </p:cNvPicPr>
          <p:nvPr/>
        </p:nvPicPr>
        <p:blipFill>
          <a:blip r:embed="rId7" cstate="print"/>
          <a:srcRect/>
          <a:stretch>
            <a:fillRect/>
          </a:stretch>
        </p:blipFill>
        <p:spPr bwMode="auto">
          <a:xfrm>
            <a:off x="5695036" y="1312017"/>
            <a:ext cx="1348690" cy="1217111"/>
          </a:xfrm>
          <a:prstGeom prst="rect">
            <a:avLst/>
          </a:prstGeom>
          <a:noFill/>
          <a:ln w="9525">
            <a:noFill/>
            <a:miter lim="800000"/>
            <a:headEnd/>
            <a:tailEnd/>
          </a:ln>
        </p:spPr>
      </p:pic>
      <p:sp>
        <p:nvSpPr>
          <p:cNvPr id="15" name="14 - Βέλος προς τα επάνω"/>
          <p:cNvSpPr/>
          <p:nvPr/>
        </p:nvSpPr>
        <p:spPr>
          <a:xfrm>
            <a:off x="6000306" y="3824816"/>
            <a:ext cx="792088" cy="1296144"/>
          </a:xfrm>
          <a:prstGeom prst="up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a:p>
        </p:txBody>
      </p:sp>
      <p:sp>
        <p:nvSpPr>
          <p:cNvPr id="16" name="15 - Βέλος προς τα επάνω"/>
          <p:cNvSpPr/>
          <p:nvPr/>
        </p:nvSpPr>
        <p:spPr>
          <a:xfrm>
            <a:off x="253840" y="1268760"/>
            <a:ext cx="864096" cy="5040560"/>
          </a:xfrm>
          <a:prstGeom prst="upArrow">
            <a:avLst>
              <a:gd name="adj1" fmla="val 67690"/>
              <a:gd name="adj2" fmla="val 50000"/>
            </a:avLst>
          </a:prstGeom>
          <a:solidFill>
            <a:schemeClr val="bg2"/>
          </a:solidFill>
          <a:ln>
            <a:solidFill>
              <a:srgbClr val="FF0000"/>
            </a:solidFill>
          </a:ln>
        </p:spPr>
        <p:style>
          <a:lnRef idx="0">
            <a:schemeClr val="accent2"/>
          </a:lnRef>
          <a:fillRef idx="3">
            <a:schemeClr val="accent2"/>
          </a:fillRef>
          <a:effectRef idx="3">
            <a:schemeClr val="accent2"/>
          </a:effectRef>
          <a:fontRef idx="minor">
            <a:schemeClr val="lt1"/>
          </a:fontRef>
        </p:style>
        <p:txBody>
          <a:bodyPr vert="wordArtVert" wrap="square" rtlCol="0" anchor="ctr"/>
          <a:lstStyle/>
          <a:p>
            <a:pPr algn="ctr"/>
            <a:r>
              <a:rPr lang="en-US" sz="3000" b="1" dirty="0" smtClean="0">
                <a:solidFill>
                  <a:schemeClr val="tx1"/>
                </a:solidFill>
              </a:rPr>
              <a:t>AGING</a:t>
            </a:r>
            <a:endParaRPr lang="el-GR" sz="3000" b="1" dirty="0">
              <a:solidFill>
                <a:schemeClr val="tx1"/>
              </a:solidFill>
            </a:endParaRPr>
          </a:p>
        </p:txBody>
      </p:sp>
      <p:sp>
        <p:nvSpPr>
          <p:cNvPr id="20" name="19 - TextBox"/>
          <p:cNvSpPr txBox="1"/>
          <p:nvPr/>
        </p:nvSpPr>
        <p:spPr>
          <a:xfrm>
            <a:off x="6685757" y="6496240"/>
            <a:ext cx="2397222" cy="338554"/>
          </a:xfrm>
          <a:prstGeom prst="rect">
            <a:avLst/>
          </a:prstGeom>
          <a:noFill/>
        </p:spPr>
        <p:txBody>
          <a:bodyPr wrap="square" rtlCol="0">
            <a:spAutoFit/>
          </a:bodyPr>
          <a:lstStyle/>
          <a:p>
            <a:pPr algn="ctr"/>
            <a:r>
              <a:rPr lang="en-US" sz="1600" b="1" dirty="0" smtClean="0"/>
              <a:t>Protogerou A &amp; Karatzi K</a:t>
            </a:r>
            <a:endParaRPr lang="el-GR" sz="1600" b="1" dirty="0"/>
          </a:p>
        </p:txBody>
      </p:sp>
      <p:sp>
        <p:nvSpPr>
          <p:cNvPr id="21" name="11 - TextBox"/>
          <p:cNvSpPr txBox="1"/>
          <p:nvPr/>
        </p:nvSpPr>
        <p:spPr>
          <a:xfrm>
            <a:off x="7400550" y="5453152"/>
            <a:ext cx="1542238" cy="369332"/>
          </a:xfrm>
          <a:prstGeom prst="rect">
            <a:avLst/>
          </a:prstGeom>
          <a:solidFill>
            <a:schemeClr val="accent5"/>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Thrombosis</a:t>
            </a:r>
            <a:endParaRPr lang="el-GR" dirty="0"/>
          </a:p>
        </p:txBody>
      </p:sp>
      <p:sp>
        <p:nvSpPr>
          <p:cNvPr id="23" name="14 - Βέλος προς τα επάνω"/>
          <p:cNvSpPr/>
          <p:nvPr/>
        </p:nvSpPr>
        <p:spPr>
          <a:xfrm>
            <a:off x="7851835" y="3789040"/>
            <a:ext cx="792088" cy="1296144"/>
          </a:xfrm>
          <a:prstGeom prst="upArrow">
            <a:avLst/>
          </a:prstGeom>
          <a:solidFill>
            <a:schemeClr val="accent5"/>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a:p>
        </p:txBody>
      </p:sp>
      <p:sp>
        <p:nvSpPr>
          <p:cNvPr id="24" name="21 - Μισοφέγγαρο"/>
          <p:cNvSpPr/>
          <p:nvPr/>
        </p:nvSpPr>
        <p:spPr>
          <a:xfrm rot="5400000">
            <a:off x="4413427" y="-3116160"/>
            <a:ext cx="1431080" cy="7699186"/>
          </a:xfrm>
          <a:prstGeom prst="moon">
            <a:avLst>
              <a:gd name="adj" fmla="val 65847"/>
            </a:avLst>
          </a:prstGeom>
          <a:solidFill>
            <a:srgbClr val="FF0000"/>
          </a:solidFill>
        </p:spPr>
        <p:style>
          <a:lnRef idx="1">
            <a:schemeClr val="accent6"/>
          </a:lnRef>
          <a:fillRef idx="2">
            <a:schemeClr val="accent6"/>
          </a:fillRef>
          <a:effectRef idx="1">
            <a:schemeClr val="accent6"/>
          </a:effectRef>
          <a:fontRef idx="minor">
            <a:schemeClr val="dk1"/>
          </a:fontRef>
        </p:style>
        <p:txBody>
          <a:bodyPr vert="vert270" rtlCol="0" anchor="ctr"/>
          <a:lstStyle/>
          <a:p>
            <a:pPr algn="ctr"/>
            <a:r>
              <a:rPr lang="en-US" sz="3000" dirty="0" smtClean="0">
                <a:solidFill>
                  <a:srgbClr val="E46C0A"/>
                </a:solidFill>
              </a:rPr>
              <a:t>Arterial disease</a:t>
            </a:r>
            <a:endParaRPr lang="el-GR" sz="3000" dirty="0">
              <a:solidFill>
                <a:srgbClr val="E46C0A"/>
              </a:solidFill>
            </a:endParaRPr>
          </a:p>
        </p:txBody>
      </p:sp>
      <p:pic>
        <p:nvPicPr>
          <p:cNvPr id="2" name="Picture 1"/>
          <p:cNvPicPr>
            <a:picLocks noChangeAspect="1"/>
          </p:cNvPicPr>
          <p:nvPr/>
        </p:nvPicPr>
        <p:blipFill>
          <a:blip r:embed="rId8"/>
          <a:stretch>
            <a:fillRect/>
          </a:stretch>
        </p:blipFill>
        <p:spPr>
          <a:xfrm>
            <a:off x="7725348" y="1503402"/>
            <a:ext cx="1090953" cy="817162"/>
          </a:xfrm>
          <a:prstGeom prst="rect">
            <a:avLst/>
          </a:prstGeom>
        </p:spPr>
      </p:pic>
      <p:sp>
        <p:nvSpPr>
          <p:cNvPr id="5" name="TextBox 4"/>
          <p:cNvSpPr txBox="1"/>
          <p:nvPr/>
        </p:nvSpPr>
        <p:spPr>
          <a:xfrm>
            <a:off x="2034570" y="379626"/>
            <a:ext cx="3736482" cy="430887"/>
          </a:xfrm>
          <a:prstGeom prst="rect">
            <a:avLst/>
          </a:prstGeom>
          <a:noFill/>
        </p:spPr>
        <p:txBody>
          <a:bodyPr wrap="none" rtlCol="0">
            <a:spAutoFit/>
          </a:bodyPr>
          <a:lstStyle/>
          <a:p>
            <a:r>
              <a:rPr lang="en-US" sz="2200" dirty="0">
                <a:solidFill>
                  <a:srgbClr val="FFFF00"/>
                </a:solidFill>
              </a:rPr>
              <a:t>r</a:t>
            </a:r>
            <a:r>
              <a:rPr lang="en-US" sz="2200" dirty="0" smtClean="0">
                <a:solidFill>
                  <a:srgbClr val="FFFF00"/>
                </a:solidFill>
              </a:rPr>
              <a:t>emodelling - </a:t>
            </a:r>
            <a:r>
              <a:rPr lang="el-GR" sz="2200" dirty="0" smtClean="0">
                <a:solidFill>
                  <a:srgbClr val="FFFF00"/>
                </a:solidFill>
              </a:rPr>
              <a:t>αναδιαμόρφωση</a:t>
            </a:r>
            <a:endParaRPr lang="en-US" sz="2200" dirty="0">
              <a:solidFill>
                <a:srgbClr val="FFFF00"/>
              </a:solidFill>
            </a:endParaRPr>
          </a:p>
        </p:txBody>
      </p:sp>
      <p:sp>
        <p:nvSpPr>
          <p:cNvPr id="25" name="Right Brace 24"/>
          <p:cNvSpPr/>
          <p:nvPr/>
        </p:nvSpPr>
        <p:spPr>
          <a:xfrm rot="16200000">
            <a:off x="1774265" y="659248"/>
            <a:ext cx="564250" cy="792088"/>
          </a:xfrm>
          <a:prstGeom prst="rightBrace">
            <a:avLst>
              <a:gd name="adj1" fmla="val 40514"/>
              <a:gd name="adj2" fmla="val 51762"/>
            </a:avLst>
          </a:prstGeom>
          <a:ln w="1016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77491989"/>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 TextBox"/>
          <p:cNvSpPr txBox="1"/>
          <p:nvPr/>
        </p:nvSpPr>
        <p:spPr>
          <a:xfrm>
            <a:off x="1154172" y="5047270"/>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GENOME  &amp; CLASSICAL CARDIOVASCULAR DISEASE RISK FACTORS</a:t>
            </a:r>
            <a:endParaRPr lang="el-GR" b="1" dirty="0"/>
          </a:p>
        </p:txBody>
      </p:sp>
      <p:sp>
        <p:nvSpPr>
          <p:cNvPr id="22" name="18 - TextBox"/>
          <p:cNvSpPr txBox="1"/>
          <p:nvPr/>
        </p:nvSpPr>
        <p:spPr>
          <a:xfrm>
            <a:off x="1145598" y="4620554"/>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           INFLAMMATION</a:t>
            </a:r>
            <a:endParaRPr lang="el-GR" b="1" dirty="0"/>
          </a:p>
        </p:txBody>
      </p:sp>
      <p:sp>
        <p:nvSpPr>
          <p:cNvPr id="3" name="2 - Στρογγυλεμένο ορθογώνιο"/>
          <p:cNvSpPr/>
          <p:nvPr/>
        </p:nvSpPr>
        <p:spPr>
          <a:xfrm>
            <a:off x="1117936" y="5911680"/>
            <a:ext cx="7806966" cy="648072"/>
          </a:xfrm>
          <a:prstGeom prst="roundRect">
            <a:avLst/>
          </a:prstGeom>
          <a:solidFill>
            <a:srgbClr val="FF6600"/>
          </a:solid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000" b="1" dirty="0" smtClean="0">
                <a:solidFill>
                  <a:schemeClr val="bg1"/>
                </a:solidFill>
              </a:rPr>
              <a:t>Endothelial dysfunction</a:t>
            </a:r>
            <a:endParaRPr lang="el-GR" sz="3000" b="1" dirty="0">
              <a:solidFill>
                <a:schemeClr val="bg1"/>
              </a:solidFill>
            </a:endParaRPr>
          </a:p>
        </p:txBody>
      </p:sp>
      <p:sp>
        <p:nvSpPr>
          <p:cNvPr id="4" name="3 - Βέλος προς τα επάνω"/>
          <p:cNvSpPr/>
          <p:nvPr/>
        </p:nvSpPr>
        <p:spPr>
          <a:xfrm>
            <a:off x="1660346" y="3824816"/>
            <a:ext cx="792088" cy="1296144"/>
          </a:xfrm>
          <a:prstGeom prst="up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l-GR"/>
          </a:p>
        </p:txBody>
      </p:sp>
      <p:pic>
        <p:nvPicPr>
          <p:cNvPr id="40965" name="Picture 5"/>
          <p:cNvPicPr>
            <a:picLocks noChangeAspect="1" noChangeArrowheads="1"/>
          </p:cNvPicPr>
          <p:nvPr/>
        </p:nvPicPr>
        <p:blipFill>
          <a:blip r:embed="rId2" cstate="print"/>
          <a:srcRect/>
          <a:stretch>
            <a:fillRect/>
          </a:stretch>
        </p:blipFill>
        <p:spPr bwMode="auto">
          <a:xfrm>
            <a:off x="3659225" y="2570118"/>
            <a:ext cx="1194902" cy="1146914"/>
          </a:xfrm>
          <a:prstGeom prst="rect">
            <a:avLst/>
          </a:prstGeom>
          <a:noFill/>
          <a:ln w="9525">
            <a:noFill/>
            <a:miter lim="800000"/>
            <a:headEnd/>
            <a:tailEnd/>
          </a:ln>
        </p:spPr>
      </p:pic>
      <p:pic>
        <p:nvPicPr>
          <p:cNvPr id="40966" name="Picture 6"/>
          <p:cNvPicPr>
            <a:picLocks noChangeAspect="1" noChangeArrowheads="1"/>
          </p:cNvPicPr>
          <p:nvPr/>
        </p:nvPicPr>
        <p:blipFill>
          <a:blip r:embed="rId3" cstate="print"/>
          <a:srcRect/>
          <a:stretch>
            <a:fillRect/>
          </a:stretch>
        </p:blipFill>
        <p:spPr bwMode="auto">
          <a:xfrm>
            <a:off x="3701999" y="1304992"/>
            <a:ext cx="1152128" cy="1165224"/>
          </a:xfrm>
          <a:prstGeom prst="rect">
            <a:avLst/>
          </a:prstGeom>
          <a:noFill/>
          <a:ln w="9525">
            <a:noFill/>
            <a:miter lim="800000"/>
            <a:headEnd/>
            <a:tailEnd/>
          </a:ln>
        </p:spPr>
      </p:pic>
      <p:sp>
        <p:nvSpPr>
          <p:cNvPr id="10" name="9 - TextBox"/>
          <p:cNvSpPr txBox="1"/>
          <p:nvPr/>
        </p:nvSpPr>
        <p:spPr>
          <a:xfrm>
            <a:off x="3529699" y="5487850"/>
            <a:ext cx="180020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dirty="0" smtClean="0"/>
              <a:t>Atheromatosis</a:t>
            </a:r>
            <a:endParaRPr lang="el-GR" dirty="0"/>
          </a:p>
        </p:txBody>
      </p:sp>
      <p:sp>
        <p:nvSpPr>
          <p:cNvPr id="8" name="7 - TextBox"/>
          <p:cNvSpPr txBox="1"/>
          <p:nvPr/>
        </p:nvSpPr>
        <p:spPr>
          <a:xfrm>
            <a:off x="1154172" y="5462488"/>
            <a:ext cx="2177853"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smtClean="0"/>
              <a:t>Arterial remodelling</a:t>
            </a:r>
            <a:endParaRPr lang="el-GR" dirty="0"/>
          </a:p>
        </p:txBody>
      </p:sp>
      <p:sp>
        <p:nvSpPr>
          <p:cNvPr id="9" name="8 - Βέλος προς τα επάνω"/>
          <p:cNvSpPr/>
          <p:nvPr/>
        </p:nvSpPr>
        <p:spPr>
          <a:xfrm>
            <a:off x="3902811" y="3824816"/>
            <a:ext cx="792088" cy="1296144"/>
          </a:xfrm>
          <a:prstGeom prst="up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l-GR"/>
          </a:p>
        </p:txBody>
      </p:sp>
      <p:pic>
        <p:nvPicPr>
          <p:cNvPr id="45060" name="Picture 4"/>
          <p:cNvPicPr>
            <a:picLocks noChangeAspect="1" noChangeArrowheads="1"/>
          </p:cNvPicPr>
          <p:nvPr/>
        </p:nvPicPr>
        <p:blipFill>
          <a:blip r:embed="rId4" cstate="print"/>
          <a:srcRect/>
          <a:stretch>
            <a:fillRect/>
          </a:stretch>
        </p:blipFill>
        <p:spPr bwMode="auto">
          <a:xfrm>
            <a:off x="1441412" y="1304992"/>
            <a:ext cx="1246805" cy="1224136"/>
          </a:xfrm>
          <a:prstGeom prst="rect">
            <a:avLst/>
          </a:prstGeom>
          <a:noFill/>
          <a:ln w="9525">
            <a:noFill/>
            <a:miter lim="800000"/>
            <a:headEnd/>
            <a:tailEnd/>
          </a:ln>
        </p:spPr>
      </p:pic>
      <p:pic>
        <p:nvPicPr>
          <p:cNvPr id="45061" name="Picture 5"/>
          <p:cNvPicPr>
            <a:picLocks noChangeAspect="1" noChangeArrowheads="1"/>
          </p:cNvPicPr>
          <p:nvPr/>
        </p:nvPicPr>
        <p:blipFill>
          <a:blip r:embed="rId5" cstate="print"/>
          <a:srcRect/>
          <a:stretch>
            <a:fillRect/>
          </a:stretch>
        </p:blipFill>
        <p:spPr bwMode="auto">
          <a:xfrm>
            <a:off x="1441412" y="2492896"/>
            <a:ext cx="1170806" cy="1204258"/>
          </a:xfrm>
          <a:prstGeom prst="rect">
            <a:avLst/>
          </a:prstGeom>
          <a:noFill/>
          <a:ln w="9525">
            <a:noFill/>
            <a:miter lim="800000"/>
            <a:headEnd/>
            <a:tailEnd/>
          </a:ln>
        </p:spPr>
      </p:pic>
      <p:sp>
        <p:nvSpPr>
          <p:cNvPr id="12" name="11 - TextBox"/>
          <p:cNvSpPr txBox="1"/>
          <p:nvPr/>
        </p:nvSpPr>
        <p:spPr>
          <a:xfrm>
            <a:off x="5548980" y="5461744"/>
            <a:ext cx="1708914"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Arteriosclerosis</a:t>
            </a:r>
            <a:endParaRPr lang="el-GR" dirty="0"/>
          </a:p>
        </p:txBody>
      </p:sp>
      <p:sp>
        <p:nvSpPr>
          <p:cNvPr id="16" name="15 - Βέλος προς τα επάνω"/>
          <p:cNvSpPr/>
          <p:nvPr/>
        </p:nvSpPr>
        <p:spPr>
          <a:xfrm>
            <a:off x="253840" y="1268760"/>
            <a:ext cx="864096" cy="5040560"/>
          </a:xfrm>
          <a:prstGeom prst="upArrow">
            <a:avLst>
              <a:gd name="adj1" fmla="val 67690"/>
              <a:gd name="adj2" fmla="val 50000"/>
            </a:avLst>
          </a:prstGeom>
          <a:solidFill>
            <a:schemeClr val="bg2"/>
          </a:solidFill>
          <a:ln>
            <a:solidFill>
              <a:srgbClr val="FF0000"/>
            </a:solidFill>
          </a:ln>
        </p:spPr>
        <p:style>
          <a:lnRef idx="0">
            <a:schemeClr val="accent2"/>
          </a:lnRef>
          <a:fillRef idx="3">
            <a:schemeClr val="accent2"/>
          </a:fillRef>
          <a:effectRef idx="3">
            <a:schemeClr val="accent2"/>
          </a:effectRef>
          <a:fontRef idx="minor">
            <a:schemeClr val="lt1"/>
          </a:fontRef>
        </p:style>
        <p:txBody>
          <a:bodyPr vert="wordArtVert" wrap="square" rtlCol="0" anchor="ctr"/>
          <a:lstStyle/>
          <a:p>
            <a:pPr algn="ctr"/>
            <a:r>
              <a:rPr lang="en-US" sz="3000" b="1" dirty="0" smtClean="0">
                <a:solidFill>
                  <a:schemeClr val="tx1"/>
                </a:solidFill>
              </a:rPr>
              <a:t>AGING</a:t>
            </a:r>
            <a:endParaRPr lang="el-GR" sz="3000" b="1" dirty="0">
              <a:solidFill>
                <a:schemeClr val="tx1"/>
              </a:solidFill>
            </a:endParaRPr>
          </a:p>
        </p:txBody>
      </p:sp>
      <p:sp>
        <p:nvSpPr>
          <p:cNvPr id="20" name="19 - TextBox"/>
          <p:cNvSpPr txBox="1"/>
          <p:nvPr/>
        </p:nvSpPr>
        <p:spPr>
          <a:xfrm>
            <a:off x="6685757" y="6496240"/>
            <a:ext cx="2397222" cy="338554"/>
          </a:xfrm>
          <a:prstGeom prst="rect">
            <a:avLst/>
          </a:prstGeom>
          <a:noFill/>
        </p:spPr>
        <p:txBody>
          <a:bodyPr wrap="square" rtlCol="0">
            <a:spAutoFit/>
          </a:bodyPr>
          <a:lstStyle/>
          <a:p>
            <a:pPr algn="ctr"/>
            <a:r>
              <a:rPr lang="en-US" sz="1600" b="1" dirty="0" smtClean="0"/>
              <a:t>Protogerou A &amp; Karatzi K</a:t>
            </a:r>
            <a:endParaRPr lang="el-GR" sz="1600" b="1" dirty="0"/>
          </a:p>
        </p:txBody>
      </p:sp>
      <p:sp>
        <p:nvSpPr>
          <p:cNvPr id="21" name="11 - TextBox"/>
          <p:cNvSpPr txBox="1"/>
          <p:nvPr/>
        </p:nvSpPr>
        <p:spPr>
          <a:xfrm>
            <a:off x="7400550" y="5453152"/>
            <a:ext cx="1542238" cy="369332"/>
          </a:xfrm>
          <a:prstGeom prst="rect">
            <a:avLst/>
          </a:prstGeom>
          <a:solidFill>
            <a:schemeClr val="accent5"/>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Thrombosis</a:t>
            </a:r>
            <a:endParaRPr lang="el-GR" dirty="0"/>
          </a:p>
        </p:txBody>
      </p:sp>
      <p:sp>
        <p:nvSpPr>
          <p:cNvPr id="24" name="21 - Μισοφέγγαρο"/>
          <p:cNvSpPr/>
          <p:nvPr/>
        </p:nvSpPr>
        <p:spPr>
          <a:xfrm rot="5400000">
            <a:off x="4413427" y="-3116160"/>
            <a:ext cx="1431080" cy="7699186"/>
          </a:xfrm>
          <a:prstGeom prst="moon">
            <a:avLst>
              <a:gd name="adj" fmla="val 65847"/>
            </a:avLst>
          </a:prstGeom>
          <a:solidFill>
            <a:srgbClr val="FF0000"/>
          </a:solidFill>
        </p:spPr>
        <p:style>
          <a:lnRef idx="1">
            <a:schemeClr val="accent6"/>
          </a:lnRef>
          <a:fillRef idx="2">
            <a:schemeClr val="accent6"/>
          </a:fillRef>
          <a:effectRef idx="1">
            <a:schemeClr val="accent6"/>
          </a:effectRef>
          <a:fontRef idx="minor">
            <a:schemeClr val="dk1"/>
          </a:fontRef>
        </p:style>
        <p:txBody>
          <a:bodyPr vert="vert270" rtlCol="0" anchor="ctr"/>
          <a:lstStyle/>
          <a:p>
            <a:pPr algn="ctr"/>
            <a:r>
              <a:rPr lang="en-US" sz="3000" dirty="0" smtClean="0">
                <a:solidFill>
                  <a:schemeClr val="bg1"/>
                </a:solidFill>
              </a:rPr>
              <a:t>Arterial disease</a:t>
            </a:r>
            <a:endParaRPr lang="el-GR" sz="3000" dirty="0">
              <a:solidFill>
                <a:schemeClr val="bg1"/>
              </a:solidFill>
            </a:endParaRPr>
          </a:p>
        </p:txBody>
      </p:sp>
      <p:sp>
        <p:nvSpPr>
          <p:cNvPr id="25" name="TextBox 24"/>
          <p:cNvSpPr txBox="1"/>
          <p:nvPr/>
        </p:nvSpPr>
        <p:spPr>
          <a:xfrm>
            <a:off x="5080593" y="2164174"/>
            <a:ext cx="3777259" cy="1107996"/>
          </a:xfrm>
          <a:prstGeom prst="rect">
            <a:avLst/>
          </a:prstGeom>
          <a:noFill/>
        </p:spPr>
        <p:txBody>
          <a:bodyPr wrap="none" rtlCol="0">
            <a:spAutoFit/>
          </a:bodyPr>
          <a:lstStyle/>
          <a:p>
            <a:pPr algn="ctr"/>
            <a:r>
              <a:rPr lang="en-US" sz="2200" dirty="0">
                <a:solidFill>
                  <a:schemeClr val="tx2">
                    <a:lumMod val="50000"/>
                  </a:schemeClr>
                </a:solidFill>
              </a:rPr>
              <a:t>r</a:t>
            </a:r>
            <a:r>
              <a:rPr lang="en-US" sz="2200" dirty="0" smtClean="0">
                <a:solidFill>
                  <a:schemeClr val="tx2">
                    <a:lumMod val="50000"/>
                  </a:schemeClr>
                </a:solidFill>
              </a:rPr>
              <a:t>emodelling </a:t>
            </a:r>
            <a:r>
              <a:rPr lang="el-GR" sz="2200" dirty="0" smtClean="0">
                <a:solidFill>
                  <a:schemeClr val="tx2">
                    <a:lumMod val="50000"/>
                  </a:schemeClr>
                </a:solidFill>
              </a:rPr>
              <a:t>-</a:t>
            </a:r>
            <a:r>
              <a:rPr lang="en-US" sz="2200" dirty="0" smtClean="0">
                <a:solidFill>
                  <a:schemeClr val="tx2">
                    <a:lumMod val="50000"/>
                  </a:schemeClr>
                </a:solidFill>
              </a:rPr>
              <a:t> </a:t>
            </a:r>
            <a:r>
              <a:rPr lang="el-GR" sz="2200" dirty="0" smtClean="0">
                <a:solidFill>
                  <a:schemeClr val="tx2">
                    <a:lumMod val="50000"/>
                  </a:schemeClr>
                </a:solidFill>
              </a:rPr>
              <a:t>αναδιαμόρφωση</a:t>
            </a:r>
          </a:p>
          <a:p>
            <a:pPr algn="ctr"/>
            <a:r>
              <a:rPr lang="el-GR" sz="2200" dirty="0">
                <a:solidFill>
                  <a:schemeClr val="tx2">
                    <a:lumMod val="50000"/>
                  </a:schemeClr>
                </a:solidFill>
              </a:rPr>
              <a:t>&amp;</a:t>
            </a:r>
            <a:endParaRPr lang="el-GR" sz="2200" dirty="0" smtClean="0">
              <a:solidFill>
                <a:schemeClr val="tx2">
                  <a:lumMod val="50000"/>
                </a:schemeClr>
              </a:solidFill>
            </a:endParaRPr>
          </a:p>
          <a:p>
            <a:pPr algn="ctr"/>
            <a:r>
              <a:rPr lang="en-US" sz="2200" dirty="0" smtClean="0">
                <a:solidFill>
                  <a:schemeClr val="tx2">
                    <a:lumMod val="50000"/>
                  </a:schemeClr>
                </a:solidFill>
              </a:rPr>
              <a:t>atheromatosis </a:t>
            </a:r>
            <a:r>
              <a:rPr lang="el-GR" sz="2200" dirty="0" smtClean="0">
                <a:solidFill>
                  <a:schemeClr val="tx2">
                    <a:lumMod val="50000"/>
                  </a:schemeClr>
                </a:solidFill>
              </a:rPr>
              <a:t>- αθηρωμάτωση</a:t>
            </a:r>
            <a:endParaRPr lang="en-US" sz="2200" dirty="0">
              <a:solidFill>
                <a:schemeClr val="tx2">
                  <a:lumMod val="50000"/>
                </a:schemeClr>
              </a:solidFill>
            </a:endParaRPr>
          </a:p>
        </p:txBody>
      </p:sp>
    </p:spTree>
    <p:extLst>
      <p:ext uri="{BB962C8B-B14F-4D97-AF65-F5344CB8AC3E}">
        <p14:creationId xmlns:p14="http://schemas.microsoft.com/office/powerpoint/2010/main" val="3208515588"/>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64086" y="2439149"/>
            <a:ext cx="7573414"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r>
              <a:rPr lang="en-GB" sz="2000" dirty="0">
                <a:solidFill>
                  <a:srgbClr val="800000"/>
                </a:solidFill>
                <a:latin typeface="+mn-lt"/>
              </a:rPr>
              <a:t>Putative relationship between plaque rupture and outward </a:t>
            </a:r>
            <a:r>
              <a:rPr lang="en-GB" sz="2000" dirty="0" smtClean="0">
                <a:solidFill>
                  <a:srgbClr val="800000"/>
                </a:solidFill>
                <a:latin typeface="+mn-lt"/>
              </a:rPr>
              <a:t>remodelling </a:t>
            </a:r>
            <a:endParaRPr lang="en-GB" sz="2000" dirty="0">
              <a:solidFill>
                <a:srgbClr val="800000"/>
              </a:solidFill>
              <a:latin typeface="+mn-lt"/>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892" y="2751600"/>
            <a:ext cx="6015708" cy="41109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5982685" y="1160844"/>
            <a:ext cx="3161315"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400" i="1" dirty="0">
                <a:solidFill>
                  <a:schemeClr val="tx1"/>
                </a:solidFill>
                <a:latin typeface="Arial" charset="0"/>
              </a:rPr>
              <a:t>Michael R. Ward et al. Circulation. </a:t>
            </a:r>
            <a:r>
              <a:rPr lang="en-GB" sz="1400" i="1" dirty="0" smtClean="0">
                <a:solidFill>
                  <a:schemeClr val="tx1"/>
                </a:solidFill>
                <a:latin typeface="Arial" charset="0"/>
              </a:rPr>
              <a:t>2000</a:t>
            </a:r>
            <a:endParaRPr lang="en-GB" sz="1400" i="1" dirty="0">
              <a:solidFill>
                <a:schemeClr val="tx1"/>
              </a:solidFill>
              <a:latin typeface="Arial" charset="0"/>
            </a:endParaRPr>
          </a:p>
        </p:txBody>
      </p:sp>
      <p:sp>
        <p:nvSpPr>
          <p:cNvPr id="18" name="TextBox 17"/>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2" name="TextBox 11"/>
          <p:cNvSpPr txBox="1"/>
          <p:nvPr/>
        </p:nvSpPr>
        <p:spPr>
          <a:xfrm>
            <a:off x="241466" y="1356153"/>
            <a:ext cx="8712034" cy="461665"/>
          </a:xfrm>
          <a:prstGeom prst="rect">
            <a:avLst/>
          </a:prstGeom>
          <a:noFill/>
        </p:spPr>
        <p:txBody>
          <a:bodyPr wrap="square" rtlCol="0">
            <a:spAutoFit/>
          </a:bodyPr>
          <a:lstStyle/>
          <a:p>
            <a:r>
              <a:rPr lang="el-GR" sz="2400" dirty="0" smtClean="0">
                <a:solidFill>
                  <a:schemeClr val="tx2">
                    <a:lumMod val="75000"/>
                  </a:schemeClr>
                </a:solidFill>
              </a:rPr>
              <a:t>Αθηρωμάτωση και αναδιαμόρφωση</a:t>
            </a:r>
            <a:endParaRPr lang="el-GR" sz="2200" dirty="0" smtClean="0">
              <a:solidFill>
                <a:schemeClr val="tx2">
                  <a:lumMod val="75000"/>
                </a:schemeClr>
              </a:solidFill>
            </a:endParaRPr>
          </a:p>
        </p:txBody>
      </p:sp>
      <p:cxnSp>
        <p:nvCxnSpPr>
          <p:cNvPr id="15" name="Straight Connector 14"/>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21" name="Picture 20"/>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2" name="TextBox 21"/>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3" name="TextBox 22"/>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75119541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64086" y="2439149"/>
            <a:ext cx="7573414"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r>
              <a:rPr lang="en-GB" sz="2000" dirty="0">
                <a:solidFill>
                  <a:srgbClr val="800000"/>
                </a:solidFill>
                <a:latin typeface="+mn-lt"/>
              </a:rPr>
              <a:t>Putative relationship between plaque rupture and outward </a:t>
            </a:r>
            <a:r>
              <a:rPr lang="en-GB" sz="2000" dirty="0" smtClean="0">
                <a:solidFill>
                  <a:srgbClr val="800000"/>
                </a:solidFill>
                <a:latin typeface="+mn-lt"/>
              </a:rPr>
              <a:t>remodelling </a:t>
            </a:r>
            <a:endParaRPr lang="en-GB" sz="2000" dirty="0">
              <a:solidFill>
                <a:srgbClr val="800000"/>
              </a:solidFill>
              <a:latin typeface="+mn-lt"/>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892" y="2751600"/>
            <a:ext cx="6015708" cy="41109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5982685" y="1160844"/>
            <a:ext cx="3161315"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400" i="1" dirty="0">
                <a:solidFill>
                  <a:schemeClr val="tx1"/>
                </a:solidFill>
                <a:latin typeface="Arial" charset="0"/>
              </a:rPr>
              <a:t>Michael R. Ward et al. Circulation. </a:t>
            </a:r>
            <a:r>
              <a:rPr lang="en-GB" sz="1400" i="1" dirty="0" smtClean="0">
                <a:solidFill>
                  <a:schemeClr val="tx1"/>
                </a:solidFill>
                <a:latin typeface="Arial" charset="0"/>
              </a:rPr>
              <a:t>2000</a:t>
            </a:r>
            <a:endParaRPr lang="en-GB" sz="1400" i="1" dirty="0">
              <a:solidFill>
                <a:schemeClr val="tx1"/>
              </a:solidFill>
              <a:latin typeface="Arial" charset="0"/>
            </a:endParaRPr>
          </a:p>
        </p:txBody>
      </p:sp>
      <p:sp>
        <p:nvSpPr>
          <p:cNvPr id="18" name="TextBox 17"/>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2" name="TextBox 11"/>
          <p:cNvSpPr txBox="1"/>
          <p:nvPr/>
        </p:nvSpPr>
        <p:spPr>
          <a:xfrm>
            <a:off x="241466" y="1356153"/>
            <a:ext cx="8712034" cy="830997"/>
          </a:xfrm>
          <a:prstGeom prst="rect">
            <a:avLst/>
          </a:prstGeom>
          <a:noFill/>
        </p:spPr>
        <p:txBody>
          <a:bodyPr wrap="square" rtlCol="0">
            <a:spAutoFit/>
          </a:bodyPr>
          <a:lstStyle/>
          <a:p>
            <a:r>
              <a:rPr lang="el-GR" sz="2400" dirty="0" smtClean="0">
                <a:solidFill>
                  <a:schemeClr val="tx2">
                    <a:lumMod val="75000"/>
                  </a:schemeClr>
                </a:solidFill>
              </a:rPr>
              <a:t>Αθηρωμάτωση και αναδιαμόρφωση / συσχέτιση με ρήξη αθηρωμ</a:t>
            </a:r>
            <a:r>
              <a:rPr lang="el-GR" sz="2400" dirty="0">
                <a:solidFill>
                  <a:schemeClr val="tx2">
                    <a:lumMod val="75000"/>
                  </a:schemeClr>
                </a:solidFill>
              </a:rPr>
              <a:t>α</a:t>
            </a:r>
            <a:r>
              <a:rPr lang="el-GR" sz="2400" dirty="0" smtClean="0">
                <a:solidFill>
                  <a:schemeClr val="tx2">
                    <a:lumMod val="75000"/>
                  </a:schemeClr>
                </a:solidFill>
              </a:rPr>
              <a:t>τικής πλάκας</a:t>
            </a:r>
            <a:r>
              <a:rPr lang="en-US" sz="2400" smtClean="0">
                <a:solidFill>
                  <a:schemeClr val="tx2">
                    <a:lumMod val="75000"/>
                  </a:schemeClr>
                </a:solidFill>
              </a:rPr>
              <a:t>?</a:t>
            </a:r>
            <a:endParaRPr lang="el-GR" sz="2200" dirty="0" smtClean="0">
              <a:solidFill>
                <a:schemeClr val="tx2">
                  <a:lumMod val="75000"/>
                </a:schemeClr>
              </a:solidFill>
            </a:endParaRPr>
          </a:p>
        </p:txBody>
      </p:sp>
      <p:cxnSp>
        <p:nvCxnSpPr>
          <p:cNvPr id="15" name="Straight Connector 14"/>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21" name="Picture 20"/>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2" name="TextBox 21"/>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3" name="TextBox 22"/>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133149704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9467" y="4961467"/>
            <a:ext cx="184666" cy="369332"/>
          </a:xfrm>
          <a:prstGeom prst="rect">
            <a:avLst/>
          </a:prstGeom>
          <a:noFill/>
        </p:spPr>
        <p:txBody>
          <a:bodyPr wrap="none" rtlCol="0">
            <a:spAutoFit/>
          </a:bodyPr>
          <a:lstStyle/>
          <a:p>
            <a:endParaRPr lang="en-US" dirty="0"/>
          </a:p>
        </p:txBody>
      </p:sp>
      <p:sp>
        <p:nvSpPr>
          <p:cNvPr id="17" name="TextBox 1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2" name="Text Box 4"/>
          <p:cNvSpPr txBox="1">
            <a:spLocks noChangeArrowheads="1"/>
          </p:cNvSpPr>
          <p:nvPr/>
        </p:nvSpPr>
        <p:spPr bwMode="auto">
          <a:xfrm>
            <a:off x="7264880" y="1155704"/>
            <a:ext cx="1905000" cy="317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US" sz="1400" dirty="0" smtClean="0">
                <a:latin typeface="+mn-lt"/>
              </a:rPr>
              <a:t>Kwark BR et al. EHJ 2014</a:t>
            </a:r>
            <a:endParaRPr lang="en-GB" sz="1400" dirty="0">
              <a:latin typeface="+mn-lt"/>
            </a:endParaRPr>
          </a:p>
        </p:txBody>
      </p:sp>
      <p:sp>
        <p:nvSpPr>
          <p:cNvPr id="18" name="TextBox 17"/>
          <p:cNvSpPr txBox="1"/>
          <p:nvPr/>
        </p:nvSpPr>
        <p:spPr>
          <a:xfrm>
            <a:off x="241466" y="1356153"/>
            <a:ext cx="8712034" cy="830997"/>
          </a:xfrm>
          <a:prstGeom prst="rect">
            <a:avLst/>
          </a:prstGeom>
          <a:noFill/>
        </p:spPr>
        <p:txBody>
          <a:bodyPr wrap="square" rtlCol="0">
            <a:spAutoFit/>
          </a:bodyPr>
          <a:lstStyle/>
          <a:p>
            <a:r>
              <a:rPr lang="el-GR" sz="2400" dirty="0" smtClean="0">
                <a:solidFill>
                  <a:schemeClr val="tx2">
                    <a:lumMod val="75000"/>
                  </a:schemeClr>
                </a:solidFill>
              </a:rPr>
              <a:t>Αθηρωμάτωση και μηχανικές δυνάμεις / συσχέτιση με ρήξη αθηρωμ</a:t>
            </a:r>
            <a:r>
              <a:rPr lang="el-GR" sz="2400" dirty="0">
                <a:solidFill>
                  <a:schemeClr val="tx2">
                    <a:lumMod val="75000"/>
                  </a:schemeClr>
                </a:solidFill>
              </a:rPr>
              <a:t>α</a:t>
            </a:r>
            <a:r>
              <a:rPr lang="el-GR" sz="2400" dirty="0" smtClean="0">
                <a:solidFill>
                  <a:schemeClr val="tx2">
                    <a:lumMod val="75000"/>
                  </a:schemeClr>
                </a:solidFill>
              </a:rPr>
              <a:t>τικής πλάκας</a:t>
            </a:r>
            <a:r>
              <a:rPr lang="en-US" sz="2400" dirty="0" smtClean="0">
                <a:solidFill>
                  <a:schemeClr val="tx2">
                    <a:lumMod val="75000"/>
                  </a:schemeClr>
                </a:solidFill>
              </a:rPr>
              <a:t>?</a:t>
            </a:r>
            <a:endParaRPr lang="el-GR" sz="2200" dirty="0" smtClean="0">
              <a:solidFill>
                <a:schemeClr val="tx2">
                  <a:lumMod val="75000"/>
                </a:schemeClr>
              </a:solidFill>
            </a:endParaRPr>
          </a:p>
        </p:txBody>
      </p:sp>
      <p:pic>
        <p:nvPicPr>
          <p:cNvPr id="2" name="Picture 1"/>
          <p:cNvPicPr>
            <a:picLocks noChangeAspect="1"/>
          </p:cNvPicPr>
          <p:nvPr/>
        </p:nvPicPr>
        <p:blipFill>
          <a:blip r:embed="rId2"/>
          <a:stretch>
            <a:fillRect/>
          </a:stretch>
        </p:blipFill>
        <p:spPr>
          <a:xfrm>
            <a:off x="1739901" y="2187150"/>
            <a:ext cx="6248400" cy="4301886"/>
          </a:xfrm>
          <a:prstGeom prst="rect">
            <a:avLst/>
          </a:prstGeom>
        </p:spPr>
      </p:pic>
      <p:cxnSp>
        <p:nvCxnSpPr>
          <p:cNvPr id="15" name="Straight Connector 14"/>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9" name="Picture 18"/>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20" name="TextBox 19"/>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1" name="TextBox 20"/>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477032309"/>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 TextBox"/>
          <p:cNvSpPr txBox="1"/>
          <p:nvPr/>
        </p:nvSpPr>
        <p:spPr>
          <a:xfrm>
            <a:off x="1154172" y="5047270"/>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GENOME  &amp; CLASSICAL CARDIOVASCULAR DISEASE RISK FACTORS</a:t>
            </a:r>
            <a:endParaRPr lang="el-GR" b="1" dirty="0"/>
          </a:p>
        </p:txBody>
      </p:sp>
      <p:sp>
        <p:nvSpPr>
          <p:cNvPr id="22" name="18 - TextBox"/>
          <p:cNvSpPr txBox="1"/>
          <p:nvPr/>
        </p:nvSpPr>
        <p:spPr>
          <a:xfrm>
            <a:off x="1145598" y="4620554"/>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           INFLAMMATION</a:t>
            </a:r>
            <a:endParaRPr lang="el-GR" b="1" dirty="0"/>
          </a:p>
        </p:txBody>
      </p:sp>
      <p:sp>
        <p:nvSpPr>
          <p:cNvPr id="3" name="2 - Στρογγυλεμένο ορθογώνιο"/>
          <p:cNvSpPr/>
          <p:nvPr/>
        </p:nvSpPr>
        <p:spPr>
          <a:xfrm>
            <a:off x="1117936" y="5911680"/>
            <a:ext cx="7806966" cy="648072"/>
          </a:xfrm>
          <a:prstGeom prst="roundRect">
            <a:avLst/>
          </a:prstGeom>
          <a:solidFill>
            <a:srgbClr val="FF6600"/>
          </a:solid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000" b="1" dirty="0" smtClean="0">
                <a:solidFill>
                  <a:schemeClr val="bg1"/>
                </a:solidFill>
              </a:rPr>
              <a:t>Endothelial dysfunction</a:t>
            </a:r>
            <a:endParaRPr lang="el-GR" sz="3000" b="1" dirty="0">
              <a:solidFill>
                <a:schemeClr val="bg1"/>
              </a:solidFill>
            </a:endParaRPr>
          </a:p>
        </p:txBody>
      </p:sp>
      <p:sp>
        <p:nvSpPr>
          <p:cNvPr id="4" name="3 - Βέλος προς τα επάνω"/>
          <p:cNvSpPr/>
          <p:nvPr/>
        </p:nvSpPr>
        <p:spPr>
          <a:xfrm>
            <a:off x="1660346" y="3824816"/>
            <a:ext cx="792088" cy="1296144"/>
          </a:xfrm>
          <a:prstGeom prst="up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l-GR"/>
          </a:p>
        </p:txBody>
      </p:sp>
      <p:pic>
        <p:nvPicPr>
          <p:cNvPr id="40965" name="Picture 5"/>
          <p:cNvPicPr>
            <a:picLocks noChangeAspect="1" noChangeArrowheads="1"/>
          </p:cNvPicPr>
          <p:nvPr/>
        </p:nvPicPr>
        <p:blipFill>
          <a:blip r:embed="rId2" cstate="print"/>
          <a:srcRect/>
          <a:stretch>
            <a:fillRect/>
          </a:stretch>
        </p:blipFill>
        <p:spPr bwMode="auto">
          <a:xfrm>
            <a:off x="3659225" y="2570118"/>
            <a:ext cx="1194902" cy="1146914"/>
          </a:xfrm>
          <a:prstGeom prst="rect">
            <a:avLst/>
          </a:prstGeom>
          <a:noFill/>
          <a:ln w="9525">
            <a:noFill/>
            <a:miter lim="800000"/>
            <a:headEnd/>
            <a:tailEnd/>
          </a:ln>
        </p:spPr>
      </p:pic>
      <p:pic>
        <p:nvPicPr>
          <p:cNvPr id="40966" name="Picture 6"/>
          <p:cNvPicPr>
            <a:picLocks noChangeAspect="1" noChangeArrowheads="1"/>
          </p:cNvPicPr>
          <p:nvPr/>
        </p:nvPicPr>
        <p:blipFill>
          <a:blip r:embed="rId3" cstate="print"/>
          <a:srcRect/>
          <a:stretch>
            <a:fillRect/>
          </a:stretch>
        </p:blipFill>
        <p:spPr bwMode="auto">
          <a:xfrm>
            <a:off x="3701999" y="1304992"/>
            <a:ext cx="1152128" cy="1165224"/>
          </a:xfrm>
          <a:prstGeom prst="rect">
            <a:avLst/>
          </a:prstGeom>
          <a:noFill/>
          <a:ln w="9525">
            <a:noFill/>
            <a:miter lim="800000"/>
            <a:headEnd/>
            <a:tailEnd/>
          </a:ln>
        </p:spPr>
      </p:pic>
      <p:sp>
        <p:nvSpPr>
          <p:cNvPr id="10" name="9 - TextBox"/>
          <p:cNvSpPr txBox="1"/>
          <p:nvPr/>
        </p:nvSpPr>
        <p:spPr>
          <a:xfrm>
            <a:off x="3529699" y="5487850"/>
            <a:ext cx="180020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dirty="0" smtClean="0"/>
              <a:t>Atheromatosis</a:t>
            </a:r>
            <a:endParaRPr lang="el-GR" dirty="0"/>
          </a:p>
        </p:txBody>
      </p:sp>
      <p:sp>
        <p:nvSpPr>
          <p:cNvPr id="8" name="7 - TextBox"/>
          <p:cNvSpPr txBox="1"/>
          <p:nvPr/>
        </p:nvSpPr>
        <p:spPr>
          <a:xfrm>
            <a:off x="1154172" y="5462488"/>
            <a:ext cx="2177853"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smtClean="0"/>
              <a:t>Arterial remodelling</a:t>
            </a:r>
            <a:endParaRPr lang="el-GR" dirty="0"/>
          </a:p>
        </p:txBody>
      </p:sp>
      <p:sp>
        <p:nvSpPr>
          <p:cNvPr id="9" name="8 - Βέλος προς τα επάνω"/>
          <p:cNvSpPr/>
          <p:nvPr/>
        </p:nvSpPr>
        <p:spPr>
          <a:xfrm>
            <a:off x="3902811" y="3824816"/>
            <a:ext cx="792088" cy="1296144"/>
          </a:xfrm>
          <a:prstGeom prst="up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l-GR"/>
          </a:p>
        </p:txBody>
      </p:sp>
      <p:pic>
        <p:nvPicPr>
          <p:cNvPr id="45060" name="Picture 4"/>
          <p:cNvPicPr>
            <a:picLocks noChangeAspect="1" noChangeArrowheads="1"/>
          </p:cNvPicPr>
          <p:nvPr/>
        </p:nvPicPr>
        <p:blipFill>
          <a:blip r:embed="rId4" cstate="print"/>
          <a:srcRect/>
          <a:stretch>
            <a:fillRect/>
          </a:stretch>
        </p:blipFill>
        <p:spPr bwMode="auto">
          <a:xfrm>
            <a:off x="1441412" y="1304992"/>
            <a:ext cx="1246805" cy="1224136"/>
          </a:xfrm>
          <a:prstGeom prst="rect">
            <a:avLst/>
          </a:prstGeom>
          <a:noFill/>
          <a:ln w="9525">
            <a:noFill/>
            <a:miter lim="800000"/>
            <a:headEnd/>
            <a:tailEnd/>
          </a:ln>
        </p:spPr>
      </p:pic>
      <p:pic>
        <p:nvPicPr>
          <p:cNvPr id="45061" name="Picture 5"/>
          <p:cNvPicPr>
            <a:picLocks noChangeAspect="1" noChangeArrowheads="1"/>
          </p:cNvPicPr>
          <p:nvPr/>
        </p:nvPicPr>
        <p:blipFill>
          <a:blip r:embed="rId5" cstate="print"/>
          <a:srcRect/>
          <a:stretch>
            <a:fillRect/>
          </a:stretch>
        </p:blipFill>
        <p:spPr bwMode="auto">
          <a:xfrm>
            <a:off x="1441412" y="2492896"/>
            <a:ext cx="1170806" cy="1204258"/>
          </a:xfrm>
          <a:prstGeom prst="rect">
            <a:avLst/>
          </a:prstGeom>
          <a:noFill/>
          <a:ln w="9525">
            <a:noFill/>
            <a:miter lim="800000"/>
            <a:headEnd/>
            <a:tailEnd/>
          </a:ln>
        </p:spPr>
      </p:pic>
      <p:sp>
        <p:nvSpPr>
          <p:cNvPr id="12" name="11 - TextBox"/>
          <p:cNvSpPr txBox="1"/>
          <p:nvPr/>
        </p:nvSpPr>
        <p:spPr>
          <a:xfrm>
            <a:off x="5548980" y="5461744"/>
            <a:ext cx="1708914"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Arteriosclerosis</a:t>
            </a:r>
            <a:endParaRPr lang="el-GR" dirty="0"/>
          </a:p>
        </p:txBody>
      </p:sp>
      <p:pic>
        <p:nvPicPr>
          <p:cNvPr id="46082" name="Picture 2"/>
          <p:cNvPicPr>
            <a:picLocks noChangeAspect="1" noChangeArrowheads="1"/>
          </p:cNvPicPr>
          <p:nvPr/>
        </p:nvPicPr>
        <p:blipFill>
          <a:blip r:embed="rId6" cstate="print"/>
          <a:srcRect/>
          <a:stretch>
            <a:fillRect/>
          </a:stretch>
        </p:blipFill>
        <p:spPr bwMode="auto">
          <a:xfrm>
            <a:off x="5711100" y="2492896"/>
            <a:ext cx="1358904" cy="1224136"/>
          </a:xfrm>
          <a:prstGeom prst="rect">
            <a:avLst/>
          </a:prstGeom>
          <a:noFill/>
          <a:ln w="9525">
            <a:noFill/>
            <a:miter lim="800000"/>
            <a:headEnd/>
            <a:tailEnd/>
          </a:ln>
        </p:spPr>
      </p:pic>
      <p:pic>
        <p:nvPicPr>
          <p:cNvPr id="46083" name="Picture 3"/>
          <p:cNvPicPr>
            <a:picLocks noChangeAspect="1" noChangeArrowheads="1"/>
          </p:cNvPicPr>
          <p:nvPr/>
        </p:nvPicPr>
        <p:blipFill>
          <a:blip r:embed="rId7" cstate="print"/>
          <a:srcRect/>
          <a:stretch>
            <a:fillRect/>
          </a:stretch>
        </p:blipFill>
        <p:spPr bwMode="auto">
          <a:xfrm>
            <a:off x="5695036" y="1312017"/>
            <a:ext cx="1348690" cy="1217111"/>
          </a:xfrm>
          <a:prstGeom prst="rect">
            <a:avLst/>
          </a:prstGeom>
          <a:noFill/>
          <a:ln w="9525">
            <a:noFill/>
            <a:miter lim="800000"/>
            <a:headEnd/>
            <a:tailEnd/>
          </a:ln>
        </p:spPr>
      </p:pic>
      <p:sp>
        <p:nvSpPr>
          <p:cNvPr id="15" name="14 - Βέλος προς τα επάνω"/>
          <p:cNvSpPr/>
          <p:nvPr/>
        </p:nvSpPr>
        <p:spPr>
          <a:xfrm>
            <a:off x="6000306" y="3824816"/>
            <a:ext cx="792088" cy="1296144"/>
          </a:xfrm>
          <a:prstGeom prst="up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a:p>
        </p:txBody>
      </p:sp>
      <p:sp>
        <p:nvSpPr>
          <p:cNvPr id="16" name="15 - Βέλος προς τα επάνω"/>
          <p:cNvSpPr/>
          <p:nvPr/>
        </p:nvSpPr>
        <p:spPr>
          <a:xfrm>
            <a:off x="253840" y="1268760"/>
            <a:ext cx="864096" cy="5040560"/>
          </a:xfrm>
          <a:prstGeom prst="upArrow">
            <a:avLst>
              <a:gd name="adj1" fmla="val 67690"/>
              <a:gd name="adj2" fmla="val 50000"/>
            </a:avLst>
          </a:prstGeom>
          <a:solidFill>
            <a:schemeClr val="bg2"/>
          </a:solidFill>
          <a:ln>
            <a:solidFill>
              <a:srgbClr val="FF0000"/>
            </a:solidFill>
          </a:ln>
        </p:spPr>
        <p:style>
          <a:lnRef idx="0">
            <a:schemeClr val="accent2"/>
          </a:lnRef>
          <a:fillRef idx="3">
            <a:schemeClr val="accent2"/>
          </a:fillRef>
          <a:effectRef idx="3">
            <a:schemeClr val="accent2"/>
          </a:effectRef>
          <a:fontRef idx="minor">
            <a:schemeClr val="lt1"/>
          </a:fontRef>
        </p:style>
        <p:txBody>
          <a:bodyPr vert="wordArtVert" wrap="square" rtlCol="0" anchor="ctr"/>
          <a:lstStyle/>
          <a:p>
            <a:pPr algn="ctr"/>
            <a:r>
              <a:rPr lang="en-US" sz="3000" b="1" dirty="0" smtClean="0">
                <a:solidFill>
                  <a:schemeClr val="tx1"/>
                </a:solidFill>
              </a:rPr>
              <a:t>AGING</a:t>
            </a:r>
            <a:endParaRPr lang="el-GR" sz="3000" b="1" dirty="0">
              <a:solidFill>
                <a:schemeClr val="tx1"/>
              </a:solidFill>
            </a:endParaRPr>
          </a:p>
        </p:txBody>
      </p:sp>
      <p:sp>
        <p:nvSpPr>
          <p:cNvPr id="20" name="19 - TextBox"/>
          <p:cNvSpPr txBox="1"/>
          <p:nvPr/>
        </p:nvSpPr>
        <p:spPr>
          <a:xfrm>
            <a:off x="6685757" y="6496240"/>
            <a:ext cx="2397222" cy="338554"/>
          </a:xfrm>
          <a:prstGeom prst="rect">
            <a:avLst/>
          </a:prstGeom>
          <a:noFill/>
        </p:spPr>
        <p:txBody>
          <a:bodyPr wrap="square" rtlCol="0">
            <a:spAutoFit/>
          </a:bodyPr>
          <a:lstStyle/>
          <a:p>
            <a:pPr algn="ctr"/>
            <a:r>
              <a:rPr lang="en-US" sz="1600" b="1" dirty="0" smtClean="0"/>
              <a:t>Protogerou A &amp; Karatzi K</a:t>
            </a:r>
            <a:endParaRPr lang="el-GR" sz="1600" b="1" dirty="0"/>
          </a:p>
        </p:txBody>
      </p:sp>
      <p:sp>
        <p:nvSpPr>
          <p:cNvPr id="21" name="11 - TextBox"/>
          <p:cNvSpPr txBox="1"/>
          <p:nvPr/>
        </p:nvSpPr>
        <p:spPr>
          <a:xfrm>
            <a:off x="7400550" y="5453152"/>
            <a:ext cx="1542238" cy="369332"/>
          </a:xfrm>
          <a:prstGeom prst="rect">
            <a:avLst/>
          </a:prstGeom>
          <a:solidFill>
            <a:schemeClr val="accent5"/>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Thrombosis</a:t>
            </a:r>
            <a:endParaRPr lang="el-GR" dirty="0"/>
          </a:p>
        </p:txBody>
      </p:sp>
      <p:sp>
        <p:nvSpPr>
          <p:cNvPr id="23" name="14 - Βέλος προς τα επάνω"/>
          <p:cNvSpPr/>
          <p:nvPr/>
        </p:nvSpPr>
        <p:spPr>
          <a:xfrm>
            <a:off x="7851835" y="3789040"/>
            <a:ext cx="792088" cy="1296144"/>
          </a:xfrm>
          <a:prstGeom prst="upArrow">
            <a:avLst/>
          </a:prstGeom>
          <a:solidFill>
            <a:schemeClr val="accent5"/>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a:p>
        </p:txBody>
      </p:sp>
      <p:sp>
        <p:nvSpPr>
          <p:cNvPr id="24" name="21 - Μισοφέγγαρο"/>
          <p:cNvSpPr/>
          <p:nvPr/>
        </p:nvSpPr>
        <p:spPr>
          <a:xfrm rot="5400000">
            <a:off x="4413427" y="-3116160"/>
            <a:ext cx="1431080" cy="7699186"/>
          </a:xfrm>
          <a:prstGeom prst="moon">
            <a:avLst>
              <a:gd name="adj" fmla="val 65847"/>
            </a:avLst>
          </a:prstGeom>
          <a:solidFill>
            <a:srgbClr val="FF0000"/>
          </a:solidFill>
        </p:spPr>
        <p:style>
          <a:lnRef idx="1">
            <a:schemeClr val="accent6"/>
          </a:lnRef>
          <a:fillRef idx="2">
            <a:schemeClr val="accent6"/>
          </a:fillRef>
          <a:effectRef idx="1">
            <a:schemeClr val="accent6"/>
          </a:effectRef>
          <a:fontRef idx="minor">
            <a:schemeClr val="dk1"/>
          </a:fontRef>
        </p:style>
        <p:txBody>
          <a:bodyPr vert="vert270" rtlCol="0" anchor="ctr"/>
          <a:lstStyle/>
          <a:p>
            <a:pPr algn="ctr"/>
            <a:r>
              <a:rPr lang="en-US" sz="3000" dirty="0" smtClean="0">
                <a:solidFill>
                  <a:schemeClr val="bg1"/>
                </a:solidFill>
              </a:rPr>
              <a:t>Arterial disease</a:t>
            </a:r>
            <a:endParaRPr lang="el-GR" sz="3000" dirty="0">
              <a:solidFill>
                <a:schemeClr val="bg1"/>
              </a:solidFill>
            </a:endParaRPr>
          </a:p>
        </p:txBody>
      </p:sp>
      <p:pic>
        <p:nvPicPr>
          <p:cNvPr id="2" name="Picture 1"/>
          <p:cNvPicPr>
            <a:picLocks noChangeAspect="1"/>
          </p:cNvPicPr>
          <p:nvPr/>
        </p:nvPicPr>
        <p:blipFill>
          <a:blip r:embed="rId8"/>
          <a:stretch>
            <a:fillRect/>
          </a:stretch>
        </p:blipFill>
        <p:spPr>
          <a:xfrm>
            <a:off x="7725348" y="1503402"/>
            <a:ext cx="1090953" cy="817162"/>
          </a:xfrm>
          <a:prstGeom prst="rect">
            <a:avLst/>
          </a:prstGeom>
        </p:spPr>
      </p:pic>
    </p:spTree>
    <p:extLst>
      <p:ext uri="{BB962C8B-B14F-4D97-AF65-F5344CB8AC3E}">
        <p14:creationId xmlns:p14="http://schemas.microsoft.com/office/powerpoint/2010/main" val="3991401458"/>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 TextBox"/>
          <p:cNvSpPr txBox="1"/>
          <p:nvPr/>
        </p:nvSpPr>
        <p:spPr>
          <a:xfrm>
            <a:off x="1154172" y="5047270"/>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GENOME  &amp; CLASSICAL CARDIOVASCULAR DISEASE RISK FACTORS</a:t>
            </a:r>
            <a:endParaRPr lang="el-GR" b="1" dirty="0"/>
          </a:p>
        </p:txBody>
      </p:sp>
      <p:sp>
        <p:nvSpPr>
          <p:cNvPr id="22" name="18 - TextBox"/>
          <p:cNvSpPr txBox="1"/>
          <p:nvPr/>
        </p:nvSpPr>
        <p:spPr>
          <a:xfrm>
            <a:off x="1145598" y="4620554"/>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           INFLAMMATION</a:t>
            </a:r>
            <a:endParaRPr lang="el-GR" b="1" dirty="0"/>
          </a:p>
        </p:txBody>
      </p:sp>
      <p:sp>
        <p:nvSpPr>
          <p:cNvPr id="3" name="2 - Στρογγυλεμένο ορθογώνιο"/>
          <p:cNvSpPr/>
          <p:nvPr/>
        </p:nvSpPr>
        <p:spPr>
          <a:xfrm>
            <a:off x="1117936" y="5911680"/>
            <a:ext cx="7806966" cy="648072"/>
          </a:xfrm>
          <a:prstGeom prst="roundRect">
            <a:avLst/>
          </a:prstGeom>
          <a:solidFill>
            <a:srgbClr val="FF6600"/>
          </a:solid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000" b="1" dirty="0" smtClean="0">
                <a:solidFill>
                  <a:schemeClr val="bg1"/>
                </a:solidFill>
              </a:rPr>
              <a:t>Endothelial dysfunction</a:t>
            </a:r>
            <a:endParaRPr lang="el-GR" sz="3000" b="1" dirty="0">
              <a:solidFill>
                <a:schemeClr val="bg1"/>
              </a:solidFill>
            </a:endParaRPr>
          </a:p>
        </p:txBody>
      </p:sp>
      <p:pic>
        <p:nvPicPr>
          <p:cNvPr id="40965" name="Picture 5"/>
          <p:cNvPicPr>
            <a:picLocks noChangeAspect="1" noChangeArrowheads="1"/>
          </p:cNvPicPr>
          <p:nvPr/>
        </p:nvPicPr>
        <p:blipFill>
          <a:blip r:embed="rId2" cstate="print"/>
          <a:srcRect/>
          <a:stretch>
            <a:fillRect/>
          </a:stretch>
        </p:blipFill>
        <p:spPr bwMode="auto">
          <a:xfrm>
            <a:off x="3659225" y="2570118"/>
            <a:ext cx="1194902" cy="1146914"/>
          </a:xfrm>
          <a:prstGeom prst="rect">
            <a:avLst/>
          </a:prstGeom>
          <a:noFill/>
          <a:ln w="9525">
            <a:noFill/>
            <a:miter lim="800000"/>
            <a:headEnd/>
            <a:tailEnd/>
          </a:ln>
        </p:spPr>
      </p:pic>
      <p:pic>
        <p:nvPicPr>
          <p:cNvPr id="40966" name="Picture 6"/>
          <p:cNvPicPr>
            <a:picLocks noChangeAspect="1" noChangeArrowheads="1"/>
          </p:cNvPicPr>
          <p:nvPr/>
        </p:nvPicPr>
        <p:blipFill>
          <a:blip r:embed="rId3" cstate="print"/>
          <a:srcRect/>
          <a:stretch>
            <a:fillRect/>
          </a:stretch>
        </p:blipFill>
        <p:spPr bwMode="auto">
          <a:xfrm>
            <a:off x="3701999" y="1304992"/>
            <a:ext cx="1152128" cy="1165224"/>
          </a:xfrm>
          <a:prstGeom prst="rect">
            <a:avLst/>
          </a:prstGeom>
          <a:noFill/>
          <a:ln w="9525">
            <a:noFill/>
            <a:miter lim="800000"/>
            <a:headEnd/>
            <a:tailEnd/>
          </a:ln>
        </p:spPr>
      </p:pic>
      <p:sp>
        <p:nvSpPr>
          <p:cNvPr id="10" name="9 - TextBox"/>
          <p:cNvSpPr txBox="1"/>
          <p:nvPr/>
        </p:nvSpPr>
        <p:spPr>
          <a:xfrm>
            <a:off x="3529699" y="5487850"/>
            <a:ext cx="180020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dirty="0" smtClean="0"/>
              <a:t>Atheromatosis</a:t>
            </a:r>
            <a:endParaRPr lang="el-GR" dirty="0"/>
          </a:p>
        </p:txBody>
      </p:sp>
      <p:sp>
        <p:nvSpPr>
          <p:cNvPr id="8" name="7 - TextBox"/>
          <p:cNvSpPr txBox="1"/>
          <p:nvPr/>
        </p:nvSpPr>
        <p:spPr>
          <a:xfrm>
            <a:off x="1154172" y="5462488"/>
            <a:ext cx="2177853"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smtClean="0"/>
              <a:t>Arterial remodelling</a:t>
            </a:r>
            <a:endParaRPr lang="el-GR" dirty="0"/>
          </a:p>
        </p:txBody>
      </p:sp>
      <p:sp>
        <p:nvSpPr>
          <p:cNvPr id="9" name="8 - Βέλος προς τα επάνω"/>
          <p:cNvSpPr/>
          <p:nvPr/>
        </p:nvSpPr>
        <p:spPr>
          <a:xfrm>
            <a:off x="3902811" y="3824816"/>
            <a:ext cx="792088" cy="1296144"/>
          </a:xfrm>
          <a:prstGeom prst="up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l-GR"/>
          </a:p>
        </p:txBody>
      </p:sp>
      <p:sp>
        <p:nvSpPr>
          <p:cNvPr id="12" name="11 - TextBox"/>
          <p:cNvSpPr txBox="1"/>
          <p:nvPr/>
        </p:nvSpPr>
        <p:spPr>
          <a:xfrm>
            <a:off x="5548980" y="5461744"/>
            <a:ext cx="1708914"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Arteriosclerosis</a:t>
            </a:r>
            <a:endParaRPr lang="el-GR" dirty="0"/>
          </a:p>
        </p:txBody>
      </p:sp>
      <p:sp>
        <p:nvSpPr>
          <p:cNvPr id="16" name="15 - Βέλος προς τα επάνω"/>
          <p:cNvSpPr/>
          <p:nvPr/>
        </p:nvSpPr>
        <p:spPr>
          <a:xfrm>
            <a:off x="253840" y="1268760"/>
            <a:ext cx="864096" cy="5040560"/>
          </a:xfrm>
          <a:prstGeom prst="upArrow">
            <a:avLst>
              <a:gd name="adj1" fmla="val 67690"/>
              <a:gd name="adj2" fmla="val 50000"/>
            </a:avLst>
          </a:prstGeom>
          <a:solidFill>
            <a:schemeClr val="bg2"/>
          </a:solidFill>
          <a:ln>
            <a:solidFill>
              <a:srgbClr val="FF0000"/>
            </a:solidFill>
          </a:ln>
        </p:spPr>
        <p:style>
          <a:lnRef idx="0">
            <a:schemeClr val="accent2"/>
          </a:lnRef>
          <a:fillRef idx="3">
            <a:schemeClr val="accent2"/>
          </a:fillRef>
          <a:effectRef idx="3">
            <a:schemeClr val="accent2"/>
          </a:effectRef>
          <a:fontRef idx="minor">
            <a:schemeClr val="lt1"/>
          </a:fontRef>
        </p:style>
        <p:txBody>
          <a:bodyPr vert="wordArtVert" wrap="square" rtlCol="0" anchor="ctr"/>
          <a:lstStyle/>
          <a:p>
            <a:pPr algn="ctr"/>
            <a:r>
              <a:rPr lang="en-US" sz="3000" b="1" dirty="0" smtClean="0">
                <a:solidFill>
                  <a:schemeClr val="tx1"/>
                </a:solidFill>
              </a:rPr>
              <a:t>AGING</a:t>
            </a:r>
            <a:endParaRPr lang="el-GR" sz="3000" b="1" dirty="0">
              <a:solidFill>
                <a:schemeClr val="tx1"/>
              </a:solidFill>
            </a:endParaRPr>
          </a:p>
        </p:txBody>
      </p:sp>
      <p:sp>
        <p:nvSpPr>
          <p:cNvPr id="20" name="19 - TextBox"/>
          <p:cNvSpPr txBox="1"/>
          <p:nvPr/>
        </p:nvSpPr>
        <p:spPr>
          <a:xfrm>
            <a:off x="6685757" y="6496240"/>
            <a:ext cx="2397222" cy="338554"/>
          </a:xfrm>
          <a:prstGeom prst="rect">
            <a:avLst/>
          </a:prstGeom>
          <a:noFill/>
        </p:spPr>
        <p:txBody>
          <a:bodyPr wrap="square" rtlCol="0">
            <a:spAutoFit/>
          </a:bodyPr>
          <a:lstStyle/>
          <a:p>
            <a:pPr algn="ctr"/>
            <a:r>
              <a:rPr lang="en-US" sz="1600" b="1" dirty="0" smtClean="0"/>
              <a:t>Protogerou A &amp; Karatzi K</a:t>
            </a:r>
            <a:endParaRPr lang="el-GR" sz="1600" b="1" dirty="0"/>
          </a:p>
        </p:txBody>
      </p:sp>
      <p:sp>
        <p:nvSpPr>
          <p:cNvPr id="21" name="11 - TextBox"/>
          <p:cNvSpPr txBox="1"/>
          <p:nvPr/>
        </p:nvSpPr>
        <p:spPr>
          <a:xfrm>
            <a:off x="7400550" y="5453152"/>
            <a:ext cx="1542238" cy="369332"/>
          </a:xfrm>
          <a:prstGeom prst="rect">
            <a:avLst/>
          </a:prstGeom>
          <a:solidFill>
            <a:schemeClr val="accent5"/>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Thrombosis</a:t>
            </a:r>
            <a:endParaRPr lang="el-GR" dirty="0"/>
          </a:p>
        </p:txBody>
      </p:sp>
      <p:sp>
        <p:nvSpPr>
          <p:cNvPr id="23" name="14 - Βέλος προς τα επάνω"/>
          <p:cNvSpPr/>
          <p:nvPr/>
        </p:nvSpPr>
        <p:spPr>
          <a:xfrm>
            <a:off x="7851835" y="3789040"/>
            <a:ext cx="792088" cy="1296144"/>
          </a:xfrm>
          <a:prstGeom prst="upArrow">
            <a:avLst/>
          </a:prstGeom>
          <a:solidFill>
            <a:schemeClr val="accent5"/>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a:p>
        </p:txBody>
      </p:sp>
      <p:sp>
        <p:nvSpPr>
          <p:cNvPr id="24" name="21 - Μισοφέγγαρο"/>
          <p:cNvSpPr/>
          <p:nvPr/>
        </p:nvSpPr>
        <p:spPr>
          <a:xfrm rot="5400000">
            <a:off x="4413427" y="-3116160"/>
            <a:ext cx="1431080" cy="7699186"/>
          </a:xfrm>
          <a:prstGeom prst="moon">
            <a:avLst>
              <a:gd name="adj" fmla="val 65847"/>
            </a:avLst>
          </a:prstGeom>
          <a:solidFill>
            <a:srgbClr val="FF0000"/>
          </a:solidFill>
        </p:spPr>
        <p:style>
          <a:lnRef idx="1">
            <a:schemeClr val="accent6"/>
          </a:lnRef>
          <a:fillRef idx="2">
            <a:schemeClr val="accent6"/>
          </a:fillRef>
          <a:effectRef idx="1">
            <a:schemeClr val="accent6"/>
          </a:effectRef>
          <a:fontRef idx="minor">
            <a:schemeClr val="dk1"/>
          </a:fontRef>
        </p:style>
        <p:txBody>
          <a:bodyPr vert="vert270" rtlCol="0" anchor="ctr"/>
          <a:lstStyle/>
          <a:p>
            <a:pPr algn="ctr"/>
            <a:r>
              <a:rPr lang="en-US" sz="3000" dirty="0" smtClean="0">
                <a:solidFill>
                  <a:schemeClr val="bg1"/>
                </a:solidFill>
              </a:rPr>
              <a:t>Arterial disease</a:t>
            </a:r>
            <a:endParaRPr lang="el-GR" sz="3000" dirty="0">
              <a:solidFill>
                <a:schemeClr val="bg1"/>
              </a:solidFill>
            </a:endParaRPr>
          </a:p>
        </p:txBody>
      </p:sp>
      <p:pic>
        <p:nvPicPr>
          <p:cNvPr id="2" name="Picture 1"/>
          <p:cNvPicPr>
            <a:picLocks noChangeAspect="1"/>
          </p:cNvPicPr>
          <p:nvPr/>
        </p:nvPicPr>
        <p:blipFill>
          <a:blip r:embed="rId4"/>
          <a:stretch>
            <a:fillRect/>
          </a:stretch>
        </p:blipFill>
        <p:spPr>
          <a:xfrm>
            <a:off x="7725348" y="1503402"/>
            <a:ext cx="1090953" cy="817162"/>
          </a:xfrm>
          <a:prstGeom prst="rect">
            <a:avLst/>
          </a:prstGeom>
        </p:spPr>
      </p:pic>
      <p:sp>
        <p:nvSpPr>
          <p:cNvPr id="25" name="TextBox 24"/>
          <p:cNvSpPr txBox="1"/>
          <p:nvPr/>
        </p:nvSpPr>
        <p:spPr>
          <a:xfrm>
            <a:off x="4656840" y="2354674"/>
            <a:ext cx="4460952" cy="430887"/>
          </a:xfrm>
          <a:prstGeom prst="rect">
            <a:avLst/>
          </a:prstGeom>
          <a:noFill/>
        </p:spPr>
        <p:txBody>
          <a:bodyPr wrap="none" rtlCol="0">
            <a:spAutoFit/>
          </a:bodyPr>
          <a:lstStyle/>
          <a:p>
            <a:r>
              <a:rPr lang="en-US" sz="2200" dirty="0" smtClean="0">
                <a:solidFill>
                  <a:schemeClr val="tx2">
                    <a:lumMod val="50000"/>
                  </a:schemeClr>
                </a:solidFill>
              </a:rPr>
              <a:t>atherothrombosis</a:t>
            </a:r>
            <a:r>
              <a:rPr lang="el-GR" sz="2200" dirty="0" smtClean="0">
                <a:solidFill>
                  <a:schemeClr val="tx2">
                    <a:lumMod val="50000"/>
                  </a:schemeClr>
                </a:solidFill>
              </a:rPr>
              <a:t> - αθηροθρόμβωση</a:t>
            </a:r>
            <a:endParaRPr lang="en-US" sz="2200" dirty="0">
              <a:solidFill>
                <a:schemeClr val="tx2">
                  <a:lumMod val="50000"/>
                </a:schemeClr>
              </a:solidFill>
            </a:endParaRPr>
          </a:p>
        </p:txBody>
      </p:sp>
    </p:spTree>
    <p:extLst>
      <p:ext uri="{BB962C8B-B14F-4D97-AF65-F5344CB8AC3E}">
        <p14:creationId xmlns:p14="http://schemas.microsoft.com/office/powerpoint/2010/main" val="4171820256"/>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 TextBox"/>
          <p:cNvSpPr txBox="1"/>
          <p:nvPr/>
        </p:nvSpPr>
        <p:spPr>
          <a:xfrm>
            <a:off x="1154172" y="5047270"/>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GENOME  &amp; CLASSICAL CARDIOVASCULAR DISEASE RISK FACTORS</a:t>
            </a:r>
            <a:endParaRPr lang="el-GR" b="1" dirty="0"/>
          </a:p>
        </p:txBody>
      </p:sp>
      <p:sp>
        <p:nvSpPr>
          <p:cNvPr id="22" name="18 - TextBox"/>
          <p:cNvSpPr txBox="1"/>
          <p:nvPr/>
        </p:nvSpPr>
        <p:spPr>
          <a:xfrm>
            <a:off x="1145598" y="4620554"/>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           INFLAMMATION</a:t>
            </a:r>
            <a:endParaRPr lang="el-GR" b="1" dirty="0"/>
          </a:p>
        </p:txBody>
      </p:sp>
      <p:sp>
        <p:nvSpPr>
          <p:cNvPr id="3" name="2 - Στρογγυλεμένο ορθογώνιο"/>
          <p:cNvSpPr/>
          <p:nvPr/>
        </p:nvSpPr>
        <p:spPr>
          <a:xfrm>
            <a:off x="1117936" y="5911680"/>
            <a:ext cx="7806966" cy="648072"/>
          </a:xfrm>
          <a:prstGeom prst="roundRect">
            <a:avLst/>
          </a:prstGeom>
          <a:solidFill>
            <a:srgbClr val="FF6600"/>
          </a:solid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000" b="1" dirty="0" smtClean="0">
                <a:solidFill>
                  <a:schemeClr val="bg1"/>
                </a:solidFill>
              </a:rPr>
              <a:t>Endothelial dysfunction</a:t>
            </a:r>
            <a:endParaRPr lang="el-GR" sz="3000" b="1" dirty="0">
              <a:solidFill>
                <a:schemeClr val="bg1"/>
              </a:solidFill>
            </a:endParaRPr>
          </a:p>
        </p:txBody>
      </p:sp>
      <p:sp>
        <p:nvSpPr>
          <p:cNvPr id="4" name="3 - Βέλος προς τα επάνω"/>
          <p:cNvSpPr/>
          <p:nvPr/>
        </p:nvSpPr>
        <p:spPr>
          <a:xfrm>
            <a:off x="1660346" y="3824816"/>
            <a:ext cx="792088" cy="1296144"/>
          </a:xfrm>
          <a:prstGeom prst="up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l-GR"/>
          </a:p>
        </p:txBody>
      </p:sp>
      <p:pic>
        <p:nvPicPr>
          <p:cNvPr id="40965" name="Picture 5"/>
          <p:cNvPicPr>
            <a:picLocks noChangeAspect="1" noChangeArrowheads="1"/>
          </p:cNvPicPr>
          <p:nvPr/>
        </p:nvPicPr>
        <p:blipFill>
          <a:blip r:embed="rId2" cstate="print"/>
          <a:srcRect/>
          <a:stretch>
            <a:fillRect/>
          </a:stretch>
        </p:blipFill>
        <p:spPr bwMode="auto">
          <a:xfrm>
            <a:off x="3659225" y="2570118"/>
            <a:ext cx="1194902" cy="1146914"/>
          </a:xfrm>
          <a:prstGeom prst="rect">
            <a:avLst/>
          </a:prstGeom>
          <a:noFill/>
          <a:ln w="9525">
            <a:noFill/>
            <a:miter lim="800000"/>
            <a:headEnd/>
            <a:tailEnd/>
          </a:ln>
        </p:spPr>
      </p:pic>
      <p:pic>
        <p:nvPicPr>
          <p:cNvPr id="40966" name="Picture 6"/>
          <p:cNvPicPr>
            <a:picLocks noChangeAspect="1" noChangeArrowheads="1"/>
          </p:cNvPicPr>
          <p:nvPr/>
        </p:nvPicPr>
        <p:blipFill>
          <a:blip r:embed="rId3" cstate="print"/>
          <a:srcRect/>
          <a:stretch>
            <a:fillRect/>
          </a:stretch>
        </p:blipFill>
        <p:spPr bwMode="auto">
          <a:xfrm>
            <a:off x="3701999" y="1304992"/>
            <a:ext cx="1152128" cy="1165224"/>
          </a:xfrm>
          <a:prstGeom prst="rect">
            <a:avLst/>
          </a:prstGeom>
          <a:noFill/>
          <a:ln w="9525">
            <a:noFill/>
            <a:miter lim="800000"/>
            <a:headEnd/>
            <a:tailEnd/>
          </a:ln>
        </p:spPr>
      </p:pic>
      <p:sp>
        <p:nvSpPr>
          <p:cNvPr id="10" name="9 - TextBox"/>
          <p:cNvSpPr txBox="1"/>
          <p:nvPr/>
        </p:nvSpPr>
        <p:spPr>
          <a:xfrm>
            <a:off x="3529699" y="5487850"/>
            <a:ext cx="180020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dirty="0" smtClean="0"/>
              <a:t>Atheromatosis</a:t>
            </a:r>
            <a:endParaRPr lang="el-GR" dirty="0"/>
          </a:p>
        </p:txBody>
      </p:sp>
      <p:sp>
        <p:nvSpPr>
          <p:cNvPr id="8" name="7 - TextBox"/>
          <p:cNvSpPr txBox="1"/>
          <p:nvPr/>
        </p:nvSpPr>
        <p:spPr>
          <a:xfrm>
            <a:off x="1154172" y="5462488"/>
            <a:ext cx="2177853"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smtClean="0"/>
              <a:t>Arterial remodelling</a:t>
            </a:r>
            <a:endParaRPr lang="el-GR" dirty="0"/>
          </a:p>
        </p:txBody>
      </p:sp>
      <p:sp>
        <p:nvSpPr>
          <p:cNvPr id="9" name="8 - Βέλος προς τα επάνω"/>
          <p:cNvSpPr/>
          <p:nvPr/>
        </p:nvSpPr>
        <p:spPr>
          <a:xfrm>
            <a:off x="3902811" y="3824816"/>
            <a:ext cx="792088" cy="1296144"/>
          </a:xfrm>
          <a:prstGeom prst="up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l-GR"/>
          </a:p>
        </p:txBody>
      </p:sp>
      <p:pic>
        <p:nvPicPr>
          <p:cNvPr id="45060" name="Picture 4"/>
          <p:cNvPicPr>
            <a:picLocks noChangeAspect="1" noChangeArrowheads="1"/>
          </p:cNvPicPr>
          <p:nvPr/>
        </p:nvPicPr>
        <p:blipFill>
          <a:blip r:embed="rId4" cstate="print"/>
          <a:srcRect/>
          <a:stretch>
            <a:fillRect/>
          </a:stretch>
        </p:blipFill>
        <p:spPr bwMode="auto">
          <a:xfrm>
            <a:off x="1441412" y="1304992"/>
            <a:ext cx="1246805" cy="1224136"/>
          </a:xfrm>
          <a:prstGeom prst="rect">
            <a:avLst/>
          </a:prstGeom>
          <a:noFill/>
          <a:ln w="9525">
            <a:noFill/>
            <a:miter lim="800000"/>
            <a:headEnd/>
            <a:tailEnd/>
          </a:ln>
        </p:spPr>
      </p:pic>
      <p:pic>
        <p:nvPicPr>
          <p:cNvPr id="45061" name="Picture 5"/>
          <p:cNvPicPr>
            <a:picLocks noChangeAspect="1" noChangeArrowheads="1"/>
          </p:cNvPicPr>
          <p:nvPr/>
        </p:nvPicPr>
        <p:blipFill>
          <a:blip r:embed="rId5" cstate="print"/>
          <a:srcRect/>
          <a:stretch>
            <a:fillRect/>
          </a:stretch>
        </p:blipFill>
        <p:spPr bwMode="auto">
          <a:xfrm>
            <a:off x="1441412" y="2492896"/>
            <a:ext cx="1170806" cy="1204258"/>
          </a:xfrm>
          <a:prstGeom prst="rect">
            <a:avLst/>
          </a:prstGeom>
          <a:noFill/>
          <a:ln w="9525">
            <a:noFill/>
            <a:miter lim="800000"/>
            <a:headEnd/>
            <a:tailEnd/>
          </a:ln>
        </p:spPr>
      </p:pic>
      <p:sp>
        <p:nvSpPr>
          <p:cNvPr id="12" name="11 - TextBox"/>
          <p:cNvSpPr txBox="1"/>
          <p:nvPr/>
        </p:nvSpPr>
        <p:spPr>
          <a:xfrm>
            <a:off x="5548980" y="5461744"/>
            <a:ext cx="1708914"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Arteriosclerosis</a:t>
            </a:r>
            <a:endParaRPr lang="el-GR" dirty="0"/>
          </a:p>
        </p:txBody>
      </p:sp>
      <p:pic>
        <p:nvPicPr>
          <p:cNvPr id="46082" name="Picture 2"/>
          <p:cNvPicPr>
            <a:picLocks noChangeAspect="1" noChangeArrowheads="1"/>
          </p:cNvPicPr>
          <p:nvPr/>
        </p:nvPicPr>
        <p:blipFill>
          <a:blip r:embed="rId6" cstate="print"/>
          <a:srcRect/>
          <a:stretch>
            <a:fillRect/>
          </a:stretch>
        </p:blipFill>
        <p:spPr bwMode="auto">
          <a:xfrm>
            <a:off x="5711100" y="2492896"/>
            <a:ext cx="1358904" cy="1224136"/>
          </a:xfrm>
          <a:prstGeom prst="rect">
            <a:avLst/>
          </a:prstGeom>
          <a:noFill/>
          <a:ln w="9525">
            <a:noFill/>
            <a:miter lim="800000"/>
            <a:headEnd/>
            <a:tailEnd/>
          </a:ln>
        </p:spPr>
      </p:pic>
      <p:pic>
        <p:nvPicPr>
          <p:cNvPr id="46083" name="Picture 3"/>
          <p:cNvPicPr>
            <a:picLocks noChangeAspect="1" noChangeArrowheads="1"/>
          </p:cNvPicPr>
          <p:nvPr/>
        </p:nvPicPr>
        <p:blipFill>
          <a:blip r:embed="rId7" cstate="print"/>
          <a:srcRect/>
          <a:stretch>
            <a:fillRect/>
          </a:stretch>
        </p:blipFill>
        <p:spPr bwMode="auto">
          <a:xfrm>
            <a:off x="5695036" y="1312017"/>
            <a:ext cx="1348690" cy="1217111"/>
          </a:xfrm>
          <a:prstGeom prst="rect">
            <a:avLst/>
          </a:prstGeom>
          <a:noFill/>
          <a:ln w="9525">
            <a:noFill/>
            <a:miter lim="800000"/>
            <a:headEnd/>
            <a:tailEnd/>
          </a:ln>
        </p:spPr>
      </p:pic>
      <p:sp>
        <p:nvSpPr>
          <p:cNvPr id="15" name="14 - Βέλος προς τα επάνω"/>
          <p:cNvSpPr/>
          <p:nvPr/>
        </p:nvSpPr>
        <p:spPr>
          <a:xfrm>
            <a:off x="6000306" y="3824816"/>
            <a:ext cx="792088" cy="1296144"/>
          </a:xfrm>
          <a:prstGeom prst="up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a:p>
        </p:txBody>
      </p:sp>
      <p:sp>
        <p:nvSpPr>
          <p:cNvPr id="16" name="15 - Βέλος προς τα επάνω"/>
          <p:cNvSpPr/>
          <p:nvPr/>
        </p:nvSpPr>
        <p:spPr>
          <a:xfrm>
            <a:off x="253840" y="1268760"/>
            <a:ext cx="864096" cy="5040560"/>
          </a:xfrm>
          <a:prstGeom prst="upArrow">
            <a:avLst>
              <a:gd name="adj1" fmla="val 67690"/>
              <a:gd name="adj2" fmla="val 50000"/>
            </a:avLst>
          </a:prstGeom>
          <a:solidFill>
            <a:schemeClr val="bg2"/>
          </a:solidFill>
          <a:ln>
            <a:solidFill>
              <a:srgbClr val="FF0000"/>
            </a:solidFill>
          </a:ln>
        </p:spPr>
        <p:style>
          <a:lnRef idx="0">
            <a:schemeClr val="accent2"/>
          </a:lnRef>
          <a:fillRef idx="3">
            <a:schemeClr val="accent2"/>
          </a:fillRef>
          <a:effectRef idx="3">
            <a:schemeClr val="accent2"/>
          </a:effectRef>
          <a:fontRef idx="minor">
            <a:schemeClr val="lt1"/>
          </a:fontRef>
        </p:style>
        <p:txBody>
          <a:bodyPr vert="wordArtVert" wrap="square" rtlCol="0" anchor="ctr"/>
          <a:lstStyle/>
          <a:p>
            <a:pPr algn="ctr"/>
            <a:r>
              <a:rPr lang="en-US" sz="3000" b="1" dirty="0" smtClean="0">
                <a:solidFill>
                  <a:schemeClr val="tx1"/>
                </a:solidFill>
              </a:rPr>
              <a:t>AGING</a:t>
            </a:r>
            <a:endParaRPr lang="el-GR" sz="3000" b="1" dirty="0">
              <a:solidFill>
                <a:schemeClr val="tx1"/>
              </a:solidFill>
            </a:endParaRPr>
          </a:p>
        </p:txBody>
      </p:sp>
      <p:sp>
        <p:nvSpPr>
          <p:cNvPr id="20" name="19 - TextBox"/>
          <p:cNvSpPr txBox="1"/>
          <p:nvPr/>
        </p:nvSpPr>
        <p:spPr>
          <a:xfrm>
            <a:off x="6685757" y="6496240"/>
            <a:ext cx="2397222" cy="338554"/>
          </a:xfrm>
          <a:prstGeom prst="rect">
            <a:avLst/>
          </a:prstGeom>
          <a:noFill/>
        </p:spPr>
        <p:txBody>
          <a:bodyPr wrap="square" rtlCol="0">
            <a:spAutoFit/>
          </a:bodyPr>
          <a:lstStyle/>
          <a:p>
            <a:pPr algn="ctr"/>
            <a:r>
              <a:rPr lang="en-US" sz="1600" b="1" dirty="0" smtClean="0"/>
              <a:t>Protogerou A &amp; Karatzi K</a:t>
            </a:r>
            <a:endParaRPr lang="el-GR" sz="1600" b="1" dirty="0"/>
          </a:p>
        </p:txBody>
      </p:sp>
      <p:sp>
        <p:nvSpPr>
          <p:cNvPr id="21" name="11 - TextBox"/>
          <p:cNvSpPr txBox="1"/>
          <p:nvPr/>
        </p:nvSpPr>
        <p:spPr>
          <a:xfrm>
            <a:off x="7400550" y="5453152"/>
            <a:ext cx="1542238" cy="369332"/>
          </a:xfrm>
          <a:prstGeom prst="rect">
            <a:avLst/>
          </a:prstGeom>
          <a:solidFill>
            <a:schemeClr val="accent5"/>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Thrombosis</a:t>
            </a:r>
            <a:endParaRPr lang="el-GR" dirty="0"/>
          </a:p>
        </p:txBody>
      </p:sp>
      <p:sp>
        <p:nvSpPr>
          <p:cNvPr id="23" name="14 - Βέλος προς τα επάνω"/>
          <p:cNvSpPr/>
          <p:nvPr/>
        </p:nvSpPr>
        <p:spPr>
          <a:xfrm>
            <a:off x="7851835" y="3789040"/>
            <a:ext cx="792088" cy="1296144"/>
          </a:xfrm>
          <a:prstGeom prst="upArrow">
            <a:avLst/>
          </a:prstGeom>
          <a:solidFill>
            <a:schemeClr val="accent5"/>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a:p>
        </p:txBody>
      </p:sp>
      <p:sp>
        <p:nvSpPr>
          <p:cNvPr id="24" name="21 - Μισοφέγγαρο"/>
          <p:cNvSpPr/>
          <p:nvPr/>
        </p:nvSpPr>
        <p:spPr>
          <a:xfrm rot="5400000">
            <a:off x="4413427" y="-3116160"/>
            <a:ext cx="1431080" cy="7699186"/>
          </a:xfrm>
          <a:prstGeom prst="moon">
            <a:avLst>
              <a:gd name="adj" fmla="val 65847"/>
            </a:avLst>
          </a:prstGeom>
          <a:solidFill>
            <a:srgbClr val="FF0000"/>
          </a:solidFill>
        </p:spPr>
        <p:style>
          <a:lnRef idx="1">
            <a:schemeClr val="accent6"/>
          </a:lnRef>
          <a:fillRef idx="2">
            <a:schemeClr val="accent6"/>
          </a:fillRef>
          <a:effectRef idx="1">
            <a:schemeClr val="accent6"/>
          </a:effectRef>
          <a:fontRef idx="minor">
            <a:schemeClr val="dk1"/>
          </a:fontRef>
        </p:style>
        <p:txBody>
          <a:bodyPr vert="vert270" rtlCol="0" anchor="ctr"/>
          <a:lstStyle/>
          <a:p>
            <a:pPr algn="ctr"/>
            <a:r>
              <a:rPr lang="en-US" sz="3000" dirty="0" smtClean="0">
                <a:solidFill>
                  <a:schemeClr val="bg1"/>
                </a:solidFill>
              </a:rPr>
              <a:t>Arterial disease</a:t>
            </a:r>
            <a:endParaRPr lang="el-GR" sz="3000" dirty="0">
              <a:solidFill>
                <a:schemeClr val="bg1"/>
              </a:solidFill>
            </a:endParaRPr>
          </a:p>
        </p:txBody>
      </p:sp>
      <p:pic>
        <p:nvPicPr>
          <p:cNvPr id="2" name="Picture 1"/>
          <p:cNvPicPr>
            <a:picLocks noChangeAspect="1"/>
          </p:cNvPicPr>
          <p:nvPr/>
        </p:nvPicPr>
        <p:blipFill>
          <a:blip r:embed="rId8"/>
          <a:stretch>
            <a:fillRect/>
          </a:stretch>
        </p:blipFill>
        <p:spPr>
          <a:xfrm>
            <a:off x="7725348" y="1503402"/>
            <a:ext cx="1090953" cy="817162"/>
          </a:xfrm>
          <a:prstGeom prst="rect">
            <a:avLst/>
          </a:prstGeom>
        </p:spPr>
      </p:pic>
    </p:spTree>
    <p:extLst>
      <p:ext uri="{BB962C8B-B14F-4D97-AF65-F5344CB8AC3E}">
        <p14:creationId xmlns:p14="http://schemas.microsoft.com/office/powerpoint/2010/main" val="865310053"/>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 TextBox"/>
          <p:cNvSpPr txBox="1"/>
          <p:nvPr/>
        </p:nvSpPr>
        <p:spPr>
          <a:xfrm>
            <a:off x="1154172" y="5047270"/>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GENOME  &amp; CLASSICAL CARDIOVASCULAR DISEASE RISK FACTORS</a:t>
            </a:r>
            <a:endParaRPr lang="el-GR" b="1" dirty="0"/>
          </a:p>
        </p:txBody>
      </p:sp>
      <p:sp>
        <p:nvSpPr>
          <p:cNvPr id="22" name="18 - TextBox"/>
          <p:cNvSpPr txBox="1"/>
          <p:nvPr/>
        </p:nvSpPr>
        <p:spPr>
          <a:xfrm>
            <a:off x="1145598" y="4620554"/>
            <a:ext cx="7752844"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           INFLAMMATION</a:t>
            </a:r>
            <a:endParaRPr lang="el-GR" b="1" dirty="0"/>
          </a:p>
        </p:txBody>
      </p:sp>
      <p:sp>
        <p:nvSpPr>
          <p:cNvPr id="3" name="2 - Στρογγυλεμένο ορθογώνιο"/>
          <p:cNvSpPr/>
          <p:nvPr/>
        </p:nvSpPr>
        <p:spPr>
          <a:xfrm>
            <a:off x="1117936" y="5911680"/>
            <a:ext cx="7806966" cy="648072"/>
          </a:xfrm>
          <a:prstGeom prst="roundRect">
            <a:avLst/>
          </a:prstGeom>
          <a:solidFill>
            <a:srgbClr val="FF6600"/>
          </a:solid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000" b="1" dirty="0" smtClean="0">
                <a:solidFill>
                  <a:schemeClr val="bg1"/>
                </a:solidFill>
              </a:rPr>
              <a:t>Endothelial dysfunction</a:t>
            </a:r>
            <a:endParaRPr lang="el-GR" sz="3000" b="1" dirty="0">
              <a:solidFill>
                <a:schemeClr val="bg1"/>
              </a:solidFill>
            </a:endParaRPr>
          </a:p>
        </p:txBody>
      </p:sp>
      <p:sp>
        <p:nvSpPr>
          <p:cNvPr id="10" name="9 - TextBox"/>
          <p:cNvSpPr txBox="1"/>
          <p:nvPr/>
        </p:nvSpPr>
        <p:spPr>
          <a:xfrm>
            <a:off x="3529699" y="5487850"/>
            <a:ext cx="180020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dirty="0" smtClean="0"/>
              <a:t>Atheromatosis</a:t>
            </a:r>
            <a:endParaRPr lang="el-GR" dirty="0"/>
          </a:p>
        </p:txBody>
      </p:sp>
      <p:sp>
        <p:nvSpPr>
          <p:cNvPr id="8" name="7 - TextBox"/>
          <p:cNvSpPr txBox="1"/>
          <p:nvPr/>
        </p:nvSpPr>
        <p:spPr>
          <a:xfrm>
            <a:off x="1154172" y="5462488"/>
            <a:ext cx="2177853"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smtClean="0"/>
              <a:t>Arterial remodelling</a:t>
            </a:r>
            <a:endParaRPr lang="el-GR" dirty="0"/>
          </a:p>
        </p:txBody>
      </p:sp>
      <p:sp>
        <p:nvSpPr>
          <p:cNvPr id="12" name="11 - TextBox"/>
          <p:cNvSpPr txBox="1"/>
          <p:nvPr/>
        </p:nvSpPr>
        <p:spPr>
          <a:xfrm>
            <a:off x="5548980" y="5461744"/>
            <a:ext cx="1708914"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Arteriosclerosis</a:t>
            </a:r>
            <a:endParaRPr lang="el-GR" dirty="0"/>
          </a:p>
        </p:txBody>
      </p:sp>
      <p:pic>
        <p:nvPicPr>
          <p:cNvPr id="46082" name="Picture 2"/>
          <p:cNvPicPr>
            <a:picLocks noChangeAspect="1" noChangeArrowheads="1"/>
          </p:cNvPicPr>
          <p:nvPr/>
        </p:nvPicPr>
        <p:blipFill>
          <a:blip r:embed="rId2" cstate="print"/>
          <a:srcRect/>
          <a:stretch>
            <a:fillRect/>
          </a:stretch>
        </p:blipFill>
        <p:spPr bwMode="auto">
          <a:xfrm>
            <a:off x="5711100" y="2492896"/>
            <a:ext cx="1358904" cy="1224136"/>
          </a:xfrm>
          <a:prstGeom prst="rect">
            <a:avLst/>
          </a:prstGeom>
          <a:noFill/>
          <a:ln w="9525">
            <a:noFill/>
            <a:miter lim="800000"/>
            <a:headEnd/>
            <a:tailEnd/>
          </a:ln>
        </p:spPr>
      </p:pic>
      <p:pic>
        <p:nvPicPr>
          <p:cNvPr id="46083" name="Picture 3"/>
          <p:cNvPicPr>
            <a:picLocks noChangeAspect="1" noChangeArrowheads="1"/>
          </p:cNvPicPr>
          <p:nvPr/>
        </p:nvPicPr>
        <p:blipFill>
          <a:blip r:embed="rId3" cstate="print"/>
          <a:srcRect/>
          <a:stretch>
            <a:fillRect/>
          </a:stretch>
        </p:blipFill>
        <p:spPr bwMode="auto">
          <a:xfrm>
            <a:off x="5695036" y="1312017"/>
            <a:ext cx="1348690" cy="1217111"/>
          </a:xfrm>
          <a:prstGeom prst="rect">
            <a:avLst/>
          </a:prstGeom>
          <a:noFill/>
          <a:ln w="9525">
            <a:noFill/>
            <a:miter lim="800000"/>
            <a:headEnd/>
            <a:tailEnd/>
          </a:ln>
        </p:spPr>
      </p:pic>
      <p:sp>
        <p:nvSpPr>
          <p:cNvPr id="15" name="14 - Βέλος προς τα επάνω"/>
          <p:cNvSpPr/>
          <p:nvPr/>
        </p:nvSpPr>
        <p:spPr>
          <a:xfrm>
            <a:off x="6000306" y="3824816"/>
            <a:ext cx="792088" cy="1296144"/>
          </a:xfrm>
          <a:prstGeom prst="up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a:p>
        </p:txBody>
      </p:sp>
      <p:sp>
        <p:nvSpPr>
          <p:cNvPr id="16" name="15 - Βέλος προς τα επάνω"/>
          <p:cNvSpPr/>
          <p:nvPr/>
        </p:nvSpPr>
        <p:spPr>
          <a:xfrm>
            <a:off x="253840" y="1268760"/>
            <a:ext cx="864096" cy="5040560"/>
          </a:xfrm>
          <a:prstGeom prst="upArrow">
            <a:avLst>
              <a:gd name="adj1" fmla="val 67690"/>
              <a:gd name="adj2" fmla="val 50000"/>
            </a:avLst>
          </a:prstGeom>
          <a:solidFill>
            <a:schemeClr val="bg2"/>
          </a:solidFill>
          <a:ln>
            <a:solidFill>
              <a:srgbClr val="FF0000"/>
            </a:solidFill>
          </a:ln>
        </p:spPr>
        <p:style>
          <a:lnRef idx="0">
            <a:schemeClr val="accent2"/>
          </a:lnRef>
          <a:fillRef idx="3">
            <a:schemeClr val="accent2"/>
          </a:fillRef>
          <a:effectRef idx="3">
            <a:schemeClr val="accent2"/>
          </a:effectRef>
          <a:fontRef idx="minor">
            <a:schemeClr val="lt1"/>
          </a:fontRef>
        </p:style>
        <p:txBody>
          <a:bodyPr vert="wordArtVert" wrap="square" rtlCol="0" anchor="ctr"/>
          <a:lstStyle/>
          <a:p>
            <a:pPr algn="ctr"/>
            <a:r>
              <a:rPr lang="en-US" sz="3000" b="1" dirty="0" smtClean="0">
                <a:solidFill>
                  <a:schemeClr val="tx1"/>
                </a:solidFill>
              </a:rPr>
              <a:t>AGING</a:t>
            </a:r>
            <a:endParaRPr lang="el-GR" sz="3000" b="1" dirty="0">
              <a:solidFill>
                <a:schemeClr val="tx1"/>
              </a:solidFill>
            </a:endParaRPr>
          </a:p>
        </p:txBody>
      </p:sp>
      <p:sp>
        <p:nvSpPr>
          <p:cNvPr id="20" name="19 - TextBox"/>
          <p:cNvSpPr txBox="1"/>
          <p:nvPr/>
        </p:nvSpPr>
        <p:spPr>
          <a:xfrm>
            <a:off x="6685757" y="6496240"/>
            <a:ext cx="2397222" cy="338554"/>
          </a:xfrm>
          <a:prstGeom prst="rect">
            <a:avLst/>
          </a:prstGeom>
          <a:noFill/>
        </p:spPr>
        <p:txBody>
          <a:bodyPr wrap="square" rtlCol="0">
            <a:spAutoFit/>
          </a:bodyPr>
          <a:lstStyle/>
          <a:p>
            <a:pPr algn="ctr"/>
            <a:r>
              <a:rPr lang="en-US" sz="1600" b="1" dirty="0" smtClean="0"/>
              <a:t>Protogerou A &amp; Karatzi K</a:t>
            </a:r>
            <a:endParaRPr lang="el-GR" sz="1600" b="1" dirty="0"/>
          </a:p>
        </p:txBody>
      </p:sp>
      <p:sp>
        <p:nvSpPr>
          <p:cNvPr id="21" name="11 - TextBox"/>
          <p:cNvSpPr txBox="1"/>
          <p:nvPr/>
        </p:nvSpPr>
        <p:spPr>
          <a:xfrm>
            <a:off x="7400550" y="5453152"/>
            <a:ext cx="1542238" cy="369332"/>
          </a:xfrm>
          <a:prstGeom prst="rect">
            <a:avLst/>
          </a:prstGeom>
          <a:solidFill>
            <a:schemeClr val="accent5"/>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t>Thrombosis</a:t>
            </a:r>
            <a:endParaRPr lang="el-GR" dirty="0"/>
          </a:p>
        </p:txBody>
      </p:sp>
      <p:sp>
        <p:nvSpPr>
          <p:cNvPr id="24" name="21 - Μισοφέγγαρο"/>
          <p:cNvSpPr/>
          <p:nvPr/>
        </p:nvSpPr>
        <p:spPr>
          <a:xfrm rot="5400000">
            <a:off x="4413427" y="-3116160"/>
            <a:ext cx="1431080" cy="7699186"/>
          </a:xfrm>
          <a:prstGeom prst="moon">
            <a:avLst>
              <a:gd name="adj" fmla="val 65847"/>
            </a:avLst>
          </a:prstGeom>
          <a:solidFill>
            <a:srgbClr val="FF0000"/>
          </a:solidFill>
        </p:spPr>
        <p:style>
          <a:lnRef idx="1">
            <a:schemeClr val="accent6"/>
          </a:lnRef>
          <a:fillRef idx="2">
            <a:schemeClr val="accent6"/>
          </a:fillRef>
          <a:effectRef idx="1">
            <a:schemeClr val="accent6"/>
          </a:effectRef>
          <a:fontRef idx="minor">
            <a:schemeClr val="dk1"/>
          </a:fontRef>
        </p:style>
        <p:txBody>
          <a:bodyPr vert="vert270" rtlCol="0" anchor="ctr"/>
          <a:lstStyle/>
          <a:p>
            <a:pPr algn="ctr"/>
            <a:r>
              <a:rPr lang="en-US" sz="3000" dirty="0" smtClean="0">
                <a:solidFill>
                  <a:schemeClr val="bg1"/>
                </a:solidFill>
              </a:rPr>
              <a:t>Arterial disease</a:t>
            </a:r>
            <a:endParaRPr lang="el-GR" sz="3000" dirty="0">
              <a:solidFill>
                <a:schemeClr val="bg1"/>
              </a:solidFill>
            </a:endParaRPr>
          </a:p>
        </p:txBody>
      </p:sp>
      <p:sp>
        <p:nvSpPr>
          <p:cNvPr id="17" name="TextBox 16"/>
          <p:cNvSpPr txBox="1"/>
          <p:nvPr/>
        </p:nvSpPr>
        <p:spPr>
          <a:xfrm>
            <a:off x="1392940" y="2354674"/>
            <a:ext cx="4365210" cy="430887"/>
          </a:xfrm>
          <a:prstGeom prst="rect">
            <a:avLst/>
          </a:prstGeom>
          <a:noFill/>
        </p:spPr>
        <p:txBody>
          <a:bodyPr wrap="none" rtlCol="0">
            <a:spAutoFit/>
          </a:bodyPr>
          <a:lstStyle/>
          <a:p>
            <a:r>
              <a:rPr lang="en-US" sz="2200" dirty="0">
                <a:solidFill>
                  <a:schemeClr val="tx2">
                    <a:lumMod val="50000"/>
                  </a:schemeClr>
                </a:solidFill>
              </a:rPr>
              <a:t>a</a:t>
            </a:r>
            <a:r>
              <a:rPr lang="en-US" sz="2200" dirty="0" smtClean="0">
                <a:solidFill>
                  <a:schemeClr val="tx2">
                    <a:lumMod val="50000"/>
                  </a:schemeClr>
                </a:solidFill>
              </a:rPr>
              <a:t>rteriosclerosis </a:t>
            </a:r>
            <a:r>
              <a:rPr lang="el-GR" sz="2200" dirty="0" smtClean="0">
                <a:solidFill>
                  <a:schemeClr val="tx2">
                    <a:lumMod val="50000"/>
                  </a:schemeClr>
                </a:solidFill>
              </a:rPr>
              <a:t>- αρτηριοσκλήρυνση</a:t>
            </a:r>
            <a:endParaRPr lang="en-US" sz="2200" dirty="0">
              <a:solidFill>
                <a:schemeClr val="tx2">
                  <a:lumMod val="50000"/>
                </a:schemeClr>
              </a:solidFill>
            </a:endParaRPr>
          </a:p>
        </p:txBody>
      </p:sp>
    </p:spTree>
    <p:extLst>
      <p:ext uri="{BB962C8B-B14F-4D97-AF65-F5344CB8AC3E}">
        <p14:creationId xmlns:p14="http://schemas.microsoft.com/office/powerpoint/2010/main" val="865310053"/>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pic>
        <p:nvPicPr>
          <p:cNvPr id="2" name="Picture 1"/>
          <p:cNvPicPr>
            <a:picLocks noChangeAspect="1"/>
          </p:cNvPicPr>
          <p:nvPr/>
        </p:nvPicPr>
        <p:blipFill>
          <a:blip r:embed="rId2"/>
          <a:stretch>
            <a:fillRect/>
          </a:stretch>
        </p:blipFill>
        <p:spPr>
          <a:xfrm>
            <a:off x="12700" y="2171700"/>
            <a:ext cx="9144000" cy="2335526"/>
          </a:xfrm>
          <a:prstGeom prst="rect">
            <a:avLst/>
          </a:prstGeom>
        </p:spPr>
      </p:pic>
      <p:sp>
        <p:nvSpPr>
          <p:cNvPr id="12" name="TextBox 11"/>
          <p:cNvSpPr txBox="1"/>
          <p:nvPr/>
        </p:nvSpPr>
        <p:spPr>
          <a:xfrm>
            <a:off x="6178550" y="1130304"/>
            <a:ext cx="2984736" cy="307777"/>
          </a:xfrm>
          <a:prstGeom prst="rect">
            <a:avLst/>
          </a:prstGeom>
          <a:noFill/>
        </p:spPr>
        <p:txBody>
          <a:bodyPr wrap="none" rtlCol="0">
            <a:spAutoFit/>
          </a:bodyPr>
          <a:lstStyle/>
          <a:p>
            <a:r>
              <a:rPr lang="en-US" sz="1400" i="1" dirty="0" smtClean="0"/>
              <a:t>Wilkinson IB, et al. Hypertension 2009</a:t>
            </a:r>
            <a:endParaRPr lang="en-US" sz="1400" i="1" dirty="0"/>
          </a:p>
        </p:txBody>
      </p:sp>
      <p:sp>
        <p:nvSpPr>
          <p:cNvPr id="15" name="TextBox 14"/>
          <p:cNvSpPr txBox="1"/>
          <p:nvPr/>
        </p:nvSpPr>
        <p:spPr>
          <a:xfrm>
            <a:off x="237412" y="1379045"/>
            <a:ext cx="9025127" cy="830997"/>
          </a:xfrm>
          <a:prstGeom prst="rect">
            <a:avLst/>
          </a:prstGeom>
          <a:noFill/>
        </p:spPr>
        <p:txBody>
          <a:bodyPr wrap="none" rtlCol="0">
            <a:spAutoFit/>
          </a:bodyPr>
          <a:lstStyle/>
          <a:p>
            <a:r>
              <a:rPr lang="el-GR" sz="2400" dirty="0" smtClean="0">
                <a:solidFill>
                  <a:srgbClr val="17375E"/>
                </a:solidFill>
              </a:rPr>
              <a:t>Αρτηριοσκλήρυνση</a:t>
            </a:r>
            <a:r>
              <a:rPr lang="en-US" sz="2400" dirty="0" smtClean="0">
                <a:solidFill>
                  <a:srgbClr val="17375E"/>
                </a:solidFill>
              </a:rPr>
              <a:t> / </a:t>
            </a:r>
            <a:r>
              <a:rPr lang="el-GR" sz="2400" dirty="0" smtClean="0">
                <a:solidFill>
                  <a:srgbClr val="17375E"/>
                </a:solidFill>
              </a:rPr>
              <a:t>συσχέτιση με αθηρωμάτωση (αθηροσκλήρωση </a:t>
            </a:r>
            <a:r>
              <a:rPr lang="el-GR" sz="2400" dirty="0">
                <a:solidFill>
                  <a:srgbClr val="17375E"/>
                </a:solidFill>
              </a:rPr>
              <a:t>-</a:t>
            </a:r>
            <a:endParaRPr lang="el-GR" sz="2400" dirty="0" smtClean="0">
              <a:solidFill>
                <a:srgbClr val="17375E"/>
              </a:solidFill>
            </a:endParaRPr>
          </a:p>
          <a:p>
            <a:r>
              <a:rPr lang="el-GR" sz="2400" dirty="0" smtClean="0">
                <a:solidFill>
                  <a:srgbClr val="17375E"/>
                </a:solidFill>
              </a:rPr>
              <a:t>αθηροσκλήρυνση)</a:t>
            </a:r>
            <a:endParaRPr lang="el-GR" sz="2400" dirty="0" smtClean="0">
              <a:solidFill>
                <a:schemeClr val="accent2">
                  <a:lumMod val="75000"/>
                </a:schemeClr>
              </a:solidFill>
            </a:endParaRPr>
          </a:p>
        </p:txBody>
      </p:sp>
      <p:sp>
        <p:nvSpPr>
          <p:cNvPr id="3" name="Rectangle 2"/>
          <p:cNvSpPr/>
          <p:nvPr/>
        </p:nvSpPr>
        <p:spPr>
          <a:xfrm>
            <a:off x="2286000" y="4772610"/>
            <a:ext cx="4572000" cy="1754327"/>
          </a:xfrm>
          <a:prstGeom prst="rect">
            <a:avLst/>
          </a:prstGeom>
          <a:ln w="63500">
            <a:solidFill>
              <a:schemeClr val="tx2">
                <a:lumMod val="75000"/>
              </a:schemeClr>
            </a:solidFill>
          </a:ln>
        </p:spPr>
        <p:txBody>
          <a:bodyPr>
            <a:spAutoFit/>
          </a:bodyPr>
          <a:lstStyle/>
          <a:p>
            <a:pPr algn="ctr"/>
            <a:r>
              <a:rPr lang="da-DK" dirty="0">
                <a:solidFill>
                  <a:srgbClr val="17375E"/>
                </a:solidFill>
              </a:rPr>
              <a:t>Am J Med. 1963 Jan;34:7-18.</a:t>
            </a:r>
          </a:p>
          <a:p>
            <a:pPr algn="ctr"/>
            <a:r>
              <a:rPr lang="da-DK" dirty="0">
                <a:solidFill>
                  <a:srgbClr val="17375E"/>
                </a:solidFill>
              </a:rPr>
              <a:t>Arteriosclerosis and </a:t>
            </a:r>
            <a:r>
              <a:rPr lang="da-DK" dirty="0" err="1">
                <a:solidFill>
                  <a:srgbClr val="17375E"/>
                </a:solidFill>
              </a:rPr>
              <a:t>atherosclerosis</a:t>
            </a:r>
            <a:r>
              <a:rPr lang="da-DK" dirty="0">
                <a:solidFill>
                  <a:srgbClr val="17375E"/>
                </a:solidFill>
              </a:rPr>
              <a:t>. </a:t>
            </a:r>
            <a:endParaRPr lang="el-GR" dirty="0" smtClean="0">
              <a:solidFill>
                <a:srgbClr val="17375E"/>
              </a:solidFill>
            </a:endParaRPr>
          </a:p>
          <a:p>
            <a:pPr algn="ctr"/>
            <a:r>
              <a:rPr lang="da-DK" dirty="0" smtClean="0">
                <a:solidFill>
                  <a:srgbClr val="17375E"/>
                </a:solidFill>
              </a:rPr>
              <a:t>The </a:t>
            </a:r>
            <a:r>
              <a:rPr lang="da-DK" dirty="0">
                <a:solidFill>
                  <a:srgbClr val="17375E"/>
                </a:solidFill>
              </a:rPr>
              <a:t>need for clear </a:t>
            </a:r>
            <a:r>
              <a:rPr lang="da-DK" dirty="0" err="1">
                <a:solidFill>
                  <a:srgbClr val="17375E"/>
                </a:solidFill>
              </a:rPr>
              <a:t>thinking</a:t>
            </a:r>
            <a:r>
              <a:rPr lang="da-DK" dirty="0">
                <a:solidFill>
                  <a:srgbClr val="17375E"/>
                </a:solidFill>
              </a:rPr>
              <a:t>.</a:t>
            </a:r>
          </a:p>
          <a:p>
            <a:pPr algn="ctr"/>
            <a:r>
              <a:rPr lang="da-DK" dirty="0">
                <a:solidFill>
                  <a:srgbClr val="17375E"/>
                </a:solidFill>
                <a:hlinkClick r:id="rId3"/>
              </a:rPr>
              <a:t>PICKERING G.</a:t>
            </a:r>
          </a:p>
          <a:p>
            <a:pPr algn="ctr"/>
            <a:r>
              <a:rPr lang="da-DK" dirty="0">
                <a:solidFill>
                  <a:srgbClr val="17375E"/>
                </a:solidFill>
              </a:rPr>
              <a:t>PMID: 13943324 [</a:t>
            </a:r>
            <a:r>
              <a:rPr lang="da-DK" dirty="0" err="1">
                <a:solidFill>
                  <a:srgbClr val="17375E"/>
                </a:solidFill>
              </a:rPr>
              <a:t>PubMed</a:t>
            </a:r>
            <a:r>
              <a:rPr lang="da-DK" dirty="0">
                <a:solidFill>
                  <a:srgbClr val="17375E"/>
                </a:solidFill>
              </a:rPr>
              <a:t> - </a:t>
            </a:r>
            <a:r>
              <a:rPr lang="da-DK" dirty="0" err="1">
                <a:solidFill>
                  <a:srgbClr val="17375E"/>
                </a:solidFill>
              </a:rPr>
              <a:t>indexed</a:t>
            </a:r>
            <a:r>
              <a:rPr lang="da-DK" dirty="0">
                <a:solidFill>
                  <a:srgbClr val="17375E"/>
                </a:solidFill>
              </a:rPr>
              <a:t> for MEDLINE]</a:t>
            </a:r>
            <a:endParaRPr lang="en-US" dirty="0">
              <a:solidFill>
                <a:srgbClr val="17375E"/>
              </a:solidFill>
            </a:endParaRPr>
          </a:p>
        </p:txBody>
      </p:sp>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8" name="Picture 17"/>
          <p:cNvPicPr/>
          <p:nvPr/>
        </p:nvPicPr>
        <p:blipFill>
          <a:blip r:embed="rId4">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8303174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80019" y="6616283"/>
            <a:ext cx="1689861" cy="246221"/>
          </a:xfrm>
          <a:prstGeom prst="rect">
            <a:avLst/>
          </a:prstGeom>
          <a:noFill/>
        </p:spPr>
        <p:txBody>
          <a:bodyPr wrap="none" rtlCol="0">
            <a:spAutoFit/>
          </a:bodyPr>
          <a:lstStyle/>
          <a:p>
            <a:pPr algn="ctr"/>
            <a:r>
              <a:rPr lang="en-US" sz="1000" dirty="0" smtClean="0">
                <a:solidFill>
                  <a:schemeClr val="tx2">
                    <a:lumMod val="75000"/>
                  </a:schemeClr>
                </a:solidFill>
              </a:rPr>
              <a:t>© </a:t>
            </a:r>
            <a:r>
              <a:rPr lang="el-GR" sz="1000" dirty="0" smtClean="0">
                <a:solidFill>
                  <a:schemeClr val="tx2">
                    <a:lumMod val="75000"/>
                  </a:schemeClr>
                </a:solidFill>
              </a:rPr>
              <a:t>Αθανάσιος Δ Πρωτογέρου</a:t>
            </a:r>
            <a:endParaRPr lang="en-US" sz="1000" dirty="0">
              <a:solidFill>
                <a:schemeClr val="tx2">
                  <a:lumMod val="75000"/>
                </a:schemeClr>
              </a:solidFill>
            </a:endParaRPr>
          </a:p>
        </p:txBody>
      </p:sp>
      <p:sp>
        <p:nvSpPr>
          <p:cNvPr id="12" name="TextBox 11"/>
          <p:cNvSpPr txBox="1"/>
          <p:nvPr/>
        </p:nvSpPr>
        <p:spPr>
          <a:xfrm>
            <a:off x="6178550" y="1130304"/>
            <a:ext cx="2984736" cy="307777"/>
          </a:xfrm>
          <a:prstGeom prst="rect">
            <a:avLst/>
          </a:prstGeom>
          <a:noFill/>
        </p:spPr>
        <p:txBody>
          <a:bodyPr wrap="none" rtlCol="0">
            <a:spAutoFit/>
          </a:bodyPr>
          <a:lstStyle/>
          <a:p>
            <a:r>
              <a:rPr lang="en-US" sz="1400" i="1" dirty="0" smtClean="0"/>
              <a:t>Wilkinson IB, et al. Hypertension 2009</a:t>
            </a:r>
            <a:endParaRPr lang="en-US" sz="1400" i="1" dirty="0"/>
          </a:p>
        </p:txBody>
      </p:sp>
      <p:pic>
        <p:nvPicPr>
          <p:cNvPr id="3" name="Picture 2"/>
          <p:cNvPicPr>
            <a:picLocks noChangeAspect="1"/>
          </p:cNvPicPr>
          <p:nvPr/>
        </p:nvPicPr>
        <p:blipFill>
          <a:blip r:embed="rId2"/>
          <a:stretch>
            <a:fillRect/>
          </a:stretch>
        </p:blipFill>
        <p:spPr>
          <a:xfrm>
            <a:off x="785696" y="2477233"/>
            <a:ext cx="7531100" cy="4380767"/>
          </a:xfrm>
          <a:prstGeom prst="rect">
            <a:avLst/>
          </a:prstGeom>
        </p:spPr>
      </p:pic>
      <p:sp>
        <p:nvSpPr>
          <p:cNvPr id="15" name="TextBox 14"/>
          <p:cNvSpPr txBox="1"/>
          <p:nvPr/>
        </p:nvSpPr>
        <p:spPr>
          <a:xfrm>
            <a:off x="237412" y="1379045"/>
            <a:ext cx="6659546" cy="461665"/>
          </a:xfrm>
          <a:prstGeom prst="rect">
            <a:avLst/>
          </a:prstGeom>
          <a:noFill/>
        </p:spPr>
        <p:txBody>
          <a:bodyPr wrap="none" rtlCol="0">
            <a:spAutoFit/>
          </a:bodyPr>
          <a:lstStyle/>
          <a:p>
            <a:r>
              <a:rPr lang="el-GR" sz="2400" dirty="0" smtClean="0">
                <a:solidFill>
                  <a:srgbClr val="17375E"/>
                </a:solidFill>
              </a:rPr>
              <a:t>Αρτηριοσκλήρυνση</a:t>
            </a:r>
            <a:r>
              <a:rPr lang="en-US" sz="2400" dirty="0" smtClean="0">
                <a:solidFill>
                  <a:srgbClr val="17375E"/>
                </a:solidFill>
              </a:rPr>
              <a:t> / </a:t>
            </a:r>
            <a:r>
              <a:rPr lang="el-GR" sz="2400" dirty="0" smtClean="0">
                <a:solidFill>
                  <a:srgbClr val="17375E"/>
                </a:solidFill>
              </a:rPr>
              <a:t>συσχέτιση με αθηρωμάτωση</a:t>
            </a:r>
            <a:endParaRPr lang="el-GR" sz="2400" dirty="0" smtClean="0">
              <a:solidFill>
                <a:schemeClr val="accent2">
                  <a:lumMod val="75000"/>
                </a:schemeClr>
              </a:solidFill>
            </a:endParaRPr>
          </a:p>
        </p:txBody>
      </p:sp>
      <p:cxnSp>
        <p:nvCxnSpPr>
          <p:cNvPr id="16" name="Straight Connector 15"/>
          <p:cNvCxnSpPr/>
          <p:nvPr/>
        </p:nvCxnSpPr>
        <p:spPr>
          <a:xfrm>
            <a:off x="4535045" y="33866"/>
            <a:ext cx="0" cy="618812"/>
          </a:xfrm>
          <a:prstGeom prst="line">
            <a:avLst/>
          </a:prstGeom>
          <a:ln w="381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rot="10800000" flipV="1">
            <a:off x="-2" y="761993"/>
            <a:ext cx="9144001" cy="355610"/>
          </a:xfrm>
          <a:prstGeom prst="rect">
            <a:avLst/>
          </a:prstGeom>
          <a:solidFill>
            <a:schemeClr val="tx2">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l-GR" sz="1400" dirty="0" smtClean="0"/>
              <a:t>Παθολογική Φυσιολογία Ι  /  </a:t>
            </a:r>
            <a:r>
              <a:rPr lang="el-GR" sz="1400" dirty="0" smtClean="0"/>
              <a:t>2018 </a:t>
            </a:r>
            <a:r>
              <a:rPr lang="el-GR" sz="1400" dirty="0" smtClean="0"/>
              <a:t>- </a:t>
            </a:r>
            <a:r>
              <a:rPr lang="el-GR" sz="1400" dirty="0" smtClean="0"/>
              <a:t>2019 </a:t>
            </a:r>
            <a:r>
              <a:rPr lang="el-GR" sz="1400" dirty="0" smtClean="0"/>
              <a:t>/ Καρδιαγγειακό Σύστημα / Μείζονες μηχανισμοί αρτηριακής βλάβης</a:t>
            </a:r>
            <a:endParaRPr lang="en-US" sz="1400" dirty="0"/>
          </a:p>
        </p:txBody>
      </p: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8708826" y="46209"/>
            <a:ext cx="351749" cy="567843"/>
          </a:xfrm>
          <a:prstGeom prst="rect">
            <a:avLst/>
          </a:prstGeom>
          <a:noFill/>
          <a:ln>
            <a:noFill/>
          </a:ln>
        </p:spPr>
      </p:pic>
      <p:sp>
        <p:nvSpPr>
          <p:cNvPr id="19" name="TextBox 18"/>
          <p:cNvSpPr txBox="1"/>
          <p:nvPr/>
        </p:nvSpPr>
        <p:spPr>
          <a:xfrm>
            <a:off x="237412" y="21014"/>
            <a:ext cx="4267200" cy="584776"/>
          </a:xfrm>
          <a:prstGeom prst="rect">
            <a:avLst/>
          </a:prstGeom>
          <a:noFill/>
        </p:spPr>
        <p:txBody>
          <a:bodyPr wrap="square" rtlCol="0">
            <a:spAutoFit/>
          </a:bodyPr>
          <a:lstStyle/>
          <a:p>
            <a:pPr algn="r"/>
            <a:r>
              <a:rPr lang="el-GR" sz="1600" b="1" dirty="0" smtClean="0">
                <a:solidFill>
                  <a:schemeClr val="tx2">
                    <a:lumMod val="75000"/>
                  </a:schemeClr>
                </a:solidFill>
              </a:rPr>
              <a:t>Μονάδα Καρδιαγγειακής Πρόληψης &amp;  Έρευνας </a:t>
            </a:r>
            <a:endParaRPr lang="en-US" sz="1600" b="1" dirty="0" smtClean="0">
              <a:solidFill>
                <a:schemeClr val="tx2">
                  <a:lumMod val="75000"/>
                </a:schemeClr>
              </a:solidFill>
            </a:endParaRPr>
          </a:p>
          <a:p>
            <a:pPr algn="r"/>
            <a:r>
              <a:rPr lang="el-GR" sz="1600" dirty="0" smtClean="0">
                <a:solidFill>
                  <a:schemeClr val="tx2">
                    <a:lumMod val="75000"/>
                  </a:schemeClr>
                </a:solidFill>
              </a:rPr>
              <a:t>Εργαστήριο &amp; Κλινική Παθολογικής Φυσιολογίας </a:t>
            </a:r>
            <a:endParaRPr lang="en-US" sz="1600" dirty="0">
              <a:solidFill>
                <a:schemeClr val="tx2">
                  <a:lumMod val="75000"/>
                </a:schemeClr>
              </a:solidFill>
            </a:endParaRPr>
          </a:p>
        </p:txBody>
      </p:sp>
      <p:sp>
        <p:nvSpPr>
          <p:cNvPr id="20" name="TextBox 19"/>
          <p:cNvSpPr txBox="1"/>
          <p:nvPr/>
        </p:nvSpPr>
        <p:spPr>
          <a:xfrm>
            <a:off x="4551246" y="3428"/>
            <a:ext cx="4151196" cy="584776"/>
          </a:xfrm>
          <a:prstGeom prst="rect">
            <a:avLst/>
          </a:prstGeom>
          <a:noFill/>
        </p:spPr>
        <p:txBody>
          <a:bodyPr wrap="none" rtlCol="0">
            <a:spAutoFit/>
          </a:bodyPr>
          <a:lstStyle/>
          <a:p>
            <a:r>
              <a:rPr lang="el-GR" sz="1600" dirty="0" smtClean="0">
                <a:solidFill>
                  <a:schemeClr val="tx2">
                    <a:lumMod val="75000"/>
                  </a:schemeClr>
                </a:solidFill>
              </a:rPr>
              <a:t>Ιατρικό Τμήμα Σχολής </a:t>
            </a:r>
            <a:r>
              <a:rPr lang="el-GR" sz="1600" dirty="0">
                <a:solidFill>
                  <a:schemeClr val="tx2">
                    <a:lumMod val="75000"/>
                  </a:schemeClr>
                </a:solidFill>
              </a:rPr>
              <a:t>Ε</a:t>
            </a:r>
            <a:r>
              <a:rPr lang="el-GR" sz="1600" dirty="0" smtClean="0">
                <a:solidFill>
                  <a:schemeClr val="tx2">
                    <a:lumMod val="75000"/>
                  </a:schemeClr>
                </a:solidFill>
              </a:rPr>
              <a:t>πιστημών Υγείας</a:t>
            </a:r>
            <a:endParaRPr lang="en-US" sz="1600" dirty="0" smtClean="0">
              <a:solidFill>
                <a:schemeClr val="tx2">
                  <a:lumMod val="75000"/>
                </a:schemeClr>
              </a:solidFill>
            </a:endParaRPr>
          </a:p>
          <a:p>
            <a:r>
              <a:rPr lang="el-GR" sz="1600" dirty="0" smtClean="0">
                <a:solidFill>
                  <a:schemeClr val="tx2">
                    <a:lumMod val="75000"/>
                  </a:schemeClr>
                </a:solidFill>
              </a:rPr>
              <a:t>Εθνικό </a:t>
            </a:r>
            <a:r>
              <a:rPr lang="el-GR" sz="1600" dirty="0">
                <a:solidFill>
                  <a:schemeClr val="tx2">
                    <a:lumMod val="75000"/>
                  </a:schemeClr>
                </a:solidFill>
              </a:rPr>
              <a:t>&amp; Καποδιστριακό Πανεπιστήμιο Αθήνας</a:t>
            </a:r>
            <a:endParaRPr lang="en-US" sz="1600" dirty="0">
              <a:solidFill>
                <a:schemeClr val="tx2">
                  <a:lumMod val="75000"/>
                </a:schemeClr>
              </a:solidFill>
            </a:endParaRPr>
          </a:p>
        </p:txBody>
      </p:sp>
    </p:spTree>
    <p:extLst>
      <p:ext uri="{BB962C8B-B14F-4D97-AF65-F5344CB8AC3E}">
        <p14:creationId xmlns:p14="http://schemas.microsoft.com/office/powerpoint/2010/main" val="383553959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ln w="25400">
          <a:solidFill>
            <a:schemeClr val="tx2">
              <a:lumMod val="75000"/>
            </a:schemeClr>
          </a:solidFill>
        </a:ln>
      </a:spPr>
      <a:bodyPr wrap="none" rtlCol="0">
        <a:spAutoFit/>
      </a:bodyPr>
      <a:lstStyle>
        <a:defPPr algn="ct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13160</TotalTime>
  <Words>9937</Words>
  <Application>Microsoft Macintosh PowerPoint</Application>
  <PresentationFormat>On-screen Show (4:3)</PresentationFormat>
  <Paragraphs>1458</Paragraphs>
  <Slides>115</Slides>
  <Notes>45</Notes>
  <HiddenSlides>0</HiddenSlides>
  <MMClips>1</MMClips>
  <ScaleCrop>false</ScaleCrop>
  <HeadingPairs>
    <vt:vector size="6" baseType="variant">
      <vt:variant>
        <vt:lpstr>Theme</vt:lpstr>
      </vt:variant>
      <vt:variant>
        <vt:i4>1</vt:i4>
      </vt:variant>
      <vt:variant>
        <vt:lpstr>Embedded OLE Servers</vt:lpstr>
      </vt:variant>
      <vt:variant>
        <vt:i4>5</vt:i4>
      </vt:variant>
      <vt:variant>
        <vt:lpstr>Slide Titles</vt:lpstr>
      </vt:variant>
      <vt:variant>
        <vt:i4>115</vt:i4>
      </vt:variant>
    </vt:vector>
  </HeadingPairs>
  <TitlesOfParts>
    <vt:vector size="121" baseType="lpstr">
      <vt:lpstr>Office Theme</vt:lpstr>
      <vt:lpstr>Photo Editor Photo</vt:lpstr>
      <vt:lpstr>Έγγραφο εικόνας</vt:lpstr>
      <vt:lpstr>Εικόνα bitmap</vt:lpstr>
      <vt:lpstr>Equation</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Athanase Protogerou</dc:creator>
  <cp:lastModifiedBy>athanprot</cp:lastModifiedBy>
  <cp:revision>569</cp:revision>
  <dcterms:created xsi:type="dcterms:W3CDTF">2015-08-03T14:12:13Z</dcterms:created>
  <dcterms:modified xsi:type="dcterms:W3CDTF">2018-12-09T22:22:26Z</dcterms:modified>
</cp:coreProperties>
</file>