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365" r:id="rId2"/>
    <p:sldId id="261" r:id="rId3"/>
    <p:sldId id="366" r:id="rId4"/>
    <p:sldId id="262" r:id="rId5"/>
    <p:sldId id="264" r:id="rId6"/>
    <p:sldId id="356" r:id="rId7"/>
    <p:sldId id="354" r:id="rId8"/>
    <p:sldId id="353" r:id="rId9"/>
    <p:sldId id="357" r:id="rId10"/>
    <p:sldId id="355" r:id="rId11"/>
    <p:sldId id="358" r:id="rId12"/>
    <p:sldId id="343" r:id="rId13"/>
    <p:sldId id="346" r:id="rId14"/>
    <p:sldId id="341" r:id="rId15"/>
    <p:sldId id="347" r:id="rId16"/>
    <p:sldId id="273" r:id="rId17"/>
    <p:sldId id="296" r:id="rId18"/>
    <p:sldId id="344" r:id="rId19"/>
    <p:sldId id="348" r:id="rId20"/>
    <p:sldId id="339" r:id="rId21"/>
    <p:sldId id="292" r:id="rId22"/>
    <p:sldId id="349" r:id="rId23"/>
    <p:sldId id="316" r:id="rId24"/>
    <p:sldId id="305" r:id="rId25"/>
    <p:sldId id="367" r:id="rId26"/>
    <p:sldId id="314" r:id="rId27"/>
    <p:sldId id="368" r:id="rId28"/>
    <p:sldId id="369" r:id="rId29"/>
    <p:sldId id="370" r:id="rId30"/>
    <p:sldId id="295" r:id="rId31"/>
    <p:sldId id="319" r:id="rId32"/>
    <p:sldId id="345" r:id="rId33"/>
    <p:sldId id="362" r:id="rId34"/>
    <p:sldId id="272" r:id="rId35"/>
    <p:sldId id="322" r:id="rId36"/>
    <p:sldId id="277" r:id="rId37"/>
    <p:sldId id="323" r:id="rId38"/>
    <p:sldId id="290" r:id="rId39"/>
    <p:sldId id="291" r:id="rId40"/>
    <p:sldId id="321" r:id="rId41"/>
    <p:sldId id="268" r:id="rId42"/>
    <p:sldId id="278" r:id="rId43"/>
    <p:sldId id="325" r:id="rId44"/>
    <p:sldId id="332" r:id="rId45"/>
    <p:sldId id="331" r:id="rId46"/>
    <p:sldId id="334" r:id="rId47"/>
    <p:sldId id="328" r:id="rId48"/>
    <p:sldId id="330" r:id="rId49"/>
    <p:sldId id="333" r:id="rId50"/>
    <p:sldId id="327" r:id="rId51"/>
    <p:sldId id="258" r:id="rId52"/>
    <p:sldId id="259" r:id="rId53"/>
    <p:sldId id="297" r:id="rId54"/>
    <p:sldId id="302" r:id="rId55"/>
    <p:sldId id="329" r:id="rId56"/>
    <p:sldId id="337" r:id="rId57"/>
    <p:sldId id="336" r:id="rId58"/>
    <p:sldId id="350" r:id="rId59"/>
    <p:sldId id="269" r:id="rId60"/>
    <p:sldId id="359" r:id="rId61"/>
    <p:sldId id="360" r:id="rId62"/>
    <p:sldId id="363" r:id="rId63"/>
    <p:sldId id="361"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67" autoAdjust="0"/>
  </p:normalViewPr>
  <p:slideViewPr>
    <p:cSldViewPr snapToGrid="0" snapToObjects="1">
      <p:cViewPr>
        <p:scale>
          <a:sx n="100" d="100"/>
          <a:sy n="100" d="100"/>
        </p:scale>
        <p:origin x="-1632"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A9FB46-4456-8D47-A3B5-05FFD23A2733}" type="datetimeFigureOut">
              <a:rPr lang="en-US" smtClean="0"/>
              <a:t>11/12/18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D33777-7611-014D-B1C1-4DE2F6DADF1E}" type="slidenum">
              <a:rPr lang="en-US" smtClean="0"/>
              <a:t>‹#›</a:t>
            </a:fld>
            <a:endParaRPr lang="en-US"/>
          </a:p>
        </p:txBody>
      </p:sp>
    </p:spTree>
    <p:extLst>
      <p:ext uri="{BB962C8B-B14F-4D97-AF65-F5344CB8AC3E}">
        <p14:creationId xmlns:p14="http://schemas.microsoft.com/office/powerpoint/2010/main" val="40094024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hyper.ahajournals.org/search?author1=Jussara+M.+do+Carmo&amp;sortspec=date&amp;submit=Submit" TargetMode="External"/><Relationship Id="rId4" Type="http://schemas.openxmlformats.org/officeDocument/2006/relationships/hyperlink" Target="http://hyper.ahajournals.org/search?author1=Alexandre+A.+da+Silva&amp;sortspec=date&amp;submit=Submit" TargetMode="External"/><Relationship Id="rId5" Type="http://schemas.openxmlformats.org/officeDocument/2006/relationships/hyperlink" Target="http://hyper.ahajournals.org/search?author1=Zhen+Wang&amp;sortspec=date&amp;submit=Submit" TargetMode="External"/><Relationship Id="rId6" Type="http://schemas.openxmlformats.org/officeDocument/2006/relationships/hyperlink" Target="http://hyper.ahajournals.org/search?author1=Nathan+J.+Freeman&amp;sortspec=date&amp;submit=Submit" TargetMode="External"/><Relationship Id="rId7" Type="http://schemas.openxmlformats.org/officeDocument/2006/relationships/hyperlink" Target="http://hyper.ahajournals.org/search?author1=Ammar+J.+Alsheik&amp;sortspec=date&amp;submit=Submit" TargetMode="External"/><Relationship Id="rId8" Type="http://schemas.openxmlformats.org/officeDocument/2006/relationships/hyperlink" Target="http://hyper.ahajournals.org/search?author1=Ahmad+Adi&amp;sortspec=date&amp;submit=Submit" TargetMode="External"/><Relationship Id="rId9" Type="http://schemas.openxmlformats.org/officeDocument/2006/relationships/hyperlink" Target="http://hyper.ahajournals.org/search?author1=John+E.+Hall&amp;sortspec=date&amp;submit=Submit" TargetMode="External"/><Relationship Id="rId10" Type="http://schemas.openxmlformats.org/officeDocument/2006/relationships/hyperlink" Target="mailto:jdocarmo@umc.edu" TargetMode="External"/><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cbi.nlm.nih.gov/pubmed/?term=Stamler%20J%5BAuthor%5D&amp;cauthor=true&amp;cauthor_uid=8439223" TargetMode="External"/><Relationship Id="rId4" Type="http://schemas.openxmlformats.org/officeDocument/2006/relationships/hyperlink" Target="http://www.ncbi.nlm.nih.gov/pubmed/?term=Stamler%20R%5BAuthor%5D&amp;cauthor=true&amp;cauthor_uid=8439223" TargetMode="External"/><Relationship Id="rId5" Type="http://schemas.openxmlformats.org/officeDocument/2006/relationships/hyperlink" Target="http://www.ncbi.nlm.nih.gov/pubmed/?term=Neaton%20JD%5BAuthor%5D&amp;cauthor=true&amp;cauthor_uid=8439223" TargetMode="External"/><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33777-7611-014D-B1C1-4DE2F6DADF1E}" type="slidenum">
              <a:rPr lang="en-US" smtClean="0"/>
              <a:t>4</a:t>
            </a:fld>
            <a:endParaRPr lang="en-US"/>
          </a:p>
        </p:txBody>
      </p:sp>
    </p:spTree>
    <p:extLst>
      <p:ext uri="{BB962C8B-B14F-4D97-AF65-F5344CB8AC3E}">
        <p14:creationId xmlns:p14="http://schemas.microsoft.com/office/powerpoint/2010/main" val="4028727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AD609F3-60BA-6446-A8BE-3F1A4FC2D750}" type="slidenum">
              <a:rPr lang="el-GR" sz="1200">
                <a:cs typeface="Arial" charset="0"/>
              </a:rPr>
              <a:pPr/>
              <a:t>33</a:t>
            </a:fld>
            <a:endParaRPr lang="el-GR" sz="1200">
              <a:cs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		Original Article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Regulation of Blood Pressure, Appetite, and Glucose by </a:t>
            </a:r>
            <a:r>
              <a:rPr lang="en-US" sz="1200" b="1" kern="1200" dirty="0" err="1" smtClean="0">
                <a:solidFill>
                  <a:schemeClr val="tx1"/>
                </a:solidFill>
                <a:effectLst/>
                <a:latin typeface="+mn-lt"/>
                <a:ea typeface="+mn-ea"/>
                <a:cs typeface="+mn-cs"/>
              </a:rPr>
              <a:t>Leptin</a:t>
            </a:r>
            <a:r>
              <a:rPr lang="en-US" sz="1200" b="1" kern="1200" dirty="0" smtClean="0">
                <a:solidFill>
                  <a:schemeClr val="tx1"/>
                </a:solidFill>
                <a:effectLst/>
                <a:latin typeface="+mn-lt"/>
                <a:ea typeface="+mn-ea"/>
                <a:cs typeface="+mn-cs"/>
              </a:rPr>
              <a:t> After Inactivation of Insulin Receptor Substrate 2 Signaling in the Entire Brain or in </a:t>
            </a:r>
            <a:r>
              <a:rPr lang="en-US" sz="1200" b="1" kern="1200" dirty="0" err="1" smtClean="0">
                <a:solidFill>
                  <a:schemeClr val="tx1"/>
                </a:solidFill>
                <a:effectLst/>
                <a:latin typeface="+mn-lt"/>
                <a:ea typeface="+mn-ea"/>
                <a:cs typeface="+mn-cs"/>
              </a:rPr>
              <a:t>Proopiomelanocortin</a:t>
            </a:r>
            <a:r>
              <a:rPr lang="en-US" sz="1200" b="1" kern="1200" dirty="0" smtClean="0">
                <a:solidFill>
                  <a:schemeClr val="tx1"/>
                </a:solidFill>
                <a:effectLst/>
                <a:latin typeface="+mn-lt"/>
                <a:ea typeface="+mn-ea"/>
                <a:cs typeface="+mn-cs"/>
              </a:rPr>
              <a:t> Neurons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3"/>
              </a:rPr>
              <a:t>Jussara M. do Carmo</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4"/>
              </a:rPr>
              <a:t>Alexandre A. da Silva</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5"/>
              </a:rPr>
              <a:t>Zhen Wang</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6"/>
              </a:rPr>
              <a:t>Nathan J. Freeman</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7"/>
              </a:rPr>
              <a:t>Ammar J. Alsheik</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8"/>
              </a:rPr>
              <a:t>Ahmad Adi</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9"/>
              </a:rPr>
              <a:t>John E. Hall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Author Affiliations</a:t>
            </a:r>
          </a:p>
          <a:p>
            <a:pPr lvl="0"/>
            <a:r>
              <a:rPr lang="en-US" sz="1200" kern="1200" dirty="0" smtClean="0">
                <a:solidFill>
                  <a:schemeClr val="tx1"/>
                </a:solidFill>
                <a:effectLst/>
                <a:latin typeface="+mn-lt"/>
                <a:ea typeface="+mn-ea"/>
                <a:cs typeface="+mn-cs"/>
              </a:rPr>
              <a:t>		From the Department of Physiology and Biophysics, Mississippi Center for Obesity Research, Cardiovascular-Renal Research Center, University of Mississippi Medical Center, Jackson.</a:t>
            </a:r>
          </a:p>
          <a:p>
            <a:pPr lvl="0"/>
            <a:r>
              <a:rPr lang="en-US" sz="1200" kern="1200" dirty="0" smtClean="0">
                <a:solidFill>
                  <a:schemeClr val="tx1"/>
                </a:solidFill>
                <a:effectLst/>
                <a:latin typeface="+mn-lt"/>
                <a:ea typeface="+mn-ea"/>
                <a:cs typeface="+mn-cs"/>
              </a:rPr>
              <a:t>		Correspondence to </a:t>
            </a:r>
            <a:r>
              <a:rPr lang="en-US" sz="1200" kern="1200" dirty="0" err="1" smtClean="0">
                <a:solidFill>
                  <a:schemeClr val="tx1"/>
                </a:solidFill>
                <a:effectLst/>
                <a:latin typeface="+mn-lt"/>
                <a:ea typeface="+mn-ea"/>
                <a:cs typeface="+mn-cs"/>
              </a:rPr>
              <a:t>Jussara</a:t>
            </a:r>
            <a:r>
              <a:rPr lang="en-US" sz="1200" kern="1200" dirty="0" smtClean="0">
                <a:solidFill>
                  <a:schemeClr val="tx1"/>
                </a:solidFill>
                <a:effectLst/>
                <a:latin typeface="+mn-lt"/>
                <a:ea typeface="+mn-ea"/>
                <a:cs typeface="+mn-cs"/>
              </a:rPr>
              <a:t> M. do </a:t>
            </a:r>
            <a:r>
              <a:rPr lang="en-US" sz="1200" kern="1200" dirty="0" err="1" smtClean="0">
                <a:solidFill>
                  <a:schemeClr val="tx1"/>
                </a:solidFill>
                <a:effectLst/>
                <a:latin typeface="+mn-lt"/>
                <a:ea typeface="+mn-ea"/>
                <a:cs typeface="+mn-cs"/>
              </a:rPr>
              <a:t>Carmo</a:t>
            </a:r>
            <a:r>
              <a:rPr lang="en-US" sz="1200" kern="1200" dirty="0" smtClean="0">
                <a:solidFill>
                  <a:schemeClr val="tx1"/>
                </a:solidFill>
                <a:effectLst/>
                <a:latin typeface="+mn-lt"/>
                <a:ea typeface="+mn-ea"/>
                <a:cs typeface="+mn-cs"/>
              </a:rPr>
              <a:t>, Department of Physiology and Biophysics, University of Mississippi Medical Center, 2500 North State St, Jackson, MS 39216. E-mail </a:t>
            </a:r>
            <a:r>
              <a:rPr lang="en-US" sz="1200" u="none" strike="noStrike" kern="1200" dirty="0" smtClean="0">
                <a:solidFill>
                  <a:schemeClr val="tx1"/>
                </a:solidFill>
                <a:effectLst/>
                <a:latin typeface="+mn-lt"/>
                <a:ea typeface="+mn-ea"/>
                <a:cs typeface="+mn-cs"/>
                <a:hlinkClick r:id="rId10"/>
              </a:rPr>
              <a:t>jdocarmo@umc.edu</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Abstract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Insulin receptor substrate 2 (IRS2) is one of the 3 major </a:t>
            </a:r>
            <a:r>
              <a:rPr lang="en-US" sz="1200" kern="1200" dirty="0" err="1" smtClean="0">
                <a:solidFill>
                  <a:schemeClr val="tx1"/>
                </a:solidFill>
                <a:effectLst/>
                <a:latin typeface="+mn-lt"/>
                <a:ea typeface="+mn-ea"/>
                <a:cs typeface="+mn-cs"/>
              </a:rPr>
              <a:t>leptin</a:t>
            </a:r>
            <a:r>
              <a:rPr lang="en-US" sz="1200" kern="1200" dirty="0" smtClean="0">
                <a:solidFill>
                  <a:schemeClr val="tx1"/>
                </a:solidFill>
                <a:effectLst/>
                <a:latin typeface="+mn-lt"/>
                <a:ea typeface="+mn-ea"/>
                <a:cs typeface="+mn-cs"/>
              </a:rPr>
              <a:t> receptor signaling pathways, but its role in mediating the chronic effects of </a:t>
            </a:r>
            <a:r>
              <a:rPr lang="en-US" sz="1200" kern="1200" dirty="0" err="1" smtClean="0">
                <a:solidFill>
                  <a:schemeClr val="tx1"/>
                </a:solidFill>
                <a:effectLst/>
                <a:latin typeface="+mn-lt"/>
                <a:ea typeface="+mn-ea"/>
                <a:cs typeface="+mn-cs"/>
              </a:rPr>
              <a:t>leptin</a:t>
            </a:r>
            <a:r>
              <a:rPr lang="en-US" sz="1200" kern="1200" dirty="0" smtClean="0">
                <a:solidFill>
                  <a:schemeClr val="tx1"/>
                </a:solidFill>
                <a:effectLst/>
                <a:latin typeface="+mn-lt"/>
                <a:ea typeface="+mn-ea"/>
                <a:cs typeface="+mn-cs"/>
              </a:rPr>
              <a:t> on blood pressure, food intake, and glucose regulation is unclear. We tested whether genetic inactivation of IRS2 in the entire brain (IRS2/</a:t>
            </a:r>
            <a:r>
              <a:rPr lang="en-US" sz="1200" kern="1200" dirty="0" err="1" smtClean="0">
                <a:solidFill>
                  <a:schemeClr val="tx1"/>
                </a:solidFill>
                <a:effectLst/>
                <a:latin typeface="+mn-lt"/>
                <a:ea typeface="+mn-ea"/>
                <a:cs typeface="+mn-cs"/>
              </a:rPr>
              <a:t>Nestin-cre</a:t>
            </a:r>
            <a:r>
              <a:rPr lang="en-US" sz="1200" kern="1200" dirty="0" smtClean="0">
                <a:solidFill>
                  <a:schemeClr val="tx1"/>
                </a:solidFill>
                <a:effectLst/>
                <a:latin typeface="+mn-lt"/>
                <a:ea typeface="+mn-ea"/>
                <a:cs typeface="+mn-cs"/>
              </a:rPr>
              <a:t> mice) or specifically in </a:t>
            </a:r>
            <a:r>
              <a:rPr lang="en-US" sz="1200" kern="1200" dirty="0" err="1" smtClean="0">
                <a:solidFill>
                  <a:schemeClr val="tx1"/>
                </a:solidFill>
                <a:effectLst/>
                <a:latin typeface="+mn-lt"/>
                <a:ea typeface="+mn-ea"/>
                <a:cs typeface="+mn-cs"/>
              </a:rPr>
              <a:t>proopiomelanocortin</a:t>
            </a:r>
            <a:r>
              <a:rPr lang="en-US" sz="1200" kern="1200" dirty="0" smtClean="0">
                <a:solidFill>
                  <a:schemeClr val="tx1"/>
                </a:solidFill>
                <a:effectLst/>
                <a:latin typeface="+mn-lt"/>
                <a:ea typeface="+mn-ea"/>
                <a:cs typeface="+mn-cs"/>
              </a:rPr>
              <a:t> (POMC) neurons (IRS2/POMC-</a:t>
            </a:r>
            <a:r>
              <a:rPr lang="en-US" sz="1200" kern="1200" dirty="0" err="1" smtClean="0">
                <a:solidFill>
                  <a:schemeClr val="tx1"/>
                </a:solidFill>
                <a:effectLst/>
                <a:latin typeface="+mn-lt"/>
                <a:ea typeface="+mn-ea"/>
                <a:cs typeface="+mn-cs"/>
              </a:rPr>
              <a:t>cre</a:t>
            </a:r>
            <a:r>
              <a:rPr lang="en-US" sz="1200" kern="1200" dirty="0" smtClean="0">
                <a:solidFill>
                  <a:schemeClr val="tx1"/>
                </a:solidFill>
                <a:effectLst/>
                <a:latin typeface="+mn-lt"/>
                <a:ea typeface="+mn-ea"/>
                <a:cs typeface="+mn-cs"/>
              </a:rPr>
              <a:t> mice) attenuates the chronic cardiovascular, metabolic, and </a:t>
            </a:r>
            <a:r>
              <a:rPr lang="en-US" sz="1200" kern="1200" dirty="0" err="1" smtClean="0">
                <a:solidFill>
                  <a:schemeClr val="tx1"/>
                </a:solidFill>
                <a:effectLst/>
                <a:latin typeface="+mn-lt"/>
                <a:ea typeface="+mn-ea"/>
                <a:cs typeface="+mn-cs"/>
              </a:rPr>
              <a:t>antidiabetic</a:t>
            </a:r>
            <a:r>
              <a:rPr lang="en-US" sz="1200" kern="1200" dirty="0" smtClean="0">
                <a:solidFill>
                  <a:schemeClr val="tx1"/>
                </a:solidFill>
                <a:effectLst/>
                <a:latin typeface="+mn-lt"/>
                <a:ea typeface="+mn-ea"/>
                <a:cs typeface="+mn-cs"/>
              </a:rPr>
              <a:t> effects of </a:t>
            </a:r>
            <a:r>
              <a:rPr lang="en-US" sz="1200" kern="1200" dirty="0" err="1" smtClean="0">
                <a:solidFill>
                  <a:schemeClr val="tx1"/>
                </a:solidFill>
                <a:effectLst/>
                <a:latin typeface="+mn-lt"/>
                <a:ea typeface="+mn-ea"/>
                <a:cs typeface="+mn-cs"/>
              </a:rPr>
              <a:t>leptin</a:t>
            </a:r>
            <a:r>
              <a:rPr lang="en-US" sz="1200" kern="1200" dirty="0" smtClean="0">
                <a:solidFill>
                  <a:schemeClr val="tx1"/>
                </a:solidFill>
                <a:effectLst/>
                <a:latin typeface="+mn-lt"/>
                <a:ea typeface="+mn-ea"/>
                <a:cs typeface="+mn-cs"/>
              </a:rPr>
              <a:t>. Mice were instrumented with telemetry probes for measurement of blood pressure and heart rate and with venous catheters for intravenous infusions. After a 5-day control period, mice received </a:t>
            </a:r>
            <a:r>
              <a:rPr lang="en-US" sz="1200" kern="1200" dirty="0" err="1" smtClean="0">
                <a:solidFill>
                  <a:schemeClr val="tx1"/>
                </a:solidFill>
                <a:effectLst/>
                <a:latin typeface="+mn-lt"/>
                <a:ea typeface="+mn-ea"/>
                <a:cs typeface="+mn-cs"/>
              </a:rPr>
              <a:t>leptin</a:t>
            </a:r>
            <a:r>
              <a:rPr lang="en-US" sz="1200" kern="1200" dirty="0" smtClean="0">
                <a:solidFill>
                  <a:schemeClr val="tx1"/>
                </a:solidFill>
                <a:effectLst/>
                <a:latin typeface="+mn-lt"/>
                <a:ea typeface="+mn-ea"/>
                <a:cs typeface="+mn-cs"/>
              </a:rPr>
              <a:t> infusion (2 μg/kg per minute) for 7 days. Compared with control IRS2</a:t>
            </a:r>
            <a:r>
              <a:rPr lang="en-US" sz="1200" kern="1200" baseline="30000" dirty="0" smtClean="0">
                <a:solidFill>
                  <a:schemeClr val="tx1"/>
                </a:solidFill>
                <a:effectLst/>
                <a:latin typeface="+mn-lt"/>
                <a:ea typeface="+mn-ea"/>
                <a:cs typeface="+mn-cs"/>
              </a:rPr>
              <a:t>flox/</a:t>
            </a:r>
            <a:r>
              <a:rPr lang="en-US" sz="1200" kern="1200" baseline="30000" dirty="0" err="1" smtClean="0">
                <a:solidFill>
                  <a:schemeClr val="tx1"/>
                </a:solidFill>
                <a:effectLst/>
                <a:latin typeface="+mn-lt"/>
                <a:ea typeface="+mn-ea"/>
                <a:cs typeface="+mn-cs"/>
              </a:rPr>
              <a:t>flox</a:t>
            </a:r>
            <a:r>
              <a:rPr lang="en-US" sz="1200" kern="1200" dirty="0" smtClean="0">
                <a:solidFill>
                  <a:schemeClr val="tx1"/>
                </a:solidFill>
                <a:effectLst/>
                <a:latin typeface="+mn-lt"/>
                <a:ea typeface="+mn-ea"/>
                <a:cs typeface="+mn-cs"/>
              </a:rPr>
              <a:t> mice, IRS2/POMC-</a:t>
            </a:r>
            <a:r>
              <a:rPr lang="en-US" sz="1200" kern="1200" dirty="0" err="1" smtClean="0">
                <a:solidFill>
                  <a:schemeClr val="tx1"/>
                </a:solidFill>
                <a:effectLst/>
                <a:latin typeface="+mn-lt"/>
                <a:ea typeface="+mn-ea"/>
                <a:cs typeface="+mn-cs"/>
              </a:rPr>
              <a:t>cre</a:t>
            </a:r>
            <a:r>
              <a:rPr lang="en-US" sz="1200" kern="1200" dirty="0" smtClean="0">
                <a:solidFill>
                  <a:schemeClr val="tx1"/>
                </a:solidFill>
                <a:effectLst/>
                <a:latin typeface="+mn-lt"/>
                <a:ea typeface="+mn-ea"/>
                <a:cs typeface="+mn-cs"/>
              </a:rPr>
              <a:t> mice had similar body weight and food intake (33±1 versus 35±1 g and 3.6±0.5 versus 3.8±0.2 g per day) but higher mean arterial pressure (MAP) and heart rate (110±2 versus 102±2 mm Hg and 641±9 versus 616±5 bpm). IRS2/</a:t>
            </a:r>
            <a:r>
              <a:rPr lang="en-US" sz="1200" kern="1200" dirty="0" err="1" smtClean="0">
                <a:solidFill>
                  <a:schemeClr val="tx1"/>
                </a:solidFill>
                <a:effectLst/>
                <a:latin typeface="+mn-lt"/>
                <a:ea typeface="+mn-ea"/>
                <a:cs typeface="+mn-cs"/>
              </a:rPr>
              <a:t>Nestin-cre</a:t>
            </a:r>
            <a:r>
              <a:rPr lang="en-US" sz="1200" kern="1200" dirty="0" smtClean="0">
                <a:solidFill>
                  <a:schemeClr val="tx1"/>
                </a:solidFill>
                <a:effectLst/>
                <a:latin typeface="+mn-lt"/>
                <a:ea typeface="+mn-ea"/>
                <a:cs typeface="+mn-cs"/>
              </a:rPr>
              <a:t> mice were heavier (38±2 g), slightly </a:t>
            </a:r>
            <a:r>
              <a:rPr lang="en-US" sz="1200" kern="1200" dirty="0" err="1" smtClean="0">
                <a:solidFill>
                  <a:schemeClr val="tx1"/>
                </a:solidFill>
                <a:effectLst/>
                <a:latin typeface="+mn-lt"/>
                <a:ea typeface="+mn-ea"/>
                <a:cs typeface="+mn-cs"/>
              </a:rPr>
              <a:t>hyperphagic</a:t>
            </a:r>
            <a:r>
              <a:rPr lang="en-US" sz="1200" kern="1200" dirty="0" smtClean="0">
                <a:solidFill>
                  <a:schemeClr val="tx1"/>
                </a:solidFill>
                <a:effectLst/>
                <a:latin typeface="+mn-lt"/>
                <a:ea typeface="+mn-ea"/>
                <a:cs typeface="+mn-cs"/>
              </a:rPr>
              <a:t> (4.5±1.0 g per day), and had higher MAP and heart rate (108±2 mm Hg and 659±9 bpm) compared with control mice. </a:t>
            </a:r>
            <a:r>
              <a:rPr lang="en-US" sz="1200" kern="1200" dirty="0" err="1" smtClean="0">
                <a:solidFill>
                  <a:schemeClr val="tx1"/>
                </a:solidFill>
                <a:effectLst/>
                <a:latin typeface="+mn-lt"/>
                <a:ea typeface="+mn-ea"/>
                <a:cs typeface="+mn-cs"/>
              </a:rPr>
              <a:t>Leptin</a:t>
            </a:r>
            <a:r>
              <a:rPr lang="en-US" sz="1200" kern="1200" dirty="0" smtClean="0">
                <a:solidFill>
                  <a:schemeClr val="tx1"/>
                </a:solidFill>
                <a:effectLst/>
                <a:latin typeface="+mn-lt"/>
                <a:ea typeface="+mn-ea"/>
                <a:cs typeface="+mn-cs"/>
              </a:rPr>
              <a:t> infusion gradually increased MAP despite decreasing food intake by 31% in IRS2</a:t>
            </a:r>
            <a:r>
              <a:rPr lang="en-US" sz="1200" kern="1200" baseline="30000" dirty="0" smtClean="0">
                <a:solidFill>
                  <a:schemeClr val="tx1"/>
                </a:solidFill>
                <a:effectLst/>
                <a:latin typeface="+mn-lt"/>
                <a:ea typeface="+mn-ea"/>
                <a:cs typeface="+mn-cs"/>
              </a:rPr>
              <a:t>flox/</a:t>
            </a:r>
            <a:r>
              <a:rPr lang="en-US" sz="1200" kern="1200" baseline="30000" dirty="0" err="1" smtClean="0">
                <a:solidFill>
                  <a:schemeClr val="tx1"/>
                </a:solidFill>
                <a:effectLst/>
                <a:latin typeface="+mn-lt"/>
                <a:ea typeface="+mn-ea"/>
                <a:cs typeface="+mn-cs"/>
              </a:rPr>
              <a:t>flox</a:t>
            </a:r>
            <a:r>
              <a:rPr lang="en-US" sz="1200" kern="1200" dirty="0" smtClean="0">
                <a:solidFill>
                  <a:schemeClr val="tx1"/>
                </a:solidFill>
                <a:effectLst/>
                <a:latin typeface="+mn-lt"/>
                <a:ea typeface="+mn-ea"/>
                <a:cs typeface="+mn-cs"/>
              </a:rPr>
              <a:t> and in </a:t>
            </a:r>
            <a:r>
              <a:rPr lang="en-US" sz="1200" kern="1200" dirty="0" err="1" smtClean="0">
                <a:solidFill>
                  <a:schemeClr val="tx1"/>
                </a:solidFill>
                <a:effectLst/>
                <a:latin typeface="+mn-lt"/>
                <a:ea typeface="+mn-ea"/>
                <a:cs typeface="+mn-cs"/>
              </a:rPr>
              <a:t>Nestin-cre</a:t>
            </a:r>
            <a:r>
              <a:rPr lang="en-US" sz="1200" kern="1200" dirty="0" smtClean="0">
                <a:solidFill>
                  <a:schemeClr val="tx1"/>
                </a:solidFill>
                <a:effectLst/>
                <a:latin typeface="+mn-lt"/>
                <a:ea typeface="+mn-ea"/>
                <a:cs typeface="+mn-cs"/>
              </a:rPr>
              <a:t> control mice. In contrast, </a:t>
            </a:r>
            <a:r>
              <a:rPr lang="en-US" sz="1200" kern="1200" dirty="0" err="1" smtClean="0">
                <a:solidFill>
                  <a:schemeClr val="tx1"/>
                </a:solidFill>
                <a:effectLst/>
                <a:latin typeface="+mn-lt"/>
                <a:ea typeface="+mn-ea"/>
                <a:cs typeface="+mn-cs"/>
              </a:rPr>
              <a:t>leptin</a:t>
            </a:r>
            <a:r>
              <a:rPr lang="en-US" sz="1200" kern="1200" dirty="0" smtClean="0">
                <a:solidFill>
                  <a:schemeClr val="tx1"/>
                </a:solidFill>
                <a:effectLst/>
                <a:latin typeface="+mn-lt"/>
                <a:ea typeface="+mn-ea"/>
                <a:cs typeface="+mn-cs"/>
              </a:rPr>
              <a:t> infusion did not change MAP in IRS2/</a:t>
            </a:r>
            <a:r>
              <a:rPr lang="en-US" sz="1200" kern="1200" dirty="0" err="1" smtClean="0">
                <a:solidFill>
                  <a:schemeClr val="tx1"/>
                </a:solidFill>
                <a:effectLst/>
                <a:latin typeface="+mn-lt"/>
                <a:ea typeface="+mn-ea"/>
                <a:cs typeface="+mn-cs"/>
              </a:rPr>
              <a:t>Nestin-cre</a:t>
            </a:r>
            <a:r>
              <a:rPr lang="en-US" sz="1200" kern="1200" dirty="0" smtClean="0">
                <a:solidFill>
                  <a:schemeClr val="tx1"/>
                </a:solidFill>
                <a:effectLst/>
                <a:latin typeface="+mn-lt"/>
                <a:ea typeface="+mn-ea"/>
                <a:cs typeface="+mn-cs"/>
              </a:rPr>
              <a:t> or IRS2/POMC-</a:t>
            </a:r>
            <a:r>
              <a:rPr lang="en-US" sz="1200" kern="1200" dirty="0" err="1" smtClean="0">
                <a:solidFill>
                  <a:schemeClr val="tx1"/>
                </a:solidFill>
                <a:effectLst/>
                <a:latin typeface="+mn-lt"/>
                <a:ea typeface="+mn-ea"/>
                <a:cs typeface="+mn-cs"/>
              </a:rPr>
              <a:t>cre</a:t>
            </a:r>
            <a:r>
              <a:rPr lang="en-US" sz="1200" kern="1200" dirty="0" smtClean="0">
                <a:solidFill>
                  <a:schemeClr val="tx1"/>
                </a:solidFill>
                <a:effectLst/>
                <a:latin typeface="+mn-lt"/>
                <a:ea typeface="+mn-ea"/>
                <a:cs typeface="+mn-cs"/>
              </a:rPr>
              <a:t> mice. The anorexic and </a:t>
            </a:r>
            <a:r>
              <a:rPr lang="en-US" sz="1200" kern="1200" dirty="0" err="1" smtClean="0">
                <a:solidFill>
                  <a:schemeClr val="tx1"/>
                </a:solidFill>
                <a:effectLst/>
                <a:latin typeface="+mn-lt"/>
                <a:ea typeface="+mn-ea"/>
                <a:cs typeface="+mn-cs"/>
              </a:rPr>
              <a:t>antidiabetic</a:t>
            </a:r>
            <a:r>
              <a:rPr lang="en-US" sz="1200" kern="1200" dirty="0" smtClean="0">
                <a:solidFill>
                  <a:schemeClr val="tx1"/>
                </a:solidFill>
                <a:effectLst/>
                <a:latin typeface="+mn-lt"/>
                <a:ea typeface="+mn-ea"/>
                <a:cs typeface="+mn-cs"/>
              </a:rPr>
              <a:t> effects of </a:t>
            </a:r>
            <a:r>
              <a:rPr lang="en-US" sz="1200" kern="1200" dirty="0" err="1" smtClean="0">
                <a:solidFill>
                  <a:schemeClr val="tx1"/>
                </a:solidFill>
                <a:effectLst/>
                <a:latin typeface="+mn-lt"/>
                <a:ea typeface="+mn-ea"/>
                <a:cs typeface="+mn-cs"/>
              </a:rPr>
              <a:t>leptin</a:t>
            </a:r>
            <a:r>
              <a:rPr lang="en-US" sz="1200" kern="1200" dirty="0" smtClean="0">
                <a:solidFill>
                  <a:schemeClr val="tx1"/>
                </a:solidFill>
                <a:effectLst/>
                <a:latin typeface="+mn-lt"/>
                <a:ea typeface="+mn-ea"/>
                <a:cs typeface="+mn-cs"/>
              </a:rPr>
              <a:t>, however, were similar in all 3 groups. These results indicate that IRS2 signaling in the central nervous system, and particularly in POMC neurons, is essential for the chronic actions of </a:t>
            </a:r>
            <a:r>
              <a:rPr lang="en-US" sz="1200" kern="1200" dirty="0" err="1" smtClean="0">
                <a:solidFill>
                  <a:schemeClr val="tx1"/>
                </a:solidFill>
                <a:effectLst/>
                <a:latin typeface="+mn-lt"/>
                <a:ea typeface="+mn-ea"/>
                <a:cs typeface="+mn-cs"/>
              </a:rPr>
              <a:t>leptin</a:t>
            </a:r>
            <a:r>
              <a:rPr lang="en-US" sz="1200" kern="1200" dirty="0" smtClean="0">
                <a:solidFill>
                  <a:schemeClr val="tx1"/>
                </a:solidFill>
                <a:effectLst/>
                <a:latin typeface="+mn-lt"/>
                <a:ea typeface="+mn-ea"/>
                <a:cs typeface="+mn-cs"/>
              </a:rPr>
              <a:t> to raise MAP but not for its anorexic or </a:t>
            </a:r>
            <a:r>
              <a:rPr lang="en-US" sz="1200" kern="1200" dirty="0" err="1" smtClean="0">
                <a:solidFill>
                  <a:schemeClr val="tx1"/>
                </a:solidFill>
                <a:effectLst/>
                <a:latin typeface="+mn-lt"/>
                <a:ea typeface="+mn-ea"/>
                <a:cs typeface="+mn-cs"/>
              </a:rPr>
              <a:t>antidiabetic</a:t>
            </a:r>
            <a:r>
              <a:rPr lang="en-US" sz="1200" kern="1200" dirty="0" smtClean="0">
                <a:solidFill>
                  <a:schemeClr val="tx1"/>
                </a:solidFill>
                <a:effectLst/>
                <a:latin typeface="+mn-lt"/>
                <a:ea typeface="+mn-ea"/>
                <a:cs typeface="+mn-cs"/>
              </a:rPr>
              <a:t> effects.</a:t>
            </a:r>
          </a:p>
          <a:p>
            <a:endParaRPr lang="en-US" dirty="0"/>
          </a:p>
        </p:txBody>
      </p:sp>
      <p:sp>
        <p:nvSpPr>
          <p:cNvPr id="4" name="Slide Number Placeholder 3"/>
          <p:cNvSpPr>
            <a:spLocks noGrp="1"/>
          </p:cNvSpPr>
          <p:nvPr>
            <p:ph type="sldNum" sz="quarter" idx="10"/>
          </p:nvPr>
        </p:nvSpPr>
        <p:spPr/>
        <p:txBody>
          <a:bodyPr/>
          <a:lstStyle/>
          <a:p>
            <a:fld id="{1FD33777-7611-014D-B1C1-4DE2F6DADF1E}" type="slidenum">
              <a:rPr lang="en-US" smtClean="0"/>
              <a:t>58</a:t>
            </a:fld>
            <a:endParaRPr lang="en-US"/>
          </a:p>
        </p:txBody>
      </p:sp>
    </p:spTree>
    <p:extLst>
      <p:ext uri="{BB962C8B-B14F-4D97-AF65-F5344CB8AC3E}">
        <p14:creationId xmlns:p14="http://schemas.microsoft.com/office/powerpoint/2010/main" val="1354749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kern="1200" dirty="0" smtClean="0">
              <a:solidFill>
                <a:schemeClr val="tx1"/>
              </a:solidFill>
              <a:latin typeface="+mn-lt"/>
              <a:ea typeface="+mn-ea"/>
              <a:cs typeface="+mn-cs"/>
            </a:endParaRPr>
          </a:p>
          <a:p>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Age- and sex-adjusted mortality rates (per 1000 patient-years, bars show the 95 percent confidence intervals) according to achieved diastolic pressure in active treatment and control groups in a meta-analysis of seven randomized clinical trials of hypertensive patients. The number of events is shown below each bar. Among treated patients, cardiovascular mortality initially falls at achieved diastolic pressures below 106 mmHg and then rises again at low diastolic pressures (upper right panel). However, a similar relationship is seen with </a:t>
            </a:r>
            <a:r>
              <a:rPr lang="en-US" sz="1200" kern="1200" dirty="0" err="1" smtClean="0">
                <a:solidFill>
                  <a:schemeClr val="tx1"/>
                </a:solidFill>
                <a:latin typeface="+mn-lt"/>
                <a:ea typeface="+mn-ea"/>
                <a:cs typeface="+mn-cs"/>
              </a:rPr>
              <a:t>noncardiovascular</a:t>
            </a:r>
            <a:r>
              <a:rPr lang="en-US" sz="1200" kern="1200" dirty="0" smtClean="0">
                <a:solidFill>
                  <a:schemeClr val="tx1"/>
                </a:solidFill>
                <a:latin typeface="+mn-lt"/>
                <a:ea typeface="+mn-ea"/>
                <a:cs typeface="+mn-cs"/>
              </a:rPr>
              <a:t> mortality (bottom right panel) and in the control groups (left panels). Thus, the increase in mortality at low systolic pressures probably reflects underlying poor health rather than an adverse effect of antihypertensive therapy.</a:t>
            </a:r>
          </a:p>
          <a:p>
            <a:r>
              <a:rPr lang="en-US" sz="1200" i="1" kern="1200" dirty="0" smtClean="0">
                <a:solidFill>
                  <a:schemeClr val="tx1"/>
                </a:solidFill>
                <a:latin typeface="+mn-lt"/>
                <a:ea typeface="+mn-ea"/>
                <a:cs typeface="+mn-cs"/>
              </a:rPr>
              <a:t>Data from </a:t>
            </a:r>
            <a:r>
              <a:rPr lang="en-US" sz="1200" i="1" kern="1200" dirty="0" err="1" smtClean="0">
                <a:solidFill>
                  <a:schemeClr val="tx1"/>
                </a:solidFill>
                <a:latin typeface="+mn-lt"/>
                <a:ea typeface="+mn-ea"/>
                <a:cs typeface="+mn-cs"/>
              </a:rPr>
              <a:t>Boutitie</a:t>
            </a:r>
            <a:r>
              <a:rPr lang="en-US" sz="1200" i="1" kern="1200" dirty="0" smtClean="0">
                <a:solidFill>
                  <a:schemeClr val="tx1"/>
                </a:solidFill>
                <a:latin typeface="+mn-lt"/>
                <a:ea typeface="+mn-ea"/>
                <a:cs typeface="+mn-cs"/>
              </a:rPr>
              <a:t>, F, </a:t>
            </a:r>
            <a:r>
              <a:rPr lang="en-US" sz="1200" i="1" kern="1200" dirty="0" err="1" smtClean="0">
                <a:solidFill>
                  <a:schemeClr val="tx1"/>
                </a:solidFill>
                <a:latin typeface="+mn-lt"/>
                <a:ea typeface="+mn-ea"/>
                <a:cs typeface="+mn-cs"/>
              </a:rPr>
              <a:t>Gueyffier</a:t>
            </a:r>
            <a:r>
              <a:rPr lang="en-US" sz="1200" i="1" kern="1200" dirty="0" smtClean="0">
                <a:solidFill>
                  <a:schemeClr val="tx1"/>
                </a:solidFill>
                <a:latin typeface="+mn-lt"/>
                <a:ea typeface="+mn-ea"/>
                <a:cs typeface="+mn-cs"/>
              </a:rPr>
              <a:t>, F, </a:t>
            </a:r>
            <a:r>
              <a:rPr lang="en-US" sz="1200" i="1" kern="1200" dirty="0" err="1" smtClean="0">
                <a:solidFill>
                  <a:schemeClr val="tx1"/>
                </a:solidFill>
                <a:latin typeface="+mn-lt"/>
                <a:ea typeface="+mn-ea"/>
                <a:cs typeface="+mn-cs"/>
              </a:rPr>
              <a:t>Pocock</a:t>
            </a:r>
            <a:r>
              <a:rPr lang="en-US" sz="1200" i="1" kern="1200" dirty="0" smtClean="0">
                <a:solidFill>
                  <a:schemeClr val="tx1"/>
                </a:solidFill>
                <a:latin typeface="+mn-lt"/>
                <a:ea typeface="+mn-ea"/>
                <a:cs typeface="+mn-cs"/>
              </a:rPr>
              <a:t>, S, et al, Ann Intern Med 2002; 136:438.</a:t>
            </a:r>
          </a:p>
          <a:p>
            <a:r>
              <a:rPr lang="en-US" sz="1200" i="0" kern="1200" dirty="0" smtClean="0">
                <a:solidFill>
                  <a:schemeClr val="tx1"/>
                </a:solidFill>
                <a:latin typeface="+mn-lt"/>
                <a:ea typeface="+mn-ea"/>
                <a:cs typeface="+mn-cs"/>
              </a:rPr>
              <a:t>Graphic 73430 Version 3.0</a:t>
            </a:r>
            <a:endParaRPr lang="el-GR" sz="1200" kern="1200" dirty="0" smtClean="0">
              <a:solidFill>
                <a:schemeClr val="tx1"/>
              </a:solidFill>
              <a:latin typeface="+mn-lt"/>
              <a:ea typeface="+mn-ea"/>
              <a:cs typeface="+mn-cs"/>
            </a:endParaRPr>
          </a:p>
          <a:p>
            <a:endParaRPr lang="el-GR" sz="1200" kern="1200" dirty="0" smtClean="0">
              <a:solidFill>
                <a:schemeClr val="tx1"/>
              </a:solidFill>
              <a:latin typeface="+mn-lt"/>
              <a:ea typeface="+mn-ea"/>
              <a:cs typeface="+mn-cs"/>
            </a:endParaRPr>
          </a:p>
          <a:p>
            <a:endParaRPr lang="el-G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Age- and sex-adjusted mortality rates (per 1000 patient-years, bars show the 95 percent confidence intervals) according to achieved systolic pressure in active treatment and control groups in a meta-analysis of seven randomized clinical trials of hypertensive patients. The number of events is shown below each bar. Among treated patients, cardiovascular mortality initially falls at achieved systolic pressures below 180 mmHg and then rises again at low systolic pressures (upper right panel). However, a similar relationship is seen with </a:t>
            </a:r>
            <a:r>
              <a:rPr lang="en-US" sz="1200" kern="1200" dirty="0" err="1" smtClean="0">
                <a:solidFill>
                  <a:schemeClr val="tx1"/>
                </a:solidFill>
                <a:latin typeface="+mn-lt"/>
                <a:ea typeface="+mn-ea"/>
                <a:cs typeface="+mn-cs"/>
              </a:rPr>
              <a:t>noncardiovascular</a:t>
            </a:r>
            <a:r>
              <a:rPr lang="en-US" sz="1200" kern="1200" dirty="0" smtClean="0">
                <a:solidFill>
                  <a:schemeClr val="tx1"/>
                </a:solidFill>
                <a:latin typeface="+mn-lt"/>
                <a:ea typeface="+mn-ea"/>
                <a:cs typeface="+mn-cs"/>
              </a:rPr>
              <a:t> mortality (bottom right panel) and in the control groups (left panels). Thus, the increase in mortality at low diastolic pressures probably reflects underlying poor health rather than an adverse effect of antihypertensive therapy.</a:t>
            </a:r>
          </a:p>
          <a:p>
            <a:r>
              <a:rPr lang="en-US" sz="1200" i="1" kern="1200" dirty="0" smtClean="0">
                <a:solidFill>
                  <a:schemeClr val="tx1"/>
                </a:solidFill>
                <a:latin typeface="+mn-lt"/>
                <a:ea typeface="+mn-ea"/>
                <a:cs typeface="+mn-cs"/>
              </a:rPr>
              <a:t>Data from </a:t>
            </a:r>
            <a:r>
              <a:rPr lang="en-US" sz="1200" i="1" kern="1200" dirty="0" err="1" smtClean="0">
                <a:solidFill>
                  <a:schemeClr val="tx1"/>
                </a:solidFill>
                <a:latin typeface="+mn-lt"/>
                <a:ea typeface="+mn-ea"/>
                <a:cs typeface="+mn-cs"/>
              </a:rPr>
              <a:t>Boutitie</a:t>
            </a:r>
            <a:r>
              <a:rPr lang="en-US" sz="1200" i="1" kern="1200" dirty="0" smtClean="0">
                <a:solidFill>
                  <a:schemeClr val="tx1"/>
                </a:solidFill>
                <a:latin typeface="+mn-lt"/>
                <a:ea typeface="+mn-ea"/>
                <a:cs typeface="+mn-cs"/>
              </a:rPr>
              <a:t>, F, </a:t>
            </a:r>
            <a:r>
              <a:rPr lang="en-US" sz="1200" i="1" kern="1200" dirty="0" err="1" smtClean="0">
                <a:solidFill>
                  <a:schemeClr val="tx1"/>
                </a:solidFill>
                <a:latin typeface="+mn-lt"/>
                <a:ea typeface="+mn-ea"/>
                <a:cs typeface="+mn-cs"/>
              </a:rPr>
              <a:t>Gueyffier</a:t>
            </a:r>
            <a:r>
              <a:rPr lang="en-US" sz="1200" i="1" kern="1200" dirty="0" smtClean="0">
                <a:solidFill>
                  <a:schemeClr val="tx1"/>
                </a:solidFill>
                <a:latin typeface="+mn-lt"/>
                <a:ea typeface="+mn-ea"/>
                <a:cs typeface="+mn-cs"/>
              </a:rPr>
              <a:t>, F, </a:t>
            </a:r>
            <a:r>
              <a:rPr lang="en-US" sz="1200" i="1" kern="1200" dirty="0" err="1" smtClean="0">
                <a:solidFill>
                  <a:schemeClr val="tx1"/>
                </a:solidFill>
                <a:latin typeface="+mn-lt"/>
                <a:ea typeface="+mn-ea"/>
                <a:cs typeface="+mn-cs"/>
              </a:rPr>
              <a:t>Pocock</a:t>
            </a:r>
            <a:r>
              <a:rPr lang="en-US" sz="1200" i="1" kern="1200" dirty="0" smtClean="0">
                <a:solidFill>
                  <a:schemeClr val="tx1"/>
                </a:solidFill>
                <a:latin typeface="+mn-lt"/>
                <a:ea typeface="+mn-ea"/>
                <a:cs typeface="+mn-cs"/>
              </a:rPr>
              <a:t>, S, et al, Ann Intern Med 2002; 136:438.</a:t>
            </a:r>
          </a:p>
          <a:p>
            <a:r>
              <a:rPr lang="en-US" sz="1200" i="0" kern="1200" dirty="0" smtClean="0">
                <a:solidFill>
                  <a:schemeClr val="tx1"/>
                </a:solidFill>
                <a:latin typeface="+mn-lt"/>
                <a:ea typeface="+mn-ea"/>
                <a:cs typeface="+mn-cs"/>
              </a:rPr>
              <a:t>Graphic 80901 Version 2.0</a:t>
            </a:r>
            <a:endParaRPr lang="el-GR" sz="1200" i="0" kern="1200" dirty="0" smtClean="0">
              <a:solidFill>
                <a:schemeClr val="tx1"/>
              </a:solidFill>
              <a:latin typeface="+mn-lt"/>
              <a:ea typeface="+mn-ea"/>
              <a:cs typeface="+mn-cs"/>
            </a:endParaRPr>
          </a:p>
          <a:p>
            <a:endParaRPr lang="el-GR" sz="1200" i="0" kern="1200" dirty="0" smtClean="0">
              <a:solidFill>
                <a:schemeClr val="tx1"/>
              </a:solidFill>
              <a:latin typeface="+mn-lt"/>
              <a:ea typeface="+mn-ea"/>
              <a:cs typeface="+mn-cs"/>
            </a:endParaRPr>
          </a:p>
          <a:p>
            <a:endParaRPr lang="el-GR" sz="120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FD33777-7611-014D-B1C1-4DE2F6DADF1E}" type="slidenum">
              <a:rPr lang="en-US" smtClean="0"/>
              <a:t>63</a:t>
            </a:fld>
            <a:endParaRPr lang="en-US"/>
          </a:p>
        </p:txBody>
      </p:sp>
    </p:spTree>
    <p:extLst>
      <p:ext uri="{BB962C8B-B14F-4D97-AF65-F5344CB8AC3E}">
        <p14:creationId xmlns:p14="http://schemas.microsoft.com/office/powerpoint/2010/main" val="2962281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411FEA2-53E8-0D42-8298-06C0C7B2FBE4}" type="slidenum">
              <a:rPr lang="el-GR" sz="1200">
                <a:cs typeface="Arial" charset="0"/>
              </a:rPr>
              <a:pPr/>
              <a:t>12</a:t>
            </a:fld>
            <a:endParaRPr lang="el-GR" sz="1200">
              <a:cs typeface="Arial"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411FEA2-53E8-0D42-8298-06C0C7B2FBE4}" type="slidenum">
              <a:rPr lang="el-GR" sz="1200">
                <a:cs typeface="Arial" charset="0"/>
              </a:rPr>
              <a:pPr/>
              <a:t>13</a:t>
            </a:fld>
            <a:endParaRPr lang="el-GR" sz="1200">
              <a:cs typeface="Arial"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411FEA2-53E8-0D42-8298-06C0C7B2FBE4}" type="slidenum">
              <a:rPr lang="el-GR" sz="1200">
                <a:cs typeface="Arial" charset="0"/>
              </a:rPr>
              <a:pPr/>
              <a:t>14</a:t>
            </a:fld>
            <a:endParaRPr lang="el-GR" sz="1200">
              <a:cs typeface="Arial"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AD609F3-60BA-6446-A8BE-3F1A4FC2D750}" type="slidenum">
              <a:rPr lang="el-GR" sz="1200">
                <a:cs typeface="Arial" charset="0"/>
              </a:rPr>
              <a:pPr/>
              <a:t>19</a:t>
            </a:fld>
            <a:endParaRPr lang="el-GR" sz="1200">
              <a:cs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7BD10B-265C-F84B-AAA3-563122DD755B}" type="slidenum">
              <a:rPr lang="el-GR" sz="1200"/>
              <a:pPr eaLnBrk="1" hangingPunct="1"/>
              <a:t>20</a:t>
            </a:fld>
            <a:endParaRPr lang="el-GR" sz="12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smtClean="0"/>
              <a:t>Arch Intern Med. 1993 Mar 8;153(5):598-615.</a:t>
            </a:r>
          </a:p>
          <a:p>
            <a:r>
              <a:rPr lang="en-US" sz="1200" b="1" u="sng" dirty="0" smtClean="0"/>
              <a:t>Blood pressure, systolic and diastolic, and cardiovascular risks. US population data.</a:t>
            </a:r>
          </a:p>
          <a:p>
            <a:r>
              <a:rPr lang="en-US" sz="1200" u="sng" dirty="0" smtClean="0">
                <a:hlinkClick r:id="rId3"/>
              </a:rPr>
              <a:t>Stamler J1, </a:t>
            </a:r>
            <a:r>
              <a:rPr lang="en-US" sz="1200" u="sng" dirty="0" smtClean="0">
                <a:hlinkClick r:id="rId4"/>
              </a:rPr>
              <a:t>Stamler R, </a:t>
            </a:r>
            <a:r>
              <a:rPr lang="en-US" sz="1200" u="sng" dirty="0" smtClean="0">
                <a:hlinkClick r:id="rId5"/>
              </a:rPr>
              <a:t>Neaton JD.</a:t>
            </a:r>
          </a:p>
          <a:p>
            <a:r>
              <a:rPr lang="en-US" sz="1200" b="1" u="sng" dirty="0" smtClean="0"/>
              <a:t>Author information</a:t>
            </a:r>
          </a:p>
          <a:p>
            <a:endParaRPr lang="en-US" sz="1200" b="1" u="sng" dirty="0" smtClean="0"/>
          </a:p>
          <a:p>
            <a:endParaRPr lang="en-US" sz="1200" u="sng" dirty="0" smtClean="0"/>
          </a:p>
          <a:p>
            <a:r>
              <a:rPr lang="en-US" sz="1200" b="1" u="sng" dirty="0" smtClean="0"/>
              <a:t>Abstract</a:t>
            </a:r>
            <a:endParaRPr lang="en-US" sz="1200" u="sng" dirty="0" smtClean="0"/>
          </a:p>
          <a:p>
            <a:r>
              <a:rPr lang="en-US" sz="1200" u="sng" dirty="0" smtClean="0"/>
              <a:t>The National High Blood Pressure Education Program (NHBPEP) was launched 20 years ago based on data from population studies and clinical trials that showed high blood pressure (HBP) was a major unsolved--but soluble--mass public health problem. The present review summarizes recent data from US prospective population studies on blood pressure--systolic (SBP), diastolic (DBP)--and cardiovascular risk. The outcome variables include blood pressure-related risks, primarily incidence and mortality from coronary heart disease, stroke, other and all cardiovascular diseases (CVD); also cardiac abnormalities (</a:t>
            </a:r>
            <a:r>
              <a:rPr lang="en-US" sz="1200" u="sng" dirty="0" err="1" smtClean="0"/>
              <a:t>roentgenographic</a:t>
            </a:r>
            <a:r>
              <a:rPr lang="en-US" sz="1200" u="sng" dirty="0" smtClean="0"/>
              <a:t>, electrocardiographic, echocardiographic); also, all-cause mortality and life expectancy. Data accrued during the past 20 years confirm that SBP and DBP have continuous, graded, strong, independent, etiologically significant relationships to the outcome variables. These relationships are documented for young, middle-aged, and older men and for middle-aged and older women of varying socioeconomic backgrounds and ethnicity. Among persons aged 35 years or more, most have SBP/DBP above optimal (&lt; 120/&lt; 80 mm Hg); hence, they are at increased CVD risk, </a:t>
            </a:r>
            <a:r>
              <a:rPr lang="en-US" sz="1200" u="sng" dirty="0" err="1" smtClean="0"/>
              <a:t>ie</a:t>
            </a:r>
            <a:r>
              <a:rPr lang="en-US" sz="1200" u="sng" dirty="0" smtClean="0"/>
              <a:t>, the blood pressure problem involves most of the population, not only the substantial minority with clinical HBP. For middle-aged and older persons, SBP relates even more strongly to risk than DBP; at every DBP level, higher SBP results in greater CVD risk and curtailment of life expectancy. A great potential exists for improved health and increased longevity through control of the blood pressure problem. Its realization requires a strategy combining population wide and high-risk approaches, the former to prevent rise of blood pressure with age and to achieve primary prevention of HBP by nutritional-hygienic means; the latter to enhance detection, treatment, and control of HBP. The newly expanded goals of the NHBPEP, aimed at implementing this broader strategy for the solution of the blood pressure problem, merit active support from physicians and all health professionals.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1FD33777-7611-014D-B1C1-4DE2F6DADF1E}" type="slidenum">
              <a:rPr lang="en-US" smtClean="0"/>
              <a:t>30</a:t>
            </a:fld>
            <a:endParaRPr lang="en-US"/>
          </a:p>
        </p:txBody>
      </p:sp>
    </p:spTree>
    <p:extLst>
      <p:ext uri="{BB962C8B-B14F-4D97-AF65-F5344CB8AC3E}">
        <p14:creationId xmlns:p14="http://schemas.microsoft.com/office/powerpoint/2010/main" val="4028727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411FEA2-53E8-0D42-8298-06C0C7B2FBE4}" type="slidenum">
              <a:rPr lang="el-GR" sz="1200">
                <a:cs typeface="Arial" charset="0"/>
              </a:rPr>
              <a:pPr/>
              <a:t>31</a:t>
            </a:fld>
            <a:endParaRPr lang="el-GR" sz="1200">
              <a:cs typeface="Arial" charset="0"/>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AD609F3-60BA-6446-A8BE-3F1A4FC2D750}" type="slidenum">
              <a:rPr lang="el-GR" sz="1200">
                <a:cs typeface="Arial" charset="0"/>
              </a:rPr>
              <a:pPr/>
              <a:t>32</a:t>
            </a:fld>
            <a:endParaRPr lang="el-GR" sz="1200">
              <a:cs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E68217-0535-294F-B04B-48A9E22140E8}" type="datetimeFigureOut">
              <a:rPr lang="en-US" smtClean="0"/>
              <a:t>11/12/18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AE2BD-973D-034E-AE5A-355FB71A1755}" type="slidenum">
              <a:rPr lang="en-US" smtClean="0"/>
              <a:t>‹#›</a:t>
            </a:fld>
            <a:endParaRPr lang="en-US"/>
          </a:p>
        </p:txBody>
      </p:sp>
    </p:spTree>
    <p:extLst>
      <p:ext uri="{BB962C8B-B14F-4D97-AF65-F5344CB8AC3E}">
        <p14:creationId xmlns:p14="http://schemas.microsoft.com/office/powerpoint/2010/main" val="1727258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E68217-0535-294F-B04B-48A9E22140E8}" type="datetimeFigureOut">
              <a:rPr lang="en-US" smtClean="0"/>
              <a:t>11/12/18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AE2BD-973D-034E-AE5A-355FB71A1755}" type="slidenum">
              <a:rPr lang="en-US" smtClean="0"/>
              <a:t>‹#›</a:t>
            </a:fld>
            <a:endParaRPr lang="en-US"/>
          </a:p>
        </p:txBody>
      </p:sp>
    </p:spTree>
    <p:extLst>
      <p:ext uri="{BB962C8B-B14F-4D97-AF65-F5344CB8AC3E}">
        <p14:creationId xmlns:p14="http://schemas.microsoft.com/office/powerpoint/2010/main" val="3550205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E68217-0535-294F-B04B-48A9E22140E8}" type="datetimeFigureOut">
              <a:rPr lang="en-US" smtClean="0"/>
              <a:t>11/12/18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AE2BD-973D-034E-AE5A-355FB71A1755}" type="slidenum">
              <a:rPr lang="en-US" smtClean="0"/>
              <a:t>‹#›</a:t>
            </a:fld>
            <a:endParaRPr lang="en-US"/>
          </a:p>
        </p:txBody>
      </p:sp>
    </p:spTree>
    <p:extLst>
      <p:ext uri="{BB962C8B-B14F-4D97-AF65-F5344CB8AC3E}">
        <p14:creationId xmlns:p14="http://schemas.microsoft.com/office/powerpoint/2010/main" val="2367270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685800" y="6248400"/>
            <a:ext cx="1905000" cy="457200"/>
          </a:xfrm>
        </p:spPr>
        <p:txBody>
          <a:bodyPr/>
          <a:lstStyle>
            <a:lvl1pPr>
              <a:defRPr/>
            </a:lvl1pPr>
          </a:lstStyle>
          <a:p>
            <a:pPr>
              <a:defRPr/>
            </a:pPr>
            <a:endParaRPr lang="el-GR"/>
          </a:p>
        </p:txBody>
      </p:sp>
      <p:sp>
        <p:nvSpPr>
          <p:cNvPr id="6" name="5 - Θέση υποσέλιδου"/>
          <p:cNvSpPr>
            <a:spLocks noGrp="1"/>
          </p:cNvSpPr>
          <p:nvPr>
            <p:ph type="ftr" sz="quarter" idx="11"/>
          </p:nvPr>
        </p:nvSpPr>
        <p:spPr>
          <a:xfrm>
            <a:off x="3124200" y="6248400"/>
            <a:ext cx="2895600" cy="457200"/>
          </a:xfrm>
        </p:spPr>
        <p:txBody>
          <a:bodyPr/>
          <a:lstStyle>
            <a:lvl1pPr>
              <a:defRPr/>
            </a:lvl1pPr>
          </a:lstStyle>
          <a:p>
            <a:pPr>
              <a:defRPr/>
            </a:pPr>
            <a:endParaRPr lang="el-GR"/>
          </a:p>
        </p:txBody>
      </p:sp>
      <p:sp>
        <p:nvSpPr>
          <p:cNvPr id="7" name="6 - Θέση αριθμού διαφάνειας"/>
          <p:cNvSpPr>
            <a:spLocks noGrp="1"/>
          </p:cNvSpPr>
          <p:nvPr>
            <p:ph type="sldNum" sz="quarter" idx="12"/>
          </p:nvPr>
        </p:nvSpPr>
        <p:spPr>
          <a:xfrm>
            <a:off x="6553200" y="6248400"/>
            <a:ext cx="1905000" cy="457200"/>
          </a:xfrm>
        </p:spPr>
        <p:txBody>
          <a:bodyPr/>
          <a:lstStyle>
            <a:lvl1pPr>
              <a:defRPr/>
            </a:lvl1pPr>
          </a:lstStyle>
          <a:p>
            <a:pPr>
              <a:defRPr/>
            </a:pPr>
            <a:fld id="{C4230D58-7E9F-6546-A9E8-0AD786E45110}" type="slidenum">
              <a:rPr lang="el-GR"/>
              <a:pPr>
                <a:defRPr/>
              </a:pPr>
              <a:t>‹#›</a:t>
            </a:fld>
            <a:endParaRPr lang="el-GR"/>
          </a:p>
        </p:txBody>
      </p:sp>
    </p:spTree>
    <p:extLst>
      <p:ext uri="{BB962C8B-B14F-4D97-AF65-F5344CB8AC3E}">
        <p14:creationId xmlns:p14="http://schemas.microsoft.com/office/powerpoint/2010/main" val="2219705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1 - Τίτλος"/>
          <p:cNvSpPr>
            <a:spLocks noGrp="1"/>
          </p:cNvSpPr>
          <p:nvPr>
            <p:ph type="title" sz="quarter"/>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quarter" idx="1"/>
          </p:nvPr>
        </p:nvSpPr>
        <p:spPr>
          <a:xfrm>
            <a:off x="457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57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περιεχομένου"/>
          <p:cNvSpPr>
            <a:spLocks noGrp="1"/>
          </p:cNvSpPr>
          <p:nvPr>
            <p:ph sz="quarter" idx="4"/>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929953A9-1214-C648-B3B1-BC9AA36AAB90}" type="slidenum">
              <a:rPr lang="el-GR"/>
              <a:pPr>
                <a:defRPr/>
              </a:pPr>
              <a:t>‹#›</a:t>
            </a:fld>
            <a:endParaRPr lang="el-GR"/>
          </a:p>
        </p:txBody>
      </p:sp>
    </p:spTree>
    <p:extLst>
      <p:ext uri="{BB962C8B-B14F-4D97-AF65-F5344CB8AC3E}">
        <p14:creationId xmlns:p14="http://schemas.microsoft.com/office/powerpoint/2010/main" val="2779173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E68217-0535-294F-B04B-48A9E22140E8}" type="datetimeFigureOut">
              <a:rPr lang="en-US" smtClean="0"/>
              <a:t>11/12/18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AE2BD-973D-034E-AE5A-355FB71A1755}" type="slidenum">
              <a:rPr lang="en-US" smtClean="0"/>
              <a:t>‹#›</a:t>
            </a:fld>
            <a:endParaRPr lang="en-US"/>
          </a:p>
        </p:txBody>
      </p:sp>
    </p:spTree>
    <p:extLst>
      <p:ext uri="{BB962C8B-B14F-4D97-AF65-F5344CB8AC3E}">
        <p14:creationId xmlns:p14="http://schemas.microsoft.com/office/powerpoint/2010/main" val="1652367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E68217-0535-294F-B04B-48A9E22140E8}" type="datetimeFigureOut">
              <a:rPr lang="en-US" smtClean="0"/>
              <a:t>11/12/18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AE2BD-973D-034E-AE5A-355FB71A1755}" type="slidenum">
              <a:rPr lang="en-US" smtClean="0"/>
              <a:t>‹#›</a:t>
            </a:fld>
            <a:endParaRPr lang="en-US"/>
          </a:p>
        </p:txBody>
      </p:sp>
    </p:spTree>
    <p:extLst>
      <p:ext uri="{BB962C8B-B14F-4D97-AF65-F5344CB8AC3E}">
        <p14:creationId xmlns:p14="http://schemas.microsoft.com/office/powerpoint/2010/main" val="1124020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E68217-0535-294F-B04B-48A9E22140E8}" type="datetimeFigureOut">
              <a:rPr lang="en-US" smtClean="0"/>
              <a:t>11/12/18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AE2BD-973D-034E-AE5A-355FB71A1755}" type="slidenum">
              <a:rPr lang="en-US" smtClean="0"/>
              <a:t>‹#›</a:t>
            </a:fld>
            <a:endParaRPr lang="en-US"/>
          </a:p>
        </p:txBody>
      </p:sp>
    </p:spTree>
    <p:extLst>
      <p:ext uri="{BB962C8B-B14F-4D97-AF65-F5344CB8AC3E}">
        <p14:creationId xmlns:p14="http://schemas.microsoft.com/office/powerpoint/2010/main" val="906210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E68217-0535-294F-B04B-48A9E22140E8}" type="datetimeFigureOut">
              <a:rPr lang="en-US" smtClean="0"/>
              <a:t>11/12/18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AE2BD-973D-034E-AE5A-355FB71A1755}" type="slidenum">
              <a:rPr lang="en-US" smtClean="0"/>
              <a:t>‹#›</a:t>
            </a:fld>
            <a:endParaRPr lang="en-US"/>
          </a:p>
        </p:txBody>
      </p:sp>
    </p:spTree>
    <p:extLst>
      <p:ext uri="{BB962C8B-B14F-4D97-AF65-F5344CB8AC3E}">
        <p14:creationId xmlns:p14="http://schemas.microsoft.com/office/powerpoint/2010/main" val="1889649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E68217-0535-294F-B04B-48A9E22140E8}" type="datetimeFigureOut">
              <a:rPr lang="en-US" smtClean="0"/>
              <a:t>11/12/18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1AE2BD-973D-034E-AE5A-355FB71A1755}" type="slidenum">
              <a:rPr lang="en-US" smtClean="0"/>
              <a:t>‹#›</a:t>
            </a:fld>
            <a:endParaRPr lang="en-US"/>
          </a:p>
        </p:txBody>
      </p:sp>
    </p:spTree>
    <p:extLst>
      <p:ext uri="{BB962C8B-B14F-4D97-AF65-F5344CB8AC3E}">
        <p14:creationId xmlns:p14="http://schemas.microsoft.com/office/powerpoint/2010/main" val="34088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68217-0535-294F-B04B-48A9E22140E8}" type="datetimeFigureOut">
              <a:rPr lang="en-US" smtClean="0"/>
              <a:t>11/12/18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1AE2BD-973D-034E-AE5A-355FB71A1755}" type="slidenum">
              <a:rPr lang="en-US" smtClean="0"/>
              <a:t>‹#›</a:t>
            </a:fld>
            <a:endParaRPr lang="en-US"/>
          </a:p>
        </p:txBody>
      </p:sp>
    </p:spTree>
    <p:extLst>
      <p:ext uri="{BB962C8B-B14F-4D97-AF65-F5344CB8AC3E}">
        <p14:creationId xmlns:p14="http://schemas.microsoft.com/office/powerpoint/2010/main" val="3088783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E68217-0535-294F-B04B-48A9E22140E8}" type="datetimeFigureOut">
              <a:rPr lang="en-US" smtClean="0"/>
              <a:t>11/12/18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AE2BD-973D-034E-AE5A-355FB71A1755}" type="slidenum">
              <a:rPr lang="en-US" smtClean="0"/>
              <a:t>‹#›</a:t>
            </a:fld>
            <a:endParaRPr lang="en-US"/>
          </a:p>
        </p:txBody>
      </p:sp>
    </p:spTree>
    <p:extLst>
      <p:ext uri="{BB962C8B-B14F-4D97-AF65-F5344CB8AC3E}">
        <p14:creationId xmlns:p14="http://schemas.microsoft.com/office/powerpoint/2010/main" val="3287757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E68217-0535-294F-B04B-48A9E22140E8}" type="datetimeFigureOut">
              <a:rPr lang="en-US" smtClean="0"/>
              <a:t>11/12/18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AE2BD-973D-034E-AE5A-355FB71A1755}" type="slidenum">
              <a:rPr lang="en-US" smtClean="0"/>
              <a:t>‹#›</a:t>
            </a:fld>
            <a:endParaRPr lang="en-US"/>
          </a:p>
        </p:txBody>
      </p:sp>
    </p:spTree>
    <p:extLst>
      <p:ext uri="{BB962C8B-B14F-4D97-AF65-F5344CB8AC3E}">
        <p14:creationId xmlns:p14="http://schemas.microsoft.com/office/powerpoint/2010/main" val="17762000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68217-0535-294F-B04B-48A9E22140E8}" type="datetimeFigureOut">
              <a:rPr lang="en-US" smtClean="0"/>
              <a:t>11/12/18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AE2BD-973D-034E-AE5A-355FB71A1755}" type="slidenum">
              <a:rPr lang="en-US" smtClean="0"/>
              <a:t>‹#›</a:t>
            </a:fld>
            <a:endParaRPr lang="en-US"/>
          </a:p>
        </p:txBody>
      </p:sp>
    </p:spTree>
    <p:extLst>
      <p:ext uri="{BB962C8B-B14F-4D97-AF65-F5344CB8AC3E}">
        <p14:creationId xmlns:p14="http://schemas.microsoft.com/office/powerpoint/2010/main" val="2991163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 Id="rId3"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 Id="rId3"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 Id="rId3"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 Id="rId3"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 Id="rId3" Type="http://schemas.openxmlformats.org/officeDocument/2006/relationships/image" Target="../media/image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 Id="rId3"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 Id="rId3" Type="http://schemas.openxmlformats.org/officeDocument/2006/relationships/image" Target="../media/image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 Id="rId3"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19.png"/><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19.png"/><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0800000" flipV="1">
            <a:off x="0" y="2398039"/>
            <a:ext cx="9144000" cy="355611"/>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15429" y="3140151"/>
            <a:ext cx="8074568" cy="830997"/>
          </a:xfrm>
          <a:prstGeom prst="rect">
            <a:avLst/>
          </a:prstGeom>
          <a:noFill/>
        </p:spPr>
        <p:txBody>
          <a:bodyPr wrap="square" rtlCol="0">
            <a:spAutoFit/>
          </a:bodyPr>
          <a:lstStyle/>
          <a:p>
            <a:r>
              <a:rPr lang="el-GR" sz="2400" b="1" dirty="0">
                <a:solidFill>
                  <a:srgbClr val="17375E"/>
                </a:solidFill>
              </a:rPr>
              <a:t>Μονάδα Καρδιαγγειακής Πρόληψης &amp;  Έρευνας </a:t>
            </a:r>
            <a:endParaRPr lang="en-US" sz="2400" b="1" dirty="0">
              <a:solidFill>
                <a:srgbClr val="17375E"/>
              </a:solidFill>
            </a:endParaRPr>
          </a:p>
          <a:p>
            <a:pPr algn="r"/>
            <a:r>
              <a:rPr lang="el-GR" sz="2400" dirty="0">
                <a:solidFill>
                  <a:srgbClr val="17375E"/>
                </a:solidFill>
              </a:rPr>
              <a:t> </a:t>
            </a:r>
            <a:r>
              <a:rPr lang="el-GR" sz="2400" dirty="0" smtClean="0">
                <a:solidFill>
                  <a:srgbClr val="17375E"/>
                </a:solidFill>
              </a:rPr>
              <a:t>Κλινική &amp; Εργαστήριο </a:t>
            </a:r>
            <a:r>
              <a:rPr lang="el-GR" sz="2400" dirty="0">
                <a:solidFill>
                  <a:srgbClr val="17375E"/>
                </a:solidFill>
              </a:rPr>
              <a:t>Παθολογικής Φυσιολογίας</a:t>
            </a: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288140" y="1230405"/>
            <a:ext cx="717789" cy="892552"/>
          </a:xfrm>
          <a:prstGeom prst="rect">
            <a:avLst/>
          </a:prstGeom>
          <a:noFill/>
          <a:ln>
            <a:noFill/>
          </a:ln>
        </p:spPr>
      </p:pic>
      <p:sp>
        <p:nvSpPr>
          <p:cNvPr id="8" name="TextBox 7"/>
          <p:cNvSpPr txBox="1"/>
          <p:nvPr/>
        </p:nvSpPr>
        <p:spPr>
          <a:xfrm>
            <a:off x="1313668" y="1291960"/>
            <a:ext cx="6301725" cy="830997"/>
          </a:xfrm>
          <a:prstGeom prst="rect">
            <a:avLst/>
          </a:prstGeom>
          <a:noFill/>
        </p:spPr>
        <p:txBody>
          <a:bodyPr wrap="none" rtlCol="0">
            <a:spAutoFit/>
          </a:bodyPr>
          <a:lstStyle/>
          <a:p>
            <a:r>
              <a:rPr lang="el-GR" sz="2400" dirty="0" smtClean="0">
                <a:solidFill>
                  <a:schemeClr val="tx2">
                    <a:lumMod val="75000"/>
                  </a:schemeClr>
                </a:solidFill>
              </a:rPr>
              <a:t>Ιατρικό Τμήμα Σχολής Επιστημών Υγείας</a:t>
            </a:r>
            <a:r>
              <a:rPr lang="en-US" sz="2400" dirty="0" smtClean="0">
                <a:solidFill>
                  <a:schemeClr val="tx2">
                    <a:lumMod val="75000"/>
                  </a:schemeClr>
                </a:solidFill>
              </a:rPr>
              <a:t> </a:t>
            </a:r>
            <a:endParaRPr lang="en-US" sz="2400" dirty="0">
              <a:solidFill>
                <a:schemeClr val="tx2">
                  <a:lumMod val="75000"/>
                </a:schemeClr>
              </a:solidFill>
            </a:endParaRPr>
          </a:p>
          <a:p>
            <a:r>
              <a:rPr lang="el-GR" sz="2400" dirty="0">
                <a:solidFill>
                  <a:schemeClr val="tx2">
                    <a:lumMod val="75000"/>
                  </a:schemeClr>
                </a:solidFill>
              </a:rPr>
              <a:t>Εθνικό &amp; Καποδιστριακό Πανεπιστήμιο </a:t>
            </a:r>
            <a:r>
              <a:rPr lang="el-GR" sz="2400" dirty="0" smtClean="0">
                <a:solidFill>
                  <a:schemeClr val="tx2">
                    <a:lumMod val="75000"/>
                  </a:schemeClr>
                </a:solidFill>
              </a:rPr>
              <a:t>Αθήνας</a:t>
            </a:r>
            <a:endParaRPr lang="en-US" sz="2400" dirty="0">
              <a:solidFill>
                <a:schemeClr val="tx2">
                  <a:lumMod val="75000"/>
                </a:schemeClr>
              </a:solidFill>
            </a:endParaRPr>
          </a:p>
        </p:txBody>
      </p:sp>
      <p:sp>
        <p:nvSpPr>
          <p:cNvPr id="11" name="TextBox 10"/>
          <p:cNvSpPr txBox="1"/>
          <p:nvPr/>
        </p:nvSpPr>
        <p:spPr>
          <a:xfrm>
            <a:off x="1853320" y="4913214"/>
            <a:ext cx="5830993" cy="400110"/>
          </a:xfrm>
          <a:prstGeom prst="rect">
            <a:avLst/>
          </a:prstGeom>
          <a:noFill/>
        </p:spPr>
        <p:txBody>
          <a:bodyPr wrap="none" rtlCol="0">
            <a:spAutoFit/>
          </a:bodyPr>
          <a:lstStyle/>
          <a:p>
            <a:pPr algn="ctr"/>
            <a:r>
              <a:rPr lang="el-GR" sz="2000" i="1" dirty="0" smtClean="0">
                <a:solidFill>
                  <a:srgbClr val="17375E"/>
                </a:solidFill>
              </a:rPr>
              <a:t>Αθανάσιος Δ Πρωτογέρου / Αναπληρωτής Καθηγητής</a:t>
            </a:r>
            <a:endParaRPr lang="en-US" sz="2000" i="1" dirty="0">
              <a:solidFill>
                <a:srgbClr val="17375E"/>
              </a:solidFill>
            </a:endParaRPr>
          </a:p>
        </p:txBody>
      </p:sp>
    </p:spTree>
    <p:extLst>
      <p:ext uri="{BB962C8B-B14F-4D97-AF65-F5344CB8AC3E}">
        <p14:creationId xmlns:p14="http://schemas.microsoft.com/office/powerpoint/2010/main" val="18850327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1200328"/>
          </a:xfrm>
          <a:prstGeom prst="rect">
            <a:avLst/>
          </a:prstGeom>
          <a:noFill/>
        </p:spPr>
        <p:txBody>
          <a:bodyPr wrap="square" rtlCol="0">
            <a:spAutoFit/>
          </a:bodyPr>
          <a:lstStyle/>
          <a:p>
            <a:r>
              <a:rPr lang="el-GR" sz="2400" dirty="0" smtClean="0">
                <a:solidFill>
                  <a:schemeClr val="tx2">
                    <a:lumMod val="75000"/>
                  </a:schemeClr>
                </a:solidFill>
              </a:rPr>
              <a:t>Αρτηριακή υπέρταση / επείγουσα υπέρταση / κακοήθης υπέρταση </a:t>
            </a:r>
            <a:r>
              <a:rPr lang="en-US" sz="2400" dirty="0" smtClean="0">
                <a:solidFill>
                  <a:schemeClr val="tx2">
                    <a:lumMod val="75000"/>
                  </a:schemeClr>
                </a:solidFill>
              </a:rPr>
              <a:t>(malignant hypertension)  &amp; </a:t>
            </a:r>
            <a:r>
              <a:rPr lang="el-GR" sz="2400" dirty="0" smtClean="0">
                <a:solidFill>
                  <a:schemeClr val="tx2">
                    <a:lumMod val="75000"/>
                  </a:schemeClr>
                </a:solidFill>
              </a:rPr>
              <a:t>ταχέως εξελισσόμενη υπέρταση (</a:t>
            </a:r>
            <a:r>
              <a:rPr lang="en-US" sz="2400" dirty="0" smtClean="0">
                <a:solidFill>
                  <a:schemeClr val="tx2">
                    <a:lumMod val="75000"/>
                  </a:schemeClr>
                </a:solidFill>
              </a:rPr>
              <a:t>accelerated hypertension)</a:t>
            </a:r>
            <a:endParaRPr lang="el-GR" sz="2200" dirty="0" smtClean="0">
              <a:solidFill>
                <a:schemeClr val="tx2">
                  <a:lumMod val="75000"/>
                </a:schemeClr>
              </a:solidFill>
            </a:endParaRPr>
          </a:p>
        </p:txBody>
      </p:sp>
      <p:sp>
        <p:nvSpPr>
          <p:cNvPr id="2" name="TextBox 1"/>
          <p:cNvSpPr txBox="1"/>
          <p:nvPr/>
        </p:nvSpPr>
        <p:spPr>
          <a:xfrm>
            <a:off x="266700" y="2628900"/>
            <a:ext cx="8496300" cy="3785652"/>
          </a:xfrm>
          <a:prstGeom prst="rect">
            <a:avLst/>
          </a:prstGeom>
          <a:noFill/>
        </p:spPr>
        <p:txBody>
          <a:bodyPr wrap="square" rtlCol="0">
            <a:spAutoFit/>
          </a:bodyPr>
          <a:lstStyle/>
          <a:p>
            <a:pPr marL="285750" indent="-285750">
              <a:buFont typeface="Courier New"/>
              <a:buChar char="o"/>
            </a:pPr>
            <a:endParaRPr lang="el-GR" sz="2000" dirty="0">
              <a:solidFill>
                <a:srgbClr val="17375E"/>
              </a:solidFill>
            </a:endParaRPr>
          </a:p>
          <a:p>
            <a:pPr marL="285750" indent="-285750">
              <a:buFont typeface="Courier New"/>
              <a:buChar char="o"/>
            </a:pPr>
            <a:r>
              <a:rPr lang="el-GR" sz="2000" dirty="0" smtClean="0">
                <a:solidFill>
                  <a:srgbClr val="17375E"/>
                </a:solidFill>
              </a:rPr>
              <a:t>Υψηλή αρτηριακή πίεση (περίπου) &gt;180/120 </a:t>
            </a:r>
          </a:p>
          <a:p>
            <a:endParaRPr lang="el-GR" sz="2000" dirty="0" smtClean="0">
              <a:solidFill>
                <a:srgbClr val="17375E"/>
              </a:solidFill>
            </a:endParaRPr>
          </a:p>
          <a:p>
            <a:r>
              <a:rPr lang="el-GR" sz="2000" dirty="0" smtClean="0">
                <a:solidFill>
                  <a:srgbClr val="17375E"/>
                </a:solidFill>
              </a:rPr>
              <a:t>&amp; </a:t>
            </a:r>
          </a:p>
          <a:p>
            <a:pPr marL="285750" indent="-285750">
              <a:buFont typeface="Courier New"/>
              <a:buChar char="o"/>
            </a:pPr>
            <a:r>
              <a:rPr lang="el-GR" sz="2000" dirty="0">
                <a:solidFill>
                  <a:srgbClr val="17375E"/>
                </a:solidFill>
              </a:rPr>
              <a:t>Σ</a:t>
            </a:r>
            <a:r>
              <a:rPr lang="el-GR" sz="2000" dirty="0" smtClean="0">
                <a:solidFill>
                  <a:srgbClr val="17375E"/>
                </a:solidFill>
              </a:rPr>
              <a:t>υνύπαρξη </a:t>
            </a:r>
            <a:r>
              <a:rPr lang="el-GR" sz="2000" dirty="0">
                <a:solidFill>
                  <a:srgbClr val="17375E"/>
                </a:solidFill>
              </a:rPr>
              <a:t>(εμφάνιση) υπερτασικής αμφιβληστροειδοπάθειας σταδίου 4 (</a:t>
            </a:r>
            <a:r>
              <a:rPr lang="el-GR" sz="2000">
                <a:solidFill>
                  <a:srgbClr val="17375E"/>
                </a:solidFill>
              </a:rPr>
              <a:t>οίδημα </a:t>
            </a:r>
            <a:r>
              <a:rPr lang="el-GR" sz="2000" smtClean="0">
                <a:solidFill>
                  <a:srgbClr val="17375E"/>
                </a:solidFill>
              </a:rPr>
              <a:t>οπτικής </a:t>
            </a:r>
            <a:r>
              <a:rPr lang="el-GR" sz="2000" dirty="0">
                <a:solidFill>
                  <a:srgbClr val="17375E"/>
                </a:solidFill>
              </a:rPr>
              <a:t>θηλής) </a:t>
            </a:r>
            <a:r>
              <a:rPr lang="el-GR" sz="2000" dirty="0" smtClean="0">
                <a:solidFill>
                  <a:srgbClr val="17375E"/>
                </a:solidFill>
              </a:rPr>
              <a:t>- </a:t>
            </a:r>
            <a:r>
              <a:rPr lang="el-GR" sz="2000" dirty="0">
                <a:solidFill>
                  <a:srgbClr val="17375E"/>
                </a:solidFill>
              </a:rPr>
              <a:t>διαταραχή </a:t>
            </a:r>
            <a:r>
              <a:rPr lang="el-GR" sz="2000" dirty="0" smtClean="0">
                <a:solidFill>
                  <a:srgbClr val="17375E"/>
                </a:solidFill>
              </a:rPr>
              <a:t>όρασης: </a:t>
            </a:r>
            <a:r>
              <a:rPr lang="el-GR" sz="2000" dirty="0" smtClean="0">
                <a:solidFill>
                  <a:srgbClr val="800000"/>
                </a:solidFill>
              </a:rPr>
              <a:t>κακοήθης υπέρταση</a:t>
            </a:r>
          </a:p>
          <a:p>
            <a:pPr marL="285750" indent="-285750">
              <a:buFont typeface="Courier New"/>
              <a:buChar char="o"/>
            </a:pPr>
            <a:endParaRPr lang="el-GR" sz="2000" dirty="0">
              <a:solidFill>
                <a:srgbClr val="17375E"/>
              </a:solidFill>
            </a:endParaRPr>
          </a:p>
          <a:p>
            <a:r>
              <a:rPr lang="el-GR" sz="2000" dirty="0" smtClean="0">
                <a:solidFill>
                  <a:srgbClr val="17375E"/>
                </a:solidFill>
              </a:rPr>
              <a:t>ή</a:t>
            </a:r>
          </a:p>
          <a:p>
            <a:pPr marL="285750" indent="-285750">
              <a:buFont typeface="Courier New"/>
              <a:buChar char="o"/>
            </a:pPr>
            <a:r>
              <a:rPr lang="el-GR" sz="2000" dirty="0">
                <a:solidFill>
                  <a:srgbClr val="17375E"/>
                </a:solidFill>
              </a:rPr>
              <a:t>Συνύπαρξη (εμφάνιση) υπερτασικής αμφιβληστροειδοπάθειας σταδίου </a:t>
            </a:r>
            <a:r>
              <a:rPr lang="el-GR" sz="2000" dirty="0" smtClean="0">
                <a:solidFill>
                  <a:srgbClr val="17375E"/>
                </a:solidFill>
              </a:rPr>
              <a:t>3 - </a:t>
            </a:r>
            <a:r>
              <a:rPr lang="el-GR" sz="2000" dirty="0">
                <a:solidFill>
                  <a:srgbClr val="17375E"/>
                </a:solidFill>
              </a:rPr>
              <a:t>(αιμορραγίες &amp; εξιδρώματα</a:t>
            </a:r>
            <a:r>
              <a:rPr lang="el-GR" sz="2000" dirty="0" smtClean="0">
                <a:solidFill>
                  <a:srgbClr val="17375E"/>
                </a:solidFill>
              </a:rPr>
              <a:t>) διαταραχή όρασης: </a:t>
            </a:r>
            <a:r>
              <a:rPr lang="el-GR" sz="2000" dirty="0" smtClean="0">
                <a:solidFill>
                  <a:srgbClr val="800000"/>
                </a:solidFill>
              </a:rPr>
              <a:t>ταχέως εξελισσόμενη υπέρταση</a:t>
            </a:r>
          </a:p>
          <a:p>
            <a:endParaRPr lang="el-GR" sz="2000" dirty="0" smtClean="0">
              <a:solidFill>
                <a:srgbClr val="17375E"/>
              </a:solidFill>
            </a:endParaRPr>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7" name="Straight Connector 16"/>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8" name="Picture 17"/>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9" name="TextBox 18"/>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0" name="TextBox 19"/>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1665226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1200328"/>
          </a:xfrm>
          <a:prstGeom prst="rect">
            <a:avLst/>
          </a:prstGeom>
          <a:noFill/>
        </p:spPr>
        <p:txBody>
          <a:bodyPr wrap="square" rtlCol="0">
            <a:spAutoFit/>
          </a:bodyPr>
          <a:lstStyle/>
          <a:p>
            <a:r>
              <a:rPr lang="el-GR" sz="2400" dirty="0" smtClean="0">
                <a:solidFill>
                  <a:schemeClr val="tx2">
                    <a:lumMod val="75000"/>
                  </a:schemeClr>
                </a:solidFill>
              </a:rPr>
              <a:t>Αρτηριακή υπέρταση / επείγουσα υπέρταση / κακοήθης υπέρταση </a:t>
            </a:r>
            <a:r>
              <a:rPr lang="en-US" sz="2400" dirty="0" smtClean="0">
                <a:solidFill>
                  <a:schemeClr val="tx2">
                    <a:lumMod val="75000"/>
                  </a:schemeClr>
                </a:solidFill>
              </a:rPr>
              <a:t>(malignant hypertension)  &amp; </a:t>
            </a:r>
            <a:r>
              <a:rPr lang="el-GR" sz="2400" dirty="0" smtClean="0">
                <a:solidFill>
                  <a:schemeClr val="tx2">
                    <a:lumMod val="75000"/>
                  </a:schemeClr>
                </a:solidFill>
              </a:rPr>
              <a:t>ταχέως εξελισσόμενη υπέρταση (</a:t>
            </a:r>
            <a:r>
              <a:rPr lang="en-US" sz="2400" dirty="0" smtClean="0">
                <a:solidFill>
                  <a:schemeClr val="tx2">
                    <a:lumMod val="75000"/>
                  </a:schemeClr>
                </a:solidFill>
              </a:rPr>
              <a:t>accelerated hypertension)</a:t>
            </a:r>
            <a:endParaRPr lang="el-GR" sz="2200" dirty="0" smtClean="0">
              <a:solidFill>
                <a:schemeClr val="tx2">
                  <a:lumMod val="75000"/>
                </a:schemeClr>
              </a:solidFill>
            </a:endParaRPr>
          </a:p>
        </p:txBody>
      </p:sp>
      <p:sp>
        <p:nvSpPr>
          <p:cNvPr id="2" name="TextBox 1"/>
          <p:cNvSpPr txBox="1"/>
          <p:nvPr/>
        </p:nvSpPr>
        <p:spPr>
          <a:xfrm>
            <a:off x="266700" y="2628900"/>
            <a:ext cx="8496300" cy="2862322"/>
          </a:xfrm>
          <a:prstGeom prst="rect">
            <a:avLst/>
          </a:prstGeom>
          <a:noFill/>
        </p:spPr>
        <p:txBody>
          <a:bodyPr wrap="square" rtlCol="0">
            <a:spAutoFit/>
          </a:bodyPr>
          <a:lstStyle/>
          <a:p>
            <a:endParaRPr lang="en-US" sz="2000" dirty="0" smtClean="0">
              <a:solidFill>
                <a:srgbClr val="17375E"/>
              </a:solidFill>
            </a:endParaRPr>
          </a:p>
          <a:p>
            <a:pPr marL="342900" indent="-342900" algn="just">
              <a:buFont typeface="Courier New"/>
              <a:buChar char="o"/>
            </a:pPr>
            <a:r>
              <a:rPr lang="el-GR" sz="2000" dirty="0" smtClean="0">
                <a:solidFill>
                  <a:srgbClr val="17375E"/>
                </a:solidFill>
              </a:rPr>
              <a:t>Οι όροι κακοήθης υπέρταση και ταχέως εξελισσόμενη υπέρταση χρησιμοποιούνται όλο και αραιώτερα. </a:t>
            </a:r>
          </a:p>
          <a:p>
            <a:pPr algn="just"/>
            <a:endParaRPr lang="el-GR" sz="2000" dirty="0">
              <a:solidFill>
                <a:srgbClr val="17375E"/>
              </a:solidFill>
            </a:endParaRPr>
          </a:p>
          <a:p>
            <a:pPr marL="342900" indent="-342900" algn="just">
              <a:buFont typeface="Courier New"/>
              <a:buChar char="o"/>
            </a:pPr>
            <a:r>
              <a:rPr lang="el-GR" sz="2000" dirty="0" smtClean="0">
                <a:solidFill>
                  <a:srgbClr val="17375E"/>
                </a:solidFill>
              </a:rPr>
              <a:t>Συχνά χρησιμοποιείται ο όρος «</a:t>
            </a:r>
            <a:r>
              <a:rPr lang="en-US" sz="2000" dirty="0" smtClean="0">
                <a:solidFill>
                  <a:srgbClr val="17375E"/>
                </a:solidFill>
              </a:rPr>
              <a:t>Moderate to severe hypertensive retinopathy</a:t>
            </a:r>
            <a:r>
              <a:rPr lang="el-GR" sz="2000" dirty="0" smtClean="0">
                <a:solidFill>
                  <a:srgbClr val="17375E"/>
                </a:solidFill>
              </a:rPr>
              <a:t>»</a:t>
            </a:r>
          </a:p>
          <a:p>
            <a:pPr algn="just"/>
            <a:endParaRPr lang="el-GR" sz="2000" dirty="0">
              <a:solidFill>
                <a:srgbClr val="17375E"/>
              </a:solidFill>
            </a:endParaRPr>
          </a:p>
          <a:p>
            <a:pPr algn="just"/>
            <a:endParaRPr lang="el-GR" sz="2000" dirty="0" smtClean="0">
              <a:solidFill>
                <a:srgbClr val="17375E"/>
              </a:solidFill>
            </a:endParaRPr>
          </a:p>
          <a:p>
            <a:endParaRPr lang="el-GR" sz="2000" dirty="0" smtClean="0">
              <a:solidFill>
                <a:srgbClr val="17375E"/>
              </a:solidFill>
            </a:endParaRPr>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7" name="Straight Connector 16"/>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8" name="Picture 17"/>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9" name="TextBox 18"/>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0" name="TextBox 19"/>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13141280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Box 96"/>
          <p:cNvSpPr txBox="1">
            <a:spLocks noChangeArrowheads="1"/>
          </p:cNvSpPr>
          <p:nvPr/>
        </p:nvSpPr>
        <p:spPr bwMode="auto">
          <a:xfrm>
            <a:off x="4395362" y="1466549"/>
            <a:ext cx="4686300" cy="338138"/>
          </a:xfrm>
          <a:prstGeom prst="rect">
            <a:avLst/>
          </a:prstGeom>
          <a:solidFill>
            <a:schemeClr val="accent2">
              <a:lumMod val="50000"/>
            </a:schemeClr>
          </a:solidFill>
          <a:ln>
            <a:noFill/>
          </a:ln>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l-GR" sz="1600" dirty="0">
                <a:solidFill>
                  <a:schemeClr val="bg1"/>
                </a:solidFill>
                <a:cs typeface="Arial" charset="0"/>
              </a:rPr>
              <a:t>ΠΩΣ ΜΠΟΡΩ ΝΑ ΟΡΙΣΩ ΤΙ ΕΙΝΑΙ Η ΥΠΕΡΤΑΣΗ;</a:t>
            </a:r>
          </a:p>
        </p:txBody>
      </p:sp>
      <p:sp>
        <p:nvSpPr>
          <p:cNvPr id="109" name="TextBox 108"/>
          <p:cNvSpPr txBox="1"/>
          <p:nvPr/>
        </p:nvSpPr>
        <p:spPr>
          <a:xfrm>
            <a:off x="241465" y="1356153"/>
            <a:ext cx="8819109" cy="3570208"/>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ορισμός</a:t>
            </a:r>
            <a:endParaRPr lang="en-US" sz="2400" dirty="0" smtClean="0">
              <a:solidFill>
                <a:schemeClr val="tx2">
                  <a:lumMod val="75000"/>
                </a:schemeClr>
              </a:solidFill>
            </a:endParaRPr>
          </a:p>
          <a:p>
            <a:endParaRPr lang="en-US" sz="2400" dirty="0">
              <a:solidFill>
                <a:schemeClr val="tx2">
                  <a:lumMod val="75000"/>
                </a:schemeClr>
              </a:solidFill>
            </a:endParaRPr>
          </a:p>
          <a:p>
            <a:endParaRPr lang="en-US" sz="2400" dirty="0" smtClean="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Επιδημιολογικά δεδομένα παρατήρησης: </a:t>
            </a:r>
          </a:p>
          <a:p>
            <a:r>
              <a:rPr lang="el-GR" sz="2200" dirty="0">
                <a:solidFill>
                  <a:schemeClr val="tx2">
                    <a:lumMod val="75000"/>
                  </a:schemeClr>
                </a:solidFill>
              </a:rPr>
              <a:t> </a:t>
            </a:r>
            <a:r>
              <a:rPr lang="el-GR" sz="2200" dirty="0" smtClean="0">
                <a:solidFill>
                  <a:schemeClr val="tx2">
                    <a:lumMod val="75000"/>
                  </a:schemeClr>
                </a:solidFill>
              </a:rPr>
              <a:t>     κατανομή αρτηριακής πίεσης στο γενικό πληθυσ</a:t>
            </a:r>
            <a:r>
              <a:rPr lang="el-GR" sz="2200" dirty="0" smtClean="0">
                <a:solidFill>
                  <a:srgbClr val="17375E"/>
                </a:solidFill>
              </a:rPr>
              <a:t>μό</a:t>
            </a:r>
            <a:r>
              <a:rPr lang="el-GR" sz="2200" dirty="0">
                <a:solidFill>
                  <a:srgbClr val="953735"/>
                </a:solidFill>
              </a:rPr>
              <a:t> </a:t>
            </a:r>
            <a:endParaRPr lang="el-GR" sz="2200" dirty="0" smtClean="0">
              <a:solidFill>
                <a:srgbClr val="953735"/>
              </a:solidFill>
            </a:endParaRPr>
          </a:p>
          <a:p>
            <a:r>
              <a:rPr lang="el-GR" sz="2200" dirty="0">
                <a:solidFill>
                  <a:srgbClr val="953735"/>
                </a:solidFill>
              </a:rPr>
              <a:t> </a:t>
            </a:r>
            <a:r>
              <a:rPr lang="el-GR" sz="2200" dirty="0" smtClean="0">
                <a:solidFill>
                  <a:srgbClr val="953735"/>
                </a:solidFill>
              </a:rPr>
              <a:t>     </a:t>
            </a:r>
            <a:r>
              <a:rPr lang="en-US" sz="2200" dirty="0" smtClean="0">
                <a:solidFill>
                  <a:srgbClr val="953735"/>
                </a:solidFill>
              </a:rPr>
              <a:t>(epidemiological definition)</a:t>
            </a:r>
            <a:endParaRPr lang="el-GR" sz="2200" dirty="0" smtClean="0">
              <a:solidFill>
                <a:srgbClr val="953735"/>
              </a:solidFill>
            </a:endParaRPr>
          </a:p>
          <a:p>
            <a:pPr marL="342900" indent="-342900">
              <a:buFont typeface="Courier New"/>
              <a:buChar char="o"/>
            </a:pPr>
            <a:endParaRPr lang="el-GR" sz="2200" dirty="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Δεδομένα από </a:t>
            </a:r>
            <a:r>
              <a:rPr lang="el-GR" sz="2200">
                <a:solidFill>
                  <a:schemeClr val="tx2">
                    <a:lumMod val="75000"/>
                  </a:schemeClr>
                </a:solidFill>
              </a:rPr>
              <a:t>μ</a:t>
            </a:r>
            <a:r>
              <a:rPr lang="el-GR" sz="2200" smtClean="0">
                <a:solidFill>
                  <a:schemeClr val="tx2">
                    <a:lumMod val="75000"/>
                  </a:schemeClr>
                </a:solidFill>
              </a:rPr>
              <a:t>ελέτες παρέμβασης &amp; </a:t>
            </a:r>
            <a:r>
              <a:rPr lang="el-GR" sz="2200" dirty="0" smtClean="0">
                <a:solidFill>
                  <a:schemeClr val="tx2">
                    <a:lumMod val="75000"/>
                  </a:schemeClr>
                </a:solidFill>
              </a:rPr>
              <a:t>επιβίωσης: </a:t>
            </a:r>
          </a:p>
          <a:p>
            <a:r>
              <a:rPr lang="el-GR" sz="2200" dirty="0">
                <a:solidFill>
                  <a:schemeClr val="tx2">
                    <a:lumMod val="75000"/>
                  </a:schemeClr>
                </a:solidFill>
              </a:rPr>
              <a:t> </a:t>
            </a:r>
            <a:r>
              <a:rPr lang="el-GR" sz="2200" dirty="0" smtClean="0">
                <a:solidFill>
                  <a:schemeClr val="tx2">
                    <a:lumMod val="75000"/>
                  </a:schemeClr>
                </a:solidFill>
              </a:rPr>
              <a:t>    μείωση καρδιαγγειακού κινδύνου, σχέση «κόστους-   </a:t>
            </a:r>
          </a:p>
          <a:p>
            <a:r>
              <a:rPr lang="el-GR" sz="2200" dirty="0">
                <a:solidFill>
                  <a:schemeClr val="tx2">
                    <a:lumMod val="75000"/>
                  </a:schemeClr>
                </a:solidFill>
              </a:rPr>
              <a:t> </a:t>
            </a:r>
            <a:r>
              <a:rPr lang="el-GR" sz="2200" dirty="0" smtClean="0">
                <a:solidFill>
                  <a:schemeClr val="tx2">
                    <a:lumMod val="75000"/>
                  </a:schemeClr>
                </a:solidFill>
              </a:rPr>
              <a:t>    οφέλους» </a:t>
            </a:r>
            <a:r>
              <a:rPr lang="el-GR" sz="2200" dirty="0" smtClean="0">
                <a:solidFill>
                  <a:srgbClr val="953735"/>
                </a:solidFill>
              </a:rPr>
              <a:t>(</a:t>
            </a:r>
            <a:r>
              <a:rPr lang="en-US" sz="2200" dirty="0" smtClean="0">
                <a:solidFill>
                  <a:srgbClr val="953735"/>
                </a:solidFill>
              </a:rPr>
              <a:t>conceptual definition)</a:t>
            </a:r>
            <a:r>
              <a:rPr lang="el-GR" sz="2200" dirty="0" smtClean="0">
                <a:solidFill>
                  <a:schemeClr val="tx2">
                    <a:lumMod val="75000"/>
                  </a:schemeClr>
                </a:solidFill>
              </a:rPr>
              <a:t> </a:t>
            </a:r>
          </a:p>
        </p:txBody>
      </p:sp>
      <p:sp>
        <p:nvSpPr>
          <p:cNvPr id="110" name="TextBox 109"/>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1" name="Rectangle 10"/>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2" name="Straight Connector 11"/>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4" name="TextBox 13"/>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15" name="TextBox 14"/>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7894378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22062" y="2779663"/>
            <a:ext cx="4673600" cy="3311525"/>
            <a:chOff x="2122062" y="2779663"/>
            <a:chExt cx="4673600" cy="3311525"/>
          </a:xfrm>
        </p:grpSpPr>
        <p:sp>
          <p:nvSpPr>
            <p:cNvPr id="32772" name="Line 5"/>
            <p:cNvSpPr>
              <a:spLocks noChangeShapeType="1"/>
            </p:cNvSpPr>
            <p:nvPr/>
          </p:nvSpPr>
          <p:spPr bwMode="auto">
            <a:xfrm flipV="1">
              <a:off x="2193499" y="6011813"/>
              <a:ext cx="106363" cy="17463"/>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3" name="Line 6"/>
            <p:cNvSpPr>
              <a:spLocks noChangeShapeType="1"/>
            </p:cNvSpPr>
            <p:nvPr/>
          </p:nvSpPr>
          <p:spPr bwMode="auto">
            <a:xfrm>
              <a:off x="2299862" y="6011813"/>
              <a:ext cx="104775" cy="1588"/>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4" name="Line 7"/>
            <p:cNvSpPr>
              <a:spLocks noChangeShapeType="1"/>
            </p:cNvSpPr>
            <p:nvPr/>
          </p:nvSpPr>
          <p:spPr bwMode="auto">
            <a:xfrm flipV="1">
              <a:off x="2404637" y="5997526"/>
              <a:ext cx="106362" cy="14287"/>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5" name="Freeform 8"/>
            <p:cNvSpPr>
              <a:spLocks/>
            </p:cNvSpPr>
            <p:nvPr/>
          </p:nvSpPr>
          <p:spPr bwMode="auto">
            <a:xfrm>
              <a:off x="2510999" y="5981651"/>
              <a:ext cx="104775" cy="15875"/>
            </a:xfrm>
            <a:custGeom>
              <a:avLst/>
              <a:gdLst>
                <a:gd name="T0" fmla="*/ 0 w 74"/>
                <a:gd name="T1" fmla="*/ 2147483647 h 12"/>
                <a:gd name="T2" fmla="*/ 2147483647 w 74"/>
                <a:gd name="T3" fmla="*/ 2147483647 h 12"/>
                <a:gd name="T4" fmla="*/ 2147483647 w 74"/>
                <a:gd name="T5" fmla="*/ 0 h 12"/>
                <a:gd name="T6" fmla="*/ 0 60000 65536"/>
                <a:gd name="T7" fmla="*/ 0 60000 65536"/>
                <a:gd name="T8" fmla="*/ 0 60000 65536"/>
                <a:gd name="T9" fmla="*/ 0 w 74"/>
                <a:gd name="T10" fmla="*/ 0 h 12"/>
                <a:gd name="T11" fmla="*/ 74 w 74"/>
                <a:gd name="T12" fmla="*/ 12 h 12"/>
              </a:gdLst>
              <a:ahLst/>
              <a:cxnLst>
                <a:cxn ang="T6">
                  <a:pos x="T0" y="T1"/>
                </a:cxn>
                <a:cxn ang="T7">
                  <a:pos x="T2" y="T3"/>
                </a:cxn>
                <a:cxn ang="T8">
                  <a:pos x="T4" y="T5"/>
                </a:cxn>
              </a:cxnLst>
              <a:rect l="T9" t="T10" r="T11" b="T12"/>
              <a:pathLst>
                <a:path w="74" h="12">
                  <a:moveTo>
                    <a:pt x="0" y="12"/>
                  </a:moveTo>
                  <a:lnTo>
                    <a:pt x="37" y="12"/>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76" name="Freeform 9"/>
            <p:cNvSpPr>
              <a:spLocks/>
            </p:cNvSpPr>
            <p:nvPr/>
          </p:nvSpPr>
          <p:spPr bwMode="auto">
            <a:xfrm>
              <a:off x="2615774" y="5932438"/>
              <a:ext cx="88900" cy="49213"/>
            </a:xfrm>
            <a:custGeom>
              <a:avLst/>
              <a:gdLst>
                <a:gd name="T0" fmla="*/ 0 w 62"/>
                <a:gd name="T1" fmla="*/ 2147483647 h 35"/>
                <a:gd name="T2" fmla="*/ 2147483647 w 62"/>
                <a:gd name="T3" fmla="*/ 2147483647 h 35"/>
                <a:gd name="T4" fmla="*/ 2147483647 w 62"/>
                <a:gd name="T5" fmla="*/ 0 h 35"/>
                <a:gd name="T6" fmla="*/ 0 60000 65536"/>
                <a:gd name="T7" fmla="*/ 0 60000 65536"/>
                <a:gd name="T8" fmla="*/ 0 60000 65536"/>
                <a:gd name="T9" fmla="*/ 0 w 62"/>
                <a:gd name="T10" fmla="*/ 0 h 35"/>
                <a:gd name="T11" fmla="*/ 62 w 62"/>
                <a:gd name="T12" fmla="*/ 35 h 35"/>
              </a:gdLst>
              <a:ahLst/>
              <a:cxnLst>
                <a:cxn ang="T6">
                  <a:pos x="T0" y="T1"/>
                </a:cxn>
                <a:cxn ang="T7">
                  <a:pos x="T2" y="T3"/>
                </a:cxn>
                <a:cxn ang="T8">
                  <a:pos x="T4" y="T5"/>
                </a:cxn>
              </a:cxnLst>
              <a:rect l="T9" t="T10" r="T11" b="T12"/>
              <a:pathLst>
                <a:path w="62" h="35">
                  <a:moveTo>
                    <a:pt x="0" y="35"/>
                  </a:moveTo>
                  <a:lnTo>
                    <a:pt x="25" y="24"/>
                  </a:lnTo>
                  <a:lnTo>
                    <a:pt x="62"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77" name="Freeform 10"/>
            <p:cNvSpPr>
              <a:spLocks/>
            </p:cNvSpPr>
            <p:nvPr/>
          </p:nvSpPr>
          <p:spPr bwMode="auto">
            <a:xfrm>
              <a:off x="2704674" y="5886401"/>
              <a:ext cx="104775" cy="46037"/>
            </a:xfrm>
            <a:custGeom>
              <a:avLst/>
              <a:gdLst>
                <a:gd name="T0" fmla="*/ 0 w 74"/>
                <a:gd name="T1" fmla="*/ 2147483647 h 34"/>
                <a:gd name="T2" fmla="*/ 2147483647 w 74"/>
                <a:gd name="T3" fmla="*/ 2147483647 h 34"/>
                <a:gd name="T4" fmla="*/ 2147483647 w 74"/>
                <a:gd name="T5" fmla="*/ 0 h 34"/>
                <a:gd name="T6" fmla="*/ 0 60000 65536"/>
                <a:gd name="T7" fmla="*/ 0 60000 65536"/>
                <a:gd name="T8" fmla="*/ 0 60000 65536"/>
                <a:gd name="T9" fmla="*/ 0 w 74"/>
                <a:gd name="T10" fmla="*/ 0 h 34"/>
                <a:gd name="T11" fmla="*/ 74 w 74"/>
                <a:gd name="T12" fmla="*/ 34 h 34"/>
              </a:gdLst>
              <a:ahLst/>
              <a:cxnLst>
                <a:cxn ang="T6">
                  <a:pos x="T0" y="T1"/>
                </a:cxn>
                <a:cxn ang="T7">
                  <a:pos x="T2" y="T3"/>
                </a:cxn>
                <a:cxn ang="T8">
                  <a:pos x="T4" y="T5"/>
                </a:cxn>
              </a:cxnLst>
              <a:rect l="T9" t="T10" r="T11" b="T12"/>
              <a:pathLst>
                <a:path w="74" h="34">
                  <a:moveTo>
                    <a:pt x="0" y="34"/>
                  </a:moveTo>
                  <a:lnTo>
                    <a:pt x="37" y="23"/>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78" name="Freeform 11"/>
            <p:cNvSpPr>
              <a:spLocks/>
            </p:cNvSpPr>
            <p:nvPr/>
          </p:nvSpPr>
          <p:spPr bwMode="auto">
            <a:xfrm>
              <a:off x="2809449" y="5791151"/>
              <a:ext cx="106363" cy="95250"/>
            </a:xfrm>
            <a:custGeom>
              <a:avLst/>
              <a:gdLst>
                <a:gd name="T0" fmla="*/ 0 w 74"/>
                <a:gd name="T1" fmla="*/ 2147483647 h 70"/>
                <a:gd name="T2" fmla="*/ 2147483647 w 74"/>
                <a:gd name="T3" fmla="*/ 2147483647 h 70"/>
                <a:gd name="T4" fmla="*/ 2147483647 w 74"/>
                <a:gd name="T5" fmla="*/ 0 h 70"/>
                <a:gd name="T6" fmla="*/ 0 60000 65536"/>
                <a:gd name="T7" fmla="*/ 0 60000 65536"/>
                <a:gd name="T8" fmla="*/ 0 60000 65536"/>
                <a:gd name="T9" fmla="*/ 0 w 74"/>
                <a:gd name="T10" fmla="*/ 0 h 70"/>
                <a:gd name="T11" fmla="*/ 74 w 74"/>
                <a:gd name="T12" fmla="*/ 70 h 70"/>
              </a:gdLst>
              <a:ahLst/>
              <a:cxnLst>
                <a:cxn ang="T6">
                  <a:pos x="T0" y="T1"/>
                </a:cxn>
                <a:cxn ang="T7">
                  <a:pos x="T2" y="T3"/>
                </a:cxn>
                <a:cxn ang="T8">
                  <a:pos x="T4" y="T5"/>
                </a:cxn>
              </a:cxnLst>
              <a:rect l="T9" t="T10" r="T11" b="T12"/>
              <a:pathLst>
                <a:path w="74" h="70">
                  <a:moveTo>
                    <a:pt x="0" y="70"/>
                  </a:moveTo>
                  <a:lnTo>
                    <a:pt x="37" y="35"/>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79" name="Freeform 12"/>
            <p:cNvSpPr>
              <a:spLocks/>
            </p:cNvSpPr>
            <p:nvPr/>
          </p:nvSpPr>
          <p:spPr bwMode="auto">
            <a:xfrm>
              <a:off x="2915812" y="5680026"/>
              <a:ext cx="104775" cy="111125"/>
            </a:xfrm>
            <a:custGeom>
              <a:avLst/>
              <a:gdLst>
                <a:gd name="T0" fmla="*/ 0 w 74"/>
                <a:gd name="T1" fmla="*/ 2147483647 h 81"/>
                <a:gd name="T2" fmla="*/ 2147483647 w 74"/>
                <a:gd name="T3" fmla="*/ 2147483647 h 81"/>
                <a:gd name="T4" fmla="*/ 2147483647 w 74"/>
                <a:gd name="T5" fmla="*/ 0 h 81"/>
                <a:gd name="T6" fmla="*/ 0 60000 65536"/>
                <a:gd name="T7" fmla="*/ 0 60000 65536"/>
                <a:gd name="T8" fmla="*/ 0 60000 65536"/>
                <a:gd name="T9" fmla="*/ 0 w 74"/>
                <a:gd name="T10" fmla="*/ 0 h 81"/>
                <a:gd name="T11" fmla="*/ 74 w 74"/>
                <a:gd name="T12" fmla="*/ 81 h 81"/>
              </a:gdLst>
              <a:ahLst/>
              <a:cxnLst>
                <a:cxn ang="T6">
                  <a:pos x="T0" y="T1"/>
                </a:cxn>
                <a:cxn ang="T7">
                  <a:pos x="T2" y="T3"/>
                </a:cxn>
                <a:cxn ang="T8">
                  <a:pos x="T4" y="T5"/>
                </a:cxn>
              </a:cxnLst>
              <a:rect l="T9" t="T10" r="T11" b="T12"/>
              <a:pathLst>
                <a:path w="74" h="81">
                  <a:moveTo>
                    <a:pt x="0" y="81"/>
                  </a:moveTo>
                  <a:lnTo>
                    <a:pt x="37" y="46"/>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80" name="Freeform 13"/>
            <p:cNvSpPr>
              <a:spLocks/>
            </p:cNvSpPr>
            <p:nvPr/>
          </p:nvSpPr>
          <p:spPr bwMode="auto">
            <a:xfrm>
              <a:off x="3020587" y="5505401"/>
              <a:ext cx="106362" cy="174625"/>
            </a:xfrm>
            <a:custGeom>
              <a:avLst/>
              <a:gdLst>
                <a:gd name="T0" fmla="*/ 0 w 74"/>
                <a:gd name="T1" fmla="*/ 2147483647 h 128"/>
                <a:gd name="T2" fmla="*/ 2147483647 w 74"/>
                <a:gd name="T3" fmla="*/ 2147483647 h 128"/>
                <a:gd name="T4" fmla="*/ 2147483647 w 74"/>
                <a:gd name="T5" fmla="*/ 0 h 128"/>
                <a:gd name="T6" fmla="*/ 0 60000 65536"/>
                <a:gd name="T7" fmla="*/ 0 60000 65536"/>
                <a:gd name="T8" fmla="*/ 0 60000 65536"/>
                <a:gd name="T9" fmla="*/ 0 w 74"/>
                <a:gd name="T10" fmla="*/ 0 h 128"/>
                <a:gd name="T11" fmla="*/ 74 w 74"/>
                <a:gd name="T12" fmla="*/ 128 h 128"/>
              </a:gdLst>
              <a:ahLst/>
              <a:cxnLst>
                <a:cxn ang="T6">
                  <a:pos x="T0" y="T1"/>
                </a:cxn>
                <a:cxn ang="T7">
                  <a:pos x="T2" y="T3"/>
                </a:cxn>
                <a:cxn ang="T8">
                  <a:pos x="T4" y="T5"/>
                </a:cxn>
              </a:cxnLst>
              <a:rect l="T9" t="T10" r="T11" b="T12"/>
              <a:pathLst>
                <a:path w="74" h="128">
                  <a:moveTo>
                    <a:pt x="0" y="128"/>
                  </a:moveTo>
                  <a:lnTo>
                    <a:pt x="37" y="70"/>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81" name="Freeform 14"/>
            <p:cNvSpPr>
              <a:spLocks/>
            </p:cNvSpPr>
            <p:nvPr/>
          </p:nvSpPr>
          <p:spPr bwMode="auto">
            <a:xfrm>
              <a:off x="3126949" y="5299026"/>
              <a:ext cx="104775" cy="206375"/>
            </a:xfrm>
            <a:custGeom>
              <a:avLst/>
              <a:gdLst>
                <a:gd name="T0" fmla="*/ 0 w 74"/>
                <a:gd name="T1" fmla="*/ 2147483647 h 151"/>
                <a:gd name="T2" fmla="*/ 2147483647 w 74"/>
                <a:gd name="T3" fmla="*/ 2147483647 h 151"/>
                <a:gd name="T4" fmla="*/ 2147483647 w 74"/>
                <a:gd name="T5" fmla="*/ 0 h 151"/>
                <a:gd name="T6" fmla="*/ 0 60000 65536"/>
                <a:gd name="T7" fmla="*/ 0 60000 65536"/>
                <a:gd name="T8" fmla="*/ 0 60000 65536"/>
                <a:gd name="T9" fmla="*/ 0 w 74"/>
                <a:gd name="T10" fmla="*/ 0 h 151"/>
                <a:gd name="T11" fmla="*/ 74 w 74"/>
                <a:gd name="T12" fmla="*/ 151 h 151"/>
              </a:gdLst>
              <a:ahLst/>
              <a:cxnLst>
                <a:cxn ang="T6">
                  <a:pos x="T0" y="T1"/>
                </a:cxn>
                <a:cxn ang="T7">
                  <a:pos x="T2" y="T3"/>
                </a:cxn>
                <a:cxn ang="T8">
                  <a:pos x="T4" y="T5"/>
                </a:cxn>
              </a:cxnLst>
              <a:rect l="T9" t="T10" r="T11" b="T12"/>
              <a:pathLst>
                <a:path w="74" h="151">
                  <a:moveTo>
                    <a:pt x="0" y="151"/>
                  </a:moveTo>
                  <a:lnTo>
                    <a:pt x="37" y="82"/>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82" name="Freeform 15"/>
            <p:cNvSpPr>
              <a:spLocks/>
            </p:cNvSpPr>
            <p:nvPr/>
          </p:nvSpPr>
          <p:spPr bwMode="auto">
            <a:xfrm>
              <a:off x="3231724" y="5029151"/>
              <a:ext cx="88900" cy="269875"/>
            </a:xfrm>
            <a:custGeom>
              <a:avLst/>
              <a:gdLst>
                <a:gd name="T0" fmla="*/ 0 w 62"/>
                <a:gd name="T1" fmla="*/ 2147483647 h 197"/>
                <a:gd name="T2" fmla="*/ 2147483647 w 62"/>
                <a:gd name="T3" fmla="*/ 2147483647 h 197"/>
                <a:gd name="T4" fmla="*/ 2147483647 w 62"/>
                <a:gd name="T5" fmla="*/ 0 h 197"/>
                <a:gd name="T6" fmla="*/ 0 60000 65536"/>
                <a:gd name="T7" fmla="*/ 0 60000 65536"/>
                <a:gd name="T8" fmla="*/ 0 60000 65536"/>
                <a:gd name="T9" fmla="*/ 0 w 62"/>
                <a:gd name="T10" fmla="*/ 0 h 197"/>
                <a:gd name="T11" fmla="*/ 62 w 62"/>
                <a:gd name="T12" fmla="*/ 197 h 197"/>
              </a:gdLst>
              <a:ahLst/>
              <a:cxnLst>
                <a:cxn ang="T6">
                  <a:pos x="T0" y="T1"/>
                </a:cxn>
                <a:cxn ang="T7">
                  <a:pos x="T2" y="T3"/>
                </a:cxn>
                <a:cxn ang="T8">
                  <a:pos x="T4" y="T5"/>
                </a:cxn>
              </a:cxnLst>
              <a:rect l="T9" t="T10" r="T11" b="T12"/>
              <a:pathLst>
                <a:path w="62" h="197">
                  <a:moveTo>
                    <a:pt x="0" y="197"/>
                  </a:moveTo>
                  <a:lnTo>
                    <a:pt x="25" y="105"/>
                  </a:lnTo>
                  <a:lnTo>
                    <a:pt x="62"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83" name="Freeform 16"/>
            <p:cNvSpPr>
              <a:spLocks/>
            </p:cNvSpPr>
            <p:nvPr/>
          </p:nvSpPr>
          <p:spPr bwMode="auto">
            <a:xfrm>
              <a:off x="3320624" y="4713238"/>
              <a:ext cx="104775" cy="315913"/>
            </a:xfrm>
            <a:custGeom>
              <a:avLst/>
              <a:gdLst>
                <a:gd name="T0" fmla="*/ 0 w 74"/>
                <a:gd name="T1" fmla="*/ 2147483647 h 232"/>
                <a:gd name="T2" fmla="*/ 2147483647 w 74"/>
                <a:gd name="T3" fmla="*/ 2147483647 h 232"/>
                <a:gd name="T4" fmla="*/ 2147483647 w 74"/>
                <a:gd name="T5" fmla="*/ 0 h 232"/>
                <a:gd name="T6" fmla="*/ 0 60000 65536"/>
                <a:gd name="T7" fmla="*/ 0 60000 65536"/>
                <a:gd name="T8" fmla="*/ 0 60000 65536"/>
                <a:gd name="T9" fmla="*/ 0 w 74"/>
                <a:gd name="T10" fmla="*/ 0 h 232"/>
                <a:gd name="T11" fmla="*/ 74 w 74"/>
                <a:gd name="T12" fmla="*/ 232 h 232"/>
              </a:gdLst>
              <a:ahLst/>
              <a:cxnLst>
                <a:cxn ang="T6">
                  <a:pos x="T0" y="T1"/>
                </a:cxn>
                <a:cxn ang="T7">
                  <a:pos x="T2" y="T3"/>
                </a:cxn>
                <a:cxn ang="T8">
                  <a:pos x="T4" y="T5"/>
                </a:cxn>
              </a:cxnLst>
              <a:rect l="T9" t="T10" r="T11" b="T12"/>
              <a:pathLst>
                <a:path w="74" h="232">
                  <a:moveTo>
                    <a:pt x="0" y="232"/>
                  </a:moveTo>
                  <a:lnTo>
                    <a:pt x="37" y="116"/>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84" name="Line 17"/>
            <p:cNvSpPr>
              <a:spLocks noChangeShapeType="1"/>
            </p:cNvSpPr>
            <p:nvPr/>
          </p:nvSpPr>
          <p:spPr bwMode="auto">
            <a:xfrm flipV="1">
              <a:off x="3425399" y="4363988"/>
              <a:ext cx="106363" cy="349250"/>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5" name="Line 18"/>
            <p:cNvSpPr>
              <a:spLocks noChangeShapeType="1"/>
            </p:cNvSpPr>
            <p:nvPr/>
          </p:nvSpPr>
          <p:spPr bwMode="auto">
            <a:xfrm flipV="1">
              <a:off x="3531762" y="3998863"/>
              <a:ext cx="106362" cy="365125"/>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6" name="Freeform 19"/>
            <p:cNvSpPr>
              <a:spLocks/>
            </p:cNvSpPr>
            <p:nvPr/>
          </p:nvSpPr>
          <p:spPr bwMode="auto">
            <a:xfrm>
              <a:off x="3638124" y="3635326"/>
              <a:ext cx="106363" cy="363537"/>
            </a:xfrm>
            <a:custGeom>
              <a:avLst/>
              <a:gdLst>
                <a:gd name="T0" fmla="*/ 0 w 74"/>
                <a:gd name="T1" fmla="*/ 2147483647 h 266"/>
                <a:gd name="T2" fmla="*/ 2147483647 w 74"/>
                <a:gd name="T3" fmla="*/ 2147483647 h 266"/>
                <a:gd name="T4" fmla="*/ 2147483647 w 74"/>
                <a:gd name="T5" fmla="*/ 0 h 266"/>
                <a:gd name="T6" fmla="*/ 0 60000 65536"/>
                <a:gd name="T7" fmla="*/ 0 60000 65536"/>
                <a:gd name="T8" fmla="*/ 0 60000 65536"/>
                <a:gd name="T9" fmla="*/ 0 w 74"/>
                <a:gd name="T10" fmla="*/ 0 h 266"/>
                <a:gd name="T11" fmla="*/ 74 w 74"/>
                <a:gd name="T12" fmla="*/ 266 h 266"/>
              </a:gdLst>
              <a:ahLst/>
              <a:cxnLst>
                <a:cxn ang="T6">
                  <a:pos x="T0" y="T1"/>
                </a:cxn>
                <a:cxn ang="T7">
                  <a:pos x="T2" y="T3"/>
                </a:cxn>
                <a:cxn ang="T8">
                  <a:pos x="T4" y="T5"/>
                </a:cxn>
              </a:cxnLst>
              <a:rect l="T9" t="T10" r="T11" b="T12"/>
              <a:pathLst>
                <a:path w="74" h="266">
                  <a:moveTo>
                    <a:pt x="0" y="266"/>
                  </a:moveTo>
                  <a:lnTo>
                    <a:pt x="37" y="127"/>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87" name="Freeform 20"/>
            <p:cNvSpPr>
              <a:spLocks/>
            </p:cNvSpPr>
            <p:nvPr/>
          </p:nvSpPr>
          <p:spPr bwMode="auto">
            <a:xfrm>
              <a:off x="3744487" y="3319413"/>
              <a:ext cx="104775" cy="315913"/>
            </a:xfrm>
            <a:custGeom>
              <a:avLst/>
              <a:gdLst>
                <a:gd name="T0" fmla="*/ 0 w 74"/>
                <a:gd name="T1" fmla="*/ 2147483647 h 232"/>
                <a:gd name="T2" fmla="*/ 2147483647 w 74"/>
                <a:gd name="T3" fmla="*/ 2147483647 h 232"/>
                <a:gd name="T4" fmla="*/ 2147483647 w 74"/>
                <a:gd name="T5" fmla="*/ 0 h 232"/>
                <a:gd name="T6" fmla="*/ 0 60000 65536"/>
                <a:gd name="T7" fmla="*/ 0 60000 65536"/>
                <a:gd name="T8" fmla="*/ 0 60000 65536"/>
                <a:gd name="T9" fmla="*/ 0 w 74"/>
                <a:gd name="T10" fmla="*/ 0 h 232"/>
                <a:gd name="T11" fmla="*/ 74 w 74"/>
                <a:gd name="T12" fmla="*/ 232 h 232"/>
              </a:gdLst>
              <a:ahLst/>
              <a:cxnLst>
                <a:cxn ang="T6">
                  <a:pos x="T0" y="T1"/>
                </a:cxn>
                <a:cxn ang="T7">
                  <a:pos x="T2" y="T3"/>
                </a:cxn>
                <a:cxn ang="T8">
                  <a:pos x="T4" y="T5"/>
                </a:cxn>
              </a:cxnLst>
              <a:rect l="T9" t="T10" r="T11" b="T12"/>
              <a:pathLst>
                <a:path w="74" h="232">
                  <a:moveTo>
                    <a:pt x="0" y="232"/>
                  </a:moveTo>
                  <a:lnTo>
                    <a:pt x="37" y="116"/>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88" name="Freeform 21"/>
            <p:cNvSpPr>
              <a:spLocks/>
            </p:cNvSpPr>
            <p:nvPr/>
          </p:nvSpPr>
          <p:spPr bwMode="auto">
            <a:xfrm>
              <a:off x="3849262" y="3065413"/>
              <a:ext cx="88900" cy="254000"/>
            </a:xfrm>
            <a:custGeom>
              <a:avLst/>
              <a:gdLst>
                <a:gd name="T0" fmla="*/ 0 w 62"/>
                <a:gd name="T1" fmla="*/ 2147483647 h 186"/>
                <a:gd name="T2" fmla="*/ 2147483647 w 62"/>
                <a:gd name="T3" fmla="*/ 2147483647 h 186"/>
                <a:gd name="T4" fmla="*/ 2147483647 w 62"/>
                <a:gd name="T5" fmla="*/ 0 h 186"/>
                <a:gd name="T6" fmla="*/ 0 60000 65536"/>
                <a:gd name="T7" fmla="*/ 0 60000 65536"/>
                <a:gd name="T8" fmla="*/ 0 60000 65536"/>
                <a:gd name="T9" fmla="*/ 0 w 62"/>
                <a:gd name="T10" fmla="*/ 0 h 186"/>
                <a:gd name="T11" fmla="*/ 62 w 62"/>
                <a:gd name="T12" fmla="*/ 186 h 186"/>
              </a:gdLst>
              <a:ahLst/>
              <a:cxnLst>
                <a:cxn ang="T6">
                  <a:pos x="T0" y="T1"/>
                </a:cxn>
                <a:cxn ang="T7">
                  <a:pos x="T2" y="T3"/>
                </a:cxn>
                <a:cxn ang="T8">
                  <a:pos x="T4" y="T5"/>
                </a:cxn>
              </a:cxnLst>
              <a:rect l="T9" t="T10" r="T11" b="T12"/>
              <a:pathLst>
                <a:path w="62" h="186">
                  <a:moveTo>
                    <a:pt x="0" y="186"/>
                  </a:moveTo>
                  <a:lnTo>
                    <a:pt x="25" y="81"/>
                  </a:lnTo>
                  <a:lnTo>
                    <a:pt x="62"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89" name="Freeform 22"/>
            <p:cNvSpPr>
              <a:spLocks/>
            </p:cNvSpPr>
            <p:nvPr/>
          </p:nvSpPr>
          <p:spPr bwMode="auto">
            <a:xfrm>
              <a:off x="3938162" y="2889201"/>
              <a:ext cx="104775" cy="176212"/>
            </a:xfrm>
            <a:custGeom>
              <a:avLst/>
              <a:gdLst>
                <a:gd name="T0" fmla="*/ 0 w 74"/>
                <a:gd name="T1" fmla="*/ 2147483647 h 128"/>
                <a:gd name="T2" fmla="*/ 2147483647 w 74"/>
                <a:gd name="T3" fmla="*/ 2147483647 h 128"/>
                <a:gd name="T4" fmla="*/ 2147483647 w 74"/>
                <a:gd name="T5" fmla="*/ 0 h 128"/>
                <a:gd name="T6" fmla="*/ 0 60000 65536"/>
                <a:gd name="T7" fmla="*/ 0 60000 65536"/>
                <a:gd name="T8" fmla="*/ 0 60000 65536"/>
                <a:gd name="T9" fmla="*/ 0 w 74"/>
                <a:gd name="T10" fmla="*/ 0 h 128"/>
                <a:gd name="T11" fmla="*/ 74 w 74"/>
                <a:gd name="T12" fmla="*/ 128 h 128"/>
              </a:gdLst>
              <a:ahLst/>
              <a:cxnLst>
                <a:cxn ang="T6">
                  <a:pos x="T0" y="T1"/>
                </a:cxn>
                <a:cxn ang="T7">
                  <a:pos x="T2" y="T3"/>
                </a:cxn>
                <a:cxn ang="T8">
                  <a:pos x="T4" y="T5"/>
                </a:cxn>
              </a:cxnLst>
              <a:rect l="T9" t="T10" r="T11" b="T12"/>
              <a:pathLst>
                <a:path w="74" h="128">
                  <a:moveTo>
                    <a:pt x="0" y="128"/>
                  </a:moveTo>
                  <a:lnTo>
                    <a:pt x="37" y="58"/>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90" name="Freeform 23"/>
            <p:cNvSpPr>
              <a:spLocks/>
            </p:cNvSpPr>
            <p:nvPr/>
          </p:nvSpPr>
          <p:spPr bwMode="auto">
            <a:xfrm>
              <a:off x="4042937" y="2843163"/>
              <a:ext cx="106362" cy="46038"/>
            </a:xfrm>
            <a:custGeom>
              <a:avLst/>
              <a:gdLst>
                <a:gd name="T0" fmla="*/ 0 w 74"/>
                <a:gd name="T1" fmla="*/ 2147483647 h 34"/>
                <a:gd name="T2" fmla="*/ 2147483647 w 74"/>
                <a:gd name="T3" fmla="*/ 2147483647 h 34"/>
                <a:gd name="T4" fmla="*/ 2147483647 w 74"/>
                <a:gd name="T5" fmla="*/ 0 h 34"/>
                <a:gd name="T6" fmla="*/ 0 60000 65536"/>
                <a:gd name="T7" fmla="*/ 0 60000 65536"/>
                <a:gd name="T8" fmla="*/ 0 60000 65536"/>
                <a:gd name="T9" fmla="*/ 0 w 74"/>
                <a:gd name="T10" fmla="*/ 0 h 34"/>
                <a:gd name="T11" fmla="*/ 74 w 74"/>
                <a:gd name="T12" fmla="*/ 34 h 34"/>
              </a:gdLst>
              <a:ahLst/>
              <a:cxnLst>
                <a:cxn ang="T6">
                  <a:pos x="T0" y="T1"/>
                </a:cxn>
                <a:cxn ang="T7">
                  <a:pos x="T2" y="T3"/>
                </a:cxn>
                <a:cxn ang="T8">
                  <a:pos x="T4" y="T5"/>
                </a:cxn>
              </a:cxnLst>
              <a:rect l="T9" t="T10" r="T11" b="T12"/>
              <a:pathLst>
                <a:path w="74" h="34">
                  <a:moveTo>
                    <a:pt x="0" y="34"/>
                  </a:moveTo>
                  <a:lnTo>
                    <a:pt x="37" y="11"/>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91" name="Freeform 24"/>
            <p:cNvSpPr>
              <a:spLocks/>
            </p:cNvSpPr>
            <p:nvPr/>
          </p:nvSpPr>
          <p:spPr bwMode="auto">
            <a:xfrm>
              <a:off x="4149299" y="2843163"/>
              <a:ext cx="104775" cy="46038"/>
            </a:xfrm>
            <a:custGeom>
              <a:avLst/>
              <a:gdLst>
                <a:gd name="T0" fmla="*/ 0 w 74"/>
                <a:gd name="T1" fmla="*/ 0 h 34"/>
                <a:gd name="T2" fmla="*/ 2147483647 w 74"/>
                <a:gd name="T3" fmla="*/ 2147483647 h 34"/>
                <a:gd name="T4" fmla="*/ 2147483647 w 74"/>
                <a:gd name="T5" fmla="*/ 2147483647 h 34"/>
                <a:gd name="T6" fmla="*/ 0 60000 65536"/>
                <a:gd name="T7" fmla="*/ 0 60000 65536"/>
                <a:gd name="T8" fmla="*/ 0 60000 65536"/>
                <a:gd name="T9" fmla="*/ 0 w 74"/>
                <a:gd name="T10" fmla="*/ 0 h 34"/>
                <a:gd name="T11" fmla="*/ 74 w 74"/>
                <a:gd name="T12" fmla="*/ 34 h 34"/>
              </a:gdLst>
              <a:ahLst/>
              <a:cxnLst>
                <a:cxn ang="T6">
                  <a:pos x="T0" y="T1"/>
                </a:cxn>
                <a:cxn ang="T7">
                  <a:pos x="T2" y="T3"/>
                </a:cxn>
                <a:cxn ang="T8">
                  <a:pos x="T4" y="T5"/>
                </a:cxn>
              </a:cxnLst>
              <a:rect l="T9" t="T10" r="T11" b="T12"/>
              <a:pathLst>
                <a:path w="74" h="34">
                  <a:moveTo>
                    <a:pt x="0" y="0"/>
                  </a:moveTo>
                  <a:lnTo>
                    <a:pt x="37" y="11"/>
                  </a:lnTo>
                  <a:lnTo>
                    <a:pt x="74" y="34"/>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92" name="Freeform 25"/>
            <p:cNvSpPr>
              <a:spLocks/>
            </p:cNvSpPr>
            <p:nvPr/>
          </p:nvSpPr>
          <p:spPr bwMode="auto">
            <a:xfrm>
              <a:off x="4254074" y="2889201"/>
              <a:ext cx="104775" cy="176212"/>
            </a:xfrm>
            <a:custGeom>
              <a:avLst/>
              <a:gdLst>
                <a:gd name="T0" fmla="*/ 0 w 74"/>
                <a:gd name="T1" fmla="*/ 0 h 128"/>
                <a:gd name="T2" fmla="*/ 2147483647 w 74"/>
                <a:gd name="T3" fmla="*/ 2147483647 h 128"/>
                <a:gd name="T4" fmla="*/ 2147483647 w 74"/>
                <a:gd name="T5" fmla="*/ 2147483647 h 128"/>
                <a:gd name="T6" fmla="*/ 0 60000 65536"/>
                <a:gd name="T7" fmla="*/ 0 60000 65536"/>
                <a:gd name="T8" fmla="*/ 0 60000 65536"/>
                <a:gd name="T9" fmla="*/ 0 w 74"/>
                <a:gd name="T10" fmla="*/ 0 h 128"/>
                <a:gd name="T11" fmla="*/ 74 w 74"/>
                <a:gd name="T12" fmla="*/ 128 h 128"/>
              </a:gdLst>
              <a:ahLst/>
              <a:cxnLst>
                <a:cxn ang="T6">
                  <a:pos x="T0" y="T1"/>
                </a:cxn>
                <a:cxn ang="T7">
                  <a:pos x="T2" y="T3"/>
                </a:cxn>
                <a:cxn ang="T8">
                  <a:pos x="T4" y="T5"/>
                </a:cxn>
              </a:cxnLst>
              <a:rect l="T9" t="T10" r="T11" b="T12"/>
              <a:pathLst>
                <a:path w="74" h="128">
                  <a:moveTo>
                    <a:pt x="0" y="0"/>
                  </a:moveTo>
                  <a:lnTo>
                    <a:pt x="37" y="58"/>
                  </a:lnTo>
                  <a:lnTo>
                    <a:pt x="74" y="128"/>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93" name="Freeform 26"/>
            <p:cNvSpPr>
              <a:spLocks/>
            </p:cNvSpPr>
            <p:nvPr/>
          </p:nvSpPr>
          <p:spPr bwMode="auto">
            <a:xfrm>
              <a:off x="4358849" y="3065413"/>
              <a:ext cx="106363" cy="254000"/>
            </a:xfrm>
            <a:custGeom>
              <a:avLst/>
              <a:gdLst>
                <a:gd name="T0" fmla="*/ 0 w 74"/>
                <a:gd name="T1" fmla="*/ 0 h 186"/>
                <a:gd name="T2" fmla="*/ 2147483647 w 74"/>
                <a:gd name="T3" fmla="*/ 2147483647 h 186"/>
                <a:gd name="T4" fmla="*/ 2147483647 w 74"/>
                <a:gd name="T5" fmla="*/ 2147483647 h 186"/>
                <a:gd name="T6" fmla="*/ 0 60000 65536"/>
                <a:gd name="T7" fmla="*/ 0 60000 65536"/>
                <a:gd name="T8" fmla="*/ 0 60000 65536"/>
                <a:gd name="T9" fmla="*/ 0 w 74"/>
                <a:gd name="T10" fmla="*/ 0 h 186"/>
                <a:gd name="T11" fmla="*/ 74 w 74"/>
                <a:gd name="T12" fmla="*/ 186 h 186"/>
              </a:gdLst>
              <a:ahLst/>
              <a:cxnLst>
                <a:cxn ang="T6">
                  <a:pos x="T0" y="T1"/>
                </a:cxn>
                <a:cxn ang="T7">
                  <a:pos x="T2" y="T3"/>
                </a:cxn>
                <a:cxn ang="T8">
                  <a:pos x="T4" y="T5"/>
                </a:cxn>
              </a:cxnLst>
              <a:rect l="T9" t="T10" r="T11" b="T12"/>
              <a:pathLst>
                <a:path w="74" h="186">
                  <a:moveTo>
                    <a:pt x="0" y="0"/>
                  </a:moveTo>
                  <a:lnTo>
                    <a:pt x="37" y="81"/>
                  </a:lnTo>
                  <a:lnTo>
                    <a:pt x="74" y="186"/>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94" name="Freeform 27"/>
            <p:cNvSpPr>
              <a:spLocks/>
            </p:cNvSpPr>
            <p:nvPr/>
          </p:nvSpPr>
          <p:spPr bwMode="auto">
            <a:xfrm>
              <a:off x="4465212" y="3319413"/>
              <a:ext cx="104775" cy="315913"/>
            </a:xfrm>
            <a:custGeom>
              <a:avLst/>
              <a:gdLst>
                <a:gd name="T0" fmla="*/ 0 w 74"/>
                <a:gd name="T1" fmla="*/ 0 h 232"/>
                <a:gd name="T2" fmla="*/ 2147483647 w 74"/>
                <a:gd name="T3" fmla="*/ 2147483647 h 232"/>
                <a:gd name="T4" fmla="*/ 2147483647 w 74"/>
                <a:gd name="T5" fmla="*/ 2147483647 h 232"/>
                <a:gd name="T6" fmla="*/ 0 60000 65536"/>
                <a:gd name="T7" fmla="*/ 0 60000 65536"/>
                <a:gd name="T8" fmla="*/ 0 60000 65536"/>
                <a:gd name="T9" fmla="*/ 0 w 74"/>
                <a:gd name="T10" fmla="*/ 0 h 232"/>
                <a:gd name="T11" fmla="*/ 74 w 74"/>
                <a:gd name="T12" fmla="*/ 232 h 232"/>
              </a:gdLst>
              <a:ahLst/>
              <a:cxnLst>
                <a:cxn ang="T6">
                  <a:pos x="T0" y="T1"/>
                </a:cxn>
                <a:cxn ang="T7">
                  <a:pos x="T2" y="T3"/>
                </a:cxn>
                <a:cxn ang="T8">
                  <a:pos x="T4" y="T5"/>
                </a:cxn>
              </a:cxnLst>
              <a:rect l="T9" t="T10" r="T11" b="T12"/>
              <a:pathLst>
                <a:path w="74" h="232">
                  <a:moveTo>
                    <a:pt x="0" y="0"/>
                  </a:moveTo>
                  <a:lnTo>
                    <a:pt x="37" y="116"/>
                  </a:lnTo>
                  <a:lnTo>
                    <a:pt x="74" y="232"/>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95" name="Freeform 28"/>
            <p:cNvSpPr>
              <a:spLocks/>
            </p:cNvSpPr>
            <p:nvPr/>
          </p:nvSpPr>
          <p:spPr bwMode="auto">
            <a:xfrm>
              <a:off x="4569987" y="3635326"/>
              <a:ext cx="88900" cy="363537"/>
            </a:xfrm>
            <a:custGeom>
              <a:avLst/>
              <a:gdLst>
                <a:gd name="T0" fmla="*/ 0 w 62"/>
                <a:gd name="T1" fmla="*/ 0 h 266"/>
                <a:gd name="T2" fmla="*/ 2147483647 w 62"/>
                <a:gd name="T3" fmla="*/ 2147483647 h 266"/>
                <a:gd name="T4" fmla="*/ 2147483647 w 62"/>
                <a:gd name="T5" fmla="*/ 2147483647 h 266"/>
                <a:gd name="T6" fmla="*/ 0 60000 65536"/>
                <a:gd name="T7" fmla="*/ 0 60000 65536"/>
                <a:gd name="T8" fmla="*/ 0 60000 65536"/>
                <a:gd name="T9" fmla="*/ 0 w 62"/>
                <a:gd name="T10" fmla="*/ 0 h 266"/>
                <a:gd name="T11" fmla="*/ 62 w 62"/>
                <a:gd name="T12" fmla="*/ 266 h 266"/>
              </a:gdLst>
              <a:ahLst/>
              <a:cxnLst>
                <a:cxn ang="T6">
                  <a:pos x="T0" y="T1"/>
                </a:cxn>
                <a:cxn ang="T7">
                  <a:pos x="T2" y="T3"/>
                </a:cxn>
                <a:cxn ang="T8">
                  <a:pos x="T4" y="T5"/>
                </a:cxn>
              </a:cxnLst>
              <a:rect l="T9" t="T10" r="T11" b="T12"/>
              <a:pathLst>
                <a:path w="62" h="266">
                  <a:moveTo>
                    <a:pt x="0" y="0"/>
                  </a:moveTo>
                  <a:lnTo>
                    <a:pt x="25" y="127"/>
                  </a:lnTo>
                  <a:lnTo>
                    <a:pt x="62" y="266"/>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96" name="Line 29"/>
            <p:cNvSpPr>
              <a:spLocks noChangeShapeType="1"/>
            </p:cNvSpPr>
            <p:nvPr/>
          </p:nvSpPr>
          <p:spPr bwMode="auto">
            <a:xfrm>
              <a:off x="4658887" y="3998863"/>
              <a:ext cx="104775" cy="365125"/>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7" name="Line 30"/>
            <p:cNvSpPr>
              <a:spLocks noChangeShapeType="1"/>
            </p:cNvSpPr>
            <p:nvPr/>
          </p:nvSpPr>
          <p:spPr bwMode="auto">
            <a:xfrm>
              <a:off x="4763662" y="4363988"/>
              <a:ext cx="106362" cy="349250"/>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8" name="Freeform 31"/>
            <p:cNvSpPr>
              <a:spLocks/>
            </p:cNvSpPr>
            <p:nvPr/>
          </p:nvSpPr>
          <p:spPr bwMode="auto">
            <a:xfrm>
              <a:off x="4881137" y="4713238"/>
              <a:ext cx="106362" cy="315913"/>
            </a:xfrm>
            <a:custGeom>
              <a:avLst/>
              <a:gdLst>
                <a:gd name="T0" fmla="*/ 0 w 75"/>
                <a:gd name="T1" fmla="*/ 0 h 232"/>
                <a:gd name="T2" fmla="*/ 2147483647 w 75"/>
                <a:gd name="T3" fmla="*/ 2147483647 h 232"/>
                <a:gd name="T4" fmla="*/ 2147483647 w 75"/>
                <a:gd name="T5" fmla="*/ 2147483647 h 232"/>
                <a:gd name="T6" fmla="*/ 0 60000 65536"/>
                <a:gd name="T7" fmla="*/ 0 60000 65536"/>
                <a:gd name="T8" fmla="*/ 0 60000 65536"/>
                <a:gd name="T9" fmla="*/ 0 w 75"/>
                <a:gd name="T10" fmla="*/ 0 h 232"/>
                <a:gd name="T11" fmla="*/ 75 w 75"/>
                <a:gd name="T12" fmla="*/ 232 h 232"/>
              </a:gdLst>
              <a:ahLst/>
              <a:cxnLst>
                <a:cxn ang="T6">
                  <a:pos x="T0" y="T1"/>
                </a:cxn>
                <a:cxn ang="T7">
                  <a:pos x="T2" y="T3"/>
                </a:cxn>
                <a:cxn ang="T8">
                  <a:pos x="T4" y="T5"/>
                </a:cxn>
              </a:cxnLst>
              <a:rect l="T9" t="T10" r="T11" b="T12"/>
              <a:pathLst>
                <a:path w="75" h="232">
                  <a:moveTo>
                    <a:pt x="0" y="0"/>
                  </a:moveTo>
                  <a:lnTo>
                    <a:pt x="37" y="116"/>
                  </a:lnTo>
                  <a:lnTo>
                    <a:pt x="75" y="232"/>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99" name="Freeform 32"/>
            <p:cNvSpPr>
              <a:spLocks/>
            </p:cNvSpPr>
            <p:nvPr/>
          </p:nvSpPr>
          <p:spPr bwMode="auto">
            <a:xfrm>
              <a:off x="5022424" y="5029151"/>
              <a:ext cx="104775" cy="269875"/>
            </a:xfrm>
            <a:custGeom>
              <a:avLst/>
              <a:gdLst>
                <a:gd name="T0" fmla="*/ 0 w 74"/>
                <a:gd name="T1" fmla="*/ 0 h 197"/>
                <a:gd name="T2" fmla="*/ 2147483647 w 74"/>
                <a:gd name="T3" fmla="*/ 2147483647 h 197"/>
                <a:gd name="T4" fmla="*/ 2147483647 w 74"/>
                <a:gd name="T5" fmla="*/ 2147483647 h 197"/>
                <a:gd name="T6" fmla="*/ 0 60000 65536"/>
                <a:gd name="T7" fmla="*/ 0 60000 65536"/>
                <a:gd name="T8" fmla="*/ 0 60000 65536"/>
                <a:gd name="T9" fmla="*/ 0 w 74"/>
                <a:gd name="T10" fmla="*/ 0 h 197"/>
                <a:gd name="T11" fmla="*/ 74 w 74"/>
                <a:gd name="T12" fmla="*/ 197 h 197"/>
              </a:gdLst>
              <a:ahLst/>
              <a:cxnLst>
                <a:cxn ang="T6">
                  <a:pos x="T0" y="T1"/>
                </a:cxn>
                <a:cxn ang="T7">
                  <a:pos x="T2" y="T3"/>
                </a:cxn>
                <a:cxn ang="T8">
                  <a:pos x="T4" y="T5"/>
                </a:cxn>
              </a:cxnLst>
              <a:rect l="T9" t="T10" r="T11" b="T12"/>
              <a:pathLst>
                <a:path w="74" h="197">
                  <a:moveTo>
                    <a:pt x="0" y="0"/>
                  </a:moveTo>
                  <a:lnTo>
                    <a:pt x="37" y="105"/>
                  </a:lnTo>
                  <a:lnTo>
                    <a:pt x="74" y="197"/>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800" name="Freeform 33"/>
            <p:cNvSpPr>
              <a:spLocks/>
            </p:cNvSpPr>
            <p:nvPr/>
          </p:nvSpPr>
          <p:spPr bwMode="auto">
            <a:xfrm>
              <a:off x="5184349" y="5265688"/>
              <a:ext cx="106363" cy="206375"/>
            </a:xfrm>
            <a:custGeom>
              <a:avLst/>
              <a:gdLst>
                <a:gd name="T0" fmla="*/ 0 w 74"/>
                <a:gd name="T1" fmla="*/ 0 h 151"/>
                <a:gd name="T2" fmla="*/ 2147483647 w 74"/>
                <a:gd name="T3" fmla="*/ 2147483647 h 151"/>
                <a:gd name="T4" fmla="*/ 2147483647 w 74"/>
                <a:gd name="T5" fmla="*/ 2147483647 h 151"/>
                <a:gd name="T6" fmla="*/ 0 60000 65536"/>
                <a:gd name="T7" fmla="*/ 0 60000 65536"/>
                <a:gd name="T8" fmla="*/ 0 60000 65536"/>
                <a:gd name="T9" fmla="*/ 0 w 74"/>
                <a:gd name="T10" fmla="*/ 0 h 151"/>
                <a:gd name="T11" fmla="*/ 74 w 74"/>
                <a:gd name="T12" fmla="*/ 151 h 151"/>
              </a:gdLst>
              <a:ahLst/>
              <a:cxnLst>
                <a:cxn ang="T6">
                  <a:pos x="T0" y="T1"/>
                </a:cxn>
                <a:cxn ang="T7">
                  <a:pos x="T2" y="T3"/>
                </a:cxn>
                <a:cxn ang="T8">
                  <a:pos x="T4" y="T5"/>
                </a:cxn>
              </a:cxnLst>
              <a:rect l="T9" t="T10" r="T11" b="T12"/>
              <a:pathLst>
                <a:path w="74" h="151">
                  <a:moveTo>
                    <a:pt x="0" y="0"/>
                  </a:moveTo>
                  <a:lnTo>
                    <a:pt x="37" y="82"/>
                  </a:lnTo>
                  <a:lnTo>
                    <a:pt x="74" y="151"/>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801" name="Freeform 34"/>
            <p:cNvSpPr>
              <a:spLocks/>
            </p:cNvSpPr>
            <p:nvPr/>
          </p:nvSpPr>
          <p:spPr bwMode="auto">
            <a:xfrm>
              <a:off x="5370087" y="5472063"/>
              <a:ext cx="88900" cy="176213"/>
            </a:xfrm>
            <a:custGeom>
              <a:avLst/>
              <a:gdLst>
                <a:gd name="T0" fmla="*/ 0 w 62"/>
                <a:gd name="T1" fmla="*/ 0 h 128"/>
                <a:gd name="T2" fmla="*/ 2147483647 w 62"/>
                <a:gd name="T3" fmla="*/ 2147483647 h 128"/>
                <a:gd name="T4" fmla="*/ 2147483647 w 62"/>
                <a:gd name="T5" fmla="*/ 2147483647 h 128"/>
                <a:gd name="T6" fmla="*/ 0 60000 65536"/>
                <a:gd name="T7" fmla="*/ 0 60000 65536"/>
                <a:gd name="T8" fmla="*/ 0 60000 65536"/>
                <a:gd name="T9" fmla="*/ 0 w 62"/>
                <a:gd name="T10" fmla="*/ 0 h 128"/>
                <a:gd name="T11" fmla="*/ 62 w 62"/>
                <a:gd name="T12" fmla="*/ 128 h 128"/>
              </a:gdLst>
              <a:ahLst/>
              <a:cxnLst>
                <a:cxn ang="T6">
                  <a:pos x="T0" y="T1"/>
                </a:cxn>
                <a:cxn ang="T7">
                  <a:pos x="T2" y="T3"/>
                </a:cxn>
                <a:cxn ang="T8">
                  <a:pos x="T4" y="T5"/>
                </a:cxn>
              </a:cxnLst>
              <a:rect l="T9" t="T10" r="T11" b="T12"/>
              <a:pathLst>
                <a:path w="62" h="128">
                  <a:moveTo>
                    <a:pt x="0" y="0"/>
                  </a:moveTo>
                  <a:lnTo>
                    <a:pt x="24" y="70"/>
                  </a:lnTo>
                  <a:lnTo>
                    <a:pt x="62" y="128"/>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802" name="Freeform 35"/>
            <p:cNvSpPr>
              <a:spLocks/>
            </p:cNvSpPr>
            <p:nvPr/>
          </p:nvSpPr>
          <p:spPr bwMode="auto">
            <a:xfrm>
              <a:off x="5549474" y="5648276"/>
              <a:ext cx="106363" cy="109537"/>
            </a:xfrm>
            <a:custGeom>
              <a:avLst/>
              <a:gdLst>
                <a:gd name="T0" fmla="*/ 0 w 74"/>
                <a:gd name="T1" fmla="*/ 0 h 81"/>
                <a:gd name="T2" fmla="*/ 2147483647 w 74"/>
                <a:gd name="T3" fmla="*/ 2147483647 h 81"/>
                <a:gd name="T4" fmla="*/ 2147483647 w 74"/>
                <a:gd name="T5" fmla="*/ 2147483647 h 81"/>
                <a:gd name="T6" fmla="*/ 0 60000 65536"/>
                <a:gd name="T7" fmla="*/ 0 60000 65536"/>
                <a:gd name="T8" fmla="*/ 0 60000 65536"/>
                <a:gd name="T9" fmla="*/ 0 w 74"/>
                <a:gd name="T10" fmla="*/ 0 h 81"/>
                <a:gd name="T11" fmla="*/ 74 w 74"/>
                <a:gd name="T12" fmla="*/ 81 h 81"/>
              </a:gdLst>
              <a:ahLst/>
              <a:cxnLst>
                <a:cxn ang="T6">
                  <a:pos x="T0" y="T1"/>
                </a:cxn>
                <a:cxn ang="T7">
                  <a:pos x="T2" y="T3"/>
                </a:cxn>
                <a:cxn ang="T8">
                  <a:pos x="T4" y="T5"/>
                </a:cxn>
              </a:cxnLst>
              <a:rect l="T9" t="T10" r="T11" b="T12"/>
              <a:pathLst>
                <a:path w="74" h="81">
                  <a:moveTo>
                    <a:pt x="0" y="0"/>
                  </a:moveTo>
                  <a:lnTo>
                    <a:pt x="37" y="46"/>
                  </a:lnTo>
                  <a:lnTo>
                    <a:pt x="74" y="81"/>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803" name="Freeform 36"/>
            <p:cNvSpPr>
              <a:spLocks/>
            </p:cNvSpPr>
            <p:nvPr/>
          </p:nvSpPr>
          <p:spPr bwMode="auto">
            <a:xfrm>
              <a:off x="5700287" y="5726063"/>
              <a:ext cx="106362" cy="95250"/>
            </a:xfrm>
            <a:custGeom>
              <a:avLst/>
              <a:gdLst>
                <a:gd name="T0" fmla="*/ 0 w 74"/>
                <a:gd name="T1" fmla="*/ 0 h 70"/>
                <a:gd name="T2" fmla="*/ 2147483647 w 74"/>
                <a:gd name="T3" fmla="*/ 2147483647 h 70"/>
                <a:gd name="T4" fmla="*/ 2147483647 w 74"/>
                <a:gd name="T5" fmla="*/ 2147483647 h 70"/>
                <a:gd name="T6" fmla="*/ 0 60000 65536"/>
                <a:gd name="T7" fmla="*/ 0 60000 65536"/>
                <a:gd name="T8" fmla="*/ 0 60000 65536"/>
                <a:gd name="T9" fmla="*/ 0 w 74"/>
                <a:gd name="T10" fmla="*/ 0 h 70"/>
                <a:gd name="T11" fmla="*/ 74 w 74"/>
                <a:gd name="T12" fmla="*/ 70 h 70"/>
              </a:gdLst>
              <a:ahLst/>
              <a:cxnLst>
                <a:cxn ang="T6">
                  <a:pos x="T0" y="T1"/>
                </a:cxn>
                <a:cxn ang="T7">
                  <a:pos x="T2" y="T3"/>
                </a:cxn>
                <a:cxn ang="T8">
                  <a:pos x="T4" y="T5"/>
                </a:cxn>
              </a:cxnLst>
              <a:rect l="T9" t="T10" r="T11" b="T12"/>
              <a:pathLst>
                <a:path w="74" h="70">
                  <a:moveTo>
                    <a:pt x="0" y="0"/>
                  </a:moveTo>
                  <a:lnTo>
                    <a:pt x="37" y="35"/>
                  </a:lnTo>
                  <a:lnTo>
                    <a:pt x="74" y="7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804" name="Freeform 37"/>
            <p:cNvSpPr>
              <a:spLocks/>
            </p:cNvSpPr>
            <p:nvPr/>
          </p:nvSpPr>
          <p:spPr bwMode="auto">
            <a:xfrm>
              <a:off x="5771724" y="5799088"/>
              <a:ext cx="106363" cy="46038"/>
            </a:xfrm>
            <a:custGeom>
              <a:avLst/>
              <a:gdLst>
                <a:gd name="T0" fmla="*/ 0 w 74"/>
                <a:gd name="T1" fmla="*/ 0 h 34"/>
                <a:gd name="T2" fmla="*/ 2147483647 w 74"/>
                <a:gd name="T3" fmla="*/ 2147483647 h 34"/>
                <a:gd name="T4" fmla="*/ 2147483647 w 74"/>
                <a:gd name="T5" fmla="*/ 2147483647 h 34"/>
                <a:gd name="T6" fmla="*/ 0 60000 65536"/>
                <a:gd name="T7" fmla="*/ 0 60000 65536"/>
                <a:gd name="T8" fmla="*/ 0 60000 65536"/>
                <a:gd name="T9" fmla="*/ 0 w 74"/>
                <a:gd name="T10" fmla="*/ 0 h 34"/>
                <a:gd name="T11" fmla="*/ 74 w 74"/>
                <a:gd name="T12" fmla="*/ 34 h 34"/>
              </a:gdLst>
              <a:ahLst/>
              <a:cxnLst>
                <a:cxn ang="T6">
                  <a:pos x="T0" y="T1"/>
                </a:cxn>
                <a:cxn ang="T7">
                  <a:pos x="T2" y="T3"/>
                </a:cxn>
                <a:cxn ang="T8">
                  <a:pos x="T4" y="T5"/>
                </a:cxn>
              </a:cxnLst>
              <a:rect l="T9" t="T10" r="T11" b="T12"/>
              <a:pathLst>
                <a:path w="74" h="34">
                  <a:moveTo>
                    <a:pt x="0" y="0"/>
                  </a:moveTo>
                  <a:lnTo>
                    <a:pt x="37" y="23"/>
                  </a:lnTo>
                  <a:lnTo>
                    <a:pt x="74" y="34"/>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805" name="Freeform 38"/>
            <p:cNvSpPr>
              <a:spLocks/>
            </p:cNvSpPr>
            <p:nvPr/>
          </p:nvSpPr>
          <p:spPr bwMode="auto">
            <a:xfrm>
              <a:off x="5878087" y="5867351"/>
              <a:ext cx="104775" cy="47625"/>
            </a:xfrm>
            <a:custGeom>
              <a:avLst/>
              <a:gdLst>
                <a:gd name="T0" fmla="*/ 0 w 74"/>
                <a:gd name="T1" fmla="*/ 0 h 35"/>
                <a:gd name="T2" fmla="*/ 2147483647 w 74"/>
                <a:gd name="T3" fmla="*/ 2147483647 h 35"/>
                <a:gd name="T4" fmla="*/ 2147483647 w 74"/>
                <a:gd name="T5" fmla="*/ 2147483647 h 35"/>
                <a:gd name="T6" fmla="*/ 0 60000 65536"/>
                <a:gd name="T7" fmla="*/ 0 60000 65536"/>
                <a:gd name="T8" fmla="*/ 0 60000 65536"/>
                <a:gd name="T9" fmla="*/ 0 w 74"/>
                <a:gd name="T10" fmla="*/ 0 h 35"/>
                <a:gd name="T11" fmla="*/ 74 w 74"/>
                <a:gd name="T12" fmla="*/ 35 h 35"/>
              </a:gdLst>
              <a:ahLst/>
              <a:cxnLst>
                <a:cxn ang="T6">
                  <a:pos x="T0" y="T1"/>
                </a:cxn>
                <a:cxn ang="T7">
                  <a:pos x="T2" y="T3"/>
                </a:cxn>
                <a:cxn ang="T8">
                  <a:pos x="T4" y="T5"/>
                </a:cxn>
              </a:cxnLst>
              <a:rect l="T9" t="T10" r="T11" b="T12"/>
              <a:pathLst>
                <a:path w="74" h="35">
                  <a:moveTo>
                    <a:pt x="0" y="0"/>
                  </a:moveTo>
                  <a:lnTo>
                    <a:pt x="37" y="24"/>
                  </a:lnTo>
                  <a:lnTo>
                    <a:pt x="74" y="35"/>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806" name="Freeform 39"/>
            <p:cNvSpPr>
              <a:spLocks/>
            </p:cNvSpPr>
            <p:nvPr/>
          </p:nvSpPr>
          <p:spPr bwMode="auto">
            <a:xfrm>
              <a:off x="5982862" y="5883226"/>
              <a:ext cx="106362" cy="15875"/>
            </a:xfrm>
            <a:custGeom>
              <a:avLst/>
              <a:gdLst>
                <a:gd name="T0" fmla="*/ 0 w 74"/>
                <a:gd name="T1" fmla="*/ 0 h 12"/>
                <a:gd name="T2" fmla="*/ 2147483647 w 74"/>
                <a:gd name="T3" fmla="*/ 2147483647 h 12"/>
                <a:gd name="T4" fmla="*/ 2147483647 w 74"/>
                <a:gd name="T5" fmla="*/ 2147483647 h 12"/>
                <a:gd name="T6" fmla="*/ 0 60000 65536"/>
                <a:gd name="T7" fmla="*/ 0 60000 65536"/>
                <a:gd name="T8" fmla="*/ 0 60000 65536"/>
                <a:gd name="T9" fmla="*/ 0 w 74"/>
                <a:gd name="T10" fmla="*/ 0 h 12"/>
                <a:gd name="T11" fmla="*/ 74 w 74"/>
                <a:gd name="T12" fmla="*/ 12 h 12"/>
              </a:gdLst>
              <a:ahLst/>
              <a:cxnLst>
                <a:cxn ang="T6">
                  <a:pos x="T0" y="T1"/>
                </a:cxn>
                <a:cxn ang="T7">
                  <a:pos x="T2" y="T3"/>
                </a:cxn>
                <a:cxn ang="T8">
                  <a:pos x="T4" y="T5"/>
                </a:cxn>
              </a:cxnLst>
              <a:rect l="T9" t="T10" r="T11" b="T12"/>
              <a:pathLst>
                <a:path w="74" h="12">
                  <a:moveTo>
                    <a:pt x="0" y="0"/>
                  </a:moveTo>
                  <a:lnTo>
                    <a:pt x="37" y="12"/>
                  </a:lnTo>
                  <a:lnTo>
                    <a:pt x="74" y="12"/>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807" name="Line 40"/>
            <p:cNvSpPr>
              <a:spLocks noChangeShapeType="1"/>
            </p:cNvSpPr>
            <p:nvPr/>
          </p:nvSpPr>
          <p:spPr bwMode="auto">
            <a:xfrm>
              <a:off x="6089224" y="5910213"/>
              <a:ext cx="87313" cy="14288"/>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8" name="Line 41"/>
            <p:cNvSpPr>
              <a:spLocks noChangeShapeType="1"/>
            </p:cNvSpPr>
            <p:nvPr/>
          </p:nvSpPr>
          <p:spPr bwMode="auto">
            <a:xfrm>
              <a:off x="6176537" y="5935613"/>
              <a:ext cx="106362" cy="1588"/>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9" name="Freeform 42"/>
            <p:cNvSpPr>
              <a:spLocks/>
            </p:cNvSpPr>
            <p:nvPr/>
          </p:nvSpPr>
          <p:spPr bwMode="auto">
            <a:xfrm>
              <a:off x="6282899" y="5935613"/>
              <a:ext cx="104775" cy="17463"/>
            </a:xfrm>
            <a:custGeom>
              <a:avLst/>
              <a:gdLst>
                <a:gd name="T0" fmla="*/ 0 w 74"/>
                <a:gd name="T1" fmla="*/ 0 h 12"/>
                <a:gd name="T2" fmla="*/ 2147483647 w 74"/>
                <a:gd name="T3" fmla="*/ 0 h 12"/>
                <a:gd name="T4" fmla="*/ 2147483647 w 74"/>
                <a:gd name="T5" fmla="*/ 2147483647 h 12"/>
                <a:gd name="T6" fmla="*/ 0 60000 65536"/>
                <a:gd name="T7" fmla="*/ 0 60000 65536"/>
                <a:gd name="T8" fmla="*/ 0 60000 65536"/>
                <a:gd name="T9" fmla="*/ 0 w 74"/>
                <a:gd name="T10" fmla="*/ 0 h 12"/>
                <a:gd name="T11" fmla="*/ 74 w 74"/>
                <a:gd name="T12" fmla="*/ 12 h 12"/>
              </a:gdLst>
              <a:ahLst/>
              <a:cxnLst>
                <a:cxn ang="T6">
                  <a:pos x="T0" y="T1"/>
                </a:cxn>
                <a:cxn ang="T7">
                  <a:pos x="T2" y="T3"/>
                </a:cxn>
                <a:cxn ang="T8">
                  <a:pos x="T4" y="T5"/>
                </a:cxn>
              </a:cxnLst>
              <a:rect l="T9" t="T10" r="T11" b="T12"/>
              <a:pathLst>
                <a:path w="74" h="12">
                  <a:moveTo>
                    <a:pt x="0" y="0"/>
                  </a:moveTo>
                  <a:lnTo>
                    <a:pt x="37" y="0"/>
                  </a:lnTo>
                  <a:lnTo>
                    <a:pt x="74" y="12"/>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810" name="Line 43"/>
            <p:cNvSpPr>
              <a:spLocks noChangeShapeType="1"/>
            </p:cNvSpPr>
            <p:nvPr/>
          </p:nvSpPr>
          <p:spPr bwMode="auto">
            <a:xfrm>
              <a:off x="6387674" y="5962601"/>
              <a:ext cx="106363" cy="1587"/>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1" name="Line 44"/>
            <p:cNvSpPr>
              <a:spLocks noChangeShapeType="1"/>
            </p:cNvSpPr>
            <p:nvPr/>
          </p:nvSpPr>
          <p:spPr bwMode="auto">
            <a:xfrm>
              <a:off x="6494037" y="5962601"/>
              <a:ext cx="104775" cy="1587"/>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2" name="Freeform 45"/>
            <p:cNvSpPr>
              <a:spLocks/>
            </p:cNvSpPr>
            <p:nvPr/>
          </p:nvSpPr>
          <p:spPr bwMode="auto">
            <a:xfrm>
              <a:off x="2122062" y="5965776"/>
              <a:ext cx="141287" cy="125412"/>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50" y="0"/>
                  </a:moveTo>
                  <a:lnTo>
                    <a:pt x="99" y="46"/>
                  </a:lnTo>
                  <a:lnTo>
                    <a:pt x="50" y="92"/>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13" name="Freeform 46"/>
            <p:cNvSpPr>
              <a:spLocks/>
            </p:cNvSpPr>
            <p:nvPr/>
          </p:nvSpPr>
          <p:spPr bwMode="auto">
            <a:xfrm>
              <a:off x="2228424" y="5949901"/>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14" name="Freeform 47"/>
            <p:cNvSpPr>
              <a:spLocks/>
            </p:cNvSpPr>
            <p:nvPr/>
          </p:nvSpPr>
          <p:spPr bwMode="auto">
            <a:xfrm>
              <a:off x="2333199" y="5949901"/>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15" name="Freeform 48"/>
            <p:cNvSpPr>
              <a:spLocks/>
            </p:cNvSpPr>
            <p:nvPr/>
          </p:nvSpPr>
          <p:spPr bwMode="auto">
            <a:xfrm>
              <a:off x="2441149" y="5932438"/>
              <a:ext cx="139700" cy="128588"/>
            </a:xfrm>
            <a:custGeom>
              <a:avLst/>
              <a:gdLst>
                <a:gd name="T0" fmla="*/ 2147483647 w 98"/>
                <a:gd name="T1" fmla="*/ 0 h 93"/>
                <a:gd name="T2" fmla="*/ 2147483647 w 98"/>
                <a:gd name="T3" fmla="*/ 2147483647 h 93"/>
                <a:gd name="T4" fmla="*/ 2147483647 w 98"/>
                <a:gd name="T5" fmla="*/ 2147483647 h 93"/>
                <a:gd name="T6" fmla="*/ 0 w 98"/>
                <a:gd name="T7" fmla="*/ 2147483647 h 93"/>
                <a:gd name="T8" fmla="*/ 2147483647 w 98"/>
                <a:gd name="T9" fmla="*/ 0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49" y="0"/>
                  </a:moveTo>
                  <a:lnTo>
                    <a:pt x="98" y="47"/>
                  </a:lnTo>
                  <a:lnTo>
                    <a:pt x="49" y="93"/>
                  </a:lnTo>
                  <a:lnTo>
                    <a:pt x="0" y="47"/>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16" name="Freeform 49"/>
            <p:cNvSpPr>
              <a:spLocks/>
            </p:cNvSpPr>
            <p:nvPr/>
          </p:nvSpPr>
          <p:spPr bwMode="auto">
            <a:xfrm>
              <a:off x="2545924" y="5918151"/>
              <a:ext cx="139700" cy="127000"/>
            </a:xfrm>
            <a:custGeom>
              <a:avLst/>
              <a:gdLst>
                <a:gd name="T0" fmla="*/ 2147483647 w 98"/>
                <a:gd name="T1" fmla="*/ 0 h 93"/>
                <a:gd name="T2" fmla="*/ 2147483647 w 98"/>
                <a:gd name="T3" fmla="*/ 2147483647 h 93"/>
                <a:gd name="T4" fmla="*/ 2147483647 w 98"/>
                <a:gd name="T5" fmla="*/ 2147483647 h 93"/>
                <a:gd name="T6" fmla="*/ 0 w 98"/>
                <a:gd name="T7" fmla="*/ 2147483647 h 93"/>
                <a:gd name="T8" fmla="*/ 2147483647 w 98"/>
                <a:gd name="T9" fmla="*/ 0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49" y="0"/>
                  </a:moveTo>
                  <a:lnTo>
                    <a:pt x="98"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17" name="Freeform 50"/>
            <p:cNvSpPr>
              <a:spLocks/>
            </p:cNvSpPr>
            <p:nvPr/>
          </p:nvSpPr>
          <p:spPr bwMode="auto">
            <a:xfrm>
              <a:off x="2633237" y="5870526"/>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18" name="Freeform 51"/>
            <p:cNvSpPr>
              <a:spLocks/>
            </p:cNvSpPr>
            <p:nvPr/>
          </p:nvSpPr>
          <p:spPr bwMode="auto">
            <a:xfrm>
              <a:off x="2739599" y="5822901"/>
              <a:ext cx="139700" cy="127000"/>
            </a:xfrm>
            <a:custGeom>
              <a:avLst/>
              <a:gdLst>
                <a:gd name="T0" fmla="*/ 2147483647 w 98"/>
                <a:gd name="T1" fmla="*/ 0 h 93"/>
                <a:gd name="T2" fmla="*/ 2147483647 w 98"/>
                <a:gd name="T3" fmla="*/ 2147483647 h 93"/>
                <a:gd name="T4" fmla="*/ 2147483647 w 98"/>
                <a:gd name="T5" fmla="*/ 2147483647 h 93"/>
                <a:gd name="T6" fmla="*/ 0 w 98"/>
                <a:gd name="T7" fmla="*/ 2147483647 h 93"/>
                <a:gd name="T8" fmla="*/ 2147483647 w 98"/>
                <a:gd name="T9" fmla="*/ 0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49" y="0"/>
                  </a:moveTo>
                  <a:lnTo>
                    <a:pt x="98" y="47"/>
                  </a:lnTo>
                  <a:lnTo>
                    <a:pt x="49" y="93"/>
                  </a:lnTo>
                  <a:lnTo>
                    <a:pt x="0" y="47"/>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19" name="Freeform 52"/>
            <p:cNvSpPr>
              <a:spLocks/>
            </p:cNvSpPr>
            <p:nvPr/>
          </p:nvSpPr>
          <p:spPr bwMode="auto">
            <a:xfrm>
              <a:off x="2845962" y="5727651"/>
              <a:ext cx="141287" cy="127000"/>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49" y="0"/>
                  </a:moveTo>
                  <a:lnTo>
                    <a:pt x="99" y="46"/>
                  </a:lnTo>
                  <a:lnTo>
                    <a:pt x="49" y="92"/>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20" name="Freeform 53"/>
            <p:cNvSpPr>
              <a:spLocks/>
            </p:cNvSpPr>
            <p:nvPr/>
          </p:nvSpPr>
          <p:spPr bwMode="auto">
            <a:xfrm>
              <a:off x="2950737" y="5616526"/>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7"/>
                  </a:lnTo>
                  <a:lnTo>
                    <a:pt x="49" y="93"/>
                  </a:lnTo>
                  <a:lnTo>
                    <a:pt x="0" y="47"/>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21" name="Freeform 54"/>
            <p:cNvSpPr>
              <a:spLocks/>
            </p:cNvSpPr>
            <p:nvPr/>
          </p:nvSpPr>
          <p:spPr bwMode="auto">
            <a:xfrm>
              <a:off x="3057099" y="5441901"/>
              <a:ext cx="141288" cy="128587"/>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22" name="Freeform 55"/>
            <p:cNvSpPr>
              <a:spLocks/>
            </p:cNvSpPr>
            <p:nvPr/>
          </p:nvSpPr>
          <p:spPr bwMode="auto">
            <a:xfrm>
              <a:off x="3161874" y="5235526"/>
              <a:ext cx="141288" cy="128587"/>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23" name="Freeform 56"/>
            <p:cNvSpPr>
              <a:spLocks/>
            </p:cNvSpPr>
            <p:nvPr/>
          </p:nvSpPr>
          <p:spPr bwMode="auto">
            <a:xfrm>
              <a:off x="3250774" y="4967238"/>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24" name="Freeform 57"/>
            <p:cNvSpPr>
              <a:spLocks/>
            </p:cNvSpPr>
            <p:nvPr/>
          </p:nvSpPr>
          <p:spPr bwMode="auto">
            <a:xfrm>
              <a:off x="3355549" y="4649738"/>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25" name="Freeform 58"/>
            <p:cNvSpPr>
              <a:spLocks/>
            </p:cNvSpPr>
            <p:nvPr/>
          </p:nvSpPr>
          <p:spPr bwMode="auto">
            <a:xfrm>
              <a:off x="3461912" y="4302076"/>
              <a:ext cx="141287" cy="125412"/>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49" y="0"/>
                  </a:moveTo>
                  <a:lnTo>
                    <a:pt x="99" y="46"/>
                  </a:lnTo>
                  <a:lnTo>
                    <a:pt x="49" y="92"/>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26" name="Freeform 59"/>
            <p:cNvSpPr>
              <a:spLocks/>
            </p:cNvSpPr>
            <p:nvPr/>
          </p:nvSpPr>
          <p:spPr bwMode="auto">
            <a:xfrm>
              <a:off x="3566687" y="3936951"/>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27" name="Freeform 60"/>
            <p:cNvSpPr>
              <a:spLocks/>
            </p:cNvSpPr>
            <p:nvPr/>
          </p:nvSpPr>
          <p:spPr bwMode="auto">
            <a:xfrm>
              <a:off x="3673049" y="3571826"/>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7"/>
                  </a:lnTo>
                  <a:lnTo>
                    <a:pt x="50" y="93"/>
                  </a:lnTo>
                  <a:lnTo>
                    <a:pt x="0" y="47"/>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28" name="Freeform 61"/>
            <p:cNvSpPr>
              <a:spLocks/>
            </p:cNvSpPr>
            <p:nvPr/>
          </p:nvSpPr>
          <p:spPr bwMode="auto">
            <a:xfrm>
              <a:off x="3777824" y="3254326"/>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7"/>
                  </a:lnTo>
                  <a:lnTo>
                    <a:pt x="50" y="93"/>
                  </a:lnTo>
                  <a:lnTo>
                    <a:pt x="0" y="47"/>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29" name="Freeform 62"/>
            <p:cNvSpPr>
              <a:spLocks/>
            </p:cNvSpPr>
            <p:nvPr/>
          </p:nvSpPr>
          <p:spPr bwMode="auto">
            <a:xfrm>
              <a:off x="3866724" y="3001913"/>
              <a:ext cx="141288" cy="125413"/>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50" y="0"/>
                  </a:moveTo>
                  <a:lnTo>
                    <a:pt x="99" y="46"/>
                  </a:lnTo>
                  <a:lnTo>
                    <a:pt x="50" y="92"/>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30" name="Freeform 63"/>
            <p:cNvSpPr>
              <a:spLocks/>
            </p:cNvSpPr>
            <p:nvPr/>
          </p:nvSpPr>
          <p:spPr bwMode="auto">
            <a:xfrm>
              <a:off x="3971499" y="2827288"/>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31" name="Freeform 64"/>
            <p:cNvSpPr>
              <a:spLocks/>
            </p:cNvSpPr>
            <p:nvPr/>
          </p:nvSpPr>
          <p:spPr bwMode="auto">
            <a:xfrm>
              <a:off x="4077862" y="2779663"/>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7"/>
                  </a:lnTo>
                  <a:lnTo>
                    <a:pt x="50" y="93"/>
                  </a:lnTo>
                  <a:lnTo>
                    <a:pt x="0" y="47"/>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32" name="Freeform 65"/>
            <p:cNvSpPr>
              <a:spLocks/>
            </p:cNvSpPr>
            <p:nvPr/>
          </p:nvSpPr>
          <p:spPr bwMode="auto">
            <a:xfrm>
              <a:off x="4184224" y="2827288"/>
              <a:ext cx="139700" cy="127000"/>
            </a:xfrm>
            <a:custGeom>
              <a:avLst/>
              <a:gdLst>
                <a:gd name="T0" fmla="*/ 2147483647 w 98"/>
                <a:gd name="T1" fmla="*/ 0 h 93"/>
                <a:gd name="T2" fmla="*/ 2147483647 w 98"/>
                <a:gd name="T3" fmla="*/ 2147483647 h 93"/>
                <a:gd name="T4" fmla="*/ 2147483647 w 98"/>
                <a:gd name="T5" fmla="*/ 2147483647 h 93"/>
                <a:gd name="T6" fmla="*/ 0 w 98"/>
                <a:gd name="T7" fmla="*/ 2147483647 h 93"/>
                <a:gd name="T8" fmla="*/ 2147483647 w 98"/>
                <a:gd name="T9" fmla="*/ 0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49" y="0"/>
                  </a:moveTo>
                  <a:lnTo>
                    <a:pt x="98"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33" name="Freeform 66"/>
            <p:cNvSpPr>
              <a:spLocks/>
            </p:cNvSpPr>
            <p:nvPr/>
          </p:nvSpPr>
          <p:spPr bwMode="auto">
            <a:xfrm>
              <a:off x="4288999" y="3001913"/>
              <a:ext cx="141288" cy="125413"/>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49" y="0"/>
                  </a:moveTo>
                  <a:lnTo>
                    <a:pt x="99" y="46"/>
                  </a:lnTo>
                  <a:lnTo>
                    <a:pt x="49" y="92"/>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34" name="Freeform 67"/>
            <p:cNvSpPr>
              <a:spLocks/>
            </p:cNvSpPr>
            <p:nvPr/>
          </p:nvSpPr>
          <p:spPr bwMode="auto">
            <a:xfrm>
              <a:off x="4395362" y="3254326"/>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7"/>
                  </a:lnTo>
                  <a:lnTo>
                    <a:pt x="49" y="93"/>
                  </a:lnTo>
                  <a:lnTo>
                    <a:pt x="0" y="47"/>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35" name="Freeform 68"/>
            <p:cNvSpPr>
              <a:spLocks/>
            </p:cNvSpPr>
            <p:nvPr/>
          </p:nvSpPr>
          <p:spPr bwMode="auto">
            <a:xfrm>
              <a:off x="4506559" y="3577599"/>
              <a:ext cx="128443" cy="115455"/>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7"/>
                  </a:lnTo>
                  <a:lnTo>
                    <a:pt x="49" y="93"/>
                  </a:lnTo>
                  <a:lnTo>
                    <a:pt x="0" y="47"/>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36" name="Freeform 69"/>
            <p:cNvSpPr>
              <a:spLocks/>
            </p:cNvSpPr>
            <p:nvPr/>
          </p:nvSpPr>
          <p:spPr bwMode="auto">
            <a:xfrm>
              <a:off x="4589037" y="3936951"/>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37" name="Freeform 70"/>
            <p:cNvSpPr>
              <a:spLocks/>
            </p:cNvSpPr>
            <p:nvPr/>
          </p:nvSpPr>
          <p:spPr bwMode="auto">
            <a:xfrm>
              <a:off x="4693812" y="4302076"/>
              <a:ext cx="141287" cy="125412"/>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49" y="0"/>
                  </a:moveTo>
                  <a:lnTo>
                    <a:pt x="99" y="46"/>
                  </a:lnTo>
                  <a:lnTo>
                    <a:pt x="49" y="92"/>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38" name="Freeform 71"/>
            <p:cNvSpPr>
              <a:spLocks/>
            </p:cNvSpPr>
            <p:nvPr/>
          </p:nvSpPr>
          <p:spPr bwMode="auto">
            <a:xfrm>
              <a:off x="4800174" y="4649738"/>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39" name="Freeform 72"/>
            <p:cNvSpPr>
              <a:spLocks/>
            </p:cNvSpPr>
            <p:nvPr/>
          </p:nvSpPr>
          <p:spPr bwMode="auto">
            <a:xfrm>
              <a:off x="4928762" y="4967238"/>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40" name="Freeform 73"/>
            <p:cNvSpPr>
              <a:spLocks/>
            </p:cNvSpPr>
            <p:nvPr/>
          </p:nvSpPr>
          <p:spPr bwMode="auto">
            <a:xfrm>
              <a:off x="5079574" y="5214888"/>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41" name="Freeform 74"/>
            <p:cNvSpPr>
              <a:spLocks/>
            </p:cNvSpPr>
            <p:nvPr/>
          </p:nvSpPr>
          <p:spPr bwMode="auto">
            <a:xfrm>
              <a:off x="5241499" y="5410151"/>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42" name="Freeform 75"/>
            <p:cNvSpPr>
              <a:spLocks/>
            </p:cNvSpPr>
            <p:nvPr/>
          </p:nvSpPr>
          <p:spPr bwMode="auto">
            <a:xfrm>
              <a:off x="5387549" y="5583188"/>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7"/>
                  </a:lnTo>
                  <a:lnTo>
                    <a:pt x="50" y="93"/>
                  </a:lnTo>
                  <a:lnTo>
                    <a:pt x="0" y="47"/>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43" name="Freeform 76"/>
            <p:cNvSpPr>
              <a:spLocks/>
            </p:cNvSpPr>
            <p:nvPr/>
          </p:nvSpPr>
          <p:spPr bwMode="auto">
            <a:xfrm>
              <a:off x="5606624" y="5695901"/>
              <a:ext cx="141288" cy="125412"/>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50" y="0"/>
                  </a:moveTo>
                  <a:lnTo>
                    <a:pt x="99" y="46"/>
                  </a:lnTo>
                  <a:lnTo>
                    <a:pt x="50" y="92"/>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44" name="Freeform 77"/>
            <p:cNvSpPr>
              <a:spLocks/>
            </p:cNvSpPr>
            <p:nvPr/>
          </p:nvSpPr>
          <p:spPr bwMode="auto">
            <a:xfrm>
              <a:off x="5735212" y="5767338"/>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7"/>
                  </a:lnTo>
                  <a:lnTo>
                    <a:pt x="50" y="93"/>
                  </a:lnTo>
                  <a:lnTo>
                    <a:pt x="0" y="47"/>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45" name="Freeform 78"/>
            <p:cNvSpPr>
              <a:spLocks/>
            </p:cNvSpPr>
            <p:nvPr/>
          </p:nvSpPr>
          <p:spPr bwMode="auto">
            <a:xfrm>
              <a:off x="5852687" y="5794326"/>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46" name="Freeform 79"/>
            <p:cNvSpPr>
              <a:spLocks/>
            </p:cNvSpPr>
            <p:nvPr/>
          </p:nvSpPr>
          <p:spPr bwMode="auto">
            <a:xfrm>
              <a:off x="5959049" y="5808613"/>
              <a:ext cx="139700" cy="127000"/>
            </a:xfrm>
            <a:custGeom>
              <a:avLst/>
              <a:gdLst>
                <a:gd name="T0" fmla="*/ 2147483647 w 98"/>
                <a:gd name="T1" fmla="*/ 0 h 93"/>
                <a:gd name="T2" fmla="*/ 2147483647 w 98"/>
                <a:gd name="T3" fmla="*/ 2147483647 h 93"/>
                <a:gd name="T4" fmla="*/ 2147483647 w 98"/>
                <a:gd name="T5" fmla="*/ 2147483647 h 93"/>
                <a:gd name="T6" fmla="*/ 0 w 98"/>
                <a:gd name="T7" fmla="*/ 2147483647 h 93"/>
                <a:gd name="T8" fmla="*/ 2147483647 w 98"/>
                <a:gd name="T9" fmla="*/ 0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49" y="0"/>
                  </a:moveTo>
                  <a:lnTo>
                    <a:pt x="98"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47" name="Freeform 80"/>
            <p:cNvSpPr>
              <a:spLocks/>
            </p:cNvSpPr>
            <p:nvPr/>
          </p:nvSpPr>
          <p:spPr bwMode="auto">
            <a:xfrm>
              <a:off x="6063824" y="5845126"/>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7"/>
                  </a:lnTo>
                  <a:lnTo>
                    <a:pt x="49" y="93"/>
                  </a:lnTo>
                  <a:lnTo>
                    <a:pt x="0" y="47"/>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48" name="Freeform 81"/>
            <p:cNvSpPr>
              <a:spLocks/>
            </p:cNvSpPr>
            <p:nvPr/>
          </p:nvSpPr>
          <p:spPr bwMode="auto">
            <a:xfrm>
              <a:off x="6163837" y="5840363"/>
              <a:ext cx="139700" cy="127000"/>
            </a:xfrm>
            <a:custGeom>
              <a:avLst/>
              <a:gdLst>
                <a:gd name="T0" fmla="*/ 2147483647 w 98"/>
                <a:gd name="T1" fmla="*/ 0 h 93"/>
                <a:gd name="T2" fmla="*/ 2147483647 w 98"/>
                <a:gd name="T3" fmla="*/ 2147483647 h 93"/>
                <a:gd name="T4" fmla="*/ 2147483647 w 98"/>
                <a:gd name="T5" fmla="*/ 2147483647 h 93"/>
                <a:gd name="T6" fmla="*/ 0 w 98"/>
                <a:gd name="T7" fmla="*/ 2147483647 h 93"/>
                <a:gd name="T8" fmla="*/ 2147483647 w 98"/>
                <a:gd name="T9" fmla="*/ 0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49" y="0"/>
                  </a:moveTo>
                  <a:lnTo>
                    <a:pt x="98"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49" name="Freeform 82"/>
            <p:cNvSpPr>
              <a:spLocks/>
            </p:cNvSpPr>
            <p:nvPr/>
          </p:nvSpPr>
          <p:spPr bwMode="auto">
            <a:xfrm>
              <a:off x="6292424" y="5862588"/>
              <a:ext cx="139700" cy="127000"/>
            </a:xfrm>
            <a:custGeom>
              <a:avLst/>
              <a:gdLst>
                <a:gd name="T0" fmla="*/ 2147483647 w 98"/>
                <a:gd name="T1" fmla="*/ 0 h 93"/>
                <a:gd name="T2" fmla="*/ 2147483647 w 98"/>
                <a:gd name="T3" fmla="*/ 2147483647 h 93"/>
                <a:gd name="T4" fmla="*/ 2147483647 w 98"/>
                <a:gd name="T5" fmla="*/ 2147483647 h 93"/>
                <a:gd name="T6" fmla="*/ 0 w 98"/>
                <a:gd name="T7" fmla="*/ 2147483647 h 93"/>
                <a:gd name="T8" fmla="*/ 2147483647 w 98"/>
                <a:gd name="T9" fmla="*/ 0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49" y="0"/>
                  </a:moveTo>
                  <a:lnTo>
                    <a:pt x="98"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50" name="Freeform 83"/>
            <p:cNvSpPr>
              <a:spLocks/>
            </p:cNvSpPr>
            <p:nvPr/>
          </p:nvSpPr>
          <p:spPr bwMode="auto">
            <a:xfrm>
              <a:off x="6409899" y="5867351"/>
              <a:ext cx="141288" cy="125412"/>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49" y="0"/>
                  </a:moveTo>
                  <a:lnTo>
                    <a:pt x="99" y="46"/>
                  </a:lnTo>
                  <a:lnTo>
                    <a:pt x="49" y="92"/>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51" name="Freeform 84"/>
            <p:cNvSpPr>
              <a:spLocks/>
            </p:cNvSpPr>
            <p:nvPr/>
          </p:nvSpPr>
          <p:spPr bwMode="auto">
            <a:xfrm>
              <a:off x="6525787" y="5900688"/>
              <a:ext cx="141287" cy="125413"/>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49" y="0"/>
                  </a:moveTo>
                  <a:lnTo>
                    <a:pt x="99" y="46"/>
                  </a:lnTo>
                  <a:lnTo>
                    <a:pt x="49" y="92"/>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52" name="Freeform 85"/>
            <p:cNvSpPr>
              <a:spLocks/>
            </p:cNvSpPr>
            <p:nvPr/>
          </p:nvSpPr>
          <p:spPr bwMode="auto">
            <a:xfrm>
              <a:off x="6654374" y="5911801"/>
              <a:ext cx="141288" cy="125412"/>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49" y="0"/>
                  </a:moveTo>
                  <a:lnTo>
                    <a:pt x="99" y="46"/>
                  </a:lnTo>
                  <a:lnTo>
                    <a:pt x="49" y="92"/>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grpSp>
      <p:sp>
        <p:nvSpPr>
          <p:cNvPr id="271" name="Line 90"/>
          <p:cNvSpPr>
            <a:spLocks noChangeShapeType="1"/>
          </p:cNvSpPr>
          <p:nvPr/>
        </p:nvSpPr>
        <p:spPr bwMode="auto">
          <a:xfrm flipH="1">
            <a:off x="1555324" y="2270076"/>
            <a:ext cx="34925" cy="38735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 name="Line 91"/>
          <p:cNvSpPr>
            <a:spLocks noChangeShapeType="1"/>
          </p:cNvSpPr>
          <p:nvPr/>
        </p:nvSpPr>
        <p:spPr bwMode="auto">
          <a:xfrm flipV="1">
            <a:off x="1555324" y="6108651"/>
            <a:ext cx="5786438" cy="476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 name="TextBox 279"/>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281" name="TextBox 280"/>
          <p:cNvSpPr txBox="1"/>
          <p:nvPr/>
        </p:nvSpPr>
        <p:spPr>
          <a:xfrm>
            <a:off x="2571459" y="6056174"/>
            <a:ext cx="4411897" cy="369332"/>
          </a:xfrm>
          <a:prstGeom prst="rect">
            <a:avLst/>
          </a:prstGeom>
          <a:noFill/>
        </p:spPr>
        <p:txBody>
          <a:bodyPr wrap="none" rtlCol="0">
            <a:spAutoFit/>
          </a:bodyPr>
          <a:lstStyle/>
          <a:p>
            <a:r>
              <a:rPr lang="el-GR" b="1" dirty="0" smtClean="0">
                <a:solidFill>
                  <a:schemeClr val="tx2">
                    <a:lumMod val="75000"/>
                  </a:schemeClr>
                </a:solidFill>
              </a:rPr>
              <a:t>Κωδωνοειδής κατανομή αρτηριακής πίεσης</a:t>
            </a:r>
            <a:endParaRPr lang="en-US" b="1" dirty="0">
              <a:solidFill>
                <a:schemeClr val="tx2">
                  <a:lumMod val="75000"/>
                </a:schemeClr>
              </a:solidFill>
            </a:endParaRPr>
          </a:p>
        </p:txBody>
      </p:sp>
      <p:sp>
        <p:nvSpPr>
          <p:cNvPr id="178" name="TextBox 177"/>
          <p:cNvSpPr txBox="1"/>
          <p:nvPr/>
        </p:nvSpPr>
        <p:spPr>
          <a:xfrm>
            <a:off x="241465" y="1356153"/>
            <a:ext cx="8819109" cy="461665"/>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ορισμός / επιδημιολογικός ορισμός</a:t>
            </a:r>
          </a:p>
        </p:txBody>
      </p:sp>
      <p:sp>
        <p:nvSpPr>
          <p:cNvPr id="180" name="Rectangle 93"/>
          <p:cNvSpPr>
            <a:spLocks noChangeArrowheads="1"/>
          </p:cNvSpPr>
          <p:nvPr/>
        </p:nvSpPr>
        <p:spPr bwMode="auto">
          <a:xfrm>
            <a:off x="1606491" y="2221187"/>
            <a:ext cx="3622675" cy="3903663"/>
          </a:xfrm>
          <a:prstGeom prst="rect">
            <a:avLst/>
          </a:prstGeom>
          <a:solidFill>
            <a:srgbClr val="00CC00">
              <a:alpha val="3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cs typeface="Arial" charset="0"/>
            </a:endParaRPr>
          </a:p>
        </p:txBody>
      </p:sp>
      <p:sp>
        <p:nvSpPr>
          <p:cNvPr id="181" name="Text Box 95"/>
          <p:cNvSpPr txBox="1">
            <a:spLocks noChangeArrowheads="1"/>
          </p:cNvSpPr>
          <p:nvPr/>
        </p:nvSpPr>
        <p:spPr bwMode="auto">
          <a:xfrm>
            <a:off x="1979187" y="2735213"/>
            <a:ext cx="15224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l-GR" sz="1800" dirty="0">
                <a:solidFill>
                  <a:schemeClr val="bg1"/>
                </a:solidFill>
                <a:cs typeface="Arial" charset="0"/>
              </a:rPr>
              <a:t>Φυσιολογική </a:t>
            </a:r>
          </a:p>
          <a:p>
            <a:pPr algn="ctr" eaLnBrk="1" hangingPunct="1"/>
            <a:r>
              <a:rPr lang="el-GR" sz="1800" dirty="0">
                <a:solidFill>
                  <a:schemeClr val="bg1"/>
                </a:solidFill>
                <a:cs typeface="Arial" charset="0"/>
              </a:rPr>
              <a:t>πίεση</a:t>
            </a:r>
          </a:p>
        </p:txBody>
      </p:sp>
      <p:sp>
        <p:nvSpPr>
          <p:cNvPr id="182" name="TextBox 181"/>
          <p:cNvSpPr txBox="1"/>
          <p:nvPr/>
        </p:nvSpPr>
        <p:spPr>
          <a:xfrm>
            <a:off x="4996910" y="6456659"/>
            <a:ext cx="740106" cy="430887"/>
          </a:xfrm>
          <a:prstGeom prst="rect">
            <a:avLst/>
          </a:prstGeom>
          <a:noFill/>
        </p:spPr>
        <p:txBody>
          <a:bodyPr wrap="none" rtlCol="0">
            <a:spAutoFit/>
          </a:bodyPr>
          <a:lstStyle/>
          <a:p>
            <a:r>
              <a:rPr lang="en-US" sz="2200" b="1" dirty="0" smtClean="0">
                <a:solidFill>
                  <a:schemeClr val="tx2">
                    <a:lumMod val="75000"/>
                  </a:schemeClr>
                </a:solidFill>
              </a:rPr>
              <a:t>90 %</a:t>
            </a:r>
            <a:endParaRPr lang="en-US" sz="2200" b="1" dirty="0">
              <a:solidFill>
                <a:schemeClr val="tx2">
                  <a:lumMod val="75000"/>
                </a:schemeClr>
              </a:solidFill>
            </a:endParaRPr>
          </a:p>
        </p:txBody>
      </p:sp>
      <p:sp>
        <p:nvSpPr>
          <p:cNvPr id="183" name="Line 92"/>
          <p:cNvSpPr>
            <a:spLocks noChangeShapeType="1"/>
          </p:cNvSpPr>
          <p:nvPr/>
        </p:nvSpPr>
        <p:spPr bwMode="auto">
          <a:xfrm>
            <a:off x="5220862" y="1753059"/>
            <a:ext cx="20637" cy="4937224"/>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84" name="Rectangle 94"/>
          <p:cNvSpPr>
            <a:spLocks noChangeArrowheads="1"/>
          </p:cNvSpPr>
          <p:nvPr/>
        </p:nvSpPr>
        <p:spPr bwMode="auto">
          <a:xfrm>
            <a:off x="5238297" y="2207140"/>
            <a:ext cx="2022475" cy="3903663"/>
          </a:xfrm>
          <a:prstGeom prst="rect">
            <a:avLst/>
          </a:prstGeom>
          <a:solidFill>
            <a:srgbClr val="FF0000">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cs typeface="Arial" charset="0"/>
            </a:endParaRPr>
          </a:p>
        </p:txBody>
      </p:sp>
      <p:sp>
        <p:nvSpPr>
          <p:cNvPr id="185" name="Text Box 96"/>
          <p:cNvSpPr txBox="1">
            <a:spLocks noChangeArrowheads="1"/>
          </p:cNvSpPr>
          <p:nvPr/>
        </p:nvSpPr>
        <p:spPr bwMode="auto">
          <a:xfrm>
            <a:off x="5563762" y="2816176"/>
            <a:ext cx="1387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l-GR" sz="1800" dirty="0">
                <a:solidFill>
                  <a:schemeClr val="bg1"/>
                </a:solidFill>
                <a:cs typeface="Arial" charset="0"/>
              </a:rPr>
              <a:t>Παθολογική</a:t>
            </a:r>
          </a:p>
          <a:p>
            <a:pPr algn="ctr" eaLnBrk="1" hangingPunct="1"/>
            <a:r>
              <a:rPr lang="el-GR" sz="1800" dirty="0">
                <a:solidFill>
                  <a:schemeClr val="bg1"/>
                </a:solidFill>
                <a:cs typeface="Arial" charset="0"/>
              </a:rPr>
              <a:t> πίεση</a:t>
            </a:r>
          </a:p>
        </p:txBody>
      </p:sp>
      <p:sp>
        <p:nvSpPr>
          <p:cNvPr id="101" name="Rectangle 100"/>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02" name="Straight Connector 101"/>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03" name="Picture 102"/>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4" name="TextBox 103"/>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105" name="TextBox 104"/>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35627753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checkerboard(across)">
                                      <p:cBhvr>
                                        <p:cTn id="7" dur="500"/>
                                        <p:tgtEl>
                                          <p:spTgt spid="18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82"/>
                                        </p:tgtEl>
                                        <p:attrNameLst>
                                          <p:attrName>style.visibility</p:attrName>
                                        </p:attrNameLst>
                                      </p:cBhvr>
                                      <p:to>
                                        <p:strVal val="visible"/>
                                      </p:to>
                                    </p:set>
                                    <p:animEffect transition="in" filter="checkerboard(across)">
                                      <p:cBhvr>
                                        <p:cTn id="10" dur="500"/>
                                        <p:tgtEl>
                                          <p:spTgt spid="18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80"/>
                                        </p:tgtEl>
                                        <p:attrNameLst>
                                          <p:attrName>style.visibility</p:attrName>
                                        </p:attrNameLst>
                                      </p:cBhvr>
                                      <p:to>
                                        <p:strVal val="visible"/>
                                      </p:to>
                                    </p:set>
                                    <p:animEffect transition="in" filter="checkerboard(across)">
                                      <p:cBhvr>
                                        <p:cTn id="15" dur="500"/>
                                        <p:tgtEl>
                                          <p:spTgt spid="180"/>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81"/>
                                        </p:tgtEl>
                                        <p:attrNameLst>
                                          <p:attrName>style.visibility</p:attrName>
                                        </p:attrNameLst>
                                      </p:cBhvr>
                                      <p:to>
                                        <p:strVal val="visible"/>
                                      </p:to>
                                    </p:set>
                                    <p:animEffect transition="in" filter="checkerboard(across)">
                                      <p:cBhvr>
                                        <p:cTn id="18" dur="500"/>
                                        <p:tgtEl>
                                          <p:spTgt spid="181"/>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84"/>
                                        </p:tgtEl>
                                        <p:attrNameLst>
                                          <p:attrName>style.visibility</p:attrName>
                                        </p:attrNameLst>
                                      </p:cBhvr>
                                      <p:to>
                                        <p:strVal val="visible"/>
                                      </p:to>
                                    </p:set>
                                    <p:animEffect transition="in" filter="checkerboard(across)">
                                      <p:cBhvr>
                                        <p:cTn id="23" dur="500"/>
                                        <p:tgtEl>
                                          <p:spTgt spid="184"/>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85"/>
                                        </p:tgtEl>
                                        <p:attrNameLst>
                                          <p:attrName>style.visibility</p:attrName>
                                        </p:attrNameLst>
                                      </p:cBhvr>
                                      <p:to>
                                        <p:strVal val="visible"/>
                                      </p:to>
                                    </p:set>
                                    <p:animEffect transition="in" filter="checkerboard(across)">
                                      <p:cBhvr>
                                        <p:cTn id="26"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P spid="181" grpId="0"/>
      <p:bldP spid="182" grpId="0"/>
      <p:bldP spid="183" grpId="0" animBg="1"/>
      <p:bldP spid="184" grpId="0" animBg="1"/>
      <p:bldP spid="18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22062" y="2779663"/>
            <a:ext cx="4673600" cy="3311525"/>
            <a:chOff x="2122062" y="2779663"/>
            <a:chExt cx="4673600" cy="3311525"/>
          </a:xfrm>
        </p:grpSpPr>
        <p:sp>
          <p:nvSpPr>
            <p:cNvPr id="32772" name="Line 5"/>
            <p:cNvSpPr>
              <a:spLocks noChangeShapeType="1"/>
            </p:cNvSpPr>
            <p:nvPr/>
          </p:nvSpPr>
          <p:spPr bwMode="auto">
            <a:xfrm flipV="1">
              <a:off x="2193499" y="6011813"/>
              <a:ext cx="106363" cy="17463"/>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3" name="Line 6"/>
            <p:cNvSpPr>
              <a:spLocks noChangeShapeType="1"/>
            </p:cNvSpPr>
            <p:nvPr/>
          </p:nvSpPr>
          <p:spPr bwMode="auto">
            <a:xfrm>
              <a:off x="2299862" y="6011813"/>
              <a:ext cx="104775" cy="1588"/>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4" name="Line 7"/>
            <p:cNvSpPr>
              <a:spLocks noChangeShapeType="1"/>
            </p:cNvSpPr>
            <p:nvPr/>
          </p:nvSpPr>
          <p:spPr bwMode="auto">
            <a:xfrm flipV="1">
              <a:off x="2404637" y="5997526"/>
              <a:ext cx="106362" cy="14287"/>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5" name="Freeform 8"/>
            <p:cNvSpPr>
              <a:spLocks/>
            </p:cNvSpPr>
            <p:nvPr/>
          </p:nvSpPr>
          <p:spPr bwMode="auto">
            <a:xfrm>
              <a:off x="2510999" y="5981651"/>
              <a:ext cx="104775" cy="15875"/>
            </a:xfrm>
            <a:custGeom>
              <a:avLst/>
              <a:gdLst>
                <a:gd name="T0" fmla="*/ 0 w 74"/>
                <a:gd name="T1" fmla="*/ 2147483647 h 12"/>
                <a:gd name="T2" fmla="*/ 2147483647 w 74"/>
                <a:gd name="T3" fmla="*/ 2147483647 h 12"/>
                <a:gd name="T4" fmla="*/ 2147483647 w 74"/>
                <a:gd name="T5" fmla="*/ 0 h 12"/>
                <a:gd name="T6" fmla="*/ 0 60000 65536"/>
                <a:gd name="T7" fmla="*/ 0 60000 65536"/>
                <a:gd name="T8" fmla="*/ 0 60000 65536"/>
                <a:gd name="T9" fmla="*/ 0 w 74"/>
                <a:gd name="T10" fmla="*/ 0 h 12"/>
                <a:gd name="T11" fmla="*/ 74 w 74"/>
                <a:gd name="T12" fmla="*/ 12 h 12"/>
              </a:gdLst>
              <a:ahLst/>
              <a:cxnLst>
                <a:cxn ang="T6">
                  <a:pos x="T0" y="T1"/>
                </a:cxn>
                <a:cxn ang="T7">
                  <a:pos x="T2" y="T3"/>
                </a:cxn>
                <a:cxn ang="T8">
                  <a:pos x="T4" y="T5"/>
                </a:cxn>
              </a:cxnLst>
              <a:rect l="T9" t="T10" r="T11" b="T12"/>
              <a:pathLst>
                <a:path w="74" h="12">
                  <a:moveTo>
                    <a:pt x="0" y="12"/>
                  </a:moveTo>
                  <a:lnTo>
                    <a:pt x="37" y="12"/>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76" name="Freeform 9"/>
            <p:cNvSpPr>
              <a:spLocks/>
            </p:cNvSpPr>
            <p:nvPr/>
          </p:nvSpPr>
          <p:spPr bwMode="auto">
            <a:xfrm>
              <a:off x="2615774" y="5932438"/>
              <a:ext cx="88900" cy="49213"/>
            </a:xfrm>
            <a:custGeom>
              <a:avLst/>
              <a:gdLst>
                <a:gd name="T0" fmla="*/ 0 w 62"/>
                <a:gd name="T1" fmla="*/ 2147483647 h 35"/>
                <a:gd name="T2" fmla="*/ 2147483647 w 62"/>
                <a:gd name="T3" fmla="*/ 2147483647 h 35"/>
                <a:gd name="T4" fmla="*/ 2147483647 w 62"/>
                <a:gd name="T5" fmla="*/ 0 h 35"/>
                <a:gd name="T6" fmla="*/ 0 60000 65536"/>
                <a:gd name="T7" fmla="*/ 0 60000 65536"/>
                <a:gd name="T8" fmla="*/ 0 60000 65536"/>
                <a:gd name="T9" fmla="*/ 0 w 62"/>
                <a:gd name="T10" fmla="*/ 0 h 35"/>
                <a:gd name="T11" fmla="*/ 62 w 62"/>
                <a:gd name="T12" fmla="*/ 35 h 35"/>
              </a:gdLst>
              <a:ahLst/>
              <a:cxnLst>
                <a:cxn ang="T6">
                  <a:pos x="T0" y="T1"/>
                </a:cxn>
                <a:cxn ang="T7">
                  <a:pos x="T2" y="T3"/>
                </a:cxn>
                <a:cxn ang="T8">
                  <a:pos x="T4" y="T5"/>
                </a:cxn>
              </a:cxnLst>
              <a:rect l="T9" t="T10" r="T11" b="T12"/>
              <a:pathLst>
                <a:path w="62" h="35">
                  <a:moveTo>
                    <a:pt x="0" y="35"/>
                  </a:moveTo>
                  <a:lnTo>
                    <a:pt x="25" y="24"/>
                  </a:lnTo>
                  <a:lnTo>
                    <a:pt x="62"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77" name="Freeform 10"/>
            <p:cNvSpPr>
              <a:spLocks/>
            </p:cNvSpPr>
            <p:nvPr/>
          </p:nvSpPr>
          <p:spPr bwMode="auto">
            <a:xfrm>
              <a:off x="2704674" y="5886401"/>
              <a:ext cx="104775" cy="46037"/>
            </a:xfrm>
            <a:custGeom>
              <a:avLst/>
              <a:gdLst>
                <a:gd name="T0" fmla="*/ 0 w 74"/>
                <a:gd name="T1" fmla="*/ 2147483647 h 34"/>
                <a:gd name="T2" fmla="*/ 2147483647 w 74"/>
                <a:gd name="T3" fmla="*/ 2147483647 h 34"/>
                <a:gd name="T4" fmla="*/ 2147483647 w 74"/>
                <a:gd name="T5" fmla="*/ 0 h 34"/>
                <a:gd name="T6" fmla="*/ 0 60000 65536"/>
                <a:gd name="T7" fmla="*/ 0 60000 65536"/>
                <a:gd name="T8" fmla="*/ 0 60000 65536"/>
                <a:gd name="T9" fmla="*/ 0 w 74"/>
                <a:gd name="T10" fmla="*/ 0 h 34"/>
                <a:gd name="T11" fmla="*/ 74 w 74"/>
                <a:gd name="T12" fmla="*/ 34 h 34"/>
              </a:gdLst>
              <a:ahLst/>
              <a:cxnLst>
                <a:cxn ang="T6">
                  <a:pos x="T0" y="T1"/>
                </a:cxn>
                <a:cxn ang="T7">
                  <a:pos x="T2" y="T3"/>
                </a:cxn>
                <a:cxn ang="T8">
                  <a:pos x="T4" y="T5"/>
                </a:cxn>
              </a:cxnLst>
              <a:rect l="T9" t="T10" r="T11" b="T12"/>
              <a:pathLst>
                <a:path w="74" h="34">
                  <a:moveTo>
                    <a:pt x="0" y="34"/>
                  </a:moveTo>
                  <a:lnTo>
                    <a:pt x="37" y="23"/>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78" name="Freeform 11"/>
            <p:cNvSpPr>
              <a:spLocks/>
            </p:cNvSpPr>
            <p:nvPr/>
          </p:nvSpPr>
          <p:spPr bwMode="auto">
            <a:xfrm>
              <a:off x="2809449" y="5791151"/>
              <a:ext cx="106363" cy="95250"/>
            </a:xfrm>
            <a:custGeom>
              <a:avLst/>
              <a:gdLst>
                <a:gd name="T0" fmla="*/ 0 w 74"/>
                <a:gd name="T1" fmla="*/ 2147483647 h 70"/>
                <a:gd name="T2" fmla="*/ 2147483647 w 74"/>
                <a:gd name="T3" fmla="*/ 2147483647 h 70"/>
                <a:gd name="T4" fmla="*/ 2147483647 w 74"/>
                <a:gd name="T5" fmla="*/ 0 h 70"/>
                <a:gd name="T6" fmla="*/ 0 60000 65536"/>
                <a:gd name="T7" fmla="*/ 0 60000 65536"/>
                <a:gd name="T8" fmla="*/ 0 60000 65536"/>
                <a:gd name="T9" fmla="*/ 0 w 74"/>
                <a:gd name="T10" fmla="*/ 0 h 70"/>
                <a:gd name="T11" fmla="*/ 74 w 74"/>
                <a:gd name="T12" fmla="*/ 70 h 70"/>
              </a:gdLst>
              <a:ahLst/>
              <a:cxnLst>
                <a:cxn ang="T6">
                  <a:pos x="T0" y="T1"/>
                </a:cxn>
                <a:cxn ang="T7">
                  <a:pos x="T2" y="T3"/>
                </a:cxn>
                <a:cxn ang="T8">
                  <a:pos x="T4" y="T5"/>
                </a:cxn>
              </a:cxnLst>
              <a:rect l="T9" t="T10" r="T11" b="T12"/>
              <a:pathLst>
                <a:path w="74" h="70">
                  <a:moveTo>
                    <a:pt x="0" y="70"/>
                  </a:moveTo>
                  <a:lnTo>
                    <a:pt x="37" y="35"/>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79" name="Freeform 12"/>
            <p:cNvSpPr>
              <a:spLocks/>
            </p:cNvSpPr>
            <p:nvPr/>
          </p:nvSpPr>
          <p:spPr bwMode="auto">
            <a:xfrm>
              <a:off x="2915812" y="5680026"/>
              <a:ext cx="104775" cy="111125"/>
            </a:xfrm>
            <a:custGeom>
              <a:avLst/>
              <a:gdLst>
                <a:gd name="T0" fmla="*/ 0 w 74"/>
                <a:gd name="T1" fmla="*/ 2147483647 h 81"/>
                <a:gd name="T2" fmla="*/ 2147483647 w 74"/>
                <a:gd name="T3" fmla="*/ 2147483647 h 81"/>
                <a:gd name="T4" fmla="*/ 2147483647 w 74"/>
                <a:gd name="T5" fmla="*/ 0 h 81"/>
                <a:gd name="T6" fmla="*/ 0 60000 65536"/>
                <a:gd name="T7" fmla="*/ 0 60000 65536"/>
                <a:gd name="T8" fmla="*/ 0 60000 65536"/>
                <a:gd name="T9" fmla="*/ 0 w 74"/>
                <a:gd name="T10" fmla="*/ 0 h 81"/>
                <a:gd name="T11" fmla="*/ 74 w 74"/>
                <a:gd name="T12" fmla="*/ 81 h 81"/>
              </a:gdLst>
              <a:ahLst/>
              <a:cxnLst>
                <a:cxn ang="T6">
                  <a:pos x="T0" y="T1"/>
                </a:cxn>
                <a:cxn ang="T7">
                  <a:pos x="T2" y="T3"/>
                </a:cxn>
                <a:cxn ang="T8">
                  <a:pos x="T4" y="T5"/>
                </a:cxn>
              </a:cxnLst>
              <a:rect l="T9" t="T10" r="T11" b="T12"/>
              <a:pathLst>
                <a:path w="74" h="81">
                  <a:moveTo>
                    <a:pt x="0" y="81"/>
                  </a:moveTo>
                  <a:lnTo>
                    <a:pt x="37" y="46"/>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80" name="Freeform 13"/>
            <p:cNvSpPr>
              <a:spLocks/>
            </p:cNvSpPr>
            <p:nvPr/>
          </p:nvSpPr>
          <p:spPr bwMode="auto">
            <a:xfrm>
              <a:off x="3020587" y="5505401"/>
              <a:ext cx="106362" cy="174625"/>
            </a:xfrm>
            <a:custGeom>
              <a:avLst/>
              <a:gdLst>
                <a:gd name="T0" fmla="*/ 0 w 74"/>
                <a:gd name="T1" fmla="*/ 2147483647 h 128"/>
                <a:gd name="T2" fmla="*/ 2147483647 w 74"/>
                <a:gd name="T3" fmla="*/ 2147483647 h 128"/>
                <a:gd name="T4" fmla="*/ 2147483647 w 74"/>
                <a:gd name="T5" fmla="*/ 0 h 128"/>
                <a:gd name="T6" fmla="*/ 0 60000 65536"/>
                <a:gd name="T7" fmla="*/ 0 60000 65536"/>
                <a:gd name="T8" fmla="*/ 0 60000 65536"/>
                <a:gd name="T9" fmla="*/ 0 w 74"/>
                <a:gd name="T10" fmla="*/ 0 h 128"/>
                <a:gd name="T11" fmla="*/ 74 w 74"/>
                <a:gd name="T12" fmla="*/ 128 h 128"/>
              </a:gdLst>
              <a:ahLst/>
              <a:cxnLst>
                <a:cxn ang="T6">
                  <a:pos x="T0" y="T1"/>
                </a:cxn>
                <a:cxn ang="T7">
                  <a:pos x="T2" y="T3"/>
                </a:cxn>
                <a:cxn ang="T8">
                  <a:pos x="T4" y="T5"/>
                </a:cxn>
              </a:cxnLst>
              <a:rect l="T9" t="T10" r="T11" b="T12"/>
              <a:pathLst>
                <a:path w="74" h="128">
                  <a:moveTo>
                    <a:pt x="0" y="128"/>
                  </a:moveTo>
                  <a:lnTo>
                    <a:pt x="37" y="70"/>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81" name="Freeform 14"/>
            <p:cNvSpPr>
              <a:spLocks/>
            </p:cNvSpPr>
            <p:nvPr/>
          </p:nvSpPr>
          <p:spPr bwMode="auto">
            <a:xfrm>
              <a:off x="3126949" y="5299026"/>
              <a:ext cx="104775" cy="206375"/>
            </a:xfrm>
            <a:custGeom>
              <a:avLst/>
              <a:gdLst>
                <a:gd name="T0" fmla="*/ 0 w 74"/>
                <a:gd name="T1" fmla="*/ 2147483647 h 151"/>
                <a:gd name="T2" fmla="*/ 2147483647 w 74"/>
                <a:gd name="T3" fmla="*/ 2147483647 h 151"/>
                <a:gd name="T4" fmla="*/ 2147483647 w 74"/>
                <a:gd name="T5" fmla="*/ 0 h 151"/>
                <a:gd name="T6" fmla="*/ 0 60000 65536"/>
                <a:gd name="T7" fmla="*/ 0 60000 65536"/>
                <a:gd name="T8" fmla="*/ 0 60000 65536"/>
                <a:gd name="T9" fmla="*/ 0 w 74"/>
                <a:gd name="T10" fmla="*/ 0 h 151"/>
                <a:gd name="T11" fmla="*/ 74 w 74"/>
                <a:gd name="T12" fmla="*/ 151 h 151"/>
              </a:gdLst>
              <a:ahLst/>
              <a:cxnLst>
                <a:cxn ang="T6">
                  <a:pos x="T0" y="T1"/>
                </a:cxn>
                <a:cxn ang="T7">
                  <a:pos x="T2" y="T3"/>
                </a:cxn>
                <a:cxn ang="T8">
                  <a:pos x="T4" y="T5"/>
                </a:cxn>
              </a:cxnLst>
              <a:rect l="T9" t="T10" r="T11" b="T12"/>
              <a:pathLst>
                <a:path w="74" h="151">
                  <a:moveTo>
                    <a:pt x="0" y="151"/>
                  </a:moveTo>
                  <a:lnTo>
                    <a:pt x="37" y="82"/>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82" name="Freeform 15"/>
            <p:cNvSpPr>
              <a:spLocks/>
            </p:cNvSpPr>
            <p:nvPr/>
          </p:nvSpPr>
          <p:spPr bwMode="auto">
            <a:xfrm>
              <a:off x="3231724" y="5029151"/>
              <a:ext cx="88900" cy="269875"/>
            </a:xfrm>
            <a:custGeom>
              <a:avLst/>
              <a:gdLst>
                <a:gd name="T0" fmla="*/ 0 w 62"/>
                <a:gd name="T1" fmla="*/ 2147483647 h 197"/>
                <a:gd name="T2" fmla="*/ 2147483647 w 62"/>
                <a:gd name="T3" fmla="*/ 2147483647 h 197"/>
                <a:gd name="T4" fmla="*/ 2147483647 w 62"/>
                <a:gd name="T5" fmla="*/ 0 h 197"/>
                <a:gd name="T6" fmla="*/ 0 60000 65536"/>
                <a:gd name="T7" fmla="*/ 0 60000 65536"/>
                <a:gd name="T8" fmla="*/ 0 60000 65536"/>
                <a:gd name="T9" fmla="*/ 0 w 62"/>
                <a:gd name="T10" fmla="*/ 0 h 197"/>
                <a:gd name="T11" fmla="*/ 62 w 62"/>
                <a:gd name="T12" fmla="*/ 197 h 197"/>
              </a:gdLst>
              <a:ahLst/>
              <a:cxnLst>
                <a:cxn ang="T6">
                  <a:pos x="T0" y="T1"/>
                </a:cxn>
                <a:cxn ang="T7">
                  <a:pos x="T2" y="T3"/>
                </a:cxn>
                <a:cxn ang="T8">
                  <a:pos x="T4" y="T5"/>
                </a:cxn>
              </a:cxnLst>
              <a:rect l="T9" t="T10" r="T11" b="T12"/>
              <a:pathLst>
                <a:path w="62" h="197">
                  <a:moveTo>
                    <a:pt x="0" y="197"/>
                  </a:moveTo>
                  <a:lnTo>
                    <a:pt x="25" y="105"/>
                  </a:lnTo>
                  <a:lnTo>
                    <a:pt x="62"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83" name="Freeform 16"/>
            <p:cNvSpPr>
              <a:spLocks/>
            </p:cNvSpPr>
            <p:nvPr/>
          </p:nvSpPr>
          <p:spPr bwMode="auto">
            <a:xfrm>
              <a:off x="3320624" y="4713238"/>
              <a:ext cx="104775" cy="315913"/>
            </a:xfrm>
            <a:custGeom>
              <a:avLst/>
              <a:gdLst>
                <a:gd name="T0" fmla="*/ 0 w 74"/>
                <a:gd name="T1" fmla="*/ 2147483647 h 232"/>
                <a:gd name="T2" fmla="*/ 2147483647 w 74"/>
                <a:gd name="T3" fmla="*/ 2147483647 h 232"/>
                <a:gd name="T4" fmla="*/ 2147483647 w 74"/>
                <a:gd name="T5" fmla="*/ 0 h 232"/>
                <a:gd name="T6" fmla="*/ 0 60000 65536"/>
                <a:gd name="T7" fmla="*/ 0 60000 65536"/>
                <a:gd name="T8" fmla="*/ 0 60000 65536"/>
                <a:gd name="T9" fmla="*/ 0 w 74"/>
                <a:gd name="T10" fmla="*/ 0 h 232"/>
                <a:gd name="T11" fmla="*/ 74 w 74"/>
                <a:gd name="T12" fmla="*/ 232 h 232"/>
              </a:gdLst>
              <a:ahLst/>
              <a:cxnLst>
                <a:cxn ang="T6">
                  <a:pos x="T0" y="T1"/>
                </a:cxn>
                <a:cxn ang="T7">
                  <a:pos x="T2" y="T3"/>
                </a:cxn>
                <a:cxn ang="T8">
                  <a:pos x="T4" y="T5"/>
                </a:cxn>
              </a:cxnLst>
              <a:rect l="T9" t="T10" r="T11" b="T12"/>
              <a:pathLst>
                <a:path w="74" h="232">
                  <a:moveTo>
                    <a:pt x="0" y="232"/>
                  </a:moveTo>
                  <a:lnTo>
                    <a:pt x="37" y="116"/>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84" name="Line 17"/>
            <p:cNvSpPr>
              <a:spLocks noChangeShapeType="1"/>
            </p:cNvSpPr>
            <p:nvPr/>
          </p:nvSpPr>
          <p:spPr bwMode="auto">
            <a:xfrm flipV="1">
              <a:off x="3425399" y="4363988"/>
              <a:ext cx="106363" cy="349250"/>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5" name="Line 18"/>
            <p:cNvSpPr>
              <a:spLocks noChangeShapeType="1"/>
            </p:cNvSpPr>
            <p:nvPr/>
          </p:nvSpPr>
          <p:spPr bwMode="auto">
            <a:xfrm flipV="1">
              <a:off x="3531762" y="3998863"/>
              <a:ext cx="106362" cy="365125"/>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6" name="Freeform 19"/>
            <p:cNvSpPr>
              <a:spLocks/>
            </p:cNvSpPr>
            <p:nvPr/>
          </p:nvSpPr>
          <p:spPr bwMode="auto">
            <a:xfrm>
              <a:off x="3638124" y="3635326"/>
              <a:ext cx="106363" cy="363537"/>
            </a:xfrm>
            <a:custGeom>
              <a:avLst/>
              <a:gdLst>
                <a:gd name="T0" fmla="*/ 0 w 74"/>
                <a:gd name="T1" fmla="*/ 2147483647 h 266"/>
                <a:gd name="T2" fmla="*/ 2147483647 w 74"/>
                <a:gd name="T3" fmla="*/ 2147483647 h 266"/>
                <a:gd name="T4" fmla="*/ 2147483647 w 74"/>
                <a:gd name="T5" fmla="*/ 0 h 266"/>
                <a:gd name="T6" fmla="*/ 0 60000 65536"/>
                <a:gd name="T7" fmla="*/ 0 60000 65536"/>
                <a:gd name="T8" fmla="*/ 0 60000 65536"/>
                <a:gd name="T9" fmla="*/ 0 w 74"/>
                <a:gd name="T10" fmla="*/ 0 h 266"/>
                <a:gd name="T11" fmla="*/ 74 w 74"/>
                <a:gd name="T12" fmla="*/ 266 h 266"/>
              </a:gdLst>
              <a:ahLst/>
              <a:cxnLst>
                <a:cxn ang="T6">
                  <a:pos x="T0" y="T1"/>
                </a:cxn>
                <a:cxn ang="T7">
                  <a:pos x="T2" y="T3"/>
                </a:cxn>
                <a:cxn ang="T8">
                  <a:pos x="T4" y="T5"/>
                </a:cxn>
              </a:cxnLst>
              <a:rect l="T9" t="T10" r="T11" b="T12"/>
              <a:pathLst>
                <a:path w="74" h="266">
                  <a:moveTo>
                    <a:pt x="0" y="266"/>
                  </a:moveTo>
                  <a:lnTo>
                    <a:pt x="37" y="127"/>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87" name="Freeform 20"/>
            <p:cNvSpPr>
              <a:spLocks/>
            </p:cNvSpPr>
            <p:nvPr/>
          </p:nvSpPr>
          <p:spPr bwMode="auto">
            <a:xfrm>
              <a:off x="3744487" y="3319413"/>
              <a:ext cx="104775" cy="315913"/>
            </a:xfrm>
            <a:custGeom>
              <a:avLst/>
              <a:gdLst>
                <a:gd name="T0" fmla="*/ 0 w 74"/>
                <a:gd name="T1" fmla="*/ 2147483647 h 232"/>
                <a:gd name="T2" fmla="*/ 2147483647 w 74"/>
                <a:gd name="T3" fmla="*/ 2147483647 h 232"/>
                <a:gd name="T4" fmla="*/ 2147483647 w 74"/>
                <a:gd name="T5" fmla="*/ 0 h 232"/>
                <a:gd name="T6" fmla="*/ 0 60000 65536"/>
                <a:gd name="T7" fmla="*/ 0 60000 65536"/>
                <a:gd name="T8" fmla="*/ 0 60000 65536"/>
                <a:gd name="T9" fmla="*/ 0 w 74"/>
                <a:gd name="T10" fmla="*/ 0 h 232"/>
                <a:gd name="T11" fmla="*/ 74 w 74"/>
                <a:gd name="T12" fmla="*/ 232 h 232"/>
              </a:gdLst>
              <a:ahLst/>
              <a:cxnLst>
                <a:cxn ang="T6">
                  <a:pos x="T0" y="T1"/>
                </a:cxn>
                <a:cxn ang="T7">
                  <a:pos x="T2" y="T3"/>
                </a:cxn>
                <a:cxn ang="T8">
                  <a:pos x="T4" y="T5"/>
                </a:cxn>
              </a:cxnLst>
              <a:rect l="T9" t="T10" r="T11" b="T12"/>
              <a:pathLst>
                <a:path w="74" h="232">
                  <a:moveTo>
                    <a:pt x="0" y="232"/>
                  </a:moveTo>
                  <a:lnTo>
                    <a:pt x="37" y="116"/>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88" name="Freeform 21"/>
            <p:cNvSpPr>
              <a:spLocks/>
            </p:cNvSpPr>
            <p:nvPr/>
          </p:nvSpPr>
          <p:spPr bwMode="auto">
            <a:xfrm>
              <a:off x="3849262" y="3065413"/>
              <a:ext cx="88900" cy="254000"/>
            </a:xfrm>
            <a:custGeom>
              <a:avLst/>
              <a:gdLst>
                <a:gd name="T0" fmla="*/ 0 w 62"/>
                <a:gd name="T1" fmla="*/ 2147483647 h 186"/>
                <a:gd name="T2" fmla="*/ 2147483647 w 62"/>
                <a:gd name="T3" fmla="*/ 2147483647 h 186"/>
                <a:gd name="T4" fmla="*/ 2147483647 w 62"/>
                <a:gd name="T5" fmla="*/ 0 h 186"/>
                <a:gd name="T6" fmla="*/ 0 60000 65536"/>
                <a:gd name="T7" fmla="*/ 0 60000 65536"/>
                <a:gd name="T8" fmla="*/ 0 60000 65536"/>
                <a:gd name="T9" fmla="*/ 0 w 62"/>
                <a:gd name="T10" fmla="*/ 0 h 186"/>
                <a:gd name="T11" fmla="*/ 62 w 62"/>
                <a:gd name="T12" fmla="*/ 186 h 186"/>
              </a:gdLst>
              <a:ahLst/>
              <a:cxnLst>
                <a:cxn ang="T6">
                  <a:pos x="T0" y="T1"/>
                </a:cxn>
                <a:cxn ang="T7">
                  <a:pos x="T2" y="T3"/>
                </a:cxn>
                <a:cxn ang="T8">
                  <a:pos x="T4" y="T5"/>
                </a:cxn>
              </a:cxnLst>
              <a:rect l="T9" t="T10" r="T11" b="T12"/>
              <a:pathLst>
                <a:path w="62" h="186">
                  <a:moveTo>
                    <a:pt x="0" y="186"/>
                  </a:moveTo>
                  <a:lnTo>
                    <a:pt x="25" y="81"/>
                  </a:lnTo>
                  <a:lnTo>
                    <a:pt x="62"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89" name="Freeform 22"/>
            <p:cNvSpPr>
              <a:spLocks/>
            </p:cNvSpPr>
            <p:nvPr/>
          </p:nvSpPr>
          <p:spPr bwMode="auto">
            <a:xfrm>
              <a:off x="3938162" y="2889201"/>
              <a:ext cx="104775" cy="176212"/>
            </a:xfrm>
            <a:custGeom>
              <a:avLst/>
              <a:gdLst>
                <a:gd name="T0" fmla="*/ 0 w 74"/>
                <a:gd name="T1" fmla="*/ 2147483647 h 128"/>
                <a:gd name="T2" fmla="*/ 2147483647 w 74"/>
                <a:gd name="T3" fmla="*/ 2147483647 h 128"/>
                <a:gd name="T4" fmla="*/ 2147483647 w 74"/>
                <a:gd name="T5" fmla="*/ 0 h 128"/>
                <a:gd name="T6" fmla="*/ 0 60000 65536"/>
                <a:gd name="T7" fmla="*/ 0 60000 65536"/>
                <a:gd name="T8" fmla="*/ 0 60000 65536"/>
                <a:gd name="T9" fmla="*/ 0 w 74"/>
                <a:gd name="T10" fmla="*/ 0 h 128"/>
                <a:gd name="T11" fmla="*/ 74 w 74"/>
                <a:gd name="T12" fmla="*/ 128 h 128"/>
              </a:gdLst>
              <a:ahLst/>
              <a:cxnLst>
                <a:cxn ang="T6">
                  <a:pos x="T0" y="T1"/>
                </a:cxn>
                <a:cxn ang="T7">
                  <a:pos x="T2" y="T3"/>
                </a:cxn>
                <a:cxn ang="T8">
                  <a:pos x="T4" y="T5"/>
                </a:cxn>
              </a:cxnLst>
              <a:rect l="T9" t="T10" r="T11" b="T12"/>
              <a:pathLst>
                <a:path w="74" h="128">
                  <a:moveTo>
                    <a:pt x="0" y="128"/>
                  </a:moveTo>
                  <a:lnTo>
                    <a:pt x="37" y="58"/>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90" name="Freeform 23"/>
            <p:cNvSpPr>
              <a:spLocks/>
            </p:cNvSpPr>
            <p:nvPr/>
          </p:nvSpPr>
          <p:spPr bwMode="auto">
            <a:xfrm>
              <a:off x="4042937" y="2843163"/>
              <a:ext cx="106362" cy="46038"/>
            </a:xfrm>
            <a:custGeom>
              <a:avLst/>
              <a:gdLst>
                <a:gd name="T0" fmla="*/ 0 w 74"/>
                <a:gd name="T1" fmla="*/ 2147483647 h 34"/>
                <a:gd name="T2" fmla="*/ 2147483647 w 74"/>
                <a:gd name="T3" fmla="*/ 2147483647 h 34"/>
                <a:gd name="T4" fmla="*/ 2147483647 w 74"/>
                <a:gd name="T5" fmla="*/ 0 h 34"/>
                <a:gd name="T6" fmla="*/ 0 60000 65536"/>
                <a:gd name="T7" fmla="*/ 0 60000 65536"/>
                <a:gd name="T8" fmla="*/ 0 60000 65536"/>
                <a:gd name="T9" fmla="*/ 0 w 74"/>
                <a:gd name="T10" fmla="*/ 0 h 34"/>
                <a:gd name="T11" fmla="*/ 74 w 74"/>
                <a:gd name="T12" fmla="*/ 34 h 34"/>
              </a:gdLst>
              <a:ahLst/>
              <a:cxnLst>
                <a:cxn ang="T6">
                  <a:pos x="T0" y="T1"/>
                </a:cxn>
                <a:cxn ang="T7">
                  <a:pos x="T2" y="T3"/>
                </a:cxn>
                <a:cxn ang="T8">
                  <a:pos x="T4" y="T5"/>
                </a:cxn>
              </a:cxnLst>
              <a:rect l="T9" t="T10" r="T11" b="T12"/>
              <a:pathLst>
                <a:path w="74" h="34">
                  <a:moveTo>
                    <a:pt x="0" y="34"/>
                  </a:moveTo>
                  <a:lnTo>
                    <a:pt x="37" y="11"/>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91" name="Freeform 24"/>
            <p:cNvSpPr>
              <a:spLocks/>
            </p:cNvSpPr>
            <p:nvPr/>
          </p:nvSpPr>
          <p:spPr bwMode="auto">
            <a:xfrm>
              <a:off x="4149299" y="2843163"/>
              <a:ext cx="104775" cy="46038"/>
            </a:xfrm>
            <a:custGeom>
              <a:avLst/>
              <a:gdLst>
                <a:gd name="T0" fmla="*/ 0 w 74"/>
                <a:gd name="T1" fmla="*/ 0 h 34"/>
                <a:gd name="T2" fmla="*/ 2147483647 w 74"/>
                <a:gd name="T3" fmla="*/ 2147483647 h 34"/>
                <a:gd name="T4" fmla="*/ 2147483647 w 74"/>
                <a:gd name="T5" fmla="*/ 2147483647 h 34"/>
                <a:gd name="T6" fmla="*/ 0 60000 65536"/>
                <a:gd name="T7" fmla="*/ 0 60000 65536"/>
                <a:gd name="T8" fmla="*/ 0 60000 65536"/>
                <a:gd name="T9" fmla="*/ 0 w 74"/>
                <a:gd name="T10" fmla="*/ 0 h 34"/>
                <a:gd name="T11" fmla="*/ 74 w 74"/>
                <a:gd name="T12" fmla="*/ 34 h 34"/>
              </a:gdLst>
              <a:ahLst/>
              <a:cxnLst>
                <a:cxn ang="T6">
                  <a:pos x="T0" y="T1"/>
                </a:cxn>
                <a:cxn ang="T7">
                  <a:pos x="T2" y="T3"/>
                </a:cxn>
                <a:cxn ang="T8">
                  <a:pos x="T4" y="T5"/>
                </a:cxn>
              </a:cxnLst>
              <a:rect l="T9" t="T10" r="T11" b="T12"/>
              <a:pathLst>
                <a:path w="74" h="34">
                  <a:moveTo>
                    <a:pt x="0" y="0"/>
                  </a:moveTo>
                  <a:lnTo>
                    <a:pt x="37" y="11"/>
                  </a:lnTo>
                  <a:lnTo>
                    <a:pt x="74" y="34"/>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92" name="Freeform 25"/>
            <p:cNvSpPr>
              <a:spLocks/>
            </p:cNvSpPr>
            <p:nvPr/>
          </p:nvSpPr>
          <p:spPr bwMode="auto">
            <a:xfrm>
              <a:off x="4254074" y="2889201"/>
              <a:ext cx="104775" cy="176212"/>
            </a:xfrm>
            <a:custGeom>
              <a:avLst/>
              <a:gdLst>
                <a:gd name="T0" fmla="*/ 0 w 74"/>
                <a:gd name="T1" fmla="*/ 0 h 128"/>
                <a:gd name="T2" fmla="*/ 2147483647 w 74"/>
                <a:gd name="T3" fmla="*/ 2147483647 h 128"/>
                <a:gd name="T4" fmla="*/ 2147483647 w 74"/>
                <a:gd name="T5" fmla="*/ 2147483647 h 128"/>
                <a:gd name="T6" fmla="*/ 0 60000 65536"/>
                <a:gd name="T7" fmla="*/ 0 60000 65536"/>
                <a:gd name="T8" fmla="*/ 0 60000 65536"/>
                <a:gd name="T9" fmla="*/ 0 w 74"/>
                <a:gd name="T10" fmla="*/ 0 h 128"/>
                <a:gd name="T11" fmla="*/ 74 w 74"/>
                <a:gd name="T12" fmla="*/ 128 h 128"/>
              </a:gdLst>
              <a:ahLst/>
              <a:cxnLst>
                <a:cxn ang="T6">
                  <a:pos x="T0" y="T1"/>
                </a:cxn>
                <a:cxn ang="T7">
                  <a:pos x="T2" y="T3"/>
                </a:cxn>
                <a:cxn ang="T8">
                  <a:pos x="T4" y="T5"/>
                </a:cxn>
              </a:cxnLst>
              <a:rect l="T9" t="T10" r="T11" b="T12"/>
              <a:pathLst>
                <a:path w="74" h="128">
                  <a:moveTo>
                    <a:pt x="0" y="0"/>
                  </a:moveTo>
                  <a:lnTo>
                    <a:pt x="37" y="58"/>
                  </a:lnTo>
                  <a:lnTo>
                    <a:pt x="74" y="128"/>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93" name="Freeform 26"/>
            <p:cNvSpPr>
              <a:spLocks/>
            </p:cNvSpPr>
            <p:nvPr/>
          </p:nvSpPr>
          <p:spPr bwMode="auto">
            <a:xfrm>
              <a:off x="4358849" y="3065413"/>
              <a:ext cx="106363" cy="254000"/>
            </a:xfrm>
            <a:custGeom>
              <a:avLst/>
              <a:gdLst>
                <a:gd name="T0" fmla="*/ 0 w 74"/>
                <a:gd name="T1" fmla="*/ 0 h 186"/>
                <a:gd name="T2" fmla="*/ 2147483647 w 74"/>
                <a:gd name="T3" fmla="*/ 2147483647 h 186"/>
                <a:gd name="T4" fmla="*/ 2147483647 w 74"/>
                <a:gd name="T5" fmla="*/ 2147483647 h 186"/>
                <a:gd name="T6" fmla="*/ 0 60000 65536"/>
                <a:gd name="T7" fmla="*/ 0 60000 65536"/>
                <a:gd name="T8" fmla="*/ 0 60000 65536"/>
                <a:gd name="T9" fmla="*/ 0 w 74"/>
                <a:gd name="T10" fmla="*/ 0 h 186"/>
                <a:gd name="T11" fmla="*/ 74 w 74"/>
                <a:gd name="T12" fmla="*/ 186 h 186"/>
              </a:gdLst>
              <a:ahLst/>
              <a:cxnLst>
                <a:cxn ang="T6">
                  <a:pos x="T0" y="T1"/>
                </a:cxn>
                <a:cxn ang="T7">
                  <a:pos x="T2" y="T3"/>
                </a:cxn>
                <a:cxn ang="T8">
                  <a:pos x="T4" y="T5"/>
                </a:cxn>
              </a:cxnLst>
              <a:rect l="T9" t="T10" r="T11" b="T12"/>
              <a:pathLst>
                <a:path w="74" h="186">
                  <a:moveTo>
                    <a:pt x="0" y="0"/>
                  </a:moveTo>
                  <a:lnTo>
                    <a:pt x="37" y="81"/>
                  </a:lnTo>
                  <a:lnTo>
                    <a:pt x="74" y="186"/>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94" name="Freeform 27"/>
            <p:cNvSpPr>
              <a:spLocks/>
            </p:cNvSpPr>
            <p:nvPr/>
          </p:nvSpPr>
          <p:spPr bwMode="auto">
            <a:xfrm>
              <a:off x="4465212" y="3319413"/>
              <a:ext cx="104775" cy="315913"/>
            </a:xfrm>
            <a:custGeom>
              <a:avLst/>
              <a:gdLst>
                <a:gd name="T0" fmla="*/ 0 w 74"/>
                <a:gd name="T1" fmla="*/ 0 h 232"/>
                <a:gd name="T2" fmla="*/ 2147483647 w 74"/>
                <a:gd name="T3" fmla="*/ 2147483647 h 232"/>
                <a:gd name="T4" fmla="*/ 2147483647 w 74"/>
                <a:gd name="T5" fmla="*/ 2147483647 h 232"/>
                <a:gd name="T6" fmla="*/ 0 60000 65536"/>
                <a:gd name="T7" fmla="*/ 0 60000 65536"/>
                <a:gd name="T8" fmla="*/ 0 60000 65536"/>
                <a:gd name="T9" fmla="*/ 0 w 74"/>
                <a:gd name="T10" fmla="*/ 0 h 232"/>
                <a:gd name="T11" fmla="*/ 74 w 74"/>
                <a:gd name="T12" fmla="*/ 232 h 232"/>
              </a:gdLst>
              <a:ahLst/>
              <a:cxnLst>
                <a:cxn ang="T6">
                  <a:pos x="T0" y="T1"/>
                </a:cxn>
                <a:cxn ang="T7">
                  <a:pos x="T2" y="T3"/>
                </a:cxn>
                <a:cxn ang="T8">
                  <a:pos x="T4" y="T5"/>
                </a:cxn>
              </a:cxnLst>
              <a:rect l="T9" t="T10" r="T11" b="T12"/>
              <a:pathLst>
                <a:path w="74" h="232">
                  <a:moveTo>
                    <a:pt x="0" y="0"/>
                  </a:moveTo>
                  <a:lnTo>
                    <a:pt x="37" y="116"/>
                  </a:lnTo>
                  <a:lnTo>
                    <a:pt x="74" y="232"/>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95" name="Freeform 28"/>
            <p:cNvSpPr>
              <a:spLocks/>
            </p:cNvSpPr>
            <p:nvPr/>
          </p:nvSpPr>
          <p:spPr bwMode="auto">
            <a:xfrm>
              <a:off x="4569987" y="3635326"/>
              <a:ext cx="88900" cy="363537"/>
            </a:xfrm>
            <a:custGeom>
              <a:avLst/>
              <a:gdLst>
                <a:gd name="T0" fmla="*/ 0 w 62"/>
                <a:gd name="T1" fmla="*/ 0 h 266"/>
                <a:gd name="T2" fmla="*/ 2147483647 w 62"/>
                <a:gd name="T3" fmla="*/ 2147483647 h 266"/>
                <a:gd name="T4" fmla="*/ 2147483647 w 62"/>
                <a:gd name="T5" fmla="*/ 2147483647 h 266"/>
                <a:gd name="T6" fmla="*/ 0 60000 65536"/>
                <a:gd name="T7" fmla="*/ 0 60000 65536"/>
                <a:gd name="T8" fmla="*/ 0 60000 65536"/>
                <a:gd name="T9" fmla="*/ 0 w 62"/>
                <a:gd name="T10" fmla="*/ 0 h 266"/>
                <a:gd name="T11" fmla="*/ 62 w 62"/>
                <a:gd name="T12" fmla="*/ 266 h 266"/>
              </a:gdLst>
              <a:ahLst/>
              <a:cxnLst>
                <a:cxn ang="T6">
                  <a:pos x="T0" y="T1"/>
                </a:cxn>
                <a:cxn ang="T7">
                  <a:pos x="T2" y="T3"/>
                </a:cxn>
                <a:cxn ang="T8">
                  <a:pos x="T4" y="T5"/>
                </a:cxn>
              </a:cxnLst>
              <a:rect l="T9" t="T10" r="T11" b="T12"/>
              <a:pathLst>
                <a:path w="62" h="266">
                  <a:moveTo>
                    <a:pt x="0" y="0"/>
                  </a:moveTo>
                  <a:lnTo>
                    <a:pt x="25" y="127"/>
                  </a:lnTo>
                  <a:lnTo>
                    <a:pt x="62" y="266"/>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96" name="Line 29"/>
            <p:cNvSpPr>
              <a:spLocks noChangeShapeType="1"/>
            </p:cNvSpPr>
            <p:nvPr/>
          </p:nvSpPr>
          <p:spPr bwMode="auto">
            <a:xfrm>
              <a:off x="4658887" y="3998863"/>
              <a:ext cx="104775" cy="365125"/>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7" name="Line 30"/>
            <p:cNvSpPr>
              <a:spLocks noChangeShapeType="1"/>
            </p:cNvSpPr>
            <p:nvPr/>
          </p:nvSpPr>
          <p:spPr bwMode="auto">
            <a:xfrm>
              <a:off x="4763662" y="4363988"/>
              <a:ext cx="106362" cy="349250"/>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8" name="Freeform 31"/>
            <p:cNvSpPr>
              <a:spLocks/>
            </p:cNvSpPr>
            <p:nvPr/>
          </p:nvSpPr>
          <p:spPr bwMode="auto">
            <a:xfrm>
              <a:off x="4881137" y="4713238"/>
              <a:ext cx="106362" cy="315913"/>
            </a:xfrm>
            <a:custGeom>
              <a:avLst/>
              <a:gdLst>
                <a:gd name="T0" fmla="*/ 0 w 75"/>
                <a:gd name="T1" fmla="*/ 0 h 232"/>
                <a:gd name="T2" fmla="*/ 2147483647 w 75"/>
                <a:gd name="T3" fmla="*/ 2147483647 h 232"/>
                <a:gd name="T4" fmla="*/ 2147483647 w 75"/>
                <a:gd name="T5" fmla="*/ 2147483647 h 232"/>
                <a:gd name="T6" fmla="*/ 0 60000 65536"/>
                <a:gd name="T7" fmla="*/ 0 60000 65536"/>
                <a:gd name="T8" fmla="*/ 0 60000 65536"/>
                <a:gd name="T9" fmla="*/ 0 w 75"/>
                <a:gd name="T10" fmla="*/ 0 h 232"/>
                <a:gd name="T11" fmla="*/ 75 w 75"/>
                <a:gd name="T12" fmla="*/ 232 h 232"/>
              </a:gdLst>
              <a:ahLst/>
              <a:cxnLst>
                <a:cxn ang="T6">
                  <a:pos x="T0" y="T1"/>
                </a:cxn>
                <a:cxn ang="T7">
                  <a:pos x="T2" y="T3"/>
                </a:cxn>
                <a:cxn ang="T8">
                  <a:pos x="T4" y="T5"/>
                </a:cxn>
              </a:cxnLst>
              <a:rect l="T9" t="T10" r="T11" b="T12"/>
              <a:pathLst>
                <a:path w="75" h="232">
                  <a:moveTo>
                    <a:pt x="0" y="0"/>
                  </a:moveTo>
                  <a:lnTo>
                    <a:pt x="37" y="116"/>
                  </a:lnTo>
                  <a:lnTo>
                    <a:pt x="75" y="232"/>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99" name="Freeform 32"/>
            <p:cNvSpPr>
              <a:spLocks/>
            </p:cNvSpPr>
            <p:nvPr/>
          </p:nvSpPr>
          <p:spPr bwMode="auto">
            <a:xfrm>
              <a:off x="5022424" y="5029151"/>
              <a:ext cx="104775" cy="269875"/>
            </a:xfrm>
            <a:custGeom>
              <a:avLst/>
              <a:gdLst>
                <a:gd name="T0" fmla="*/ 0 w 74"/>
                <a:gd name="T1" fmla="*/ 0 h 197"/>
                <a:gd name="T2" fmla="*/ 2147483647 w 74"/>
                <a:gd name="T3" fmla="*/ 2147483647 h 197"/>
                <a:gd name="T4" fmla="*/ 2147483647 w 74"/>
                <a:gd name="T5" fmla="*/ 2147483647 h 197"/>
                <a:gd name="T6" fmla="*/ 0 60000 65536"/>
                <a:gd name="T7" fmla="*/ 0 60000 65536"/>
                <a:gd name="T8" fmla="*/ 0 60000 65536"/>
                <a:gd name="T9" fmla="*/ 0 w 74"/>
                <a:gd name="T10" fmla="*/ 0 h 197"/>
                <a:gd name="T11" fmla="*/ 74 w 74"/>
                <a:gd name="T12" fmla="*/ 197 h 197"/>
              </a:gdLst>
              <a:ahLst/>
              <a:cxnLst>
                <a:cxn ang="T6">
                  <a:pos x="T0" y="T1"/>
                </a:cxn>
                <a:cxn ang="T7">
                  <a:pos x="T2" y="T3"/>
                </a:cxn>
                <a:cxn ang="T8">
                  <a:pos x="T4" y="T5"/>
                </a:cxn>
              </a:cxnLst>
              <a:rect l="T9" t="T10" r="T11" b="T12"/>
              <a:pathLst>
                <a:path w="74" h="197">
                  <a:moveTo>
                    <a:pt x="0" y="0"/>
                  </a:moveTo>
                  <a:lnTo>
                    <a:pt x="37" y="105"/>
                  </a:lnTo>
                  <a:lnTo>
                    <a:pt x="74" y="197"/>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800" name="Freeform 33"/>
            <p:cNvSpPr>
              <a:spLocks/>
            </p:cNvSpPr>
            <p:nvPr/>
          </p:nvSpPr>
          <p:spPr bwMode="auto">
            <a:xfrm>
              <a:off x="5184349" y="5265688"/>
              <a:ext cx="106363" cy="206375"/>
            </a:xfrm>
            <a:custGeom>
              <a:avLst/>
              <a:gdLst>
                <a:gd name="T0" fmla="*/ 0 w 74"/>
                <a:gd name="T1" fmla="*/ 0 h 151"/>
                <a:gd name="T2" fmla="*/ 2147483647 w 74"/>
                <a:gd name="T3" fmla="*/ 2147483647 h 151"/>
                <a:gd name="T4" fmla="*/ 2147483647 w 74"/>
                <a:gd name="T5" fmla="*/ 2147483647 h 151"/>
                <a:gd name="T6" fmla="*/ 0 60000 65536"/>
                <a:gd name="T7" fmla="*/ 0 60000 65536"/>
                <a:gd name="T8" fmla="*/ 0 60000 65536"/>
                <a:gd name="T9" fmla="*/ 0 w 74"/>
                <a:gd name="T10" fmla="*/ 0 h 151"/>
                <a:gd name="T11" fmla="*/ 74 w 74"/>
                <a:gd name="T12" fmla="*/ 151 h 151"/>
              </a:gdLst>
              <a:ahLst/>
              <a:cxnLst>
                <a:cxn ang="T6">
                  <a:pos x="T0" y="T1"/>
                </a:cxn>
                <a:cxn ang="T7">
                  <a:pos x="T2" y="T3"/>
                </a:cxn>
                <a:cxn ang="T8">
                  <a:pos x="T4" y="T5"/>
                </a:cxn>
              </a:cxnLst>
              <a:rect l="T9" t="T10" r="T11" b="T12"/>
              <a:pathLst>
                <a:path w="74" h="151">
                  <a:moveTo>
                    <a:pt x="0" y="0"/>
                  </a:moveTo>
                  <a:lnTo>
                    <a:pt x="37" y="82"/>
                  </a:lnTo>
                  <a:lnTo>
                    <a:pt x="74" y="151"/>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801" name="Freeform 34"/>
            <p:cNvSpPr>
              <a:spLocks/>
            </p:cNvSpPr>
            <p:nvPr/>
          </p:nvSpPr>
          <p:spPr bwMode="auto">
            <a:xfrm>
              <a:off x="5370087" y="5472063"/>
              <a:ext cx="88900" cy="176213"/>
            </a:xfrm>
            <a:custGeom>
              <a:avLst/>
              <a:gdLst>
                <a:gd name="T0" fmla="*/ 0 w 62"/>
                <a:gd name="T1" fmla="*/ 0 h 128"/>
                <a:gd name="T2" fmla="*/ 2147483647 w 62"/>
                <a:gd name="T3" fmla="*/ 2147483647 h 128"/>
                <a:gd name="T4" fmla="*/ 2147483647 w 62"/>
                <a:gd name="T5" fmla="*/ 2147483647 h 128"/>
                <a:gd name="T6" fmla="*/ 0 60000 65536"/>
                <a:gd name="T7" fmla="*/ 0 60000 65536"/>
                <a:gd name="T8" fmla="*/ 0 60000 65536"/>
                <a:gd name="T9" fmla="*/ 0 w 62"/>
                <a:gd name="T10" fmla="*/ 0 h 128"/>
                <a:gd name="T11" fmla="*/ 62 w 62"/>
                <a:gd name="T12" fmla="*/ 128 h 128"/>
              </a:gdLst>
              <a:ahLst/>
              <a:cxnLst>
                <a:cxn ang="T6">
                  <a:pos x="T0" y="T1"/>
                </a:cxn>
                <a:cxn ang="T7">
                  <a:pos x="T2" y="T3"/>
                </a:cxn>
                <a:cxn ang="T8">
                  <a:pos x="T4" y="T5"/>
                </a:cxn>
              </a:cxnLst>
              <a:rect l="T9" t="T10" r="T11" b="T12"/>
              <a:pathLst>
                <a:path w="62" h="128">
                  <a:moveTo>
                    <a:pt x="0" y="0"/>
                  </a:moveTo>
                  <a:lnTo>
                    <a:pt x="24" y="70"/>
                  </a:lnTo>
                  <a:lnTo>
                    <a:pt x="62" y="128"/>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802" name="Freeform 35"/>
            <p:cNvSpPr>
              <a:spLocks/>
            </p:cNvSpPr>
            <p:nvPr/>
          </p:nvSpPr>
          <p:spPr bwMode="auto">
            <a:xfrm>
              <a:off x="5549474" y="5648276"/>
              <a:ext cx="106363" cy="109537"/>
            </a:xfrm>
            <a:custGeom>
              <a:avLst/>
              <a:gdLst>
                <a:gd name="T0" fmla="*/ 0 w 74"/>
                <a:gd name="T1" fmla="*/ 0 h 81"/>
                <a:gd name="T2" fmla="*/ 2147483647 w 74"/>
                <a:gd name="T3" fmla="*/ 2147483647 h 81"/>
                <a:gd name="T4" fmla="*/ 2147483647 w 74"/>
                <a:gd name="T5" fmla="*/ 2147483647 h 81"/>
                <a:gd name="T6" fmla="*/ 0 60000 65536"/>
                <a:gd name="T7" fmla="*/ 0 60000 65536"/>
                <a:gd name="T8" fmla="*/ 0 60000 65536"/>
                <a:gd name="T9" fmla="*/ 0 w 74"/>
                <a:gd name="T10" fmla="*/ 0 h 81"/>
                <a:gd name="T11" fmla="*/ 74 w 74"/>
                <a:gd name="T12" fmla="*/ 81 h 81"/>
              </a:gdLst>
              <a:ahLst/>
              <a:cxnLst>
                <a:cxn ang="T6">
                  <a:pos x="T0" y="T1"/>
                </a:cxn>
                <a:cxn ang="T7">
                  <a:pos x="T2" y="T3"/>
                </a:cxn>
                <a:cxn ang="T8">
                  <a:pos x="T4" y="T5"/>
                </a:cxn>
              </a:cxnLst>
              <a:rect l="T9" t="T10" r="T11" b="T12"/>
              <a:pathLst>
                <a:path w="74" h="81">
                  <a:moveTo>
                    <a:pt x="0" y="0"/>
                  </a:moveTo>
                  <a:lnTo>
                    <a:pt x="37" y="46"/>
                  </a:lnTo>
                  <a:lnTo>
                    <a:pt x="74" y="81"/>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803" name="Freeform 36"/>
            <p:cNvSpPr>
              <a:spLocks/>
            </p:cNvSpPr>
            <p:nvPr/>
          </p:nvSpPr>
          <p:spPr bwMode="auto">
            <a:xfrm>
              <a:off x="5700287" y="5726063"/>
              <a:ext cx="106362" cy="95250"/>
            </a:xfrm>
            <a:custGeom>
              <a:avLst/>
              <a:gdLst>
                <a:gd name="T0" fmla="*/ 0 w 74"/>
                <a:gd name="T1" fmla="*/ 0 h 70"/>
                <a:gd name="T2" fmla="*/ 2147483647 w 74"/>
                <a:gd name="T3" fmla="*/ 2147483647 h 70"/>
                <a:gd name="T4" fmla="*/ 2147483647 w 74"/>
                <a:gd name="T5" fmla="*/ 2147483647 h 70"/>
                <a:gd name="T6" fmla="*/ 0 60000 65536"/>
                <a:gd name="T7" fmla="*/ 0 60000 65536"/>
                <a:gd name="T8" fmla="*/ 0 60000 65536"/>
                <a:gd name="T9" fmla="*/ 0 w 74"/>
                <a:gd name="T10" fmla="*/ 0 h 70"/>
                <a:gd name="T11" fmla="*/ 74 w 74"/>
                <a:gd name="T12" fmla="*/ 70 h 70"/>
              </a:gdLst>
              <a:ahLst/>
              <a:cxnLst>
                <a:cxn ang="T6">
                  <a:pos x="T0" y="T1"/>
                </a:cxn>
                <a:cxn ang="T7">
                  <a:pos x="T2" y="T3"/>
                </a:cxn>
                <a:cxn ang="T8">
                  <a:pos x="T4" y="T5"/>
                </a:cxn>
              </a:cxnLst>
              <a:rect l="T9" t="T10" r="T11" b="T12"/>
              <a:pathLst>
                <a:path w="74" h="70">
                  <a:moveTo>
                    <a:pt x="0" y="0"/>
                  </a:moveTo>
                  <a:lnTo>
                    <a:pt x="37" y="35"/>
                  </a:lnTo>
                  <a:lnTo>
                    <a:pt x="74" y="7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804" name="Freeform 37"/>
            <p:cNvSpPr>
              <a:spLocks/>
            </p:cNvSpPr>
            <p:nvPr/>
          </p:nvSpPr>
          <p:spPr bwMode="auto">
            <a:xfrm>
              <a:off x="5771724" y="5799088"/>
              <a:ext cx="106363" cy="46038"/>
            </a:xfrm>
            <a:custGeom>
              <a:avLst/>
              <a:gdLst>
                <a:gd name="T0" fmla="*/ 0 w 74"/>
                <a:gd name="T1" fmla="*/ 0 h 34"/>
                <a:gd name="T2" fmla="*/ 2147483647 w 74"/>
                <a:gd name="T3" fmla="*/ 2147483647 h 34"/>
                <a:gd name="T4" fmla="*/ 2147483647 w 74"/>
                <a:gd name="T5" fmla="*/ 2147483647 h 34"/>
                <a:gd name="T6" fmla="*/ 0 60000 65536"/>
                <a:gd name="T7" fmla="*/ 0 60000 65536"/>
                <a:gd name="T8" fmla="*/ 0 60000 65536"/>
                <a:gd name="T9" fmla="*/ 0 w 74"/>
                <a:gd name="T10" fmla="*/ 0 h 34"/>
                <a:gd name="T11" fmla="*/ 74 w 74"/>
                <a:gd name="T12" fmla="*/ 34 h 34"/>
              </a:gdLst>
              <a:ahLst/>
              <a:cxnLst>
                <a:cxn ang="T6">
                  <a:pos x="T0" y="T1"/>
                </a:cxn>
                <a:cxn ang="T7">
                  <a:pos x="T2" y="T3"/>
                </a:cxn>
                <a:cxn ang="T8">
                  <a:pos x="T4" y="T5"/>
                </a:cxn>
              </a:cxnLst>
              <a:rect l="T9" t="T10" r="T11" b="T12"/>
              <a:pathLst>
                <a:path w="74" h="34">
                  <a:moveTo>
                    <a:pt x="0" y="0"/>
                  </a:moveTo>
                  <a:lnTo>
                    <a:pt x="37" y="23"/>
                  </a:lnTo>
                  <a:lnTo>
                    <a:pt x="74" y="34"/>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805" name="Freeform 38"/>
            <p:cNvSpPr>
              <a:spLocks/>
            </p:cNvSpPr>
            <p:nvPr/>
          </p:nvSpPr>
          <p:spPr bwMode="auto">
            <a:xfrm>
              <a:off x="5878087" y="5867351"/>
              <a:ext cx="104775" cy="47625"/>
            </a:xfrm>
            <a:custGeom>
              <a:avLst/>
              <a:gdLst>
                <a:gd name="T0" fmla="*/ 0 w 74"/>
                <a:gd name="T1" fmla="*/ 0 h 35"/>
                <a:gd name="T2" fmla="*/ 2147483647 w 74"/>
                <a:gd name="T3" fmla="*/ 2147483647 h 35"/>
                <a:gd name="T4" fmla="*/ 2147483647 w 74"/>
                <a:gd name="T5" fmla="*/ 2147483647 h 35"/>
                <a:gd name="T6" fmla="*/ 0 60000 65536"/>
                <a:gd name="T7" fmla="*/ 0 60000 65536"/>
                <a:gd name="T8" fmla="*/ 0 60000 65536"/>
                <a:gd name="T9" fmla="*/ 0 w 74"/>
                <a:gd name="T10" fmla="*/ 0 h 35"/>
                <a:gd name="T11" fmla="*/ 74 w 74"/>
                <a:gd name="T12" fmla="*/ 35 h 35"/>
              </a:gdLst>
              <a:ahLst/>
              <a:cxnLst>
                <a:cxn ang="T6">
                  <a:pos x="T0" y="T1"/>
                </a:cxn>
                <a:cxn ang="T7">
                  <a:pos x="T2" y="T3"/>
                </a:cxn>
                <a:cxn ang="T8">
                  <a:pos x="T4" y="T5"/>
                </a:cxn>
              </a:cxnLst>
              <a:rect l="T9" t="T10" r="T11" b="T12"/>
              <a:pathLst>
                <a:path w="74" h="35">
                  <a:moveTo>
                    <a:pt x="0" y="0"/>
                  </a:moveTo>
                  <a:lnTo>
                    <a:pt x="37" y="24"/>
                  </a:lnTo>
                  <a:lnTo>
                    <a:pt x="74" y="35"/>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806" name="Freeform 39"/>
            <p:cNvSpPr>
              <a:spLocks/>
            </p:cNvSpPr>
            <p:nvPr/>
          </p:nvSpPr>
          <p:spPr bwMode="auto">
            <a:xfrm>
              <a:off x="5982862" y="5883226"/>
              <a:ext cx="106362" cy="15875"/>
            </a:xfrm>
            <a:custGeom>
              <a:avLst/>
              <a:gdLst>
                <a:gd name="T0" fmla="*/ 0 w 74"/>
                <a:gd name="T1" fmla="*/ 0 h 12"/>
                <a:gd name="T2" fmla="*/ 2147483647 w 74"/>
                <a:gd name="T3" fmla="*/ 2147483647 h 12"/>
                <a:gd name="T4" fmla="*/ 2147483647 w 74"/>
                <a:gd name="T5" fmla="*/ 2147483647 h 12"/>
                <a:gd name="T6" fmla="*/ 0 60000 65536"/>
                <a:gd name="T7" fmla="*/ 0 60000 65536"/>
                <a:gd name="T8" fmla="*/ 0 60000 65536"/>
                <a:gd name="T9" fmla="*/ 0 w 74"/>
                <a:gd name="T10" fmla="*/ 0 h 12"/>
                <a:gd name="T11" fmla="*/ 74 w 74"/>
                <a:gd name="T12" fmla="*/ 12 h 12"/>
              </a:gdLst>
              <a:ahLst/>
              <a:cxnLst>
                <a:cxn ang="T6">
                  <a:pos x="T0" y="T1"/>
                </a:cxn>
                <a:cxn ang="T7">
                  <a:pos x="T2" y="T3"/>
                </a:cxn>
                <a:cxn ang="T8">
                  <a:pos x="T4" y="T5"/>
                </a:cxn>
              </a:cxnLst>
              <a:rect l="T9" t="T10" r="T11" b="T12"/>
              <a:pathLst>
                <a:path w="74" h="12">
                  <a:moveTo>
                    <a:pt x="0" y="0"/>
                  </a:moveTo>
                  <a:lnTo>
                    <a:pt x="37" y="12"/>
                  </a:lnTo>
                  <a:lnTo>
                    <a:pt x="74" y="12"/>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807" name="Line 40"/>
            <p:cNvSpPr>
              <a:spLocks noChangeShapeType="1"/>
            </p:cNvSpPr>
            <p:nvPr/>
          </p:nvSpPr>
          <p:spPr bwMode="auto">
            <a:xfrm>
              <a:off x="6089224" y="5910213"/>
              <a:ext cx="87313" cy="14288"/>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8" name="Line 41"/>
            <p:cNvSpPr>
              <a:spLocks noChangeShapeType="1"/>
            </p:cNvSpPr>
            <p:nvPr/>
          </p:nvSpPr>
          <p:spPr bwMode="auto">
            <a:xfrm>
              <a:off x="6176537" y="5935613"/>
              <a:ext cx="106362" cy="1588"/>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9" name="Freeform 42"/>
            <p:cNvSpPr>
              <a:spLocks/>
            </p:cNvSpPr>
            <p:nvPr/>
          </p:nvSpPr>
          <p:spPr bwMode="auto">
            <a:xfrm>
              <a:off x="6282899" y="5935613"/>
              <a:ext cx="104775" cy="17463"/>
            </a:xfrm>
            <a:custGeom>
              <a:avLst/>
              <a:gdLst>
                <a:gd name="T0" fmla="*/ 0 w 74"/>
                <a:gd name="T1" fmla="*/ 0 h 12"/>
                <a:gd name="T2" fmla="*/ 2147483647 w 74"/>
                <a:gd name="T3" fmla="*/ 0 h 12"/>
                <a:gd name="T4" fmla="*/ 2147483647 w 74"/>
                <a:gd name="T5" fmla="*/ 2147483647 h 12"/>
                <a:gd name="T6" fmla="*/ 0 60000 65536"/>
                <a:gd name="T7" fmla="*/ 0 60000 65536"/>
                <a:gd name="T8" fmla="*/ 0 60000 65536"/>
                <a:gd name="T9" fmla="*/ 0 w 74"/>
                <a:gd name="T10" fmla="*/ 0 h 12"/>
                <a:gd name="T11" fmla="*/ 74 w 74"/>
                <a:gd name="T12" fmla="*/ 12 h 12"/>
              </a:gdLst>
              <a:ahLst/>
              <a:cxnLst>
                <a:cxn ang="T6">
                  <a:pos x="T0" y="T1"/>
                </a:cxn>
                <a:cxn ang="T7">
                  <a:pos x="T2" y="T3"/>
                </a:cxn>
                <a:cxn ang="T8">
                  <a:pos x="T4" y="T5"/>
                </a:cxn>
              </a:cxnLst>
              <a:rect l="T9" t="T10" r="T11" b="T12"/>
              <a:pathLst>
                <a:path w="74" h="12">
                  <a:moveTo>
                    <a:pt x="0" y="0"/>
                  </a:moveTo>
                  <a:lnTo>
                    <a:pt x="37" y="0"/>
                  </a:lnTo>
                  <a:lnTo>
                    <a:pt x="74" y="12"/>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810" name="Line 43"/>
            <p:cNvSpPr>
              <a:spLocks noChangeShapeType="1"/>
            </p:cNvSpPr>
            <p:nvPr/>
          </p:nvSpPr>
          <p:spPr bwMode="auto">
            <a:xfrm>
              <a:off x="6387674" y="5962601"/>
              <a:ext cx="106363" cy="1587"/>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1" name="Line 44"/>
            <p:cNvSpPr>
              <a:spLocks noChangeShapeType="1"/>
            </p:cNvSpPr>
            <p:nvPr/>
          </p:nvSpPr>
          <p:spPr bwMode="auto">
            <a:xfrm>
              <a:off x="6494037" y="5962601"/>
              <a:ext cx="104775" cy="1587"/>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2" name="Freeform 45"/>
            <p:cNvSpPr>
              <a:spLocks/>
            </p:cNvSpPr>
            <p:nvPr/>
          </p:nvSpPr>
          <p:spPr bwMode="auto">
            <a:xfrm>
              <a:off x="2122062" y="5965776"/>
              <a:ext cx="141287" cy="125412"/>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50" y="0"/>
                  </a:moveTo>
                  <a:lnTo>
                    <a:pt x="99" y="46"/>
                  </a:lnTo>
                  <a:lnTo>
                    <a:pt x="50" y="92"/>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13" name="Freeform 46"/>
            <p:cNvSpPr>
              <a:spLocks/>
            </p:cNvSpPr>
            <p:nvPr/>
          </p:nvSpPr>
          <p:spPr bwMode="auto">
            <a:xfrm>
              <a:off x="2228424" y="5949901"/>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14" name="Freeform 47"/>
            <p:cNvSpPr>
              <a:spLocks/>
            </p:cNvSpPr>
            <p:nvPr/>
          </p:nvSpPr>
          <p:spPr bwMode="auto">
            <a:xfrm>
              <a:off x="2333199" y="5949901"/>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15" name="Freeform 48"/>
            <p:cNvSpPr>
              <a:spLocks/>
            </p:cNvSpPr>
            <p:nvPr/>
          </p:nvSpPr>
          <p:spPr bwMode="auto">
            <a:xfrm>
              <a:off x="2441149" y="5932438"/>
              <a:ext cx="139700" cy="128588"/>
            </a:xfrm>
            <a:custGeom>
              <a:avLst/>
              <a:gdLst>
                <a:gd name="T0" fmla="*/ 2147483647 w 98"/>
                <a:gd name="T1" fmla="*/ 0 h 93"/>
                <a:gd name="T2" fmla="*/ 2147483647 w 98"/>
                <a:gd name="T3" fmla="*/ 2147483647 h 93"/>
                <a:gd name="T4" fmla="*/ 2147483647 w 98"/>
                <a:gd name="T5" fmla="*/ 2147483647 h 93"/>
                <a:gd name="T6" fmla="*/ 0 w 98"/>
                <a:gd name="T7" fmla="*/ 2147483647 h 93"/>
                <a:gd name="T8" fmla="*/ 2147483647 w 98"/>
                <a:gd name="T9" fmla="*/ 0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49" y="0"/>
                  </a:moveTo>
                  <a:lnTo>
                    <a:pt x="98" y="47"/>
                  </a:lnTo>
                  <a:lnTo>
                    <a:pt x="49" y="93"/>
                  </a:lnTo>
                  <a:lnTo>
                    <a:pt x="0" y="47"/>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16" name="Freeform 49"/>
            <p:cNvSpPr>
              <a:spLocks/>
            </p:cNvSpPr>
            <p:nvPr/>
          </p:nvSpPr>
          <p:spPr bwMode="auto">
            <a:xfrm>
              <a:off x="2545924" y="5918151"/>
              <a:ext cx="139700" cy="127000"/>
            </a:xfrm>
            <a:custGeom>
              <a:avLst/>
              <a:gdLst>
                <a:gd name="T0" fmla="*/ 2147483647 w 98"/>
                <a:gd name="T1" fmla="*/ 0 h 93"/>
                <a:gd name="T2" fmla="*/ 2147483647 w 98"/>
                <a:gd name="T3" fmla="*/ 2147483647 h 93"/>
                <a:gd name="T4" fmla="*/ 2147483647 w 98"/>
                <a:gd name="T5" fmla="*/ 2147483647 h 93"/>
                <a:gd name="T6" fmla="*/ 0 w 98"/>
                <a:gd name="T7" fmla="*/ 2147483647 h 93"/>
                <a:gd name="T8" fmla="*/ 2147483647 w 98"/>
                <a:gd name="T9" fmla="*/ 0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49" y="0"/>
                  </a:moveTo>
                  <a:lnTo>
                    <a:pt x="98"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17" name="Freeform 50"/>
            <p:cNvSpPr>
              <a:spLocks/>
            </p:cNvSpPr>
            <p:nvPr/>
          </p:nvSpPr>
          <p:spPr bwMode="auto">
            <a:xfrm>
              <a:off x="2633237" y="5870526"/>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18" name="Freeform 51"/>
            <p:cNvSpPr>
              <a:spLocks/>
            </p:cNvSpPr>
            <p:nvPr/>
          </p:nvSpPr>
          <p:spPr bwMode="auto">
            <a:xfrm>
              <a:off x="2739599" y="5822901"/>
              <a:ext cx="139700" cy="127000"/>
            </a:xfrm>
            <a:custGeom>
              <a:avLst/>
              <a:gdLst>
                <a:gd name="T0" fmla="*/ 2147483647 w 98"/>
                <a:gd name="T1" fmla="*/ 0 h 93"/>
                <a:gd name="T2" fmla="*/ 2147483647 w 98"/>
                <a:gd name="T3" fmla="*/ 2147483647 h 93"/>
                <a:gd name="T4" fmla="*/ 2147483647 w 98"/>
                <a:gd name="T5" fmla="*/ 2147483647 h 93"/>
                <a:gd name="T6" fmla="*/ 0 w 98"/>
                <a:gd name="T7" fmla="*/ 2147483647 h 93"/>
                <a:gd name="T8" fmla="*/ 2147483647 w 98"/>
                <a:gd name="T9" fmla="*/ 0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49" y="0"/>
                  </a:moveTo>
                  <a:lnTo>
                    <a:pt x="98" y="47"/>
                  </a:lnTo>
                  <a:lnTo>
                    <a:pt x="49" y="93"/>
                  </a:lnTo>
                  <a:lnTo>
                    <a:pt x="0" y="47"/>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19" name="Freeform 52"/>
            <p:cNvSpPr>
              <a:spLocks/>
            </p:cNvSpPr>
            <p:nvPr/>
          </p:nvSpPr>
          <p:spPr bwMode="auto">
            <a:xfrm>
              <a:off x="2845962" y="5727651"/>
              <a:ext cx="141287" cy="127000"/>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49" y="0"/>
                  </a:moveTo>
                  <a:lnTo>
                    <a:pt x="99" y="46"/>
                  </a:lnTo>
                  <a:lnTo>
                    <a:pt x="49" y="92"/>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20" name="Freeform 53"/>
            <p:cNvSpPr>
              <a:spLocks/>
            </p:cNvSpPr>
            <p:nvPr/>
          </p:nvSpPr>
          <p:spPr bwMode="auto">
            <a:xfrm>
              <a:off x="2950737" y="5616526"/>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7"/>
                  </a:lnTo>
                  <a:lnTo>
                    <a:pt x="49" y="93"/>
                  </a:lnTo>
                  <a:lnTo>
                    <a:pt x="0" y="47"/>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21" name="Freeform 54"/>
            <p:cNvSpPr>
              <a:spLocks/>
            </p:cNvSpPr>
            <p:nvPr/>
          </p:nvSpPr>
          <p:spPr bwMode="auto">
            <a:xfrm>
              <a:off x="3057099" y="5441901"/>
              <a:ext cx="141288" cy="128587"/>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22" name="Freeform 55"/>
            <p:cNvSpPr>
              <a:spLocks/>
            </p:cNvSpPr>
            <p:nvPr/>
          </p:nvSpPr>
          <p:spPr bwMode="auto">
            <a:xfrm>
              <a:off x="3161874" y="5235526"/>
              <a:ext cx="141288" cy="128587"/>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23" name="Freeform 56"/>
            <p:cNvSpPr>
              <a:spLocks/>
            </p:cNvSpPr>
            <p:nvPr/>
          </p:nvSpPr>
          <p:spPr bwMode="auto">
            <a:xfrm>
              <a:off x="3250774" y="4967238"/>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24" name="Freeform 57"/>
            <p:cNvSpPr>
              <a:spLocks/>
            </p:cNvSpPr>
            <p:nvPr/>
          </p:nvSpPr>
          <p:spPr bwMode="auto">
            <a:xfrm>
              <a:off x="3355549" y="4649738"/>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25" name="Freeform 58"/>
            <p:cNvSpPr>
              <a:spLocks/>
            </p:cNvSpPr>
            <p:nvPr/>
          </p:nvSpPr>
          <p:spPr bwMode="auto">
            <a:xfrm>
              <a:off x="3461912" y="4302076"/>
              <a:ext cx="141287" cy="125412"/>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49" y="0"/>
                  </a:moveTo>
                  <a:lnTo>
                    <a:pt x="99" y="46"/>
                  </a:lnTo>
                  <a:lnTo>
                    <a:pt x="49" y="92"/>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26" name="Freeform 59"/>
            <p:cNvSpPr>
              <a:spLocks/>
            </p:cNvSpPr>
            <p:nvPr/>
          </p:nvSpPr>
          <p:spPr bwMode="auto">
            <a:xfrm>
              <a:off x="3566687" y="3936951"/>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27" name="Freeform 60"/>
            <p:cNvSpPr>
              <a:spLocks/>
            </p:cNvSpPr>
            <p:nvPr/>
          </p:nvSpPr>
          <p:spPr bwMode="auto">
            <a:xfrm>
              <a:off x="3673049" y="3571826"/>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7"/>
                  </a:lnTo>
                  <a:lnTo>
                    <a:pt x="50" y="93"/>
                  </a:lnTo>
                  <a:lnTo>
                    <a:pt x="0" y="47"/>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28" name="Freeform 61"/>
            <p:cNvSpPr>
              <a:spLocks/>
            </p:cNvSpPr>
            <p:nvPr/>
          </p:nvSpPr>
          <p:spPr bwMode="auto">
            <a:xfrm>
              <a:off x="3777824" y="3254326"/>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7"/>
                  </a:lnTo>
                  <a:lnTo>
                    <a:pt x="50" y="93"/>
                  </a:lnTo>
                  <a:lnTo>
                    <a:pt x="0" y="47"/>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29" name="Freeform 62"/>
            <p:cNvSpPr>
              <a:spLocks/>
            </p:cNvSpPr>
            <p:nvPr/>
          </p:nvSpPr>
          <p:spPr bwMode="auto">
            <a:xfrm>
              <a:off x="3866724" y="3001913"/>
              <a:ext cx="141288" cy="125413"/>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50" y="0"/>
                  </a:moveTo>
                  <a:lnTo>
                    <a:pt x="99" y="46"/>
                  </a:lnTo>
                  <a:lnTo>
                    <a:pt x="50" y="92"/>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30" name="Freeform 63"/>
            <p:cNvSpPr>
              <a:spLocks/>
            </p:cNvSpPr>
            <p:nvPr/>
          </p:nvSpPr>
          <p:spPr bwMode="auto">
            <a:xfrm>
              <a:off x="3971499" y="2827288"/>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31" name="Freeform 64"/>
            <p:cNvSpPr>
              <a:spLocks/>
            </p:cNvSpPr>
            <p:nvPr/>
          </p:nvSpPr>
          <p:spPr bwMode="auto">
            <a:xfrm>
              <a:off x="4077862" y="2779663"/>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7"/>
                  </a:lnTo>
                  <a:lnTo>
                    <a:pt x="50" y="93"/>
                  </a:lnTo>
                  <a:lnTo>
                    <a:pt x="0" y="47"/>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32" name="Freeform 65"/>
            <p:cNvSpPr>
              <a:spLocks/>
            </p:cNvSpPr>
            <p:nvPr/>
          </p:nvSpPr>
          <p:spPr bwMode="auto">
            <a:xfrm>
              <a:off x="4184224" y="2827288"/>
              <a:ext cx="139700" cy="127000"/>
            </a:xfrm>
            <a:custGeom>
              <a:avLst/>
              <a:gdLst>
                <a:gd name="T0" fmla="*/ 2147483647 w 98"/>
                <a:gd name="T1" fmla="*/ 0 h 93"/>
                <a:gd name="T2" fmla="*/ 2147483647 w 98"/>
                <a:gd name="T3" fmla="*/ 2147483647 h 93"/>
                <a:gd name="T4" fmla="*/ 2147483647 w 98"/>
                <a:gd name="T5" fmla="*/ 2147483647 h 93"/>
                <a:gd name="T6" fmla="*/ 0 w 98"/>
                <a:gd name="T7" fmla="*/ 2147483647 h 93"/>
                <a:gd name="T8" fmla="*/ 2147483647 w 98"/>
                <a:gd name="T9" fmla="*/ 0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49" y="0"/>
                  </a:moveTo>
                  <a:lnTo>
                    <a:pt x="98"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33" name="Freeform 66"/>
            <p:cNvSpPr>
              <a:spLocks/>
            </p:cNvSpPr>
            <p:nvPr/>
          </p:nvSpPr>
          <p:spPr bwMode="auto">
            <a:xfrm>
              <a:off x="4288999" y="3001913"/>
              <a:ext cx="141288" cy="125413"/>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49" y="0"/>
                  </a:moveTo>
                  <a:lnTo>
                    <a:pt x="99" y="46"/>
                  </a:lnTo>
                  <a:lnTo>
                    <a:pt x="49" y="92"/>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34" name="Freeform 67"/>
            <p:cNvSpPr>
              <a:spLocks/>
            </p:cNvSpPr>
            <p:nvPr/>
          </p:nvSpPr>
          <p:spPr bwMode="auto">
            <a:xfrm>
              <a:off x="4395362" y="3254326"/>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7"/>
                  </a:lnTo>
                  <a:lnTo>
                    <a:pt x="49" y="93"/>
                  </a:lnTo>
                  <a:lnTo>
                    <a:pt x="0" y="47"/>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35" name="Freeform 68"/>
            <p:cNvSpPr>
              <a:spLocks/>
            </p:cNvSpPr>
            <p:nvPr/>
          </p:nvSpPr>
          <p:spPr bwMode="auto">
            <a:xfrm>
              <a:off x="4506559" y="3577599"/>
              <a:ext cx="128443" cy="115455"/>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7"/>
                  </a:lnTo>
                  <a:lnTo>
                    <a:pt x="49" y="93"/>
                  </a:lnTo>
                  <a:lnTo>
                    <a:pt x="0" y="47"/>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36" name="Freeform 69"/>
            <p:cNvSpPr>
              <a:spLocks/>
            </p:cNvSpPr>
            <p:nvPr/>
          </p:nvSpPr>
          <p:spPr bwMode="auto">
            <a:xfrm>
              <a:off x="4589037" y="3936951"/>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37" name="Freeform 70"/>
            <p:cNvSpPr>
              <a:spLocks/>
            </p:cNvSpPr>
            <p:nvPr/>
          </p:nvSpPr>
          <p:spPr bwMode="auto">
            <a:xfrm>
              <a:off x="4693812" y="4302076"/>
              <a:ext cx="141287" cy="125412"/>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49" y="0"/>
                  </a:moveTo>
                  <a:lnTo>
                    <a:pt x="99" y="46"/>
                  </a:lnTo>
                  <a:lnTo>
                    <a:pt x="49" y="92"/>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38" name="Freeform 71"/>
            <p:cNvSpPr>
              <a:spLocks/>
            </p:cNvSpPr>
            <p:nvPr/>
          </p:nvSpPr>
          <p:spPr bwMode="auto">
            <a:xfrm>
              <a:off x="4800174" y="4649738"/>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39" name="Freeform 72"/>
            <p:cNvSpPr>
              <a:spLocks/>
            </p:cNvSpPr>
            <p:nvPr/>
          </p:nvSpPr>
          <p:spPr bwMode="auto">
            <a:xfrm>
              <a:off x="4928762" y="4967238"/>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40" name="Freeform 73"/>
            <p:cNvSpPr>
              <a:spLocks/>
            </p:cNvSpPr>
            <p:nvPr/>
          </p:nvSpPr>
          <p:spPr bwMode="auto">
            <a:xfrm>
              <a:off x="5079574" y="5214888"/>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41" name="Freeform 74"/>
            <p:cNvSpPr>
              <a:spLocks/>
            </p:cNvSpPr>
            <p:nvPr/>
          </p:nvSpPr>
          <p:spPr bwMode="auto">
            <a:xfrm>
              <a:off x="5241499" y="5410151"/>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42" name="Freeform 75"/>
            <p:cNvSpPr>
              <a:spLocks/>
            </p:cNvSpPr>
            <p:nvPr/>
          </p:nvSpPr>
          <p:spPr bwMode="auto">
            <a:xfrm>
              <a:off x="5387549" y="5583188"/>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7"/>
                  </a:lnTo>
                  <a:lnTo>
                    <a:pt x="50" y="93"/>
                  </a:lnTo>
                  <a:lnTo>
                    <a:pt x="0" y="47"/>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43" name="Freeform 76"/>
            <p:cNvSpPr>
              <a:spLocks/>
            </p:cNvSpPr>
            <p:nvPr/>
          </p:nvSpPr>
          <p:spPr bwMode="auto">
            <a:xfrm>
              <a:off x="5606624" y="5695901"/>
              <a:ext cx="141288" cy="125412"/>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50" y="0"/>
                  </a:moveTo>
                  <a:lnTo>
                    <a:pt x="99" y="46"/>
                  </a:lnTo>
                  <a:lnTo>
                    <a:pt x="50" y="92"/>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44" name="Freeform 77"/>
            <p:cNvSpPr>
              <a:spLocks/>
            </p:cNvSpPr>
            <p:nvPr/>
          </p:nvSpPr>
          <p:spPr bwMode="auto">
            <a:xfrm>
              <a:off x="5735212" y="5767338"/>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7"/>
                  </a:lnTo>
                  <a:lnTo>
                    <a:pt x="50" y="93"/>
                  </a:lnTo>
                  <a:lnTo>
                    <a:pt x="0" y="47"/>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45" name="Freeform 78"/>
            <p:cNvSpPr>
              <a:spLocks/>
            </p:cNvSpPr>
            <p:nvPr/>
          </p:nvSpPr>
          <p:spPr bwMode="auto">
            <a:xfrm>
              <a:off x="5852687" y="5794326"/>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46" name="Freeform 79"/>
            <p:cNvSpPr>
              <a:spLocks/>
            </p:cNvSpPr>
            <p:nvPr/>
          </p:nvSpPr>
          <p:spPr bwMode="auto">
            <a:xfrm>
              <a:off x="5959049" y="5808613"/>
              <a:ext cx="139700" cy="127000"/>
            </a:xfrm>
            <a:custGeom>
              <a:avLst/>
              <a:gdLst>
                <a:gd name="T0" fmla="*/ 2147483647 w 98"/>
                <a:gd name="T1" fmla="*/ 0 h 93"/>
                <a:gd name="T2" fmla="*/ 2147483647 w 98"/>
                <a:gd name="T3" fmla="*/ 2147483647 h 93"/>
                <a:gd name="T4" fmla="*/ 2147483647 w 98"/>
                <a:gd name="T5" fmla="*/ 2147483647 h 93"/>
                <a:gd name="T6" fmla="*/ 0 w 98"/>
                <a:gd name="T7" fmla="*/ 2147483647 h 93"/>
                <a:gd name="T8" fmla="*/ 2147483647 w 98"/>
                <a:gd name="T9" fmla="*/ 0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49" y="0"/>
                  </a:moveTo>
                  <a:lnTo>
                    <a:pt x="98"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47" name="Freeform 80"/>
            <p:cNvSpPr>
              <a:spLocks/>
            </p:cNvSpPr>
            <p:nvPr/>
          </p:nvSpPr>
          <p:spPr bwMode="auto">
            <a:xfrm>
              <a:off x="6063824" y="5845126"/>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7"/>
                  </a:lnTo>
                  <a:lnTo>
                    <a:pt x="49" y="93"/>
                  </a:lnTo>
                  <a:lnTo>
                    <a:pt x="0" y="47"/>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48" name="Freeform 81"/>
            <p:cNvSpPr>
              <a:spLocks/>
            </p:cNvSpPr>
            <p:nvPr/>
          </p:nvSpPr>
          <p:spPr bwMode="auto">
            <a:xfrm>
              <a:off x="6163837" y="5840363"/>
              <a:ext cx="139700" cy="127000"/>
            </a:xfrm>
            <a:custGeom>
              <a:avLst/>
              <a:gdLst>
                <a:gd name="T0" fmla="*/ 2147483647 w 98"/>
                <a:gd name="T1" fmla="*/ 0 h 93"/>
                <a:gd name="T2" fmla="*/ 2147483647 w 98"/>
                <a:gd name="T3" fmla="*/ 2147483647 h 93"/>
                <a:gd name="T4" fmla="*/ 2147483647 w 98"/>
                <a:gd name="T5" fmla="*/ 2147483647 h 93"/>
                <a:gd name="T6" fmla="*/ 0 w 98"/>
                <a:gd name="T7" fmla="*/ 2147483647 h 93"/>
                <a:gd name="T8" fmla="*/ 2147483647 w 98"/>
                <a:gd name="T9" fmla="*/ 0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49" y="0"/>
                  </a:moveTo>
                  <a:lnTo>
                    <a:pt x="98"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49" name="Freeform 82"/>
            <p:cNvSpPr>
              <a:spLocks/>
            </p:cNvSpPr>
            <p:nvPr/>
          </p:nvSpPr>
          <p:spPr bwMode="auto">
            <a:xfrm>
              <a:off x="6292424" y="5862588"/>
              <a:ext cx="139700" cy="127000"/>
            </a:xfrm>
            <a:custGeom>
              <a:avLst/>
              <a:gdLst>
                <a:gd name="T0" fmla="*/ 2147483647 w 98"/>
                <a:gd name="T1" fmla="*/ 0 h 93"/>
                <a:gd name="T2" fmla="*/ 2147483647 w 98"/>
                <a:gd name="T3" fmla="*/ 2147483647 h 93"/>
                <a:gd name="T4" fmla="*/ 2147483647 w 98"/>
                <a:gd name="T5" fmla="*/ 2147483647 h 93"/>
                <a:gd name="T6" fmla="*/ 0 w 98"/>
                <a:gd name="T7" fmla="*/ 2147483647 h 93"/>
                <a:gd name="T8" fmla="*/ 2147483647 w 98"/>
                <a:gd name="T9" fmla="*/ 0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49" y="0"/>
                  </a:moveTo>
                  <a:lnTo>
                    <a:pt x="98"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50" name="Freeform 83"/>
            <p:cNvSpPr>
              <a:spLocks/>
            </p:cNvSpPr>
            <p:nvPr/>
          </p:nvSpPr>
          <p:spPr bwMode="auto">
            <a:xfrm>
              <a:off x="6409899" y="5867351"/>
              <a:ext cx="141288" cy="125412"/>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49" y="0"/>
                  </a:moveTo>
                  <a:lnTo>
                    <a:pt x="99" y="46"/>
                  </a:lnTo>
                  <a:lnTo>
                    <a:pt x="49" y="92"/>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51" name="Freeform 84"/>
            <p:cNvSpPr>
              <a:spLocks/>
            </p:cNvSpPr>
            <p:nvPr/>
          </p:nvSpPr>
          <p:spPr bwMode="auto">
            <a:xfrm>
              <a:off x="6525787" y="5900688"/>
              <a:ext cx="141287" cy="125413"/>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49" y="0"/>
                  </a:moveTo>
                  <a:lnTo>
                    <a:pt x="99" y="46"/>
                  </a:lnTo>
                  <a:lnTo>
                    <a:pt x="49" y="92"/>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52" name="Freeform 85"/>
            <p:cNvSpPr>
              <a:spLocks/>
            </p:cNvSpPr>
            <p:nvPr/>
          </p:nvSpPr>
          <p:spPr bwMode="auto">
            <a:xfrm>
              <a:off x="6654374" y="5911801"/>
              <a:ext cx="141288" cy="125412"/>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49" y="0"/>
                  </a:moveTo>
                  <a:lnTo>
                    <a:pt x="99" y="46"/>
                  </a:lnTo>
                  <a:lnTo>
                    <a:pt x="49" y="92"/>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grpSp>
      <p:sp>
        <p:nvSpPr>
          <p:cNvPr id="271" name="Line 90"/>
          <p:cNvSpPr>
            <a:spLocks noChangeShapeType="1"/>
          </p:cNvSpPr>
          <p:nvPr/>
        </p:nvSpPr>
        <p:spPr bwMode="auto">
          <a:xfrm flipH="1">
            <a:off x="1555324" y="2270076"/>
            <a:ext cx="34925" cy="38735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 name="Line 91"/>
          <p:cNvSpPr>
            <a:spLocks noChangeShapeType="1"/>
          </p:cNvSpPr>
          <p:nvPr/>
        </p:nvSpPr>
        <p:spPr bwMode="auto">
          <a:xfrm flipV="1">
            <a:off x="1555324" y="6108651"/>
            <a:ext cx="5786438" cy="476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 name="TextBox 279"/>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281" name="TextBox 280"/>
          <p:cNvSpPr txBox="1"/>
          <p:nvPr/>
        </p:nvSpPr>
        <p:spPr>
          <a:xfrm>
            <a:off x="2571459" y="6056174"/>
            <a:ext cx="4411897" cy="369332"/>
          </a:xfrm>
          <a:prstGeom prst="rect">
            <a:avLst/>
          </a:prstGeom>
          <a:noFill/>
        </p:spPr>
        <p:txBody>
          <a:bodyPr wrap="none" rtlCol="0">
            <a:spAutoFit/>
          </a:bodyPr>
          <a:lstStyle/>
          <a:p>
            <a:r>
              <a:rPr lang="el-GR" b="1" dirty="0" smtClean="0">
                <a:solidFill>
                  <a:schemeClr val="tx2">
                    <a:lumMod val="75000"/>
                  </a:schemeClr>
                </a:solidFill>
              </a:rPr>
              <a:t>Κωδωνοειδής κατανομή αρτηριακής πίεσης</a:t>
            </a:r>
            <a:endParaRPr lang="en-US" b="1" dirty="0">
              <a:solidFill>
                <a:schemeClr val="tx2">
                  <a:lumMod val="75000"/>
                </a:schemeClr>
              </a:solidFill>
            </a:endParaRPr>
          </a:p>
        </p:txBody>
      </p:sp>
      <p:sp>
        <p:nvSpPr>
          <p:cNvPr id="178" name="TextBox 177"/>
          <p:cNvSpPr txBox="1"/>
          <p:nvPr/>
        </p:nvSpPr>
        <p:spPr>
          <a:xfrm>
            <a:off x="241465" y="1356153"/>
            <a:ext cx="8819109" cy="461665"/>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ορισμός / επιδημιολογικός ορισμός</a:t>
            </a:r>
          </a:p>
        </p:txBody>
      </p:sp>
      <p:sp>
        <p:nvSpPr>
          <p:cNvPr id="181" name="Text Box 95"/>
          <p:cNvSpPr txBox="1">
            <a:spLocks noChangeArrowheads="1"/>
          </p:cNvSpPr>
          <p:nvPr/>
        </p:nvSpPr>
        <p:spPr bwMode="auto">
          <a:xfrm>
            <a:off x="1979187" y="2735213"/>
            <a:ext cx="15224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l-GR" sz="1800" dirty="0">
                <a:solidFill>
                  <a:schemeClr val="bg1"/>
                </a:solidFill>
                <a:cs typeface="Arial" charset="0"/>
              </a:rPr>
              <a:t>Φυσιολογική </a:t>
            </a:r>
          </a:p>
          <a:p>
            <a:pPr algn="ctr" eaLnBrk="1" hangingPunct="1"/>
            <a:r>
              <a:rPr lang="el-GR" sz="1800" dirty="0">
                <a:solidFill>
                  <a:schemeClr val="bg1"/>
                </a:solidFill>
                <a:cs typeface="Arial" charset="0"/>
              </a:rPr>
              <a:t>πίεση</a:t>
            </a:r>
          </a:p>
        </p:txBody>
      </p:sp>
      <p:sp>
        <p:nvSpPr>
          <p:cNvPr id="182" name="TextBox 181"/>
          <p:cNvSpPr txBox="1"/>
          <p:nvPr/>
        </p:nvSpPr>
        <p:spPr>
          <a:xfrm>
            <a:off x="5593810" y="6456659"/>
            <a:ext cx="740106" cy="430887"/>
          </a:xfrm>
          <a:prstGeom prst="rect">
            <a:avLst/>
          </a:prstGeom>
          <a:noFill/>
        </p:spPr>
        <p:txBody>
          <a:bodyPr wrap="none" rtlCol="0">
            <a:spAutoFit/>
          </a:bodyPr>
          <a:lstStyle/>
          <a:p>
            <a:r>
              <a:rPr lang="en-US" sz="2200" b="1" dirty="0" smtClean="0">
                <a:solidFill>
                  <a:schemeClr val="tx2">
                    <a:lumMod val="75000"/>
                  </a:schemeClr>
                </a:solidFill>
              </a:rPr>
              <a:t>95 %</a:t>
            </a:r>
            <a:endParaRPr lang="en-US" sz="2200" b="1" dirty="0">
              <a:solidFill>
                <a:schemeClr val="tx2">
                  <a:lumMod val="75000"/>
                </a:schemeClr>
              </a:solidFill>
            </a:endParaRPr>
          </a:p>
        </p:txBody>
      </p:sp>
      <p:sp>
        <p:nvSpPr>
          <p:cNvPr id="185" name="Text Box 96"/>
          <p:cNvSpPr txBox="1">
            <a:spLocks noChangeArrowheads="1"/>
          </p:cNvSpPr>
          <p:nvPr/>
        </p:nvSpPr>
        <p:spPr bwMode="auto">
          <a:xfrm>
            <a:off x="5563762" y="2816176"/>
            <a:ext cx="1387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l-GR" sz="1800" dirty="0">
                <a:solidFill>
                  <a:schemeClr val="bg1"/>
                </a:solidFill>
                <a:cs typeface="Arial" charset="0"/>
              </a:rPr>
              <a:t>Παθολογική</a:t>
            </a:r>
          </a:p>
          <a:p>
            <a:pPr algn="ctr" eaLnBrk="1" hangingPunct="1"/>
            <a:r>
              <a:rPr lang="el-GR" sz="1800" dirty="0">
                <a:solidFill>
                  <a:schemeClr val="bg1"/>
                </a:solidFill>
                <a:cs typeface="Arial" charset="0"/>
              </a:rPr>
              <a:t> πίεση</a:t>
            </a:r>
          </a:p>
        </p:txBody>
      </p:sp>
      <p:sp>
        <p:nvSpPr>
          <p:cNvPr id="100" name="Line 92"/>
          <p:cNvSpPr>
            <a:spLocks noChangeShapeType="1"/>
          </p:cNvSpPr>
          <p:nvPr/>
        </p:nvSpPr>
        <p:spPr bwMode="auto">
          <a:xfrm>
            <a:off x="5846872" y="1753059"/>
            <a:ext cx="20637" cy="4937224"/>
          </a:xfrm>
          <a:prstGeom prst="line">
            <a:avLst/>
          </a:prstGeom>
          <a:noFill/>
          <a:ln w="381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Rectangle 93"/>
          <p:cNvSpPr>
            <a:spLocks noChangeArrowheads="1"/>
          </p:cNvSpPr>
          <p:nvPr/>
        </p:nvSpPr>
        <p:spPr bwMode="auto">
          <a:xfrm>
            <a:off x="1606490" y="2221187"/>
            <a:ext cx="4240381" cy="3903663"/>
          </a:xfrm>
          <a:prstGeom prst="rect">
            <a:avLst/>
          </a:prstGeom>
          <a:solidFill>
            <a:srgbClr val="00CC00">
              <a:alpha val="3803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cs typeface="Arial" charset="0"/>
            </a:endParaRPr>
          </a:p>
        </p:txBody>
      </p:sp>
      <p:sp>
        <p:nvSpPr>
          <p:cNvPr id="102" name="Rectangle 94"/>
          <p:cNvSpPr>
            <a:spLocks noChangeArrowheads="1"/>
          </p:cNvSpPr>
          <p:nvPr/>
        </p:nvSpPr>
        <p:spPr bwMode="auto">
          <a:xfrm>
            <a:off x="5852687" y="2207140"/>
            <a:ext cx="1408085" cy="3903663"/>
          </a:xfrm>
          <a:prstGeom prst="rect">
            <a:avLst/>
          </a:prstGeom>
          <a:solidFill>
            <a:srgbClr val="FF0000">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cs typeface="Arial" charset="0"/>
            </a:endParaRPr>
          </a:p>
        </p:txBody>
      </p:sp>
      <p:sp>
        <p:nvSpPr>
          <p:cNvPr id="103" name="Text Box 96"/>
          <p:cNvSpPr txBox="1">
            <a:spLocks noChangeArrowheads="1"/>
          </p:cNvSpPr>
          <p:nvPr/>
        </p:nvSpPr>
        <p:spPr bwMode="auto">
          <a:xfrm>
            <a:off x="5878087" y="2816176"/>
            <a:ext cx="1387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l-GR" sz="1800" dirty="0">
                <a:solidFill>
                  <a:schemeClr val="bg1"/>
                </a:solidFill>
                <a:cs typeface="Arial" charset="0"/>
              </a:rPr>
              <a:t>Παθολογική</a:t>
            </a:r>
          </a:p>
          <a:p>
            <a:pPr algn="ctr" eaLnBrk="1" hangingPunct="1"/>
            <a:r>
              <a:rPr lang="el-GR" sz="1800" dirty="0">
                <a:solidFill>
                  <a:schemeClr val="bg1"/>
                </a:solidFill>
                <a:cs typeface="Arial" charset="0"/>
              </a:rPr>
              <a:t> πίεση</a:t>
            </a:r>
          </a:p>
        </p:txBody>
      </p:sp>
      <p:sp>
        <p:nvSpPr>
          <p:cNvPr id="104" name="Text Box 95"/>
          <p:cNvSpPr txBox="1">
            <a:spLocks noChangeArrowheads="1"/>
          </p:cNvSpPr>
          <p:nvPr/>
        </p:nvSpPr>
        <p:spPr bwMode="auto">
          <a:xfrm>
            <a:off x="2131587" y="2887613"/>
            <a:ext cx="15224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r>
              <a:rPr lang="el-GR" sz="1800" dirty="0">
                <a:solidFill>
                  <a:schemeClr val="bg1"/>
                </a:solidFill>
                <a:cs typeface="Arial" charset="0"/>
              </a:rPr>
              <a:t>Φυσιολογική </a:t>
            </a:r>
          </a:p>
          <a:p>
            <a:pPr algn="ctr" eaLnBrk="1" hangingPunct="1"/>
            <a:r>
              <a:rPr lang="el-GR" sz="1800" dirty="0">
                <a:solidFill>
                  <a:schemeClr val="bg1"/>
                </a:solidFill>
                <a:cs typeface="Arial" charset="0"/>
              </a:rPr>
              <a:t>πίεση</a:t>
            </a:r>
          </a:p>
        </p:txBody>
      </p:sp>
      <p:sp>
        <p:nvSpPr>
          <p:cNvPr id="106" name="Rectangle 10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07" name="Straight Connector 106"/>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08" name="Picture 107"/>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9" name="TextBox 108"/>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110" name="TextBox 109"/>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37075916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819109" cy="461665"/>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επιδημιολογία &amp; καρδιαγγειακός κίνδυνος</a:t>
            </a:r>
          </a:p>
        </p:txBody>
      </p:sp>
      <p:sp>
        <p:nvSpPr>
          <p:cNvPr id="15" name="TextBox 14"/>
          <p:cNvSpPr txBox="1"/>
          <p:nvPr/>
        </p:nvSpPr>
        <p:spPr>
          <a:xfrm>
            <a:off x="6688667" y="1151462"/>
            <a:ext cx="2481213" cy="307777"/>
          </a:xfrm>
          <a:prstGeom prst="rect">
            <a:avLst/>
          </a:prstGeom>
          <a:noFill/>
        </p:spPr>
        <p:txBody>
          <a:bodyPr wrap="square" rtlCol="0">
            <a:spAutoFit/>
          </a:bodyPr>
          <a:lstStyle/>
          <a:p>
            <a:r>
              <a:rPr lang="en-US" sz="1400" i="1" dirty="0" smtClean="0"/>
              <a:t>Lewington S et al. Lancet 2002</a:t>
            </a:r>
            <a:endParaRPr lang="en-US" sz="1400" i="1" dirty="0"/>
          </a:p>
        </p:txBody>
      </p:sp>
      <p:pic>
        <p:nvPicPr>
          <p:cNvPr id="1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465" y="1919578"/>
            <a:ext cx="7143750" cy="469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9" name="Straight Connector 18"/>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20" name="Picture 19"/>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21" name="TextBox 20"/>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2" name="TextBox 21"/>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35142649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819109" cy="461665"/>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επιδημιολογία &amp; καρδιαγγειακός κίνδυνος</a:t>
            </a:r>
          </a:p>
        </p:txBody>
      </p:sp>
      <p:pic>
        <p:nvPicPr>
          <p:cNvPr id="2" name="Picture 1"/>
          <p:cNvPicPr>
            <a:picLocks noChangeAspect="1"/>
          </p:cNvPicPr>
          <p:nvPr/>
        </p:nvPicPr>
        <p:blipFill>
          <a:blip r:embed="rId2"/>
          <a:stretch>
            <a:fillRect/>
          </a:stretch>
        </p:blipFill>
        <p:spPr>
          <a:xfrm>
            <a:off x="319729" y="1990382"/>
            <a:ext cx="6072188" cy="4675354"/>
          </a:xfrm>
          <a:prstGeom prst="rect">
            <a:avLst/>
          </a:prstGeom>
        </p:spPr>
      </p:pic>
      <p:sp>
        <p:nvSpPr>
          <p:cNvPr id="15" name="TextBox 14"/>
          <p:cNvSpPr txBox="1"/>
          <p:nvPr/>
        </p:nvSpPr>
        <p:spPr>
          <a:xfrm>
            <a:off x="6688667" y="1151462"/>
            <a:ext cx="2481213" cy="307777"/>
          </a:xfrm>
          <a:prstGeom prst="rect">
            <a:avLst/>
          </a:prstGeom>
          <a:noFill/>
        </p:spPr>
        <p:txBody>
          <a:bodyPr wrap="square" rtlCol="0">
            <a:spAutoFit/>
          </a:bodyPr>
          <a:lstStyle/>
          <a:p>
            <a:r>
              <a:rPr lang="en-US" sz="1400" i="1" dirty="0" smtClean="0"/>
              <a:t>Lewington S et al. Lancet 2002</a:t>
            </a:r>
            <a:endParaRPr lang="en-US" sz="1400" i="1" dirty="0"/>
          </a:p>
        </p:txBody>
      </p:sp>
      <p:sp>
        <p:nvSpPr>
          <p:cNvPr id="17" name="Rectangle 16"/>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8" name="Straight Connector 17"/>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9" name="Picture 18"/>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20" name="TextBox 19"/>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1" name="TextBox 20"/>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13011424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819109" cy="2185214"/>
          </a:xfrm>
          <a:prstGeom prst="rect">
            <a:avLst/>
          </a:prstGeom>
          <a:noFill/>
        </p:spPr>
        <p:txBody>
          <a:bodyPr wrap="square" rtlCol="0">
            <a:spAutoFit/>
          </a:bodyPr>
          <a:lstStyle/>
          <a:p>
            <a:r>
              <a:rPr lang="el-GR" sz="2400" dirty="0">
                <a:solidFill>
                  <a:schemeClr val="tx2">
                    <a:lumMod val="75000"/>
                  </a:schemeClr>
                </a:solidFill>
              </a:rPr>
              <a:t>Αρτηριακή υπέρταση / επιδημιολογία &amp; καρδιαγγειακός κίνδυνος</a:t>
            </a:r>
          </a:p>
          <a:p>
            <a:endParaRPr lang="el-GR" sz="2400" dirty="0" smtClean="0">
              <a:solidFill>
                <a:schemeClr val="tx2">
                  <a:lumMod val="75000"/>
                </a:schemeClr>
              </a:solidFill>
            </a:endParaRPr>
          </a:p>
          <a:p>
            <a:pPr algn="just"/>
            <a:r>
              <a:rPr lang="el-GR" sz="2200" dirty="0" smtClean="0">
                <a:solidFill>
                  <a:schemeClr val="tx2">
                    <a:lumMod val="75000"/>
                  </a:schemeClr>
                </a:solidFill>
              </a:rPr>
              <a:t>Η σχέση καρδιαγγειακού κινδύνου (π.χ. </a:t>
            </a:r>
            <a:r>
              <a:rPr lang="el-GR" sz="2200" dirty="0">
                <a:solidFill>
                  <a:schemeClr val="tx2">
                    <a:lumMod val="75000"/>
                  </a:schemeClr>
                </a:solidFill>
              </a:rPr>
              <a:t>γ</a:t>
            </a:r>
            <a:r>
              <a:rPr lang="el-GR" sz="2200" dirty="0" smtClean="0">
                <a:solidFill>
                  <a:schemeClr val="tx2">
                    <a:lumMod val="75000"/>
                  </a:schemeClr>
                </a:solidFill>
              </a:rPr>
              <a:t>ια την εκδήλωση αγγειακού εγκεφαλικού επεισοδίο, ισχαιμικής καρδιοπάθειας) και αρτηριακής πίεσης είναι συνεχής (</a:t>
            </a:r>
            <a:r>
              <a:rPr lang="en-US" sz="2200" dirty="0" smtClean="0">
                <a:solidFill>
                  <a:schemeClr val="tx2">
                    <a:lumMod val="75000"/>
                  </a:schemeClr>
                </a:solidFill>
              </a:rPr>
              <a:t>log linear</a:t>
            </a:r>
            <a:r>
              <a:rPr lang="el-GR" sz="2200" smtClean="0">
                <a:solidFill>
                  <a:schemeClr val="tx2">
                    <a:lumMod val="75000"/>
                  </a:schemeClr>
                </a:solidFill>
              </a:rPr>
              <a:t>) </a:t>
            </a:r>
            <a:r>
              <a:rPr lang="el-GR" sz="2200" dirty="0" smtClean="0">
                <a:solidFill>
                  <a:schemeClr val="tx2">
                    <a:lumMod val="75000"/>
                  </a:schemeClr>
                </a:solidFill>
              </a:rPr>
              <a:t>και δεν υπάρχει σαφές όριο πίεσης πάνω από το οποίο να αυξάνεται ο κίνδυνος.</a:t>
            </a:r>
          </a:p>
        </p:txBody>
      </p:sp>
      <p:pic>
        <p:nvPicPr>
          <p:cNvPr id="10" name="Picture 9"/>
          <p:cNvPicPr>
            <a:picLocks noChangeAspect="1"/>
          </p:cNvPicPr>
          <p:nvPr/>
        </p:nvPicPr>
        <p:blipFill>
          <a:blip r:embed="rId2"/>
          <a:stretch>
            <a:fillRect/>
          </a:stretch>
        </p:blipFill>
        <p:spPr>
          <a:xfrm>
            <a:off x="357828" y="3721664"/>
            <a:ext cx="3883972" cy="2736268"/>
          </a:xfrm>
          <a:prstGeom prst="rect">
            <a:avLst/>
          </a:prstGeom>
        </p:spPr>
      </p:pic>
      <p:sp>
        <p:nvSpPr>
          <p:cNvPr id="15" name="TextBox 14"/>
          <p:cNvSpPr txBox="1"/>
          <p:nvPr/>
        </p:nvSpPr>
        <p:spPr>
          <a:xfrm>
            <a:off x="6688667" y="1151462"/>
            <a:ext cx="2481213" cy="307777"/>
          </a:xfrm>
          <a:prstGeom prst="rect">
            <a:avLst/>
          </a:prstGeom>
          <a:noFill/>
        </p:spPr>
        <p:txBody>
          <a:bodyPr wrap="square" rtlCol="0">
            <a:spAutoFit/>
          </a:bodyPr>
          <a:lstStyle/>
          <a:p>
            <a:r>
              <a:rPr lang="en-US" sz="1400" i="1" dirty="0" smtClean="0"/>
              <a:t>Lewington S et al. Lancet 2002</a:t>
            </a:r>
            <a:endParaRPr lang="en-US" sz="1400" i="1" dirty="0"/>
          </a:p>
        </p:txBody>
      </p:sp>
      <p:pic>
        <p:nvPicPr>
          <p:cNvPr id="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5045" y="3721664"/>
            <a:ext cx="4075225" cy="267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9" name="Straight Connector 18"/>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20" name="Picture 19"/>
          <p:cNvPicPr/>
          <p:nvPr/>
        </p:nvPicPr>
        <p:blipFill>
          <a:blip r:embed="rId4">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21" name="TextBox 20"/>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2" name="TextBox 21"/>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8064937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819109" cy="5632310"/>
          </a:xfrm>
          <a:prstGeom prst="rect">
            <a:avLst/>
          </a:prstGeom>
          <a:noFill/>
        </p:spPr>
        <p:txBody>
          <a:bodyPr wrap="square" rtlCol="0">
            <a:spAutoFit/>
          </a:bodyPr>
          <a:lstStyle/>
          <a:p>
            <a:r>
              <a:rPr lang="el-GR" sz="2400" dirty="0">
                <a:solidFill>
                  <a:schemeClr val="tx2">
                    <a:lumMod val="75000"/>
                  </a:schemeClr>
                </a:solidFill>
              </a:rPr>
              <a:t>Αρτηριακή υπέρταση / επιδημιολογία &amp; καρδιαγγειακός </a:t>
            </a:r>
            <a:r>
              <a:rPr lang="el-GR" sz="2400" dirty="0" smtClean="0">
                <a:solidFill>
                  <a:schemeClr val="tx2">
                    <a:lumMod val="75000"/>
                  </a:schemeClr>
                </a:solidFill>
              </a:rPr>
              <a:t>κίνδυνος</a:t>
            </a:r>
          </a:p>
          <a:p>
            <a:endParaRPr lang="el-GR" sz="2400" dirty="0">
              <a:solidFill>
                <a:schemeClr val="tx2">
                  <a:lumMod val="75000"/>
                </a:schemeClr>
              </a:solidFill>
            </a:endParaRPr>
          </a:p>
          <a:p>
            <a:endParaRPr lang="el-GR" sz="2200" dirty="0" smtClean="0">
              <a:solidFill>
                <a:schemeClr val="tx2">
                  <a:lumMod val="75000"/>
                </a:schemeClr>
              </a:solidFill>
            </a:endParaRPr>
          </a:p>
          <a:p>
            <a:endParaRPr lang="el-GR" sz="2200" dirty="0">
              <a:solidFill>
                <a:schemeClr val="tx2">
                  <a:lumMod val="75000"/>
                </a:schemeClr>
              </a:solidFill>
            </a:endParaRPr>
          </a:p>
          <a:p>
            <a:endParaRPr lang="el-GR" sz="2200" dirty="0" smtClean="0">
              <a:solidFill>
                <a:schemeClr val="tx2">
                  <a:lumMod val="75000"/>
                </a:schemeClr>
              </a:solidFill>
            </a:endParaRPr>
          </a:p>
          <a:p>
            <a:endParaRPr lang="el-GR" sz="2200" dirty="0">
              <a:solidFill>
                <a:schemeClr val="tx2">
                  <a:lumMod val="75000"/>
                </a:schemeClr>
              </a:solidFill>
            </a:endParaRPr>
          </a:p>
          <a:p>
            <a:endParaRPr lang="el-GR" sz="2200" dirty="0" smtClean="0">
              <a:solidFill>
                <a:schemeClr val="tx2">
                  <a:lumMod val="75000"/>
                </a:schemeClr>
              </a:solidFill>
            </a:endParaRPr>
          </a:p>
          <a:p>
            <a:endParaRPr lang="el-GR" sz="2200" dirty="0">
              <a:solidFill>
                <a:schemeClr val="tx2">
                  <a:lumMod val="75000"/>
                </a:schemeClr>
              </a:solidFill>
            </a:endParaRPr>
          </a:p>
          <a:p>
            <a:endParaRPr lang="el-GR" sz="2200" dirty="0" smtClean="0">
              <a:solidFill>
                <a:schemeClr val="tx2">
                  <a:lumMod val="75000"/>
                </a:schemeClr>
              </a:solidFill>
            </a:endParaRPr>
          </a:p>
          <a:p>
            <a:r>
              <a:rPr lang="el-GR" sz="2200" dirty="0" smtClean="0">
                <a:solidFill>
                  <a:schemeClr val="tx2">
                    <a:lumMod val="75000"/>
                  </a:schemeClr>
                </a:solidFill>
              </a:rPr>
              <a:t>Θα ήταν λοιπόν χρήσιμη μια «ταξινόμιση - ορισμός» της αρτηριακής πίεσης χωρίς την χρήση του όρου αρτηριακή υπέρταση.</a:t>
            </a:r>
          </a:p>
          <a:p>
            <a:endParaRPr lang="el-GR" sz="2200" dirty="0">
              <a:solidFill>
                <a:schemeClr val="tx2">
                  <a:lumMod val="75000"/>
                </a:schemeClr>
              </a:solidFill>
            </a:endParaRPr>
          </a:p>
          <a:p>
            <a:r>
              <a:rPr lang="el-GR" sz="2200" dirty="0" smtClean="0">
                <a:solidFill>
                  <a:schemeClr val="tx2">
                    <a:lumMod val="75000"/>
                  </a:schemeClr>
                </a:solidFill>
              </a:rPr>
              <a:t>Για διδακτικούς και πρακτικούς κλινικούς λόγους ο όρος αρτηριακή υπέρταση έχει </a:t>
            </a:r>
            <a:r>
              <a:rPr lang="el-GR" sz="2200" smtClean="0">
                <a:solidFill>
                  <a:schemeClr val="tx2">
                    <a:lumMod val="75000"/>
                  </a:schemeClr>
                </a:solidFill>
              </a:rPr>
              <a:t>διατηρηθεί.</a:t>
            </a:r>
            <a:endParaRPr lang="el-GR" sz="2200" dirty="0">
              <a:solidFill>
                <a:schemeClr val="tx2">
                  <a:lumMod val="75000"/>
                </a:schemeClr>
              </a:solidFill>
            </a:endParaRPr>
          </a:p>
          <a:p>
            <a:endParaRPr lang="el-GR" sz="2400" dirty="0">
              <a:solidFill>
                <a:schemeClr val="tx2">
                  <a:lumMod val="75000"/>
                </a:schemeClr>
              </a:solidFill>
            </a:endParaRPr>
          </a:p>
          <a:p>
            <a:endParaRPr lang="el-GR" sz="2400" dirty="0" smtClean="0">
              <a:solidFill>
                <a:schemeClr val="tx2">
                  <a:lumMod val="75000"/>
                </a:schemeClr>
              </a:solidFill>
            </a:endParaRP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547" y="1917665"/>
            <a:ext cx="7279753" cy="25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2861698" y="1147809"/>
            <a:ext cx="6295722" cy="307777"/>
          </a:xfrm>
          <a:prstGeom prst="rect">
            <a:avLst/>
          </a:prstGeom>
          <a:noFill/>
        </p:spPr>
        <p:txBody>
          <a:bodyPr wrap="square" rtlCol="0">
            <a:spAutoFit/>
          </a:bodyPr>
          <a:lstStyle/>
          <a:p>
            <a:r>
              <a:rPr lang="en-US" sz="1400" i="1" dirty="0" smtClean="0"/>
              <a:t>ESH </a:t>
            </a:r>
            <a:r>
              <a:rPr lang="el-GR" sz="1400" i="1" dirty="0" smtClean="0"/>
              <a:t>/ </a:t>
            </a:r>
            <a:r>
              <a:rPr lang="en-US" sz="1400" i="1" dirty="0" smtClean="0"/>
              <a:t>ESC guidelines for the management of arterial hypertension. J Hypertens 2013</a:t>
            </a:r>
            <a:endParaRPr lang="en-US" sz="1400" i="1" dirty="0"/>
          </a:p>
        </p:txBody>
      </p:sp>
      <p:sp>
        <p:nvSpPr>
          <p:cNvPr id="18" name="Rectangle 17"/>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9" name="Straight Connector 18"/>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20" name="Picture 19"/>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21" name="TextBox 20"/>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2" name="TextBox 21"/>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411018212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7875" name="Group 3"/>
          <p:cNvGraphicFramePr>
            <a:graphicFrameLocks noGrp="1"/>
          </p:cNvGraphicFramePr>
          <p:nvPr>
            <p:ph sz="half" idx="2"/>
            <p:extLst>
              <p:ext uri="{D42A27DB-BD31-4B8C-83A1-F6EECF244321}">
                <p14:modId xmlns:p14="http://schemas.microsoft.com/office/powerpoint/2010/main" val="4284673396"/>
              </p:ext>
            </p:extLst>
          </p:nvPr>
        </p:nvGraphicFramePr>
        <p:xfrm>
          <a:off x="564085" y="2024806"/>
          <a:ext cx="7980906" cy="4222817"/>
        </p:xfrm>
        <a:graphic>
          <a:graphicData uri="http://schemas.openxmlformats.org/drawingml/2006/table">
            <a:tbl>
              <a:tblPr/>
              <a:tblGrid>
                <a:gridCol w="1593836"/>
                <a:gridCol w="3195001"/>
                <a:gridCol w="3192069"/>
              </a:tblGrid>
              <a:tr h="4452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rgbClr val="17375E"/>
                        </a:solidFill>
                        <a:effectLst/>
                        <a:latin typeface="+mj-lt"/>
                        <a:ea typeface="MS PGothic" charset="0"/>
                        <a:cs typeface="MS PGothic" charset="0"/>
                      </a:endParaRPr>
                    </a:p>
                  </a:txBody>
                  <a:tcPr marL="91438" marR="91438"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rgbClr val="FFFFFF"/>
                          </a:solidFill>
                          <a:effectLst/>
                          <a:latin typeface="+mj-lt"/>
                          <a:ea typeface="MS PGothic" charset="0"/>
                          <a:cs typeface="MS PGothic" charset="0"/>
                        </a:rPr>
                        <a:t>ΟΦΕΛΟΣ</a:t>
                      </a:r>
                      <a:endParaRPr kumimoji="0" lang="el-GR" sz="2800" b="1" i="0" u="none" strike="noStrike" cap="none" normalizeH="0" baseline="0" dirty="0">
                        <a:ln>
                          <a:noFill/>
                        </a:ln>
                        <a:solidFill>
                          <a:srgbClr val="FFFFFF"/>
                        </a:solidFill>
                        <a:effectLst/>
                        <a:latin typeface="+mj-lt"/>
                        <a:ea typeface="MS PGothic" charset="0"/>
                        <a:cs typeface="MS PGothic" charset="0"/>
                      </a:endParaRPr>
                    </a:p>
                  </a:txBody>
                  <a:tcPr marL="91438" marR="91438"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rgbClr val="FFFFFF"/>
                          </a:solidFill>
                          <a:effectLst/>
                          <a:latin typeface="+mj-lt"/>
                          <a:ea typeface="MS PGothic" charset="0"/>
                          <a:cs typeface="MS PGothic" charset="0"/>
                        </a:rPr>
                        <a:t>ΚΟΣΤΟΣ</a:t>
                      </a:r>
                      <a:endParaRPr kumimoji="0" lang="el-GR" sz="2800" b="1" i="0" u="none" strike="noStrike" cap="none" normalizeH="0" baseline="0" dirty="0">
                        <a:ln>
                          <a:noFill/>
                        </a:ln>
                        <a:solidFill>
                          <a:srgbClr val="FFFFFF"/>
                        </a:solidFill>
                        <a:effectLst/>
                        <a:latin typeface="+mj-lt"/>
                        <a:ea typeface="MS PGothic" charset="0"/>
                        <a:cs typeface="MS PGothic" charset="0"/>
                      </a:endParaRPr>
                    </a:p>
                  </a:txBody>
                  <a:tcPr marL="91438" marR="91438"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16503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dirty="0">
                        <a:ln>
                          <a:noFill/>
                        </a:ln>
                        <a:solidFill>
                          <a:srgbClr val="17375E"/>
                        </a:solidFill>
                        <a:effectLst/>
                        <a:latin typeface="+mj-lt"/>
                        <a:ea typeface="MS PGothic" charset="0"/>
                        <a:cs typeface="MS PGothic"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1" i="0" u="none" strike="noStrike" cap="none" normalizeH="0" baseline="0" dirty="0" smtClean="0">
                          <a:ln>
                            <a:noFill/>
                          </a:ln>
                          <a:solidFill>
                            <a:srgbClr val="17375E"/>
                          </a:solidFill>
                          <a:effectLst/>
                          <a:latin typeface="+mj-lt"/>
                          <a:ea typeface="MS PGothic" charset="0"/>
                          <a:cs typeface="MS PGothic" charset="0"/>
                        </a:rPr>
                        <a:t>Φ.* </a:t>
                      </a:r>
                      <a:r>
                        <a:rPr kumimoji="0" lang="fr-FR" sz="2800" b="1" i="0" u="none" strike="noStrike" cap="none" normalizeH="0" baseline="0" dirty="0" smtClean="0">
                          <a:ln>
                            <a:noFill/>
                          </a:ln>
                          <a:solidFill>
                            <a:srgbClr val="17375E"/>
                          </a:solidFill>
                          <a:effectLst/>
                          <a:latin typeface="+mj-lt"/>
                          <a:ea typeface="MS PGothic" charset="0"/>
                          <a:cs typeface="MS PGothic" charset="0"/>
                        </a:rPr>
                        <a:t>ΔΡΑΣΗ</a:t>
                      </a:r>
                      <a:endParaRPr kumimoji="0" lang="el-GR" sz="2800" b="1" i="0" u="none" strike="noStrike" cap="none" normalizeH="0" baseline="0" dirty="0">
                        <a:ln>
                          <a:noFill/>
                        </a:ln>
                        <a:solidFill>
                          <a:srgbClr val="17375E"/>
                        </a:solidFill>
                        <a:effectLst/>
                        <a:latin typeface="+mj-lt"/>
                        <a:ea typeface="MS PGothic" charset="0"/>
                        <a:cs typeface="MS PGothic" charset="0"/>
                      </a:endParaRPr>
                    </a:p>
                  </a:txBody>
                  <a:tcPr marL="91438" marR="91438"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dirty="0" smtClean="0">
                          <a:ln>
                            <a:noFill/>
                          </a:ln>
                          <a:solidFill>
                            <a:srgbClr val="FFFFFF"/>
                          </a:solidFill>
                          <a:effectLst/>
                          <a:latin typeface="+mj-lt"/>
                          <a:ea typeface="MS PGothic" charset="0"/>
                          <a:cs typeface="MS PGothic" charset="0"/>
                        </a:rPr>
                        <a:t>Μείωση της</a:t>
                      </a:r>
                      <a:endParaRPr kumimoji="0" lang="el-GR" sz="1600" b="1" i="0" u="none" strike="noStrike" cap="none" normalizeH="0" baseline="0" dirty="0">
                        <a:ln>
                          <a:noFill/>
                        </a:ln>
                        <a:solidFill>
                          <a:srgbClr val="FFFFFF"/>
                        </a:solidFill>
                        <a:effectLst/>
                        <a:latin typeface="+mj-lt"/>
                        <a:ea typeface="MS PGothic" charset="0"/>
                        <a:cs typeface="MS PGothic"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1" i="0" u="none" strike="noStrike" cap="none" normalizeH="0" baseline="0" dirty="0">
                        <a:ln>
                          <a:noFill/>
                        </a:ln>
                        <a:solidFill>
                          <a:srgbClr val="FFFFFF"/>
                        </a:solidFill>
                        <a:effectLst/>
                        <a:latin typeface="+mj-lt"/>
                        <a:ea typeface="MS PGothic" charset="0"/>
                        <a:cs typeface="MS PGothic" charset="0"/>
                      </a:endParaRPr>
                    </a:p>
                    <a:p>
                      <a:pPr marL="285750" marR="0" lvl="0" indent="-285750" algn="l" defTabSz="914400" rtl="0" eaLnBrk="1" fontAlgn="base" latinLnBrk="0" hangingPunct="1">
                        <a:lnSpc>
                          <a:spcPct val="100000"/>
                        </a:lnSpc>
                        <a:spcBef>
                          <a:spcPct val="20000"/>
                        </a:spcBef>
                        <a:spcAft>
                          <a:spcPct val="0"/>
                        </a:spcAft>
                        <a:buClrTx/>
                        <a:buSzTx/>
                        <a:buFont typeface="Courier New"/>
                        <a:buChar char="o"/>
                        <a:tabLst/>
                      </a:pPr>
                      <a:r>
                        <a:rPr kumimoji="0" lang="el-GR" sz="1600" b="0" i="0" u="none" strike="noStrike" cap="none" normalizeH="0" baseline="0" dirty="0" smtClean="0">
                          <a:ln>
                            <a:noFill/>
                          </a:ln>
                          <a:solidFill>
                            <a:srgbClr val="FFFFFF"/>
                          </a:solidFill>
                          <a:effectLst/>
                          <a:latin typeface="+mj-lt"/>
                          <a:ea typeface="MS PGothic" charset="0"/>
                          <a:cs typeface="MS PGothic" charset="0"/>
                        </a:rPr>
                        <a:t>Καρδιαγγειακής θνησιμότητας/   ν</a:t>
                      </a:r>
                      <a:r>
                        <a:rPr kumimoji="0" lang="fr-FR" sz="1600" b="0" i="0" u="none" strike="noStrike" cap="none" normalizeH="0" baseline="0" dirty="0" err="1" smtClean="0">
                          <a:ln>
                            <a:noFill/>
                          </a:ln>
                          <a:solidFill>
                            <a:srgbClr val="FFFFFF"/>
                          </a:solidFill>
                          <a:effectLst/>
                          <a:latin typeface="+mj-lt"/>
                          <a:ea typeface="MS PGothic" charset="0"/>
                          <a:cs typeface="MS PGothic" charset="0"/>
                        </a:rPr>
                        <a:t>οσηρότητ</a:t>
                      </a:r>
                      <a:r>
                        <a:rPr kumimoji="0" lang="fr-FR" sz="1600" b="0" i="0" u="none" strike="noStrike" cap="none" normalizeH="0" baseline="0" dirty="0" smtClean="0">
                          <a:ln>
                            <a:noFill/>
                          </a:ln>
                          <a:solidFill>
                            <a:srgbClr val="FFFFFF"/>
                          </a:solidFill>
                          <a:effectLst/>
                          <a:latin typeface="+mj-lt"/>
                          <a:ea typeface="MS PGothic" charset="0"/>
                          <a:cs typeface="MS PGothic" charset="0"/>
                        </a:rPr>
                        <a:t>α</a:t>
                      </a:r>
                      <a:r>
                        <a:rPr kumimoji="0" lang="el-GR" sz="1600" b="0" i="0" u="none" strike="noStrike" cap="none" normalizeH="0" baseline="0" dirty="0" smtClean="0">
                          <a:ln>
                            <a:noFill/>
                          </a:ln>
                          <a:solidFill>
                            <a:srgbClr val="FFFFFF"/>
                          </a:solidFill>
                          <a:effectLst/>
                          <a:latin typeface="+mj-lt"/>
                          <a:ea typeface="MS PGothic" charset="0"/>
                          <a:cs typeface="MS PGothic" charset="0"/>
                        </a:rPr>
                        <a:t>ς</a:t>
                      </a:r>
                      <a:endParaRPr kumimoji="0" lang="fr-FR" sz="1600" b="0" i="0" u="none" strike="noStrike" cap="none" normalizeH="0" baseline="0" dirty="0">
                        <a:ln>
                          <a:noFill/>
                        </a:ln>
                        <a:solidFill>
                          <a:srgbClr val="FFFFFF"/>
                        </a:solidFill>
                        <a:effectLst/>
                        <a:latin typeface="+mj-lt"/>
                        <a:ea typeface="MS PGothic" charset="0"/>
                        <a:cs typeface="MS PGothic" charset="0"/>
                      </a:endParaRPr>
                    </a:p>
                    <a:p>
                      <a:pPr marL="285750" marR="0" lvl="0" indent="-285750" algn="l" defTabSz="914400" rtl="0" eaLnBrk="1" fontAlgn="base" latinLnBrk="0" hangingPunct="1">
                        <a:lnSpc>
                          <a:spcPct val="100000"/>
                        </a:lnSpc>
                        <a:spcBef>
                          <a:spcPct val="20000"/>
                        </a:spcBef>
                        <a:spcAft>
                          <a:spcPct val="0"/>
                        </a:spcAft>
                        <a:buClrTx/>
                        <a:buSzTx/>
                        <a:buFont typeface="Courier New"/>
                        <a:buChar char="o"/>
                        <a:tabLst/>
                      </a:pPr>
                      <a:r>
                        <a:rPr kumimoji="0" lang="el-GR" sz="1600" b="0" i="0" u="none" strike="noStrike" cap="none" normalizeH="0" baseline="0" dirty="0" smtClean="0">
                          <a:ln>
                            <a:noFill/>
                          </a:ln>
                          <a:solidFill>
                            <a:srgbClr val="FFFFFF"/>
                          </a:solidFill>
                          <a:effectLst/>
                          <a:latin typeface="+mj-lt"/>
                          <a:ea typeface="MS PGothic" charset="0"/>
                          <a:cs typeface="MS PGothic" charset="0"/>
                        </a:rPr>
                        <a:t>Δημόσιας ο</a:t>
                      </a:r>
                      <a:r>
                        <a:rPr kumimoji="0" lang="fr-FR" sz="1600" b="0" i="0" u="none" strike="noStrike" cap="none" normalizeH="0" baseline="0" dirty="0" err="1" smtClean="0">
                          <a:ln>
                            <a:noFill/>
                          </a:ln>
                          <a:solidFill>
                            <a:srgbClr val="FFFFFF"/>
                          </a:solidFill>
                          <a:effectLst/>
                          <a:latin typeface="+mj-lt"/>
                          <a:ea typeface="MS PGothic" charset="0"/>
                          <a:cs typeface="MS PGothic" charset="0"/>
                        </a:rPr>
                        <a:t>ικονομική</a:t>
                      </a:r>
                      <a:r>
                        <a:rPr kumimoji="0" lang="el-GR" sz="1600" b="0" i="0" u="none" strike="noStrike" cap="none" normalizeH="0" baseline="0" dirty="0" smtClean="0">
                          <a:ln>
                            <a:noFill/>
                          </a:ln>
                          <a:solidFill>
                            <a:srgbClr val="FFFFFF"/>
                          </a:solidFill>
                          <a:effectLst/>
                          <a:latin typeface="+mj-lt"/>
                          <a:ea typeface="MS PGothic" charset="0"/>
                          <a:cs typeface="MS PGothic" charset="0"/>
                        </a:rPr>
                        <a:t>ς</a:t>
                      </a:r>
                      <a:r>
                        <a:rPr kumimoji="0" lang="fr-FR" sz="1600" b="0" i="0" u="none" strike="noStrike" cap="none" normalizeH="0" baseline="0" dirty="0" smtClean="0">
                          <a:ln>
                            <a:noFill/>
                          </a:ln>
                          <a:solidFill>
                            <a:srgbClr val="FFFFFF"/>
                          </a:solidFill>
                          <a:effectLst/>
                          <a:latin typeface="+mj-lt"/>
                          <a:ea typeface="MS PGothic" charset="0"/>
                          <a:cs typeface="MS PGothic" charset="0"/>
                        </a:rPr>
                        <a:t> </a:t>
                      </a:r>
                      <a:r>
                        <a:rPr kumimoji="0" lang="el-GR" sz="1600" b="0" i="0" u="none" strike="noStrike" cap="none" normalizeH="0" baseline="0" dirty="0" smtClean="0">
                          <a:ln>
                            <a:noFill/>
                          </a:ln>
                          <a:solidFill>
                            <a:srgbClr val="FFFFFF"/>
                          </a:solidFill>
                          <a:effectLst/>
                          <a:latin typeface="+mj-lt"/>
                          <a:ea typeface="MS PGothic" charset="0"/>
                          <a:cs typeface="MS PGothic" charset="0"/>
                        </a:rPr>
                        <a:t>δαπάνης</a:t>
                      </a:r>
                      <a:endParaRPr kumimoji="0" lang="fr-FR" sz="1600" b="0" i="0" u="none" strike="noStrike" cap="none" normalizeH="0" baseline="0" dirty="0">
                        <a:ln>
                          <a:noFill/>
                        </a:ln>
                        <a:solidFill>
                          <a:srgbClr val="FFFFFF"/>
                        </a:solidFill>
                        <a:effectLst/>
                        <a:latin typeface="+mj-lt"/>
                        <a:ea typeface="MS PGothic" charset="0"/>
                        <a:cs typeface="MS PGothic" charset="0"/>
                      </a:endParaRPr>
                    </a:p>
                  </a:txBody>
                  <a:tcPr marL="91438" marR="91438"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dirty="0" smtClean="0">
                          <a:ln>
                            <a:noFill/>
                          </a:ln>
                          <a:solidFill>
                            <a:schemeClr val="bg1"/>
                          </a:solidFill>
                          <a:effectLst/>
                          <a:latin typeface="+mj-lt"/>
                          <a:ea typeface="MS PGothic" charset="0"/>
                          <a:cs typeface="MS PGothic" charset="0"/>
                        </a:rPr>
                        <a:t>Πιθανή /ές</a:t>
                      </a:r>
                      <a:endParaRPr kumimoji="0" lang="fr-FR" sz="1400" b="1" i="0" u="none" strike="noStrike" cap="none" normalizeH="0" baseline="0" dirty="0" smtClean="0">
                        <a:ln>
                          <a:noFill/>
                        </a:ln>
                        <a:solidFill>
                          <a:schemeClr val="bg1"/>
                        </a:solidFill>
                        <a:effectLst/>
                        <a:latin typeface="+mj-lt"/>
                        <a:ea typeface="MS PGothic" charset="0"/>
                        <a:cs typeface="MS PGothic" charset="0"/>
                      </a:endParaRPr>
                    </a:p>
                    <a:p>
                      <a:pPr marL="285750" marR="0" lvl="0" indent="-285750" algn="l" defTabSz="914400" rtl="0" eaLnBrk="1" fontAlgn="base" latinLnBrk="0" hangingPunct="1">
                        <a:lnSpc>
                          <a:spcPct val="100000"/>
                        </a:lnSpc>
                        <a:spcBef>
                          <a:spcPct val="20000"/>
                        </a:spcBef>
                        <a:spcAft>
                          <a:spcPct val="0"/>
                        </a:spcAft>
                        <a:buClrTx/>
                        <a:buSzTx/>
                        <a:buFont typeface="Courier New"/>
                        <a:buChar char="o"/>
                        <a:tabLst/>
                      </a:pPr>
                      <a:r>
                        <a:rPr kumimoji="0" lang="fr-FR" sz="1400" b="0" i="0" u="none" strike="noStrike" cap="none" normalizeH="0" baseline="0" dirty="0" smtClean="0">
                          <a:ln>
                            <a:noFill/>
                          </a:ln>
                          <a:solidFill>
                            <a:schemeClr val="bg1"/>
                          </a:solidFill>
                          <a:effectLst/>
                          <a:latin typeface="+mj-lt"/>
                          <a:ea typeface="MS PGothic" charset="0"/>
                          <a:cs typeface="MS PGothic" charset="0"/>
                        </a:rPr>
                        <a:t>Ψυχολογική </a:t>
                      </a:r>
                      <a:r>
                        <a:rPr kumimoji="0" lang="fr-FR" sz="1400" b="0" i="0" u="none" strike="noStrike" cap="none" normalizeH="0" baseline="0" dirty="0" err="1" smtClean="0">
                          <a:ln>
                            <a:noFill/>
                          </a:ln>
                          <a:solidFill>
                            <a:schemeClr val="bg1"/>
                          </a:solidFill>
                          <a:effectLst/>
                          <a:latin typeface="+mj-lt"/>
                          <a:ea typeface="MS PGothic" charset="0"/>
                          <a:cs typeface="MS PGothic" charset="0"/>
                        </a:rPr>
                        <a:t>ε</a:t>
                      </a:r>
                      <a:r>
                        <a:rPr kumimoji="0" lang="fr-FR" sz="1400" b="0" i="0" u="none" strike="noStrike" cap="none" normalizeH="0" baseline="0" dirty="0" smtClean="0">
                          <a:ln>
                            <a:noFill/>
                          </a:ln>
                          <a:solidFill>
                            <a:schemeClr val="bg1"/>
                          </a:solidFill>
                          <a:effectLst/>
                          <a:latin typeface="+mj-lt"/>
                          <a:ea typeface="MS PGothic" charset="0"/>
                          <a:cs typeface="MS PGothic" charset="0"/>
                        </a:rPr>
                        <a:t>π</a:t>
                      </a:r>
                      <a:r>
                        <a:rPr kumimoji="0" lang="fr-FR" sz="1400" b="0" i="0" u="none" strike="noStrike" cap="none" normalizeH="0" baseline="0" dirty="0" err="1" smtClean="0">
                          <a:ln>
                            <a:noFill/>
                          </a:ln>
                          <a:solidFill>
                            <a:schemeClr val="bg1"/>
                          </a:solidFill>
                          <a:effectLst/>
                          <a:latin typeface="+mj-lt"/>
                          <a:ea typeface="MS PGothic" charset="0"/>
                          <a:cs typeface="MS PGothic" charset="0"/>
                        </a:rPr>
                        <a:t>ι</a:t>
                      </a:r>
                      <a:r>
                        <a:rPr kumimoji="0" lang="fr-FR" sz="1400" b="0" i="0" u="none" strike="noStrike" cap="none" normalizeH="0" baseline="0" dirty="0" smtClean="0">
                          <a:ln>
                            <a:noFill/>
                          </a:ln>
                          <a:solidFill>
                            <a:schemeClr val="bg1"/>
                          </a:solidFill>
                          <a:effectLst/>
                          <a:latin typeface="+mj-lt"/>
                          <a:ea typeface="MS PGothic" charset="0"/>
                          <a:cs typeface="MS PGothic" charset="0"/>
                        </a:rPr>
                        <a:t>β</a:t>
                      </a:r>
                      <a:r>
                        <a:rPr kumimoji="0" lang="fr-FR" sz="1400" b="0" i="0" u="none" strike="noStrike" cap="none" normalizeH="0" baseline="0" dirty="0" err="1" smtClean="0">
                          <a:ln>
                            <a:noFill/>
                          </a:ln>
                          <a:solidFill>
                            <a:schemeClr val="bg1"/>
                          </a:solidFill>
                          <a:effectLst/>
                          <a:latin typeface="+mj-lt"/>
                          <a:ea typeface="MS PGothic" charset="0"/>
                          <a:cs typeface="MS PGothic" charset="0"/>
                        </a:rPr>
                        <a:t>άρυνση</a:t>
                      </a:r>
                      <a:r>
                        <a:rPr kumimoji="0" lang="fr-FR" sz="1400" b="0" i="0" u="none" strike="noStrike" cap="none" normalizeH="0" baseline="0" dirty="0" smtClean="0">
                          <a:ln>
                            <a:noFill/>
                          </a:ln>
                          <a:solidFill>
                            <a:schemeClr val="bg1"/>
                          </a:solidFill>
                          <a:effectLst/>
                          <a:latin typeface="+mj-lt"/>
                          <a:ea typeface="MS PGothic" charset="0"/>
                          <a:cs typeface="MS PGothic" charset="0"/>
                        </a:rPr>
                        <a:t> </a:t>
                      </a:r>
                      <a:r>
                        <a:rPr kumimoji="0" lang="el-GR" sz="1400" b="0" i="0" u="none" strike="noStrike" cap="none" normalizeH="0" baseline="0" dirty="0" smtClean="0">
                          <a:ln>
                            <a:noFill/>
                          </a:ln>
                          <a:solidFill>
                            <a:schemeClr val="bg1"/>
                          </a:solidFill>
                          <a:effectLst/>
                          <a:latin typeface="+mj-lt"/>
                          <a:ea typeface="MS PGothic" charset="0"/>
                          <a:cs typeface="MS PGothic" charset="0"/>
                        </a:rPr>
                        <a:t>  </a:t>
                      </a:r>
                    </a:p>
                    <a:p>
                      <a:pPr marL="285750" marR="0" lvl="0" indent="-285750" algn="l" defTabSz="914400" rtl="0" eaLnBrk="1" fontAlgn="base" latinLnBrk="0" hangingPunct="1">
                        <a:lnSpc>
                          <a:spcPct val="100000"/>
                        </a:lnSpc>
                        <a:spcBef>
                          <a:spcPct val="20000"/>
                        </a:spcBef>
                        <a:spcAft>
                          <a:spcPct val="0"/>
                        </a:spcAft>
                        <a:buClrTx/>
                        <a:buSzTx/>
                        <a:buFont typeface="Courier New"/>
                        <a:buChar char="o"/>
                        <a:tabLst/>
                      </a:pPr>
                      <a:r>
                        <a:rPr kumimoji="0" lang="el-GR" sz="1400" b="0" i="0" u="none" strike="noStrike" cap="none" normalizeH="0" baseline="0" dirty="0" smtClean="0">
                          <a:ln>
                            <a:noFill/>
                          </a:ln>
                          <a:solidFill>
                            <a:schemeClr val="bg1"/>
                          </a:solidFill>
                          <a:effectLst/>
                          <a:latin typeface="+mj-lt"/>
                          <a:ea typeface="MS PGothic" charset="0"/>
                          <a:cs typeface="MS PGothic" charset="0"/>
                        </a:rPr>
                        <a:t>Α</a:t>
                      </a:r>
                      <a:r>
                        <a:rPr kumimoji="0" lang="fr-FR" sz="1400" b="0" i="0" u="none" strike="noStrike" cap="none" normalizeH="0" baseline="0" dirty="0" smtClean="0">
                          <a:ln>
                            <a:noFill/>
                          </a:ln>
                          <a:solidFill>
                            <a:schemeClr val="bg1"/>
                          </a:solidFill>
                          <a:effectLst/>
                          <a:latin typeface="+mj-lt"/>
                          <a:ea typeface="MS PGothic" charset="0"/>
                          <a:cs typeface="MS PGothic" charset="0"/>
                        </a:rPr>
                        <a:t>λλαγή π</a:t>
                      </a:r>
                      <a:r>
                        <a:rPr kumimoji="0" lang="fr-FR" sz="1400" b="0" i="0" u="none" strike="noStrike" cap="none" normalizeH="0" baseline="0" dirty="0" err="1" smtClean="0">
                          <a:ln>
                            <a:noFill/>
                          </a:ln>
                          <a:solidFill>
                            <a:schemeClr val="bg1"/>
                          </a:solidFill>
                          <a:effectLst/>
                          <a:latin typeface="+mj-lt"/>
                          <a:ea typeface="MS PGothic" charset="0"/>
                          <a:cs typeface="MS PGothic" charset="0"/>
                        </a:rPr>
                        <a:t>οιότητ</a:t>
                      </a:r>
                      <a:r>
                        <a:rPr kumimoji="0" lang="fr-FR" sz="1400" b="0" i="0" u="none" strike="noStrike" cap="none" normalizeH="0" baseline="0" dirty="0" smtClean="0">
                          <a:ln>
                            <a:noFill/>
                          </a:ln>
                          <a:solidFill>
                            <a:schemeClr val="bg1"/>
                          </a:solidFill>
                          <a:effectLst/>
                          <a:latin typeface="+mj-lt"/>
                          <a:ea typeface="MS PGothic" charset="0"/>
                          <a:cs typeface="MS PGothic" charset="0"/>
                        </a:rPr>
                        <a:t>α</a:t>
                      </a:r>
                      <a:r>
                        <a:rPr kumimoji="0" lang="fr-FR" sz="1400" b="0" i="0" u="none" strike="noStrike" cap="none" normalizeH="0" baseline="0" dirty="0" err="1" smtClean="0">
                          <a:ln>
                            <a:noFill/>
                          </a:ln>
                          <a:solidFill>
                            <a:schemeClr val="bg1"/>
                          </a:solidFill>
                          <a:effectLst/>
                          <a:latin typeface="+mj-lt"/>
                          <a:ea typeface="MS PGothic" charset="0"/>
                          <a:cs typeface="MS PGothic" charset="0"/>
                        </a:rPr>
                        <a:t>ς</a:t>
                      </a:r>
                      <a:r>
                        <a:rPr kumimoji="0" lang="fr-FR" sz="1400" b="0" i="0" u="none" strike="noStrike" cap="none" normalizeH="0" baseline="0" dirty="0" smtClean="0">
                          <a:ln>
                            <a:noFill/>
                          </a:ln>
                          <a:solidFill>
                            <a:schemeClr val="bg1"/>
                          </a:solidFill>
                          <a:effectLst/>
                          <a:latin typeface="+mj-lt"/>
                          <a:ea typeface="MS PGothic" charset="0"/>
                          <a:cs typeface="MS PGothic" charset="0"/>
                        </a:rPr>
                        <a:t> </a:t>
                      </a:r>
                      <a:r>
                        <a:rPr kumimoji="0" lang="fr-FR" sz="1400" b="0" i="0" u="none" strike="noStrike" cap="none" normalizeH="0" baseline="0" dirty="0" err="1" smtClean="0">
                          <a:ln>
                            <a:noFill/>
                          </a:ln>
                          <a:solidFill>
                            <a:schemeClr val="bg1"/>
                          </a:solidFill>
                          <a:effectLst/>
                          <a:latin typeface="+mj-lt"/>
                          <a:ea typeface="MS PGothic" charset="0"/>
                          <a:cs typeface="MS PGothic" charset="0"/>
                        </a:rPr>
                        <a:t>ζωή</a:t>
                      </a:r>
                      <a:endParaRPr kumimoji="0" lang="el-GR" sz="1400" b="0" i="0" u="none" strike="noStrike" cap="none" normalizeH="0" baseline="0" dirty="0" smtClean="0">
                        <a:ln>
                          <a:noFill/>
                        </a:ln>
                        <a:solidFill>
                          <a:schemeClr val="bg1"/>
                        </a:solidFill>
                        <a:effectLst/>
                        <a:latin typeface="+mj-lt"/>
                        <a:ea typeface="MS PGothic" charset="0"/>
                        <a:cs typeface="MS PGothic" charset="0"/>
                      </a:endParaRPr>
                    </a:p>
                    <a:p>
                      <a:pPr marL="285750" marR="0" lvl="0" indent="-285750" algn="l" defTabSz="914400" rtl="0" eaLnBrk="1" fontAlgn="base" latinLnBrk="0" hangingPunct="1">
                        <a:lnSpc>
                          <a:spcPct val="100000"/>
                        </a:lnSpc>
                        <a:spcBef>
                          <a:spcPct val="20000"/>
                        </a:spcBef>
                        <a:spcAft>
                          <a:spcPct val="0"/>
                        </a:spcAft>
                        <a:buClrTx/>
                        <a:buSzTx/>
                        <a:buFont typeface="Courier New"/>
                        <a:buChar char="o"/>
                        <a:tabLst/>
                      </a:pPr>
                      <a:r>
                        <a:rPr kumimoji="0" lang="el-GR" sz="1400" b="0" i="0" u="none" strike="noStrike" cap="none" normalizeH="0" baseline="0" dirty="0" smtClean="0">
                          <a:ln>
                            <a:noFill/>
                          </a:ln>
                          <a:solidFill>
                            <a:schemeClr val="bg1"/>
                          </a:solidFill>
                          <a:effectLst/>
                          <a:latin typeface="+mj-lt"/>
                          <a:ea typeface="MS PGothic" charset="0"/>
                          <a:cs typeface="MS PGothic" charset="0"/>
                        </a:rPr>
                        <a:t>Ανεπιθύμητες δράσεις</a:t>
                      </a:r>
                    </a:p>
                    <a:p>
                      <a:pPr marL="285750" marR="0" lvl="0" indent="-285750" algn="l" defTabSz="914400" rtl="0" eaLnBrk="1" fontAlgn="base" latinLnBrk="0" hangingPunct="1">
                        <a:lnSpc>
                          <a:spcPct val="100000"/>
                        </a:lnSpc>
                        <a:spcBef>
                          <a:spcPct val="20000"/>
                        </a:spcBef>
                        <a:spcAft>
                          <a:spcPct val="0"/>
                        </a:spcAft>
                        <a:buClrTx/>
                        <a:buSzTx/>
                        <a:buFont typeface="Courier New"/>
                        <a:buChar char="o"/>
                        <a:tabLst/>
                      </a:pPr>
                      <a:r>
                        <a:rPr kumimoji="0" lang="fr-FR" sz="1400" b="0" i="0" u="none" strike="noStrike" cap="none" normalizeH="0" baseline="0" dirty="0" err="1" smtClean="0">
                          <a:ln>
                            <a:noFill/>
                          </a:ln>
                          <a:solidFill>
                            <a:schemeClr val="bg1"/>
                          </a:solidFill>
                          <a:effectLst/>
                          <a:latin typeface="+mj-lt"/>
                          <a:ea typeface="MS PGothic" charset="0"/>
                          <a:cs typeface="MS PGothic" charset="0"/>
                        </a:rPr>
                        <a:t>Οικονομική</a:t>
                      </a:r>
                      <a:r>
                        <a:rPr kumimoji="0" lang="el-GR" sz="1400" b="0" i="0" u="none" strike="noStrike" cap="none" normalizeH="0" baseline="0" dirty="0" smtClean="0">
                          <a:ln>
                            <a:noFill/>
                          </a:ln>
                          <a:solidFill>
                            <a:schemeClr val="bg1"/>
                          </a:solidFill>
                          <a:effectLst/>
                          <a:latin typeface="+mj-lt"/>
                          <a:ea typeface="MS PGothic" charset="0"/>
                          <a:cs typeface="MS PGothic" charset="0"/>
                        </a:rPr>
                        <a:t>ς</a:t>
                      </a:r>
                      <a:r>
                        <a:rPr kumimoji="0" lang="fr-FR" sz="1400" b="0" i="0" u="none" strike="noStrike" cap="none" normalizeH="0" baseline="0" dirty="0" smtClean="0">
                          <a:ln>
                            <a:noFill/>
                          </a:ln>
                          <a:solidFill>
                            <a:schemeClr val="bg1"/>
                          </a:solidFill>
                          <a:effectLst/>
                          <a:latin typeface="+mj-lt"/>
                          <a:ea typeface="MS PGothic" charset="0"/>
                          <a:cs typeface="MS PGothic" charset="0"/>
                        </a:rPr>
                        <a:t> </a:t>
                      </a:r>
                      <a:r>
                        <a:rPr kumimoji="0" lang="fr-FR" sz="1400" b="0" i="0" u="none" strike="noStrike" cap="none" normalizeH="0" baseline="0" dirty="0" err="1" smtClean="0">
                          <a:ln>
                            <a:noFill/>
                          </a:ln>
                          <a:solidFill>
                            <a:schemeClr val="bg1"/>
                          </a:solidFill>
                          <a:effectLst/>
                          <a:latin typeface="+mj-lt"/>
                          <a:ea typeface="MS PGothic" charset="0"/>
                          <a:cs typeface="MS PGothic" charset="0"/>
                        </a:rPr>
                        <a:t>ε</a:t>
                      </a:r>
                      <a:r>
                        <a:rPr kumimoji="0" lang="fr-FR" sz="1400" b="0" i="0" u="none" strike="noStrike" cap="none" normalizeH="0" baseline="0" dirty="0" smtClean="0">
                          <a:ln>
                            <a:noFill/>
                          </a:ln>
                          <a:solidFill>
                            <a:schemeClr val="bg1"/>
                          </a:solidFill>
                          <a:effectLst/>
                          <a:latin typeface="+mj-lt"/>
                          <a:ea typeface="MS PGothic" charset="0"/>
                          <a:cs typeface="MS PGothic" charset="0"/>
                        </a:rPr>
                        <a:t>π</a:t>
                      </a:r>
                      <a:r>
                        <a:rPr kumimoji="0" lang="fr-FR" sz="1400" b="0" i="0" u="none" strike="noStrike" cap="none" normalizeH="0" baseline="0" dirty="0" err="1" smtClean="0">
                          <a:ln>
                            <a:noFill/>
                          </a:ln>
                          <a:solidFill>
                            <a:schemeClr val="bg1"/>
                          </a:solidFill>
                          <a:effectLst/>
                          <a:latin typeface="+mj-lt"/>
                          <a:ea typeface="MS PGothic" charset="0"/>
                          <a:cs typeface="MS PGothic" charset="0"/>
                        </a:rPr>
                        <a:t>ι</a:t>
                      </a:r>
                      <a:r>
                        <a:rPr kumimoji="0" lang="fr-FR" sz="1400" b="0" i="0" u="none" strike="noStrike" cap="none" normalizeH="0" baseline="0" dirty="0" smtClean="0">
                          <a:ln>
                            <a:noFill/>
                          </a:ln>
                          <a:solidFill>
                            <a:schemeClr val="bg1"/>
                          </a:solidFill>
                          <a:effectLst/>
                          <a:latin typeface="+mj-lt"/>
                          <a:ea typeface="MS PGothic" charset="0"/>
                          <a:cs typeface="MS PGothic" charset="0"/>
                        </a:rPr>
                        <a:t>β</a:t>
                      </a:r>
                      <a:r>
                        <a:rPr kumimoji="0" lang="fr-FR" sz="1400" b="0" i="0" u="none" strike="noStrike" cap="none" normalizeH="0" baseline="0" dirty="0" err="1" smtClean="0">
                          <a:ln>
                            <a:noFill/>
                          </a:ln>
                          <a:solidFill>
                            <a:schemeClr val="bg1"/>
                          </a:solidFill>
                          <a:effectLst/>
                          <a:latin typeface="+mj-lt"/>
                          <a:ea typeface="MS PGothic" charset="0"/>
                          <a:cs typeface="MS PGothic" charset="0"/>
                        </a:rPr>
                        <a:t>άρυνση</a:t>
                      </a:r>
                      <a:r>
                        <a:rPr kumimoji="0" lang="el-GR" sz="1400" b="0" i="0" u="none" strike="noStrike" cap="none" normalizeH="0" baseline="0" dirty="0" smtClean="0">
                          <a:ln>
                            <a:noFill/>
                          </a:ln>
                          <a:solidFill>
                            <a:schemeClr val="bg1"/>
                          </a:solidFill>
                          <a:effectLst/>
                          <a:latin typeface="+mj-lt"/>
                          <a:ea typeface="MS PGothic" charset="0"/>
                          <a:cs typeface="MS PGothic" charset="0"/>
                        </a:rPr>
                        <a:t>ς</a:t>
                      </a:r>
                    </a:p>
                    <a:p>
                      <a:pPr marL="0" marR="0" lvl="0" indent="0" algn="l" defTabSz="914400" rtl="0" eaLnBrk="1" fontAlgn="base" latinLnBrk="0" hangingPunct="1">
                        <a:lnSpc>
                          <a:spcPct val="100000"/>
                        </a:lnSpc>
                        <a:spcBef>
                          <a:spcPct val="20000"/>
                        </a:spcBef>
                        <a:spcAft>
                          <a:spcPct val="0"/>
                        </a:spcAft>
                        <a:buClrTx/>
                        <a:buSzTx/>
                        <a:buFont typeface="Courier New"/>
                        <a:buNone/>
                        <a:tabLst/>
                      </a:pPr>
                      <a:r>
                        <a:rPr kumimoji="0" lang="el-GR" sz="1400" b="0" i="0" u="none" strike="noStrike" cap="none" normalizeH="0" baseline="0" dirty="0" smtClean="0">
                          <a:ln>
                            <a:noFill/>
                          </a:ln>
                          <a:solidFill>
                            <a:schemeClr val="bg1"/>
                          </a:solidFill>
                          <a:effectLst/>
                          <a:latin typeface="+mj-lt"/>
                          <a:ea typeface="MS PGothic" charset="0"/>
                          <a:cs typeface="MS PGothic" charset="0"/>
                        </a:rPr>
                        <a:t>       (δημόσια - ατομική)</a:t>
                      </a:r>
                      <a:endParaRPr kumimoji="0" lang="el-GR" sz="1400" b="0" i="0" u="none" strike="noStrike" cap="none" normalizeH="0" baseline="0" dirty="0">
                        <a:ln>
                          <a:noFill/>
                        </a:ln>
                        <a:solidFill>
                          <a:schemeClr val="bg1"/>
                        </a:solidFill>
                        <a:effectLst/>
                        <a:latin typeface="+mj-lt"/>
                        <a:ea typeface="MS PGothic" charset="0"/>
                        <a:cs typeface="MS PGothic" charset="0"/>
                      </a:endParaRPr>
                    </a:p>
                  </a:txBody>
                  <a:tcPr marL="91438" marR="91438"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18890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dirty="0">
                        <a:ln>
                          <a:noFill/>
                        </a:ln>
                        <a:solidFill>
                          <a:srgbClr val="17375E"/>
                        </a:solidFill>
                        <a:effectLst/>
                        <a:latin typeface="+mj-lt"/>
                        <a:ea typeface="MS PGothic" charset="0"/>
                        <a:cs typeface="MS PGothic"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rgbClr val="17375E"/>
                          </a:solidFill>
                          <a:effectLst/>
                          <a:latin typeface="+mj-lt"/>
                          <a:ea typeface="MS PGothic" charset="0"/>
                          <a:cs typeface="MS PGothic" charset="0"/>
                        </a:rPr>
                        <a:t>ΜΗ </a:t>
                      </a:r>
                      <a:r>
                        <a:rPr kumimoji="0" lang="el-GR" sz="2800" b="1" i="0" u="none" strike="noStrike" cap="none" normalizeH="0" baseline="0" dirty="0" smtClean="0">
                          <a:ln>
                            <a:noFill/>
                          </a:ln>
                          <a:solidFill>
                            <a:srgbClr val="17375E"/>
                          </a:solidFill>
                          <a:effectLst/>
                          <a:latin typeface="+mj-lt"/>
                          <a:ea typeface="MS PGothic" charset="0"/>
                          <a:cs typeface="MS PGothic" charset="0"/>
                        </a:rPr>
                        <a:t>Φ*.</a:t>
                      </a:r>
                      <a:endParaRPr kumimoji="0" lang="fr-FR" sz="2800" b="1" i="0" u="none" strike="noStrike" cap="none" normalizeH="0" baseline="0" dirty="0">
                        <a:ln>
                          <a:noFill/>
                        </a:ln>
                        <a:solidFill>
                          <a:srgbClr val="17375E"/>
                        </a:solidFill>
                        <a:effectLst/>
                        <a:latin typeface="+mj-lt"/>
                        <a:ea typeface="MS PGothic" charset="0"/>
                        <a:cs typeface="MS PGothic"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1" i="0" u="none" strike="noStrike" cap="none" normalizeH="0" baseline="0" dirty="0">
                          <a:ln>
                            <a:noFill/>
                          </a:ln>
                          <a:solidFill>
                            <a:srgbClr val="17375E"/>
                          </a:solidFill>
                          <a:effectLst/>
                          <a:latin typeface="+mj-lt"/>
                          <a:ea typeface="MS PGothic" charset="0"/>
                          <a:cs typeface="MS PGothic" charset="0"/>
                        </a:rPr>
                        <a:t>ΔΡΑΣΗ</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800" b="1" i="0" u="none" strike="noStrike" cap="none" normalizeH="0" baseline="0" dirty="0">
                        <a:ln>
                          <a:noFill/>
                        </a:ln>
                        <a:solidFill>
                          <a:srgbClr val="17375E"/>
                        </a:solidFill>
                        <a:effectLst/>
                        <a:latin typeface="+mj-lt"/>
                        <a:ea typeface="MS PGothic" charset="0"/>
                        <a:cs typeface="MS PGothic" charset="0"/>
                      </a:endParaRPr>
                    </a:p>
                  </a:txBody>
                  <a:tcPr marL="91438" marR="91438"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cap="none" normalizeH="0" baseline="0" dirty="0" smtClean="0">
                          <a:ln>
                            <a:noFill/>
                          </a:ln>
                          <a:solidFill>
                            <a:srgbClr val="FFFFFF"/>
                          </a:solidFill>
                          <a:effectLst/>
                          <a:latin typeface="+mj-lt"/>
                          <a:ea typeface="MS PGothic" charset="0"/>
                          <a:cs typeface="MS PGothic" charset="0"/>
                        </a:rPr>
                        <a:t>Αποφυγή της / των</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rgbClr val="FFFFFF"/>
                        </a:solidFill>
                        <a:effectLst/>
                        <a:latin typeface="+mj-lt"/>
                        <a:ea typeface="MS PGothic" charset="0"/>
                        <a:cs typeface="MS PGothic" charset="0"/>
                      </a:endParaRPr>
                    </a:p>
                    <a:p>
                      <a:pPr marL="285750" marR="0" lvl="0" indent="-285750" algn="l" defTabSz="914400" rtl="0" eaLnBrk="1" fontAlgn="base" latinLnBrk="0" hangingPunct="1">
                        <a:lnSpc>
                          <a:spcPct val="100000"/>
                        </a:lnSpc>
                        <a:spcBef>
                          <a:spcPct val="20000"/>
                        </a:spcBef>
                        <a:spcAft>
                          <a:spcPct val="0"/>
                        </a:spcAft>
                        <a:buClrTx/>
                        <a:buSzTx/>
                        <a:buFont typeface="Courier New"/>
                        <a:buChar char="o"/>
                        <a:tabLst/>
                      </a:pPr>
                      <a:r>
                        <a:rPr kumimoji="0" lang="fr-FR" sz="1400" b="0" i="0" u="none" strike="noStrike" cap="none" normalizeH="0" baseline="0" dirty="0" smtClean="0">
                          <a:ln>
                            <a:noFill/>
                          </a:ln>
                          <a:solidFill>
                            <a:srgbClr val="FFFFFF"/>
                          </a:solidFill>
                          <a:effectLst/>
                          <a:latin typeface="+mj-lt"/>
                          <a:ea typeface="MS PGothic" charset="0"/>
                          <a:cs typeface="MS PGothic" charset="0"/>
                        </a:rPr>
                        <a:t>Ψυχολογική</a:t>
                      </a:r>
                      <a:r>
                        <a:rPr kumimoji="0" lang="el-GR" sz="1400" b="0" i="0" u="none" strike="noStrike" cap="none" normalizeH="0" baseline="0" dirty="0" smtClean="0">
                          <a:ln>
                            <a:noFill/>
                          </a:ln>
                          <a:solidFill>
                            <a:srgbClr val="FFFFFF"/>
                          </a:solidFill>
                          <a:effectLst/>
                          <a:latin typeface="+mj-lt"/>
                          <a:ea typeface="MS PGothic" charset="0"/>
                          <a:cs typeface="MS PGothic" charset="0"/>
                        </a:rPr>
                        <a:t>ς</a:t>
                      </a:r>
                      <a:r>
                        <a:rPr kumimoji="0" lang="fr-FR" sz="1400" b="0" i="0" u="none" strike="noStrike" cap="none" normalizeH="0" baseline="0" dirty="0" smtClean="0">
                          <a:ln>
                            <a:noFill/>
                          </a:ln>
                          <a:solidFill>
                            <a:srgbClr val="FFFFFF"/>
                          </a:solidFill>
                          <a:effectLst/>
                          <a:latin typeface="+mj-lt"/>
                          <a:ea typeface="MS PGothic" charset="0"/>
                          <a:cs typeface="MS PGothic" charset="0"/>
                        </a:rPr>
                        <a:t> </a:t>
                      </a:r>
                      <a:r>
                        <a:rPr kumimoji="0" lang="fr-FR" sz="1400" b="0" i="0" u="none" strike="noStrike" cap="none" normalizeH="0" baseline="0" dirty="0" err="1" smtClean="0">
                          <a:ln>
                            <a:noFill/>
                          </a:ln>
                          <a:solidFill>
                            <a:srgbClr val="FFFFFF"/>
                          </a:solidFill>
                          <a:effectLst/>
                          <a:latin typeface="+mj-lt"/>
                          <a:ea typeface="MS PGothic" charset="0"/>
                          <a:cs typeface="MS PGothic" charset="0"/>
                        </a:rPr>
                        <a:t>ε</a:t>
                      </a:r>
                      <a:r>
                        <a:rPr kumimoji="0" lang="fr-FR" sz="1400" b="0" i="0" u="none" strike="noStrike" cap="none" normalizeH="0" baseline="0" dirty="0" smtClean="0">
                          <a:ln>
                            <a:noFill/>
                          </a:ln>
                          <a:solidFill>
                            <a:srgbClr val="FFFFFF"/>
                          </a:solidFill>
                          <a:effectLst/>
                          <a:latin typeface="+mj-lt"/>
                          <a:ea typeface="MS PGothic" charset="0"/>
                          <a:cs typeface="MS PGothic" charset="0"/>
                        </a:rPr>
                        <a:t>π</a:t>
                      </a:r>
                      <a:r>
                        <a:rPr kumimoji="0" lang="fr-FR" sz="1400" b="0" i="0" u="none" strike="noStrike" cap="none" normalizeH="0" baseline="0" dirty="0" err="1" smtClean="0">
                          <a:ln>
                            <a:noFill/>
                          </a:ln>
                          <a:solidFill>
                            <a:srgbClr val="FFFFFF"/>
                          </a:solidFill>
                          <a:effectLst/>
                          <a:latin typeface="+mj-lt"/>
                          <a:ea typeface="MS PGothic" charset="0"/>
                          <a:cs typeface="MS PGothic" charset="0"/>
                        </a:rPr>
                        <a:t>ι</a:t>
                      </a:r>
                      <a:r>
                        <a:rPr kumimoji="0" lang="fr-FR" sz="1400" b="0" i="0" u="none" strike="noStrike" cap="none" normalizeH="0" baseline="0" dirty="0" smtClean="0">
                          <a:ln>
                            <a:noFill/>
                          </a:ln>
                          <a:solidFill>
                            <a:srgbClr val="FFFFFF"/>
                          </a:solidFill>
                          <a:effectLst/>
                          <a:latin typeface="+mj-lt"/>
                          <a:ea typeface="MS PGothic" charset="0"/>
                          <a:cs typeface="MS PGothic" charset="0"/>
                        </a:rPr>
                        <a:t>β</a:t>
                      </a:r>
                      <a:r>
                        <a:rPr kumimoji="0" lang="fr-FR" sz="1400" b="0" i="0" u="none" strike="noStrike" cap="none" normalizeH="0" baseline="0" dirty="0" err="1" smtClean="0">
                          <a:ln>
                            <a:noFill/>
                          </a:ln>
                          <a:solidFill>
                            <a:srgbClr val="FFFFFF"/>
                          </a:solidFill>
                          <a:effectLst/>
                          <a:latin typeface="+mj-lt"/>
                          <a:ea typeface="MS PGothic" charset="0"/>
                          <a:cs typeface="MS PGothic" charset="0"/>
                        </a:rPr>
                        <a:t>άρυνση</a:t>
                      </a:r>
                      <a:r>
                        <a:rPr kumimoji="0" lang="el-GR" sz="1400" b="0" i="0" u="none" strike="noStrike" cap="none" normalizeH="0" baseline="0" dirty="0" smtClean="0">
                          <a:ln>
                            <a:noFill/>
                          </a:ln>
                          <a:solidFill>
                            <a:srgbClr val="FFFFFF"/>
                          </a:solidFill>
                          <a:effectLst/>
                          <a:latin typeface="+mj-lt"/>
                          <a:ea typeface="MS PGothic" charset="0"/>
                          <a:cs typeface="MS PGothic" charset="0"/>
                        </a:rPr>
                        <a:t>ς</a:t>
                      </a:r>
                      <a:r>
                        <a:rPr kumimoji="0" lang="fr-FR" sz="1400" b="0" i="0" u="none" strike="noStrike" cap="none" normalizeH="0" baseline="0" dirty="0" smtClean="0">
                          <a:ln>
                            <a:noFill/>
                          </a:ln>
                          <a:solidFill>
                            <a:srgbClr val="FFFFFF"/>
                          </a:solidFill>
                          <a:effectLst/>
                          <a:latin typeface="+mj-lt"/>
                          <a:ea typeface="MS PGothic" charset="0"/>
                          <a:cs typeface="MS PGothic" charset="0"/>
                        </a:rPr>
                        <a:t> </a:t>
                      </a:r>
                      <a:r>
                        <a:rPr kumimoji="0" lang="el-GR" sz="1400" b="0" i="0" u="none" strike="noStrike" cap="none" normalizeH="0" baseline="0" dirty="0" smtClean="0">
                          <a:ln>
                            <a:noFill/>
                          </a:ln>
                          <a:solidFill>
                            <a:srgbClr val="FFFFFF"/>
                          </a:solidFill>
                          <a:effectLst/>
                          <a:latin typeface="+mj-lt"/>
                          <a:ea typeface="MS PGothic" charset="0"/>
                          <a:cs typeface="MS PGothic" charset="0"/>
                        </a:rPr>
                        <a:t>  </a:t>
                      </a:r>
                    </a:p>
                    <a:p>
                      <a:pPr marL="285750" marR="0" lvl="0" indent="-285750" algn="l" defTabSz="914400" rtl="0" eaLnBrk="1" fontAlgn="base" latinLnBrk="0" hangingPunct="1">
                        <a:lnSpc>
                          <a:spcPct val="100000"/>
                        </a:lnSpc>
                        <a:spcBef>
                          <a:spcPct val="20000"/>
                        </a:spcBef>
                        <a:spcAft>
                          <a:spcPct val="0"/>
                        </a:spcAft>
                        <a:buClrTx/>
                        <a:buSzTx/>
                        <a:buFont typeface="Courier New"/>
                        <a:buChar char="o"/>
                        <a:tabLst/>
                      </a:pPr>
                      <a:r>
                        <a:rPr kumimoji="0" lang="el-GR" sz="1400" b="0" i="0" u="none" strike="noStrike" cap="none" normalizeH="0" baseline="0" dirty="0" smtClean="0">
                          <a:ln>
                            <a:noFill/>
                          </a:ln>
                          <a:solidFill>
                            <a:srgbClr val="FFFFFF"/>
                          </a:solidFill>
                          <a:effectLst/>
                          <a:latin typeface="+mj-lt"/>
                          <a:ea typeface="MS PGothic" charset="0"/>
                          <a:cs typeface="MS PGothic" charset="0"/>
                        </a:rPr>
                        <a:t>Α</a:t>
                      </a:r>
                      <a:r>
                        <a:rPr kumimoji="0" lang="fr-FR" sz="1400" b="0" i="0" u="none" strike="noStrike" cap="none" normalizeH="0" baseline="0" dirty="0" smtClean="0">
                          <a:ln>
                            <a:noFill/>
                          </a:ln>
                          <a:solidFill>
                            <a:srgbClr val="FFFFFF"/>
                          </a:solidFill>
                          <a:effectLst/>
                          <a:latin typeface="+mj-lt"/>
                          <a:ea typeface="MS PGothic" charset="0"/>
                          <a:cs typeface="MS PGothic" charset="0"/>
                        </a:rPr>
                        <a:t>λλαγή</a:t>
                      </a:r>
                      <a:r>
                        <a:rPr kumimoji="0" lang="el-GR" sz="1400" b="0" i="0" u="none" strike="noStrike" cap="none" normalizeH="0" baseline="0" dirty="0" smtClean="0">
                          <a:ln>
                            <a:noFill/>
                          </a:ln>
                          <a:solidFill>
                            <a:srgbClr val="FFFFFF"/>
                          </a:solidFill>
                          <a:effectLst/>
                          <a:latin typeface="+mj-lt"/>
                          <a:ea typeface="MS PGothic" charset="0"/>
                          <a:cs typeface="MS PGothic" charset="0"/>
                        </a:rPr>
                        <a:t>ς</a:t>
                      </a:r>
                      <a:r>
                        <a:rPr kumimoji="0" lang="fr-FR" sz="1400" b="0" i="0" u="none" strike="noStrike" cap="none" normalizeH="0" baseline="0" dirty="0" smtClean="0">
                          <a:ln>
                            <a:noFill/>
                          </a:ln>
                          <a:solidFill>
                            <a:srgbClr val="FFFFFF"/>
                          </a:solidFill>
                          <a:effectLst/>
                          <a:latin typeface="+mj-lt"/>
                          <a:ea typeface="MS PGothic" charset="0"/>
                          <a:cs typeface="MS PGothic" charset="0"/>
                        </a:rPr>
                        <a:t> </a:t>
                      </a:r>
                      <a:r>
                        <a:rPr kumimoji="0" lang="fr-FR" sz="1400" b="0" i="0" u="none" strike="noStrike" cap="none" normalizeH="0" baseline="0" dirty="0">
                          <a:ln>
                            <a:noFill/>
                          </a:ln>
                          <a:solidFill>
                            <a:srgbClr val="FFFFFF"/>
                          </a:solidFill>
                          <a:effectLst/>
                          <a:latin typeface="+mj-lt"/>
                          <a:ea typeface="MS PGothic" charset="0"/>
                          <a:cs typeface="MS PGothic" charset="0"/>
                        </a:rPr>
                        <a:t>π</a:t>
                      </a:r>
                      <a:r>
                        <a:rPr kumimoji="0" lang="fr-FR" sz="1400" b="0" i="0" u="none" strike="noStrike" cap="none" normalizeH="0" baseline="0" dirty="0" err="1">
                          <a:ln>
                            <a:noFill/>
                          </a:ln>
                          <a:solidFill>
                            <a:srgbClr val="FFFFFF"/>
                          </a:solidFill>
                          <a:effectLst/>
                          <a:latin typeface="+mj-lt"/>
                          <a:ea typeface="MS PGothic" charset="0"/>
                          <a:cs typeface="MS PGothic" charset="0"/>
                        </a:rPr>
                        <a:t>οιότητ</a:t>
                      </a:r>
                      <a:r>
                        <a:rPr kumimoji="0" lang="fr-FR" sz="1400" b="0" i="0" u="none" strike="noStrike" cap="none" normalizeH="0" baseline="0" dirty="0">
                          <a:ln>
                            <a:noFill/>
                          </a:ln>
                          <a:solidFill>
                            <a:srgbClr val="FFFFFF"/>
                          </a:solidFill>
                          <a:effectLst/>
                          <a:latin typeface="+mj-lt"/>
                          <a:ea typeface="MS PGothic" charset="0"/>
                          <a:cs typeface="MS PGothic" charset="0"/>
                        </a:rPr>
                        <a:t>α</a:t>
                      </a:r>
                      <a:r>
                        <a:rPr kumimoji="0" lang="fr-FR" sz="1400" b="0" i="0" u="none" strike="noStrike" cap="none" normalizeH="0" baseline="0" dirty="0" err="1">
                          <a:ln>
                            <a:noFill/>
                          </a:ln>
                          <a:solidFill>
                            <a:srgbClr val="FFFFFF"/>
                          </a:solidFill>
                          <a:effectLst/>
                          <a:latin typeface="+mj-lt"/>
                          <a:ea typeface="MS PGothic" charset="0"/>
                          <a:cs typeface="MS PGothic" charset="0"/>
                        </a:rPr>
                        <a:t>ς</a:t>
                      </a:r>
                      <a:r>
                        <a:rPr kumimoji="0" lang="fr-FR" sz="1400" b="0" i="0" u="none" strike="noStrike" cap="none" normalizeH="0" baseline="0" dirty="0">
                          <a:ln>
                            <a:noFill/>
                          </a:ln>
                          <a:solidFill>
                            <a:srgbClr val="FFFFFF"/>
                          </a:solidFill>
                          <a:effectLst/>
                          <a:latin typeface="+mj-lt"/>
                          <a:ea typeface="MS PGothic" charset="0"/>
                          <a:cs typeface="MS PGothic" charset="0"/>
                        </a:rPr>
                        <a:t> </a:t>
                      </a:r>
                      <a:r>
                        <a:rPr kumimoji="0" lang="fr-FR" sz="1400" b="0" i="0" u="none" strike="noStrike" cap="none" normalizeH="0" baseline="0" dirty="0" err="1" smtClean="0">
                          <a:ln>
                            <a:noFill/>
                          </a:ln>
                          <a:solidFill>
                            <a:srgbClr val="FFFFFF"/>
                          </a:solidFill>
                          <a:effectLst/>
                          <a:latin typeface="+mj-lt"/>
                          <a:ea typeface="MS PGothic" charset="0"/>
                          <a:cs typeface="MS PGothic" charset="0"/>
                        </a:rPr>
                        <a:t>ζωής</a:t>
                      </a:r>
                      <a:endParaRPr kumimoji="0" lang="el-GR" sz="1400" b="0" i="0" u="none" strike="noStrike" cap="none" normalizeH="0" baseline="0" dirty="0" smtClean="0">
                        <a:ln>
                          <a:noFill/>
                        </a:ln>
                        <a:solidFill>
                          <a:srgbClr val="FFFFFF"/>
                        </a:solidFill>
                        <a:effectLst/>
                        <a:latin typeface="+mj-lt"/>
                        <a:ea typeface="MS PGothic" charset="0"/>
                        <a:cs typeface="MS PGothic" charset="0"/>
                      </a:endParaRPr>
                    </a:p>
                    <a:p>
                      <a:pPr marL="285750" marR="0" lvl="0" indent="-285750" algn="l" defTabSz="914400" rtl="0" eaLnBrk="1" fontAlgn="base" latinLnBrk="0" hangingPunct="1">
                        <a:lnSpc>
                          <a:spcPct val="100000"/>
                        </a:lnSpc>
                        <a:spcBef>
                          <a:spcPct val="20000"/>
                        </a:spcBef>
                        <a:spcAft>
                          <a:spcPct val="0"/>
                        </a:spcAft>
                        <a:buClrTx/>
                        <a:buSzTx/>
                        <a:buFont typeface="Courier New"/>
                        <a:buChar char="o"/>
                        <a:tabLst/>
                      </a:pPr>
                      <a:r>
                        <a:rPr kumimoji="0" lang="el-GR" sz="1400" b="0" i="0" u="none" strike="noStrike" cap="none" normalizeH="0" baseline="0" dirty="0" smtClean="0">
                          <a:ln>
                            <a:noFill/>
                          </a:ln>
                          <a:solidFill>
                            <a:srgbClr val="FFFFFF"/>
                          </a:solidFill>
                          <a:effectLst/>
                          <a:latin typeface="+mj-lt"/>
                          <a:ea typeface="MS PGothic" charset="0"/>
                          <a:cs typeface="MS PGothic" charset="0"/>
                        </a:rPr>
                        <a:t>Ανεπιθύμητων δράσεων</a:t>
                      </a:r>
                    </a:p>
                    <a:p>
                      <a:pPr marL="285750" marR="0" lvl="0" indent="-285750" algn="l" defTabSz="914400" rtl="0" eaLnBrk="1" fontAlgn="base" latinLnBrk="0" hangingPunct="1">
                        <a:lnSpc>
                          <a:spcPct val="100000"/>
                        </a:lnSpc>
                        <a:spcBef>
                          <a:spcPct val="20000"/>
                        </a:spcBef>
                        <a:spcAft>
                          <a:spcPct val="0"/>
                        </a:spcAft>
                        <a:buClrTx/>
                        <a:buSzTx/>
                        <a:buFont typeface="Courier New"/>
                        <a:buChar char="o"/>
                        <a:tabLst/>
                      </a:pPr>
                      <a:r>
                        <a:rPr kumimoji="0" lang="fr-FR" sz="1400" b="0" i="0" u="none" strike="noStrike" cap="none" normalizeH="0" baseline="0" dirty="0" err="1" smtClean="0">
                          <a:ln>
                            <a:noFill/>
                          </a:ln>
                          <a:solidFill>
                            <a:srgbClr val="FFFFFF"/>
                          </a:solidFill>
                          <a:effectLst/>
                          <a:latin typeface="+mj-lt"/>
                          <a:ea typeface="MS PGothic" charset="0"/>
                          <a:cs typeface="MS PGothic" charset="0"/>
                        </a:rPr>
                        <a:t>Οικονομική</a:t>
                      </a:r>
                      <a:r>
                        <a:rPr kumimoji="0" lang="el-GR" sz="1400" b="0" i="0" u="none" strike="noStrike" cap="none" normalizeH="0" baseline="0" dirty="0" smtClean="0">
                          <a:ln>
                            <a:noFill/>
                          </a:ln>
                          <a:solidFill>
                            <a:srgbClr val="FFFFFF"/>
                          </a:solidFill>
                          <a:effectLst/>
                          <a:latin typeface="+mj-lt"/>
                          <a:ea typeface="MS PGothic" charset="0"/>
                          <a:cs typeface="MS PGothic" charset="0"/>
                        </a:rPr>
                        <a:t>ς</a:t>
                      </a:r>
                      <a:r>
                        <a:rPr kumimoji="0" lang="fr-FR" sz="1400" b="0" i="0" u="none" strike="noStrike" cap="none" normalizeH="0" baseline="0" dirty="0" smtClean="0">
                          <a:ln>
                            <a:noFill/>
                          </a:ln>
                          <a:solidFill>
                            <a:srgbClr val="FFFFFF"/>
                          </a:solidFill>
                          <a:effectLst/>
                          <a:latin typeface="+mj-lt"/>
                          <a:ea typeface="MS PGothic" charset="0"/>
                          <a:cs typeface="MS PGothic" charset="0"/>
                        </a:rPr>
                        <a:t> </a:t>
                      </a:r>
                      <a:r>
                        <a:rPr kumimoji="0" lang="fr-FR" sz="1400" b="0" i="0" u="none" strike="noStrike" cap="none" normalizeH="0" baseline="0" dirty="0" err="1" smtClean="0">
                          <a:ln>
                            <a:noFill/>
                          </a:ln>
                          <a:solidFill>
                            <a:srgbClr val="FFFFFF"/>
                          </a:solidFill>
                          <a:effectLst/>
                          <a:latin typeface="+mj-lt"/>
                          <a:ea typeface="MS PGothic" charset="0"/>
                          <a:cs typeface="MS PGothic" charset="0"/>
                        </a:rPr>
                        <a:t>ε</a:t>
                      </a:r>
                      <a:r>
                        <a:rPr kumimoji="0" lang="fr-FR" sz="1400" b="0" i="0" u="none" strike="noStrike" cap="none" normalizeH="0" baseline="0" dirty="0" smtClean="0">
                          <a:ln>
                            <a:noFill/>
                          </a:ln>
                          <a:solidFill>
                            <a:srgbClr val="FFFFFF"/>
                          </a:solidFill>
                          <a:effectLst/>
                          <a:latin typeface="+mj-lt"/>
                          <a:ea typeface="MS PGothic" charset="0"/>
                          <a:cs typeface="MS PGothic" charset="0"/>
                        </a:rPr>
                        <a:t>π</a:t>
                      </a:r>
                      <a:r>
                        <a:rPr kumimoji="0" lang="fr-FR" sz="1400" b="0" i="0" u="none" strike="noStrike" cap="none" normalizeH="0" baseline="0" dirty="0" err="1" smtClean="0">
                          <a:ln>
                            <a:noFill/>
                          </a:ln>
                          <a:solidFill>
                            <a:srgbClr val="FFFFFF"/>
                          </a:solidFill>
                          <a:effectLst/>
                          <a:latin typeface="+mj-lt"/>
                          <a:ea typeface="MS PGothic" charset="0"/>
                          <a:cs typeface="MS PGothic" charset="0"/>
                        </a:rPr>
                        <a:t>ι</a:t>
                      </a:r>
                      <a:r>
                        <a:rPr kumimoji="0" lang="fr-FR" sz="1400" b="0" i="0" u="none" strike="noStrike" cap="none" normalizeH="0" baseline="0" dirty="0" smtClean="0">
                          <a:ln>
                            <a:noFill/>
                          </a:ln>
                          <a:solidFill>
                            <a:srgbClr val="FFFFFF"/>
                          </a:solidFill>
                          <a:effectLst/>
                          <a:latin typeface="+mj-lt"/>
                          <a:ea typeface="MS PGothic" charset="0"/>
                          <a:cs typeface="MS PGothic" charset="0"/>
                        </a:rPr>
                        <a:t>β</a:t>
                      </a:r>
                      <a:r>
                        <a:rPr kumimoji="0" lang="fr-FR" sz="1400" b="0" i="0" u="none" strike="noStrike" cap="none" normalizeH="0" baseline="0" dirty="0" err="1" smtClean="0">
                          <a:ln>
                            <a:noFill/>
                          </a:ln>
                          <a:solidFill>
                            <a:srgbClr val="FFFFFF"/>
                          </a:solidFill>
                          <a:effectLst/>
                          <a:latin typeface="+mj-lt"/>
                          <a:ea typeface="MS PGothic" charset="0"/>
                          <a:cs typeface="MS PGothic" charset="0"/>
                        </a:rPr>
                        <a:t>άρυνση</a:t>
                      </a:r>
                      <a:r>
                        <a:rPr kumimoji="0" lang="el-GR" sz="1400" b="0" i="0" u="none" strike="noStrike" cap="none" normalizeH="0" baseline="0" dirty="0" smtClean="0">
                          <a:ln>
                            <a:noFill/>
                          </a:ln>
                          <a:solidFill>
                            <a:srgbClr val="FFFFFF"/>
                          </a:solidFill>
                          <a:effectLst/>
                          <a:latin typeface="+mj-lt"/>
                          <a:ea typeface="MS PGothic" charset="0"/>
                          <a:cs typeface="MS PGothic" charset="0"/>
                        </a:rPr>
                        <a:t>ς</a:t>
                      </a:r>
                      <a:endParaRPr kumimoji="0" lang="el-GR" sz="1400" b="0" i="0" u="none" strike="noStrike" cap="none" normalizeH="0" baseline="0" dirty="0">
                        <a:ln>
                          <a:noFill/>
                        </a:ln>
                        <a:solidFill>
                          <a:srgbClr val="FFFFFF"/>
                        </a:solidFill>
                        <a:effectLst/>
                        <a:latin typeface="+mj-lt"/>
                        <a:ea typeface="MS PGothic" charset="0"/>
                        <a:cs typeface="MS PGothic" charset="0"/>
                      </a:endParaRPr>
                    </a:p>
                  </a:txBody>
                  <a:tcPr marL="91438" marR="91438"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600" b="1" i="0" u="none" strike="noStrike" kern="1200" cap="none" normalizeH="0" baseline="0" dirty="0" smtClean="0">
                          <a:ln>
                            <a:noFill/>
                          </a:ln>
                          <a:solidFill>
                            <a:schemeClr val="bg1"/>
                          </a:solidFill>
                          <a:effectLst/>
                          <a:latin typeface="+mn-lt"/>
                          <a:ea typeface="MS PGothic" charset="0"/>
                          <a:cs typeface="MS PGothic" charset="0"/>
                        </a:rPr>
                        <a:t>Απώλεια πιθανής μείωσης της</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1" i="0" u="none" strike="noStrike" kern="1200" cap="none" normalizeH="0" baseline="0" dirty="0" smtClean="0">
                        <a:ln>
                          <a:noFill/>
                        </a:ln>
                        <a:solidFill>
                          <a:schemeClr val="bg1"/>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20000"/>
                        </a:spcBef>
                        <a:spcAft>
                          <a:spcPct val="0"/>
                        </a:spcAft>
                        <a:buClrTx/>
                        <a:buSzTx/>
                        <a:buFont typeface="Courier New"/>
                        <a:buChar char="o"/>
                        <a:tabLst/>
                      </a:pPr>
                      <a:r>
                        <a:rPr kumimoji="0" lang="el-GR" sz="1600" b="0" i="0" u="none" strike="noStrike" kern="1200" cap="none" normalizeH="0" baseline="0" dirty="0" smtClean="0">
                          <a:ln>
                            <a:noFill/>
                          </a:ln>
                          <a:solidFill>
                            <a:schemeClr val="bg1"/>
                          </a:solidFill>
                          <a:effectLst/>
                          <a:latin typeface="+mn-lt"/>
                          <a:ea typeface="MS PGothic" charset="0"/>
                          <a:cs typeface="MS PGothic" charset="0"/>
                        </a:rPr>
                        <a:t>Καρδιαγγειακής θνησιμότητας/   ν</a:t>
                      </a:r>
                      <a:r>
                        <a:rPr kumimoji="0" lang="fr-FR" sz="1600" b="0" i="0" u="none" strike="noStrike" kern="1200" cap="none" normalizeH="0" baseline="0" dirty="0" err="1" smtClean="0">
                          <a:ln>
                            <a:noFill/>
                          </a:ln>
                          <a:solidFill>
                            <a:schemeClr val="bg1"/>
                          </a:solidFill>
                          <a:effectLst/>
                          <a:latin typeface="+mn-lt"/>
                          <a:ea typeface="MS PGothic" charset="0"/>
                          <a:cs typeface="MS PGothic" charset="0"/>
                        </a:rPr>
                        <a:t>οσηρότητ</a:t>
                      </a:r>
                      <a:r>
                        <a:rPr kumimoji="0" lang="fr-FR" sz="1600" b="0" i="0" u="none" strike="noStrike" kern="1200" cap="none" normalizeH="0" baseline="0" dirty="0" smtClean="0">
                          <a:ln>
                            <a:noFill/>
                          </a:ln>
                          <a:solidFill>
                            <a:schemeClr val="bg1"/>
                          </a:solidFill>
                          <a:effectLst/>
                          <a:latin typeface="+mn-lt"/>
                          <a:ea typeface="MS PGothic" charset="0"/>
                          <a:cs typeface="MS PGothic" charset="0"/>
                        </a:rPr>
                        <a:t>α</a:t>
                      </a:r>
                      <a:r>
                        <a:rPr kumimoji="0" lang="el-GR" sz="1600" b="0" i="0" u="none" strike="noStrike" kern="1200" cap="none" normalizeH="0" baseline="0" dirty="0" smtClean="0">
                          <a:ln>
                            <a:noFill/>
                          </a:ln>
                          <a:solidFill>
                            <a:schemeClr val="bg1"/>
                          </a:solidFill>
                          <a:effectLst/>
                          <a:latin typeface="+mn-lt"/>
                          <a:ea typeface="MS PGothic" charset="0"/>
                          <a:cs typeface="MS PGothic" charset="0"/>
                        </a:rPr>
                        <a:t>ς</a:t>
                      </a:r>
                      <a:endParaRPr kumimoji="0" lang="fr-FR" sz="1600" b="0" i="0" u="none" strike="noStrike" kern="1200" cap="none" normalizeH="0" baseline="0" dirty="0" smtClean="0">
                        <a:ln>
                          <a:noFill/>
                        </a:ln>
                        <a:solidFill>
                          <a:schemeClr val="bg1"/>
                        </a:solidFill>
                        <a:effectLst/>
                        <a:latin typeface="+mn-lt"/>
                        <a:ea typeface="MS PGothic" charset="0"/>
                        <a:cs typeface="MS PGothic" charset="0"/>
                      </a:endParaRPr>
                    </a:p>
                    <a:p>
                      <a:pPr marL="285750" marR="0" lvl="0" indent="-285750" algn="l" defTabSz="914400" rtl="0" eaLnBrk="1" fontAlgn="base" latinLnBrk="0" hangingPunct="1">
                        <a:lnSpc>
                          <a:spcPct val="100000"/>
                        </a:lnSpc>
                        <a:spcBef>
                          <a:spcPct val="20000"/>
                        </a:spcBef>
                        <a:spcAft>
                          <a:spcPct val="0"/>
                        </a:spcAft>
                        <a:buClrTx/>
                        <a:buSzTx/>
                        <a:buFont typeface="Courier New"/>
                        <a:buChar char="o"/>
                        <a:tabLst/>
                      </a:pPr>
                      <a:r>
                        <a:rPr kumimoji="0" lang="el-GR" sz="1600" b="0" i="0" u="none" strike="noStrike" kern="1200" cap="none" normalizeH="0" baseline="0" dirty="0" smtClean="0">
                          <a:ln>
                            <a:noFill/>
                          </a:ln>
                          <a:solidFill>
                            <a:schemeClr val="bg1"/>
                          </a:solidFill>
                          <a:effectLst/>
                          <a:latin typeface="+mn-lt"/>
                          <a:ea typeface="MS PGothic" charset="0"/>
                          <a:cs typeface="MS PGothic" charset="0"/>
                        </a:rPr>
                        <a:t>Δημόσιας ο</a:t>
                      </a:r>
                      <a:r>
                        <a:rPr kumimoji="0" lang="fr-FR" sz="1600" b="0" i="0" u="none" strike="noStrike" kern="1200" cap="none" normalizeH="0" baseline="0" dirty="0" err="1" smtClean="0">
                          <a:ln>
                            <a:noFill/>
                          </a:ln>
                          <a:solidFill>
                            <a:schemeClr val="bg1"/>
                          </a:solidFill>
                          <a:effectLst/>
                          <a:latin typeface="+mn-lt"/>
                          <a:ea typeface="MS PGothic" charset="0"/>
                          <a:cs typeface="MS PGothic" charset="0"/>
                        </a:rPr>
                        <a:t>ικονομική</a:t>
                      </a:r>
                      <a:r>
                        <a:rPr kumimoji="0" lang="el-GR" sz="1600" b="0" i="0" u="none" strike="noStrike" kern="1200" cap="none" normalizeH="0" baseline="0" dirty="0" smtClean="0">
                          <a:ln>
                            <a:noFill/>
                          </a:ln>
                          <a:solidFill>
                            <a:schemeClr val="bg1"/>
                          </a:solidFill>
                          <a:effectLst/>
                          <a:latin typeface="+mn-lt"/>
                          <a:ea typeface="MS PGothic" charset="0"/>
                          <a:cs typeface="MS PGothic" charset="0"/>
                        </a:rPr>
                        <a:t>ς</a:t>
                      </a:r>
                      <a:r>
                        <a:rPr kumimoji="0" lang="fr-FR" sz="1600" b="0" i="0" u="none" strike="noStrike" kern="1200" cap="none" normalizeH="0" baseline="0" dirty="0" smtClean="0">
                          <a:ln>
                            <a:noFill/>
                          </a:ln>
                          <a:solidFill>
                            <a:schemeClr val="bg1"/>
                          </a:solidFill>
                          <a:effectLst/>
                          <a:latin typeface="+mn-lt"/>
                          <a:ea typeface="MS PGothic" charset="0"/>
                          <a:cs typeface="MS PGothic" charset="0"/>
                        </a:rPr>
                        <a:t> </a:t>
                      </a:r>
                      <a:r>
                        <a:rPr kumimoji="0" lang="el-GR" sz="1600" b="0" i="0" u="none" strike="noStrike" kern="1200" cap="none" normalizeH="0" baseline="0" dirty="0" smtClean="0">
                          <a:ln>
                            <a:noFill/>
                          </a:ln>
                          <a:solidFill>
                            <a:schemeClr val="bg1"/>
                          </a:solidFill>
                          <a:effectLst/>
                          <a:latin typeface="+mn-lt"/>
                          <a:ea typeface="MS PGothic" charset="0"/>
                          <a:cs typeface="MS PGothic" charset="0"/>
                        </a:rPr>
                        <a:t>δαπάνης</a:t>
                      </a:r>
                      <a:endParaRPr kumimoji="0" lang="fr-FR" sz="1600" b="0" i="0" u="none" strike="noStrike" kern="1200" cap="none" normalizeH="0" baseline="0" dirty="0" smtClean="0">
                        <a:ln>
                          <a:noFill/>
                        </a:ln>
                        <a:solidFill>
                          <a:schemeClr val="bg1"/>
                        </a:solidFill>
                        <a:effectLst/>
                        <a:latin typeface="+mn-lt"/>
                        <a:ea typeface="MS PGothic" charset="0"/>
                        <a:cs typeface="MS PGothic"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fr-FR" sz="1600" b="0" i="0" u="none" strike="noStrike" cap="none" normalizeH="0" baseline="0" dirty="0">
                        <a:ln>
                          <a:noFill/>
                        </a:ln>
                        <a:solidFill>
                          <a:schemeClr val="bg1"/>
                        </a:solidFill>
                        <a:effectLst/>
                        <a:latin typeface="+mj-lt"/>
                        <a:ea typeface="MS PGothic" charset="0"/>
                        <a:cs typeface="MS PGothic" charset="0"/>
                      </a:endParaRPr>
                    </a:p>
                  </a:txBody>
                  <a:tcPr marL="91438" marR="91438"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34835" name="Down Arrow 1"/>
          <p:cNvSpPr>
            <a:spLocks noChangeArrowheads="1"/>
          </p:cNvSpPr>
          <p:nvPr/>
        </p:nvSpPr>
        <p:spPr bwMode="auto">
          <a:xfrm>
            <a:off x="5076825" y="2781300"/>
            <a:ext cx="484188" cy="977900"/>
          </a:xfrm>
          <a:prstGeom prst="downArrow">
            <a:avLst>
              <a:gd name="adj1" fmla="val 50000"/>
              <a:gd name="adj2" fmla="val 500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spAutoFit/>
          </a:bodyPr>
          <a:lstStyle/>
          <a:p>
            <a:pPr eaLnBrk="1" hangingPunct="1"/>
            <a:endParaRPr lang="en-US">
              <a:cs typeface="Arial" charset="0"/>
            </a:endParaRPr>
          </a:p>
        </p:txBody>
      </p:sp>
      <p:sp>
        <p:nvSpPr>
          <p:cNvPr id="13" name="TextBox 12"/>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5" name="TextBox 14"/>
          <p:cNvSpPr txBox="1"/>
          <p:nvPr/>
        </p:nvSpPr>
        <p:spPr>
          <a:xfrm>
            <a:off x="241465" y="1356153"/>
            <a:ext cx="8819109" cy="461665"/>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ορισμός / κόστος - όφελος</a:t>
            </a:r>
          </a:p>
        </p:txBody>
      </p:sp>
      <p:sp>
        <p:nvSpPr>
          <p:cNvPr id="3" name="TextBox 2"/>
          <p:cNvSpPr txBox="1"/>
          <p:nvPr/>
        </p:nvSpPr>
        <p:spPr>
          <a:xfrm>
            <a:off x="571500" y="6286500"/>
            <a:ext cx="2371826" cy="369332"/>
          </a:xfrm>
          <a:prstGeom prst="rect">
            <a:avLst/>
          </a:prstGeom>
          <a:noFill/>
        </p:spPr>
        <p:txBody>
          <a:bodyPr wrap="none" rtlCol="0">
            <a:spAutoFit/>
          </a:bodyPr>
          <a:lstStyle/>
          <a:p>
            <a:r>
              <a:rPr lang="el-GR" dirty="0" smtClean="0">
                <a:solidFill>
                  <a:schemeClr val="tx2">
                    <a:lumMod val="75000"/>
                  </a:schemeClr>
                </a:solidFill>
              </a:rPr>
              <a:t>*Φαρμακευτική αγωγή</a:t>
            </a:r>
            <a:endParaRPr lang="en-US" dirty="0">
              <a:solidFill>
                <a:schemeClr val="tx2">
                  <a:lumMod val="75000"/>
                </a:schemeClr>
              </a:solidFill>
            </a:endParaRPr>
          </a:p>
        </p:txBody>
      </p:sp>
      <p:sp>
        <p:nvSpPr>
          <p:cNvPr id="12" name="Rectangle 11"/>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6" name="Straight Connector 15"/>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7" name="Picture 16"/>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8" name="TextBox 17"/>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19" name="TextBox 18"/>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19151211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8533" y="5063067"/>
            <a:ext cx="184666" cy="369332"/>
          </a:xfrm>
          <a:prstGeom prst="rect">
            <a:avLst/>
          </a:prstGeom>
          <a:noFill/>
        </p:spPr>
        <p:txBody>
          <a:bodyPr wrap="none" rtlCol="0">
            <a:spAutoFit/>
          </a:bodyPr>
          <a:lstStyle/>
          <a:p>
            <a:endParaRPr lang="en-US" dirty="0"/>
          </a:p>
        </p:txBody>
      </p:sp>
      <p:sp>
        <p:nvSpPr>
          <p:cNvPr id="4" name="Rectangle 3"/>
          <p:cNvSpPr/>
          <p:nvPr/>
        </p:nvSpPr>
        <p:spPr>
          <a:xfrm rot="10800000" flipV="1">
            <a:off x="-2" y="761993"/>
            <a:ext cx="9144001" cy="355610"/>
          </a:xfrm>
          <a:prstGeom prst="rect">
            <a:avLst/>
          </a:prstGeom>
          <a:solidFill>
            <a:schemeClr val="bg1"/>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3o  </a:t>
            </a:r>
            <a:r>
              <a:rPr lang="el-GR" sz="1400" dirty="0" smtClean="0"/>
              <a:t>Διαπανεπιστημιακό Πρόγραμμα Εκπαίδευσης στη Ρευματολογία - 12.09.2015</a:t>
            </a:r>
            <a:endParaRPr lang="en-US" sz="1400" dirty="0"/>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9" name="TextBox 8"/>
          <p:cNvSpPr txBox="1"/>
          <p:nvPr/>
        </p:nvSpPr>
        <p:spPr>
          <a:xfrm>
            <a:off x="2506133" y="4826000"/>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3094165" y="4039482"/>
            <a:ext cx="184666" cy="369332"/>
          </a:xfrm>
          <a:prstGeom prst="rect">
            <a:avLst/>
          </a:prstGeom>
          <a:noFill/>
        </p:spPr>
        <p:txBody>
          <a:bodyPr wrap="none" rtlCol="0">
            <a:spAutoFit/>
          </a:bodyPr>
          <a:lstStyle/>
          <a:p>
            <a:endParaRPr lang="en-US" dirty="0"/>
          </a:p>
        </p:txBody>
      </p:sp>
      <p:sp>
        <p:nvSpPr>
          <p:cNvPr id="14" name="TextBox 13"/>
          <p:cNvSpPr txBox="1"/>
          <p:nvPr/>
        </p:nvSpPr>
        <p:spPr>
          <a:xfrm>
            <a:off x="2877979" y="3998952"/>
            <a:ext cx="184666" cy="369332"/>
          </a:xfrm>
          <a:prstGeom prst="rect">
            <a:avLst/>
          </a:prstGeom>
          <a:noFill/>
        </p:spPr>
        <p:txBody>
          <a:bodyPr wrap="none" rtlCol="0">
            <a:spAutoFit/>
          </a:bodyPr>
          <a:lstStyle/>
          <a:p>
            <a:endParaRPr lang="en-US" dirty="0"/>
          </a:p>
        </p:txBody>
      </p:sp>
      <p:sp>
        <p:nvSpPr>
          <p:cNvPr id="6" name="TextBox 5"/>
          <p:cNvSpPr txBox="1"/>
          <p:nvPr/>
        </p:nvSpPr>
        <p:spPr>
          <a:xfrm>
            <a:off x="3013095" y="3863852"/>
            <a:ext cx="184666" cy="369332"/>
          </a:xfrm>
          <a:prstGeom prst="rect">
            <a:avLst/>
          </a:prstGeom>
          <a:noFill/>
        </p:spPr>
        <p:txBody>
          <a:bodyPr wrap="none" rtlCol="0">
            <a:spAutoFit/>
          </a:bodyPr>
          <a:lstStyle/>
          <a:p>
            <a:endParaRPr lang="en-US" dirty="0"/>
          </a:p>
        </p:txBody>
      </p:sp>
      <p:pic>
        <p:nvPicPr>
          <p:cNvPr id="15" name="Picture 14"/>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6" name="TextBox 15"/>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17" name="TextBox 16"/>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183965930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Content Placeholder 2"/>
          <p:cNvSpPr>
            <a:spLocks noGrp="1"/>
          </p:cNvSpPr>
          <p:nvPr>
            <p:ph idx="1"/>
          </p:nvPr>
        </p:nvSpPr>
        <p:spPr>
          <a:xfrm>
            <a:off x="192088" y="2208213"/>
            <a:ext cx="8792287" cy="3313112"/>
          </a:xfrm>
          <a:ln w="38100" cap="flat">
            <a:noFill/>
            <a:miter lim="800000"/>
            <a:headEnd/>
            <a:tailEnd/>
          </a:ln>
        </p:spPr>
        <p:txBody>
          <a:bodyPr>
            <a:normAutofit/>
          </a:bodyPr>
          <a:lstStyle/>
          <a:p>
            <a:pPr marL="0" indent="0" algn="ctr">
              <a:buFontTx/>
              <a:buNone/>
            </a:pPr>
            <a:endParaRPr lang="en-US" sz="2600" i="1" kern="0" dirty="0">
              <a:latin typeface="+mj-lt"/>
              <a:cs typeface="Apple Chancery" charset="0"/>
            </a:endParaRPr>
          </a:p>
          <a:p>
            <a:pPr marL="0" indent="0" algn="ctr">
              <a:buFontTx/>
              <a:buNone/>
            </a:pPr>
            <a:r>
              <a:rPr lang="en-US" sz="2600" i="1" kern="0" dirty="0">
                <a:latin typeface="+mj-lt"/>
                <a:cs typeface="Apple Chancery" charset="0"/>
              </a:rPr>
              <a:t>“</a:t>
            </a:r>
            <a:r>
              <a:rPr lang="en-US" sz="2600" i="1" kern="0" dirty="0">
                <a:solidFill>
                  <a:schemeClr val="tx2">
                    <a:lumMod val="75000"/>
                  </a:schemeClr>
                </a:solidFill>
                <a:latin typeface="+mj-lt"/>
                <a:cs typeface="Apple Chancery" charset="0"/>
              </a:rPr>
              <a:t>Hypertension is that blood pressure level above </a:t>
            </a:r>
            <a:r>
              <a:rPr lang="en-US" sz="2600" i="1" kern="0" dirty="0" smtClean="0">
                <a:solidFill>
                  <a:schemeClr val="tx2">
                    <a:lumMod val="75000"/>
                  </a:schemeClr>
                </a:solidFill>
                <a:latin typeface="+mj-lt"/>
                <a:cs typeface="Apple Chancery" charset="0"/>
              </a:rPr>
              <a:t>which </a:t>
            </a:r>
            <a:r>
              <a:rPr lang="en-US" sz="2600" i="1" kern="0" dirty="0">
                <a:solidFill>
                  <a:schemeClr val="tx2">
                    <a:lumMod val="75000"/>
                  </a:schemeClr>
                </a:solidFill>
                <a:latin typeface="+mj-lt"/>
                <a:cs typeface="Apple Chancery" charset="0"/>
              </a:rPr>
              <a:t>detection and treatment does more good than harm”</a:t>
            </a:r>
            <a:endParaRPr lang="en-US" altLang="ja-JP" sz="2600" kern="0" dirty="0">
              <a:solidFill>
                <a:schemeClr val="tx2">
                  <a:lumMod val="75000"/>
                </a:schemeClr>
              </a:solidFill>
              <a:latin typeface="+mj-lt"/>
            </a:endParaRPr>
          </a:p>
          <a:p>
            <a:pPr marL="0" indent="0" algn="ctr">
              <a:buFontTx/>
              <a:buNone/>
            </a:pPr>
            <a:endParaRPr lang="el-GR" sz="2600" dirty="0">
              <a:solidFill>
                <a:schemeClr val="tx2">
                  <a:lumMod val="75000"/>
                </a:schemeClr>
              </a:solidFill>
              <a:latin typeface="Arial" charset="0"/>
            </a:endParaRPr>
          </a:p>
          <a:p>
            <a:pPr marL="0" indent="0" algn="ctr">
              <a:buFontTx/>
              <a:buNone/>
            </a:pPr>
            <a:r>
              <a:rPr lang="en-US" sz="2600" dirty="0" smtClean="0">
                <a:solidFill>
                  <a:schemeClr val="tx2">
                    <a:lumMod val="75000"/>
                  </a:schemeClr>
                </a:solidFill>
                <a:latin typeface="+mj-lt"/>
              </a:rPr>
              <a:t>Geoffrey Rose, 1971</a:t>
            </a:r>
            <a:endParaRPr lang="en-US" sz="2600" dirty="0">
              <a:solidFill>
                <a:schemeClr val="tx2">
                  <a:lumMod val="75000"/>
                </a:schemeClr>
              </a:solidFill>
              <a:latin typeface="+mj-lt"/>
            </a:endParaRPr>
          </a:p>
          <a:p>
            <a:pPr marL="0" indent="0" algn="ctr">
              <a:buFontTx/>
              <a:buNone/>
            </a:pPr>
            <a:endParaRPr lang="en-US" sz="2600" dirty="0">
              <a:latin typeface="Arial" charset="0"/>
            </a:endParaRPr>
          </a:p>
        </p:txBody>
      </p:sp>
      <p:sp>
        <p:nvSpPr>
          <p:cNvPr id="9" name="TextBox 8"/>
          <p:cNvSpPr txBox="1"/>
          <p:nvPr/>
        </p:nvSpPr>
        <p:spPr>
          <a:xfrm>
            <a:off x="241465" y="1356153"/>
            <a:ext cx="8819109" cy="461665"/>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ορισμός / κόστος - όφελος</a:t>
            </a:r>
          </a:p>
        </p:txBody>
      </p:sp>
      <p:sp>
        <p:nvSpPr>
          <p:cNvPr id="10" name="Rectangle 9"/>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2" name="Straight Connector 11"/>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4" name="TextBox 13"/>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15" name="TextBox 14"/>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31222171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819109" cy="1908215"/>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επιδημιολογία / επιπολασμός</a:t>
            </a:r>
          </a:p>
          <a:p>
            <a:endParaRPr lang="el-GR" sz="2400" dirty="0" smtClean="0">
              <a:solidFill>
                <a:schemeClr val="tx2">
                  <a:lumMod val="75000"/>
                </a:schemeClr>
              </a:solidFill>
            </a:endParaRPr>
          </a:p>
          <a:p>
            <a:endParaRPr lang="el-GR" sz="2400" dirty="0">
              <a:solidFill>
                <a:schemeClr val="tx2">
                  <a:lumMod val="75000"/>
                </a:schemeClr>
              </a:solidFill>
            </a:endParaRPr>
          </a:p>
          <a:p>
            <a:endParaRPr lang="el-GR" sz="2400" dirty="0">
              <a:solidFill>
                <a:schemeClr val="tx2">
                  <a:lumMod val="75000"/>
                </a:schemeClr>
              </a:solidFill>
            </a:endParaRPr>
          </a:p>
          <a:p>
            <a:endParaRPr lang="el-GR" sz="2200" dirty="0" smtClean="0">
              <a:solidFill>
                <a:schemeClr val="tx2">
                  <a:lumMod val="75000"/>
                </a:schemeClr>
              </a:solidFill>
            </a:endParaRPr>
          </a:p>
        </p:txBody>
      </p:sp>
      <p:sp>
        <p:nvSpPr>
          <p:cNvPr id="10" name="Rectangle 9"/>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6" name="Straight Connector 15"/>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7" name="Picture 16"/>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8" name="TextBox 17"/>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19" name="TextBox 18"/>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200967214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5" name="TextBox 14"/>
          <p:cNvSpPr txBox="1"/>
          <p:nvPr/>
        </p:nvSpPr>
        <p:spPr>
          <a:xfrm>
            <a:off x="241465" y="1356153"/>
            <a:ext cx="8819109" cy="830997"/>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επιδημιολογία / επιπολασμός / ενήλικες</a:t>
            </a:r>
            <a:r>
              <a:rPr lang="en-US" sz="2400" dirty="0" smtClean="0">
                <a:solidFill>
                  <a:schemeClr val="tx2">
                    <a:lumMod val="75000"/>
                  </a:schemeClr>
                </a:solidFill>
              </a:rPr>
              <a:t> / </a:t>
            </a:r>
            <a:r>
              <a:rPr lang="el-GR" sz="2400" dirty="0" smtClean="0">
                <a:solidFill>
                  <a:schemeClr val="tx2">
                    <a:lumMod val="75000"/>
                  </a:schemeClr>
                </a:solidFill>
              </a:rPr>
              <a:t>Ελλάδα</a:t>
            </a:r>
          </a:p>
        </p:txBody>
      </p:sp>
      <p:sp>
        <p:nvSpPr>
          <p:cNvPr id="9" name="TextBox 8"/>
          <p:cNvSpPr txBox="1"/>
          <p:nvPr/>
        </p:nvSpPr>
        <p:spPr>
          <a:xfrm>
            <a:off x="6215655" y="1147809"/>
            <a:ext cx="2945463" cy="307777"/>
          </a:xfrm>
          <a:prstGeom prst="rect">
            <a:avLst/>
          </a:prstGeom>
          <a:noFill/>
        </p:spPr>
        <p:txBody>
          <a:bodyPr wrap="none" rtlCol="0">
            <a:spAutoFit/>
          </a:bodyPr>
          <a:lstStyle/>
          <a:p>
            <a:r>
              <a:rPr lang="en-US" sz="1400" i="1" dirty="0" smtClean="0"/>
              <a:t>Psaltopoulou Th et al. Int J Epid. 2004</a:t>
            </a:r>
            <a:endParaRPr lang="en-US" sz="1400" i="1" dirty="0"/>
          </a:p>
        </p:txBody>
      </p:sp>
      <p:sp>
        <p:nvSpPr>
          <p:cNvPr id="10" name="TextBox 9"/>
          <p:cNvSpPr txBox="1"/>
          <p:nvPr/>
        </p:nvSpPr>
        <p:spPr>
          <a:xfrm>
            <a:off x="237412" y="2345515"/>
            <a:ext cx="8906588" cy="4401205"/>
          </a:xfrm>
          <a:prstGeom prst="rect">
            <a:avLst/>
          </a:prstGeom>
          <a:noFill/>
        </p:spPr>
        <p:txBody>
          <a:bodyPr wrap="square" rtlCol="0">
            <a:spAutoFit/>
          </a:bodyPr>
          <a:lstStyle/>
          <a:p>
            <a:r>
              <a:rPr lang="en-US" sz="2000" b="1" dirty="0" smtClean="0">
                <a:solidFill>
                  <a:srgbClr val="10253F"/>
                </a:solidFill>
              </a:rPr>
              <a:t>EPIC study</a:t>
            </a:r>
            <a:endParaRPr lang="el-GR" sz="2000" b="1" dirty="0" smtClean="0">
              <a:solidFill>
                <a:srgbClr val="10253F"/>
              </a:solidFill>
            </a:endParaRPr>
          </a:p>
          <a:p>
            <a:endParaRPr lang="en-US" sz="2000" b="1" dirty="0" smtClean="0">
              <a:solidFill>
                <a:srgbClr val="10253F"/>
              </a:solidFill>
            </a:endParaRPr>
          </a:p>
          <a:p>
            <a:pPr marL="285750" indent="-285750">
              <a:buFont typeface="Courier New"/>
              <a:buChar char="o"/>
            </a:pPr>
            <a:r>
              <a:rPr lang="el-GR" sz="2000" dirty="0" smtClean="0">
                <a:solidFill>
                  <a:srgbClr val="10253F"/>
                </a:solidFill>
              </a:rPr>
              <a:t>Δεδομένα από όλες τις περιοχές της Ελλάδας</a:t>
            </a:r>
          </a:p>
          <a:p>
            <a:pPr marL="285750" indent="-285750">
              <a:buFont typeface="Courier New"/>
              <a:buChar char="o"/>
            </a:pPr>
            <a:r>
              <a:rPr lang="el-GR" sz="2000" dirty="0" smtClean="0">
                <a:solidFill>
                  <a:srgbClr val="10253F"/>
                </a:solidFill>
              </a:rPr>
              <a:t>Ηλικίες 20 - 86 έτη (μέση τιμή 56 έτη)</a:t>
            </a:r>
          </a:p>
          <a:p>
            <a:pPr marL="285750" indent="-285750">
              <a:buFont typeface="Courier New"/>
              <a:buChar char="o"/>
            </a:pPr>
            <a:r>
              <a:rPr lang="el-GR" sz="2000" dirty="0" smtClean="0">
                <a:solidFill>
                  <a:srgbClr val="10253F"/>
                </a:solidFill>
              </a:rPr>
              <a:t>Περίπου 27.000 άτομα με πλήρη δεδομένα</a:t>
            </a:r>
          </a:p>
          <a:p>
            <a:pPr marL="285750" indent="-285750">
              <a:buFont typeface="Courier New"/>
              <a:buChar char="o"/>
            </a:pPr>
            <a:r>
              <a:rPr lang="el-GR" sz="2000" dirty="0" smtClean="0">
                <a:solidFill>
                  <a:srgbClr val="10253F"/>
                </a:solidFill>
              </a:rPr>
              <a:t>Ορισμός αρτηριακής υπέρτασης: συστολική πίεση</a:t>
            </a:r>
            <a:r>
              <a:rPr lang="en-US" sz="2000" dirty="0" smtClean="0">
                <a:solidFill>
                  <a:srgbClr val="10253F"/>
                </a:solidFill>
              </a:rPr>
              <a:t> </a:t>
            </a:r>
            <a:r>
              <a:rPr lang="el-GR" sz="2000" dirty="0" smtClean="0">
                <a:solidFill>
                  <a:srgbClr val="10253F"/>
                </a:solidFill>
              </a:rPr>
              <a:t>&gt;139 </a:t>
            </a:r>
            <a:r>
              <a:rPr lang="en-US" sz="2000" dirty="0" smtClean="0">
                <a:solidFill>
                  <a:srgbClr val="10253F"/>
                </a:solidFill>
              </a:rPr>
              <a:t>mmHg</a:t>
            </a:r>
            <a:r>
              <a:rPr lang="el-GR" sz="2000" dirty="0" smtClean="0">
                <a:solidFill>
                  <a:srgbClr val="10253F"/>
                </a:solidFill>
              </a:rPr>
              <a:t> ή διαστολική &gt;89</a:t>
            </a:r>
            <a:r>
              <a:rPr lang="en-US" sz="2000" dirty="0" smtClean="0">
                <a:solidFill>
                  <a:srgbClr val="10253F"/>
                </a:solidFill>
              </a:rPr>
              <a:t> mmHg </a:t>
            </a:r>
            <a:r>
              <a:rPr lang="el-GR" sz="2000" dirty="0" smtClean="0">
                <a:solidFill>
                  <a:srgbClr val="10253F"/>
                </a:solidFill>
              </a:rPr>
              <a:t>ή χρήση φαρμάκων που μειώνουν την αρτηριακή πίεση </a:t>
            </a:r>
          </a:p>
          <a:p>
            <a:pPr marL="285750" indent="-285750">
              <a:buFont typeface="Courier New"/>
              <a:buChar char="o"/>
            </a:pPr>
            <a:r>
              <a:rPr lang="en-US" sz="2000" dirty="0" smtClean="0">
                <a:solidFill>
                  <a:srgbClr val="10253F"/>
                </a:solidFill>
              </a:rPr>
              <a:t>2 </a:t>
            </a:r>
            <a:r>
              <a:rPr lang="el-GR" sz="2000" dirty="0" smtClean="0">
                <a:solidFill>
                  <a:srgbClr val="10253F"/>
                </a:solidFill>
              </a:rPr>
              <a:t>μετρήσεις της πίεσης από ιατρό σε 1 επίσκεψη στο κέντρο υγείας με υδραργυρικό πιεσόμετρο</a:t>
            </a:r>
          </a:p>
          <a:p>
            <a:pPr marL="285750" indent="-285750">
              <a:buFont typeface="Courier New"/>
              <a:buChar char="o"/>
            </a:pPr>
            <a:endParaRPr lang="el-GR" sz="2000" dirty="0" smtClean="0">
              <a:solidFill>
                <a:srgbClr val="10253F"/>
              </a:solidFill>
            </a:endParaRPr>
          </a:p>
          <a:p>
            <a:pPr algn="ctr"/>
            <a:r>
              <a:rPr lang="el-GR" sz="2000" b="1" dirty="0" smtClean="0">
                <a:solidFill>
                  <a:srgbClr val="632523"/>
                </a:solidFill>
              </a:rPr>
              <a:t>ΕΠΙΠΟΛΑΣΜΟΣ ΑΡΤΗΡΙΑΚΗΣ ΥΠΕΡΤΑΣΗΣ</a:t>
            </a:r>
          </a:p>
          <a:p>
            <a:pPr algn="ctr"/>
            <a:r>
              <a:rPr lang="el-GR" sz="2000" b="1" dirty="0" smtClean="0">
                <a:solidFill>
                  <a:srgbClr val="632523"/>
                </a:solidFill>
              </a:rPr>
              <a:t>Άνδρες 40.2 % </a:t>
            </a:r>
          </a:p>
          <a:p>
            <a:pPr algn="ctr"/>
            <a:r>
              <a:rPr lang="el-GR" sz="2000" b="1" dirty="0" smtClean="0">
                <a:solidFill>
                  <a:srgbClr val="632523"/>
                </a:solidFill>
              </a:rPr>
              <a:t>Γυναίκες 38.9 %</a:t>
            </a:r>
            <a:endParaRPr lang="el-GR" sz="2000" dirty="0" smtClean="0">
              <a:solidFill>
                <a:srgbClr val="10253F"/>
              </a:solidFill>
            </a:endParaRPr>
          </a:p>
          <a:p>
            <a:pPr marL="285750" indent="-285750">
              <a:buFont typeface="Courier New"/>
              <a:buChar char="o"/>
            </a:pPr>
            <a:endParaRPr lang="el-GR" sz="2000" dirty="0" smtClean="0">
              <a:solidFill>
                <a:srgbClr val="10253F"/>
              </a:solidFill>
            </a:endParaRPr>
          </a:p>
        </p:txBody>
      </p:sp>
      <p:sp>
        <p:nvSpPr>
          <p:cNvPr id="14" name="Rectangle 13"/>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6" name="Straight Connector 15"/>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7" name="Picture 16"/>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8" name="TextBox 17"/>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19" name="TextBox 18"/>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250535574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5" name="TextBox 14"/>
          <p:cNvSpPr txBox="1"/>
          <p:nvPr/>
        </p:nvSpPr>
        <p:spPr>
          <a:xfrm>
            <a:off x="241465" y="1356153"/>
            <a:ext cx="8819109" cy="830997"/>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επιδημιολογία / επιπολασμός / ενήλικες</a:t>
            </a:r>
            <a:r>
              <a:rPr lang="en-US" sz="2400" dirty="0" smtClean="0">
                <a:solidFill>
                  <a:schemeClr val="tx2">
                    <a:lumMod val="75000"/>
                  </a:schemeClr>
                </a:solidFill>
              </a:rPr>
              <a:t> / </a:t>
            </a:r>
            <a:r>
              <a:rPr lang="el-GR" sz="2400" dirty="0" smtClean="0">
                <a:solidFill>
                  <a:schemeClr val="tx2">
                    <a:lumMod val="75000"/>
                  </a:schemeClr>
                </a:solidFill>
              </a:rPr>
              <a:t>Ελλάδα</a:t>
            </a:r>
          </a:p>
        </p:txBody>
      </p:sp>
      <p:sp>
        <p:nvSpPr>
          <p:cNvPr id="9" name="TextBox 8"/>
          <p:cNvSpPr txBox="1"/>
          <p:nvPr/>
        </p:nvSpPr>
        <p:spPr>
          <a:xfrm>
            <a:off x="5669555" y="1147809"/>
            <a:ext cx="3498536" cy="307777"/>
          </a:xfrm>
          <a:prstGeom prst="rect">
            <a:avLst/>
          </a:prstGeom>
          <a:noFill/>
        </p:spPr>
        <p:txBody>
          <a:bodyPr wrap="none" rtlCol="0">
            <a:spAutoFit/>
          </a:bodyPr>
          <a:lstStyle/>
          <a:p>
            <a:r>
              <a:rPr lang="en-US" sz="1400" i="1" dirty="0" smtClean="0"/>
              <a:t>Efstraropoulos A. et al. Am J Hypertens. 2006</a:t>
            </a:r>
            <a:endParaRPr lang="en-US" sz="1400" i="1" dirty="0"/>
          </a:p>
        </p:txBody>
      </p:sp>
      <p:sp>
        <p:nvSpPr>
          <p:cNvPr id="10" name="TextBox 9"/>
          <p:cNvSpPr txBox="1"/>
          <p:nvPr/>
        </p:nvSpPr>
        <p:spPr>
          <a:xfrm>
            <a:off x="237412" y="2345515"/>
            <a:ext cx="8906588" cy="4401205"/>
          </a:xfrm>
          <a:prstGeom prst="rect">
            <a:avLst/>
          </a:prstGeom>
          <a:noFill/>
        </p:spPr>
        <p:txBody>
          <a:bodyPr wrap="square" rtlCol="0">
            <a:spAutoFit/>
          </a:bodyPr>
          <a:lstStyle/>
          <a:p>
            <a:r>
              <a:rPr lang="en-US" sz="2000" b="1" dirty="0" smtClean="0">
                <a:solidFill>
                  <a:srgbClr val="10253F"/>
                </a:solidFill>
              </a:rPr>
              <a:t>HYPERTENSHELL study</a:t>
            </a:r>
            <a:endParaRPr lang="el-GR" sz="2000" b="1" dirty="0" smtClean="0">
              <a:solidFill>
                <a:srgbClr val="10253F"/>
              </a:solidFill>
            </a:endParaRPr>
          </a:p>
          <a:p>
            <a:endParaRPr lang="en-US" sz="2000" b="1" dirty="0" smtClean="0">
              <a:solidFill>
                <a:srgbClr val="10253F"/>
              </a:solidFill>
            </a:endParaRPr>
          </a:p>
          <a:p>
            <a:pPr marL="285750" indent="-285750">
              <a:buFont typeface="Courier New"/>
              <a:buChar char="o"/>
            </a:pPr>
            <a:r>
              <a:rPr lang="el-GR" sz="2000" dirty="0" smtClean="0">
                <a:solidFill>
                  <a:srgbClr val="10253F"/>
                </a:solidFill>
              </a:rPr>
              <a:t>Δεδομένα από πολλές περιοχές της Ελλάδας</a:t>
            </a:r>
          </a:p>
          <a:p>
            <a:pPr marL="285750" indent="-285750">
              <a:buFont typeface="Courier New"/>
              <a:buChar char="o"/>
            </a:pPr>
            <a:r>
              <a:rPr lang="el-GR" sz="2000" dirty="0" smtClean="0">
                <a:solidFill>
                  <a:srgbClr val="10253F"/>
                </a:solidFill>
              </a:rPr>
              <a:t>Ηλικίες </a:t>
            </a:r>
            <a:r>
              <a:rPr lang="en-US" sz="2000" dirty="0" smtClean="0">
                <a:solidFill>
                  <a:srgbClr val="10253F"/>
                </a:solidFill>
              </a:rPr>
              <a:t>&gt;17 </a:t>
            </a:r>
            <a:r>
              <a:rPr lang="el-GR" sz="2000" dirty="0" smtClean="0">
                <a:solidFill>
                  <a:srgbClr val="10253F"/>
                </a:solidFill>
              </a:rPr>
              <a:t>ετών</a:t>
            </a:r>
          </a:p>
          <a:p>
            <a:pPr marL="285750" indent="-285750">
              <a:buFont typeface="Courier New"/>
              <a:buChar char="o"/>
            </a:pPr>
            <a:r>
              <a:rPr lang="el-GR" sz="2000" dirty="0" smtClean="0">
                <a:solidFill>
                  <a:srgbClr val="10253F"/>
                </a:solidFill>
              </a:rPr>
              <a:t>Περίπου </a:t>
            </a:r>
            <a:r>
              <a:rPr lang="en-US" sz="2000" dirty="0" smtClean="0">
                <a:solidFill>
                  <a:srgbClr val="10253F"/>
                </a:solidFill>
              </a:rPr>
              <a:t>11.950</a:t>
            </a:r>
            <a:r>
              <a:rPr lang="el-GR" sz="2000" dirty="0" smtClean="0">
                <a:solidFill>
                  <a:srgbClr val="10253F"/>
                </a:solidFill>
              </a:rPr>
              <a:t> άτομα με πλήρη δεδομένα</a:t>
            </a:r>
          </a:p>
          <a:p>
            <a:pPr marL="285750" indent="-285750">
              <a:buFont typeface="Courier New"/>
              <a:buChar char="o"/>
            </a:pPr>
            <a:r>
              <a:rPr lang="el-GR" sz="2000" dirty="0" smtClean="0">
                <a:solidFill>
                  <a:srgbClr val="10253F"/>
                </a:solidFill>
              </a:rPr>
              <a:t>Ορισμός αρτηριακής υπέρτασης: συστολική πίεση</a:t>
            </a:r>
            <a:r>
              <a:rPr lang="en-US" sz="2000" dirty="0" smtClean="0">
                <a:solidFill>
                  <a:srgbClr val="10253F"/>
                </a:solidFill>
              </a:rPr>
              <a:t> </a:t>
            </a:r>
            <a:r>
              <a:rPr lang="el-GR" sz="2000" dirty="0" smtClean="0">
                <a:solidFill>
                  <a:srgbClr val="10253F"/>
                </a:solidFill>
              </a:rPr>
              <a:t>&gt;139 </a:t>
            </a:r>
            <a:r>
              <a:rPr lang="en-US" sz="2000" dirty="0" smtClean="0">
                <a:solidFill>
                  <a:srgbClr val="10253F"/>
                </a:solidFill>
              </a:rPr>
              <a:t>mmHg</a:t>
            </a:r>
            <a:r>
              <a:rPr lang="el-GR" sz="2000" dirty="0" smtClean="0">
                <a:solidFill>
                  <a:srgbClr val="10253F"/>
                </a:solidFill>
              </a:rPr>
              <a:t> ή διαστολική &gt;89</a:t>
            </a:r>
            <a:r>
              <a:rPr lang="en-US" sz="2000" dirty="0" smtClean="0">
                <a:solidFill>
                  <a:srgbClr val="10253F"/>
                </a:solidFill>
              </a:rPr>
              <a:t> mmHg </a:t>
            </a:r>
            <a:r>
              <a:rPr lang="el-GR" sz="2000" dirty="0" smtClean="0">
                <a:solidFill>
                  <a:srgbClr val="10253F"/>
                </a:solidFill>
              </a:rPr>
              <a:t>ή χρήση φαρμάκων που μειώνουν την αρτηριακή πίεση </a:t>
            </a:r>
          </a:p>
          <a:p>
            <a:pPr marL="285750" indent="-285750">
              <a:buFont typeface="Courier New"/>
              <a:buChar char="o"/>
            </a:pPr>
            <a:r>
              <a:rPr lang="en-US" sz="2000" dirty="0">
                <a:solidFill>
                  <a:srgbClr val="10253F"/>
                </a:solidFill>
              </a:rPr>
              <a:t>3</a:t>
            </a:r>
            <a:r>
              <a:rPr lang="en-US" sz="2000" dirty="0" smtClean="0">
                <a:solidFill>
                  <a:srgbClr val="10253F"/>
                </a:solidFill>
              </a:rPr>
              <a:t> </a:t>
            </a:r>
            <a:r>
              <a:rPr lang="el-GR" sz="2000" dirty="0" smtClean="0">
                <a:solidFill>
                  <a:srgbClr val="10253F"/>
                </a:solidFill>
              </a:rPr>
              <a:t>μετρήσεις της πίεσης από ιατρό σε 1 επίσκεψη στο κέντρο υγείας με υδραργυρικό πιεσόμετρο</a:t>
            </a:r>
          </a:p>
          <a:p>
            <a:pPr marL="285750" indent="-285750">
              <a:buFont typeface="Courier New"/>
              <a:buChar char="o"/>
            </a:pPr>
            <a:endParaRPr lang="el-GR" sz="2000" dirty="0" smtClean="0">
              <a:solidFill>
                <a:srgbClr val="10253F"/>
              </a:solidFill>
            </a:endParaRPr>
          </a:p>
          <a:p>
            <a:pPr algn="ctr"/>
            <a:r>
              <a:rPr lang="el-GR" sz="2000" b="1" dirty="0" smtClean="0">
                <a:solidFill>
                  <a:srgbClr val="632523"/>
                </a:solidFill>
              </a:rPr>
              <a:t>ΕΠΙΠΟΛΑΣΜΟΣ ΑΡΤΗΡΙΑΚΗΣ ΥΠΕΡΤΑΣΗΣ</a:t>
            </a:r>
          </a:p>
          <a:p>
            <a:pPr algn="ctr"/>
            <a:r>
              <a:rPr lang="el-GR" sz="2000" b="1" dirty="0" smtClean="0">
                <a:solidFill>
                  <a:srgbClr val="632523"/>
                </a:solidFill>
              </a:rPr>
              <a:t>Άνδρες </a:t>
            </a:r>
            <a:r>
              <a:rPr lang="en-US" sz="2000" b="1" dirty="0" smtClean="0">
                <a:solidFill>
                  <a:srgbClr val="632523"/>
                </a:solidFill>
              </a:rPr>
              <a:t>33.6</a:t>
            </a:r>
            <a:r>
              <a:rPr lang="el-GR" sz="2000" b="1" dirty="0" smtClean="0">
                <a:solidFill>
                  <a:srgbClr val="632523"/>
                </a:solidFill>
              </a:rPr>
              <a:t> % </a:t>
            </a:r>
          </a:p>
          <a:p>
            <a:pPr algn="ctr"/>
            <a:r>
              <a:rPr lang="el-GR" sz="2000" b="1" dirty="0" smtClean="0">
                <a:solidFill>
                  <a:srgbClr val="632523"/>
                </a:solidFill>
              </a:rPr>
              <a:t>Γυναίκες </a:t>
            </a:r>
            <a:r>
              <a:rPr lang="en-US" sz="2000" b="1" dirty="0" smtClean="0">
                <a:solidFill>
                  <a:srgbClr val="632523"/>
                </a:solidFill>
              </a:rPr>
              <a:t>28.4 </a:t>
            </a:r>
            <a:r>
              <a:rPr lang="el-GR" sz="2000" b="1" dirty="0" smtClean="0">
                <a:solidFill>
                  <a:srgbClr val="632523"/>
                </a:solidFill>
              </a:rPr>
              <a:t>%</a:t>
            </a:r>
            <a:endParaRPr lang="el-GR" sz="2000" dirty="0" smtClean="0">
              <a:solidFill>
                <a:srgbClr val="10253F"/>
              </a:solidFill>
            </a:endParaRPr>
          </a:p>
          <a:p>
            <a:pPr marL="285750" indent="-285750">
              <a:buFont typeface="Courier New"/>
              <a:buChar char="o"/>
            </a:pPr>
            <a:endParaRPr lang="el-GR" sz="2000" dirty="0" smtClean="0">
              <a:solidFill>
                <a:srgbClr val="10253F"/>
              </a:solidFill>
            </a:endParaRPr>
          </a:p>
        </p:txBody>
      </p:sp>
      <p:sp>
        <p:nvSpPr>
          <p:cNvPr id="14" name="Rectangle 13"/>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6" name="Straight Connector 15"/>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7" name="Picture 16"/>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8" name="TextBox 17"/>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19" name="TextBox 18"/>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423444324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9" name="TextBox 8"/>
          <p:cNvSpPr txBox="1"/>
          <p:nvPr/>
        </p:nvSpPr>
        <p:spPr>
          <a:xfrm>
            <a:off x="199312" y="2300418"/>
            <a:ext cx="8819109" cy="1107996"/>
          </a:xfrm>
          <a:prstGeom prst="rect">
            <a:avLst/>
          </a:prstGeom>
          <a:noFill/>
        </p:spPr>
        <p:txBody>
          <a:bodyPr wrap="square" rtlCol="0">
            <a:spAutoFit/>
          </a:bodyPr>
          <a:lstStyle/>
          <a:p>
            <a:r>
              <a:rPr lang="el-GR" sz="2200" dirty="0">
                <a:solidFill>
                  <a:schemeClr val="tx2">
                    <a:lumMod val="75000"/>
                  </a:schemeClr>
                </a:solidFill>
              </a:rPr>
              <a:t>(</a:t>
            </a:r>
            <a:r>
              <a:rPr lang="el-GR" sz="2200" dirty="0" smtClean="0">
                <a:solidFill>
                  <a:schemeClr val="tx2">
                    <a:lumMod val="75000"/>
                  </a:schemeClr>
                </a:solidFill>
              </a:rPr>
              <a:t>Αναπάντητα;) ερωτήματα:</a:t>
            </a:r>
            <a:r>
              <a:rPr lang="el-GR" sz="2200" dirty="0">
                <a:solidFill>
                  <a:schemeClr val="tx2">
                    <a:lumMod val="75000"/>
                  </a:schemeClr>
                </a:solidFill>
              </a:rPr>
              <a:t> </a:t>
            </a:r>
            <a:r>
              <a:rPr lang="el-GR" sz="2200" dirty="0" smtClean="0">
                <a:solidFill>
                  <a:schemeClr val="tx2">
                    <a:lumMod val="75000"/>
                  </a:schemeClr>
                </a:solidFill>
              </a:rPr>
              <a:t>ποιός είναι ο επιπολασμός;</a:t>
            </a:r>
          </a:p>
          <a:p>
            <a:pPr marL="342900" indent="-342900">
              <a:buFont typeface="Courier New"/>
              <a:buChar char="o"/>
            </a:pPr>
            <a:endParaRPr lang="el-GR" sz="2200" dirty="0">
              <a:solidFill>
                <a:schemeClr val="tx2">
                  <a:lumMod val="75000"/>
                </a:schemeClr>
              </a:solidFill>
            </a:endParaRPr>
          </a:p>
          <a:p>
            <a:pPr marL="342900" indent="-342900">
              <a:buFont typeface="Arial"/>
              <a:buChar char="•"/>
            </a:pPr>
            <a:endParaRPr lang="el-GR" sz="2200" dirty="0" smtClean="0">
              <a:solidFill>
                <a:schemeClr val="tx2">
                  <a:lumMod val="75000"/>
                </a:schemeClr>
              </a:solidFill>
            </a:endParaRPr>
          </a:p>
        </p:txBody>
      </p:sp>
      <p:sp>
        <p:nvSpPr>
          <p:cNvPr id="12" name="TextBox 11"/>
          <p:cNvSpPr txBox="1"/>
          <p:nvPr/>
        </p:nvSpPr>
        <p:spPr>
          <a:xfrm>
            <a:off x="4755155" y="1147809"/>
            <a:ext cx="4502817" cy="307777"/>
          </a:xfrm>
          <a:prstGeom prst="rect">
            <a:avLst/>
          </a:prstGeom>
          <a:noFill/>
        </p:spPr>
        <p:txBody>
          <a:bodyPr wrap="none" rtlCol="0">
            <a:spAutoFit/>
          </a:bodyPr>
          <a:lstStyle/>
          <a:p>
            <a:r>
              <a:rPr lang="en-US" sz="1400" i="1" dirty="0" smtClean="0"/>
              <a:t>Tsirimiagou Ch, Karatzi P, Protogerou A . Unpublished data</a:t>
            </a:r>
            <a:endParaRPr lang="en-US" sz="1400" i="1" dirty="0"/>
          </a:p>
        </p:txBody>
      </p:sp>
      <p:sp>
        <p:nvSpPr>
          <p:cNvPr id="14" name="TextBox 13"/>
          <p:cNvSpPr txBox="1"/>
          <p:nvPr/>
        </p:nvSpPr>
        <p:spPr>
          <a:xfrm>
            <a:off x="194740" y="2768604"/>
            <a:ext cx="8789633" cy="4093428"/>
          </a:xfrm>
          <a:prstGeom prst="rect">
            <a:avLst/>
          </a:prstGeom>
          <a:noFill/>
        </p:spPr>
        <p:txBody>
          <a:bodyPr wrap="square" rtlCol="0">
            <a:spAutoFit/>
          </a:bodyPr>
          <a:lstStyle/>
          <a:p>
            <a:r>
              <a:rPr lang="el-GR" sz="2000" b="1" dirty="0" smtClean="0">
                <a:solidFill>
                  <a:srgbClr val="10253F"/>
                </a:solidFill>
              </a:rPr>
              <a:t>ΑΝΑΣΚΟΠΗΣΗ ΒΙΒΛΙΟΓΡΑΦ</a:t>
            </a:r>
            <a:r>
              <a:rPr lang="el-GR" sz="2000" b="1" dirty="0">
                <a:solidFill>
                  <a:srgbClr val="10253F"/>
                </a:solidFill>
              </a:rPr>
              <a:t>Ι</a:t>
            </a:r>
            <a:r>
              <a:rPr lang="el-GR" sz="2000" b="1" dirty="0" smtClean="0">
                <a:solidFill>
                  <a:srgbClr val="10253F"/>
                </a:solidFill>
              </a:rPr>
              <a:t>ΑΣ </a:t>
            </a:r>
          </a:p>
          <a:p>
            <a:pPr marL="285750" indent="-285750">
              <a:buFont typeface="Courier New"/>
              <a:buChar char="o"/>
            </a:pPr>
            <a:r>
              <a:rPr lang="en-US" sz="2000" dirty="0" smtClean="0">
                <a:solidFill>
                  <a:srgbClr val="10253F"/>
                </a:solidFill>
              </a:rPr>
              <a:t>16 </a:t>
            </a:r>
            <a:r>
              <a:rPr lang="el-GR" sz="2000" dirty="0" smtClean="0">
                <a:solidFill>
                  <a:srgbClr val="10253F"/>
                </a:solidFill>
              </a:rPr>
              <a:t>μελέτες σε εφήβους από όλες τις ηπείρους (</a:t>
            </a:r>
            <a:r>
              <a:rPr lang="en-US" sz="2000" dirty="0" smtClean="0">
                <a:solidFill>
                  <a:srgbClr val="10253F"/>
                </a:solidFill>
              </a:rPr>
              <a:t>&gt;30000 </a:t>
            </a:r>
            <a:r>
              <a:rPr lang="el-GR" sz="2000" dirty="0" smtClean="0">
                <a:solidFill>
                  <a:srgbClr val="10253F"/>
                </a:solidFill>
              </a:rPr>
              <a:t>συνολικά άτομα)</a:t>
            </a:r>
          </a:p>
          <a:p>
            <a:pPr marL="285750" indent="-285750">
              <a:buFont typeface="Courier New"/>
              <a:buChar char="o"/>
            </a:pPr>
            <a:r>
              <a:rPr lang="el-GR" sz="2000" dirty="0" smtClean="0">
                <a:solidFill>
                  <a:srgbClr val="10253F"/>
                </a:solidFill>
              </a:rPr>
              <a:t>από το 2007 έως το 2014</a:t>
            </a:r>
          </a:p>
          <a:p>
            <a:pPr marL="285750" indent="-285750">
              <a:buFont typeface="Courier New"/>
              <a:buChar char="o"/>
            </a:pPr>
            <a:r>
              <a:rPr lang="el-GR" sz="2000" dirty="0">
                <a:solidFill>
                  <a:srgbClr val="10253F"/>
                </a:solidFill>
              </a:rPr>
              <a:t>δ</a:t>
            </a:r>
            <a:r>
              <a:rPr lang="el-GR" sz="2000" dirty="0" smtClean="0">
                <a:solidFill>
                  <a:srgbClr val="10253F"/>
                </a:solidFill>
              </a:rPr>
              <a:t>ιαφορερικά πιεσόμετρα (συχνά μη πιστοποιημένα)</a:t>
            </a:r>
          </a:p>
          <a:p>
            <a:pPr marL="285750" indent="-285750">
              <a:buFont typeface="Courier New"/>
              <a:buChar char="o"/>
            </a:pPr>
            <a:r>
              <a:rPr lang="el-GR" sz="2000" dirty="0">
                <a:solidFill>
                  <a:srgbClr val="10253F"/>
                </a:solidFill>
              </a:rPr>
              <a:t>δ</a:t>
            </a:r>
            <a:r>
              <a:rPr lang="el-GR" sz="2000" dirty="0" smtClean="0">
                <a:solidFill>
                  <a:srgbClr val="10253F"/>
                </a:solidFill>
              </a:rPr>
              <a:t>ιαφορετικός αριθμός διαδοχικών μετρήσεων της πίεσης (συνήθως &gt;2)</a:t>
            </a:r>
          </a:p>
          <a:p>
            <a:pPr marL="285750" indent="-285750">
              <a:buFont typeface="Courier New"/>
              <a:buChar char="o"/>
            </a:pPr>
            <a:r>
              <a:rPr lang="el-GR" sz="2000" dirty="0" smtClean="0">
                <a:solidFill>
                  <a:srgbClr val="10253F"/>
                </a:solidFill>
              </a:rPr>
              <a:t>διαφορετικά ποσοστά παχυσαρκίας ανά πληθυσμό (συχνά δεν αναφέρονται)</a:t>
            </a:r>
          </a:p>
          <a:p>
            <a:pPr marL="285750" indent="-285750">
              <a:buFont typeface="Courier New"/>
              <a:buChar char="o"/>
            </a:pPr>
            <a:r>
              <a:rPr lang="el-GR" sz="2000" dirty="0" smtClean="0">
                <a:solidFill>
                  <a:srgbClr val="10253F"/>
                </a:solidFill>
              </a:rPr>
              <a:t>ΜΟΝΟ ΜΙΑ ΕΠΙΣΚΕΨΗ (στο σχολείο, σπίτι, ιατρείο ή αλλο χώρο)</a:t>
            </a:r>
          </a:p>
          <a:p>
            <a:pPr marL="285750" indent="-285750">
              <a:buFont typeface="Courier New"/>
              <a:buChar char="o"/>
            </a:pPr>
            <a:r>
              <a:rPr lang="el-GR" sz="2000" dirty="0" smtClean="0">
                <a:solidFill>
                  <a:srgbClr val="10253F"/>
                </a:solidFill>
              </a:rPr>
              <a:t>Έλλειψη δεδομένων από μετρήσεις στο 24ωρο ή 7ημερη καταγραφή στο σπίτι</a:t>
            </a:r>
          </a:p>
          <a:p>
            <a:pPr marL="285750" indent="-285750">
              <a:buFont typeface="Courier New"/>
              <a:buChar char="o"/>
            </a:pPr>
            <a:endParaRPr lang="el-GR" sz="2000" dirty="0" smtClean="0">
              <a:solidFill>
                <a:srgbClr val="10253F"/>
              </a:solidFill>
            </a:endParaRPr>
          </a:p>
          <a:p>
            <a:pPr algn="ctr"/>
            <a:r>
              <a:rPr lang="el-GR" sz="2000" b="1" dirty="0" smtClean="0">
                <a:solidFill>
                  <a:srgbClr val="632523"/>
                </a:solidFill>
              </a:rPr>
              <a:t>ΔΙΑΚΥΜΑΝΣΗ ΕΠΙΠΟΛΑΣΜΟΥ ΣΤΙΣ ΜΕΛΕΤΕΣ ΑΥΤΕΣ</a:t>
            </a:r>
            <a:endParaRPr lang="el-GR" sz="2000" dirty="0" smtClean="0">
              <a:solidFill>
                <a:srgbClr val="632523"/>
              </a:solidFill>
            </a:endParaRPr>
          </a:p>
          <a:p>
            <a:pPr algn="ctr"/>
            <a:r>
              <a:rPr lang="el-GR" sz="2000" b="1" dirty="0" smtClean="0">
                <a:solidFill>
                  <a:srgbClr val="632523"/>
                </a:solidFill>
              </a:rPr>
              <a:t>3.2 - 21.5   %</a:t>
            </a:r>
          </a:p>
          <a:p>
            <a:pPr marL="285750" indent="-285750">
              <a:buFont typeface="Courier New"/>
              <a:buChar char="o"/>
            </a:pPr>
            <a:endParaRPr lang="el-GR" sz="2000" dirty="0" smtClean="0">
              <a:solidFill>
                <a:srgbClr val="10253F"/>
              </a:solidFill>
            </a:endParaRPr>
          </a:p>
          <a:p>
            <a:pPr marL="285750" indent="-285750">
              <a:buFont typeface="Courier New"/>
              <a:buChar char="o"/>
            </a:pPr>
            <a:endParaRPr lang="el-GR" sz="2000" dirty="0" smtClean="0">
              <a:solidFill>
                <a:srgbClr val="10253F"/>
              </a:solidFill>
            </a:endParaRPr>
          </a:p>
        </p:txBody>
      </p:sp>
      <p:sp>
        <p:nvSpPr>
          <p:cNvPr id="15" name="TextBox 14"/>
          <p:cNvSpPr txBox="1"/>
          <p:nvPr/>
        </p:nvSpPr>
        <p:spPr>
          <a:xfrm>
            <a:off x="241465" y="1356153"/>
            <a:ext cx="8819109" cy="461665"/>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επιδημιολογία / επιπολασμός / έφηβοι</a:t>
            </a:r>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8" name="Straight Connector 17"/>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9" name="Picture 18"/>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20" name="TextBox 19"/>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1" name="TextBox 20"/>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68885646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7" name="TextBox 6"/>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10" name="TextBox 9"/>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pic>
        <p:nvPicPr>
          <p:cNvPr id="2" name="Picture 1"/>
          <p:cNvPicPr>
            <a:picLocks noChangeAspect="1"/>
          </p:cNvPicPr>
          <p:nvPr/>
        </p:nvPicPr>
        <p:blipFill>
          <a:blip r:embed="rId3"/>
          <a:stretch>
            <a:fillRect/>
          </a:stretch>
        </p:blipFill>
        <p:spPr>
          <a:xfrm>
            <a:off x="0" y="1524000"/>
            <a:ext cx="9144000" cy="3807167"/>
          </a:xfrm>
          <a:prstGeom prst="rect">
            <a:avLst/>
          </a:prstGeom>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Rectangle 13"/>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spTree>
    <p:extLst>
      <p:ext uri="{BB962C8B-B14F-4D97-AF65-F5344CB8AC3E}">
        <p14:creationId xmlns:p14="http://schemas.microsoft.com/office/powerpoint/2010/main" val="39176596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5" name="TextBox 14"/>
          <p:cNvSpPr txBox="1"/>
          <p:nvPr/>
        </p:nvSpPr>
        <p:spPr>
          <a:xfrm>
            <a:off x="241465" y="1356153"/>
            <a:ext cx="8819109" cy="830997"/>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επιδημιολογία / επιπολασμός / ενήλικες / διεθνώς</a:t>
            </a:r>
          </a:p>
        </p:txBody>
      </p:sp>
      <p:sp>
        <p:nvSpPr>
          <p:cNvPr id="9" name="TextBox 8"/>
          <p:cNvSpPr txBox="1"/>
          <p:nvPr/>
        </p:nvSpPr>
        <p:spPr>
          <a:xfrm>
            <a:off x="2861698" y="1147809"/>
            <a:ext cx="6295722" cy="307777"/>
          </a:xfrm>
          <a:prstGeom prst="rect">
            <a:avLst/>
          </a:prstGeom>
          <a:noFill/>
        </p:spPr>
        <p:txBody>
          <a:bodyPr wrap="square" rtlCol="0">
            <a:spAutoFit/>
          </a:bodyPr>
          <a:lstStyle/>
          <a:p>
            <a:r>
              <a:rPr lang="en-US" sz="1400" i="1" dirty="0" smtClean="0"/>
              <a:t>ESH </a:t>
            </a:r>
            <a:r>
              <a:rPr lang="el-GR" sz="1400" i="1" dirty="0" smtClean="0"/>
              <a:t>/ </a:t>
            </a:r>
            <a:r>
              <a:rPr lang="en-US" sz="1400" i="1" dirty="0" smtClean="0"/>
              <a:t>ESC guidelines for the management of arterial hypertension. J Hypertens 2013</a:t>
            </a:r>
            <a:endParaRPr lang="en-US" sz="1400" i="1" dirty="0"/>
          </a:p>
        </p:txBody>
      </p:sp>
      <p:sp>
        <p:nvSpPr>
          <p:cNvPr id="12" name="TextBox 11"/>
          <p:cNvSpPr txBox="1"/>
          <p:nvPr/>
        </p:nvSpPr>
        <p:spPr>
          <a:xfrm>
            <a:off x="194740" y="2768604"/>
            <a:ext cx="8789633" cy="1938992"/>
          </a:xfrm>
          <a:prstGeom prst="rect">
            <a:avLst/>
          </a:prstGeom>
          <a:noFill/>
        </p:spPr>
        <p:txBody>
          <a:bodyPr wrap="square" rtlCol="0">
            <a:spAutoFit/>
          </a:bodyPr>
          <a:lstStyle/>
          <a:p>
            <a:pPr marL="285750" indent="-285750">
              <a:buFont typeface="Courier New"/>
              <a:buChar char="o"/>
            </a:pPr>
            <a:endParaRPr lang="el-GR" sz="2000" dirty="0" smtClean="0">
              <a:solidFill>
                <a:srgbClr val="10253F"/>
              </a:solidFill>
            </a:endParaRPr>
          </a:p>
          <a:p>
            <a:pPr algn="ctr"/>
            <a:r>
              <a:rPr lang="el-GR" sz="2000" b="1" dirty="0" smtClean="0">
                <a:solidFill>
                  <a:srgbClr val="632523"/>
                </a:solidFill>
              </a:rPr>
              <a:t>ΔΙΑΚΥΜΑΝΣΗ ΕΠΙΠΟΛΑΣΜΟΥ ΑΡΤΗΡΙΑΚΗΣ ΥΠΕΡΤΑΣΗΣ</a:t>
            </a:r>
          </a:p>
          <a:p>
            <a:pPr algn="ctr"/>
            <a:r>
              <a:rPr lang="el-GR" sz="2000" b="1" dirty="0" smtClean="0">
                <a:solidFill>
                  <a:srgbClr val="632523"/>
                </a:solidFill>
              </a:rPr>
              <a:t>ΣΤΟΝ ΓΕΝΙΚΟ ΠΛΗΘΥΣΜΟ ΣΕ ΔΙΕΘΝΕΙΣ ΜΕΛΕΤΕΣ</a:t>
            </a:r>
            <a:endParaRPr lang="el-GR" sz="2000" dirty="0" smtClean="0">
              <a:solidFill>
                <a:srgbClr val="632523"/>
              </a:solidFill>
            </a:endParaRPr>
          </a:p>
          <a:p>
            <a:pPr algn="ctr"/>
            <a:r>
              <a:rPr lang="el-GR" sz="2000" b="1" dirty="0" smtClean="0">
                <a:solidFill>
                  <a:srgbClr val="632523"/>
                </a:solidFill>
              </a:rPr>
              <a:t>30 - 45  %</a:t>
            </a:r>
          </a:p>
          <a:p>
            <a:pPr marL="285750" indent="-285750">
              <a:buFont typeface="Courier New"/>
              <a:buChar char="o"/>
            </a:pPr>
            <a:endParaRPr lang="el-GR" sz="2000" dirty="0" smtClean="0">
              <a:solidFill>
                <a:srgbClr val="10253F"/>
              </a:solidFill>
            </a:endParaRPr>
          </a:p>
          <a:p>
            <a:pPr marL="285750" indent="-285750">
              <a:buFont typeface="Courier New"/>
              <a:buChar char="o"/>
            </a:pPr>
            <a:endParaRPr lang="el-GR" sz="2000" dirty="0" smtClean="0">
              <a:solidFill>
                <a:srgbClr val="10253F"/>
              </a:solidFill>
            </a:endParaRPr>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7" name="Straight Connector 16"/>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8" name="Picture 17"/>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9" name="TextBox 18"/>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0" name="TextBox 19"/>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29653900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7" name="TextBox 6"/>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10" name="TextBox 9"/>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9" name="TextBox 8"/>
          <p:cNvSpPr txBox="1"/>
          <p:nvPr/>
        </p:nvSpPr>
        <p:spPr>
          <a:xfrm>
            <a:off x="6370792" y="1130304"/>
            <a:ext cx="2775920" cy="307777"/>
          </a:xfrm>
          <a:prstGeom prst="rect">
            <a:avLst/>
          </a:prstGeom>
          <a:noFill/>
        </p:spPr>
        <p:txBody>
          <a:bodyPr wrap="none" rtlCol="0">
            <a:spAutoFit/>
          </a:bodyPr>
          <a:lstStyle/>
          <a:p>
            <a:r>
              <a:rPr lang="en-US" sz="1400" i="1" dirty="0" smtClean="0"/>
              <a:t>ESH  &amp; ESC 2018 guidelines on HTN</a:t>
            </a:r>
            <a:endParaRPr lang="en-US" sz="1400" i="1" dirty="0"/>
          </a:p>
        </p:txBody>
      </p:sp>
      <p:pic>
        <p:nvPicPr>
          <p:cNvPr id="2" name="Picture 1"/>
          <p:cNvPicPr>
            <a:picLocks noChangeAspect="1"/>
          </p:cNvPicPr>
          <p:nvPr/>
        </p:nvPicPr>
        <p:blipFill>
          <a:blip r:embed="rId3"/>
          <a:stretch>
            <a:fillRect/>
          </a:stretch>
        </p:blipFill>
        <p:spPr>
          <a:xfrm>
            <a:off x="0" y="1600200"/>
            <a:ext cx="9144000" cy="4891216"/>
          </a:xfrm>
          <a:prstGeom prst="rect">
            <a:avLst/>
          </a:prstGeom>
        </p:spPr>
      </p:pic>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spTree>
    <p:extLst>
      <p:ext uri="{BB962C8B-B14F-4D97-AF65-F5344CB8AC3E}">
        <p14:creationId xmlns:p14="http://schemas.microsoft.com/office/powerpoint/2010/main" val="60106910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7" name="TextBox 6"/>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10" name="TextBox 9"/>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6370792" y="1130304"/>
            <a:ext cx="2775920" cy="307777"/>
          </a:xfrm>
          <a:prstGeom prst="rect">
            <a:avLst/>
          </a:prstGeom>
          <a:noFill/>
        </p:spPr>
        <p:txBody>
          <a:bodyPr wrap="none" rtlCol="0">
            <a:spAutoFit/>
          </a:bodyPr>
          <a:lstStyle/>
          <a:p>
            <a:r>
              <a:rPr lang="en-US" sz="1400" i="1" dirty="0" smtClean="0"/>
              <a:t>ESH  &amp; ESC 2018 guidelines on HTN</a:t>
            </a:r>
            <a:endParaRPr lang="en-US" sz="1400" i="1" dirty="0"/>
          </a:p>
        </p:txBody>
      </p:sp>
      <p:pic>
        <p:nvPicPr>
          <p:cNvPr id="2" name="Picture 1"/>
          <p:cNvPicPr>
            <a:picLocks noChangeAspect="1"/>
          </p:cNvPicPr>
          <p:nvPr/>
        </p:nvPicPr>
        <p:blipFill>
          <a:blip r:embed="rId3"/>
          <a:stretch>
            <a:fillRect/>
          </a:stretch>
        </p:blipFill>
        <p:spPr>
          <a:xfrm>
            <a:off x="1485900" y="1549121"/>
            <a:ext cx="5410200" cy="5067162"/>
          </a:xfrm>
          <a:prstGeom prst="rect">
            <a:avLst/>
          </a:prstGeom>
        </p:spPr>
      </p:pic>
      <p:sp>
        <p:nvSpPr>
          <p:cNvPr id="17" name="Rectangle 16"/>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spTree>
    <p:extLst>
      <p:ext uri="{BB962C8B-B14F-4D97-AF65-F5344CB8AC3E}">
        <p14:creationId xmlns:p14="http://schemas.microsoft.com/office/powerpoint/2010/main" val="113731255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7" name="TextBox 6"/>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10" name="TextBox 9"/>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9" name="TextBox 8"/>
          <p:cNvSpPr txBox="1"/>
          <p:nvPr/>
        </p:nvSpPr>
        <p:spPr>
          <a:xfrm>
            <a:off x="6370792" y="1130304"/>
            <a:ext cx="2775920" cy="307777"/>
          </a:xfrm>
          <a:prstGeom prst="rect">
            <a:avLst/>
          </a:prstGeom>
          <a:noFill/>
        </p:spPr>
        <p:txBody>
          <a:bodyPr wrap="none" rtlCol="0">
            <a:spAutoFit/>
          </a:bodyPr>
          <a:lstStyle/>
          <a:p>
            <a:r>
              <a:rPr lang="en-US" sz="1400" i="1" dirty="0" smtClean="0"/>
              <a:t>ESH  &amp; ESC 2018 guidelines on HTN</a:t>
            </a:r>
            <a:endParaRPr lang="en-US" sz="1400" i="1" dirty="0"/>
          </a:p>
        </p:txBody>
      </p:sp>
      <p:pic>
        <p:nvPicPr>
          <p:cNvPr id="3" name="Picture 2"/>
          <p:cNvPicPr>
            <a:picLocks noChangeAspect="1"/>
          </p:cNvPicPr>
          <p:nvPr/>
        </p:nvPicPr>
        <p:blipFill>
          <a:blip r:embed="rId3"/>
          <a:stretch>
            <a:fillRect/>
          </a:stretch>
        </p:blipFill>
        <p:spPr>
          <a:xfrm>
            <a:off x="0" y="1587500"/>
            <a:ext cx="9144000" cy="4987042"/>
          </a:xfrm>
          <a:prstGeom prst="rect">
            <a:avLst/>
          </a:prstGeom>
        </p:spPr>
      </p:pic>
      <p:sp>
        <p:nvSpPr>
          <p:cNvPr id="14" name="Rectangle 13"/>
          <p:cNvSpPr/>
          <p:nvPr/>
        </p:nvSpPr>
        <p:spPr>
          <a:xfrm rot="19735228">
            <a:off x="-237114" y="1463281"/>
            <a:ext cx="2564907" cy="602332"/>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b="1" dirty="0" smtClean="0"/>
              <a:t>ΑΛΛΑΖΕΙ ? </a:t>
            </a:r>
            <a:endParaRPr lang="en-US" b="1" dirty="0"/>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spTree>
    <p:extLst>
      <p:ext uri="{BB962C8B-B14F-4D97-AF65-F5344CB8AC3E}">
        <p14:creationId xmlns:p14="http://schemas.microsoft.com/office/powerpoint/2010/main" val="3527423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9" name="TextBox 8"/>
          <p:cNvSpPr txBox="1"/>
          <p:nvPr/>
        </p:nvSpPr>
        <p:spPr>
          <a:xfrm>
            <a:off x="241466" y="1356153"/>
            <a:ext cx="8467360" cy="4708982"/>
          </a:xfrm>
          <a:prstGeom prst="rect">
            <a:avLst/>
          </a:prstGeom>
          <a:noFill/>
        </p:spPr>
        <p:txBody>
          <a:bodyPr wrap="square" rtlCol="0">
            <a:spAutoFit/>
          </a:bodyPr>
          <a:lstStyle/>
          <a:p>
            <a:r>
              <a:rPr lang="el-GR" sz="2400" dirty="0" smtClean="0">
                <a:solidFill>
                  <a:schemeClr val="tx2">
                    <a:lumMod val="75000"/>
                  </a:schemeClr>
                </a:solidFill>
              </a:rPr>
              <a:t>Παθοφυσιολογία καρδιαγγειακού </a:t>
            </a:r>
            <a:r>
              <a:rPr lang="el-GR" sz="2400" dirty="0">
                <a:solidFill>
                  <a:schemeClr val="tx2">
                    <a:lumMod val="75000"/>
                  </a:schemeClr>
                </a:solidFill>
              </a:rPr>
              <a:t>σ</a:t>
            </a:r>
            <a:r>
              <a:rPr lang="el-GR" sz="2400" dirty="0" smtClean="0">
                <a:solidFill>
                  <a:schemeClr val="tx2">
                    <a:lumMod val="75000"/>
                  </a:schemeClr>
                </a:solidFill>
              </a:rPr>
              <a:t>υστήματος</a:t>
            </a:r>
          </a:p>
          <a:p>
            <a:endParaRPr lang="el-GR" sz="1200" dirty="0" smtClean="0">
              <a:solidFill>
                <a:schemeClr val="tx2">
                  <a:lumMod val="75000"/>
                </a:schemeClr>
              </a:solidFill>
            </a:endParaRPr>
          </a:p>
          <a:p>
            <a:endParaRPr lang="el-GR" sz="1200" dirty="0">
              <a:solidFill>
                <a:schemeClr val="tx2">
                  <a:lumMod val="75000"/>
                </a:schemeClr>
              </a:solidFill>
            </a:endParaRPr>
          </a:p>
          <a:p>
            <a:r>
              <a:rPr lang="el-GR" dirty="0" smtClean="0">
                <a:solidFill>
                  <a:schemeClr val="tx2">
                    <a:lumMod val="75000"/>
                  </a:schemeClr>
                </a:solidFill>
              </a:rPr>
              <a:t>1</a:t>
            </a:r>
            <a:r>
              <a:rPr lang="el-GR" baseline="30000" dirty="0" smtClean="0">
                <a:solidFill>
                  <a:schemeClr val="tx2">
                    <a:lumMod val="75000"/>
                  </a:schemeClr>
                </a:solidFill>
              </a:rPr>
              <a:t>η</a:t>
            </a:r>
            <a:r>
              <a:rPr lang="el-GR" dirty="0" smtClean="0">
                <a:solidFill>
                  <a:schemeClr val="tx2">
                    <a:lumMod val="75000"/>
                  </a:schemeClr>
                </a:solidFill>
              </a:rPr>
              <a:t> </a:t>
            </a:r>
            <a:r>
              <a:rPr lang="el-GR" dirty="0">
                <a:solidFill>
                  <a:schemeClr val="tx2">
                    <a:lumMod val="75000"/>
                  </a:schemeClr>
                </a:solidFill>
              </a:rPr>
              <a:t>ώρα: </a:t>
            </a:r>
            <a:r>
              <a:rPr lang="el-GR" dirty="0" smtClean="0">
                <a:solidFill>
                  <a:schemeClr val="tx2">
                    <a:lumMod val="75000"/>
                  </a:schemeClr>
                </a:solidFill>
              </a:rPr>
              <a:t>εισαγωγή.....................................................................................................</a:t>
            </a:r>
            <a:r>
              <a:rPr lang="en-US" dirty="0" smtClean="0">
                <a:solidFill>
                  <a:schemeClr val="tx2">
                    <a:lumMod val="75000"/>
                  </a:schemeClr>
                </a:solidFill>
              </a:rPr>
              <a:t>.</a:t>
            </a:r>
            <a:r>
              <a:rPr lang="el-GR" dirty="0" smtClean="0">
                <a:solidFill>
                  <a:schemeClr val="tx2">
                    <a:lumMod val="75000"/>
                  </a:schemeClr>
                </a:solidFill>
              </a:rPr>
              <a:t>...ΑΠ</a:t>
            </a:r>
          </a:p>
          <a:p>
            <a:endParaRPr lang="el-GR" dirty="0" smtClean="0">
              <a:solidFill>
                <a:schemeClr val="tx2">
                  <a:lumMod val="75000"/>
                </a:schemeClr>
              </a:solidFill>
            </a:endParaRPr>
          </a:p>
          <a:p>
            <a:r>
              <a:rPr lang="el-GR" dirty="0">
                <a:solidFill>
                  <a:schemeClr val="tx2">
                    <a:lumMod val="75000"/>
                  </a:schemeClr>
                </a:solidFill>
              </a:rPr>
              <a:t>2</a:t>
            </a:r>
            <a:r>
              <a:rPr lang="el-GR" baseline="30000" dirty="0" smtClean="0">
                <a:solidFill>
                  <a:schemeClr val="tx2">
                    <a:lumMod val="75000"/>
                  </a:schemeClr>
                </a:solidFill>
              </a:rPr>
              <a:t>η</a:t>
            </a:r>
            <a:r>
              <a:rPr lang="el-GR" dirty="0" smtClean="0">
                <a:solidFill>
                  <a:schemeClr val="tx2">
                    <a:lumMod val="75000"/>
                  </a:schemeClr>
                </a:solidFill>
              </a:rPr>
              <a:t> </a:t>
            </a:r>
            <a:r>
              <a:rPr lang="el-GR" dirty="0">
                <a:solidFill>
                  <a:schemeClr val="tx2">
                    <a:lumMod val="75000"/>
                  </a:schemeClr>
                </a:solidFill>
              </a:rPr>
              <a:t>ώρα: </a:t>
            </a:r>
            <a:r>
              <a:rPr lang="el-GR" dirty="0" smtClean="0">
                <a:solidFill>
                  <a:schemeClr val="tx2">
                    <a:lumMod val="75000"/>
                  </a:schemeClr>
                </a:solidFill>
              </a:rPr>
              <a:t>ανατομία,ιστολογία,</a:t>
            </a:r>
            <a:r>
              <a:rPr lang="en-US" dirty="0" smtClean="0">
                <a:solidFill>
                  <a:schemeClr val="tx2">
                    <a:lumMod val="75000"/>
                  </a:schemeClr>
                </a:solidFill>
              </a:rPr>
              <a:t> </a:t>
            </a:r>
            <a:r>
              <a:rPr lang="el-GR" dirty="0" smtClean="0">
                <a:solidFill>
                  <a:schemeClr val="tx2">
                    <a:lumMod val="75000"/>
                  </a:schemeClr>
                </a:solidFill>
              </a:rPr>
              <a:t>φυσιολογία: αγγειακού δικτύου...................................ΑΠ</a:t>
            </a:r>
          </a:p>
          <a:p>
            <a:r>
              <a:rPr lang="el-GR" sz="1200" dirty="0" smtClean="0">
                <a:solidFill>
                  <a:schemeClr val="tx2">
                    <a:lumMod val="75000"/>
                  </a:schemeClr>
                </a:solidFill>
              </a:rPr>
              <a:t>(αρτηριακό</a:t>
            </a:r>
            <a:r>
              <a:rPr lang="el-GR" sz="1200" dirty="0">
                <a:solidFill>
                  <a:schemeClr val="tx2">
                    <a:lumMod val="75000"/>
                  </a:schemeClr>
                </a:solidFill>
              </a:rPr>
              <a:t>, φλεβικό, λεμφικό)</a:t>
            </a:r>
          </a:p>
          <a:p>
            <a:r>
              <a:rPr lang="el-GR" dirty="0">
                <a:solidFill>
                  <a:schemeClr val="tx2">
                    <a:lumMod val="75000"/>
                  </a:schemeClr>
                </a:solidFill>
              </a:rPr>
              <a:t>3</a:t>
            </a:r>
            <a:r>
              <a:rPr lang="el-GR" baseline="30000" dirty="0" smtClean="0">
                <a:solidFill>
                  <a:schemeClr val="tx2">
                    <a:lumMod val="75000"/>
                  </a:schemeClr>
                </a:solidFill>
              </a:rPr>
              <a:t>η</a:t>
            </a:r>
            <a:r>
              <a:rPr lang="el-GR" dirty="0" smtClean="0">
                <a:solidFill>
                  <a:schemeClr val="tx2">
                    <a:lumMod val="75000"/>
                  </a:schemeClr>
                </a:solidFill>
              </a:rPr>
              <a:t> </a:t>
            </a:r>
            <a:r>
              <a:rPr lang="el-GR" dirty="0">
                <a:solidFill>
                  <a:schemeClr val="tx2">
                    <a:lumMod val="75000"/>
                  </a:schemeClr>
                </a:solidFill>
              </a:rPr>
              <a:t>ώρα</a:t>
            </a:r>
            <a:r>
              <a:rPr lang="el-GR" dirty="0" smtClean="0">
                <a:solidFill>
                  <a:schemeClr val="tx2">
                    <a:lumMod val="75000"/>
                  </a:schemeClr>
                </a:solidFill>
              </a:rPr>
              <a:t>: παθογενετικοί μηχανισμοί αρτηριακής βλάβης.............................................ΑΠ </a:t>
            </a:r>
          </a:p>
          <a:p>
            <a:r>
              <a:rPr lang="el-GR" sz="1200" dirty="0" smtClean="0">
                <a:solidFill>
                  <a:schemeClr val="tx2">
                    <a:lumMod val="75000"/>
                  </a:schemeClr>
                </a:solidFill>
              </a:rPr>
              <a:t>(αναδιαμόρφωση, αθηρωμάτωση, αθηροθρόμβωση, αρτηριοσκλήρυνση, ανευρύσματα, αγγειίτιδες, φ. </a:t>
            </a:r>
            <a:r>
              <a:rPr lang="en-US" sz="1200" dirty="0" smtClean="0">
                <a:solidFill>
                  <a:schemeClr val="tx2">
                    <a:lumMod val="75000"/>
                  </a:schemeClr>
                </a:solidFill>
              </a:rPr>
              <a:t>Raynaud</a:t>
            </a:r>
            <a:r>
              <a:rPr lang="el-GR" sz="1200" dirty="0" smtClean="0">
                <a:solidFill>
                  <a:schemeClr val="tx2">
                    <a:lumMod val="75000"/>
                  </a:schemeClr>
                </a:solidFill>
              </a:rPr>
              <a:t>) </a:t>
            </a:r>
          </a:p>
          <a:p>
            <a:r>
              <a:rPr lang="el-GR" dirty="0">
                <a:solidFill>
                  <a:schemeClr val="tx2">
                    <a:lumMod val="75000"/>
                  </a:schemeClr>
                </a:solidFill>
              </a:rPr>
              <a:t>4</a:t>
            </a:r>
            <a:r>
              <a:rPr lang="el-GR" baseline="30000" dirty="0" smtClean="0">
                <a:solidFill>
                  <a:schemeClr val="tx2">
                    <a:lumMod val="75000"/>
                  </a:schemeClr>
                </a:solidFill>
              </a:rPr>
              <a:t>η</a:t>
            </a:r>
            <a:r>
              <a:rPr lang="el-GR" dirty="0" smtClean="0">
                <a:solidFill>
                  <a:schemeClr val="tx2">
                    <a:lumMod val="75000"/>
                  </a:schemeClr>
                </a:solidFill>
              </a:rPr>
              <a:t> </a:t>
            </a:r>
            <a:r>
              <a:rPr lang="el-GR" dirty="0">
                <a:solidFill>
                  <a:schemeClr val="tx2">
                    <a:lumMod val="75000"/>
                  </a:schemeClr>
                </a:solidFill>
              </a:rPr>
              <a:t>ώρα: </a:t>
            </a:r>
            <a:r>
              <a:rPr lang="el-GR" dirty="0" smtClean="0">
                <a:solidFill>
                  <a:schemeClr val="tx2">
                    <a:lumMod val="75000"/>
                  </a:schemeClr>
                </a:solidFill>
              </a:rPr>
              <a:t>υπέρταση, υπόταση........................................................................................ΑΠ</a:t>
            </a:r>
            <a:endParaRPr lang="el-GR" dirty="0">
              <a:solidFill>
                <a:schemeClr val="tx2">
                  <a:lumMod val="75000"/>
                </a:schemeClr>
              </a:solidFill>
            </a:endParaRPr>
          </a:p>
          <a:p>
            <a:r>
              <a:rPr lang="el-GR" dirty="0">
                <a:solidFill>
                  <a:schemeClr val="tx2">
                    <a:lumMod val="75000"/>
                  </a:schemeClr>
                </a:solidFill>
              </a:rPr>
              <a:t>5</a:t>
            </a:r>
            <a:r>
              <a:rPr lang="el-GR" baseline="30000" dirty="0" smtClean="0">
                <a:solidFill>
                  <a:schemeClr val="tx2">
                    <a:lumMod val="75000"/>
                  </a:schemeClr>
                </a:solidFill>
              </a:rPr>
              <a:t>η</a:t>
            </a:r>
            <a:r>
              <a:rPr lang="el-GR" dirty="0" smtClean="0">
                <a:solidFill>
                  <a:schemeClr val="tx2">
                    <a:lumMod val="75000"/>
                  </a:schemeClr>
                </a:solidFill>
              </a:rPr>
              <a:t> </a:t>
            </a:r>
            <a:r>
              <a:rPr lang="el-GR" dirty="0">
                <a:solidFill>
                  <a:schemeClr val="tx2">
                    <a:lumMod val="75000"/>
                  </a:schemeClr>
                </a:solidFill>
              </a:rPr>
              <a:t>ώρα: </a:t>
            </a:r>
            <a:r>
              <a:rPr lang="el-GR" dirty="0" smtClean="0">
                <a:solidFill>
                  <a:schemeClr val="tx2">
                    <a:lumMod val="75000"/>
                  </a:schemeClr>
                </a:solidFill>
              </a:rPr>
              <a:t>παθολογική φυσιολογία επιλεγμένων αρτηριακών νόσων............................ΑΠ</a:t>
            </a:r>
          </a:p>
          <a:p>
            <a:r>
              <a:rPr lang="el-GR" sz="1200" dirty="0" smtClean="0">
                <a:solidFill>
                  <a:schemeClr val="tx2">
                    <a:lumMod val="75000"/>
                  </a:schemeClr>
                </a:solidFill>
              </a:rPr>
              <a:t>(αγγειακό </a:t>
            </a:r>
            <a:r>
              <a:rPr lang="el-GR" sz="1200" dirty="0">
                <a:solidFill>
                  <a:schemeClr val="tx2">
                    <a:lumMod val="75000"/>
                  </a:schemeClr>
                </a:solidFill>
              </a:rPr>
              <a:t>εγκεφαλικό επεισόδιο, </a:t>
            </a:r>
            <a:r>
              <a:rPr lang="el-GR" sz="1200" dirty="0" smtClean="0">
                <a:solidFill>
                  <a:schemeClr val="tx2">
                    <a:lumMod val="75000"/>
                  </a:schemeClr>
                </a:solidFill>
              </a:rPr>
              <a:t>αγγειακού τύπου άνοια, στυτική </a:t>
            </a:r>
            <a:r>
              <a:rPr lang="el-GR" sz="1200" dirty="0">
                <a:solidFill>
                  <a:schemeClr val="tx2">
                    <a:lumMod val="75000"/>
                  </a:schemeClr>
                </a:solidFill>
              </a:rPr>
              <a:t>δυσλειτουργία, περιφερική </a:t>
            </a:r>
            <a:r>
              <a:rPr lang="el-GR" sz="1200" dirty="0" smtClean="0">
                <a:solidFill>
                  <a:schemeClr val="tx2">
                    <a:lumMod val="75000"/>
                  </a:schemeClr>
                </a:solidFill>
              </a:rPr>
              <a:t>αγγειοπάθεια</a:t>
            </a:r>
            <a:r>
              <a:rPr lang="el-GR" sz="1200" dirty="0">
                <a:solidFill>
                  <a:schemeClr val="tx2">
                    <a:lumMod val="75000"/>
                  </a:schemeClr>
                </a:solidFill>
              </a:rPr>
              <a:t>)</a:t>
            </a:r>
          </a:p>
          <a:p>
            <a:r>
              <a:rPr lang="el-GR" dirty="0">
                <a:solidFill>
                  <a:schemeClr val="tx2">
                    <a:lumMod val="75000"/>
                  </a:schemeClr>
                </a:solidFill>
              </a:rPr>
              <a:t>6</a:t>
            </a:r>
            <a:r>
              <a:rPr lang="el-GR" baseline="30000" dirty="0" smtClean="0">
                <a:solidFill>
                  <a:schemeClr val="tx2">
                    <a:lumMod val="75000"/>
                  </a:schemeClr>
                </a:solidFill>
              </a:rPr>
              <a:t>η</a:t>
            </a:r>
            <a:r>
              <a:rPr lang="el-GR" dirty="0" smtClean="0">
                <a:solidFill>
                  <a:schemeClr val="tx2">
                    <a:lumMod val="75000"/>
                  </a:schemeClr>
                </a:solidFill>
              </a:rPr>
              <a:t> ώρα: παθολογική φυσιολογία επιλεγμένων φλεβικών &amp; λεμφικών νόσων...........ΑΠ</a:t>
            </a:r>
            <a:endParaRPr lang="el-GR" dirty="0">
              <a:solidFill>
                <a:schemeClr val="tx2">
                  <a:lumMod val="75000"/>
                </a:schemeClr>
              </a:solidFill>
            </a:endParaRPr>
          </a:p>
          <a:p>
            <a:r>
              <a:rPr lang="el-GR" dirty="0">
                <a:solidFill>
                  <a:schemeClr val="tx2">
                    <a:lumMod val="75000"/>
                  </a:schemeClr>
                </a:solidFill>
              </a:rPr>
              <a:t>7</a:t>
            </a:r>
            <a:r>
              <a:rPr lang="el-GR" baseline="30000" dirty="0" smtClean="0">
                <a:solidFill>
                  <a:schemeClr val="tx2">
                    <a:lumMod val="75000"/>
                  </a:schemeClr>
                </a:solidFill>
              </a:rPr>
              <a:t>η</a:t>
            </a:r>
            <a:r>
              <a:rPr lang="el-GR" dirty="0" smtClean="0">
                <a:solidFill>
                  <a:schemeClr val="tx2">
                    <a:lumMod val="75000"/>
                  </a:schemeClr>
                </a:solidFill>
              </a:rPr>
              <a:t> </a:t>
            </a:r>
            <a:r>
              <a:rPr lang="el-GR" dirty="0">
                <a:solidFill>
                  <a:schemeClr val="tx2">
                    <a:lumMod val="75000"/>
                  </a:schemeClr>
                </a:solidFill>
              </a:rPr>
              <a:t>ώρα: </a:t>
            </a:r>
            <a:r>
              <a:rPr lang="el-GR" dirty="0" smtClean="0">
                <a:solidFill>
                  <a:schemeClr val="tx2">
                    <a:lumMod val="75000"/>
                  </a:schemeClr>
                </a:solidFill>
              </a:rPr>
              <a:t>καταπληξία - ανασκόπηση..............................................................................ΑΠ</a:t>
            </a:r>
          </a:p>
          <a:p>
            <a:endParaRPr lang="el-GR" dirty="0">
              <a:solidFill>
                <a:schemeClr val="tx2">
                  <a:lumMod val="75000"/>
                </a:schemeClr>
              </a:solidFill>
            </a:endParaRPr>
          </a:p>
          <a:p>
            <a:r>
              <a:rPr lang="el-GR" dirty="0" smtClean="0">
                <a:solidFill>
                  <a:schemeClr val="tx2">
                    <a:lumMod val="75000"/>
                  </a:schemeClr>
                </a:solidFill>
              </a:rPr>
              <a:t>8</a:t>
            </a:r>
            <a:r>
              <a:rPr lang="el-GR" baseline="30000" dirty="0" smtClean="0">
                <a:solidFill>
                  <a:schemeClr val="tx2">
                    <a:lumMod val="75000"/>
                  </a:schemeClr>
                </a:solidFill>
              </a:rPr>
              <a:t>η</a:t>
            </a:r>
            <a:r>
              <a:rPr lang="el-GR" dirty="0" smtClean="0">
                <a:solidFill>
                  <a:schemeClr val="tx2">
                    <a:lumMod val="75000"/>
                  </a:schemeClr>
                </a:solidFill>
              </a:rPr>
              <a:t> </a:t>
            </a:r>
            <a:r>
              <a:rPr lang="el-GR" dirty="0">
                <a:solidFill>
                  <a:schemeClr val="tx2">
                    <a:lumMod val="75000"/>
                  </a:schemeClr>
                </a:solidFill>
              </a:rPr>
              <a:t>ώρα: ανατομία, ιστολογία, φυσιολογία: καρδιάς ...................................................</a:t>
            </a:r>
            <a:r>
              <a:rPr lang="el-GR" dirty="0">
                <a:solidFill>
                  <a:srgbClr val="C0504D"/>
                </a:solidFill>
              </a:rPr>
              <a:t>ΑΑ</a:t>
            </a:r>
            <a:r>
              <a:rPr lang="el-GR" dirty="0">
                <a:solidFill>
                  <a:schemeClr val="tx2">
                    <a:lumMod val="75000"/>
                  </a:schemeClr>
                </a:solidFill>
              </a:rPr>
              <a:t>    </a:t>
            </a:r>
          </a:p>
          <a:p>
            <a:r>
              <a:rPr lang="el-GR" dirty="0" smtClean="0">
                <a:solidFill>
                  <a:schemeClr val="tx2">
                    <a:lumMod val="75000"/>
                  </a:schemeClr>
                </a:solidFill>
              </a:rPr>
              <a:t>9</a:t>
            </a:r>
            <a:r>
              <a:rPr lang="el-GR" baseline="30000" dirty="0" smtClean="0">
                <a:solidFill>
                  <a:schemeClr val="tx2">
                    <a:lumMod val="75000"/>
                  </a:schemeClr>
                </a:solidFill>
              </a:rPr>
              <a:t>η</a:t>
            </a:r>
            <a:r>
              <a:rPr lang="el-GR" dirty="0" smtClean="0">
                <a:solidFill>
                  <a:schemeClr val="tx2">
                    <a:lumMod val="75000"/>
                  </a:schemeClr>
                </a:solidFill>
              </a:rPr>
              <a:t> </a:t>
            </a:r>
            <a:r>
              <a:rPr lang="el-GR" dirty="0">
                <a:solidFill>
                  <a:schemeClr val="tx2">
                    <a:lumMod val="75000"/>
                  </a:schemeClr>
                </a:solidFill>
              </a:rPr>
              <a:t>ώρα: στεφανιαία νόσος, παθήσεις περικαρδίου, παθήσεις μυοκαρδίου...............</a:t>
            </a:r>
            <a:r>
              <a:rPr lang="el-GR" dirty="0">
                <a:solidFill>
                  <a:schemeClr val="accent2"/>
                </a:solidFill>
              </a:rPr>
              <a:t>ΑΑ</a:t>
            </a:r>
          </a:p>
          <a:p>
            <a:r>
              <a:rPr lang="el-GR" dirty="0" smtClean="0">
                <a:solidFill>
                  <a:schemeClr val="tx2">
                    <a:lumMod val="75000"/>
                  </a:schemeClr>
                </a:solidFill>
              </a:rPr>
              <a:t>10</a:t>
            </a:r>
            <a:r>
              <a:rPr lang="el-GR" baseline="30000" dirty="0" smtClean="0">
                <a:solidFill>
                  <a:schemeClr val="tx2">
                    <a:lumMod val="75000"/>
                  </a:schemeClr>
                </a:solidFill>
              </a:rPr>
              <a:t>η</a:t>
            </a:r>
            <a:r>
              <a:rPr lang="el-GR" dirty="0" smtClean="0">
                <a:solidFill>
                  <a:schemeClr val="tx2">
                    <a:lumMod val="75000"/>
                  </a:schemeClr>
                </a:solidFill>
              </a:rPr>
              <a:t> </a:t>
            </a:r>
            <a:r>
              <a:rPr lang="el-GR" dirty="0">
                <a:solidFill>
                  <a:schemeClr val="tx2">
                    <a:lumMod val="75000"/>
                  </a:schemeClr>
                </a:solidFill>
              </a:rPr>
              <a:t>ώρα: βαλβιδοπάθειες, αρρυθμίες, καρδιακή ανεπάρκεια....................................</a:t>
            </a:r>
            <a:r>
              <a:rPr lang="el-GR" dirty="0" smtClean="0">
                <a:solidFill>
                  <a:schemeClr val="tx2">
                    <a:lumMod val="75000"/>
                  </a:schemeClr>
                </a:solidFill>
              </a:rPr>
              <a:t>.</a:t>
            </a:r>
            <a:r>
              <a:rPr lang="el-GR" dirty="0" smtClean="0">
                <a:solidFill>
                  <a:srgbClr val="C0504D"/>
                </a:solidFill>
              </a:rPr>
              <a:t>ΑΑ</a:t>
            </a:r>
            <a:endParaRPr lang="el-GR" dirty="0">
              <a:solidFill>
                <a:srgbClr val="C0504D"/>
              </a:solidFill>
            </a:endParaRPr>
          </a:p>
        </p:txBody>
      </p:sp>
      <p:sp>
        <p:nvSpPr>
          <p:cNvPr id="10" name="TextBox 9"/>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Rectangle 13"/>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2018 - 2019 / Καρδιαγγειακό Σύστημα</a:t>
            </a:r>
            <a:endParaRPr lang="en-US" sz="1400" dirty="0"/>
          </a:p>
        </p:txBody>
      </p:sp>
      <p:cxnSp>
        <p:nvCxnSpPr>
          <p:cNvPr id="15" name="Straight Connector 14"/>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6" name="Picture 15"/>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7" name="TextBox 16"/>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18" name="TextBox 17"/>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144429782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41465" y="1356153"/>
            <a:ext cx="8819109" cy="5570756"/>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επιδημιολογία &amp; καρδιαγγειακός κίνδυνος</a:t>
            </a:r>
            <a:endParaRPr lang="en-US" sz="2400" dirty="0" smtClean="0">
              <a:solidFill>
                <a:schemeClr val="tx2">
                  <a:lumMod val="75000"/>
                </a:schemeClr>
              </a:solidFill>
            </a:endParaRPr>
          </a:p>
          <a:p>
            <a:endParaRPr lang="en-US" sz="2400" dirty="0">
              <a:solidFill>
                <a:schemeClr val="tx2">
                  <a:lumMod val="75000"/>
                </a:schemeClr>
              </a:solidFill>
            </a:endParaRPr>
          </a:p>
          <a:p>
            <a:r>
              <a:rPr lang="en-US" sz="2000" dirty="0">
                <a:solidFill>
                  <a:schemeClr val="tx2">
                    <a:lumMod val="75000"/>
                  </a:schemeClr>
                </a:solidFill>
              </a:rPr>
              <a:t>The National High Blood Pressure Education Program (NHBPEP</a:t>
            </a:r>
            <a:r>
              <a:rPr lang="en-US" sz="2000" dirty="0" smtClean="0">
                <a:solidFill>
                  <a:schemeClr val="tx2">
                    <a:lumMod val="75000"/>
                  </a:schemeClr>
                </a:solidFill>
              </a:rPr>
              <a:t>)</a:t>
            </a:r>
          </a:p>
          <a:p>
            <a:endParaRPr lang="en-US" dirty="0">
              <a:solidFill>
                <a:schemeClr val="tx2">
                  <a:lumMod val="75000"/>
                </a:schemeClr>
              </a:solidFill>
            </a:endParaRPr>
          </a:p>
          <a:p>
            <a:pPr marL="285750" indent="-285750">
              <a:buFont typeface="Courier New"/>
              <a:buChar char="o"/>
            </a:pPr>
            <a:r>
              <a:rPr lang="el-GR" dirty="0" smtClean="0">
                <a:solidFill>
                  <a:schemeClr val="tx2">
                    <a:lumMod val="75000"/>
                  </a:schemeClr>
                </a:solidFill>
              </a:rPr>
              <a:t>Δεδομένα 20ετίας</a:t>
            </a:r>
          </a:p>
          <a:p>
            <a:pPr marL="285750" indent="-285750">
              <a:buFont typeface="Courier New"/>
              <a:buChar char="o"/>
            </a:pPr>
            <a:endParaRPr lang="el-GR" dirty="0" smtClean="0">
              <a:solidFill>
                <a:schemeClr val="tx2">
                  <a:lumMod val="75000"/>
                </a:schemeClr>
              </a:solidFill>
            </a:endParaRPr>
          </a:p>
          <a:p>
            <a:pPr marL="285750" indent="-285750">
              <a:buFont typeface="Courier New"/>
              <a:buChar char="o"/>
            </a:pPr>
            <a:r>
              <a:rPr lang="el-GR" dirty="0" smtClean="0">
                <a:solidFill>
                  <a:schemeClr val="tx2">
                    <a:lumMod val="75000"/>
                  </a:schemeClr>
                </a:solidFill>
              </a:rPr>
              <a:t>Τόσο η συστολική όσο και η διαστολική πίεση έχουν ισχυρή αιτιολογική συσχέτιση με τον καρδιαγγειακό κίνδυνο</a:t>
            </a:r>
          </a:p>
          <a:p>
            <a:pPr marL="285750" indent="-285750">
              <a:buFont typeface="Courier New"/>
              <a:buChar char="o"/>
            </a:pPr>
            <a:endParaRPr lang="el-GR" dirty="0" smtClean="0">
              <a:solidFill>
                <a:schemeClr val="tx2">
                  <a:lumMod val="75000"/>
                </a:schemeClr>
              </a:solidFill>
            </a:endParaRPr>
          </a:p>
          <a:p>
            <a:pPr marL="285750" indent="-285750">
              <a:buFont typeface="Courier New"/>
              <a:buChar char="o"/>
            </a:pPr>
            <a:r>
              <a:rPr lang="el-GR" dirty="0" smtClean="0">
                <a:solidFill>
                  <a:schemeClr val="tx2">
                    <a:lumMod val="75000"/>
                  </a:schemeClr>
                </a:solidFill>
              </a:rPr>
              <a:t>Η συσχέτιση υπάρχει τόσο σε νέα (&gt;35 ετών) όσο και μεσήλικα, ηλικιωμένα άτομα</a:t>
            </a:r>
          </a:p>
          <a:p>
            <a:pPr marL="285750" indent="-285750">
              <a:buFont typeface="Courier New"/>
              <a:buChar char="o"/>
            </a:pPr>
            <a:endParaRPr lang="el-GR" dirty="0" smtClean="0">
              <a:solidFill>
                <a:schemeClr val="tx2">
                  <a:lumMod val="75000"/>
                </a:schemeClr>
              </a:solidFill>
            </a:endParaRPr>
          </a:p>
          <a:p>
            <a:pPr marL="285750" indent="-285750">
              <a:buFont typeface="Courier New"/>
              <a:buChar char="o"/>
            </a:pPr>
            <a:r>
              <a:rPr lang="el-GR" dirty="0" smtClean="0">
                <a:solidFill>
                  <a:schemeClr val="tx2">
                    <a:lumMod val="75000"/>
                  </a:schemeClr>
                </a:solidFill>
              </a:rPr>
              <a:t>Η μικρή μείωση της αρτηριακής πίεσης στο σύνολο του γενικού πληθυσμού θα επιφέρει τεράστια βελτίωσης της υγείας του γενικού πληθυσμού</a:t>
            </a:r>
          </a:p>
          <a:p>
            <a:pPr marL="285750" indent="-285750">
              <a:buFont typeface="Courier New"/>
              <a:buChar char="o"/>
            </a:pPr>
            <a:endParaRPr lang="el-GR" dirty="0" smtClean="0">
              <a:solidFill>
                <a:schemeClr val="tx2">
                  <a:lumMod val="75000"/>
                </a:schemeClr>
              </a:solidFill>
            </a:endParaRPr>
          </a:p>
          <a:p>
            <a:pPr marL="285750" indent="-285750">
              <a:buFont typeface="Courier New"/>
              <a:buChar char="o"/>
            </a:pPr>
            <a:r>
              <a:rPr lang="el-GR" dirty="0" smtClean="0">
                <a:solidFill>
                  <a:schemeClr val="tx2">
                    <a:lumMod val="75000"/>
                  </a:schemeClr>
                </a:solidFill>
              </a:rPr>
              <a:t>Αυτό απαιτεί συντονισμένες στρατηγικές προαγωγής της υγείας και πρόληψης</a:t>
            </a:r>
            <a:endParaRPr lang="en-US" dirty="0" smtClean="0">
              <a:solidFill>
                <a:schemeClr val="tx2">
                  <a:lumMod val="75000"/>
                </a:schemeClr>
              </a:solidFill>
            </a:endParaRPr>
          </a:p>
          <a:p>
            <a:endParaRPr lang="en-US" sz="2400" dirty="0">
              <a:solidFill>
                <a:schemeClr val="tx2">
                  <a:lumMod val="75000"/>
                </a:schemeClr>
              </a:solidFill>
            </a:endParaRPr>
          </a:p>
          <a:p>
            <a:endParaRPr lang="el-GR" sz="2400" dirty="0" smtClean="0">
              <a:solidFill>
                <a:schemeClr val="tx2">
                  <a:lumMod val="75000"/>
                </a:schemeClr>
              </a:solidFill>
            </a:endParaRPr>
          </a:p>
          <a:p>
            <a:endParaRPr lang="el-GR" sz="2400" dirty="0">
              <a:solidFill>
                <a:schemeClr val="tx2">
                  <a:lumMod val="75000"/>
                </a:schemeClr>
              </a:solidFill>
            </a:endParaRPr>
          </a:p>
        </p:txBody>
      </p:sp>
      <p:sp>
        <p:nvSpPr>
          <p:cNvPr id="10" name="TextBox 9"/>
          <p:cNvSpPr txBox="1"/>
          <p:nvPr/>
        </p:nvSpPr>
        <p:spPr>
          <a:xfrm>
            <a:off x="5105400" y="1147809"/>
            <a:ext cx="4056218" cy="307777"/>
          </a:xfrm>
          <a:prstGeom prst="rect">
            <a:avLst/>
          </a:prstGeom>
          <a:noFill/>
        </p:spPr>
        <p:txBody>
          <a:bodyPr wrap="square" rtlCol="0">
            <a:spAutoFit/>
          </a:bodyPr>
          <a:lstStyle/>
          <a:p>
            <a:r>
              <a:rPr lang="en-US" sz="1400" i="1" dirty="0" err="1" smtClean="0"/>
              <a:t>Stamle</a:t>
            </a:r>
            <a:r>
              <a:rPr lang="en-US" sz="1400" i="1" dirty="0" err="1"/>
              <a:t>r</a:t>
            </a:r>
            <a:r>
              <a:rPr lang="en-US" sz="1400" i="1" dirty="0" smtClean="0"/>
              <a:t> J</a:t>
            </a:r>
            <a:r>
              <a:rPr lang="en-US" sz="1400" i="1" dirty="0"/>
              <a:t>. US population </a:t>
            </a:r>
            <a:r>
              <a:rPr lang="en-US" sz="1400" i="1" dirty="0" smtClean="0"/>
              <a:t>data. Arch Intern Med. 1993</a:t>
            </a:r>
            <a:endParaRPr lang="en-US" sz="1400" i="1" dirty="0"/>
          </a:p>
        </p:txBody>
      </p:sp>
      <p:sp>
        <p:nvSpPr>
          <p:cNvPr id="14" name="Rectangle 13"/>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5" name="Straight Connector 14"/>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6" name="Picture 15"/>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7" name="TextBox 16"/>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18" name="TextBox 17"/>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418509091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22062" y="2779663"/>
            <a:ext cx="4673600" cy="3311525"/>
            <a:chOff x="2122062" y="2779663"/>
            <a:chExt cx="4673600" cy="3311525"/>
          </a:xfrm>
        </p:grpSpPr>
        <p:sp>
          <p:nvSpPr>
            <p:cNvPr id="32772" name="Line 5"/>
            <p:cNvSpPr>
              <a:spLocks noChangeShapeType="1"/>
            </p:cNvSpPr>
            <p:nvPr/>
          </p:nvSpPr>
          <p:spPr bwMode="auto">
            <a:xfrm flipV="1">
              <a:off x="2193499" y="6011813"/>
              <a:ext cx="106363" cy="17463"/>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3" name="Line 6"/>
            <p:cNvSpPr>
              <a:spLocks noChangeShapeType="1"/>
            </p:cNvSpPr>
            <p:nvPr/>
          </p:nvSpPr>
          <p:spPr bwMode="auto">
            <a:xfrm>
              <a:off x="2299862" y="6011813"/>
              <a:ext cx="104775" cy="1588"/>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4" name="Line 7"/>
            <p:cNvSpPr>
              <a:spLocks noChangeShapeType="1"/>
            </p:cNvSpPr>
            <p:nvPr/>
          </p:nvSpPr>
          <p:spPr bwMode="auto">
            <a:xfrm flipV="1">
              <a:off x="2404637" y="5997526"/>
              <a:ext cx="106362" cy="14287"/>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5" name="Freeform 8"/>
            <p:cNvSpPr>
              <a:spLocks/>
            </p:cNvSpPr>
            <p:nvPr/>
          </p:nvSpPr>
          <p:spPr bwMode="auto">
            <a:xfrm>
              <a:off x="2510999" y="5981651"/>
              <a:ext cx="104775" cy="15875"/>
            </a:xfrm>
            <a:custGeom>
              <a:avLst/>
              <a:gdLst>
                <a:gd name="T0" fmla="*/ 0 w 74"/>
                <a:gd name="T1" fmla="*/ 2147483647 h 12"/>
                <a:gd name="T2" fmla="*/ 2147483647 w 74"/>
                <a:gd name="T3" fmla="*/ 2147483647 h 12"/>
                <a:gd name="T4" fmla="*/ 2147483647 w 74"/>
                <a:gd name="T5" fmla="*/ 0 h 12"/>
                <a:gd name="T6" fmla="*/ 0 60000 65536"/>
                <a:gd name="T7" fmla="*/ 0 60000 65536"/>
                <a:gd name="T8" fmla="*/ 0 60000 65536"/>
                <a:gd name="T9" fmla="*/ 0 w 74"/>
                <a:gd name="T10" fmla="*/ 0 h 12"/>
                <a:gd name="T11" fmla="*/ 74 w 74"/>
                <a:gd name="T12" fmla="*/ 12 h 12"/>
              </a:gdLst>
              <a:ahLst/>
              <a:cxnLst>
                <a:cxn ang="T6">
                  <a:pos x="T0" y="T1"/>
                </a:cxn>
                <a:cxn ang="T7">
                  <a:pos x="T2" y="T3"/>
                </a:cxn>
                <a:cxn ang="T8">
                  <a:pos x="T4" y="T5"/>
                </a:cxn>
              </a:cxnLst>
              <a:rect l="T9" t="T10" r="T11" b="T12"/>
              <a:pathLst>
                <a:path w="74" h="12">
                  <a:moveTo>
                    <a:pt x="0" y="12"/>
                  </a:moveTo>
                  <a:lnTo>
                    <a:pt x="37" y="12"/>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76" name="Freeform 9"/>
            <p:cNvSpPr>
              <a:spLocks/>
            </p:cNvSpPr>
            <p:nvPr/>
          </p:nvSpPr>
          <p:spPr bwMode="auto">
            <a:xfrm>
              <a:off x="2615774" y="5932438"/>
              <a:ext cx="88900" cy="49213"/>
            </a:xfrm>
            <a:custGeom>
              <a:avLst/>
              <a:gdLst>
                <a:gd name="T0" fmla="*/ 0 w 62"/>
                <a:gd name="T1" fmla="*/ 2147483647 h 35"/>
                <a:gd name="T2" fmla="*/ 2147483647 w 62"/>
                <a:gd name="T3" fmla="*/ 2147483647 h 35"/>
                <a:gd name="T4" fmla="*/ 2147483647 w 62"/>
                <a:gd name="T5" fmla="*/ 0 h 35"/>
                <a:gd name="T6" fmla="*/ 0 60000 65536"/>
                <a:gd name="T7" fmla="*/ 0 60000 65536"/>
                <a:gd name="T8" fmla="*/ 0 60000 65536"/>
                <a:gd name="T9" fmla="*/ 0 w 62"/>
                <a:gd name="T10" fmla="*/ 0 h 35"/>
                <a:gd name="T11" fmla="*/ 62 w 62"/>
                <a:gd name="T12" fmla="*/ 35 h 35"/>
              </a:gdLst>
              <a:ahLst/>
              <a:cxnLst>
                <a:cxn ang="T6">
                  <a:pos x="T0" y="T1"/>
                </a:cxn>
                <a:cxn ang="T7">
                  <a:pos x="T2" y="T3"/>
                </a:cxn>
                <a:cxn ang="T8">
                  <a:pos x="T4" y="T5"/>
                </a:cxn>
              </a:cxnLst>
              <a:rect l="T9" t="T10" r="T11" b="T12"/>
              <a:pathLst>
                <a:path w="62" h="35">
                  <a:moveTo>
                    <a:pt x="0" y="35"/>
                  </a:moveTo>
                  <a:lnTo>
                    <a:pt x="25" y="24"/>
                  </a:lnTo>
                  <a:lnTo>
                    <a:pt x="62"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77" name="Freeform 10"/>
            <p:cNvSpPr>
              <a:spLocks/>
            </p:cNvSpPr>
            <p:nvPr/>
          </p:nvSpPr>
          <p:spPr bwMode="auto">
            <a:xfrm>
              <a:off x="2704674" y="5886401"/>
              <a:ext cx="104775" cy="46037"/>
            </a:xfrm>
            <a:custGeom>
              <a:avLst/>
              <a:gdLst>
                <a:gd name="T0" fmla="*/ 0 w 74"/>
                <a:gd name="T1" fmla="*/ 2147483647 h 34"/>
                <a:gd name="T2" fmla="*/ 2147483647 w 74"/>
                <a:gd name="T3" fmla="*/ 2147483647 h 34"/>
                <a:gd name="T4" fmla="*/ 2147483647 w 74"/>
                <a:gd name="T5" fmla="*/ 0 h 34"/>
                <a:gd name="T6" fmla="*/ 0 60000 65536"/>
                <a:gd name="T7" fmla="*/ 0 60000 65536"/>
                <a:gd name="T8" fmla="*/ 0 60000 65536"/>
                <a:gd name="T9" fmla="*/ 0 w 74"/>
                <a:gd name="T10" fmla="*/ 0 h 34"/>
                <a:gd name="T11" fmla="*/ 74 w 74"/>
                <a:gd name="T12" fmla="*/ 34 h 34"/>
              </a:gdLst>
              <a:ahLst/>
              <a:cxnLst>
                <a:cxn ang="T6">
                  <a:pos x="T0" y="T1"/>
                </a:cxn>
                <a:cxn ang="T7">
                  <a:pos x="T2" y="T3"/>
                </a:cxn>
                <a:cxn ang="T8">
                  <a:pos x="T4" y="T5"/>
                </a:cxn>
              </a:cxnLst>
              <a:rect l="T9" t="T10" r="T11" b="T12"/>
              <a:pathLst>
                <a:path w="74" h="34">
                  <a:moveTo>
                    <a:pt x="0" y="34"/>
                  </a:moveTo>
                  <a:lnTo>
                    <a:pt x="37" y="23"/>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78" name="Freeform 11"/>
            <p:cNvSpPr>
              <a:spLocks/>
            </p:cNvSpPr>
            <p:nvPr/>
          </p:nvSpPr>
          <p:spPr bwMode="auto">
            <a:xfrm>
              <a:off x="2809449" y="5791151"/>
              <a:ext cx="106363" cy="95250"/>
            </a:xfrm>
            <a:custGeom>
              <a:avLst/>
              <a:gdLst>
                <a:gd name="T0" fmla="*/ 0 w 74"/>
                <a:gd name="T1" fmla="*/ 2147483647 h 70"/>
                <a:gd name="T2" fmla="*/ 2147483647 w 74"/>
                <a:gd name="T3" fmla="*/ 2147483647 h 70"/>
                <a:gd name="T4" fmla="*/ 2147483647 w 74"/>
                <a:gd name="T5" fmla="*/ 0 h 70"/>
                <a:gd name="T6" fmla="*/ 0 60000 65536"/>
                <a:gd name="T7" fmla="*/ 0 60000 65536"/>
                <a:gd name="T8" fmla="*/ 0 60000 65536"/>
                <a:gd name="T9" fmla="*/ 0 w 74"/>
                <a:gd name="T10" fmla="*/ 0 h 70"/>
                <a:gd name="T11" fmla="*/ 74 w 74"/>
                <a:gd name="T12" fmla="*/ 70 h 70"/>
              </a:gdLst>
              <a:ahLst/>
              <a:cxnLst>
                <a:cxn ang="T6">
                  <a:pos x="T0" y="T1"/>
                </a:cxn>
                <a:cxn ang="T7">
                  <a:pos x="T2" y="T3"/>
                </a:cxn>
                <a:cxn ang="T8">
                  <a:pos x="T4" y="T5"/>
                </a:cxn>
              </a:cxnLst>
              <a:rect l="T9" t="T10" r="T11" b="T12"/>
              <a:pathLst>
                <a:path w="74" h="70">
                  <a:moveTo>
                    <a:pt x="0" y="70"/>
                  </a:moveTo>
                  <a:lnTo>
                    <a:pt x="37" y="35"/>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79" name="Freeform 12"/>
            <p:cNvSpPr>
              <a:spLocks/>
            </p:cNvSpPr>
            <p:nvPr/>
          </p:nvSpPr>
          <p:spPr bwMode="auto">
            <a:xfrm>
              <a:off x="2915812" y="5680026"/>
              <a:ext cx="104775" cy="111125"/>
            </a:xfrm>
            <a:custGeom>
              <a:avLst/>
              <a:gdLst>
                <a:gd name="T0" fmla="*/ 0 w 74"/>
                <a:gd name="T1" fmla="*/ 2147483647 h 81"/>
                <a:gd name="T2" fmla="*/ 2147483647 w 74"/>
                <a:gd name="T3" fmla="*/ 2147483647 h 81"/>
                <a:gd name="T4" fmla="*/ 2147483647 w 74"/>
                <a:gd name="T5" fmla="*/ 0 h 81"/>
                <a:gd name="T6" fmla="*/ 0 60000 65536"/>
                <a:gd name="T7" fmla="*/ 0 60000 65536"/>
                <a:gd name="T8" fmla="*/ 0 60000 65536"/>
                <a:gd name="T9" fmla="*/ 0 w 74"/>
                <a:gd name="T10" fmla="*/ 0 h 81"/>
                <a:gd name="T11" fmla="*/ 74 w 74"/>
                <a:gd name="T12" fmla="*/ 81 h 81"/>
              </a:gdLst>
              <a:ahLst/>
              <a:cxnLst>
                <a:cxn ang="T6">
                  <a:pos x="T0" y="T1"/>
                </a:cxn>
                <a:cxn ang="T7">
                  <a:pos x="T2" y="T3"/>
                </a:cxn>
                <a:cxn ang="T8">
                  <a:pos x="T4" y="T5"/>
                </a:cxn>
              </a:cxnLst>
              <a:rect l="T9" t="T10" r="T11" b="T12"/>
              <a:pathLst>
                <a:path w="74" h="81">
                  <a:moveTo>
                    <a:pt x="0" y="81"/>
                  </a:moveTo>
                  <a:lnTo>
                    <a:pt x="37" y="46"/>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80" name="Freeform 13"/>
            <p:cNvSpPr>
              <a:spLocks/>
            </p:cNvSpPr>
            <p:nvPr/>
          </p:nvSpPr>
          <p:spPr bwMode="auto">
            <a:xfrm>
              <a:off x="3020587" y="5505401"/>
              <a:ext cx="106362" cy="174625"/>
            </a:xfrm>
            <a:custGeom>
              <a:avLst/>
              <a:gdLst>
                <a:gd name="T0" fmla="*/ 0 w 74"/>
                <a:gd name="T1" fmla="*/ 2147483647 h 128"/>
                <a:gd name="T2" fmla="*/ 2147483647 w 74"/>
                <a:gd name="T3" fmla="*/ 2147483647 h 128"/>
                <a:gd name="T4" fmla="*/ 2147483647 w 74"/>
                <a:gd name="T5" fmla="*/ 0 h 128"/>
                <a:gd name="T6" fmla="*/ 0 60000 65536"/>
                <a:gd name="T7" fmla="*/ 0 60000 65536"/>
                <a:gd name="T8" fmla="*/ 0 60000 65536"/>
                <a:gd name="T9" fmla="*/ 0 w 74"/>
                <a:gd name="T10" fmla="*/ 0 h 128"/>
                <a:gd name="T11" fmla="*/ 74 w 74"/>
                <a:gd name="T12" fmla="*/ 128 h 128"/>
              </a:gdLst>
              <a:ahLst/>
              <a:cxnLst>
                <a:cxn ang="T6">
                  <a:pos x="T0" y="T1"/>
                </a:cxn>
                <a:cxn ang="T7">
                  <a:pos x="T2" y="T3"/>
                </a:cxn>
                <a:cxn ang="T8">
                  <a:pos x="T4" y="T5"/>
                </a:cxn>
              </a:cxnLst>
              <a:rect l="T9" t="T10" r="T11" b="T12"/>
              <a:pathLst>
                <a:path w="74" h="128">
                  <a:moveTo>
                    <a:pt x="0" y="128"/>
                  </a:moveTo>
                  <a:lnTo>
                    <a:pt x="37" y="70"/>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81" name="Freeform 14"/>
            <p:cNvSpPr>
              <a:spLocks/>
            </p:cNvSpPr>
            <p:nvPr/>
          </p:nvSpPr>
          <p:spPr bwMode="auto">
            <a:xfrm>
              <a:off x="3126949" y="5299026"/>
              <a:ext cx="104775" cy="206375"/>
            </a:xfrm>
            <a:custGeom>
              <a:avLst/>
              <a:gdLst>
                <a:gd name="T0" fmla="*/ 0 w 74"/>
                <a:gd name="T1" fmla="*/ 2147483647 h 151"/>
                <a:gd name="T2" fmla="*/ 2147483647 w 74"/>
                <a:gd name="T3" fmla="*/ 2147483647 h 151"/>
                <a:gd name="T4" fmla="*/ 2147483647 w 74"/>
                <a:gd name="T5" fmla="*/ 0 h 151"/>
                <a:gd name="T6" fmla="*/ 0 60000 65536"/>
                <a:gd name="T7" fmla="*/ 0 60000 65536"/>
                <a:gd name="T8" fmla="*/ 0 60000 65536"/>
                <a:gd name="T9" fmla="*/ 0 w 74"/>
                <a:gd name="T10" fmla="*/ 0 h 151"/>
                <a:gd name="T11" fmla="*/ 74 w 74"/>
                <a:gd name="T12" fmla="*/ 151 h 151"/>
              </a:gdLst>
              <a:ahLst/>
              <a:cxnLst>
                <a:cxn ang="T6">
                  <a:pos x="T0" y="T1"/>
                </a:cxn>
                <a:cxn ang="T7">
                  <a:pos x="T2" y="T3"/>
                </a:cxn>
                <a:cxn ang="T8">
                  <a:pos x="T4" y="T5"/>
                </a:cxn>
              </a:cxnLst>
              <a:rect l="T9" t="T10" r="T11" b="T12"/>
              <a:pathLst>
                <a:path w="74" h="151">
                  <a:moveTo>
                    <a:pt x="0" y="151"/>
                  </a:moveTo>
                  <a:lnTo>
                    <a:pt x="37" y="82"/>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82" name="Freeform 15"/>
            <p:cNvSpPr>
              <a:spLocks/>
            </p:cNvSpPr>
            <p:nvPr/>
          </p:nvSpPr>
          <p:spPr bwMode="auto">
            <a:xfrm>
              <a:off x="3231724" y="5029151"/>
              <a:ext cx="88900" cy="269875"/>
            </a:xfrm>
            <a:custGeom>
              <a:avLst/>
              <a:gdLst>
                <a:gd name="T0" fmla="*/ 0 w 62"/>
                <a:gd name="T1" fmla="*/ 2147483647 h 197"/>
                <a:gd name="T2" fmla="*/ 2147483647 w 62"/>
                <a:gd name="T3" fmla="*/ 2147483647 h 197"/>
                <a:gd name="T4" fmla="*/ 2147483647 w 62"/>
                <a:gd name="T5" fmla="*/ 0 h 197"/>
                <a:gd name="T6" fmla="*/ 0 60000 65536"/>
                <a:gd name="T7" fmla="*/ 0 60000 65536"/>
                <a:gd name="T8" fmla="*/ 0 60000 65536"/>
                <a:gd name="T9" fmla="*/ 0 w 62"/>
                <a:gd name="T10" fmla="*/ 0 h 197"/>
                <a:gd name="T11" fmla="*/ 62 w 62"/>
                <a:gd name="T12" fmla="*/ 197 h 197"/>
              </a:gdLst>
              <a:ahLst/>
              <a:cxnLst>
                <a:cxn ang="T6">
                  <a:pos x="T0" y="T1"/>
                </a:cxn>
                <a:cxn ang="T7">
                  <a:pos x="T2" y="T3"/>
                </a:cxn>
                <a:cxn ang="T8">
                  <a:pos x="T4" y="T5"/>
                </a:cxn>
              </a:cxnLst>
              <a:rect l="T9" t="T10" r="T11" b="T12"/>
              <a:pathLst>
                <a:path w="62" h="197">
                  <a:moveTo>
                    <a:pt x="0" y="197"/>
                  </a:moveTo>
                  <a:lnTo>
                    <a:pt x="25" y="105"/>
                  </a:lnTo>
                  <a:lnTo>
                    <a:pt x="62"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83" name="Freeform 16"/>
            <p:cNvSpPr>
              <a:spLocks/>
            </p:cNvSpPr>
            <p:nvPr/>
          </p:nvSpPr>
          <p:spPr bwMode="auto">
            <a:xfrm>
              <a:off x="3320624" y="4713238"/>
              <a:ext cx="104775" cy="315913"/>
            </a:xfrm>
            <a:custGeom>
              <a:avLst/>
              <a:gdLst>
                <a:gd name="T0" fmla="*/ 0 w 74"/>
                <a:gd name="T1" fmla="*/ 2147483647 h 232"/>
                <a:gd name="T2" fmla="*/ 2147483647 w 74"/>
                <a:gd name="T3" fmla="*/ 2147483647 h 232"/>
                <a:gd name="T4" fmla="*/ 2147483647 w 74"/>
                <a:gd name="T5" fmla="*/ 0 h 232"/>
                <a:gd name="T6" fmla="*/ 0 60000 65536"/>
                <a:gd name="T7" fmla="*/ 0 60000 65536"/>
                <a:gd name="T8" fmla="*/ 0 60000 65536"/>
                <a:gd name="T9" fmla="*/ 0 w 74"/>
                <a:gd name="T10" fmla="*/ 0 h 232"/>
                <a:gd name="T11" fmla="*/ 74 w 74"/>
                <a:gd name="T12" fmla="*/ 232 h 232"/>
              </a:gdLst>
              <a:ahLst/>
              <a:cxnLst>
                <a:cxn ang="T6">
                  <a:pos x="T0" y="T1"/>
                </a:cxn>
                <a:cxn ang="T7">
                  <a:pos x="T2" y="T3"/>
                </a:cxn>
                <a:cxn ang="T8">
                  <a:pos x="T4" y="T5"/>
                </a:cxn>
              </a:cxnLst>
              <a:rect l="T9" t="T10" r="T11" b="T12"/>
              <a:pathLst>
                <a:path w="74" h="232">
                  <a:moveTo>
                    <a:pt x="0" y="232"/>
                  </a:moveTo>
                  <a:lnTo>
                    <a:pt x="37" y="116"/>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84" name="Line 17"/>
            <p:cNvSpPr>
              <a:spLocks noChangeShapeType="1"/>
            </p:cNvSpPr>
            <p:nvPr/>
          </p:nvSpPr>
          <p:spPr bwMode="auto">
            <a:xfrm flipV="1">
              <a:off x="3425399" y="4363988"/>
              <a:ext cx="106363" cy="349250"/>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5" name="Line 18"/>
            <p:cNvSpPr>
              <a:spLocks noChangeShapeType="1"/>
            </p:cNvSpPr>
            <p:nvPr/>
          </p:nvSpPr>
          <p:spPr bwMode="auto">
            <a:xfrm flipV="1">
              <a:off x="3531762" y="3998863"/>
              <a:ext cx="106362" cy="365125"/>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6" name="Freeform 19"/>
            <p:cNvSpPr>
              <a:spLocks/>
            </p:cNvSpPr>
            <p:nvPr/>
          </p:nvSpPr>
          <p:spPr bwMode="auto">
            <a:xfrm>
              <a:off x="3638124" y="3635326"/>
              <a:ext cx="106363" cy="363537"/>
            </a:xfrm>
            <a:custGeom>
              <a:avLst/>
              <a:gdLst>
                <a:gd name="T0" fmla="*/ 0 w 74"/>
                <a:gd name="T1" fmla="*/ 2147483647 h 266"/>
                <a:gd name="T2" fmla="*/ 2147483647 w 74"/>
                <a:gd name="T3" fmla="*/ 2147483647 h 266"/>
                <a:gd name="T4" fmla="*/ 2147483647 w 74"/>
                <a:gd name="T5" fmla="*/ 0 h 266"/>
                <a:gd name="T6" fmla="*/ 0 60000 65536"/>
                <a:gd name="T7" fmla="*/ 0 60000 65536"/>
                <a:gd name="T8" fmla="*/ 0 60000 65536"/>
                <a:gd name="T9" fmla="*/ 0 w 74"/>
                <a:gd name="T10" fmla="*/ 0 h 266"/>
                <a:gd name="T11" fmla="*/ 74 w 74"/>
                <a:gd name="T12" fmla="*/ 266 h 266"/>
              </a:gdLst>
              <a:ahLst/>
              <a:cxnLst>
                <a:cxn ang="T6">
                  <a:pos x="T0" y="T1"/>
                </a:cxn>
                <a:cxn ang="T7">
                  <a:pos x="T2" y="T3"/>
                </a:cxn>
                <a:cxn ang="T8">
                  <a:pos x="T4" y="T5"/>
                </a:cxn>
              </a:cxnLst>
              <a:rect l="T9" t="T10" r="T11" b="T12"/>
              <a:pathLst>
                <a:path w="74" h="266">
                  <a:moveTo>
                    <a:pt x="0" y="266"/>
                  </a:moveTo>
                  <a:lnTo>
                    <a:pt x="37" y="127"/>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87" name="Freeform 20"/>
            <p:cNvSpPr>
              <a:spLocks/>
            </p:cNvSpPr>
            <p:nvPr/>
          </p:nvSpPr>
          <p:spPr bwMode="auto">
            <a:xfrm>
              <a:off x="3744487" y="3319413"/>
              <a:ext cx="104775" cy="315913"/>
            </a:xfrm>
            <a:custGeom>
              <a:avLst/>
              <a:gdLst>
                <a:gd name="T0" fmla="*/ 0 w 74"/>
                <a:gd name="T1" fmla="*/ 2147483647 h 232"/>
                <a:gd name="T2" fmla="*/ 2147483647 w 74"/>
                <a:gd name="T3" fmla="*/ 2147483647 h 232"/>
                <a:gd name="T4" fmla="*/ 2147483647 w 74"/>
                <a:gd name="T5" fmla="*/ 0 h 232"/>
                <a:gd name="T6" fmla="*/ 0 60000 65536"/>
                <a:gd name="T7" fmla="*/ 0 60000 65536"/>
                <a:gd name="T8" fmla="*/ 0 60000 65536"/>
                <a:gd name="T9" fmla="*/ 0 w 74"/>
                <a:gd name="T10" fmla="*/ 0 h 232"/>
                <a:gd name="T11" fmla="*/ 74 w 74"/>
                <a:gd name="T12" fmla="*/ 232 h 232"/>
              </a:gdLst>
              <a:ahLst/>
              <a:cxnLst>
                <a:cxn ang="T6">
                  <a:pos x="T0" y="T1"/>
                </a:cxn>
                <a:cxn ang="T7">
                  <a:pos x="T2" y="T3"/>
                </a:cxn>
                <a:cxn ang="T8">
                  <a:pos x="T4" y="T5"/>
                </a:cxn>
              </a:cxnLst>
              <a:rect l="T9" t="T10" r="T11" b="T12"/>
              <a:pathLst>
                <a:path w="74" h="232">
                  <a:moveTo>
                    <a:pt x="0" y="232"/>
                  </a:moveTo>
                  <a:lnTo>
                    <a:pt x="37" y="116"/>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88" name="Freeform 21"/>
            <p:cNvSpPr>
              <a:spLocks/>
            </p:cNvSpPr>
            <p:nvPr/>
          </p:nvSpPr>
          <p:spPr bwMode="auto">
            <a:xfrm>
              <a:off x="3849262" y="3065413"/>
              <a:ext cx="88900" cy="254000"/>
            </a:xfrm>
            <a:custGeom>
              <a:avLst/>
              <a:gdLst>
                <a:gd name="T0" fmla="*/ 0 w 62"/>
                <a:gd name="T1" fmla="*/ 2147483647 h 186"/>
                <a:gd name="T2" fmla="*/ 2147483647 w 62"/>
                <a:gd name="T3" fmla="*/ 2147483647 h 186"/>
                <a:gd name="T4" fmla="*/ 2147483647 w 62"/>
                <a:gd name="T5" fmla="*/ 0 h 186"/>
                <a:gd name="T6" fmla="*/ 0 60000 65536"/>
                <a:gd name="T7" fmla="*/ 0 60000 65536"/>
                <a:gd name="T8" fmla="*/ 0 60000 65536"/>
                <a:gd name="T9" fmla="*/ 0 w 62"/>
                <a:gd name="T10" fmla="*/ 0 h 186"/>
                <a:gd name="T11" fmla="*/ 62 w 62"/>
                <a:gd name="T12" fmla="*/ 186 h 186"/>
              </a:gdLst>
              <a:ahLst/>
              <a:cxnLst>
                <a:cxn ang="T6">
                  <a:pos x="T0" y="T1"/>
                </a:cxn>
                <a:cxn ang="T7">
                  <a:pos x="T2" y="T3"/>
                </a:cxn>
                <a:cxn ang="T8">
                  <a:pos x="T4" y="T5"/>
                </a:cxn>
              </a:cxnLst>
              <a:rect l="T9" t="T10" r="T11" b="T12"/>
              <a:pathLst>
                <a:path w="62" h="186">
                  <a:moveTo>
                    <a:pt x="0" y="186"/>
                  </a:moveTo>
                  <a:lnTo>
                    <a:pt x="25" y="81"/>
                  </a:lnTo>
                  <a:lnTo>
                    <a:pt x="62"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89" name="Freeform 22"/>
            <p:cNvSpPr>
              <a:spLocks/>
            </p:cNvSpPr>
            <p:nvPr/>
          </p:nvSpPr>
          <p:spPr bwMode="auto">
            <a:xfrm>
              <a:off x="3938162" y="2889201"/>
              <a:ext cx="104775" cy="176212"/>
            </a:xfrm>
            <a:custGeom>
              <a:avLst/>
              <a:gdLst>
                <a:gd name="T0" fmla="*/ 0 w 74"/>
                <a:gd name="T1" fmla="*/ 2147483647 h 128"/>
                <a:gd name="T2" fmla="*/ 2147483647 w 74"/>
                <a:gd name="T3" fmla="*/ 2147483647 h 128"/>
                <a:gd name="T4" fmla="*/ 2147483647 w 74"/>
                <a:gd name="T5" fmla="*/ 0 h 128"/>
                <a:gd name="T6" fmla="*/ 0 60000 65536"/>
                <a:gd name="T7" fmla="*/ 0 60000 65536"/>
                <a:gd name="T8" fmla="*/ 0 60000 65536"/>
                <a:gd name="T9" fmla="*/ 0 w 74"/>
                <a:gd name="T10" fmla="*/ 0 h 128"/>
                <a:gd name="T11" fmla="*/ 74 w 74"/>
                <a:gd name="T12" fmla="*/ 128 h 128"/>
              </a:gdLst>
              <a:ahLst/>
              <a:cxnLst>
                <a:cxn ang="T6">
                  <a:pos x="T0" y="T1"/>
                </a:cxn>
                <a:cxn ang="T7">
                  <a:pos x="T2" y="T3"/>
                </a:cxn>
                <a:cxn ang="T8">
                  <a:pos x="T4" y="T5"/>
                </a:cxn>
              </a:cxnLst>
              <a:rect l="T9" t="T10" r="T11" b="T12"/>
              <a:pathLst>
                <a:path w="74" h="128">
                  <a:moveTo>
                    <a:pt x="0" y="128"/>
                  </a:moveTo>
                  <a:lnTo>
                    <a:pt x="37" y="58"/>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90" name="Freeform 23"/>
            <p:cNvSpPr>
              <a:spLocks/>
            </p:cNvSpPr>
            <p:nvPr/>
          </p:nvSpPr>
          <p:spPr bwMode="auto">
            <a:xfrm>
              <a:off x="4042937" y="2843163"/>
              <a:ext cx="106362" cy="46038"/>
            </a:xfrm>
            <a:custGeom>
              <a:avLst/>
              <a:gdLst>
                <a:gd name="T0" fmla="*/ 0 w 74"/>
                <a:gd name="T1" fmla="*/ 2147483647 h 34"/>
                <a:gd name="T2" fmla="*/ 2147483647 w 74"/>
                <a:gd name="T3" fmla="*/ 2147483647 h 34"/>
                <a:gd name="T4" fmla="*/ 2147483647 w 74"/>
                <a:gd name="T5" fmla="*/ 0 h 34"/>
                <a:gd name="T6" fmla="*/ 0 60000 65536"/>
                <a:gd name="T7" fmla="*/ 0 60000 65536"/>
                <a:gd name="T8" fmla="*/ 0 60000 65536"/>
                <a:gd name="T9" fmla="*/ 0 w 74"/>
                <a:gd name="T10" fmla="*/ 0 h 34"/>
                <a:gd name="T11" fmla="*/ 74 w 74"/>
                <a:gd name="T12" fmla="*/ 34 h 34"/>
              </a:gdLst>
              <a:ahLst/>
              <a:cxnLst>
                <a:cxn ang="T6">
                  <a:pos x="T0" y="T1"/>
                </a:cxn>
                <a:cxn ang="T7">
                  <a:pos x="T2" y="T3"/>
                </a:cxn>
                <a:cxn ang="T8">
                  <a:pos x="T4" y="T5"/>
                </a:cxn>
              </a:cxnLst>
              <a:rect l="T9" t="T10" r="T11" b="T12"/>
              <a:pathLst>
                <a:path w="74" h="34">
                  <a:moveTo>
                    <a:pt x="0" y="34"/>
                  </a:moveTo>
                  <a:lnTo>
                    <a:pt x="37" y="11"/>
                  </a:lnTo>
                  <a:lnTo>
                    <a:pt x="74" y="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91" name="Freeform 24"/>
            <p:cNvSpPr>
              <a:spLocks/>
            </p:cNvSpPr>
            <p:nvPr/>
          </p:nvSpPr>
          <p:spPr bwMode="auto">
            <a:xfrm>
              <a:off x="4149299" y="2843163"/>
              <a:ext cx="104775" cy="46038"/>
            </a:xfrm>
            <a:custGeom>
              <a:avLst/>
              <a:gdLst>
                <a:gd name="T0" fmla="*/ 0 w 74"/>
                <a:gd name="T1" fmla="*/ 0 h 34"/>
                <a:gd name="T2" fmla="*/ 2147483647 w 74"/>
                <a:gd name="T3" fmla="*/ 2147483647 h 34"/>
                <a:gd name="T4" fmla="*/ 2147483647 w 74"/>
                <a:gd name="T5" fmla="*/ 2147483647 h 34"/>
                <a:gd name="T6" fmla="*/ 0 60000 65536"/>
                <a:gd name="T7" fmla="*/ 0 60000 65536"/>
                <a:gd name="T8" fmla="*/ 0 60000 65536"/>
                <a:gd name="T9" fmla="*/ 0 w 74"/>
                <a:gd name="T10" fmla="*/ 0 h 34"/>
                <a:gd name="T11" fmla="*/ 74 w 74"/>
                <a:gd name="T12" fmla="*/ 34 h 34"/>
              </a:gdLst>
              <a:ahLst/>
              <a:cxnLst>
                <a:cxn ang="T6">
                  <a:pos x="T0" y="T1"/>
                </a:cxn>
                <a:cxn ang="T7">
                  <a:pos x="T2" y="T3"/>
                </a:cxn>
                <a:cxn ang="T8">
                  <a:pos x="T4" y="T5"/>
                </a:cxn>
              </a:cxnLst>
              <a:rect l="T9" t="T10" r="T11" b="T12"/>
              <a:pathLst>
                <a:path w="74" h="34">
                  <a:moveTo>
                    <a:pt x="0" y="0"/>
                  </a:moveTo>
                  <a:lnTo>
                    <a:pt x="37" y="11"/>
                  </a:lnTo>
                  <a:lnTo>
                    <a:pt x="74" y="34"/>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92" name="Freeform 25"/>
            <p:cNvSpPr>
              <a:spLocks/>
            </p:cNvSpPr>
            <p:nvPr/>
          </p:nvSpPr>
          <p:spPr bwMode="auto">
            <a:xfrm>
              <a:off x="4254074" y="2889201"/>
              <a:ext cx="104775" cy="176212"/>
            </a:xfrm>
            <a:custGeom>
              <a:avLst/>
              <a:gdLst>
                <a:gd name="T0" fmla="*/ 0 w 74"/>
                <a:gd name="T1" fmla="*/ 0 h 128"/>
                <a:gd name="T2" fmla="*/ 2147483647 w 74"/>
                <a:gd name="T3" fmla="*/ 2147483647 h 128"/>
                <a:gd name="T4" fmla="*/ 2147483647 w 74"/>
                <a:gd name="T5" fmla="*/ 2147483647 h 128"/>
                <a:gd name="T6" fmla="*/ 0 60000 65536"/>
                <a:gd name="T7" fmla="*/ 0 60000 65536"/>
                <a:gd name="T8" fmla="*/ 0 60000 65536"/>
                <a:gd name="T9" fmla="*/ 0 w 74"/>
                <a:gd name="T10" fmla="*/ 0 h 128"/>
                <a:gd name="T11" fmla="*/ 74 w 74"/>
                <a:gd name="T12" fmla="*/ 128 h 128"/>
              </a:gdLst>
              <a:ahLst/>
              <a:cxnLst>
                <a:cxn ang="T6">
                  <a:pos x="T0" y="T1"/>
                </a:cxn>
                <a:cxn ang="T7">
                  <a:pos x="T2" y="T3"/>
                </a:cxn>
                <a:cxn ang="T8">
                  <a:pos x="T4" y="T5"/>
                </a:cxn>
              </a:cxnLst>
              <a:rect l="T9" t="T10" r="T11" b="T12"/>
              <a:pathLst>
                <a:path w="74" h="128">
                  <a:moveTo>
                    <a:pt x="0" y="0"/>
                  </a:moveTo>
                  <a:lnTo>
                    <a:pt x="37" y="58"/>
                  </a:lnTo>
                  <a:lnTo>
                    <a:pt x="74" y="128"/>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93" name="Freeform 26"/>
            <p:cNvSpPr>
              <a:spLocks/>
            </p:cNvSpPr>
            <p:nvPr/>
          </p:nvSpPr>
          <p:spPr bwMode="auto">
            <a:xfrm>
              <a:off x="4358849" y="3065413"/>
              <a:ext cx="106363" cy="254000"/>
            </a:xfrm>
            <a:custGeom>
              <a:avLst/>
              <a:gdLst>
                <a:gd name="T0" fmla="*/ 0 w 74"/>
                <a:gd name="T1" fmla="*/ 0 h 186"/>
                <a:gd name="T2" fmla="*/ 2147483647 w 74"/>
                <a:gd name="T3" fmla="*/ 2147483647 h 186"/>
                <a:gd name="T4" fmla="*/ 2147483647 w 74"/>
                <a:gd name="T5" fmla="*/ 2147483647 h 186"/>
                <a:gd name="T6" fmla="*/ 0 60000 65536"/>
                <a:gd name="T7" fmla="*/ 0 60000 65536"/>
                <a:gd name="T8" fmla="*/ 0 60000 65536"/>
                <a:gd name="T9" fmla="*/ 0 w 74"/>
                <a:gd name="T10" fmla="*/ 0 h 186"/>
                <a:gd name="T11" fmla="*/ 74 w 74"/>
                <a:gd name="T12" fmla="*/ 186 h 186"/>
              </a:gdLst>
              <a:ahLst/>
              <a:cxnLst>
                <a:cxn ang="T6">
                  <a:pos x="T0" y="T1"/>
                </a:cxn>
                <a:cxn ang="T7">
                  <a:pos x="T2" y="T3"/>
                </a:cxn>
                <a:cxn ang="T8">
                  <a:pos x="T4" y="T5"/>
                </a:cxn>
              </a:cxnLst>
              <a:rect l="T9" t="T10" r="T11" b="T12"/>
              <a:pathLst>
                <a:path w="74" h="186">
                  <a:moveTo>
                    <a:pt x="0" y="0"/>
                  </a:moveTo>
                  <a:lnTo>
                    <a:pt x="37" y="81"/>
                  </a:lnTo>
                  <a:lnTo>
                    <a:pt x="74" y="186"/>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94" name="Freeform 27"/>
            <p:cNvSpPr>
              <a:spLocks/>
            </p:cNvSpPr>
            <p:nvPr/>
          </p:nvSpPr>
          <p:spPr bwMode="auto">
            <a:xfrm>
              <a:off x="4465212" y="3319413"/>
              <a:ext cx="104775" cy="315913"/>
            </a:xfrm>
            <a:custGeom>
              <a:avLst/>
              <a:gdLst>
                <a:gd name="T0" fmla="*/ 0 w 74"/>
                <a:gd name="T1" fmla="*/ 0 h 232"/>
                <a:gd name="T2" fmla="*/ 2147483647 w 74"/>
                <a:gd name="T3" fmla="*/ 2147483647 h 232"/>
                <a:gd name="T4" fmla="*/ 2147483647 w 74"/>
                <a:gd name="T5" fmla="*/ 2147483647 h 232"/>
                <a:gd name="T6" fmla="*/ 0 60000 65536"/>
                <a:gd name="T7" fmla="*/ 0 60000 65536"/>
                <a:gd name="T8" fmla="*/ 0 60000 65536"/>
                <a:gd name="T9" fmla="*/ 0 w 74"/>
                <a:gd name="T10" fmla="*/ 0 h 232"/>
                <a:gd name="T11" fmla="*/ 74 w 74"/>
                <a:gd name="T12" fmla="*/ 232 h 232"/>
              </a:gdLst>
              <a:ahLst/>
              <a:cxnLst>
                <a:cxn ang="T6">
                  <a:pos x="T0" y="T1"/>
                </a:cxn>
                <a:cxn ang="T7">
                  <a:pos x="T2" y="T3"/>
                </a:cxn>
                <a:cxn ang="T8">
                  <a:pos x="T4" y="T5"/>
                </a:cxn>
              </a:cxnLst>
              <a:rect l="T9" t="T10" r="T11" b="T12"/>
              <a:pathLst>
                <a:path w="74" h="232">
                  <a:moveTo>
                    <a:pt x="0" y="0"/>
                  </a:moveTo>
                  <a:lnTo>
                    <a:pt x="37" y="116"/>
                  </a:lnTo>
                  <a:lnTo>
                    <a:pt x="74" y="232"/>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95" name="Freeform 28"/>
            <p:cNvSpPr>
              <a:spLocks/>
            </p:cNvSpPr>
            <p:nvPr/>
          </p:nvSpPr>
          <p:spPr bwMode="auto">
            <a:xfrm>
              <a:off x="4569987" y="3635326"/>
              <a:ext cx="88900" cy="363537"/>
            </a:xfrm>
            <a:custGeom>
              <a:avLst/>
              <a:gdLst>
                <a:gd name="T0" fmla="*/ 0 w 62"/>
                <a:gd name="T1" fmla="*/ 0 h 266"/>
                <a:gd name="T2" fmla="*/ 2147483647 w 62"/>
                <a:gd name="T3" fmla="*/ 2147483647 h 266"/>
                <a:gd name="T4" fmla="*/ 2147483647 w 62"/>
                <a:gd name="T5" fmla="*/ 2147483647 h 266"/>
                <a:gd name="T6" fmla="*/ 0 60000 65536"/>
                <a:gd name="T7" fmla="*/ 0 60000 65536"/>
                <a:gd name="T8" fmla="*/ 0 60000 65536"/>
                <a:gd name="T9" fmla="*/ 0 w 62"/>
                <a:gd name="T10" fmla="*/ 0 h 266"/>
                <a:gd name="T11" fmla="*/ 62 w 62"/>
                <a:gd name="T12" fmla="*/ 266 h 266"/>
              </a:gdLst>
              <a:ahLst/>
              <a:cxnLst>
                <a:cxn ang="T6">
                  <a:pos x="T0" y="T1"/>
                </a:cxn>
                <a:cxn ang="T7">
                  <a:pos x="T2" y="T3"/>
                </a:cxn>
                <a:cxn ang="T8">
                  <a:pos x="T4" y="T5"/>
                </a:cxn>
              </a:cxnLst>
              <a:rect l="T9" t="T10" r="T11" b="T12"/>
              <a:pathLst>
                <a:path w="62" h="266">
                  <a:moveTo>
                    <a:pt x="0" y="0"/>
                  </a:moveTo>
                  <a:lnTo>
                    <a:pt x="25" y="127"/>
                  </a:lnTo>
                  <a:lnTo>
                    <a:pt x="62" y="266"/>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96" name="Line 29"/>
            <p:cNvSpPr>
              <a:spLocks noChangeShapeType="1"/>
            </p:cNvSpPr>
            <p:nvPr/>
          </p:nvSpPr>
          <p:spPr bwMode="auto">
            <a:xfrm>
              <a:off x="4658887" y="3998863"/>
              <a:ext cx="104775" cy="365125"/>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7" name="Line 30"/>
            <p:cNvSpPr>
              <a:spLocks noChangeShapeType="1"/>
            </p:cNvSpPr>
            <p:nvPr/>
          </p:nvSpPr>
          <p:spPr bwMode="auto">
            <a:xfrm>
              <a:off x="4763662" y="4363988"/>
              <a:ext cx="106362" cy="349250"/>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8" name="Freeform 31"/>
            <p:cNvSpPr>
              <a:spLocks/>
            </p:cNvSpPr>
            <p:nvPr/>
          </p:nvSpPr>
          <p:spPr bwMode="auto">
            <a:xfrm>
              <a:off x="4881137" y="4713238"/>
              <a:ext cx="106362" cy="315913"/>
            </a:xfrm>
            <a:custGeom>
              <a:avLst/>
              <a:gdLst>
                <a:gd name="T0" fmla="*/ 0 w 75"/>
                <a:gd name="T1" fmla="*/ 0 h 232"/>
                <a:gd name="T2" fmla="*/ 2147483647 w 75"/>
                <a:gd name="T3" fmla="*/ 2147483647 h 232"/>
                <a:gd name="T4" fmla="*/ 2147483647 w 75"/>
                <a:gd name="T5" fmla="*/ 2147483647 h 232"/>
                <a:gd name="T6" fmla="*/ 0 60000 65536"/>
                <a:gd name="T7" fmla="*/ 0 60000 65536"/>
                <a:gd name="T8" fmla="*/ 0 60000 65536"/>
                <a:gd name="T9" fmla="*/ 0 w 75"/>
                <a:gd name="T10" fmla="*/ 0 h 232"/>
                <a:gd name="T11" fmla="*/ 75 w 75"/>
                <a:gd name="T12" fmla="*/ 232 h 232"/>
              </a:gdLst>
              <a:ahLst/>
              <a:cxnLst>
                <a:cxn ang="T6">
                  <a:pos x="T0" y="T1"/>
                </a:cxn>
                <a:cxn ang="T7">
                  <a:pos x="T2" y="T3"/>
                </a:cxn>
                <a:cxn ang="T8">
                  <a:pos x="T4" y="T5"/>
                </a:cxn>
              </a:cxnLst>
              <a:rect l="T9" t="T10" r="T11" b="T12"/>
              <a:pathLst>
                <a:path w="75" h="232">
                  <a:moveTo>
                    <a:pt x="0" y="0"/>
                  </a:moveTo>
                  <a:lnTo>
                    <a:pt x="37" y="116"/>
                  </a:lnTo>
                  <a:lnTo>
                    <a:pt x="75" y="232"/>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799" name="Freeform 32"/>
            <p:cNvSpPr>
              <a:spLocks/>
            </p:cNvSpPr>
            <p:nvPr/>
          </p:nvSpPr>
          <p:spPr bwMode="auto">
            <a:xfrm>
              <a:off x="5022424" y="5029151"/>
              <a:ext cx="104775" cy="269875"/>
            </a:xfrm>
            <a:custGeom>
              <a:avLst/>
              <a:gdLst>
                <a:gd name="T0" fmla="*/ 0 w 74"/>
                <a:gd name="T1" fmla="*/ 0 h 197"/>
                <a:gd name="T2" fmla="*/ 2147483647 w 74"/>
                <a:gd name="T3" fmla="*/ 2147483647 h 197"/>
                <a:gd name="T4" fmla="*/ 2147483647 w 74"/>
                <a:gd name="T5" fmla="*/ 2147483647 h 197"/>
                <a:gd name="T6" fmla="*/ 0 60000 65536"/>
                <a:gd name="T7" fmla="*/ 0 60000 65536"/>
                <a:gd name="T8" fmla="*/ 0 60000 65536"/>
                <a:gd name="T9" fmla="*/ 0 w 74"/>
                <a:gd name="T10" fmla="*/ 0 h 197"/>
                <a:gd name="T11" fmla="*/ 74 w 74"/>
                <a:gd name="T12" fmla="*/ 197 h 197"/>
              </a:gdLst>
              <a:ahLst/>
              <a:cxnLst>
                <a:cxn ang="T6">
                  <a:pos x="T0" y="T1"/>
                </a:cxn>
                <a:cxn ang="T7">
                  <a:pos x="T2" y="T3"/>
                </a:cxn>
                <a:cxn ang="T8">
                  <a:pos x="T4" y="T5"/>
                </a:cxn>
              </a:cxnLst>
              <a:rect l="T9" t="T10" r="T11" b="T12"/>
              <a:pathLst>
                <a:path w="74" h="197">
                  <a:moveTo>
                    <a:pt x="0" y="0"/>
                  </a:moveTo>
                  <a:lnTo>
                    <a:pt x="37" y="105"/>
                  </a:lnTo>
                  <a:lnTo>
                    <a:pt x="74" y="197"/>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800" name="Freeform 33"/>
            <p:cNvSpPr>
              <a:spLocks/>
            </p:cNvSpPr>
            <p:nvPr/>
          </p:nvSpPr>
          <p:spPr bwMode="auto">
            <a:xfrm>
              <a:off x="5184349" y="5265688"/>
              <a:ext cx="106363" cy="206375"/>
            </a:xfrm>
            <a:custGeom>
              <a:avLst/>
              <a:gdLst>
                <a:gd name="T0" fmla="*/ 0 w 74"/>
                <a:gd name="T1" fmla="*/ 0 h 151"/>
                <a:gd name="T2" fmla="*/ 2147483647 w 74"/>
                <a:gd name="T3" fmla="*/ 2147483647 h 151"/>
                <a:gd name="T4" fmla="*/ 2147483647 w 74"/>
                <a:gd name="T5" fmla="*/ 2147483647 h 151"/>
                <a:gd name="T6" fmla="*/ 0 60000 65536"/>
                <a:gd name="T7" fmla="*/ 0 60000 65536"/>
                <a:gd name="T8" fmla="*/ 0 60000 65536"/>
                <a:gd name="T9" fmla="*/ 0 w 74"/>
                <a:gd name="T10" fmla="*/ 0 h 151"/>
                <a:gd name="T11" fmla="*/ 74 w 74"/>
                <a:gd name="T12" fmla="*/ 151 h 151"/>
              </a:gdLst>
              <a:ahLst/>
              <a:cxnLst>
                <a:cxn ang="T6">
                  <a:pos x="T0" y="T1"/>
                </a:cxn>
                <a:cxn ang="T7">
                  <a:pos x="T2" y="T3"/>
                </a:cxn>
                <a:cxn ang="T8">
                  <a:pos x="T4" y="T5"/>
                </a:cxn>
              </a:cxnLst>
              <a:rect l="T9" t="T10" r="T11" b="T12"/>
              <a:pathLst>
                <a:path w="74" h="151">
                  <a:moveTo>
                    <a:pt x="0" y="0"/>
                  </a:moveTo>
                  <a:lnTo>
                    <a:pt x="37" y="82"/>
                  </a:lnTo>
                  <a:lnTo>
                    <a:pt x="74" y="151"/>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801" name="Freeform 34"/>
            <p:cNvSpPr>
              <a:spLocks/>
            </p:cNvSpPr>
            <p:nvPr/>
          </p:nvSpPr>
          <p:spPr bwMode="auto">
            <a:xfrm>
              <a:off x="5370087" y="5472063"/>
              <a:ext cx="88900" cy="176213"/>
            </a:xfrm>
            <a:custGeom>
              <a:avLst/>
              <a:gdLst>
                <a:gd name="T0" fmla="*/ 0 w 62"/>
                <a:gd name="T1" fmla="*/ 0 h 128"/>
                <a:gd name="T2" fmla="*/ 2147483647 w 62"/>
                <a:gd name="T3" fmla="*/ 2147483647 h 128"/>
                <a:gd name="T4" fmla="*/ 2147483647 w 62"/>
                <a:gd name="T5" fmla="*/ 2147483647 h 128"/>
                <a:gd name="T6" fmla="*/ 0 60000 65536"/>
                <a:gd name="T7" fmla="*/ 0 60000 65536"/>
                <a:gd name="T8" fmla="*/ 0 60000 65536"/>
                <a:gd name="T9" fmla="*/ 0 w 62"/>
                <a:gd name="T10" fmla="*/ 0 h 128"/>
                <a:gd name="T11" fmla="*/ 62 w 62"/>
                <a:gd name="T12" fmla="*/ 128 h 128"/>
              </a:gdLst>
              <a:ahLst/>
              <a:cxnLst>
                <a:cxn ang="T6">
                  <a:pos x="T0" y="T1"/>
                </a:cxn>
                <a:cxn ang="T7">
                  <a:pos x="T2" y="T3"/>
                </a:cxn>
                <a:cxn ang="T8">
                  <a:pos x="T4" y="T5"/>
                </a:cxn>
              </a:cxnLst>
              <a:rect l="T9" t="T10" r="T11" b="T12"/>
              <a:pathLst>
                <a:path w="62" h="128">
                  <a:moveTo>
                    <a:pt x="0" y="0"/>
                  </a:moveTo>
                  <a:lnTo>
                    <a:pt x="24" y="70"/>
                  </a:lnTo>
                  <a:lnTo>
                    <a:pt x="62" y="128"/>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802" name="Freeform 35"/>
            <p:cNvSpPr>
              <a:spLocks/>
            </p:cNvSpPr>
            <p:nvPr/>
          </p:nvSpPr>
          <p:spPr bwMode="auto">
            <a:xfrm>
              <a:off x="5549474" y="5648276"/>
              <a:ext cx="106363" cy="109537"/>
            </a:xfrm>
            <a:custGeom>
              <a:avLst/>
              <a:gdLst>
                <a:gd name="T0" fmla="*/ 0 w 74"/>
                <a:gd name="T1" fmla="*/ 0 h 81"/>
                <a:gd name="T2" fmla="*/ 2147483647 w 74"/>
                <a:gd name="T3" fmla="*/ 2147483647 h 81"/>
                <a:gd name="T4" fmla="*/ 2147483647 w 74"/>
                <a:gd name="T5" fmla="*/ 2147483647 h 81"/>
                <a:gd name="T6" fmla="*/ 0 60000 65536"/>
                <a:gd name="T7" fmla="*/ 0 60000 65536"/>
                <a:gd name="T8" fmla="*/ 0 60000 65536"/>
                <a:gd name="T9" fmla="*/ 0 w 74"/>
                <a:gd name="T10" fmla="*/ 0 h 81"/>
                <a:gd name="T11" fmla="*/ 74 w 74"/>
                <a:gd name="T12" fmla="*/ 81 h 81"/>
              </a:gdLst>
              <a:ahLst/>
              <a:cxnLst>
                <a:cxn ang="T6">
                  <a:pos x="T0" y="T1"/>
                </a:cxn>
                <a:cxn ang="T7">
                  <a:pos x="T2" y="T3"/>
                </a:cxn>
                <a:cxn ang="T8">
                  <a:pos x="T4" y="T5"/>
                </a:cxn>
              </a:cxnLst>
              <a:rect l="T9" t="T10" r="T11" b="T12"/>
              <a:pathLst>
                <a:path w="74" h="81">
                  <a:moveTo>
                    <a:pt x="0" y="0"/>
                  </a:moveTo>
                  <a:lnTo>
                    <a:pt x="37" y="46"/>
                  </a:lnTo>
                  <a:lnTo>
                    <a:pt x="74" y="81"/>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803" name="Freeform 36"/>
            <p:cNvSpPr>
              <a:spLocks/>
            </p:cNvSpPr>
            <p:nvPr/>
          </p:nvSpPr>
          <p:spPr bwMode="auto">
            <a:xfrm>
              <a:off x="5700287" y="5726063"/>
              <a:ext cx="106362" cy="95250"/>
            </a:xfrm>
            <a:custGeom>
              <a:avLst/>
              <a:gdLst>
                <a:gd name="T0" fmla="*/ 0 w 74"/>
                <a:gd name="T1" fmla="*/ 0 h 70"/>
                <a:gd name="T2" fmla="*/ 2147483647 w 74"/>
                <a:gd name="T3" fmla="*/ 2147483647 h 70"/>
                <a:gd name="T4" fmla="*/ 2147483647 w 74"/>
                <a:gd name="T5" fmla="*/ 2147483647 h 70"/>
                <a:gd name="T6" fmla="*/ 0 60000 65536"/>
                <a:gd name="T7" fmla="*/ 0 60000 65536"/>
                <a:gd name="T8" fmla="*/ 0 60000 65536"/>
                <a:gd name="T9" fmla="*/ 0 w 74"/>
                <a:gd name="T10" fmla="*/ 0 h 70"/>
                <a:gd name="T11" fmla="*/ 74 w 74"/>
                <a:gd name="T12" fmla="*/ 70 h 70"/>
              </a:gdLst>
              <a:ahLst/>
              <a:cxnLst>
                <a:cxn ang="T6">
                  <a:pos x="T0" y="T1"/>
                </a:cxn>
                <a:cxn ang="T7">
                  <a:pos x="T2" y="T3"/>
                </a:cxn>
                <a:cxn ang="T8">
                  <a:pos x="T4" y="T5"/>
                </a:cxn>
              </a:cxnLst>
              <a:rect l="T9" t="T10" r="T11" b="T12"/>
              <a:pathLst>
                <a:path w="74" h="70">
                  <a:moveTo>
                    <a:pt x="0" y="0"/>
                  </a:moveTo>
                  <a:lnTo>
                    <a:pt x="37" y="35"/>
                  </a:lnTo>
                  <a:lnTo>
                    <a:pt x="74" y="70"/>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804" name="Freeform 37"/>
            <p:cNvSpPr>
              <a:spLocks/>
            </p:cNvSpPr>
            <p:nvPr/>
          </p:nvSpPr>
          <p:spPr bwMode="auto">
            <a:xfrm>
              <a:off x="5771724" y="5799088"/>
              <a:ext cx="106363" cy="46038"/>
            </a:xfrm>
            <a:custGeom>
              <a:avLst/>
              <a:gdLst>
                <a:gd name="T0" fmla="*/ 0 w 74"/>
                <a:gd name="T1" fmla="*/ 0 h 34"/>
                <a:gd name="T2" fmla="*/ 2147483647 w 74"/>
                <a:gd name="T3" fmla="*/ 2147483647 h 34"/>
                <a:gd name="T4" fmla="*/ 2147483647 w 74"/>
                <a:gd name="T5" fmla="*/ 2147483647 h 34"/>
                <a:gd name="T6" fmla="*/ 0 60000 65536"/>
                <a:gd name="T7" fmla="*/ 0 60000 65536"/>
                <a:gd name="T8" fmla="*/ 0 60000 65536"/>
                <a:gd name="T9" fmla="*/ 0 w 74"/>
                <a:gd name="T10" fmla="*/ 0 h 34"/>
                <a:gd name="T11" fmla="*/ 74 w 74"/>
                <a:gd name="T12" fmla="*/ 34 h 34"/>
              </a:gdLst>
              <a:ahLst/>
              <a:cxnLst>
                <a:cxn ang="T6">
                  <a:pos x="T0" y="T1"/>
                </a:cxn>
                <a:cxn ang="T7">
                  <a:pos x="T2" y="T3"/>
                </a:cxn>
                <a:cxn ang="T8">
                  <a:pos x="T4" y="T5"/>
                </a:cxn>
              </a:cxnLst>
              <a:rect l="T9" t="T10" r="T11" b="T12"/>
              <a:pathLst>
                <a:path w="74" h="34">
                  <a:moveTo>
                    <a:pt x="0" y="0"/>
                  </a:moveTo>
                  <a:lnTo>
                    <a:pt x="37" y="23"/>
                  </a:lnTo>
                  <a:lnTo>
                    <a:pt x="74" y="34"/>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805" name="Freeform 38"/>
            <p:cNvSpPr>
              <a:spLocks/>
            </p:cNvSpPr>
            <p:nvPr/>
          </p:nvSpPr>
          <p:spPr bwMode="auto">
            <a:xfrm>
              <a:off x="5878087" y="5867351"/>
              <a:ext cx="104775" cy="47625"/>
            </a:xfrm>
            <a:custGeom>
              <a:avLst/>
              <a:gdLst>
                <a:gd name="T0" fmla="*/ 0 w 74"/>
                <a:gd name="T1" fmla="*/ 0 h 35"/>
                <a:gd name="T2" fmla="*/ 2147483647 w 74"/>
                <a:gd name="T3" fmla="*/ 2147483647 h 35"/>
                <a:gd name="T4" fmla="*/ 2147483647 w 74"/>
                <a:gd name="T5" fmla="*/ 2147483647 h 35"/>
                <a:gd name="T6" fmla="*/ 0 60000 65536"/>
                <a:gd name="T7" fmla="*/ 0 60000 65536"/>
                <a:gd name="T8" fmla="*/ 0 60000 65536"/>
                <a:gd name="T9" fmla="*/ 0 w 74"/>
                <a:gd name="T10" fmla="*/ 0 h 35"/>
                <a:gd name="T11" fmla="*/ 74 w 74"/>
                <a:gd name="T12" fmla="*/ 35 h 35"/>
              </a:gdLst>
              <a:ahLst/>
              <a:cxnLst>
                <a:cxn ang="T6">
                  <a:pos x="T0" y="T1"/>
                </a:cxn>
                <a:cxn ang="T7">
                  <a:pos x="T2" y="T3"/>
                </a:cxn>
                <a:cxn ang="T8">
                  <a:pos x="T4" y="T5"/>
                </a:cxn>
              </a:cxnLst>
              <a:rect l="T9" t="T10" r="T11" b="T12"/>
              <a:pathLst>
                <a:path w="74" h="35">
                  <a:moveTo>
                    <a:pt x="0" y="0"/>
                  </a:moveTo>
                  <a:lnTo>
                    <a:pt x="37" y="24"/>
                  </a:lnTo>
                  <a:lnTo>
                    <a:pt x="74" y="35"/>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806" name="Freeform 39"/>
            <p:cNvSpPr>
              <a:spLocks/>
            </p:cNvSpPr>
            <p:nvPr/>
          </p:nvSpPr>
          <p:spPr bwMode="auto">
            <a:xfrm>
              <a:off x="5982862" y="5883226"/>
              <a:ext cx="106362" cy="15875"/>
            </a:xfrm>
            <a:custGeom>
              <a:avLst/>
              <a:gdLst>
                <a:gd name="T0" fmla="*/ 0 w 74"/>
                <a:gd name="T1" fmla="*/ 0 h 12"/>
                <a:gd name="T2" fmla="*/ 2147483647 w 74"/>
                <a:gd name="T3" fmla="*/ 2147483647 h 12"/>
                <a:gd name="T4" fmla="*/ 2147483647 w 74"/>
                <a:gd name="T5" fmla="*/ 2147483647 h 12"/>
                <a:gd name="T6" fmla="*/ 0 60000 65536"/>
                <a:gd name="T7" fmla="*/ 0 60000 65536"/>
                <a:gd name="T8" fmla="*/ 0 60000 65536"/>
                <a:gd name="T9" fmla="*/ 0 w 74"/>
                <a:gd name="T10" fmla="*/ 0 h 12"/>
                <a:gd name="T11" fmla="*/ 74 w 74"/>
                <a:gd name="T12" fmla="*/ 12 h 12"/>
              </a:gdLst>
              <a:ahLst/>
              <a:cxnLst>
                <a:cxn ang="T6">
                  <a:pos x="T0" y="T1"/>
                </a:cxn>
                <a:cxn ang="T7">
                  <a:pos x="T2" y="T3"/>
                </a:cxn>
                <a:cxn ang="T8">
                  <a:pos x="T4" y="T5"/>
                </a:cxn>
              </a:cxnLst>
              <a:rect l="T9" t="T10" r="T11" b="T12"/>
              <a:pathLst>
                <a:path w="74" h="12">
                  <a:moveTo>
                    <a:pt x="0" y="0"/>
                  </a:moveTo>
                  <a:lnTo>
                    <a:pt x="37" y="12"/>
                  </a:lnTo>
                  <a:lnTo>
                    <a:pt x="74" y="12"/>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807" name="Line 40"/>
            <p:cNvSpPr>
              <a:spLocks noChangeShapeType="1"/>
            </p:cNvSpPr>
            <p:nvPr/>
          </p:nvSpPr>
          <p:spPr bwMode="auto">
            <a:xfrm>
              <a:off x="6089224" y="5910213"/>
              <a:ext cx="87313" cy="14288"/>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8" name="Line 41"/>
            <p:cNvSpPr>
              <a:spLocks noChangeShapeType="1"/>
            </p:cNvSpPr>
            <p:nvPr/>
          </p:nvSpPr>
          <p:spPr bwMode="auto">
            <a:xfrm>
              <a:off x="6176537" y="5935613"/>
              <a:ext cx="106362" cy="1588"/>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9" name="Freeform 42"/>
            <p:cNvSpPr>
              <a:spLocks/>
            </p:cNvSpPr>
            <p:nvPr/>
          </p:nvSpPr>
          <p:spPr bwMode="auto">
            <a:xfrm>
              <a:off x="6282899" y="5935613"/>
              <a:ext cx="104775" cy="17463"/>
            </a:xfrm>
            <a:custGeom>
              <a:avLst/>
              <a:gdLst>
                <a:gd name="T0" fmla="*/ 0 w 74"/>
                <a:gd name="T1" fmla="*/ 0 h 12"/>
                <a:gd name="T2" fmla="*/ 2147483647 w 74"/>
                <a:gd name="T3" fmla="*/ 0 h 12"/>
                <a:gd name="T4" fmla="*/ 2147483647 w 74"/>
                <a:gd name="T5" fmla="*/ 2147483647 h 12"/>
                <a:gd name="T6" fmla="*/ 0 60000 65536"/>
                <a:gd name="T7" fmla="*/ 0 60000 65536"/>
                <a:gd name="T8" fmla="*/ 0 60000 65536"/>
                <a:gd name="T9" fmla="*/ 0 w 74"/>
                <a:gd name="T10" fmla="*/ 0 h 12"/>
                <a:gd name="T11" fmla="*/ 74 w 74"/>
                <a:gd name="T12" fmla="*/ 12 h 12"/>
              </a:gdLst>
              <a:ahLst/>
              <a:cxnLst>
                <a:cxn ang="T6">
                  <a:pos x="T0" y="T1"/>
                </a:cxn>
                <a:cxn ang="T7">
                  <a:pos x="T2" y="T3"/>
                </a:cxn>
                <a:cxn ang="T8">
                  <a:pos x="T4" y="T5"/>
                </a:cxn>
              </a:cxnLst>
              <a:rect l="T9" t="T10" r="T11" b="T12"/>
              <a:pathLst>
                <a:path w="74" h="12">
                  <a:moveTo>
                    <a:pt x="0" y="0"/>
                  </a:moveTo>
                  <a:lnTo>
                    <a:pt x="37" y="0"/>
                  </a:lnTo>
                  <a:lnTo>
                    <a:pt x="74" y="12"/>
                  </a:lnTo>
                </a:path>
              </a:pathLst>
            </a:custGeom>
            <a:solidFill>
              <a:schemeClr val="tx2">
                <a:lumMod val="75000"/>
              </a:schemeClr>
            </a:solidFill>
            <a:ln w="58738">
              <a:solidFill>
                <a:schemeClr val="accent2">
                  <a:lumMod val="50000"/>
                </a:schemeClr>
              </a:solidFill>
              <a:prstDash val="solid"/>
              <a:round/>
              <a:headEnd/>
              <a:tailEnd/>
            </a:ln>
          </p:spPr>
          <p:txBody>
            <a:bodyPr/>
            <a:lstStyle/>
            <a:p>
              <a:endParaRPr lang="en-US"/>
            </a:p>
          </p:txBody>
        </p:sp>
        <p:sp>
          <p:nvSpPr>
            <p:cNvPr id="32810" name="Line 43"/>
            <p:cNvSpPr>
              <a:spLocks noChangeShapeType="1"/>
            </p:cNvSpPr>
            <p:nvPr/>
          </p:nvSpPr>
          <p:spPr bwMode="auto">
            <a:xfrm>
              <a:off x="6387674" y="5962601"/>
              <a:ext cx="106363" cy="1587"/>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1" name="Line 44"/>
            <p:cNvSpPr>
              <a:spLocks noChangeShapeType="1"/>
            </p:cNvSpPr>
            <p:nvPr/>
          </p:nvSpPr>
          <p:spPr bwMode="auto">
            <a:xfrm>
              <a:off x="6494037" y="5962601"/>
              <a:ext cx="104775" cy="1587"/>
            </a:xfrm>
            <a:prstGeom prst="line">
              <a:avLst/>
            </a:prstGeom>
            <a:noFill/>
            <a:ln w="58738">
              <a:solidFill>
                <a:schemeClr val="accent2">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2" name="Freeform 45"/>
            <p:cNvSpPr>
              <a:spLocks/>
            </p:cNvSpPr>
            <p:nvPr/>
          </p:nvSpPr>
          <p:spPr bwMode="auto">
            <a:xfrm>
              <a:off x="2122062" y="5965776"/>
              <a:ext cx="141287" cy="125412"/>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50" y="0"/>
                  </a:moveTo>
                  <a:lnTo>
                    <a:pt x="99" y="46"/>
                  </a:lnTo>
                  <a:lnTo>
                    <a:pt x="50" y="92"/>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13" name="Freeform 46"/>
            <p:cNvSpPr>
              <a:spLocks/>
            </p:cNvSpPr>
            <p:nvPr/>
          </p:nvSpPr>
          <p:spPr bwMode="auto">
            <a:xfrm>
              <a:off x="2228424" y="5949901"/>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14" name="Freeform 47"/>
            <p:cNvSpPr>
              <a:spLocks/>
            </p:cNvSpPr>
            <p:nvPr/>
          </p:nvSpPr>
          <p:spPr bwMode="auto">
            <a:xfrm>
              <a:off x="2333199" y="5949901"/>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15" name="Freeform 48"/>
            <p:cNvSpPr>
              <a:spLocks/>
            </p:cNvSpPr>
            <p:nvPr/>
          </p:nvSpPr>
          <p:spPr bwMode="auto">
            <a:xfrm>
              <a:off x="2441149" y="5932438"/>
              <a:ext cx="139700" cy="128588"/>
            </a:xfrm>
            <a:custGeom>
              <a:avLst/>
              <a:gdLst>
                <a:gd name="T0" fmla="*/ 2147483647 w 98"/>
                <a:gd name="T1" fmla="*/ 0 h 93"/>
                <a:gd name="T2" fmla="*/ 2147483647 w 98"/>
                <a:gd name="T3" fmla="*/ 2147483647 h 93"/>
                <a:gd name="T4" fmla="*/ 2147483647 w 98"/>
                <a:gd name="T5" fmla="*/ 2147483647 h 93"/>
                <a:gd name="T6" fmla="*/ 0 w 98"/>
                <a:gd name="T7" fmla="*/ 2147483647 h 93"/>
                <a:gd name="T8" fmla="*/ 2147483647 w 98"/>
                <a:gd name="T9" fmla="*/ 0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49" y="0"/>
                  </a:moveTo>
                  <a:lnTo>
                    <a:pt x="98" y="47"/>
                  </a:lnTo>
                  <a:lnTo>
                    <a:pt x="49" y="93"/>
                  </a:lnTo>
                  <a:lnTo>
                    <a:pt x="0" y="47"/>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16" name="Freeform 49"/>
            <p:cNvSpPr>
              <a:spLocks/>
            </p:cNvSpPr>
            <p:nvPr/>
          </p:nvSpPr>
          <p:spPr bwMode="auto">
            <a:xfrm>
              <a:off x="2545924" y="5918151"/>
              <a:ext cx="139700" cy="127000"/>
            </a:xfrm>
            <a:custGeom>
              <a:avLst/>
              <a:gdLst>
                <a:gd name="T0" fmla="*/ 2147483647 w 98"/>
                <a:gd name="T1" fmla="*/ 0 h 93"/>
                <a:gd name="T2" fmla="*/ 2147483647 w 98"/>
                <a:gd name="T3" fmla="*/ 2147483647 h 93"/>
                <a:gd name="T4" fmla="*/ 2147483647 w 98"/>
                <a:gd name="T5" fmla="*/ 2147483647 h 93"/>
                <a:gd name="T6" fmla="*/ 0 w 98"/>
                <a:gd name="T7" fmla="*/ 2147483647 h 93"/>
                <a:gd name="T8" fmla="*/ 2147483647 w 98"/>
                <a:gd name="T9" fmla="*/ 0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49" y="0"/>
                  </a:moveTo>
                  <a:lnTo>
                    <a:pt x="98"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17" name="Freeform 50"/>
            <p:cNvSpPr>
              <a:spLocks/>
            </p:cNvSpPr>
            <p:nvPr/>
          </p:nvSpPr>
          <p:spPr bwMode="auto">
            <a:xfrm>
              <a:off x="2633237" y="5870526"/>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18" name="Freeform 51"/>
            <p:cNvSpPr>
              <a:spLocks/>
            </p:cNvSpPr>
            <p:nvPr/>
          </p:nvSpPr>
          <p:spPr bwMode="auto">
            <a:xfrm>
              <a:off x="2739599" y="5822901"/>
              <a:ext cx="139700" cy="127000"/>
            </a:xfrm>
            <a:custGeom>
              <a:avLst/>
              <a:gdLst>
                <a:gd name="T0" fmla="*/ 2147483647 w 98"/>
                <a:gd name="T1" fmla="*/ 0 h 93"/>
                <a:gd name="T2" fmla="*/ 2147483647 w 98"/>
                <a:gd name="T3" fmla="*/ 2147483647 h 93"/>
                <a:gd name="T4" fmla="*/ 2147483647 w 98"/>
                <a:gd name="T5" fmla="*/ 2147483647 h 93"/>
                <a:gd name="T6" fmla="*/ 0 w 98"/>
                <a:gd name="T7" fmla="*/ 2147483647 h 93"/>
                <a:gd name="T8" fmla="*/ 2147483647 w 98"/>
                <a:gd name="T9" fmla="*/ 0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49" y="0"/>
                  </a:moveTo>
                  <a:lnTo>
                    <a:pt x="98" y="47"/>
                  </a:lnTo>
                  <a:lnTo>
                    <a:pt x="49" y="93"/>
                  </a:lnTo>
                  <a:lnTo>
                    <a:pt x="0" y="47"/>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19" name="Freeform 52"/>
            <p:cNvSpPr>
              <a:spLocks/>
            </p:cNvSpPr>
            <p:nvPr/>
          </p:nvSpPr>
          <p:spPr bwMode="auto">
            <a:xfrm>
              <a:off x="2845962" y="5727651"/>
              <a:ext cx="141287" cy="127000"/>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49" y="0"/>
                  </a:moveTo>
                  <a:lnTo>
                    <a:pt x="99" y="46"/>
                  </a:lnTo>
                  <a:lnTo>
                    <a:pt x="49" y="92"/>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20" name="Freeform 53"/>
            <p:cNvSpPr>
              <a:spLocks/>
            </p:cNvSpPr>
            <p:nvPr/>
          </p:nvSpPr>
          <p:spPr bwMode="auto">
            <a:xfrm>
              <a:off x="2950737" y="5616526"/>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7"/>
                  </a:lnTo>
                  <a:lnTo>
                    <a:pt x="49" y="93"/>
                  </a:lnTo>
                  <a:lnTo>
                    <a:pt x="0" y="47"/>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21" name="Freeform 54"/>
            <p:cNvSpPr>
              <a:spLocks/>
            </p:cNvSpPr>
            <p:nvPr/>
          </p:nvSpPr>
          <p:spPr bwMode="auto">
            <a:xfrm>
              <a:off x="3057099" y="5441901"/>
              <a:ext cx="141288" cy="128587"/>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22" name="Freeform 55"/>
            <p:cNvSpPr>
              <a:spLocks/>
            </p:cNvSpPr>
            <p:nvPr/>
          </p:nvSpPr>
          <p:spPr bwMode="auto">
            <a:xfrm>
              <a:off x="3161874" y="5235526"/>
              <a:ext cx="141288" cy="128587"/>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23" name="Freeform 56"/>
            <p:cNvSpPr>
              <a:spLocks/>
            </p:cNvSpPr>
            <p:nvPr/>
          </p:nvSpPr>
          <p:spPr bwMode="auto">
            <a:xfrm>
              <a:off x="3250774" y="4967238"/>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24" name="Freeform 57"/>
            <p:cNvSpPr>
              <a:spLocks/>
            </p:cNvSpPr>
            <p:nvPr/>
          </p:nvSpPr>
          <p:spPr bwMode="auto">
            <a:xfrm>
              <a:off x="3355549" y="4649738"/>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25" name="Freeform 58"/>
            <p:cNvSpPr>
              <a:spLocks/>
            </p:cNvSpPr>
            <p:nvPr/>
          </p:nvSpPr>
          <p:spPr bwMode="auto">
            <a:xfrm>
              <a:off x="3461912" y="4302076"/>
              <a:ext cx="141287" cy="125412"/>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49" y="0"/>
                  </a:moveTo>
                  <a:lnTo>
                    <a:pt x="99" y="46"/>
                  </a:lnTo>
                  <a:lnTo>
                    <a:pt x="49" y="92"/>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26" name="Freeform 59"/>
            <p:cNvSpPr>
              <a:spLocks/>
            </p:cNvSpPr>
            <p:nvPr/>
          </p:nvSpPr>
          <p:spPr bwMode="auto">
            <a:xfrm>
              <a:off x="3566687" y="3936951"/>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27" name="Freeform 60"/>
            <p:cNvSpPr>
              <a:spLocks/>
            </p:cNvSpPr>
            <p:nvPr/>
          </p:nvSpPr>
          <p:spPr bwMode="auto">
            <a:xfrm>
              <a:off x="3673049" y="3571826"/>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7"/>
                  </a:lnTo>
                  <a:lnTo>
                    <a:pt x="50" y="93"/>
                  </a:lnTo>
                  <a:lnTo>
                    <a:pt x="0" y="47"/>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28" name="Freeform 61"/>
            <p:cNvSpPr>
              <a:spLocks/>
            </p:cNvSpPr>
            <p:nvPr/>
          </p:nvSpPr>
          <p:spPr bwMode="auto">
            <a:xfrm>
              <a:off x="3777824" y="3254326"/>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7"/>
                  </a:lnTo>
                  <a:lnTo>
                    <a:pt x="50" y="93"/>
                  </a:lnTo>
                  <a:lnTo>
                    <a:pt x="0" y="47"/>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29" name="Freeform 62"/>
            <p:cNvSpPr>
              <a:spLocks/>
            </p:cNvSpPr>
            <p:nvPr/>
          </p:nvSpPr>
          <p:spPr bwMode="auto">
            <a:xfrm>
              <a:off x="3866724" y="3001913"/>
              <a:ext cx="141288" cy="125413"/>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50" y="0"/>
                  </a:moveTo>
                  <a:lnTo>
                    <a:pt x="99" y="46"/>
                  </a:lnTo>
                  <a:lnTo>
                    <a:pt x="50" y="92"/>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30" name="Freeform 63"/>
            <p:cNvSpPr>
              <a:spLocks/>
            </p:cNvSpPr>
            <p:nvPr/>
          </p:nvSpPr>
          <p:spPr bwMode="auto">
            <a:xfrm>
              <a:off x="3971499" y="2827288"/>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31" name="Freeform 64"/>
            <p:cNvSpPr>
              <a:spLocks/>
            </p:cNvSpPr>
            <p:nvPr/>
          </p:nvSpPr>
          <p:spPr bwMode="auto">
            <a:xfrm>
              <a:off x="4077862" y="2779663"/>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7"/>
                  </a:lnTo>
                  <a:lnTo>
                    <a:pt x="50" y="93"/>
                  </a:lnTo>
                  <a:lnTo>
                    <a:pt x="0" y="47"/>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32" name="Freeform 65"/>
            <p:cNvSpPr>
              <a:spLocks/>
            </p:cNvSpPr>
            <p:nvPr/>
          </p:nvSpPr>
          <p:spPr bwMode="auto">
            <a:xfrm>
              <a:off x="4184224" y="2827288"/>
              <a:ext cx="139700" cy="127000"/>
            </a:xfrm>
            <a:custGeom>
              <a:avLst/>
              <a:gdLst>
                <a:gd name="T0" fmla="*/ 2147483647 w 98"/>
                <a:gd name="T1" fmla="*/ 0 h 93"/>
                <a:gd name="T2" fmla="*/ 2147483647 w 98"/>
                <a:gd name="T3" fmla="*/ 2147483647 h 93"/>
                <a:gd name="T4" fmla="*/ 2147483647 w 98"/>
                <a:gd name="T5" fmla="*/ 2147483647 h 93"/>
                <a:gd name="T6" fmla="*/ 0 w 98"/>
                <a:gd name="T7" fmla="*/ 2147483647 h 93"/>
                <a:gd name="T8" fmla="*/ 2147483647 w 98"/>
                <a:gd name="T9" fmla="*/ 0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49" y="0"/>
                  </a:moveTo>
                  <a:lnTo>
                    <a:pt x="98"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33" name="Freeform 66"/>
            <p:cNvSpPr>
              <a:spLocks/>
            </p:cNvSpPr>
            <p:nvPr/>
          </p:nvSpPr>
          <p:spPr bwMode="auto">
            <a:xfrm>
              <a:off x="4288999" y="3001913"/>
              <a:ext cx="141288" cy="125413"/>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49" y="0"/>
                  </a:moveTo>
                  <a:lnTo>
                    <a:pt x="99" y="46"/>
                  </a:lnTo>
                  <a:lnTo>
                    <a:pt x="49" y="92"/>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34" name="Freeform 67"/>
            <p:cNvSpPr>
              <a:spLocks/>
            </p:cNvSpPr>
            <p:nvPr/>
          </p:nvSpPr>
          <p:spPr bwMode="auto">
            <a:xfrm>
              <a:off x="4395362" y="3254326"/>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7"/>
                  </a:lnTo>
                  <a:lnTo>
                    <a:pt x="49" y="93"/>
                  </a:lnTo>
                  <a:lnTo>
                    <a:pt x="0" y="47"/>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35" name="Freeform 68"/>
            <p:cNvSpPr>
              <a:spLocks/>
            </p:cNvSpPr>
            <p:nvPr/>
          </p:nvSpPr>
          <p:spPr bwMode="auto">
            <a:xfrm>
              <a:off x="4506559" y="3577599"/>
              <a:ext cx="128443" cy="115455"/>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7"/>
                  </a:lnTo>
                  <a:lnTo>
                    <a:pt x="49" y="93"/>
                  </a:lnTo>
                  <a:lnTo>
                    <a:pt x="0" y="47"/>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36" name="Freeform 69"/>
            <p:cNvSpPr>
              <a:spLocks/>
            </p:cNvSpPr>
            <p:nvPr/>
          </p:nvSpPr>
          <p:spPr bwMode="auto">
            <a:xfrm>
              <a:off x="4589037" y="3936951"/>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37" name="Freeform 70"/>
            <p:cNvSpPr>
              <a:spLocks/>
            </p:cNvSpPr>
            <p:nvPr/>
          </p:nvSpPr>
          <p:spPr bwMode="auto">
            <a:xfrm>
              <a:off x="4693812" y="4302076"/>
              <a:ext cx="141287" cy="125412"/>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49" y="0"/>
                  </a:moveTo>
                  <a:lnTo>
                    <a:pt x="99" y="46"/>
                  </a:lnTo>
                  <a:lnTo>
                    <a:pt x="49" y="92"/>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38" name="Freeform 71"/>
            <p:cNvSpPr>
              <a:spLocks/>
            </p:cNvSpPr>
            <p:nvPr/>
          </p:nvSpPr>
          <p:spPr bwMode="auto">
            <a:xfrm>
              <a:off x="4800174" y="4649738"/>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39" name="Freeform 72"/>
            <p:cNvSpPr>
              <a:spLocks/>
            </p:cNvSpPr>
            <p:nvPr/>
          </p:nvSpPr>
          <p:spPr bwMode="auto">
            <a:xfrm>
              <a:off x="4928762" y="4967238"/>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40" name="Freeform 73"/>
            <p:cNvSpPr>
              <a:spLocks/>
            </p:cNvSpPr>
            <p:nvPr/>
          </p:nvSpPr>
          <p:spPr bwMode="auto">
            <a:xfrm>
              <a:off x="5079574" y="5214888"/>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41" name="Freeform 74"/>
            <p:cNvSpPr>
              <a:spLocks/>
            </p:cNvSpPr>
            <p:nvPr/>
          </p:nvSpPr>
          <p:spPr bwMode="auto">
            <a:xfrm>
              <a:off x="5241499" y="5410151"/>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42" name="Freeform 75"/>
            <p:cNvSpPr>
              <a:spLocks/>
            </p:cNvSpPr>
            <p:nvPr/>
          </p:nvSpPr>
          <p:spPr bwMode="auto">
            <a:xfrm>
              <a:off x="5387549" y="5583188"/>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7"/>
                  </a:lnTo>
                  <a:lnTo>
                    <a:pt x="50" y="93"/>
                  </a:lnTo>
                  <a:lnTo>
                    <a:pt x="0" y="47"/>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43" name="Freeform 76"/>
            <p:cNvSpPr>
              <a:spLocks/>
            </p:cNvSpPr>
            <p:nvPr/>
          </p:nvSpPr>
          <p:spPr bwMode="auto">
            <a:xfrm>
              <a:off x="5606624" y="5695901"/>
              <a:ext cx="141288" cy="125412"/>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50" y="0"/>
                  </a:moveTo>
                  <a:lnTo>
                    <a:pt x="99" y="46"/>
                  </a:lnTo>
                  <a:lnTo>
                    <a:pt x="50" y="92"/>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44" name="Freeform 77"/>
            <p:cNvSpPr>
              <a:spLocks/>
            </p:cNvSpPr>
            <p:nvPr/>
          </p:nvSpPr>
          <p:spPr bwMode="auto">
            <a:xfrm>
              <a:off x="5735212" y="5767338"/>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7"/>
                  </a:lnTo>
                  <a:lnTo>
                    <a:pt x="50" y="93"/>
                  </a:lnTo>
                  <a:lnTo>
                    <a:pt x="0" y="47"/>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45" name="Freeform 78"/>
            <p:cNvSpPr>
              <a:spLocks/>
            </p:cNvSpPr>
            <p:nvPr/>
          </p:nvSpPr>
          <p:spPr bwMode="auto">
            <a:xfrm>
              <a:off x="5852687" y="5794326"/>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46" name="Freeform 79"/>
            <p:cNvSpPr>
              <a:spLocks/>
            </p:cNvSpPr>
            <p:nvPr/>
          </p:nvSpPr>
          <p:spPr bwMode="auto">
            <a:xfrm>
              <a:off x="5959049" y="5808613"/>
              <a:ext cx="139700" cy="127000"/>
            </a:xfrm>
            <a:custGeom>
              <a:avLst/>
              <a:gdLst>
                <a:gd name="T0" fmla="*/ 2147483647 w 98"/>
                <a:gd name="T1" fmla="*/ 0 h 93"/>
                <a:gd name="T2" fmla="*/ 2147483647 w 98"/>
                <a:gd name="T3" fmla="*/ 2147483647 h 93"/>
                <a:gd name="T4" fmla="*/ 2147483647 w 98"/>
                <a:gd name="T5" fmla="*/ 2147483647 h 93"/>
                <a:gd name="T6" fmla="*/ 0 w 98"/>
                <a:gd name="T7" fmla="*/ 2147483647 h 93"/>
                <a:gd name="T8" fmla="*/ 2147483647 w 98"/>
                <a:gd name="T9" fmla="*/ 0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49" y="0"/>
                  </a:moveTo>
                  <a:lnTo>
                    <a:pt x="98"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47" name="Freeform 80"/>
            <p:cNvSpPr>
              <a:spLocks/>
            </p:cNvSpPr>
            <p:nvPr/>
          </p:nvSpPr>
          <p:spPr bwMode="auto">
            <a:xfrm>
              <a:off x="6063824" y="5845126"/>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7"/>
                  </a:lnTo>
                  <a:lnTo>
                    <a:pt x="49" y="93"/>
                  </a:lnTo>
                  <a:lnTo>
                    <a:pt x="0" y="47"/>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48" name="Freeform 81"/>
            <p:cNvSpPr>
              <a:spLocks/>
            </p:cNvSpPr>
            <p:nvPr/>
          </p:nvSpPr>
          <p:spPr bwMode="auto">
            <a:xfrm>
              <a:off x="6163837" y="5840363"/>
              <a:ext cx="139700" cy="127000"/>
            </a:xfrm>
            <a:custGeom>
              <a:avLst/>
              <a:gdLst>
                <a:gd name="T0" fmla="*/ 2147483647 w 98"/>
                <a:gd name="T1" fmla="*/ 0 h 93"/>
                <a:gd name="T2" fmla="*/ 2147483647 w 98"/>
                <a:gd name="T3" fmla="*/ 2147483647 h 93"/>
                <a:gd name="T4" fmla="*/ 2147483647 w 98"/>
                <a:gd name="T5" fmla="*/ 2147483647 h 93"/>
                <a:gd name="T6" fmla="*/ 0 w 98"/>
                <a:gd name="T7" fmla="*/ 2147483647 h 93"/>
                <a:gd name="T8" fmla="*/ 2147483647 w 98"/>
                <a:gd name="T9" fmla="*/ 0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49" y="0"/>
                  </a:moveTo>
                  <a:lnTo>
                    <a:pt x="98"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49" name="Freeform 82"/>
            <p:cNvSpPr>
              <a:spLocks/>
            </p:cNvSpPr>
            <p:nvPr/>
          </p:nvSpPr>
          <p:spPr bwMode="auto">
            <a:xfrm>
              <a:off x="6292424" y="5862588"/>
              <a:ext cx="139700" cy="127000"/>
            </a:xfrm>
            <a:custGeom>
              <a:avLst/>
              <a:gdLst>
                <a:gd name="T0" fmla="*/ 2147483647 w 98"/>
                <a:gd name="T1" fmla="*/ 0 h 93"/>
                <a:gd name="T2" fmla="*/ 2147483647 w 98"/>
                <a:gd name="T3" fmla="*/ 2147483647 h 93"/>
                <a:gd name="T4" fmla="*/ 2147483647 w 98"/>
                <a:gd name="T5" fmla="*/ 2147483647 h 93"/>
                <a:gd name="T6" fmla="*/ 0 w 98"/>
                <a:gd name="T7" fmla="*/ 2147483647 h 93"/>
                <a:gd name="T8" fmla="*/ 2147483647 w 98"/>
                <a:gd name="T9" fmla="*/ 0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49" y="0"/>
                  </a:moveTo>
                  <a:lnTo>
                    <a:pt x="98" y="46"/>
                  </a:lnTo>
                  <a:lnTo>
                    <a:pt x="49" y="93"/>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50" name="Freeform 83"/>
            <p:cNvSpPr>
              <a:spLocks/>
            </p:cNvSpPr>
            <p:nvPr/>
          </p:nvSpPr>
          <p:spPr bwMode="auto">
            <a:xfrm>
              <a:off x="6409899" y="5867351"/>
              <a:ext cx="141288" cy="125412"/>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49" y="0"/>
                  </a:moveTo>
                  <a:lnTo>
                    <a:pt x="99" y="46"/>
                  </a:lnTo>
                  <a:lnTo>
                    <a:pt x="49" y="92"/>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51" name="Freeform 84"/>
            <p:cNvSpPr>
              <a:spLocks/>
            </p:cNvSpPr>
            <p:nvPr/>
          </p:nvSpPr>
          <p:spPr bwMode="auto">
            <a:xfrm>
              <a:off x="6525787" y="5900688"/>
              <a:ext cx="141287" cy="125413"/>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49" y="0"/>
                  </a:moveTo>
                  <a:lnTo>
                    <a:pt x="99" y="46"/>
                  </a:lnTo>
                  <a:lnTo>
                    <a:pt x="49" y="92"/>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sp>
          <p:nvSpPr>
            <p:cNvPr id="32852" name="Freeform 85"/>
            <p:cNvSpPr>
              <a:spLocks/>
            </p:cNvSpPr>
            <p:nvPr/>
          </p:nvSpPr>
          <p:spPr bwMode="auto">
            <a:xfrm>
              <a:off x="6654374" y="5911801"/>
              <a:ext cx="141288" cy="125412"/>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49" y="0"/>
                  </a:moveTo>
                  <a:lnTo>
                    <a:pt x="99" y="46"/>
                  </a:lnTo>
                  <a:lnTo>
                    <a:pt x="49" y="92"/>
                  </a:lnTo>
                  <a:lnTo>
                    <a:pt x="0" y="46"/>
                  </a:lnTo>
                  <a:lnTo>
                    <a:pt x="49" y="0"/>
                  </a:lnTo>
                  <a:close/>
                </a:path>
              </a:pathLst>
            </a:custGeom>
            <a:solidFill>
              <a:schemeClr val="tx2">
                <a:lumMod val="75000"/>
              </a:schemeClr>
            </a:solidFill>
            <a:ln w="19050">
              <a:solidFill>
                <a:schemeClr val="accent2">
                  <a:lumMod val="50000"/>
                </a:schemeClr>
              </a:solidFill>
              <a:prstDash val="solid"/>
              <a:round/>
              <a:headEnd/>
              <a:tailEnd/>
            </a:ln>
          </p:spPr>
          <p:txBody>
            <a:bodyPr/>
            <a:lstStyle/>
            <a:p>
              <a:endParaRPr lang="en-US"/>
            </a:p>
          </p:txBody>
        </p:sp>
      </p:grpSp>
      <p:grpSp>
        <p:nvGrpSpPr>
          <p:cNvPr id="189" name="Group 188"/>
          <p:cNvGrpSpPr/>
          <p:nvPr/>
        </p:nvGrpSpPr>
        <p:grpSpPr>
          <a:xfrm>
            <a:off x="1523574" y="2763739"/>
            <a:ext cx="4673600" cy="3311525"/>
            <a:chOff x="2122062" y="2779663"/>
            <a:chExt cx="4673600" cy="3311525"/>
          </a:xfrm>
        </p:grpSpPr>
        <p:sp>
          <p:nvSpPr>
            <p:cNvPr id="190" name="Line 5"/>
            <p:cNvSpPr>
              <a:spLocks noChangeShapeType="1"/>
            </p:cNvSpPr>
            <p:nvPr/>
          </p:nvSpPr>
          <p:spPr bwMode="auto">
            <a:xfrm flipV="1">
              <a:off x="2193499" y="6011813"/>
              <a:ext cx="106363" cy="17463"/>
            </a:xfrm>
            <a:prstGeom prst="line">
              <a:avLst/>
            </a:prstGeom>
            <a:noFill/>
            <a:ln w="58738">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 name="Line 6"/>
            <p:cNvSpPr>
              <a:spLocks noChangeShapeType="1"/>
            </p:cNvSpPr>
            <p:nvPr/>
          </p:nvSpPr>
          <p:spPr bwMode="auto">
            <a:xfrm>
              <a:off x="2299862" y="6011813"/>
              <a:ext cx="104775" cy="1588"/>
            </a:xfrm>
            <a:prstGeom prst="line">
              <a:avLst/>
            </a:prstGeom>
            <a:noFill/>
            <a:ln w="58738">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2" name="Line 7"/>
            <p:cNvSpPr>
              <a:spLocks noChangeShapeType="1"/>
            </p:cNvSpPr>
            <p:nvPr/>
          </p:nvSpPr>
          <p:spPr bwMode="auto">
            <a:xfrm flipV="1">
              <a:off x="2404637" y="5997526"/>
              <a:ext cx="106362" cy="14287"/>
            </a:xfrm>
            <a:prstGeom prst="line">
              <a:avLst/>
            </a:prstGeom>
            <a:noFill/>
            <a:ln w="58738">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3" name="Freeform 8"/>
            <p:cNvSpPr>
              <a:spLocks/>
            </p:cNvSpPr>
            <p:nvPr/>
          </p:nvSpPr>
          <p:spPr bwMode="auto">
            <a:xfrm>
              <a:off x="2510999" y="5981651"/>
              <a:ext cx="104775" cy="15875"/>
            </a:xfrm>
            <a:custGeom>
              <a:avLst/>
              <a:gdLst>
                <a:gd name="T0" fmla="*/ 0 w 74"/>
                <a:gd name="T1" fmla="*/ 2147483647 h 12"/>
                <a:gd name="T2" fmla="*/ 2147483647 w 74"/>
                <a:gd name="T3" fmla="*/ 2147483647 h 12"/>
                <a:gd name="T4" fmla="*/ 2147483647 w 74"/>
                <a:gd name="T5" fmla="*/ 0 h 12"/>
                <a:gd name="T6" fmla="*/ 0 60000 65536"/>
                <a:gd name="T7" fmla="*/ 0 60000 65536"/>
                <a:gd name="T8" fmla="*/ 0 60000 65536"/>
                <a:gd name="T9" fmla="*/ 0 w 74"/>
                <a:gd name="T10" fmla="*/ 0 h 12"/>
                <a:gd name="T11" fmla="*/ 74 w 74"/>
                <a:gd name="T12" fmla="*/ 12 h 12"/>
              </a:gdLst>
              <a:ahLst/>
              <a:cxnLst>
                <a:cxn ang="T6">
                  <a:pos x="T0" y="T1"/>
                </a:cxn>
                <a:cxn ang="T7">
                  <a:pos x="T2" y="T3"/>
                </a:cxn>
                <a:cxn ang="T8">
                  <a:pos x="T4" y="T5"/>
                </a:cxn>
              </a:cxnLst>
              <a:rect l="T9" t="T10" r="T11" b="T12"/>
              <a:pathLst>
                <a:path w="74" h="12">
                  <a:moveTo>
                    <a:pt x="0" y="12"/>
                  </a:moveTo>
                  <a:lnTo>
                    <a:pt x="37" y="12"/>
                  </a:lnTo>
                  <a:lnTo>
                    <a:pt x="74" y="0"/>
                  </a:lnTo>
                </a:path>
              </a:pathLst>
            </a:custGeom>
            <a:solidFill>
              <a:schemeClr val="tx2">
                <a:lumMod val="75000"/>
              </a:schemeClr>
            </a:solidFill>
            <a:ln w="58738">
              <a:solidFill>
                <a:schemeClr val="accent3">
                  <a:lumMod val="50000"/>
                </a:schemeClr>
              </a:solidFill>
              <a:prstDash val="solid"/>
              <a:round/>
              <a:headEnd/>
              <a:tailEnd/>
            </a:ln>
          </p:spPr>
          <p:txBody>
            <a:bodyPr/>
            <a:lstStyle/>
            <a:p>
              <a:endParaRPr lang="en-US"/>
            </a:p>
          </p:txBody>
        </p:sp>
        <p:sp>
          <p:nvSpPr>
            <p:cNvPr id="194" name="Freeform 9"/>
            <p:cNvSpPr>
              <a:spLocks/>
            </p:cNvSpPr>
            <p:nvPr/>
          </p:nvSpPr>
          <p:spPr bwMode="auto">
            <a:xfrm>
              <a:off x="2615774" y="5932438"/>
              <a:ext cx="88900" cy="49213"/>
            </a:xfrm>
            <a:custGeom>
              <a:avLst/>
              <a:gdLst>
                <a:gd name="T0" fmla="*/ 0 w 62"/>
                <a:gd name="T1" fmla="*/ 2147483647 h 35"/>
                <a:gd name="T2" fmla="*/ 2147483647 w 62"/>
                <a:gd name="T3" fmla="*/ 2147483647 h 35"/>
                <a:gd name="T4" fmla="*/ 2147483647 w 62"/>
                <a:gd name="T5" fmla="*/ 0 h 35"/>
                <a:gd name="T6" fmla="*/ 0 60000 65536"/>
                <a:gd name="T7" fmla="*/ 0 60000 65536"/>
                <a:gd name="T8" fmla="*/ 0 60000 65536"/>
                <a:gd name="T9" fmla="*/ 0 w 62"/>
                <a:gd name="T10" fmla="*/ 0 h 35"/>
                <a:gd name="T11" fmla="*/ 62 w 62"/>
                <a:gd name="T12" fmla="*/ 35 h 35"/>
              </a:gdLst>
              <a:ahLst/>
              <a:cxnLst>
                <a:cxn ang="T6">
                  <a:pos x="T0" y="T1"/>
                </a:cxn>
                <a:cxn ang="T7">
                  <a:pos x="T2" y="T3"/>
                </a:cxn>
                <a:cxn ang="T8">
                  <a:pos x="T4" y="T5"/>
                </a:cxn>
              </a:cxnLst>
              <a:rect l="T9" t="T10" r="T11" b="T12"/>
              <a:pathLst>
                <a:path w="62" h="35">
                  <a:moveTo>
                    <a:pt x="0" y="35"/>
                  </a:moveTo>
                  <a:lnTo>
                    <a:pt x="25" y="24"/>
                  </a:lnTo>
                  <a:lnTo>
                    <a:pt x="62" y="0"/>
                  </a:lnTo>
                </a:path>
              </a:pathLst>
            </a:custGeom>
            <a:solidFill>
              <a:schemeClr val="tx2">
                <a:lumMod val="75000"/>
              </a:schemeClr>
            </a:solidFill>
            <a:ln w="58738">
              <a:solidFill>
                <a:schemeClr val="accent3">
                  <a:lumMod val="50000"/>
                </a:schemeClr>
              </a:solidFill>
              <a:prstDash val="solid"/>
              <a:round/>
              <a:headEnd/>
              <a:tailEnd/>
            </a:ln>
          </p:spPr>
          <p:txBody>
            <a:bodyPr/>
            <a:lstStyle/>
            <a:p>
              <a:endParaRPr lang="en-US"/>
            </a:p>
          </p:txBody>
        </p:sp>
        <p:sp>
          <p:nvSpPr>
            <p:cNvPr id="195" name="Freeform 10"/>
            <p:cNvSpPr>
              <a:spLocks/>
            </p:cNvSpPr>
            <p:nvPr/>
          </p:nvSpPr>
          <p:spPr bwMode="auto">
            <a:xfrm>
              <a:off x="2704674" y="5886401"/>
              <a:ext cx="104775" cy="46037"/>
            </a:xfrm>
            <a:custGeom>
              <a:avLst/>
              <a:gdLst>
                <a:gd name="T0" fmla="*/ 0 w 74"/>
                <a:gd name="T1" fmla="*/ 2147483647 h 34"/>
                <a:gd name="T2" fmla="*/ 2147483647 w 74"/>
                <a:gd name="T3" fmla="*/ 2147483647 h 34"/>
                <a:gd name="T4" fmla="*/ 2147483647 w 74"/>
                <a:gd name="T5" fmla="*/ 0 h 34"/>
                <a:gd name="T6" fmla="*/ 0 60000 65536"/>
                <a:gd name="T7" fmla="*/ 0 60000 65536"/>
                <a:gd name="T8" fmla="*/ 0 60000 65536"/>
                <a:gd name="T9" fmla="*/ 0 w 74"/>
                <a:gd name="T10" fmla="*/ 0 h 34"/>
                <a:gd name="T11" fmla="*/ 74 w 74"/>
                <a:gd name="T12" fmla="*/ 34 h 34"/>
              </a:gdLst>
              <a:ahLst/>
              <a:cxnLst>
                <a:cxn ang="T6">
                  <a:pos x="T0" y="T1"/>
                </a:cxn>
                <a:cxn ang="T7">
                  <a:pos x="T2" y="T3"/>
                </a:cxn>
                <a:cxn ang="T8">
                  <a:pos x="T4" y="T5"/>
                </a:cxn>
              </a:cxnLst>
              <a:rect l="T9" t="T10" r="T11" b="T12"/>
              <a:pathLst>
                <a:path w="74" h="34">
                  <a:moveTo>
                    <a:pt x="0" y="34"/>
                  </a:moveTo>
                  <a:lnTo>
                    <a:pt x="37" y="23"/>
                  </a:lnTo>
                  <a:lnTo>
                    <a:pt x="74" y="0"/>
                  </a:lnTo>
                </a:path>
              </a:pathLst>
            </a:custGeom>
            <a:solidFill>
              <a:schemeClr val="tx2">
                <a:lumMod val="75000"/>
              </a:schemeClr>
            </a:solidFill>
            <a:ln w="58738">
              <a:solidFill>
                <a:schemeClr val="accent3">
                  <a:lumMod val="50000"/>
                </a:schemeClr>
              </a:solidFill>
              <a:prstDash val="solid"/>
              <a:round/>
              <a:headEnd/>
              <a:tailEnd/>
            </a:ln>
          </p:spPr>
          <p:txBody>
            <a:bodyPr/>
            <a:lstStyle/>
            <a:p>
              <a:endParaRPr lang="en-US"/>
            </a:p>
          </p:txBody>
        </p:sp>
        <p:sp>
          <p:nvSpPr>
            <p:cNvPr id="196" name="Freeform 11"/>
            <p:cNvSpPr>
              <a:spLocks/>
            </p:cNvSpPr>
            <p:nvPr/>
          </p:nvSpPr>
          <p:spPr bwMode="auto">
            <a:xfrm>
              <a:off x="2809449" y="5791151"/>
              <a:ext cx="106363" cy="95250"/>
            </a:xfrm>
            <a:custGeom>
              <a:avLst/>
              <a:gdLst>
                <a:gd name="T0" fmla="*/ 0 w 74"/>
                <a:gd name="T1" fmla="*/ 2147483647 h 70"/>
                <a:gd name="T2" fmla="*/ 2147483647 w 74"/>
                <a:gd name="T3" fmla="*/ 2147483647 h 70"/>
                <a:gd name="T4" fmla="*/ 2147483647 w 74"/>
                <a:gd name="T5" fmla="*/ 0 h 70"/>
                <a:gd name="T6" fmla="*/ 0 60000 65536"/>
                <a:gd name="T7" fmla="*/ 0 60000 65536"/>
                <a:gd name="T8" fmla="*/ 0 60000 65536"/>
                <a:gd name="T9" fmla="*/ 0 w 74"/>
                <a:gd name="T10" fmla="*/ 0 h 70"/>
                <a:gd name="T11" fmla="*/ 74 w 74"/>
                <a:gd name="T12" fmla="*/ 70 h 70"/>
              </a:gdLst>
              <a:ahLst/>
              <a:cxnLst>
                <a:cxn ang="T6">
                  <a:pos x="T0" y="T1"/>
                </a:cxn>
                <a:cxn ang="T7">
                  <a:pos x="T2" y="T3"/>
                </a:cxn>
                <a:cxn ang="T8">
                  <a:pos x="T4" y="T5"/>
                </a:cxn>
              </a:cxnLst>
              <a:rect l="T9" t="T10" r="T11" b="T12"/>
              <a:pathLst>
                <a:path w="74" h="70">
                  <a:moveTo>
                    <a:pt x="0" y="70"/>
                  </a:moveTo>
                  <a:lnTo>
                    <a:pt x="37" y="35"/>
                  </a:lnTo>
                  <a:lnTo>
                    <a:pt x="74" y="0"/>
                  </a:lnTo>
                </a:path>
              </a:pathLst>
            </a:custGeom>
            <a:solidFill>
              <a:schemeClr val="tx2">
                <a:lumMod val="75000"/>
              </a:schemeClr>
            </a:solidFill>
            <a:ln w="58738">
              <a:solidFill>
                <a:schemeClr val="accent3">
                  <a:lumMod val="50000"/>
                </a:schemeClr>
              </a:solidFill>
              <a:prstDash val="solid"/>
              <a:round/>
              <a:headEnd/>
              <a:tailEnd/>
            </a:ln>
          </p:spPr>
          <p:txBody>
            <a:bodyPr/>
            <a:lstStyle/>
            <a:p>
              <a:endParaRPr lang="en-US"/>
            </a:p>
          </p:txBody>
        </p:sp>
        <p:sp>
          <p:nvSpPr>
            <p:cNvPr id="197" name="Freeform 12"/>
            <p:cNvSpPr>
              <a:spLocks/>
            </p:cNvSpPr>
            <p:nvPr/>
          </p:nvSpPr>
          <p:spPr bwMode="auto">
            <a:xfrm>
              <a:off x="2915812" y="5680026"/>
              <a:ext cx="104775" cy="111125"/>
            </a:xfrm>
            <a:custGeom>
              <a:avLst/>
              <a:gdLst>
                <a:gd name="T0" fmla="*/ 0 w 74"/>
                <a:gd name="T1" fmla="*/ 2147483647 h 81"/>
                <a:gd name="T2" fmla="*/ 2147483647 w 74"/>
                <a:gd name="T3" fmla="*/ 2147483647 h 81"/>
                <a:gd name="T4" fmla="*/ 2147483647 w 74"/>
                <a:gd name="T5" fmla="*/ 0 h 81"/>
                <a:gd name="T6" fmla="*/ 0 60000 65536"/>
                <a:gd name="T7" fmla="*/ 0 60000 65536"/>
                <a:gd name="T8" fmla="*/ 0 60000 65536"/>
                <a:gd name="T9" fmla="*/ 0 w 74"/>
                <a:gd name="T10" fmla="*/ 0 h 81"/>
                <a:gd name="T11" fmla="*/ 74 w 74"/>
                <a:gd name="T12" fmla="*/ 81 h 81"/>
              </a:gdLst>
              <a:ahLst/>
              <a:cxnLst>
                <a:cxn ang="T6">
                  <a:pos x="T0" y="T1"/>
                </a:cxn>
                <a:cxn ang="T7">
                  <a:pos x="T2" y="T3"/>
                </a:cxn>
                <a:cxn ang="T8">
                  <a:pos x="T4" y="T5"/>
                </a:cxn>
              </a:cxnLst>
              <a:rect l="T9" t="T10" r="T11" b="T12"/>
              <a:pathLst>
                <a:path w="74" h="81">
                  <a:moveTo>
                    <a:pt x="0" y="81"/>
                  </a:moveTo>
                  <a:lnTo>
                    <a:pt x="37" y="46"/>
                  </a:lnTo>
                  <a:lnTo>
                    <a:pt x="74" y="0"/>
                  </a:lnTo>
                </a:path>
              </a:pathLst>
            </a:custGeom>
            <a:solidFill>
              <a:schemeClr val="tx2">
                <a:lumMod val="75000"/>
              </a:schemeClr>
            </a:solidFill>
            <a:ln w="58738">
              <a:solidFill>
                <a:schemeClr val="accent3">
                  <a:lumMod val="50000"/>
                </a:schemeClr>
              </a:solidFill>
              <a:prstDash val="solid"/>
              <a:round/>
              <a:headEnd/>
              <a:tailEnd/>
            </a:ln>
          </p:spPr>
          <p:txBody>
            <a:bodyPr/>
            <a:lstStyle/>
            <a:p>
              <a:endParaRPr lang="en-US"/>
            </a:p>
          </p:txBody>
        </p:sp>
        <p:sp>
          <p:nvSpPr>
            <p:cNvPr id="198" name="Freeform 13"/>
            <p:cNvSpPr>
              <a:spLocks/>
            </p:cNvSpPr>
            <p:nvPr/>
          </p:nvSpPr>
          <p:spPr bwMode="auto">
            <a:xfrm>
              <a:off x="3020587" y="5505401"/>
              <a:ext cx="106362" cy="174625"/>
            </a:xfrm>
            <a:custGeom>
              <a:avLst/>
              <a:gdLst>
                <a:gd name="T0" fmla="*/ 0 w 74"/>
                <a:gd name="T1" fmla="*/ 2147483647 h 128"/>
                <a:gd name="T2" fmla="*/ 2147483647 w 74"/>
                <a:gd name="T3" fmla="*/ 2147483647 h 128"/>
                <a:gd name="T4" fmla="*/ 2147483647 w 74"/>
                <a:gd name="T5" fmla="*/ 0 h 128"/>
                <a:gd name="T6" fmla="*/ 0 60000 65536"/>
                <a:gd name="T7" fmla="*/ 0 60000 65536"/>
                <a:gd name="T8" fmla="*/ 0 60000 65536"/>
                <a:gd name="T9" fmla="*/ 0 w 74"/>
                <a:gd name="T10" fmla="*/ 0 h 128"/>
                <a:gd name="T11" fmla="*/ 74 w 74"/>
                <a:gd name="T12" fmla="*/ 128 h 128"/>
              </a:gdLst>
              <a:ahLst/>
              <a:cxnLst>
                <a:cxn ang="T6">
                  <a:pos x="T0" y="T1"/>
                </a:cxn>
                <a:cxn ang="T7">
                  <a:pos x="T2" y="T3"/>
                </a:cxn>
                <a:cxn ang="T8">
                  <a:pos x="T4" y="T5"/>
                </a:cxn>
              </a:cxnLst>
              <a:rect l="T9" t="T10" r="T11" b="T12"/>
              <a:pathLst>
                <a:path w="74" h="128">
                  <a:moveTo>
                    <a:pt x="0" y="128"/>
                  </a:moveTo>
                  <a:lnTo>
                    <a:pt x="37" y="70"/>
                  </a:lnTo>
                  <a:lnTo>
                    <a:pt x="74" y="0"/>
                  </a:lnTo>
                </a:path>
              </a:pathLst>
            </a:custGeom>
            <a:solidFill>
              <a:schemeClr val="tx2">
                <a:lumMod val="75000"/>
              </a:schemeClr>
            </a:solidFill>
            <a:ln w="58738">
              <a:solidFill>
                <a:schemeClr val="accent3">
                  <a:lumMod val="50000"/>
                </a:schemeClr>
              </a:solidFill>
              <a:prstDash val="solid"/>
              <a:round/>
              <a:headEnd/>
              <a:tailEnd/>
            </a:ln>
          </p:spPr>
          <p:txBody>
            <a:bodyPr/>
            <a:lstStyle/>
            <a:p>
              <a:endParaRPr lang="en-US"/>
            </a:p>
          </p:txBody>
        </p:sp>
        <p:sp>
          <p:nvSpPr>
            <p:cNvPr id="199" name="Freeform 14"/>
            <p:cNvSpPr>
              <a:spLocks/>
            </p:cNvSpPr>
            <p:nvPr/>
          </p:nvSpPr>
          <p:spPr bwMode="auto">
            <a:xfrm>
              <a:off x="3126949" y="5299026"/>
              <a:ext cx="104775" cy="206375"/>
            </a:xfrm>
            <a:custGeom>
              <a:avLst/>
              <a:gdLst>
                <a:gd name="T0" fmla="*/ 0 w 74"/>
                <a:gd name="T1" fmla="*/ 2147483647 h 151"/>
                <a:gd name="T2" fmla="*/ 2147483647 w 74"/>
                <a:gd name="T3" fmla="*/ 2147483647 h 151"/>
                <a:gd name="T4" fmla="*/ 2147483647 w 74"/>
                <a:gd name="T5" fmla="*/ 0 h 151"/>
                <a:gd name="T6" fmla="*/ 0 60000 65536"/>
                <a:gd name="T7" fmla="*/ 0 60000 65536"/>
                <a:gd name="T8" fmla="*/ 0 60000 65536"/>
                <a:gd name="T9" fmla="*/ 0 w 74"/>
                <a:gd name="T10" fmla="*/ 0 h 151"/>
                <a:gd name="T11" fmla="*/ 74 w 74"/>
                <a:gd name="T12" fmla="*/ 151 h 151"/>
              </a:gdLst>
              <a:ahLst/>
              <a:cxnLst>
                <a:cxn ang="T6">
                  <a:pos x="T0" y="T1"/>
                </a:cxn>
                <a:cxn ang="T7">
                  <a:pos x="T2" y="T3"/>
                </a:cxn>
                <a:cxn ang="T8">
                  <a:pos x="T4" y="T5"/>
                </a:cxn>
              </a:cxnLst>
              <a:rect l="T9" t="T10" r="T11" b="T12"/>
              <a:pathLst>
                <a:path w="74" h="151">
                  <a:moveTo>
                    <a:pt x="0" y="151"/>
                  </a:moveTo>
                  <a:lnTo>
                    <a:pt x="37" y="82"/>
                  </a:lnTo>
                  <a:lnTo>
                    <a:pt x="74" y="0"/>
                  </a:lnTo>
                </a:path>
              </a:pathLst>
            </a:custGeom>
            <a:solidFill>
              <a:schemeClr val="tx2">
                <a:lumMod val="75000"/>
              </a:schemeClr>
            </a:solidFill>
            <a:ln w="58738">
              <a:solidFill>
                <a:schemeClr val="accent3">
                  <a:lumMod val="50000"/>
                </a:schemeClr>
              </a:solidFill>
              <a:prstDash val="solid"/>
              <a:round/>
              <a:headEnd/>
              <a:tailEnd/>
            </a:ln>
          </p:spPr>
          <p:txBody>
            <a:bodyPr/>
            <a:lstStyle/>
            <a:p>
              <a:endParaRPr lang="en-US"/>
            </a:p>
          </p:txBody>
        </p:sp>
        <p:sp>
          <p:nvSpPr>
            <p:cNvPr id="200" name="Freeform 15"/>
            <p:cNvSpPr>
              <a:spLocks/>
            </p:cNvSpPr>
            <p:nvPr/>
          </p:nvSpPr>
          <p:spPr bwMode="auto">
            <a:xfrm>
              <a:off x="3231724" y="5029151"/>
              <a:ext cx="88900" cy="269875"/>
            </a:xfrm>
            <a:custGeom>
              <a:avLst/>
              <a:gdLst>
                <a:gd name="T0" fmla="*/ 0 w 62"/>
                <a:gd name="T1" fmla="*/ 2147483647 h 197"/>
                <a:gd name="T2" fmla="*/ 2147483647 w 62"/>
                <a:gd name="T3" fmla="*/ 2147483647 h 197"/>
                <a:gd name="T4" fmla="*/ 2147483647 w 62"/>
                <a:gd name="T5" fmla="*/ 0 h 197"/>
                <a:gd name="T6" fmla="*/ 0 60000 65536"/>
                <a:gd name="T7" fmla="*/ 0 60000 65536"/>
                <a:gd name="T8" fmla="*/ 0 60000 65536"/>
                <a:gd name="T9" fmla="*/ 0 w 62"/>
                <a:gd name="T10" fmla="*/ 0 h 197"/>
                <a:gd name="T11" fmla="*/ 62 w 62"/>
                <a:gd name="T12" fmla="*/ 197 h 197"/>
              </a:gdLst>
              <a:ahLst/>
              <a:cxnLst>
                <a:cxn ang="T6">
                  <a:pos x="T0" y="T1"/>
                </a:cxn>
                <a:cxn ang="T7">
                  <a:pos x="T2" y="T3"/>
                </a:cxn>
                <a:cxn ang="T8">
                  <a:pos x="T4" y="T5"/>
                </a:cxn>
              </a:cxnLst>
              <a:rect l="T9" t="T10" r="T11" b="T12"/>
              <a:pathLst>
                <a:path w="62" h="197">
                  <a:moveTo>
                    <a:pt x="0" y="197"/>
                  </a:moveTo>
                  <a:lnTo>
                    <a:pt x="25" y="105"/>
                  </a:lnTo>
                  <a:lnTo>
                    <a:pt x="62" y="0"/>
                  </a:lnTo>
                </a:path>
              </a:pathLst>
            </a:custGeom>
            <a:solidFill>
              <a:schemeClr val="tx2">
                <a:lumMod val="75000"/>
              </a:schemeClr>
            </a:solidFill>
            <a:ln w="58738">
              <a:solidFill>
                <a:schemeClr val="accent3">
                  <a:lumMod val="50000"/>
                </a:schemeClr>
              </a:solidFill>
              <a:prstDash val="solid"/>
              <a:round/>
              <a:headEnd/>
              <a:tailEnd/>
            </a:ln>
          </p:spPr>
          <p:txBody>
            <a:bodyPr/>
            <a:lstStyle/>
            <a:p>
              <a:endParaRPr lang="en-US"/>
            </a:p>
          </p:txBody>
        </p:sp>
        <p:sp>
          <p:nvSpPr>
            <p:cNvPr id="201" name="Freeform 16"/>
            <p:cNvSpPr>
              <a:spLocks/>
            </p:cNvSpPr>
            <p:nvPr/>
          </p:nvSpPr>
          <p:spPr bwMode="auto">
            <a:xfrm>
              <a:off x="3320624" y="4713238"/>
              <a:ext cx="104775" cy="315913"/>
            </a:xfrm>
            <a:custGeom>
              <a:avLst/>
              <a:gdLst>
                <a:gd name="T0" fmla="*/ 0 w 74"/>
                <a:gd name="T1" fmla="*/ 2147483647 h 232"/>
                <a:gd name="T2" fmla="*/ 2147483647 w 74"/>
                <a:gd name="T3" fmla="*/ 2147483647 h 232"/>
                <a:gd name="T4" fmla="*/ 2147483647 w 74"/>
                <a:gd name="T5" fmla="*/ 0 h 232"/>
                <a:gd name="T6" fmla="*/ 0 60000 65536"/>
                <a:gd name="T7" fmla="*/ 0 60000 65536"/>
                <a:gd name="T8" fmla="*/ 0 60000 65536"/>
                <a:gd name="T9" fmla="*/ 0 w 74"/>
                <a:gd name="T10" fmla="*/ 0 h 232"/>
                <a:gd name="T11" fmla="*/ 74 w 74"/>
                <a:gd name="T12" fmla="*/ 232 h 232"/>
              </a:gdLst>
              <a:ahLst/>
              <a:cxnLst>
                <a:cxn ang="T6">
                  <a:pos x="T0" y="T1"/>
                </a:cxn>
                <a:cxn ang="T7">
                  <a:pos x="T2" y="T3"/>
                </a:cxn>
                <a:cxn ang="T8">
                  <a:pos x="T4" y="T5"/>
                </a:cxn>
              </a:cxnLst>
              <a:rect l="T9" t="T10" r="T11" b="T12"/>
              <a:pathLst>
                <a:path w="74" h="232">
                  <a:moveTo>
                    <a:pt x="0" y="232"/>
                  </a:moveTo>
                  <a:lnTo>
                    <a:pt x="37" y="116"/>
                  </a:lnTo>
                  <a:lnTo>
                    <a:pt x="74" y="0"/>
                  </a:lnTo>
                </a:path>
              </a:pathLst>
            </a:custGeom>
            <a:solidFill>
              <a:schemeClr val="tx2">
                <a:lumMod val="75000"/>
              </a:schemeClr>
            </a:solidFill>
            <a:ln w="58738">
              <a:solidFill>
                <a:schemeClr val="accent3">
                  <a:lumMod val="50000"/>
                </a:schemeClr>
              </a:solidFill>
              <a:prstDash val="solid"/>
              <a:round/>
              <a:headEnd/>
              <a:tailEnd/>
            </a:ln>
          </p:spPr>
          <p:txBody>
            <a:bodyPr/>
            <a:lstStyle/>
            <a:p>
              <a:endParaRPr lang="en-US"/>
            </a:p>
          </p:txBody>
        </p:sp>
        <p:sp>
          <p:nvSpPr>
            <p:cNvPr id="202" name="Line 17"/>
            <p:cNvSpPr>
              <a:spLocks noChangeShapeType="1"/>
            </p:cNvSpPr>
            <p:nvPr/>
          </p:nvSpPr>
          <p:spPr bwMode="auto">
            <a:xfrm flipV="1">
              <a:off x="3425399" y="4363988"/>
              <a:ext cx="106363" cy="349250"/>
            </a:xfrm>
            <a:prstGeom prst="line">
              <a:avLst/>
            </a:prstGeom>
            <a:noFill/>
            <a:ln w="58738">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3" name="Line 18"/>
            <p:cNvSpPr>
              <a:spLocks noChangeShapeType="1"/>
            </p:cNvSpPr>
            <p:nvPr/>
          </p:nvSpPr>
          <p:spPr bwMode="auto">
            <a:xfrm flipV="1">
              <a:off x="3531762" y="3998863"/>
              <a:ext cx="106362" cy="365125"/>
            </a:xfrm>
            <a:prstGeom prst="line">
              <a:avLst/>
            </a:prstGeom>
            <a:noFill/>
            <a:ln w="58738">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 name="Freeform 19"/>
            <p:cNvSpPr>
              <a:spLocks/>
            </p:cNvSpPr>
            <p:nvPr/>
          </p:nvSpPr>
          <p:spPr bwMode="auto">
            <a:xfrm>
              <a:off x="3638124" y="3635326"/>
              <a:ext cx="106363" cy="363537"/>
            </a:xfrm>
            <a:custGeom>
              <a:avLst/>
              <a:gdLst>
                <a:gd name="T0" fmla="*/ 0 w 74"/>
                <a:gd name="T1" fmla="*/ 2147483647 h 266"/>
                <a:gd name="T2" fmla="*/ 2147483647 w 74"/>
                <a:gd name="T3" fmla="*/ 2147483647 h 266"/>
                <a:gd name="T4" fmla="*/ 2147483647 w 74"/>
                <a:gd name="T5" fmla="*/ 0 h 266"/>
                <a:gd name="T6" fmla="*/ 0 60000 65536"/>
                <a:gd name="T7" fmla="*/ 0 60000 65536"/>
                <a:gd name="T8" fmla="*/ 0 60000 65536"/>
                <a:gd name="T9" fmla="*/ 0 w 74"/>
                <a:gd name="T10" fmla="*/ 0 h 266"/>
                <a:gd name="T11" fmla="*/ 74 w 74"/>
                <a:gd name="T12" fmla="*/ 266 h 266"/>
              </a:gdLst>
              <a:ahLst/>
              <a:cxnLst>
                <a:cxn ang="T6">
                  <a:pos x="T0" y="T1"/>
                </a:cxn>
                <a:cxn ang="T7">
                  <a:pos x="T2" y="T3"/>
                </a:cxn>
                <a:cxn ang="T8">
                  <a:pos x="T4" y="T5"/>
                </a:cxn>
              </a:cxnLst>
              <a:rect l="T9" t="T10" r="T11" b="T12"/>
              <a:pathLst>
                <a:path w="74" h="266">
                  <a:moveTo>
                    <a:pt x="0" y="266"/>
                  </a:moveTo>
                  <a:lnTo>
                    <a:pt x="37" y="127"/>
                  </a:lnTo>
                  <a:lnTo>
                    <a:pt x="74" y="0"/>
                  </a:lnTo>
                </a:path>
              </a:pathLst>
            </a:custGeom>
            <a:solidFill>
              <a:schemeClr val="tx2">
                <a:lumMod val="75000"/>
              </a:schemeClr>
            </a:solidFill>
            <a:ln w="58738">
              <a:solidFill>
                <a:schemeClr val="accent3">
                  <a:lumMod val="50000"/>
                </a:schemeClr>
              </a:solidFill>
              <a:prstDash val="solid"/>
              <a:round/>
              <a:headEnd/>
              <a:tailEnd/>
            </a:ln>
          </p:spPr>
          <p:txBody>
            <a:bodyPr/>
            <a:lstStyle/>
            <a:p>
              <a:endParaRPr lang="en-US"/>
            </a:p>
          </p:txBody>
        </p:sp>
        <p:sp>
          <p:nvSpPr>
            <p:cNvPr id="205" name="Freeform 20"/>
            <p:cNvSpPr>
              <a:spLocks/>
            </p:cNvSpPr>
            <p:nvPr/>
          </p:nvSpPr>
          <p:spPr bwMode="auto">
            <a:xfrm>
              <a:off x="3744487" y="3319413"/>
              <a:ext cx="104775" cy="315913"/>
            </a:xfrm>
            <a:custGeom>
              <a:avLst/>
              <a:gdLst>
                <a:gd name="T0" fmla="*/ 0 w 74"/>
                <a:gd name="T1" fmla="*/ 2147483647 h 232"/>
                <a:gd name="T2" fmla="*/ 2147483647 w 74"/>
                <a:gd name="T3" fmla="*/ 2147483647 h 232"/>
                <a:gd name="T4" fmla="*/ 2147483647 w 74"/>
                <a:gd name="T5" fmla="*/ 0 h 232"/>
                <a:gd name="T6" fmla="*/ 0 60000 65536"/>
                <a:gd name="T7" fmla="*/ 0 60000 65536"/>
                <a:gd name="T8" fmla="*/ 0 60000 65536"/>
                <a:gd name="T9" fmla="*/ 0 w 74"/>
                <a:gd name="T10" fmla="*/ 0 h 232"/>
                <a:gd name="T11" fmla="*/ 74 w 74"/>
                <a:gd name="T12" fmla="*/ 232 h 232"/>
              </a:gdLst>
              <a:ahLst/>
              <a:cxnLst>
                <a:cxn ang="T6">
                  <a:pos x="T0" y="T1"/>
                </a:cxn>
                <a:cxn ang="T7">
                  <a:pos x="T2" y="T3"/>
                </a:cxn>
                <a:cxn ang="T8">
                  <a:pos x="T4" y="T5"/>
                </a:cxn>
              </a:cxnLst>
              <a:rect l="T9" t="T10" r="T11" b="T12"/>
              <a:pathLst>
                <a:path w="74" h="232">
                  <a:moveTo>
                    <a:pt x="0" y="232"/>
                  </a:moveTo>
                  <a:lnTo>
                    <a:pt x="37" y="116"/>
                  </a:lnTo>
                  <a:lnTo>
                    <a:pt x="74" y="0"/>
                  </a:lnTo>
                </a:path>
              </a:pathLst>
            </a:custGeom>
            <a:solidFill>
              <a:schemeClr val="tx2">
                <a:lumMod val="75000"/>
              </a:schemeClr>
            </a:solidFill>
            <a:ln w="58738">
              <a:solidFill>
                <a:schemeClr val="accent3">
                  <a:lumMod val="50000"/>
                </a:schemeClr>
              </a:solidFill>
              <a:prstDash val="solid"/>
              <a:round/>
              <a:headEnd/>
              <a:tailEnd/>
            </a:ln>
          </p:spPr>
          <p:txBody>
            <a:bodyPr/>
            <a:lstStyle/>
            <a:p>
              <a:endParaRPr lang="en-US"/>
            </a:p>
          </p:txBody>
        </p:sp>
        <p:sp>
          <p:nvSpPr>
            <p:cNvPr id="206" name="Freeform 21"/>
            <p:cNvSpPr>
              <a:spLocks/>
            </p:cNvSpPr>
            <p:nvPr/>
          </p:nvSpPr>
          <p:spPr bwMode="auto">
            <a:xfrm>
              <a:off x="3849262" y="3065413"/>
              <a:ext cx="88900" cy="254000"/>
            </a:xfrm>
            <a:custGeom>
              <a:avLst/>
              <a:gdLst>
                <a:gd name="T0" fmla="*/ 0 w 62"/>
                <a:gd name="T1" fmla="*/ 2147483647 h 186"/>
                <a:gd name="T2" fmla="*/ 2147483647 w 62"/>
                <a:gd name="T3" fmla="*/ 2147483647 h 186"/>
                <a:gd name="T4" fmla="*/ 2147483647 w 62"/>
                <a:gd name="T5" fmla="*/ 0 h 186"/>
                <a:gd name="T6" fmla="*/ 0 60000 65536"/>
                <a:gd name="T7" fmla="*/ 0 60000 65536"/>
                <a:gd name="T8" fmla="*/ 0 60000 65536"/>
                <a:gd name="T9" fmla="*/ 0 w 62"/>
                <a:gd name="T10" fmla="*/ 0 h 186"/>
                <a:gd name="T11" fmla="*/ 62 w 62"/>
                <a:gd name="T12" fmla="*/ 186 h 186"/>
              </a:gdLst>
              <a:ahLst/>
              <a:cxnLst>
                <a:cxn ang="T6">
                  <a:pos x="T0" y="T1"/>
                </a:cxn>
                <a:cxn ang="T7">
                  <a:pos x="T2" y="T3"/>
                </a:cxn>
                <a:cxn ang="T8">
                  <a:pos x="T4" y="T5"/>
                </a:cxn>
              </a:cxnLst>
              <a:rect l="T9" t="T10" r="T11" b="T12"/>
              <a:pathLst>
                <a:path w="62" h="186">
                  <a:moveTo>
                    <a:pt x="0" y="186"/>
                  </a:moveTo>
                  <a:lnTo>
                    <a:pt x="25" y="81"/>
                  </a:lnTo>
                  <a:lnTo>
                    <a:pt x="62" y="0"/>
                  </a:lnTo>
                </a:path>
              </a:pathLst>
            </a:custGeom>
            <a:solidFill>
              <a:schemeClr val="tx2">
                <a:lumMod val="75000"/>
              </a:schemeClr>
            </a:solidFill>
            <a:ln w="58738">
              <a:solidFill>
                <a:schemeClr val="accent3">
                  <a:lumMod val="50000"/>
                </a:schemeClr>
              </a:solidFill>
              <a:prstDash val="solid"/>
              <a:round/>
              <a:headEnd/>
              <a:tailEnd/>
            </a:ln>
          </p:spPr>
          <p:txBody>
            <a:bodyPr/>
            <a:lstStyle/>
            <a:p>
              <a:endParaRPr lang="en-US"/>
            </a:p>
          </p:txBody>
        </p:sp>
        <p:sp>
          <p:nvSpPr>
            <p:cNvPr id="207" name="Freeform 22"/>
            <p:cNvSpPr>
              <a:spLocks/>
            </p:cNvSpPr>
            <p:nvPr/>
          </p:nvSpPr>
          <p:spPr bwMode="auto">
            <a:xfrm>
              <a:off x="3938162" y="2889201"/>
              <a:ext cx="104775" cy="176212"/>
            </a:xfrm>
            <a:custGeom>
              <a:avLst/>
              <a:gdLst>
                <a:gd name="T0" fmla="*/ 0 w 74"/>
                <a:gd name="T1" fmla="*/ 2147483647 h 128"/>
                <a:gd name="T2" fmla="*/ 2147483647 w 74"/>
                <a:gd name="T3" fmla="*/ 2147483647 h 128"/>
                <a:gd name="T4" fmla="*/ 2147483647 w 74"/>
                <a:gd name="T5" fmla="*/ 0 h 128"/>
                <a:gd name="T6" fmla="*/ 0 60000 65536"/>
                <a:gd name="T7" fmla="*/ 0 60000 65536"/>
                <a:gd name="T8" fmla="*/ 0 60000 65536"/>
                <a:gd name="T9" fmla="*/ 0 w 74"/>
                <a:gd name="T10" fmla="*/ 0 h 128"/>
                <a:gd name="T11" fmla="*/ 74 w 74"/>
                <a:gd name="T12" fmla="*/ 128 h 128"/>
              </a:gdLst>
              <a:ahLst/>
              <a:cxnLst>
                <a:cxn ang="T6">
                  <a:pos x="T0" y="T1"/>
                </a:cxn>
                <a:cxn ang="T7">
                  <a:pos x="T2" y="T3"/>
                </a:cxn>
                <a:cxn ang="T8">
                  <a:pos x="T4" y="T5"/>
                </a:cxn>
              </a:cxnLst>
              <a:rect l="T9" t="T10" r="T11" b="T12"/>
              <a:pathLst>
                <a:path w="74" h="128">
                  <a:moveTo>
                    <a:pt x="0" y="128"/>
                  </a:moveTo>
                  <a:lnTo>
                    <a:pt x="37" y="58"/>
                  </a:lnTo>
                  <a:lnTo>
                    <a:pt x="74" y="0"/>
                  </a:lnTo>
                </a:path>
              </a:pathLst>
            </a:custGeom>
            <a:solidFill>
              <a:schemeClr val="tx2">
                <a:lumMod val="75000"/>
              </a:schemeClr>
            </a:solidFill>
            <a:ln w="58738">
              <a:solidFill>
                <a:schemeClr val="accent3">
                  <a:lumMod val="50000"/>
                </a:schemeClr>
              </a:solidFill>
              <a:prstDash val="solid"/>
              <a:round/>
              <a:headEnd/>
              <a:tailEnd/>
            </a:ln>
          </p:spPr>
          <p:txBody>
            <a:bodyPr/>
            <a:lstStyle/>
            <a:p>
              <a:endParaRPr lang="en-US"/>
            </a:p>
          </p:txBody>
        </p:sp>
        <p:sp>
          <p:nvSpPr>
            <p:cNvPr id="208" name="Freeform 23"/>
            <p:cNvSpPr>
              <a:spLocks/>
            </p:cNvSpPr>
            <p:nvPr/>
          </p:nvSpPr>
          <p:spPr bwMode="auto">
            <a:xfrm>
              <a:off x="4042937" y="2843163"/>
              <a:ext cx="106362" cy="46038"/>
            </a:xfrm>
            <a:custGeom>
              <a:avLst/>
              <a:gdLst>
                <a:gd name="T0" fmla="*/ 0 w 74"/>
                <a:gd name="T1" fmla="*/ 2147483647 h 34"/>
                <a:gd name="T2" fmla="*/ 2147483647 w 74"/>
                <a:gd name="T3" fmla="*/ 2147483647 h 34"/>
                <a:gd name="T4" fmla="*/ 2147483647 w 74"/>
                <a:gd name="T5" fmla="*/ 0 h 34"/>
                <a:gd name="T6" fmla="*/ 0 60000 65536"/>
                <a:gd name="T7" fmla="*/ 0 60000 65536"/>
                <a:gd name="T8" fmla="*/ 0 60000 65536"/>
                <a:gd name="T9" fmla="*/ 0 w 74"/>
                <a:gd name="T10" fmla="*/ 0 h 34"/>
                <a:gd name="T11" fmla="*/ 74 w 74"/>
                <a:gd name="T12" fmla="*/ 34 h 34"/>
              </a:gdLst>
              <a:ahLst/>
              <a:cxnLst>
                <a:cxn ang="T6">
                  <a:pos x="T0" y="T1"/>
                </a:cxn>
                <a:cxn ang="T7">
                  <a:pos x="T2" y="T3"/>
                </a:cxn>
                <a:cxn ang="T8">
                  <a:pos x="T4" y="T5"/>
                </a:cxn>
              </a:cxnLst>
              <a:rect l="T9" t="T10" r="T11" b="T12"/>
              <a:pathLst>
                <a:path w="74" h="34">
                  <a:moveTo>
                    <a:pt x="0" y="34"/>
                  </a:moveTo>
                  <a:lnTo>
                    <a:pt x="37" y="11"/>
                  </a:lnTo>
                  <a:lnTo>
                    <a:pt x="74" y="0"/>
                  </a:lnTo>
                </a:path>
              </a:pathLst>
            </a:custGeom>
            <a:solidFill>
              <a:schemeClr val="tx2">
                <a:lumMod val="75000"/>
              </a:schemeClr>
            </a:solidFill>
            <a:ln w="58738">
              <a:solidFill>
                <a:schemeClr val="accent3">
                  <a:lumMod val="50000"/>
                </a:schemeClr>
              </a:solidFill>
              <a:prstDash val="solid"/>
              <a:round/>
              <a:headEnd/>
              <a:tailEnd/>
            </a:ln>
          </p:spPr>
          <p:txBody>
            <a:bodyPr/>
            <a:lstStyle/>
            <a:p>
              <a:endParaRPr lang="en-US"/>
            </a:p>
          </p:txBody>
        </p:sp>
        <p:sp>
          <p:nvSpPr>
            <p:cNvPr id="209" name="Freeform 24"/>
            <p:cNvSpPr>
              <a:spLocks/>
            </p:cNvSpPr>
            <p:nvPr/>
          </p:nvSpPr>
          <p:spPr bwMode="auto">
            <a:xfrm>
              <a:off x="4149299" y="2843163"/>
              <a:ext cx="104775" cy="46038"/>
            </a:xfrm>
            <a:custGeom>
              <a:avLst/>
              <a:gdLst>
                <a:gd name="T0" fmla="*/ 0 w 74"/>
                <a:gd name="T1" fmla="*/ 0 h 34"/>
                <a:gd name="T2" fmla="*/ 2147483647 w 74"/>
                <a:gd name="T3" fmla="*/ 2147483647 h 34"/>
                <a:gd name="T4" fmla="*/ 2147483647 w 74"/>
                <a:gd name="T5" fmla="*/ 2147483647 h 34"/>
                <a:gd name="T6" fmla="*/ 0 60000 65536"/>
                <a:gd name="T7" fmla="*/ 0 60000 65536"/>
                <a:gd name="T8" fmla="*/ 0 60000 65536"/>
                <a:gd name="T9" fmla="*/ 0 w 74"/>
                <a:gd name="T10" fmla="*/ 0 h 34"/>
                <a:gd name="T11" fmla="*/ 74 w 74"/>
                <a:gd name="T12" fmla="*/ 34 h 34"/>
              </a:gdLst>
              <a:ahLst/>
              <a:cxnLst>
                <a:cxn ang="T6">
                  <a:pos x="T0" y="T1"/>
                </a:cxn>
                <a:cxn ang="T7">
                  <a:pos x="T2" y="T3"/>
                </a:cxn>
                <a:cxn ang="T8">
                  <a:pos x="T4" y="T5"/>
                </a:cxn>
              </a:cxnLst>
              <a:rect l="T9" t="T10" r="T11" b="T12"/>
              <a:pathLst>
                <a:path w="74" h="34">
                  <a:moveTo>
                    <a:pt x="0" y="0"/>
                  </a:moveTo>
                  <a:lnTo>
                    <a:pt x="37" y="11"/>
                  </a:lnTo>
                  <a:lnTo>
                    <a:pt x="74" y="34"/>
                  </a:lnTo>
                </a:path>
              </a:pathLst>
            </a:custGeom>
            <a:solidFill>
              <a:schemeClr val="tx2">
                <a:lumMod val="75000"/>
              </a:schemeClr>
            </a:solidFill>
            <a:ln w="58738">
              <a:solidFill>
                <a:schemeClr val="accent3">
                  <a:lumMod val="50000"/>
                </a:schemeClr>
              </a:solidFill>
              <a:prstDash val="solid"/>
              <a:round/>
              <a:headEnd/>
              <a:tailEnd/>
            </a:ln>
          </p:spPr>
          <p:txBody>
            <a:bodyPr/>
            <a:lstStyle/>
            <a:p>
              <a:endParaRPr lang="en-US"/>
            </a:p>
          </p:txBody>
        </p:sp>
        <p:sp>
          <p:nvSpPr>
            <p:cNvPr id="210" name="Freeform 25"/>
            <p:cNvSpPr>
              <a:spLocks/>
            </p:cNvSpPr>
            <p:nvPr/>
          </p:nvSpPr>
          <p:spPr bwMode="auto">
            <a:xfrm>
              <a:off x="4254074" y="2889201"/>
              <a:ext cx="104775" cy="176212"/>
            </a:xfrm>
            <a:custGeom>
              <a:avLst/>
              <a:gdLst>
                <a:gd name="T0" fmla="*/ 0 w 74"/>
                <a:gd name="T1" fmla="*/ 0 h 128"/>
                <a:gd name="T2" fmla="*/ 2147483647 w 74"/>
                <a:gd name="T3" fmla="*/ 2147483647 h 128"/>
                <a:gd name="T4" fmla="*/ 2147483647 w 74"/>
                <a:gd name="T5" fmla="*/ 2147483647 h 128"/>
                <a:gd name="T6" fmla="*/ 0 60000 65536"/>
                <a:gd name="T7" fmla="*/ 0 60000 65536"/>
                <a:gd name="T8" fmla="*/ 0 60000 65536"/>
                <a:gd name="T9" fmla="*/ 0 w 74"/>
                <a:gd name="T10" fmla="*/ 0 h 128"/>
                <a:gd name="T11" fmla="*/ 74 w 74"/>
                <a:gd name="T12" fmla="*/ 128 h 128"/>
              </a:gdLst>
              <a:ahLst/>
              <a:cxnLst>
                <a:cxn ang="T6">
                  <a:pos x="T0" y="T1"/>
                </a:cxn>
                <a:cxn ang="T7">
                  <a:pos x="T2" y="T3"/>
                </a:cxn>
                <a:cxn ang="T8">
                  <a:pos x="T4" y="T5"/>
                </a:cxn>
              </a:cxnLst>
              <a:rect l="T9" t="T10" r="T11" b="T12"/>
              <a:pathLst>
                <a:path w="74" h="128">
                  <a:moveTo>
                    <a:pt x="0" y="0"/>
                  </a:moveTo>
                  <a:lnTo>
                    <a:pt x="37" y="58"/>
                  </a:lnTo>
                  <a:lnTo>
                    <a:pt x="74" y="128"/>
                  </a:lnTo>
                </a:path>
              </a:pathLst>
            </a:custGeom>
            <a:solidFill>
              <a:schemeClr val="tx2">
                <a:lumMod val="75000"/>
              </a:schemeClr>
            </a:solidFill>
            <a:ln w="58738">
              <a:solidFill>
                <a:schemeClr val="accent3">
                  <a:lumMod val="50000"/>
                </a:schemeClr>
              </a:solidFill>
              <a:prstDash val="solid"/>
              <a:round/>
              <a:headEnd/>
              <a:tailEnd/>
            </a:ln>
          </p:spPr>
          <p:txBody>
            <a:bodyPr/>
            <a:lstStyle/>
            <a:p>
              <a:endParaRPr lang="en-US"/>
            </a:p>
          </p:txBody>
        </p:sp>
        <p:sp>
          <p:nvSpPr>
            <p:cNvPr id="211" name="Freeform 26"/>
            <p:cNvSpPr>
              <a:spLocks/>
            </p:cNvSpPr>
            <p:nvPr/>
          </p:nvSpPr>
          <p:spPr bwMode="auto">
            <a:xfrm>
              <a:off x="4358849" y="3065413"/>
              <a:ext cx="106363" cy="254000"/>
            </a:xfrm>
            <a:custGeom>
              <a:avLst/>
              <a:gdLst>
                <a:gd name="T0" fmla="*/ 0 w 74"/>
                <a:gd name="T1" fmla="*/ 0 h 186"/>
                <a:gd name="T2" fmla="*/ 2147483647 w 74"/>
                <a:gd name="T3" fmla="*/ 2147483647 h 186"/>
                <a:gd name="T4" fmla="*/ 2147483647 w 74"/>
                <a:gd name="T5" fmla="*/ 2147483647 h 186"/>
                <a:gd name="T6" fmla="*/ 0 60000 65536"/>
                <a:gd name="T7" fmla="*/ 0 60000 65536"/>
                <a:gd name="T8" fmla="*/ 0 60000 65536"/>
                <a:gd name="T9" fmla="*/ 0 w 74"/>
                <a:gd name="T10" fmla="*/ 0 h 186"/>
                <a:gd name="T11" fmla="*/ 74 w 74"/>
                <a:gd name="T12" fmla="*/ 186 h 186"/>
              </a:gdLst>
              <a:ahLst/>
              <a:cxnLst>
                <a:cxn ang="T6">
                  <a:pos x="T0" y="T1"/>
                </a:cxn>
                <a:cxn ang="T7">
                  <a:pos x="T2" y="T3"/>
                </a:cxn>
                <a:cxn ang="T8">
                  <a:pos x="T4" y="T5"/>
                </a:cxn>
              </a:cxnLst>
              <a:rect l="T9" t="T10" r="T11" b="T12"/>
              <a:pathLst>
                <a:path w="74" h="186">
                  <a:moveTo>
                    <a:pt x="0" y="0"/>
                  </a:moveTo>
                  <a:lnTo>
                    <a:pt x="37" y="81"/>
                  </a:lnTo>
                  <a:lnTo>
                    <a:pt x="74" y="186"/>
                  </a:lnTo>
                </a:path>
              </a:pathLst>
            </a:custGeom>
            <a:solidFill>
              <a:schemeClr val="tx2">
                <a:lumMod val="75000"/>
              </a:schemeClr>
            </a:solidFill>
            <a:ln w="58738">
              <a:solidFill>
                <a:schemeClr val="accent3">
                  <a:lumMod val="50000"/>
                </a:schemeClr>
              </a:solidFill>
              <a:prstDash val="solid"/>
              <a:round/>
              <a:headEnd/>
              <a:tailEnd/>
            </a:ln>
          </p:spPr>
          <p:txBody>
            <a:bodyPr/>
            <a:lstStyle/>
            <a:p>
              <a:endParaRPr lang="en-US"/>
            </a:p>
          </p:txBody>
        </p:sp>
        <p:sp>
          <p:nvSpPr>
            <p:cNvPr id="212" name="Freeform 27"/>
            <p:cNvSpPr>
              <a:spLocks/>
            </p:cNvSpPr>
            <p:nvPr/>
          </p:nvSpPr>
          <p:spPr bwMode="auto">
            <a:xfrm>
              <a:off x="4465212" y="3319413"/>
              <a:ext cx="104775" cy="315913"/>
            </a:xfrm>
            <a:custGeom>
              <a:avLst/>
              <a:gdLst>
                <a:gd name="T0" fmla="*/ 0 w 74"/>
                <a:gd name="T1" fmla="*/ 0 h 232"/>
                <a:gd name="T2" fmla="*/ 2147483647 w 74"/>
                <a:gd name="T3" fmla="*/ 2147483647 h 232"/>
                <a:gd name="T4" fmla="*/ 2147483647 w 74"/>
                <a:gd name="T5" fmla="*/ 2147483647 h 232"/>
                <a:gd name="T6" fmla="*/ 0 60000 65536"/>
                <a:gd name="T7" fmla="*/ 0 60000 65536"/>
                <a:gd name="T8" fmla="*/ 0 60000 65536"/>
                <a:gd name="T9" fmla="*/ 0 w 74"/>
                <a:gd name="T10" fmla="*/ 0 h 232"/>
                <a:gd name="T11" fmla="*/ 74 w 74"/>
                <a:gd name="T12" fmla="*/ 232 h 232"/>
              </a:gdLst>
              <a:ahLst/>
              <a:cxnLst>
                <a:cxn ang="T6">
                  <a:pos x="T0" y="T1"/>
                </a:cxn>
                <a:cxn ang="T7">
                  <a:pos x="T2" y="T3"/>
                </a:cxn>
                <a:cxn ang="T8">
                  <a:pos x="T4" y="T5"/>
                </a:cxn>
              </a:cxnLst>
              <a:rect l="T9" t="T10" r="T11" b="T12"/>
              <a:pathLst>
                <a:path w="74" h="232">
                  <a:moveTo>
                    <a:pt x="0" y="0"/>
                  </a:moveTo>
                  <a:lnTo>
                    <a:pt x="37" y="116"/>
                  </a:lnTo>
                  <a:lnTo>
                    <a:pt x="74" y="232"/>
                  </a:lnTo>
                </a:path>
              </a:pathLst>
            </a:custGeom>
            <a:solidFill>
              <a:schemeClr val="tx2">
                <a:lumMod val="75000"/>
              </a:schemeClr>
            </a:solidFill>
            <a:ln w="58738">
              <a:solidFill>
                <a:schemeClr val="accent3">
                  <a:lumMod val="50000"/>
                </a:schemeClr>
              </a:solidFill>
              <a:prstDash val="solid"/>
              <a:round/>
              <a:headEnd/>
              <a:tailEnd/>
            </a:ln>
          </p:spPr>
          <p:txBody>
            <a:bodyPr/>
            <a:lstStyle/>
            <a:p>
              <a:endParaRPr lang="en-US"/>
            </a:p>
          </p:txBody>
        </p:sp>
        <p:sp>
          <p:nvSpPr>
            <p:cNvPr id="213" name="Freeform 28"/>
            <p:cNvSpPr>
              <a:spLocks/>
            </p:cNvSpPr>
            <p:nvPr/>
          </p:nvSpPr>
          <p:spPr bwMode="auto">
            <a:xfrm>
              <a:off x="4569987" y="3635326"/>
              <a:ext cx="88900" cy="363537"/>
            </a:xfrm>
            <a:custGeom>
              <a:avLst/>
              <a:gdLst>
                <a:gd name="T0" fmla="*/ 0 w 62"/>
                <a:gd name="T1" fmla="*/ 0 h 266"/>
                <a:gd name="T2" fmla="*/ 2147483647 w 62"/>
                <a:gd name="T3" fmla="*/ 2147483647 h 266"/>
                <a:gd name="T4" fmla="*/ 2147483647 w 62"/>
                <a:gd name="T5" fmla="*/ 2147483647 h 266"/>
                <a:gd name="T6" fmla="*/ 0 60000 65536"/>
                <a:gd name="T7" fmla="*/ 0 60000 65536"/>
                <a:gd name="T8" fmla="*/ 0 60000 65536"/>
                <a:gd name="T9" fmla="*/ 0 w 62"/>
                <a:gd name="T10" fmla="*/ 0 h 266"/>
                <a:gd name="T11" fmla="*/ 62 w 62"/>
                <a:gd name="T12" fmla="*/ 266 h 266"/>
              </a:gdLst>
              <a:ahLst/>
              <a:cxnLst>
                <a:cxn ang="T6">
                  <a:pos x="T0" y="T1"/>
                </a:cxn>
                <a:cxn ang="T7">
                  <a:pos x="T2" y="T3"/>
                </a:cxn>
                <a:cxn ang="T8">
                  <a:pos x="T4" y="T5"/>
                </a:cxn>
              </a:cxnLst>
              <a:rect l="T9" t="T10" r="T11" b="T12"/>
              <a:pathLst>
                <a:path w="62" h="266">
                  <a:moveTo>
                    <a:pt x="0" y="0"/>
                  </a:moveTo>
                  <a:lnTo>
                    <a:pt x="25" y="127"/>
                  </a:lnTo>
                  <a:lnTo>
                    <a:pt x="62" y="266"/>
                  </a:lnTo>
                </a:path>
              </a:pathLst>
            </a:custGeom>
            <a:solidFill>
              <a:schemeClr val="tx2">
                <a:lumMod val="75000"/>
              </a:schemeClr>
            </a:solidFill>
            <a:ln w="58738">
              <a:solidFill>
                <a:schemeClr val="accent3">
                  <a:lumMod val="50000"/>
                </a:schemeClr>
              </a:solidFill>
              <a:prstDash val="solid"/>
              <a:round/>
              <a:headEnd/>
              <a:tailEnd/>
            </a:ln>
          </p:spPr>
          <p:txBody>
            <a:bodyPr/>
            <a:lstStyle/>
            <a:p>
              <a:endParaRPr lang="en-US"/>
            </a:p>
          </p:txBody>
        </p:sp>
        <p:sp>
          <p:nvSpPr>
            <p:cNvPr id="214" name="Line 29"/>
            <p:cNvSpPr>
              <a:spLocks noChangeShapeType="1"/>
            </p:cNvSpPr>
            <p:nvPr/>
          </p:nvSpPr>
          <p:spPr bwMode="auto">
            <a:xfrm>
              <a:off x="4658887" y="3998863"/>
              <a:ext cx="104775" cy="365125"/>
            </a:xfrm>
            <a:prstGeom prst="line">
              <a:avLst/>
            </a:prstGeom>
            <a:noFill/>
            <a:ln w="58738">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 name="Line 30"/>
            <p:cNvSpPr>
              <a:spLocks noChangeShapeType="1"/>
            </p:cNvSpPr>
            <p:nvPr/>
          </p:nvSpPr>
          <p:spPr bwMode="auto">
            <a:xfrm>
              <a:off x="4763662" y="4363988"/>
              <a:ext cx="106362" cy="349250"/>
            </a:xfrm>
            <a:prstGeom prst="line">
              <a:avLst/>
            </a:prstGeom>
            <a:noFill/>
            <a:ln w="58738">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 name="Freeform 31"/>
            <p:cNvSpPr>
              <a:spLocks/>
            </p:cNvSpPr>
            <p:nvPr/>
          </p:nvSpPr>
          <p:spPr bwMode="auto">
            <a:xfrm>
              <a:off x="4881137" y="4713238"/>
              <a:ext cx="106362" cy="315913"/>
            </a:xfrm>
            <a:custGeom>
              <a:avLst/>
              <a:gdLst>
                <a:gd name="T0" fmla="*/ 0 w 75"/>
                <a:gd name="T1" fmla="*/ 0 h 232"/>
                <a:gd name="T2" fmla="*/ 2147483647 w 75"/>
                <a:gd name="T3" fmla="*/ 2147483647 h 232"/>
                <a:gd name="T4" fmla="*/ 2147483647 w 75"/>
                <a:gd name="T5" fmla="*/ 2147483647 h 232"/>
                <a:gd name="T6" fmla="*/ 0 60000 65536"/>
                <a:gd name="T7" fmla="*/ 0 60000 65536"/>
                <a:gd name="T8" fmla="*/ 0 60000 65536"/>
                <a:gd name="T9" fmla="*/ 0 w 75"/>
                <a:gd name="T10" fmla="*/ 0 h 232"/>
                <a:gd name="T11" fmla="*/ 75 w 75"/>
                <a:gd name="T12" fmla="*/ 232 h 232"/>
              </a:gdLst>
              <a:ahLst/>
              <a:cxnLst>
                <a:cxn ang="T6">
                  <a:pos x="T0" y="T1"/>
                </a:cxn>
                <a:cxn ang="T7">
                  <a:pos x="T2" y="T3"/>
                </a:cxn>
                <a:cxn ang="T8">
                  <a:pos x="T4" y="T5"/>
                </a:cxn>
              </a:cxnLst>
              <a:rect l="T9" t="T10" r="T11" b="T12"/>
              <a:pathLst>
                <a:path w="75" h="232">
                  <a:moveTo>
                    <a:pt x="0" y="0"/>
                  </a:moveTo>
                  <a:lnTo>
                    <a:pt x="37" y="116"/>
                  </a:lnTo>
                  <a:lnTo>
                    <a:pt x="75" y="232"/>
                  </a:lnTo>
                </a:path>
              </a:pathLst>
            </a:custGeom>
            <a:solidFill>
              <a:schemeClr val="tx2">
                <a:lumMod val="75000"/>
              </a:schemeClr>
            </a:solidFill>
            <a:ln w="58738">
              <a:solidFill>
                <a:schemeClr val="accent3">
                  <a:lumMod val="50000"/>
                </a:schemeClr>
              </a:solidFill>
              <a:prstDash val="solid"/>
              <a:round/>
              <a:headEnd/>
              <a:tailEnd/>
            </a:ln>
          </p:spPr>
          <p:txBody>
            <a:bodyPr/>
            <a:lstStyle/>
            <a:p>
              <a:endParaRPr lang="en-US"/>
            </a:p>
          </p:txBody>
        </p:sp>
        <p:sp>
          <p:nvSpPr>
            <p:cNvPr id="217" name="Freeform 32"/>
            <p:cNvSpPr>
              <a:spLocks/>
            </p:cNvSpPr>
            <p:nvPr/>
          </p:nvSpPr>
          <p:spPr bwMode="auto">
            <a:xfrm>
              <a:off x="5022424" y="5029151"/>
              <a:ext cx="104775" cy="269875"/>
            </a:xfrm>
            <a:custGeom>
              <a:avLst/>
              <a:gdLst>
                <a:gd name="T0" fmla="*/ 0 w 74"/>
                <a:gd name="T1" fmla="*/ 0 h 197"/>
                <a:gd name="T2" fmla="*/ 2147483647 w 74"/>
                <a:gd name="T3" fmla="*/ 2147483647 h 197"/>
                <a:gd name="T4" fmla="*/ 2147483647 w 74"/>
                <a:gd name="T5" fmla="*/ 2147483647 h 197"/>
                <a:gd name="T6" fmla="*/ 0 60000 65536"/>
                <a:gd name="T7" fmla="*/ 0 60000 65536"/>
                <a:gd name="T8" fmla="*/ 0 60000 65536"/>
                <a:gd name="T9" fmla="*/ 0 w 74"/>
                <a:gd name="T10" fmla="*/ 0 h 197"/>
                <a:gd name="T11" fmla="*/ 74 w 74"/>
                <a:gd name="T12" fmla="*/ 197 h 197"/>
              </a:gdLst>
              <a:ahLst/>
              <a:cxnLst>
                <a:cxn ang="T6">
                  <a:pos x="T0" y="T1"/>
                </a:cxn>
                <a:cxn ang="T7">
                  <a:pos x="T2" y="T3"/>
                </a:cxn>
                <a:cxn ang="T8">
                  <a:pos x="T4" y="T5"/>
                </a:cxn>
              </a:cxnLst>
              <a:rect l="T9" t="T10" r="T11" b="T12"/>
              <a:pathLst>
                <a:path w="74" h="197">
                  <a:moveTo>
                    <a:pt x="0" y="0"/>
                  </a:moveTo>
                  <a:lnTo>
                    <a:pt x="37" y="105"/>
                  </a:lnTo>
                  <a:lnTo>
                    <a:pt x="74" y="197"/>
                  </a:lnTo>
                </a:path>
              </a:pathLst>
            </a:custGeom>
            <a:solidFill>
              <a:schemeClr val="tx2">
                <a:lumMod val="75000"/>
              </a:schemeClr>
            </a:solidFill>
            <a:ln w="58738">
              <a:solidFill>
                <a:schemeClr val="accent3">
                  <a:lumMod val="50000"/>
                </a:schemeClr>
              </a:solidFill>
              <a:prstDash val="solid"/>
              <a:round/>
              <a:headEnd/>
              <a:tailEnd/>
            </a:ln>
          </p:spPr>
          <p:txBody>
            <a:bodyPr/>
            <a:lstStyle/>
            <a:p>
              <a:endParaRPr lang="en-US"/>
            </a:p>
          </p:txBody>
        </p:sp>
        <p:sp>
          <p:nvSpPr>
            <p:cNvPr id="218" name="Freeform 33"/>
            <p:cNvSpPr>
              <a:spLocks/>
            </p:cNvSpPr>
            <p:nvPr/>
          </p:nvSpPr>
          <p:spPr bwMode="auto">
            <a:xfrm>
              <a:off x="5184349" y="5265688"/>
              <a:ext cx="106363" cy="206375"/>
            </a:xfrm>
            <a:custGeom>
              <a:avLst/>
              <a:gdLst>
                <a:gd name="T0" fmla="*/ 0 w 74"/>
                <a:gd name="T1" fmla="*/ 0 h 151"/>
                <a:gd name="T2" fmla="*/ 2147483647 w 74"/>
                <a:gd name="T3" fmla="*/ 2147483647 h 151"/>
                <a:gd name="T4" fmla="*/ 2147483647 w 74"/>
                <a:gd name="T5" fmla="*/ 2147483647 h 151"/>
                <a:gd name="T6" fmla="*/ 0 60000 65536"/>
                <a:gd name="T7" fmla="*/ 0 60000 65536"/>
                <a:gd name="T8" fmla="*/ 0 60000 65536"/>
                <a:gd name="T9" fmla="*/ 0 w 74"/>
                <a:gd name="T10" fmla="*/ 0 h 151"/>
                <a:gd name="T11" fmla="*/ 74 w 74"/>
                <a:gd name="T12" fmla="*/ 151 h 151"/>
              </a:gdLst>
              <a:ahLst/>
              <a:cxnLst>
                <a:cxn ang="T6">
                  <a:pos x="T0" y="T1"/>
                </a:cxn>
                <a:cxn ang="T7">
                  <a:pos x="T2" y="T3"/>
                </a:cxn>
                <a:cxn ang="T8">
                  <a:pos x="T4" y="T5"/>
                </a:cxn>
              </a:cxnLst>
              <a:rect l="T9" t="T10" r="T11" b="T12"/>
              <a:pathLst>
                <a:path w="74" h="151">
                  <a:moveTo>
                    <a:pt x="0" y="0"/>
                  </a:moveTo>
                  <a:lnTo>
                    <a:pt x="37" y="82"/>
                  </a:lnTo>
                  <a:lnTo>
                    <a:pt x="74" y="151"/>
                  </a:lnTo>
                </a:path>
              </a:pathLst>
            </a:custGeom>
            <a:solidFill>
              <a:schemeClr val="tx2">
                <a:lumMod val="75000"/>
              </a:schemeClr>
            </a:solidFill>
            <a:ln w="58738">
              <a:solidFill>
                <a:schemeClr val="accent3">
                  <a:lumMod val="50000"/>
                </a:schemeClr>
              </a:solidFill>
              <a:prstDash val="solid"/>
              <a:round/>
              <a:headEnd/>
              <a:tailEnd/>
            </a:ln>
          </p:spPr>
          <p:txBody>
            <a:bodyPr/>
            <a:lstStyle/>
            <a:p>
              <a:endParaRPr lang="en-US"/>
            </a:p>
          </p:txBody>
        </p:sp>
        <p:sp>
          <p:nvSpPr>
            <p:cNvPr id="219" name="Freeform 34"/>
            <p:cNvSpPr>
              <a:spLocks/>
            </p:cNvSpPr>
            <p:nvPr/>
          </p:nvSpPr>
          <p:spPr bwMode="auto">
            <a:xfrm>
              <a:off x="5370087" y="5472063"/>
              <a:ext cx="88900" cy="176213"/>
            </a:xfrm>
            <a:custGeom>
              <a:avLst/>
              <a:gdLst>
                <a:gd name="T0" fmla="*/ 0 w 62"/>
                <a:gd name="T1" fmla="*/ 0 h 128"/>
                <a:gd name="T2" fmla="*/ 2147483647 w 62"/>
                <a:gd name="T3" fmla="*/ 2147483647 h 128"/>
                <a:gd name="T4" fmla="*/ 2147483647 w 62"/>
                <a:gd name="T5" fmla="*/ 2147483647 h 128"/>
                <a:gd name="T6" fmla="*/ 0 60000 65536"/>
                <a:gd name="T7" fmla="*/ 0 60000 65536"/>
                <a:gd name="T8" fmla="*/ 0 60000 65536"/>
                <a:gd name="T9" fmla="*/ 0 w 62"/>
                <a:gd name="T10" fmla="*/ 0 h 128"/>
                <a:gd name="T11" fmla="*/ 62 w 62"/>
                <a:gd name="T12" fmla="*/ 128 h 128"/>
              </a:gdLst>
              <a:ahLst/>
              <a:cxnLst>
                <a:cxn ang="T6">
                  <a:pos x="T0" y="T1"/>
                </a:cxn>
                <a:cxn ang="T7">
                  <a:pos x="T2" y="T3"/>
                </a:cxn>
                <a:cxn ang="T8">
                  <a:pos x="T4" y="T5"/>
                </a:cxn>
              </a:cxnLst>
              <a:rect l="T9" t="T10" r="T11" b="T12"/>
              <a:pathLst>
                <a:path w="62" h="128">
                  <a:moveTo>
                    <a:pt x="0" y="0"/>
                  </a:moveTo>
                  <a:lnTo>
                    <a:pt x="24" y="70"/>
                  </a:lnTo>
                  <a:lnTo>
                    <a:pt x="62" y="128"/>
                  </a:lnTo>
                </a:path>
              </a:pathLst>
            </a:custGeom>
            <a:solidFill>
              <a:schemeClr val="tx2">
                <a:lumMod val="75000"/>
              </a:schemeClr>
            </a:solidFill>
            <a:ln w="58738">
              <a:solidFill>
                <a:schemeClr val="accent3">
                  <a:lumMod val="50000"/>
                </a:schemeClr>
              </a:solidFill>
              <a:prstDash val="solid"/>
              <a:round/>
              <a:headEnd/>
              <a:tailEnd/>
            </a:ln>
          </p:spPr>
          <p:txBody>
            <a:bodyPr/>
            <a:lstStyle/>
            <a:p>
              <a:endParaRPr lang="en-US"/>
            </a:p>
          </p:txBody>
        </p:sp>
        <p:sp>
          <p:nvSpPr>
            <p:cNvPr id="220" name="Freeform 35"/>
            <p:cNvSpPr>
              <a:spLocks/>
            </p:cNvSpPr>
            <p:nvPr/>
          </p:nvSpPr>
          <p:spPr bwMode="auto">
            <a:xfrm>
              <a:off x="5549474" y="5648276"/>
              <a:ext cx="106363" cy="109537"/>
            </a:xfrm>
            <a:custGeom>
              <a:avLst/>
              <a:gdLst>
                <a:gd name="T0" fmla="*/ 0 w 74"/>
                <a:gd name="T1" fmla="*/ 0 h 81"/>
                <a:gd name="T2" fmla="*/ 2147483647 w 74"/>
                <a:gd name="T3" fmla="*/ 2147483647 h 81"/>
                <a:gd name="T4" fmla="*/ 2147483647 w 74"/>
                <a:gd name="T5" fmla="*/ 2147483647 h 81"/>
                <a:gd name="T6" fmla="*/ 0 60000 65536"/>
                <a:gd name="T7" fmla="*/ 0 60000 65536"/>
                <a:gd name="T8" fmla="*/ 0 60000 65536"/>
                <a:gd name="T9" fmla="*/ 0 w 74"/>
                <a:gd name="T10" fmla="*/ 0 h 81"/>
                <a:gd name="T11" fmla="*/ 74 w 74"/>
                <a:gd name="T12" fmla="*/ 81 h 81"/>
              </a:gdLst>
              <a:ahLst/>
              <a:cxnLst>
                <a:cxn ang="T6">
                  <a:pos x="T0" y="T1"/>
                </a:cxn>
                <a:cxn ang="T7">
                  <a:pos x="T2" y="T3"/>
                </a:cxn>
                <a:cxn ang="T8">
                  <a:pos x="T4" y="T5"/>
                </a:cxn>
              </a:cxnLst>
              <a:rect l="T9" t="T10" r="T11" b="T12"/>
              <a:pathLst>
                <a:path w="74" h="81">
                  <a:moveTo>
                    <a:pt x="0" y="0"/>
                  </a:moveTo>
                  <a:lnTo>
                    <a:pt x="37" y="46"/>
                  </a:lnTo>
                  <a:lnTo>
                    <a:pt x="74" y="81"/>
                  </a:lnTo>
                </a:path>
              </a:pathLst>
            </a:custGeom>
            <a:solidFill>
              <a:schemeClr val="tx2">
                <a:lumMod val="75000"/>
              </a:schemeClr>
            </a:solidFill>
            <a:ln w="58738">
              <a:solidFill>
                <a:schemeClr val="accent3">
                  <a:lumMod val="50000"/>
                </a:schemeClr>
              </a:solidFill>
              <a:prstDash val="solid"/>
              <a:round/>
              <a:headEnd/>
              <a:tailEnd/>
            </a:ln>
          </p:spPr>
          <p:txBody>
            <a:bodyPr/>
            <a:lstStyle/>
            <a:p>
              <a:endParaRPr lang="en-US"/>
            </a:p>
          </p:txBody>
        </p:sp>
        <p:sp>
          <p:nvSpPr>
            <p:cNvPr id="221" name="Freeform 36"/>
            <p:cNvSpPr>
              <a:spLocks/>
            </p:cNvSpPr>
            <p:nvPr/>
          </p:nvSpPr>
          <p:spPr bwMode="auto">
            <a:xfrm>
              <a:off x="5700287" y="5726063"/>
              <a:ext cx="106362" cy="95250"/>
            </a:xfrm>
            <a:custGeom>
              <a:avLst/>
              <a:gdLst>
                <a:gd name="T0" fmla="*/ 0 w 74"/>
                <a:gd name="T1" fmla="*/ 0 h 70"/>
                <a:gd name="T2" fmla="*/ 2147483647 w 74"/>
                <a:gd name="T3" fmla="*/ 2147483647 h 70"/>
                <a:gd name="T4" fmla="*/ 2147483647 w 74"/>
                <a:gd name="T5" fmla="*/ 2147483647 h 70"/>
                <a:gd name="T6" fmla="*/ 0 60000 65536"/>
                <a:gd name="T7" fmla="*/ 0 60000 65536"/>
                <a:gd name="T8" fmla="*/ 0 60000 65536"/>
                <a:gd name="T9" fmla="*/ 0 w 74"/>
                <a:gd name="T10" fmla="*/ 0 h 70"/>
                <a:gd name="T11" fmla="*/ 74 w 74"/>
                <a:gd name="T12" fmla="*/ 70 h 70"/>
              </a:gdLst>
              <a:ahLst/>
              <a:cxnLst>
                <a:cxn ang="T6">
                  <a:pos x="T0" y="T1"/>
                </a:cxn>
                <a:cxn ang="T7">
                  <a:pos x="T2" y="T3"/>
                </a:cxn>
                <a:cxn ang="T8">
                  <a:pos x="T4" y="T5"/>
                </a:cxn>
              </a:cxnLst>
              <a:rect l="T9" t="T10" r="T11" b="T12"/>
              <a:pathLst>
                <a:path w="74" h="70">
                  <a:moveTo>
                    <a:pt x="0" y="0"/>
                  </a:moveTo>
                  <a:lnTo>
                    <a:pt x="37" y="35"/>
                  </a:lnTo>
                  <a:lnTo>
                    <a:pt x="74" y="70"/>
                  </a:lnTo>
                </a:path>
              </a:pathLst>
            </a:custGeom>
            <a:solidFill>
              <a:schemeClr val="tx2">
                <a:lumMod val="75000"/>
              </a:schemeClr>
            </a:solidFill>
            <a:ln w="58738">
              <a:solidFill>
                <a:schemeClr val="accent3">
                  <a:lumMod val="50000"/>
                </a:schemeClr>
              </a:solidFill>
              <a:prstDash val="solid"/>
              <a:round/>
              <a:headEnd/>
              <a:tailEnd/>
            </a:ln>
          </p:spPr>
          <p:txBody>
            <a:bodyPr/>
            <a:lstStyle/>
            <a:p>
              <a:endParaRPr lang="en-US"/>
            </a:p>
          </p:txBody>
        </p:sp>
        <p:sp>
          <p:nvSpPr>
            <p:cNvPr id="222" name="Freeform 37"/>
            <p:cNvSpPr>
              <a:spLocks/>
            </p:cNvSpPr>
            <p:nvPr/>
          </p:nvSpPr>
          <p:spPr bwMode="auto">
            <a:xfrm>
              <a:off x="5771724" y="5799088"/>
              <a:ext cx="106363" cy="46038"/>
            </a:xfrm>
            <a:custGeom>
              <a:avLst/>
              <a:gdLst>
                <a:gd name="T0" fmla="*/ 0 w 74"/>
                <a:gd name="T1" fmla="*/ 0 h 34"/>
                <a:gd name="T2" fmla="*/ 2147483647 w 74"/>
                <a:gd name="T3" fmla="*/ 2147483647 h 34"/>
                <a:gd name="T4" fmla="*/ 2147483647 w 74"/>
                <a:gd name="T5" fmla="*/ 2147483647 h 34"/>
                <a:gd name="T6" fmla="*/ 0 60000 65536"/>
                <a:gd name="T7" fmla="*/ 0 60000 65536"/>
                <a:gd name="T8" fmla="*/ 0 60000 65536"/>
                <a:gd name="T9" fmla="*/ 0 w 74"/>
                <a:gd name="T10" fmla="*/ 0 h 34"/>
                <a:gd name="T11" fmla="*/ 74 w 74"/>
                <a:gd name="T12" fmla="*/ 34 h 34"/>
              </a:gdLst>
              <a:ahLst/>
              <a:cxnLst>
                <a:cxn ang="T6">
                  <a:pos x="T0" y="T1"/>
                </a:cxn>
                <a:cxn ang="T7">
                  <a:pos x="T2" y="T3"/>
                </a:cxn>
                <a:cxn ang="T8">
                  <a:pos x="T4" y="T5"/>
                </a:cxn>
              </a:cxnLst>
              <a:rect l="T9" t="T10" r="T11" b="T12"/>
              <a:pathLst>
                <a:path w="74" h="34">
                  <a:moveTo>
                    <a:pt x="0" y="0"/>
                  </a:moveTo>
                  <a:lnTo>
                    <a:pt x="37" y="23"/>
                  </a:lnTo>
                  <a:lnTo>
                    <a:pt x="74" y="34"/>
                  </a:lnTo>
                </a:path>
              </a:pathLst>
            </a:custGeom>
            <a:solidFill>
              <a:schemeClr val="tx2">
                <a:lumMod val="75000"/>
              </a:schemeClr>
            </a:solidFill>
            <a:ln w="58738">
              <a:solidFill>
                <a:schemeClr val="accent3">
                  <a:lumMod val="50000"/>
                </a:schemeClr>
              </a:solidFill>
              <a:prstDash val="solid"/>
              <a:round/>
              <a:headEnd/>
              <a:tailEnd/>
            </a:ln>
          </p:spPr>
          <p:txBody>
            <a:bodyPr/>
            <a:lstStyle/>
            <a:p>
              <a:endParaRPr lang="en-US"/>
            </a:p>
          </p:txBody>
        </p:sp>
        <p:sp>
          <p:nvSpPr>
            <p:cNvPr id="223" name="Freeform 38"/>
            <p:cNvSpPr>
              <a:spLocks/>
            </p:cNvSpPr>
            <p:nvPr/>
          </p:nvSpPr>
          <p:spPr bwMode="auto">
            <a:xfrm>
              <a:off x="5878087" y="5867351"/>
              <a:ext cx="104775" cy="47625"/>
            </a:xfrm>
            <a:custGeom>
              <a:avLst/>
              <a:gdLst>
                <a:gd name="T0" fmla="*/ 0 w 74"/>
                <a:gd name="T1" fmla="*/ 0 h 35"/>
                <a:gd name="T2" fmla="*/ 2147483647 w 74"/>
                <a:gd name="T3" fmla="*/ 2147483647 h 35"/>
                <a:gd name="T4" fmla="*/ 2147483647 w 74"/>
                <a:gd name="T5" fmla="*/ 2147483647 h 35"/>
                <a:gd name="T6" fmla="*/ 0 60000 65536"/>
                <a:gd name="T7" fmla="*/ 0 60000 65536"/>
                <a:gd name="T8" fmla="*/ 0 60000 65536"/>
                <a:gd name="T9" fmla="*/ 0 w 74"/>
                <a:gd name="T10" fmla="*/ 0 h 35"/>
                <a:gd name="T11" fmla="*/ 74 w 74"/>
                <a:gd name="T12" fmla="*/ 35 h 35"/>
              </a:gdLst>
              <a:ahLst/>
              <a:cxnLst>
                <a:cxn ang="T6">
                  <a:pos x="T0" y="T1"/>
                </a:cxn>
                <a:cxn ang="T7">
                  <a:pos x="T2" y="T3"/>
                </a:cxn>
                <a:cxn ang="T8">
                  <a:pos x="T4" y="T5"/>
                </a:cxn>
              </a:cxnLst>
              <a:rect l="T9" t="T10" r="T11" b="T12"/>
              <a:pathLst>
                <a:path w="74" h="35">
                  <a:moveTo>
                    <a:pt x="0" y="0"/>
                  </a:moveTo>
                  <a:lnTo>
                    <a:pt x="37" y="24"/>
                  </a:lnTo>
                  <a:lnTo>
                    <a:pt x="74" y="35"/>
                  </a:lnTo>
                </a:path>
              </a:pathLst>
            </a:custGeom>
            <a:solidFill>
              <a:schemeClr val="tx2">
                <a:lumMod val="75000"/>
              </a:schemeClr>
            </a:solidFill>
            <a:ln w="58738">
              <a:solidFill>
                <a:schemeClr val="accent3">
                  <a:lumMod val="50000"/>
                </a:schemeClr>
              </a:solidFill>
              <a:prstDash val="solid"/>
              <a:round/>
              <a:headEnd/>
              <a:tailEnd/>
            </a:ln>
          </p:spPr>
          <p:txBody>
            <a:bodyPr/>
            <a:lstStyle/>
            <a:p>
              <a:endParaRPr lang="en-US"/>
            </a:p>
          </p:txBody>
        </p:sp>
        <p:sp>
          <p:nvSpPr>
            <p:cNvPr id="224" name="Freeform 39"/>
            <p:cNvSpPr>
              <a:spLocks/>
            </p:cNvSpPr>
            <p:nvPr/>
          </p:nvSpPr>
          <p:spPr bwMode="auto">
            <a:xfrm>
              <a:off x="5982862" y="5883226"/>
              <a:ext cx="106362" cy="15875"/>
            </a:xfrm>
            <a:custGeom>
              <a:avLst/>
              <a:gdLst>
                <a:gd name="T0" fmla="*/ 0 w 74"/>
                <a:gd name="T1" fmla="*/ 0 h 12"/>
                <a:gd name="T2" fmla="*/ 2147483647 w 74"/>
                <a:gd name="T3" fmla="*/ 2147483647 h 12"/>
                <a:gd name="T4" fmla="*/ 2147483647 w 74"/>
                <a:gd name="T5" fmla="*/ 2147483647 h 12"/>
                <a:gd name="T6" fmla="*/ 0 60000 65536"/>
                <a:gd name="T7" fmla="*/ 0 60000 65536"/>
                <a:gd name="T8" fmla="*/ 0 60000 65536"/>
                <a:gd name="T9" fmla="*/ 0 w 74"/>
                <a:gd name="T10" fmla="*/ 0 h 12"/>
                <a:gd name="T11" fmla="*/ 74 w 74"/>
                <a:gd name="T12" fmla="*/ 12 h 12"/>
              </a:gdLst>
              <a:ahLst/>
              <a:cxnLst>
                <a:cxn ang="T6">
                  <a:pos x="T0" y="T1"/>
                </a:cxn>
                <a:cxn ang="T7">
                  <a:pos x="T2" y="T3"/>
                </a:cxn>
                <a:cxn ang="T8">
                  <a:pos x="T4" y="T5"/>
                </a:cxn>
              </a:cxnLst>
              <a:rect l="T9" t="T10" r="T11" b="T12"/>
              <a:pathLst>
                <a:path w="74" h="12">
                  <a:moveTo>
                    <a:pt x="0" y="0"/>
                  </a:moveTo>
                  <a:lnTo>
                    <a:pt x="37" y="12"/>
                  </a:lnTo>
                  <a:lnTo>
                    <a:pt x="74" y="12"/>
                  </a:lnTo>
                </a:path>
              </a:pathLst>
            </a:custGeom>
            <a:solidFill>
              <a:schemeClr val="tx2">
                <a:lumMod val="75000"/>
              </a:schemeClr>
            </a:solidFill>
            <a:ln w="58738">
              <a:solidFill>
                <a:schemeClr val="accent3">
                  <a:lumMod val="50000"/>
                </a:schemeClr>
              </a:solidFill>
              <a:prstDash val="solid"/>
              <a:round/>
              <a:headEnd/>
              <a:tailEnd/>
            </a:ln>
          </p:spPr>
          <p:txBody>
            <a:bodyPr/>
            <a:lstStyle/>
            <a:p>
              <a:endParaRPr lang="en-US"/>
            </a:p>
          </p:txBody>
        </p:sp>
        <p:sp>
          <p:nvSpPr>
            <p:cNvPr id="225" name="Line 40"/>
            <p:cNvSpPr>
              <a:spLocks noChangeShapeType="1"/>
            </p:cNvSpPr>
            <p:nvPr/>
          </p:nvSpPr>
          <p:spPr bwMode="auto">
            <a:xfrm>
              <a:off x="6089224" y="5910213"/>
              <a:ext cx="87313" cy="14288"/>
            </a:xfrm>
            <a:prstGeom prst="line">
              <a:avLst/>
            </a:prstGeom>
            <a:noFill/>
            <a:ln w="58738">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6" name="Line 41"/>
            <p:cNvSpPr>
              <a:spLocks noChangeShapeType="1"/>
            </p:cNvSpPr>
            <p:nvPr/>
          </p:nvSpPr>
          <p:spPr bwMode="auto">
            <a:xfrm>
              <a:off x="6176537" y="5935613"/>
              <a:ext cx="106362" cy="1588"/>
            </a:xfrm>
            <a:prstGeom prst="line">
              <a:avLst/>
            </a:prstGeom>
            <a:noFill/>
            <a:ln w="58738">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7" name="Freeform 42"/>
            <p:cNvSpPr>
              <a:spLocks/>
            </p:cNvSpPr>
            <p:nvPr/>
          </p:nvSpPr>
          <p:spPr bwMode="auto">
            <a:xfrm>
              <a:off x="6282899" y="5935613"/>
              <a:ext cx="104775" cy="17463"/>
            </a:xfrm>
            <a:custGeom>
              <a:avLst/>
              <a:gdLst>
                <a:gd name="T0" fmla="*/ 0 w 74"/>
                <a:gd name="T1" fmla="*/ 0 h 12"/>
                <a:gd name="T2" fmla="*/ 2147483647 w 74"/>
                <a:gd name="T3" fmla="*/ 0 h 12"/>
                <a:gd name="T4" fmla="*/ 2147483647 w 74"/>
                <a:gd name="T5" fmla="*/ 2147483647 h 12"/>
                <a:gd name="T6" fmla="*/ 0 60000 65536"/>
                <a:gd name="T7" fmla="*/ 0 60000 65536"/>
                <a:gd name="T8" fmla="*/ 0 60000 65536"/>
                <a:gd name="T9" fmla="*/ 0 w 74"/>
                <a:gd name="T10" fmla="*/ 0 h 12"/>
                <a:gd name="T11" fmla="*/ 74 w 74"/>
                <a:gd name="T12" fmla="*/ 12 h 12"/>
              </a:gdLst>
              <a:ahLst/>
              <a:cxnLst>
                <a:cxn ang="T6">
                  <a:pos x="T0" y="T1"/>
                </a:cxn>
                <a:cxn ang="T7">
                  <a:pos x="T2" y="T3"/>
                </a:cxn>
                <a:cxn ang="T8">
                  <a:pos x="T4" y="T5"/>
                </a:cxn>
              </a:cxnLst>
              <a:rect l="T9" t="T10" r="T11" b="T12"/>
              <a:pathLst>
                <a:path w="74" h="12">
                  <a:moveTo>
                    <a:pt x="0" y="0"/>
                  </a:moveTo>
                  <a:lnTo>
                    <a:pt x="37" y="0"/>
                  </a:lnTo>
                  <a:lnTo>
                    <a:pt x="74" y="12"/>
                  </a:lnTo>
                </a:path>
              </a:pathLst>
            </a:custGeom>
            <a:solidFill>
              <a:schemeClr val="tx2">
                <a:lumMod val="75000"/>
              </a:schemeClr>
            </a:solidFill>
            <a:ln w="58738">
              <a:solidFill>
                <a:schemeClr val="accent3">
                  <a:lumMod val="50000"/>
                </a:schemeClr>
              </a:solidFill>
              <a:prstDash val="solid"/>
              <a:round/>
              <a:headEnd/>
              <a:tailEnd/>
            </a:ln>
          </p:spPr>
          <p:txBody>
            <a:bodyPr/>
            <a:lstStyle/>
            <a:p>
              <a:endParaRPr lang="en-US"/>
            </a:p>
          </p:txBody>
        </p:sp>
        <p:sp>
          <p:nvSpPr>
            <p:cNvPr id="228" name="Line 43"/>
            <p:cNvSpPr>
              <a:spLocks noChangeShapeType="1"/>
            </p:cNvSpPr>
            <p:nvPr/>
          </p:nvSpPr>
          <p:spPr bwMode="auto">
            <a:xfrm>
              <a:off x="6387674" y="5962601"/>
              <a:ext cx="106363" cy="1587"/>
            </a:xfrm>
            <a:prstGeom prst="line">
              <a:avLst/>
            </a:prstGeom>
            <a:noFill/>
            <a:ln w="58738">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 name="Line 44"/>
            <p:cNvSpPr>
              <a:spLocks noChangeShapeType="1"/>
            </p:cNvSpPr>
            <p:nvPr/>
          </p:nvSpPr>
          <p:spPr bwMode="auto">
            <a:xfrm>
              <a:off x="6494037" y="5962601"/>
              <a:ext cx="104775" cy="1587"/>
            </a:xfrm>
            <a:prstGeom prst="line">
              <a:avLst/>
            </a:prstGeom>
            <a:noFill/>
            <a:ln w="58738">
              <a:solidFill>
                <a:schemeClr val="accent3">
                  <a:lumMod val="5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0" name="Freeform 45"/>
            <p:cNvSpPr>
              <a:spLocks/>
            </p:cNvSpPr>
            <p:nvPr/>
          </p:nvSpPr>
          <p:spPr bwMode="auto">
            <a:xfrm>
              <a:off x="2122062" y="5965776"/>
              <a:ext cx="141287" cy="125412"/>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50" y="0"/>
                  </a:moveTo>
                  <a:lnTo>
                    <a:pt x="99" y="46"/>
                  </a:lnTo>
                  <a:lnTo>
                    <a:pt x="50" y="92"/>
                  </a:lnTo>
                  <a:lnTo>
                    <a:pt x="0" y="46"/>
                  </a:lnTo>
                  <a:lnTo>
                    <a:pt x="50"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31" name="Freeform 46"/>
            <p:cNvSpPr>
              <a:spLocks/>
            </p:cNvSpPr>
            <p:nvPr/>
          </p:nvSpPr>
          <p:spPr bwMode="auto">
            <a:xfrm>
              <a:off x="2228424" y="5949901"/>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32" name="Freeform 47"/>
            <p:cNvSpPr>
              <a:spLocks/>
            </p:cNvSpPr>
            <p:nvPr/>
          </p:nvSpPr>
          <p:spPr bwMode="auto">
            <a:xfrm>
              <a:off x="2333199" y="5949901"/>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33" name="Freeform 48"/>
            <p:cNvSpPr>
              <a:spLocks/>
            </p:cNvSpPr>
            <p:nvPr/>
          </p:nvSpPr>
          <p:spPr bwMode="auto">
            <a:xfrm>
              <a:off x="2441149" y="5932438"/>
              <a:ext cx="139700" cy="128588"/>
            </a:xfrm>
            <a:custGeom>
              <a:avLst/>
              <a:gdLst>
                <a:gd name="T0" fmla="*/ 2147483647 w 98"/>
                <a:gd name="T1" fmla="*/ 0 h 93"/>
                <a:gd name="T2" fmla="*/ 2147483647 w 98"/>
                <a:gd name="T3" fmla="*/ 2147483647 h 93"/>
                <a:gd name="T4" fmla="*/ 2147483647 w 98"/>
                <a:gd name="T5" fmla="*/ 2147483647 h 93"/>
                <a:gd name="T6" fmla="*/ 0 w 98"/>
                <a:gd name="T7" fmla="*/ 2147483647 h 93"/>
                <a:gd name="T8" fmla="*/ 2147483647 w 98"/>
                <a:gd name="T9" fmla="*/ 0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49" y="0"/>
                  </a:moveTo>
                  <a:lnTo>
                    <a:pt x="98" y="47"/>
                  </a:lnTo>
                  <a:lnTo>
                    <a:pt x="49" y="93"/>
                  </a:lnTo>
                  <a:lnTo>
                    <a:pt x="0" y="47"/>
                  </a:lnTo>
                  <a:lnTo>
                    <a:pt x="49"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34" name="Freeform 49"/>
            <p:cNvSpPr>
              <a:spLocks/>
            </p:cNvSpPr>
            <p:nvPr/>
          </p:nvSpPr>
          <p:spPr bwMode="auto">
            <a:xfrm>
              <a:off x="2545924" y="5918151"/>
              <a:ext cx="139700" cy="127000"/>
            </a:xfrm>
            <a:custGeom>
              <a:avLst/>
              <a:gdLst>
                <a:gd name="T0" fmla="*/ 2147483647 w 98"/>
                <a:gd name="T1" fmla="*/ 0 h 93"/>
                <a:gd name="T2" fmla="*/ 2147483647 w 98"/>
                <a:gd name="T3" fmla="*/ 2147483647 h 93"/>
                <a:gd name="T4" fmla="*/ 2147483647 w 98"/>
                <a:gd name="T5" fmla="*/ 2147483647 h 93"/>
                <a:gd name="T6" fmla="*/ 0 w 98"/>
                <a:gd name="T7" fmla="*/ 2147483647 h 93"/>
                <a:gd name="T8" fmla="*/ 2147483647 w 98"/>
                <a:gd name="T9" fmla="*/ 0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49" y="0"/>
                  </a:moveTo>
                  <a:lnTo>
                    <a:pt x="98" y="46"/>
                  </a:lnTo>
                  <a:lnTo>
                    <a:pt x="49" y="93"/>
                  </a:lnTo>
                  <a:lnTo>
                    <a:pt x="0" y="46"/>
                  </a:lnTo>
                  <a:lnTo>
                    <a:pt x="49"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35" name="Freeform 50"/>
            <p:cNvSpPr>
              <a:spLocks/>
            </p:cNvSpPr>
            <p:nvPr/>
          </p:nvSpPr>
          <p:spPr bwMode="auto">
            <a:xfrm>
              <a:off x="2633237" y="5870526"/>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36" name="Freeform 51"/>
            <p:cNvSpPr>
              <a:spLocks/>
            </p:cNvSpPr>
            <p:nvPr/>
          </p:nvSpPr>
          <p:spPr bwMode="auto">
            <a:xfrm>
              <a:off x="2739599" y="5822901"/>
              <a:ext cx="139700" cy="127000"/>
            </a:xfrm>
            <a:custGeom>
              <a:avLst/>
              <a:gdLst>
                <a:gd name="T0" fmla="*/ 2147483647 w 98"/>
                <a:gd name="T1" fmla="*/ 0 h 93"/>
                <a:gd name="T2" fmla="*/ 2147483647 w 98"/>
                <a:gd name="T3" fmla="*/ 2147483647 h 93"/>
                <a:gd name="T4" fmla="*/ 2147483647 w 98"/>
                <a:gd name="T5" fmla="*/ 2147483647 h 93"/>
                <a:gd name="T6" fmla="*/ 0 w 98"/>
                <a:gd name="T7" fmla="*/ 2147483647 h 93"/>
                <a:gd name="T8" fmla="*/ 2147483647 w 98"/>
                <a:gd name="T9" fmla="*/ 0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49" y="0"/>
                  </a:moveTo>
                  <a:lnTo>
                    <a:pt x="98" y="47"/>
                  </a:lnTo>
                  <a:lnTo>
                    <a:pt x="49" y="93"/>
                  </a:lnTo>
                  <a:lnTo>
                    <a:pt x="0" y="47"/>
                  </a:lnTo>
                  <a:lnTo>
                    <a:pt x="49"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37" name="Freeform 52"/>
            <p:cNvSpPr>
              <a:spLocks/>
            </p:cNvSpPr>
            <p:nvPr/>
          </p:nvSpPr>
          <p:spPr bwMode="auto">
            <a:xfrm>
              <a:off x="2845962" y="5727651"/>
              <a:ext cx="141287" cy="127000"/>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49" y="0"/>
                  </a:moveTo>
                  <a:lnTo>
                    <a:pt x="99" y="46"/>
                  </a:lnTo>
                  <a:lnTo>
                    <a:pt x="49" y="92"/>
                  </a:lnTo>
                  <a:lnTo>
                    <a:pt x="0" y="46"/>
                  </a:lnTo>
                  <a:lnTo>
                    <a:pt x="49"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38" name="Freeform 53"/>
            <p:cNvSpPr>
              <a:spLocks/>
            </p:cNvSpPr>
            <p:nvPr/>
          </p:nvSpPr>
          <p:spPr bwMode="auto">
            <a:xfrm>
              <a:off x="2950737" y="5616526"/>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7"/>
                  </a:lnTo>
                  <a:lnTo>
                    <a:pt x="49" y="93"/>
                  </a:lnTo>
                  <a:lnTo>
                    <a:pt x="0" y="47"/>
                  </a:lnTo>
                  <a:lnTo>
                    <a:pt x="49"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39" name="Freeform 54"/>
            <p:cNvSpPr>
              <a:spLocks/>
            </p:cNvSpPr>
            <p:nvPr/>
          </p:nvSpPr>
          <p:spPr bwMode="auto">
            <a:xfrm>
              <a:off x="3057099" y="5441901"/>
              <a:ext cx="141288" cy="128587"/>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6"/>
                  </a:lnTo>
                  <a:lnTo>
                    <a:pt x="49" y="93"/>
                  </a:lnTo>
                  <a:lnTo>
                    <a:pt x="0" y="46"/>
                  </a:lnTo>
                  <a:lnTo>
                    <a:pt x="49"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40" name="Freeform 55"/>
            <p:cNvSpPr>
              <a:spLocks/>
            </p:cNvSpPr>
            <p:nvPr/>
          </p:nvSpPr>
          <p:spPr bwMode="auto">
            <a:xfrm>
              <a:off x="3161874" y="5235526"/>
              <a:ext cx="141288" cy="128587"/>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6"/>
                  </a:lnTo>
                  <a:lnTo>
                    <a:pt x="49" y="93"/>
                  </a:lnTo>
                  <a:lnTo>
                    <a:pt x="0" y="46"/>
                  </a:lnTo>
                  <a:lnTo>
                    <a:pt x="49"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41" name="Freeform 56"/>
            <p:cNvSpPr>
              <a:spLocks/>
            </p:cNvSpPr>
            <p:nvPr/>
          </p:nvSpPr>
          <p:spPr bwMode="auto">
            <a:xfrm>
              <a:off x="3250774" y="4967238"/>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6"/>
                  </a:lnTo>
                  <a:lnTo>
                    <a:pt x="49" y="93"/>
                  </a:lnTo>
                  <a:lnTo>
                    <a:pt x="0" y="46"/>
                  </a:lnTo>
                  <a:lnTo>
                    <a:pt x="49"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42" name="Freeform 57"/>
            <p:cNvSpPr>
              <a:spLocks/>
            </p:cNvSpPr>
            <p:nvPr/>
          </p:nvSpPr>
          <p:spPr bwMode="auto">
            <a:xfrm>
              <a:off x="3355549" y="4649738"/>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6"/>
                  </a:lnTo>
                  <a:lnTo>
                    <a:pt x="49" y="93"/>
                  </a:lnTo>
                  <a:lnTo>
                    <a:pt x="0" y="46"/>
                  </a:lnTo>
                  <a:lnTo>
                    <a:pt x="49"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43" name="Freeform 58"/>
            <p:cNvSpPr>
              <a:spLocks/>
            </p:cNvSpPr>
            <p:nvPr/>
          </p:nvSpPr>
          <p:spPr bwMode="auto">
            <a:xfrm>
              <a:off x="3461912" y="4302076"/>
              <a:ext cx="141287" cy="125412"/>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49" y="0"/>
                  </a:moveTo>
                  <a:lnTo>
                    <a:pt x="99" y="46"/>
                  </a:lnTo>
                  <a:lnTo>
                    <a:pt x="49" y="92"/>
                  </a:lnTo>
                  <a:lnTo>
                    <a:pt x="0" y="46"/>
                  </a:lnTo>
                  <a:lnTo>
                    <a:pt x="49"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44" name="Freeform 59"/>
            <p:cNvSpPr>
              <a:spLocks/>
            </p:cNvSpPr>
            <p:nvPr/>
          </p:nvSpPr>
          <p:spPr bwMode="auto">
            <a:xfrm>
              <a:off x="3566687" y="3936951"/>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45" name="Freeform 60"/>
            <p:cNvSpPr>
              <a:spLocks/>
            </p:cNvSpPr>
            <p:nvPr/>
          </p:nvSpPr>
          <p:spPr bwMode="auto">
            <a:xfrm>
              <a:off x="3673049" y="3571826"/>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7"/>
                  </a:lnTo>
                  <a:lnTo>
                    <a:pt x="50" y="93"/>
                  </a:lnTo>
                  <a:lnTo>
                    <a:pt x="0" y="47"/>
                  </a:lnTo>
                  <a:lnTo>
                    <a:pt x="50"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46" name="Freeform 61"/>
            <p:cNvSpPr>
              <a:spLocks/>
            </p:cNvSpPr>
            <p:nvPr/>
          </p:nvSpPr>
          <p:spPr bwMode="auto">
            <a:xfrm>
              <a:off x="3777824" y="3254326"/>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7"/>
                  </a:lnTo>
                  <a:lnTo>
                    <a:pt x="50" y="93"/>
                  </a:lnTo>
                  <a:lnTo>
                    <a:pt x="0" y="47"/>
                  </a:lnTo>
                  <a:lnTo>
                    <a:pt x="50"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47" name="Freeform 62"/>
            <p:cNvSpPr>
              <a:spLocks/>
            </p:cNvSpPr>
            <p:nvPr/>
          </p:nvSpPr>
          <p:spPr bwMode="auto">
            <a:xfrm>
              <a:off x="3866724" y="3001913"/>
              <a:ext cx="141288" cy="125413"/>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50" y="0"/>
                  </a:moveTo>
                  <a:lnTo>
                    <a:pt x="99" y="46"/>
                  </a:lnTo>
                  <a:lnTo>
                    <a:pt x="50" y="92"/>
                  </a:lnTo>
                  <a:lnTo>
                    <a:pt x="0" y="46"/>
                  </a:lnTo>
                  <a:lnTo>
                    <a:pt x="50"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48" name="Freeform 63"/>
            <p:cNvSpPr>
              <a:spLocks/>
            </p:cNvSpPr>
            <p:nvPr/>
          </p:nvSpPr>
          <p:spPr bwMode="auto">
            <a:xfrm>
              <a:off x="3971499" y="2827288"/>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49" name="Freeform 64"/>
            <p:cNvSpPr>
              <a:spLocks/>
            </p:cNvSpPr>
            <p:nvPr/>
          </p:nvSpPr>
          <p:spPr bwMode="auto">
            <a:xfrm>
              <a:off x="4077862" y="2779663"/>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7"/>
                  </a:lnTo>
                  <a:lnTo>
                    <a:pt x="50" y="93"/>
                  </a:lnTo>
                  <a:lnTo>
                    <a:pt x="0" y="47"/>
                  </a:lnTo>
                  <a:lnTo>
                    <a:pt x="50"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50" name="Freeform 65"/>
            <p:cNvSpPr>
              <a:spLocks/>
            </p:cNvSpPr>
            <p:nvPr/>
          </p:nvSpPr>
          <p:spPr bwMode="auto">
            <a:xfrm>
              <a:off x="4184224" y="2827288"/>
              <a:ext cx="139700" cy="127000"/>
            </a:xfrm>
            <a:custGeom>
              <a:avLst/>
              <a:gdLst>
                <a:gd name="T0" fmla="*/ 2147483647 w 98"/>
                <a:gd name="T1" fmla="*/ 0 h 93"/>
                <a:gd name="T2" fmla="*/ 2147483647 w 98"/>
                <a:gd name="T3" fmla="*/ 2147483647 h 93"/>
                <a:gd name="T4" fmla="*/ 2147483647 w 98"/>
                <a:gd name="T5" fmla="*/ 2147483647 h 93"/>
                <a:gd name="T6" fmla="*/ 0 w 98"/>
                <a:gd name="T7" fmla="*/ 2147483647 h 93"/>
                <a:gd name="T8" fmla="*/ 2147483647 w 98"/>
                <a:gd name="T9" fmla="*/ 0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49" y="0"/>
                  </a:moveTo>
                  <a:lnTo>
                    <a:pt x="98" y="46"/>
                  </a:lnTo>
                  <a:lnTo>
                    <a:pt x="49" y="93"/>
                  </a:lnTo>
                  <a:lnTo>
                    <a:pt x="0" y="46"/>
                  </a:lnTo>
                  <a:lnTo>
                    <a:pt x="49"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51" name="Freeform 66"/>
            <p:cNvSpPr>
              <a:spLocks/>
            </p:cNvSpPr>
            <p:nvPr/>
          </p:nvSpPr>
          <p:spPr bwMode="auto">
            <a:xfrm>
              <a:off x="4288999" y="3001913"/>
              <a:ext cx="141288" cy="125413"/>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49" y="0"/>
                  </a:moveTo>
                  <a:lnTo>
                    <a:pt x="99" y="46"/>
                  </a:lnTo>
                  <a:lnTo>
                    <a:pt x="49" y="92"/>
                  </a:lnTo>
                  <a:lnTo>
                    <a:pt x="0" y="46"/>
                  </a:lnTo>
                  <a:lnTo>
                    <a:pt x="49"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52" name="Freeform 67"/>
            <p:cNvSpPr>
              <a:spLocks/>
            </p:cNvSpPr>
            <p:nvPr/>
          </p:nvSpPr>
          <p:spPr bwMode="auto">
            <a:xfrm>
              <a:off x="4395362" y="3254326"/>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7"/>
                  </a:lnTo>
                  <a:lnTo>
                    <a:pt x="49" y="93"/>
                  </a:lnTo>
                  <a:lnTo>
                    <a:pt x="0" y="47"/>
                  </a:lnTo>
                  <a:lnTo>
                    <a:pt x="49"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53" name="Freeform 68"/>
            <p:cNvSpPr>
              <a:spLocks/>
            </p:cNvSpPr>
            <p:nvPr/>
          </p:nvSpPr>
          <p:spPr bwMode="auto">
            <a:xfrm>
              <a:off x="4506559" y="3577599"/>
              <a:ext cx="128443" cy="115455"/>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7"/>
                  </a:lnTo>
                  <a:lnTo>
                    <a:pt x="49" y="93"/>
                  </a:lnTo>
                  <a:lnTo>
                    <a:pt x="0" y="47"/>
                  </a:lnTo>
                  <a:lnTo>
                    <a:pt x="49"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54" name="Freeform 69"/>
            <p:cNvSpPr>
              <a:spLocks/>
            </p:cNvSpPr>
            <p:nvPr/>
          </p:nvSpPr>
          <p:spPr bwMode="auto">
            <a:xfrm>
              <a:off x="4589037" y="3936951"/>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6"/>
                  </a:lnTo>
                  <a:lnTo>
                    <a:pt x="49" y="93"/>
                  </a:lnTo>
                  <a:lnTo>
                    <a:pt x="0" y="46"/>
                  </a:lnTo>
                  <a:lnTo>
                    <a:pt x="49"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55" name="Freeform 70"/>
            <p:cNvSpPr>
              <a:spLocks/>
            </p:cNvSpPr>
            <p:nvPr/>
          </p:nvSpPr>
          <p:spPr bwMode="auto">
            <a:xfrm>
              <a:off x="4693812" y="4302076"/>
              <a:ext cx="141287" cy="125412"/>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49" y="0"/>
                  </a:moveTo>
                  <a:lnTo>
                    <a:pt x="99" y="46"/>
                  </a:lnTo>
                  <a:lnTo>
                    <a:pt x="49" y="92"/>
                  </a:lnTo>
                  <a:lnTo>
                    <a:pt x="0" y="46"/>
                  </a:lnTo>
                  <a:lnTo>
                    <a:pt x="49"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56" name="Freeform 71"/>
            <p:cNvSpPr>
              <a:spLocks/>
            </p:cNvSpPr>
            <p:nvPr/>
          </p:nvSpPr>
          <p:spPr bwMode="auto">
            <a:xfrm>
              <a:off x="4800174" y="4649738"/>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6"/>
                  </a:lnTo>
                  <a:lnTo>
                    <a:pt x="49" y="93"/>
                  </a:lnTo>
                  <a:lnTo>
                    <a:pt x="0" y="46"/>
                  </a:lnTo>
                  <a:lnTo>
                    <a:pt x="49"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57" name="Freeform 72"/>
            <p:cNvSpPr>
              <a:spLocks/>
            </p:cNvSpPr>
            <p:nvPr/>
          </p:nvSpPr>
          <p:spPr bwMode="auto">
            <a:xfrm>
              <a:off x="4928762" y="4967238"/>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58" name="Freeform 73"/>
            <p:cNvSpPr>
              <a:spLocks/>
            </p:cNvSpPr>
            <p:nvPr/>
          </p:nvSpPr>
          <p:spPr bwMode="auto">
            <a:xfrm>
              <a:off x="5079574" y="5214888"/>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59" name="Freeform 74"/>
            <p:cNvSpPr>
              <a:spLocks/>
            </p:cNvSpPr>
            <p:nvPr/>
          </p:nvSpPr>
          <p:spPr bwMode="auto">
            <a:xfrm>
              <a:off x="5241499" y="5410151"/>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60" name="Freeform 75"/>
            <p:cNvSpPr>
              <a:spLocks/>
            </p:cNvSpPr>
            <p:nvPr/>
          </p:nvSpPr>
          <p:spPr bwMode="auto">
            <a:xfrm>
              <a:off x="5387549" y="5583188"/>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7"/>
                  </a:lnTo>
                  <a:lnTo>
                    <a:pt x="50" y="93"/>
                  </a:lnTo>
                  <a:lnTo>
                    <a:pt x="0" y="47"/>
                  </a:lnTo>
                  <a:lnTo>
                    <a:pt x="50"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61" name="Freeform 76"/>
            <p:cNvSpPr>
              <a:spLocks/>
            </p:cNvSpPr>
            <p:nvPr/>
          </p:nvSpPr>
          <p:spPr bwMode="auto">
            <a:xfrm>
              <a:off x="5606624" y="5695901"/>
              <a:ext cx="141288" cy="125412"/>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50" y="0"/>
                  </a:moveTo>
                  <a:lnTo>
                    <a:pt x="99" y="46"/>
                  </a:lnTo>
                  <a:lnTo>
                    <a:pt x="50" y="92"/>
                  </a:lnTo>
                  <a:lnTo>
                    <a:pt x="0" y="46"/>
                  </a:lnTo>
                  <a:lnTo>
                    <a:pt x="50"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62" name="Freeform 77"/>
            <p:cNvSpPr>
              <a:spLocks/>
            </p:cNvSpPr>
            <p:nvPr/>
          </p:nvSpPr>
          <p:spPr bwMode="auto">
            <a:xfrm>
              <a:off x="5735212" y="5767338"/>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7"/>
                  </a:lnTo>
                  <a:lnTo>
                    <a:pt x="50" y="93"/>
                  </a:lnTo>
                  <a:lnTo>
                    <a:pt x="0" y="47"/>
                  </a:lnTo>
                  <a:lnTo>
                    <a:pt x="50"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63" name="Freeform 78"/>
            <p:cNvSpPr>
              <a:spLocks/>
            </p:cNvSpPr>
            <p:nvPr/>
          </p:nvSpPr>
          <p:spPr bwMode="auto">
            <a:xfrm>
              <a:off x="5852687" y="5794326"/>
              <a:ext cx="141287"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50" y="0"/>
                  </a:moveTo>
                  <a:lnTo>
                    <a:pt x="99" y="46"/>
                  </a:lnTo>
                  <a:lnTo>
                    <a:pt x="50" y="93"/>
                  </a:lnTo>
                  <a:lnTo>
                    <a:pt x="0" y="46"/>
                  </a:lnTo>
                  <a:lnTo>
                    <a:pt x="50"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64" name="Freeform 79"/>
            <p:cNvSpPr>
              <a:spLocks/>
            </p:cNvSpPr>
            <p:nvPr/>
          </p:nvSpPr>
          <p:spPr bwMode="auto">
            <a:xfrm>
              <a:off x="5959049" y="5808613"/>
              <a:ext cx="139700" cy="127000"/>
            </a:xfrm>
            <a:custGeom>
              <a:avLst/>
              <a:gdLst>
                <a:gd name="T0" fmla="*/ 2147483647 w 98"/>
                <a:gd name="T1" fmla="*/ 0 h 93"/>
                <a:gd name="T2" fmla="*/ 2147483647 w 98"/>
                <a:gd name="T3" fmla="*/ 2147483647 h 93"/>
                <a:gd name="T4" fmla="*/ 2147483647 w 98"/>
                <a:gd name="T5" fmla="*/ 2147483647 h 93"/>
                <a:gd name="T6" fmla="*/ 0 w 98"/>
                <a:gd name="T7" fmla="*/ 2147483647 h 93"/>
                <a:gd name="T8" fmla="*/ 2147483647 w 98"/>
                <a:gd name="T9" fmla="*/ 0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49" y="0"/>
                  </a:moveTo>
                  <a:lnTo>
                    <a:pt x="98" y="46"/>
                  </a:lnTo>
                  <a:lnTo>
                    <a:pt x="49" y="93"/>
                  </a:lnTo>
                  <a:lnTo>
                    <a:pt x="0" y="46"/>
                  </a:lnTo>
                  <a:lnTo>
                    <a:pt x="49"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65" name="Freeform 80"/>
            <p:cNvSpPr>
              <a:spLocks/>
            </p:cNvSpPr>
            <p:nvPr/>
          </p:nvSpPr>
          <p:spPr bwMode="auto">
            <a:xfrm>
              <a:off x="6063824" y="5845126"/>
              <a:ext cx="141288" cy="127000"/>
            </a:xfrm>
            <a:custGeom>
              <a:avLst/>
              <a:gdLst>
                <a:gd name="T0" fmla="*/ 2147483647 w 99"/>
                <a:gd name="T1" fmla="*/ 0 h 93"/>
                <a:gd name="T2" fmla="*/ 2147483647 w 99"/>
                <a:gd name="T3" fmla="*/ 2147483647 h 93"/>
                <a:gd name="T4" fmla="*/ 2147483647 w 99"/>
                <a:gd name="T5" fmla="*/ 2147483647 h 93"/>
                <a:gd name="T6" fmla="*/ 0 w 99"/>
                <a:gd name="T7" fmla="*/ 2147483647 h 93"/>
                <a:gd name="T8" fmla="*/ 2147483647 w 99"/>
                <a:gd name="T9" fmla="*/ 0 h 93"/>
                <a:gd name="T10" fmla="*/ 0 60000 65536"/>
                <a:gd name="T11" fmla="*/ 0 60000 65536"/>
                <a:gd name="T12" fmla="*/ 0 60000 65536"/>
                <a:gd name="T13" fmla="*/ 0 60000 65536"/>
                <a:gd name="T14" fmla="*/ 0 60000 65536"/>
                <a:gd name="T15" fmla="*/ 0 w 99"/>
                <a:gd name="T16" fmla="*/ 0 h 93"/>
                <a:gd name="T17" fmla="*/ 99 w 99"/>
                <a:gd name="T18" fmla="*/ 93 h 93"/>
              </a:gdLst>
              <a:ahLst/>
              <a:cxnLst>
                <a:cxn ang="T10">
                  <a:pos x="T0" y="T1"/>
                </a:cxn>
                <a:cxn ang="T11">
                  <a:pos x="T2" y="T3"/>
                </a:cxn>
                <a:cxn ang="T12">
                  <a:pos x="T4" y="T5"/>
                </a:cxn>
                <a:cxn ang="T13">
                  <a:pos x="T6" y="T7"/>
                </a:cxn>
                <a:cxn ang="T14">
                  <a:pos x="T8" y="T9"/>
                </a:cxn>
              </a:cxnLst>
              <a:rect l="T15" t="T16" r="T17" b="T18"/>
              <a:pathLst>
                <a:path w="99" h="93">
                  <a:moveTo>
                    <a:pt x="49" y="0"/>
                  </a:moveTo>
                  <a:lnTo>
                    <a:pt x="99" y="47"/>
                  </a:lnTo>
                  <a:lnTo>
                    <a:pt x="49" y="93"/>
                  </a:lnTo>
                  <a:lnTo>
                    <a:pt x="0" y="47"/>
                  </a:lnTo>
                  <a:lnTo>
                    <a:pt x="49"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66" name="Freeform 81"/>
            <p:cNvSpPr>
              <a:spLocks/>
            </p:cNvSpPr>
            <p:nvPr/>
          </p:nvSpPr>
          <p:spPr bwMode="auto">
            <a:xfrm>
              <a:off x="6163837" y="5840363"/>
              <a:ext cx="139700" cy="127000"/>
            </a:xfrm>
            <a:custGeom>
              <a:avLst/>
              <a:gdLst>
                <a:gd name="T0" fmla="*/ 2147483647 w 98"/>
                <a:gd name="T1" fmla="*/ 0 h 93"/>
                <a:gd name="T2" fmla="*/ 2147483647 w 98"/>
                <a:gd name="T3" fmla="*/ 2147483647 h 93"/>
                <a:gd name="T4" fmla="*/ 2147483647 w 98"/>
                <a:gd name="T5" fmla="*/ 2147483647 h 93"/>
                <a:gd name="T6" fmla="*/ 0 w 98"/>
                <a:gd name="T7" fmla="*/ 2147483647 h 93"/>
                <a:gd name="T8" fmla="*/ 2147483647 w 98"/>
                <a:gd name="T9" fmla="*/ 0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49" y="0"/>
                  </a:moveTo>
                  <a:lnTo>
                    <a:pt x="98" y="46"/>
                  </a:lnTo>
                  <a:lnTo>
                    <a:pt x="49" y="93"/>
                  </a:lnTo>
                  <a:lnTo>
                    <a:pt x="0" y="46"/>
                  </a:lnTo>
                  <a:lnTo>
                    <a:pt x="49"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67" name="Freeform 82"/>
            <p:cNvSpPr>
              <a:spLocks/>
            </p:cNvSpPr>
            <p:nvPr/>
          </p:nvSpPr>
          <p:spPr bwMode="auto">
            <a:xfrm>
              <a:off x="6292424" y="5862588"/>
              <a:ext cx="139700" cy="127000"/>
            </a:xfrm>
            <a:custGeom>
              <a:avLst/>
              <a:gdLst>
                <a:gd name="T0" fmla="*/ 2147483647 w 98"/>
                <a:gd name="T1" fmla="*/ 0 h 93"/>
                <a:gd name="T2" fmla="*/ 2147483647 w 98"/>
                <a:gd name="T3" fmla="*/ 2147483647 h 93"/>
                <a:gd name="T4" fmla="*/ 2147483647 w 98"/>
                <a:gd name="T5" fmla="*/ 2147483647 h 93"/>
                <a:gd name="T6" fmla="*/ 0 w 98"/>
                <a:gd name="T7" fmla="*/ 2147483647 h 93"/>
                <a:gd name="T8" fmla="*/ 2147483647 w 98"/>
                <a:gd name="T9" fmla="*/ 0 h 93"/>
                <a:gd name="T10" fmla="*/ 0 60000 65536"/>
                <a:gd name="T11" fmla="*/ 0 60000 65536"/>
                <a:gd name="T12" fmla="*/ 0 60000 65536"/>
                <a:gd name="T13" fmla="*/ 0 60000 65536"/>
                <a:gd name="T14" fmla="*/ 0 60000 65536"/>
                <a:gd name="T15" fmla="*/ 0 w 98"/>
                <a:gd name="T16" fmla="*/ 0 h 93"/>
                <a:gd name="T17" fmla="*/ 98 w 98"/>
                <a:gd name="T18" fmla="*/ 93 h 93"/>
              </a:gdLst>
              <a:ahLst/>
              <a:cxnLst>
                <a:cxn ang="T10">
                  <a:pos x="T0" y="T1"/>
                </a:cxn>
                <a:cxn ang="T11">
                  <a:pos x="T2" y="T3"/>
                </a:cxn>
                <a:cxn ang="T12">
                  <a:pos x="T4" y="T5"/>
                </a:cxn>
                <a:cxn ang="T13">
                  <a:pos x="T6" y="T7"/>
                </a:cxn>
                <a:cxn ang="T14">
                  <a:pos x="T8" y="T9"/>
                </a:cxn>
              </a:cxnLst>
              <a:rect l="T15" t="T16" r="T17" b="T18"/>
              <a:pathLst>
                <a:path w="98" h="93">
                  <a:moveTo>
                    <a:pt x="49" y="0"/>
                  </a:moveTo>
                  <a:lnTo>
                    <a:pt x="98" y="46"/>
                  </a:lnTo>
                  <a:lnTo>
                    <a:pt x="49" y="93"/>
                  </a:lnTo>
                  <a:lnTo>
                    <a:pt x="0" y="46"/>
                  </a:lnTo>
                  <a:lnTo>
                    <a:pt x="49"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68" name="Freeform 83"/>
            <p:cNvSpPr>
              <a:spLocks/>
            </p:cNvSpPr>
            <p:nvPr/>
          </p:nvSpPr>
          <p:spPr bwMode="auto">
            <a:xfrm>
              <a:off x="6409899" y="5867351"/>
              <a:ext cx="141288" cy="125412"/>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49" y="0"/>
                  </a:moveTo>
                  <a:lnTo>
                    <a:pt x="99" y="46"/>
                  </a:lnTo>
                  <a:lnTo>
                    <a:pt x="49" y="92"/>
                  </a:lnTo>
                  <a:lnTo>
                    <a:pt x="0" y="46"/>
                  </a:lnTo>
                  <a:lnTo>
                    <a:pt x="49"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69" name="Freeform 84"/>
            <p:cNvSpPr>
              <a:spLocks/>
            </p:cNvSpPr>
            <p:nvPr/>
          </p:nvSpPr>
          <p:spPr bwMode="auto">
            <a:xfrm>
              <a:off x="6525787" y="5900688"/>
              <a:ext cx="141287" cy="125413"/>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49" y="0"/>
                  </a:moveTo>
                  <a:lnTo>
                    <a:pt x="99" y="46"/>
                  </a:lnTo>
                  <a:lnTo>
                    <a:pt x="49" y="92"/>
                  </a:lnTo>
                  <a:lnTo>
                    <a:pt x="0" y="46"/>
                  </a:lnTo>
                  <a:lnTo>
                    <a:pt x="49"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sp>
          <p:nvSpPr>
            <p:cNvPr id="270" name="Freeform 85"/>
            <p:cNvSpPr>
              <a:spLocks/>
            </p:cNvSpPr>
            <p:nvPr/>
          </p:nvSpPr>
          <p:spPr bwMode="auto">
            <a:xfrm>
              <a:off x="6654374" y="5911801"/>
              <a:ext cx="141288" cy="125412"/>
            </a:xfrm>
            <a:custGeom>
              <a:avLst/>
              <a:gdLst>
                <a:gd name="T0" fmla="*/ 2147483647 w 99"/>
                <a:gd name="T1" fmla="*/ 0 h 92"/>
                <a:gd name="T2" fmla="*/ 2147483647 w 99"/>
                <a:gd name="T3" fmla="*/ 2147483647 h 92"/>
                <a:gd name="T4" fmla="*/ 2147483647 w 99"/>
                <a:gd name="T5" fmla="*/ 2147483647 h 92"/>
                <a:gd name="T6" fmla="*/ 0 w 99"/>
                <a:gd name="T7" fmla="*/ 2147483647 h 92"/>
                <a:gd name="T8" fmla="*/ 2147483647 w 99"/>
                <a:gd name="T9" fmla="*/ 0 h 92"/>
                <a:gd name="T10" fmla="*/ 0 60000 65536"/>
                <a:gd name="T11" fmla="*/ 0 60000 65536"/>
                <a:gd name="T12" fmla="*/ 0 60000 65536"/>
                <a:gd name="T13" fmla="*/ 0 60000 65536"/>
                <a:gd name="T14" fmla="*/ 0 60000 65536"/>
                <a:gd name="T15" fmla="*/ 0 w 99"/>
                <a:gd name="T16" fmla="*/ 0 h 92"/>
                <a:gd name="T17" fmla="*/ 99 w 99"/>
                <a:gd name="T18" fmla="*/ 92 h 92"/>
              </a:gdLst>
              <a:ahLst/>
              <a:cxnLst>
                <a:cxn ang="T10">
                  <a:pos x="T0" y="T1"/>
                </a:cxn>
                <a:cxn ang="T11">
                  <a:pos x="T2" y="T3"/>
                </a:cxn>
                <a:cxn ang="T12">
                  <a:pos x="T4" y="T5"/>
                </a:cxn>
                <a:cxn ang="T13">
                  <a:pos x="T6" y="T7"/>
                </a:cxn>
                <a:cxn ang="T14">
                  <a:pos x="T8" y="T9"/>
                </a:cxn>
              </a:cxnLst>
              <a:rect l="T15" t="T16" r="T17" b="T18"/>
              <a:pathLst>
                <a:path w="99" h="92">
                  <a:moveTo>
                    <a:pt x="49" y="0"/>
                  </a:moveTo>
                  <a:lnTo>
                    <a:pt x="99" y="46"/>
                  </a:lnTo>
                  <a:lnTo>
                    <a:pt x="49" y="92"/>
                  </a:lnTo>
                  <a:lnTo>
                    <a:pt x="0" y="46"/>
                  </a:lnTo>
                  <a:lnTo>
                    <a:pt x="49" y="0"/>
                  </a:lnTo>
                  <a:close/>
                </a:path>
              </a:pathLst>
            </a:custGeom>
            <a:solidFill>
              <a:schemeClr val="tx2">
                <a:lumMod val="75000"/>
              </a:schemeClr>
            </a:solidFill>
            <a:ln w="19050">
              <a:solidFill>
                <a:schemeClr val="accent3">
                  <a:lumMod val="50000"/>
                </a:schemeClr>
              </a:solidFill>
              <a:prstDash val="solid"/>
              <a:round/>
              <a:headEnd/>
              <a:tailEnd/>
            </a:ln>
          </p:spPr>
          <p:txBody>
            <a:bodyPr/>
            <a:lstStyle/>
            <a:p>
              <a:endParaRPr lang="en-US"/>
            </a:p>
          </p:txBody>
        </p:sp>
      </p:grpSp>
      <p:sp>
        <p:nvSpPr>
          <p:cNvPr id="271" name="Line 90"/>
          <p:cNvSpPr>
            <a:spLocks noChangeShapeType="1"/>
          </p:cNvSpPr>
          <p:nvPr/>
        </p:nvSpPr>
        <p:spPr bwMode="auto">
          <a:xfrm flipH="1">
            <a:off x="1555324" y="2270076"/>
            <a:ext cx="34925" cy="38735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 name="Line 91"/>
          <p:cNvSpPr>
            <a:spLocks noChangeShapeType="1"/>
          </p:cNvSpPr>
          <p:nvPr/>
        </p:nvSpPr>
        <p:spPr bwMode="auto">
          <a:xfrm flipV="1">
            <a:off x="1555324" y="6108651"/>
            <a:ext cx="5786438" cy="476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 name="TextBox 277"/>
          <p:cNvSpPr txBox="1"/>
          <p:nvPr/>
        </p:nvSpPr>
        <p:spPr>
          <a:xfrm>
            <a:off x="241465" y="1356153"/>
            <a:ext cx="8819109" cy="1200328"/>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επιδημιολογία &amp; καρδιαγγειακός κίνδυνος / πληθυσμιακή στρατηγική πρόληψης</a:t>
            </a:r>
          </a:p>
          <a:p>
            <a:endParaRPr lang="el-GR" sz="2400" dirty="0">
              <a:solidFill>
                <a:schemeClr val="tx2">
                  <a:lumMod val="75000"/>
                </a:schemeClr>
              </a:solidFill>
            </a:endParaRPr>
          </a:p>
        </p:txBody>
      </p:sp>
      <p:sp>
        <p:nvSpPr>
          <p:cNvPr id="279" name="TextBox 278"/>
          <p:cNvSpPr txBox="1"/>
          <p:nvPr/>
        </p:nvSpPr>
        <p:spPr>
          <a:xfrm>
            <a:off x="2865896" y="1147809"/>
            <a:ext cx="6295722" cy="307777"/>
          </a:xfrm>
          <a:prstGeom prst="rect">
            <a:avLst/>
          </a:prstGeom>
          <a:noFill/>
        </p:spPr>
        <p:txBody>
          <a:bodyPr wrap="square" rtlCol="0">
            <a:spAutoFit/>
          </a:bodyPr>
          <a:lstStyle/>
          <a:p>
            <a:r>
              <a:rPr lang="en-US" sz="1400" i="1" dirty="0" smtClean="0"/>
              <a:t>Rose G. The strategy of preventive Medicine. Oxford, Oxford University Press, 1992</a:t>
            </a:r>
            <a:endParaRPr lang="en-US" sz="1400" i="1" dirty="0"/>
          </a:p>
        </p:txBody>
      </p:sp>
      <p:sp>
        <p:nvSpPr>
          <p:cNvPr id="280" name="TextBox 279"/>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281" name="TextBox 280"/>
          <p:cNvSpPr txBox="1"/>
          <p:nvPr/>
        </p:nvSpPr>
        <p:spPr>
          <a:xfrm>
            <a:off x="2571459" y="6145074"/>
            <a:ext cx="4411897" cy="369332"/>
          </a:xfrm>
          <a:prstGeom prst="rect">
            <a:avLst/>
          </a:prstGeom>
          <a:noFill/>
        </p:spPr>
        <p:txBody>
          <a:bodyPr wrap="none" rtlCol="0">
            <a:spAutoFit/>
          </a:bodyPr>
          <a:lstStyle/>
          <a:p>
            <a:r>
              <a:rPr lang="el-GR" b="1" dirty="0" smtClean="0">
                <a:solidFill>
                  <a:schemeClr val="tx2">
                    <a:lumMod val="75000"/>
                  </a:schemeClr>
                </a:solidFill>
              </a:rPr>
              <a:t>Κωδωνοειδής κατανομή αρτηριακής πίεσης</a:t>
            </a:r>
            <a:endParaRPr lang="en-US" b="1" dirty="0">
              <a:solidFill>
                <a:schemeClr val="tx2">
                  <a:lumMod val="75000"/>
                </a:schemeClr>
              </a:solidFill>
            </a:endParaRPr>
          </a:p>
        </p:txBody>
      </p:sp>
      <p:sp>
        <p:nvSpPr>
          <p:cNvPr id="3" name="Left Arrow 2"/>
          <p:cNvSpPr/>
          <p:nvPr/>
        </p:nvSpPr>
        <p:spPr>
          <a:xfrm>
            <a:off x="2941223" y="4427488"/>
            <a:ext cx="428611" cy="421132"/>
          </a:xfrm>
          <a:prstGeom prst="lef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Rectangle 178"/>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80" name="Straight Connector 179"/>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81" name="Picture 180"/>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82" name="TextBox 181"/>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183" name="TextBox 182"/>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29636097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89"/>
                                        </p:tgtEl>
                                        <p:attrNameLst>
                                          <p:attrName>style.visibility</p:attrName>
                                        </p:attrNameLst>
                                      </p:cBhvr>
                                      <p:to>
                                        <p:strVal val="visible"/>
                                      </p:to>
                                    </p:set>
                                    <p:animEffect transition="in" filter="checkerboard(across)">
                                      <p:cBhvr>
                                        <p:cTn id="12"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5" name="Down Arrow 1"/>
          <p:cNvSpPr>
            <a:spLocks noChangeArrowheads="1"/>
          </p:cNvSpPr>
          <p:nvPr/>
        </p:nvSpPr>
        <p:spPr bwMode="auto">
          <a:xfrm>
            <a:off x="5076825" y="2781300"/>
            <a:ext cx="484188" cy="977900"/>
          </a:xfrm>
          <a:prstGeom prst="downArrow">
            <a:avLst>
              <a:gd name="adj1" fmla="val 50000"/>
              <a:gd name="adj2" fmla="val 500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spAutoFit/>
          </a:bodyPr>
          <a:lstStyle/>
          <a:p>
            <a:pPr eaLnBrk="1" hangingPunct="1"/>
            <a:endParaRPr lang="en-US">
              <a:cs typeface="Arial" charset="0"/>
            </a:endParaRPr>
          </a:p>
        </p:txBody>
      </p:sp>
      <p:sp>
        <p:nvSpPr>
          <p:cNvPr id="13" name="TextBox 12"/>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5" name="TextBox 14"/>
          <p:cNvSpPr txBox="1"/>
          <p:nvPr/>
        </p:nvSpPr>
        <p:spPr>
          <a:xfrm>
            <a:off x="241465" y="1356153"/>
            <a:ext cx="8819109" cy="3262431"/>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θεραπεία / εξατομικευμένη θεραπευτικοί στόχοι και θεραπευτικό μέσο  </a:t>
            </a:r>
          </a:p>
          <a:p>
            <a:endParaRPr lang="el-GR" sz="2400" dirty="0" smtClean="0">
              <a:solidFill>
                <a:schemeClr val="tx2">
                  <a:lumMod val="75000"/>
                </a:schemeClr>
              </a:solidFill>
            </a:endParaRPr>
          </a:p>
          <a:p>
            <a:endParaRPr lang="el-GR" sz="2400" dirty="0" smtClean="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Μη-φαρμακευτικά</a:t>
            </a:r>
          </a:p>
          <a:p>
            <a:pPr marL="342900" indent="-342900">
              <a:buFont typeface="Courier New"/>
              <a:buChar char="o"/>
            </a:pPr>
            <a:endParaRPr lang="el-GR" sz="2200" dirty="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Φαρμακευτικά</a:t>
            </a:r>
          </a:p>
          <a:p>
            <a:pPr marL="342900" indent="-342900">
              <a:buFont typeface="Courier New"/>
              <a:buChar char="o"/>
            </a:pPr>
            <a:endParaRPr lang="el-GR" sz="2200" dirty="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Επεμβατικά</a:t>
            </a:r>
          </a:p>
        </p:txBody>
      </p:sp>
      <p:sp>
        <p:nvSpPr>
          <p:cNvPr id="14" name="TextBox 13"/>
          <p:cNvSpPr txBox="1"/>
          <p:nvPr/>
        </p:nvSpPr>
        <p:spPr>
          <a:xfrm>
            <a:off x="2861698" y="1147809"/>
            <a:ext cx="6295722" cy="307777"/>
          </a:xfrm>
          <a:prstGeom prst="rect">
            <a:avLst/>
          </a:prstGeom>
          <a:noFill/>
        </p:spPr>
        <p:txBody>
          <a:bodyPr wrap="square" rtlCol="0">
            <a:spAutoFit/>
          </a:bodyPr>
          <a:lstStyle/>
          <a:p>
            <a:r>
              <a:rPr lang="en-US" sz="1400" i="1" dirty="0" smtClean="0"/>
              <a:t>ESH </a:t>
            </a:r>
            <a:r>
              <a:rPr lang="el-GR" sz="1400" i="1" dirty="0" smtClean="0"/>
              <a:t>/ </a:t>
            </a:r>
            <a:r>
              <a:rPr lang="en-US" sz="1400" i="1" dirty="0" smtClean="0"/>
              <a:t>ESC guidelines for the management of arterial hypertension. J Hypertens 2013</a:t>
            </a:r>
            <a:endParaRPr lang="en-US" sz="1400" i="1" dirty="0"/>
          </a:p>
        </p:txBody>
      </p:sp>
      <p:pic>
        <p:nvPicPr>
          <p:cNvPr id="16" name="Picture 15"/>
          <p:cNvPicPr>
            <a:picLocks noChangeAspect="1"/>
          </p:cNvPicPr>
          <p:nvPr/>
        </p:nvPicPr>
        <p:blipFill>
          <a:blip r:embed="rId3"/>
          <a:stretch>
            <a:fillRect/>
          </a:stretch>
        </p:blipFill>
        <p:spPr>
          <a:xfrm>
            <a:off x="2956922" y="2169106"/>
            <a:ext cx="6103652" cy="3304594"/>
          </a:xfrm>
          <a:prstGeom prst="rect">
            <a:avLst/>
          </a:prstGeom>
        </p:spPr>
      </p:pic>
      <p:sp>
        <p:nvSpPr>
          <p:cNvPr id="12" name="Rectangle 11"/>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8" name="Straight Connector 17"/>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9" name="Picture 18"/>
          <p:cNvPicPr/>
          <p:nvPr/>
        </p:nvPicPr>
        <p:blipFill>
          <a:blip r:embed="rId4">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20" name="TextBox 19"/>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1" name="TextBox 20"/>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95079082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5" name="Down Arrow 1"/>
          <p:cNvSpPr>
            <a:spLocks noChangeArrowheads="1"/>
          </p:cNvSpPr>
          <p:nvPr/>
        </p:nvSpPr>
        <p:spPr bwMode="auto">
          <a:xfrm>
            <a:off x="5076825" y="2781300"/>
            <a:ext cx="484188" cy="977900"/>
          </a:xfrm>
          <a:prstGeom prst="downArrow">
            <a:avLst>
              <a:gd name="adj1" fmla="val 50000"/>
              <a:gd name="adj2" fmla="val 500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spAutoFit/>
          </a:bodyPr>
          <a:lstStyle/>
          <a:p>
            <a:pPr eaLnBrk="1" hangingPunct="1"/>
            <a:endParaRPr lang="en-US">
              <a:cs typeface="Arial" charset="0"/>
            </a:endParaRPr>
          </a:p>
        </p:txBody>
      </p:sp>
      <p:sp>
        <p:nvSpPr>
          <p:cNvPr id="7" name="TextBox 6"/>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cxnSp>
        <p:nvCxnSpPr>
          <p:cNvPr id="10" name="Straight Connector 9"/>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3" name="TextBox 12"/>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5" name="TextBox 14"/>
          <p:cNvSpPr txBox="1"/>
          <p:nvPr/>
        </p:nvSpPr>
        <p:spPr>
          <a:xfrm>
            <a:off x="241465" y="1356153"/>
            <a:ext cx="8819109" cy="830997"/>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θεραπεία / εξατομικευμένη θεραπευτικοί στόχοι και θεραπευτικό μέσο  </a:t>
            </a:r>
          </a:p>
        </p:txBody>
      </p:sp>
      <p:sp>
        <p:nvSpPr>
          <p:cNvPr id="14" name="TextBox 13"/>
          <p:cNvSpPr txBox="1"/>
          <p:nvPr/>
        </p:nvSpPr>
        <p:spPr>
          <a:xfrm>
            <a:off x="2861698" y="1147809"/>
            <a:ext cx="6295722" cy="307777"/>
          </a:xfrm>
          <a:prstGeom prst="rect">
            <a:avLst/>
          </a:prstGeom>
          <a:noFill/>
        </p:spPr>
        <p:txBody>
          <a:bodyPr wrap="square" rtlCol="0">
            <a:spAutoFit/>
          </a:bodyPr>
          <a:lstStyle/>
          <a:p>
            <a:r>
              <a:rPr lang="en-US" sz="1400" i="1" dirty="0" smtClean="0"/>
              <a:t>ESH </a:t>
            </a:r>
            <a:r>
              <a:rPr lang="el-GR" sz="1400" i="1" dirty="0" smtClean="0"/>
              <a:t>/ </a:t>
            </a:r>
            <a:r>
              <a:rPr lang="en-US" sz="1400" i="1" dirty="0" smtClean="0"/>
              <a:t>ESC guidelines for the management of arterial hypertension. J Hypertens 2013</a:t>
            </a:r>
            <a:endParaRPr lang="en-US" sz="1400" i="1" dirty="0"/>
          </a:p>
        </p:txBody>
      </p:sp>
      <p:pic>
        <p:nvPicPr>
          <p:cNvPr id="16" name="Picture 15"/>
          <p:cNvPicPr>
            <a:picLocks noChangeAspect="1"/>
          </p:cNvPicPr>
          <p:nvPr/>
        </p:nvPicPr>
        <p:blipFill>
          <a:blip r:embed="rId4"/>
          <a:stretch>
            <a:fillRect/>
          </a:stretch>
        </p:blipFill>
        <p:spPr>
          <a:xfrm>
            <a:off x="533400" y="2169106"/>
            <a:ext cx="7734300" cy="4187448"/>
          </a:xfrm>
          <a:prstGeom prst="rect">
            <a:avLst/>
          </a:prstGeom>
        </p:spPr>
      </p:pic>
      <p:sp>
        <p:nvSpPr>
          <p:cNvPr id="17" name="Rectangle 16"/>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spTree>
    <p:extLst>
      <p:ext uri="{BB962C8B-B14F-4D97-AF65-F5344CB8AC3E}">
        <p14:creationId xmlns:p14="http://schemas.microsoft.com/office/powerpoint/2010/main" val="17395725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819109" cy="2554545"/>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διάγνωση / ταξινόμηση - αιτιολογική</a:t>
            </a:r>
          </a:p>
          <a:p>
            <a:endParaRPr lang="el-GR" sz="2400" dirty="0" smtClean="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Πρωτοπαθής υπέρταση - ιδιοπαθής υπέρταση </a:t>
            </a:r>
            <a:r>
              <a:rPr lang="en-US" sz="2200" dirty="0" smtClean="0">
                <a:solidFill>
                  <a:schemeClr val="tx2">
                    <a:lumMod val="75000"/>
                  </a:schemeClr>
                </a:solidFill>
              </a:rPr>
              <a:t>(primary  - essential</a:t>
            </a:r>
            <a:r>
              <a:rPr lang="el-GR" sz="2200" dirty="0" smtClean="0">
                <a:solidFill>
                  <a:schemeClr val="tx2">
                    <a:lumMod val="75000"/>
                  </a:schemeClr>
                </a:solidFill>
              </a:rPr>
              <a:t> </a:t>
            </a:r>
            <a:r>
              <a:rPr lang="en-US" sz="2200" dirty="0" smtClean="0">
                <a:solidFill>
                  <a:schemeClr val="tx2">
                    <a:lumMod val="75000"/>
                  </a:schemeClr>
                </a:solidFill>
              </a:rPr>
              <a:t>hypertension)</a:t>
            </a:r>
            <a:r>
              <a:rPr lang="el-GR" sz="2200" dirty="0" smtClean="0">
                <a:solidFill>
                  <a:schemeClr val="tx2">
                    <a:lumMod val="75000"/>
                  </a:schemeClr>
                </a:solidFill>
              </a:rPr>
              <a:t>: 90 - 95%</a:t>
            </a:r>
            <a:endParaRPr lang="en-US" sz="2200" dirty="0" smtClean="0">
              <a:solidFill>
                <a:schemeClr val="tx2">
                  <a:lumMod val="75000"/>
                </a:schemeClr>
              </a:solidFill>
            </a:endParaRPr>
          </a:p>
          <a:p>
            <a:endParaRPr lang="el-GR" sz="2200" dirty="0" smtClean="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Δευτεροπαθής υπέρταση </a:t>
            </a:r>
            <a:r>
              <a:rPr lang="en-US" sz="2200" dirty="0" smtClean="0">
                <a:solidFill>
                  <a:schemeClr val="tx2">
                    <a:lumMod val="75000"/>
                  </a:schemeClr>
                </a:solidFill>
              </a:rPr>
              <a:t>(secondary hypertension)</a:t>
            </a:r>
            <a:r>
              <a:rPr lang="el-GR" sz="2200" dirty="0" smtClean="0">
                <a:solidFill>
                  <a:schemeClr val="tx2">
                    <a:lumMod val="75000"/>
                  </a:schemeClr>
                </a:solidFill>
              </a:rPr>
              <a:t>: 5 - 10% </a:t>
            </a:r>
            <a:endParaRPr lang="el-GR" sz="2200" dirty="0">
              <a:solidFill>
                <a:schemeClr val="tx2">
                  <a:lumMod val="75000"/>
                </a:schemeClr>
              </a:solidFill>
            </a:endParaRPr>
          </a:p>
          <a:p>
            <a:endParaRPr lang="el-GR" sz="2400" dirty="0" smtClean="0">
              <a:solidFill>
                <a:schemeClr val="tx2">
                  <a:lumMod val="75000"/>
                </a:schemeClr>
              </a:solidFill>
            </a:endParaRPr>
          </a:p>
        </p:txBody>
      </p:sp>
      <p:sp>
        <p:nvSpPr>
          <p:cNvPr id="10" name="Rectangle 9"/>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6" name="Straight Connector 15"/>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7" name="Picture 16"/>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8" name="TextBox 17"/>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19" name="TextBox 18"/>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322471307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819109" cy="3323987"/>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αίτια </a:t>
            </a:r>
            <a:r>
              <a:rPr lang="el-GR" sz="2400" dirty="0">
                <a:solidFill>
                  <a:schemeClr val="tx2">
                    <a:lumMod val="75000"/>
                  </a:schemeClr>
                </a:solidFill>
              </a:rPr>
              <a:t>-</a:t>
            </a:r>
            <a:r>
              <a:rPr lang="el-GR" sz="2400" dirty="0" smtClean="0">
                <a:solidFill>
                  <a:schemeClr val="tx2">
                    <a:lumMod val="75000"/>
                  </a:schemeClr>
                </a:solidFill>
              </a:rPr>
              <a:t> μηχανισμοί - θεωρίες παθογένεσης / ιστορική αναδρομή</a:t>
            </a:r>
            <a:endParaRPr lang="en-US" sz="2400" dirty="0" smtClean="0">
              <a:solidFill>
                <a:schemeClr val="tx2">
                  <a:lumMod val="75000"/>
                </a:schemeClr>
              </a:solidFill>
            </a:endParaRPr>
          </a:p>
          <a:p>
            <a:endParaRPr lang="el-GR" sz="2400" dirty="0" smtClean="0">
              <a:solidFill>
                <a:schemeClr val="tx2">
                  <a:lumMod val="75000"/>
                </a:schemeClr>
              </a:solidFill>
            </a:endParaRPr>
          </a:p>
          <a:p>
            <a:endParaRPr lang="en-US" sz="2400" dirty="0">
              <a:solidFill>
                <a:schemeClr val="tx2">
                  <a:lumMod val="75000"/>
                </a:schemeClr>
              </a:solidFill>
            </a:endParaRPr>
          </a:p>
          <a:p>
            <a:r>
              <a:rPr lang="el-GR" sz="2200" dirty="0" smtClean="0">
                <a:solidFill>
                  <a:schemeClr val="tx2">
                    <a:lumMod val="75000"/>
                  </a:schemeClr>
                </a:solidFill>
              </a:rPr>
              <a:t>Από τον 19</a:t>
            </a:r>
            <a:r>
              <a:rPr lang="el-GR" sz="2200" baseline="30000" dirty="0" smtClean="0">
                <a:solidFill>
                  <a:schemeClr val="tx2">
                    <a:lumMod val="75000"/>
                  </a:schemeClr>
                </a:solidFill>
              </a:rPr>
              <a:t>ο</a:t>
            </a:r>
            <a:r>
              <a:rPr lang="el-GR" sz="2200" dirty="0" smtClean="0">
                <a:solidFill>
                  <a:schemeClr val="tx2">
                    <a:lumMod val="75000"/>
                  </a:schemeClr>
                </a:solidFill>
              </a:rPr>
              <a:t> αιώνα άρχισε να διαμορφώνεται  - και επικράτησε μέχρι τα μέσα του 20</a:t>
            </a:r>
            <a:r>
              <a:rPr lang="el-GR" sz="2200" baseline="30000" dirty="0" smtClean="0">
                <a:solidFill>
                  <a:schemeClr val="tx2">
                    <a:lumMod val="75000"/>
                  </a:schemeClr>
                </a:solidFill>
              </a:rPr>
              <a:t>ου</a:t>
            </a:r>
            <a:r>
              <a:rPr lang="el-GR" sz="2200" dirty="0" smtClean="0">
                <a:solidFill>
                  <a:schemeClr val="tx2">
                    <a:lumMod val="75000"/>
                  </a:schemeClr>
                </a:solidFill>
              </a:rPr>
              <a:t> αιώνα - η άποψη της μονοπαραγοντικής θεώρησης της παθογένειας της αρτηριακής υπέρτασης, με επίκεντρο το νεφρό.</a:t>
            </a:r>
            <a:endParaRPr lang="en-US" sz="2400" dirty="0" smtClean="0">
              <a:solidFill>
                <a:schemeClr val="tx2">
                  <a:lumMod val="75000"/>
                </a:schemeClr>
              </a:solidFill>
            </a:endParaRPr>
          </a:p>
          <a:p>
            <a:endParaRPr lang="en-US" sz="2400" dirty="0">
              <a:solidFill>
                <a:schemeClr val="tx2">
                  <a:lumMod val="75000"/>
                </a:schemeClr>
              </a:solidFill>
            </a:endParaRPr>
          </a:p>
          <a:p>
            <a:endParaRPr lang="el-GR" sz="2200" dirty="0" smtClean="0">
              <a:solidFill>
                <a:schemeClr val="tx2">
                  <a:lumMod val="75000"/>
                </a:schemeClr>
              </a:solidFill>
            </a:endParaRPr>
          </a:p>
        </p:txBody>
      </p:sp>
      <p:sp>
        <p:nvSpPr>
          <p:cNvPr id="15" name="TextBox 14"/>
          <p:cNvSpPr txBox="1"/>
          <p:nvPr/>
        </p:nvSpPr>
        <p:spPr>
          <a:xfrm>
            <a:off x="5794926" y="1147809"/>
            <a:ext cx="3362493" cy="307777"/>
          </a:xfrm>
          <a:prstGeom prst="rect">
            <a:avLst/>
          </a:prstGeom>
          <a:noFill/>
        </p:spPr>
        <p:txBody>
          <a:bodyPr wrap="square" rtlCol="0">
            <a:spAutoFit/>
          </a:bodyPr>
          <a:lstStyle/>
          <a:p>
            <a:r>
              <a:rPr lang="el-GR" sz="1400" i="1" dirty="0" smtClean="0"/>
              <a:t>Καρατζάς ΝΒ. Υπέρταση: θεωρία &amp; πράξη</a:t>
            </a:r>
            <a:endParaRPr lang="en-US" sz="1400" i="1" dirty="0"/>
          </a:p>
        </p:txBody>
      </p:sp>
      <p:sp>
        <p:nvSpPr>
          <p:cNvPr id="17" name="Rectangle 16"/>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8" name="Straight Connector 17"/>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9" name="Picture 18"/>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20" name="TextBox 19"/>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1" name="TextBox 20"/>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4432146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819109" cy="830997"/>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αίτια </a:t>
            </a:r>
            <a:r>
              <a:rPr lang="el-GR" sz="2400" dirty="0">
                <a:solidFill>
                  <a:schemeClr val="tx2">
                    <a:lumMod val="75000"/>
                  </a:schemeClr>
                </a:solidFill>
              </a:rPr>
              <a:t>-</a:t>
            </a:r>
            <a:r>
              <a:rPr lang="el-GR" sz="2400" dirty="0" smtClean="0">
                <a:solidFill>
                  <a:schemeClr val="tx2">
                    <a:lumMod val="75000"/>
                  </a:schemeClr>
                </a:solidFill>
              </a:rPr>
              <a:t> μηχανισμοί - θεωρίες παθογένεσης / ιστορική αναδρομή</a:t>
            </a:r>
            <a:endParaRPr lang="el-GR" sz="2200" dirty="0" smtClean="0">
              <a:solidFill>
                <a:schemeClr val="tx2">
                  <a:lumMod val="75000"/>
                </a:schemeClr>
              </a:solidFill>
            </a:endParaRPr>
          </a:p>
        </p:txBody>
      </p:sp>
      <p:pic>
        <p:nvPicPr>
          <p:cNvPr id="2" name="Picture 1"/>
          <p:cNvPicPr>
            <a:picLocks noChangeAspect="1"/>
          </p:cNvPicPr>
          <p:nvPr/>
        </p:nvPicPr>
        <p:blipFill>
          <a:blip r:embed="rId2"/>
          <a:stretch>
            <a:fillRect/>
          </a:stretch>
        </p:blipFill>
        <p:spPr>
          <a:xfrm>
            <a:off x="367657" y="2969480"/>
            <a:ext cx="2730636" cy="3351856"/>
          </a:xfrm>
          <a:prstGeom prst="rect">
            <a:avLst/>
          </a:prstGeom>
        </p:spPr>
      </p:pic>
      <p:sp>
        <p:nvSpPr>
          <p:cNvPr id="15" name="TextBox 14"/>
          <p:cNvSpPr txBox="1"/>
          <p:nvPr/>
        </p:nvSpPr>
        <p:spPr>
          <a:xfrm>
            <a:off x="5794926" y="1147809"/>
            <a:ext cx="3362493" cy="307777"/>
          </a:xfrm>
          <a:prstGeom prst="rect">
            <a:avLst/>
          </a:prstGeom>
          <a:noFill/>
        </p:spPr>
        <p:txBody>
          <a:bodyPr wrap="square" rtlCol="0">
            <a:spAutoFit/>
          </a:bodyPr>
          <a:lstStyle/>
          <a:p>
            <a:r>
              <a:rPr lang="el-GR" sz="1400" i="1" dirty="0" smtClean="0"/>
              <a:t>Καρατζάς ΝΒ. Υπέρταση: θεωρία &amp; πράξη</a:t>
            </a:r>
            <a:endParaRPr lang="en-US" sz="1400" i="1" dirty="0"/>
          </a:p>
        </p:txBody>
      </p:sp>
      <p:sp>
        <p:nvSpPr>
          <p:cNvPr id="3" name="TextBox 2"/>
          <p:cNvSpPr txBox="1"/>
          <p:nvPr/>
        </p:nvSpPr>
        <p:spPr>
          <a:xfrm>
            <a:off x="3265105" y="3118182"/>
            <a:ext cx="5986147" cy="4247317"/>
          </a:xfrm>
          <a:prstGeom prst="rect">
            <a:avLst/>
          </a:prstGeom>
          <a:noFill/>
        </p:spPr>
        <p:txBody>
          <a:bodyPr wrap="none" rtlCol="0">
            <a:spAutoFit/>
          </a:bodyPr>
          <a:lstStyle/>
          <a:p>
            <a:r>
              <a:rPr lang="el-GR" dirty="0">
                <a:solidFill>
                  <a:schemeClr val="accent2">
                    <a:lumMod val="50000"/>
                  </a:schemeClr>
                </a:solidFill>
              </a:rPr>
              <a:t>Νεφρογενής θεωρία της υπέρτασης</a:t>
            </a:r>
            <a:endParaRPr lang="en-US" dirty="0">
              <a:solidFill>
                <a:schemeClr val="accent2">
                  <a:lumMod val="50000"/>
                </a:schemeClr>
              </a:solidFill>
            </a:endParaRPr>
          </a:p>
          <a:p>
            <a:endParaRPr lang="el-GR" dirty="0" smtClean="0">
              <a:solidFill>
                <a:srgbClr val="17375E"/>
              </a:solidFill>
            </a:endParaRPr>
          </a:p>
          <a:p>
            <a:r>
              <a:rPr lang="el-GR" dirty="0" smtClean="0">
                <a:solidFill>
                  <a:srgbClr val="17375E"/>
                </a:solidFill>
              </a:rPr>
              <a:t>«Υποστήριξε την άποψη που έγινε δόγμα, ότι η πρωτογενής </a:t>
            </a:r>
          </a:p>
          <a:p>
            <a:r>
              <a:rPr lang="el-GR" dirty="0">
                <a:solidFill>
                  <a:srgbClr val="17375E"/>
                </a:solidFill>
              </a:rPr>
              <a:t> </a:t>
            </a:r>
            <a:r>
              <a:rPr lang="el-GR" dirty="0" smtClean="0">
                <a:solidFill>
                  <a:srgbClr val="17375E"/>
                </a:solidFill>
              </a:rPr>
              <a:t> πάθηση (υπεύθυνη για την γένεση της αρτηριακής</a:t>
            </a:r>
          </a:p>
          <a:p>
            <a:r>
              <a:rPr lang="el-GR" dirty="0">
                <a:solidFill>
                  <a:srgbClr val="17375E"/>
                </a:solidFill>
              </a:rPr>
              <a:t> </a:t>
            </a:r>
            <a:r>
              <a:rPr lang="el-GR" dirty="0" smtClean="0">
                <a:solidFill>
                  <a:srgbClr val="17375E"/>
                </a:solidFill>
              </a:rPr>
              <a:t> υπέρτασης) βρίσκεται στα μικροσκοπικά αγγεία του </a:t>
            </a:r>
          </a:p>
          <a:p>
            <a:r>
              <a:rPr lang="el-GR" dirty="0">
                <a:solidFill>
                  <a:srgbClr val="17375E"/>
                </a:solidFill>
              </a:rPr>
              <a:t> </a:t>
            </a:r>
            <a:r>
              <a:rPr lang="el-GR" dirty="0" smtClean="0">
                <a:solidFill>
                  <a:srgbClr val="17375E"/>
                </a:solidFill>
              </a:rPr>
              <a:t> νεφρού που στενεύουν και αναγκάζουν την καρδιά να </a:t>
            </a:r>
          </a:p>
          <a:p>
            <a:r>
              <a:rPr lang="el-GR" dirty="0">
                <a:solidFill>
                  <a:srgbClr val="17375E"/>
                </a:solidFill>
              </a:rPr>
              <a:t> </a:t>
            </a:r>
            <a:r>
              <a:rPr lang="el-GR" dirty="0" smtClean="0">
                <a:solidFill>
                  <a:srgbClr val="17375E"/>
                </a:solidFill>
              </a:rPr>
              <a:t> αυξήσει την πίεση - σκληρός σφυγμός – για να σπρώξουν </a:t>
            </a:r>
          </a:p>
          <a:p>
            <a:r>
              <a:rPr lang="el-GR" dirty="0">
                <a:solidFill>
                  <a:srgbClr val="17375E"/>
                </a:solidFill>
              </a:rPr>
              <a:t> </a:t>
            </a:r>
            <a:r>
              <a:rPr lang="el-GR" dirty="0" smtClean="0">
                <a:solidFill>
                  <a:srgbClr val="17375E"/>
                </a:solidFill>
              </a:rPr>
              <a:t> το αίμα μέχρι τις τελικές νεφρικές αγγειακές διακλαδώσεις»</a:t>
            </a:r>
          </a:p>
          <a:p>
            <a:endParaRPr lang="el-GR" i="1" dirty="0" smtClean="0">
              <a:solidFill>
                <a:srgbClr val="17375E"/>
              </a:solidFill>
            </a:endParaRPr>
          </a:p>
          <a:p>
            <a:r>
              <a:rPr lang="en-US" sz="1400" i="1" dirty="0" smtClean="0">
                <a:solidFill>
                  <a:srgbClr val="17375E"/>
                </a:solidFill>
              </a:rPr>
              <a:t>Ludwig Traube (1818 </a:t>
            </a:r>
            <a:r>
              <a:rPr lang="el-GR" sz="1400" i="1" dirty="0" smtClean="0">
                <a:solidFill>
                  <a:srgbClr val="17375E"/>
                </a:solidFill>
              </a:rPr>
              <a:t>-</a:t>
            </a:r>
            <a:r>
              <a:rPr lang="en-US" sz="1400" i="1" dirty="0" smtClean="0">
                <a:solidFill>
                  <a:srgbClr val="17375E"/>
                </a:solidFill>
              </a:rPr>
              <a:t> 1876</a:t>
            </a:r>
            <a:r>
              <a:rPr lang="el-GR" sz="1400" i="1" dirty="0" smtClean="0">
                <a:solidFill>
                  <a:srgbClr val="17375E"/>
                </a:solidFill>
              </a:rPr>
              <a:t>)</a:t>
            </a:r>
            <a:endParaRPr lang="el-GR" dirty="0">
              <a:solidFill>
                <a:srgbClr val="17375E"/>
              </a:solidFill>
            </a:endParaRPr>
          </a:p>
          <a:p>
            <a:r>
              <a:rPr lang="el-GR" dirty="0" smtClean="0">
                <a:solidFill>
                  <a:srgbClr val="17375E"/>
                </a:solidFill>
              </a:rPr>
              <a:t>«Η αύξηση της πίεσης είναι απαραίτητη προσαρμογή για τη</a:t>
            </a:r>
          </a:p>
          <a:p>
            <a:r>
              <a:rPr lang="el-GR" dirty="0" smtClean="0">
                <a:solidFill>
                  <a:srgbClr val="17375E"/>
                </a:solidFill>
              </a:rPr>
              <a:t>  διατήρηση της ζωής </a:t>
            </a:r>
            <a:r>
              <a:rPr lang="en-US" dirty="0" smtClean="0">
                <a:solidFill>
                  <a:srgbClr val="17375E"/>
                </a:solidFill>
              </a:rPr>
              <a:t>(</a:t>
            </a:r>
            <a:r>
              <a:rPr lang="en-US" dirty="0" smtClean="0">
                <a:solidFill>
                  <a:srgbClr val="632523"/>
                </a:solidFill>
              </a:rPr>
              <a:t>essential hypertension</a:t>
            </a:r>
            <a:r>
              <a:rPr lang="el-GR" dirty="0" smtClean="0">
                <a:solidFill>
                  <a:srgbClr val="632523"/>
                </a:solidFill>
              </a:rPr>
              <a:t>- ιδιοπάθης </a:t>
            </a:r>
          </a:p>
          <a:p>
            <a:r>
              <a:rPr lang="el-GR" dirty="0">
                <a:solidFill>
                  <a:srgbClr val="632523"/>
                </a:solidFill>
              </a:rPr>
              <a:t> </a:t>
            </a:r>
            <a:r>
              <a:rPr lang="el-GR" dirty="0" smtClean="0">
                <a:solidFill>
                  <a:srgbClr val="632523"/>
                </a:solidFill>
              </a:rPr>
              <a:t>  υπέρταση</a:t>
            </a:r>
            <a:r>
              <a:rPr lang="en-US" dirty="0" smtClean="0">
                <a:solidFill>
                  <a:srgbClr val="17375E"/>
                </a:solidFill>
              </a:rPr>
              <a:t>)!!</a:t>
            </a:r>
            <a:r>
              <a:rPr lang="el-GR" dirty="0" smtClean="0">
                <a:solidFill>
                  <a:srgbClr val="17375E"/>
                </a:solidFill>
              </a:rPr>
              <a:t>» </a:t>
            </a:r>
          </a:p>
          <a:p>
            <a:r>
              <a:rPr lang="el-GR" sz="1400" i="1" dirty="0">
                <a:solidFill>
                  <a:srgbClr val="17375E"/>
                </a:solidFill>
              </a:rPr>
              <a:t> </a:t>
            </a:r>
            <a:r>
              <a:rPr lang="el-GR" sz="1400" i="1" dirty="0" smtClean="0">
                <a:solidFill>
                  <a:srgbClr val="17375E"/>
                </a:solidFill>
              </a:rPr>
              <a:t>                                                    </a:t>
            </a:r>
            <a:endParaRPr lang="el-GR" dirty="0">
              <a:solidFill>
                <a:srgbClr val="17375E"/>
              </a:solidFill>
            </a:endParaRPr>
          </a:p>
          <a:p>
            <a:r>
              <a:rPr lang="el-GR" dirty="0" smtClean="0">
                <a:solidFill>
                  <a:srgbClr val="17375E"/>
                </a:solidFill>
              </a:rPr>
              <a:t>   </a:t>
            </a:r>
            <a:endParaRPr lang="en-US" dirty="0">
              <a:solidFill>
                <a:srgbClr val="17375E"/>
              </a:solidFill>
            </a:endParaRPr>
          </a:p>
        </p:txBody>
      </p:sp>
      <p:sp>
        <p:nvSpPr>
          <p:cNvPr id="16" name="TextBox 15"/>
          <p:cNvSpPr txBox="1"/>
          <p:nvPr/>
        </p:nvSpPr>
        <p:spPr>
          <a:xfrm>
            <a:off x="347443" y="2420195"/>
            <a:ext cx="6373271" cy="523220"/>
          </a:xfrm>
          <a:prstGeom prst="rect">
            <a:avLst/>
          </a:prstGeom>
          <a:noFill/>
        </p:spPr>
        <p:txBody>
          <a:bodyPr wrap="square" rtlCol="0">
            <a:spAutoFit/>
          </a:bodyPr>
          <a:lstStyle/>
          <a:p>
            <a:r>
              <a:rPr lang="en-US" sz="1400" i="1" dirty="0" smtClean="0">
                <a:solidFill>
                  <a:schemeClr val="tx2">
                    <a:lumMod val="75000"/>
                  </a:schemeClr>
                </a:solidFill>
              </a:rPr>
              <a:t>Richard Bright </a:t>
            </a:r>
            <a:r>
              <a:rPr lang="en-US" sz="1400" i="1" dirty="0">
                <a:solidFill>
                  <a:schemeClr val="tx2">
                    <a:lumMod val="75000"/>
                  </a:schemeClr>
                </a:solidFill>
              </a:rPr>
              <a:t>(</a:t>
            </a:r>
            <a:r>
              <a:rPr lang="en-US" sz="1400" i="1" dirty="0" smtClean="0">
                <a:solidFill>
                  <a:schemeClr val="tx2">
                    <a:lumMod val="75000"/>
                  </a:schemeClr>
                </a:solidFill>
              </a:rPr>
              <a:t>1789 - 1858)</a:t>
            </a:r>
            <a:endParaRPr lang="en-US" sz="1400" i="1" dirty="0">
              <a:solidFill>
                <a:schemeClr val="tx2">
                  <a:lumMod val="75000"/>
                </a:schemeClr>
              </a:solidFill>
            </a:endParaRPr>
          </a:p>
          <a:p>
            <a:r>
              <a:rPr lang="el-GR" sz="1400" i="1" dirty="0" smtClean="0">
                <a:solidFill>
                  <a:schemeClr val="tx2">
                    <a:lumMod val="75000"/>
                  </a:schemeClr>
                </a:solidFill>
              </a:rPr>
              <a:t>Εισηγητής της νεφρογενούς θεωρίας της υπέρτασης</a:t>
            </a:r>
            <a:endParaRPr lang="en-US" sz="1400" i="1" dirty="0">
              <a:solidFill>
                <a:schemeClr val="tx2">
                  <a:lumMod val="75000"/>
                </a:schemeClr>
              </a:solidFill>
            </a:endParaRPr>
          </a:p>
        </p:txBody>
      </p:sp>
      <p:sp>
        <p:nvSpPr>
          <p:cNvPr id="18" name="Rectangle 17"/>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9" name="Straight Connector 18"/>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20" name="Picture 19"/>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21" name="TextBox 20"/>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2" name="TextBox 21"/>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247956040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3" name="TextBox 2"/>
          <p:cNvSpPr txBox="1"/>
          <p:nvPr/>
        </p:nvSpPr>
        <p:spPr>
          <a:xfrm>
            <a:off x="3265105" y="3118182"/>
            <a:ext cx="5622052" cy="2308324"/>
          </a:xfrm>
          <a:prstGeom prst="rect">
            <a:avLst/>
          </a:prstGeom>
          <a:noFill/>
        </p:spPr>
        <p:txBody>
          <a:bodyPr wrap="none" rtlCol="0">
            <a:spAutoFit/>
          </a:bodyPr>
          <a:lstStyle/>
          <a:p>
            <a:r>
              <a:rPr lang="el-GR" dirty="0" smtClean="0">
                <a:solidFill>
                  <a:schemeClr val="accent2">
                    <a:lumMod val="50000"/>
                  </a:schemeClr>
                </a:solidFill>
              </a:rPr>
              <a:t>Νεφραγγειακή θεωρία </a:t>
            </a:r>
            <a:r>
              <a:rPr lang="el-GR" dirty="0">
                <a:solidFill>
                  <a:schemeClr val="accent2">
                    <a:lumMod val="50000"/>
                  </a:schemeClr>
                </a:solidFill>
              </a:rPr>
              <a:t>της υπέρτασης</a:t>
            </a:r>
            <a:endParaRPr lang="en-US" dirty="0">
              <a:solidFill>
                <a:schemeClr val="accent2">
                  <a:lumMod val="50000"/>
                </a:schemeClr>
              </a:solidFill>
            </a:endParaRPr>
          </a:p>
          <a:p>
            <a:r>
              <a:rPr lang="el-GR" dirty="0" smtClean="0">
                <a:solidFill>
                  <a:srgbClr val="17375E"/>
                </a:solidFill>
              </a:rPr>
              <a:t> </a:t>
            </a:r>
          </a:p>
          <a:p>
            <a:r>
              <a:rPr lang="el-GR" dirty="0" smtClean="0">
                <a:solidFill>
                  <a:srgbClr val="17375E"/>
                </a:solidFill>
              </a:rPr>
              <a:t>Σχεδιάσε το διάσημο μοντέλο πρόκλησης νεφρικής</a:t>
            </a:r>
          </a:p>
          <a:p>
            <a:r>
              <a:rPr lang="el-GR" dirty="0" smtClean="0">
                <a:solidFill>
                  <a:srgbClr val="17375E"/>
                </a:solidFill>
              </a:rPr>
              <a:t>ισχαιμίας μέσω της απόφραξης της νεφρικής αρτηρίας</a:t>
            </a:r>
            <a:r>
              <a:rPr lang="el-GR" dirty="0">
                <a:solidFill>
                  <a:srgbClr val="17375E"/>
                </a:solidFill>
              </a:rPr>
              <a:t> </a:t>
            </a:r>
            <a:r>
              <a:rPr lang="el-GR" dirty="0" smtClean="0">
                <a:solidFill>
                  <a:srgbClr val="17375E"/>
                </a:solidFill>
              </a:rPr>
              <a:t>σε </a:t>
            </a:r>
          </a:p>
          <a:p>
            <a:r>
              <a:rPr lang="el-GR" dirty="0" smtClean="0">
                <a:solidFill>
                  <a:srgbClr val="17375E"/>
                </a:solidFill>
              </a:rPr>
              <a:t>πειραματόζωα και απέδειξε ότι η νεφρική ισχαιμία έχει </a:t>
            </a:r>
          </a:p>
          <a:p>
            <a:r>
              <a:rPr lang="el-GR" dirty="0" smtClean="0">
                <a:solidFill>
                  <a:srgbClr val="17375E"/>
                </a:solidFill>
              </a:rPr>
              <a:t>ως αποτέλεσμα την παραγωγή μιας αγγειοσυσπαστικής </a:t>
            </a:r>
          </a:p>
          <a:p>
            <a:r>
              <a:rPr lang="el-GR" dirty="0">
                <a:solidFill>
                  <a:srgbClr val="17375E"/>
                </a:solidFill>
              </a:rPr>
              <a:t>ο</a:t>
            </a:r>
            <a:r>
              <a:rPr lang="el-GR" dirty="0" smtClean="0">
                <a:solidFill>
                  <a:srgbClr val="17375E"/>
                </a:solidFill>
              </a:rPr>
              <a:t>υσίας (ρενίνη) που οδηγεί στην εμφάνιση αρτηριακής </a:t>
            </a:r>
          </a:p>
          <a:p>
            <a:r>
              <a:rPr lang="el-GR" dirty="0" smtClean="0">
                <a:solidFill>
                  <a:srgbClr val="17375E"/>
                </a:solidFill>
              </a:rPr>
              <a:t>υπέρτασης. </a:t>
            </a:r>
            <a:endParaRPr lang="en-US" dirty="0">
              <a:solidFill>
                <a:srgbClr val="17375E"/>
              </a:solidFill>
            </a:endParaRPr>
          </a:p>
        </p:txBody>
      </p:sp>
      <p:sp>
        <p:nvSpPr>
          <p:cNvPr id="16" name="TextBox 15"/>
          <p:cNvSpPr txBox="1"/>
          <p:nvPr/>
        </p:nvSpPr>
        <p:spPr>
          <a:xfrm>
            <a:off x="347443" y="2420195"/>
            <a:ext cx="6373271" cy="523220"/>
          </a:xfrm>
          <a:prstGeom prst="rect">
            <a:avLst/>
          </a:prstGeom>
          <a:noFill/>
        </p:spPr>
        <p:txBody>
          <a:bodyPr wrap="square" rtlCol="0">
            <a:spAutoFit/>
          </a:bodyPr>
          <a:lstStyle/>
          <a:p>
            <a:r>
              <a:rPr lang="en-US" sz="1400" i="1" dirty="0" smtClean="0">
                <a:solidFill>
                  <a:schemeClr val="tx2">
                    <a:lumMod val="75000"/>
                  </a:schemeClr>
                </a:solidFill>
              </a:rPr>
              <a:t>Harry Goldblatt (1891 - 1977)</a:t>
            </a:r>
            <a:endParaRPr lang="en-US" sz="1400" i="1" dirty="0">
              <a:solidFill>
                <a:schemeClr val="tx2">
                  <a:lumMod val="75000"/>
                </a:schemeClr>
              </a:solidFill>
            </a:endParaRPr>
          </a:p>
          <a:p>
            <a:r>
              <a:rPr lang="el-GR" sz="1400" i="1" dirty="0" smtClean="0">
                <a:solidFill>
                  <a:schemeClr val="tx2">
                    <a:lumMod val="75000"/>
                  </a:schemeClr>
                </a:solidFill>
              </a:rPr>
              <a:t>Θεμελιωτής της νεφρ</a:t>
            </a:r>
            <a:r>
              <a:rPr lang="en-US" sz="1400" i="1" dirty="0" smtClean="0">
                <a:solidFill>
                  <a:schemeClr val="tx2">
                    <a:lumMod val="75000"/>
                  </a:schemeClr>
                </a:solidFill>
              </a:rPr>
              <a:t>a</a:t>
            </a:r>
            <a:r>
              <a:rPr lang="el-GR" sz="1400" i="1" dirty="0" smtClean="0">
                <a:solidFill>
                  <a:schemeClr val="tx2">
                    <a:lumMod val="75000"/>
                  </a:schemeClr>
                </a:solidFill>
              </a:rPr>
              <a:t>γγειακής υπέρτασης</a:t>
            </a:r>
            <a:endParaRPr lang="en-US" sz="1400" i="1" dirty="0">
              <a:solidFill>
                <a:schemeClr val="tx2">
                  <a:lumMod val="75000"/>
                </a:schemeClr>
              </a:solidFill>
            </a:endParaRPr>
          </a:p>
        </p:txBody>
      </p:sp>
      <p:pic>
        <p:nvPicPr>
          <p:cNvPr id="4" name="Picture 3"/>
          <p:cNvPicPr>
            <a:picLocks noChangeAspect="1"/>
          </p:cNvPicPr>
          <p:nvPr/>
        </p:nvPicPr>
        <p:blipFill>
          <a:blip r:embed="rId2"/>
          <a:stretch>
            <a:fillRect/>
          </a:stretch>
        </p:blipFill>
        <p:spPr>
          <a:xfrm>
            <a:off x="339811" y="2943415"/>
            <a:ext cx="2675327" cy="3431985"/>
          </a:xfrm>
          <a:prstGeom prst="rect">
            <a:avLst/>
          </a:prstGeom>
        </p:spPr>
      </p:pic>
      <p:sp>
        <p:nvSpPr>
          <p:cNvPr id="15" name="TextBox 14"/>
          <p:cNvSpPr txBox="1"/>
          <p:nvPr/>
        </p:nvSpPr>
        <p:spPr>
          <a:xfrm>
            <a:off x="5794926" y="1147809"/>
            <a:ext cx="3362493" cy="307777"/>
          </a:xfrm>
          <a:prstGeom prst="rect">
            <a:avLst/>
          </a:prstGeom>
          <a:noFill/>
        </p:spPr>
        <p:txBody>
          <a:bodyPr wrap="square" rtlCol="0">
            <a:spAutoFit/>
          </a:bodyPr>
          <a:lstStyle/>
          <a:p>
            <a:r>
              <a:rPr lang="el-GR" sz="1400" i="1" dirty="0" smtClean="0"/>
              <a:t>Καρατζάς ΝΒ. Υπέρταση: θεωρία &amp; πράξη</a:t>
            </a:r>
            <a:endParaRPr lang="en-US" sz="1400" i="1" dirty="0"/>
          </a:p>
        </p:txBody>
      </p:sp>
      <p:sp>
        <p:nvSpPr>
          <p:cNvPr id="17" name="TextBox 16"/>
          <p:cNvSpPr txBox="1"/>
          <p:nvPr/>
        </p:nvSpPr>
        <p:spPr>
          <a:xfrm>
            <a:off x="241465" y="1356153"/>
            <a:ext cx="8819109" cy="830997"/>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αίτια </a:t>
            </a:r>
            <a:r>
              <a:rPr lang="el-GR" sz="2400" dirty="0">
                <a:solidFill>
                  <a:schemeClr val="tx2">
                    <a:lumMod val="75000"/>
                  </a:schemeClr>
                </a:solidFill>
              </a:rPr>
              <a:t>-</a:t>
            </a:r>
            <a:r>
              <a:rPr lang="el-GR" sz="2400" dirty="0" smtClean="0">
                <a:solidFill>
                  <a:schemeClr val="tx2">
                    <a:lumMod val="75000"/>
                  </a:schemeClr>
                </a:solidFill>
              </a:rPr>
              <a:t> μηχανισμοί - θεωρίες παθογένεσης / ιστορική αναδρομή</a:t>
            </a:r>
            <a:endParaRPr lang="el-GR" sz="2200" dirty="0" smtClean="0">
              <a:solidFill>
                <a:schemeClr val="tx2">
                  <a:lumMod val="75000"/>
                </a:schemeClr>
              </a:solidFill>
            </a:endParaRPr>
          </a:p>
        </p:txBody>
      </p:sp>
      <p:sp>
        <p:nvSpPr>
          <p:cNvPr id="18" name="Rectangle 17"/>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9" name="Straight Connector 18"/>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20" name="Picture 19"/>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21" name="TextBox 20"/>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2" name="TextBox 21"/>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331689067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5" name="TextBox 14"/>
          <p:cNvSpPr txBox="1"/>
          <p:nvPr/>
        </p:nvSpPr>
        <p:spPr>
          <a:xfrm>
            <a:off x="5794926" y="1147809"/>
            <a:ext cx="3362493" cy="307777"/>
          </a:xfrm>
          <a:prstGeom prst="rect">
            <a:avLst/>
          </a:prstGeom>
          <a:noFill/>
        </p:spPr>
        <p:txBody>
          <a:bodyPr wrap="square" rtlCol="0">
            <a:spAutoFit/>
          </a:bodyPr>
          <a:lstStyle/>
          <a:p>
            <a:r>
              <a:rPr lang="el-GR" sz="1400" i="1" dirty="0" smtClean="0"/>
              <a:t>Καρατζάς ΝΒ. Υπέρταση: θεωρία &amp; πράξη</a:t>
            </a:r>
            <a:endParaRPr lang="en-US" sz="1400" i="1" dirty="0"/>
          </a:p>
        </p:txBody>
      </p:sp>
      <p:sp>
        <p:nvSpPr>
          <p:cNvPr id="3" name="TextBox 2"/>
          <p:cNvSpPr txBox="1"/>
          <p:nvPr/>
        </p:nvSpPr>
        <p:spPr>
          <a:xfrm>
            <a:off x="3214305" y="2940382"/>
            <a:ext cx="5159585" cy="4062651"/>
          </a:xfrm>
          <a:prstGeom prst="rect">
            <a:avLst/>
          </a:prstGeom>
          <a:noFill/>
        </p:spPr>
        <p:txBody>
          <a:bodyPr wrap="none" rtlCol="0">
            <a:spAutoFit/>
          </a:bodyPr>
          <a:lstStyle/>
          <a:p>
            <a:r>
              <a:rPr lang="el-GR" sz="1600" dirty="0" smtClean="0">
                <a:solidFill>
                  <a:schemeClr val="accent2">
                    <a:lumMod val="50000"/>
                  </a:schemeClr>
                </a:solidFill>
              </a:rPr>
              <a:t>Νεφρική ομοιοστασία όγκου υγρών</a:t>
            </a:r>
          </a:p>
          <a:p>
            <a:endParaRPr lang="el-GR" sz="1600" dirty="0" smtClean="0">
              <a:solidFill>
                <a:srgbClr val="17375E"/>
              </a:solidFill>
            </a:endParaRPr>
          </a:p>
          <a:p>
            <a:r>
              <a:rPr lang="el-GR" sz="1600" dirty="0" smtClean="0">
                <a:solidFill>
                  <a:srgbClr val="17375E"/>
                </a:solidFill>
              </a:rPr>
              <a:t>«..έδειξε ότι στη ρύθμιση της αρτηριακής πίεσης κυριαρχεί </a:t>
            </a:r>
          </a:p>
          <a:p>
            <a:r>
              <a:rPr lang="el-GR" sz="1600" dirty="0" smtClean="0">
                <a:solidFill>
                  <a:srgbClr val="17375E"/>
                </a:solidFill>
              </a:rPr>
              <a:t>  η σχέση του όγκου των υγρών του σώματος με τη νεφρική</a:t>
            </a:r>
          </a:p>
          <a:p>
            <a:r>
              <a:rPr lang="el-GR" sz="1600" dirty="0">
                <a:solidFill>
                  <a:srgbClr val="17375E"/>
                </a:solidFill>
              </a:rPr>
              <a:t> </a:t>
            </a:r>
            <a:r>
              <a:rPr lang="el-GR" sz="1600" dirty="0" smtClean="0">
                <a:solidFill>
                  <a:srgbClr val="17375E"/>
                </a:solidFill>
              </a:rPr>
              <a:t> λειτουργία. Κάθε φορά που αυξάνει η αρτηριακή πίεση </a:t>
            </a:r>
          </a:p>
          <a:p>
            <a:r>
              <a:rPr lang="el-GR" sz="1600" dirty="0">
                <a:solidFill>
                  <a:srgbClr val="17375E"/>
                </a:solidFill>
              </a:rPr>
              <a:t> </a:t>
            </a:r>
            <a:r>
              <a:rPr lang="el-GR" sz="1600" dirty="0" smtClean="0">
                <a:solidFill>
                  <a:srgbClr val="17375E"/>
                </a:solidFill>
              </a:rPr>
              <a:t> αυξάνει η </a:t>
            </a:r>
            <a:r>
              <a:rPr lang="el-GR" sz="1600" dirty="0" smtClean="0">
                <a:solidFill>
                  <a:schemeClr val="tx2">
                    <a:lumMod val="75000"/>
                  </a:schemeClr>
                </a:solidFill>
              </a:rPr>
              <a:t>διούρηση </a:t>
            </a:r>
            <a:r>
              <a:rPr lang="en-US" sz="1600" dirty="0" smtClean="0">
                <a:solidFill>
                  <a:schemeClr val="tx2">
                    <a:lumMod val="75000"/>
                  </a:schemeClr>
                </a:solidFill>
              </a:rPr>
              <a:t>(pressure diuresis)</a:t>
            </a:r>
            <a:r>
              <a:rPr lang="el-GR" sz="1600" dirty="0" smtClean="0">
                <a:solidFill>
                  <a:schemeClr val="tx2">
                    <a:lumMod val="75000"/>
                  </a:schemeClr>
                </a:solidFill>
              </a:rPr>
              <a:t>»</a:t>
            </a:r>
          </a:p>
          <a:p>
            <a:endParaRPr lang="el-GR" sz="1600" dirty="0">
              <a:solidFill>
                <a:srgbClr val="17375E"/>
              </a:solidFill>
            </a:endParaRPr>
          </a:p>
          <a:p>
            <a:r>
              <a:rPr lang="el-GR" sz="1600" dirty="0" smtClean="0">
                <a:solidFill>
                  <a:srgbClr val="17375E"/>
                </a:solidFill>
              </a:rPr>
              <a:t>«...προσδίορισε ότι η σχέση όγκου υγρών με τη νεφρική </a:t>
            </a:r>
          </a:p>
          <a:p>
            <a:r>
              <a:rPr lang="el-GR" sz="1600" dirty="0">
                <a:solidFill>
                  <a:srgbClr val="17375E"/>
                </a:solidFill>
              </a:rPr>
              <a:t> </a:t>
            </a:r>
            <a:r>
              <a:rPr lang="el-GR" sz="1600" dirty="0" smtClean="0">
                <a:solidFill>
                  <a:srgbClr val="17375E"/>
                </a:solidFill>
              </a:rPr>
              <a:t> απέκκριση είναι ο βραδύς μηχανισμός ελέγχου της </a:t>
            </a:r>
          </a:p>
          <a:p>
            <a:r>
              <a:rPr lang="el-GR" sz="1600" dirty="0">
                <a:solidFill>
                  <a:srgbClr val="17375E"/>
                </a:solidFill>
              </a:rPr>
              <a:t> </a:t>
            </a:r>
            <a:r>
              <a:rPr lang="el-GR" sz="1600" dirty="0" smtClean="0">
                <a:solidFill>
                  <a:srgbClr val="17375E"/>
                </a:solidFill>
              </a:rPr>
              <a:t> αρτηριακής πίεσης που κυριαρχεί μακροπρόθεσμα. </a:t>
            </a:r>
          </a:p>
          <a:p>
            <a:r>
              <a:rPr lang="el-GR" sz="1600" dirty="0" smtClean="0">
                <a:solidFill>
                  <a:srgbClr val="17375E"/>
                </a:solidFill>
              </a:rPr>
              <a:t>  Άμεσοι ρυθμιστές της πίεσης που ανταποκρίνονται σε </a:t>
            </a:r>
          </a:p>
          <a:p>
            <a:r>
              <a:rPr lang="el-GR" sz="1600" dirty="0">
                <a:solidFill>
                  <a:srgbClr val="17375E"/>
                </a:solidFill>
              </a:rPr>
              <a:t> </a:t>
            </a:r>
            <a:r>
              <a:rPr lang="el-GR" sz="1600" dirty="0" smtClean="0">
                <a:solidFill>
                  <a:srgbClr val="17375E"/>
                </a:solidFill>
              </a:rPr>
              <a:t> δευτερόλεπτα είναι το κεντρικό νευρικό σύστημα, τα </a:t>
            </a:r>
          </a:p>
          <a:p>
            <a:r>
              <a:rPr lang="el-GR" sz="1600" dirty="0">
                <a:solidFill>
                  <a:srgbClr val="17375E"/>
                </a:solidFill>
              </a:rPr>
              <a:t> </a:t>
            </a:r>
            <a:r>
              <a:rPr lang="el-GR" sz="1600" dirty="0" smtClean="0">
                <a:solidFill>
                  <a:srgbClr val="17375E"/>
                </a:solidFill>
              </a:rPr>
              <a:t> αντανακλαστικά μέσω των τασεϋποδοχέων και οι </a:t>
            </a:r>
          </a:p>
          <a:p>
            <a:r>
              <a:rPr lang="el-GR" sz="1600" dirty="0">
                <a:solidFill>
                  <a:srgbClr val="17375E"/>
                </a:solidFill>
              </a:rPr>
              <a:t> </a:t>
            </a:r>
            <a:r>
              <a:rPr lang="el-GR" sz="1600" dirty="0" smtClean="0">
                <a:solidFill>
                  <a:srgbClr val="17375E"/>
                </a:solidFill>
              </a:rPr>
              <a:t> κατεχολαμίνες, ενώ το σύστημα ρενίνης-αγγειοτασίνης</a:t>
            </a:r>
          </a:p>
          <a:p>
            <a:r>
              <a:rPr lang="el-GR" sz="1600" dirty="0" smtClean="0">
                <a:solidFill>
                  <a:srgbClr val="17375E"/>
                </a:solidFill>
              </a:rPr>
              <a:t>  απαιτεί λίγα λεπτά για να ενεργοποιηθεί.»</a:t>
            </a:r>
          </a:p>
          <a:p>
            <a:r>
              <a:rPr lang="el-GR" dirty="0">
                <a:solidFill>
                  <a:srgbClr val="17375E"/>
                </a:solidFill>
              </a:rPr>
              <a:t> </a:t>
            </a:r>
            <a:r>
              <a:rPr lang="el-GR" dirty="0" smtClean="0">
                <a:solidFill>
                  <a:srgbClr val="17375E"/>
                </a:solidFill>
              </a:rPr>
              <a:t> </a:t>
            </a:r>
            <a:endParaRPr lang="en-US" dirty="0">
              <a:solidFill>
                <a:srgbClr val="17375E"/>
              </a:solidFill>
            </a:endParaRPr>
          </a:p>
        </p:txBody>
      </p:sp>
      <p:sp>
        <p:nvSpPr>
          <p:cNvPr id="16" name="TextBox 15"/>
          <p:cNvSpPr txBox="1"/>
          <p:nvPr/>
        </p:nvSpPr>
        <p:spPr>
          <a:xfrm>
            <a:off x="347443" y="2420195"/>
            <a:ext cx="6373271" cy="523220"/>
          </a:xfrm>
          <a:prstGeom prst="rect">
            <a:avLst/>
          </a:prstGeom>
          <a:noFill/>
        </p:spPr>
        <p:txBody>
          <a:bodyPr wrap="square" rtlCol="0">
            <a:spAutoFit/>
          </a:bodyPr>
          <a:lstStyle/>
          <a:p>
            <a:r>
              <a:rPr lang="en-US" sz="1400" i="1" dirty="0" smtClean="0">
                <a:solidFill>
                  <a:schemeClr val="tx2">
                    <a:lumMod val="75000"/>
                  </a:schemeClr>
                </a:solidFill>
              </a:rPr>
              <a:t>Arthur Guyton (1919 - 2003)</a:t>
            </a:r>
            <a:endParaRPr lang="en-US" sz="1400" i="1" dirty="0">
              <a:solidFill>
                <a:schemeClr val="tx2">
                  <a:lumMod val="75000"/>
                </a:schemeClr>
              </a:solidFill>
            </a:endParaRPr>
          </a:p>
          <a:p>
            <a:r>
              <a:rPr lang="el-GR" sz="1400" i="1" dirty="0" smtClean="0">
                <a:solidFill>
                  <a:schemeClr val="tx2">
                    <a:lumMod val="75000"/>
                  </a:schemeClr>
                </a:solidFill>
              </a:rPr>
              <a:t>Εισηγητής της</a:t>
            </a:r>
            <a:r>
              <a:rPr lang="en-US" sz="1400" i="1" dirty="0" smtClean="0">
                <a:solidFill>
                  <a:schemeClr val="tx2">
                    <a:lumMod val="75000"/>
                  </a:schemeClr>
                </a:solidFill>
              </a:rPr>
              <a:t> </a:t>
            </a:r>
            <a:r>
              <a:rPr lang="el-GR" sz="1400" i="1" dirty="0" smtClean="0">
                <a:solidFill>
                  <a:schemeClr val="tx2">
                    <a:lumMod val="75000"/>
                  </a:schemeClr>
                </a:solidFill>
              </a:rPr>
              <a:t>θεωρίας της νεφρικής ομοιστασίας όγκου υγρών</a:t>
            </a:r>
            <a:endParaRPr lang="en-US" sz="1400" i="1" dirty="0">
              <a:solidFill>
                <a:schemeClr val="tx2">
                  <a:lumMod val="75000"/>
                </a:schemeClr>
              </a:solidFill>
            </a:endParaRPr>
          </a:p>
        </p:txBody>
      </p:sp>
      <p:pic>
        <p:nvPicPr>
          <p:cNvPr id="4" name="Picture 3"/>
          <p:cNvPicPr>
            <a:picLocks noChangeAspect="1"/>
          </p:cNvPicPr>
          <p:nvPr/>
        </p:nvPicPr>
        <p:blipFill>
          <a:blip r:embed="rId2"/>
          <a:stretch>
            <a:fillRect/>
          </a:stretch>
        </p:blipFill>
        <p:spPr>
          <a:xfrm>
            <a:off x="365543" y="2998610"/>
            <a:ext cx="2652824" cy="3392223"/>
          </a:xfrm>
          <a:prstGeom prst="rect">
            <a:avLst/>
          </a:prstGeom>
        </p:spPr>
      </p:pic>
      <p:sp>
        <p:nvSpPr>
          <p:cNvPr id="17" name="TextBox 16"/>
          <p:cNvSpPr txBox="1"/>
          <p:nvPr/>
        </p:nvSpPr>
        <p:spPr>
          <a:xfrm>
            <a:off x="241465" y="1356153"/>
            <a:ext cx="8819109" cy="830997"/>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αίτια </a:t>
            </a:r>
            <a:r>
              <a:rPr lang="el-GR" sz="2400" dirty="0">
                <a:solidFill>
                  <a:schemeClr val="tx2">
                    <a:lumMod val="75000"/>
                  </a:schemeClr>
                </a:solidFill>
              </a:rPr>
              <a:t>-</a:t>
            </a:r>
            <a:r>
              <a:rPr lang="el-GR" sz="2400" dirty="0" smtClean="0">
                <a:solidFill>
                  <a:schemeClr val="tx2">
                    <a:lumMod val="75000"/>
                  </a:schemeClr>
                </a:solidFill>
              </a:rPr>
              <a:t> μηχανισμοί - θεωρίες παθογένεσης / ιστορική αναδρομή</a:t>
            </a:r>
            <a:endParaRPr lang="el-GR" sz="2200" dirty="0" smtClean="0">
              <a:solidFill>
                <a:schemeClr val="tx2">
                  <a:lumMod val="75000"/>
                </a:schemeClr>
              </a:solidFill>
            </a:endParaRPr>
          </a:p>
        </p:txBody>
      </p:sp>
      <p:sp>
        <p:nvSpPr>
          <p:cNvPr id="18" name="Rectangle 17"/>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9" name="Straight Connector 18"/>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20" name="Picture 19"/>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21" name="TextBox 20"/>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2" name="TextBox 21"/>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332299565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819109" cy="830997"/>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αίτια </a:t>
            </a:r>
            <a:r>
              <a:rPr lang="el-GR" sz="2400" dirty="0">
                <a:solidFill>
                  <a:schemeClr val="tx2">
                    <a:lumMod val="75000"/>
                  </a:schemeClr>
                </a:solidFill>
              </a:rPr>
              <a:t>-</a:t>
            </a:r>
            <a:r>
              <a:rPr lang="el-GR" sz="2400" dirty="0" smtClean="0">
                <a:solidFill>
                  <a:schemeClr val="tx2">
                    <a:lumMod val="75000"/>
                  </a:schemeClr>
                </a:solidFill>
              </a:rPr>
              <a:t> μηχανισμοί - θεωρίες παθογένεσης / ιστορική αναδρομή</a:t>
            </a:r>
            <a:endParaRPr lang="el-GR" sz="2200" dirty="0" smtClean="0">
              <a:solidFill>
                <a:schemeClr val="tx2">
                  <a:lumMod val="75000"/>
                </a:schemeClr>
              </a:solidFill>
            </a:endParaRPr>
          </a:p>
        </p:txBody>
      </p:sp>
      <p:sp>
        <p:nvSpPr>
          <p:cNvPr id="15" name="TextBox 14"/>
          <p:cNvSpPr txBox="1"/>
          <p:nvPr/>
        </p:nvSpPr>
        <p:spPr>
          <a:xfrm>
            <a:off x="5794926" y="1147809"/>
            <a:ext cx="3362493" cy="307777"/>
          </a:xfrm>
          <a:prstGeom prst="rect">
            <a:avLst/>
          </a:prstGeom>
          <a:noFill/>
        </p:spPr>
        <p:txBody>
          <a:bodyPr wrap="square" rtlCol="0">
            <a:spAutoFit/>
          </a:bodyPr>
          <a:lstStyle/>
          <a:p>
            <a:r>
              <a:rPr lang="el-GR" sz="1400" i="1" dirty="0" smtClean="0"/>
              <a:t>Καρατζάς ΝΒ. Υπέρταση: θεωρία &amp; πράξη</a:t>
            </a:r>
            <a:endParaRPr lang="en-US" sz="1400" i="1" dirty="0"/>
          </a:p>
        </p:txBody>
      </p:sp>
      <p:sp>
        <p:nvSpPr>
          <p:cNvPr id="3" name="TextBox 2"/>
          <p:cNvSpPr txBox="1"/>
          <p:nvPr/>
        </p:nvSpPr>
        <p:spPr>
          <a:xfrm>
            <a:off x="3214305" y="2940382"/>
            <a:ext cx="5827236" cy="2585323"/>
          </a:xfrm>
          <a:prstGeom prst="rect">
            <a:avLst/>
          </a:prstGeom>
          <a:noFill/>
        </p:spPr>
        <p:txBody>
          <a:bodyPr wrap="none" rtlCol="0">
            <a:spAutoFit/>
          </a:bodyPr>
          <a:lstStyle/>
          <a:p>
            <a:r>
              <a:rPr lang="el-GR" dirty="0" smtClean="0">
                <a:solidFill>
                  <a:schemeClr val="accent2">
                    <a:lumMod val="50000"/>
                  </a:schemeClr>
                </a:solidFill>
              </a:rPr>
              <a:t>Πολυπαραγοντική θεώρηση της αιτίας της αρτηριακής</a:t>
            </a:r>
            <a:endParaRPr lang="en-US" dirty="0" smtClean="0">
              <a:solidFill>
                <a:schemeClr val="accent2">
                  <a:lumMod val="50000"/>
                </a:schemeClr>
              </a:solidFill>
            </a:endParaRPr>
          </a:p>
          <a:p>
            <a:r>
              <a:rPr lang="el-GR" dirty="0" smtClean="0">
                <a:solidFill>
                  <a:schemeClr val="accent2">
                    <a:lumMod val="50000"/>
                  </a:schemeClr>
                </a:solidFill>
              </a:rPr>
              <a:t> υπέρτασης</a:t>
            </a:r>
          </a:p>
          <a:p>
            <a:endParaRPr lang="el-GR" dirty="0" smtClean="0">
              <a:solidFill>
                <a:srgbClr val="17375E"/>
              </a:solidFill>
            </a:endParaRPr>
          </a:p>
          <a:p>
            <a:r>
              <a:rPr lang="el-GR" dirty="0" smtClean="0">
                <a:solidFill>
                  <a:srgbClr val="17375E"/>
                </a:solidFill>
              </a:rPr>
              <a:t>«... η υπέρταση είναι αποτέλεσμα μια κληρονομούμενης </a:t>
            </a:r>
          </a:p>
          <a:p>
            <a:r>
              <a:rPr lang="el-GR" dirty="0" smtClean="0">
                <a:solidFill>
                  <a:srgbClr val="17375E"/>
                </a:solidFill>
              </a:rPr>
              <a:t>πολυγονιδιακής και πολυπαραγοντικής ποσοτικής</a:t>
            </a:r>
            <a:endParaRPr lang="en-US" dirty="0" smtClean="0">
              <a:solidFill>
                <a:srgbClr val="17375E"/>
              </a:solidFill>
            </a:endParaRPr>
          </a:p>
          <a:p>
            <a:r>
              <a:rPr lang="el-GR" dirty="0" smtClean="0">
                <a:solidFill>
                  <a:srgbClr val="17375E"/>
                </a:solidFill>
              </a:rPr>
              <a:t>προδιάθεσης με</a:t>
            </a:r>
            <a:r>
              <a:rPr lang="en-US" dirty="0" smtClean="0">
                <a:solidFill>
                  <a:srgbClr val="17375E"/>
                </a:solidFill>
              </a:rPr>
              <a:t> </a:t>
            </a:r>
            <a:r>
              <a:rPr lang="el-GR" dirty="0" smtClean="0">
                <a:solidFill>
                  <a:srgbClr val="17375E"/>
                </a:solidFill>
              </a:rPr>
              <a:t>τη συμβολή περιβαλλοντικών παραγόντων</a:t>
            </a:r>
            <a:endParaRPr lang="en-US" dirty="0" smtClean="0">
              <a:solidFill>
                <a:srgbClr val="17375E"/>
              </a:solidFill>
            </a:endParaRPr>
          </a:p>
          <a:p>
            <a:r>
              <a:rPr lang="el-GR" dirty="0" smtClean="0">
                <a:solidFill>
                  <a:srgbClr val="17375E"/>
                </a:solidFill>
              </a:rPr>
              <a:t>που αλληλοεπιδρούν και τείνουν σε αύξηση της πίεσης </a:t>
            </a:r>
            <a:endParaRPr lang="en-US" dirty="0" smtClean="0">
              <a:solidFill>
                <a:srgbClr val="17375E"/>
              </a:solidFill>
            </a:endParaRPr>
          </a:p>
          <a:p>
            <a:r>
              <a:rPr lang="el-GR" dirty="0" smtClean="0">
                <a:solidFill>
                  <a:srgbClr val="17375E"/>
                </a:solidFill>
              </a:rPr>
              <a:t>με την ηλικία.»</a:t>
            </a:r>
          </a:p>
          <a:p>
            <a:r>
              <a:rPr lang="el-GR" dirty="0">
                <a:solidFill>
                  <a:srgbClr val="17375E"/>
                </a:solidFill>
              </a:rPr>
              <a:t> </a:t>
            </a:r>
            <a:r>
              <a:rPr lang="el-GR" dirty="0" smtClean="0">
                <a:solidFill>
                  <a:srgbClr val="17375E"/>
                </a:solidFill>
              </a:rPr>
              <a:t> </a:t>
            </a:r>
            <a:endParaRPr lang="en-US" dirty="0">
              <a:solidFill>
                <a:srgbClr val="17375E"/>
              </a:solidFill>
            </a:endParaRPr>
          </a:p>
        </p:txBody>
      </p:sp>
      <p:sp>
        <p:nvSpPr>
          <p:cNvPr id="16" name="TextBox 15"/>
          <p:cNvSpPr txBox="1"/>
          <p:nvPr/>
        </p:nvSpPr>
        <p:spPr>
          <a:xfrm>
            <a:off x="347443" y="2420195"/>
            <a:ext cx="7234457" cy="523220"/>
          </a:xfrm>
          <a:prstGeom prst="rect">
            <a:avLst/>
          </a:prstGeom>
          <a:noFill/>
        </p:spPr>
        <p:txBody>
          <a:bodyPr wrap="square" rtlCol="0">
            <a:spAutoFit/>
          </a:bodyPr>
          <a:lstStyle/>
          <a:p>
            <a:r>
              <a:rPr lang="en-US" sz="1400" i="1" dirty="0" smtClean="0">
                <a:solidFill>
                  <a:schemeClr val="tx2">
                    <a:lumMod val="75000"/>
                  </a:schemeClr>
                </a:solidFill>
              </a:rPr>
              <a:t>Sir George Pickering (1904 -1980)</a:t>
            </a:r>
            <a:endParaRPr lang="en-US" sz="1400" i="1" dirty="0">
              <a:solidFill>
                <a:schemeClr val="tx2">
                  <a:lumMod val="75000"/>
                </a:schemeClr>
              </a:solidFill>
            </a:endParaRPr>
          </a:p>
          <a:p>
            <a:r>
              <a:rPr lang="el-GR" sz="1400" i="1" dirty="0" smtClean="0">
                <a:solidFill>
                  <a:schemeClr val="tx2">
                    <a:lumMod val="75000"/>
                  </a:schemeClr>
                </a:solidFill>
              </a:rPr>
              <a:t>Εισηγητής της πολυπαραγοντικής θεώρησης της αιτίας της αρτηριακής υπέρτασης</a:t>
            </a:r>
            <a:endParaRPr lang="en-US" sz="1400" i="1" dirty="0">
              <a:solidFill>
                <a:schemeClr val="tx2">
                  <a:lumMod val="75000"/>
                </a:schemeClr>
              </a:solidFill>
            </a:endParaRPr>
          </a:p>
        </p:txBody>
      </p:sp>
      <p:pic>
        <p:nvPicPr>
          <p:cNvPr id="6" name="Picture 5"/>
          <p:cNvPicPr>
            <a:picLocks noChangeAspect="1"/>
          </p:cNvPicPr>
          <p:nvPr/>
        </p:nvPicPr>
        <p:blipFill>
          <a:blip r:embed="rId2"/>
          <a:stretch>
            <a:fillRect/>
          </a:stretch>
        </p:blipFill>
        <p:spPr>
          <a:xfrm>
            <a:off x="389459" y="2998610"/>
            <a:ext cx="2528858" cy="3394441"/>
          </a:xfrm>
          <a:prstGeom prst="rect">
            <a:avLst/>
          </a:prstGeom>
        </p:spPr>
      </p:pic>
      <p:sp>
        <p:nvSpPr>
          <p:cNvPr id="18" name="Rectangle 17"/>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9" name="Straight Connector 18"/>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20" name="Picture 19"/>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21" name="TextBox 20"/>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2" name="TextBox 21"/>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37938172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9" name="TextBox 8"/>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10" name="TextBox 9"/>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335103188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819109" cy="830997"/>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αίτια </a:t>
            </a:r>
            <a:r>
              <a:rPr lang="el-GR" sz="2400" dirty="0">
                <a:solidFill>
                  <a:schemeClr val="tx2">
                    <a:lumMod val="75000"/>
                  </a:schemeClr>
                </a:solidFill>
              </a:rPr>
              <a:t>-</a:t>
            </a:r>
            <a:r>
              <a:rPr lang="el-GR" sz="2400" dirty="0" smtClean="0">
                <a:solidFill>
                  <a:schemeClr val="tx2">
                    <a:lumMod val="75000"/>
                  </a:schemeClr>
                </a:solidFill>
              </a:rPr>
              <a:t> μηχανισμοί - θεωρίες παθογένεσης / ιστορική αναδρομή</a:t>
            </a:r>
            <a:endParaRPr lang="el-GR" sz="2200" dirty="0" smtClean="0">
              <a:solidFill>
                <a:schemeClr val="tx2">
                  <a:lumMod val="75000"/>
                </a:schemeClr>
              </a:solidFill>
            </a:endParaRPr>
          </a:p>
        </p:txBody>
      </p:sp>
      <p:sp>
        <p:nvSpPr>
          <p:cNvPr id="15" name="TextBox 14"/>
          <p:cNvSpPr txBox="1"/>
          <p:nvPr/>
        </p:nvSpPr>
        <p:spPr>
          <a:xfrm>
            <a:off x="5825059" y="1147809"/>
            <a:ext cx="3334574" cy="307777"/>
          </a:xfrm>
          <a:prstGeom prst="rect">
            <a:avLst/>
          </a:prstGeom>
          <a:noFill/>
        </p:spPr>
        <p:txBody>
          <a:bodyPr wrap="square" rtlCol="0">
            <a:spAutoFit/>
          </a:bodyPr>
          <a:lstStyle/>
          <a:p>
            <a:r>
              <a:rPr lang="el-GR" sz="1400" i="1" dirty="0" smtClean="0"/>
              <a:t>Καρατζάς ΝΒ. Υπέρταση: θεωρία &amp; πράξη</a:t>
            </a:r>
            <a:endParaRPr lang="en-US" sz="1400" i="1" dirty="0"/>
          </a:p>
        </p:txBody>
      </p:sp>
      <p:sp>
        <p:nvSpPr>
          <p:cNvPr id="3" name="TextBox 2"/>
          <p:cNvSpPr txBox="1"/>
          <p:nvPr/>
        </p:nvSpPr>
        <p:spPr>
          <a:xfrm>
            <a:off x="2922205" y="2940382"/>
            <a:ext cx="6220723" cy="3816429"/>
          </a:xfrm>
          <a:prstGeom prst="rect">
            <a:avLst/>
          </a:prstGeom>
          <a:noFill/>
        </p:spPr>
        <p:txBody>
          <a:bodyPr wrap="none" rtlCol="0">
            <a:spAutoFit/>
          </a:bodyPr>
          <a:lstStyle/>
          <a:p>
            <a:r>
              <a:rPr lang="el-GR" sz="1600" dirty="0" smtClean="0">
                <a:solidFill>
                  <a:schemeClr val="accent2">
                    <a:lumMod val="50000"/>
                  </a:schemeClr>
                </a:solidFill>
              </a:rPr>
              <a:t>Θεωρία του μωσαϊκού</a:t>
            </a:r>
          </a:p>
          <a:p>
            <a:endParaRPr lang="el-GR" sz="1600" dirty="0" smtClean="0">
              <a:solidFill>
                <a:srgbClr val="17375E"/>
              </a:solidFill>
            </a:endParaRPr>
          </a:p>
          <a:p>
            <a:r>
              <a:rPr lang="el-GR" sz="1600" dirty="0" smtClean="0">
                <a:solidFill>
                  <a:srgbClr val="17375E"/>
                </a:solidFill>
              </a:rPr>
              <a:t>«... </a:t>
            </a:r>
            <a:r>
              <a:rPr lang="el-GR" sz="1600" dirty="0">
                <a:solidFill>
                  <a:srgbClr val="17375E"/>
                </a:solidFill>
              </a:rPr>
              <a:t>η</a:t>
            </a:r>
            <a:r>
              <a:rPr lang="el-GR" sz="1600" dirty="0" smtClean="0">
                <a:solidFill>
                  <a:srgbClr val="17375E"/>
                </a:solidFill>
              </a:rPr>
              <a:t> πίεση είναι το μετρήσιμο αποτέλεσμα μιας εξαιρετικά περίπλοκης</a:t>
            </a:r>
          </a:p>
          <a:p>
            <a:r>
              <a:rPr lang="el-GR" sz="1600" dirty="0">
                <a:solidFill>
                  <a:srgbClr val="17375E"/>
                </a:solidFill>
              </a:rPr>
              <a:t>σ</a:t>
            </a:r>
            <a:r>
              <a:rPr lang="el-GR" sz="1600" dirty="0" smtClean="0">
                <a:solidFill>
                  <a:srgbClr val="17375E"/>
                </a:solidFill>
              </a:rPr>
              <a:t>ειράς παραγόντων οι οποίοι ελέγχουν τις αγγειακές διαστάσεις και</a:t>
            </a:r>
          </a:p>
          <a:p>
            <a:r>
              <a:rPr lang="el-GR" sz="1600" dirty="0" smtClean="0">
                <a:solidFill>
                  <a:srgbClr val="17375E"/>
                </a:solidFill>
              </a:rPr>
              <a:t>αντιδραστικότητα, τον ενδοαγγειακό και εξωαγγειακό όγκο υγρών </a:t>
            </a:r>
          </a:p>
          <a:p>
            <a:r>
              <a:rPr lang="el-GR" sz="1600" dirty="0">
                <a:solidFill>
                  <a:srgbClr val="17375E"/>
                </a:solidFill>
              </a:rPr>
              <a:t>κ</a:t>
            </a:r>
            <a:r>
              <a:rPr lang="el-GR" sz="1600" dirty="0" smtClean="0">
                <a:solidFill>
                  <a:srgbClr val="17375E"/>
                </a:solidFill>
              </a:rPr>
              <a:t>αι την καρδιακή παροχή. Οι παράγοντες αυτοί δεν είναι</a:t>
            </a:r>
          </a:p>
          <a:p>
            <a:r>
              <a:rPr lang="el-GR" sz="1600" dirty="0" smtClean="0">
                <a:solidFill>
                  <a:srgbClr val="17375E"/>
                </a:solidFill>
              </a:rPr>
              <a:t>ανεξάρτητοι αλλά αλληλοεπιδρούν μεταξύ τους με αποτέλεσμα τη </a:t>
            </a:r>
          </a:p>
          <a:p>
            <a:r>
              <a:rPr lang="el-GR" sz="1600" dirty="0" smtClean="0">
                <a:solidFill>
                  <a:srgbClr val="17375E"/>
                </a:solidFill>
              </a:rPr>
              <a:t>μεταβολή της πίεσης»</a:t>
            </a:r>
          </a:p>
          <a:p>
            <a:endParaRPr lang="el-GR" sz="1600" dirty="0">
              <a:solidFill>
                <a:srgbClr val="17375E"/>
              </a:solidFill>
            </a:endParaRPr>
          </a:p>
          <a:p>
            <a:r>
              <a:rPr lang="en-US" sz="1600" i="1" dirty="0" smtClean="0">
                <a:solidFill>
                  <a:srgbClr val="17375E"/>
                </a:solidFill>
              </a:rPr>
              <a:t>Page IH. The mosaic theory of arterial hypertension: its interpretation.</a:t>
            </a:r>
          </a:p>
          <a:p>
            <a:r>
              <a:rPr lang="en-US" sz="1600" i="1" dirty="0" err="1" smtClean="0">
                <a:solidFill>
                  <a:srgbClr val="17375E"/>
                </a:solidFill>
              </a:rPr>
              <a:t>Perspect</a:t>
            </a:r>
            <a:r>
              <a:rPr lang="en-US" sz="1600" i="1" dirty="0" smtClean="0">
                <a:solidFill>
                  <a:srgbClr val="17375E"/>
                </a:solidFill>
              </a:rPr>
              <a:t> </a:t>
            </a:r>
            <a:r>
              <a:rPr lang="en-US" sz="1600" i="1" dirty="0" err="1" smtClean="0">
                <a:solidFill>
                  <a:srgbClr val="17375E"/>
                </a:solidFill>
              </a:rPr>
              <a:t>Biol</a:t>
            </a:r>
            <a:r>
              <a:rPr lang="en-US" sz="1600" i="1" dirty="0" smtClean="0">
                <a:solidFill>
                  <a:srgbClr val="17375E"/>
                </a:solidFill>
              </a:rPr>
              <a:t> Med 1967; 10:325-333.</a:t>
            </a:r>
          </a:p>
          <a:p>
            <a:endParaRPr lang="en-US" sz="1600" i="1" dirty="0">
              <a:solidFill>
                <a:srgbClr val="17375E"/>
              </a:solidFill>
            </a:endParaRPr>
          </a:p>
          <a:p>
            <a:r>
              <a:rPr lang="en-US" sz="1600" i="1" dirty="0" smtClean="0">
                <a:solidFill>
                  <a:srgbClr val="17375E"/>
                </a:solidFill>
              </a:rPr>
              <a:t>Page IH. The mosa</a:t>
            </a:r>
            <a:r>
              <a:rPr lang="en-US" sz="1600" i="1" dirty="0">
                <a:solidFill>
                  <a:srgbClr val="17375E"/>
                </a:solidFill>
              </a:rPr>
              <a:t>i</a:t>
            </a:r>
            <a:r>
              <a:rPr lang="en-US" sz="1600" i="1" dirty="0" smtClean="0">
                <a:solidFill>
                  <a:srgbClr val="17375E"/>
                </a:solidFill>
              </a:rPr>
              <a:t>c theory 32 years later.</a:t>
            </a:r>
          </a:p>
          <a:p>
            <a:r>
              <a:rPr lang="en-US" sz="1600" i="1" dirty="0" smtClean="0">
                <a:solidFill>
                  <a:srgbClr val="17375E"/>
                </a:solidFill>
              </a:rPr>
              <a:t>Hypertension 1982; 4:177-183.</a:t>
            </a:r>
            <a:endParaRPr lang="el-GR" sz="1600" i="1" dirty="0" smtClean="0">
              <a:solidFill>
                <a:srgbClr val="17375E"/>
              </a:solidFill>
            </a:endParaRPr>
          </a:p>
          <a:p>
            <a:r>
              <a:rPr lang="el-GR" dirty="0">
                <a:solidFill>
                  <a:srgbClr val="17375E"/>
                </a:solidFill>
              </a:rPr>
              <a:t> </a:t>
            </a:r>
            <a:r>
              <a:rPr lang="el-GR" dirty="0" smtClean="0">
                <a:solidFill>
                  <a:srgbClr val="17375E"/>
                </a:solidFill>
              </a:rPr>
              <a:t> </a:t>
            </a:r>
            <a:endParaRPr lang="en-US" dirty="0">
              <a:solidFill>
                <a:srgbClr val="17375E"/>
              </a:solidFill>
            </a:endParaRPr>
          </a:p>
        </p:txBody>
      </p:sp>
      <p:sp>
        <p:nvSpPr>
          <p:cNvPr id="16" name="TextBox 15"/>
          <p:cNvSpPr txBox="1"/>
          <p:nvPr/>
        </p:nvSpPr>
        <p:spPr>
          <a:xfrm>
            <a:off x="347443" y="2420195"/>
            <a:ext cx="7234457" cy="523220"/>
          </a:xfrm>
          <a:prstGeom prst="rect">
            <a:avLst/>
          </a:prstGeom>
          <a:noFill/>
        </p:spPr>
        <p:txBody>
          <a:bodyPr wrap="square" rtlCol="0">
            <a:spAutoFit/>
          </a:bodyPr>
          <a:lstStyle/>
          <a:p>
            <a:r>
              <a:rPr lang="en-US" sz="1400" i="1" dirty="0" smtClean="0">
                <a:solidFill>
                  <a:schemeClr val="tx2">
                    <a:lumMod val="75000"/>
                  </a:schemeClr>
                </a:solidFill>
              </a:rPr>
              <a:t>Irvin Page (1901 -1991)</a:t>
            </a:r>
            <a:endParaRPr lang="en-US" sz="1400" i="1" dirty="0">
              <a:solidFill>
                <a:schemeClr val="tx2">
                  <a:lumMod val="75000"/>
                </a:schemeClr>
              </a:solidFill>
            </a:endParaRPr>
          </a:p>
          <a:p>
            <a:r>
              <a:rPr lang="el-GR" sz="1400" i="1" dirty="0" smtClean="0">
                <a:solidFill>
                  <a:schemeClr val="tx2">
                    <a:lumMod val="75000"/>
                  </a:schemeClr>
                </a:solidFill>
              </a:rPr>
              <a:t>Εισηγητής της θεωρίας του μωσαϊκού (</a:t>
            </a:r>
            <a:r>
              <a:rPr lang="en-US" sz="1400" i="1" dirty="0" smtClean="0">
                <a:solidFill>
                  <a:schemeClr val="tx2">
                    <a:lumMod val="75000"/>
                  </a:schemeClr>
                </a:solidFill>
              </a:rPr>
              <a:t>mosaic concept)</a:t>
            </a:r>
            <a:endParaRPr lang="en-US" sz="1400" i="1" dirty="0">
              <a:solidFill>
                <a:schemeClr val="tx2">
                  <a:lumMod val="75000"/>
                </a:schemeClr>
              </a:solidFill>
            </a:endParaRPr>
          </a:p>
        </p:txBody>
      </p:sp>
      <p:pic>
        <p:nvPicPr>
          <p:cNvPr id="2" name="Picture 1"/>
          <p:cNvPicPr>
            <a:picLocks noChangeAspect="1"/>
          </p:cNvPicPr>
          <p:nvPr/>
        </p:nvPicPr>
        <p:blipFill>
          <a:blip r:embed="rId2"/>
          <a:stretch>
            <a:fillRect/>
          </a:stretch>
        </p:blipFill>
        <p:spPr>
          <a:xfrm>
            <a:off x="410942" y="2943415"/>
            <a:ext cx="2421157" cy="3508185"/>
          </a:xfrm>
          <a:prstGeom prst="rect">
            <a:avLst/>
          </a:prstGeom>
        </p:spPr>
      </p:pic>
      <p:sp>
        <p:nvSpPr>
          <p:cNvPr id="18" name="Rectangle 17"/>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9" name="Straight Connector 18"/>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20" name="Picture 19"/>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21" name="TextBox 20"/>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2" name="TextBox 21"/>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48831975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6217086"/>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αίτια </a:t>
            </a:r>
            <a:r>
              <a:rPr lang="el-GR" sz="2400" dirty="0">
                <a:solidFill>
                  <a:schemeClr val="tx2">
                    <a:lumMod val="75000"/>
                  </a:schemeClr>
                </a:solidFill>
              </a:rPr>
              <a:t>-</a:t>
            </a:r>
            <a:r>
              <a:rPr lang="el-GR" sz="2400" dirty="0" smtClean="0">
                <a:solidFill>
                  <a:schemeClr val="tx2">
                    <a:lumMod val="75000"/>
                  </a:schemeClr>
                </a:solidFill>
              </a:rPr>
              <a:t> μηχανισμοί - θεωρίες παθογένεσης</a:t>
            </a:r>
          </a:p>
          <a:p>
            <a:endParaRPr lang="el-GR" sz="2400" dirty="0">
              <a:solidFill>
                <a:schemeClr val="tx2">
                  <a:lumMod val="75000"/>
                </a:schemeClr>
              </a:solidFill>
            </a:endParaRPr>
          </a:p>
          <a:p>
            <a:r>
              <a:rPr lang="el-GR" sz="2200" dirty="0">
                <a:solidFill>
                  <a:srgbClr val="632523"/>
                </a:solidFill>
              </a:rPr>
              <a:t>Η ιδιοπαθής υπέρταση έχει πολυπαραγοντικά αίτια</a:t>
            </a:r>
            <a:r>
              <a:rPr lang="el-GR" sz="2200" dirty="0" smtClean="0">
                <a:solidFill>
                  <a:srgbClr val="632523"/>
                </a:solidFill>
              </a:rPr>
              <a:t>:</a:t>
            </a:r>
            <a:endParaRPr lang="en-US" sz="2200" dirty="0" smtClean="0">
              <a:solidFill>
                <a:srgbClr val="632523"/>
              </a:solidFill>
            </a:endParaRPr>
          </a:p>
          <a:p>
            <a:endParaRPr lang="el-GR" sz="2000" dirty="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Νεφρογενής θεωρία</a:t>
            </a:r>
          </a:p>
          <a:p>
            <a:pPr marL="342900" indent="-342900">
              <a:buFont typeface="Courier New"/>
              <a:buChar char="o"/>
            </a:pPr>
            <a:r>
              <a:rPr lang="el-GR" sz="2200" dirty="0" smtClean="0">
                <a:solidFill>
                  <a:schemeClr val="tx2">
                    <a:lumMod val="75000"/>
                  </a:schemeClr>
                </a:solidFill>
              </a:rPr>
              <a:t>Νευρογενής θεωρία (συμπαθητικό νευρικό σύστημα)</a:t>
            </a:r>
          </a:p>
          <a:p>
            <a:pPr marL="342900" indent="-342900">
              <a:buFont typeface="Courier New"/>
              <a:buChar char="o"/>
            </a:pPr>
            <a:r>
              <a:rPr lang="el-GR" sz="2200" dirty="0" smtClean="0">
                <a:solidFill>
                  <a:schemeClr val="tx2">
                    <a:lumMod val="75000"/>
                  </a:schemeClr>
                </a:solidFill>
              </a:rPr>
              <a:t>Ενδοκρινής θεωρία </a:t>
            </a:r>
          </a:p>
          <a:p>
            <a:pPr marL="342900" indent="-342900">
              <a:buFont typeface="Courier New"/>
              <a:buChar char="o"/>
            </a:pPr>
            <a:r>
              <a:rPr lang="el-GR" sz="2200" dirty="0" smtClean="0">
                <a:solidFill>
                  <a:schemeClr val="tx2">
                    <a:lumMod val="75000"/>
                  </a:schemeClr>
                </a:solidFill>
              </a:rPr>
              <a:t>Αγγειακή θεωρία</a:t>
            </a:r>
          </a:p>
          <a:p>
            <a:pPr marL="342900" indent="-342900">
              <a:buFont typeface="Courier New"/>
              <a:buChar char="o"/>
            </a:pPr>
            <a:r>
              <a:rPr lang="el-GR" sz="2200" dirty="0" smtClean="0">
                <a:solidFill>
                  <a:schemeClr val="tx2">
                    <a:lumMod val="75000"/>
                  </a:schemeClr>
                </a:solidFill>
              </a:rPr>
              <a:t>Γενετική θεωρία (γονιδιακοί πολυμορφισμοί)</a:t>
            </a:r>
          </a:p>
          <a:p>
            <a:pPr marL="342900" indent="-342900">
              <a:buFont typeface="Courier New"/>
              <a:buChar char="o"/>
            </a:pPr>
            <a:r>
              <a:rPr lang="el-GR" sz="2200" dirty="0" smtClean="0">
                <a:solidFill>
                  <a:schemeClr val="tx2">
                    <a:lumMod val="75000"/>
                  </a:schemeClr>
                </a:solidFill>
              </a:rPr>
              <a:t>Ψυχοκοινωνικό στρες</a:t>
            </a:r>
          </a:p>
          <a:p>
            <a:pPr marL="342900" indent="-342900">
              <a:buFont typeface="Courier New"/>
              <a:buChar char="o"/>
            </a:pPr>
            <a:endParaRPr lang="el-GR" sz="2200" dirty="0">
              <a:solidFill>
                <a:schemeClr val="tx2">
                  <a:lumMod val="75000"/>
                </a:schemeClr>
              </a:solidFill>
            </a:endParaRPr>
          </a:p>
          <a:p>
            <a:pPr marL="342900" indent="-342900">
              <a:buFont typeface="Courier New"/>
              <a:buChar char="o"/>
            </a:pPr>
            <a:endParaRPr lang="el-GR" sz="2200" dirty="0" smtClean="0">
              <a:solidFill>
                <a:schemeClr val="tx2">
                  <a:lumMod val="75000"/>
                </a:schemeClr>
              </a:solidFill>
            </a:endParaRPr>
          </a:p>
          <a:p>
            <a:pPr algn="ctr"/>
            <a:r>
              <a:rPr lang="el-GR" sz="2200" b="1" dirty="0" smtClean="0">
                <a:solidFill>
                  <a:schemeClr val="accent2">
                    <a:lumMod val="75000"/>
                  </a:schemeClr>
                </a:solidFill>
              </a:rPr>
              <a:t>ΚΑΜΙΑ ΑΠΟ ΤΙΣ ΘΕΩΡΙΕΣ ΑΥΤΕΣ ΔΕΝ ΜΠΟΡΕΙ ΝΑ ΕΞΗΓΗΣΕΙ ΠΛΗΡΩΣ ΤΗΝ ΕΜΦΑΝΙΣΗ ΙΔΙΟΠΑΘΟΥΣ ΑΡΤΗΡΙΑΚΗΣ ΥΠΕΡΤΑΣΗΣ ΣΕ </a:t>
            </a:r>
            <a:endParaRPr lang="en-US" sz="2200" b="1" dirty="0" smtClean="0">
              <a:solidFill>
                <a:schemeClr val="accent2">
                  <a:lumMod val="75000"/>
                </a:schemeClr>
              </a:solidFill>
            </a:endParaRPr>
          </a:p>
          <a:p>
            <a:pPr algn="ctr"/>
            <a:r>
              <a:rPr lang="el-GR" sz="2200" b="1" dirty="0" smtClean="0">
                <a:solidFill>
                  <a:schemeClr val="accent2">
                    <a:lumMod val="75000"/>
                  </a:schemeClr>
                </a:solidFill>
              </a:rPr>
              <a:t>ΟΛΑ ΤΑ ΑΤΟΜΑ</a:t>
            </a:r>
            <a:r>
              <a:rPr lang="el-GR" sz="2200" dirty="0" smtClean="0">
                <a:solidFill>
                  <a:schemeClr val="tx2">
                    <a:lumMod val="75000"/>
                  </a:schemeClr>
                </a:solidFill>
              </a:rPr>
              <a:t> </a:t>
            </a:r>
          </a:p>
          <a:p>
            <a:pPr marL="342900" indent="-342900">
              <a:buFont typeface="Courier New"/>
              <a:buChar char="o"/>
            </a:pPr>
            <a:endParaRPr lang="el-GR" sz="2200" dirty="0">
              <a:solidFill>
                <a:schemeClr val="tx2">
                  <a:lumMod val="75000"/>
                </a:schemeClr>
              </a:solidFill>
            </a:endParaRPr>
          </a:p>
          <a:p>
            <a:pPr marL="342900" indent="-342900">
              <a:buFont typeface="Courier New"/>
              <a:buChar char="o"/>
            </a:pPr>
            <a:endParaRPr lang="el-GR" sz="2200" dirty="0" smtClean="0">
              <a:solidFill>
                <a:schemeClr val="tx2">
                  <a:lumMod val="75000"/>
                </a:schemeClr>
              </a:solidFill>
            </a:endParaRPr>
          </a:p>
          <a:p>
            <a:pPr marL="342900" indent="-342900">
              <a:buFont typeface="Courier New"/>
              <a:buChar char="o"/>
            </a:pPr>
            <a:endParaRPr lang="el-GR" sz="2200" dirty="0" smtClean="0">
              <a:solidFill>
                <a:schemeClr val="tx2">
                  <a:lumMod val="75000"/>
                </a:schemeClr>
              </a:solidFill>
            </a:endParaRPr>
          </a:p>
        </p:txBody>
      </p:sp>
      <p:sp>
        <p:nvSpPr>
          <p:cNvPr id="10" name="Rectangle 9"/>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6" name="Straight Connector 15"/>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7" name="Picture 16"/>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8" name="TextBox 17"/>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19" name="TextBox 18"/>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325109730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41465" y="1356153"/>
            <a:ext cx="8819109" cy="5262979"/>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αίτια </a:t>
            </a:r>
            <a:r>
              <a:rPr lang="el-GR" sz="2400" dirty="0">
                <a:solidFill>
                  <a:schemeClr val="tx2">
                    <a:lumMod val="75000"/>
                  </a:schemeClr>
                </a:solidFill>
              </a:rPr>
              <a:t>-</a:t>
            </a:r>
            <a:r>
              <a:rPr lang="el-GR" sz="2400" dirty="0" smtClean="0">
                <a:solidFill>
                  <a:schemeClr val="tx2">
                    <a:lumMod val="75000"/>
                  </a:schemeClr>
                </a:solidFill>
              </a:rPr>
              <a:t> μηχανισμοί - θεωρίες παθογένεσης</a:t>
            </a:r>
            <a:r>
              <a:rPr lang="en-US" sz="2400" dirty="0" smtClean="0">
                <a:solidFill>
                  <a:schemeClr val="tx2">
                    <a:lumMod val="75000"/>
                  </a:schemeClr>
                </a:solidFill>
              </a:rPr>
              <a:t> / </a:t>
            </a:r>
            <a:r>
              <a:rPr lang="el-GR" sz="2400" dirty="0" smtClean="0">
                <a:solidFill>
                  <a:schemeClr val="tx2">
                    <a:lumMod val="75000"/>
                  </a:schemeClr>
                </a:solidFill>
              </a:rPr>
              <a:t>νεφρογενής θεωρία</a:t>
            </a:r>
            <a:endParaRPr lang="en-US" sz="2400" dirty="0" smtClean="0">
              <a:solidFill>
                <a:schemeClr val="tx2">
                  <a:lumMod val="75000"/>
                </a:schemeClr>
              </a:solidFill>
            </a:endParaRPr>
          </a:p>
          <a:p>
            <a:endParaRPr lang="en-US" sz="2400" dirty="0">
              <a:solidFill>
                <a:schemeClr val="tx2">
                  <a:lumMod val="75000"/>
                </a:schemeClr>
              </a:solidFill>
            </a:endParaRPr>
          </a:p>
          <a:p>
            <a:r>
              <a:rPr lang="el-GR" sz="2200" dirty="0" smtClean="0">
                <a:solidFill>
                  <a:schemeClr val="tx2">
                    <a:lumMod val="75000"/>
                  </a:schemeClr>
                </a:solidFill>
              </a:rPr>
              <a:t>Το φαινόμενο «πίεσης - νατριούρησης»</a:t>
            </a:r>
            <a:r>
              <a:rPr lang="en-US" sz="2200" dirty="0" smtClean="0">
                <a:solidFill>
                  <a:schemeClr val="tx2">
                    <a:lumMod val="75000"/>
                  </a:schemeClr>
                </a:solidFill>
              </a:rPr>
              <a:t> (pressure diuresis)</a:t>
            </a:r>
            <a:endParaRPr lang="el-GR" sz="2200" dirty="0" smtClean="0">
              <a:solidFill>
                <a:schemeClr val="tx2">
                  <a:lumMod val="75000"/>
                </a:schemeClr>
              </a:solidFill>
            </a:endParaRPr>
          </a:p>
          <a:p>
            <a:endParaRPr lang="el-GR" sz="2200" dirty="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Κεντρικό φαινόμενο της συμμετοχής του νεφρού στην εμφάνιση αρτηριακής υπέρτασης</a:t>
            </a:r>
          </a:p>
          <a:p>
            <a:endParaRPr lang="el-GR" sz="2200" dirty="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Χωρίς τη διαταραχή του φυσιολογικού αυτού φαινομένου δεν είναι δυνατή η εμφάνιση αρτηριακής υπέρτασης</a:t>
            </a:r>
          </a:p>
          <a:p>
            <a:pPr marL="342900" indent="-342900">
              <a:buFont typeface="Courier New"/>
              <a:buChar char="o"/>
            </a:pPr>
            <a:endParaRPr lang="el-GR" sz="2200" dirty="0">
              <a:solidFill>
                <a:schemeClr val="tx2">
                  <a:lumMod val="75000"/>
                </a:schemeClr>
              </a:solidFill>
            </a:endParaRPr>
          </a:p>
          <a:p>
            <a:pPr marL="342900" indent="-342900">
              <a:buFont typeface="Courier New"/>
              <a:buChar char="o"/>
            </a:pPr>
            <a:endParaRPr lang="el-GR" sz="2200" dirty="0" smtClean="0">
              <a:solidFill>
                <a:schemeClr val="tx2">
                  <a:lumMod val="75000"/>
                </a:schemeClr>
              </a:solidFill>
            </a:endParaRPr>
          </a:p>
          <a:p>
            <a:pPr marL="342900" indent="-342900">
              <a:buFont typeface="Courier New"/>
              <a:buChar char="o"/>
            </a:pPr>
            <a:endParaRPr lang="el-GR" sz="2200" dirty="0">
              <a:solidFill>
                <a:schemeClr val="tx2">
                  <a:lumMod val="75000"/>
                </a:schemeClr>
              </a:solidFill>
            </a:endParaRPr>
          </a:p>
          <a:p>
            <a:endParaRPr lang="el-GR" sz="2200" dirty="0" smtClean="0">
              <a:solidFill>
                <a:schemeClr val="tx2">
                  <a:lumMod val="75000"/>
                </a:schemeClr>
              </a:solidFill>
            </a:endParaRPr>
          </a:p>
          <a:p>
            <a:endParaRPr lang="el-GR" sz="2200" dirty="0" smtClean="0">
              <a:solidFill>
                <a:schemeClr val="tx2">
                  <a:lumMod val="75000"/>
                </a:schemeClr>
              </a:solidFill>
            </a:endParaRPr>
          </a:p>
        </p:txBody>
      </p:sp>
      <p:sp>
        <p:nvSpPr>
          <p:cNvPr id="15" name="TextBox 14"/>
          <p:cNvSpPr txBox="1"/>
          <p:nvPr/>
        </p:nvSpPr>
        <p:spPr>
          <a:xfrm>
            <a:off x="6696627" y="1147809"/>
            <a:ext cx="2452847" cy="307777"/>
          </a:xfrm>
          <a:prstGeom prst="rect">
            <a:avLst/>
          </a:prstGeom>
          <a:noFill/>
        </p:spPr>
        <p:txBody>
          <a:bodyPr wrap="square" rtlCol="0">
            <a:spAutoFit/>
          </a:bodyPr>
          <a:lstStyle/>
          <a:p>
            <a:r>
              <a:rPr lang="en-US" sz="1400" i="1" dirty="0" smtClean="0"/>
              <a:t>Guyton AC. Am J Cardiol. 1961</a:t>
            </a:r>
            <a:endParaRPr lang="en-US" sz="1400" i="1" dirty="0"/>
          </a:p>
        </p:txBody>
      </p:sp>
      <p:sp>
        <p:nvSpPr>
          <p:cNvPr id="16" name="TextBox 15"/>
          <p:cNvSpPr txBox="1"/>
          <p:nvPr/>
        </p:nvSpPr>
        <p:spPr>
          <a:xfrm>
            <a:off x="-3823" y="1147809"/>
            <a:ext cx="4764161" cy="307777"/>
          </a:xfrm>
          <a:prstGeom prst="rect">
            <a:avLst/>
          </a:prstGeom>
          <a:noFill/>
        </p:spPr>
        <p:txBody>
          <a:bodyPr wrap="none" rtlCol="0">
            <a:spAutoFit/>
          </a:bodyPr>
          <a:lstStyle/>
          <a:p>
            <a:r>
              <a:rPr lang="en-US" sz="1400" i="1" dirty="0" smtClean="0"/>
              <a:t>Guyton and Hall. Textbook of medical physiology 11</a:t>
            </a:r>
            <a:r>
              <a:rPr lang="en-US" sz="1400" i="1" baseline="30000" dirty="0" smtClean="0"/>
              <a:t>th</a:t>
            </a:r>
            <a:r>
              <a:rPr lang="en-US" sz="1400" i="1" dirty="0" smtClean="0"/>
              <a:t> ed. 2006</a:t>
            </a:r>
            <a:endParaRPr lang="en-US" sz="1400" i="1"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8" name="Rectangle 17"/>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9" name="Straight Connector 18"/>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20" name="Picture 19"/>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21" name="TextBox 20"/>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2" name="TextBox 21"/>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377628825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41465" y="1356153"/>
            <a:ext cx="8819109" cy="1538883"/>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αίτια </a:t>
            </a:r>
            <a:r>
              <a:rPr lang="el-GR" sz="2400" dirty="0">
                <a:solidFill>
                  <a:schemeClr val="tx2">
                    <a:lumMod val="75000"/>
                  </a:schemeClr>
                </a:solidFill>
              </a:rPr>
              <a:t>-</a:t>
            </a:r>
            <a:r>
              <a:rPr lang="el-GR" sz="2400" dirty="0" smtClean="0">
                <a:solidFill>
                  <a:schemeClr val="tx2">
                    <a:lumMod val="75000"/>
                  </a:schemeClr>
                </a:solidFill>
              </a:rPr>
              <a:t> μηχανισμοί - θεωρίες παθογένεσης</a:t>
            </a:r>
            <a:r>
              <a:rPr lang="en-US" sz="2400" dirty="0" smtClean="0">
                <a:solidFill>
                  <a:schemeClr val="tx2">
                    <a:lumMod val="75000"/>
                  </a:schemeClr>
                </a:solidFill>
              </a:rPr>
              <a:t> / </a:t>
            </a:r>
            <a:r>
              <a:rPr lang="el-GR" sz="2400" dirty="0" smtClean="0">
                <a:solidFill>
                  <a:schemeClr val="tx2">
                    <a:lumMod val="75000"/>
                  </a:schemeClr>
                </a:solidFill>
              </a:rPr>
              <a:t>νεφρογενής θεωρία</a:t>
            </a:r>
            <a:endParaRPr lang="en-US" sz="2400" dirty="0" smtClean="0">
              <a:solidFill>
                <a:schemeClr val="tx2">
                  <a:lumMod val="75000"/>
                </a:schemeClr>
              </a:solidFill>
            </a:endParaRPr>
          </a:p>
          <a:p>
            <a:endParaRPr lang="en-US" sz="2400" dirty="0">
              <a:solidFill>
                <a:schemeClr val="tx2">
                  <a:lumMod val="75000"/>
                </a:schemeClr>
              </a:solidFill>
            </a:endParaRPr>
          </a:p>
          <a:p>
            <a:r>
              <a:rPr lang="el-GR" sz="2200" dirty="0" smtClean="0">
                <a:solidFill>
                  <a:schemeClr val="tx2">
                    <a:lumMod val="75000"/>
                  </a:schemeClr>
                </a:solidFill>
              </a:rPr>
              <a:t>Το φαινόμενο «πίεσης - νατριούρησης»</a:t>
            </a:r>
          </a:p>
        </p:txBody>
      </p:sp>
      <p:sp>
        <p:nvSpPr>
          <p:cNvPr id="15" name="TextBox 14"/>
          <p:cNvSpPr txBox="1"/>
          <p:nvPr/>
        </p:nvSpPr>
        <p:spPr>
          <a:xfrm>
            <a:off x="6696627" y="1147809"/>
            <a:ext cx="2452847" cy="307777"/>
          </a:xfrm>
          <a:prstGeom prst="rect">
            <a:avLst/>
          </a:prstGeom>
          <a:noFill/>
        </p:spPr>
        <p:txBody>
          <a:bodyPr wrap="square" rtlCol="0">
            <a:spAutoFit/>
          </a:bodyPr>
          <a:lstStyle/>
          <a:p>
            <a:r>
              <a:rPr lang="en-US" sz="1400" i="1" dirty="0" smtClean="0"/>
              <a:t>Guyton AC. Am J Cardiol. 1961</a:t>
            </a:r>
            <a:endParaRPr lang="en-US" sz="1400" i="1" dirty="0"/>
          </a:p>
        </p:txBody>
      </p:sp>
      <p:sp>
        <p:nvSpPr>
          <p:cNvPr id="16" name="TextBox 15"/>
          <p:cNvSpPr txBox="1"/>
          <p:nvPr/>
        </p:nvSpPr>
        <p:spPr>
          <a:xfrm>
            <a:off x="-3823" y="1147809"/>
            <a:ext cx="4764161" cy="307777"/>
          </a:xfrm>
          <a:prstGeom prst="rect">
            <a:avLst/>
          </a:prstGeom>
          <a:noFill/>
        </p:spPr>
        <p:txBody>
          <a:bodyPr wrap="none" rtlCol="0">
            <a:spAutoFit/>
          </a:bodyPr>
          <a:lstStyle/>
          <a:p>
            <a:r>
              <a:rPr lang="en-US" sz="1400" i="1" dirty="0" smtClean="0"/>
              <a:t>Guyton and Hall. Textbook of medical physiology 11</a:t>
            </a:r>
            <a:r>
              <a:rPr lang="en-US" sz="1400" i="1" baseline="30000" dirty="0" smtClean="0"/>
              <a:t>th</a:t>
            </a:r>
            <a:r>
              <a:rPr lang="en-US" sz="1400" i="1" dirty="0" smtClean="0"/>
              <a:t> ed. 2006</a:t>
            </a:r>
            <a:endParaRPr lang="en-US" sz="1400" i="1"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2" name="TextBox 1"/>
          <p:cNvSpPr txBox="1"/>
          <p:nvPr/>
        </p:nvSpPr>
        <p:spPr>
          <a:xfrm>
            <a:off x="1172798" y="3149601"/>
            <a:ext cx="2739940" cy="369332"/>
          </a:xfrm>
          <a:prstGeom prst="rect">
            <a:avLst/>
          </a:prstGeom>
          <a:solidFill>
            <a:schemeClr val="tx2">
              <a:lumMod val="75000"/>
            </a:schemeClr>
          </a:solidFill>
        </p:spPr>
        <p:txBody>
          <a:bodyPr wrap="none" rtlCol="0">
            <a:spAutoFit/>
          </a:bodyPr>
          <a:lstStyle/>
          <a:p>
            <a:pPr algn="ctr"/>
            <a:r>
              <a:rPr lang="el-GR" dirty="0" smtClean="0">
                <a:solidFill>
                  <a:schemeClr val="bg1"/>
                </a:solidFill>
              </a:rPr>
              <a:t>Αύξηση αρτηριακής πίεσης</a:t>
            </a:r>
            <a:endParaRPr lang="en-US" dirty="0">
              <a:solidFill>
                <a:schemeClr val="bg1"/>
              </a:solidFill>
            </a:endParaRPr>
          </a:p>
        </p:txBody>
      </p:sp>
      <p:sp>
        <p:nvSpPr>
          <p:cNvPr id="17" name="TextBox 16"/>
          <p:cNvSpPr txBox="1"/>
          <p:nvPr/>
        </p:nvSpPr>
        <p:spPr>
          <a:xfrm>
            <a:off x="282387" y="3877740"/>
            <a:ext cx="1839040" cy="923330"/>
          </a:xfrm>
          <a:prstGeom prst="rect">
            <a:avLst/>
          </a:prstGeom>
          <a:solidFill>
            <a:schemeClr val="tx2">
              <a:lumMod val="75000"/>
            </a:schemeClr>
          </a:solidFill>
        </p:spPr>
        <p:txBody>
          <a:bodyPr wrap="none" rtlCol="0">
            <a:spAutoFit/>
          </a:bodyPr>
          <a:lstStyle/>
          <a:p>
            <a:pPr algn="ctr"/>
            <a:r>
              <a:rPr lang="el-GR" dirty="0" smtClean="0">
                <a:solidFill>
                  <a:schemeClr val="bg1"/>
                </a:solidFill>
              </a:rPr>
              <a:t>Αύξηση </a:t>
            </a:r>
          </a:p>
          <a:p>
            <a:pPr algn="ctr"/>
            <a:r>
              <a:rPr lang="el-GR" dirty="0" smtClean="0">
                <a:solidFill>
                  <a:schemeClr val="bg1"/>
                </a:solidFill>
              </a:rPr>
              <a:t>αιμάτωσης </a:t>
            </a:r>
          </a:p>
          <a:p>
            <a:pPr algn="ctr"/>
            <a:r>
              <a:rPr lang="el-GR" dirty="0" smtClean="0">
                <a:solidFill>
                  <a:schemeClr val="bg1"/>
                </a:solidFill>
              </a:rPr>
              <a:t>νεφρικού μυελού</a:t>
            </a:r>
            <a:endParaRPr lang="en-US" dirty="0">
              <a:solidFill>
                <a:schemeClr val="bg1"/>
              </a:solidFill>
            </a:endParaRPr>
          </a:p>
        </p:txBody>
      </p:sp>
      <p:sp>
        <p:nvSpPr>
          <p:cNvPr id="18" name="TextBox 17"/>
          <p:cNvSpPr txBox="1"/>
          <p:nvPr/>
        </p:nvSpPr>
        <p:spPr>
          <a:xfrm>
            <a:off x="3302443" y="4013207"/>
            <a:ext cx="1220594" cy="646331"/>
          </a:xfrm>
          <a:prstGeom prst="rect">
            <a:avLst/>
          </a:prstGeom>
          <a:solidFill>
            <a:schemeClr val="tx2">
              <a:lumMod val="75000"/>
            </a:schemeClr>
          </a:solidFill>
        </p:spPr>
        <p:txBody>
          <a:bodyPr wrap="none" rtlCol="0">
            <a:spAutoFit/>
          </a:bodyPr>
          <a:lstStyle/>
          <a:p>
            <a:pPr algn="ctr"/>
            <a:r>
              <a:rPr lang="el-GR" dirty="0" smtClean="0">
                <a:solidFill>
                  <a:schemeClr val="bg1"/>
                </a:solidFill>
              </a:rPr>
              <a:t>Καταστολή</a:t>
            </a:r>
          </a:p>
          <a:p>
            <a:pPr algn="ctr"/>
            <a:r>
              <a:rPr lang="el-GR" dirty="0" smtClean="0">
                <a:solidFill>
                  <a:schemeClr val="bg1"/>
                </a:solidFill>
              </a:rPr>
              <a:t> ρενίνης</a:t>
            </a:r>
            <a:endParaRPr lang="en-US" dirty="0">
              <a:solidFill>
                <a:schemeClr val="bg1"/>
              </a:solidFill>
            </a:endParaRPr>
          </a:p>
        </p:txBody>
      </p:sp>
      <p:sp>
        <p:nvSpPr>
          <p:cNvPr id="19" name="TextBox 18"/>
          <p:cNvSpPr txBox="1"/>
          <p:nvPr/>
        </p:nvSpPr>
        <p:spPr>
          <a:xfrm>
            <a:off x="984437" y="5147754"/>
            <a:ext cx="3110422" cy="646331"/>
          </a:xfrm>
          <a:prstGeom prst="rect">
            <a:avLst/>
          </a:prstGeom>
          <a:solidFill>
            <a:schemeClr val="tx2">
              <a:lumMod val="75000"/>
            </a:schemeClr>
          </a:solidFill>
        </p:spPr>
        <p:txBody>
          <a:bodyPr wrap="none" rtlCol="0">
            <a:spAutoFit/>
          </a:bodyPr>
          <a:lstStyle/>
          <a:p>
            <a:pPr algn="ctr"/>
            <a:r>
              <a:rPr lang="el-GR" dirty="0" smtClean="0">
                <a:solidFill>
                  <a:schemeClr val="bg1"/>
                </a:solidFill>
              </a:rPr>
              <a:t>Μείωση επαναρρόφησης</a:t>
            </a:r>
          </a:p>
          <a:p>
            <a:pPr algn="ctr"/>
            <a:r>
              <a:rPr lang="el-GR" dirty="0" smtClean="0">
                <a:solidFill>
                  <a:schemeClr val="bg1"/>
                </a:solidFill>
              </a:rPr>
              <a:t>Να από τα νεφρικά σωληνάρια</a:t>
            </a:r>
          </a:p>
        </p:txBody>
      </p:sp>
      <p:sp>
        <p:nvSpPr>
          <p:cNvPr id="20" name="TextBox 19"/>
          <p:cNvSpPr txBox="1"/>
          <p:nvPr/>
        </p:nvSpPr>
        <p:spPr>
          <a:xfrm>
            <a:off x="711470" y="6017894"/>
            <a:ext cx="3724096" cy="646331"/>
          </a:xfrm>
          <a:prstGeom prst="rect">
            <a:avLst/>
          </a:prstGeom>
          <a:solidFill>
            <a:schemeClr val="tx2">
              <a:lumMod val="75000"/>
            </a:schemeClr>
          </a:solidFill>
        </p:spPr>
        <p:txBody>
          <a:bodyPr wrap="none" rtlCol="0">
            <a:spAutoFit/>
          </a:bodyPr>
          <a:lstStyle/>
          <a:p>
            <a:pPr algn="ctr"/>
            <a:r>
              <a:rPr lang="el-GR" dirty="0" smtClean="0">
                <a:solidFill>
                  <a:schemeClr val="bg1"/>
                </a:solidFill>
              </a:rPr>
              <a:t>Αύξηση αποβολόμενου Να &amp; νερού –</a:t>
            </a:r>
          </a:p>
          <a:p>
            <a:pPr algn="ctr"/>
            <a:r>
              <a:rPr lang="el-GR" dirty="0">
                <a:solidFill>
                  <a:schemeClr val="bg1"/>
                </a:solidFill>
              </a:rPr>
              <a:t>μ</a:t>
            </a:r>
            <a:r>
              <a:rPr lang="el-GR" dirty="0" smtClean="0">
                <a:solidFill>
                  <a:schemeClr val="bg1"/>
                </a:solidFill>
              </a:rPr>
              <a:t>είωση εξωκ</a:t>
            </a:r>
            <a:r>
              <a:rPr lang="el-GR" dirty="0">
                <a:solidFill>
                  <a:schemeClr val="bg1"/>
                </a:solidFill>
              </a:rPr>
              <a:t>υ</a:t>
            </a:r>
            <a:r>
              <a:rPr lang="el-GR" dirty="0" smtClean="0">
                <a:solidFill>
                  <a:schemeClr val="bg1"/>
                </a:solidFill>
              </a:rPr>
              <a:t>ττάριου όγκου</a:t>
            </a:r>
            <a:endParaRPr lang="en-US" dirty="0">
              <a:solidFill>
                <a:schemeClr val="bg1"/>
              </a:solidFill>
            </a:endParaRPr>
          </a:p>
        </p:txBody>
      </p:sp>
      <p:cxnSp>
        <p:nvCxnSpPr>
          <p:cNvPr id="6" name="Straight Arrow Connector 5"/>
          <p:cNvCxnSpPr>
            <a:stCxn id="2" idx="2"/>
            <a:endCxn id="17" idx="0"/>
          </p:cNvCxnSpPr>
          <p:nvPr/>
        </p:nvCxnSpPr>
        <p:spPr>
          <a:xfrm flipH="1">
            <a:off x="1201907" y="3518933"/>
            <a:ext cx="1340861" cy="358807"/>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2" idx="2"/>
            <a:endCxn id="18" idx="0"/>
          </p:cNvCxnSpPr>
          <p:nvPr/>
        </p:nvCxnSpPr>
        <p:spPr>
          <a:xfrm>
            <a:off x="2542768" y="3518933"/>
            <a:ext cx="1369972" cy="494274"/>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7" idx="2"/>
            <a:endCxn id="19" idx="0"/>
          </p:cNvCxnSpPr>
          <p:nvPr/>
        </p:nvCxnSpPr>
        <p:spPr>
          <a:xfrm>
            <a:off x="1201907" y="4801070"/>
            <a:ext cx="1337741" cy="346684"/>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8" idx="2"/>
            <a:endCxn id="19" idx="0"/>
          </p:cNvCxnSpPr>
          <p:nvPr/>
        </p:nvCxnSpPr>
        <p:spPr>
          <a:xfrm flipH="1">
            <a:off x="2539648" y="4659538"/>
            <a:ext cx="1373092" cy="488216"/>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9" idx="2"/>
          </p:cNvCxnSpPr>
          <p:nvPr/>
        </p:nvCxnSpPr>
        <p:spPr>
          <a:xfrm>
            <a:off x="2539648" y="5794085"/>
            <a:ext cx="4" cy="223809"/>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2"/>
          <a:stretch>
            <a:fillRect/>
          </a:stretch>
        </p:blipFill>
        <p:spPr>
          <a:xfrm>
            <a:off x="5067300" y="2037614"/>
            <a:ext cx="4136826" cy="4540569"/>
          </a:xfrm>
          <a:prstGeom prst="rect">
            <a:avLst/>
          </a:prstGeom>
        </p:spPr>
      </p:pic>
      <p:sp>
        <p:nvSpPr>
          <p:cNvPr id="23" name="Rectangle 22"/>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25" name="Straight Connector 24"/>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26" name="Picture 25"/>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28" name="TextBox 27"/>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9" name="TextBox 28"/>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208805827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41465" y="1356153"/>
            <a:ext cx="8819109" cy="3908762"/>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αίτια </a:t>
            </a:r>
            <a:r>
              <a:rPr lang="el-GR" sz="2400" dirty="0">
                <a:solidFill>
                  <a:schemeClr val="tx2">
                    <a:lumMod val="75000"/>
                  </a:schemeClr>
                </a:solidFill>
              </a:rPr>
              <a:t>-</a:t>
            </a:r>
            <a:r>
              <a:rPr lang="el-GR" sz="2400" dirty="0" smtClean="0">
                <a:solidFill>
                  <a:schemeClr val="tx2">
                    <a:lumMod val="75000"/>
                  </a:schemeClr>
                </a:solidFill>
              </a:rPr>
              <a:t> μηχανισμοί - θεωρίες παθογένεσης</a:t>
            </a:r>
            <a:r>
              <a:rPr lang="en-US" sz="2400" dirty="0" smtClean="0">
                <a:solidFill>
                  <a:schemeClr val="tx2">
                    <a:lumMod val="75000"/>
                  </a:schemeClr>
                </a:solidFill>
              </a:rPr>
              <a:t> / </a:t>
            </a:r>
            <a:r>
              <a:rPr lang="el-GR" sz="2400" dirty="0" smtClean="0">
                <a:solidFill>
                  <a:schemeClr val="tx2">
                    <a:lumMod val="75000"/>
                  </a:schemeClr>
                </a:solidFill>
              </a:rPr>
              <a:t>νεφρογενής θεωρία</a:t>
            </a:r>
            <a:endParaRPr lang="en-US" sz="2400" dirty="0" smtClean="0">
              <a:solidFill>
                <a:schemeClr val="tx2">
                  <a:lumMod val="75000"/>
                </a:schemeClr>
              </a:solidFill>
            </a:endParaRPr>
          </a:p>
          <a:p>
            <a:endParaRPr lang="en-US" sz="2400" dirty="0">
              <a:solidFill>
                <a:schemeClr val="tx2">
                  <a:lumMod val="75000"/>
                </a:schemeClr>
              </a:solidFill>
            </a:endParaRPr>
          </a:p>
          <a:p>
            <a:r>
              <a:rPr lang="el-GR" sz="2200" dirty="0" smtClean="0">
                <a:solidFill>
                  <a:schemeClr val="tx2">
                    <a:lumMod val="75000"/>
                  </a:schemeClr>
                </a:solidFill>
              </a:rPr>
              <a:t>Το φαινόμενο «πίεσης </a:t>
            </a:r>
            <a:r>
              <a:rPr lang="el-GR" sz="2200" dirty="0">
                <a:solidFill>
                  <a:schemeClr val="tx2">
                    <a:lumMod val="75000"/>
                  </a:schemeClr>
                </a:solidFill>
              </a:rPr>
              <a:t>-</a:t>
            </a:r>
            <a:r>
              <a:rPr lang="el-GR" sz="2200" dirty="0" smtClean="0">
                <a:solidFill>
                  <a:schemeClr val="tx2">
                    <a:lumMod val="75000"/>
                  </a:schemeClr>
                </a:solidFill>
              </a:rPr>
              <a:t> νατριούρησης»</a:t>
            </a:r>
            <a:endParaRPr lang="en-US" sz="2200" dirty="0" smtClean="0">
              <a:solidFill>
                <a:schemeClr val="tx2">
                  <a:lumMod val="75000"/>
                </a:schemeClr>
              </a:solidFill>
            </a:endParaRPr>
          </a:p>
          <a:p>
            <a:r>
              <a:rPr lang="en-US" sz="2200" dirty="0" smtClean="0">
                <a:solidFill>
                  <a:schemeClr val="tx2">
                    <a:lumMod val="75000"/>
                  </a:schemeClr>
                </a:solidFill>
              </a:rPr>
              <a:t>&amp; </a:t>
            </a:r>
            <a:endParaRPr lang="el-GR" sz="2200" dirty="0" smtClean="0">
              <a:solidFill>
                <a:schemeClr val="tx2">
                  <a:lumMod val="75000"/>
                </a:schemeClr>
              </a:solidFill>
            </a:endParaRPr>
          </a:p>
          <a:p>
            <a:r>
              <a:rPr lang="el-GR" sz="2000" dirty="0">
                <a:solidFill>
                  <a:schemeClr val="tx2">
                    <a:lumMod val="75000"/>
                  </a:schemeClr>
                </a:solidFill>
              </a:rPr>
              <a:t>η</a:t>
            </a:r>
            <a:r>
              <a:rPr lang="el-GR" sz="2000" dirty="0" smtClean="0">
                <a:solidFill>
                  <a:schemeClr val="tx2">
                    <a:lumMod val="75000"/>
                  </a:schemeClr>
                </a:solidFill>
              </a:rPr>
              <a:t> αρχή της ανατροφοδότησης άπειρου κέρδους</a:t>
            </a:r>
          </a:p>
          <a:p>
            <a:r>
              <a:rPr lang="en-US" sz="2000" dirty="0" smtClean="0">
                <a:solidFill>
                  <a:schemeClr val="tx2">
                    <a:lumMod val="75000"/>
                  </a:schemeClr>
                </a:solidFill>
              </a:rPr>
              <a:t>“infinite gain feedback principle”</a:t>
            </a:r>
            <a:endParaRPr lang="el-GR" sz="2000" dirty="0" smtClean="0">
              <a:solidFill>
                <a:schemeClr val="tx2">
                  <a:lumMod val="75000"/>
                </a:schemeClr>
              </a:solidFill>
            </a:endParaRPr>
          </a:p>
          <a:p>
            <a:endParaRPr lang="el-GR" sz="2200" dirty="0">
              <a:solidFill>
                <a:schemeClr val="tx2">
                  <a:lumMod val="75000"/>
                </a:schemeClr>
              </a:solidFill>
            </a:endParaRPr>
          </a:p>
          <a:p>
            <a:pPr marL="342900" indent="-342900">
              <a:buFont typeface="Courier New"/>
              <a:buChar char="o"/>
            </a:pPr>
            <a:endParaRPr lang="el-GR" sz="2200" dirty="0">
              <a:solidFill>
                <a:schemeClr val="tx2">
                  <a:lumMod val="75000"/>
                </a:schemeClr>
              </a:solidFill>
            </a:endParaRPr>
          </a:p>
          <a:p>
            <a:endParaRPr lang="el-GR" sz="2200" dirty="0" smtClean="0">
              <a:solidFill>
                <a:schemeClr val="tx2">
                  <a:lumMod val="75000"/>
                </a:schemeClr>
              </a:solidFill>
            </a:endParaRPr>
          </a:p>
          <a:p>
            <a:endParaRPr lang="el-GR" sz="2200" dirty="0" smtClean="0">
              <a:solidFill>
                <a:schemeClr val="tx2">
                  <a:lumMod val="75000"/>
                </a:schemeClr>
              </a:solidFill>
            </a:endParaRPr>
          </a:p>
        </p:txBody>
      </p:sp>
      <p:sp>
        <p:nvSpPr>
          <p:cNvPr id="15" name="TextBox 14"/>
          <p:cNvSpPr txBox="1"/>
          <p:nvPr/>
        </p:nvSpPr>
        <p:spPr>
          <a:xfrm>
            <a:off x="6696627" y="1147809"/>
            <a:ext cx="2452847" cy="307777"/>
          </a:xfrm>
          <a:prstGeom prst="rect">
            <a:avLst/>
          </a:prstGeom>
          <a:noFill/>
        </p:spPr>
        <p:txBody>
          <a:bodyPr wrap="square" rtlCol="0">
            <a:spAutoFit/>
          </a:bodyPr>
          <a:lstStyle/>
          <a:p>
            <a:r>
              <a:rPr lang="en-US" sz="1400" i="1" dirty="0" smtClean="0"/>
              <a:t>Guyton AC. Am J Cardiol. 1961</a:t>
            </a:r>
            <a:endParaRPr lang="en-US" sz="1400" i="1" dirty="0"/>
          </a:p>
        </p:txBody>
      </p:sp>
      <p:sp>
        <p:nvSpPr>
          <p:cNvPr id="16" name="TextBox 15"/>
          <p:cNvSpPr txBox="1"/>
          <p:nvPr/>
        </p:nvSpPr>
        <p:spPr>
          <a:xfrm>
            <a:off x="-3823" y="1147809"/>
            <a:ext cx="4764161" cy="307777"/>
          </a:xfrm>
          <a:prstGeom prst="rect">
            <a:avLst/>
          </a:prstGeom>
          <a:noFill/>
        </p:spPr>
        <p:txBody>
          <a:bodyPr wrap="none" rtlCol="0">
            <a:spAutoFit/>
          </a:bodyPr>
          <a:lstStyle/>
          <a:p>
            <a:r>
              <a:rPr lang="en-US" sz="1400" i="1" dirty="0" smtClean="0"/>
              <a:t>Guyton and Hall. Textbook of medical physiology 11</a:t>
            </a:r>
            <a:r>
              <a:rPr lang="en-US" sz="1400" i="1" baseline="30000" dirty="0" smtClean="0"/>
              <a:t>th</a:t>
            </a:r>
            <a:r>
              <a:rPr lang="en-US" sz="1400" i="1" dirty="0" smtClean="0"/>
              <a:t> ed. 2006</a:t>
            </a:r>
            <a:endParaRPr lang="en-US" sz="1400" i="1"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pic>
        <p:nvPicPr>
          <p:cNvPr id="3" name="Picture 2"/>
          <p:cNvPicPr>
            <a:picLocks noChangeAspect="1"/>
          </p:cNvPicPr>
          <p:nvPr/>
        </p:nvPicPr>
        <p:blipFill>
          <a:blip r:embed="rId2"/>
          <a:stretch>
            <a:fillRect/>
          </a:stretch>
        </p:blipFill>
        <p:spPr>
          <a:xfrm>
            <a:off x="5283198" y="1830363"/>
            <a:ext cx="3708400" cy="4819786"/>
          </a:xfrm>
          <a:prstGeom prst="rect">
            <a:avLst/>
          </a:prstGeom>
        </p:spPr>
      </p:pic>
      <p:sp>
        <p:nvSpPr>
          <p:cNvPr id="18" name="Rectangle 17"/>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9" name="Straight Connector 18"/>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20" name="Picture 19"/>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21" name="TextBox 20"/>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2" name="TextBox 21"/>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5811616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41465" y="1356153"/>
            <a:ext cx="8819109" cy="3908762"/>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αίτια </a:t>
            </a:r>
            <a:r>
              <a:rPr lang="el-GR" sz="2400" dirty="0">
                <a:solidFill>
                  <a:schemeClr val="tx2">
                    <a:lumMod val="75000"/>
                  </a:schemeClr>
                </a:solidFill>
              </a:rPr>
              <a:t>-</a:t>
            </a:r>
            <a:r>
              <a:rPr lang="el-GR" sz="2400" dirty="0" smtClean="0">
                <a:solidFill>
                  <a:schemeClr val="tx2">
                    <a:lumMod val="75000"/>
                  </a:schemeClr>
                </a:solidFill>
              </a:rPr>
              <a:t> μηχανισμοί - θεωρίες παθογένεσης</a:t>
            </a:r>
            <a:r>
              <a:rPr lang="en-US" sz="2400" dirty="0" smtClean="0">
                <a:solidFill>
                  <a:schemeClr val="tx2">
                    <a:lumMod val="75000"/>
                  </a:schemeClr>
                </a:solidFill>
              </a:rPr>
              <a:t> / </a:t>
            </a:r>
            <a:r>
              <a:rPr lang="el-GR" sz="2400" dirty="0" smtClean="0">
                <a:solidFill>
                  <a:schemeClr val="tx2">
                    <a:lumMod val="75000"/>
                  </a:schemeClr>
                </a:solidFill>
              </a:rPr>
              <a:t>νεφρογενής θεωρία</a:t>
            </a:r>
            <a:endParaRPr lang="en-US" sz="2400" dirty="0" smtClean="0">
              <a:solidFill>
                <a:schemeClr val="tx2">
                  <a:lumMod val="75000"/>
                </a:schemeClr>
              </a:solidFill>
            </a:endParaRPr>
          </a:p>
          <a:p>
            <a:endParaRPr lang="en-US" sz="2400" dirty="0">
              <a:solidFill>
                <a:schemeClr val="tx2">
                  <a:lumMod val="75000"/>
                </a:schemeClr>
              </a:solidFill>
            </a:endParaRPr>
          </a:p>
          <a:p>
            <a:r>
              <a:rPr lang="el-GR" sz="2200" dirty="0" smtClean="0">
                <a:solidFill>
                  <a:schemeClr val="tx2">
                    <a:lumMod val="75000"/>
                  </a:schemeClr>
                </a:solidFill>
              </a:rPr>
              <a:t>Το φαινόμενο «πίεσης </a:t>
            </a:r>
            <a:r>
              <a:rPr lang="el-GR" sz="2200" dirty="0">
                <a:solidFill>
                  <a:schemeClr val="tx2">
                    <a:lumMod val="75000"/>
                  </a:schemeClr>
                </a:solidFill>
              </a:rPr>
              <a:t>-</a:t>
            </a:r>
            <a:r>
              <a:rPr lang="el-GR" sz="2200" dirty="0" smtClean="0">
                <a:solidFill>
                  <a:schemeClr val="tx2">
                    <a:lumMod val="75000"/>
                  </a:schemeClr>
                </a:solidFill>
              </a:rPr>
              <a:t> νατριούρησης»</a:t>
            </a:r>
            <a:endParaRPr lang="en-US" sz="2200" dirty="0" smtClean="0">
              <a:solidFill>
                <a:schemeClr val="tx2">
                  <a:lumMod val="75000"/>
                </a:schemeClr>
              </a:solidFill>
            </a:endParaRPr>
          </a:p>
          <a:p>
            <a:r>
              <a:rPr lang="en-US" sz="2200" dirty="0" smtClean="0">
                <a:solidFill>
                  <a:schemeClr val="tx2">
                    <a:lumMod val="75000"/>
                  </a:schemeClr>
                </a:solidFill>
              </a:rPr>
              <a:t>&amp; </a:t>
            </a:r>
            <a:endParaRPr lang="el-GR" sz="2200" dirty="0" smtClean="0">
              <a:solidFill>
                <a:schemeClr val="tx2">
                  <a:lumMod val="75000"/>
                </a:schemeClr>
              </a:solidFill>
            </a:endParaRPr>
          </a:p>
          <a:p>
            <a:r>
              <a:rPr lang="el-GR" sz="2000" dirty="0">
                <a:solidFill>
                  <a:schemeClr val="tx2">
                    <a:lumMod val="75000"/>
                  </a:schemeClr>
                </a:solidFill>
              </a:rPr>
              <a:t>η</a:t>
            </a:r>
            <a:r>
              <a:rPr lang="el-GR" sz="2000" dirty="0" smtClean="0">
                <a:solidFill>
                  <a:schemeClr val="tx2">
                    <a:lumMod val="75000"/>
                  </a:schemeClr>
                </a:solidFill>
              </a:rPr>
              <a:t> αρχή της ανατροφοδότησης άπειρου κέρδους</a:t>
            </a:r>
          </a:p>
          <a:p>
            <a:r>
              <a:rPr lang="en-US" sz="2000" dirty="0" smtClean="0">
                <a:solidFill>
                  <a:schemeClr val="tx2">
                    <a:lumMod val="75000"/>
                  </a:schemeClr>
                </a:solidFill>
              </a:rPr>
              <a:t>“infinite gain feedback principle”</a:t>
            </a:r>
            <a:endParaRPr lang="el-GR" sz="2000" dirty="0" smtClean="0">
              <a:solidFill>
                <a:schemeClr val="tx2">
                  <a:lumMod val="75000"/>
                </a:schemeClr>
              </a:solidFill>
            </a:endParaRPr>
          </a:p>
          <a:p>
            <a:endParaRPr lang="el-GR" sz="2200" dirty="0">
              <a:solidFill>
                <a:schemeClr val="tx2">
                  <a:lumMod val="75000"/>
                </a:schemeClr>
              </a:solidFill>
            </a:endParaRPr>
          </a:p>
          <a:p>
            <a:pPr marL="342900" indent="-342900">
              <a:buFont typeface="Courier New"/>
              <a:buChar char="o"/>
            </a:pPr>
            <a:endParaRPr lang="el-GR" sz="2200" dirty="0">
              <a:solidFill>
                <a:schemeClr val="tx2">
                  <a:lumMod val="75000"/>
                </a:schemeClr>
              </a:solidFill>
            </a:endParaRPr>
          </a:p>
          <a:p>
            <a:endParaRPr lang="el-GR" sz="2200" dirty="0" smtClean="0">
              <a:solidFill>
                <a:schemeClr val="tx2">
                  <a:lumMod val="75000"/>
                </a:schemeClr>
              </a:solidFill>
            </a:endParaRPr>
          </a:p>
          <a:p>
            <a:endParaRPr lang="el-GR" sz="2200" dirty="0" smtClean="0">
              <a:solidFill>
                <a:schemeClr val="tx2">
                  <a:lumMod val="75000"/>
                </a:schemeClr>
              </a:solidFill>
            </a:endParaRPr>
          </a:p>
        </p:txBody>
      </p:sp>
      <p:sp>
        <p:nvSpPr>
          <p:cNvPr id="15" name="TextBox 14"/>
          <p:cNvSpPr txBox="1"/>
          <p:nvPr/>
        </p:nvSpPr>
        <p:spPr>
          <a:xfrm>
            <a:off x="6696627" y="1147809"/>
            <a:ext cx="2452847" cy="307777"/>
          </a:xfrm>
          <a:prstGeom prst="rect">
            <a:avLst/>
          </a:prstGeom>
          <a:noFill/>
        </p:spPr>
        <p:txBody>
          <a:bodyPr wrap="square" rtlCol="0">
            <a:spAutoFit/>
          </a:bodyPr>
          <a:lstStyle/>
          <a:p>
            <a:r>
              <a:rPr lang="en-US" sz="1400" i="1" dirty="0" smtClean="0"/>
              <a:t>Guyton AC. Am J Cardiol. 1961</a:t>
            </a:r>
            <a:endParaRPr lang="en-US" sz="1400" i="1" dirty="0"/>
          </a:p>
        </p:txBody>
      </p:sp>
      <p:sp>
        <p:nvSpPr>
          <p:cNvPr id="16" name="TextBox 15"/>
          <p:cNvSpPr txBox="1"/>
          <p:nvPr/>
        </p:nvSpPr>
        <p:spPr>
          <a:xfrm>
            <a:off x="-3823" y="1147809"/>
            <a:ext cx="4764161" cy="307777"/>
          </a:xfrm>
          <a:prstGeom prst="rect">
            <a:avLst/>
          </a:prstGeom>
          <a:noFill/>
        </p:spPr>
        <p:txBody>
          <a:bodyPr wrap="none" rtlCol="0">
            <a:spAutoFit/>
          </a:bodyPr>
          <a:lstStyle/>
          <a:p>
            <a:r>
              <a:rPr lang="en-US" sz="1400" i="1" dirty="0" smtClean="0"/>
              <a:t>Guyton and Hall. Textbook of medical physiology 11</a:t>
            </a:r>
            <a:r>
              <a:rPr lang="en-US" sz="1400" i="1" baseline="30000" dirty="0" smtClean="0"/>
              <a:t>th</a:t>
            </a:r>
            <a:r>
              <a:rPr lang="en-US" sz="1400" i="1" dirty="0" smtClean="0"/>
              <a:t> ed. 2006</a:t>
            </a:r>
            <a:endParaRPr lang="en-US" sz="1400" i="1"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pic>
        <p:nvPicPr>
          <p:cNvPr id="2" name="Picture 1"/>
          <p:cNvPicPr>
            <a:picLocks noChangeAspect="1"/>
          </p:cNvPicPr>
          <p:nvPr/>
        </p:nvPicPr>
        <p:blipFill>
          <a:blip r:embed="rId2"/>
          <a:stretch>
            <a:fillRect/>
          </a:stretch>
        </p:blipFill>
        <p:spPr>
          <a:xfrm>
            <a:off x="5621872" y="1797026"/>
            <a:ext cx="3100041" cy="4854610"/>
          </a:xfrm>
          <a:prstGeom prst="rect">
            <a:avLst/>
          </a:prstGeom>
        </p:spPr>
      </p:pic>
      <p:sp>
        <p:nvSpPr>
          <p:cNvPr id="18" name="Rectangle 17"/>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9" name="Straight Connector 18"/>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20" name="Picture 19"/>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21" name="TextBox 20"/>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2" name="TextBox 21"/>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193369058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41465" y="1356153"/>
            <a:ext cx="8819109" cy="4462760"/>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αίτια </a:t>
            </a:r>
            <a:r>
              <a:rPr lang="el-GR" sz="2400" dirty="0">
                <a:solidFill>
                  <a:schemeClr val="tx2">
                    <a:lumMod val="75000"/>
                  </a:schemeClr>
                </a:solidFill>
              </a:rPr>
              <a:t>-</a:t>
            </a:r>
            <a:r>
              <a:rPr lang="el-GR" sz="2400" dirty="0" smtClean="0">
                <a:solidFill>
                  <a:schemeClr val="tx2">
                    <a:lumMod val="75000"/>
                  </a:schemeClr>
                </a:solidFill>
              </a:rPr>
              <a:t> μηχανισμοί - θεωρίες παθογένεσης</a:t>
            </a:r>
            <a:r>
              <a:rPr lang="en-US" sz="2400" dirty="0" smtClean="0">
                <a:solidFill>
                  <a:schemeClr val="tx2">
                    <a:lumMod val="75000"/>
                  </a:schemeClr>
                </a:solidFill>
              </a:rPr>
              <a:t> / </a:t>
            </a:r>
            <a:r>
              <a:rPr lang="el-GR" sz="2400" dirty="0" smtClean="0">
                <a:solidFill>
                  <a:schemeClr val="tx2">
                    <a:lumMod val="75000"/>
                  </a:schemeClr>
                </a:solidFill>
              </a:rPr>
              <a:t>νεφρογενής θεωρία</a:t>
            </a:r>
            <a:endParaRPr lang="en-US" sz="2400" dirty="0" smtClean="0">
              <a:solidFill>
                <a:schemeClr val="tx2">
                  <a:lumMod val="75000"/>
                </a:schemeClr>
              </a:solidFill>
            </a:endParaRPr>
          </a:p>
          <a:p>
            <a:endParaRPr lang="en-US" sz="2400" dirty="0">
              <a:solidFill>
                <a:schemeClr val="tx2">
                  <a:lumMod val="75000"/>
                </a:schemeClr>
              </a:solidFill>
            </a:endParaRPr>
          </a:p>
          <a:p>
            <a:r>
              <a:rPr lang="el-GR" sz="2200" dirty="0" smtClean="0">
                <a:solidFill>
                  <a:schemeClr val="tx2">
                    <a:lumMod val="75000"/>
                  </a:schemeClr>
                </a:solidFill>
              </a:rPr>
              <a:t>Το φαινόμενο «πίεσης </a:t>
            </a:r>
            <a:r>
              <a:rPr lang="el-GR" sz="2200" dirty="0">
                <a:solidFill>
                  <a:schemeClr val="tx2">
                    <a:lumMod val="75000"/>
                  </a:schemeClr>
                </a:solidFill>
              </a:rPr>
              <a:t>-</a:t>
            </a:r>
            <a:r>
              <a:rPr lang="el-GR" sz="2200" dirty="0" smtClean="0">
                <a:solidFill>
                  <a:schemeClr val="tx2">
                    <a:lumMod val="75000"/>
                  </a:schemeClr>
                </a:solidFill>
              </a:rPr>
              <a:t> νατριούρησης»</a:t>
            </a:r>
            <a:endParaRPr lang="en-US" sz="2200" dirty="0" smtClean="0">
              <a:solidFill>
                <a:schemeClr val="tx2">
                  <a:lumMod val="75000"/>
                </a:schemeClr>
              </a:solidFill>
            </a:endParaRPr>
          </a:p>
          <a:p>
            <a:r>
              <a:rPr lang="en-US" sz="2200" dirty="0" smtClean="0">
                <a:solidFill>
                  <a:schemeClr val="tx2">
                    <a:lumMod val="75000"/>
                  </a:schemeClr>
                </a:solidFill>
              </a:rPr>
              <a:t>&amp; </a:t>
            </a:r>
            <a:endParaRPr lang="el-GR" sz="2200" dirty="0" smtClean="0">
              <a:solidFill>
                <a:schemeClr val="tx2">
                  <a:lumMod val="75000"/>
                </a:schemeClr>
              </a:solidFill>
            </a:endParaRPr>
          </a:p>
          <a:p>
            <a:r>
              <a:rPr lang="el-GR" sz="2000" dirty="0">
                <a:solidFill>
                  <a:schemeClr val="tx2">
                    <a:lumMod val="75000"/>
                  </a:schemeClr>
                </a:solidFill>
              </a:rPr>
              <a:t>η</a:t>
            </a:r>
            <a:r>
              <a:rPr lang="el-GR" sz="2000" dirty="0" smtClean="0">
                <a:solidFill>
                  <a:schemeClr val="tx2">
                    <a:lumMod val="75000"/>
                  </a:schemeClr>
                </a:solidFill>
              </a:rPr>
              <a:t> αρχή της ανατροφοδότησης άπειρου κέρδους</a:t>
            </a:r>
          </a:p>
          <a:p>
            <a:r>
              <a:rPr lang="en-US" sz="2000" dirty="0" smtClean="0">
                <a:solidFill>
                  <a:schemeClr val="tx2">
                    <a:lumMod val="75000"/>
                  </a:schemeClr>
                </a:solidFill>
              </a:rPr>
              <a:t>“infinite gain feedback principle”</a:t>
            </a:r>
          </a:p>
          <a:p>
            <a:r>
              <a:rPr lang="en-US" sz="2000" dirty="0" smtClean="0">
                <a:solidFill>
                  <a:schemeClr val="tx2">
                    <a:lumMod val="75000"/>
                  </a:schemeClr>
                </a:solidFill>
              </a:rPr>
              <a:t>&amp; </a:t>
            </a:r>
          </a:p>
          <a:p>
            <a:r>
              <a:rPr lang="el-GR" sz="2000" dirty="0" smtClean="0">
                <a:solidFill>
                  <a:schemeClr val="tx2">
                    <a:lumMod val="75000"/>
                  </a:schemeClr>
                </a:solidFill>
              </a:rPr>
              <a:t>η επίδραση της αγγειοτασίνης ΙΙ</a:t>
            </a:r>
          </a:p>
          <a:p>
            <a:endParaRPr lang="el-GR" sz="2200" dirty="0">
              <a:solidFill>
                <a:schemeClr val="tx2">
                  <a:lumMod val="75000"/>
                </a:schemeClr>
              </a:solidFill>
            </a:endParaRPr>
          </a:p>
          <a:p>
            <a:pPr marL="342900" indent="-342900">
              <a:buFont typeface="Courier New"/>
              <a:buChar char="o"/>
            </a:pPr>
            <a:endParaRPr lang="el-GR" sz="2200" dirty="0">
              <a:solidFill>
                <a:schemeClr val="tx2">
                  <a:lumMod val="75000"/>
                </a:schemeClr>
              </a:solidFill>
            </a:endParaRPr>
          </a:p>
          <a:p>
            <a:endParaRPr lang="el-GR" sz="2200" dirty="0" smtClean="0">
              <a:solidFill>
                <a:schemeClr val="tx2">
                  <a:lumMod val="75000"/>
                </a:schemeClr>
              </a:solidFill>
            </a:endParaRPr>
          </a:p>
          <a:p>
            <a:endParaRPr lang="el-GR" sz="2200" dirty="0" smtClean="0">
              <a:solidFill>
                <a:schemeClr val="tx2">
                  <a:lumMod val="75000"/>
                </a:schemeClr>
              </a:solidFill>
            </a:endParaRPr>
          </a:p>
        </p:txBody>
      </p:sp>
      <p:sp>
        <p:nvSpPr>
          <p:cNvPr id="15" name="TextBox 14"/>
          <p:cNvSpPr txBox="1"/>
          <p:nvPr/>
        </p:nvSpPr>
        <p:spPr>
          <a:xfrm>
            <a:off x="6696627" y="1147809"/>
            <a:ext cx="2452847" cy="307777"/>
          </a:xfrm>
          <a:prstGeom prst="rect">
            <a:avLst/>
          </a:prstGeom>
          <a:noFill/>
        </p:spPr>
        <p:txBody>
          <a:bodyPr wrap="square" rtlCol="0">
            <a:spAutoFit/>
          </a:bodyPr>
          <a:lstStyle/>
          <a:p>
            <a:r>
              <a:rPr lang="en-US" sz="1400" i="1" dirty="0" smtClean="0"/>
              <a:t>Guyton AC. Am J Cardiol. 1961</a:t>
            </a:r>
            <a:endParaRPr lang="en-US" sz="1400" i="1" dirty="0"/>
          </a:p>
        </p:txBody>
      </p:sp>
      <p:sp>
        <p:nvSpPr>
          <p:cNvPr id="16" name="TextBox 15"/>
          <p:cNvSpPr txBox="1"/>
          <p:nvPr/>
        </p:nvSpPr>
        <p:spPr>
          <a:xfrm>
            <a:off x="-3823" y="1147809"/>
            <a:ext cx="4764161" cy="307777"/>
          </a:xfrm>
          <a:prstGeom prst="rect">
            <a:avLst/>
          </a:prstGeom>
          <a:noFill/>
        </p:spPr>
        <p:txBody>
          <a:bodyPr wrap="none" rtlCol="0">
            <a:spAutoFit/>
          </a:bodyPr>
          <a:lstStyle/>
          <a:p>
            <a:r>
              <a:rPr lang="en-US" sz="1400" i="1" dirty="0" smtClean="0"/>
              <a:t>Guyton and Hall. Textbook of medical physiology 11</a:t>
            </a:r>
            <a:r>
              <a:rPr lang="en-US" sz="1400" i="1" baseline="30000" dirty="0" smtClean="0"/>
              <a:t>th</a:t>
            </a:r>
            <a:r>
              <a:rPr lang="en-US" sz="1400" i="1" dirty="0" smtClean="0"/>
              <a:t> ed. 2006</a:t>
            </a:r>
            <a:endParaRPr lang="en-US" sz="1400" i="1"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pic>
        <p:nvPicPr>
          <p:cNvPr id="4" name="Picture 3"/>
          <p:cNvPicPr>
            <a:picLocks noChangeAspect="1"/>
          </p:cNvPicPr>
          <p:nvPr/>
        </p:nvPicPr>
        <p:blipFill>
          <a:blip r:embed="rId2"/>
          <a:stretch>
            <a:fillRect/>
          </a:stretch>
        </p:blipFill>
        <p:spPr>
          <a:xfrm>
            <a:off x="5627622" y="2089522"/>
            <a:ext cx="3432952" cy="4492895"/>
          </a:xfrm>
          <a:prstGeom prst="rect">
            <a:avLst/>
          </a:prstGeom>
        </p:spPr>
      </p:pic>
      <p:sp>
        <p:nvSpPr>
          <p:cNvPr id="17" name="Rectangle 16"/>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8" name="Straight Connector 17"/>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9" name="Picture 18"/>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20" name="TextBox 19"/>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1" name="TextBox 20"/>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312279202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5452525" y="1895973"/>
            <a:ext cx="3843867" cy="4617884"/>
          </a:xfrm>
          <a:prstGeom prst="rect">
            <a:avLst/>
          </a:prstGeom>
        </p:spPr>
      </p:pic>
      <p:sp>
        <p:nvSpPr>
          <p:cNvPr id="14" name="TextBox 13"/>
          <p:cNvSpPr txBox="1"/>
          <p:nvPr/>
        </p:nvSpPr>
        <p:spPr>
          <a:xfrm>
            <a:off x="241465" y="1356153"/>
            <a:ext cx="8819109" cy="4924424"/>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αίτια </a:t>
            </a:r>
            <a:r>
              <a:rPr lang="el-GR" sz="2400" dirty="0">
                <a:solidFill>
                  <a:schemeClr val="tx2">
                    <a:lumMod val="75000"/>
                  </a:schemeClr>
                </a:solidFill>
              </a:rPr>
              <a:t>-</a:t>
            </a:r>
            <a:r>
              <a:rPr lang="el-GR" sz="2400" dirty="0" smtClean="0">
                <a:solidFill>
                  <a:schemeClr val="tx2">
                    <a:lumMod val="75000"/>
                  </a:schemeClr>
                </a:solidFill>
              </a:rPr>
              <a:t> μηχανισμοί - θεωρίες παθογένεσης</a:t>
            </a:r>
            <a:r>
              <a:rPr lang="en-US" sz="2400" dirty="0" smtClean="0">
                <a:solidFill>
                  <a:schemeClr val="tx2">
                    <a:lumMod val="75000"/>
                  </a:schemeClr>
                </a:solidFill>
              </a:rPr>
              <a:t> / </a:t>
            </a:r>
            <a:r>
              <a:rPr lang="el-GR" sz="2400" dirty="0" smtClean="0">
                <a:solidFill>
                  <a:schemeClr val="tx2">
                    <a:lumMod val="75000"/>
                  </a:schemeClr>
                </a:solidFill>
              </a:rPr>
              <a:t>νεφρογενής θεωρία</a:t>
            </a:r>
            <a:endParaRPr lang="en-US" sz="2400" dirty="0" smtClean="0">
              <a:solidFill>
                <a:schemeClr val="tx2">
                  <a:lumMod val="75000"/>
                </a:schemeClr>
              </a:solidFill>
            </a:endParaRPr>
          </a:p>
          <a:p>
            <a:endParaRPr lang="en-US" sz="2400" dirty="0">
              <a:solidFill>
                <a:schemeClr val="tx2">
                  <a:lumMod val="75000"/>
                </a:schemeClr>
              </a:solidFill>
            </a:endParaRPr>
          </a:p>
          <a:p>
            <a:r>
              <a:rPr lang="el-GR" sz="2200" dirty="0" smtClean="0">
                <a:solidFill>
                  <a:schemeClr val="tx2">
                    <a:lumMod val="75000"/>
                  </a:schemeClr>
                </a:solidFill>
              </a:rPr>
              <a:t>Το φαινόμενο «πίεσης </a:t>
            </a:r>
            <a:r>
              <a:rPr lang="el-GR" sz="2200" dirty="0">
                <a:solidFill>
                  <a:schemeClr val="tx2">
                    <a:lumMod val="75000"/>
                  </a:schemeClr>
                </a:solidFill>
              </a:rPr>
              <a:t>-</a:t>
            </a:r>
            <a:r>
              <a:rPr lang="el-GR" sz="2200" dirty="0" smtClean="0">
                <a:solidFill>
                  <a:schemeClr val="tx2">
                    <a:lumMod val="75000"/>
                  </a:schemeClr>
                </a:solidFill>
              </a:rPr>
              <a:t> νατριούρησης</a:t>
            </a:r>
          </a:p>
          <a:p>
            <a:endParaRPr lang="el-GR" sz="2200" dirty="0" smtClean="0">
              <a:solidFill>
                <a:schemeClr val="tx2">
                  <a:lumMod val="75000"/>
                </a:schemeClr>
              </a:solidFill>
            </a:endParaRPr>
          </a:p>
          <a:p>
            <a:pPr marL="342900" indent="-342900">
              <a:buFont typeface="Wingdings" charset="2"/>
              <a:buChar char="u"/>
            </a:pPr>
            <a:r>
              <a:rPr lang="el-GR" sz="2200" dirty="0" smtClean="0">
                <a:solidFill>
                  <a:schemeClr val="tx2">
                    <a:lumMod val="75000"/>
                  </a:schemeClr>
                </a:solidFill>
              </a:rPr>
              <a:t>Δυο παθολογικές παραλλαγές</a:t>
            </a:r>
          </a:p>
          <a:p>
            <a:pPr marL="342900" indent="-342900">
              <a:buFontTx/>
              <a:buChar char="-"/>
            </a:pPr>
            <a:endParaRPr lang="el-GR" sz="2200" dirty="0" smtClean="0">
              <a:solidFill>
                <a:schemeClr val="tx2">
                  <a:lumMod val="75000"/>
                </a:schemeClr>
              </a:solidFill>
            </a:endParaRPr>
          </a:p>
          <a:p>
            <a:pPr marL="342900" indent="-342900">
              <a:buFont typeface="Courier New"/>
              <a:buChar char="o"/>
            </a:pPr>
            <a:r>
              <a:rPr lang="el-GR" sz="2200" dirty="0" smtClean="0">
                <a:solidFill>
                  <a:srgbClr val="953735"/>
                </a:solidFill>
              </a:rPr>
              <a:t>Β1: νατριο-ευαίσθητη ιδιοπαθής υπέρταση</a:t>
            </a:r>
          </a:p>
          <a:p>
            <a:pPr marL="342900" indent="-342900">
              <a:buFont typeface="Courier New"/>
              <a:buChar char="o"/>
            </a:pPr>
            <a:endParaRPr lang="el-GR" sz="2200" dirty="0">
              <a:solidFill>
                <a:srgbClr val="953735"/>
              </a:solidFill>
            </a:endParaRPr>
          </a:p>
          <a:p>
            <a:pPr marL="342900" indent="-342900">
              <a:buFont typeface="Courier New"/>
              <a:buChar char="o"/>
            </a:pPr>
            <a:r>
              <a:rPr lang="el-GR" sz="2200" dirty="0" smtClean="0">
                <a:solidFill>
                  <a:srgbClr val="953735"/>
                </a:solidFill>
              </a:rPr>
              <a:t>Β: νατριο-ανθεκτική ιδιοπαθής υπέρταση</a:t>
            </a:r>
          </a:p>
          <a:p>
            <a:endParaRPr lang="el-GR" sz="2200" dirty="0">
              <a:solidFill>
                <a:schemeClr val="tx2">
                  <a:lumMod val="75000"/>
                </a:schemeClr>
              </a:solidFill>
            </a:endParaRPr>
          </a:p>
          <a:p>
            <a:pPr marL="342900" indent="-342900">
              <a:buFont typeface="Courier New"/>
              <a:buChar char="o"/>
            </a:pPr>
            <a:endParaRPr lang="el-GR" sz="2200" dirty="0">
              <a:solidFill>
                <a:schemeClr val="tx2">
                  <a:lumMod val="75000"/>
                </a:schemeClr>
              </a:solidFill>
            </a:endParaRPr>
          </a:p>
          <a:p>
            <a:endParaRPr lang="el-GR" sz="2200" dirty="0" smtClean="0">
              <a:solidFill>
                <a:schemeClr val="tx2">
                  <a:lumMod val="75000"/>
                </a:schemeClr>
              </a:solidFill>
            </a:endParaRPr>
          </a:p>
          <a:p>
            <a:endParaRPr lang="el-GR" sz="2200" dirty="0" smtClean="0">
              <a:solidFill>
                <a:schemeClr val="tx2">
                  <a:lumMod val="75000"/>
                </a:schemeClr>
              </a:solidFill>
            </a:endParaRPr>
          </a:p>
        </p:txBody>
      </p:sp>
      <p:sp>
        <p:nvSpPr>
          <p:cNvPr id="15" name="TextBox 14"/>
          <p:cNvSpPr txBox="1"/>
          <p:nvPr/>
        </p:nvSpPr>
        <p:spPr>
          <a:xfrm>
            <a:off x="6696627" y="1147809"/>
            <a:ext cx="2452847" cy="307777"/>
          </a:xfrm>
          <a:prstGeom prst="rect">
            <a:avLst/>
          </a:prstGeom>
          <a:noFill/>
        </p:spPr>
        <p:txBody>
          <a:bodyPr wrap="square" rtlCol="0">
            <a:spAutoFit/>
          </a:bodyPr>
          <a:lstStyle/>
          <a:p>
            <a:r>
              <a:rPr lang="en-US" sz="1400" i="1" dirty="0" smtClean="0"/>
              <a:t>Guyton AC. Am J Cardiol. 1961</a:t>
            </a:r>
            <a:endParaRPr lang="en-US" sz="1400" i="1" dirty="0"/>
          </a:p>
        </p:txBody>
      </p:sp>
      <p:sp>
        <p:nvSpPr>
          <p:cNvPr id="16" name="TextBox 15"/>
          <p:cNvSpPr txBox="1"/>
          <p:nvPr/>
        </p:nvSpPr>
        <p:spPr>
          <a:xfrm>
            <a:off x="-3823" y="1147809"/>
            <a:ext cx="4764161" cy="307777"/>
          </a:xfrm>
          <a:prstGeom prst="rect">
            <a:avLst/>
          </a:prstGeom>
          <a:noFill/>
        </p:spPr>
        <p:txBody>
          <a:bodyPr wrap="none" rtlCol="0">
            <a:spAutoFit/>
          </a:bodyPr>
          <a:lstStyle/>
          <a:p>
            <a:r>
              <a:rPr lang="en-US" sz="1400" i="1" dirty="0" smtClean="0"/>
              <a:t>Guyton and Hall. Textbook of medical physiology 11</a:t>
            </a:r>
            <a:r>
              <a:rPr lang="en-US" sz="1400" i="1" baseline="30000" dirty="0" smtClean="0"/>
              <a:t>th</a:t>
            </a:r>
            <a:r>
              <a:rPr lang="en-US" sz="1400" i="1" dirty="0" smtClean="0"/>
              <a:t> ed. 2006</a:t>
            </a:r>
            <a:endParaRPr lang="en-US" sz="1400" i="1"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2" name="TextBox 1"/>
          <p:cNvSpPr txBox="1"/>
          <p:nvPr/>
        </p:nvSpPr>
        <p:spPr>
          <a:xfrm>
            <a:off x="406400" y="5348069"/>
            <a:ext cx="5121915" cy="830997"/>
          </a:xfrm>
          <a:prstGeom prst="rect">
            <a:avLst/>
          </a:prstGeom>
          <a:noFill/>
        </p:spPr>
        <p:txBody>
          <a:bodyPr wrap="none" rtlCol="0">
            <a:spAutoFit/>
          </a:bodyPr>
          <a:lstStyle/>
          <a:p>
            <a:pPr algn="ctr"/>
            <a:r>
              <a:rPr lang="en-US" sz="2400" dirty="0" smtClean="0">
                <a:solidFill>
                  <a:schemeClr val="tx2">
                    <a:lumMod val="75000"/>
                  </a:schemeClr>
                </a:solidFill>
              </a:rPr>
              <a:t>1/3 </a:t>
            </a:r>
            <a:r>
              <a:rPr lang="el-GR" sz="2400" dirty="0" smtClean="0">
                <a:solidFill>
                  <a:schemeClr val="tx2">
                    <a:lumMod val="75000"/>
                  </a:schemeClr>
                </a:solidFill>
              </a:rPr>
              <a:t>άτομα με ιδιοπαθή υπέρταση είναι</a:t>
            </a:r>
          </a:p>
          <a:p>
            <a:pPr algn="ctr"/>
            <a:r>
              <a:rPr lang="el-GR" sz="2400" dirty="0" smtClean="0">
                <a:solidFill>
                  <a:schemeClr val="tx2">
                    <a:lumMod val="75000"/>
                  </a:schemeClr>
                </a:solidFill>
              </a:rPr>
              <a:t> νατριο-ευαίσθητα</a:t>
            </a:r>
            <a:endParaRPr lang="en-US" sz="2400" dirty="0">
              <a:solidFill>
                <a:schemeClr val="tx2">
                  <a:lumMod val="75000"/>
                </a:schemeClr>
              </a:solidFill>
            </a:endParaRPr>
          </a:p>
        </p:txBody>
      </p:sp>
      <p:sp>
        <p:nvSpPr>
          <p:cNvPr id="19" name="Rectangle 18"/>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20" name="Straight Connector 19"/>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21" name="Picture 20"/>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22" name="TextBox 21"/>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3" name="TextBox 22"/>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52109110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41465" y="1356153"/>
            <a:ext cx="8819109" cy="1200328"/>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αίτια </a:t>
            </a:r>
            <a:r>
              <a:rPr lang="el-GR" sz="2400" dirty="0">
                <a:solidFill>
                  <a:schemeClr val="tx2">
                    <a:lumMod val="75000"/>
                  </a:schemeClr>
                </a:solidFill>
              </a:rPr>
              <a:t>-</a:t>
            </a:r>
            <a:r>
              <a:rPr lang="el-GR" sz="2400" dirty="0" smtClean="0">
                <a:solidFill>
                  <a:schemeClr val="tx2">
                    <a:lumMod val="75000"/>
                  </a:schemeClr>
                </a:solidFill>
              </a:rPr>
              <a:t> μηχανισμοί - θεωρίες παθογένεσης</a:t>
            </a:r>
            <a:r>
              <a:rPr lang="en-US" sz="2400" dirty="0" smtClean="0">
                <a:solidFill>
                  <a:schemeClr val="tx2">
                    <a:lumMod val="75000"/>
                  </a:schemeClr>
                </a:solidFill>
              </a:rPr>
              <a:t> / </a:t>
            </a:r>
            <a:r>
              <a:rPr lang="el-GR" sz="2400" dirty="0" smtClean="0">
                <a:solidFill>
                  <a:schemeClr val="tx2">
                    <a:lumMod val="75000"/>
                  </a:schemeClr>
                </a:solidFill>
              </a:rPr>
              <a:t>νεφρογενής θεωρία / αύξηση κυκλοφορούντος όγκου υγρών</a:t>
            </a:r>
          </a:p>
          <a:p>
            <a:r>
              <a:rPr lang="el-GR" sz="2400" dirty="0" smtClean="0">
                <a:solidFill>
                  <a:srgbClr val="953735"/>
                </a:solidFill>
              </a:rPr>
              <a:t>                                                                    </a:t>
            </a:r>
            <a:r>
              <a:rPr lang="en-US" sz="2400" dirty="0" smtClean="0">
                <a:solidFill>
                  <a:srgbClr val="953735"/>
                </a:solidFill>
              </a:rPr>
              <a:t>“Volume loading hypertension”</a:t>
            </a:r>
            <a:r>
              <a:rPr lang="el-GR" sz="2400" dirty="0" smtClean="0">
                <a:solidFill>
                  <a:schemeClr val="accent2">
                    <a:lumMod val="75000"/>
                  </a:schemeClr>
                </a:solidFill>
              </a:rPr>
              <a:t> </a:t>
            </a:r>
            <a:endParaRPr lang="en-US" sz="2400" dirty="0" smtClean="0">
              <a:solidFill>
                <a:schemeClr val="accent2">
                  <a:lumMod val="75000"/>
                </a:schemeClr>
              </a:solidFill>
            </a:endParaRPr>
          </a:p>
        </p:txBody>
      </p:sp>
      <p:sp>
        <p:nvSpPr>
          <p:cNvPr id="16" name="TextBox 15"/>
          <p:cNvSpPr txBox="1"/>
          <p:nvPr/>
        </p:nvSpPr>
        <p:spPr>
          <a:xfrm>
            <a:off x="4379839" y="1147809"/>
            <a:ext cx="4764161" cy="307777"/>
          </a:xfrm>
          <a:prstGeom prst="rect">
            <a:avLst/>
          </a:prstGeom>
          <a:noFill/>
        </p:spPr>
        <p:txBody>
          <a:bodyPr wrap="none" rtlCol="0">
            <a:spAutoFit/>
          </a:bodyPr>
          <a:lstStyle/>
          <a:p>
            <a:r>
              <a:rPr lang="en-US" sz="1400" i="1" dirty="0" smtClean="0"/>
              <a:t>Guyton and Hall. Textbook of medical physiology 11</a:t>
            </a:r>
            <a:r>
              <a:rPr lang="en-US" sz="1400" i="1" baseline="30000" dirty="0" smtClean="0"/>
              <a:t>th</a:t>
            </a:r>
            <a:r>
              <a:rPr lang="en-US" sz="1400" i="1" dirty="0" smtClean="0"/>
              <a:t> ed. 2006</a:t>
            </a:r>
            <a:endParaRPr lang="en-US" sz="1400" i="1"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pic>
        <p:nvPicPr>
          <p:cNvPr id="2" name="Picture 1"/>
          <p:cNvPicPr>
            <a:picLocks noChangeAspect="1"/>
          </p:cNvPicPr>
          <p:nvPr/>
        </p:nvPicPr>
        <p:blipFill>
          <a:blip r:embed="rId2"/>
          <a:stretch>
            <a:fillRect/>
          </a:stretch>
        </p:blipFill>
        <p:spPr>
          <a:xfrm>
            <a:off x="612008" y="2257630"/>
            <a:ext cx="4400280" cy="4566502"/>
          </a:xfrm>
          <a:prstGeom prst="rect">
            <a:avLst/>
          </a:prstGeom>
        </p:spPr>
      </p:pic>
      <p:sp>
        <p:nvSpPr>
          <p:cNvPr id="4" name="TextBox 3"/>
          <p:cNvSpPr txBox="1"/>
          <p:nvPr/>
        </p:nvSpPr>
        <p:spPr>
          <a:xfrm>
            <a:off x="5012288" y="2823402"/>
            <a:ext cx="3217312" cy="646331"/>
          </a:xfrm>
          <a:prstGeom prst="rect">
            <a:avLst/>
          </a:prstGeom>
          <a:noFill/>
        </p:spPr>
        <p:txBody>
          <a:bodyPr wrap="square" rtlCol="0">
            <a:spAutoFit/>
          </a:bodyPr>
          <a:lstStyle/>
          <a:p>
            <a:pPr algn="ctr"/>
            <a:r>
              <a:rPr lang="el-GR" dirty="0"/>
              <a:t>Α</a:t>
            </a:r>
            <a:r>
              <a:rPr lang="el-GR" dirty="0" smtClean="0"/>
              <a:t>ύξηση </a:t>
            </a:r>
            <a:r>
              <a:rPr lang="el-GR" dirty="0"/>
              <a:t>κ</a:t>
            </a:r>
            <a:r>
              <a:rPr lang="el-GR" dirty="0" smtClean="0"/>
              <a:t>αρδιακή παροχής - υπερδυναμική κυκλοφορία</a:t>
            </a:r>
            <a:endParaRPr lang="en-US" dirty="0"/>
          </a:p>
        </p:txBody>
      </p:sp>
      <p:sp>
        <p:nvSpPr>
          <p:cNvPr id="18" name="TextBox 17"/>
          <p:cNvSpPr txBox="1"/>
          <p:nvPr/>
        </p:nvSpPr>
        <p:spPr>
          <a:xfrm>
            <a:off x="5012288" y="4538133"/>
            <a:ext cx="3217312" cy="646331"/>
          </a:xfrm>
          <a:prstGeom prst="rect">
            <a:avLst/>
          </a:prstGeom>
          <a:noFill/>
        </p:spPr>
        <p:txBody>
          <a:bodyPr wrap="square" rtlCol="0">
            <a:spAutoFit/>
          </a:bodyPr>
          <a:lstStyle/>
          <a:p>
            <a:pPr algn="ctr"/>
            <a:r>
              <a:rPr lang="el-GR" dirty="0"/>
              <a:t>Α</a:t>
            </a:r>
            <a:r>
              <a:rPr lang="el-GR" dirty="0" smtClean="0"/>
              <a:t>ύξηση περιφερικών αντιστάσεων</a:t>
            </a:r>
            <a:endParaRPr lang="en-US" dirty="0"/>
          </a:p>
        </p:txBody>
      </p:sp>
      <p:cxnSp>
        <p:nvCxnSpPr>
          <p:cNvPr id="21" name="Straight Arrow Connector 20"/>
          <p:cNvCxnSpPr/>
          <p:nvPr/>
        </p:nvCxnSpPr>
        <p:spPr>
          <a:xfrm>
            <a:off x="6620926" y="3589867"/>
            <a:ext cx="0" cy="948266"/>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9" name="Straight Connector 18"/>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20" name="Picture 19"/>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22" name="TextBox 21"/>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3" name="TextBox 22"/>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301357988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41465" y="1356153"/>
            <a:ext cx="8819109" cy="1200328"/>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αίτια </a:t>
            </a:r>
            <a:r>
              <a:rPr lang="el-GR" sz="2400" dirty="0">
                <a:solidFill>
                  <a:schemeClr val="tx2">
                    <a:lumMod val="75000"/>
                  </a:schemeClr>
                </a:solidFill>
              </a:rPr>
              <a:t>-</a:t>
            </a:r>
            <a:r>
              <a:rPr lang="el-GR" sz="2400" dirty="0" smtClean="0">
                <a:solidFill>
                  <a:schemeClr val="tx2">
                    <a:lumMod val="75000"/>
                  </a:schemeClr>
                </a:solidFill>
              </a:rPr>
              <a:t> μηχανισμοί - θεωρίες παθογένεσης</a:t>
            </a:r>
            <a:r>
              <a:rPr lang="en-US" sz="2400" dirty="0" smtClean="0">
                <a:solidFill>
                  <a:schemeClr val="tx2">
                    <a:lumMod val="75000"/>
                  </a:schemeClr>
                </a:solidFill>
              </a:rPr>
              <a:t> / </a:t>
            </a:r>
            <a:r>
              <a:rPr lang="el-GR" sz="2400" dirty="0" smtClean="0">
                <a:solidFill>
                  <a:schemeClr val="tx2">
                    <a:lumMod val="75000"/>
                  </a:schemeClr>
                </a:solidFill>
              </a:rPr>
              <a:t>νεφρογενής θεωρία / αύξηση κυκλοφορούντος όγκου υγρών</a:t>
            </a:r>
            <a:endParaRPr lang="el-GR" sz="2400" dirty="0">
              <a:solidFill>
                <a:srgbClr val="953735"/>
              </a:solidFill>
            </a:endParaRPr>
          </a:p>
          <a:p>
            <a:r>
              <a:rPr lang="el-GR" sz="2400" dirty="0" smtClean="0">
                <a:solidFill>
                  <a:srgbClr val="953735"/>
                </a:solidFill>
              </a:rPr>
              <a:t>								</a:t>
            </a:r>
            <a:r>
              <a:rPr lang="el-GR" sz="2400" dirty="0">
                <a:solidFill>
                  <a:srgbClr val="953735"/>
                </a:solidFill>
              </a:rPr>
              <a:t> </a:t>
            </a:r>
            <a:r>
              <a:rPr lang="el-GR" sz="2400" dirty="0" smtClean="0">
                <a:solidFill>
                  <a:srgbClr val="953735"/>
                </a:solidFill>
              </a:rPr>
              <a:t>       </a:t>
            </a:r>
            <a:r>
              <a:rPr lang="en-US" sz="2400" dirty="0" smtClean="0">
                <a:solidFill>
                  <a:srgbClr val="953735"/>
                </a:solidFill>
              </a:rPr>
              <a:t> </a:t>
            </a:r>
            <a:r>
              <a:rPr lang="el-GR" sz="2400" dirty="0" smtClean="0">
                <a:solidFill>
                  <a:srgbClr val="953735"/>
                </a:solidFill>
              </a:rPr>
              <a:t>      </a:t>
            </a:r>
            <a:r>
              <a:rPr lang="en-US" sz="2400" dirty="0" smtClean="0">
                <a:solidFill>
                  <a:srgbClr val="953735"/>
                </a:solidFill>
              </a:rPr>
              <a:t>“Volume loading hypertension”</a:t>
            </a:r>
            <a:r>
              <a:rPr lang="el-GR" sz="2400" dirty="0" smtClean="0">
                <a:solidFill>
                  <a:schemeClr val="accent2">
                    <a:lumMod val="75000"/>
                  </a:schemeClr>
                </a:solidFill>
              </a:rPr>
              <a:t> </a:t>
            </a:r>
            <a:endParaRPr lang="en-US" sz="2400" dirty="0" smtClean="0">
              <a:solidFill>
                <a:schemeClr val="accent2">
                  <a:lumMod val="75000"/>
                </a:schemeClr>
              </a:solidFill>
            </a:endParaRPr>
          </a:p>
        </p:txBody>
      </p:sp>
      <p:sp>
        <p:nvSpPr>
          <p:cNvPr id="16" name="TextBox 15"/>
          <p:cNvSpPr txBox="1"/>
          <p:nvPr/>
        </p:nvSpPr>
        <p:spPr>
          <a:xfrm>
            <a:off x="4379839" y="1147809"/>
            <a:ext cx="4764161" cy="307777"/>
          </a:xfrm>
          <a:prstGeom prst="rect">
            <a:avLst/>
          </a:prstGeom>
          <a:noFill/>
        </p:spPr>
        <p:txBody>
          <a:bodyPr wrap="none" rtlCol="0">
            <a:spAutoFit/>
          </a:bodyPr>
          <a:lstStyle/>
          <a:p>
            <a:r>
              <a:rPr lang="en-US" sz="1400" i="1" dirty="0" smtClean="0"/>
              <a:t>Guyton and Hall. Textbook of medical physiology 11</a:t>
            </a:r>
            <a:r>
              <a:rPr lang="en-US" sz="1400" i="1" baseline="30000" dirty="0" smtClean="0"/>
              <a:t>th</a:t>
            </a:r>
            <a:r>
              <a:rPr lang="en-US" sz="1400" i="1" dirty="0" smtClean="0"/>
              <a:t> ed. 2006</a:t>
            </a:r>
            <a:endParaRPr lang="en-US" sz="1400" i="1"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pic>
        <p:nvPicPr>
          <p:cNvPr id="3" name="Picture 2"/>
          <p:cNvPicPr>
            <a:picLocks noChangeAspect="1"/>
          </p:cNvPicPr>
          <p:nvPr/>
        </p:nvPicPr>
        <p:blipFill>
          <a:blip r:embed="rId2"/>
          <a:stretch>
            <a:fillRect/>
          </a:stretch>
        </p:blipFill>
        <p:spPr>
          <a:xfrm>
            <a:off x="376929" y="2344134"/>
            <a:ext cx="3907202" cy="4513866"/>
          </a:xfrm>
          <a:prstGeom prst="rect">
            <a:avLst/>
          </a:prstGeom>
        </p:spPr>
      </p:pic>
      <p:pic>
        <p:nvPicPr>
          <p:cNvPr id="4" name="Picture 3"/>
          <p:cNvPicPr>
            <a:picLocks noChangeAspect="1"/>
          </p:cNvPicPr>
          <p:nvPr/>
        </p:nvPicPr>
        <p:blipFill>
          <a:blip r:embed="rId3"/>
          <a:stretch>
            <a:fillRect/>
          </a:stretch>
        </p:blipFill>
        <p:spPr>
          <a:xfrm>
            <a:off x="4551246" y="3022183"/>
            <a:ext cx="4013200" cy="2730500"/>
          </a:xfrm>
          <a:prstGeom prst="rect">
            <a:avLst/>
          </a:prstGeom>
        </p:spPr>
      </p:pic>
      <p:sp>
        <p:nvSpPr>
          <p:cNvPr id="17" name="Rectangle 16"/>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8" name="Straight Connector 17"/>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9" name="Picture 18"/>
          <p:cNvPicPr/>
          <p:nvPr/>
        </p:nvPicPr>
        <p:blipFill>
          <a:blip r:embed="rId4">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20" name="TextBox 19"/>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1" name="TextBox 20"/>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34866874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461665"/>
          </a:xfrm>
          <a:prstGeom prst="rect">
            <a:avLst/>
          </a:prstGeom>
          <a:noFill/>
        </p:spPr>
        <p:txBody>
          <a:bodyPr wrap="square" rtlCol="0">
            <a:spAutoFit/>
          </a:bodyPr>
          <a:lstStyle/>
          <a:p>
            <a:r>
              <a:rPr lang="el-GR" sz="2400" dirty="0" smtClean="0">
                <a:solidFill>
                  <a:schemeClr val="tx2">
                    <a:lumMod val="75000"/>
                  </a:schemeClr>
                </a:solidFill>
              </a:rPr>
              <a:t>Αρτηριακή υπέρταση / συμπτώματα</a:t>
            </a:r>
            <a:endParaRPr lang="el-GR" sz="2200" dirty="0" smtClean="0">
              <a:solidFill>
                <a:schemeClr val="tx2">
                  <a:lumMod val="75000"/>
                </a:schemeClr>
              </a:solidFill>
            </a:endParaRPr>
          </a:p>
        </p:txBody>
      </p:sp>
      <p:sp>
        <p:nvSpPr>
          <p:cNvPr id="2" name="TextBox 1"/>
          <p:cNvSpPr txBox="1"/>
          <p:nvPr/>
        </p:nvSpPr>
        <p:spPr>
          <a:xfrm>
            <a:off x="279400" y="2222500"/>
            <a:ext cx="8366393" cy="3754874"/>
          </a:xfrm>
          <a:prstGeom prst="rect">
            <a:avLst/>
          </a:prstGeom>
          <a:noFill/>
        </p:spPr>
        <p:txBody>
          <a:bodyPr wrap="none" rtlCol="0">
            <a:spAutoFit/>
          </a:bodyPr>
          <a:lstStyle/>
          <a:p>
            <a:r>
              <a:rPr lang="el-GR" sz="2000" b="1" dirty="0" smtClean="0">
                <a:solidFill>
                  <a:srgbClr val="17375E"/>
                </a:solidFill>
              </a:rPr>
              <a:t>Ποιό από τα ακόλουθα περιστατικά (συμπτώματα) παραμπέμπουν στην</a:t>
            </a:r>
          </a:p>
          <a:p>
            <a:r>
              <a:rPr lang="el-GR" sz="2000" b="1" dirty="0" smtClean="0">
                <a:solidFill>
                  <a:srgbClr val="17375E"/>
                </a:solidFill>
              </a:rPr>
              <a:t>εμφάνιση ιδιοπαθούς αρτηριακής υπέρτασης</a:t>
            </a:r>
          </a:p>
          <a:p>
            <a:endParaRPr lang="el-GR" sz="2000" b="1" dirty="0" smtClean="0">
              <a:solidFill>
                <a:srgbClr val="17375E"/>
              </a:solidFill>
            </a:endParaRPr>
          </a:p>
          <a:p>
            <a:endParaRPr lang="el-GR" dirty="0">
              <a:solidFill>
                <a:srgbClr val="17375E"/>
              </a:solidFill>
            </a:endParaRPr>
          </a:p>
          <a:p>
            <a:pPr marL="285750" indent="-285750">
              <a:buFont typeface="Courier New"/>
              <a:buChar char="o"/>
            </a:pPr>
            <a:r>
              <a:rPr lang="el-GR" sz="2000" dirty="0" smtClean="0">
                <a:solidFill>
                  <a:srgbClr val="17375E"/>
                </a:solidFill>
              </a:rPr>
              <a:t>Άντρας 45 ετών με ιστορικό πρόσφατης έναρξης επεισοδίων ρινορραγίας.</a:t>
            </a:r>
          </a:p>
          <a:p>
            <a:pPr marL="285750" indent="-285750">
              <a:buFont typeface="Courier New"/>
              <a:buChar char="o"/>
            </a:pPr>
            <a:endParaRPr lang="el-GR" sz="2000" dirty="0">
              <a:solidFill>
                <a:srgbClr val="17375E"/>
              </a:solidFill>
            </a:endParaRPr>
          </a:p>
          <a:p>
            <a:pPr marL="285750" indent="-285750">
              <a:buFont typeface="Courier New"/>
              <a:buChar char="o"/>
            </a:pPr>
            <a:r>
              <a:rPr lang="el-GR" sz="2000" dirty="0" smtClean="0">
                <a:solidFill>
                  <a:srgbClr val="17375E"/>
                </a:solidFill>
              </a:rPr>
              <a:t>Γυναίκα 65 ετών </a:t>
            </a:r>
            <a:r>
              <a:rPr lang="el-GR" sz="2000" dirty="0">
                <a:solidFill>
                  <a:srgbClr val="17375E"/>
                </a:solidFill>
              </a:rPr>
              <a:t>με ιστορικό πρόσφατης έναρξης επεισοδίων </a:t>
            </a:r>
            <a:r>
              <a:rPr lang="el-GR" sz="2000" dirty="0" smtClean="0">
                <a:solidFill>
                  <a:srgbClr val="17375E"/>
                </a:solidFill>
              </a:rPr>
              <a:t>κεφαλαλγίας.</a:t>
            </a:r>
          </a:p>
          <a:p>
            <a:pPr marL="285750" indent="-285750">
              <a:buFont typeface="Courier New"/>
              <a:buChar char="o"/>
            </a:pPr>
            <a:endParaRPr lang="el-GR" sz="2000" dirty="0">
              <a:solidFill>
                <a:srgbClr val="17375E"/>
              </a:solidFill>
            </a:endParaRPr>
          </a:p>
          <a:p>
            <a:pPr marL="285750" indent="-285750">
              <a:buFont typeface="Courier New"/>
              <a:buChar char="o"/>
            </a:pPr>
            <a:r>
              <a:rPr lang="el-GR" sz="2000" dirty="0" smtClean="0">
                <a:solidFill>
                  <a:srgbClr val="17375E"/>
                </a:solidFill>
              </a:rPr>
              <a:t>Γυναίκα 49 ετών με ιστορικό πρόσφατης έναρξης επεισοδίων αισθήματος</a:t>
            </a:r>
          </a:p>
          <a:p>
            <a:r>
              <a:rPr lang="el-GR" sz="2000" dirty="0" smtClean="0">
                <a:solidFill>
                  <a:srgbClr val="17375E"/>
                </a:solidFill>
              </a:rPr>
              <a:t>     παλμών </a:t>
            </a:r>
          </a:p>
          <a:p>
            <a:pPr marL="285750" indent="-285750">
              <a:buFont typeface="Courier New"/>
              <a:buChar char="o"/>
            </a:pPr>
            <a:endParaRPr lang="el-GR" sz="2000" dirty="0">
              <a:solidFill>
                <a:srgbClr val="17375E"/>
              </a:solidFill>
            </a:endParaRPr>
          </a:p>
          <a:p>
            <a:pPr marL="285750" indent="-285750">
              <a:buFont typeface="Courier New"/>
              <a:buChar char="o"/>
            </a:pPr>
            <a:endParaRPr lang="en-US" sz="2000" dirty="0">
              <a:solidFill>
                <a:srgbClr val="17375E"/>
              </a:solidFill>
            </a:endParaRPr>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7" name="Straight Connector 16"/>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8" name="Picture 17"/>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9" name="TextBox 18"/>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0" name="TextBox 19"/>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111768985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41465" y="1356153"/>
            <a:ext cx="8819109" cy="6278641"/>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αίτια </a:t>
            </a:r>
            <a:r>
              <a:rPr lang="el-GR" sz="2400" dirty="0">
                <a:solidFill>
                  <a:schemeClr val="tx2">
                    <a:lumMod val="75000"/>
                  </a:schemeClr>
                </a:solidFill>
              </a:rPr>
              <a:t>-</a:t>
            </a:r>
            <a:r>
              <a:rPr lang="el-GR" sz="2400" dirty="0" smtClean="0">
                <a:solidFill>
                  <a:schemeClr val="tx2">
                    <a:lumMod val="75000"/>
                  </a:schemeClr>
                </a:solidFill>
              </a:rPr>
              <a:t> μηχανισμοί - θεωρίες παθογένεσης</a:t>
            </a:r>
            <a:r>
              <a:rPr lang="en-US" sz="2400" dirty="0" smtClean="0">
                <a:solidFill>
                  <a:schemeClr val="tx2">
                    <a:lumMod val="75000"/>
                  </a:schemeClr>
                </a:solidFill>
              </a:rPr>
              <a:t> / </a:t>
            </a:r>
            <a:r>
              <a:rPr lang="el-GR" sz="2400" dirty="0" smtClean="0">
                <a:solidFill>
                  <a:schemeClr val="tx2">
                    <a:lumMod val="75000"/>
                  </a:schemeClr>
                </a:solidFill>
              </a:rPr>
              <a:t>νεφρογενής θεωρία</a:t>
            </a:r>
            <a:endParaRPr lang="en-US" sz="2400" dirty="0" smtClean="0">
              <a:solidFill>
                <a:schemeClr val="tx2">
                  <a:lumMod val="75000"/>
                </a:schemeClr>
              </a:solidFill>
            </a:endParaRPr>
          </a:p>
          <a:p>
            <a:endParaRPr lang="en-US" sz="2400" dirty="0">
              <a:solidFill>
                <a:schemeClr val="tx2">
                  <a:lumMod val="75000"/>
                </a:schemeClr>
              </a:solidFill>
            </a:endParaRPr>
          </a:p>
          <a:p>
            <a:r>
              <a:rPr lang="el-GR" sz="2200" dirty="0" smtClean="0">
                <a:solidFill>
                  <a:schemeClr val="tx2">
                    <a:lumMod val="75000"/>
                  </a:schemeClr>
                </a:solidFill>
              </a:rPr>
              <a:t>1. Θεωρία γενετικού «μειονεκτήματος»  του νεφρού </a:t>
            </a:r>
            <a:r>
              <a:rPr lang="en-US" sz="2200" dirty="0" smtClean="0">
                <a:solidFill>
                  <a:schemeClr val="tx2">
                    <a:lumMod val="75000"/>
                  </a:schemeClr>
                </a:solidFill>
              </a:rPr>
              <a:t>(Dahl LK</a:t>
            </a:r>
            <a:r>
              <a:rPr lang="el-GR" sz="2200" dirty="0" smtClean="0">
                <a:solidFill>
                  <a:schemeClr val="tx2">
                    <a:lumMod val="75000"/>
                  </a:schemeClr>
                </a:solidFill>
              </a:rPr>
              <a:t> )</a:t>
            </a:r>
          </a:p>
          <a:p>
            <a:endParaRPr lang="el-GR" sz="2200" dirty="0" smtClean="0">
              <a:solidFill>
                <a:schemeClr val="tx2">
                  <a:lumMod val="75000"/>
                </a:schemeClr>
              </a:solidFill>
            </a:endParaRPr>
          </a:p>
          <a:p>
            <a:r>
              <a:rPr lang="el-GR" sz="2200" dirty="0">
                <a:solidFill>
                  <a:schemeClr val="tx2">
                    <a:lumMod val="75000"/>
                  </a:schemeClr>
                </a:solidFill>
              </a:rPr>
              <a:t>2</a:t>
            </a:r>
            <a:r>
              <a:rPr lang="el-GR" sz="2200" dirty="0" smtClean="0">
                <a:solidFill>
                  <a:schemeClr val="tx2">
                    <a:lumMod val="75000"/>
                  </a:schemeClr>
                </a:solidFill>
              </a:rPr>
              <a:t>. Θεωρία της ετερογένειας των νεφρώνων και της ενεργοποίησης του συστήματος ρενίνης-αγγειοτασίνης-αλδοστερόνης (</a:t>
            </a:r>
            <a:r>
              <a:rPr lang="en-US" sz="2200" dirty="0" err="1" smtClean="0">
                <a:solidFill>
                  <a:schemeClr val="tx2">
                    <a:lumMod val="75000"/>
                  </a:schemeClr>
                </a:solidFill>
              </a:rPr>
              <a:t>Laragh</a:t>
            </a:r>
            <a:r>
              <a:rPr lang="en-US" sz="2200" dirty="0" smtClean="0">
                <a:solidFill>
                  <a:schemeClr val="tx2">
                    <a:lumMod val="75000"/>
                  </a:schemeClr>
                </a:solidFill>
              </a:rPr>
              <a:t> JH)</a:t>
            </a:r>
          </a:p>
          <a:p>
            <a:endParaRPr lang="en-US" sz="2200" dirty="0">
              <a:solidFill>
                <a:schemeClr val="tx2">
                  <a:lumMod val="75000"/>
                </a:schemeClr>
              </a:solidFill>
            </a:endParaRPr>
          </a:p>
          <a:p>
            <a:r>
              <a:rPr lang="el-GR" sz="2200" dirty="0" smtClean="0">
                <a:solidFill>
                  <a:schemeClr val="tx2">
                    <a:lumMod val="75000"/>
                  </a:schemeClr>
                </a:solidFill>
              </a:rPr>
              <a:t>3. Θεωρία του μειωμένου αριθμών νεφρώνων (</a:t>
            </a:r>
            <a:r>
              <a:rPr lang="en-US" sz="2200" dirty="0" smtClean="0">
                <a:solidFill>
                  <a:schemeClr val="tx2">
                    <a:lumMod val="75000"/>
                  </a:schemeClr>
                </a:solidFill>
              </a:rPr>
              <a:t>Brenner BM)</a:t>
            </a:r>
          </a:p>
          <a:p>
            <a:endParaRPr lang="en-US" sz="2200" dirty="0">
              <a:solidFill>
                <a:schemeClr val="tx2">
                  <a:lumMod val="75000"/>
                </a:schemeClr>
              </a:solidFill>
            </a:endParaRPr>
          </a:p>
          <a:p>
            <a:r>
              <a:rPr lang="en-US" sz="2200" dirty="0" smtClean="0">
                <a:solidFill>
                  <a:schemeClr val="tx2">
                    <a:lumMod val="75000"/>
                  </a:schemeClr>
                </a:solidFill>
              </a:rPr>
              <a:t>4. </a:t>
            </a:r>
            <a:r>
              <a:rPr lang="el-GR" sz="2200" dirty="0" smtClean="0">
                <a:solidFill>
                  <a:schemeClr val="tx2">
                    <a:lumMod val="75000"/>
                  </a:schemeClr>
                </a:solidFill>
              </a:rPr>
              <a:t>Θεωρία των «νατριουρητικών» παραγόντων </a:t>
            </a:r>
            <a:r>
              <a:rPr lang="en-US" sz="2200" dirty="0" smtClean="0">
                <a:solidFill>
                  <a:schemeClr val="tx2">
                    <a:lumMod val="75000"/>
                  </a:schemeClr>
                </a:solidFill>
              </a:rPr>
              <a:t>(Dahl LK)</a:t>
            </a:r>
          </a:p>
          <a:p>
            <a:endParaRPr lang="en-US" sz="2200" dirty="0">
              <a:solidFill>
                <a:schemeClr val="tx2">
                  <a:lumMod val="75000"/>
                </a:schemeClr>
              </a:solidFill>
            </a:endParaRPr>
          </a:p>
          <a:p>
            <a:r>
              <a:rPr lang="en-US" sz="2200" dirty="0" smtClean="0">
                <a:solidFill>
                  <a:schemeClr val="tx2">
                    <a:lumMod val="75000"/>
                  </a:schemeClr>
                </a:solidFill>
              </a:rPr>
              <a:t>5. </a:t>
            </a:r>
            <a:r>
              <a:rPr lang="el-GR" sz="2200" dirty="0" smtClean="0">
                <a:solidFill>
                  <a:schemeClr val="tx2">
                    <a:lumMod val="75000"/>
                  </a:schemeClr>
                </a:solidFill>
              </a:rPr>
              <a:t>Θεωρία της υποκλινικής βλάβης του διάμεσου ιστού (</a:t>
            </a:r>
            <a:r>
              <a:rPr lang="en-US" sz="2200" dirty="0" err="1" smtClean="0">
                <a:solidFill>
                  <a:schemeClr val="tx2">
                    <a:lumMod val="75000"/>
                  </a:schemeClr>
                </a:solidFill>
              </a:rPr>
              <a:t>Jonhson</a:t>
            </a:r>
            <a:r>
              <a:rPr lang="en-US" sz="2200" dirty="0" smtClean="0">
                <a:solidFill>
                  <a:schemeClr val="tx2">
                    <a:lumMod val="75000"/>
                  </a:schemeClr>
                </a:solidFill>
              </a:rPr>
              <a:t> RJ)</a:t>
            </a:r>
            <a:endParaRPr lang="el-GR" sz="2200" dirty="0" smtClean="0">
              <a:solidFill>
                <a:schemeClr val="tx2">
                  <a:lumMod val="75000"/>
                </a:schemeClr>
              </a:solidFill>
            </a:endParaRPr>
          </a:p>
          <a:p>
            <a:endParaRPr lang="el-GR" sz="2200" dirty="0">
              <a:solidFill>
                <a:schemeClr val="tx2">
                  <a:lumMod val="75000"/>
                </a:schemeClr>
              </a:solidFill>
            </a:endParaRPr>
          </a:p>
          <a:p>
            <a:endParaRPr lang="el-GR" sz="2200" dirty="0" smtClean="0">
              <a:solidFill>
                <a:schemeClr val="tx2">
                  <a:lumMod val="75000"/>
                </a:schemeClr>
              </a:solidFill>
            </a:endParaRPr>
          </a:p>
          <a:p>
            <a:pPr marL="342900" indent="-342900">
              <a:buFont typeface="Courier New"/>
              <a:buChar char="o"/>
            </a:pPr>
            <a:endParaRPr lang="el-GR" sz="2200" dirty="0">
              <a:solidFill>
                <a:schemeClr val="tx2">
                  <a:lumMod val="75000"/>
                </a:schemeClr>
              </a:solidFill>
            </a:endParaRPr>
          </a:p>
          <a:p>
            <a:endParaRPr lang="el-GR" sz="2200" dirty="0" smtClean="0">
              <a:solidFill>
                <a:schemeClr val="tx2">
                  <a:lumMod val="75000"/>
                </a:schemeClr>
              </a:solidFill>
            </a:endParaRPr>
          </a:p>
          <a:p>
            <a:endParaRPr lang="el-GR" sz="2200" dirty="0" smtClean="0">
              <a:solidFill>
                <a:schemeClr val="tx2">
                  <a:lumMod val="75000"/>
                </a:schemeClr>
              </a:solidFill>
            </a:endParaRPr>
          </a:p>
        </p:txBody>
      </p:sp>
      <p:sp>
        <p:nvSpPr>
          <p:cNvPr id="15" name="TextBox 14"/>
          <p:cNvSpPr txBox="1"/>
          <p:nvPr/>
        </p:nvSpPr>
        <p:spPr>
          <a:xfrm>
            <a:off x="3657588" y="1147809"/>
            <a:ext cx="5486412" cy="307777"/>
          </a:xfrm>
          <a:prstGeom prst="rect">
            <a:avLst/>
          </a:prstGeom>
          <a:noFill/>
        </p:spPr>
        <p:txBody>
          <a:bodyPr wrap="square" rtlCol="0">
            <a:spAutoFit/>
          </a:bodyPr>
          <a:lstStyle/>
          <a:p>
            <a:r>
              <a:rPr lang="el-GR" sz="1400" i="1" dirty="0" smtClean="0"/>
              <a:t>Σαραφίδης Π </a:t>
            </a:r>
            <a:r>
              <a:rPr lang="en-US" sz="1400" i="1" dirty="0" smtClean="0"/>
              <a:t>&amp; </a:t>
            </a:r>
            <a:r>
              <a:rPr lang="el-GR" sz="1400" i="1" dirty="0" smtClean="0"/>
              <a:t>Λαζαρίδης ΑΝ. Υπέρταση: </a:t>
            </a:r>
            <a:r>
              <a:rPr lang="en-US" sz="1400" i="1" dirty="0"/>
              <a:t>u</a:t>
            </a:r>
            <a:r>
              <a:rPr lang="el-GR" sz="1400" i="1" dirty="0" smtClean="0"/>
              <a:t>εωρία </a:t>
            </a:r>
            <a:r>
              <a:rPr lang="en-US" sz="1400" i="1" dirty="0" smtClean="0"/>
              <a:t>&amp;</a:t>
            </a:r>
            <a:r>
              <a:rPr lang="el-GR" sz="1400" i="1" dirty="0" smtClean="0"/>
              <a:t> πράξη</a:t>
            </a:r>
            <a:r>
              <a:rPr lang="en-US" sz="1400" i="1" dirty="0" smtClean="0"/>
              <a:t>. </a:t>
            </a:r>
            <a:r>
              <a:rPr lang="el-GR" sz="1400" i="1" dirty="0" smtClean="0"/>
              <a:t>Καρατζάς Ν</a:t>
            </a:r>
            <a:endParaRPr lang="en-US" sz="1400" i="1"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0" name="Rectangle 9"/>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7" name="Straight Connector 16"/>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8" name="Picture 17"/>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9" name="TextBox 18"/>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0" name="TextBox 19"/>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10529831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pic>
        <p:nvPicPr>
          <p:cNvPr id="9" name="Picture 13"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038" y="2146840"/>
            <a:ext cx="295592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p:cNvSpPr txBox="1">
            <a:spLocks/>
          </p:cNvSpPr>
          <p:nvPr/>
        </p:nvSpPr>
        <p:spPr bwMode="auto">
          <a:xfrm>
            <a:off x="0" y="5575300"/>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200" dirty="0">
                <a:cs typeface="Helvetica" charset="0"/>
              </a:rPr>
              <a:t> Feedback regulation of systemic blood pressure by baroreceptors. (Redrawn, with permission, from Barrett KE et al, eds. </a:t>
            </a:r>
            <a:r>
              <a:rPr lang="en-US" sz="1200" dirty="0" err="1">
                <a:cs typeface="Helvetica" charset="0"/>
              </a:rPr>
              <a:t>Ganong</a:t>
            </a:r>
            <a:r>
              <a:rPr lang="ja-JP" altLang="en-US" sz="1200" dirty="0">
                <a:cs typeface="Helvetica" charset="0"/>
              </a:rPr>
              <a:t>’</a:t>
            </a:r>
            <a:r>
              <a:rPr lang="en-US" altLang="ja-JP" sz="1200" dirty="0">
                <a:cs typeface="Helvetica" charset="0"/>
              </a:rPr>
              <a:t>s Review of Medical Physiology, 24th ed. McGraw-Hill, 2012.)
 </a:t>
            </a:r>
            <a:endParaRPr lang="en-US" sz="1200" dirty="0">
              <a:cs typeface="Helvetica" charset="0"/>
            </a:endParaRPr>
          </a:p>
        </p:txBody>
      </p:sp>
      <p:sp>
        <p:nvSpPr>
          <p:cNvPr id="14" name="TextBox 13"/>
          <p:cNvSpPr txBox="1"/>
          <p:nvPr/>
        </p:nvSpPr>
        <p:spPr>
          <a:xfrm>
            <a:off x="241465" y="1356153"/>
            <a:ext cx="8902533" cy="830997"/>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αίτια </a:t>
            </a:r>
            <a:r>
              <a:rPr lang="el-GR" sz="2400" dirty="0">
                <a:solidFill>
                  <a:schemeClr val="tx2">
                    <a:lumMod val="75000"/>
                  </a:schemeClr>
                </a:solidFill>
              </a:rPr>
              <a:t>-</a:t>
            </a:r>
            <a:r>
              <a:rPr lang="el-GR" sz="2400" dirty="0" smtClean="0">
                <a:solidFill>
                  <a:schemeClr val="tx2">
                    <a:lumMod val="75000"/>
                  </a:schemeClr>
                </a:solidFill>
              </a:rPr>
              <a:t> μηχανισμοί - θεωρίες παθογένεσης</a:t>
            </a:r>
            <a:r>
              <a:rPr lang="en-US" sz="2400" dirty="0" smtClean="0">
                <a:solidFill>
                  <a:schemeClr val="tx2">
                    <a:lumMod val="75000"/>
                  </a:schemeClr>
                </a:solidFill>
              </a:rPr>
              <a:t> / </a:t>
            </a:r>
            <a:r>
              <a:rPr lang="el-GR" sz="2400" dirty="0" smtClean="0">
                <a:solidFill>
                  <a:schemeClr val="tx2">
                    <a:lumMod val="75000"/>
                  </a:schemeClr>
                </a:solidFill>
              </a:rPr>
              <a:t>νευρογενής θεωρία</a:t>
            </a:r>
            <a:endParaRPr lang="el-GR" sz="2200" dirty="0" smtClean="0">
              <a:solidFill>
                <a:schemeClr val="tx2">
                  <a:lumMod val="75000"/>
                </a:schemeClr>
              </a:solidFill>
            </a:endParaRPr>
          </a:p>
        </p:txBody>
      </p:sp>
      <p:sp>
        <p:nvSpPr>
          <p:cNvPr id="12" name="Rectangle 11"/>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6" name="Straight Connector 15"/>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7" name="Picture 16"/>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8" name="TextBox 17"/>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19" name="TextBox 18"/>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396326338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pic>
        <p:nvPicPr>
          <p:cNvPr id="9" name="Picture 13"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144" y="2325720"/>
            <a:ext cx="4114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p:cNvSpPr txBox="1">
            <a:spLocks/>
          </p:cNvSpPr>
          <p:nvPr/>
        </p:nvSpPr>
        <p:spPr bwMode="auto">
          <a:xfrm>
            <a:off x="0" y="5575300"/>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200" dirty="0">
                <a:cs typeface="Helvetica" charset="0"/>
              </a:rPr>
              <a:t> Baroreflex-mediated lowering of the heart rate during infusion of phenylephrine in a human subject. Note that the values for the RR interval of the ECG, which are plotted on the vertical axis, are inversely proportionate to the heart rate. (Redrawn, with permission, from </a:t>
            </a:r>
            <a:r>
              <a:rPr lang="en-US" sz="1200" dirty="0" err="1">
                <a:cs typeface="Helvetica" charset="0"/>
              </a:rPr>
              <a:t>Kotrly</a:t>
            </a:r>
            <a:r>
              <a:rPr lang="en-US" sz="1200" dirty="0">
                <a:cs typeface="Helvetica" charset="0"/>
              </a:rPr>
              <a:t> K et al. Effects of fentanyl-diazepam-nitrous oxide </a:t>
            </a:r>
            <a:r>
              <a:rPr lang="en-US" sz="1200" dirty="0" err="1">
                <a:cs typeface="Helvetica" charset="0"/>
              </a:rPr>
              <a:t>anaesthesia</a:t>
            </a:r>
            <a:r>
              <a:rPr lang="en-US" sz="1200" dirty="0">
                <a:cs typeface="Helvetica" charset="0"/>
              </a:rPr>
              <a:t> on arterial baroreflex control of heart rate in man. Br J </a:t>
            </a:r>
            <a:r>
              <a:rPr lang="en-US" sz="1200" dirty="0" err="1">
                <a:cs typeface="Helvetica" charset="0"/>
              </a:rPr>
              <a:t>Anaesth</a:t>
            </a:r>
            <a:r>
              <a:rPr lang="en-US" sz="1200" dirty="0">
                <a:cs typeface="Helvetica" charset="0"/>
              </a:rPr>
              <a:t>. 1986;58:406.)
 </a:t>
            </a:r>
          </a:p>
        </p:txBody>
      </p:sp>
      <p:sp>
        <p:nvSpPr>
          <p:cNvPr id="14" name="TextBox 13"/>
          <p:cNvSpPr txBox="1"/>
          <p:nvPr/>
        </p:nvSpPr>
        <p:spPr>
          <a:xfrm>
            <a:off x="241465" y="1356153"/>
            <a:ext cx="8902533" cy="830997"/>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αίτια </a:t>
            </a:r>
            <a:r>
              <a:rPr lang="el-GR" sz="2400" dirty="0">
                <a:solidFill>
                  <a:schemeClr val="tx2">
                    <a:lumMod val="75000"/>
                  </a:schemeClr>
                </a:solidFill>
              </a:rPr>
              <a:t>-</a:t>
            </a:r>
            <a:r>
              <a:rPr lang="el-GR" sz="2400" dirty="0" smtClean="0">
                <a:solidFill>
                  <a:schemeClr val="tx2">
                    <a:lumMod val="75000"/>
                  </a:schemeClr>
                </a:solidFill>
              </a:rPr>
              <a:t> μηχανισμοί - θεωρίες παθογένεσης</a:t>
            </a:r>
            <a:r>
              <a:rPr lang="en-US" sz="2400" dirty="0" smtClean="0">
                <a:solidFill>
                  <a:schemeClr val="tx2">
                    <a:lumMod val="75000"/>
                  </a:schemeClr>
                </a:solidFill>
              </a:rPr>
              <a:t> / </a:t>
            </a:r>
            <a:r>
              <a:rPr lang="el-GR" sz="2400" dirty="0" smtClean="0">
                <a:solidFill>
                  <a:schemeClr val="tx2">
                    <a:lumMod val="75000"/>
                  </a:schemeClr>
                </a:solidFill>
              </a:rPr>
              <a:t>νευρογενής θεωρία</a:t>
            </a:r>
            <a:endParaRPr lang="el-GR" sz="2200" dirty="0" smtClean="0">
              <a:solidFill>
                <a:schemeClr val="tx2">
                  <a:lumMod val="75000"/>
                </a:schemeClr>
              </a:solidFill>
            </a:endParaRPr>
          </a:p>
        </p:txBody>
      </p:sp>
      <p:sp>
        <p:nvSpPr>
          <p:cNvPr id="12" name="Rectangle 11"/>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6" name="Straight Connector 15"/>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7" name="Picture 16"/>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8" name="TextBox 17"/>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19" name="TextBox 18"/>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47062951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6" name="TextBox 15"/>
          <p:cNvSpPr txBox="1"/>
          <p:nvPr/>
        </p:nvSpPr>
        <p:spPr>
          <a:xfrm>
            <a:off x="241465" y="1356153"/>
            <a:ext cx="8902533" cy="3570208"/>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αίτια </a:t>
            </a:r>
            <a:r>
              <a:rPr lang="el-GR" sz="2400" dirty="0">
                <a:solidFill>
                  <a:schemeClr val="tx2">
                    <a:lumMod val="75000"/>
                  </a:schemeClr>
                </a:solidFill>
              </a:rPr>
              <a:t>-</a:t>
            </a:r>
            <a:r>
              <a:rPr lang="el-GR" sz="2400" dirty="0" smtClean="0">
                <a:solidFill>
                  <a:schemeClr val="tx2">
                    <a:lumMod val="75000"/>
                  </a:schemeClr>
                </a:solidFill>
              </a:rPr>
              <a:t> μηχανισμοί - θεωρίες παθογένεσης</a:t>
            </a:r>
            <a:r>
              <a:rPr lang="en-US" sz="2400" dirty="0" smtClean="0">
                <a:solidFill>
                  <a:schemeClr val="tx2">
                    <a:lumMod val="75000"/>
                  </a:schemeClr>
                </a:solidFill>
              </a:rPr>
              <a:t> / </a:t>
            </a:r>
            <a:r>
              <a:rPr lang="el-GR" sz="2400" dirty="0" smtClean="0">
                <a:solidFill>
                  <a:schemeClr val="tx2">
                    <a:lumMod val="75000"/>
                  </a:schemeClr>
                </a:solidFill>
              </a:rPr>
              <a:t>αγγειακή θεωρία</a:t>
            </a:r>
            <a:endParaRPr lang="en-US" sz="2400" dirty="0" smtClean="0">
              <a:solidFill>
                <a:schemeClr val="tx2">
                  <a:lumMod val="75000"/>
                </a:schemeClr>
              </a:solidFill>
            </a:endParaRPr>
          </a:p>
          <a:p>
            <a:endParaRPr lang="en-US" sz="2400" dirty="0">
              <a:solidFill>
                <a:schemeClr val="tx2">
                  <a:lumMod val="75000"/>
                </a:schemeClr>
              </a:solidFill>
            </a:endParaRPr>
          </a:p>
          <a:p>
            <a:pPr marL="342900" indent="-342900">
              <a:buFont typeface="Courier New"/>
              <a:buChar char="o"/>
            </a:pPr>
            <a:r>
              <a:rPr lang="el-GR" sz="2200" dirty="0">
                <a:solidFill>
                  <a:schemeClr val="tx2">
                    <a:lumMod val="75000"/>
                  </a:schemeClr>
                </a:solidFill>
              </a:rPr>
              <a:t>Η </a:t>
            </a:r>
            <a:r>
              <a:rPr lang="el-GR" sz="2200" dirty="0" smtClean="0">
                <a:solidFill>
                  <a:schemeClr val="tx2">
                    <a:lumMod val="75000"/>
                  </a:schemeClr>
                </a:solidFill>
              </a:rPr>
              <a:t>αγγειακή βλάβη προηγείται της εμφάνισης αρτηριακής υπέρτασης</a:t>
            </a:r>
          </a:p>
          <a:p>
            <a:pPr marL="342900" indent="-342900">
              <a:buFont typeface="Courier New"/>
              <a:buChar char="o"/>
            </a:pPr>
            <a:endParaRPr lang="el-GR" sz="2200" dirty="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Αγγειακή βλάβη-1η / μικροκυκλοφορία / ερήμωση  ή (</a:t>
            </a:r>
            <a:r>
              <a:rPr lang="en-US" sz="2200" dirty="0" smtClean="0">
                <a:solidFill>
                  <a:schemeClr val="tx2">
                    <a:lumMod val="75000"/>
                  </a:schemeClr>
                </a:solidFill>
              </a:rPr>
              <a:t>rarefaction) </a:t>
            </a:r>
            <a:r>
              <a:rPr lang="el-GR" sz="2200" dirty="0" smtClean="0">
                <a:solidFill>
                  <a:schemeClr val="tx2">
                    <a:lumMod val="75000"/>
                  </a:schemeClr>
                </a:solidFill>
              </a:rPr>
              <a:t>αραίωση τριχοειδών &amp; αύξηση περιφερικών αντιστάσεων </a:t>
            </a:r>
          </a:p>
          <a:p>
            <a:pPr marL="342900" indent="-342900">
              <a:buFont typeface="Courier New"/>
              <a:buChar char="o"/>
            </a:pPr>
            <a:endParaRPr lang="el-GR" sz="2200" dirty="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Αγγειακή βλάβη-2η / μακροκυκλοφορία / σκλήρυνση αρτηριών </a:t>
            </a:r>
            <a:endParaRPr lang="el-GR" sz="2200" dirty="0">
              <a:solidFill>
                <a:schemeClr val="tx2">
                  <a:lumMod val="75000"/>
                </a:schemeClr>
              </a:solidFill>
            </a:endParaRPr>
          </a:p>
          <a:p>
            <a:endParaRPr lang="el-GR" sz="2200" dirty="0" smtClean="0">
              <a:solidFill>
                <a:schemeClr val="tx2">
                  <a:lumMod val="75000"/>
                </a:schemeClr>
              </a:solidFill>
            </a:endParaRPr>
          </a:p>
        </p:txBody>
      </p:sp>
      <p:sp>
        <p:nvSpPr>
          <p:cNvPr id="20" name="Rectangle 19"/>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21" name="Straight Connector 2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22" name="Picture 21"/>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23" name="TextBox 22"/>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4" name="TextBox 23"/>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26003005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checkerboard(across)">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checkerboard(across)">
                                      <p:cBhvr>
                                        <p:cTn id="12" dur="500"/>
                                        <p:tgtEl>
                                          <p:spTgt spid="1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6">
                                            <p:txEl>
                                              <p:pRg st="6" end="6"/>
                                            </p:txEl>
                                          </p:spTgt>
                                        </p:tgtEl>
                                        <p:attrNameLst>
                                          <p:attrName>style.visibility</p:attrName>
                                        </p:attrNameLst>
                                      </p:cBhvr>
                                      <p:to>
                                        <p:strVal val="visible"/>
                                      </p:to>
                                    </p:set>
                                    <p:animEffect transition="in" filter="checkerboard(across)">
                                      <p:cBhvr>
                                        <p:cTn id="1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02533" cy="1200328"/>
          </a:xfrm>
          <a:prstGeom prst="rect">
            <a:avLst/>
          </a:prstGeom>
          <a:noFill/>
        </p:spPr>
        <p:txBody>
          <a:bodyPr wrap="square" rtlCol="0">
            <a:spAutoFit/>
          </a:bodyPr>
          <a:lstStyle/>
          <a:p>
            <a:r>
              <a:rPr lang="el-GR" sz="2400" dirty="0" smtClean="0">
                <a:solidFill>
                  <a:schemeClr val="tx2">
                    <a:lumMod val="75000"/>
                  </a:schemeClr>
                </a:solidFill>
              </a:rPr>
              <a:t>Αρτηριακή υπέρταση / αίτια - μηχανισμοί - θεωρίες παθογένεσης</a:t>
            </a:r>
            <a:r>
              <a:rPr lang="en-US" sz="2400" dirty="0" smtClean="0">
                <a:solidFill>
                  <a:schemeClr val="tx2">
                    <a:lumMod val="75000"/>
                  </a:schemeClr>
                </a:solidFill>
              </a:rPr>
              <a:t> / </a:t>
            </a:r>
            <a:r>
              <a:rPr lang="el-GR" sz="2400" dirty="0" smtClean="0">
                <a:solidFill>
                  <a:schemeClr val="tx2">
                    <a:lumMod val="75000"/>
                  </a:schemeClr>
                </a:solidFill>
              </a:rPr>
              <a:t>αγγειακή θεωρία </a:t>
            </a:r>
            <a:r>
              <a:rPr lang="el-GR" sz="2400" dirty="0">
                <a:solidFill>
                  <a:schemeClr val="tx2">
                    <a:lumMod val="75000"/>
                  </a:schemeClr>
                </a:solidFill>
              </a:rPr>
              <a:t>/ μακροκυκλοφορία / σκλήρυνση αρτηριών </a:t>
            </a:r>
            <a:endParaRPr lang="en-US" sz="2400" dirty="0" smtClean="0">
              <a:solidFill>
                <a:schemeClr val="tx2">
                  <a:lumMod val="75000"/>
                </a:schemeClr>
              </a:solidFill>
            </a:endParaRPr>
          </a:p>
          <a:p>
            <a:endParaRPr lang="en-US" sz="2400" dirty="0">
              <a:solidFill>
                <a:schemeClr val="tx2">
                  <a:lumMod val="75000"/>
                </a:schemeClr>
              </a:solidFill>
            </a:endParaRPr>
          </a:p>
        </p:txBody>
      </p:sp>
      <p:pic>
        <p:nvPicPr>
          <p:cNvPr id="2" name="Picture 1"/>
          <p:cNvPicPr>
            <a:picLocks noChangeAspect="1"/>
          </p:cNvPicPr>
          <p:nvPr/>
        </p:nvPicPr>
        <p:blipFill>
          <a:blip r:embed="rId2"/>
          <a:stretch>
            <a:fillRect/>
          </a:stretch>
        </p:blipFill>
        <p:spPr>
          <a:xfrm>
            <a:off x="874596" y="3629448"/>
            <a:ext cx="7353300" cy="666664"/>
          </a:xfrm>
          <a:prstGeom prst="rect">
            <a:avLst/>
          </a:prstGeom>
        </p:spPr>
      </p:pic>
      <p:sp>
        <p:nvSpPr>
          <p:cNvPr id="15" name="TextBox 14"/>
          <p:cNvSpPr txBox="1"/>
          <p:nvPr/>
        </p:nvSpPr>
        <p:spPr>
          <a:xfrm>
            <a:off x="5689600" y="1147809"/>
            <a:ext cx="3454400" cy="307777"/>
          </a:xfrm>
          <a:prstGeom prst="rect">
            <a:avLst/>
          </a:prstGeom>
          <a:noFill/>
        </p:spPr>
        <p:txBody>
          <a:bodyPr wrap="square" rtlCol="0">
            <a:spAutoFit/>
          </a:bodyPr>
          <a:lstStyle/>
          <a:p>
            <a:r>
              <a:rPr lang="en-US" sz="1400" i="1" dirty="0" smtClean="0"/>
              <a:t>Protogerou A et al. J Clin Hypertension 2015</a:t>
            </a:r>
            <a:endParaRPr lang="en-US" sz="1400" i="1" dirty="0"/>
          </a:p>
        </p:txBody>
      </p:sp>
      <p:sp>
        <p:nvSpPr>
          <p:cNvPr id="17" name="Rectangle 16"/>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8" name="Straight Connector 17"/>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9" name="Picture 18"/>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20" name="TextBox 19"/>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1" name="TextBox 20"/>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70970713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02533" cy="5232201"/>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αίτια </a:t>
            </a:r>
            <a:r>
              <a:rPr lang="el-GR" sz="2400" dirty="0">
                <a:solidFill>
                  <a:schemeClr val="tx2">
                    <a:lumMod val="75000"/>
                  </a:schemeClr>
                </a:solidFill>
              </a:rPr>
              <a:t>-</a:t>
            </a:r>
            <a:r>
              <a:rPr lang="el-GR" sz="2400" dirty="0" smtClean="0">
                <a:solidFill>
                  <a:schemeClr val="tx2">
                    <a:lumMod val="75000"/>
                  </a:schemeClr>
                </a:solidFill>
              </a:rPr>
              <a:t> μηχανισμοί - θεωρίες παθογένεσης</a:t>
            </a:r>
            <a:r>
              <a:rPr lang="en-US" sz="2400" dirty="0" smtClean="0">
                <a:solidFill>
                  <a:schemeClr val="tx2">
                    <a:lumMod val="75000"/>
                  </a:schemeClr>
                </a:solidFill>
              </a:rPr>
              <a:t> / </a:t>
            </a:r>
            <a:endParaRPr lang="el-GR" sz="2400" dirty="0">
              <a:solidFill>
                <a:schemeClr val="tx2">
                  <a:lumMod val="75000"/>
                </a:schemeClr>
              </a:solidFill>
            </a:endParaRPr>
          </a:p>
          <a:p>
            <a:r>
              <a:rPr lang="el-GR" sz="2400" dirty="0" smtClean="0">
                <a:solidFill>
                  <a:schemeClr val="tx2">
                    <a:lumMod val="75000"/>
                  </a:schemeClr>
                </a:solidFill>
              </a:rPr>
              <a:t>ο ρόλος της παχυσαρκίας</a:t>
            </a:r>
            <a:r>
              <a:rPr lang="en-US" sz="2400" dirty="0" smtClean="0">
                <a:solidFill>
                  <a:schemeClr val="tx2">
                    <a:lumMod val="75000"/>
                  </a:schemeClr>
                </a:solidFill>
              </a:rPr>
              <a:t> </a:t>
            </a:r>
            <a:endParaRPr lang="el-GR" sz="2400" dirty="0" smtClean="0">
              <a:solidFill>
                <a:schemeClr val="tx2">
                  <a:lumMod val="75000"/>
                </a:schemeClr>
              </a:solidFill>
            </a:endParaRPr>
          </a:p>
          <a:p>
            <a:endParaRPr lang="el-GR" sz="2400" dirty="0">
              <a:solidFill>
                <a:schemeClr val="tx2">
                  <a:lumMod val="75000"/>
                </a:schemeClr>
              </a:solidFill>
            </a:endParaRPr>
          </a:p>
          <a:p>
            <a:r>
              <a:rPr lang="el-GR" sz="2200" dirty="0" smtClean="0">
                <a:solidFill>
                  <a:srgbClr val="632523"/>
                </a:solidFill>
              </a:rPr>
              <a:t>Στην παχυσαρκία «οφείλεται» &gt; 50 % της πιθανότητας εμφάνισης ιδιοπαθούς αρτηριακής υπέρτασης - όλες οι πιο κάτω θεωρίες και μηχανισμοί βρίσκουν εφαρμογή στην εμφάνιση αρτηριακής υπέρτασης στην παχυσαρκία </a:t>
            </a:r>
            <a:endParaRPr lang="en-US" sz="2200" dirty="0">
              <a:solidFill>
                <a:srgbClr val="632523"/>
              </a:solidFill>
            </a:endParaRPr>
          </a:p>
          <a:p>
            <a:endParaRPr lang="el-GR" sz="2000" dirty="0">
              <a:solidFill>
                <a:schemeClr val="tx2">
                  <a:lumMod val="75000"/>
                </a:schemeClr>
              </a:solidFill>
            </a:endParaRPr>
          </a:p>
          <a:p>
            <a:pPr marL="342900" indent="-342900">
              <a:buFont typeface="Courier New"/>
              <a:buChar char="o"/>
            </a:pPr>
            <a:r>
              <a:rPr lang="el-GR" sz="2200" dirty="0">
                <a:solidFill>
                  <a:schemeClr val="tx2">
                    <a:lumMod val="75000"/>
                  </a:schemeClr>
                </a:solidFill>
              </a:rPr>
              <a:t>Νεφρογενής θεωρία</a:t>
            </a:r>
          </a:p>
          <a:p>
            <a:pPr marL="342900" indent="-342900">
              <a:buFont typeface="Courier New"/>
              <a:buChar char="o"/>
            </a:pPr>
            <a:r>
              <a:rPr lang="el-GR" sz="2200" dirty="0">
                <a:solidFill>
                  <a:schemeClr val="tx2">
                    <a:lumMod val="75000"/>
                  </a:schemeClr>
                </a:solidFill>
              </a:rPr>
              <a:t>Νευρογενής θεωρία </a:t>
            </a:r>
            <a:endParaRPr lang="el-GR" sz="2200" dirty="0" smtClean="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Ενδοκρινής </a:t>
            </a:r>
            <a:r>
              <a:rPr lang="el-GR" sz="2200" dirty="0">
                <a:solidFill>
                  <a:schemeClr val="tx2">
                    <a:lumMod val="75000"/>
                  </a:schemeClr>
                </a:solidFill>
              </a:rPr>
              <a:t>θεωρία </a:t>
            </a:r>
          </a:p>
          <a:p>
            <a:pPr marL="342900" indent="-342900">
              <a:buFont typeface="Courier New"/>
              <a:buChar char="o"/>
            </a:pPr>
            <a:r>
              <a:rPr lang="el-GR" sz="2200" dirty="0">
                <a:solidFill>
                  <a:schemeClr val="tx2">
                    <a:lumMod val="75000"/>
                  </a:schemeClr>
                </a:solidFill>
              </a:rPr>
              <a:t>Αγγειακή </a:t>
            </a:r>
            <a:r>
              <a:rPr lang="el-GR" sz="2200" dirty="0" smtClean="0">
                <a:solidFill>
                  <a:schemeClr val="tx2">
                    <a:lumMod val="75000"/>
                  </a:schemeClr>
                </a:solidFill>
              </a:rPr>
              <a:t>θεωρία</a:t>
            </a:r>
            <a:endParaRPr lang="el-GR" sz="2200" dirty="0">
              <a:solidFill>
                <a:schemeClr val="tx2">
                  <a:lumMod val="75000"/>
                </a:schemeClr>
              </a:solidFill>
            </a:endParaRPr>
          </a:p>
          <a:p>
            <a:pPr marL="342900" indent="-342900">
              <a:buFont typeface="Courier New"/>
              <a:buChar char="o"/>
            </a:pPr>
            <a:r>
              <a:rPr lang="el-GR" sz="2200" dirty="0">
                <a:solidFill>
                  <a:schemeClr val="tx2">
                    <a:lumMod val="75000"/>
                  </a:schemeClr>
                </a:solidFill>
              </a:rPr>
              <a:t>Γενετική </a:t>
            </a:r>
            <a:r>
              <a:rPr lang="el-GR" sz="2200" dirty="0" smtClean="0">
                <a:solidFill>
                  <a:schemeClr val="tx2">
                    <a:lumMod val="75000"/>
                  </a:schemeClr>
                </a:solidFill>
              </a:rPr>
              <a:t>θεωρία</a:t>
            </a:r>
            <a:endParaRPr lang="el-GR" sz="2200" dirty="0">
              <a:solidFill>
                <a:schemeClr val="tx2">
                  <a:lumMod val="75000"/>
                </a:schemeClr>
              </a:solidFill>
            </a:endParaRPr>
          </a:p>
          <a:p>
            <a:pPr marL="342900" indent="-342900">
              <a:buFont typeface="Courier New"/>
              <a:buChar char="o"/>
            </a:pPr>
            <a:r>
              <a:rPr lang="el-GR" sz="2200" dirty="0">
                <a:solidFill>
                  <a:schemeClr val="tx2">
                    <a:lumMod val="75000"/>
                  </a:schemeClr>
                </a:solidFill>
              </a:rPr>
              <a:t>Ψυχοκοινωνικό στρες</a:t>
            </a:r>
          </a:p>
          <a:p>
            <a:endParaRPr lang="el-GR" sz="2200" dirty="0" smtClean="0">
              <a:solidFill>
                <a:schemeClr val="tx2">
                  <a:lumMod val="75000"/>
                </a:schemeClr>
              </a:solidFill>
            </a:endParaRPr>
          </a:p>
        </p:txBody>
      </p:sp>
      <p:sp>
        <p:nvSpPr>
          <p:cNvPr id="10" name="Rectangle 9"/>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6" name="Straight Connector 15"/>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7" name="Picture 16"/>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8" name="TextBox 17"/>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19" name="TextBox 18"/>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350831181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41465" y="1356153"/>
            <a:ext cx="8819109" cy="1200328"/>
          </a:xfrm>
          <a:prstGeom prst="rect">
            <a:avLst/>
          </a:prstGeom>
          <a:noFill/>
        </p:spPr>
        <p:txBody>
          <a:bodyPr wrap="square" rtlCol="0">
            <a:spAutoFit/>
          </a:bodyPr>
          <a:lstStyle/>
          <a:p>
            <a:r>
              <a:rPr lang="el-GR" sz="2400" dirty="0" smtClean="0">
                <a:solidFill>
                  <a:schemeClr val="tx2">
                    <a:lumMod val="75000"/>
                  </a:schemeClr>
                </a:solidFill>
              </a:rPr>
              <a:t>Αρτηριακή υπέρταση </a:t>
            </a:r>
            <a:r>
              <a:rPr lang="el-GR" sz="2400" dirty="0">
                <a:solidFill>
                  <a:schemeClr val="tx2">
                    <a:lumMod val="75000"/>
                  </a:schemeClr>
                </a:solidFill>
              </a:rPr>
              <a:t>/ </a:t>
            </a:r>
            <a:r>
              <a:rPr lang="el-GR" sz="2400" dirty="0" smtClean="0">
                <a:solidFill>
                  <a:schemeClr val="tx2">
                    <a:lumMod val="75000"/>
                  </a:schemeClr>
                </a:solidFill>
              </a:rPr>
              <a:t>αίτια </a:t>
            </a:r>
            <a:r>
              <a:rPr lang="el-GR" sz="2400" dirty="0">
                <a:solidFill>
                  <a:schemeClr val="tx2">
                    <a:lumMod val="75000"/>
                  </a:schemeClr>
                </a:solidFill>
              </a:rPr>
              <a:t>-</a:t>
            </a:r>
            <a:r>
              <a:rPr lang="el-GR" sz="2400" dirty="0" smtClean="0">
                <a:solidFill>
                  <a:schemeClr val="tx2">
                    <a:lumMod val="75000"/>
                  </a:schemeClr>
                </a:solidFill>
              </a:rPr>
              <a:t> μηχανισμοί - θεωρίες παθογένεσης</a:t>
            </a:r>
            <a:r>
              <a:rPr lang="en-US" sz="2400" dirty="0" smtClean="0">
                <a:solidFill>
                  <a:schemeClr val="tx2">
                    <a:lumMod val="75000"/>
                  </a:schemeClr>
                </a:solidFill>
              </a:rPr>
              <a:t> / </a:t>
            </a:r>
            <a:endParaRPr lang="el-GR" sz="2400" dirty="0" smtClean="0">
              <a:solidFill>
                <a:schemeClr val="tx2">
                  <a:lumMod val="75000"/>
                </a:schemeClr>
              </a:solidFill>
            </a:endParaRPr>
          </a:p>
          <a:p>
            <a:r>
              <a:rPr lang="el-GR" sz="2400" dirty="0" smtClean="0">
                <a:solidFill>
                  <a:schemeClr val="tx2">
                    <a:lumMod val="75000"/>
                  </a:schemeClr>
                </a:solidFill>
              </a:rPr>
              <a:t>ο ρόλος της παχυσαρκίας / αύξηση κυκλοφορούντος όγκου υγρών</a:t>
            </a:r>
          </a:p>
          <a:p>
            <a:r>
              <a:rPr lang="el-GR" sz="2400" dirty="0" smtClean="0">
                <a:solidFill>
                  <a:srgbClr val="953735"/>
                </a:solidFill>
              </a:rPr>
              <a:t>                                                                    </a:t>
            </a:r>
            <a:r>
              <a:rPr lang="en-US" sz="2400" dirty="0" smtClean="0">
                <a:solidFill>
                  <a:srgbClr val="953735"/>
                </a:solidFill>
              </a:rPr>
              <a:t>“Volume loading hypertension”</a:t>
            </a:r>
            <a:r>
              <a:rPr lang="el-GR" sz="2400" dirty="0" smtClean="0">
                <a:solidFill>
                  <a:schemeClr val="accent2">
                    <a:lumMod val="75000"/>
                  </a:schemeClr>
                </a:solidFill>
              </a:rPr>
              <a:t> </a:t>
            </a:r>
            <a:endParaRPr lang="en-US" sz="2400" dirty="0" smtClean="0">
              <a:solidFill>
                <a:schemeClr val="accent2">
                  <a:lumMod val="75000"/>
                </a:schemeClr>
              </a:solidFill>
            </a:endParaRPr>
          </a:p>
        </p:txBody>
      </p:sp>
      <p:sp>
        <p:nvSpPr>
          <p:cNvPr id="16" name="TextBox 15"/>
          <p:cNvSpPr txBox="1"/>
          <p:nvPr/>
        </p:nvSpPr>
        <p:spPr>
          <a:xfrm>
            <a:off x="4379839" y="1147809"/>
            <a:ext cx="4764161" cy="307777"/>
          </a:xfrm>
          <a:prstGeom prst="rect">
            <a:avLst/>
          </a:prstGeom>
          <a:noFill/>
        </p:spPr>
        <p:txBody>
          <a:bodyPr wrap="none" rtlCol="0">
            <a:spAutoFit/>
          </a:bodyPr>
          <a:lstStyle/>
          <a:p>
            <a:r>
              <a:rPr lang="en-US" sz="1400" i="1" dirty="0" smtClean="0"/>
              <a:t>Guyton and Hall. Textbook of medical physiology 11</a:t>
            </a:r>
            <a:r>
              <a:rPr lang="en-US" sz="1400" i="1" baseline="30000" dirty="0" smtClean="0"/>
              <a:t>th</a:t>
            </a:r>
            <a:r>
              <a:rPr lang="en-US" sz="1400" i="1" dirty="0" smtClean="0"/>
              <a:t> ed. 2006</a:t>
            </a:r>
            <a:endParaRPr lang="en-US" sz="1400" i="1"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pic>
        <p:nvPicPr>
          <p:cNvPr id="2" name="Picture 1"/>
          <p:cNvPicPr>
            <a:picLocks noChangeAspect="1"/>
          </p:cNvPicPr>
          <p:nvPr/>
        </p:nvPicPr>
        <p:blipFill>
          <a:blip r:embed="rId2"/>
          <a:stretch>
            <a:fillRect/>
          </a:stretch>
        </p:blipFill>
        <p:spPr>
          <a:xfrm>
            <a:off x="612008" y="2257630"/>
            <a:ext cx="4400280" cy="4566502"/>
          </a:xfrm>
          <a:prstGeom prst="rect">
            <a:avLst/>
          </a:prstGeom>
        </p:spPr>
      </p:pic>
      <p:sp>
        <p:nvSpPr>
          <p:cNvPr id="15" name="TextBox 14"/>
          <p:cNvSpPr txBox="1"/>
          <p:nvPr/>
        </p:nvSpPr>
        <p:spPr>
          <a:xfrm>
            <a:off x="5012288" y="2823402"/>
            <a:ext cx="3217312" cy="646331"/>
          </a:xfrm>
          <a:prstGeom prst="rect">
            <a:avLst/>
          </a:prstGeom>
          <a:noFill/>
        </p:spPr>
        <p:txBody>
          <a:bodyPr wrap="square" rtlCol="0">
            <a:spAutoFit/>
          </a:bodyPr>
          <a:lstStyle/>
          <a:p>
            <a:pPr algn="ctr"/>
            <a:r>
              <a:rPr lang="el-GR" dirty="0"/>
              <a:t>Α</a:t>
            </a:r>
            <a:r>
              <a:rPr lang="el-GR" dirty="0" smtClean="0"/>
              <a:t>ύξηση </a:t>
            </a:r>
            <a:r>
              <a:rPr lang="el-GR" dirty="0"/>
              <a:t>κ</a:t>
            </a:r>
            <a:r>
              <a:rPr lang="el-GR" dirty="0" smtClean="0"/>
              <a:t>αρδιακή παροχής - υπερδυναμική κυκλοφορία</a:t>
            </a:r>
            <a:endParaRPr lang="en-US" dirty="0"/>
          </a:p>
        </p:txBody>
      </p:sp>
      <p:cxnSp>
        <p:nvCxnSpPr>
          <p:cNvPr id="17" name="Straight Arrow Connector 16"/>
          <p:cNvCxnSpPr/>
          <p:nvPr/>
        </p:nvCxnSpPr>
        <p:spPr>
          <a:xfrm>
            <a:off x="6620926" y="3589867"/>
            <a:ext cx="0" cy="948266"/>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012288" y="4538133"/>
            <a:ext cx="3217312" cy="646331"/>
          </a:xfrm>
          <a:prstGeom prst="rect">
            <a:avLst/>
          </a:prstGeom>
          <a:noFill/>
        </p:spPr>
        <p:txBody>
          <a:bodyPr wrap="square" rtlCol="0">
            <a:spAutoFit/>
          </a:bodyPr>
          <a:lstStyle/>
          <a:p>
            <a:pPr algn="ctr"/>
            <a:r>
              <a:rPr lang="el-GR" dirty="0" smtClean="0"/>
              <a:t>Αύξηση περιφερικών αντιστάσεων</a:t>
            </a:r>
            <a:endParaRPr lang="en-US" dirty="0"/>
          </a:p>
        </p:txBody>
      </p:sp>
      <p:sp>
        <p:nvSpPr>
          <p:cNvPr id="20" name="Rectangle 19"/>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21" name="Straight Connector 2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22" name="Picture 21"/>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23" name="TextBox 22"/>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4" name="TextBox 23"/>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335652586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3544385" y="2556481"/>
            <a:ext cx="2653215" cy="2168421"/>
          </a:xfrm>
          <a:prstGeom prst="rect">
            <a:avLst/>
          </a:prstGeom>
        </p:spPr>
      </p:pic>
      <p:sp>
        <p:nvSpPr>
          <p:cNvPr id="14" name="TextBox 13"/>
          <p:cNvSpPr txBox="1"/>
          <p:nvPr/>
        </p:nvSpPr>
        <p:spPr>
          <a:xfrm>
            <a:off x="241465" y="1356153"/>
            <a:ext cx="8928415" cy="1200328"/>
          </a:xfrm>
          <a:prstGeom prst="rect">
            <a:avLst/>
          </a:prstGeom>
          <a:noFill/>
        </p:spPr>
        <p:txBody>
          <a:bodyPr wrap="square" rtlCol="0">
            <a:spAutoFit/>
          </a:bodyPr>
          <a:lstStyle/>
          <a:p>
            <a:r>
              <a:rPr lang="el-GR" sz="2400" dirty="0" smtClean="0">
                <a:solidFill>
                  <a:schemeClr val="tx2">
                    <a:lumMod val="75000"/>
                  </a:schemeClr>
                </a:solidFill>
              </a:rPr>
              <a:t>Αρτηριακή υπέρταση / αίτια - μηχανισμοί - θεωρίες παθογένεσης</a:t>
            </a:r>
            <a:r>
              <a:rPr lang="en-US" sz="2400" dirty="0" smtClean="0">
                <a:solidFill>
                  <a:schemeClr val="tx2">
                    <a:lumMod val="75000"/>
                  </a:schemeClr>
                </a:solidFill>
              </a:rPr>
              <a:t> / </a:t>
            </a:r>
            <a:endParaRPr lang="el-GR" sz="2400" dirty="0" smtClean="0">
              <a:solidFill>
                <a:schemeClr val="tx2">
                  <a:lumMod val="75000"/>
                </a:schemeClr>
              </a:solidFill>
            </a:endParaRPr>
          </a:p>
          <a:p>
            <a:r>
              <a:rPr lang="el-GR" sz="2400" dirty="0" smtClean="0">
                <a:solidFill>
                  <a:schemeClr val="tx2">
                    <a:lumMod val="75000"/>
                  </a:schemeClr>
                </a:solidFill>
              </a:rPr>
              <a:t>ο ρόλος της παχυσαρκίας / ενεργοποίηση ενδοκρινικών μηχανισμών &amp; του συμπαθητικού νευρικού συστήματος</a:t>
            </a:r>
            <a:endParaRPr lang="en-US" sz="2400" dirty="0" smtClean="0">
              <a:solidFill>
                <a:schemeClr val="accent2">
                  <a:lumMod val="75000"/>
                </a:schemeClr>
              </a:solidFill>
            </a:endParaRPr>
          </a:p>
        </p:txBody>
      </p:sp>
      <p:sp>
        <p:nvSpPr>
          <p:cNvPr id="16" name="TextBox 15"/>
          <p:cNvSpPr txBox="1"/>
          <p:nvPr/>
        </p:nvSpPr>
        <p:spPr>
          <a:xfrm>
            <a:off x="4379839" y="1147809"/>
            <a:ext cx="4764161" cy="307777"/>
          </a:xfrm>
          <a:prstGeom prst="rect">
            <a:avLst/>
          </a:prstGeom>
          <a:noFill/>
        </p:spPr>
        <p:txBody>
          <a:bodyPr wrap="none" rtlCol="0">
            <a:spAutoFit/>
          </a:bodyPr>
          <a:lstStyle/>
          <a:p>
            <a:r>
              <a:rPr lang="en-US" sz="1400" i="1" dirty="0" smtClean="0"/>
              <a:t>Guyton and Hall. Textbook of medical physiology 11</a:t>
            </a:r>
            <a:r>
              <a:rPr lang="en-US" sz="1400" i="1" baseline="30000" dirty="0" smtClean="0"/>
              <a:t>th</a:t>
            </a:r>
            <a:r>
              <a:rPr lang="en-US" sz="1400" i="1" dirty="0" smtClean="0"/>
              <a:t> ed. 2006</a:t>
            </a:r>
            <a:endParaRPr lang="en-US" sz="1400" i="1"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pic>
        <p:nvPicPr>
          <p:cNvPr id="2" name="Picture 1"/>
          <p:cNvPicPr>
            <a:picLocks noChangeAspect="1"/>
          </p:cNvPicPr>
          <p:nvPr/>
        </p:nvPicPr>
        <p:blipFill>
          <a:blip r:embed="rId3"/>
          <a:stretch>
            <a:fillRect/>
          </a:stretch>
        </p:blipFill>
        <p:spPr>
          <a:xfrm>
            <a:off x="241466" y="2885794"/>
            <a:ext cx="2265252" cy="1483006"/>
          </a:xfrm>
          <a:prstGeom prst="rect">
            <a:avLst/>
          </a:prstGeom>
        </p:spPr>
      </p:pic>
      <p:cxnSp>
        <p:nvCxnSpPr>
          <p:cNvPr id="18" name="Straight Arrow Connector 17"/>
          <p:cNvCxnSpPr/>
          <p:nvPr/>
        </p:nvCxnSpPr>
        <p:spPr>
          <a:xfrm>
            <a:off x="2827867" y="3589867"/>
            <a:ext cx="1337733" cy="0"/>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998393" y="3260098"/>
            <a:ext cx="904552" cy="369332"/>
          </a:xfrm>
          <a:prstGeom prst="rect">
            <a:avLst/>
          </a:prstGeom>
          <a:noFill/>
        </p:spPr>
        <p:txBody>
          <a:bodyPr wrap="none" rtlCol="0">
            <a:spAutoFit/>
          </a:bodyPr>
          <a:lstStyle/>
          <a:p>
            <a:pPr algn="ctr"/>
            <a:r>
              <a:rPr lang="el-GR" dirty="0" smtClean="0">
                <a:solidFill>
                  <a:schemeClr val="tx2">
                    <a:lumMod val="75000"/>
                  </a:schemeClr>
                </a:solidFill>
              </a:rPr>
              <a:t>λεπτίνη</a:t>
            </a:r>
            <a:endParaRPr lang="en-US" dirty="0">
              <a:solidFill>
                <a:schemeClr val="tx2">
                  <a:lumMod val="75000"/>
                </a:schemeClr>
              </a:solidFill>
            </a:endParaRPr>
          </a:p>
        </p:txBody>
      </p:sp>
      <p:pic>
        <p:nvPicPr>
          <p:cNvPr id="21" name="Picture 20"/>
          <p:cNvPicPr>
            <a:picLocks noChangeAspect="1"/>
          </p:cNvPicPr>
          <p:nvPr/>
        </p:nvPicPr>
        <p:blipFill>
          <a:blip r:embed="rId4"/>
          <a:stretch>
            <a:fillRect/>
          </a:stretch>
        </p:blipFill>
        <p:spPr>
          <a:xfrm>
            <a:off x="6410508" y="4368800"/>
            <a:ext cx="2650067" cy="1987551"/>
          </a:xfrm>
          <a:prstGeom prst="rect">
            <a:avLst/>
          </a:prstGeom>
        </p:spPr>
      </p:pic>
      <p:cxnSp>
        <p:nvCxnSpPr>
          <p:cNvPr id="22" name="Straight Arrow Connector 21"/>
          <p:cNvCxnSpPr/>
          <p:nvPr/>
        </p:nvCxnSpPr>
        <p:spPr>
          <a:xfrm>
            <a:off x="6197600" y="3569737"/>
            <a:ext cx="1282419" cy="1950530"/>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197600" y="2598362"/>
            <a:ext cx="1584313" cy="461665"/>
          </a:xfrm>
          <a:prstGeom prst="rect">
            <a:avLst/>
          </a:prstGeom>
          <a:noFill/>
        </p:spPr>
        <p:txBody>
          <a:bodyPr wrap="none" rtlCol="0">
            <a:spAutoFit/>
          </a:bodyPr>
          <a:lstStyle/>
          <a:p>
            <a:pPr algn="ctr"/>
            <a:r>
              <a:rPr lang="el-GR" sz="1200" dirty="0" smtClean="0">
                <a:solidFill>
                  <a:srgbClr val="17375E"/>
                </a:solidFill>
              </a:rPr>
              <a:t>Αγγειοκινητικό κέντρο</a:t>
            </a:r>
          </a:p>
          <a:p>
            <a:pPr algn="ctr"/>
            <a:r>
              <a:rPr lang="el-GR" sz="1200" dirty="0" smtClean="0">
                <a:solidFill>
                  <a:srgbClr val="17375E"/>
                </a:solidFill>
              </a:rPr>
              <a:t>προμήκη</a:t>
            </a:r>
            <a:endParaRPr lang="en-US" sz="1200" dirty="0">
              <a:solidFill>
                <a:srgbClr val="17375E"/>
              </a:solidFill>
            </a:endParaRPr>
          </a:p>
        </p:txBody>
      </p:sp>
      <p:sp>
        <p:nvSpPr>
          <p:cNvPr id="26" name="TextBox 25"/>
          <p:cNvSpPr txBox="1"/>
          <p:nvPr/>
        </p:nvSpPr>
        <p:spPr>
          <a:xfrm>
            <a:off x="6676019" y="6354918"/>
            <a:ext cx="1992853" cy="276999"/>
          </a:xfrm>
          <a:prstGeom prst="rect">
            <a:avLst/>
          </a:prstGeom>
          <a:noFill/>
        </p:spPr>
        <p:txBody>
          <a:bodyPr wrap="none" rtlCol="0">
            <a:spAutoFit/>
          </a:bodyPr>
          <a:lstStyle/>
          <a:p>
            <a:pPr algn="ctr"/>
            <a:r>
              <a:rPr lang="el-GR" sz="1200" dirty="0" smtClean="0">
                <a:solidFill>
                  <a:srgbClr val="17375E"/>
                </a:solidFill>
              </a:rPr>
              <a:t>Παρασπειραματική συσκεύη</a:t>
            </a:r>
            <a:endParaRPr lang="en-US" sz="1200" dirty="0">
              <a:solidFill>
                <a:srgbClr val="17375E"/>
              </a:solidFill>
            </a:endParaRPr>
          </a:p>
        </p:txBody>
      </p:sp>
      <p:cxnSp>
        <p:nvCxnSpPr>
          <p:cNvPr id="27" name="Straight Arrow Connector 26"/>
          <p:cNvCxnSpPr/>
          <p:nvPr/>
        </p:nvCxnSpPr>
        <p:spPr>
          <a:xfrm flipH="1">
            <a:off x="5443238" y="5655734"/>
            <a:ext cx="870825" cy="0"/>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41466" y="2598362"/>
            <a:ext cx="1006631" cy="276999"/>
          </a:xfrm>
          <a:prstGeom prst="rect">
            <a:avLst/>
          </a:prstGeom>
          <a:noFill/>
        </p:spPr>
        <p:txBody>
          <a:bodyPr wrap="none" rtlCol="0">
            <a:spAutoFit/>
          </a:bodyPr>
          <a:lstStyle/>
          <a:p>
            <a:pPr algn="ctr"/>
            <a:r>
              <a:rPr lang="el-GR" sz="1200" dirty="0" smtClean="0">
                <a:solidFill>
                  <a:srgbClr val="17375E"/>
                </a:solidFill>
              </a:rPr>
              <a:t>Λιποκύτταρα</a:t>
            </a:r>
            <a:endParaRPr lang="en-US" sz="1200" dirty="0">
              <a:solidFill>
                <a:srgbClr val="17375E"/>
              </a:solidFill>
            </a:endParaRPr>
          </a:p>
        </p:txBody>
      </p:sp>
      <p:sp>
        <p:nvSpPr>
          <p:cNvPr id="30" name="Rectangle 29"/>
          <p:cNvSpPr/>
          <p:nvPr/>
        </p:nvSpPr>
        <p:spPr>
          <a:xfrm>
            <a:off x="3510519" y="4165604"/>
            <a:ext cx="1006861" cy="6972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rot="3416360">
            <a:off x="6028309" y="3888436"/>
            <a:ext cx="1457025" cy="646331"/>
          </a:xfrm>
          <a:prstGeom prst="rect">
            <a:avLst/>
          </a:prstGeom>
          <a:noFill/>
        </p:spPr>
        <p:txBody>
          <a:bodyPr wrap="none" rtlCol="0">
            <a:spAutoFit/>
          </a:bodyPr>
          <a:lstStyle/>
          <a:p>
            <a:pPr algn="ctr"/>
            <a:r>
              <a:rPr lang="el-GR" sz="1200" dirty="0" smtClean="0">
                <a:solidFill>
                  <a:schemeClr val="tx2">
                    <a:lumMod val="75000"/>
                  </a:schemeClr>
                </a:solidFill>
              </a:rPr>
              <a:t>διέγερση </a:t>
            </a:r>
          </a:p>
          <a:p>
            <a:pPr algn="ctr"/>
            <a:r>
              <a:rPr lang="el-GR" sz="1200" dirty="0" smtClean="0">
                <a:solidFill>
                  <a:schemeClr val="tx2">
                    <a:lumMod val="75000"/>
                  </a:schemeClr>
                </a:solidFill>
              </a:rPr>
              <a:t>παρασπειραματικής </a:t>
            </a:r>
          </a:p>
          <a:p>
            <a:pPr algn="ctr"/>
            <a:r>
              <a:rPr lang="el-GR" sz="1200" dirty="0" smtClean="0">
                <a:solidFill>
                  <a:schemeClr val="tx2">
                    <a:lumMod val="75000"/>
                  </a:schemeClr>
                </a:solidFill>
              </a:rPr>
              <a:t>συσκευής</a:t>
            </a:r>
            <a:endParaRPr lang="en-US" sz="1200" dirty="0">
              <a:solidFill>
                <a:schemeClr val="tx2">
                  <a:lumMod val="75000"/>
                </a:schemeClr>
              </a:solidFill>
            </a:endParaRPr>
          </a:p>
        </p:txBody>
      </p:sp>
      <p:sp>
        <p:nvSpPr>
          <p:cNvPr id="34" name="TextBox 33"/>
          <p:cNvSpPr txBox="1"/>
          <p:nvPr/>
        </p:nvSpPr>
        <p:spPr>
          <a:xfrm>
            <a:off x="5494037" y="5249339"/>
            <a:ext cx="801759" cy="369332"/>
          </a:xfrm>
          <a:prstGeom prst="rect">
            <a:avLst/>
          </a:prstGeom>
          <a:noFill/>
        </p:spPr>
        <p:txBody>
          <a:bodyPr wrap="none" rtlCol="0">
            <a:spAutoFit/>
          </a:bodyPr>
          <a:lstStyle/>
          <a:p>
            <a:r>
              <a:rPr lang="el-GR" dirty="0" smtClean="0">
                <a:solidFill>
                  <a:schemeClr val="tx2">
                    <a:lumMod val="75000"/>
                  </a:schemeClr>
                </a:solidFill>
              </a:rPr>
              <a:t>ρενίνη</a:t>
            </a:r>
            <a:endParaRPr lang="en-US" dirty="0">
              <a:solidFill>
                <a:schemeClr val="tx2">
                  <a:lumMod val="75000"/>
                </a:schemeClr>
              </a:solidFill>
            </a:endParaRPr>
          </a:p>
        </p:txBody>
      </p:sp>
      <p:cxnSp>
        <p:nvCxnSpPr>
          <p:cNvPr id="35" name="Straight Arrow Connector 34"/>
          <p:cNvCxnSpPr/>
          <p:nvPr/>
        </p:nvCxnSpPr>
        <p:spPr>
          <a:xfrm flipH="1">
            <a:off x="2266189" y="5655734"/>
            <a:ext cx="2456142" cy="0"/>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p:nvPicPr>
        <p:blipFill>
          <a:blip r:embed="rId5"/>
          <a:stretch>
            <a:fillRect/>
          </a:stretch>
        </p:blipFill>
        <p:spPr>
          <a:xfrm>
            <a:off x="646345" y="4742524"/>
            <a:ext cx="1619844" cy="2119980"/>
          </a:xfrm>
          <a:prstGeom prst="rect">
            <a:avLst/>
          </a:prstGeom>
        </p:spPr>
      </p:pic>
      <p:sp>
        <p:nvSpPr>
          <p:cNvPr id="37" name="TextBox 36"/>
          <p:cNvSpPr txBox="1"/>
          <p:nvPr/>
        </p:nvSpPr>
        <p:spPr>
          <a:xfrm>
            <a:off x="3521768" y="5266273"/>
            <a:ext cx="1614407" cy="369332"/>
          </a:xfrm>
          <a:prstGeom prst="rect">
            <a:avLst/>
          </a:prstGeom>
          <a:noFill/>
        </p:spPr>
        <p:txBody>
          <a:bodyPr wrap="none" rtlCol="0">
            <a:spAutoFit/>
          </a:bodyPr>
          <a:lstStyle/>
          <a:p>
            <a:r>
              <a:rPr lang="el-GR" dirty="0">
                <a:solidFill>
                  <a:schemeClr val="tx2">
                    <a:lumMod val="75000"/>
                  </a:schemeClr>
                </a:solidFill>
              </a:rPr>
              <a:t>α</a:t>
            </a:r>
            <a:r>
              <a:rPr lang="el-GR" dirty="0" smtClean="0">
                <a:solidFill>
                  <a:schemeClr val="tx2">
                    <a:lumMod val="75000"/>
                  </a:schemeClr>
                </a:solidFill>
              </a:rPr>
              <a:t>γγειοτασίνη ΙΙ</a:t>
            </a:r>
            <a:endParaRPr lang="en-US" dirty="0">
              <a:solidFill>
                <a:schemeClr val="tx2">
                  <a:lumMod val="75000"/>
                </a:schemeClr>
              </a:solidFill>
            </a:endParaRPr>
          </a:p>
        </p:txBody>
      </p:sp>
      <p:sp>
        <p:nvSpPr>
          <p:cNvPr id="38" name="TextBox 37"/>
          <p:cNvSpPr txBox="1"/>
          <p:nvPr/>
        </p:nvSpPr>
        <p:spPr>
          <a:xfrm>
            <a:off x="347152" y="4465525"/>
            <a:ext cx="2159566" cy="276999"/>
          </a:xfrm>
          <a:prstGeom prst="rect">
            <a:avLst/>
          </a:prstGeom>
          <a:noFill/>
        </p:spPr>
        <p:txBody>
          <a:bodyPr wrap="none" rtlCol="0">
            <a:spAutoFit/>
          </a:bodyPr>
          <a:lstStyle/>
          <a:p>
            <a:pPr algn="ctr"/>
            <a:r>
              <a:rPr lang="el-GR" sz="1200" dirty="0" smtClean="0">
                <a:solidFill>
                  <a:srgbClr val="17375E"/>
                </a:solidFill>
              </a:rPr>
              <a:t>Καμπύλη πίεσης-νατριούρησης</a:t>
            </a:r>
            <a:endParaRPr lang="en-US" sz="1200" dirty="0">
              <a:solidFill>
                <a:srgbClr val="17375E"/>
              </a:solidFill>
            </a:endParaRPr>
          </a:p>
        </p:txBody>
      </p:sp>
      <p:sp>
        <p:nvSpPr>
          <p:cNvPr id="39" name="TextBox 38"/>
          <p:cNvSpPr txBox="1"/>
          <p:nvPr/>
        </p:nvSpPr>
        <p:spPr>
          <a:xfrm>
            <a:off x="6197600" y="3090821"/>
            <a:ext cx="2227493" cy="338554"/>
          </a:xfrm>
          <a:prstGeom prst="rect">
            <a:avLst/>
          </a:prstGeom>
          <a:noFill/>
        </p:spPr>
        <p:txBody>
          <a:bodyPr wrap="none" rtlCol="0">
            <a:spAutoFit/>
          </a:bodyPr>
          <a:lstStyle/>
          <a:p>
            <a:pPr algn="ctr"/>
            <a:r>
              <a:rPr lang="el-GR" sz="1600" dirty="0" smtClean="0">
                <a:solidFill>
                  <a:schemeClr val="tx2">
                    <a:lumMod val="75000"/>
                  </a:schemeClr>
                </a:solidFill>
              </a:rPr>
              <a:t>διέγερση </a:t>
            </a:r>
            <a:r>
              <a:rPr lang="el-GR" sz="1600" dirty="0">
                <a:solidFill>
                  <a:schemeClr val="tx2">
                    <a:lumMod val="75000"/>
                  </a:schemeClr>
                </a:solidFill>
              </a:rPr>
              <a:t>συμπαθητικού</a:t>
            </a:r>
            <a:endParaRPr lang="en-US" sz="1600" dirty="0">
              <a:solidFill>
                <a:schemeClr val="tx2">
                  <a:lumMod val="75000"/>
                </a:schemeClr>
              </a:solidFill>
            </a:endParaRPr>
          </a:p>
        </p:txBody>
      </p:sp>
      <p:cxnSp>
        <p:nvCxnSpPr>
          <p:cNvPr id="42" name="Straight Arrow Connector 41"/>
          <p:cNvCxnSpPr/>
          <p:nvPr/>
        </p:nvCxnSpPr>
        <p:spPr>
          <a:xfrm flipH="1">
            <a:off x="4415210" y="5655734"/>
            <a:ext cx="1" cy="700617"/>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3571339" y="6272090"/>
            <a:ext cx="1449059" cy="369332"/>
          </a:xfrm>
          <a:prstGeom prst="rect">
            <a:avLst/>
          </a:prstGeom>
          <a:noFill/>
        </p:spPr>
        <p:txBody>
          <a:bodyPr wrap="none" rtlCol="0">
            <a:spAutoFit/>
          </a:bodyPr>
          <a:lstStyle/>
          <a:p>
            <a:r>
              <a:rPr lang="el-GR" dirty="0" smtClean="0">
                <a:solidFill>
                  <a:schemeClr val="tx2">
                    <a:lumMod val="75000"/>
                  </a:schemeClr>
                </a:solidFill>
              </a:rPr>
              <a:t>αλδοστερόνη</a:t>
            </a:r>
            <a:endParaRPr lang="en-US" dirty="0">
              <a:solidFill>
                <a:schemeClr val="tx2">
                  <a:lumMod val="75000"/>
                </a:schemeClr>
              </a:solidFill>
            </a:endParaRPr>
          </a:p>
        </p:txBody>
      </p:sp>
      <p:cxnSp>
        <p:nvCxnSpPr>
          <p:cNvPr id="45" name="Straight Arrow Connector 44"/>
          <p:cNvCxnSpPr/>
          <p:nvPr/>
        </p:nvCxnSpPr>
        <p:spPr>
          <a:xfrm flipH="1">
            <a:off x="2292674" y="6620934"/>
            <a:ext cx="2135236" cy="0"/>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40" name="Straight Connector 39"/>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41" name="Picture 40"/>
          <p:cNvPicPr/>
          <p:nvPr/>
        </p:nvPicPr>
        <p:blipFill>
          <a:blip r:embed="rId6">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43" name="TextBox 42"/>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46" name="TextBox 45"/>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153662724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3544385" y="2556481"/>
            <a:ext cx="2653215" cy="2168421"/>
          </a:xfrm>
          <a:prstGeom prst="rect">
            <a:avLst/>
          </a:prstGeom>
        </p:spPr>
      </p:pic>
      <p:sp>
        <p:nvSpPr>
          <p:cNvPr id="14" name="TextBox 13"/>
          <p:cNvSpPr txBox="1"/>
          <p:nvPr/>
        </p:nvSpPr>
        <p:spPr>
          <a:xfrm>
            <a:off x="241465" y="1356153"/>
            <a:ext cx="8928415" cy="1200328"/>
          </a:xfrm>
          <a:prstGeom prst="rect">
            <a:avLst/>
          </a:prstGeom>
          <a:noFill/>
        </p:spPr>
        <p:txBody>
          <a:bodyPr wrap="square" rtlCol="0">
            <a:spAutoFit/>
          </a:bodyPr>
          <a:lstStyle/>
          <a:p>
            <a:r>
              <a:rPr lang="el-GR" sz="2400" dirty="0" smtClean="0">
                <a:solidFill>
                  <a:schemeClr val="tx2">
                    <a:lumMod val="75000"/>
                  </a:schemeClr>
                </a:solidFill>
              </a:rPr>
              <a:t>Αρτηριακή υπέρταση / αίτια - μηχανισμοί - θεωρίες παθογένεσης</a:t>
            </a:r>
            <a:r>
              <a:rPr lang="en-US" sz="2400" dirty="0" smtClean="0">
                <a:solidFill>
                  <a:schemeClr val="tx2">
                    <a:lumMod val="75000"/>
                  </a:schemeClr>
                </a:solidFill>
              </a:rPr>
              <a:t> / </a:t>
            </a:r>
            <a:endParaRPr lang="el-GR" sz="2400" dirty="0" smtClean="0">
              <a:solidFill>
                <a:schemeClr val="tx2">
                  <a:lumMod val="75000"/>
                </a:schemeClr>
              </a:solidFill>
            </a:endParaRPr>
          </a:p>
          <a:p>
            <a:r>
              <a:rPr lang="el-GR" sz="2400" dirty="0" smtClean="0">
                <a:solidFill>
                  <a:schemeClr val="tx2">
                    <a:lumMod val="75000"/>
                  </a:schemeClr>
                </a:solidFill>
              </a:rPr>
              <a:t>ο ρόλος της παχυσαρκίας / ενεργοποίηση ενδοκρινικών μηχανισμών &amp; του συμπαθητικού νευρικού συστήματος</a:t>
            </a:r>
            <a:endParaRPr lang="en-US" sz="2400" dirty="0" smtClean="0">
              <a:solidFill>
                <a:schemeClr val="accent2">
                  <a:lumMod val="75000"/>
                </a:schemeClr>
              </a:solidFill>
            </a:endParaRPr>
          </a:p>
        </p:txBody>
      </p:sp>
      <p:sp>
        <p:nvSpPr>
          <p:cNvPr id="16" name="TextBox 15"/>
          <p:cNvSpPr txBox="1"/>
          <p:nvPr/>
        </p:nvSpPr>
        <p:spPr>
          <a:xfrm>
            <a:off x="4379839" y="1147809"/>
            <a:ext cx="4764161" cy="307777"/>
          </a:xfrm>
          <a:prstGeom prst="rect">
            <a:avLst/>
          </a:prstGeom>
          <a:noFill/>
        </p:spPr>
        <p:txBody>
          <a:bodyPr wrap="none" rtlCol="0">
            <a:spAutoFit/>
          </a:bodyPr>
          <a:lstStyle/>
          <a:p>
            <a:r>
              <a:rPr lang="en-US" sz="1400" i="1" dirty="0" smtClean="0"/>
              <a:t>Guyton and Hall. Textbook of medical physiology 11</a:t>
            </a:r>
            <a:r>
              <a:rPr lang="en-US" sz="1400" i="1" baseline="30000" dirty="0" smtClean="0"/>
              <a:t>th</a:t>
            </a:r>
            <a:r>
              <a:rPr lang="en-US" sz="1400" i="1" dirty="0" smtClean="0"/>
              <a:t> ed. 2006</a:t>
            </a:r>
            <a:endParaRPr lang="en-US" sz="1400" i="1"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pic>
        <p:nvPicPr>
          <p:cNvPr id="2" name="Picture 1"/>
          <p:cNvPicPr>
            <a:picLocks noChangeAspect="1"/>
          </p:cNvPicPr>
          <p:nvPr/>
        </p:nvPicPr>
        <p:blipFill>
          <a:blip r:embed="rId4"/>
          <a:stretch>
            <a:fillRect/>
          </a:stretch>
        </p:blipFill>
        <p:spPr>
          <a:xfrm>
            <a:off x="241466" y="2885794"/>
            <a:ext cx="2265252" cy="1483006"/>
          </a:xfrm>
          <a:prstGeom prst="rect">
            <a:avLst/>
          </a:prstGeom>
        </p:spPr>
      </p:pic>
      <p:cxnSp>
        <p:nvCxnSpPr>
          <p:cNvPr id="18" name="Straight Arrow Connector 17"/>
          <p:cNvCxnSpPr/>
          <p:nvPr/>
        </p:nvCxnSpPr>
        <p:spPr>
          <a:xfrm>
            <a:off x="2827867" y="3589867"/>
            <a:ext cx="1337733" cy="0"/>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998393" y="3260098"/>
            <a:ext cx="904552" cy="369332"/>
          </a:xfrm>
          <a:prstGeom prst="rect">
            <a:avLst/>
          </a:prstGeom>
          <a:noFill/>
        </p:spPr>
        <p:txBody>
          <a:bodyPr wrap="none" rtlCol="0">
            <a:spAutoFit/>
          </a:bodyPr>
          <a:lstStyle/>
          <a:p>
            <a:pPr algn="ctr"/>
            <a:r>
              <a:rPr lang="el-GR" dirty="0" smtClean="0">
                <a:solidFill>
                  <a:schemeClr val="tx2">
                    <a:lumMod val="75000"/>
                  </a:schemeClr>
                </a:solidFill>
              </a:rPr>
              <a:t>λεπτίνη</a:t>
            </a:r>
            <a:endParaRPr lang="en-US" dirty="0">
              <a:solidFill>
                <a:schemeClr val="tx2">
                  <a:lumMod val="75000"/>
                </a:schemeClr>
              </a:solidFill>
            </a:endParaRPr>
          </a:p>
        </p:txBody>
      </p:sp>
      <p:pic>
        <p:nvPicPr>
          <p:cNvPr id="21" name="Picture 20"/>
          <p:cNvPicPr>
            <a:picLocks noChangeAspect="1"/>
          </p:cNvPicPr>
          <p:nvPr/>
        </p:nvPicPr>
        <p:blipFill>
          <a:blip r:embed="rId5"/>
          <a:stretch>
            <a:fillRect/>
          </a:stretch>
        </p:blipFill>
        <p:spPr>
          <a:xfrm>
            <a:off x="6410508" y="4368800"/>
            <a:ext cx="2650067" cy="1987551"/>
          </a:xfrm>
          <a:prstGeom prst="rect">
            <a:avLst/>
          </a:prstGeom>
        </p:spPr>
      </p:pic>
      <p:cxnSp>
        <p:nvCxnSpPr>
          <p:cNvPr id="22" name="Straight Arrow Connector 21"/>
          <p:cNvCxnSpPr/>
          <p:nvPr/>
        </p:nvCxnSpPr>
        <p:spPr>
          <a:xfrm>
            <a:off x="6197600" y="3569737"/>
            <a:ext cx="1282419" cy="1950530"/>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197600" y="2598362"/>
            <a:ext cx="1584313" cy="461665"/>
          </a:xfrm>
          <a:prstGeom prst="rect">
            <a:avLst/>
          </a:prstGeom>
          <a:noFill/>
        </p:spPr>
        <p:txBody>
          <a:bodyPr wrap="none" rtlCol="0">
            <a:spAutoFit/>
          </a:bodyPr>
          <a:lstStyle/>
          <a:p>
            <a:pPr algn="ctr"/>
            <a:r>
              <a:rPr lang="el-GR" sz="1200" dirty="0" smtClean="0">
                <a:solidFill>
                  <a:srgbClr val="17375E"/>
                </a:solidFill>
              </a:rPr>
              <a:t>Αγγειοκινητικό κέντρο</a:t>
            </a:r>
          </a:p>
          <a:p>
            <a:pPr algn="ctr"/>
            <a:r>
              <a:rPr lang="el-GR" sz="1200" dirty="0" smtClean="0">
                <a:solidFill>
                  <a:srgbClr val="17375E"/>
                </a:solidFill>
              </a:rPr>
              <a:t>προμήκη</a:t>
            </a:r>
            <a:endParaRPr lang="en-US" sz="1200" dirty="0">
              <a:solidFill>
                <a:srgbClr val="17375E"/>
              </a:solidFill>
            </a:endParaRPr>
          </a:p>
        </p:txBody>
      </p:sp>
      <p:sp>
        <p:nvSpPr>
          <p:cNvPr id="26" name="TextBox 25"/>
          <p:cNvSpPr txBox="1"/>
          <p:nvPr/>
        </p:nvSpPr>
        <p:spPr>
          <a:xfrm>
            <a:off x="6676019" y="6354918"/>
            <a:ext cx="1992853" cy="276999"/>
          </a:xfrm>
          <a:prstGeom prst="rect">
            <a:avLst/>
          </a:prstGeom>
          <a:noFill/>
        </p:spPr>
        <p:txBody>
          <a:bodyPr wrap="none" rtlCol="0">
            <a:spAutoFit/>
          </a:bodyPr>
          <a:lstStyle/>
          <a:p>
            <a:pPr algn="ctr"/>
            <a:r>
              <a:rPr lang="el-GR" sz="1200" dirty="0" smtClean="0">
                <a:solidFill>
                  <a:srgbClr val="17375E"/>
                </a:solidFill>
              </a:rPr>
              <a:t>Παρασπειραματική συσκεύη</a:t>
            </a:r>
            <a:endParaRPr lang="en-US" sz="1200" dirty="0">
              <a:solidFill>
                <a:srgbClr val="17375E"/>
              </a:solidFill>
            </a:endParaRPr>
          </a:p>
        </p:txBody>
      </p:sp>
      <p:cxnSp>
        <p:nvCxnSpPr>
          <p:cNvPr id="27" name="Straight Arrow Connector 26"/>
          <p:cNvCxnSpPr/>
          <p:nvPr/>
        </p:nvCxnSpPr>
        <p:spPr>
          <a:xfrm flipH="1">
            <a:off x="5443238" y="5655734"/>
            <a:ext cx="870825" cy="0"/>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41466" y="2598362"/>
            <a:ext cx="1006631" cy="276999"/>
          </a:xfrm>
          <a:prstGeom prst="rect">
            <a:avLst/>
          </a:prstGeom>
          <a:noFill/>
        </p:spPr>
        <p:txBody>
          <a:bodyPr wrap="none" rtlCol="0">
            <a:spAutoFit/>
          </a:bodyPr>
          <a:lstStyle/>
          <a:p>
            <a:pPr algn="ctr"/>
            <a:r>
              <a:rPr lang="el-GR" sz="1200" dirty="0" smtClean="0">
                <a:solidFill>
                  <a:srgbClr val="17375E"/>
                </a:solidFill>
              </a:rPr>
              <a:t>Λιποκύτταρα</a:t>
            </a:r>
            <a:endParaRPr lang="en-US" sz="1200" dirty="0">
              <a:solidFill>
                <a:srgbClr val="17375E"/>
              </a:solidFill>
            </a:endParaRPr>
          </a:p>
        </p:txBody>
      </p:sp>
      <p:sp>
        <p:nvSpPr>
          <p:cNvPr id="30" name="Rectangle 29"/>
          <p:cNvSpPr/>
          <p:nvPr/>
        </p:nvSpPr>
        <p:spPr>
          <a:xfrm>
            <a:off x="3510519" y="4165604"/>
            <a:ext cx="1006861" cy="6972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rot="3416360">
            <a:off x="6028309" y="3888436"/>
            <a:ext cx="1457025" cy="646331"/>
          </a:xfrm>
          <a:prstGeom prst="rect">
            <a:avLst/>
          </a:prstGeom>
          <a:noFill/>
        </p:spPr>
        <p:txBody>
          <a:bodyPr wrap="none" rtlCol="0">
            <a:spAutoFit/>
          </a:bodyPr>
          <a:lstStyle/>
          <a:p>
            <a:pPr algn="ctr"/>
            <a:r>
              <a:rPr lang="el-GR" sz="1200" dirty="0" smtClean="0">
                <a:solidFill>
                  <a:schemeClr val="tx2">
                    <a:lumMod val="75000"/>
                  </a:schemeClr>
                </a:solidFill>
              </a:rPr>
              <a:t>διέγερση </a:t>
            </a:r>
          </a:p>
          <a:p>
            <a:pPr algn="ctr"/>
            <a:r>
              <a:rPr lang="el-GR" sz="1200" dirty="0" smtClean="0">
                <a:solidFill>
                  <a:schemeClr val="tx2">
                    <a:lumMod val="75000"/>
                  </a:schemeClr>
                </a:solidFill>
              </a:rPr>
              <a:t>παρασπειραματικής </a:t>
            </a:r>
          </a:p>
          <a:p>
            <a:pPr algn="ctr"/>
            <a:r>
              <a:rPr lang="el-GR" sz="1200" dirty="0" smtClean="0">
                <a:solidFill>
                  <a:schemeClr val="tx2">
                    <a:lumMod val="75000"/>
                  </a:schemeClr>
                </a:solidFill>
              </a:rPr>
              <a:t>συσκευής</a:t>
            </a:r>
            <a:endParaRPr lang="en-US" sz="1200" dirty="0">
              <a:solidFill>
                <a:schemeClr val="tx2">
                  <a:lumMod val="75000"/>
                </a:schemeClr>
              </a:solidFill>
            </a:endParaRPr>
          </a:p>
        </p:txBody>
      </p:sp>
      <p:sp>
        <p:nvSpPr>
          <p:cNvPr id="34" name="TextBox 33"/>
          <p:cNvSpPr txBox="1"/>
          <p:nvPr/>
        </p:nvSpPr>
        <p:spPr>
          <a:xfrm>
            <a:off x="5494037" y="5249339"/>
            <a:ext cx="801759" cy="369332"/>
          </a:xfrm>
          <a:prstGeom prst="rect">
            <a:avLst/>
          </a:prstGeom>
          <a:noFill/>
        </p:spPr>
        <p:txBody>
          <a:bodyPr wrap="none" rtlCol="0">
            <a:spAutoFit/>
          </a:bodyPr>
          <a:lstStyle/>
          <a:p>
            <a:r>
              <a:rPr lang="el-GR" dirty="0" smtClean="0">
                <a:solidFill>
                  <a:schemeClr val="tx2">
                    <a:lumMod val="75000"/>
                  </a:schemeClr>
                </a:solidFill>
              </a:rPr>
              <a:t>ρενίνη</a:t>
            </a:r>
            <a:endParaRPr lang="en-US" dirty="0">
              <a:solidFill>
                <a:schemeClr val="tx2">
                  <a:lumMod val="75000"/>
                </a:schemeClr>
              </a:solidFill>
            </a:endParaRPr>
          </a:p>
        </p:txBody>
      </p:sp>
      <p:cxnSp>
        <p:nvCxnSpPr>
          <p:cNvPr id="35" name="Straight Arrow Connector 34"/>
          <p:cNvCxnSpPr/>
          <p:nvPr/>
        </p:nvCxnSpPr>
        <p:spPr>
          <a:xfrm flipH="1">
            <a:off x="2266189" y="5655734"/>
            <a:ext cx="2456142" cy="0"/>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p:nvPicPr>
        <p:blipFill>
          <a:blip r:embed="rId6"/>
          <a:stretch>
            <a:fillRect/>
          </a:stretch>
        </p:blipFill>
        <p:spPr>
          <a:xfrm>
            <a:off x="646345" y="4742524"/>
            <a:ext cx="1619844" cy="2119980"/>
          </a:xfrm>
          <a:prstGeom prst="rect">
            <a:avLst/>
          </a:prstGeom>
        </p:spPr>
      </p:pic>
      <p:sp>
        <p:nvSpPr>
          <p:cNvPr id="37" name="TextBox 36"/>
          <p:cNvSpPr txBox="1"/>
          <p:nvPr/>
        </p:nvSpPr>
        <p:spPr>
          <a:xfrm>
            <a:off x="3521768" y="5266273"/>
            <a:ext cx="1614407" cy="369332"/>
          </a:xfrm>
          <a:prstGeom prst="rect">
            <a:avLst/>
          </a:prstGeom>
          <a:noFill/>
        </p:spPr>
        <p:txBody>
          <a:bodyPr wrap="none" rtlCol="0">
            <a:spAutoFit/>
          </a:bodyPr>
          <a:lstStyle/>
          <a:p>
            <a:r>
              <a:rPr lang="el-GR" dirty="0">
                <a:solidFill>
                  <a:schemeClr val="tx2">
                    <a:lumMod val="75000"/>
                  </a:schemeClr>
                </a:solidFill>
              </a:rPr>
              <a:t>α</a:t>
            </a:r>
            <a:r>
              <a:rPr lang="el-GR" dirty="0" smtClean="0">
                <a:solidFill>
                  <a:schemeClr val="tx2">
                    <a:lumMod val="75000"/>
                  </a:schemeClr>
                </a:solidFill>
              </a:rPr>
              <a:t>γγειοτασίνη ΙΙ</a:t>
            </a:r>
            <a:endParaRPr lang="en-US" dirty="0">
              <a:solidFill>
                <a:schemeClr val="tx2">
                  <a:lumMod val="75000"/>
                </a:schemeClr>
              </a:solidFill>
            </a:endParaRPr>
          </a:p>
        </p:txBody>
      </p:sp>
      <p:sp>
        <p:nvSpPr>
          <p:cNvPr id="38" name="TextBox 37"/>
          <p:cNvSpPr txBox="1"/>
          <p:nvPr/>
        </p:nvSpPr>
        <p:spPr>
          <a:xfrm>
            <a:off x="347152" y="4465525"/>
            <a:ext cx="2159566" cy="276999"/>
          </a:xfrm>
          <a:prstGeom prst="rect">
            <a:avLst/>
          </a:prstGeom>
          <a:noFill/>
        </p:spPr>
        <p:txBody>
          <a:bodyPr wrap="none" rtlCol="0">
            <a:spAutoFit/>
          </a:bodyPr>
          <a:lstStyle/>
          <a:p>
            <a:pPr algn="ctr"/>
            <a:r>
              <a:rPr lang="el-GR" sz="1200" dirty="0" smtClean="0">
                <a:solidFill>
                  <a:srgbClr val="17375E"/>
                </a:solidFill>
              </a:rPr>
              <a:t>Καμπύλη πίεσης-νατριούρησης</a:t>
            </a:r>
            <a:endParaRPr lang="en-US" sz="1200" dirty="0">
              <a:solidFill>
                <a:srgbClr val="17375E"/>
              </a:solidFill>
            </a:endParaRPr>
          </a:p>
        </p:txBody>
      </p:sp>
      <p:sp>
        <p:nvSpPr>
          <p:cNvPr id="39" name="TextBox 38"/>
          <p:cNvSpPr txBox="1"/>
          <p:nvPr/>
        </p:nvSpPr>
        <p:spPr>
          <a:xfrm>
            <a:off x="6197600" y="3090821"/>
            <a:ext cx="2227493" cy="338554"/>
          </a:xfrm>
          <a:prstGeom prst="rect">
            <a:avLst/>
          </a:prstGeom>
          <a:noFill/>
        </p:spPr>
        <p:txBody>
          <a:bodyPr wrap="none" rtlCol="0">
            <a:spAutoFit/>
          </a:bodyPr>
          <a:lstStyle/>
          <a:p>
            <a:pPr algn="ctr"/>
            <a:r>
              <a:rPr lang="el-GR" sz="1600" dirty="0" smtClean="0">
                <a:solidFill>
                  <a:schemeClr val="tx2">
                    <a:lumMod val="75000"/>
                  </a:schemeClr>
                </a:solidFill>
              </a:rPr>
              <a:t>διέγερση </a:t>
            </a:r>
            <a:r>
              <a:rPr lang="el-GR" sz="1600" dirty="0">
                <a:solidFill>
                  <a:schemeClr val="tx2">
                    <a:lumMod val="75000"/>
                  </a:schemeClr>
                </a:solidFill>
              </a:rPr>
              <a:t>συμπαθητικού</a:t>
            </a:r>
            <a:endParaRPr lang="en-US" sz="1600" dirty="0">
              <a:solidFill>
                <a:schemeClr val="tx2">
                  <a:lumMod val="75000"/>
                </a:schemeClr>
              </a:solidFill>
            </a:endParaRPr>
          </a:p>
        </p:txBody>
      </p:sp>
      <p:cxnSp>
        <p:nvCxnSpPr>
          <p:cNvPr id="42" name="Straight Arrow Connector 41"/>
          <p:cNvCxnSpPr/>
          <p:nvPr/>
        </p:nvCxnSpPr>
        <p:spPr>
          <a:xfrm flipH="1">
            <a:off x="4415210" y="5655734"/>
            <a:ext cx="1" cy="700617"/>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3571339" y="6272090"/>
            <a:ext cx="1449059" cy="369332"/>
          </a:xfrm>
          <a:prstGeom prst="rect">
            <a:avLst/>
          </a:prstGeom>
          <a:noFill/>
        </p:spPr>
        <p:txBody>
          <a:bodyPr wrap="none" rtlCol="0">
            <a:spAutoFit/>
          </a:bodyPr>
          <a:lstStyle/>
          <a:p>
            <a:r>
              <a:rPr lang="el-GR" dirty="0" smtClean="0">
                <a:solidFill>
                  <a:schemeClr val="tx2">
                    <a:lumMod val="75000"/>
                  </a:schemeClr>
                </a:solidFill>
              </a:rPr>
              <a:t>αλδοστερόνη</a:t>
            </a:r>
            <a:endParaRPr lang="en-US" dirty="0">
              <a:solidFill>
                <a:schemeClr val="tx2">
                  <a:lumMod val="75000"/>
                </a:schemeClr>
              </a:solidFill>
            </a:endParaRPr>
          </a:p>
        </p:txBody>
      </p:sp>
      <p:cxnSp>
        <p:nvCxnSpPr>
          <p:cNvPr id="45" name="Straight Arrow Connector 44"/>
          <p:cNvCxnSpPr/>
          <p:nvPr/>
        </p:nvCxnSpPr>
        <p:spPr>
          <a:xfrm flipH="1">
            <a:off x="2292674" y="6620934"/>
            <a:ext cx="2135236" cy="0"/>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3873155" y="2616319"/>
            <a:ext cx="1211812" cy="538950"/>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Insulin receptor substrate 2</a:t>
            </a:r>
            <a:endParaRPr lang="en-US" sz="1200" dirty="0"/>
          </a:p>
        </p:txBody>
      </p:sp>
      <p:sp>
        <p:nvSpPr>
          <p:cNvPr id="40" name="Rectangle 39"/>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41" name="Straight Connector 4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43" name="Picture 42"/>
          <p:cNvPicPr/>
          <p:nvPr/>
        </p:nvPicPr>
        <p:blipFill>
          <a:blip r:embed="rId7">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46" name="TextBox 45"/>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47" name="TextBox 46"/>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90457458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819109" cy="461665"/>
          </a:xfrm>
          <a:prstGeom prst="rect">
            <a:avLst/>
          </a:prstGeom>
          <a:noFill/>
        </p:spPr>
        <p:txBody>
          <a:bodyPr wrap="square" rtlCol="0">
            <a:spAutoFit/>
          </a:bodyPr>
          <a:lstStyle/>
          <a:p>
            <a:r>
              <a:rPr lang="el-GR" sz="2400" dirty="0" smtClean="0">
                <a:solidFill>
                  <a:schemeClr val="tx2">
                    <a:lumMod val="75000"/>
                  </a:schemeClr>
                </a:solidFill>
              </a:rPr>
              <a:t>Αρτηριακή υπέρταση / παθοφυσιολογικά επακόλουθα - επιπλοκές</a:t>
            </a:r>
            <a:endParaRPr lang="el-GR" sz="2200" dirty="0" smtClean="0">
              <a:solidFill>
                <a:schemeClr val="tx2">
                  <a:lumMod val="75000"/>
                </a:schemeClr>
              </a:solidFill>
            </a:endParaRPr>
          </a:p>
        </p:txBody>
      </p:sp>
      <p:sp>
        <p:nvSpPr>
          <p:cNvPr id="2" name="TextBox 1"/>
          <p:cNvSpPr txBox="1"/>
          <p:nvPr/>
        </p:nvSpPr>
        <p:spPr>
          <a:xfrm>
            <a:off x="215900" y="2208768"/>
            <a:ext cx="9064952" cy="3693319"/>
          </a:xfrm>
          <a:prstGeom prst="rect">
            <a:avLst/>
          </a:prstGeom>
          <a:noFill/>
        </p:spPr>
        <p:txBody>
          <a:bodyPr wrap="none" rtlCol="0">
            <a:spAutoFit/>
          </a:bodyPr>
          <a:lstStyle/>
          <a:p>
            <a:r>
              <a:rPr lang="el-GR" b="1" dirty="0" smtClean="0">
                <a:solidFill>
                  <a:srgbClr val="17375E"/>
                </a:solidFill>
              </a:rPr>
              <a:t>Καρδιά:</a:t>
            </a:r>
            <a:r>
              <a:rPr lang="el-GR" dirty="0" smtClean="0">
                <a:solidFill>
                  <a:srgbClr val="17375E"/>
                </a:solidFill>
              </a:rPr>
              <a:t> αύξηση μεταφόρτιου - υπερτροφία αριστερής κοιλίας - αύξηση ενεργειακών </a:t>
            </a:r>
          </a:p>
          <a:p>
            <a:r>
              <a:rPr lang="el-GR" dirty="0">
                <a:solidFill>
                  <a:srgbClr val="17375E"/>
                </a:solidFill>
              </a:rPr>
              <a:t>α</a:t>
            </a:r>
            <a:r>
              <a:rPr lang="el-GR" dirty="0" smtClean="0">
                <a:solidFill>
                  <a:srgbClr val="17375E"/>
                </a:solidFill>
              </a:rPr>
              <a:t>ναγκών - διαταρχή συστολικής &amp; διαστολικής λειτουργίας - καρδιακή ανεπάρκεια &amp; </a:t>
            </a:r>
          </a:p>
          <a:p>
            <a:r>
              <a:rPr lang="el-GR" dirty="0">
                <a:solidFill>
                  <a:srgbClr val="17375E"/>
                </a:solidFill>
              </a:rPr>
              <a:t>σ</a:t>
            </a:r>
            <a:r>
              <a:rPr lang="el-GR" dirty="0" smtClean="0">
                <a:solidFill>
                  <a:srgbClr val="17375E"/>
                </a:solidFill>
              </a:rPr>
              <a:t>ε συνδυασμό με μείωση στεφανιαία νόσο - οξύ έμφραγμα μυοκαρδίου</a:t>
            </a:r>
          </a:p>
          <a:p>
            <a:endParaRPr lang="el-GR" b="1" dirty="0" smtClean="0">
              <a:solidFill>
                <a:srgbClr val="17375E"/>
              </a:solidFill>
            </a:endParaRPr>
          </a:p>
          <a:p>
            <a:r>
              <a:rPr lang="el-GR" b="1" dirty="0" smtClean="0">
                <a:solidFill>
                  <a:srgbClr val="17375E"/>
                </a:solidFill>
              </a:rPr>
              <a:t>Μεγάλες </a:t>
            </a:r>
            <a:r>
              <a:rPr lang="el-GR" b="1" dirty="0">
                <a:solidFill>
                  <a:srgbClr val="17375E"/>
                </a:solidFill>
              </a:rPr>
              <a:t>αρτηρίες</a:t>
            </a:r>
            <a:r>
              <a:rPr lang="el-GR" dirty="0">
                <a:solidFill>
                  <a:srgbClr val="17375E"/>
                </a:solidFill>
              </a:rPr>
              <a:t>: αναδιαμόρφωση - απώλεια ελαστικότητας &amp; αύξηση ανακλώμενων </a:t>
            </a:r>
          </a:p>
          <a:p>
            <a:r>
              <a:rPr lang="el-GR" dirty="0">
                <a:solidFill>
                  <a:srgbClr val="17375E"/>
                </a:solidFill>
              </a:rPr>
              <a:t>κυμάτων πίεσης- άυξηση συστολικής πίεσης - (</a:t>
            </a:r>
            <a:r>
              <a:rPr lang="el-GR" dirty="0">
                <a:solidFill>
                  <a:srgbClr val="FF0000"/>
                </a:solidFill>
              </a:rPr>
              <a:t>φαύλος κύκλος</a:t>
            </a:r>
            <a:r>
              <a:rPr lang="el-GR" dirty="0">
                <a:solidFill>
                  <a:srgbClr val="17375E"/>
                </a:solidFill>
              </a:rPr>
              <a:t>) - εμφάνιση μεμονωμένης</a:t>
            </a:r>
          </a:p>
          <a:p>
            <a:r>
              <a:rPr lang="el-GR" dirty="0">
                <a:solidFill>
                  <a:srgbClr val="17375E"/>
                </a:solidFill>
              </a:rPr>
              <a:t> συστολικής υπέρτασης  &amp; αυξημένης διαφορικής πίεσης - διάταση &amp; εμφάνιση</a:t>
            </a:r>
          </a:p>
          <a:p>
            <a:r>
              <a:rPr lang="el-GR" dirty="0">
                <a:solidFill>
                  <a:srgbClr val="17375E"/>
                </a:solidFill>
              </a:rPr>
              <a:t> </a:t>
            </a:r>
            <a:r>
              <a:rPr lang="el-GR" dirty="0" smtClean="0">
                <a:solidFill>
                  <a:srgbClr val="17375E"/>
                </a:solidFill>
              </a:rPr>
              <a:t>ανευρυσμάτων</a:t>
            </a:r>
          </a:p>
          <a:p>
            <a:endParaRPr lang="el-GR" dirty="0">
              <a:solidFill>
                <a:srgbClr val="17375E"/>
              </a:solidFill>
            </a:endParaRPr>
          </a:p>
          <a:p>
            <a:r>
              <a:rPr lang="el-GR" b="1" dirty="0" smtClean="0">
                <a:solidFill>
                  <a:srgbClr val="17375E"/>
                </a:solidFill>
              </a:rPr>
              <a:t>Μικροκυκλοφορία (νεφρού, εγκεφάλου, αμφιβληστροειδούς): </a:t>
            </a:r>
            <a:r>
              <a:rPr lang="el-GR" dirty="0" smtClean="0">
                <a:solidFill>
                  <a:srgbClr val="17375E"/>
                </a:solidFill>
              </a:rPr>
              <a:t>επιτάχυνση</a:t>
            </a:r>
            <a:r>
              <a:rPr lang="el-GR" b="1" dirty="0" smtClean="0">
                <a:solidFill>
                  <a:srgbClr val="17375E"/>
                </a:solidFill>
              </a:rPr>
              <a:t> </a:t>
            </a:r>
            <a:r>
              <a:rPr lang="el-GR" dirty="0" smtClean="0">
                <a:solidFill>
                  <a:srgbClr val="17375E"/>
                </a:solidFill>
              </a:rPr>
              <a:t>βλαβών </a:t>
            </a:r>
          </a:p>
          <a:p>
            <a:r>
              <a:rPr lang="el-GR" dirty="0">
                <a:solidFill>
                  <a:srgbClr val="17375E"/>
                </a:solidFill>
              </a:rPr>
              <a:t>σ</a:t>
            </a:r>
            <a:r>
              <a:rPr lang="el-GR" dirty="0" smtClean="0">
                <a:solidFill>
                  <a:srgbClr val="17375E"/>
                </a:solidFill>
              </a:rPr>
              <a:t>την μικροκυκλοφορία με αποτέλεσμα τη νεφρική δυσλειτουργία (μικροαλβουμινουρία) και </a:t>
            </a:r>
          </a:p>
          <a:p>
            <a:r>
              <a:rPr lang="el-GR" dirty="0">
                <a:solidFill>
                  <a:srgbClr val="17375E"/>
                </a:solidFill>
              </a:rPr>
              <a:t>α</a:t>
            </a:r>
            <a:r>
              <a:rPr lang="el-GR" dirty="0" smtClean="0">
                <a:solidFill>
                  <a:srgbClr val="17375E"/>
                </a:solidFill>
              </a:rPr>
              <a:t>νεπάρκεια, την υπερτασική αμφιβληστροειδοπάθεια και την εμφάνιση αγγειακής άνοιας</a:t>
            </a:r>
            <a:r>
              <a:rPr lang="el-GR" dirty="0">
                <a:solidFill>
                  <a:srgbClr val="17375E"/>
                </a:solidFill>
              </a:rPr>
              <a:t> </a:t>
            </a:r>
            <a:r>
              <a:rPr lang="el-GR" dirty="0" smtClean="0">
                <a:solidFill>
                  <a:srgbClr val="17375E"/>
                </a:solidFill>
              </a:rPr>
              <a:t>&amp;</a:t>
            </a:r>
            <a:r>
              <a:rPr lang="el-GR" b="1" dirty="0" smtClean="0">
                <a:solidFill>
                  <a:srgbClr val="17375E"/>
                </a:solidFill>
              </a:rPr>
              <a:t> </a:t>
            </a:r>
          </a:p>
          <a:p>
            <a:r>
              <a:rPr lang="el-GR" dirty="0" smtClean="0">
                <a:solidFill>
                  <a:srgbClr val="17375E"/>
                </a:solidFill>
              </a:rPr>
              <a:t>αγγειακού εγκεφαλικού επεισοδίου</a:t>
            </a:r>
            <a:endParaRPr lang="en-US" dirty="0">
              <a:solidFill>
                <a:srgbClr val="17375E"/>
              </a:solidFill>
            </a:endParaRPr>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7" name="Straight Connector 16"/>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8" name="Picture 17"/>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9" name="TextBox 18"/>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0" name="TextBox 19"/>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952077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461665"/>
          </a:xfrm>
          <a:prstGeom prst="rect">
            <a:avLst/>
          </a:prstGeom>
          <a:noFill/>
        </p:spPr>
        <p:txBody>
          <a:bodyPr wrap="square" rtlCol="0">
            <a:spAutoFit/>
          </a:bodyPr>
          <a:lstStyle/>
          <a:p>
            <a:r>
              <a:rPr lang="el-GR" sz="2400" dirty="0" smtClean="0">
                <a:solidFill>
                  <a:schemeClr val="tx2">
                    <a:lumMod val="75000"/>
                  </a:schemeClr>
                </a:solidFill>
              </a:rPr>
              <a:t>Αρτηριακή υπέρταση / συμπτώματα</a:t>
            </a:r>
            <a:endParaRPr lang="el-GR" sz="2200" dirty="0" smtClean="0">
              <a:solidFill>
                <a:schemeClr val="tx2">
                  <a:lumMod val="75000"/>
                </a:schemeClr>
              </a:solidFill>
            </a:endParaRPr>
          </a:p>
        </p:txBody>
      </p:sp>
      <p:sp>
        <p:nvSpPr>
          <p:cNvPr id="2" name="TextBox 1"/>
          <p:cNvSpPr txBox="1"/>
          <p:nvPr/>
        </p:nvSpPr>
        <p:spPr>
          <a:xfrm>
            <a:off x="279400" y="2222500"/>
            <a:ext cx="8429426" cy="707886"/>
          </a:xfrm>
          <a:prstGeom prst="rect">
            <a:avLst/>
          </a:prstGeom>
          <a:noFill/>
        </p:spPr>
        <p:txBody>
          <a:bodyPr wrap="square" rtlCol="0">
            <a:spAutoFit/>
          </a:bodyPr>
          <a:lstStyle/>
          <a:p>
            <a:r>
              <a:rPr lang="el-GR" sz="2000" b="1" dirty="0" smtClean="0">
                <a:solidFill>
                  <a:srgbClr val="17375E"/>
                </a:solidFill>
              </a:rPr>
              <a:t>Η ιδιοπαθής αρτηριακή υπέρταση είναι κατά κανόνα και στην συντριπτική πλειοψηφία των περιπτώσεων ασυμπτωματική</a:t>
            </a:r>
            <a:endParaRPr lang="en-US" sz="2000" dirty="0">
              <a:solidFill>
                <a:srgbClr val="17375E"/>
              </a:solidFill>
            </a:endParaRPr>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7" name="Straight Connector 16"/>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8" name="Picture 17"/>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9" name="TextBox 18"/>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0" name="TextBox 19"/>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112820341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461665"/>
          </a:xfrm>
          <a:prstGeom prst="rect">
            <a:avLst/>
          </a:prstGeom>
          <a:noFill/>
        </p:spPr>
        <p:txBody>
          <a:bodyPr wrap="square" rtlCol="0">
            <a:spAutoFit/>
          </a:bodyPr>
          <a:lstStyle/>
          <a:p>
            <a:r>
              <a:rPr lang="el-GR" sz="2400" dirty="0" smtClean="0">
                <a:solidFill>
                  <a:schemeClr val="tx2">
                    <a:lumMod val="75000"/>
                  </a:schemeClr>
                </a:solidFill>
              </a:rPr>
              <a:t>Αρτηριακή υπόταση</a:t>
            </a:r>
            <a:endParaRPr lang="el-GR" sz="2200" dirty="0" smtClean="0">
              <a:solidFill>
                <a:schemeClr val="tx2">
                  <a:lumMod val="75000"/>
                </a:schemeClr>
              </a:solidFill>
            </a:endParaRPr>
          </a:p>
        </p:txBody>
      </p:sp>
      <p:sp>
        <p:nvSpPr>
          <p:cNvPr id="2" name="TextBox 1"/>
          <p:cNvSpPr txBox="1"/>
          <p:nvPr/>
        </p:nvSpPr>
        <p:spPr>
          <a:xfrm>
            <a:off x="279400" y="2222500"/>
            <a:ext cx="8430513" cy="2554545"/>
          </a:xfrm>
          <a:prstGeom prst="rect">
            <a:avLst/>
          </a:prstGeom>
          <a:noFill/>
        </p:spPr>
        <p:txBody>
          <a:bodyPr wrap="none" rtlCol="0">
            <a:spAutoFit/>
          </a:bodyPr>
          <a:lstStyle/>
          <a:p>
            <a:pPr marL="342900" indent="-342900">
              <a:buFont typeface="Courier New"/>
              <a:buChar char="o"/>
            </a:pPr>
            <a:r>
              <a:rPr lang="el-GR" sz="2000" dirty="0" smtClean="0">
                <a:solidFill>
                  <a:srgbClr val="17375E"/>
                </a:solidFill>
              </a:rPr>
              <a:t>Δεν υπάρχει σαφές όριο «</a:t>
            </a:r>
            <a:r>
              <a:rPr lang="en-US" sz="2000" dirty="0" smtClean="0">
                <a:solidFill>
                  <a:srgbClr val="17375E"/>
                </a:solidFill>
              </a:rPr>
              <a:t>x</a:t>
            </a:r>
            <a:r>
              <a:rPr lang="el-GR" sz="2000" dirty="0" smtClean="0">
                <a:solidFill>
                  <a:srgbClr val="17375E"/>
                </a:solidFill>
              </a:rPr>
              <a:t>αμηλής» αρτηριακής πίεσης</a:t>
            </a:r>
            <a:endParaRPr lang="en-US" sz="2000" dirty="0" smtClean="0">
              <a:solidFill>
                <a:srgbClr val="17375E"/>
              </a:solidFill>
            </a:endParaRPr>
          </a:p>
          <a:p>
            <a:pPr marL="342900" indent="-342900">
              <a:buFont typeface="Courier New"/>
              <a:buChar char="o"/>
            </a:pPr>
            <a:endParaRPr lang="el-GR" sz="2000" dirty="0">
              <a:solidFill>
                <a:srgbClr val="17375E"/>
              </a:solidFill>
            </a:endParaRPr>
          </a:p>
          <a:p>
            <a:pPr marL="285750" indent="-285750">
              <a:buFont typeface="Courier New"/>
              <a:buChar char="o"/>
            </a:pPr>
            <a:r>
              <a:rPr lang="el-GR" sz="2000" dirty="0" smtClean="0">
                <a:solidFill>
                  <a:srgbClr val="17375E"/>
                </a:solidFill>
              </a:rPr>
              <a:t> Απόλυτη τιμή: ΣΑΠ</a:t>
            </a:r>
            <a:r>
              <a:rPr lang="en-US" sz="2000" dirty="0" smtClean="0">
                <a:solidFill>
                  <a:srgbClr val="17375E"/>
                </a:solidFill>
              </a:rPr>
              <a:t> </a:t>
            </a:r>
            <a:r>
              <a:rPr lang="el-GR" sz="2000" dirty="0" smtClean="0">
                <a:solidFill>
                  <a:srgbClr val="17375E"/>
                </a:solidFill>
              </a:rPr>
              <a:t>&lt;</a:t>
            </a:r>
            <a:r>
              <a:rPr lang="en-US" sz="2000" dirty="0" smtClean="0">
                <a:solidFill>
                  <a:srgbClr val="17375E"/>
                </a:solidFill>
              </a:rPr>
              <a:t> </a:t>
            </a:r>
            <a:r>
              <a:rPr lang="el-GR" sz="2000" dirty="0" smtClean="0">
                <a:solidFill>
                  <a:srgbClr val="17375E"/>
                </a:solidFill>
              </a:rPr>
              <a:t>90</a:t>
            </a:r>
            <a:r>
              <a:rPr lang="en-US" sz="2000" dirty="0" smtClean="0">
                <a:solidFill>
                  <a:srgbClr val="17375E"/>
                </a:solidFill>
              </a:rPr>
              <a:t> mmHg</a:t>
            </a:r>
            <a:r>
              <a:rPr lang="el-GR" sz="2000" dirty="0" smtClean="0">
                <a:solidFill>
                  <a:srgbClr val="17375E"/>
                </a:solidFill>
              </a:rPr>
              <a:t> ή ΜΑΠ &lt; 65 </a:t>
            </a:r>
            <a:r>
              <a:rPr lang="en-US" sz="2000" dirty="0" smtClean="0">
                <a:solidFill>
                  <a:srgbClr val="17375E"/>
                </a:solidFill>
              </a:rPr>
              <a:t>mmHg</a:t>
            </a:r>
            <a:r>
              <a:rPr lang="el-GR" sz="2000" dirty="0" smtClean="0">
                <a:solidFill>
                  <a:srgbClr val="17375E"/>
                </a:solidFill>
              </a:rPr>
              <a:t> </a:t>
            </a:r>
            <a:endParaRPr lang="en-US" sz="2000" dirty="0" smtClean="0">
              <a:solidFill>
                <a:srgbClr val="17375E"/>
              </a:solidFill>
            </a:endParaRPr>
          </a:p>
          <a:p>
            <a:pPr marL="285750" indent="-285750">
              <a:buFont typeface="Courier New"/>
              <a:buChar char="o"/>
            </a:pPr>
            <a:r>
              <a:rPr lang="el-GR" sz="2000" dirty="0" smtClean="0">
                <a:solidFill>
                  <a:srgbClr val="17375E"/>
                </a:solidFill>
              </a:rPr>
              <a:t> Σχετική μεταβολή: ΣΑΠ  </a:t>
            </a:r>
            <a:r>
              <a:rPr lang="en-US" sz="2000" dirty="0" smtClean="0">
                <a:solidFill>
                  <a:srgbClr val="17375E"/>
                </a:solidFill>
              </a:rPr>
              <a:t>&gt; </a:t>
            </a:r>
            <a:r>
              <a:rPr lang="el-GR" sz="2000" dirty="0" smtClean="0">
                <a:solidFill>
                  <a:srgbClr val="17375E"/>
                </a:solidFill>
              </a:rPr>
              <a:t>40 </a:t>
            </a:r>
            <a:r>
              <a:rPr lang="en-US" sz="2000" dirty="0" smtClean="0">
                <a:solidFill>
                  <a:srgbClr val="17375E"/>
                </a:solidFill>
              </a:rPr>
              <a:t>mmHg </a:t>
            </a:r>
            <a:r>
              <a:rPr lang="el-GR" sz="2000" dirty="0" smtClean="0">
                <a:solidFill>
                  <a:srgbClr val="17375E"/>
                </a:solidFill>
              </a:rPr>
              <a:t>από συνήθη ΣΑΠ</a:t>
            </a:r>
          </a:p>
          <a:p>
            <a:pPr marL="285750" indent="-285750">
              <a:buFont typeface="Courier New"/>
              <a:buChar char="o"/>
            </a:pPr>
            <a:r>
              <a:rPr lang="el-GR" sz="2000" dirty="0" smtClean="0">
                <a:solidFill>
                  <a:srgbClr val="17375E"/>
                </a:solidFill>
              </a:rPr>
              <a:t> Ορθοστατική Υπόταση</a:t>
            </a:r>
            <a:r>
              <a:rPr lang="en-US" sz="2000" dirty="0" smtClean="0">
                <a:solidFill>
                  <a:srgbClr val="17375E"/>
                </a:solidFill>
              </a:rPr>
              <a:t>: </a:t>
            </a:r>
            <a:r>
              <a:rPr lang="el-GR" sz="2000" dirty="0" smtClean="0">
                <a:solidFill>
                  <a:srgbClr val="17375E"/>
                </a:solidFill>
              </a:rPr>
              <a:t>μείωση ΣΑΠ &gt; 20 </a:t>
            </a:r>
            <a:r>
              <a:rPr lang="en-US" sz="2000" dirty="0" smtClean="0">
                <a:solidFill>
                  <a:srgbClr val="17375E"/>
                </a:solidFill>
              </a:rPr>
              <a:t>mmHg</a:t>
            </a:r>
            <a:r>
              <a:rPr lang="el-GR" sz="2000" dirty="0" smtClean="0">
                <a:solidFill>
                  <a:srgbClr val="17375E"/>
                </a:solidFill>
              </a:rPr>
              <a:t> (πρόσφατα προτάθηκαν τα </a:t>
            </a:r>
            <a:endParaRPr lang="en-US" sz="2000" dirty="0" smtClean="0">
              <a:solidFill>
                <a:srgbClr val="17375E"/>
              </a:solidFill>
            </a:endParaRPr>
          </a:p>
          <a:p>
            <a:r>
              <a:rPr lang="en-US" sz="2000" dirty="0">
                <a:solidFill>
                  <a:srgbClr val="17375E"/>
                </a:solidFill>
              </a:rPr>
              <a:t> </a:t>
            </a:r>
            <a:r>
              <a:rPr lang="en-US" sz="2000" dirty="0" smtClean="0">
                <a:solidFill>
                  <a:srgbClr val="17375E"/>
                </a:solidFill>
              </a:rPr>
              <a:t>    </a:t>
            </a:r>
            <a:r>
              <a:rPr lang="el-GR" sz="2000" dirty="0" smtClean="0">
                <a:solidFill>
                  <a:srgbClr val="17375E"/>
                </a:solidFill>
              </a:rPr>
              <a:t> 10</a:t>
            </a:r>
            <a:r>
              <a:rPr lang="en-US" sz="2000" dirty="0" smtClean="0">
                <a:solidFill>
                  <a:srgbClr val="17375E"/>
                </a:solidFill>
              </a:rPr>
              <a:t>mmHg) </a:t>
            </a:r>
            <a:r>
              <a:rPr lang="el-GR" sz="2000" dirty="0" smtClean="0">
                <a:solidFill>
                  <a:srgbClr val="17375E"/>
                </a:solidFill>
              </a:rPr>
              <a:t>ή ΔΑΠ&gt;10</a:t>
            </a:r>
            <a:r>
              <a:rPr lang="en-US" sz="2000" dirty="0" smtClean="0">
                <a:solidFill>
                  <a:srgbClr val="17375E"/>
                </a:solidFill>
              </a:rPr>
              <a:t> mmHg, </a:t>
            </a:r>
            <a:r>
              <a:rPr lang="el-GR" sz="2000" dirty="0" smtClean="0">
                <a:solidFill>
                  <a:srgbClr val="17375E"/>
                </a:solidFill>
              </a:rPr>
              <a:t>κατά την ανάκτηση της όρθιας θέση απο </a:t>
            </a:r>
          </a:p>
          <a:p>
            <a:r>
              <a:rPr lang="el-GR" sz="2000" dirty="0">
                <a:solidFill>
                  <a:srgbClr val="17375E"/>
                </a:solidFill>
              </a:rPr>
              <a:t> </a:t>
            </a:r>
            <a:r>
              <a:rPr lang="el-GR" sz="2000" dirty="0" smtClean="0">
                <a:solidFill>
                  <a:srgbClr val="17375E"/>
                </a:solidFill>
              </a:rPr>
              <a:t>     την καθιστή θέση (μέσα σε </a:t>
            </a:r>
            <a:r>
              <a:rPr lang="en-US" sz="2000" dirty="0" smtClean="0">
                <a:solidFill>
                  <a:srgbClr val="17375E"/>
                </a:solidFill>
              </a:rPr>
              <a:t>1-3 </a:t>
            </a:r>
            <a:r>
              <a:rPr lang="el-GR" sz="2000" dirty="0" smtClean="0">
                <a:solidFill>
                  <a:srgbClr val="17375E"/>
                </a:solidFill>
              </a:rPr>
              <a:t>λεπτά)</a:t>
            </a:r>
            <a:r>
              <a:rPr lang="en-US" sz="2000" dirty="0" smtClean="0">
                <a:solidFill>
                  <a:srgbClr val="17375E"/>
                </a:solidFill>
              </a:rPr>
              <a:t>.</a:t>
            </a:r>
          </a:p>
          <a:p>
            <a:pPr marL="285750" indent="-285750">
              <a:buFont typeface="Courier New"/>
              <a:buChar char="o"/>
            </a:pPr>
            <a:endParaRPr lang="en-US" sz="2000" dirty="0">
              <a:solidFill>
                <a:srgbClr val="17375E"/>
              </a:solidFill>
            </a:endParaRPr>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7" name="Straight Connector 16"/>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8" name="Picture 17"/>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9" name="TextBox 18"/>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0" name="TextBox 19"/>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76128786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461665"/>
          </a:xfrm>
          <a:prstGeom prst="rect">
            <a:avLst/>
          </a:prstGeom>
          <a:noFill/>
        </p:spPr>
        <p:txBody>
          <a:bodyPr wrap="square" rtlCol="0">
            <a:spAutoFit/>
          </a:bodyPr>
          <a:lstStyle/>
          <a:p>
            <a:r>
              <a:rPr lang="el-GR" sz="2400" dirty="0" smtClean="0">
                <a:solidFill>
                  <a:schemeClr val="tx2">
                    <a:lumMod val="75000"/>
                  </a:schemeClr>
                </a:solidFill>
              </a:rPr>
              <a:t>Αρτηριακή υπόταση / συμπτώματα &amp; σημεία</a:t>
            </a:r>
            <a:endParaRPr lang="el-GR" sz="2200" dirty="0" smtClean="0">
              <a:solidFill>
                <a:schemeClr val="tx2">
                  <a:lumMod val="75000"/>
                </a:schemeClr>
              </a:solidFill>
            </a:endParaRPr>
          </a:p>
        </p:txBody>
      </p:sp>
      <p:sp>
        <p:nvSpPr>
          <p:cNvPr id="2" name="TextBox 1"/>
          <p:cNvSpPr txBox="1"/>
          <p:nvPr/>
        </p:nvSpPr>
        <p:spPr>
          <a:xfrm>
            <a:off x="279400" y="2057400"/>
            <a:ext cx="8712642" cy="4401205"/>
          </a:xfrm>
          <a:prstGeom prst="rect">
            <a:avLst/>
          </a:prstGeom>
          <a:noFill/>
        </p:spPr>
        <p:txBody>
          <a:bodyPr wrap="none" rtlCol="0">
            <a:spAutoFit/>
          </a:bodyPr>
          <a:lstStyle/>
          <a:p>
            <a:pPr marL="342900" indent="-342900">
              <a:buFont typeface="Courier New"/>
              <a:buChar char="o"/>
            </a:pPr>
            <a:r>
              <a:rPr lang="el-GR" sz="2000" dirty="0" smtClean="0">
                <a:solidFill>
                  <a:srgbClr val="17375E"/>
                </a:solidFill>
              </a:rPr>
              <a:t>Ασυμπτωματική - «φυσιολογική»</a:t>
            </a:r>
          </a:p>
          <a:p>
            <a:endParaRPr lang="el-GR" sz="2000" dirty="0" smtClean="0">
              <a:solidFill>
                <a:srgbClr val="17375E"/>
              </a:solidFill>
            </a:endParaRPr>
          </a:p>
          <a:p>
            <a:pPr marL="342900" indent="-342900">
              <a:buFont typeface="Courier New"/>
              <a:buChar char="o"/>
            </a:pPr>
            <a:r>
              <a:rPr lang="el-GR" sz="2000" dirty="0" smtClean="0">
                <a:solidFill>
                  <a:srgbClr val="17375E"/>
                </a:solidFill>
              </a:rPr>
              <a:t>Ταχυκαρδία</a:t>
            </a:r>
          </a:p>
          <a:p>
            <a:pPr marL="285750" indent="-285750">
              <a:buFont typeface="Courier New"/>
              <a:buChar char="o"/>
            </a:pPr>
            <a:r>
              <a:rPr lang="el-GR" sz="2000" dirty="0" smtClean="0">
                <a:solidFill>
                  <a:srgbClr val="17375E"/>
                </a:solidFill>
              </a:rPr>
              <a:t> Εφίδρωση, κολώδες δέρμα</a:t>
            </a:r>
          </a:p>
          <a:p>
            <a:pPr marL="285750" indent="-285750">
              <a:buFont typeface="Courier New"/>
              <a:buChar char="o"/>
            </a:pPr>
            <a:r>
              <a:rPr lang="el-GR" sz="2000" dirty="0">
                <a:solidFill>
                  <a:srgbClr val="17375E"/>
                </a:solidFill>
              </a:rPr>
              <a:t> </a:t>
            </a:r>
            <a:r>
              <a:rPr lang="el-GR" sz="2000" dirty="0" smtClean="0">
                <a:solidFill>
                  <a:srgbClr val="17375E"/>
                </a:solidFill>
              </a:rPr>
              <a:t>Ναυτία</a:t>
            </a:r>
          </a:p>
          <a:p>
            <a:pPr marL="285750" indent="-285750">
              <a:buFont typeface="Courier New"/>
              <a:buChar char="o"/>
            </a:pPr>
            <a:r>
              <a:rPr lang="el-GR" sz="2000" dirty="0" smtClean="0">
                <a:solidFill>
                  <a:srgbClr val="17375E"/>
                </a:solidFill>
              </a:rPr>
              <a:t> Νευρολογικές διαταρχές  (διαταραχή επιπέδου συνείδησης</a:t>
            </a:r>
            <a:r>
              <a:rPr lang="en-US" sz="2000" dirty="0" smtClean="0">
                <a:solidFill>
                  <a:srgbClr val="17375E"/>
                </a:solidFill>
              </a:rPr>
              <a:t> </a:t>
            </a:r>
            <a:r>
              <a:rPr lang="el-GR" sz="2000" dirty="0" smtClean="0">
                <a:solidFill>
                  <a:srgbClr val="17375E"/>
                </a:solidFill>
              </a:rPr>
              <a:t>-</a:t>
            </a:r>
            <a:r>
              <a:rPr lang="en-US" sz="2000" dirty="0" smtClean="0">
                <a:solidFill>
                  <a:srgbClr val="17375E"/>
                </a:solidFill>
              </a:rPr>
              <a:t> (</a:t>
            </a:r>
            <a:r>
              <a:rPr lang="el-GR" sz="2000" dirty="0" smtClean="0">
                <a:solidFill>
                  <a:srgbClr val="17375E"/>
                </a:solidFill>
              </a:rPr>
              <a:t>προ)λιποθυμικό</a:t>
            </a:r>
          </a:p>
          <a:p>
            <a:r>
              <a:rPr lang="el-GR" sz="2000" dirty="0">
                <a:solidFill>
                  <a:srgbClr val="17375E"/>
                </a:solidFill>
              </a:rPr>
              <a:t> </a:t>
            </a:r>
            <a:r>
              <a:rPr lang="el-GR" sz="2000" dirty="0" smtClean="0">
                <a:solidFill>
                  <a:srgbClr val="17375E"/>
                </a:solidFill>
              </a:rPr>
              <a:t>     επεισόδιο, συγκοπτικό επεισόδιο, θόλωση όρασης) </a:t>
            </a:r>
          </a:p>
          <a:p>
            <a:pPr marL="285750" indent="-285750">
              <a:buFont typeface="Courier New"/>
              <a:buChar char="o"/>
            </a:pPr>
            <a:r>
              <a:rPr lang="el-GR" sz="2000" dirty="0" smtClean="0">
                <a:solidFill>
                  <a:srgbClr val="17375E"/>
                </a:solidFill>
              </a:rPr>
              <a:t> Μυϊκή αδυναμία</a:t>
            </a:r>
          </a:p>
          <a:p>
            <a:pPr marL="285750" indent="-285750">
              <a:buFont typeface="Courier New"/>
              <a:buChar char="o"/>
            </a:pPr>
            <a:endParaRPr lang="el-GR" sz="2000" dirty="0" smtClean="0">
              <a:solidFill>
                <a:srgbClr val="17375E"/>
              </a:solidFill>
            </a:endParaRPr>
          </a:p>
          <a:p>
            <a:pPr marL="285750" indent="-285750">
              <a:buFont typeface="Courier New"/>
              <a:buChar char="o"/>
            </a:pPr>
            <a:r>
              <a:rPr lang="el-GR" sz="2000" dirty="0" smtClean="0">
                <a:solidFill>
                  <a:srgbClr val="17375E"/>
                </a:solidFill>
              </a:rPr>
              <a:t>Νεφρική δυσλειτουργία</a:t>
            </a:r>
          </a:p>
          <a:p>
            <a:pPr marL="285750" indent="-285750">
              <a:buFont typeface="Courier New"/>
              <a:buChar char="o"/>
            </a:pPr>
            <a:endParaRPr lang="el-GR" sz="2000" dirty="0">
              <a:solidFill>
                <a:srgbClr val="17375E"/>
              </a:solidFill>
            </a:endParaRPr>
          </a:p>
          <a:p>
            <a:pPr marL="285750" indent="-285750">
              <a:buFont typeface="Courier New"/>
              <a:buChar char="o"/>
            </a:pPr>
            <a:r>
              <a:rPr lang="el-GR" sz="2000" dirty="0" smtClean="0">
                <a:solidFill>
                  <a:srgbClr val="17375E"/>
                </a:solidFill>
              </a:rPr>
              <a:t>Καρδιαγγειακά επεισόδια</a:t>
            </a:r>
          </a:p>
          <a:p>
            <a:endParaRPr lang="el-GR" sz="2000" dirty="0">
              <a:solidFill>
                <a:srgbClr val="17375E"/>
              </a:solidFill>
            </a:endParaRPr>
          </a:p>
          <a:p>
            <a:pPr marL="285750" indent="-285750">
              <a:buFont typeface="Courier New"/>
              <a:buChar char="o"/>
            </a:pPr>
            <a:r>
              <a:rPr lang="el-GR" sz="2000" dirty="0" smtClean="0">
                <a:solidFill>
                  <a:srgbClr val="17375E"/>
                </a:solidFill>
              </a:rPr>
              <a:t>Καταπληξία</a:t>
            </a:r>
            <a:endParaRPr lang="en-US" sz="2000" dirty="0">
              <a:solidFill>
                <a:srgbClr val="17375E"/>
              </a:solidFill>
            </a:endParaRP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6" name="Straight Connector 15"/>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7" name="Picture 16"/>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8" name="TextBox 17"/>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19" name="TextBox 18"/>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324252258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461665"/>
          </a:xfrm>
          <a:prstGeom prst="rect">
            <a:avLst/>
          </a:prstGeom>
          <a:noFill/>
        </p:spPr>
        <p:txBody>
          <a:bodyPr wrap="square" rtlCol="0">
            <a:spAutoFit/>
          </a:bodyPr>
          <a:lstStyle/>
          <a:p>
            <a:r>
              <a:rPr lang="el-GR" sz="2400" dirty="0" smtClean="0">
                <a:solidFill>
                  <a:schemeClr val="tx2">
                    <a:lumMod val="75000"/>
                  </a:schemeClr>
                </a:solidFill>
              </a:rPr>
              <a:t>Αρτηριακή υπόταση / ορθοστατική υπόταση / μηχανισμοί</a:t>
            </a:r>
            <a:endParaRPr lang="el-GR" sz="2200" dirty="0" smtClean="0">
              <a:solidFill>
                <a:schemeClr val="tx2">
                  <a:lumMod val="75000"/>
                </a:schemeClr>
              </a:solidFill>
            </a:endParaRPr>
          </a:p>
        </p:txBody>
      </p:sp>
      <p:sp>
        <p:nvSpPr>
          <p:cNvPr id="2" name="TextBox 1"/>
          <p:cNvSpPr txBox="1"/>
          <p:nvPr/>
        </p:nvSpPr>
        <p:spPr>
          <a:xfrm>
            <a:off x="279400" y="2222500"/>
            <a:ext cx="8423042" cy="4093428"/>
          </a:xfrm>
          <a:prstGeom prst="rect">
            <a:avLst/>
          </a:prstGeom>
          <a:noFill/>
        </p:spPr>
        <p:txBody>
          <a:bodyPr wrap="square" rtlCol="0">
            <a:spAutoFit/>
          </a:bodyPr>
          <a:lstStyle/>
          <a:p>
            <a:pPr marL="342900" indent="-342900">
              <a:buFont typeface="Courier New"/>
              <a:buChar char="o"/>
            </a:pPr>
            <a:r>
              <a:rPr lang="el-GR" sz="2000" dirty="0" smtClean="0">
                <a:solidFill>
                  <a:srgbClr val="17375E"/>
                </a:solidFill>
              </a:rPr>
              <a:t>Διαταραχές αυτόνομου νευρικού συστήματος</a:t>
            </a:r>
            <a:endParaRPr lang="en-US" sz="2000" dirty="0" smtClean="0">
              <a:solidFill>
                <a:srgbClr val="17375E"/>
              </a:solidFill>
            </a:endParaRPr>
          </a:p>
          <a:p>
            <a:r>
              <a:rPr lang="en-US" sz="2000" dirty="0" smtClean="0">
                <a:solidFill>
                  <a:srgbClr val="17375E"/>
                </a:solidFill>
              </a:rPr>
              <a:t>      - </a:t>
            </a:r>
            <a:r>
              <a:rPr lang="el-GR" sz="2000" dirty="0" smtClean="0">
                <a:solidFill>
                  <a:srgbClr val="17375E"/>
                </a:solidFill>
              </a:rPr>
              <a:t>Νευροεκφυλιστικά νοσήματα (π.χ. ν. </a:t>
            </a:r>
            <a:r>
              <a:rPr lang="en-US" sz="2000" dirty="0" smtClean="0">
                <a:solidFill>
                  <a:srgbClr val="17375E"/>
                </a:solidFill>
              </a:rPr>
              <a:t>Parkinson</a:t>
            </a:r>
            <a:r>
              <a:rPr lang="el-GR" sz="2000" dirty="0" smtClean="0">
                <a:solidFill>
                  <a:srgbClr val="17375E"/>
                </a:solidFill>
              </a:rPr>
              <a:t>)</a:t>
            </a:r>
          </a:p>
          <a:p>
            <a:r>
              <a:rPr lang="el-GR" sz="2000" dirty="0">
                <a:solidFill>
                  <a:srgbClr val="17375E"/>
                </a:solidFill>
              </a:rPr>
              <a:t> </a:t>
            </a:r>
            <a:r>
              <a:rPr lang="el-GR" sz="2000" dirty="0" smtClean="0">
                <a:solidFill>
                  <a:srgbClr val="17375E"/>
                </a:solidFill>
              </a:rPr>
              <a:t>     - Νευροπάθειες (π.χ. διαβητική νευροπάθεια)</a:t>
            </a:r>
            <a:endParaRPr lang="en-US" sz="2000" dirty="0">
              <a:solidFill>
                <a:srgbClr val="17375E"/>
              </a:solidFill>
            </a:endParaRPr>
          </a:p>
          <a:p>
            <a:endParaRPr lang="el-GR" sz="2000" dirty="0">
              <a:solidFill>
                <a:srgbClr val="17375E"/>
              </a:solidFill>
            </a:endParaRPr>
          </a:p>
          <a:p>
            <a:pPr marL="342900" indent="-342900">
              <a:buFont typeface="Courier New"/>
              <a:buChar char="o"/>
            </a:pPr>
            <a:r>
              <a:rPr lang="el-GR" sz="2000" dirty="0" smtClean="0">
                <a:solidFill>
                  <a:srgbClr val="17375E"/>
                </a:solidFill>
              </a:rPr>
              <a:t>Πραγματική ή λειτουργική υποογκαιμία</a:t>
            </a:r>
          </a:p>
          <a:p>
            <a:r>
              <a:rPr lang="el-GR" sz="2000" dirty="0" smtClean="0">
                <a:solidFill>
                  <a:srgbClr val="17375E"/>
                </a:solidFill>
              </a:rPr>
              <a:t>      - αιμορραγία, διάρροια, έμετοι, φλεβική ανεπάρκεια</a:t>
            </a:r>
          </a:p>
          <a:p>
            <a:pPr marL="342900" indent="-342900">
              <a:buFont typeface="Courier New"/>
              <a:buChar char="o"/>
            </a:pPr>
            <a:endParaRPr lang="el-GR" sz="2000" dirty="0" smtClean="0">
              <a:solidFill>
                <a:srgbClr val="17375E"/>
              </a:solidFill>
            </a:endParaRPr>
          </a:p>
          <a:p>
            <a:pPr marL="342900" indent="-342900">
              <a:buFont typeface="Courier New"/>
              <a:buChar char="o"/>
            </a:pPr>
            <a:r>
              <a:rPr lang="el-GR" sz="2000" dirty="0" smtClean="0">
                <a:solidFill>
                  <a:srgbClr val="17375E"/>
                </a:solidFill>
              </a:rPr>
              <a:t>Γήρανση </a:t>
            </a:r>
          </a:p>
          <a:p>
            <a:r>
              <a:rPr lang="el-GR" sz="2000" dirty="0" smtClean="0">
                <a:solidFill>
                  <a:srgbClr val="17375E"/>
                </a:solidFill>
              </a:rPr>
              <a:t>      - δυσλειτουργία τασεο-υποδοχέων</a:t>
            </a:r>
          </a:p>
          <a:p>
            <a:pPr marL="342900" indent="-342900">
              <a:buFont typeface="Courier New"/>
              <a:buChar char="o"/>
            </a:pPr>
            <a:endParaRPr lang="el-GR" sz="2000" dirty="0">
              <a:solidFill>
                <a:srgbClr val="17375E"/>
              </a:solidFill>
            </a:endParaRPr>
          </a:p>
          <a:p>
            <a:pPr marL="342900" indent="-342900">
              <a:buFont typeface="Courier New"/>
              <a:buChar char="o"/>
            </a:pPr>
            <a:r>
              <a:rPr lang="el-GR" sz="2000" dirty="0" smtClean="0">
                <a:solidFill>
                  <a:srgbClr val="17375E"/>
                </a:solidFill>
              </a:rPr>
              <a:t>Φαρμακευτική αγωγή (διουρητικά, βραδυκαρδικά, αγγειοδιασταλτικά)</a:t>
            </a:r>
          </a:p>
          <a:p>
            <a:pPr marL="342900" indent="-342900">
              <a:buFont typeface="Courier New"/>
              <a:buChar char="o"/>
            </a:pPr>
            <a:endParaRPr lang="el-GR" sz="2000" dirty="0">
              <a:solidFill>
                <a:srgbClr val="17375E"/>
              </a:solidFill>
            </a:endParaRPr>
          </a:p>
          <a:p>
            <a:pPr marL="285750" indent="-285750">
              <a:buFont typeface="Courier New"/>
              <a:buChar char="o"/>
            </a:pPr>
            <a:r>
              <a:rPr lang="el-GR" sz="2000" dirty="0" smtClean="0">
                <a:solidFill>
                  <a:srgbClr val="17375E"/>
                </a:solidFill>
              </a:rPr>
              <a:t> Καρδιακές παθήσεις (μυοκαρδίτιδα, περικαρδίτιδα)</a:t>
            </a: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6" name="Straight Connector 15"/>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7" name="Picture 16"/>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8" name="TextBox 17"/>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19" name="TextBox 18"/>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309045036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461665"/>
          </a:xfrm>
          <a:prstGeom prst="rect">
            <a:avLst/>
          </a:prstGeom>
          <a:noFill/>
        </p:spPr>
        <p:txBody>
          <a:bodyPr wrap="square" rtlCol="0">
            <a:spAutoFit/>
          </a:bodyPr>
          <a:lstStyle/>
          <a:p>
            <a:r>
              <a:rPr lang="el-GR" sz="2400" dirty="0" smtClean="0">
                <a:solidFill>
                  <a:schemeClr val="tx2">
                    <a:lumMod val="75000"/>
                  </a:schemeClr>
                </a:solidFill>
              </a:rPr>
              <a:t>Φαινόμενο καμπύλης </a:t>
            </a:r>
            <a:r>
              <a:rPr lang="en-US" sz="2400" dirty="0" smtClean="0">
                <a:solidFill>
                  <a:schemeClr val="tx2">
                    <a:lumMod val="75000"/>
                  </a:schemeClr>
                </a:solidFill>
              </a:rPr>
              <a:t>J</a:t>
            </a:r>
            <a:endParaRPr lang="el-GR" sz="2200" dirty="0" smtClean="0">
              <a:solidFill>
                <a:schemeClr val="tx2">
                  <a:lumMod val="75000"/>
                </a:schemeClr>
              </a:solidFill>
            </a:endParaRPr>
          </a:p>
        </p:txBody>
      </p:sp>
      <p:pic>
        <p:nvPicPr>
          <p:cNvPr id="3" name="Picture 2"/>
          <p:cNvPicPr>
            <a:picLocks noChangeAspect="1"/>
          </p:cNvPicPr>
          <p:nvPr/>
        </p:nvPicPr>
        <p:blipFill>
          <a:blip r:embed="rId3"/>
          <a:stretch>
            <a:fillRect/>
          </a:stretch>
        </p:blipFill>
        <p:spPr>
          <a:xfrm>
            <a:off x="241466" y="2247900"/>
            <a:ext cx="4366667" cy="3746499"/>
          </a:xfrm>
          <a:prstGeom prst="rect">
            <a:avLst/>
          </a:prstGeom>
        </p:spPr>
      </p:pic>
      <p:pic>
        <p:nvPicPr>
          <p:cNvPr id="4" name="Picture 3"/>
          <p:cNvPicPr>
            <a:picLocks noChangeAspect="1"/>
          </p:cNvPicPr>
          <p:nvPr/>
        </p:nvPicPr>
        <p:blipFill>
          <a:blip r:embed="rId4"/>
          <a:stretch>
            <a:fillRect/>
          </a:stretch>
        </p:blipFill>
        <p:spPr>
          <a:xfrm>
            <a:off x="4608133" y="2184400"/>
            <a:ext cx="4410351" cy="3771900"/>
          </a:xfrm>
          <a:prstGeom prst="rect">
            <a:avLst/>
          </a:prstGeom>
        </p:spPr>
      </p:pic>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6" name="Straight Connector 15"/>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7" name="Picture 16"/>
          <p:cNvPicPr/>
          <p:nvPr/>
        </p:nvPicPr>
        <p:blipFill>
          <a:blip r:embed="rId5">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8" name="TextBox 17"/>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19" name="TextBox 18"/>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12531478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1200328"/>
          </a:xfrm>
          <a:prstGeom prst="rect">
            <a:avLst/>
          </a:prstGeom>
          <a:noFill/>
        </p:spPr>
        <p:txBody>
          <a:bodyPr wrap="square" rtlCol="0">
            <a:spAutoFit/>
          </a:bodyPr>
          <a:lstStyle/>
          <a:p>
            <a:r>
              <a:rPr lang="el-GR" sz="2400" dirty="0" smtClean="0">
                <a:solidFill>
                  <a:schemeClr val="tx2">
                    <a:lumMod val="75000"/>
                  </a:schemeClr>
                </a:solidFill>
              </a:rPr>
              <a:t>Αρτηριακή υπέρταση / σοβαρή ασυμπτωματική αρτηριακή υπέρταση (</a:t>
            </a:r>
            <a:r>
              <a:rPr lang="en-US" sz="2400" dirty="0" smtClean="0">
                <a:solidFill>
                  <a:schemeClr val="tx2">
                    <a:lumMod val="75000"/>
                  </a:schemeClr>
                </a:solidFill>
              </a:rPr>
              <a:t>severe asymptomatic hypertension or </a:t>
            </a:r>
            <a:r>
              <a:rPr lang="en-US" sz="2400" dirty="0" smtClean="0">
                <a:solidFill>
                  <a:srgbClr val="800000"/>
                </a:solidFill>
              </a:rPr>
              <a:t>hypertensives urgencies</a:t>
            </a:r>
            <a:r>
              <a:rPr lang="en-US" sz="2400" dirty="0" smtClean="0">
                <a:solidFill>
                  <a:schemeClr val="tx2">
                    <a:lumMod val="75000"/>
                  </a:schemeClr>
                </a:solidFill>
              </a:rPr>
              <a:t>)</a:t>
            </a:r>
            <a:endParaRPr lang="el-GR" sz="2200" dirty="0" smtClean="0">
              <a:solidFill>
                <a:schemeClr val="tx2">
                  <a:lumMod val="75000"/>
                </a:schemeClr>
              </a:solidFill>
            </a:endParaRPr>
          </a:p>
        </p:txBody>
      </p:sp>
      <p:sp>
        <p:nvSpPr>
          <p:cNvPr id="2" name="TextBox 1"/>
          <p:cNvSpPr txBox="1"/>
          <p:nvPr/>
        </p:nvSpPr>
        <p:spPr>
          <a:xfrm>
            <a:off x="381000" y="2823309"/>
            <a:ext cx="7968848" cy="3416320"/>
          </a:xfrm>
          <a:prstGeom prst="rect">
            <a:avLst/>
          </a:prstGeom>
          <a:noFill/>
        </p:spPr>
        <p:txBody>
          <a:bodyPr wrap="none" rtlCol="0">
            <a:spAutoFit/>
          </a:bodyPr>
          <a:lstStyle/>
          <a:p>
            <a:r>
              <a:rPr lang="el-GR" dirty="0" smtClean="0">
                <a:solidFill>
                  <a:srgbClr val="17375E"/>
                </a:solidFill>
              </a:rPr>
              <a:t>Ακόμα και σε αρτηριακή πίεση ΣΑΠ &gt;180 ή ΔΑΠ&gt; 120 στην πλειοψηφία των </a:t>
            </a:r>
          </a:p>
          <a:p>
            <a:r>
              <a:rPr lang="el-GR" dirty="0">
                <a:solidFill>
                  <a:srgbClr val="17375E"/>
                </a:solidFill>
              </a:rPr>
              <a:t>π</a:t>
            </a:r>
            <a:r>
              <a:rPr lang="el-GR" dirty="0" smtClean="0">
                <a:solidFill>
                  <a:srgbClr val="17375E"/>
                </a:solidFill>
              </a:rPr>
              <a:t>εριπτώσεων δεν συνυπάρχουν συμπτώματα που να σχετίζονται αιτιολογικά</a:t>
            </a:r>
          </a:p>
          <a:p>
            <a:r>
              <a:rPr lang="el-GR" dirty="0" smtClean="0">
                <a:solidFill>
                  <a:srgbClr val="17375E"/>
                </a:solidFill>
              </a:rPr>
              <a:t>με την αύξηση της αρτηριακής πίεσης. Συχνά συνυπάρχουν «συνήθη» </a:t>
            </a:r>
          </a:p>
          <a:p>
            <a:r>
              <a:rPr lang="el-GR" dirty="0">
                <a:solidFill>
                  <a:srgbClr val="17375E"/>
                </a:solidFill>
              </a:rPr>
              <a:t>σ</a:t>
            </a:r>
            <a:r>
              <a:rPr lang="el-GR" dirty="0" smtClean="0">
                <a:solidFill>
                  <a:srgbClr val="17375E"/>
                </a:solidFill>
              </a:rPr>
              <a:t>υμπτώματα που σχετίζονται με στρες (π.χ. συνήθισμένος πονοκέφαλος, αίσθημα </a:t>
            </a:r>
          </a:p>
          <a:p>
            <a:r>
              <a:rPr lang="el-GR" dirty="0" smtClean="0">
                <a:solidFill>
                  <a:srgbClr val="17375E"/>
                </a:solidFill>
              </a:rPr>
              <a:t>παλμών).</a:t>
            </a:r>
          </a:p>
          <a:p>
            <a:endParaRPr lang="el-GR" dirty="0">
              <a:solidFill>
                <a:srgbClr val="17375E"/>
              </a:solidFill>
            </a:endParaRPr>
          </a:p>
          <a:p>
            <a:r>
              <a:rPr lang="el-GR" dirty="0" smtClean="0">
                <a:solidFill>
                  <a:srgbClr val="17375E"/>
                </a:solidFill>
              </a:rPr>
              <a:t>Οι περιπτώσεις αυτές δεν χρήζουν επείγουσας μείωσης της αρτηριακής πίεσης.</a:t>
            </a:r>
          </a:p>
          <a:p>
            <a:endParaRPr lang="el-GR" dirty="0">
              <a:solidFill>
                <a:srgbClr val="17375E"/>
              </a:solidFill>
            </a:endParaRPr>
          </a:p>
          <a:p>
            <a:r>
              <a:rPr lang="el-GR" dirty="0" smtClean="0">
                <a:solidFill>
                  <a:srgbClr val="17375E"/>
                </a:solidFill>
              </a:rPr>
              <a:t>Συνήθως εμφανίζονται σε ασθενείς με χρόνια αρύθμιστη αρτηριακή υπέρταση</a:t>
            </a:r>
            <a:endParaRPr lang="en-US" dirty="0" smtClean="0">
              <a:solidFill>
                <a:srgbClr val="17375E"/>
              </a:solidFill>
            </a:endParaRPr>
          </a:p>
          <a:p>
            <a:r>
              <a:rPr lang="el-GR" dirty="0">
                <a:solidFill>
                  <a:srgbClr val="17375E"/>
                </a:solidFill>
              </a:rPr>
              <a:t>π</a:t>
            </a:r>
            <a:r>
              <a:rPr lang="el-GR" dirty="0" smtClean="0">
                <a:solidFill>
                  <a:srgbClr val="17375E"/>
                </a:solidFill>
              </a:rPr>
              <a:t>ου έχουν διακόψει την φαρμακευτική αγωγή ή/και έχουν αυξήσει σημαντικά την</a:t>
            </a:r>
          </a:p>
          <a:p>
            <a:r>
              <a:rPr lang="el-GR" dirty="0" smtClean="0">
                <a:solidFill>
                  <a:srgbClr val="17375E"/>
                </a:solidFill>
              </a:rPr>
              <a:t>πρόσληψη άλατος. </a:t>
            </a:r>
          </a:p>
          <a:p>
            <a:endParaRPr lang="en-US" dirty="0">
              <a:solidFill>
                <a:srgbClr val="17375E"/>
              </a:solidFill>
            </a:endParaRPr>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7" name="Straight Connector 16"/>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8" name="Picture 17"/>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9" name="TextBox 18"/>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0" name="TextBox 19"/>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34374243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830997"/>
          </a:xfrm>
          <a:prstGeom prst="rect">
            <a:avLst/>
          </a:prstGeom>
          <a:noFill/>
        </p:spPr>
        <p:txBody>
          <a:bodyPr wrap="square" rtlCol="0">
            <a:spAutoFit/>
          </a:bodyPr>
          <a:lstStyle/>
          <a:p>
            <a:r>
              <a:rPr lang="el-GR" sz="2400" dirty="0" smtClean="0">
                <a:solidFill>
                  <a:schemeClr val="tx2">
                    <a:lumMod val="75000"/>
                  </a:schemeClr>
                </a:solidFill>
              </a:rPr>
              <a:t>Αρτηριακή υπέρταση / επείγουσα υπέρταση (</a:t>
            </a:r>
            <a:r>
              <a:rPr lang="en-US" sz="2400" dirty="0" smtClean="0">
                <a:solidFill>
                  <a:srgbClr val="800000"/>
                </a:solidFill>
              </a:rPr>
              <a:t>hypertensive emergencies</a:t>
            </a:r>
            <a:r>
              <a:rPr lang="en-US" sz="2400" dirty="0" smtClean="0">
                <a:solidFill>
                  <a:schemeClr val="tx2">
                    <a:lumMod val="75000"/>
                  </a:schemeClr>
                </a:solidFill>
              </a:rPr>
              <a:t>)</a:t>
            </a:r>
            <a:endParaRPr lang="el-GR" sz="2200" dirty="0" smtClean="0">
              <a:solidFill>
                <a:schemeClr val="tx2">
                  <a:lumMod val="75000"/>
                </a:schemeClr>
              </a:solidFill>
            </a:endParaRPr>
          </a:p>
        </p:txBody>
      </p:sp>
      <p:sp>
        <p:nvSpPr>
          <p:cNvPr id="2" name="TextBox 1"/>
          <p:cNvSpPr txBox="1"/>
          <p:nvPr/>
        </p:nvSpPr>
        <p:spPr>
          <a:xfrm>
            <a:off x="266700" y="2476500"/>
            <a:ext cx="8496300" cy="3693319"/>
          </a:xfrm>
          <a:prstGeom prst="rect">
            <a:avLst/>
          </a:prstGeom>
          <a:noFill/>
        </p:spPr>
        <p:txBody>
          <a:bodyPr wrap="square" rtlCol="0">
            <a:spAutoFit/>
          </a:bodyPr>
          <a:lstStyle/>
          <a:p>
            <a:r>
              <a:rPr lang="el-GR" dirty="0" smtClean="0">
                <a:solidFill>
                  <a:srgbClr val="17375E"/>
                </a:solidFill>
              </a:rPr>
              <a:t>Η παρουσία συμπτωμάτων στις πιο κάτω επείγουσες καταστάσεις  προκύπτει από την οξεία βλάβη στα όργανα στόχους (καρδιά, μεγάλες αρτηρίες, εγκέφαλος) και μπορεί να  σχετίζεται άμεσα ή έμμεσα με την παρουσία χρόνια αρτηριακής υπέρτασης.</a:t>
            </a:r>
          </a:p>
          <a:p>
            <a:endParaRPr lang="el-GR" dirty="0" smtClean="0">
              <a:solidFill>
                <a:srgbClr val="17375E"/>
              </a:solidFill>
            </a:endParaRPr>
          </a:p>
          <a:p>
            <a:pPr marL="285750" indent="-285750">
              <a:buFont typeface="Courier New"/>
              <a:buChar char="o"/>
            </a:pPr>
            <a:r>
              <a:rPr lang="el-GR" dirty="0">
                <a:solidFill>
                  <a:srgbClr val="17375E"/>
                </a:solidFill>
              </a:rPr>
              <a:t>Οξύ έμφραγμα του μυοκαρδίου - οξύ στεφανιαίο σύνδρομο</a:t>
            </a:r>
          </a:p>
          <a:p>
            <a:pPr marL="285750" indent="-285750">
              <a:buFont typeface="Courier New"/>
              <a:buChar char="o"/>
            </a:pPr>
            <a:r>
              <a:rPr lang="el-GR">
                <a:solidFill>
                  <a:srgbClr val="17375E"/>
                </a:solidFill>
              </a:rPr>
              <a:t>Αγγειακό </a:t>
            </a:r>
            <a:r>
              <a:rPr lang="el-GR" smtClean="0">
                <a:solidFill>
                  <a:srgbClr val="17375E"/>
                </a:solidFill>
              </a:rPr>
              <a:t>εγκεφαλικό </a:t>
            </a:r>
            <a:r>
              <a:rPr lang="el-GR" dirty="0">
                <a:solidFill>
                  <a:srgbClr val="17375E"/>
                </a:solidFill>
              </a:rPr>
              <a:t>επεισόδιο: ισχαιμικό - αιμορραγικό</a:t>
            </a:r>
          </a:p>
          <a:p>
            <a:pPr marL="285750" indent="-285750">
              <a:buFont typeface="Courier New"/>
              <a:buChar char="o"/>
            </a:pPr>
            <a:r>
              <a:rPr lang="el-GR" dirty="0">
                <a:solidFill>
                  <a:srgbClr val="17375E"/>
                </a:solidFill>
              </a:rPr>
              <a:t>Οξυ πνευμονικό οίδημα</a:t>
            </a:r>
          </a:p>
          <a:p>
            <a:pPr marL="285750" indent="-285750">
              <a:buFont typeface="Courier New"/>
              <a:buChar char="o"/>
            </a:pPr>
            <a:r>
              <a:rPr lang="el-GR" dirty="0">
                <a:solidFill>
                  <a:srgbClr val="17375E"/>
                </a:solidFill>
              </a:rPr>
              <a:t>Διαχωριστικό ανεύρυσμα - ρήξη </a:t>
            </a:r>
            <a:r>
              <a:rPr lang="el-GR" dirty="0" smtClean="0">
                <a:solidFill>
                  <a:srgbClr val="17375E"/>
                </a:solidFill>
              </a:rPr>
              <a:t>ανευρύσματος</a:t>
            </a:r>
          </a:p>
          <a:p>
            <a:pPr marL="285750" indent="-285750">
              <a:buFont typeface="Courier New"/>
              <a:buChar char="o"/>
            </a:pPr>
            <a:r>
              <a:rPr lang="el-GR" dirty="0" smtClean="0">
                <a:solidFill>
                  <a:srgbClr val="17375E"/>
                </a:solidFill>
              </a:rPr>
              <a:t>Περιεχγειρητικές καταστάσεις</a:t>
            </a:r>
            <a:endParaRPr lang="el-GR" dirty="0">
              <a:solidFill>
                <a:srgbClr val="17375E"/>
              </a:solidFill>
            </a:endParaRPr>
          </a:p>
          <a:p>
            <a:endParaRPr lang="el-GR" dirty="0">
              <a:solidFill>
                <a:srgbClr val="17375E"/>
              </a:solidFill>
            </a:endParaRPr>
          </a:p>
          <a:p>
            <a:r>
              <a:rPr lang="el-GR" dirty="0" smtClean="0">
                <a:solidFill>
                  <a:srgbClr val="17375E"/>
                </a:solidFill>
              </a:rPr>
              <a:t>Στις καταστάσεις αυτές είναι απαραίτητη η επείγουσα αντιμετώπιση της υψηλής αρτηριακής πίεσης (</a:t>
            </a:r>
            <a:r>
              <a:rPr lang="el-GR" dirty="0" smtClean="0">
                <a:solidFill>
                  <a:srgbClr val="800000"/>
                </a:solidFill>
              </a:rPr>
              <a:t>όταν συνυπάρχει</a:t>
            </a:r>
            <a:r>
              <a:rPr lang="el-GR" dirty="0" smtClean="0">
                <a:solidFill>
                  <a:srgbClr val="17375E"/>
                </a:solidFill>
              </a:rPr>
              <a:t>). Οι θεραπευτικές αρχές ποικίλουν ανάλογα με</a:t>
            </a:r>
          </a:p>
          <a:p>
            <a:r>
              <a:rPr lang="el-GR" dirty="0" smtClean="0">
                <a:solidFill>
                  <a:srgbClr val="17375E"/>
                </a:solidFill>
              </a:rPr>
              <a:t>την βλάβη οργάνου στόχου.     </a:t>
            </a:r>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7" name="Straight Connector 16"/>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8" name="Picture 17"/>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9" name="TextBox 18"/>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0" name="TextBox 19"/>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31768406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819109" cy="830997"/>
          </a:xfrm>
          <a:prstGeom prst="rect">
            <a:avLst/>
          </a:prstGeom>
          <a:noFill/>
        </p:spPr>
        <p:txBody>
          <a:bodyPr wrap="square" rtlCol="0">
            <a:spAutoFit/>
          </a:bodyPr>
          <a:lstStyle/>
          <a:p>
            <a:r>
              <a:rPr lang="el-GR" sz="2400" dirty="0" smtClean="0">
                <a:solidFill>
                  <a:schemeClr val="tx2">
                    <a:lumMod val="75000"/>
                  </a:schemeClr>
                </a:solidFill>
              </a:rPr>
              <a:t>Αρτηριακή υπέρταση / επείγουσα υπέρταση / υπερτασική εγκεφαλοπάθεια</a:t>
            </a:r>
            <a:endParaRPr lang="el-GR" sz="2200" dirty="0" smtClean="0">
              <a:solidFill>
                <a:schemeClr val="tx2">
                  <a:lumMod val="75000"/>
                </a:schemeClr>
              </a:solidFill>
            </a:endParaRPr>
          </a:p>
        </p:txBody>
      </p:sp>
      <p:sp>
        <p:nvSpPr>
          <p:cNvPr id="2" name="TextBox 1"/>
          <p:cNvSpPr txBox="1"/>
          <p:nvPr/>
        </p:nvSpPr>
        <p:spPr>
          <a:xfrm>
            <a:off x="266700" y="2222500"/>
            <a:ext cx="8585200" cy="1323439"/>
          </a:xfrm>
          <a:prstGeom prst="rect">
            <a:avLst/>
          </a:prstGeom>
          <a:noFill/>
        </p:spPr>
        <p:txBody>
          <a:bodyPr wrap="square" rtlCol="0">
            <a:spAutoFit/>
          </a:bodyPr>
          <a:lstStyle/>
          <a:p>
            <a:pPr marL="285750" indent="-285750">
              <a:buFont typeface="Courier New"/>
              <a:buChar char="o"/>
            </a:pPr>
            <a:r>
              <a:rPr lang="el-GR" sz="2000" dirty="0" smtClean="0">
                <a:solidFill>
                  <a:srgbClr val="17375E"/>
                </a:solidFill>
              </a:rPr>
              <a:t>Υπερτασική εγκεφαλοπάθεια</a:t>
            </a:r>
            <a:r>
              <a:rPr lang="el-GR" sz="2000" smtClean="0">
                <a:solidFill>
                  <a:srgbClr val="17375E"/>
                </a:solidFill>
              </a:rPr>
              <a:t>: μη-εστιακά </a:t>
            </a:r>
            <a:r>
              <a:rPr lang="el-GR" sz="2000" dirty="0" smtClean="0">
                <a:solidFill>
                  <a:srgbClr val="17375E"/>
                </a:solidFill>
              </a:rPr>
              <a:t>νευρολογικά συμπτώματα (σύγχυση, κεφαλαγλία, ναυτία, έμετος) &amp; υψηλή </a:t>
            </a:r>
            <a:r>
              <a:rPr lang="el-GR" sz="2000" dirty="0">
                <a:solidFill>
                  <a:srgbClr val="17375E"/>
                </a:solidFill>
              </a:rPr>
              <a:t>αρτηριακή </a:t>
            </a:r>
            <a:r>
              <a:rPr lang="el-GR" sz="2000" dirty="0" smtClean="0">
                <a:solidFill>
                  <a:srgbClr val="17375E"/>
                </a:solidFill>
              </a:rPr>
              <a:t>πίεση (περίπου) </a:t>
            </a:r>
            <a:r>
              <a:rPr lang="el-GR" sz="2000" dirty="0">
                <a:solidFill>
                  <a:srgbClr val="17375E"/>
                </a:solidFill>
              </a:rPr>
              <a:t>&gt;180/120</a:t>
            </a:r>
          </a:p>
          <a:p>
            <a:pPr marL="285750" indent="-285750">
              <a:buFont typeface="Courier New"/>
              <a:buChar char="o"/>
            </a:pPr>
            <a:endParaRPr lang="el-GR" sz="2000" dirty="0" smtClean="0">
              <a:solidFill>
                <a:srgbClr val="17375E"/>
              </a:solidFill>
            </a:endParaRPr>
          </a:p>
        </p:txBody>
      </p:sp>
      <p:pic>
        <p:nvPicPr>
          <p:cNvPr id="3" name="Picture 2"/>
          <p:cNvPicPr>
            <a:picLocks noChangeAspect="1"/>
          </p:cNvPicPr>
          <p:nvPr/>
        </p:nvPicPr>
        <p:blipFill>
          <a:blip r:embed="rId2"/>
          <a:stretch>
            <a:fillRect/>
          </a:stretch>
        </p:blipFill>
        <p:spPr>
          <a:xfrm>
            <a:off x="533400" y="3492654"/>
            <a:ext cx="4572000" cy="3365346"/>
          </a:xfrm>
          <a:prstGeom prst="rect">
            <a:avLst/>
          </a:prstGeom>
        </p:spPr>
      </p:pic>
      <p:sp>
        <p:nvSpPr>
          <p:cNvPr id="6" name="TextBox 5"/>
          <p:cNvSpPr txBox="1"/>
          <p:nvPr/>
        </p:nvSpPr>
        <p:spPr>
          <a:xfrm>
            <a:off x="5549901" y="3072031"/>
            <a:ext cx="3409074" cy="3600985"/>
          </a:xfrm>
          <a:prstGeom prst="rect">
            <a:avLst/>
          </a:prstGeom>
          <a:noFill/>
        </p:spPr>
        <p:txBody>
          <a:bodyPr wrap="square" rtlCol="0">
            <a:spAutoFit/>
          </a:bodyPr>
          <a:lstStyle/>
          <a:p>
            <a:pPr algn="just"/>
            <a:r>
              <a:rPr lang="en-US" sz="1200" dirty="0"/>
              <a:t>Schematic representation of autoregulation of cerebral blood flow in </a:t>
            </a:r>
            <a:r>
              <a:rPr lang="en-US" sz="1200" dirty="0" smtClean="0"/>
              <a:t>normotensive </a:t>
            </a:r>
            <a:r>
              <a:rPr lang="en-US" sz="1200" dirty="0"/>
              <a:t>and hypertensive subjects. In both groups, initial increases </a:t>
            </a:r>
            <a:r>
              <a:rPr lang="en-US" sz="1200" dirty="0" smtClean="0"/>
              <a:t>or </a:t>
            </a:r>
            <a:r>
              <a:rPr lang="en-US" sz="1200" dirty="0"/>
              <a:t>decreases in mean arterial pressure are associated with maintenance </a:t>
            </a:r>
            <a:r>
              <a:rPr lang="en-US" sz="1200" dirty="0" smtClean="0"/>
              <a:t>of </a:t>
            </a:r>
            <a:r>
              <a:rPr lang="en-US" sz="1200" dirty="0"/>
              <a:t>cerebral blood flow due to appropriate changes in arteriolar resistance. </a:t>
            </a:r>
            <a:endParaRPr lang="el-GR" sz="1200" dirty="0" smtClean="0"/>
          </a:p>
          <a:p>
            <a:pPr algn="just"/>
            <a:r>
              <a:rPr lang="en-US" sz="1200" dirty="0" smtClean="0"/>
              <a:t>More </a:t>
            </a:r>
            <a:r>
              <a:rPr lang="en-US" sz="1200" dirty="0"/>
              <a:t>marked changes in pressure are eventually associated with loss of </a:t>
            </a:r>
            <a:r>
              <a:rPr lang="en-US" sz="1200" dirty="0" smtClean="0"/>
              <a:t>autoregulation</a:t>
            </a:r>
            <a:r>
              <a:rPr lang="en-US" sz="1200" dirty="0"/>
              <a:t>, leading to a reduction (with hypotension) or an elevation </a:t>
            </a:r>
            <a:endParaRPr lang="el-GR" sz="1200" dirty="0" smtClean="0"/>
          </a:p>
          <a:p>
            <a:pPr algn="just"/>
            <a:r>
              <a:rPr lang="en-US" sz="1200" dirty="0" smtClean="0"/>
              <a:t>(</a:t>
            </a:r>
            <a:r>
              <a:rPr lang="en-US" sz="1200" dirty="0"/>
              <a:t>with marked hypertension) in cerebral blood flow. These changes occur </a:t>
            </a:r>
            <a:r>
              <a:rPr lang="en-US" sz="1200" dirty="0" smtClean="0"/>
              <a:t>at </a:t>
            </a:r>
            <a:r>
              <a:rPr lang="en-US" sz="1200" dirty="0"/>
              <a:t>higher pressures in patients with hypertension, presumably due to </a:t>
            </a:r>
            <a:r>
              <a:rPr lang="en-US" sz="1200" dirty="0" smtClean="0"/>
              <a:t>arteriolar </a:t>
            </a:r>
            <a:r>
              <a:rPr lang="en-US" sz="1200" dirty="0"/>
              <a:t>thickening. Thus, aggressive antihypertensive therapy will </a:t>
            </a:r>
            <a:r>
              <a:rPr lang="en-US" sz="1200" dirty="0" smtClean="0"/>
              <a:t>produce</a:t>
            </a:r>
            <a:r>
              <a:rPr lang="el-GR" sz="1200" dirty="0"/>
              <a:t> </a:t>
            </a:r>
            <a:r>
              <a:rPr lang="en-US" sz="1200" dirty="0" smtClean="0"/>
              <a:t>cerebral </a:t>
            </a:r>
            <a:r>
              <a:rPr lang="en-US" sz="1200" dirty="0"/>
              <a:t>ischemia at a higher mean arterial pressure in patients with underlying hypertension</a:t>
            </a:r>
            <a:r>
              <a:rPr lang="en-US" sz="1200" dirty="0" smtClean="0"/>
              <a:t>.</a:t>
            </a:r>
            <a:endParaRPr lang="el-GR" sz="1200" dirty="0" smtClean="0"/>
          </a:p>
          <a:p>
            <a:pPr algn="just"/>
            <a:endParaRPr lang="en-US" sz="1200" dirty="0"/>
          </a:p>
          <a:p>
            <a:pPr algn="just"/>
            <a:r>
              <a:rPr lang="en-US" sz="1200" i="1" dirty="0"/>
              <a:t>Redrawn from: Kaplan, NM. Management of hypertensive emergencies.</a:t>
            </a:r>
            <a:endParaRPr lang="en-US" sz="1200" dirty="0"/>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l-GR" sz="1400" dirty="0" smtClean="0"/>
              <a:t>2018 </a:t>
            </a:r>
            <a:r>
              <a:rPr lang="el-GR" sz="1400" dirty="0" smtClean="0"/>
              <a:t>- </a:t>
            </a:r>
            <a:r>
              <a:rPr lang="el-GR" sz="1400" dirty="0" smtClean="0"/>
              <a:t>2019 </a:t>
            </a:r>
            <a:r>
              <a:rPr lang="el-GR" sz="1400" dirty="0" smtClean="0"/>
              <a:t>/ Καρδιαγγειακό Σύστημα / Υπέρταση - Υπόταση</a:t>
            </a:r>
            <a:endParaRPr lang="en-US" sz="1400" dirty="0"/>
          </a:p>
        </p:txBody>
      </p:sp>
      <p:cxnSp>
        <p:nvCxnSpPr>
          <p:cNvPr id="17" name="Straight Connector 16"/>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8" name="Picture 17"/>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9" name="TextBox 18"/>
          <p:cNvSpPr txBox="1"/>
          <p:nvPr/>
        </p:nvSpPr>
        <p:spPr>
          <a:xfrm>
            <a:off x="237412" y="21014"/>
            <a:ext cx="4267200"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Εργαστήριο &amp; Κλινική Παθολογικής Φυσιολογίας </a:t>
            </a:r>
            <a:endParaRPr lang="en-US" sz="1600" dirty="0">
              <a:solidFill>
                <a:schemeClr val="tx2">
                  <a:lumMod val="75000"/>
                </a:schemeClr>
              </a:solidFill>
            </a:endParaRPr>
          </a:p>
        </p:txBody>
      </p:sp>
      <p:sp>
        <p:nvSpPr>
          <p:cNvPr id="20" name="TextBox 19"/>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a:t>
            </a:r>
            <a:r>
              <a:rPr lang="el-GR" sz="1600" dirty="0">
                <a:solidFill>
                  <a:schemeClr val="tx2">
                    <a:lumMod val="75000"/>
                  </a:schemeClr>
                </a:solidFill>
              </a:rPr>
              <a:t>Ε</a:t>
            </a:r>
            <a:r>
              <a:rPr lang="el-GR" sz="1600" dirty="0" smtClean="0">
                <a:solidFill>
                  <a:schemeClr val="tx2">
                    <a:lumMod val="75000"/>
                  </a:schemeClr>
                </a:solidFill>
              </a:rPr>
              <a:t>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Tree>
    <p:extLst>
      <p:ext uri="{BB962C8B-B14F-4D97-AF65-F5344CB8AC3E}">
        <p14:creationId xmlns:p14="http://schemas.microsoft.com/office/powerpoint/2010/main" val="5282386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6075</TotalTime>
  <Words>7144</Words>
  <Application>Microsoft Macintosh PowerPoint</Application>
  <PresentationFormat>On-screen Show (4:3)</PresentationFormat>
  <Paragraphs>973</Paragraphs>
  <Slides>63</Slides>
  <Notes>12</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Athanase Protogerou</dc:creator>
  <cp:lastModifiedBy>athanprot</cp:lastModifiedBy>
  <cp:revision>405</cp:revision>
  <dcterms:created xsi:type="dcterms:W3CDTF">2015-08-26T12:32:33Z</dcterms:created>
  <dcterms:modified xsi:type="dcterms:W3CDTF">2018-12-11T15:56:05Z</dcterms:modified>
</cp:coreProperties>
</file>