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4"/>
  </p:notesMasterIdLst>
  <p:sldIdLst>
    <p:sldId id="270" r:id="rId2"/>
    <p:sldId id="493" r:id="rId3"/>
    <p:sldId id="461" r:id="rId4"/>
    <p:sldId id="464" r:id="rId5"/>
    <p:sldId id="416" r:id="rId6"/>
    <p:sldId id="418" r:id="rId7"/>
    <p:sldId id="420" r:id="rId8"/>
    <p:sldId id="422" r:id="rId9"/>
    <p:sldId id="460" r:id="rId10"/>
    <p:sldId id="432" r:id="rId11"/>
    <p:sldId id="425" r:id="rId12"/>
    <p:sldId id="411" r:id="rId13"/>
    <p:sldId id="413" r:id="rId14"/>
    <p:sldId id="412" r:id="rId15"/>
    <p:sldId id="414" r:id="rId16"/>
    <p:sldId id="446" r:id="rId17"/>
    <p:sldId id="443" r:id="rId18"/>
    <p:sldId id="445" r:id="rId19"/>
    <p:sldId id="452" r:id="rId20"/>
    <p:sldId id="455" r:id="rId21"/>
    <p:sldId id="465" r:id="rId22"/>
    <p:sldId id="448" r:id="rId23"/>
    <p:sldId id="453" r:id="rId24"/>
    <p:sldId id="451" r:id="rId25"/>
    <p:sldId id="454" r:id="rId26"/>
    <p:sldId id="456" r:id="rId27"/>
    <p:sldId id="459" r:id="rId28"/>
    <p:sldId id="457" r:id="rId29"/>
    <p:sldId id="433" r:id="rId30"/>
    <p:sldId id="458" r:id="rId31"/>
    <p:sldId id="419" r:id="rId32"/>
    <p:sldId id="415" r:id="rId33"/>
    <p:sldId id="478" r:id="rId34"/>
    <p:sldId id="466" r:id="rId35"/>
    <p:sldId id="482" r:id="rId36"/>
    <p:sldId id="477" r:id="rId37"/>
    <p:sldId id="481" r:id="rId38"/>
    <p:sldId id="480" r:id="rId39"/>
    <p:sldId id="468" r:id="rId40"/>
    <p:sldId id="479" r:id="rId41"/>
    <p:sldId id="471" r:id="rId42"/>
    <p:sldId id="470" r:id="rId43"/>
    <p:sldId id="476" r:id="rId44"/>
    <p:sldId id="483" r:id="rId45"/>
    <p:sldId id="405" r:id="rId46"/>
    <p:sldId id="436" r:id="rId47"/>
    <p:sldId id="437" r:id="rId48"/>
    <p:sldId id="438" r:id="rId49"/>
    <p:sldId id="439" r:id="rId50"/>
    <p:sldId id="440" r:id="rId51"/>
    <p:sldId id="441" r:id="rId52"/>
    <p:sldId id="442" r:id="rId53"/>
    <p:sldId id="435" r:id="rId54"/>
    <p:sldId id="434" r:id="rId55"/>
    <p:sldId id="492" r:id="rId56"/>
    <p:sldId id="491" r:id="rId57"/>
    <p:sldId id="490" r:id="rId58"/>
    <p:sldId id="487" r:id="rId59"/>
    <p:sldId id="484" r:id="rId60"/>
    <p:sldId id="429" r:id="rId61"/>
    <p:sldId id="431" r:id="rId62"/>
    <p:sldId id="430"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644" autoAdjust="0"/>
  </p:normalViewPr>
  <p:slideViewPr>
    <p:cSldViewPr snapToGrid="0" snapToObjects="1">
      <p:cViewPr>
        <p:scale>
          <a:sx n="75" d="100"/>
          <a:sy n="75" d="100"/>
        </p:scale>
        <p:origin x="-2352" y="-64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0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3B03CE-F0AD-2A4E-A5C1-F93BCDA46993}" type="datetimeFigureOut">
              <a:rPr lang="en-US" smtClean="0"/>
              <a:pPr/>
              <a:t>19/12/18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A025F3-D531-D44B-9D52-49A75C2D7F8C}" type="slidenum">
              <a:rPr lang="en-US" smtClean="0"/>
              <a:pPr/>
              <a:t>‹#›</a:t>
            </a:fld>
            <a:endParaRPr lang="en-US"/>
          </a:p>
        </p:txBody>
      </p:sp>
    </p:spTree>
    <p:extLst>
      <p:ext uri="{BB962C8B-B14F-4D97-AF65-F5344CB8AC3E}">
        <p14:creationId xmlns:p14="http://schemas.microsoft.com/office/powerpoint/2010/main" val="35625853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Anatomical, histological, and physiological changes associated with venous hypertension</a:t>
            </a:r>
            <a:r>
              <a:rPr lang="el-GR" sz="1200" b="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t>
            </a:r>
            <a:r>
              <a:rPr lang="en-US" sz="1200" b="1" kern="1200" baseline="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uptodate</a:t>
            </a:r>
            <a:r>
              <a:rPr lang="en-US" sz="1200" b="1" kern="1200" baseline="0" dirty="0" smtClean="0">
                <a:solidFill>
                  <a:schemeClr val="tx1"/>
                </a:solidFill>
                <a:latin typeface="+mn-lt"/>
                <a:ea typeface="+mn-ea"/>
                <a:cs typeface="+mn-cs"/>
              </a:rPr>
              <a:t> 20160107</a:t>
            </a:r>
            <a:endParaRPr lang="en-US" dirty="0" smtClean="0"/>
          </a:p>
          <a:p>
            <a:endParaRPr lang="en-US" dirty="0"/>
          </a:p>
        </p:txBody>
      </p:sp>
      <p:sp>
        <p:nvSpPr>
          <p:cNvPr id="4" name="Slide Number Placeholder 3"/>
          <p:cNvSpPr>
            <a:spLocks noGrp="1"/>
          </p:cNvSpPr>
          <p:nvPr>
            <p:ph type="sldNum" sz="quarter" idx="10"/>
          </p:nvPr>
        </p:nvSpPr>
        <p:spPr/>
        <p:txBody>
          <a:bodyPr/>
          <a:lstStyle/>
          <a:p>
            <a:fld id="{8AA025F3-D531-D44B-9D52-49A75C2D7F8C}" type="slidenum">
              <a:rPr lang="en-US" smtClean="0"/>
              <a:pPr/>
              <a:t>18</a:t>
            </a:fld>
            <a:endParaRPr lang="en-US"/>
          </a:p>
        </p:txBody>
      </p:sp>
    </p:spTree>
    <p:extLst>
      <p:ext uri="{BB962C8B-B14F-4D97-AF65-F5344CB8AC3E}">
        <p14:creationId xmlns:p14="http://schemas.microsoft.com/office/powerpoint/2010/main" val="2432361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Upotodae</a:t>
            </a:r>
            <a:r>
              <a:rPr lang="en-US" baseline="0" dirty="0" smtClean="0"/>
              <a:t> 2016</a:t>
            </a:r>
            <a:endParaRPr lang="en-US" dirty="0"/>
          </a:p>
        </p:txBody>
      </p:sp>
      <p:sp>
        <p:nvSpPr>
          <p:cNvPr id="4" name="Slide Number Placeholder 3"/>
          <p:cNvSpPr>
            <a:spLocks noGrp="1"/>
          </p:cNvSpPr>
          <p:nvPr>
            <p:ph type="sldNum" sz="quarter" idx="10"/>
          </p:nvPr>
        </p:nvSpPr>
        <p:spPr/>
        <p:txBody>
          <a:bodyPr/>
          <a:lstStyle/>
          <a:p>
            <a:fld id="{8AA025F3-D531-D44B-9D52-49A75C2D7F8C}" type="slidenum">
              <a:rPr lang="en-US" smtClean="0"/>
              <a:pPr/>
              <a:t>53</a:t>
            </a:fld>
            <a:endParaRPr lang="en-US"/>
          </a:p>
        </p:txBody>
      </p:sp>
    </p:spTree>
    <p:extLst>
      <p:ext uri="{BB962C8B-B14F-4D97-AF65-F5344CB8AC3E}">
        <p14:creationId xmlns:p14="http://schemas.microsoft.com/office/powerpoint/2010/main" val="2489284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Upotodae</a:t>
            </a:r>
            <a:r>
              <a:rPr lang="en-US" baseline="0" dirty="0" smtClean="0"/>
              <a:t> 2016</a:t>
            </a:r>
            <a:endParaRPr lang="en-US" dirty="0"/>
          </a:p>
        </p:txBody>
      </p:sp>
      <p:sp>
        <p:nvSpPr>
          <p:cNvPr id="4" name="Slide Number Placeholder 3"/>
          <p:cNvSpPr>
            <a:spLocks noGrp="1"/>
          </p:cNvSpPr>
          <p:nvPr>
            <p:ph type="sldNum" sz="quarter" idx="10"/>
          </p:nvPr>
        </p:nvSpPr>
        <p:spPr/>
        <p:txBody>
          <a:bodyPr/>
          <a:lstStyle/>
          <a:p>
            <a:fld id="{8AA025F3-D531-D44B-9D52-49A75C2D7F8C}" type="slidenum">
              <a:rPr lang="en-US" smtClean="0"/>
              <a:pPr/>
              <a:t>59</a:t>
            </a:fld>
            <a:endParaRPr lang="en-US"/>
          </a:p>
        </p:txBody>
      </p:sp>
    </p:spTree>
    <p:extLst>
      <p:ext uri="{BB962C8B-B14F-4D97-AF65-F5344CB8AC3E}">
        <p14:creationId xmlns:p14="http://schemas.microsoft.com/office/powerpoint/2010/main" val="2489284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Upotodae</a:t>
            </a:r>
            <a:r>
              <a:rPr lang="en-US" baseline="0" dirty="0" smtClean="0"/>
              <a:t> 2016</a:t>
            </a:r>
            <a:endParaRPr lang="en-US" dirty="0"/>
          </a:p>
        </p:txBody>
      </p:sp>
      <p:sp>
        <p:nvSpPr>
          <p:cNvPr id="4" name="Slide Number Placeholder 3"/>
          <p:cNvSpPr>
            <a:spLocks noGrp="1"/>
          </p:cNvSpPr>
          <p:nvPr>
            <p:ph type="sldNum" sz="quarter" idx="10"/>
          </p:nvPr>
        </p:nvSpPr>
        <p:spPr/>
        <p:txBody>
          <a:bodyPr/>
          <a:lstStyle/>
          <a:p>
            <a:fld id="{8AA025F3-D531-D44B-9D52-49A75C2D7F8C}" type="slidenum">
              <a:rPr lang="en-US" smtClean="0"/>
              <a:pPr/>
              <a:t>60</a:t>
            </a:fld>
            <a:endParaRPr lang="en-US"/>
          </a:p>
        </p:txBody>
      </p:sp>
    </p:spTree>
    <p:extLst>
      <p:ext uri="{BB962C8B-B14F-4D97-AF65-F5344CB8AC3E}">
        <p14:creationId xmlns:p14="http://schemas.microsoft.com/office/powerpoint/2010/main" val="2489284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Upotodae</a:t>
            </a:r>
            <a:r>
              <a:rPr lang="en-US" baseline="0" dirty="0" smtClean="0"/>
              <a:t> 2016</a:t>
            </a:r>
            <a:endParaRPr lang="en-US" dirty="0"/>
          </a:p>
        </p:txBody>
      </p:sp>
      <p:sp>
        <p:nvSpPr>
          <p:cNvPr id="4" name="Slide Number Placeholder 3"/>
          <p:cNvSpPr>
            <a:spLocks noGrp="1"/>
          </p:cNvSpPr>
          <p:nvPr>
            <p:ph type="sldNum" sz="quarter" idx="10"/>
          </p:nvPr>
        </p:nvSpPr>
        <p:spPr/>
        <p:txBody>
          <a:bodyPr/>
          <a:lstStyle/>
          <a:p>
            <a:fld id="{8AA025F3-D531-D44B-9D52-49A75C2D7F8C}" type="slidenum">
              <a:rPr lang="en-US" smtClean="0"/>
              <a:pPr/>
              <a:t>61</a:t>
            </a:fld>
            <a:endParaRPr lang="en-US"/>
          </a:p>
        </p:txBody>
      </p:sp>
    </p:spTree>
    <p:extLst>
      <p:ext uri="{BB962C8B-B14F-4D97-AF65-F5344CB8AC3E}">
        <p14:creationId xmlns:p14="http://schemas.microsoft.com/office/powerpoint/2010/main" val="2489284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Upotodae</a:t>
            </a:r>
            <a:r>
              <a:rPr lang="en-US" baseline="0" dirty="0" smtClean="0"/>
              <a:t> 2016</a:t>
            </a:r>
            <a:endParaRPr lang="en-US" dirty="0"/>
          </a:p>
        </p:txBody>
      </p:sp>
      <p:sp>
        <p:nvSpPr>
          <p:cNvPr id="4" name="Slide Number Placeholder 3"/>
          <p:cNvSpPr>
            <a:spLocks noGrp="1"/>
          </p:cNvSpPr>
          <p:nvPr>
            <p:ph type="sldNum" sz="quarter" idx="10"/>
          </p:nvPr>
        </p:nvSpPr>
        <p:spPr/>
        <p:txBody>
          <a:bodyPr/>
          <a:lstStyle/>
          <a:p>
            <a:fld id="{8AA025F3-D531-D44B-9D52-49A75C2D7F8C}" type="slidenum">
              <a:rPr lang="en-US" smtClean="0"/>
              <a:pPr/>
              <a:t>62</a:t>
            </a:fld>
            <a:endParaRPr lang="en-US"/>
          </a:p>
        </p:txBody>
      </p:sp>
    </p:spTree>
    <p:extLst>
      <p:ext uri="{BB962C8B-B14F-4D97-AF65-F5344CB8AC3E}">
        <p14:creationId xmlns:p14="http://schemas.microsoft.com/office/powerpoint/2010/main" val="248928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Anatomical, histological, and physiological changes associated with venous hypertension</a:t>
            </a:r>
            <a:r>
              <a:rPr lang="el-GR" sz="1200" b="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t>
            </a:r>
            <a:r>
              <a:rPr lang="en-US" sz="1200" b="1" kern="1200" baseline="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uptodate</a:t>
            </a:r>
            <a:r>
              <a:rPr lang="en-US" sz="1200" b="1" kern="1200" baseline="0" dirty="0" smtClean="0">
                <a:solidFill>
                  <a:schemeClr val="tx1"/>
                </a:solidFill>
                <a:latin typeface="+mn-lt"/>
                <a:ea typeface="+mn-ea"/>
                <a:cs typeface="+mn-cs"/>
              </a:rPr>
              <a:t> 20160107</a:t>
            </a:r>
            <a:endParaRPr lang="en-US" dirty="0"/>
          </a:p>
        </p:txBody>
      </p:sp>
      <p:sp>
        <p:nvSpPr>
          <p:cNvPr id="4" name="Slide Number Placeholder 3"/>
          <p:cNvSpPr>
            <a:spLocks noGrp="1"/>
          </p:cNvSpPr>
          <p:nvPr>
            <p:ph type="sldNum" sz="quarter" idx="10"/>
          </p:nvPr>
        </p:nvSpPr>
        <p:spPr/>
        <p:txBody>
          <a:bodyPr/>
          <a:lstStyle/>
          <a:p>
            <a:fld id="{8AA025F3-D531-D44B-9D52-49A75C2D7F8C}" type="slidenum">
              <a:rPr lang="en-US" smtClean="0"/>
              <a:pPr/>
              <a:t>19</a:t>
            </a:fld>
            <a:endParaRPr lang="en-US"/>
          </a:p>
        </p:txBody>
      </p:sp>
    </p:spTree>
    <p:extLst>
      <p:ext uri="{BB962C8B-B14F-4D97-AF65-F5344CB8AC3E}">
        <p14:creationId xmlns:p14="http://schemas.microsoft.com/office/powerpoint/2010/main" val="140397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Anatomical, histological, and physiological changes associated with venous hypertension</a:t>
            </a:r>
            <a:r>
              <a:rPr lang="el-GR" sz="1200" b="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t>
            </a:r>
            <a:r>
              <a:rPr lang="en-US" sz="1200" b="1" kern="1200" baseline="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uptodate</a:t>
            </a:r>
            <a:r>
              <a:rPr lang="en-US" sz="1200" b="1" kern="1200" baseline="0" dirty="0" smtClean="0">
                <a:solidFill>
                  <a:schemeClr val="tx1"/>
                </a:solidFill>
                <a:latin typeface="+mn-lt"/>
                <a:ea typeface="+mn-ea"/>
                <a:cs typeface="+mn-cs"/>
              </a:rPr>
              <a:t> 20160107</a:t>
            </a:r>
            <a:endParaRPr lang="en-US" dirty="0"/>
          </a:p>
        </p:txBody>
      </p:sp>
      <p:sp>
        <p:nvSpPr>
          <p:cNvPr id="4" name="Slide Number Placeholder 3"/>
          <p:cNvSpPr>
            <a:spLocks noGrp="1"/>
          </p:cNvSpPr>
          <p:nvPr>
            <p:ph type="sldNum" sz="quarter" idx="10"/>
          </p:nvPr>
        </p:nvSpPr>
        <p:spPr/>
        <p:txBody>
          <a:bodyPr/>
          <a:lstStyle/>
          <a:p>
            <a:fld id="{8AA025F3-D531-D44B-9D52-49A75C2D7F8C}" type="slidenum">
              <a:rPr lang="en-US" smtClean="0"/>
              <a:pPr/>
              <a:t>21</a:t>
            </a:fld>
            <a:endParaRPr lang="en-US"/>
          </a:p>
        </p:txBody>
      </p:sp>
    </p:spTree>
    <p:extLst>
      <p:ext uri="{BB962C8B-B14F-4D97-AF65-F5344CB8AC3E}">
        <p14:creationId xmlns:p14="http://schemas.microsoft.com/office/powerpoint/2010/main" val="1403971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Anatomical, histological, and physiological changes associated with venous hypertension</a:t>
            </a:r>
            <a:r>
              <a:rPr lang="el-GR" sz="1200" b="1"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a:t>
            </a:r>
            <a:r>
              <a:rPr lang="en-US" sz="1200" b="1" kern="1200" baseline="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uptodate</a:t>
            </a:r>
            <a:r>
              <a:rPr lang="en-US" sz="1200" b="1" kern="1200" baseline="0" dirty="0" smtClean="0">
                <a:solidFill>
                  <a:schemeClr val="tx1"/>
                </a:solidFill>
                <a:latin typeface="+mn-lt"/>
                <a:ea typeface="+mn-ea"/>
                <a:cs typeface="+mn-cs"/>
              </a:rPr>
              <a:t> 20160107</a:t>
            </a:r>
            <a:endParaRPr lang="en-US" dirty="0" smtClean="0"/>
          </a:p>
          <a:p>
            <a:endParaRPr lang="en-US" dirty="0"/>
          </a:p>
        </p:txBody>
      </p:sp>
      <p:sp>
        <p:nvSpPr>
          <p:cNvPr id="4" name="Slide Number Placeholder 3"/>
          <p:cNvSpPr>
            <a:spLocks noGrp="1"/>
          </p:cNvSpPr>
          <p:nvPr>
            <p:ph type="sldNum" sz="quarter" idx="10"/>
          </p:nvPr>
        </p:nvSpPr>
        <p:spPr/>
        <p:txBody>
          <a:bodyPr/>
          <a:lstStyle/>
          <a:p>
            <a:fld id="{8AA025F3-D531-D44B-9D52-49A75C2D7F8C}" type="slidenum">
              <a:rPr lang="en-US" smtClean="0"/>
              <a:pPr/>
              <a:t>23</a:t>
            </a:fld>
            <a:endParaRPr lang="en-US"/>
          </a:p>
        </p:txBody>
      </p:sp>
    </p:spTree>
    <p:extLst>
      <p:ext uri="{BB962C8B-B14F-4D97-AF65-F5344CB8AC3E}">
        <p14:creationId xmlns:p14="http://schemas.microsoft.com/office/powerpoint/2010/main" val="21987752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Upotodae</a:t>
            </a:r>
            <a:r>
              <a:rPr lang="en-US" baseline="0" dirty="0" smtClean="0"/>
              <a:t> 2016</a:t>
            </a:r>
            <a:endParaRPr lang="en-US" dirty="0"/>
          </a:p>
        </p:txBody>
      </p:sp>
      <p:sp>
        <p:nvSpPr>
          <p:cNvPr id="4" name="Slide Number Placeholder 3"/>
          <p:cNvSpPr>
            <a:spLocks noGrp="1"/>
          </p:cNvSpPr>
          <p:nvPr>
            <p:ph type="sldNum" sz="quarter" idx="10"/>
          </p:nvPr>
        </p:nvSpPr>
        <p:spPr/>
        <p:txBody>
          <a:bodyPr/>
          <a:lstStyle/>
          <a:p>
            <a:fld id="{8AA025F3-D531-D44B-9D52-49A75C2D7F8C}" type="slidenum">
              <a:rPr lang="en-US" smtClean="0"/>
              <a:pPr/>
              <a:t>44</a:t>
            </a:fld>
            <a:endParaRPr lang="en-US"/>
          </a:p>
        </p:txBody>
      </p:sp>
    </p:spTree>
    <p:extLst>
      <p:ext uri="{BB962C8B-B14F-4D97-AF65-F5344CB8AC3E}">
        <p14:creationId xmlns:p14="http://schemas.microsoft.com/office/powerpoint/2010/main" val="2489284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Upotodae</a:t>
            </a:r>
            <a:r>
              <a:rPr lang="en-US" baseline="0" dirty="0" smtClean="0"/>
              <a:t> 2016</a:t>
            </a:r>
            <a:endParaRPr lang="en-US" dirty="0"/>
          </a:p>
        </p:txBody>
      </p:sp>
      <p:sp>
        <p:nvSpPr>
          <p:cNvPr id="4" name="Slide Number Placeholder 3"/>
          <p:cNvSpPr>
            <a:spLocks noGrp="1"/>
          </p:cNvSpPr>
          <p:nvPr>
            <p:ph type="sldNum" sz="quarter" idx="10"/>
          </p:nvPr>
        </p:nvSpPr>
        <p:spPr/>
        <p:txBody>
          <a:bodyPr/>
          <a:lstStyle/>
          <a:p>
            <a:fld id="{8AA025F3-D531-D44B-9D52-49A75C2D7F8C}" type="slidenum">
              <a:rPr lang="en-US" smtClean="0"/>
              <a:pPr/>
              <a:t>45</a:t>
            </a:fld>
            <a:endParaRPr lang="en-US"/>
          </a:p>
        </p:txBody>
      </p:sp>
    </p:spTree>
    <p:extLst>
      <p:ext uri="{BB962C8B-B14F-4D97-AF65-F5344CB8AC3E}">
        <p14:creationId xmlns:p14="http://schemas.microsoft.com/office/powerpoint/2010/main" val="2489284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Upotodae</a:t>
            </a:r>
            <a:r>
              <a:rPr lang="en-US" baseline="0" dirty="0" smtClean="0"/>
              <a:t> 2016</a:t>
            </a:r>
            <a:endParaRPr lang="en-US" dirty="0"/>
          </a:p>
        </p:txBody>
      </p:sp>
      <p:sp>
        <p:nvSpPr>
          <p:cNvPr id="4" name="Slide Number Placeholder 3"/>
          <p:cNvSpPr>
            <a:spLocks noGrp="1"/>
          </p:cNvSpPr>
          <p:nvPr>
            <p:ph type="sldNum" sz="quarter" idx="10"/>
          </p:nvPr>
        </p:nvSpPr>
        <p:spPr/>
        <p:txBody>
          <a:bodyPr/>
          <a:lstStyle/>
          <a:p>
            <a:fld id="{8AA025F3-D531-D44B-9D52-49A75C2D7F8C}" type="slidenum">
              <a:rPr lang="en-US" smtClean="0"/>
              <a:pPr/>
              <a:t>48</a:t>
            </a:fld>
            <a:endParaRPr lang="en-US"/>
          </a:p>
        </p:txBody>
      </p:sp>
    </p:spTree>
    <p:extLst>
      <p:ext uri="{BB962C8B-B14F-4D97-AF65-F5344CB8AC3E}">
        <p14:creationId xmlns:p14="http://schemas.microsoft.com/office/powerpoint/2010/main" val="2489284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Upotodae</a:t>
            </a:r>
            <a:r>
              <a:rPr lang="en-US" baseline="0" dirty="0" smtClean="0"/>
              <a:t> 2016</a:t>
            </a:r>
            <a:endParaRPr lang="en-US" dirty="0"/>
          </a:p>
        </p:txBody>
      </p:sp>
      <p:sp>
        <p:nvSpPr>
          <p:cNvPr id="4" name="Slide Number Placeholder 3"/>
          <p:cNvSpPr>
            <a:spLocks noGrp="1"/>
          </p:cNvSpPr>
          <p:nvPr>
            <p:ph type="sldNum" sz="quarter" idx="10"/>
          </p:nvPr>
        </p:nvSpPr>
        <p:spPr/>
        <p:txBody>
          <a:bodyPr/>
          <a:lstStyle/>
          <a:p>
            <a:fld id="{8AA025F3-D531-D44B-9D52-49A75C2D7F8C}" type="slidenum">
              <a:rPr lang="en-US" smtClean="0"/>
              <a:pPr/>
              <a:t>50</a:t>
            </a:fld>
            <a:endParaRPr lang="en-US"/>
          </a:p>
        </p:txBody>
      </p:sp>
    </p:spTree>
    <p:extLst>
      <p:ext uri="{BB962C8B-B14F-4D97-AF65-F5344CB8AC3E}">
        <p14:creationId xmlns:p14="http://schemas.microsoft.com/office/powerpoint/2010/main" val="2489284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Upotodae</a:t>
            </a:r>
            <a:r>
              <a:rPr lang="en-US" baseline="0" dirty="0" smtClean="0"/>
              <a:t> 2016</a:t>
            </a:r>
            <a:endParaRPr lang="en-US" dirty="0"/>
          </a:p>
        </p:txBody>
      </p:sp>
      <p:sp>
        <p:nvSpPr>
          <p:cNvPr id="4" name="Slide Number Placeholder 3"/>
          <p:cNvSpPr>
            <a:spLocks noGrp="1"/>
          </p:cNvSpPr>
          <p:nvPr>
            <p:ph type="sldNum" sz="quarter" idx="10"/>
          </p:nvPr>
        </p:nvSpPr>
        <p:spPr/>
        <p:txBody>
          <a:bodyPr/>
          <a:lstStyle/>
          <a:p>
            <a:fld id="{8AA025F3-D531-D44B-9D52-49A75C2D7F8C}" type="slidenum">
              <a:rPr lang="en-US" smtClean="0"/>
              <a:pPr/>
              <a:t>52</a:t>
            </a:fld>
            <a:endParaRPr lang="en-US"/>
          </a:p>
        </p:txBody>
      </p:sp>
    </p:spTree>
    <p:extLst>
      <p:ext uri="{BB962C8B-B14F-4D97-AF65-F5344CB8AC3E}">
        <p14:creationId xmlns:p14="http://schemas.microsoft.com/office/powerpoint/2010/main" val="2489284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ED6952-576C-EA44-8F8E-C9025BA68E87}" type="datetimeFigureOut">
              <a:rPr lang="en-US" smtClean="0"/>
              <a:pPr/>
              <a:t>19/12/18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8F637-0700-5D43-A43E-7A0E9B1960E7}" type="slidenum">
              <a:rPr lang="en-US" smtClean="0"/>
              <a:pPr/>
              <a:t>‹#›</a:t>
            </a:fld>
            <a:endParaRPr lang="en-US"/>
          </a:p>
        </p:txBody>
      </p:sp>
    </p:spTree>
    <p:extLst>
      <p:ext uri="{BB962C8B-B14F-4D97-AF65-F5344CB8AC3E}">
        <p14:creationId xmlns:p14="http://schemas.microsoft.com/office/powerpoint/2010/main" val="448869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D6952-576C-EA44-8F8E-C9025BA68E87}" type="datetimeFigureOut">
              <a:rPr lang="en-US" smtClean="0"/>
              <a:pPr/>
              <a:t>19/12/18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8F637-0700-5D43-A43E-7A0E9B1960E7}" type="slidenum">
              <a:rPr lang="en-US" smtClean="0"/>
              <a:pPr/>
              <a:t>‹#›</a:t>
            </a:fld>
            <a:endParaRPr lang="en-US"/>
          </a:p>
        </p:txBody>
      </p:sp>
    </p:spTree>
    <p:extLst>
      <p:ext uri="{BB962C8B-B14F-4D97-AF65-F5344CB8AC3E}">
        <p14:creationId xmlns:p14="http://schemas.microsoft.com/office/powerpoint/2010/main" val="530928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D6952-576C-EA44-8F8E-C9025BA68E87}" type="datetimeFigureOut">
              <a:rPr lang="en-US" smtClean="0"/>
              <a:pPr/>
              <a:t>19/12/18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8F637-0700-5D43-A43E-7A0E9B1960E7}" type="slidenum">
              <a:rPr lang="en-US" smtClean="0"/>
              <a:pPr/>
              <a:t>‹#›</a:t>
            </a:fld>
            <a:endParaRPr lang="en-US"/>
          </a:p>
        </p:txBody>
      </p:sp>
    </p:spTree>
    <p:extLst>
      <p:ext uri="{BB962C8B-B14F-4D97-AF65-F5344CB8AC3E}">
        <p14:creationId xmlns:p14="http://schemas.microsoft.com/office/powerpoint/2010/main" val="168690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ED6952-576C-EA44-8F8E-C9025BA68E87}" type="datetimeFigureOut">
              <a:rPr lang="en-US" smtClean="0"/>
              <a:pPr/>
              <a:t>19/12/18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8F637-0700-5D43-A43E-7A0E9B1960E7}" type="slidenum">
              <a:rPr lang="en-US" smtClean="0"/>
              <a:pPr/>
              <a:t>‹#›</a:t>
            </a:fld>
            <a:endParaRPr lang="en-US"/>
          </a:p>
        </p:txBody>
      </p:sp>
    </p:spTree>
    <p:extLst>
      <p:ext uri="{BB962C8B-B14F-4D97-AF65-F5344CB8AC3E}">
        <p14:creationId xmlns:p14="http://schemas.microsoft.com/office/powerpoint/2010/main" val="1986300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ED6952-576C-EA44-8F8E-C9025BA68E87}" type="datetimeFigureOut">
              <a:rPr lang="en-US" smtClean="0"/>
              <a:pPr/>
              <a:t>19/12/18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48F637-0700-5D43-A43E-7A0E9B1960E7}" type="slidenum">
              <a:rPr lang="en-US" smtClean="0"/>
              <a:pPr/>
              <a:t>‹#›</a:t>
            </a:fld>
            <a:endParaRPr lang="en-US"/>
          </a:p>
        </p:txBody>
      </p:sp>
    </p:spTree>
    <p:extLst>
      <p:ext uri="{BB962C8B-B14F-4D97-AF65-F5344CB8AC3E}">
        <p14:creationId xmlns:p14="http://schemas.microsoft.com/office/powerpoint/2010/main" val="682526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ED6952-576C-EA44-8F8E-C9025BA68E87}" type="datetimeFigureOut">
              <a:rPr lang="en-US" smtClean="0"/>
              <a:pPr/>
              <a:t>19/12/18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8F637-0700-5D43-A43E-7A0E9B1960E7}" type="slidenum">
              <a:rPr lang="en-US" smtClean="0"/>
              <a:pPr/>
              <a:t>‹#›</a:t>
            </a:fld>
            <a:endParaRPr lang="en-US"/>
          </a:p>
        </p:txBody>
      </p:sp>
    </p:spTree>
    <p:extLst>
      <p:ext uri="{BB962C8B-B14F-4D97-AF65-F5344CB8AC3E}">
        <p14:creationId xmlns:p14="http://schemas.microsoft.com/office/powerpoint/2010/main" val="3330245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ED6952-576C-EA44-8F8E-C9025BA68E87}" type="datetimeFigureOut">
              <a:rPr lang="en-US" smtClean="0"/>
              <a:pPr/>
              <a:t>19/12/18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48F637-0700-5D43-A43E-7A0E9B1960E7}" type="slidenum">
              <a:rPr lang="en-US" smtClean="0"/>
              <a:pPr/>
              <a:t>‹#›</a:t>
            </a:fld>
            <a:endParaRPr lang="en-US"/>
          </a:p>
        </p:txBody>
      </p:sp>
    </p:spTree>
    <p:extLst>
      <p:ext uri="{BB962C8B-B14F-4D97-AF65-F5344CB8AC3E}">
        <p14:creationId xmlns:p14="http://schemas.microsoft.com/office/powerpoint/2010/main" val="350333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ED6952-576C-EA44-8F8E-C9025BA68E87}" type="datetimeFigureOut">
              <a:rPr lang="en-US" smtClean="0"/>
              <a:pPr/>
              <a:t>19/12/18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48F637-0700-5D43-A43E-7A0E9B1960E7}" type="slidenum">
              <a:rPr lang="en-US" smtClean="0"/>
              <a:pPr/>
              <a:t>‹#›</a:t>
            </a:fld>
            <a:endParaRPr lang="en-US"/>
          </a:p>
        </p:txBody>
      </p:sp>
    </p:spTree>
    <p:extLst>
      <p:ext uri="{BB962C8B-B14F-4D97-AF65-F5344CB8AC3E}">
        <p14:creationId xmlns:p14="http://schemas.microsoft.com/office/powerpoint/2010/main" val="1396088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D6952-576C-EA44-8F8E-C9025BA68E87}" type="datetimeFigureOut">
              <a:rPr lang="en-US" smtClean="0"/>
              <a:pPr/>
              <a:t>19/12/18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48F637-0700-5D43-A43E-7A0E9B1960E7}" type="slidenum">
              <a:rPr lang="en-US" smtClean="0"/>
              <a:pPr/>
              <a:t>‹#›</a:t>
            </a:fld>
            <a:endParaRPr lang="en-US"/>
          </a:p>
        </p:txBody>
      </p:sp>
    </p:spTree>
    <p:extLst>
      <p:ext uri="{BB962C8B-B14F-4D97-AF65-F5344CB8AC3E}">
        <p14:creationId xmlns:p14="http://schemas.microsoft.com/office/powerpoint/2010/main" val="485921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ED6952-576C-EA44-8F8E-C9025BA68E87}" type="datetimeFigureOut">
              <a:rPr lang="en-US" smtClean="0"/>
              <a:pPr/>
              <a:t>19/12/18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8F637-0700-5D43-A43E-7A0E9B1960E7}" type="slidenum">
              <a:rPr lang="en-US" smtClean="0"/>
              <a:pPr/>
              <a:t>‹#›</a:t>
            </a:fld>
            <a:endParaRPr lang="en-US"/>
          </a:p>
        </p:txBody>
      </p:sp>
    </p:spTree>
    <p:extLst>
      <p:ext uri="{BB962C8B-B14F-4D97-AF65-F5344CB8AC3E}">
        <p14:creationId xmlns:p14="http://schemas.microsoft.com/office/powerpoint/2010/main" val="254638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ED6952-576C-EA44-8F8E-C9025BA68E87}" type="datetimeFigureOut">
              <a:rPr lang="en-US" smtClean="0"/>
              <a:pPr/>
              <a:t>19/12/18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48F637-0700-5D43-A43E-7A0E9B1960E7}" type="slidenum">
              <a:rPr lang="en-US" smtClean="0"/>
              <a:pPr/>
              <a:t>‹#›</a:t>
            </a:fld>
            <a:endParaRPr lang="en-US"/>
          </a:p>
        </p:txBody>
      </p:sp>
    </p:spTree>
    <p:extLst>
      <p:ext uri="{BB962C8B-B14F-4D97-AF65-F5344CB8AC3E}">
        <p14:creationId xmlns:p14="http://schemas.microsoft.com/office/powerpoint/2010/main" val="20771215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D6952-576C-EA44-8F8E-C9025BA68E87}" type="datetimeFigureOut">
              <a:rPr lang="en-US" smtClean="0"/>
              <a:pPr/>
              <a:t>19/12/18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48F637-0700-5D43-A43E-7A0E9B1960E7}" type="slidenum">
              <a:rPr lang="en-US" smtClean="0"/>
              <a:pPr/>
              <a:t>‹#›</a:t>
            </a:fld>
            <a:endParaRPr lang="en-US"/>
          </a:p>
        </p:txBody>
      </p:sp>
    </p:spTree>
    <p:extLst>
      <p:ext uri="{BB962C8B-B14F-4D97-AF65-F5344CB8AC3E}">
        <p14:creationId xmlns:p14="http://schemas.microsoft.com/office/powerpoint/2010/main" val="10705112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morganclaypool.com/" TargetMode="External"/><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morganclaypool.com/" TargetMode="External"/><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hyperlink" Target="http://www.morganclaypool.com/" TargetMode="External"/><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4134" y="1044651"/>
            <a:ext cx="8009463" cy="830997"/>
          </a:xfrm>
          <a:prstGeom prst="rect">
            <a:avLst/>
          </a:prstGeom>
          <a:noFill/>
        </p:spPr>
        <p:txBody>
          <a:bodyPr wrap="square" rtlCol="0">
            <a:spAutoFit/>
          </a:bodyPr>
          <a:lstStyle/>
          <a:p>
            <a:r>
              <a:rPr lang="el-GR" sz="2400" b="1" dirty="0" smtClean="0">
                <a:solidFill>
                  <a:srgbClr val="17375E"/>
                </a:solidFill>
              </a:rPr>
              <a:t>Μονάδα Καρδιαγγειακής Πρόληψης &amp;  Έρευνας </a:t>
            </a:r>
            <a:endParaRPr lang="en-US" sz="2400" b="1" dirty="0" smtClean="0">
              <a:solidFill>
                <a:srgbClr val="17375E"/>
              </a:solidFill>
            </a:endParaRPr>
          </a:p>
          <a:p>
            <a:pPr algn="r"/>
            <a:r>
              <a:rPr lang="el-GR" sz="2400" dirty="0" smtClean="0">
                <a:solidFill>
                  <a:srgbClr val="17375E"/>
                </a:solidFill>
              </a:rPr>
              <a:t>Κλινική και Εργαστήριο Παθολογικής Φυσιολογίας </a:t>
            </a:r>
            <a:endParaRPr lang="en-US" sz="2400" dirty="0">
              <a:solidFill>
                <a:srgbClr val="17375E"/>
              </a:solidFill>
            </a:endParaRPr>
          </a:p>
        </p:txBody>
      </p:sp>
      <p:sp>
        <p:nvSpPr>
          <p:cNvPr id="5" name="TextBox 4"/>
          <p:cNvSpPr txBox="1"/>
          <p:nvPr/>
        </p:nvSpPr>
        <p:spPr>
          <a:xfrm>
            <a:off x="1853320" y="2591236"/>
            <a:ext cx="6612772" cy="923330"/>
          </a:xfrm>
          <a:prstGeom prst="rect">
            <a:avLst/>
          </a:prstGeom>
          <a:noFill/>
        </p:spPr>
        <p:txBody>
          <a:bodyPr wrap="none" rtlCol="0">
            <a:spAutoFit/>
          </a:bodyPr>
          <a:lstStyle/>
          <a:p>
            <a:r>
              <a:rPr lang="el-GR" sz="2800" dirty="0" smtClean="0">
                <a:solidFill>
                  <a:schemeClr val="tx2">
                    <a:lumMod val="75000"/>
                  </a:schemeClr>
                </a:solidFill>
              </a:rPr>
              <a:t>Ιατρικό Τμήμα Σχολής Επιστημών Υγείας</a:t>
            </a:r>
            <a:r>
              <a:rPr lang="en-US" sz="2800" dirty="0" smtClean="0">
                <a:solidFill>
                  <a:schemeClr val="tx2">
                    <a:lumMod val="75000"/>
                  </a:schemeClr>
                </a:solidFill>
              </a:rPr>
              <a:t> </a:t>
            </a:r>
          </a:p>
          <a:p>
            <a:r>
              <a:rPr lang="el-GR" sz="2600" dirty="0" smtClean="0">
                <a:solidFill>
                  <a:schemeClr val="tx2">
                    <a:lumMod val="75000"/>
                  </a:schemeClr>
                </a:solidFill>
              </a:rPr>
              <a:t>Εθνικό </a:t>
            </a:r>
            <a:r>
              <a:rPr lang="el-GR" sz="2600" dirty="0">
                <a:solidFill>
                  <a:schemeClr val="tx2">
                    <a:lumMod val="75000"/>
                  </a:schemeClr>
                </a:solidFill>
              </a:rPr>
              <a:t>&amp; Καποδιστριακό Πανεπιστήμιο Αθήνας</a:t>
            </a:r>
            <a:endParaRPr lang="en-US" sz="2600" dirty="0">
              <a:solidFill>
                <a:schemeClr val="tx2">
                  <a:lumMod val="75000"/>
                </a:schemeClr>
              </a:solidFill>
            </a:endParaRPr>
          </a:p>
        </p:txBody>
      </p:sp>
      <p:sp>
        <p:nvSpPr>
          <p:cNvPr id="7" name="Rectangle 6"/>
          <p:cNvSpPr/>
          <p:nvPr/>
        </p:nvSpPr>
        <p:spPr>
          <a:xfrm rot="10800000" flipV="1">
            <a:off x="0" y="2029739"/>
            <a:ext cx="9144000" cy="355611"/>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p:nvPr/>
        </p:nvPicPr>
        <p:blipFill>
          <a:blip r:embed="rId2">
            <a:extLst>
              <a:ext uri="{28A0092B-C50C-407E-A947-70E740481C1C}">
                <a14:useLocalDpi xmlns:a14="http://schemas.microsoft.com/office/drawing/2010/main" val="0"/>
              </a:ext>
            </a:extLst>
          </a:blip>
          <a:srcRect/>
          <a:stretch>
            <a:fillRect/>
          </a:stretch>
        </p:blipFill>
        <p:spPr bwMode="auto">
          <a:xfrm>
            <a:off x="660398" y="2591236"/>
            <a:ext cx="717789" cy="892552"/>
          </a:xfrm>
          <a:prstGeom prst="rect">
            <a:avLst/>
          </a:prstGeom>
          <a:noFill/>
          <a:ln>
            <a:noFill/>
          </a:ln>
        </p:spPr>
      </p:pic>
      <p:sp>
        <p:nvSpPr>
          <p:cNvPr id="11" name="TextBox 10"/>
          <p:cNvSpPr txBox="1"/>
          <p:nvPr/>
        </p:nvSpPr>
        <p:spPr>
          <a:xfrm>
            <a:off x="2721337" y="4913214"/>
            <a:ext cx="4094968" cy="400110"/>
          </a:xfrm>
          <a:prstGeom prst="rect">
            <a:avLst/>
          </a:prstGeom>
          <a:noFill/>
        </p:spPr>
        <p:txBody>
          <a:bodyPr wrap="none" rtlCol="0">
            <a:spAutoFit/>
          </a:bodyPr>
          <a:lstStyle/>
          <a:p>
            <a:pPr algn="ctr"/>
            <a:r>
              <a:rPr lang="el-GR" sz="2000" dirty="0" smtClean="0">
                <a:solidFill>
                  <a:srgbClr val="17375E"/>
                </a:solidFill>
              </a:rPr>
              <a:t>Αντώνιος Αργύρης / </a:t>
            </a:r>
            <a:r>
              <a:rPr lang="el-GR" sz="2000" dirty="0" err="1" smtClean="0">
                <a:solidFill>
                  <a:srgbClr val="17375E"/>
                </a:solidFill>
              </a:rPr>
              <a:t>Επικ</a:t>
            </a:r>
            <a:r>
              <a:rPr lang="el-GR" sz="2000" dirty="0" smtClean="0">
                <a:solidFill>
                  <a:srgbClr val="17375E"/>
                </a:solidFill>
              </a:rPr>
              <a:t>. Επιμελητής</a:t>
            </a:r>
            <a:endParaRPr lang="en-US" sz="2000" dirty="0">
              <a:solidFill>
                <a:srgbClr val="17375E"/>
              </a:solidFill>
            </a:endParaRPr>
          </a:p>
        </p:txBody>
      </p:sp>
    </p:spTree>
    <p:extLst>
      <p:ext uri="{BB962C8B-B14F-4D97-AF65-F5344CB8AC3E}">
        <p14:creationId xmlns:p14="http://schemas.microsoft.com/office/powerpoint/2010/main" val="299778276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Κλινική και Εργαστήριο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Επιστημών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1846659"/>
          </a:xfrm>
          <a:prstGeom prst="rect">
            <a:avLst/>
          </a:prstGeom>
          <a:noFill/>
        </p:spPr>
        <p:txBody>
          <a:bodyPr wrap="square" rtlCol="0">
            <a:spAutoFit/>
          </a:bodyPr>
          <a:lstStyle/>
          <a:p>
            <a:r>
              <a:rPr lang="el-GR" sz="2400" dirty="0" smtClean="0">
                <a:solidFill>
                  <a:schemeClr val="tx2">
                    <a:lumMod val="75000"/>
                  </a:schemeClr>
                </a:solidFill>
              </a:rPr>
              <a:t>Χρόνια φλεβική νόσος / κλινικά σημεία &amp; συμπτώματα</a:t>
            </a:r>
            <a:endParaRPr lang="el-GR" sz="2400" dirty="0">
              <a:solidFill>
                <a:schemeClr val="tx2">
                  <a:lumMod val="75000"/>
                </a:schemeClr>
              </a:solidFill>
            </a:endParaRPr>
          </a:p>
          <a:p>
            <a:endParaRPr lang="el-GR" sz="2400" b="1" dirty="0" smtClean="0">
              <a:solidFill>
                <a:schemeClr val="tx2">
                  <a:lumMod val="75000"/>
                </a:schemeClr>
              </a:solidFill>
            </a:endParaRPr>
          </a:p>
          <a:p>
            <a:r>
              <a:rPr lang="el-GR" sz="2200" b="1" dirty="0" smtClean="0">
                <a:solidFill>
                  <a:srgbClr val="17375E"/>
                </a:solidFill>
              </a:rPr>
              <a:t>Σημεία: </a:t>
            </a:r>
          </a:p>
          <a:p>
            <a:pPr marL="342900" indent="-342900">
              <a:buFont typeface="Courier New"/>
              <a:buChar char="o"/>
            </a:pPr>
            <a:r>
              <a:rPr lang="el-GR" sz="2200" dirty="0" smtClean="0">
                <a:solidFill>
                  <a:srgbClr val="17375E"/>
                </a:solidFill>
              </a:rPr>
              <a:t>Διάταση φλεβών (τελαγγειεκτεσίες [ευρυαγγείες]-</a:t>
            </a:r>
            <a:r>
              <a:rPr lang="en-US" sz="2200" dirty="0">
                <a:solidFill>
                  <a:srgbClr val="17375E"/>
                </a:solidFill>
              </a:rPr>
              <a:t>telangiectasia</a:t>
            </a:r>
            <a:r>
              <a:rPr lang="el-GR" sz="2200" dirty="0" smtClean="0">
                <a:solidFill>
                  <a:srgbClr val="17375E"/>
                </a:solidFill>
              </a:rPr>
              <a:t>, δικτυωτές φλέβες-</a:t>
            </a:r>
            <a:r>
              <a:rPr lang="en-US" sz="2200" dirty="0" smtClean="0">
                <a:solidFill>
                  <a:srgbClr val="17375E"/>
                </a:solidFill>
              </a:rPr>
              <a:t>reticular veins, </a:t>
            </a:r>
            <a:r>
              <a:rPr lang="el-GR" sz="2200" dirty="0" smtClean="0">
                <a:solidFill>
                  <a:srgbClr val="17375E"/>
                </a:solidFill>
              </a:rPr>
              <a:t>κιρσοί</a:t>
            </a:r>
            <a:r>
              <a:rPr lang="en-US" sz="2200" dirty="0" smtClean="0">
                <a:solidFill>
                  <a:srgbClr val="17375E"/>
                </a:solidFill>
              </a:rPr>
              <a:t>-varicose veins)</a:t>
            </a:r>
            <a:endParaRPr lang="el-GR" sz="2200" dirty="0" smtClean="0">
              <a:solidFill>
                <a:srgbClr val="17375E"/>
              </a:solidFill>
            </a:endParaRPr>
          </a:p>
        </p:txBody>
      </p:sp>
      <p:pic>
        <p:nvPicPr>
          <p:cNvPr id="2" name="Picture 1"/>
          <p:cNvPicPr>
            <a:picLocks noChangeAspect="1"/>
          </p:cNvPicPr>
          <p:nvPr/>
        </p:nvPicPr>
        <p:blipFill>
          <a:blip r:embed="rId3"/>
          <a:stretch>
            <a:fillRect/>
          </a:stretch>
        </p:blipFill>
        <p:spPr>
          <a:xfrm>
            <a:off x="541867" y="3292679"/>
            <a:ext cx="2777067" cy="3337576"/>
          </a:xfrm>
          <a:prstGeom prst="rect">
            <a:avLst/>
          </a:prstGeom>
        </p:spPr>
      </p:pic>
      <p:sp>
        <p:nvSpPr>
          <p:cNvPr id="3" name="Rectangle 2"/>
          <p:cNvSpPr/>
          <p:nvPr/>
        </p:nvSpPr>
        <p:spPr>
          <a:xfrm>
            <a:off x="3132671" y="4540190"/>
            <a:ext cx="4572000" cy="2031325"/>
          </a:xfrm>
          <a:prstGeom prst="rect">
            <a:avLst/>
          </a:prstGeom>
        </p:spPr>
        <p:txBody>
          <a:bodyPr>
            <a:spAutoFit/>
          </a:bodyPr>
          <a:lstStyle/>
          <a:p>
            <a:r>
              <a:rPr lang="el-GR" dirty="0" smtClean="0">
                <a:solidFill>
                  <a:srgbClr val="17375E"/>
                </a:solidFill>
              </a:rPr>
              <a:t>Τελαγγειεκτασίες: διάταση ενδοδερμικών βλεφιδίων &lt; 1 </a:t>
            </a:r>
            <a:r>
              <a:rPr lang="en-US" dirty="0" smtClean="0">
                <a:solidFill>
                  <a:srgbClr val="17375E"/>
                </a:solidFill>
              </a:rPr>
              <a:t>mm </a:t>
            </a:r>
            <a:r>
              <a:rPr lang="el-GR" dirty="0" smtClean="0">
                <a:solidFill>
                  <a:srgbClr val="17375E"/>
                </a:solidFill>
              </a:rPr>
              <a:t>διαμέτρου</a:t>
            </a:r>
            <a:r>
              <a:rPr lang="en-US" dirty="0" smtClean="0">
                <a:solidFill>
                  <a:srgbClr val="17375E"/>
                </a:solidFill>
              </a:rPr>
              <a:t>. </a:t>
            </a:r>
            <a:endParaRPr lang="el-GR" dirty="0" smtClean="0">
              <a:solidFill>
                <a:srgbClr val="17375E"/>
              </a:solidFill>
            </a:endParaRPr>
          </a:p>
          <a:p>
            <a:endParaRPr lang="el-GR" dirty="0">
              <a:solidFill>
                <a:srgbClr val="17375E"/>
              </a:solidFill>
            </a:endParaRPr>
          </a:p>
          <a:p>
            <a:r>
              <a:rPr lang="el-GR" dirty="0" smtClean="0">
                <a:solidFill>
                  <a:srgbClr val="17375E"/>
                </a:solidFill>
              </a:rPr>
              <a:t>Συνώνυμα:</a:t>
            </a:r>
            <a:r>
              <a:rPr lang="en-US" dirty="0" smtClean="0">
                <a:solidFill>
                  <a:srgbClr val="17375E"/>
                </a:solidFill>
              </a:rPr>
              <a:t> </a:t>
            </a:r>
            <a:r>
              <a:rPr lang="en-US" dirty="0">
                <a:solidFill>
                  <a:srgbClr val="17375E"/>
                </a:solidFill>
              </a:rPr>
              <a:t>spider veins, </a:t>
            </a:r>
            <a:r>
              <a:rPr lang="en-US" dirty="0" err="1">
                <a:solidFill>
                  <a:srgbClr val="17375E"/>
                </a:solidFill>
              </a:rPr>
              <a:t>hypen</a:t>
            </a:r>
            <a:r>
              <a:rPr lang="en-US" dirty="0">
                <a:solidFill>
                  <a:srgbClr val="17375E"/>
                </a:solidFill>
              </a:rPr>
              <a:t> webs and thread veins</a:t>
            </a:r>
            <a:r>
              <a:rPr lang="en-US" dirty="0" smtClean="0">
                <a:solidFill>
                  <a:srgbClr val="17375E"/>
                </a:solidFill>
              </a:rPr>
              <a:t>.</a:t>
            </a:r>
            <a:endParaRPr lang="el-GR" dirty="0" smtClean="0">
              <a:solidFill>
                <a:srgbClr val="17375E"/>
              </a:solidFill>
            </a:endParaRPr>
          </a:p>
          <a:p>
            <a:endParaRPr lang="en-US" dirty="0">
              <a:solidFill>
                <a:srgbClr val="17375E"/>
              </a:solidFill>
            </a:endParaRPr>
          </a:p>
          <a:p>
            <a:r>
              <a:rPr lang="el-GR" i="1" dirty="0" smtClean="0">
                <a:solidFill>
                  <a:srgbClr val="17375E"/>
                </a:solidFill>
              </a:rPr>
              <a:t>Φωτογραφία: </a:t>
            </a:r>
            <a:r>
              <a:rPr lang="en-US" i="1" dirty="0" smtClean="0">
                <a:solidFill>
                  <a:srgbClr val="17375E"/>
                </a:solidFill>
              </a:rPr>
              <a:t>Patrick </a:t>
            </a:r>
            <a:r>
              <a:rPr lang="en-US" i="1" dirty="0">
                <a:solidFill>
                  <a:srgbClr val="17375E"/>
                </a:solidFill>
              </a:rPr>
              <a:t>C </a:t>
            </a:r>
            <a:r>
              <a:rPr lang="en-US" i="1" dirty="0" err="1">
                <a:solidFill>
                  <a:srgbClr val="17375E"/>
                </a:solidFill>
              </a:rPr>
              <a:t>Alguire</a:t>
            </a:r>
            <a:r>
              <a:rPr lang="en-US" i="1" dirty="0">
                <a:solidFill>
                  <a:srgbClr val="17375E"/>
                </a:solidFill>
              </a:rPr>
              <a:t>, MD.</a:t>
            </a:r>
            <a:endParaRPr lang="en-US" dirty="0">
              <a:solidFill>
                <a:srgbClr val="17375E"/>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n-US" sz="1400" dirty="0" smtClean="0"/>
              <a:t> </a:t>
            </a:r>
            <a:r>
              <a:rPr lang="el-GR" sz="1400" dirty="0" smtClean="0"/>
              <a:t>2018 - 2019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320006596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Κλινική και Εργαστήριο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Επιστημών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1846659"/>
          </a:xfrm>
          <a:prstGeom prst="rect">
            <a:avLst/>
          </a:prstGeom>
          <a:noFill/>
        </p:spPr>
        <p:txBody>
          <a:bodyPr wrap="square" rtlCol="0">
            <a:spAutoFit/>
          </a:bodyPr>
          <a:lstStyle/>
          <a:p>
            <a:r>
              <a:rPr lang="el-GR" sz="2400" dirty="0" smtClean="0">
                <a:solidFill>
                  <a:schemeClr val="tx2">
                    <a:lumMod val="75000"/>
                  </a:schemeClr>
                </a:solidFill>
              </a:rPr>
              <a:t>Χρόνια φλεβική νόσος / κλινικά σημεία &amp; συμπτώματα</a:t>
            </a:r>
            <a:endParaRPr lang="el-GR" sz="2400" dirty="0">
              <a:solidFill>
                <a:schemeClr val="tx2">
                  <a:lumMod val="75000"/>
                </a:schemeClr>
              </a:solidFill>
            </a:endParaRPr>
          </a:p>
          <a:p>
            <a:endParaRPr lang="el-GR" sz="2400" b="1" dirty="0" smtClean="0">
              <a:solidFill>
                <a:schemeClr val="tx2">
                  <a:lumMod val="75000"/>
                </a:schemeClr>
              </a:solidFill>
            </a:endParaRPr>
          </a:p>
          <a:p>
            <a:r>
              <a:rPr lang="el-GR" sz="2200" b="1" dirty="0" smtClean="0">
                <a:solidFill>
                  <a:srgbClr val="17375E"/>
                </a:solidFill>
              </a:rPr>
              <a:t>Σημεία: </a:t>
            </a:r>
          </a:p>
          <a:p>
            <a:pPr marL="342900" indent="-342900">
              <a:buFont typeface="Courier New"/>
              <a:buChar char="o"/>
            </a:pPr>
            <a:r>
              <a:rPr lang="el-GR" sz="2200" dirty="0" smtClean="0">
                <a:solidFill>
                  <a:srgbClr val="17375E"/>
                </a:solidFill>
              </a:rPr>
              <a:t>Διάταση φλεβών (τελαγγειεκτεσίες [ευρυαγγείες]-</a:t>
            </a:r>
            <a:r>
              <a:rPr lang="en-US" sz="2200" dirty="0">
                <a:solidFill>
                  <a:srgbClr val="17375E"/>
                </a:solidFill>
              </a:rPr>
              <a:t>telangiectasia</a:t>
            </a:r>
            <a:r>
              <a:rPr lang="el-GR" sz="2200" dirty="0" smtClean="0">
                <a:solidFill>
                  <a:srgbClr val="17375E"/>
                </a:solidFill>
              </a:rPr>
              <a:t>, δικτυωτές φλέβες-</a:t>
            </a:r>
            <a:r>
              <a:rPr lang="en-US" sz="2200" dirty="0" smtClean="0">
                <a:solidFill>
                  <a:srgbClr val="17375E"/>
                </a:solidFill>
              </a:rPr>
              <a:t>reticular veins, </a:t>
            </a:r>
            <a:r>
              <a:rPr lang="el-GR" sz="2200" dirty="0" smtClean="0">
                <a:solidFill>
                  <a:srgbClr val="17375E"/>
                </a:solidFill>
              </a:rPr>
              <a:t>κιρσοί</a:t>
            </a:r>
            <a:r>
              <a:rPr lang="en-US" sz="2200" dirty="0" smtClean="0">
                <a:solidFill>
                  <a:srgbClr val="17375E"/>
                </a:solidFill>
              </a:rPr>
              <a:t>-varicose veins)</a:t>
            </a:r>
            <a:endParaRPr lang="el-GR" sz="2200" dirty="0" smtClean="0">
              <a:solidFill>
                <a:srgbClr val="17375E"/>
              </a:solidFill>
            </a:endParaRPr>
          </a:p>
        </p:txBody>
      </p:sp>
      <p:sp>
        <p:nvSpPr>
          <p:cNvPr id="3" name="Rectangle 2"/>
          <p:cNvSpPr/>
          <p:nvPr/>
        </p:nvSpPr>
        <p:spPr>
          <a:xfrm>
            <a:off x="3031064" y="3933662"/>
            <a:ext cx="5046135" cy="2585323"/>
          </a:xfrm>
          <a:prstGeom prst="rect">
            <a:avLst/>
          </a:prstGeom>
        </p:spPr>
        <p:txBody>
          <a:bodyPr wrap="square">
            <a:spAutoFit/>
          </a:bodyPr>
          <a:lstStyle/>
          <a:p>
            <a:r>
              <a:rPr lang="el-GR" dirty="0" smtClean="0">
                <a:solidFill>
                  <a:srgbClr val="17375E"/>
                </a:solidFill>
              </a:rPr>
              <a:t>Κιρσοί - διάταση υποδόριων φλεβών &gt; 3</a:t>
            </a:r>
            <a:r>
              <a:rPr lang="en-US" dirty="0" smtClean="0">
                <a:solidFill>
                  <a:srgbClr val="17375E"/>
                </a:solidFill>
              </a:rPr>
              <a:t>mm</a:t>
            </a:r>
            <a:endParaRPr lang="el-GR" dirty="0" smtClean="0">
              <a:solidFill>
                <a:srgbClr val="17375E"/>
              </a:solidFill>
            </a:endParaRPr>
          </a:p>
          <a:p>
            <a:endParaRPr lang="el-GR" i="1" dirty="0" smtClean="0">
              <a:solidFill>
                <a:srgbClr val="17375E"/>
              </a:solidFill>
            </a:endParaRPr>
          </a:p>
          <a:p>
            <a:r>
              <a:rPr lang="el-GR" i="1" dirty="0" smtClean="0">
                <a:solidFill>
                  <a:srgbClr val="17375E"/>
                </a:solidFill>
              </a:rPr>
              <a:t>Επιπολασμός 10-30%</a:t>
            </a:r>
            <a:endParaRPr lang="el-GR" i="1" dirty="0">
              <a:solidFill>
                <a:srgbClr val="17375E"/>
              </a:solidFill>
            </a:endParaRPr>
          </a:p>
          <a:p>
            <a:endParaRPr lang="el-GR" i="1" dirty="0" smtClean="0">
              <a:solidFill>
                <a:srgbClr val="17375E"/>
              </a:solidFill>
            </a:endParaRPr>
          </a:p>
          <a:p>
            <a:r>
              <a:rPr lang="el-GR" i="1" dirty="0" smtClean="0">
                <a:solidFill>
                  <a:srgbClr val="17375E"/>
                </a:solidFill>
              </a:rPr>
              <a:t>Φωτογραφία: </a:t>
            </a:r>
            <a:r>
              <a:rPr lang="en-US" i="1" dirty="0" err="1">
                <a:solidFill>
                  <a:srgbClr val="17375E"/>
                </a:solidFill>
              </a:rPr>
              <a:t>Bickley</a:t>
            </a:r>
            <a:r>
              <a:rPr lang="en-US" i="1" dirty="0">
                <a:solidFill>
                  <a:srgbClr val="17375E"/>
                </a:solidFill>
              </a:rPr>
              <a:t> LS and </a:t>
            </a:r>
            <a:r>
              <a:rPr lang="en-US" i="1" dirty="0" err="1">
                <a:solidFill>
                  <a:srgbClr val="17375E"/>
                </a:solidFill>
              </a:rPr>
              <a:t>Szilagyi</a:t>
            </a:r>
            <a:r>
              <a:rPr lang="en-US" i="1" dirty="0">
                <a:solidFill>
                  <a:srgbClr val="17375E"/>
                </a:solidFill>
              </a:rPr>
              <a:t> P. Bates' Guide to Physical Examination and History Taking, 8th Ed. Philadelphia: Lippincott Williams &amp; Wilkins 2003. Copyright ©2003 Lippincott Williams &amp; </a:t>
            </a:r>
            <a:r>
              <a:rPr lang="en-US" i="1" dirty="0" err="1">
                <a:solidFill>
                  <a:srgbClr val="17375E"/>
                </a:solidFill>
              </a:rPr>
              <a:t>Wilkins</a:t>
            </a:r>
            <a:r>
              <a:rPr lang="en-US" i="1" dirty="0" err="1" smtClean="0">
                <a:solidFill>
                  <a:srgbClr val="17375E"/>
                </a:solidFill>
              </a:rPr>
              <a:t>Patrick</a:t>
            </a:r>
            <a:r>
              <a:rPr lang="en-US" i="1" dirty="0" smtClean="0">
                <a:solidFill>
                  <a:srgbClr val="17375E"/>
                </a:solidFill>
              </a:rPr>
              <a:t> </a:t>
            </a:r>
            <a:r>
              <a:rPr lang="en-US" i="1" dirty="0">
                <a:solidFill>
                  <a:srgbClr val="17375E"/>
                </a:solidFill>
              </a:rPr>
              <a:t>C </a:t>
            </a:r>
            <a:r>
              <a:rPr lang="en-US" i="1" dirty="0" err="1">
                <a:solidFill>
                  <a:srgbClr val="17375E"/>
                </a:solidFill>
              </a:rPr>
              <a:t>Alguire</a:t>
            </a:r>
            <a:r>
              <a:rPr lang="en-US" i="1" dirty="0">
                <a:solidFill>
                  <a:srgbClr val="17375E"/>
                </a:solidFill>
              </a:rPr>
              <a:t>, MD.</a:t>
            </a:r>
            <a:endParaRPr lang="en-US" dirty="0">
              <a:solidFill>
                <a:srgbClr val="17375E"/>
              </a:solidFill>
            </a:endParaRPr>
          </a:p>
        </p:txBody>
      </p:sp>
      <p:pic>
        <p:nvPicPr>
          <p:cNvPr id="4" name="Picture 3"/>
          <p:cNvPicPr>
            <a:picLocks noChangeAspect="1"/>
          </p:cNvPicPr>
          <p:nvPr/>
        </p:nvPicPr>
        <p:blipFill>
          <a:blip r:embed="rId3"/>
          <a:stretch>
            <a:fillRect/>
          </a:stretch>
        </p:blipFill>
        <p:spPr>
          <a:xfrm>
            <a:off x="547157" y="3145368"/>
            <a:ext cx="2466975" cy="3496733"/>
          </a:xfrm>
          <a:prstGeom prst="rect">
            <a:avLst/>
          </a:prstGeom>
        </p:spPr>
      </p:pic>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n-US" sz="1400" dirty="0" smtClean="0"/>
              <a:t> </a:t>
            </a:r>
            <a:r>
              <a:rPr lang="el-GR" sz="1400" dirty="0" smtClean="0"/>
              <a:t>2018 - 2019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37014375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832092"/>
          </a:xfrm>
          <a:prstGeom prst="rect">
            <a:avLst/>
          </a:prstGeom>
          <a:noFill/>
        </p:spPr>
        <p:txBody>
          <a:bodyPr wrap="square" rtlCol="0">
            <a:spAutoFit/>
          </a:bodyPr>
          <a:lstStyle/>
          <a:p>
            <a:r>
              <a:rPr lang="el-GR" sz="2400" dirty="0" smtClean="0">
                <a:solidFill>
                  <a:schemeClr val="tx2">
                    <a:lumMod val="75000"/>
                  </a:schemeClr>
                </a:solidFill>
              </a:rPr>
              <a:t>Χρόνια </a:t>
            </a:r>
            <a:r>
              <a:rPr lang="el-GR" sz="2400" dirty="0">
                <a:solidFill>
                  <a:schemeClr val="tx2">
                    <a:lumMod val="75000"/>
                  </a:schemeClr>
                </a:solidFill>
              </a:rPr>
              <a:t>φ</a:t>
            </a:r>
            <a:r>
              <a:rPr lang="el-GR" sz="2400" dirty="0" smtClean="0">
                <a:solidFill>
                  <a:schemeClr val="tx2">
                    <a:lumMod val="75000"/>
                  </a:schemeClr>
                </a:solidFill>
              </a:rPr>
              <a:t>λεβική νόσος / ταξίνομηση </a:t>
            </a:r>
            <a:r>
              <a:rPr lang="en-US" sz="2400" dirty="0" smtClean="0">
                <a:solidFill>
                  <a:schemeClr val="tx2">
                    <a:lumMod val="75000"/>
                  </a:schemeClr>
                </a:solidFill>
              </a:rPr>
              <a:t>CEAP (Clinical</a:t>
            </a:r>
            <a:r>
              <a:rPr lang="en-US" sz="2400" dirty="0">
                <a:solidFill>
                  <a:schemeClr val="tx2">
                    <a:lumMod val="75000"/>
                  </a:schemeClr>
                </a:solidFill>
              </a:rPr>
              <a:t>-Etiology-Anatomy-</a:t>
            </a:r>
            <a:r>
              <a:rPr lang="en-US" sz="2400" dirty="0" smtClean="0">
                <a:solidFill>
                  <a:schemeClr val="tx2">
                    <a:lumMod val="75000"/>
                  </a:schemeClr>
                </a:solidFill>
              </a:rPr>
              <a:t>Pathophysiology)</a:t>
            </a:r>
            <a:r>
              <a:rPr lang="el-GR" sz="2400" dirty="0" smtClean="0">
                <a:solidFill>
                  <a:schemeClr val="tx2">
                    <a:lumMod val="75000"/>
                  </a:schemeClr>
                </a:solidFill>
              </a:rPr>
              <a:t>  </a:t>
            </a:r>
            <a:endParaRPr lang="en-US" sz="2400" dirty="0">
              <a:solidFill>
                <a:schemeClr val="tx2">
                  <a:lumMod val="75000"/>
                </a:schemeClr>
              </a:solidFill>
            </a:endParaRPr>
          </a:p>
          <a:p>
            <a:endParaRPr lang="en-US" sz="2000" dirty="0" smtClean="0">
              <a:solidFill>
                <a:srgbClr val="17375E"/>
              </a:solidFill>
            </a:endParaRPr>
          </a:p>
          <a:p>
            <a:r>
              <a:rPr lang="en-US" sz="2000" b="1" dirty="0">
                <a:solidFill>
                  <a:srgbClr val="17375E"/>
                </a:solidFill>
              </a:rPr>
              <a:t>Clinical </a:t>
            </a:r>
            <a:r>
              <a:rPr lang="en-US" sz="2000" b="1" dirty="0" smtClean="0">
                <a:solidFill>
                  <a:srgbClr val="17375E"/>
                </a:solidFill>
              </a:rPr>
              <a:t>classification</a:t>
            </a:r>
            <a:r>
              <a:rPr lang="el-GR" sz="2000" b="1" dirty="0" smtClean="0">
                <a:solidFill>
                  <a:srgbClr val="17375E"/>
                </a:solidFill>
              </a:rPr>
              <a:t> - κλινική ταξινόμηση</a:t>
            </a:r>
            <a:r>
              <a:rPr lang="en-US" sz="2000" b="1" dirty="0">
                <a:solidFill>
                  <a:srgbClr val="17375E"/>
                </a:solidFill>
              </a:rPr>
              <a:t>	</a:t>
            </a:r>
          </a:p>
          <a:p>
            <a:r>
              <a:rPr lang="en-US" sz="2000" dirty="0">
                <a:solidFill>
                  <a:srgbClr val="17375E"/>
                </a:solidFill>
              </a:rPr>
              <a:t>C0	</a:t>
            </a:r>
            <a:r>
              <a:rPr lang="el-GR" sz="2000" dirty="0" smtClean="0">
                <a:solidFill>
                  <a:srgbClr val="17375E"/>
                </a:solidFill>
              </a:rPr>
              <a:t>Χωρίς εμφανή ή ψηλαφητά σημεία φλεβικής νόσου</a:t>
            </a:r>
          </a:p>
          <a:p>
            <a:r>
              <a:rPr lang="en-US" sz="2000" dirty="0" smtClean="0">
                <a:solidFill>
                  <a:srgbClr val="17375E"/>
                </a:solidFill>
              </a:rPr>
              <a:t>C1</a:t>
            </a:r>
            <a:r>
              <a:rPr lang="en-US" sz="2000" dirty="0">
                <a:solidFill>
                  <a:srgbClr val="17375E"/>
                </a:solidFill>
              </a:rPr>
              <a:t>	</a:t>
            </a:r>
            <a:r>
              <a:rPr lang="el-GR" sz="2000" dirty="0" smtClean="0">
                <a:solidFill>
                  <a:srgbClr val="17375E"/>
                </a:solidFill>
              </a:rPr>
              <a:t>Τελαγγειεκτασίες, δικτυωκτές φλέβες, εξάνθημα ποδοκνημικής</a:t>
            </a:r>
            <a:r>
              <a:rPr lang="en-US" sz="2000" dirty="0">
                <a:solidFill>
                  <a:srgbClr val="17375E"/>
                </a:solidFill>
              </a:rPr>
              <a:t>	</a:t>
            </a:r>
          </a:p>
          <a:p>
            <a:r>
              <a:rPr lang="en-US" sz="2000" dirty="0">
                <a:solidFill>
                  <a:srgbClr val="17375E"/>
                </a:solidFill>
              </a:rPr>
              <a:t>C2	</a:t>
            </a:r>
            <a:r>
              <a:rPr lang="el-GR" sz="2000" dirty="0" smtClean="0">
                <a:solidFill>
                  <a:srgbClr val="17375E"/>
                </a:solidFill>
              </a:rPr>
              <a:t>Φλεβικοί κιρσοί</a:t>
            </a:r>
            <a:endParaRPr lang="en-US" sz="2000" dirty="0">
              <a:solidFill>
                <a:srgbClr val="17375E"/>
              </a:solidFill>
            </a:endParaRPr>
          </a:p>
          <a:p>
            <a:r>
              <a:rPr lang="en-US" sz="2000" dirty="0">
                <a:solidFill>
                  <a:srgbClr val="17375E"/>
                </a:solidFill>
              </a:rPr>
              <a:t>C3	</a:t>
            </a:r>
            <a:r>
              <a:rPr lang="el-GR" sz="2000" dirty="0" smtClean="0">
                <a:solidFill>
                  <a:srgbClr val="17375E"/>
                </a:solidFill>
              </a:rPr>
              <a:t>Οίδημα χωρίς δερματικές αλλοιώσεις</a:t>
            </a:r>
            <a:r>
              <a:rPr lang="en-US" sz="2000" dirty="0">
                <a:solidFill>
                  <a:srgbClr val="17375E"/>
                </a:solidFill>
              </a:rPr>
              <a:t>	</a:t>
            </a:r>
          </a:p>
          <a:p>
            <a:r>
              <a:rPr lang="en-US" sz="2000" dirty="0">
                <a:solidFill>
                  <a:srgbClr val="17375E"/>
                </a:solidFill>
              </a:rPr>
              <a:t>C4	</a:t>
            </a:r>
            <a:r>
              <a:rPr lang="el-GR" sz="2000" dirty="0" smtClean="0">
                <a:solidFill>
                  <a:srgbClr val="17375E"/>
                </a:solidFill>
              </a:rPr>
              <a:t>Δερματικές αλλοιώσεις σχετιζόμενες με τη φλεβική νόσο</a:t>
            </a:r>
            <a:r>
              <a:rPr lang="en-US" sz="2000" dirty="0" smtClean="0">
                <a:solidFill>
                  <a:srgbClr val="17375E"/>
                </a:solidFill>
              </a:rPr>
              <a:t> (</a:t>
            </a:r>
            <a:r>
              <a:rPr lang="el-GR" sz="2000" dirty="0" smtClean="0">
                <a:solidFill>
                  <a:srgbClr val="17375E"/>
                </a:solidFill>
              </a:rPr>
              <a:t>π.χ. υπέχρωση</a:t>
            </a:r>
            <a:r>
              <a:rPr lang="en-US" sz="2000" dirty="0" smtClean="0">
                <a:solidFill>
                  <a:srgbClr val="17375E"/>
                </a:solidFill>
              </a:rPr>
              <a:t>, </a:t>
            </a:r>
            <a:r>
              <a:rPr lang="el-GR" sz="2000" dirty="0" smtClean="0">
                <a:solidFill>
                  <a:srgbClr val="17375E"/>
                </a:solidFill>
              </a:rPr>
              <a:t> </a:t>
            </a:r>
          </a:p>
          <a:p>
            <a:r>
              <a:rPr lang="el-GR" sz="2000" dirty="0">
                <a:solidFill>
                  <a:srgbClr val="17375E"/>
                </a:solidFill>
              </a:rPr>
              <a:t> </a:t>
            </a:r>
            <a:r>
              <a:rPr lang="el-GR" sz="2000" dirty="0" smtClean="0">
                <a:solidFill>
                  <a:srgbClr val="17375E"/>
                </a:solidFill>
              </a:rPr>
              <a:t>       έκζεμα, λιποδερματοσκλήρυνση</a:t>
            </a:r>
            <a:r>
              <a:rPr lang="en-US" sz="2000" dirty="0" smtClean="0">
                <a:solidFill>
                  <a:srgbClr val="17375E"/>
                </a:solidFill>
              </a:rPr>
              <a:t>)</a:t>
            </a:r>
            <a:r>
              <a:rPr lang="en-US" sz="2000" dirty="0">
                <a:solidFill>
                  <a:srgbClr val="17375E"/>
                </a:solidFill>
              </a:rPr>
              <a:t>	</a:t>
            </a:r>
          </a:p>
          <a:p>
            <a:r>
              <a:rPr lang="en-US" sz="2000" dirty="0" smtClean="0">
                <a:solidFill>
                  <a:srgbClr val="17375E"/>
                </a:solidFill>
              </a:rPr>
              <a:t>C5</a:t>
            </a:r>
            <a:r>
              <a:rPr lang="en-US" sz="2000" dirty="0">
                <a:solidFill>
                  <a:srgbClr val="17375E"/>
                </a:solidFill>
              </a:rPr>
              <a:t>	</a:t>
            </a:r>
            <a:r>
              <a:rPr lang="el-GR" sz="2000" dirty="0" smtClean="0">
                <a:solidFill>
                  <a:srgbClr val="17375E"/>
                </a:solidFill>
              </a:rPr>
              <a:t>Δερματικές αλλοιώσεις &amp; επουλωμένο δερματικό έλκος</a:t>
            </a:r>
            <a:endParaRPr lang="en-US" sz="2000" dirty="0">
              <a:solidFill>
                <a:srgbClr val="17375E"/>
              </a:solidFill>
            </a:endParaRPr>
          </a:p>
          <a:p>
            <a:r>
              <a:rPr lang="en-US" sz="2000" dirty="0">
                <a:solidFill>
                  <a:srgbClr val="17375E"/>
                </a:solidFill>
              </a:rPr>
              <a:t>C6	</a:t>
            </a:r>
            <a:r>
              <a:rPr lang="el-GR" sz="2000" dirty="0">
                <a:solidFill>
                  <a:srgbClr val="17375E"/>
                </a:solidFill>
              </a:rPr>
              <a:t>Δερματικές αλλοιώσεις &amp; </a:t>
            </a:r>
            <a:r>
              <a:rPr lang="el-GR" sz="2000" dirty="0" smtClean="0">
                <a:solidFill>
                  <a:srgbClr val="17375E"/>
                </a:solidFill>
              </a:rPr>
              <a:t>ενεργό δερματικό </a:t>
            </a:r>
            <a:r>
              <a:rPr lang="el-GR" sz="2000" dirty="0">
                <a:solidFill>
                  <a:srgbClr val="17375E"/>
                </a:solidFill>
              </a:rPr>
              <a:t>έλκος</a:t>
            </a:r>
            <a:endParaRPr lang="en-US" sz="2000" dirty="0">
              <a:solidFill>
                <a:srgbClr val="17375E"/>
              </a:solidFill>
            </a:endParaRPr>
          </a:p>
          <a:p>
            <a:r>
              <a:rPr lang="en-US" sz="2000" dirty="0">
                <a:solidFill>
                  <a:srgbClr val="17375E"/>
                </a:solidFill>
              </a:rPr>
              <a:t>	</a:t>
            </a:r>
          </a:p>
          <a:p>
            <a:r>
              <a:rPr lang="en-US" sz="2000" dirty="0">
                <a:solidFill>
                  <a:srgbClr val="17375E"/>
                </a:solidFill>
              </a:rPr>
              <a:t>S	</a:t>
            </a:r>
            <a:r>
              <a:rPr lang="el-GR" sz="2000" dirty="0" smtClean="0">
                <a:solidFill>
                  <a:srgbClr val="17375E"/>
                </a:solidFill>
              </a:rPr>
              <a:t>Συμπτωματική νόσος</a:t>
            </a:r>
            <a:endParaRPr lang="en-US" sz="2000" dirty="0">
              <a:solidFill>
                <a:srgbClr val="17375E"/>
              </a:solidFill>
            </a:endParaRPr>
          </a:p>
          <a:p>
            <a:r>
              <a:rPr lang="en-US" sz="2000" dirty="0">
                <a:solidFill>
                  <a:srgbClr val="17375E"/>
                </a:solidFill>
              </a:rPr>
              <a:t>A	</a:t>
            </a:r>
            <a:r>
              <a:rPr lang="en-US" sz="2000" dirty="0" smtClean="0">
                <a:solidFill>
                  <a:srgbClr val="17375E"/>
                </a:solidFill>
              </a:rPr>
              <a:t>A</a:t>
            </a:r>
            <a:r>
              <a:rPr lang="el-GR" sz="2000" dirty="0" smtClean="0">
                <a:solidFill>
                  <a:srgbClr val="17375E"/>
                </a:solidFill>
              </a:rPr>
              <a:t>συμπτωματική νόσος</a:t>
            </a:r>
            <a:endParaRPr lang="en-US" sz="2000" dirty="0"/>
          </a:p>
        </p:txBody>
      </p:sp>
      <p:sp>
        <p:nvSpPr>
          <p:cNvPr id="15" name="Rectangle 14"/>
          <p:cNvSpPr/>
          <p:nvPr/>
        </p:nvSpPr>
        <p:spPr>
          <a:xfrm>
            <a:off x="3467848" y="1117604"/>
            <a:ext cx="5676152" cy="307777"/>
          </a:xfrm>
          <a:prstGeom prst="rect">
            <a:avLst/>
          </a:prstGeom>
        </p:spPr>
        <p:txBody>
          <a:bodyPr wrap="square">
            <a:spAutoFit/>
          </a:bodyPr>
          <a:lstStyle/>
          <a:p>
            <a:r>
              <a:rPr lang="en-US" sz="1400" i="1" dirty="0" smtClean="0"/>
              <a:t>Revision </a:t>
            </a:r>
            <a:r>
              <a:rPr lang="en-US" sz="1400" i="1" dirty="0"/>
              <a:t>of the CEAP </a:t>
            </a:r>
            <a:r>
              <a:rPr lang="en-US" sz="1400" i="1" dirty="0" smtClean="0"/>
              <a:t>classification…: </a:t>
            </a:r>
            <a:r>
              <a:rPr lang="en-US" sz="1400" i="1" dirty="0"/>
              <a:t>Consensus statement. J Vasc Surg </a:t>
            </a:r>
            <a:r>
              <a:rPr lang="en-US" sz="1400" i="1" dirty="0" smtClean="0"/>
              <a:t>2004</a:t>
            </a:r>
            <a:endParaRPr lang="en-US" sz="1400" i="1" dirty="0"/>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a:t>
            </a:r>
            <a:r>
              <a:rPr lang="en-US" sz="1400" dirty="0" smtClean="0"/>
              <a:t> </a:t>
            </a:r>
            <a:r>
              <a:rPr lang="el-GR" sz="1400" dirty="0" smtClean="0"/>
              <a:t> 2018 - 2019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415961110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2954655"/>
          </a:xfrm>
          <a:prstGeom prst="rect">
            <a:avLst/>
          </a:prstGeom>
          <a:noFill/>
        </p:spPr>
        <p:txBody>
          <a:bodyPr wrap="square" rtlCol="0">
            <a:spAutoFit/>
          </a:bodyPr>
          <a:lstStyle/>
          <a:p>
            <a:r>
              <a:rPr lang="el-GR" sz="2400" dirty="0" smtClean="0">
                <a:solidFill>
                  <a:schemeClr val="tx2">
                    <a:lumMod val="75000"/>
                  </a:schemeClr>
                </a:solidFill>
              </a:rPr>
              <a:t>Χρόνια φλεβική νόσος / ταξίνομηση </a:t>
            </a:r>
            <a:r>
              <a:rPr lang="en-US" sz="2400" dirty="0" smtClean="0">
                <a:solidFill>
                  <a:schemeClr val="tx2">
                    <a:lumMod val="75000"/>
                  </a:schemeClr>
                </a:solidFill>
              </a:rPr>
              <a:t>CEAP (Clinical</a:t>
            </a:r>
            <a:r>
              <a:rPr lang="en-US" sz="2400" dirty="0">
                <a:solidFill>
                  <a:schemeClr val="tx2">
                    <a:lumMod val="75000"/>
                  </a:schemeClr>
                </a:solidFill>
              </a:rPr>
              <a:t>-Etiology-Anatomy-</a:t>
            </a:r>
            <a:r>
              <a:rPr lang="en-US" sz="2400" dirty="0" smtClean="0">
                <a:solidFill>
                  <a:schemeClr val="tx2">
                    <a:lumMod val="75000"/>
                  </a:schemeClr>
                </a:solidFill>
              </a:rPr>
              <a:t>Pathophysiology)</a:t>
            </a:r>
            <a:r>
              <a:rPr lang="el-GR" sz="2400" dirty="0" smtClean="0">
                <a:solidFill>
                  <a:schemeClr val="tx2">
                    <a:lumMod val="75000"/>
                  </a:schemeClr>
                </a:solidFill>
              </a:rPr>
              <a:t>  </a:t>
            </a:r>
            <a:endParaRPr lang="en-US" sz="2400" dirty="0">
              <a:solidFill>
                <a:schemeClr val="tx2">
                  <a:lumMod val="75000"/>
                </a:schemeClr>
              </a:solidFill>
            </a:endParaRPr>
          </a:p>
          <a:p>
            <a:endParaRPr lang="en-US" sz="2400" dirty="0" smtClean="0">
              <a:solidFill>
                <a:schemeClr val="tx2">
                  <a:lumMod val="75000"/>
                </a:schemeClr>
              </a:solidFill>
            </a:endParaRPr>
          </a:p>
          <a:p>
            <a:r>
              <a:rPr lang="en-US" sz="2000" b="1" dirty="0">
                <a:solidFill>
                  <a:schemeClr val="tx2">
                    <a:lumMod val="75000"/>
                  </a:schemeClr>
                </a:solidFill>
              </a:rPr>
              <a:t>Etiologic classification		</a:t>
            </a:r>
            <a:r>
              <a:rPr lang="el-GR" sz="2000" b="1" dirty="0" smtClean="0">
                <a:solidFill>
                  <a:schemeClr val="tx2">
                    <a:lumMod val="75000"/>
                  </a:schemeClr>
                </a:solidFill>
              </a:rPr>
              <a:t>                -      Αιτιολογική ταξινόμηση</a:t>
            </a:r>
            <a:endParaRPr lang="en-US" sz="2000" b="1" dirty="0">
              <a:solidFill>
                <a:schemeClr val="tx2">
                  <a:lumMod val="75000"/>
                </a:schemeClr>
              </a:solidFill>
            </a:endParaRPr>
          </a:p>
          <a:p>
            <a:r>
              <a:rPr lang="en-US" sz="2000" dirty="0" err="1">
                <a:solidFill>
                  <a:schemeClr val="tx2">
                    <a:lumMod val="75000"/>
                  </a:schemeClr>
                </a:solidFill>
              </a:rPr>
              <a:t>Ec</a:t>
            </a:r>
            <a:r>
              <a:rPr lang="en-US" sz="2000" dirty="0">
                <a:solidFill>
                  <a:schemeClr val="tx2">
                    <a:lumMod val="75000"/>
                  </a:schemeClr>
                </a:solidFill>
              </a:rPr>
              <a:t>	Congenital	</a:t>
            </a:r>
            <a:r>
              <a:rPr lang="en-US" sz="2000" dirty="0" smtClean="0">
                <a:solidFill>
                  <a:schemeClr val="tx2">
                    <a:lumMod val="75000"/>
                  </a:schemeClr>
                </a:solidFill>
              </a:rPr>
              <a:t>                             </a:t>
            </a:r>
            <a:r>
              <a:rPr lang="el-GR" sz="2000" dirty="0" smtClean="0">
                <a:solidFill>
                  <a:schemeClr val="tx2">
                    <a:lumMod val="75000"/>
                  </a:schemeClr>
                </a:solidFill>
              </a:rPr>
              <a:t>           </a:t>
            </a:r>
            <a:r>
              <a:rPr lang="en-US" sz="2000" dirty="0" smtClean="0">
                <a:solidFill>
                  <a:schemeClr val="tx2">
                    <a:lumMod val="75000"/>
                  </a:schemeClr>
                </a:solidFill>
              </a:rPr>
              <a:t>- </a:t>
            </a:r>
            <a:r>
              <a:rPr lang="el-GR" sz="2000" dirty="0" smtClean="0">
                <a:solidFill>
                  <a:schemeClr val="tx2">
                    <a:lumMod val="75000"/>
                  </a:schemeClr>
                </a:solidFill>
              </a:rPr>
              <a:t>     Συγγενής</a:t>
            </a:r>
            <a:endParaRPr lang="en-US" sz="2000" dirty="0">
              <a:solidFill>
                <a:schemeClr val="tx2">
                  <a:lumMod val="75000"/>
                </a:schemeClr>
              </a:solidFill>
            </a:endParaRPr>
          </a:p>
          <a:p>
            <a:r>
              <a:rPr lang="en-US" sz="2000" dirty="0" err="1">
                <a:solidFill>
                  <a:schemeClr val="tx2">
                    <a:lumMod val="75000"/>
                  </a:schemeClr>
                </a:solidFill>
              </a:rPr>
              <a:t>Ep</a:t>
            </a:r>
            <a:r>
              <a:rPr lang="en-US" sz="2000" dirty="0">
                <a:solidFill>
                  <a:schemeClr val="tx2">
                    <a:lumMod val="75000"/>
                  </a:schemeClr>
                </a:solidFill>
              </a:rPr>
              <a:t>	Primary	</a:t>
            </a:r>
            <a:r>
              <a:rPr lang="el-GR" sz="2000" dirty="0" smtClean="0">
                <a:solidFill>
                  <a:schemeClr val="tx2">
                    <a:lumMod val="75000"/>
                  </a:schemeClr>
                </a:solidFill>
              </a:rPr>
              <a:t>                                                -      Πρωτοπαθής</a:t>
            </a:r>
            <a:endParaRPr lang="en-US" sz="2000" dirty="0">
              <a:solidFill>
                <a:schemeClr val="tx2">
                  <a:lumMod val="75000"/>
                </a:schemeClr>
              </a:solidFill>
            </a:endParaRPr>
          </a:p>
          <a:p>
            <a:r>
              <a:rPr lang="en-US" sz="2000" dirty="0" err="1">
                <a:solidFill>
                  <a:schemeClr val="tx2">
                    <a:lumMod val="75000"/>
                  </a:schemeClr>
                </a:solidFill>
              </a:rPr>
              <a:t>Es</a:t>
            </a:r>
            <a:r>
              <a:rPr lang="en-US" sz="2000" dirty="0">
                <a:solidFill>
                  <a:schemeClr val="tx2">
                    <a:lumMod val="75000"/>
                  </a:schemeClr>
                </a:solidFill>
              </a:rPr>
              <a:t>	Secondary (</a:t>
            </a:r>
            <a:r>
              <a:rPr lang="en-US" sz="2000" dirty="0" smtClean="0">
                <a:solidFill>
                  <a:schemeClr val="tx2">
                    <a:lumMod val="75000"/>
                  </a:schemeClr>
                </a:solidFill>
              </a:rPr>
              <a:t>post</a:t>
            </a:r>
            <a:r>
              <a:rPr lang="el-GR" sz="2000" dirty="0" smtClean="0">
                <a:solidFill>
                  <a:schemeClr val="tx2">
                    <a:lumMod val="75000"/>
                  </a:schemeClr>
                </a:solidFill>
              </a:rPr>
              <a:t>-</a:t>
            </a:r>
            <a:r>
              <a:rPr lang="en-US" sz="2000" dirty="0" smtClean="0">
                <a:solidFill>
                  <a:schemeClr val="tx2">
                    <a:lumMod val="75000"/>
                  </a:schemeClr>
                </a:solidFill>
              </a:rPr>
              <a:t>thrombotic)</a:t>
            </a:r>
            <a:r>
              <a:rPr lang="el-GR" sz="2000" dirty="0" smtClean="0">
                <a:solidFill>
                  <a:schemeClr val="tx2">
                    <a:lumMod val="75000"/>
                  </a:schemeClr>
                </a:solidFill>
              </a:rPr>
              <a:t>            -</a:t>
            </a:r>
            <a:r>
              <a:rPr lang="en-US" sz="2000" dirty="0">
                <a:solidFill>
                  <a:schemeClr val="tx2">
                    <a:lumMod val="75000"/>
                  </a:schemeClr>
                </a:solidFill>
              </a:rPr>
              <a:t>	</a:t>
            </a:r>
            <a:r>
              <a:rPr lang="el-GR" sz="2000" dirty="0" smtClean="0">
                <a:solidFill>
                  <a:schemeClr val="tx2">
                    <a:lumMod val="75000"/>
                  </a:schemeClr>
                </a:solidFill>
              </a:rPr>
              <a:t>Δευτεροπαθής (μετα-θρομβωτική)</a:t>
            </a:r>
            <a:endParaRPr lang="en-US" sz="2000" dirty="0">
              <a:solidFill>
                <a:schemeClr val="tx2">
                  <a:lumMod val="75000"/>
                </a:schemeClr>
              </a:solidFill>
            </a:endParaRPr>
          </a:p>
          <a:p>
            <a:r>
              <a:rPr lang="en-US" sz="2000" dirty="0">
                <a:solidFill>
                  <a:schemeClr val="tx2">
                    <a:lumMod val="75000"/>
                  </a:schemeClr>
                </a:solidFill>
              </a:rPr>
              <a:t>En	No venous cause </a:t>
            </a:r>
            <a:r>
              <a:rPr lang="en-US" sz="2000" dirty="0" smtClean="0">
                <a:solidFill>
                  <a:schemeClr val="tx2">
                    <a:lumMod val="75000"/>
                  </a:schemeClr>
                </a:solidFill>
              </a:rPr>
              <a:t>identified</a:t>
            </a:r>
            <a:r>
              <a:rPr lang="el-GR" sz="2000" dirty="0" smtClean="0">
                <a:solidFill>
                  <a:schemeClr val="tx2">
                    <a:lumMod val="75000"/>
                  </a:schemeClr>
                </a:solidFill>
              </a:rPr>
              <a:t>               -      Μη αναγνωρίσιμη αιτία </a:t>
            </a:r>
            <a:endParaRPr lang="en-US" sz="2000" dirty="0">
              <a:solidFill>
                <a:schemeClr val="tx2">
                  <a:lumMod val="75000"/>
                </a:schemeClr>
              </a:solidFill>
            </a:endParaRPr>
          </a:p>
          <a:p>
            <a:endParaRPr lang="el-GR" sz="1400" i="1" dirty="0" smtClean="0"/>
          </a:p>
        </p:txBody>
      </p:sp>
      <p:sp>
        <p:nvSpPr>
          <p:cNvPr id="2" name="Rectangle 1"/>
          <p:cNvSpPr/>
          <p:nvPr/>
        </p:nvSpPr>
        <p:spPr>
          <a:xfrm>
            <a:off x="3467848" y="1117604"/>
            <a:ext cx="5676152" cy="307777"/>
          </a:xfrm>
          <a:prstGeom prst="rect">
            <a:avLst/>
          </a:prstGeom>
        </p:spPr>
        <p:txBody>
          <a:bodyPr wrap="square">
            <a:spAutoFit/>
          </a:bodyPr>
          <a:lstStyle/>
          <a:p>
            <a:r>
              <a:rPr lang="en-US" sz="1400" i="1" dirty="0" smtClean="0"/>
              <a:t>Revision </a:t>
            </a:r>
            <a:r>
              <a:rPr lang="en-US" sz="1400" i="1" dirty="0"/>
              <a:t>of the CEAP </a:t>
            </a:r>
            <a:r>
              <a:rPr lang="en-US" sz="1400" i="1" dirty="0" smtClean="0"/>
              <a:t>classification…: </a:t>
            </a:r>
            <a:r>
              <a:rPr lang="en-US" sz="1400" i="1" dirty="0"/>
              <a:t>Consensus statement. J Vasc Surg </a:t>
            </a:r>
            <a:r>
              <a:rPr lang="en-US" sz="1400" i="1" dirty="0" smtClean="0"/>
              <a:t>2004</a:t>
            </a:r>
            <a:endParaRPr lang="en-US" sz="1400" i="1" dirty="0"/>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n-US" sz="1400" dirty="0" smtClean="0"/>
              <a:t> </a:t>
            </a:r>
            <a:r>
              <a:rPr lang="el-GR" sz="1400" dirty="0" smtClean="0"/>
              <a:t>2018 - 2019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415961110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2954655"/>
          </a:xfrm>
          <a:prstGeom prst="rect">
            <a:avLst/>
          </a:prstGeom>
          <a:noFill/>
        </p:spPr>
        <p:txBody>
          <a:bodyPr wrap="square" rtlCol="0">
            <a:spAutoFit/>
          </a:bodyPr>
          <a:lstStyle/>
          <a:p>
            <a:r>
              <a:rPr lang="el-GR" sz="2400" dirty="0" smtClean="0">
                <a:solidFill>
                  <a:schemeClr val="tx2">
                    <a:lumMod val="75000"/>
                  </a:schemeClr>
                </a:solidFill>
              </a:rPr>
              <a:t>Χρόνια φλεβική νόσος / ταξίνομηση </a:t>
            </a:r>
            <a:r>
              <a:rPr lang="en-US" sz="2400" dirty="0" smtClean="0">
                <a:solidFill>
                  <a:schemeClr val="tx2">
                    <a:lumMod val="75000"/>
                  </a:schemeClr>
                </a:solidFill>
              </a:rPr>
              <a:t>CEAP (Clinical</a:t>
            </a:r>
            <a:r>
              <a:rPr lang="en-US" sz="2400" dirty="0">
                <a:solidFill>
                  <a:schemeClr val="tx2">
                    <a:lumMod val="75000"/>
                  </a:schemeClr>
                </a:solidFill>
              </a:rPr>
              <a:t>-Etiology-Anatomy-</a:t>
            </a:r>
            <a:r>
              <a:rPr lang="en-US" sz="2400" dirty="0" smtClean="0">
                <a:solidFill>
                  <a:schemeClr val="tx2">
                    <a:lumMod val="75000"/>
                  </a:schemeClr>
                </a:solidFill>
              </a:rPr>
              <a:t>Pathophysiology)</a:t>
            </a:r>
            <a:r>
              <a:rPr lang="el-GR" sz="2400" dirty="0" smtClean="0">
                <a:solidFill>
                  <a:schemeClr val="tx2">
                    <a:lumMod val="75000"/>
                  </a:schemeClr>
                </a:solidFill>
              </a:rPr>
              <a:t>  </a:t>
            </a:r>
            <a:endParaRPr lang="en-US" sz="2400" dirty="0">
              <a:solidFill>
                <a:schemeClr val="tx2">
                  <a:lumMod val="75000"/>
                </a:schemeClr>
              </a:solidFill>
            </a:endParaRPr>
          </a:p>
          <a:p>
            <a:endParaRPr lang="en-US" sz="2400" dirty="0" smtClean="0">
              <a:solidFill>
                <a:schemeClr val="tx2">
                  <a:lumMod val="75000"/>
                </a:schemeClr>
              </a:solidFill>
            </a:endParaRPr>
          </a:p>
          <a:p>
            <a:r>
              <a:rPr lang="en-US" sz="2000" b="1" dirty="0">
                <a:solidFill>
                  <a:srgbClr val="17375E"/>
                </a:solidFill>
              </a:rPr>
              <a:t>Anatomic classification		</a:t>
            </a:r>
            <a:r>
              <a:rPr lang="el-GR" sz="2000" b="1" dirty="0" smtClean="0">
                <a:solidFill>
                  <a:srgbClr val="17375E"/>
                </a:solidFill>
              </a:rPr>
              <a:t>                -      Ανατομική ταξινόμηση</a:t>
            </a:r>
            <a:endParaRPr lang="en-US" sz="2000" b="1" dirty="0">
              <a:solidFill>
                <a:srgbClr val="17375E"/>
              </a:solidFill>
            </a:endParaRPr>
          </a:p>
          <a:p>
            <a:r>
              <a:rPr lang="en-US" sz="2000" dirty="0">
                <a:solidFill>
                  <a:srgbClr val="17375E"/>
                </a:solidFill>
              </a:rPr>
              <a:t>As	Superficial veins	</a:t>
            </a:r>
            <a:r>
              <a:rPr lang="el-GR" sz="2000" dirty="0" smtClean="0">
                <a:solidFill>
                  <a:srgbClr val="17375E"/>
                </a:solidFill>
              </a:rPr>
              <a:t>                                -      Επιπολής φλέβες</a:t>
            </a:r>
            <a:endParaRPr lang="en-US" sz="2000" dirty="0">
              <a:solidFill>
                <a:srgbClr val="17375E"/>
              </a:solidFill>
            </a:endParaRPr>
          </a:p>
          <a:p>
            <a:r>
              <a:rPr lang="en-US" sz="2000" dirty="0" err="1">
                <a:solidFill>
                  <a:srgbClr val="17375E"/>
                </a:solidFill>
              </a:rPr>
              <a:t>Ap</a:t>
            </a:r>
            <a:r>
              <a:rPr lang="en-US" sz="2000" dirty="0">
                <a:solidFill>
                  <a:srgbClr val="17375E"/>
                </a:solidFill>
              </a:rPr>
              <a:t>	Perforator veins	</a:t>
            </a:r>
            <a:r>
              <a:rPr lang="el-GR" sz="2000" dirty="0" smtClean="0">
                <a:solidFill>
                  <a:srgbClr val="17375E"/>
                </a:solidFill>
              </a:rPr>
              <a:t>                                -      </a:t>
            </a:r>
            <a:r>
              <a:rPr lang="el-GR" sz="2000" dirty="0" err="1" smtClean="0">
                <a:solidFill>
                  <a:srgbClr val="17375E"/>
                </a:solidFill>
              </a:rPr>
              <a:t>Διατριτραίνουσες</a:t>
            </a:r>
            <a:r>
              <a:rPr lang="el-GR" sz="2000" dirty="0" smtClean="0">
                <a:solidFill>
                  <a:srgbClr val="17375E"/>
                </a:solidFill>
              </a:rPr>
              <a:t> φλέβες</a:t>
            </a:r>
            <a:endParaRPr lang="en-US" sz="2000" dirty="0">
              <a:solidFill>
                <a:srgbClr val="17375E"/>
              </a:solidFill>
            </a:endParaRPr>
          </a:p>
          <a:p>
            <a:r>
              <a:rPr lang="en-US" sz="2000" dirty="0">
                <a:solidFill>
                  <a:srgbClr val="17375E"/>
                </a:solidFill>
              </a:rPr>
              <a:t>Ad	Deep veins	</a:t>
            </a:r>
            <a:r>
              <a:rPr lang="el-GR" sz="2000" dirty="0" smtClean="0">
                <a:solidFill>
                  <a:srgbClr val="17375E"/>
                </a:solidFill>
              </a:rPr>
              <a:t>                                        -      Εν τω βάθει φλέβες</a:t>
            </a:r>
            <a:endParaRPr lang="en-US" sz="2000" dirty="0">
              <a:solidFill>
                <a:srgbClr val="17375E"/>
              </a:solidFill>
            </a:endParaRPr>
          </a:p>
          <a:p>
            <a:r>
              <a:rPr lang="en-US" sz="2000" dirty="0">
                <a:solidFill>
                  <a:srgbClr val="17375E"/>
                </a:solidFill>
              </a:rPr>
              <a:t>An	No venous location identified	</a:t>
            </a:r>
            <a:r>
              <a:rPr lang="el-GR" sz="2000" dirty="0" smtClean="0">
                <a:solidFill>
                  <a:srgbClr val="17375E"/>
                </a:solidFill>
              </a:rPr>
              <a:t>        -      Χωρίς εντοπισμένη φλεβική βλάβη</a:t>
            </a:r>
            <a:endParaRPr lang="en-US" sz="2000" dirty="0">
              <a:solidFill>
                <a:srgbClr val="17375E"/>
              </a:solidFill>
            </a:endParaRPr>
          </a:p>
          <a:p>
            <a:endParaRPr lang="el-GR" sz="1400" i="1" dirty="0" smtClean="0"/>
          </a:p>
        </p:txBody>
      </p:sp>
      <p:sp>
        <p:nvSpPr>
          <p:cNvPr id="15" name="Rectangle 14"/>
          <p:cNvSpPr/>
          <p:nvPr/>
        </p:nvSpPr>
        <p:spPr>
          <a:xfrm>
            <a:off x="3467848" y="1117604"/>
            <a:ext cx="5676152" cy="307777"/>
          </a:xfrm>
          <a:prstGeom prst="rect">
            <a:avLst/>
          </a:prstGeom>
        </p:spPr>
        <p:txBody>
          <a:bodyPr wrap="square">
            <a:spAutoFit/>
          </a:bodyPr>
          <a:lstStyle/>
          <a:p>
            <a:r>
              <a:rPr lang="en-US" sz="1400" i="1" dirty="0" smtClean="0"/>
              <a:t>Revision </a:t>
            </a:r>
            <a:r>
              <a:rPr lang="en-US" sz="1400" i="1" dirty="0"/>
              <a:t>of the CEAP </a:t>
            </a:r>
            <a:r>
              <a:rPr lang="en-US" sz="1400" i="1" dirty="0" smtClean="0"/>
              <a:t>classification…: </a:t>
            </a:r>
            <a:r>
              <a:rPr lang="en-US" sz="1400" i="1" dirty="0"/>
              <a:t>Consensus statement. J Vasc Surg </a:t>
            </a:r>
            <a:r>
              <a:rPr lang="en-US" sz="1400" i="1" dirty="0" smtClean="0"/>
              <a:t>2004</a:t>
            </a:r>
            <a:endParaRPr lang="en-US" sz="1400" i="1" dirty="0"/>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415961110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 y="21014"/>
            <a:ext cx="4504615"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3046988"/>
          </a:xfrm>
          <a:prstGeom prst="rect">
            <a:avLst/>
          </a:prstGeom>
          <a:noFill/>
        </p:spPr>
        <p:txBody>
          <a:bodyPr wrap="square" rtlCol="0">
            <a:spAutoFit/>
          </a:bodyPr>
          <a:lstStyle/>
          <a:p>
            <a:r>
              <a:rPr lang="el-GR" sz="2400" dirty="0" smtClean="0">
                <a:solidFill>
                  <a:schemeClr val="tx2">
                    <a:lumMod val="75000"/>
                  </a:schemeClr>
                </a:solidFill>
              </a:rPr>
              <a:t>Χρόνια φλεβική νόσος / ταξίνομηση </a:t>
            </a:r>
            <a:r>
              <a:rPr lang="en-US" sz="2400" dirty="0" smtClean="0">
                <a:solidFill>
                  <a:schemeClr val="tx2">
                    <a:lumMod val="75000"/>
                  </a:schemeClr>
                </a:solidFill>
              </a:rPr>
              <a:t>CEAP (Clinical</a:t>
            </a:r>
            <a:r>
              <a:rPr lang="en-US" sz="2400" dirty="0">
                <a:solidFill>
                  <a:schemeClr val="tx2">
                    <a:lumMod val="75000"/>
                  </a:schemeClr>
                </a:solidFill>
              </a:rPr>
              <a:t>-Etiology-Anatomy-</a:t>
            </a:r>
            <a:r>
              <a:rPr lang="en-US" sz="2400" dirty="0" smtClean="0">
                <a:solidFill>
                  <a:schemeClr val="tx2">
                    <a:lumMod val="75000"/>
                  </a:schemeClr>
                </a:solidFill>
              </a:rPr>
              <a:t>Pathophysiology)</a:t>
            </a:r>
            <a:r>
              <a:rPr lang="el-GR" sz="2400" dirty="0" smtClean="0">
                <a:solidFill>
                  <a:schemeClr val="tx2">
                    <a:lumMod val="75000"/>
                  </a:schemeClr>
                </a:solidFill>
              </a:rPr>
              <a:t>  </a:t>
            </a:r>
            <a:endParaRPr lang="en-US" sz="2400" dirty="0">
              <a:solidFill>
                <a:schemeClr val="tx2">
                  <a:lumMod val="75000"/>
                </a:schemeClr>
              </a:solidFill>
            </a:endParaRPr>
          </a:p>
          <a:p>
            <a:endParaRPr lang="en-US" sz="2400" dirty="0" smtClean="0">
              <a:solidFill>
                <a:schemeClr val="tx2">
                  <a:lumMod val="75000"/>
                </a:schemeClr>
              </a:solidFill>
            </a:endParaRPr>
          </a:p>
          <a:p>
            <a:r>
              <a:rPr lang="en-US" sz="2000" b="1" dirty="0">
                <a:solidFill>
                  <a:srgbClr val="17375E"/>
                </a:solidFill>
              </a:rPr>
              <a:t>Pathophysiologic </a:t>
            </a:r>
            <a:r>
              <a:rPr lang="en-US" sz="2000" b="1" dirty="0" smtClean="0">
                <a:solidFill>
                  <a:srgbClr val="17375E"/>
                </a:solidFill>
              </a:rPr>
              <a:t>classification</a:t>
            </a:r>
            <a:r>
              <a:rPr lang="el-GR" sz="2000" b="1" dirty="0" smtClean="0">
                <a:solidFill>
                  <a:srgbClr val="17375E"/>
                </a:solidFill>
              </a:rPr>
              <a:t>                -     Παθοφυσιολογική ταξινόμηση</a:t>
            </a:r>
            <a:r>
              <a:rPr lang="en-US" sz="2000" b="1" dirty="0">
                <a:solidFill>
                  <a:srgbClr val="17375E"/>
                </a:solidFill>
              </a:rPr>
              <a:t>		</a:t>
            </a:r>
          </a:p>
          <a:p>
            <a:r>
              <a:rPr lang="en-US" sz="2000" dirty="0" err="1">
                <a:solidFill>
                  <a:srgbClr val="17375E"/>
                </a:solidFill>
              </a:rPr>
              <a:t>Pr</a:t>
            </a:r>
            <a:r>
              <a:rPr lang="en-US" sz="2000" dirty="0">
                <a:solidFill>
                  <a:srgbClr val="17375E"/>
                </a:solidFill>
              </a:rPr>
              <a:t>	Reflux	</a:t>
            </a:r>
            <a:r>
              <a:rPr lang="el-GR" sz="2000" dirty="0" smtClean="0">
                <a:solidFill>
                  <a:srgbClr val="17375E"/>
                </a:solidFill>
              </a:rPr>
              <a:t>                                                -     Παλινδρόμηση</a:t>
            </a:r>
            <a:endParaRPr lang="en-US" sz="2000" dirty="0">
              <a:solidFill>
                <a:srgbClr val="17375E"/>
              </a:solidFill>
            </a:endParaRPr>
          </a:p>
          <a:p>
            <a:r>
              <a:rPr lang="en-US" sz="2000" dirty="0">
                <a:solidFill>
                  <a:srgbClr val="17375E"/>
                </a:solidFill>
              </a:rPr>
              <a:t>Po	Obstruction	</a:t>
            </a:r>
            <a:r>
              <a:rPr lang="el-GR" sz="2000" dirty="0" smtClean="0">
                <a:solidFill>
                  <a:srgbClr val="17375E"/>
                </a:solidFill>
              </a:rPr>
              <a:t>                                        -     Απόφραξη</a:t>
            </a:r>
            <a:endParaRPr lang="en-US" sz="2000" dirty="0">
              <a:solidFill>
                <a:srgbClr val="17375E"/>
              </a:solidFill>
            </a:endParaRPr>
          </a:p>
          <a:p>
            <a:r>
              <a:rPr lang="en-US" sz="2000" dirty="0" err="1">
                <a:solidFill>
                  <a:srgbClr val="17375E"/>
                </a:solidFill>
              </a:rPr>
              <a:t>Pr,o</a:t>
            </a:r>
            <a:r>
              <a:rPr lang="en-US" sz="2000" dirty="0">
                <a:solidFill>
                  <a:srgbClr val="17375E"/>
                </a:solidFill>
              </a:rPr>
              <a:t>	Reflux and obstruction	</a:t>
            </a:r>
            <a:r>
              <a:rPr lang="el-GR" sz="2000" dirty="0" smtClean="0">
                <a:solidFill>
                  <a:srgbClr val="17375E"/>
                </a:solidFill>
              </a:rPr>
              <a:t>                -     Παλινδρόμηση και απόφραξη</a:t>
            </a:r>
            <a:endParaRPr lang="en-US" sz="2000" dirty="0">
              <a:solidFill>
                <a:srgbClr val="17375E"/>
              </a:solidFill>
            </a:endParaRPr>
          </a:p>
          <a:p>
            <a:r>
              <a:rPr lang="en-US" sz="2000" dirty="0" err="1">
                <a:solidFill>
                  <a:srgbClr val="17375E"/>
                </a:solidFill>
              </a:rPr>
              <a:t>Pn</a:t>
            </a:r>
            <a:r>
              <a:rPr lang="en-US" sz="2000" dirty="0">
                <a:solidFill>
                  <a:srgbClr val="17375E"/>
                </a:solidFill>
              </a:rPr>
              <a:t>	No venous pathophysiology </a:t>
            </a:r>
            <a:r>
              <a:rPr lang="el-GR" sz="2000" dirty="0" smtClean="0">
                <a:solidFill>
                  <a:srgbClr val="17375E"/>
                </a:solidFill>
              </a:rPr>
              <a:t>             -     Χωρίς αναγνωρίσιμη</a:t>
            </a:r>
          </a:p>
          <a:p>
            <a:r>
              <a:rPr lang="el-GR" sz="2000" dirty="0">
                <a:solidFill>
                  <a:srgbClr val="17375E"/>
                </a:solidFill>
              </a:rPr>
              <a:t> </a:t>
            </a:r>
            <a:r>
              <a:rPr lang="el-GR" sz="2000" dirty="0" smtClean="0">
                <a:solidFill>
                  <a:srgbClr val="17375E"/>
                </a:solidFill>
              </a:rPr>
              <a:t>       </a:t>
            </a:r>
            <a:r>
              <a:rPr lang="en-US" sz="2000" dirty="0" smtClean="0">
                <a:solidFill>
                  <a:srgbClr val="17375E"/>
                </a:solidFill>
              </a:rPr>
              <a:t>identifiable</a:t>
            </a:r>
            <a:r>
              <a:rPr lang="en-US" sz="2000" dirty="0"/>
              <a:t>	</a:t>
            </a:r>
            <a:r>
              <a:rPr lang="el-GR" sz="2000" dirty="0" smtClean="0"/>
              <a:t>                                              </a:t>
            </a:r>
            <a:r>
              <a:rPr lang="el-GR" sz="2000" dirty="0" smtClean="0">
                <a:solidFill>
                  <a:srgbClr val="17375E"/>
                </a:solidFill>
              </a:rPr>
              <a:t>παθοφυσιολογία</a:t>
            </a:r>
            <a:endParaRPr lang="en-US" sz="2000" dirty="0"/>
          </a:p>
        </p:txBody>
      </p:sp>
      <p:sp>
        <p:nvSpPr>
          <p:cNvPr id="15" name="Rectangle 14"/>
          <p:cNvSpPr/>
          <p:nvPr/>
        </p:nvSpPr>
        <p:spPr>
          <a:xfrm>
            <a:off x="3467848" y="1117604"/>
            <a:ext cx="5676152" cy="307777"/>
          </a:xfrm>
          <a:prstGeom prst="rect">
            <a:avLst/>
          </a:prstGeom>
        </p:spPr>
        <p:txBody>
          <a:bodyPr wrap="square">
            <a:spAutoFit/>
          </a:bodyPr>
          <a:lstStyle/>
          <a:p>
            <a:r>
              <a:rPr lang="en-US" sz="1400" i="1" dirty="0" smtClean="0"/>
              <a:t>Revision </a:t>
            </a:r>
            <a:r>
              <a:rPr lang="en-US" sz="1400" i="1" dirty="0"/>
              <a:t>of the CEAP </a:t>
            </a:r>
            <a:r>
              <a:rPr lang="en-US" sz="1400" i="1" dirty="0" smtClean="0"/>
              <a:t>classification…: </a:t>
            </a:r>
            <a:r>
              <a:rPr lang="en-US" sz="1400" i="1" dirty="0"/>
              <a:t>Consensus statement. J Vasc Surg </a:t>
            </a:r>
            <a:r>
              <a:rPr lang="en-US" sz="1400" i="1" dirty="0" smtClean="0"/>
              <a:t>2004</a:t>
            </a:r>
            <a:endParaRPr lang="en-US" sz="1400" i="1" dirty="0"/>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145932710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7" name="TextBox 6"/>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9" name="TextBox 8"/>
          <p:cNvSpPr txBox="1"/>
          <p:nvPr/>
        </p:nvSpPr>
        <p:spPr>
          <a:xfrm>
            <a:off x="241466" y="1356153"/>
            <a:ext cx="8467360" cy="461665"/>
          </a:xfrm>
          <a:prstGeom prst="rect">
            <a:avLst/>
          </a:prstGeom>
          <a:noFill/>
        </p:spPr>
        <p:txBody>
          <a:bodyPr wrap="square" rtlCol="0">
            <a:spAutoFit/>
          </a:bodyPr>
          <a:lstStyle/>
          <a:p>
            <a:r>
              <a:rPr lang="el-GR" sz="2400" dirty="0" smtClean="0">
                <a:solidFill>
                  <a:schemeClr val="tx2">
                    <a:lumMod val="75000"/>
                  </a:schemeClr>
                </a:solidFill>
              </a:rPr>
              <a:t>Μηχανισμοί φλεβικής επιστροφής του αίματος στον δεξιό κόλπο</a:t>
            </a:r>
            <a:endParaRPr lang="el-GR" sz="2200" dirty="0" smtClean="0">
              <a:solidFill>
                <a:schemeClr val="tx2">
                  <a:lumMod val="75000"/>
                </a:schemeClr>
              </a:solidFill>
            </a:endParaRPr>
          </a:p>
        </p:txBody>
      </p:sp>
      <p:pic>
        <p:nvPicPr>
          <p:cNvPr id="10" name="Picture 9"/>
          <p:cNvPicPr>
            <a:picLocks noChangeAspect="1"/>
          </p:cNvPicPr>
          <p:nvPr/>
        </p:nvPicPr>
        <p:blipFill>
          <a:blip r:embed="rId3"/>
          <a:stretch>
            <a:fillRect/>
          </a:stretch>
        </p:blipFill>
        <p:spPr>
          <a:xfrm>
            <a:off x="552349" y="2377234"/>
            <a:ext cx="3952263" cy="4239049"/>
          </a:xfrm>
          <a:prstGeom prst="rect">
            <a:avLst/>
          </a:prstGeom>
        </p:spPr>
      </p:pic>
      <p:sp>
        <p:nvSpPr>
          <p:cNvPr id="12" name="TextBox 11"/>
          <p:cNvSpPr txBox="1"/>
          <p:nvPr/>
        </p:nvSpPr>
        <p:spPr>
          <a:xfrm>
            <a:off x="4398952" y="1130304"/>
            <a:ext cx="4764161" cy="307777"/>
          </a:xfrm>
          <a:prstGeom prst="rect">
            <a:avLst/>
          </a:prstGeom>
          <a:noFill/>
        </p:spPr>
        <p:txBody>
          <a:bodyPr wrap="none" rtlCol="0">
            <a:spAutoFit/>
          </a:bodyPr>
          <a:lstStyle/>
          <a:p>
            <a:r>
              <a:rPr lang="en-US" sz="1400" i="1" dirty="0" smtClean="0"/>
              <a:t>Guyton and Hall. Textbook of medical physiology 11</a:t>
            </a:r>
            <a:r>
              <a:rPr lang="en-US" sz="1400" i="1" baseline="30000" dirty="0" smtClean="0"/>
              <a:t>th</a:t>
            </a:r>
            <a:r>
              <a:rPr lang="en-US" sz="1400" i="1" dirty="0" smtClean="0"/>
              <a:t> ed. 2006</a:t>
            </a:r>
            <a:endParaRPr lang="en-US" sz="1400" i="1" dirty="0"/>
          </a:p>
        </p:txBody>
      </p:sp>
      <p:sp>
        <p:nvSpPr>
          <p:cNvPr id="14" name="TextBox 13"/>
          <p:cNvSpPr txBox="1"/>
          <p:nvPr/>
        </p:nvSpPr>
        <p:spPr>
          <a:xfrm>
            <a:off x="4332280" y="2244964"/>
            <a:ext cx="4764996" cy="4093428"/>
          </a:xfrm>
          <a:prstGeom prst="rect">
            <a:avLst/>
          </a:prstGeom>
          <a:noFill/>
          <a:ln w="25400">
            <a:solidFill>
              <a:schemeClr val="tx2">
                <a:lumMod val="75000"/>
              </a:schemeClr>
            </a:solidFill>
          </a:ln>
        </p:spPr>
        <p:txBody>
          <a:bodyPr wrap="none" rtlCol="0">
            <a:spAutoFit/>
          </a:bodyPr>
          <a:lstStyle/>
          <a:p>
            <a:r>
              <a:rPr lang="el-GR" sz="2000" dirty="0" smtClean="0">
                <a:solidFill>
                  <a:srgbClr val="17375E"/>
                </a:solidFill>
              </a:rPr>
              <a:t>Φλεβική αντλία ή μυϊκή αντλία</a:t>
            </a:r>
            <a:endParaRPr lang="en-US" sz="2000" dirty="0" smtClean="0">
              <a:solidFill>
                <a:srgbClr val="17375E"/>
              </a:solidFill>
            </a:endParaRPr>
          </a:p>
          <a:p>
            <a:endParaRPr lang="en-US" sz="2000" dirty="0">
              <a:solidFill>
                <a:srgbClr val="17375E"/>
              </a:solidFill>
            </a:endParaRPr>
          </a:p>
          <a:p>
            <a:pPr marL="342900" indent="-342900">
              <a:buFont typeface="Courier New"/>
              <a:buChar char="o"/>
            </a:pPr>
            <a:r>
              <a:rPr lang="el-GR" sz="2000" dirty="0" smtClean="0">
                <a:solidFill>
                  <a:srgbClr val="17375E"/>
                </a:solidFill>
              </a:rPr>
              <a:t>Δημιουργεί περίπου 70</a:t>
            </a:r>
            <a:r>
              <a:rPr lang="en-US" sz="2000" dirty="0" smtClean="0">
                <a:solidFill>
                  <a:srgbClr val="17375E"/>
                </a:solidFill>
              </a:rPr>
              <a:t>mmHg </a:t>
            </a:r>
            <a:r>
              <a:rPr lang="el-GR" sz="2000" dirty="0" smtClean="0">
                <a:solidFill>
                  <a:srgbClr val="17375E"/>
                </a:solidFill>
              </a:rPr>
              <a:t>πίεση</a:t>
            </a:r>
          </a:p>
          <a:p>
            <a:r>
              <a:rPr lang="el-GR" sz="2000" dirty="0">
                <a:solidFill>
                  <a:srgbClr val="17375E"/>
                </a:solidFill>
              </a:rPr>
              <a:t>κ</a:t>
            </a:r>
            <a:r>
              <a:rPr lang="el-GR" sz="2000" dirty="0" smtClean="0">
                <a:solidFill>
                  <a:srgbClr val="17375E"/>
                </a:solidFill>
              </a:rPr>
              <a:t>ατά το περπάτημα</a:t>
            </a:r>
          </a:p>
          <a:p>
            <a:pPr marL="342900" indent="-342900">
              <a:buFont typeface="Courier New"/>
              <a:buChar char="o"/>
            </a:pPr>
            <a:r>
              <a:rPr lang="el-GR" sz="2000" dirty="0" smtClean="0">
                <a:solidFill>
                  <a:srgbClr val="17375E"/>
                </a:solidFill>
              </a:rPr>
              <a:t>Μειώνει την πίεση στο φλεβικό</a:t>
            </a:r>
          </a:p>
          <a:p>
            <a:r>
              <a:rPr lang="el-GR" sz="2000" dirty="0" smtClean="0">
                <a:solidFill>
                  <a:srgbClr val="17375E"/>
                </a:solidFill>
              </a:rPr>
              <a:t>σύστημα των κάτω άκρων από 90 σε</a:t>
            </a:r>
          </a:p>
          <a:p>
            <a:r>
              <a:rPr lang="el-GR" sz="2000" dirty="0" smtClean="0">
                <a:solidFill>
                  <a:srgbClr val="17375E"/>
                </a:solidFill>
              </a:rPr>
              <a:t>20 </a:t>
            </a:r>
            <a:r>
              <a:rPr lang="en-US" sz="2000" dirty="0" smtClean="0">
                <a:solidFill>
                  <a:srgbClr val="17375E"/>
                </a:solidFill>
              </a:rPr>
              <a:t>mmHg</a:t>
            </a:r>
            <a:endParaRPr lang="el-GR" sz="2000" dirty="0" smtClean="0">
              <a:solidFill>
                <a:srgbClr val="17375E"/>
              </a:solidFill>
            </a:endParaRPr>
          </a:p>
          <a:p>
            <a:pPr marL="342900" indent="-342900">
              <a:buFont typeface="Courier New"/>
              <a:buChar char="o"/>
            </a:pPr>
            <a:r>
              <a:rPr lang="el-GR" sz="2000" dirty="0" smtClean="0">
                <a:solidFill>
                  <a:srgbClr val="17375E"/>
                </a:solidFill>
              </a:rPr>
              <a:t>Σε ένα άτομο σε απόλυτη ορθοστασία</a:t>
            </a:r>
          </a:p>
          <a:p>
            <a:r>
              <a:rPr lang="el-GR" sz="2000" dirty="0" smtClean="0">
                <a:solidFill>
                  <a:srgbClr val="17375E"/>
                </a:solidFill>
              </a:rPr>
              <a:t>&amp; ακινησία το 10-20% του κυκλοφορούντος</a:t>
            </a:r>
          </a:p>
          <a:p>
            <a:r>
              <a:rPr lang="el-GR" sz="2000" dirty="0" smtClean="0">
                <a:solidFill>
                  <a:srgbClr val="17375E"/>
                </a:solidFill>
              </a:rPr>
              <a:t>ενδαγγειακού όγκου εξαγγειώνεται μέσα </a:t>
            </a:r>
          </a:p>
          <a:p>
            <a:r>
              <a:rPr lang="el-GR" sz="2000" dirty="0">
                <a:solidFill>
                  <a:srgbClr val="17375E"/>
                </a:solidFill>
              </a:rPr>
              <a:t>σ</a:t>
            </a:r>
            <a:r>
              <a:rPr lang="el-GR" sz="2000" dirty="0" smtClean="0">
                <a:solidFill>
                  <a:srgbClr val="17375E"/>
                </a:solidFill>
              </a:rPr>
              <a:t>ε περίπου  15-30 λεπτά λόγω αύξησης</a:t>
            </a:r>
          </a:p>
          <a:p>
            <a:r>
              <a:rPr lang="el-GR" sz="2000" dirty="0" smtClean="0">
                <a:solidFill>
                  <a:srgbClr val="17375E"/>
                </a:solidFill>
              </a:rPr>
              <a:t>της πίεσης στα τριχοειδή</a:t>
            </a:r>
          </a:p>
          <a:p>
            <a:endParaRPr lang="el-GR" sz="2000" dirty="0">
              <a:solidFill>
                <a:srgbClr val="17375E"/>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28301511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61665"/>
          </a:xfrm>
          <a:prstGeom prst="rect">
            <a:avLst/>
          </a:prstGeom>
          <a:noFill/>
        </p:spPr>
        <p:txBody>
          <a:bodyPr wrap="square" rtlCol="0">
            <a:spAutoFit/>
          </a:bodyPr>
          <a:lstStyle/>
          <a:p>
            <a:r>
              <a:rPr lang="el-GR" sz="2400" dirty="0" smtClean="0">
                <a:solidFill>
                  <a:schemeClr val="tx2">
                    <a:lumMod val="75000"/>
                  </a:schemeClr>
                </a:solidFill>
              </a:rPr>
              <a:t>Χρόνια φλεβική νόσος / παθοφυσιολογικοί μηχανισμοί</a:t>
            </a:r>
            <a:r>
              <a:rPr lang="en-US" sz="2400" dirty="0" smtClean="0"/>
              <a:t> </a:t>
            </a:r>
            <a:endParaRPr lang="el-GR" sz="2400" dirty="0" smtClean="0">
              <a:solidFill>
                <a:schemeClr val="tx2">
                  <a:lumMod val="75000"/>
                </a:schemeClr>
              </a:solidFill>
            </a:endParaRPr>
          </a:p>
        </p:txBody>
      </p:sp>
      <p:sp>
        <p:nvSpPr>
          <p:cNvPr id="2" name="Rectangle 1"/>
          <p:cNvSpPr/>
          <p:nvPr/>
        </p:nvSpPr>
        <p:spPr>
          <a:xfrm>
            <a:off x="368299" y="2159000"/>
            <a:ext cx="3568701"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l-GR" dirty="0" smtClean="0"/>
              <a:t>Δυσλειτουργία φλεβικών βαλβίδων</a:t>
            </a:r>
            <a:endParaRPr lang="en-US" dirty="0"/>
          </a:p>
        </p:txBody>
      </p:sp>
      <p:sp>
        <p:nvSpPr>
          <p:cNvPr id="15" name="Rectangle 14"/>
          <p:cNvSpPr/>
          <p:nvPr/>
        </p:nvSpPr>
        <p:spPr>
          <a:xfrm>
            <a:off x="368299" y="2946400"/>
            <a:ext cx="3568701"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l-GR" dirty="0" smtClean="0"/>
              <a:t>Φλεβική απόφραξη</a:t>
            </a:r>
            <a:endParaRPr lang="en-US" dirty="0"/>
          </a:p>
        </p:txBody>
      </p:sp>
      <p:sp>
        <p:nvSpPr>
          <p:cNvPr id="17" name="Rectangle 16"/>
          <p:cNvSpPr/>
          <p:nvPr/>
        </p:nvSpPr>
        <p:spPr>
          <a:xfrm>
            <a:off x="368299" y="3733800"/>
            <a:ext cx="3568701"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l-GR" dirty="0" smtClean="0"/>
              <a:t>«Ανεπάρκεια» μυϊκής αντλίας</a:t>
            </a:r>
            <a:endParaRPr lang="en-US" dirty="0"/>
          </a:p>
        </p:txBody>
      </p:sp>
      <p:sp>
        <p:nvSpPr>
          <p:cNvPr id="18" name="Rectangle 17"/>
          <p:cNvSpPr/>
          <p:nvPr/>
        </p:nvSpPr>
        <p:spPr>
          <a:xfrm>
            <a:off x="5364038" y="3014132"/>
            <a:ext cx="2255962"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Φλεβική υπέρταση</a:t>
            </a:r>
            <a:endParaRPr lang="en-US" dirty="0"/>
          </a:p>
        </p:txBody>
      </p:sp>
      <p:sp>
        <p:nvSpPr>
          <p:cNvPr id="3" name="Right Arrow 2"/>
          <p:cNvSpPr/>
          <p:nvPr/>
        </p:nvSpPr>
        <p:spPr>
          <a:xfrm>
            <a:off x="4129774" y="3084068"/>
            <a:ext cx="978408" cy="48463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784565">
            <a:off x="4171912" y="2357372"/>
            <a:ext cx="978408" cy="48463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rot="20424886">
            <a:off x="4214050" y="3769870"/>
            <a:ext cx="978408" cy="48463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rot="5400000">
            <a:off x="5924708" y="3941226"/>
            <a:ext cx="978408" cy="48463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364038" y="4708499"/>
            <a:ext cx="2255962"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Φλεβική ανεπάρκεια</a:t>
            </a:r>
            <a:endParaRPr lang="en-US" dirty="0"/>
          </a:p>
        </p:txBody>
      </p:sp>
      <p:sp>
        <p:nvSpPr>
          <p:cNvPr id="23" name="TextBox 22"/>
          <p:cNvSpPr txBox="1"/>
          <p:nvPr/>
        </p:nvSpPr>
        <p:spPr>
          <a:xfrm>
            <a:off x="7614872" y="1930420"/>
            <a:ext cx="1501132" cy="1754327"/>
          </a:xfrm>
          <a:prstGeom prst="rect">
            <a:avLst/>
          </a:prstGeom>
          <a:noFill/>
          <a:ln w="25400">
            <a:solidFill>
              <a:schemeClr val="tx2">
                <a:lumMod val="75000"/>
              </a:schemeClr>
            </a:solidFill>
          </a:ln>
        </p:spPr>
        <p:txBody>
          <a:bodyPr wrap="none" rtlCol="0">
            <a:spAutoFit/>
          </a:bodyPr>
          <a:lstStyle/>
          <a:p>
            <a:pPr algn="ctr"/>
            <a:r>
              <a:rPr lang="el-GR" dirty="0" smtClean="0"/>
              <a:t>Φλεβική </a:t>
            </a:r>
            <a:endParaRPr lang="en-US" dirty="0" smtClean="0"/>
          </a:p>
          <a:p>
            <a:pPr algn="ctr"/>
            <a:r>
              <a:rPr lang="el-GR" dirty="0" smtClean="0"/>
              <a:t>πίεση </a:t>
            </a:r>
            <a:endParaRPr lang="en-US" dirty="0" smtClean="0"/>
          </a:p>
          <a:p>
            <a:pPr algn="ctr"/>
            <a:r>
              <a:rPr lang="el-GR" dirty="0" smtClean="0"/>
              <a:t>&gt;60 </a:t>
            </a:r>
            <a:r>
              <a:rPr lang="en-US" dirty="0" smtClean="0"/>
              <a:t>mmHg</a:t>
            </a:r>
          </a:p>
          <a:p>
            <a:pPr algn="ctr"/>
            <a:endParaRPr lang="el-GR" dirty="0" smtClean="0"/>
          </a:p>
          <a:p>
            <a:pPr algn="ctr"/>
            <a:r>
              <a:rPr lang="el-GR" dirty="0" smtClean="0"/>
              <a:t>Φυσιολογικά </a:t>
            </a:r>
            <a:endParaRPr lang="en-US" dirty="0" smtClean="0"/>
          </a:p>
          <a:p>
            <a:pPr algn="ctr"/>
            <a:r>
              <a:rPr lang="el-GR" dirty="0" smtClean="0"/>
              <a:t>20 </a:t>
            </a:r>
            <a:r>
              <a:rPr lang="en-US" dirty="0" smtClean="0"/>
              <a:t>-</a:t>
            </a:r>
            <a:r>
              <a:rPr lang="el-GR" dirty="0" smtClean="0"/>
              <a:t> 30</a:t>
            </a:r>
            <a:r>
              <a:rPr lang="en-US" dirty="0" smtClean="0"/>
              <a:t> mmHg</a:t>
            </a:r>
          </a:p>
        </p:txBody>
      </p:sp>
      <p:sp>
        <p:nvSpPr>
          <p:cNvPr id="25" name="Rectangle 2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a:t>
            </a:r>
            <a:r>
              <a:rPr lang="en-US" sz="1400" dirty="0" smtClean="0"/>
              <a:t>-</a:t>
            </a:r>
            <a:r>
              <a:rPr lang="el-GR" sz="1400" dirty="0" smtClean="0"/>
              <a:t> 201</a:t>
            </a:r>
            <a:r>
              <a:rPr lang="en-US" sz="1400" dirty="0" smtClean="0"/>
              <a:t>9 </a:t>
            </a:r>
            <a:r>
              <a:rPr lang="el-GR" sz="1400" dirty="0" smtClean="0"/>
              <a:t>/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41369042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61665"/>
          </a:xfrm>
          <a:prstGeom prst="rect">
            <a:avLst/>
          </a:prstGeom>
          <a:noFill/>
        </p:spPr>
        <p:txBody>
          <a:bodyPr wrap="square" rtlCol="0">
            <a:spAutoFit/>
          </a:bodyPr>
          <a:lstStyle/>
          <a:p>
            <a:r>
              <a:rPr lang="el-GR" sz="2400" dirty="0" smtClean="0">
                <a:solidFill>
                  <a:schemeClr val="tx2">
                    <a:lumMod val="75000"/>
                  </a:schemeClr>
                </a:solidFill>
              </a:rPr>
              <a:t>Χρόνια φλεβική νόσος / παθοφυσιολογικοί μηχανισμοί</a:t>
            </a:r>
            <a:r>
              <a:rPr lang="en-US" sz="2400" dirty="0" smtClean="0"/>
              <a:t> </a:t>
            </a:r>
            <a:endParaRPr lang="el-GR" sz="2400" dirty="0" smtClean="0">
              <a:solidFill>
                <a:schemeClr val="tx2">
                  <a:lumMod val="75000"/>
                </a:schemeClr>
              </a:solidFill>
            </a:endParaRPr>
          </a:p>
        </p:txBody>
      </p:sp>
      <p:sp>
        <p:nvSpPr>
          <p:cNvPr id="2" name="Rectangle 1"/>
          <p:cNvSpPr/>
          <p:nvPr/>
        </p:nvSpPr>
        <p:spPr>
          <a:xfrm>
            <a:off x="368299" y="2159000"/>
            <a:ext cx="3568701"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l-GR" dirty="0" smtClean="0"/>
              <a:t>Δυσλειτουργία φλεβικών βαλβίδων</a:t>
            </a:r>
            <a:endParaRPr lang="en-US" dirty="0"/>
          </a:p>
        </p:txBody>
      </p:sp>
      <p:sp>
        <p:nvSpPr>
          <p:cNvPr id="15" name="Rectangle 14"/>
          <p:cNvSpPr/>
          <p:nvPr/>
        </p:nvSpPr>
        <p:spPr>
          <a:xfrm>
            <a:off x="368299" y="2946400"/>
            <a:ext cx="3568701"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l-GR" dirty="0" smtClean="0"/>
              <a:t>Φλεβική απόφραξη</a:t>
            </a:r>
            <a:endParaRPr lang="en-US" dirty="0"/>
          </a:p>
        </p:txBody>
      </p:sp>
      <p:sp>
        <p:nvSpPr>
          <p:cNvPr id="17" name="Rectangle 16"/>
          <p:cNvSpPr/>
          <p:nvPr/>
        </p:nvSpPr>
        <p:spPr>
          <a:xfrm>
            <a:off x="368299" y="3733800"/>
            <a:ext cx="3568701"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l-GR" dirty="0" smtClean="0"/>
              <a:t>«Ανεπάρκεια» μυϊκής αντλίας</a:t>
            </a:r>
            <a:endParaRPr lang="en-US" dirty="0"/>
          </a:p>
        </p:txBody>
      </p:sp>
      <p:sp>
        <p:nvSpPr>
          <p:cNvPr id="18" name="Rectangle 17"/>
          <p:cNvSpPr/>
          <p:nvPr/>
        </p:nvSpPr>
        <p:spPr>
          <a:xfrm>
            <a:off x="5364038" y="3014132"/>
            <a:ext cx="2255962"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Φλεβική υπέρταση</a:t>
            </a:r>
            <a:endParaRPr lang="en-US" dirty="0"/>
          </a:p>
        </p:txBody>
      </p:sp>
      <p:sp>
        <p:nvSpPr>
          <p:cNvPr id="3" name="Right Arrow 2"/>
          <p:cNvSpPr/>
          <p:nvPr/>
        </p:nvSpPr>
        <p:spPr>
          <a:xfrm>
            <a:off x="4129774" y="3084068"/>
            <a:ext cx="978408" cy="48463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rot="784565">
            <a:off x="4171912" y="2357372"/>
            <a:ext cx="978408" cy="48463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ight Arrow 19"/>
          <p:cNvSpPr/>
          <p:nvPr/>
        </p:nvSpPr>
        <p:spPr>
          <a:xfrm rot="20424886">
            <a:off x="4214050" y="3769870"/>
            <a:ext cx="978408" cy="48463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ight Arrow 20"/>
          <p:cNvSpPr/>
          <p:nvPr/>
        </p:nvSpPr>
        <p:spPr>
          <a:xfrm rot="5400000">
            <a:off x="5924708" y="3941226"/>
            <a:ext cx="978408" cy="48463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364038" y="4708499"/>
            <a:ext cx="2255962"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Φλεβική ανεπάρκεια</a:t>
            </a:r>
            <a:endParaRPr lang="en-US" dirty="0"/>
          </a:p>
        </p:txBody>
      </p:sp>
      <p:sp>
        <p:nvSpPr>
          <p:cNvPr id="9" name="Curved Right Arrow 8"/>
          <p:cNvSpPr/>
          <p:nvPr/>
        </p:nvSpPr>
        <p:spPr>
          <a:xfrm rot="10800000">
            <a:off x="7277609" y="3455740"/>
            <a:ext cx="731520" cy="1216152"/>
          </a:xfrm>
          <a:prstGeom prst="curved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4484245" y="5314898"/>
            <a:ext cx="3980577" cy="1200329"/>
          </a:xfrm>
          <a:prstGeom prst="rect">
            <a:avLst/>
          </a:prstGeom>
          <a:noFill/>
          <a:ln w="25400">
            <a:solidFill>
              <a:schemeClr val="tx2">
                <a:lumMod val="75000"/>
              </a:schemeClr>
            </a:solidFill>
          </a:ln>
        </p:spPr>
        <p:txBody>
          <a:bodyPr wrap="none" rtlCol="0">
            <a:spAutoFit/>
          </a:bodyPr>
          <a:lstStyle/>
          <a:p>
            <a:pPr marL="285750" indent="-285750">
              <a:buFont typeface="Wingdings" charset="2"/>
              <a:buChar char="§"/>
            </a:pPr>
            <a:r>
              <a:rPr lang="el-GR" dirty="0" smtClean="0"/>
              <a:t>Αναστροφή ροής από το εν τω βάθει</a:t>
            </a:r>
          </a:p>
          <a:p>
            <a:r>
              <a:rPr lang="el-GR" dirty="0" smtClean="0"/>
              <a:t>     φλεβικό δίκτυο στο επιπολής </a:t>
            </a:r>
            <a:endParaRPr lang="en-US" dirty="0" smtClean="0"/>
          </a:p>
          <a:p>
            <a:pPr marL="285750" indent="-285750">
              <a:buFont typeface="Wingdings" charset="2"/>
              <a:buChar char="§"/>
            </a:pPr>
            <a:r>
              <a:rPr lang="el-GR" dirty="0" smtClean="0"/>
              <a:t>Αύξηση όγκου στο επιπολής φλεβικό </a:t>
            </a:r>
          </a:p>
          <a:p>
            <a:r>
              <a:rPr lang="el-GR" dirty="0"/>
              <a:t> </a:t>
            </a:r>
            <a:r>
              <a:rPr lang="el-GR" dirty="0" smtClean="0"/>
              <a:t>     δίκτυο</a:t>
            </a:r>
            <a:endParaRPr lang="en-US" dirty="0" smtClean="0"/>
          </a:p>
        </p:txBody>
      </p:sp>
      <p:sp>
        <p:nvSpPr>
          <p:cNvPr id="23" name="TextBox 22"/>
          <p:cNvSpPr txBox="1"/>
          <p:nvPr/>
        </p:nvSpPr>
        <p:spPr>
          <a:xfrm>
            <a:off x="7614872" y="1930420"/>
            <a:ext cx="1501132" cy="1754327"/>
          </a:xfrm>
          <a:prstGeom prst="rect">
            <a:avLst/>
          </a:prstGeom>
          <a:noFill/>
          <a:ln w="25400">
            <a:solidFill>
              <a:schemeClr val="tx2">
                <a:lumMod val="75000"/>
              </a:schemeClr>
            </a:solidFill>
          </a:ln>
        </p:spPr>
        <p:txBody>
          <a:bodyPr wrap="none" rtlCol="0">
            <a:spAutoFit/>
          </a:bodyPr>
          <a:lstStyle/>
          <a:p>
            <a:pPr algn="ctr"/>
            <a:r>
              <a:rPr lang="el-GR" dirty="0" smtClean="0"/>
              <a:t>Φλεβική </a:t>
            </a:r>
            <a:endParaRPr lang="en-US" dirty="0" smtClean="0"/>
          </a:p>
          <a:p>
            <a:pPr algn="ctr"/>
            <a:r>
              <a:rPr lang="el-GR" dirty="0" smtClean="0"/>
              <a:t>πίεση </a:t>
            </a:r>
            <a:endParaRPr lang="en-US" dirty="0" smtClean="0"/>
          </a:p>
          <a:p>
            <a:pPr algn="ctr"/>
            <a:r>
              <a:rPr lang="el-GR" dirty="0" smtClean="0"/>
              <a:t>&gt;60 </a:t>
            </a:r>
            <a:r>
              <a:rPr lang="en-US" dirty="0" smtClean="0"/>
              <a:t>mmHg</a:t>
            </a:r>
          </a:p>
          <a:p>
            <a:pPr algn="ctr"/>
            <a:endParaRPr lang="el-GR" dirty="0" smtClean="0"/>
          </a:p>
          <a:p>
            <a:pPr algn="ctr"/>
            <a:r>
              <a:rPr lang="el-GR" dirty="0" smtClean="0"/>
              <a:t>Φυσιολογικά </a:t>
            </a:r>
            <a:endParaRPr lang="en-US" dirty="0" smtClean="0"/>
          </a:p>
          <a:p>
            <a:pPr algn="ctr"/>
            <a:r>
              <a:rPr lang="el-GR" dirty="0" smtClean="0"/>
              <a:t>20 </a:t>
            </a:r>
            <a:r>
              <a:rPr lang="en-US" dirty="0" smtClean="0"/>
              <a:t>-</a:t>
            </a:r>
            <a:r>
              <a:rPr lang="el-GR" dirty="0" smtClean="0"/>
              <a:t> 30</a:t>
            </a:r>
            <a:r>
              <a:rPr lang="en-US" dirty="0" smtClean="0"/>
              <a:t> mmHg</a:t>
            </a:r>
          </a:p>
        </p:txBody>
      </p:sp>
      <p:sp>
        <p:nvSpPr>
          <p:cNvPr id="25" name="Rectangle 2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39091822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61665"/>
          </a:xfrm>
          <a:prstGeom prst="rect">
            <a:avLst/>
          </a:prstGeom>
          <a:noFill/>
        </p:spPr>
        <p:txBody>
          <a:bodyPr wrap="square" rtlCol="0">
            <a:spAutoFit/>
          </a:bodyPr>
          <a:lstStyle/>
          <a:p>
            <a:r>
              <a:rPr lang="el-GR" sz="2400" dirty="0" smtClean="0">
                <a:solidFill>
                  <a:schemeClr val="tx2">
                    <a:lumMod val="75000"/>
                  </a:schemeClr>
                </a:solidFill>
              </a:rPr>
              <a:t>Χρόνια φλεβική νόσος / παθοφυσιολογικοί μηχανισμοί</a:t>
            </a:r>
            <a:r>
              <a:rPr lang="en-US" sz="2400" dirty="0" smtClean="0"/>
              <a:t> </a:t>
            </a:r>
            <a:endParaRPr lang="el-GR" sz="2400" dirty="0" smtClean="0">
              <a:solidFill>
                <a:schemeClr val="tx2">
                  <a:lumMod val="75000"/>
                </a:schemeClr>
              </a:solidFill>
            </a:endParaRPr>
          </a:p>
        </p:txBody>
      </p:sp>
      <p:sp>
        <p:nvSpPr>
          <p:cNvPr id="18" name="Rectangle 17"/>
          <p:cNvSpPr/>
          <p:nvPr/>
        </p:nvSpPr>
        <p:spPr>
          <a:xfrm>
            <a:off x="5364038" y="3014132"/>
            <a:ext cx="2255962"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Φλεβική υπέρταση</a:t>
            </a:r>
            <a:endParaRPr lang="en-US" dirty="0"/>
          </a:p>
        </p:txBody>
      </p:sp>
      <p:sp>
        <p:nvSpPr>
          <p:cNvPr id="21" name="Right Arrow 20"/>
          <p:cNvSpPr/>
          <p:nvPr/>
        </p:nvSpPr>
        <p:spPr>
          <a:xfrm rot="5400000">
            <a:off x="5924708" y="3941226"/>
            <a:ext cx="978408" cy="48463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364038" y="4708499"/>
            <a:ext cx="2255962"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Φλεβική ανεπάρκεια</a:t>
            </a:r>
            <a:endParaRPr lang="en-US" dirty="0"/>
          </a:p>
        </p:txBody>
      </p:sp>
      <p:sp>
        <p:nvSpPr>
          <p:cNvPr id="23" name="Right Arrow 22"/>
          <p:cNvSpPr/>
          <p:nvPr/>
        </p:nvSpPr>
        <p:spPr>
          <a:xfrm rot="10800000">
            <a:off x="4347943" y="4671892"/>
            <a:ext cx="978408" cy="49733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484245" y="5314898"/>
            <a:ext cx="3980577" cy="1200329"/>
          </a:xfrm>
          <a:prstGeom prst="rect">
            <a:avLst/>
          </a:prstGeom>
          <a:noFill/>
          <a:ln w="25400">
            <a:solidFill>
              <a:schemeClr val="tx2">
                <a:lumMod val="75000"/>
              </a:schemeClr>
            </a:solidFill>
          </a:ln>
        </p:spPr>
        <p:txBody>
          <a:bodyPr wrap="none" rtlCol="0">
            <a:spAutoFit/>
          </a:bodyPr>
          <a:lstStyle/>
          <a:p>
            <a:pPr marL="285750" indent="-285750">
              <a:buFont typeface="Wingdings" charset="2"/>
              <a:buChar char="§"/>
            </a:pPr>
            <a:r>
              <a:rPr lang="el-GR" dirty="0" smtClean="0"/>
              <a:t>Αναστροφή ροής από το εν τω βάθει</a:t>
            </a:r>
          </a:p>
          <a:p>
            <a:r>
              <a:rPr lang="el-GR" dirty="0" smtClean="0"/>
              <a:t>     φλεβικό δίκτυο στο επιπολής </a:t>
            </a:r>
            <a:endParaRPr lang="en-US" dirty="0" smtClean="0"/>
          </a:p>
          <a:p>
            <a:pPr marL="285750" indent="-285750">
              <a:buFont typeface="Wingdings" charset="2"/>
              <a:buChar char="§"/>
            </a:pPr>
            <a:r>
              <a:rPr lang="el-GR" dirty="0" smtClean="0"/>
              <a:t>Αύξηση όγκου στο επιπολής φλεβικό </a:t>
            </a:r>
          </a:p>
          <a:p>
            <a:r>
              <a:rPr lang="el-GR" dirty="0"/>
              <a:t> </a:t>
            </a:r>
            <a:r>
              <a:rPr lang="el-GR" dirty="0" smtClean="0"/>
              <a:t>     δίκτυο </a:t>
            </a:r>
            <a:endParaRPr lang="en-US" dirty="0" smtClean="0"/>
          </a:p>
        </p:txBody>
      </p:sp>
      <p:sp>
        <p:nvSpPr>
          <p:cNvPr id="9" name="Curved Right Arrow 8"/>
          <p:cNvSpPr/>
          <p:nvPr/>
        </p:nvSpPr>
        <p:spPr>
          <a:xfrm rot="10800000">
            <a:off x="7277609" y="3455740"/>
            <a:ext cx="731520" cy="1216152"/>
          </a:xfrm>
          <a:prstGeom prst="curved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7614872" y="1930420"/>
            <a:ext cx="1501132" cy="1754327"/>
          </a:xfrm>
          <a:prstGeom prst="rect">
            <a:avLst/>
          </a:prstGeom>
          <a:noFill/>
          <a:ln w="25400">
            <a:solidFill>
              <a:schemeClr val="tx2">
                <a:lumMod val="75000"/>
              </a:schemeClr>
            </a:solidFill>
          </a:ln>
        </p:spPr>
        <p:txBody>
          <a:bodyPr wrap="none" rtlCol="0">
            <a:spAutoFit/>
          </a:bodyPr>
          <a:lstStyle/>
          <a:p>
            <a:pPr algn="ctr"/>
            <a:r>
              <a:rPr lang="el-GR" dirty="0" smtClean="0"/>
              <a:t>Φλεβική </a:t>
            </a:r>
            <a:endParaRPr lang="en-US" dirty="0" smtClean="0"/>
          </a:p>
          <a:p>
            <a:pPr algn="ctr"/>
            <a:r>
              <a:rPr lang="el-GR" dirty="0" smtClean="0"/>
              <a:t>πίεση </a:t>
            </a:r>
            <a:endParaRPr lang="en-US" dirty="0" smtClean="0"/>
          </a:p>
          <a:p>
            <a:pPr algn="ctr"/>
            <a:r>
              <a:rPr lang="el-GR" dirty="0" smtClean="0"/>
              <a:t>&gt;60 </a:t>
            </a:r>
            <a:r>
              <a:rPr lang="en-US" dirty="0" smtClean="0"/>
              <a:t>mmHg</a:t>
            </a:r>
          </a:p>
          <a:p>
            <a:pPr algn="ctr"/>
            <a:endParaRPr lang="el-GR" dirty="0" smtClean="0"/>
          </a:p>
          <a:p>
            <a:pPr algn="ctr"/>
            <a:r>
              <a:rPr lang="el-GR" dirty="0" smtClean="0"/>
              <a:t>Φυσιολογικά </a:t>
            </a:r>
            <a:endParaRPr lang="en-US" dirty="0" smtClean="0"/>
          </a:p>
          <a:p>
            <a:pPr algn="ctr"/>
            <a:r>
              <a:rPr lang="el-GR" dirty="0" smtClean="0"/>
              <a:t>20 </a:t>
            </a:r>
            <a:r>
              <a:rPr lang="en-US" dirty="0" smtClean="0"/>
              <a:t>-</a:t>
            </a:r>
            <a:r>
              <a:rPr lang="el-GR" dirty="0" smtClean="0"/>
              <a:t> 30</a:t>
            </a:r>
            <a:r>
              <a:rPr lang="en-US" dirty="0" smtClean="0"/>
              <a:t> mmHg</a:t>
            </a:r>
          </a:p>
        </p:txBody>
      </p:sp>
      <p:sp>
        <p:nvSpPr>
          <p:cNvPr id="20" name="TextBox 19"/>
          <p:cNvSpPr txBox="1"/>
          <p:nvPr/>
        </p:nvSpPr>
        <p:spPr>
          <a:xfrm>
            <a:off x="241465" y="2249216"/>
            <a:ext cx="3911602" cy="1200329"/>
          </a:xfrm>
          <a:prstGeom prst="rect">
            <a:avLst/>
          </a:prstGeom>
          <a:noFill/>
          <a:ln w="25400">
            <a:solidFill>
              <a:schemeClr val="tx2">
                <a:lumMod val="75000"/>
              </a:schemeClr>
            </a:solidFill>
          </a:ln>
        </p:spPr>
        <p:txBody>
          <a:bodyPr wrap="square" rtlCol="0">
            <a:spAutoFit/>
          </a:bodyPr>
          <a:lstStyle/>
          <a:p>
            <a:r>
              <a:rPr lang="el-GR" b="1" dirty="0" smtClean="0"/>
              <a:t>Ανατομικές/ιστολογικές/λειτουργικές διαταραχές:</a:t>
            </a:r>
          </a:p>
          <a:p>
            <a:endParaRPr lang="el-GR" dirty="0" smtClean="0"/>
          </a:p>
          <a:p>
            <a:pPr marL="285750" indent="-285750">
              <a:buFont typeface="Wingdings" charset="2"/>
              <a:buChar char="§"/>
            </a:pPr>
            <a:r>
              <a:rPr lang="el-GR" dirty="0" smtClean="0"/>
              <a:t>Αύξηση πίεσης στα τριχοειδή</a:t>
            </a:r>
          </a:p>
        </p:txBody>
      </p:sp>
      <p:sp>
        <p:nvSpPr>
          <p:cNvPr id="26" name="Rectangle 2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40997837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Κλινική και Εργαστήριο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Επιστημών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9" name="TextBox 8"/>
          <p:cNvSpPr txBox="1"/>
          <p:nvPr/>
        </p:nvSpPr>
        <p:spPr>
          <a:xfrm>
            <a:off x="241466" y="1356153"/>
            <a:ext cx="8467360" cy="4708982"/>
          </a:xfrm>
          <a:prstGeom prst="rect">
            <a:avLst/>
          </a:prstGeom>
          <a:noFill/>
        </p:spPr>
        <p:txBody>
          <a:bodyPr wrap="square" rtlCol="0">
            <a:spAutoFit/>
          </a:bodyPr>
          <a:lstStyle/>
          <a:p>
            <a:r>
              <a:rPr lang="el-GR" sz="2400" dirty="0" smtClean="0">
                <a:solidFill>
                  <a:schemeClr val="tx2">
                    <a:lumMod val="75000"/>
                  </a:schemeClr>
                </a:solidFill>
              </a:rPr>
              <a:t>Παθοφυσιολογία καρδιαγγειακού </a:t>
            </a:r>
            <a:r>
              <a:rPr lang="el-GR" sz="2400" dirty="0">
                <a:solidFill>
                  <a:schemeClr val="tx2">
                    <a:lumMod val="75000"/>
                  </a:schemeClr>
                </a:solidFill>
              </a:rPr>
              <a:t>σ</a:t>
            </a:r>
            <a:r>
              <a:rPr lang="el-GR" sz="2400" dirty="0" smtClean="0">
                <a:solidFill>
                  <a:schemeClr val="tx2">
                    <a:lumMod val="75000"/>
                  </a:schemeClr>
                </a:solidFill>
              </a:rPr>
              <a:t>υστήματος</a:t>
            </a:r>
          </a:p>
          <a:p>
            <a:endParaRPr lang="el-GR" sz="1200" dirty="0" smtClean="0">
              <a:solidFill>
                <a:schemeClr val="tx2">
                  <a:lumMod val="75000"/>
                </a:schemeClr>
              </a:solidFill>
            </a:endParaRPr>
          </a:p>
          <a:p>
            <a:endParaRPr lang="el-GR" sz="1200" dirty="0">
              <a:solidFill>
                <a:schemeClr val="tx2">
                  <a:lumMod val="75000"/>
                </a:schemeClr>
              </a:solidFill>
            </a:endParaRPr>
          </a:p>
          <a:p>
            <a:r>
              <a:rPr lang="el-GR" dirty="0" smtClean="0">
                <a:solidFill>
                  <a:schemeClr val="tx2">
                    <a:lumMod val="75000"/>
                  </a:schemeClr>
                </a:solidFill>
              </a:rPr>
              <a:t>1</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a:t>
            </a:r>
            <a:r>
              <a:rPr lang="el-GR" dirty="0" smtClean="0">
                <a:solidFill>
                  <a:schemeClr val="tx2">
                    <a:lumMod val="75000"/>
                  </a:schemeClr>
                </a:solidFill>
              </a:rPr>
              <a:t>εισαγωγή.....................................................................................................</a:t>
            </a:r>
            <a:r>
              <a:rPr lang="en-US" dirty="0" smtClean="0">
                <a:solidFill>
                  <a:schemeClr val="tx2">
                    <a:lumMod val="75000"/>
                  </a:schemeClr>
                </a:solidFill>
              </a:rPr>
              <a:t>.</a:t>
            </a:r>
            <a:r>
              <a:rPr lang="el-GR" dirty="0" smtClean="0">
                <a:solidFill>
                  <a:schemeClr val="tx2">
                    <a:lumMod val="75000"/>
                  </a:schemeClr>
                </a:solidFill>
              </a:rPr>
              <a:t>...ΑΠ</a:t>
            </a:r>
          </a:p>
          <a:p>
            <a:endParaRPr lang="el-GR" dirty="0" smtClean="0">
              <a:solidFill>
                <a:schemeClr val="tx2">
                  <a:lumMod val="75000"/>
                </a:schemeClr>
              </a:solidFill>
            </a:endParaRPr>
          </a:p>
          <a:p>
            <a:r>
              <a:rPr lang="el-GR" dirty="0">
                <a:solidFill>
                  <a:schemeClr val="tx2">
                    <a:lumMod val="75000"/>
                  </a:schemeClr>
                </a:solidFill>
              </a:rPr>
              <a:t>2</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a:t>
            </a:r>
            <a:r>
              <a:rPr lang="el-GR" dirty="0" smtClean="0">
                <a:solidFill>
                  <a:schemeClr val="tx2">
                    <a:lumMod val="75000"/>
                  </a:schemeClr>
                </a:solidFill>
              </a:rPr>
              <a:t>ανατομία,ιστολογία,</a:t>
            </a:r>
            <a:r>
              <a:rPr lang="en-US" dirty="0" smtClean="0">
                <a:solidFill>
                  <a:schemeClr val="tx2">
                    <a:lumMod val="75000"/>
                  </a:schemeClr>
                </a:solidFill>
              </a:rPr>
              <a:t> </a:t>
            </a:r>
            <a:r>
              <a:rPr lang="el-GR" dirty="0" smtClean="0">
                <a:solidFill>
                  <a:schemeClr val="tx2">
                    <a:lumMod val="75000"/>
                  </a:schemeClr>
                </a:solidFill>
              </a:rPr>
              <a:t>φυσιολογία: αγγειακού δικτύου...................................ΑΠ</a:t>
            </a:r>
          </a:p>
          <a:p>
            <a:r>
              <a:rPr lang="el-GR" sz="1200" dirty="0" smtClean="0">
                <a:solidFill>
                  <a:schemeClr val="tx2">
                    <a:lumMod val="75000"/>
                  </a:schemeClr>
                </a:solidFill>
              </a:rPr>
              <a:t>(αρτηριακό</a:t>
            </a:r>
            <a:r>
              <a:rPr lang="el-GR" sz="1200" dirty="0">
                <a:solidFill>
                  <a:schemeClr val="tx2">
                    <a:lumMod val="75000"/>
                  </a:schemeClr>
                </a:solidFill>
              </a:rPr>
              <a:t>, φλεβικό, λεμφικό)</a:t>
            </a:r>
          </a:p>
          <a:p>
            <a:r>
              <a:rPr lang="el-GR" dirty="0">
                <a:solidFill>
                  <a:schemeClr val="tx2">
                    <a:lumMod val="75000"/>
                  </a:schemeClr>
                </a:solidFill>
              </a:rPr>
              <a:t>3</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a:t>
            </a:r>
            <a:r>
              <a:rPr lang="el-GR" dirty="0" smtClean="0">
                <a:solidFill>
                  <a:schemeClr val="tx2">
                    <a:lumMod val="75000"/>
                  </a:schemeClr>
                </a:solidFill>
              </a:rPr>
              <a:t>: παθογενετικοί μηχανισμοί αρτηριακής βλάβης.............................................ΑΠ </a:t>
            </a:r>
          </a:p>
          <a:p>
            <a:r>
              <a:rPr lang="el-GR" sz="1200" dirty="0" smtClean="0">
                <a:solidFill>
                  <a:schemeClr val="tx2">
                    <a:lumMod val="75000"/>
                  </a:schemeClr>
                </a:solidFill>
              </a:rPr>
              <a:t>(αναδιαμόρφωση, αθηρωμάτωση, αθηροθρόμβωση, αρτηριοσκλήρυνση, ανευρύσματα, αγγειίτιδες, φ. </a:t>
            </a:r>
            <a:r>
              <a:rPr lang="en-US" sz="1200" dirty="0" smtClean="0">
                <a:solidFill>
                  <a:schemeClr val="tx2">
                    <a:lumMod val="75000"/>
                  </a:schemeClr>
                </a:solidFill>
              </a:rPr>
              <a:t>Raynaud</a:t>
            </a:r>
            <a:r>
              <a:rPr lang="el-GR" sz="1200" dirty="0" smtClean="0">
                <a:solidFill>
                  <a:schemeClr val="tx2">
                    <a:lumMod val="75000"/>
                  </a:schemeClr>
                </a:solidFill>
              </a:rPr>
              <a:t>) </a:t>
            </a:r>
          </a:p>
          <a:p>
            <a:r>
              <a:rPr lang="el-GR" dirty="0">
                <a:solidFill>
                  <a:schemeClr val="tx2">
                    <a:lumMod val="75000"/>
                  </a:schemeClr>
                </a:solidFill>
              </a:rPr>
              <a:t>4</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a:t>
            </a:r>
            <a:r>
              <a:rPr lang="el-GR" dirty="0" smtClean="0">
                <a:solidFill>
                  <a:schemeClr val="tx2">
                    <a:lumMod val="75000"/>
                  </a:schemeClr>
                </a:solidFill>
              </a:rPr>
              <a:t>υπέρταση, υπόταση........................................................................................ΑΠ</a:t>
            </a:r>
            <a:endParaRPr lang="el-GR" dirty="0">
              <a:solidFill>
                <a:schemeClr val="tx2">
                  <a:lumMod val="75000"/>
                </a:schemeClr>
              </a:solidFill>
            </a:endParaRPr>
          </a:p>
          <a:p>
            <a:r>
              <a:rPr lang="el-GR" dirty="0">
                <a:solidFill>
                  <a:schemeClr val="tx2">
                    <a:lumMod val="75000"/>
                  </a:schemeClr>
                </a:solidFill>
              </a:rPr>
              <a:t>5</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a:t>
            </a:r>
            <a:r>
              <a:rPr lang="el-GR" dirty="0" smtClean="0">
                <a:solidFill>
                  <a:schemeClr val="tx2">
                    <a:lumMod val="75000"/>
                  </a:schemeClr>
                </a:solidFill>
              </a:rPr>
              <a:t>παθολογική φυσιολογία επιλεγμένων αρτηριακών νόσων............................ΑΠ</a:t>
            </a:r>
          </a:p>
          <a:p>
            <a:r>
              <a:rPr lang="el-GR" sz="1200" dirty="0" smtClean="0">
                <a:solidFill>
                  <a:schemeClr val="tx2">
                    <a:lumMod val="75000"/>
                  </a:schemeClr>
                </a:solidFill>
              </a:rPr>
              <a:t>(αγγειακό </a:t>
            </a:r>
            <a:r>
              <a:rPr lang="el-GR" sz="1200" dirty="0">
                <a:solidFill>
                  <a:schemeClr val="tx2">
                    <a:lumMod val="75000"/>
                  </a:schemeClr>
                </a:solidFill>
              </a:rPr>
              <a:t>εγκεφαλικό επεισόδιο, </a:t>
            </a:r>
            <a:r>
              <a:rPr lang="el-GR" sz="1200" dirty="0" smtClean="0">
                <a:solidFill>
                  <a:schemeClr val="tx2">
                    <a:lumMod val="75000"/>
                  </a:schemeClr>
                </a:solidFill>
              </a:rPr>
              <a:t>αγγειακού τύπου άνοια, στυτική </a:t>
            </a:r>
            <a:r>
              <a:rPr lang="el-GR" sz="1200" dirty="0">
                <a:solidFill>
                  <a:schemeClr val="tx2">
                    <a:lumMod val="75000"/>
                  </a:schemeClr>
                </a:solidFill>
              </a:rPr>
              <a:t>δυσλειτουργία, περιφερική </a:t>
            </a:r>
            <a:r>
              <a:rPr lang="el-GR" sz="1200" dirty="0" smtClean="0">
                <a:solidFill>
                  <a:schemeClr val="tx2">
                    <a:lumMod val="75000"/>
                  </a:schemeClr>
                </a:solidFill>
              </a:rPr>
              <a:t>αγγειοπάθεια</a:t>
            </a:r>
            <a:r>
              <a:rPr lang="el-GR" sz="1200" dirty="0">
                <a:solidFill>
                  <a:schemeClr val="tx2">
                    <a:lumMod val="75000"/>
                  </a:schemeClr>
                </a:solidFill>
              </a:rPr>
              <a:t>)</a:t>
            </a:r>
          </a:p>
          <a:p>
            <a:r>
              <a:rPr lang="el-GR" dirty="0">
                <a:solidFill>
                  <a:schemeClr val="tx2">
                    <a:lumMod val="75000"/>
                  </a:schemeClr>
                </a:solidFill>
              </a:rPr>
              <a:t>6</a:t>
            </a:r>
            <a:r>
              <a:rPr lang="el-GR" baseline="30000" dirty="0" smtClean="0">
                <a:solidFill>
                  <a:schemeClr val="tx2">
                    <a:lumMod val="75000"/>
                  </a:schemeClr>
                </a:solidFill>
              </a:rPr>
              <a:t>η</a:t>
            </a:r>
            <a:r>
              <a:rPr lang="el-GR" dirty="0" smtClean="0">
                <a:solidFill>
                  <a:schemeClr val="tx2">
                    <a:lumMod val="75000"/>
                  </a:schemeClr>
                </a:solidFill>
              </a:rPr>
              <a:t> ώρα: παθολογική φυσιολογία επιλεγμένων φλεβικών &amp; λεμφικών νόσων...........ΑΠ</a:t>
            </a:r>
            <a:endParaRPr lang="el-GR" dirty="0">
              <a:solidFill>
                <a:schemeClr val="tx2">
                  <a:lumMod val="75000"/>
                </a:schemeClr>
              </a:solidFill>
            </a:endParaRPr>
          </a:p>
          <a:p>
            <a:r>
              <a:rPr lang="el-GR" dirty="0">
                <a:solidFill>
                  <a:schemeClr val="tx2">
                    <a:lumMod val="75000"/>
                  </a:schemeClr>
                </a:solidFill>
              </a:rPr>
              <a:t>7</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a:t>
            </a:r>
            <a:r>
              <a:rPr lang="el-GR" dirty="0" smtClean="0">
                <a:solidFill>
                  <a:schemeClr val="tx2">
                    <a:lumMod val="75000"/>
                  </a:schemeClr>
                </a:solidFill>
              </a:rPr>
              <a:t>καταπληξία - ανασκόπηση..............................................................................ΑΠ</a:t>
            </a:r>
          </a:p>
          <a:p>
            <a:endParaRPr lang="el-GR" dirty="0">
              <a:solidFill>
                <a:schemeClr val="tx2">
                  <a:lumMod val="75000"/>
                </a:schemeClr>
              </a:solidFill>
            </a:endParaRPr>
          </a:p>
          <a:p>
            <a:r>
              <a:rPr lang="el-GR" dirty="0" smtClean="0">
                <a:solidFill>
                  <a:schemeClr val="tx2">
                    <a:lumMod val="75000"/>
                  </a:schemeClr>
                </a:solidFill>
              </a:rPr>
              <a:t>8</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ανατομία, ιστολογία, φυσιολογία: καρδιάς ...................................................</a:t>
            </a:r>
            <a:r>
              <a:rPr lang="el-GR" dirty="0">
                <a:solidFill>
                  <a:srgbClr val="C0504D"/>
                </a:solidFill>
              </a:rPr>
              <a:t>ΑΑ</a:t>
            </a:r>
            <a:r>
              <a:rPr lang="el-GR" dirty="0">
                <a:solidFill>
                  <a:schemeClr val="tx2">
                    <a:lumMod val="75000"/>
                  </a:schemeClr>
                </a:solidFill>
              </a:rPr>
              <a:t>    </a:t>
            </a:r>
          </a:p>
          <a:p>
            <a:r>
              <a:rPr lang="el-GR" dirty="0" smtClean="0">
                <a:solidFill>
                  <a:schemeClr val="tx2">
                    <a:lumMod val="75000"/>
                  </a:schemeClr>
                </a:solidFill>
              </a:rPr>
              <a:t>9</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στεφανιαία νόσος, παθήσεις περικαρδίου, παθήσεις μυοκαρδίου...............</a:t>
            </a:r>
            <a:r>
              <a:rPr lang="el-GR" dirty="0">
                <a:solidFill>
                  <a:schemeClr val="accent2"/>
                </a:solidFill>
              </a:rPr>
              <a:t>ΑΑ</a:t>
            </a:r>
          </a:p>
          <a:p>
            <a:r>
              <a:rPr lang="el-GR" dirty="0" smtClean="0">
                <a:solidFill>
                  <a:schemeClr val="tx2">
                    <a:lumMod val="75000"/>
                  </a:schemeClr>
                </a:solidFill>
              </a:rPr>
              <a:t>10</a:t>
            </a:r>
            <a:r>
              <a:rPr lang="el-GR" baseline="30000" dirty="0" smtClean="0">
                <a:solidFill>
                  <a:schemeClr val="tx2">
                    <a:lumMod val="75000"/>
                  </a:schemeClr>
                </a:solidFill>
              </a:rPr>
              <a:t>η</a:t>
            </a:r>
            <a:r>
              <a:rPr lang="el-GR" dirty="0" smtClean="0">
                <a:solidFill>
                  <a:schemeClr val="tx2">
                    <a:lumMod val="75000"/>
                  </a:schemeClr>
                </a:solidFill>
              </a:rPr>
              <a:t> </a:t>
            </a:r>
            <a:r>
              <a:rPr lang="el-GR" dirty="0">
                <a:solidFill>
                  <a:schemeClr val="tx2">
                    <a:lumMod val="75000"/>
                  </a:schemeClr>
                </a:solidFill>
              </a:rPr>
              <a:t>ώρα: βαλβιδοπάθειες, αρρυθμίες, καρδιακή ανεπάρκεια....................................</a:t>
            </a:r>
            <a:r>
              <a:rPr lang="el-GR" dirty="0" smtClean="0">
                <a:solidFill>
                  <a:schemeClr val="tx2">
                    <a:lumMod val="75000"/>
                  </a:schemeClr>
                </a:solidFill>
              </a:rPr>
              <a:t>.</a:t>
            </a:r>
            <a:r>
              <a:rPr lang="el-GR" dirty="0" smtClean="0">
                <a:solidFill>
                  <a:srgbClr val="C0504D"/>
                </a:solidFill>
              </a:rPr>
              <a:t>ΑΑ</a:t>
            </a:r>
            <a:endParaRPr lang="el-GR" dirty="0">
              <a:solidFill>
                <a:srgbClr val="C0504D"/>
              </a:solidFill>
            </a:endParaRPr>
          </a:p>
        </p:txBody>
      </p:sp>
      <p:sp>
        <p:nvSpPr>
          <p:cNvPr id="10" name="TextBox 9"/>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2" name="Rectangle 11"/>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2018 - 2019 / Καρδιαγγειακό Σύστημα</a:t>
            </a:r>
            <a:endParaRPr lang="en-US" sz="1400" dirty="0"/>
          </a:p>
        </p:txBody>
      </p:sp>
    </p:spTree>
    <p:extLst>
      <p:ext uri="{BB962C8B-B14F-4D97-AF65-F5344CB8AC3E}">
        <p14:creationId xmlns:p14="http://schemas.microsoft.com/office/powerpoint/2010/main" val="8851005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pic>
        <p:nvPicPr>
          <p:cNvPr id="9"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62194"/>
            <a:ext cx="41148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380192" y="1130304"/>
            <a:ext cx="3763808" cy="307777"/>
          </a:xfrm>
          <a:prstGeom prst="rect">
            <a:avLst/>
          </a:prstGeom>
          <a:noFill/>
        </p:spPr>
        <p:txBody>
          <a:bodyPr wrap="none" rtlCol="0">
            <a:spAutoFit/>
          </a:bodyPr>
          <a:lstStyle/>
          <a:p>
            <a:r>
              <a:rPr lang="en-US" sz="1400" i="1" dirty="0" smtClean="0"/>
              <a:t>Ganong WF. Review of Medical Physiology, 1997</a:t>
            </a:r>
            <a:endParaRPr lang="en-US" sz="1400" i="1" dirty="0"/>
          </a:p>
        </p:txBody>
      </p:sp>
      <p:sp>
        <p:nvSpPr>
          <p:cNvPr id="2" name="TextBox 1"/>
          <p:cNvSpPr txBox="1"/>
          <p:nvPr/>
        </p:nvSpPr>
        <p:spPr>
          <a:xfrm>
            <a:off x="2914118" y="3536434"/>
            <a:ext cx="1788308" cy="307777"/>
          </a:xfrm>
          <a:prstGeom prst="rect">
            <a:avLst/>
          </a:prstGeom>
          <a:solidFill>
            <a:schemeClr val="accent2">
              <a:lumMod val="50000"/>
            </a:schemeClr>
          </a:solidFill>
          <a:ln w="25400">
            <a:solidFill>
              <a:schemeClr val="tx2">
                <a:lumMod val="75000"/>
              </a:schemeClr>
            </a:solidFill>
          </a:ln>
        </p:spPr>
        <p:txBody>
          <a:bodyPr wrap="none" rtlCol="0">
            <a:spAutoFit/>
          </a:bodyPr>
          <a:lstStyle/>
          <a:p>
            <a:pPr algn="ctr"/>
            <a:r>
              <a:rPr lang="el-GR" sz="1400" dirty="0" smtClean="0">
                <a:solidFill>
                  <a:schemeClr val="bg1"/>
                </a:solidFill>
              </a:rPr>
              <a:t>37</a:t>
            </a:r>
            <a:r>
              <a:rPr lang="en-US" sz="1400" dirty="0" smtClean="0">
                <a:solidFill>
                  <a:schemeClr val="bg1"/>
                </a:solidFill>
              </a:rPr>
              <a:t> </a:t>
            </a:r>
            <a:r>
              <a:rPr lang="el-GR" sz="1400" dirty="0" smtClean="0">
                <a:solidFill>
                  <a:schemeClr val="bg1"/>
                </a:solidFill>
              </a:rPr>
              <a:t>- 25</a:t>
            </a:r>
            <a:r>
              <a:rPr lang="en-US" sz="1400" dirty="0" smtClean="0">
                <a:solidFill>
                  <a:schemeClr val="bg1"/>
                </a:solidFill>
              </a:rPr>
              <a:t> </a:t>
            </a:r>
            <a:r>
              <a:rPr lang="el-GR" sz="1400" dirty="0" smtClean="0">
                <a:solidFill>
                  <a:schemeClr val="bg1"/>
                </a:solidFill>
              </a:rPr>
              <a:t>-</a:t>
            </a:r>
            <a:r>
              <a:rPr lang="en-US" sz="1400" dirty="0" smtClean="0">
                <a:solidFill>
                  <a:schemeClr val="bg1"/>
                </a:solidFill>
              </a:rPr>
              <a:t> </a:t>
            </a:r>
            <a:r>
              <a:rPr lang="el-GR" sz="1400" dirty="0" smtClean="0">
                <a:solidFill>
                  <a:schemeClr val="bg1"/>
                </a:solidFill>
              </a:rPr>
              <a:t>1</a:t>
            </a:r>
            <a:r>
              <a:rPr lang="en-US" sz="1400" dirty="0" smtClean="0">
                <a:solidFill>
                  <a:schemeClr val="bg1"/>
                </a:solidFill>
              </a:rPr>
              <a:t> </a:t>
            </a:r>
            <a:r>
              <a:rPr lang="el-GR" sz="1400" dirty="0" smtClean="0">
                <a:solidFill>
                  <a:schemeClr val="bg1"/>
                </a:solidFill>
              </a:rPr>
              <a:t>=</a:t>
            </a:r>
            <a:r>
              <a:rPr lang="en-US" sz="1400" dirty="0" smtClean="0">
                <a:solidFill>
                  <a:schemeClr val="bg1"/>
                </a:solidFill>
              </a:rPr>
              <a:t> </a:t>
            </a:r>
            <a:r>
              <a:rPr lang="el-GR" sz="1400" dirty="0" smtClean="0">
                <a:solidFill>
                  <a:schemeClr val="bg1"/>
                </a:solidFill>
              </a:rPr>
              <a:t>11</a:t>
            </a:r>
            <a:r>
              <a:rPr lang="en-US" sz="1400" dirty="0" smtClean="0">
                <a:solidFill>
                  <a:schemeClr val="bg1"/>
                </a:solidFill>
              </a:rPr>
              <a:t> mmHg</a:t>
            </a:r>
          </a:p>
        </p:txBody>
      </p:sp>
      <p:sp>
        <p:nvSpPr>
          <p:cNvPr id="15" name="TextBox 14"/>
          <p:cNvSpPr txBox="1"/>
          <p:nvPr/>
        </p:nvSpPr>
        <p:spPr>
          <a:xfrm>
            <a:off x="5349494" y="4592022"/>
            <a:ext cx="1752278" cy="307777"/>
          </a:xfrm>
          <a:prstGeom prst="rect">
            <a:avLst/>
          </a:prstGeom>
          <a:solidFill>
            <a:schemeClr val="accent2">
              <a:lumMod val="50000"/>
            </a:schemeClr>
          </a:solidFill>
          <a:ln w="25400">
            <a:noFill/>
          </a:ln>
        </p:spPr>
        <p:txBody>
          <a:bodyPr wrap="none" rtlCol="0">
            <a:spAutoFit/>
          </a:bodyPr>
          <a:lstStyle/>
          <a:p>
            <a:pPr algn="ctr"/>
            <a:r>
              <a:rPr lang="en-US" sz="1400" dirty="0" smtClean="0">
                <a:solidFill>
                  <a:schemeClr val="bg1"/>
                </a:solidFill>
              </a:rPr>
              <a:t>1</a:t>
            </a:r>
            <a:r>
              <a:rPr lang="el-GR" sz="1400" dirty="0" smtClean="0">
                <a:solidFill>
                  <a:schemeClr val="bg1"/>
                </a:solidFill>
              </a:rPr>
              <a:t>7</a:t>
            </a:r>
            <a:r>
              <a:rPr lang="en-US" sz="1400" dirty="0" smtClean="0">
                <a:solidFill>
                  <a:schemeClr val="bg1"/>
                </a:solidFill>
              </a:rPr>
              <a:t> </a:t>
            </a:r>
            <a:r>
              <a:rPr lang="el-GR" sz="1400" dirty="0" smtClean="0">
                <a:solidFill>
                  <a:schemeClr val="bg1"/>
                </a:solidFill>
              </a:rPr>
              <a:t>- 25</a:t>
            </a:r>
            <a:r>
              <a:rPr lang="en-US" sz="1400" dirty="0" smtClean="0">
                <a:solidFill>
                  <a:schemeClr val="bg1"/>
                </a:solidFill>
              </a:rPr>
              <a:t> </a:t>
            </a:r>
            <a:r>
              <a:rPr lang="el-GR" sz="1400" dirty="0" smtClean="0">
                <a:solidFill>
                  <a:schemeClr val="bg1"/>
                </a:solidFill>
              </a:rPr>
              <a:t>-</a:t>
            </a:r>
            <a:r>
              <a:rPr lang="en-US" sz="1400" dirty="0" smtClean="0">
                <a:solidFill>
                  <a:schemeClr val="bg1"/>
                </a:solidFill>
              </a:rPr>
              <a:t> </a:t>
            </a:r>
            <a:r>
              <a:rPr lang="el-GR" sz="1400" dirty="0" smtClean="0">
                <a:solidFill>
                  <a:schemeClr val="bg1"/>
                </a:solidFill>
              </a:rPr>
              <a:t>1</a:t>
            </a:r>
            <a:r>
              <a:rPr lang="en-US" sz="1400" dirty="0" smtClean="0">
                <a:solidFill>
                  <a:schemeClr val="bg1"/>
                </a:solidFill>
              </a:rPr>
              <a:t> </a:t>
            </a:r>
            <a:r>
              <a:rPr lang="el-GR" sz="1400" dirty="0" smtClean="0">
                <a:solidFill>
                  <a:schemeClr val="bg1"/>
                </a:solidFill>
              </a:rPr>
              <a:t>=</a:t>
            </a:r>
            <a:r>
              <a:rPr lang="en-US" sz="1400" dirty="0" smtClean="0">
                <a:solidFill>
                  <a:schemeClr val="bg1"/>
                </a:solidFill>
              </a:rPr>
              <a:t> -9 mmHg</a:t>
            </a:r>
          </a:p>
        </p:txBody>
      </p:sp>
      <p:sp>
        <p:nvSpPr>
          <p:cNvPr id="3" name="Up Arrow 2"/>
          <p:cNvSpPr/>
          <p:nvPr/>
        </p:nvSpPr>
        <p:spPr>
          <a:xfrm>
            <a:off x="3721100" y="4559300"/>
            <a:ext cx="177800" cy="546608"/>
          </a:xfrm>
          <a:prstGeom prst="upArrow">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flipV="1">
            <a:off x="2987133" y="3933110"/>
            <a:ext cx="177800" cy="626697"/>
          </a:xfrm>
          <a:prstGeom prst="upArrow">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p:cNvSpPr/>
          <p:nvPr/>
        </p:nvSpPr>
        <p:spPr>
          <a:xfrm flipV="1">
            <a:off x="6047833" y="3933110"/>
            <a:ext cx="177800" cy="626697"/>
          </a:xfrm>
          <a:prstGeom prst="upArrow">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114133" y="3933110"/>
            <a:ext cx="1686467" cy="749300"/>
          </a:xfrm>
          <a:prstGeom prst="ellipse">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665546" y="3907710"/>
            <a:ext cx="1686467" cy="749300"/>
          </a:xfrm>
          <a:prstGeom prst="ellipse">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21" name="Text Placeholder 2"/>
          <p:cNvSpPr txBox="1">
            <a:spLocks/>
          </p:cNvSpPr>
          <p:nvPr/>
        </p:nvSpPr>
        <p:spPr bwMode="auto">
          <a:xfrm>
            <a:off x="-127000" y="5727699"/>
            <a:ext cx="9144000" cy="73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20000"/>
              </a:spcBef>
            </a:pPr>
            <a:r>
              <a:rPr lang="el-GR" sz="1200" dirty="0" smtClean="0">
                <a:solidFill>
                  <a:schemeClr val="tx2">
                    <a:lumMod val="50000"/>
                  </a:schemeClr>
                </a:solidFill>
                <a:cs typeface="Helvetica" charset="0"/>
              </a:rPr>
              <a:t>Σχηματική αναπαράσταση της κλίσης πίεσης (Π) εκατέρωθεν του τοιχώματος ενός μυϊκού τριχοειδούς. Οι αριθμοί στο αρτηριακό και στο φλεβικό άκρο του τριχοειδούς αντιστοιχούν στις</a:t>
            </a:r>
            <a:r>
              <a:rPr lang="el-GR" sz="1200" dirty="0" smtClean="0">
                <a:solidFill>
                  <a:schemeClr val="accent2">
                    <a:lumMod val="75000"/>
                  </a:schemeClr>
                </a:solidFill>
                <a:cs typeface="Helvetica" charset="0"/>
              </a:rPr>
              <a:t> υδροστατικές πιέσει</a:t>
            </a:r>
            <a:r>
              <a:rPr lang="el-GR" sz="1200" dirty="0" smtClean="0">
                <a:solidFill>
                  <a:srgbClr val="FF0000"/>
                </a:solidFill>
                <a:cs typeface="Helvetica" charset="0"/>
              </a:rPr>
              <a:t>ς</a:t>
            </a:r>
            <a:r>
              <a:rPr lang="el-GR" sz="1200" dirty="0" smtClean="0">
                <a:solidFill>
                  <a:srgbClr val="10253F"/>
                </a:solidFill>
                <a:cs typeface="Helvetica" charset="0"/>
              </a:rPr>
              <a:t> σε </a:t>
            </a:r>
            <a:r>
              <a:rPr lang="en-US" sz="1200" dirty="0" smtClean="0">
                <a:solidFill>
                  <a:srgbClr val="10253F"/>
                </a:solidFill>
                <a:cs typeface="Helvetica" charset="0"/>
              </a:rPr>
              <a:t>mmHg </a:t>
            </a:r>
            <a:r>
              <a:rPr lang="el-GR" sz="1200" dirty="0" smtClean="0">
                <a:solidFill>
                  <a:srgbClr val="10253F"/>
                </a:solidFill>
                <a:cs typeface="Helvetica" charset="0"/>
              </a:rPr>
              <a:t>στις αντίστοιχες θέσεις</a:t>
            </a:r>
            <a:r>
              <a:rPr lang="en-US" sz="1200" dirty="0" smtClean="0">
                <a:solidFill>
                  <a:srgbClr val="10253F"/>
                </a:solidFill>
                <a:cs typeface="Helvetica" charset="0"/>
              </a:rPr>
              <a:t>. </a:t>
            </a:r>
            <a:r>
              <a:rPr lang="el-GR" sz="1200" dirty="0" smtClean="0">
                <a:solidFill>
                  <a:srgbClr val="10253F"/>
                </a:solidFill>
                <a:cs typeface="Helvetica" charset="0"/>
              </a:rPr>
              <a:t>Τα βέλη δείχνουν κατά προσέγγιση το μέγεθος και την κατεύθυνση της αιματικής ροής. </a:t>
            </a:r>
            <a:r>
              <a:rPr lang="en-US" sz="1200" dirty="0" smtClean="0">
                <a:solidFill>
                  <a:srgbClr val="10253F"/>
                </a:solidFill>
                <a:cs typeface="Helvetica" charset="0"/>
              </a:rPr>
              <a:t>Interstitial space</a:t>
            </a:r>
            <a:r>
              <a:rPr lang="el-GR" sz="1200" dirty="0" smtClean="0">
                <a:solidFill>
                  <a:srgbClr val="10253F"/>
                </a:solidFill>
                <a:cs typeface="Helvetica" charset="0"/>
              </a:rPr>
              <a:t>: διάμεσος ή μεσοκυττάριος χώρος/διάστημα, ι</a:t>
            </a:r>
            <a:r>
              <a:rPr lang="en-US" sz="1200" dirty="0" err="1" smtClean="0">
                <a:solidFill>
                  <a:srgbClr val="10253F"/>
                </a:solidFill>
                <a:cs typeface="Helvetica" charset="0"/>
              </a:rPr>
              <a:t>nterstitial</a:t>
            </a:r>
            <a:r>
              <a:rPr lang="en-US" sz="1200" dirty="0" smtClean="0">
                <a:solidFill>
                  <a:srgbClr val="10253F"/>
                </a:solidFill>
                <a:cs typeface="Helvetica" charset="0"/>
              </a:rPr>
              <a:t> </a:t>
            </a:r>
            <a:r>
              <a:rPr lang="en-US" sz="1200" dirty="0">
                <a:solidFill>
                  <a:srgbClr val="10253F"/>
                </a:solidFill>
                <a:cs typeface="Helvetica" charset="0"/>
              </a:rPr>
              <a:t>P: </a:t>
            </a:r>
            <a:r>
              <a:rPr lang="el-GR" sz="1200" dirty="0" smtClean="0">
                <a:solidFill>
                  <a:srgbClr val="953735"/>
                </a:solidFill>
                <a:cs typeface="Helvetica" charset="0"/>
              </a:rPr>
              <a:t>πίεση</a:t>
            </a:r>
            <a:r>
              <a:rPr lang="en-US" sz="1200" dirty="0" smtClean="0">
                <a:solidFill>
                  <a:srgbClr val="953735"/>
                </a:solidFill>
                <a:cs typeface="Helvetica" charset="0"/>
              </a:rPr>
              <a:t> </a:t>
            </a:r>
            <a:r>
              <a:rPr lang="el-GR" sz="1200" dirty="0" smtClean="0">
                <a:solidFill>
                  <a:srgbClr val="953735"/>
                </a:solidFill>
                <a:cs typeface="Helvetica" charset="0"/>
              </a:rPr>
              <a:t>διάμεσου ή μεσοκυττάριου χώρου/διαστήματος</a:t>
            </a:r>
            <a:r>
              <a:rPr lang="en-US" sz="1200" dirty="0" smtClean="0">
                <a:solidFill>
                  <a:srgbClr val="10253F"/>
                </a:solidFill>
                <a:cs typeface="Helvetica" charset="0"/>
              </a:rPr>
              <a:t>, oncotic P: </a:t>
            </a:r>
            <a:r>
              <a:rPr lang="el-GR" sz="1200" dirty="0">
                <a:solidFill>
                  <a:srgbClr val="953735"/>
                </a:solidFill>
                <a:cs typeface="Helvetica" charset="0"/>
              </a:rPr>
              <a:t>ο</a:t>
            </a:r>
            <a:r>
              <a:rPr lang="el-GR" sz="1200" dirty="0" smtClean="0">
                <a:solidFill>
                  <a:srgbClr val="953735"/>
                </a:solidFill>
                <a:cs typeface="Helvetica" charset="0"/>
              </a:rPr>
              <a:t>γκωτική πίεση,</a:t>
            </a:r>
            <a:r>
              <a:rPr lang="en-US" sz="1200" dirty="0" smtClean="0">
                <a:solidFill>
                  <a:srgbClr val="10253F"/>
                </a:solidFill>
                <a:cs typeface="Helvetica" charset="0"/>
              </a:rPr>
              <a:t> arteriole: </a:t>
            </a:r>
            <a:r>
              <a:rPr lang="el-GR" sz="1200" dirty="0" smtClean="0">
                <a:solidFill>
                  <a:srgbClr val="10253F"/>
                </a:solidFill>
                <a:cs typeface="Helvetica" charset="0"/>
              </a:rPr>
              <a:t>αρτηρίδιο, </a:t>
            </a:r>
            <a:r>
              <a:rPr lang="en-US" sz="1200" dirty="0" smtClean="0">
                <a:solidFill>
                  <a:srgbClr val="10253F"/>
                </a:solidFill>
                <a:cs typeface="Helvetica" charset="0"/>
              </a:rPr>
              <a:t>venule: </a:t>
            </a:r>
            <a:r>
              <a:rPr lang="el-GR" sz="1200" dirty="0" smtClean="0">
                <a:solidFill>
                  <a:srgbClr val="10253F"/>
                </a:solidFill>
                <a:cs typeface="Helvetica" charset="0"/>
              </a:rPr>
              <a:t>φλεβίδιο.</a:t>
            </a:r>
            <a:endParaRPr lang="en-US" sz="1200" dirty="0" smtClean="0">
              <a:solidFill>
                <a:srgbClr val="10253F"/>
              </a:solidFill>
              <a:cs typeface="Helvetica" charset="0"/>
            </a:endParaRPr>
          </a:p>
        </p:txBody>
      </p:sp>
      <p:sp>
        <p:nvSpPr>
          <p:cNvPr id="22" name="TextBox 21"/>
          <p:cNvSpPr txBox="1"/>
          <p:nvPr/>
        </p:nvSpPr>
        <p:spPr>
          <a:xfrm>
            <a:off x="7246707" y="4598087"/>
            <a:ext cx="1788308" cy="307777"/>
          </a:xfrm>
          <a:prstGeom prst="rect">
            <a:avLst/>
          </a:prstGeom>
          <a:solidFill>
            <a:schemeClr val="accent2">
              <a:lumMod val="50000"/>
            </a:schemeClr>
          </a:solidFill>
          <a:ln w="25400">
            <a:noFill/>
          </a:ln>
        </p:spPr>
        <p:txBody>
          <a:bodyPr wrap="none" rtlCol="0">
            <a:spAutoFit/>
          </a:bodyPr>
          <a:lstStyle/>
          <a:p>
            <a:pPr algn="ctr"/>
            <a:r>
              <a:rPr lang="el-GR" sz="1400" dirty="0" smtClean="0">
                <a:solidFill>
                  <a:schemeClr val="bg1"/>
                </a:solidFill>
              </a:rPr>
              <a:t>60 - 25</a:t>
            </a:r>
            <a:r>
              <a:rPr lang="en-US" sz="1400" dirty="0" smtClean="0">
                <a:solidFill>
                  <a:schemeClr val="bg1"/>
                </a:solidFill>
              </a:rPr>
              <a:t> </a:t>
            </a:r>
            <a:r>
              <a:rPr lang="el-GR" sz="1400" dirty="0" smtClean="0">
                <a:solidFill>
                  <a:schemeClr val="bg1"/>
                </a:solidFill>
              </a:rPr>
              <a:t>-</a:t>
            </a:r>
            <a:r>
              <a:rPr lang="en-US" sz="1400" dirty="0" smtClean="0">
                <a:solidFill>
                  <a:schemeClr val="bg1"/>
                </a:solidFill>
              </a:rPr>
              <a:t> </a:t>
            </a:r>
            <a:r>
              <a:rPr lang="el-GR" sz="1400" dirty="0" smtClean="0">
                <a:solidFill>
                  <a:schemeClr val="bg1"/>
                </a:solidFill>
              </a:rPr>
              <a:t>1</a:t>
            </a:r>
            <a:r>
              <a:rPr lang="en-US" sz="1400" dirty="0" smtClean="0">
                <a:solidFill>
                  <a:schemeClr val="bg1"/>
                </a:solidFill>
              </a:rPr>
              <a:t> </a:t>
            </a:r>
            <a:r>
              <a:rPr lang="el-GR" sz="1400" dirty="0" smtClean="0">
                <a:solidFill>
                  <a:schemeClr val="bg1"/>
                </a:solidFill>
              </a:rPr>
              <a:t>=</a:t>
            </a:r>
            <a:r>
              <a:rPr lang="en-US" sz="1400" dirty="0" smtClean="0">
                <a:solidFill>
                  <a:schemeClr val="bg1"/>
                </a:solidFill>
              </a:rPr>
              <a:t> </a:t>
            </a:r>
            <a:r>
              <a:rPr lang="el-GR" sz="1400" dirty="0" smtClean="0">
                <a:solidFill>
                  <a:schemeClr val="bg1"/>
                </a:solidFill>
              </a:rPr>
              <a:t>34</a:t>
            </a:r>
            <a:r>
              <a:rPr lang="en-US" sz="1400" dirty="0" smtClean="0">
                <a:solidFill>
                  <a:schemeClr val="bg1"/>
                </a:solidFill>
              </a:rPr>
              <a:t> mmHg</a:t>
            </a:r>
          </a:p>
        </p:txBody>
      </p:sp>
      <p:sp>
        <p:nvSpPr>
          <p:cNvPr id="23" name="Rectangle 22"/>
          <p:cNvSpPr/>
          <p:nvPr/>
        </p:nvSpPr>
        <p:spPr>
          <a:xfrm>
            <a:off x="6754637" y="2963331"/>
            <a:ext cx="2255962"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Φλεβική υπέρταση</a:t>
            </a:r>
            <a:endParaRPr lang="en-US" dirty="0"/>
          </a:p>
        </p:txBody>
      </p:sp>
      <p:sp>
        <p:nvSpPr>
          <p:cNvPr id="24" name="TextBox 23"/>
          <p:cNvSpPr txBox="1"/>
          <p:nvPr/>
        </p:nvSpPr>
        <p:spPr>
          <a:xfrm>
            <a:off x="7501757" y="3636477"/>
            <a:ext cx="1207069" cy="923330"/>
          </a:xfrm>
          <a:prstGeom prst="rect">
            <a:avLst/>
          </a:prstGeom>
          <a:noFill/>
          <a:ln w="25400">
            <a:solidFill>
              <a:schemeClr val="tx2">
                <a:lumMod val="75000"/>
              </a:schemeClr>
            </a:solidFill>
          </a:ln>
        </p:spPr>
        <p:txBody>
          <a:bodyPr wrap="none" rtlCol="0">
            <a:spAutoFit/>
          </a:bodyPr>
          <a:lstStyle/>
          <a:p>
            <a:pPr algn="ctr"/>
            <a:r>
              <a:rPr lang="el-GR" dirty="0" smtClean="0"/>
              <a:t>Φλεβική </a:t>
            </a:r>
            <a:endParaRPr lang="en-US" dirty="0" smtClean="0"/>
          </a:p>
          <a:p>
            <a:pPr algn="ctr"/>
            <a:r>
              <a:rPr lang="el-GR" dirty="0" smtClean="0"/>
              <a:t>πίεση </a:t>
            </a:r>
            <a:endParaRPr lang="en-US" dirty="0" smtClean="0"/>
          </a:p>
          <a:p>
            <a:pPr algn="ctr"/>
            <a:r>
              <a:rPr lang="el-GR" dirty="0" smtClean="0"/>
              <a:t>&gt;60 </a:t>
            </a:r>
            <a:r>
              <a:rPr lang="en-US" dirty="0" smtClean="0"/>
              <a:t>mmHg</a:t>
            </a:r>
          </a:p>
        </p:txBody>
      </p:sp>
      <p:sp>
        <p:nvSpPr>
          <p:cNvPr id="26" name="TextBox 25"/>
          <p:cNvSpPr txBox="1"/>
          <p:nvPr/>
        </p:nvSpPr>
        <p:spPr>
          <a:xfrm>
            <a:off x="241465" y="1356153"/>
            <a:ext cx="8928415" cy="461665"/>
          </a:xfrm>
          <a:prstGeom prst="rect">
            <a:avLst/>
          </a:prstGeom>
          <a:noFill/>
        </p:spPr>
        <p:txBody>
          <a:bodyPr wrap="square" rtlCol="0">
            <a:spAutoFit/>
          </a:bodyPr>
          <a:lstStyle/>
          <a:p>
            <a:r>
              <a:rPr lang="el-GR" sz="2400" dirty="0" smtClean="0">
                <a:solidFill>
                  <a:schemeClr val="tx2">
                    <a:lumMod val="75000"/>
                  </a:schemeClr>
                </a:solidFill>
              </a:rPr>
              <a:t>Χρόνια φλεβική νόσος / παθοφυσιολογικοί μηχανισμοί</a:t>
            </a:r>
            <a:r>
              <a:rPr lang="en-US" sz="2400" dirty="0" smtClean="0"/>
              <a:t> </a:t>
            </a:r>
            <a:endParaRPr lang="el-GR" sz="2400" dirty="0" smtClean="0">
              <a:solidFill>
                <a:schemeClr val="tx2">
                  <a:lumMod val="75000"/>
                </a:schemeClr>
              </a:solidFill>
            </a:endParaRPr>
          </a:p>
        </p:txBody>
      </p:sp>
      <p:sp>
        <p:nvSpPr>
          <p:cNvPr id="25" name="Rectangle 2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37506613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heckerboard(across)">
                                      <p:cBhvr>
                                        <p:cTn id="10" dur="500"/>
                                        <p:tgtEl>
                                          <p:spTgt spid="2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checkerboard(across)">
                                      <p:cBhvr>
                                        <p:cTn id="1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 y="21014"/>
            <a:ext cx="4504615"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61665"/>
          </a:xfrm>
          <a:prstGeom prst="rect">
            <a:avLst/>
          </a:prstGeom>
          <a:noFill/>
        </p:spPr>
        <p:txBody>
          <a:bodyPr wrap="square" rtlCol="0">
            <a:spAutoFit/>
          </a:bodyPr>
          <a:lstStyle/>
          <a:p>
            <a:r>
              <a:rPr lang="el-GR" sz="2400" dirty="0" smtClean="0">
                <a:solidFill>
                  <a:schemeClr val="tx2">
                    <a:lumMod val="75000"/>
                  </a:schemeClr>
                </a:solidFill>
              </a:rPr>
              <a:t>Χρόνια φλεβική νόσος / παθοφυσιολογικοί μηχανισμοί</a:t>
            </a:r>
            <a:r>
              <a:rPr lang="en-US" sz="2400" dirty="0" smtClean="0"/>
              <a:t> </a:t>
            </a:r>
            <a:endParaRPr lang="el-GR" sz="2400" dirty="0" smtClean="0">
              <a:solidFill>
                <a:schemeClr val="tx2">
                  <a:lumMod val="75000"/>
                </a:schemeClr>
              </a:solidFill>
            </a:endParaRPr>
          </a:p>
        </p:txBody>
      </p:sp>
      <p:sp>
        <p:nvSpPr>
          <p:cNvPr id="18" name="Rectangle 17"/>
          <p:cNvSpPr/>
          <p:nvPr/>
        </p:nvSpPr>
        <p:spPr>
          <a:xfrm>
            <a:off x="5364038" y="3014132"/>
            <a:ext cx="2255962"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Φλεβική υπέρταση</a:t>
            </a:r>
            <a:endParaRPr lang="en-US" dirty="0"/>
          </a:p>
        </p:txBody>
      </p:sp>
      <p:sp>
        <p:nvSpPr>
          <p:cNvPr id="21" name="Right Arrow 20"/>
          <p:cNvSpPr/>
          <p:nvPr/>
        </p:nvSpPr>
        <p:spPr>
          <a:xfrm rot="5400000">
            <a:off x="5924708" y="3941226"/>
            <a:ext cx="978408" cy="48463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364038" y="4708499"/>
            <a:ext cx="2255962"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Φλεβική ανεπάρκεια</a:t>
            </a:r>
            <a:endParaRPr lang="en-US" dirty="0"/>
          </a:p>
        </p:txBody>
      </p:sp>
      <p:sp>
        <p:nvSpPr>
          <p:cNvPr id="23" name="Right Arrow 22"/>
          <p:cNvSpPr/>
          <p:nvPr/>
        </p:nvSpPr>
        <p:spPr>
          <a:xfrm rot="10800000">
            <a:off x="4347943" y="4671892"/>
            <a:ext cx="978408" cy="49733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484245" y="5314898"/>
            <a:ext cx="3980577" cy="1200329"/>
          </a:xfrm>
          <a:prstGeom prst="rect">
            <a:avLst/>
          </a:prstGeom>
          <a:noFill/>
          <a:ln w="25400">
            <a:solidFill>
              <a:schemeClr val="tx2">
                <a:lumMod val="75000"/>
              </a:schemeClr>
            </a:solidFill>
          </a:ln>
        </p:spPr>
        <p:txBody>
          <a:bodyPr wrap="none" rtlCol="0">
            <a:spAutoFit/>
          </a:bodyPr>
          <a:lstStyle/>
          <a:p>
            <a:pPr marL="285750" indent="-285750">
              <a:buFont typeface="Wingdings" charset="2"/>
              <a:buChar char="§"/>
            </a:pPr>
            <a:r>
              <a:rPr lang="el-GR" dirty="0" smtClean="0"/>
              <a:t>Αναστροφή ροής από το εν τω βάθει</a:t>
            </a:r>
          </a:p>
          <a:p>
            <a:r>
              <a:rPr lang="el-GR" dirty="0" smtClean="0"/>
              <a:t>     φλεβικό δίκτυο στο επιπολής </a:t>
            </a:r>
            <a:endParaRPr lang="en-US" dirty="0" smtClean="0"/>
          </a:p>
          <a:p>
            <a:pPr marL="285750" indent="-285750">
              <a:buFont typeface="Wingdings" charset="2"/>
              <a:buChar char="§"/>
            </a:pPr>
            <a:r>
              <a:rPr lang="el-GR" dirty="0" smtClean="0"/>
              <a:t>Αύξηση όγκου στο επιπολής φλεβικό </a:t>
            </a:r>
          </a:p>
          <a:p>
            <a:r>
              <a:rPr lang="el-GR" dirty="0"/>
              <a:t> </a:t>
            </a:r>
            <a:r>
              <a:rPr lang="el-GR" dirty="0" smtClean="0"/>
              <a:t>     δίκτυο </a:t>
            </a:r>
            <a:endParaRPr lang="en-US" dirty="0" smtClean="0"/>
          </a:p>
        </p:txBody>
      </p:sp>
      <p:sp>
        <p:nvSpPr>
          <p:cNvPr id="9" name="Curved Right Arrow 8"/>
          <p:cNvSpPr/>
          <p:nvPr/>
        </p:nvSpPr>
        <p:spPr>
          <a:xfrm rot="10800000">
            <a:off x="7277609" y="3455740"/>
            <a:ext cx="731520" cy="1216152"/>
          </a:xfrm>
          <a:prstGeom prst="curved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7614872" y="1930420"/>
            <a:ext cx="1501132" cy="1754327"/>
          </a:xfrm>
          <a:prstGeom prst="rect">
            <a:avLst/>
          </a:prstGeom>
          <a:noFill/>
          <a:ln w="25400">
            <a:solidFill>
              <a:schemeClr val="tx2">
                <a:lumMod val="75000"/>
              </a:schemeClr>
            </a:solidFill>
          </a:ln>
        </p:spPr>
        <p:txBody>
          <a:bodyPr wrap="none" rtlCol="0">
            <a:spAutoFit/>
          </a:bodyPr>
          <a:lstStyle/>
          <a:p>
            <a:pPr algn="ctr"/>
            <a:r>
              <a:rPr lang="el-GR" dirty="0" smtClean="0"/>
              <a:t>Φλεβική </a:t>
            </a:r>
            <a:endParaRPr lang="en-US" dirty="0" smtClean="0"/>
          </a:p>
          <a:p>
            <a:pPr algn="ctr"/>
            <a:r>
              <a:rPr lang="el-GR" dirty="0" smtClean="0"/>
              <a:t>πίεση </a:t>
            </a:r>
            <a:endParaRPr lang="en-US" dirty="0" smtClean="0"/>
          </a:p>
          <a:p>
            <a:pPr algn="ctr"/>
            <a:r>
              <a:rPr lang="el-GR" dirty="0" smtClean="0"/>
              <a:t>&gt;60 </a:t>
            </a:r>
            <a:r>
              <a:rPr lang="en-US" dirty="0" smtClean="0"/>
              <a:t>mmHg</a:t>
            </a:r>
          </a:p>
          <a:p>
            <a:pPr algn="ctr"/>
            <a:endParaRPr lang="el-GR" dirty="0" smtClean="0"/>
          </a:p>
          <a:p>
            <a:pPr algn="ctr"/>
            <a:r>
              <a:rPr lang="el-GR" dirty="0" smtClean="0"/>
              <a:t>Φυσιολογικά </a:t>
            </a:r>
            <a:endParaRPr lang="en-US" dirty="0" smtClean="0"/>
          </a:p>
          <a:p>
            <a:pPr algn="ctr"/>
            <a:r>
              <a:rPr lang="el-GR" dirty="0" smtClean="0"/>
              <a:t>20 </a:t>
            </a:r>
            <a:r>
              <a:rPr lang="en-US" dirty="0" smtClean="0"/>
              <a:t>-</a:t>
            </a:r>
            <a:r>
              <a:rPr lang="el-GR" dirty="0" smtClean="0"/>
              <a:t> 30</a:t>
            </a:r>
            <a:r>
              <a:rPr lang="en-US" dirty="0" smtClean="0"/>
              <a:t> mmHg</a:t>
            </a:r>
          </a:p>
        </p:txBody>
      </p:sp>
      <p:sp>
        <p:nvSpPr>
          <p:cNvPr id="20" name="TextBox 19"/>
          <p:cNvSpPr txBox="1"/>
          <p:nvPr/>
        </p:nvSpPr>
        <p:spPr>
          <a:xfrm>
            <a:off x="241465" y="2249216"/>
            <a:ext cx="3911602" cy="2585323"/>
          </a:xfrm>
          <a:prstGeom prst="rect">
            <a:avLst/>
          </a:prstGeom>
          <a:noFill/>
          <a:ln w="25400">
            <a:solidFill>
              <a:schemeClr val="tx2">
                <a:lumMod val="75000"/>
              </a:schemeClr>
            </a:solidFill>
          </a:ln>
        </p:spPr>
        <p:txBody>
          <a:bodyPr wrap="square" rtlCol="0">
            <a:spAutoFit/>
          </a:bodyPr>
          <a:lstStyle/>
          <a:p>
            <a:r>
              <a:rPr lang="el-GR" b="1" dirty="0" smtClean="0"/>
              <a:t>Ανατομικές/ιστολογικές/λειτουργικές διαταραχές:</a:t>
            </a:r>
          </a:p>
          <a:p>
            <a:endParaRPr lang="el-GR" dirty="0" smtClean="0"/>
          </a:p>
          <a:p>
            <a:pPr marL="285750" indent="-285750">
              <a:buFont typeface="Wingdings" charset="2"/>
              <a:buChar char="§"/>
            </a:pPr>
            <a:r>
              <a:rPr lang="el-GR" dirty="0" smtClean="0"/>
              <a:t>Αύξηση πίεσης στα τριχοειδή</a:t>
            </a:r>
          </a:p>
          <a:p>
            <a:pPr marL="285750" indent="-285750">
              <a:buFont typeface="Wingdings" charset="2"/>
              <a:buChar char="§"/>
            </a:pPr>
            <a:r>
              <a:rPr lang="el-GR" dirty="0" smtClean="0"/>
              <a:t>Διάταση τριχοειδών &amp; επιμήκυνση</a:t>
            </a:r>
          </a:p>
          <a:p>
            <a:pPr marL="285750" indent="-285750">
              <a:buFont typeface="Wingdings" charset="2"/>
              <a:buChar char="§"/>
            </a:pPr>
            <a:r>
              <a:rPr lang="el-GR" dirty="0" smtClean="0"/>
              <a:t>Αύξηση συνολικής τριχοειδικής επιφάνειας</a:t>
            </a:r>
          </a:p>
          <a:p>
            <a:pPr marL="285750" indent="-285750">
              <a:buFont typeface="Wingdings" charset="2"/>
              <a:buChar char="§"/>
            </a:pPr>
            <a:r>
              <a:rPr lang="el-GR" dirty="0" smtClean="0"/>
              <a:t>Ίνωση - αύξηση κολλαγόνου (τύπου 1 &amp; 4</a:t>
            </a:r>
            <a:r>
              <a:rPr lang="en-US" dirty="0" smtClean="0"/>
              <a:t>)</a:t>
            </a:r>
            <a:endParaRPr lang="el-GR" dirty="0" smtClean="0"/>
          </a:p>
        </p:txBody>
      </p:sp>
      <p:sp>
        <p:nvSpPr>
          <p:cNvPr id="26" name="Rectangle 2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272340683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79" y="21014"/>
            <a:ext cx="4506991"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0" name="TextBox 9"/>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6" y="1356153"/>
            <a:ext cx="8467360" cy="1169551"/>
          </a:xfrm>
          <a:prstGeom prst="rect">
            <a:avLst/>
          </a:prstGeom>
          <a:noFill/>
        </p:spPr>
        <p:txBody>
          <a:bodyPr wrap="square" rtlCol="0">
            <a:spAutoFit/>
          </a:bodyPr>
          <a:lstStyle/>
          <a:p>
            <a:r>
              <a:rPr lang="el-GR" sz="2400" dirty="0" smtClean="0">
                <a:solidFill>
                  <a:schemeClr val="tx2">
                    <a:lumMod val="75000"/>
                  </a:schemeClr>
                </a:solidFill>
              </a:rPr>
              <a:t>Μηχανισμοί ρύθμισης της φυσιολογικής λειτουργίας του </a:t>
            </a:r>
            <a:r>
              <a:rPr lang="el-GR" sz="2400" dirty="0">
                <a:solidFill>
                  <a:schemeClr val="tx2">
                    <a:lumMod val="75000"/>
                  </a:schemeClr>
                </a:solidFill>
              </a:rPr>
              <a:t>αγγειακού συστήματος</a:t>
            </a:r>
            <a:r>
              <a:rPr lang="el-GR" sz="2400" dirty="0" smtClean="0">
                <a:solidFill>
                  <a:schemeClr val="tx2">
                    <a:lumMod val="75000"/>
                  </a:schemeClr>
                </a:solidFill>
              </a:rPr>
              <a:t>: </a:t>
            </a:r>
            <a:r>
              <a:rPr lang="el-GR" sz="2200" dirty="0" smtClean="0">
                <a:solidFill>
                  <a:schemeClr val="accent2">
                    <a:lumMod val="75000"/>
                  </a:schemeClr>
                </a:solidFill>
              </a:rPr>
              <a:t>μικροκυκλοφορία</a:t>
            </a:r>
            <a:r>
              <a:rPr lang="el-GR" sz="2200" dirty="0" smtClean="0">
                <a:solidFill>
                  <a:schemeClr val="tx2">
                    <a:lumMod val="75000"/>
                  </a:schemeClr>
                </a:solidFill>
              </a:rPr>
              <a:t> - </a:t>
            </a:r>
            <a:r>
              <a:rPr lang="el-GR" sz="2200" dirty="0" smtClean="0">
                <a:solidFill>
                  <a:srgbClr val="953735"/>
                </a:solidFill>
              </a:rPr>
              <a:t>τοπικοί </a:t>
            </a:r>
            <a:r>
              <a:rPr lang="el-GR" sz="2200" dirty="0">
                <a:solidFill>
                  <a:srgbClr val="953735"/>
                </a:solidFill>
              </a:rPr>
              <a:t>μεταβολίτες </a:t>
            </a:r>
            <a:r>
              <a:rPr lang="el-GR" sz="2200" dirty="0" smtClean="0">
                <a:solidFill>
                  <a:srgbClr val="953735"/>
                </a:solidFill>
              </a:rPr>
              <a:t>- μικροπεριβάλλον</a:t>
            </a:r>
            <a:endParaRPr lang="el-GR" sz="2200" dirty="0">
              <a:solidFill>
                <a:srgbClr val="953735"/>
              </a:solidFill>
            </a:endParaRPr>
          </a:p>
        </p:txBody>
      </p:sp>
      <p:sp>
        <p:nvSpPr>
          <p:cNvPr id="12" name="TextBox 11"/>
          <p:cNvSpPr txBox="1"/>
          <p:nvPr/>
        </p:nvSpPr>
        <p:spPr>
          <a:xfrm>
            <a:off x="4398952" y="1130304"/>
            <a:ext cx="4764161" cy="307777"/>
          </a:xfrm>
          <a:prstGeom prst="rect">
            <a:avLst/>
          </a:prstGeom>
          <a:noFill/>
        </p:spPr>
        <p:txBody>
          <a:bodyPr wrap="none" rtlCol="0">
            <a:spAutoFit/>
          </a:bodyPr>
          <a:lstStyle/>
          <a:p>
            <a:r>
              <a:rPr lang="en-US" sz="1400" i="1" dirty="0" smtClean="0"/>
              <a:t>Guyton and Hall. Textbook of medical physiology 11</a:t>
            </a:r>
            <a:r>
              <a:rPr lang="en-US" sz="1400" i="1" baseline="30000" dirty="0" smtClean="0"/>
              <a:t>th</a:t>
            </a:r>
            <a:r>
              <a:rPr lang="en-US" sz="1400" i="1" dirty="0" smtClean="0"/>
              <a:t> ed. 2006</a:t>
            </a:r>
            <a:endParaRPr lang="en-US" sz="1400" i="1" dirty="0"/>
          </a:p>
        </p:txBody>
      </p:sp>
      <p:sp>
        <p:nvSpPr>
          <p:cNvPr id="3" name="Rectangle 2"/>
          <p:cNvSpPr/>
          <p:nvPr/>
        </p:nvSpPr>
        <p:spPr>
          <a:xfrm>
            <a:off x="4635911" y="3155665"/>
            <a:ext cx="4572000" cy="1354217"/>
          </a:xfrm>
          <a:prstGeom prst="rect">
            <a:avLst/>
          </a:prstGeom>
        </p:spPr>
        <p:txBody>
          <a:bodyPr>
            <a:spAutoFit/>
          </a:bodyPr>
          <a:lstStyle/>
          <a:p>
            <a:r>
              <a:rPr lang="el-GR" sz="2200" b="1" dirty="0">
                <a:solidFill>
                  <a:schemeClr val="tx2">
                    <a:lumMod val="75000"/>
                  </a:schemeClr>
                </a:solidFill>
              </a:rPr>
              <a:t>Ιστική μονάδα μικροκυκλοφορίας</a:t>
            </a:r>
            <a:endParaRPr lang="en-US" sz="2200" b="1" dirty="0">
              <a:solidFill>
                <a:schemeClr val="tx2">
                  <a:lumMod val="75000"/>
                </a:schemeClr>
              </a:solidFill>
            </a:endParaRPr>
          </a:p>
          <a:p>
            <a:pPr marL="342900" indent="-342900">
              <a:buFont typeface="Arial"/>
              <a:buChar char="•"/>
            </a:pPr>
            <a:r>
              <a:rPr lang="el-GR" sz="2000" dirty="0" smtClean="0">
                <a:solidFill>
                  <a:schemeClr val="tx2">
                    <a:lumMod val="75000"/>
                  </a:schemeClr>
                </a:solidFill>
              </a:rPr>
              <a:t>Μετα-αρτηριόλιο</a:t>
            </a:r>
          </a:p>
          <a:p>
            <a:pPr marL="342900" indent="-342900">
              <a:buFont typeface="Arial"/>
              <a:buChar char="•"/>
            </a:pPr>
            <a:r>
              <a:rPr lang="el-GR" sz="2000" dirty="0" err="1" smtClean="0">
                <a:solidFill>
                  <a:schemeClr val="tx2">
                    <a:lumMod val="75000"/>
                  </a:schemeClr>
                </a:solidFill>
              </a:rPr>
              <a:t>Προτριχοειδικός</a:t>
            </a:r>
            <a:r>
              <a:rPr lang="el-GR" sz="2000" dirty="0" smtClean="0">
                <a:solidFill>
                  <a:schemeClr val="tx2">
                    <a:lumMod val="75000"/>
                  </a:schemeClr>
                </a:solidFill>
              </a:rPr>
              <a:t> σφιγκτήρας</a:t>
            </a:r>
          </a:p>
          <a:p>
            <a:pPr marL="342900" indent="-342900">
              <a:buFont typeface="Arial"/>
              <a:buChar char="•"/>
            </a:pPr>
            <a:r>
              <a:rPr lang="el-GR" sz="2000" dirty="0" smtClean="0">
                <a:solidFill>
                  <a:schemeClr val="tx2">
                    <a:lumMod val="75000"/>
                  </a:schemeClr>
                </a:solidFill>
              </a:rPr>
              <a:t>Τριχοειδές</a:t>
            </a:r>
            <a:endParaRPr lang="el-GR" sz="2000" dirty="0">
              <a:solidFill>
                <a:schemeClr val="tx2">
                  <a:lumMod val="75000"/>
                </a:schemeClr>
              </a:solidFill>
            </a:endParaRPr>
          </a:p>
        </p:txBody>
      </p:sp>
      <p:pic>
        <p:nvPicPr>
          <p:cNvPr id="15" name="Picture 14"/>
          <p:cNvPicPr>
            <a:picLocks noChangeAspect="1"/>
          </p:cNvPicPr>
          <p:nvPr/>
        </p:nvPicPr>
        <p:blipFill>
          <a:blip r:embed="rId3"/>
          <a:stretch>
            <a:fillRect/>
          </a:stretch>
        </p:blipFill>
        <p:spPr>
          <a:xfrm>
            <a:off x="-2379" y="2502727"/>
            <a:ext cx="4638290" cy="4350833"/>
          </a:xfrm>
          <a:prstGeom prst="rect">
            <a:avLst/>
          </a:prstGeom>
        </p:spPr>
      </p:pic>
      <p:sp>
        <p:nvSpPr>
          <p:cNvPr id="17" name="Rectangle 16"/>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12197307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 y="21014"/>
            <a:ext cx="4504615"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61665"/>
          </a:xfrm>
          <a:prstGeom prst="rect">
            <a:avLst/>
          </a:prstGeom>
          <a:noFill/>
        </p:spPr>
        <p:txBody>
          <a:bodyPr wrap="square" rtlCol="0">
            <a:spAutoFit/>
          </a:bodyPr>
          <a:lstStyle/>
          <a:p>
            <a:r>
              <a:rPr lang="el-GR" sz="2400" dirty="0" smtClean="0">
                <a:solidFill>
                  <a:schemeClr val="tx2">
                    <a:lumMod val="75000"/>
                  </a:schemeClr>
                </a:solidFill>
              </a:rPr>
              <a:t>Χρόνια φλεβική νόσος / παθοφυσιολογικοί μηχανισμοί</a:t>
            </a:r>
            <a:r>
              <a:rPr lang="en-US" sz="2400" dirty="0" smtClean="0"/>
              <a:t> </a:t>
            </a:r>
            <a:endParaRPr lang="el-GR" sz="2400" dirty="0" smtClean="0">
              <a:solidFill>
                <a:schemeClr val="tx2">
                  <a:lumMod val="75000"/>
                </a:schemeClr>
              </a:solidFill>
            </a:endParaRPr>
          </a:p>
        </p:txBody>
      </p:sp>
      <p:sp>
        <p:nvSpPr>
          <p:cNvPr id="18" name="Rectangle 17"/>
          <p:cNvSpPr/>
          <p:nvPr/>
        </p:nvSpPr>
        <p:spPr>
          <a:xfrm>
            <a:off x="5364038" y="3014132"/>
            <a:ext cx="2255962"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Φλεβική υπέρταση</a:t>
            </a:r>
            <a:endParaRPr lang="en-US" dirty="0"/>
          </a:p>
        </p:txBody>
      </p:sp>
      <p:sp>
        <p:nvSpPr>
          <p:cNvPr id="21" name="Right Arrow 20"/>
          <p:cNvSpPr/>
          <p:nvPr/>
        </p:nvSpPr>
        <p:spPr>
          <a:xfrm rot="5400000">
            <a:off x="5924708" y="3941226"/>
            <a:ext cx="978408" cy="48463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364038" y="4708499"/>
            <a:ext cx="2255962"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Φλεβική ανεπάρκεια</a:t>
            </a:r>
            <a:endParaRPr lang="en-US" dirty="0"/>
          </a:p>
        </p:txBody>
      </p:sp>
      <p:sp>
        <p:nvSpPr>
          <p:cNvPr id="23" name="Right Arrow 22"/>
          <p:cNvSpPr/>
          <p:nvPr/>
        </p:nvSpPr>
        <p:spPr>
          <a:xfrm rot="10800000">
            <a:off x="4347943" y="4671892"/>
            <a:ext cx="978408" cy="49733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484245" y="5314898"/>
            <a:ext cx="3980577" cy="1200329"/>
          </a:xfrm>
          <a:prstGeom prst="rect">
            <a:avLst/>
          </a:prstGeom>
          <a:noFill/>
          <a:ln w="25400">
            <a:solidFill>
              <a:schemeClr val="tx2">
                <a:lumMod val="75000"/>
              </a:schemeClr>
            </a:solidFill>
          </a:ln>
        </p:spPr>
        <p:txBody>
          <a:bodyPr wrap="none" rtlCol="0">
            <a:spAutoFit/>
          </a:bodyPr>
          <a:lstStyle/>
          <a:p>
            <a:pPr marL="285750" indent="-285750">
              <a:buFont typeface="Wingdings" charset="2"/>
              <a:buChar char="§"/>
            </a:pPr>
            <a:r>
              <a:rPr lang="el-GR" dirty="0" smtClean="0"/>
              <a:t>Αναστροφή ροής από το εν τω βάθει</a:t>
            </a:r>
          </a:p>
          <a:p>
            <a:r>
              <a:rPr lang="el-GR" dirty="0" smtClean="0"/>
              <a:t>     φλεβικό δίκτυο στο επιπολής </a:t>
            </a:r>
            <a:endParaRPr lang="en-US" dirty="0" smtClean="0"/>
          </a:p>
          <a:p>
            <a:pPr marL="285750" indent="-285750">
              <a:buFont typeface="Wingdings" charset="2"/>
              <a:buChar char="§"/>
            </a:pPr>
            <a:r>
              <a:rPr lang="el-GR" dirty="0" smtClean="0"/>
              <a:t>Αύξηση όγκου στο επιπολής φλεβικό </a:t>
            </a:r>
          </a:p>
          <a:p>
            <a:r>
              <a:rPr lang="el-GR" dirty="0"/>
              <a:t> </a:t>
            </a:r>
            <a:r>
              <a:rPr lang="el-GR" dirty="0" smtClean="0"/>
              <a:t>     δίκτυο </a:t>
            </a:r>
            <a:endParaRPr lang="en-US" dirty="0" smtClean="0"/>
          </a:p>
        </p:txBody>
      </p:sp>
      <p:sp>
        <p:nvSpPr>
          <p:cNvPr id="9" name="Curved Right Arrow 8"/>
          <p:cNvSpPr/>
          <p:nvPr/>
        </p:nvSpPr>
        <p:spPr>
          <a:xfrm rot="10800000">
            <a:off x="7277609" y="3455740"/>
            <a:ext cx="731520" cy="1216152"/>
          </a:xfrm>
          <a:prstGeom prst="curved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241465" y="2249216"/>
            <a:ext cx="3911602" cy="3139321"/>
          </a:xfrm>
          <a:prstGeom prst="rect">
            <a:avLst/>
          </a:prstGeom>
          <a:noFill/>
          <a:ln w="25400">
            <a:solidFill>
              <a:schemeClr val="tx2">
                <a:lumMod val="75000"/>
              </a:schemeClr>
            </a:solidFill>
          </a:ln>
        </p:spPr>
        <p:txBody>
          <a:bodyPr wrap="square" rtlCol="0">
            <a:spAutoFit/>
          </a:bodyPr>
          <a:lstStyle/>
          <a:p>
            <a:r>
              <a:rPr lang="el-GR" b="1" dirty="0" smtClean="0"/>
              <a:t>Ανατομικές/ιστολογικές/λειτουργικές διαταραχές:</a:t>
            </a:r>
          </a:p>
          <a:p>
            <a:endParaRPr lang="el-GR" dirty="0" smtClean="0"/>
          </a:p>
          <a:p>
            <a:pPr marL="285750" indent="-285750">
              <a:buFont typeface="Wingdings" charset="2"/>
              <a:buChar char="§"/>
            </a:pPr>
            <a:r>
              <a:rPr lang="el-GR" dirty="0" smtClean="0"/>
              <a:t>Αύξηση πίεσης στα τριχοειδή</a:t>
            </a:r>
          </a:p>
          <a:p>
            <a:pPr marL="285750" indent="-285750">
              <a:buFont typeface="Wingdings" charset="2"/>
              <a:buChar char="§"/>
            </a:pPr>
            <a:r>
              <a:rPr lang="el-GR" dirty="0" smtClean="0"/>
              <a:t>Διάταση τριχοειδών &amp; επιμήκυνση</a:t>
            </a:r>
          </a:p>
          <a:p>
            <a:pPr marL="285750" indent="-285750">
              <a:buFont typeface="Wingdings" charset="2"/>
              <a:buChar char="§"/>
            </a:pPr>
            <a:r>
              <a:rPr lang="el-GR" dirty="0" smtClean="0"/>
              <a:t>Αύξηση συνολικής τριχοειδικής επιφάνειας</a:t>
            </a:r>
          </a:p>
          <a:p>
            <a:pPr marL="285750" indent="-285750">
              <a:buFont typeface="Wingdings" charset="2"/>
              <a:buChar char="§"/>
            </a:pPr>
            <a:r>
              <a:rPr lang="el-GR" dirty="0" smtClean="0"/>
              <a:t>Ίνωση - αύξηση κολλαγόνου (τύπου 1 &amp; 4</a:t>
            </a:r>
            <a:r>
              <a:rPr lang="en-US" dirty="0" smtClean="0"/>
              <a:t>)</a:t>
            </a:r>
            <a:endParaRPr lang="el-GR" dirty="0" smtClean="0"/>
          </a:p>
          <a:p>
            <a:pPr marL="285750" indent="-285750">
              <a:buFont typeface="Wingdings" charset="2"/>
              <a:buChar char="§"/>
            </a:pPr>
            <a:r>
              <a:rPr lang="el-GR" dirty="0" smtClean="0"/>
              <a:t>Απώλεια σύσπασης προτριχοειδικού σφιγκτήρα</a:t>
            </a:r>
            <a:r>
              <a:rPr lang="en-US" dirty="0" smtClean="0"/>
              <a:t> (</a:t>
            </a:r>
            <a:r>
              <a:rPr lang="el-GR" dirty="0" smtClean="0"/>
              <a:t>ιδίως στην όρθια θέση)</a:t>
            </a:r>
          </a:p>
        </p:txBody>
      </p:sp>
      <p:sp>
        <p:nvSpPr>
          <p:cNvPr id="19" name="TextBox 18"/>
          <p:cNvSpPr txBox="1"/>
          <p:nvPr/>
        </p:nvSpPr>
        <p:spPr>
          <a:xfrm>
            <a:off x="7614872" y="1930420"/>
            <a:ext cx="1501132" cy="1754327"/>
          </a:xfrm>
          <a:prstGeom prst="rect">
            <a:avLst/>
          </a:prstGeom>
          <a:noFill/>
          <a:ln w="25400">
            <a:solidFill>
              <a:schemeClr val="tx2">
                <a:lumMod val="75000"/>
              </a:schemeClr>
            </a:solidFill>
          </a:ln>
        </p:spPr>
        <p:txBody>
          <a:bodyPr wrap="none" rtlCol="0">
            <a:spAutoFit/>
          </a:bodyPr>
          <a:lstStyle/>
          <a:p>
            <a:pPr algn="ctr"/>
            <a:r>
              <a:rPr lang="el-GR" dirty="0" smtClean="0"/>
              <a:t>Φλεβική </a:t>
            </a:r>
            <a:endParaRPr lang="en-US" dirty="0" smtClean="0"/>
          </a:p>
          <a:p>
            <a:pPr algn="ctr"/>
            <a:r>
              <a:rPr lang="el-GR" dirty="0" smtClean="0"/>
              <a:t>πίεση </a:t>
            </a:r>
            <a:endParaRPr lang="en-US" dirty="0" smtClean="0"/>
          </a:p>
          <a:p>
            <a:pPr algn="ctr"/>
            <a:r>
              <a:rPr lang="el-GR" dirty="0" smtClean="0"/>
              <a:t>&gt;60 </a:t>
            </a:r>
            <a:r>
              <a:rPr lang="en-US" dirty="0" smtClean="0"/>
              <a:t>mmHg</a:t>
            </a:r>
          </a:p>
          <a:p>
            <a:pPr algn="ctr"/>
            <a:endParaRPr lang="el-GR" dirty="0" smtClean="0"/>
          </a:p>
          <a:p>
            <a:pPr algn="ctr"/>
            <a:r>
              <a:rPr lang="el-GR" dirty="0" smtClean="0"/>
              <a:t>Φυσιολογικά </a:t>
            </a:r>
            <a:endParaRPr lang="en-US" dirty="0" smtClean="0"/>
          </a:p>
          <a:p>
            <a:pPr algn="ctr"/>
            <a:r>
              <a:rPr lang="el-GR" dirty="0" smtClean="0"/>
              <a:t>20 </a:t>
            </a:r>
            <a:r>
              <a:rPr lang="en-US" dirty="0" smtClean="0"/>
              <a:t>-</a:t>
            </a:r>
            <a:r>
              <a:rPr lang="el-GR" dirty="0" smtClean="0"/>
              <a:t> 30</a:t>
            </a:r>
            <a:r>
              <a:rPr lang="en-US" dirty="0" smtClean="0"/>
              <a:t> mmHg</a:t>
            </a:r>
          </a:p>
        </p:txBody>
      </p:sp>
      <p:sp>
        <p:nvSpPr>
          <p:cNvPr id="26" name="Rectangle 2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293938427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 y="21014"/>
            <a:ext cx="4504615"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5380192" y="1130304"/>
            <a:ext cx="3763808" cy="307777"/>
          </a:xfrm>
          <a:prstGeom prst="rect">
            <a:avLst/>
          </a:prstGeom>
          <a:noFill/>
        </p:spPr>
        <p:txBody>
          <a:bodyPr wrap="none" rtlCol="0">
            <a:spAutoFit/>
          </a:bodyPr>
          <a:lstStyle/>
          <a:p>
            <a:r>
              <a:rPr lang="en-US" sz="1400" i="1" dirty="0" smtClean="0"/>
              <a:t>Ganong WF. Review of Medical Physiology, 1997</a:t>
            </a:r>
            <a:endParaRPr lang="en-US" sz="1400" i="1" dirty="0"/>
          </a:p>
        </p:txBody>
      </p:sp>
      <p:sp>
        <p:nvSpPr>
          <p:cNvPr id="20" name="TextBox 19"/>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22" name="TextBox 21"/>
          <p:cNvSpPr txBox="1"/>
          <p:nvPr/>
        </p:nvSpPr>
        <p:spPr>
          <a:xfrm>
            <a:off x="241466" y="1356153"/>
            <a:ext cx="8467360" cy="830997"/>
          </a:xfrm>
          <a:prstGeom prst="rect">
            <a:avLst/>
          </a:prstGeom>
          <a:noFill/>
        </p:spPr>
        <p:txBody>
          <a:bodyPr wrap="square" rtlCol="0">
            <a:spAutoFit/>
          </a:bodyPr>
          <a:lstStyle/>
          <a:p>
            <a:r>
              <a:rPr lang="el-GR" sz="2400" dirty="0" smtClean="0">
                <a:solidFill>
                  <a:schemeClr val="tx2">
                    <a:lumMod val="75000"/>
                  </a:schemeClr>
                </a:solidFill>
              </a:rPr>
              <a:t>Μηχανισμοί λεμφαγγειακής επιστροφής υγρών από το διάμεσο χώρο στη φλεβική κυκλοφορία /σχηματισμός λέμφου</a:t>
            </a:r>
            <a:endParaRPr lang="el-GR" sz="2200" dirty="0" smtClean="0">
              <a:solidFill>
                <a:schemeClr val="tx2">
                  <a:lumMod val="75000"/>
                </a:schemeClr>
              </a:solidFill>
            </a:endParaRPr>
          </a:p>
        </p:txBody>
      </p:sp>
      <p:pic>
        <p:nvPicPr>
          <p:cNvPr id="14" name="Picture 13"/>
          <p:cNvPicPr>
            <a:picLocks noChangeAspect="1"/>
          </p:cNvPicPr>
          <p:nvPr/>
        </p:nvPicPr>
        <p:blipFill>
          <a:blip r:embed="rId3"/>
          <a:stretch>
            <a:fillRect/>
          </a:stretch>
        </p:blipFill>
        <p:spPr>
          <a:xfrm>
            <a:off x="25880" y="2827867"/>
            <a:ext cx="9144000" cy="3283131"/>
          </a:xfrm>
          <a:prstGeom prst="rect">
            <a:avLst/>
          </a:prstGeom>
        </p:spPr>
      </p:pic>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1723926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61665"/>
          </a:xfrm>
          <a:prstGeom prst="rect">
            <a:avLst/>
          </a:prstGeom>
          <a:noFill/>
        </p:spPr>
        <p:txBody>
          <a:bodyPr wrap="square" rtlCol="0">
            <a:spAutoFit/>
          </a:bodyPr>
          <a:lstStyle/>
          <a:p>
            <a:r>
              <a:rPr lang="el-GR" sz="2400" dirty="0" smtClean="0">
                <a:solidFill>
                  <a:schemeClr val="tx2">
                    <a:lumMod val="75000"/>
                  </a:schemeClr>
                </a:solidFill>
              </a:rPr>
              <a:t>Χρόνια φλεβική νόσος / παθοφυσιολογικοί μηχανισμοί</a:t>
            </a:r>
            <a:r>
              <a:rPr lang="en-US" sz="2400" dirty="0" smtClean="0"/>
              <a:t> </a:t>
            </a:r>
            <a:endParaRPr lang="el-GR" sz="2400" dirty="0" smtClean="0">
              <a:solidFill>
                <a:schemeClr val="tx2">
                  <a:lumMod val="75000"/>
                </a:schemeClr>
              </a:solidFill>
            </a:endParaRPr>
          </a:p>
        </p:txBody>
      </p:sp>
      <p:sp>
        <p:nvSpPr>
          <p:cNvPr id="18" name="Rectangle 17"/>
          <p:cNvSpPr/>
          <p:nvPr/>
        </p:nvSpPr>
        <p:spPr>
          <a:xfrm>
            <a:off x="5364038" y="3014132"/>
            <a:ext cx="2255962"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Φλεβική υπέρταση</a:t>
            </a:r>
            <a:endParaRPr lang="en-US" dirty="0"/>
          </a:p>
        </p:txBody>
      </p:sp>
      <p:sp>
        <p:nvSpPr>
          <p:cNvPr id="21" name="Right Arrow 20"/>
          <p:cNvSpPr/>
          <p:nvPr/>
        </p:nvSpPr>
        <p:spPr>
          <a:xfrm rot="5400000">
            <a:off x="5924708" y="3941226"/>
            <a:ext cx="978408" cy="48463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364038" y="4708499"/>
            <a:ext cx="2255962"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Φλεβική ανεπάρκεια</a:t>
            </a:r>
            <a:endParaRPr lang="en-US" dirty="0"/>
          </a:p>
        </p:txBody>
      </p:sp>
      <p:sp>
        <p:nvSpPr>
          <p:cNvPr id="23" name="Right Arrow 22"/>
          <p:cNvSpPr/>
          <p:nvPr/>
        </p:nvSpPr>
        <p:spPr>
          <a:xfrm rot="10800000">
            <a:off x="4347943" y="4671892"/>
            <a:ext cx="978408" cy="49733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484245" y="5314898"/>
            <a:ext cx="3980577" cy="1200329"/>
          </a:xfrm>
          <a:prstGeom prst="rect">
            <a:avLst/>
          </a:prstGeom>
          <a:noFill/>
          <a:ln w="25400">
            <a:solidFill>
              <a:schemeClr val="tx2">
                <a:lumMod val="75000"/>
              </a:schemeClr>
            </a:solidFill>
          </a:ln>
        </p:spPr>
        <p:txBody>
          <a:bodyPr wrap="none" rtlCol="0">
            <a:spAutoFit/>
          </a:bodyPr>
          <a:lstStyle/>
          <a:p>
            <a:pPr marL="285750" indent="-285750">
              <a:buFont typeface="Wingdings" charset="2"/>
              <a:buChar char="§"/>
            </a:pPr>
            <a:r>
              <a:rPr lang="el-GR" dirty="0" smtClean="0"/>
              <a:t>Αναστροφή ροής από το εν τω βάθει</a:t>
            </a:r>
          </a:p>
          <a:p>
            <a:r>
              <a:rPr lang="el-GR" dirty="0" smtClean="0"/>
              <a:t>     φλεβικό δίκτυο στο επιπολής </a:t>
            </a:r>
            <a:endParaRPr lang="en-US" dirty="0" smtClean="0"/>
          </a:p>
          <a:p>
            <a:pPr marL="285750" indent="-285750">
              <a:buFont typeface="Wingdings" charset="2"/>
              <a:buChar char="§"/>
            </a:pPr>
            <a:r>
              <a:rPr lang="el-GR" dirty="0" smtClean="0"/>
              <a:t>Αύξηση όγκου στο επιπολής φλεβικό </a:t>
            </a:r>
          </a:p>
          <a:p>
            <a:r>
              <a:rPr lang="el-GR" dirty="0"/>
              <a:t> </a:t>
            </a:r>
            <a:r>
              <a:rPr lang="el-GR" dirty="0" smtClean="0"/>
              <a:t>     δίκτυο </a:t>
            </a:r>
            <a:endParaRPr lang="en-US" dirty="0" smtClean="0"/>
          </a:p>
        </p:txBody>
      </p:sp>
      <p:sp>
        <p:nvSpPr>
          <p:cNvPr id="9" name="Curved Right Arrow 8"/>
          <p:cNvSpPr/>
          <p:nvPr/>
        </p:nvSpPr>
        <p:spPr>
          <a:xfrm rot="10800000">
            <a:off x="7277609" y="3455740"/>
            <a:ext cx="731520" cy="1216152"/>
          </a:xfrm>
          <a:prstGeom prst="curved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241465" y="2249216"/>
            <a:ext cx="3911602" cy="3693319"/>
          </a:xfrm>
          <a:prstGeom prst="rect">
            <a:avLst/>
          </a:prstGeom>
          <a:noFill/>
          <a:ln w="25400">
            <a:solidFill>
              <a:schemeClr val="tx2">
                <a:lumMod val="75000"/>
              </a:schemeClr>
            </a:solidFill>
          </a:ln>
        </p:spPr>
        <p:txBody>
          <a:bodyPr wrap="square" rtlCol="0">
            <a:spAutoFit/>
          </a:bodyPr>
          <a:lstStyle/>
          <a:p>
            <a:r>
              <a:rPr lang="el-GR" b="1" dirty="0" smtClean="0"/>
              <a:t>Ανατομικές/ιστολογικές/λειτουργικές διαταραχές:</a:t>
            </a:r>
          </a:p>
          <a:p>
            <a:endParaRPr lang="el-GR" dirty="0" smtClean="0"/>
          </a:p>
          <a:p>
            <a:pPr marL="285750" indent="-285750">
              <a:buFont typeface="Wingdings" charset="2"/>
              <a:buChar char="§"/>
            </a:pPr>
            <a:r>
              <a:rPr lang="el-GR" dirty="0" smtClean="0"/>
              <a:t>Αύξηση πίεσης στα τριχοειδή</a:t>
            </a:r>
          </a:p>
          <a:p>
            <a:pPr marL="285750" indent="-285750">
              <a:buFont typeface="Wingdings" charset="2"/>
              <a:buChar char="§"/>
            </a:pPr>
            <a:r>
              <a:rPr lang="el-GR" dirty="0" smtClean="0"/>
              <a:t>Διάταση τριχοειδών &amp; επιμήκυνση</a:t>
            </a:r>
          </a:p>
          <a:p>
            <a:pPr marL="285750" indent="-285750">
              <a:buFont typeface="Wingdings" charset="2"/>
              <a:buChar char="§"/>
            </a:pPr>
            <a:r>
              <a:rPr lang="el-GR" dirty="0" smtClean="0"/>
              <a:t>Αύξηση συνολικής τριχοειδικής επιφάνειας</a:t>
            </a:r>
          </a:p>
          <a:p>
            <a:pPr marL="285750" indent="-285750">
              <a:buFont typeface="Wingdings" charset="2"/>
              <a:buChar char="§"/>
            </a:pPr>
            <a:r>
              <a:rPr lang="el-GR" dirty="0" smtClean="0"/>
              <a:t>Ίνωση - αύξηση κολλαγόνου (τύπου 1 &amp; 4)</a:t>
            </a:r>
          </a:p>
          <a:p>
            <a:pPr marL="285750" indent="-285750">
              <a:buFont typeface="Wingdings" charset="2"/>
              <a:buChar char="§"/>
            </a:pPr>
            <a:r>
              <a:rPr lang="el-GR" dirty="0" smtClean="0"/>
              <a:t>Απώλεια σύσπασης προτριχοειδικού σφιγκτήρα</a:t>
            </a:r>
          </a:p>
          <a:p>
            <a:pPr marL="285750" indent="-285750">
              <a:buFont typeface="Wingdings" charset="2"/>
              <a:buChar char="§"/>
            </a:pPr>
            <a:r>
              <a:rPr lang="el-GR" dirty="0" smtClean="0"/>
              <a:t>Κατακερματισμός &amp; απόφραξη τριχοειδικών λεμφαγγείων</a:t>
            </a:r>
          </a:p>
        </p:txBody>
      </p:sp>
      <p:sp>
        <p:nvSpPr>
          <p:cNvPr id="19" name="TextBox 18"/>
          <p:cNvSpPr txBox="1"/>
          <p:nvPr/>
        </p:nvSpPr>
        <p:spPr>
          <a:xfrm>
            <a:off x="7614872" y="1930420"/>
            <a:ext cx="1501132" cy="1754327"/>
          </a:xfrm>
          <a:prstGeom prst="rect">
            <a:avLst/>
          </a:prstGeom>
          <a:noFill/>
          <a:ln w="25400">
            <a:solidFill>
              <a:schemeClr val="tx2">
                <a:lumMod val="75000"/>
              </a:schemeClr>
            </a:solidFill>
          </a:ln>
        </p:spPr>
        <p:txBody>
          <a:bodyPr wrap="none" rtlCol="0">
            <a:spAutoFit/>
          </a:bodyPr>
          <a:lstStyle/>
          <a:p>
            <a:pPr algn="ctr"/>
            <a:r>
              <a:rPr lang="el-GR" dirty="0" smtClean="0"/>
              <a:t>Φλεβική </a:t>
            </a:r>
            <a:endParaRPr lang="en-US" dirty="0" smtClean="0"/>
          </a:p>
          <a:p>
            <a:pPr algn="ctr"/>
            <a:r>
              <a:rPr lang="el-GR" dirty="0" smtClean="0"/>
              <a:t>πίεση </a:t>
            </a:r>
            <a:endParaRPr lang="en-US" dirty="0" smtClean="0"/>
          </a:p>
          <a:p>
            <a:pPr algn="ctr"/>
            <a:r>
              <a:rPr lang="el-GR" dirty="0" smtClean="0"/>
              <a:t>&gt;60 </a:t>
            </a:r>
            <a:r>
              <a:rPr lang="en-US" dirty="0" smtClean="0"/>
              <a:t>mmHg</a:t>
            </a:r>
          </a:p>
          <a:p>
            <a:pPr algn="ctr"/>
            <a:endParaRPr lang="el-GR" dirty="0" smtClean="0"/>
          </a:p>
          <a:p>
            <a:pPr algn="ctr"/>
            <a:r>
              <a:rPr lang="el-GR" dirty="0" smtClean="0"/>
              <a:t>Φυσιολογικά </a:t>
            </a:r>
            <a:endParaRPr lang="en-US" dirty="0" smtClean="0"/>
          </a:p>
          <a:p>
            <a:pPr algn="ctr"/>
            <a:r>
              <a:rPr lang="el-GR" dirty="0" smtClean="0"/>
              <a:t>20 </a:t>
            </a:r>
            <a:r>
              <a:rPr lang="en-US" dirty="0" smtClean="0"/>
              <a:t>-</a:t>
            </a:r>
            <a:r>
              <a:rPr lang="el-GR" dirty="0" smtClean="0"/>
              <a:t> 30</a:t>
            </a:r>
            <a:r>
              <a:rPr lang="en-US" dirty="0" smtClean="0"/>
              <a:t> mmHg</a:t>
            </a:r>
          </a:p>
        </p:txBody>
      </p:sp>
      <p:sp>
        <p:nvSpPr>
          <p:cNvPr id="26" name="Rectangle 2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61426762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61665"/>
          </a:xfrm>
          <a:prstGeom prst="rect">
            <a:avLst/>
          </a:prstGeom>
          <a:noFill/>
        </p:spPr>
        <p:txBody>
          <a:bodyPr wrap="square" rtlCol="0">
            <a:spAutoFit/>
          </a:bodyPr>
          <a:lstStyle/>
          <a:p>
            <a:r>
              <a:rPr lang="el-GR" sz="2400" dirty="0" smtClean="0">
                <a:solidFill>
                  <a:schemeClr val="tx2">
                    <a:lumMod val="75000"/>
                  </a:schemeClr>
                </a:solidFill>
              </a:rPr>
              <a:t>Χρόνια φλεβική νόσος / παθοφυσιολογικοί μηχανισμοί</a:t>
            </a:r>
            <a:r>
              <a:rPr lang="en-US" sz="2400" dirty="0" smtClean="0"/>
              <a:t> </a:t>
            </a:r>
            <a:endParaRPr lang="el-GR" sz="2400" dirty="0" smtClean="0">
              <a:solidFill>
                <a:schemeClr val="tx2">
                  <a:lumMod val="75000"/>
                </a:schemeClr>
              </a:solidFill>
            </a:endParaRPr>
          </a:p>
        </p:txBody>
      </p:sp>
      <p:sp>
        <p:nvSpPr>
          <p:cNvPr id="18" name="Rectangle 17"/>
          <p:cNvSpPr/>
          <p:nvPr/>
        </p:nvSpPr>
        <p:spPr>
          <a:xfrm>
            <a:off x="5364038" y="3014132"/>
            <a:ext cx="2255962"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Φλεβική υπέρταση</a:t>
            </a:r>
            <a:endParaRPr lang="en-US" dirty="0"/>
          </a:p>
        </p:txBody>
      </p:sp>
      <p:sp>
        <p:nvSpPr>
          <p:cNvPr id="21" name="Right Arrow 20"/>
          <p:cNvSpPr/>
          <p:nvPr/>
        </p:nvSpPr>
        <p:spPr>
          <a:xfrm rot="5400000">
            <a:off x="5924708" y="3941226"/>
            <a:ext cx="978408" cy="48463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5364038" y="4708499"/>
            <a:ext cx="2255962" cy="622300"/>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t>Φλεβική ανεπάρκεια</a:t>
            </a:r>
            <a:endParaRPr lang="en-US" dirty="0"/>
          </a:p>
        </p:txBody>
      </p:sp>
      <p:sp>
        <p:nvSpPr>
          <p:cNvPr id="23" name="Right Arrow 22"/>
          <p:cNvSpPr/>
          <p:nvPr/>
        </p:nvSpPr>
        <p:spPr>
          <a:xfrm rot="10800000">
            <a:off x="4347943" y="4671892"/>
            <a:ext cx="978408" cy="497332"/>
          </a:xfrm>
          <a:prstGeom prst="rightArrow">
            <a:avLst/>
          </a:prstGeom>
          <a:solidFill>
            <a:schemeClr val="tx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4484245" y="5314898"/>
            <a:ext cx="3980577" cy="1200329"/>
          </a:xfrm>
          <a:prstGeom prst="rect">
            <a:avLst/>
          </a:prstGeom>
          <a:noFill/>
          <a:ln w="25400">
            <a:solidFill>
              <a:schemeClr val="tx2">
                <a:lumMod val="75000"/>
              </a:schemeClr>
            </a:solidFill>
          </a:ln>
        </p:spPr>
        <p:txBody>
          <a:bodyPr wrap="none" rtlCol="0">
            <a:spAutoFit/>
          </a:bodyPr>
          <a:lstStyle/>
          <a:p>
            <a:pPr marL="285750" indent="-285750">
              <a:buFont typeface="Wingdings" charset="2"/>
              <a:buChar char="§"/>
            </a:pPr>
            <a:r>
              <a:rPr lang="el-GR" dirty="0" smtClean="0"/>
              <a:t>Αναστροφή ροής από το εν τω βάθει</a:t>
            </a:r>
          </a:p>
          <a:p>
            <a:r>
              <a:rPr lang="el-GR" dirty="0" smtClean="0"/>
              <a:t>     φλεβικό δίκτυο στο επιπολής </a:t>
            </a:r>
            <a:endParaRPr lang="en-US" dirty="0" smtClean="0"/>
          </a:p>
          <a:p>
            <a:pPr marL="285750" indent="-285750">
              <a:buFont typeface="Wingdings" charset="2"/>
              <a:buChar char="§"/>
            </a:pPr>
            <a:r>
              <a:rPr lang="el-GR" dirty="0" smtClean="0"/>
              <a:t>Αύξηση όγκου στο επιπολής φλεβικό </a:t>
            </a:r>
          </a:p>
          <a:p>
            <a:r>
              <a:rPr lang="el-GR" dirty="0"/>
              <a:t> </a:t>
            </a:r>
            <a:r>
              <a:rPr lang="el-GR" dirty="0" smtClean="0"/>
              <a:t>     δίκτυο </a:t>
            </a:r>
            <a:endParaRPr lang="en-US" dirty="0" smtClean="0"/>
          </a:p>
        </p:txBody>
      </p:sp>
      <p:sp>
        <p:nvSpPr>
          <p:cNvPr id="9" name="Curved Right Arrow 8"/>
          <p:cNvSpPr/>
          <p:nvPr/>
        </p:nvSpPr>
        <p:spPr>
          <a:xfrm rot="10800000">
            <a:off x="7277609" y="3455740"/>
            <a:ext cx="731520" cy="1216152"/>
          </a:xfrm>
          <a:prstGeom prst="curvedRightArrow">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4" name="TextBox 23"/>
          <p:cNvSpPr txBox="1"/>
          <p:nvPr/>
        </p:nvSpPr>
        <p:spPr>
          <a:xfrm>
            <a:off x="241465" y="1808958"/>
            <a:ext cx="4242780" cy="5078314"/>
          </a:xfrm>
          <a:prstGeom prst="rect">
            <a:avLst/>
          </a:prstGeom>
          <a:noFill/>
          <a:ln w="25400">
            <a:solidFill>
              <a:schemeClr val="tx2">
                <a:lumMod val="75000"/>
              </a:schemeClr>
            </a:solidFill>
          </a:ln>
        </p:spPr>
        <p:txBody>
          <a:bodyPr wrap="square" rtlCol="0">
            <a:spAutoFit/>
          </a:bodyPr>
          <a:lstStyle/>
          <a:p>
            <a:r>
              <a:rPr lang="el-GR" b="1" dirty="0" smtClean="0"/>
              <a:t>Ανατομικές/ιστολογικές/λειτουργικές διαταραχές:</a:t>
            </a:r>
            <a:endParaRPr lang="el-GR" dirty="0" smtClean="0"/>
          </a:p>
          <a:p>
            <a:pPr marL="285750" indent="-285750">
              <a:buFont typeface="Wingdings" charset="2"/>
              <a:buChar char="§"/>
            </a:pPr>
            <a:r>
              <a:rPr lang="el-GR" dirty="0" smtClean="0"/>
              <a:t>Φλεβική στάση  - μείωση διατμητικής τάσης </a:t>
            </a:r>
          </a:p>
          <a:p>
            <a:pPr marL="285750" indent="-285750">
              <a:buFont typeface="Wingdings" charset="2"/>
              <a:buChar char="§"/>
            </a:pPr>
            <a:r>
              <a:rPr lang="el-GR" dirty="0" smtClean="0"/>
              <a:t>Συγκόλληση λευκών αιμοσφαιρίων στα φλεβικά ενδοθηλιακά κύτταρα (ενεργοποίηση &amp; δυσλειτουργία ενδοθηλίου)</a:t>
            </a:r>
          </a:p>
          <a:p>
            <a:pPr marL="285750" indent="-285750">
              <a:buFont typeface="Wingdings" charset="2"/>
              <a:buChar char="§"/>
            </a:pPr>
            <a:r>
              <a:rPr lang="el-GR" dirty="0"/>
              <a:t>Διέγερση μεταλλοπρωτεϊνασών</a:t>
            </a:r>
          </a:p>
          <a:p>
            <a:pPr marL="285750" indent="-285750">
              <a:buFont typeface="Wingdings" charset="2"/>
              <a:buChar char="§"/>
            </a:pPr>
            <a:r>
              <a:rPr lang="el-GR" dirty="0" smtClean="0"/>
              <a:t>Αύξηση διαπερατότητας φλ. τοιχώματος</a:t>
            </a:r>
          </a:p>
          <a:p>
            <a:pPr marL="285750" indent="-285750">
              <a:buFont typeface="Wingdings" charset="2"/>
              <a:buChar char="§"/>
            </a:pPr>
            <a:r>
              <a:rPr lang="el-GR" dirty="0" smtClean="0"/>
              <a:t>Εξαγγείωση έμμορφων στοιχείων του αίματος υγρών (ερυθρών αιμοσφαιρίων) και υγρών</a:t>
            </a:r>
          </a:p>
          <a:p>
            <a:pPr marL="285750" indent="-285750">
              <a:buFont typeface="Wingdings" charset="2"/>
              <a:buChar char="§"/>
            </a:pPr>
            <a:r>
              <a:rPr lang="el-GR" dirty="0" smtClean="0"/>
              <a:t>Τοπικό οίδημα</a:t>
            </a:r>
          </a:p>
          <a:p>
            <a:pPr marL="285750" indent="-285750">
              <a:buFont typeface="Wingdings" charset="2"/>
              <a:buChar char="§"/>
            </a:pPr>
            <a:r>
              <a:rPr lang="el-GR" dirty="0" smtClean="0"/>
              <a:t>Φλεγμονή (υποδ. λιπώδους ιστού)  </a:t>
            </a:r>
          </a:p>
          <a:p>
            <a:pPr marL="285750" indent="-285750">
              <a:buFont typeface="Wingdings" charset="2"/>
              <a:buChar char="§"/>
            </a:pPr>
            <a:r>
              <a:rPr lang="el-GR" dirty="0" smtClean="0"/>
              <a:t>Ινωση</a:t>
            </a:r>
          </a:p>
          <a:p>
            <a:pPr marL="285750" indent="-285750">
              <a:buFont typeface="Wingdings" charset="2"/>
              <a:buChar char="§"/>
            </a:pPr>
            <a:r>
              <a:rPr lang="el-GR" dirty="0" smtClean="0"/>
              <a:t>Ιστική υποξία</a:t>
            </a:r>
          </a:p>
        </p:txBody>
      </p:sp>
      <p:sp>
        <p:nvSpPr>
          <p:cNvPr id="19" name="TextBox 18"/>
          <p:cNvSpPr txBox="1"/>
          <p:nvPr/>
        </p:nvSpPr>
        <p:spPr>
          <a:xfrm>
            <a:off x="7614872" y="1930420"/>
            <a:ext cx="1501132" cy="1754327"/>
          </a:xfrm>
          <a:prstGeom prst="rect">
            <a:avLst/>
          </a:prstGeom>
          <a:noFill/>
          <a:ln w="25400">
            <a:solidFill>
              <a:schemeClr val="tx2">
                <a:lumMod val="75000"/>
              </a:schemeClr>
            </a:solidFill>
          </a:ln>
        </p:spPr>
        <p:txBody>
          <a:bodyPr wrap="none" rtlCol="0">
            <a:spAutoFit/>
          </a:bodyPr>
          <a:lstStyle/>
          <a:p>
            <a:pPr algn="ctr"/>
            <a:r>
              <a:rPr lang="el-GR" dirty="0" smtClean="0"/>
              <a:t>Φλεβική </a:t>
            </a:r>
            <a:endParaRPr lang="en-US" dirty="0" smtClean="0"/>
          </a:p>
          <a:p>
            <a:pPr algn="ctr"/>
            <a:r>
              <a:rPr lang="el-GR" dirty="0" smtClean="0"/>
              <a:t>πίεση </a:t>
            </a:r>
            <a:endParaRPr lang="en-US" dirty="0" smtClean="0"/>
          </a:p>
          <a:p>
            <a:pPr algn="ctr"/>
            <a:r>
              <a:rPr lang="el-GR" dirty="0" smtClean="0"/>
              <a:t>&gt;60 </a:t>
            </a:r>
            <a:r>
              <a:rPr lang="en-US" dirty="0" smtClean="0"/>
              <a:t>mmHg</a:t>
            </a:r>
          </a:p>
          <a:p>
            <a:pPr algn="ctr"/>
            <a:endParaRPr lang="el-GR" dirty="0" smtClean="0"/>
          </a:p>
          <a:p>
            <a:pPr algn="ctr"/>
            <a:r>
              <a:rPr lang="el-GR" dirty="0" smtClean="0"/>
              <a:t>Φυσιολογικά </a:t>
            </a:r>
            <a:endParaRPr lang="en-US" dirty="0" smtClean="0"/>
          </a:p>
          <a:p>
            <a:pPr algn="ctr"/>
            <a:r>
              <a:rPr lang="el-GR" dirty="0" smtClean="0"/>
              <a:t>20 </a:t>
            </a:r>
            <a:r>
              <a:rPr lang="en-US" dirty="0" smtClean="0"/>
              <a:t>-</a:t>
            </a:r>
            <a:r>
              <a:rPr lang="el-GR" dirty="0" smtClean="0"/>
              <a:t> 30</a:t>
            </a:r>
            <a:r>
              <a:rPr lang="en-US" dirty="0" smtClean="0"/>
              <a:t> mmHg</a:t>
            </a:r>
          </a:p>
        </p:txBody>
      </p:sp>
      <p:sp>
        <p:nvSpPr>
          <p:cNvPr id="20" name="Rectangle 19"/>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53530795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893647"/>
          </a:xfrm>
          <a:prstGeom prst="rect">
            <a:avLst/>
          </a:prstGeom>
          <a:noFill/>
        </p:spPr>
        <p:txBody>
          <a:bodyPr wrap="square" rtlCol="0">
            <a:spAutoFit/>
          </a:bodyPr>
          <a:lstStyle/>
          <a:p>
            <a:r>
              <a:rPr lang="el-GR" sz="2400" dirty="0" smtClean="0">
                <a:solidFill>
                  <a:schemeClr val="tx2">
                    <a:lumMod val="75000"/>
                  </a:schemeClr>
                </a:solidFill>
              </a:rPr>
              <a:t>Χρόνια φλεβική νόσος (των κάτω άκρων) / κλινικά σημεία &amp; συμπτώματα &amp; </a:t>
            </a:r>
            <a:r>
              <a:rPr lang="el-GR" sz="2400" dirty="0" smtClean="0">
                <a:solidFill>
                  <a:srgbClr val="800000"/>
                </a:solidFill>
              </a:rPr>
              <a:t>παθοφυσιολογικοί μηχανισμοί</a:t>
            </a:r>
            <a:endParaRPr lang="el-GR" sz="2400" dirty="0">
              <a:solidFill>
                <a:srgbClr val="800000"/>
              </a:solidFill>
            </a:endParaRPr>
          </a:p>
          <a:p>
            <a:endParaRPr lang="el-GR" sz="2400" dirty="0" smtClean="0">
              <a:solidFill>
                <a:schemeClr val="tx2">
                  <a:lumMod val="75000"/>
                </a:schemeClr>
              </a:solidFill>
            </a:endParaRPr>
          </a:p>
          <a:p>
            <a:r>
              <a:rPr lang="el-GR" sz="2000" b="1" dirty="0" smtClean="0">
                <a:solidFill>
                  <a:srgbClr val="17375E"/>
                </a:solidFill>
              </a:rPr>
              <a:t>Συμπτώματα:</a:t>
            </a:r>
          </a:p>
          <a:p>
            <a:pPr marL="342900" indent="-342900">
              <a:buFont typeface="Courier New"/>
              <a:buChar char="o"/>
            </a:pPr>
            <a:r>
              <a:rPr lang="el-GR" sz="2000" dirty="0" smtClean="0">
                <a:solidFill>
                  <a:srgbClr val="17375E"/>
                </a:solidFill>
              </a:rPr>
              <a:t>Τοπικός πόνος</a:t>
            </a:r>
            <a:r>
              <a:rPr lang="en-US" sz="2000" dirty="0" smtClean="0">
                <a:solidFill>
                  <a:srgbClr val="17375E"/>
                </a:solidFill>
              </a:rPr>
              <a:t> </a:t>
            </a:r>
            <a:r>
              <a:rPr lang="el-GR" sz="2000" dirty="0" smtClean="0">
                <a:solidFill>
                  <a:srgbClr val="17375E"/>
                </a:solidFill>
              </a:rPr>
              <a:t>στα σημεία φλεβικής διάτασης - γενικευμένος πόνος (</a:t>
            </a:r>
            <a:r>
              <a:rPr lang="en-US" sz="2000" dirty="0" smtClean="0">
                <a:solidFill>
                  <a:srgbClr val="17375E"/>
                </a:solidFill>
              </a:rPr>
              <a:t>aching)</a:t>
            </a:r>
            <a:endParaRPr lang="el-GR" sz="2000" dirty="0" smtClean="0">
              <a:solidFill>
                <a:srgbClr val="17375E"/>
              </a:solidFill>
            </a:endParaRPr>
          </a:p>
          <a:p>
            <a:pPr marL="342900" indent="-342900">
              <a:buFont typeface="Courier New"/>
              <a:buChar char="o"/>
            </a:pPr>
            <a:r>
              <a:rPr lang="el-GR" sz="2000" dirty="0" smtClean="0">
                <a:solidFill>
                  <a:srgbClr val="17375E"/>
                </a:solidFill>
              </a:rPr>
              <a:t>Αίσθημα βάρους - συσφιγκτικό «άλγος» </a:t>
            </a:r>
          </a:p>
          <a:p>
            <a:pPr marL="342900" indent="-342900">
              <a:buFont typeface="Courier New"/>
              <a:buChar char="o"/>
            </a:pPr>
            <a:r>
              <a:rPr lang="el-GR" sz="2000" dirty="0" smtClean="0">
                <a:solidFill>
                  <a:srgbClr val="17375E"/>
                </a:solidFill>
              </a:rPr>
              <a:t>Μυϊκός σπασμός - κράμπες</a:t>
            </a:r>
          </a:p>
          <a:p>
            <a:pPr marL="342900" indent="-342900">
              <a:buFont typeface="Courier New"/>
              <a:buChar char="o"/>
            </a:pPr>
            <a:r>
              <a:rPr lang="el-GR" sz="2000" dirty="0" smtClean="0">
                <a:solidFill>
                  <a:srgbClr val="17375E"/>
                </a:solidFill>
              </a:rPr>
              <a:t>Κνησμός</a:t>
            </a:r>
            <a:r>
              <a:rPr lang="en-US" sz="2000" dirty="0" smtClean="0">
                <a:solidFill>
                  <a:srgbClr val="17375E"/>
                </a:solidFill>
              </a:rPr>
              <a:t> </a:t>
            </a:r>
            <a:r>
              <a:rPr lang="el-GR" sz="2000" dirty="0" smtClean="0">
                <a:solidFill>
                  <a:srgbClr val="17375E"/>
                </a:solidFill>
              </a:rPr>
              <a:t>-</a:t>
            </a:r>
            <a:r>
              <a:rPr lang="en-US" sz="2000" dirty="0" smtClean="0">
                <a:solidFill>
                  <a:srgbClr val="17375E"/>
                </a:solidFill>
              </a:rPr>
              <a:t> </a:t>
            </a:r>
            <a:r>
              <a:rPr lang="el-GR" sz="2000" dirty="0" smtClean="0">
                <a:solidFill>
                  <a:srgbClr val="17375E"/>
                </a:solidFill>
              </a:rPr>
              <a:t>δερματικός «ερεθισμός»</a:t>
            </a:r>
          </a:p>
          <a:p>
            <a:pPr marL="342900" indent="-342900">
              <a:buFont typeface="Courier New"/>
              <a:buChar char="o"/>
            </a:pPr>
            <a:endParaRPr lang="el-GR" sz="2000" dirty="0" smtClean="0">
              <a:solidFill>
                <a:srgbClr val="17375E"/>
              </a:solidFill>
            </a:endParaRPr>
          </a:p>
          <a:p>
            <a:r>
              <a:rPr lang="el-GR" sz="2000" b="1" dirty="0">
                <a:solidFill>
                  <a:srgbClr val="17375E"/>
                </a:solidFill>
              </a:rPr>
              <a:t>Σημεία: </a:t>
            </a:r>
          </a:p>
          <a:p>
            <a:pPr marL="342900" indent="-342900">
              <a:buFont typeface="Courier New"/>
              <a:buChar char="o"/>
            </a:pPr>
            <a:r>
              <a:rPr lang="el-GR" sz="2000" dirty="0">
                <a:solidFill>
                  <a:srgbClr val="17375E"/>
                </a:solidFill>
              </a:rPr>
              <a:t>Διάταση </a:t>
            </a:r>
            <a:r>
              <a:rPr lang="el-GR" sz="2000" dirty="0" smtClean="0">
                <a:solidFill>
                  <a:srgbClr val="17375E"/>
                </a:solidFill>
              </a:rPr>
              <a:t>φλεβών</a:t>
            </a:r>
            <a:endParaRPr lang="el-GR" sz="2000" dirty="0">
              <a:solidFill>
                <a:srgbClr val="17375E"/>
              </a:solidFill>
            </a:endParaRPr>
          </a:p>
          <a:p>
            <a:pPr marL="342900" indent="-342900">
              <a:buFont typeface="Courier New"/>
              <a:buChar char="o"/>
            </a:pPr>
            <a:r>
              <a:rPr lang="el-GR" sz="2000" dirty="0" smtClean="0">
                <a:solidFill>
                  <a:srgbClr val="17375E"/>
                </a:solidFill>
              </a:rPr>
              <a:t>Οίδημα</a:t>
            </a:r>
            <a:endParaRPr lang="el-GR" sz="2000" dirty="0">
              <a:solidFill>
                <a:srgbClr val="17375E"/>
              </a:solidFill>
            </a:endParaRPr>
          </a:p>
          <a:p>
            <a:pPr marL="342900" indent="-342900">
              <a:buFont typeface="Courier New"/>
              <a:buChar char="o"/>
            </a:pPr>
            <a:r>
              <a:rPr lang="el-GR" sz="2000" dirty="0">
                <a:solidFill>
                  <a:srgbClr val="17375E"/>
                </a:solidFill>
              </a:rPr>
              <a:t>Ξηρότητα </a:t>
            </a:r>
            <a:r>
              <a:rPr lang="el-GR" sz="2000" dirty="0" smtClean="0">
                <a:solidFill>
                  <a:srgbClr val="17375E"/>
                </a:solidFill>
              </a:rPr>
              <a:t>&amp; δυσχρωματισμός δέρματος</a:t>
            </a:r>
            <a:endParaRPr lang="el-GR" sz="2000" dirty="0">
              <a:solidFill>
                <a:srgbClr val="17375E"/>
              </a:solidFill>
            </a:endParaRPr>
          </a:p>
          <a:p>
            <a:pPr marL="342900" indent="-342900">
              <a:buFont typeface="Courier New"/>
              <a:buChar char="o"/>
            </a:pPr>
            <a:r>
              <a:rPr lang="el-GR" sz="2000" dirty="0" smtClean="0">
                <a:solidFill>
                  <a:srgbClr val="17375E"/>
                </a:solidFill>
              </a:rPr>
              <a:t>Λιποδερματοσκλήρυνση </a:t>
            </a:r>
          </a:p>
          <a:p>
            <a:pPr marL="342900" indent="-342900">
              <a:buFont typeface="Courier New"/>
              <a:buChar char="o"/>
            </a:pPr>
            <a:r>
              <a:rPr lang="el-GR" sz="2000" dirty="0" smtClean="0">
                <a:solidFill>
                  <a:srgbClr val="17375E"/>
                </a:solidFill>
              </a:rPr>
              <a:t>Δερματικά έλκη</a:t>
            </a:r>
            <a:r>
              <a:rPr lang="en-US" sz="2000" dirty="0" smtClean="0">
                <a:solidFill>
                  <a:srgbClr val="17375E"/>
                </a:solidFill>
              </a:rPr>
              <a:t> </a:t>
            </a:r>
            <a:r>
              <a:rPr lang="el-GR" sz="2000" dirty="0">
                <a:solidFill>
                  <a:srgbClr val="17375E"/>
                </a:solidFill>
              </a:rPr>
              <a:t>-</a:t>
            </a:r>
            <a:r>
              <a:rPr lang="en-US" sz="2000" dirty="0" smtClean="0">
                <a:solidFill>
                  <a:srgbClr val="17375E"/>
                </a:solidFill>
              </a:rPr>
              <a:t> </a:t>
            </a:r>
            <a:r>
              <a:rPr lang="el-GR" sz="2000" dirty="0" smtClean="0">
                <a:solidFill>
                  <a:srgbClr val="17375E"/>
                </a:solidFill>
              </a:rPr>
              <a:t>επιπολής φλεβικές θρομβώσεις - αιμορραγία</a:t>
            </a:r>
            <a:endParaRPr lang="el-GR" sz="2000" dirty="0">
              <a:solidFill>
                <a:srgbClr val="17375E"/>
              </a:solidFill>
            </a:endParaRPr>
          </a:p>
        </p:txBody>
      </p:sp>
      <p:sp>
        <p:nvSpPr>
          <p:cNvPr id="15" name="Rectangular Callout 14"/>
          <p:cNvSpPr/>
          <p:nvPr/>
        </p:nvSpPr>
        <p:spPr>
          <a:xfrm>
            <a:off x="3923422" y="2556940"/>
            <a:ext cx="2934578" cy="1744128"/>
          </a:xfrm>
          <a:prstGeom prst="wedgeRectCallout">
            <a:avLst>
              <a:gd name="adj1" fmla="val -126793"/>
              <a:gd name="adj2" fmla="val 99209"/>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solidFill>
                  <a:schemeClr val="bg1"/>
                </a:solidFill>
              </a:rPr>
              <a:t>Φλεβική υπέρταση - στάση &amp; αύξηση ενδοθηλιακής</a:t>
            </a:r>
          </a:p>
          <a:p>
            <a:pPr algn="ctr"/>
            <a:r>
              <a:rPr lang="el-GR" dirty="0" smtClean="0">
                <a:solidFill>
                  <a:schemeClr val="bg1"/>
                </a:solidFill>
              </a:rPr>
              <a:t>διαπερατότητας</a:t>
            </a:r>
          </a:p>
          <a:p>
            <a:pPr algn="ctr"/>
            <a:r>
              <a:rPr lang="el-GR" dirty="0" smtClean="0">
                <a:solidFill>
                  <a:schemeClr val="bg1"/>
                </a:solidFill>
              </a:rPr>
              <a:t>(υποχωρεί μερικώς ή</a:t>
            </a:r>
          </a:p>
          <a:p>
            <a:pPr algn="ctr"/>
            <a:r>
              <a:rPr lang="el-GR" dirty="0" smtClean="0">
                <a:solidFill>
                  <a:schemeClr val="bg1"/>
                </a:solidFill>
              </a:rPr>
              <a:t> πλήρως με την κατάκλιση)</a:t>
            </a:r>
          </a:p>
          <a:p>
            <a:pPr algn="ctr"/>
            <a:endParaRPr lang="el-GR" dirty="0">
              <a:solidFill>
                <a:schemeClr val="bg1"/>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23901067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893647"/>
          </a:xfrm>
          <a:prstGeom prst="rect">
            <a:avLst/>
          </a:prstGeom>
          <a:noFill/>
        </p:spPr>
        <p:txBody>
          <a:bodyPr wrap="square" rtlCol="0">
            <a:spAutoFit/>
          </a:bodyPr>
          <a:lstStyle/>
          <a:p>
            <a:r>
              <a:rPr lang="el-GR" sz="2400" dirty="0" smtClean="0">
                <a:solidFill>
                  <a:schemeClr val="tx2">
                    <a:lumMod val="75000"/>
                  </a:schemeClr>
                </a:solidFill>
              </a:rPr>
              <a:t>Χρόνια φλεβική νόσος (των κάτω άκρων) / κλινικά σημεία &amp; συμπτώματα &amp; </a:t>
            </a:r>
            <a:r>
              <a:rPr lang="el-GR" sz="2400" dirty="0" smtClean="0">
                <a:solidFill>
                  <a:srgbClr val="800000"/>
                </a:solidFill>
              </a:rPr>
              <a:t>παθοφυσιολογικοί μηχανισμοί</a:t>
            </a:r>
            <a:endParaRPr lang="el-GR" sz="2400" dirty="0">
              <a:solidFill>
                <a:srgbClr val="800000"/>
              </a:solidFill>
            </a:endParaRPr>
          </a:p>
          <a:p>
            <a:endParaRPr lang="el-GR" sz="2400" dirty="0" smtClean="0">
              <a:solidFill>
                <a:schemeClr val="tx2">
                  <a:lumMod val="75000"/>
                </a:schemeClr>
              </a:solidFill>
            </a:endParaRPr>
          </a:p>
          <a:p>
            <a:r>
              <a:rPr lang="el-GR" sz="2000" b="1" dirty="0" smtClean="0">
                <a:solidFill>
                  <a:srgbClr val="17375E"/>
                </a:solidFill>
              </a:rPr>
              <a:t>Συμπτώματα:</a:t>
            </a:r>
          </a:p>
          <a:p>
            <a:pPr marL="342900" indent="-342900">
              <a:buFont typeface="Courier New"/>
              <a:buChar char="o"/>
            </a:pPr>
            <a:r>
              <a:rPr lang="el-GR" sz="2000" dirty="0" smtClean="0">
                <a:solidFill>
                  <a:srgbClr val="17375E"/>
                </a:solidFill>
              </a:rPr>
              <a:t>Τοπικός πόνος</a:t>
            </a:r>
            <a:r>
              <a:rPr lang="en-US" sz="2000" dirty="0" smtClean="0">
                <a:solidFill>
                  <a:srgbClr val="17375E"/>
                </a:solidFill>
              </a:rPr>
              <a:t> </a:t>
            </a:r>
            <a:r>
              <a:rPr lang="el-GR" sz="2000" dirty="0" smtClean="0">
                <a:solidFill>
                  <a:srgbClr val="17375E"/>
                </a:solidFill>
              </a:rPr>
              <a:t>στα σημεία φλεβικής διάτασης - γενικευμένος πόνος (</a:t>
            </a:r>
            <a:r>
              <a:rPr lang="en-US" sz="2000" dirty="0" smtClean="0">
                <a:solidFill>
                  <a:srgbClr val="17375E"/>
                </a:solidFill>
              </a:rPr>
              <a:t>aching)</a:t>
            </a:r>
            <a:endParaRPr lang="el-GR" sz="2000" dirty="0" smtClean="0">
              <a:solidFill>
                <a:srgbClr val="17375E"/>
              </a:solidFill>
            </a:endParaRPr>
          </a:p>
          <a:p>
            <a:pPr marL="342900" indent="-342900">
              <a:buFont typeface="Courier New"/>
              <a:buChar char="o"/>
            </a:pPr>
            <a:r>
              <a:rPr lang="el-GR" sz="2000" dirty="0" smtClean="0">
                <a:solidFill>
                  <a:srgbClr val="17375E"/>
                </a:solidFill>
              </a:rPr>
              <a:t>Αίσθημα βάρους - συσφιγκτικό «άλγος» </a:t>
            </a:r>
          </a:p>
          <a:p>
            <a:pPr marL="342900" indent="-342900">
              <a:buFont typeface="Courier New"/>
              <a:buChar char="o"/>
            </a:pPr>
            <a:r>
              <a:rPr lang="el-GR" sz="2000" dirty="0" smtClean="0">
                <a:solidFill>
                  <a:srgbClr val="17375E"/>
                </a:solidFill>
              </a:rPr>
              <a:t>Μυϊκός σπασμός - κράμπες</a:t>
            </a:r>
          </a:p>
          <a:p>
            <a:pPr marL="342900" indent="-342900">
              <a:buFont typeface="Courier New"/>
              <a:buChar char="o"/>
            </a:pPr>
            <a:r>
              <a:rPr lang="el-GR" sz="2000" dirty="0" smtClean="0">
                <a:solidFill>
                  <a:srgbClr val="17375E"/>
                </a:solidFill>
              </a:rPr>
              <a:t>Κνησμός</a:t>
            </a:r>
            <a:r>
              <a:rPr lang="en-US" sz="2000" dirty="0" smtClean="0">
                <a:solidFill>
                  <a:srgbClr val="17375E"/>
                </a:solidFill>
              </a:rPr>
              <a:t> </a:t>
            </a:r>
            <a:r>
              <a:rPr lang="el-GR" sz="2000" dirty="0" smtClean="0">
                <a:solidFill>
                  <a:srgbClr val="17375E"/>
                </a:solidFill>
              </a:rPr>
              <a:t>-</a:t>
            </a:r>
            <a:r>
              <a:rPr lang="en-US" sz="2000" dirty="0" smtClean="0">
                <a:solidFill>
                  <a:srgbClr val="17375E"/>
                </a:solidFill>
              </a:rPr>
              <a:t> </a:t>
            </a:r>
            <a:r>
              <a:rPr lang="el-GR" sz="2000" dirty="0" smtClean="0">
                <a:solidFill>
                  <a:srgbClr val="17375E"/>
                </a:solidFill>
              </a:rPr>
              <a:t>δερματικός «ερεθισμός»</a:t>
            </a:r>
          </a:p>
          <a:p>
            <a:pPr marL="342900" indent="-342900">
              <a:buFont typeface="Courier New"/>
              <a:buChar char="o"/>
            </a:pPr>
            <a:endParaRPr lang="el-GR" sz="2000" dirty="0" smtClean="0">
              <a:solidFill>
                <a:srgbClr val="17375E"/>
              </a:solidFill>
            </a:endParaRPr>
          </a:p>
          <a:p>
            <a:r>
              <a:rPr lang="el-GR" sz="2000" b="1" dirty="0">
                <a:solidFill>
                  <a:srgbClr val="17375E"/>
                </a:solidFill>
              </a:rPr>
              <a:t>Σημεία: </a:t>
            </a:r>
          </a:p>
          <a:p>
            <a:pPr marL="342900" indent="-342900">
              <a:buFont typeface="Courier New"/>
              <a:buChar char="o"/>
            </a:pPr>
            <a:r>
              <a:rPr lang="el-GR" sz="2000" dirty="0">
                <a:solidFill>
                  <a:srgbClr val="17375E"/>
                </a:solidFill>
              </a:rPr>
              <a:t>Διάταση </a:t>
            </a:r>
            <a:r>
              <a:rPr lang="el-GR" sz="2000" dirty="0" smtClean="0">
                <a:solidFill>
                  <a:srgbClr val="17375E"/>
                </a:solidFill>
              </a:rPr>
              <a:t>φλεβών</a:t>
            </a:r>
            <a:endParaRPr lang="el-GR" sz="2000" dirty="0">
              <a:solidFill>
                <a:srgbClr val="17375E"/>
              </a:solidFill>
            </a:endParaRPr>
          </a:p>
          <a:p>
            <a:pPr marL="342900" indent="-342900">
              <a:buFont typeface="Courier New"/>
              <a:buChar char="o"/>
            </a:pPr>
            <a:r>
              <a:rPr lang="el-GR" sz="2000" dirty="0" smtClean="0">
                <a:solidFill>
                  <a:srgbClr val="17375E"/>
                </a:solidFill>
              </a:rPr>
              <a:t>Οίδημα</a:t>
            </a:r>
            <a:endParaRPr lang="el-GR" sz="2000" dirty="0">
              <a:solidFill>
                <a:srgbClr val="17375E"/>
              </a:solidFill>
            </a:endParaRPr>
          </a:p>
          <a:p>
            <a:pPr marL="342900" indent="-342900">
              <a:buFont typeface="Courier New"/>
              <a:buChar char="o"/>
            </a:pPr>
            <a:r>
              <a:rPr lang="el-GR" sz="2000" dirty="0">
                <a:solidFill>
                  <a:srgbClr val="17375E"/>
                </a:solidFill>
              </a:rPr>
              <a:t>Ξηρότητα </a:t>
            </a:r>
            <a:r>
              <a:rPr lang="el-GR" sz="2000" dirty="0" smtClean="0">
                <a:solidFill>
                  <a:srgbClr val="17375E"/>
                </a:solidFill>
              </a:rPr>
              <a:t>&amp; δυσχρωματισμός δέρματος</a:t>
            </a:r>
            <a:endParaRPr lang="el-GR" sz="2000" dirty="0">
              <a:solidFill>
                <a:srgbClr val="17375E"/>
              </a:solidFill>
            </a:endParaRPr>
          </a:p>
          <a:p>
            <a:pPr marL="342900" indent="-342900">
              <a:buFont typeface="Courier New"/>
              <a:buChar char="o"/>
            </a:pPr>
            <a:r>
              <a:rPr lang="el-GR" sz="2000" dirty="0" smtClean="0">
                <a:solidFill>
                  <a:srgbClr val="17375E"/>
                </a:solidFill>
              </a:rPr>
              <a:t>Λιποδερματοσκλήρυνση</a:t>
            </a:r>
            <a:endParaRPr lang="el-GR" sz="2000" dirty="0">
              <a:solidFill>
                <a:srgbClr val="17375E"/>
              </a:solidFill>
            </a:endParaRPr>
          </a:p>
          <a:p>
            <a:pPr marL="342900" indent="-342900">
              <a:buFont typeface="Courier New"/>
              <a:buChar char="o"/>
            </a:pPr>
            <a:r>
              <a:rPr lang="el-GR" sz="2000" dirty="0">
                <a:solidFill>
                  <a:srgbClr val="17375E"/>
                </a:solidFill>
              </a:rPr>
              <a:t>Δερματικά </a:t>
            </a:r>
            <a:r>
              <a:rPr lang="el-GR" sz="2000" dirty="0" smtClean="0">
                <a:solidFill>
                  <a:srgbClr val="17375E"/>
                </a:solidFill>
              </a:rPr>
              <a:t>έλκη</a:t>
            </a:r>
            <a:r>
              <a:rPr lang="en-US" sz="2000" dirty="0" smtClean="0">
                <a:solidFill>
                  <a:srgbClr val="17375E"/>
                </a:solidFill>
              </a:rPr>
              <a:t> </a:t>
            </a:r>
            <a:r>
              <a:rPr lang="el-GR" sz="2000" dirty="0" smtClean="0">
                <a:solidFill>
                  <a:srgbClr val="17375E"/>
                </a:solidFill>
              </a:rPr>
              <a:t>-</a:t>
            </a:r>
            <a:r>
              <a:rPr lang="en-US" sz="2000" dirty="0" smtClean="0">
                <a:solidFill>
                  <a:srgbClr val="17375E"/>
                </a:solidFill>
              </a:rPr>
              <a:t> </a:t>
            </a:r>
            <a:r>
              <a:rPr lang="el-GR" sz="2000" dirty="0" smtClean="0">
                <a:solidFill>
                  <a:srgbClr val="17375E"/>
                </a:solidFill>
              </a:rPr>
              <a:t>επιπολής φλεβικές θρομβώσεις - αιμορραγία</a:t>
            </a:r>
            <a:endParaRPr lang="el-GR" sz="2000" dirty="0">
              <a:solidFill>
                <a:srgbClr val="17375E"/>
              </a:solidFill>
            </a:endParaRPr>
          </a:p>
        </p:txBody>
      </p:sp>
      <p:sp>
        <p:nvSpPr>
          <p:cNvPr id="3" name="Rectangular Callout 2"/>
          <p:cNvSpPr/>
          <p:nvPr/>
        </p:nvSpPr>
        <p:spPr>
          <a:xfrm>
            <a:off x="4637153" y="3640673"/>
            <a:ext cx="2136180" cy="1134533"/>
          </a:xfrm>
          <a:prstGeom prst="wedgeRectCallout">
            <a:avLst>
              <a:gd name="adj1" fmla="val -126793"/>
              <a:gd name="adj2" fmla="val 99209"/>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l-GR" dirty="0" smtClean="0">
              <a:solidFill>
                <a:schemeClr val="bg1"/>
              </a:solidFill>
            </a:endParaRPr>
          </a:p>
          <a:p>
            <a:pPr algn="ctr"/>
            <a:r>
              <a:rPr lang="el-GR" dirty="0" smtClean="0">
                <a:solidFill>
                  <a:schemeClr val="bg1"/>
                </a:solidFill>
              </a:rPr>
              <a:t>Εξαγγείωση ερυθρών </a:t>
            </a:r>
            <a:endParaRPr lang="el-GR" dirty="0">
              <a:solidFill>
                <a:schemeClr val="bg1"/>
              </a:solidFill>
            </a:endParaRPr>
          </a:p>
          <a:p>
            <a:pPr algn="ctr"/>
            <a:r>
              <a:rPr lang="el-GR" dirty="0">
                <a:solidFill>
                  <a:schemeClr val="bg1"/>
                </a:solidFill>
              </a:rPr>
              <a:t>α</a:t>
            </a:r>
            <a:r>
              <a:rPr lang="el-GR" dirty="0" smtClean="0">
                <a:solidFill>
                  <a:schemeClr val="bg1"/>
                </a:solidFill>
              </a:rPr>
              <a:t>ιμοσφαιρίων</a:t>
            </a:r>
            <a:endParaRPr lang="el-GR" dirty="0">
              <a:solidFill>
                <a:schemeClr val="bg1"/>
              </a:solidFill>
            </a:endParaRPr>
          </a:p>
          <a:p>
            <a:pPr algn="ctr"/>
            <a:endParaRPr lang="el-GR" dirty="0">
              <a:solidFill>
                <a:schemeClr val="bg1"/>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2190445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893647"/>
          </a:xfrm>
          <a:prstGeom prst="rect">
            <a:avLst/>
          </a:prstGeom>
          <a:noFill/>
        </p:spPr>
        <p:txBody>
          <a:bodyPr wrap="square" rtlCol="0">
            <a:spAutoFit/>
          </a:bodyPr>
          <a:lstStyle/>
          <a:p>
            <a:r>
              <a:rPr lang="el-GR" sz="2400" dirty="0" smtClean="0">
                <a:solidFill>
                  <a:schemeClr val="tx2">
                    <a:lumMod val="75000"/>
                  </a:schemeClr>
                </a:solidFill>
              </a:rPr>
              <a:t>Χρόνια φλεβική νόσος (των κάτω άκρων) / κλινικά σημεία &amp; συμπτώματα &amp; </a:t>
            </a:r>
            <a:r>
              <a:rPr lang="el-GR" sz="2400" dirty="0" smtClean="0">
                <a:solidFill>
                  <a:srgbClr val="800000"/>
                </a:solidFill>
              </a:rPr>
              <a:t>παθοφυσιολογικοί μηχανισμοί</a:t>
            </a:r>
            <a:endParaRPr lang="el-GR" sz="2400" dirty="0">
              <a:solidFill>
                <a:srgbClr val="800000"/>
              </a:solidFill>
            </a:endParaRPr>
          </a:p>
          <a:p>
            <a:endParaRPr lang="el-GR" sz="2400" dirty="0" smtClean="0">
              <a:solidFill>
                <a:schemeClr val="tx2">
                  <a:lumMod val="75000"/>
                </a:schemeClr>
              </a:solidFill>
            </a:endParaRPr>
          </a:p>
          <a:p>
            <a:r>
              <a:rPr lang="el-GR" sz="2000" b="1" dirty="0" smtClean="0">
                <a:solidFill>
                  <a:srgbClr val="17375E"/>
                </a:solidFill>
              </a:rPr>
              <a:t>Συμπτώματα:</a:t>
            </a:r>
          </a:p>
          <a:p>
            <a:pPr marL="342900" indent="-342900">
              <a:buFont typeface="Courier New"/>
              <a:buChar char="o"/>
            </a:pPr>
            <a:r>
              <a:rPr lang="el-GR" sz="2000" dirty="0" smtClean="0">
                <a:solidFill>
                  <a:srgbClr val="17375E"/>
                </a:solidFill>
              </a:rPr>
              <a:t>Τοπικός πόνος</a:t>
            </a:r>
            <a:r>
              <a:rPr lang="en-US" sz="2000" dirty="0" smtClean="0">
                <a:solidFill>
                  <a:srgbClr val="17375E"/>
                </a:solidFill>
              </a:rPr>
              <a:t> </a:t>
            </a:r>
            <a:r>
              <a:rPr lang="el-GR" sz="2000" dirty="0" smtClean="0">
                <a:solidFill>
                  <a:srgbClr val="17375E"/>
                </a:solidFill>
              </a:rPr>
              <a:t>στα σημεία φλεβικής διάτασης - γενικευμένος πόνος (</a:t>
            </a:r>
            <a:r>
              <a:rPr lang="en-US" sz="2000" dirty="0" smtClean="0">
                <a:solidFill>
                  <a:srgbClr val="17375E"/>
                </a:solidFill>
              </a:rPr>
              <a:t>aching)</a:t>
            </a:r>
            <a:endParaRPr lang="el-GR" sz="2000" dirty="0" smtClean="0">
              <a:solidFill>
                <a:srgbClr val="17375E"/>
              </a:solidFill>
            </a:endParaRPr>
          </a:p>
          <a:p>
            <a:pPr marL="342900" indent="-342900">
              <a:buFont typeface="Courier New"/>
              <a:buChar char="o"/>
            </a:pPr>
            <a:r>
              <a:rPr lang="el-GR" sz="2000" dirty="0" smtClean="0">
                <a:solidFill>
                  <a:srgbClr val="17375E"/>
                </a:solidFill>
              </a:rPr>
              <a:t>Αίσθημα βάρους - συσφιγκτικό «άλγος» </a:t>
            </a:r>
          </a:p>
          <a:p>
            <a:pPr marL="342900" indent="-342900">
              <a:buFont typeface="Courier New"/>
              <a:buChar char="o"/>
            </a:pPr>
            <a:r>
              <a:rPr lang="el-GR" sz="2000" dirty="0" smtClean="0">
                <a:solidFill>
                  <a:srgbClr val="17375E"/>
                </a:solidFill>
              </a:rPr>
              <a:t>Μυϊκός σπασμός - κράμπες</a:t>
            </a:r>
          </a:p>
          <a:p>
            <a:pPr marL="342900" indent="-342900">
              <a:buFont typeface="Courier New"/>
              <a:buChar char="o"/>
            </a:pPr>
            <a:r>
              <a:rPr lang="el-GR" sz="2000" dirty="0" smtClean="0">
                <a:solidFill>
                  <a:srgbClr val="17375E"/>
                </a:solidFill>
              </a:rPr>
              <a:t>Κνησμός</a:t>
            </a:r>
            <a:r>
              <a:rPr lang="en-US" sz="2000" dirty="0" smtClean="0">
                <a:solidFill>
                  <a:srgbClr val="17375E"/>
                </a:solidFill>
              </a:rPr>
              <a:t> </a:t>
            </a:r>
            <a:r>
              <a:rPr lang="el-GR" sz="2000" dirty="0" smtClean="0">
                <a:solidFill>
                  <a:srgbClr val="17375E"/>
                </a:solidFill>
              </a:rPr>
              <a:t>-</a:t>
            </a:r>
            <a:r>
              <a:rPr lang="en-US" sz="2000" dirty="0" smtClean="0">
                <a:solidFill>
                  <a:srgbClr val="17375E"/>
                </a:solidFill>
              </a:rPr>
              <a:t> </a:t>
            </a:r>
            <a:r>
              <a:rPr lang="el-GR" sz="2000" dirty="0" smtClean="0">
                <a:solidFill>
                  <a:srgbClr val="17375E"/>
                </a:solidFill>
              </a:rPr>
              <a:t>δερματικός «ερεθισμός»</a:t>
            </a:r>
          </a:p>
          <a:p>
            <a:pPr marL="342900" indent="-342900">
              <a:buFont typeface="Courier New"/>
              <a:buChar char="o"/>
            </a:pPr>
            <a:endParaRPr lang="el-GR" sz="2000" dirty="0" smtClean="0">
              <a:solidFill>
                <a:srgbClr val="17375E"/>
              </a:solidFill>
            </a:endParaRPr>
          </a:p>
          <a:p>
            <a:r>
              <a:rPr lang="el-GR" sz="2000" b="1" dirty="0">
                <a:solidFill>
                  <a:srgbClr val="17375E"/>
                </a:solidFill>
              </a:rPr>
              <a:t>Σημεία: </a:t>
            </a:r>
          </a:p>
          <a:p>
            <a:pPr marL="342900" indent="-342900">
              <a:buFont typeface="Courier New"/>
              <a:buChar char="o"/>
            </a:pPr>
            <a:r>
              <a:rPr lang="el-GR" sz="2000" dirty="0">
                <a:solidFill>
                  <a:srgbClr val="17375E"/>
                </a:solidFill>
              </a:rPr>
              <a:t>Διάταση </a:t>
            </a:r>
            <a:r>
              <a:rPr lang="el-GR" sz="2000" dirty="0" smtClean="0">
                <a:solidFill>
                  <a:srgbClr val="17375E"/>
                </a:solidFill>
              </a:rPr>
              <a:t>φλεβών</a:t>
            </a:r>
            <a:endParaRPr lang="el-GR" sz="2000" dirty="0">
              <a:solidFill>
                <a:srgbClr val="17375E"/>
              </a:solidFill>
            </a:endParaRPr>
          </a:p>
          <a:p>
            <a:pPr marL="342900" indent="-342900">
              <a:buFont typeface="Courier New"/>
              <a:buChar char="o"/>
            </a:pPr>
            <a:r>
              <a:rPr lang="el-GR" sz="2000" dirty="0" smtClean="0">
                <a:solidFill>
                  <a:srgbClr val="17375E"/>
                </a:solidFill>
              </a:rPr>
              <a:t>Οίδημα</a:t>
            </a:r>
            <a:endParaRPr lang="el-GR" sz="2000" dirty="0">
              <a:solidFill>
                <a:srgbClr val="17375E"/>
              </a:solidFill>
            </a:endParaRPr>
          </a:p>
          <a:p>
            <a:pPr marL="342900" indent="-342900">
              <a:buFont typeface="Courier New"/>
              <a:buChar char="o"/>
            </a:pPr>
            <a:r>
              <a:rPr lang="el-GR" sz="2000" dirty="0">
                <a:solidFill>
                  <a:srgbClr val="17375E"/>
                </a:solidFill>
              </a:rPr>
              <a:t>Ξηρότητα </a:t>
            </a:r>
            <a:r>
              <a:rPr lang="el-GR" sz="2000" dirty="0" smtClean="0">
                <a:solidFill>
                  <a:srgbClr val="17375E"/>
                </a:solidFill>
              </a:rPr>
              <a:t>&amp; δυσχρωματισμός δέρματος</a:t>
            </a:r>
            <a:endParaRPr lang="el-GR" sz="2000" dirty="0">
              <a:solidFill>
                <a:srgbClr val="17375E"/>
              </a:solidFill>
            </a:endParaRPr>
          </a:p>
          <a:p>
            <a:pPr marL="342900" indent="-342900">
              <a:buFont typeface="Courier New"/>
              <a:buChar char="o"/>
            </a:pPr>
            <a:r>
              <a:rPr lang="el-GR" sz="2000" dirty="0" smtClean="0">
                <a:solidFill>
                  <a:srgbClr val="17375E"/>
                </a:solidFill>
              </a:rPr>
              <a:t>Λιποδερματοσκλήρυνση </a:t>
            </a:r>
          </a:p>
          <a:p>
            <a:pPr marL="342900" indent="-342900">
              <a:buFont typeface="Courier New"/>
              <a:buChar char="o"/>
            </a:pPr>
            <a:r>
              <a:rPr lang="el-GR" sz="2000" dirty="0" smtClean="0">
                <a:solidFill>
                  <a:srgbClr val="17375E"/>
                </a:solidFill>
              </a:rPr>
              <a:t>Δερματικά έλκη</a:t>
            </a:r>
            <a:r>
              <a:rPr lang="en-US" sz="2000" dirty="0" smtClean="0">
                <a:solidFill>
                  <a:srgbClr val="17375E"/>
                </a:solidFill>
              </a:rPr>
              <a:t> </a:t>
            </a:r>
            <a:r>
              <a:rPr lang="el-GR" sz="2000" dirty="0">
                <a:solidFill>
                  <a:srgbClr val="17375E"/>
                </a:solidFill>
              </a:rPr>
              <a:t>-</a:t>
            </a:r>
            <a:r>
              <a:rPr lang="en-US" sz="2000" dirty="0" smtClean="0">
                <a:solidFill>
                  <a:srgbClr val="17375E"/>
                </a:solidFill>
              </a:rPr>
              <a:t> </a:t>
            </a:r>
            <a:r>
              <a:rPr lang="el-GR" sz="2000" dirty="0" smtClean="0">
                <a:solidFill>
                  <a:srgbClr val="17375E"/>
                </a:solidFill>
              </a:rPr>
              <a:t>επιπολής φλεβικές θρομβώσεις - αιμορραγία</a:t>
            </a:r>
            <a:endParaRPr lang="el-GR" sz="2000" dirty="0">
              <a:solidFill>
                <a:srgbClr val="17375E"/>
              </a:solidFill>
            </a:endParaRPr>
          </a:p>
        </p:txBody>
      </p:sp>
      <p:sp>
        <p:nvSpPr>
          <p:cNvPr id="10" name="Rectangular Callout 9"/>
          <p:cNvSpPr/>
          <p:nvPr/>
        </p:nvSpPr>
        <p:spPr>
          <a:xfrm>
            <a:off x="5331406" y="3268141"/>
            <a:ext cx="2694980" cy="1659463"/>
          </a:xfrm>
          <a:prstGeom prst="wedgeRectCallout">
            <a:avLst>
              <a:gd name="adj1" fmla="val -126793"/>
              <a:gd name="adj2" fmla="val 99209"/>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solidFill>
                  <a:schemeClr val="bg1"/>
                </a:solidFill>
              </a:rPr>
              <a:t>Φλεγμονή υποδόριου ιστού - λίπους &amp; αύξηση</a:t>
            </a:r>
          </a:p>
          <a:p>
            <a:pPr algn="ctr"/>
            <a:r>
              <a:rPr lang="el-GR" dirty="0">
                <a:solidFill>
                  <a:schemeClr val="bg1"/>
                </a:solidFill>
              </a:rPr>
              <a:t>κ</a:t>
            </a:r>
            <a:r>
              <a:rPr lang="el-GR" dirty="0" smtClean="0">
                <a:solidFill>
                  <a:schemeClr val="bg1"/>
                </a:solidFill>
              </a:rPr>
              <a:t>ολλαγάνου</a:t>
            </a:r>
            <a:endParaRPr lang="el-GR" dirty="0">
              <a:solidFill>
                <a:schemeClr val="bg1"/>
              </a:solidFill>
            </a:endParaRPr>
          </a:p>
          <a:p>
            <a:pPr algn="ctr"/>
            <a:r>
              <a:rPr lang="el-GR" dirty="0" smtClean="0">
                <a:solidFill>
                  <a:schemeClr val="bg1"/>
                </a:solidFill>
              </a:rPr>
              <a:t>(ινωτική δερματίτιδα)</a:t>
            </a:r>
            <a:endParaRPr lang="el-GR" dirty="0">
              <a:solidFill>
                <a:schemeClr val="bg1"/>
              </a:solidFill>
            </a:endParaRPr>
          </a:p>
          <a:p>
            <a:pPr algn="ctr"/>
            <a:endParaRPr lang="el-GR" dirty="0">
              <a:solidFill>
                <a:schemeClr val="bg1"/>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29171270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Κλινική και Εργαστήριο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Επιστημών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3416320"/>
          </a:xfrm>
          <a:prstGeom prst="rect">
            <a:avLst/>
          </a:prstGeom>
          <a:noFill/>
        </p:spPr>
        <p:txBody>
          <a:bodyPr wrap="square" rtlCol="0">
            <a:spAutoFit/>
          </a:bodyPr>
          <a:lstStyle/>
          <a:p>
            <a:r>
              <a:rPr lang="el-GR" sz="2400" dirty="0" smtClean="0">
                <a:solidFill>
                  <a:schemeClr val="tx2">
                    <a:lumMod val="75000"/>
                  </a:schemeClr>
                </a:solidFill>
              </a:rPr>
              <a:t>Χρόνια φλεβική νόσος</a:t>
            </a:r>
            <a:r>
              <a:rPr lang="en-US" sz="2400" dirty="0" smtClean="0">
                <a:solidFill>
                  <a:schemeClr val="tx2">
                    <a:lumMod val="75000"/>
                  </a:schemeClr>
                </a:solidFill>
              </a:rPr>
              <a:t> (</a:t>
            </a:r>
            <a:r>
              <a:rPr lang="el-GR" sz="2400" dirty="0" smtClean="0">
                <a:solidFill>
                  <a:schemeClr val="tx2">
                    <a:lumMod val="75000"/>
                  </a:schemeClr>
                </a:solidFill>
              </a:rPr>
              <a:t>των κάτω άκρων)</a:t>
            </a:r>
            <a:r>
              <a:rPr lang="en-US" sz="2400" dirty="0" smtClean="0">
                <a:solidFill>
                  <a:schemeClr val="tx2">
                    <a:lumMod val="75000"/>
                  </a:schemeClr>
                </a:solidFill>
              </a:rPr>
              <a:t> / </a:t>
            </a:r>
            <a:r>
              <a:rPr lang="el-GR" sz="2400" dirty="0" smtClean="0">
                <a:solidFill>
                  <a:schemeClr val="tx2">
                    <a:lumMod val="75000"/>
                  </a:schemeClr>
                </a:solidFill>
              </a:rPr>
              <a:t>περιστατικό</a:t>
            </a:r>
          </a:p>
          <a:p>
            <a:endParaRPr lang="el-GR" sz="2400" dirty="0">
              <a:solidFill>
                <a:schemeClr val="tx2">
                  <a:lumMod val="75000"/>
                </a:schemeClr>
              </a:solidFill>
            </a:endParaRPr>
          </a:p>
          <a:p>
            <a:endParaRPr lang="el-GR" sz="2400" dirty="0" smtClean="0">
              <a:solidFill>
                <a:schemeClr val="tx2">
                  <a:lumMod val="75000"/>
                </a:schemeClr>
              </a:solidFill>
            </a:endParaRPr>
          </a:p>
          <a:p>
            <a:r>
              <a:rPr lang="el-GR" sz="2400" dirty="0" smtClean="0">
                <a:solidFill>
                  <a:schemeClr val="tx2">
                    <a:lumMod val="75000"/>
                  </a:schemeClr>
                </a:solidFill>
              </a:rPr>
              <a:t>Γυναίκα 60 ετών, με δείκτη μάζα σώματος 35 </a:t>
            </a:r>
            <a:r>
              <a:rPr lang="en-US" sz="2400" dirty="0" smtClean="0">
                <a:solidFill>
                  <a:schemeClr val="tx2">
                    <a:lumMod val="75000"/>
                  </a:schemeClr>
                </a:solidFill>
              </a:rPr>
              <a:t>kg/m</a:t>
            </a:r>
            <a:r>
              <a:rPr lang="en-US" sz="2400" baseline="30000" dirty="0" smtClean="0">
                <a:solidFill>
                  <a:schemeClr val="tx2">
                    <a:lumMod val="75000"/>
                  </a:schemeClr>
                </a:solidFill>
              </a:rPr>
              <a:t>2</a:t>
            </a:r>
            <a:r>
              <a:rPr lang="el-GR" sz="2400" dirty="0" smtClean="0">
                <a:solidFill>
                  <a:schemeClr val="tx2">
                    <a:lumMod val="75000"/>
                  </a:schemeClr>
                </a:solidFill>
              </a:rPr>
              <a:t>, καπνίστρια, υπάλληλος γραφείου με 3 παιδιά, παρουσιάζει εδώ και 2 χρόνια (σταδιακά επιδεινούμενο) </a:t>
            </a:r>
            <a:r>
              <a:rPr lang="el-GR" sz="2400" dirty="0" err="1" smtClean="0">
                <a:solidFill>
                  <a:schemeClr val="tx2">
                    <a:lumMod val="75000"/>
                  </a:schemeClr>
                </a:solidFill>
              </a:rPr>
              <a:t>ετερόπλευρο</a:t>
            </a:r>
            <a:r>
              <a:rPr lang="el-GR" sz="2400" dirty="0" smtClean="0">
                <a:solidFill>
                  <a:schemeClr val="tx2">
                    <a:lumMod val="75000"/>
                  </a:schemeClr>
                </a:solidFill>
              </a:rPr>
              <a:t> οίδημα στο ύψος της ποδοκνημικής άρθρωσης, με συνοδό τοπικό άλγος, κνησμό και δυσχρωματισμό του δέρματος. Ο πόνος επιδεινώνεται στην όρθια θέση και το οίδημα υποχωρεί μερικώς μετά την κατάκλιση </a:t>
            </a:r>
            <a:endParaRPr lang="el-GR" sz="2400" baseline="30000" dirty="0" smtClean="0">
              <a:solidFill>
                <a:schemeClr val="tx2">
                  <a:lumMod val="75000"/>
                </a:schemeClr>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2018 - 2019 / Καρδιαγγειακό Σύστημα / Επιλεγμένα νοσήματα φλεβών &amp; λεμφαγγείων</a:t>
            </a:r>
            <a:endParaRPr lang="en-US" sz="1400" dirty="0"/>
          </a:p>
        </p:txBody>
      </p:sp>
      <p:sp>
        <p:nvSpPr>
          <p:cNvPr id="15" name="Rectangle 14"/>
          <p:cNvSpPr/>
          <p:nvPr/>
        </p:nvSpPr>
        <p:spPr>
          <a:xfrm>
            <a:off x="237412" y="1356153"/>
            <a:ext cx="8471414" cy="862114"/>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9844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893647"/>
          </a:xfrm>
          <a:prstGeom prst="rect">
            <a:avLst/>
          </a:prstGeom>
          <a:noFill/>
        </p:spPr>
        <p:txBody>
          <a:bodyPr wrap="square" rtlCol="0">
            <a:spAutoFit/>
          </a:bodyPr>
          <a:lstStyle/>
          <a:p>
            <a:r>
              <a:rPr lang="el-GR" sz="2400" dirty="0" smtClean="0">
                <a:solidFill>
                  <a:schemeClr val="tx2">
                    <a:lumMod val="75000"/>
                  </a:schemeClr>
                </a:solidFill>
              </a:rPr>
              <a:t>Χρόνια φλεβική νόσος (των κάτω άκρων) / κλινικά σημεία &amp; συμπτώματα &amp; </a:t>
            </a:r>
            <a:r>
              <a:rPr lang="el-GR" sz="2400" dirty="0" smtClean="0">
                <a:solidFill>
                  <a:srgbClr val="800000"/>
                </a:solidFill>
              </a:rPr>
              <a:t>παθοφυσιολογικοί μηχανισμοί</a:t>
            </a:r>
            <a:endParaRPr lang="el-GR" sz="2400" dirty="0">
              <a:solidFill>
                <a:srgbClr val="800000"/>
              </a:solidFill>
            </a:endParaRPr>
          </a:p>
          <a:p>
            <a:endParaRPr lang="el-GR" sz="2400" dirty="0" smtClean="0">
              <a:solidFill>
                <a:schemeClr val="tx2">
                  <a:lumMod val="75000"/>
                </a:schemeClr>
              </a:solidFill>
            </a:endParaRPr>
          </a:p>
          <a:p>
            <a:r>
              <a:rPr lang="el-GR" sz="2000" b="1" dirty="0" smtClean="0">
                <a:solidFill>
                  <a:srgbClr val="17375E"/>
                </a:solidFill>
              </a:rPr>
              <a:t>Συμπτώματα:</a:t>
            </a:r>
          </a:p>
          <a:p>
            <a:pPr marL="342900" indent="-342900">
              <a:buFont typeface="Courier New"/>
              <a:buChar char="o"/>
            </a:pPr>
            <a:r>
              <a:rPr lang="el-GR" sz="2000" dirty="0" smtClean="0">
                <a:solidFill>
                  <a:srgbClr val="17375E"/>
                </a:solidFill>
              </a:rPr>
              <a:t>Τοπικός πόνος</a:t>
            </a:r>
            <a:r>
              <a:rPr lang="en-US" sz="2000" dirty="0" smtClean="0">
                <a:solidFill>
                  <a:srgbClr val="17375E"/>
                </a:solidFill>
              </a:rPr>
              <a:t> </a:t>
            </a:r>
            <a:r>
              <a:rPr lang="el-GR" sz="2000" dirty="0" smtClean="0">
                <a:solidFill>
                  <a:srgbClr val="17375E"/>
                </a:solidFill>
              </a:rPr>
              <a:t>στα σημεία φλεβικής διάτασης - γενικευμένος πόνος (</a:t>
            </a:r>
            <a:r>
              <a:rPr lang="en-US" sz="2000" dirty="0" smtClean="0">
                <a:solidFill>
                  <a:srgbClr val="17375E"/>
                </a:solidFill>
              </a:rPr>
              <a:t>aching)</a:t>
            </a:r>
            <a:endParaRPr lang="el-GR" sz="2000" dirty="0" smtClean="0">
              <a:solidFill>
                <a:srgbClr val="17375E"/>
              </a:solidFill>
            </a:endParaRPr>
          </a:p>
          <a:p>
            <a:pPr marL="342900" indent="-342900">
              <a:buFont typeface="Courier New"/>
              <a:buChar char="o"/>
            </a:pPr>
            <a:r>
              <a:rPr lang="el-GR" sz="2000" dirty="0" smtClean="0">
                <a:solidFill>
                  <a:srgbClr val="17375E"/>
                </a:solidFill>
              </a:rPr>
              <a:t>Αίσθημα βάρους - συσφιγκτικό «άλγος» </a:t>
            </a:r>
          </a:p>
          <a:p>
            <a:pPr marL="342900" indent="-342900">
              <a:buFont typeface="Courier New"/>
              <a:buChar char="o"/>
            </a:pPr>
            <a:r>
              <a:rPr lang="el-GR" sz="2000" dirty="0" smtClean="0">
                <a:solidFill>
                  <a:srgbClr val="17375E"/>
                </a:solidFill>
              </a:rPr>
              <a:t>Μυϊκός σπασμός - κράμπες</a:t>
            </a:r>
          </a:p>
          <a:p>
            <a:pPr marL="342900" indent="-342900">
              <a:buFont typeface="Courier New"/>
              <a:buChar char="o"/>
            </a:pPr>
            <a:r>
              <a:rPr lang="el-GR" sz="2000" dirty="0" smtClean="0">
                <a:solidFill>
                  <a:srgbClr val="17375E"/>
                </a:solidFill>
              </a:rPr>
              <a:t>Κνησμός</a:t>
            </a:r>
            <a:r>
              <a:rPr lang="en-US" sz="2000" dirty="0" smtClean="0">
                <a:solidFill>
                  <a:srgbClr val="17375E"/>
                </a:solidFill>
              </a:rPr>
              <a:t> </a:t>
            </a:r>
            <a:r>
              <a:rPr lang="el-GR" sz="2000" dirty="0" smtClean="0">
                <a:solidFill>
                  <a:srgbClr val="17375E"/>
                </a:solidFill>
              </a:rPr>
              <a:t>-</a:t>
            </a:r>
            <a:r>
              <a:rPr lang="en-US" sz="2000" dirty="0" smtClean="0">
                <a:solidFill>
                  <a:srgbClr val="17375E"/>
                </a:solidFill>
              </a:rPr>
              <a:t> </a:t>
            </a:r>
            <a:r>
              <a:rPr lang="el-GR" sz="2000" dirty="0" smtClean="0">
                <a:solidFill>
                  <a:srgbClr val="17375E"/>
                </a:solidFill>
              </a:rPr>
              <a:t>δερματικός «ερεθισμός»</a:t>
            </a:r>
          </a:p>
          <a:p>
            <a:pPr marL="342900" indent="-342900">
              <a:buFont typeface="Courier New"/>
              <a:buChar char="o"/>
            </a:pPr>
            <a:endParaRPr lang="el-GR" sz="2000" dirty="0" smtClean="0">
              <a:solidFill>
                <a:srgbClr val="17375E"/>
              </a:solidFill>
            </a:endParaRPr>
          </a:p>
          <a:p>
            <a:r>
              <a:rPr lang="el-GR" sz="2000" b="1" dirty="0">
                <a:solidFill>
                  <a:srgbClr val="17375E"/>
                </a:solidFill>
              </a:rPr>
              <a:t>Σημεία: </a:t>
            </a:r>
          </a:p>
          <a:p>
            <a:pPr marL="342900" indent="-342900">
              <a:buFont typeface="Courier New"/>
              <a:buChar char="o"/>
            </a:pPr>
            <a:r>
              <a:rPr lang="el-GR" sz="2000" dirty="0">
                <a:solidFill>
                  <a:srgbClr val="17375E"/>
                </a:solidFill>
              </a:rPr>
              <a:t>Διάταση </a:t>
            </a:r>
            <a:r>
              <a:rPr lang="el-GR" sz="2000" dirty="0" smtClean="0">
                <a:solidFill>
                  <a:srgbClr val="17375E"/>
                </a:solidFill>
              </a:rPr>
              <a:t>φλεβών</a:t>
            </a:r>
            <a:endParaRPr lang="el-GR" sz="2000" dirty="0">
              <a:solidFill>
                <a:srgbClr val="17375E"/>
              </a:solidFill>
            </a:endParaRPr>
          </a:p>
          <a:p>
            <a:pPr marL="342900" indent="-342900">
              <a:buFont typeface="Courier New"/>
              <a:buChar char="o"/>
            </a:pPr>
            <a:r>
              <a:rPr lang="el-GR" sz="2000" dirty="0" smtClean="0">
                <a:solidFill>
                  <a:srgbClr val="17375E"/>
                </a:solidFill>
              </a:rPr>
              <a:t>Οίδημα</a:t>
            </a:r>
            <a:endParaRPr lang="el-GR" sz="2000" dirty="0">
              <a:solidFill>
                <a:srgbClr val="17375E"/>
              </a:solidFill>
            </a:endParaRPr>
          </a:p>
          <a:p>
            <a:pPr marL="342900" indent="-342900">
              <a:buFont typeface="Courier New"/>
              <a:buChar char="o"/>
            </a:pPr>
            <a:r>
              <a:rPr lang="el-GR" sz="2000" dirty="0">
                <a:solidFill>
                  <a:srgbClr val="17375E"/>
                </a:solidFill>
              </a:rPr>
              <a:t>Ξηρότητα </a:t>
            </a:r>
            <a:r>
              <a:rPr lang="el-GR" sz="2000" dirty="0" smtClean="0">
                <a:solidFill>
                  <a:srgbClr val="17375E"/>
                </a:solidFill>
              </a:rPr>
              <a:t>&amp; δυσχρωματισμός δέρματος</a:t>
            </a:r>
            <a:endParaRPr lang="el-GR" sz="2000" dirty="0">
              <a:solidFill>
                <a:srgbClr val="17375E"/>
              </a:solidFill>
            </a:endParaRPr>
          </a:p>
          <a:p>
            <a:pPr marL="342900" indent="-342900">
              <a:buFont typeface="Courier New"/>
              <a:buChar char="o"/>
            </a:pPr>
            <a:r>
              <a:rPr lang="el-GR" sz="2000" dirty="0" smtClean="0">
                <a:solidFill>
                  <a:srgbClr val="17375E"/>
                </a:solidFill>
              </a:rPr>
              <a:t>Λιποδερματοσκλήρυνση </a:t>
            </a:r>
          </a:p>
          <a:p>
            <a:pPr marL="342900" indent="-342900">
              <a:buFont typeface="Courier New"/>
              <a:buChar char="o"/>
            </a:pPr>
            <a:r>
              <a:rPr lang="el-GR" sz="2000" dirty="0" smtClean="0">
                <a:solidFill>
                  <a:srgbClr val="17375E"/>
                </a:solidFill>
              </a:rPr>
              <a:t>Δερματικά έλκη</a:t>
            </a:r>
            <a:r>
              <a:rPr lang="en-US" sz="2000" dirty="0" smtClean="0">
                <a:solidFill>
                  <a:srgbClr val="17375E"/>
                </a:solidFill>
              </a:rPr>
              <a:t> </a:t>
            </a:r>
            <a:r>
              <a:rPr lang="el-GR" sz="2000" dirty="0">
                <a:solidFill>
                  <a:srgbClr val="17375E"/>
                </a:solidFill>
              </a:rPr>
              <a:t>-</a:t>
            </a:r>
            <a:r>
              <a:rPr lang="en-US" sz="2000" dirty="0" smtClean="0">
                <a:solidFill>
                  <a:srgbClr val="17375E"/>
                </a:solidFill>
              </a:rPr>
              <a:t> </a:t>
            </a:r>
            <a:r>
              <a:rPr lang="el-GR" sz="2000" dirty="0" smtClean="0">
                <a:solidFill>
                  <a:srgbClr val="17375E"/>
                </a:solidFill>
              </a:rPr>
              <a:t>επιπολής φλεβικές θρομβώσεις - αιμορραγία</a:t>
            </a:r>
            <a:endParaRPr lang="el-GR" sz="2000" dirty="0">
              <a:solidFill>
                <a:srgbClr val="17375E"/>
              </a:solidFill>
            </a:endParaRPr>
          </a:p>
        </p:txBody>
      </p:sp>
      <p:sp>
        <p:nvSpPr>
          <p:cNvPr id="10" name="Rectangular Callout 9"/>
          <p:cNvSpPr/>
          <p:nvPr/>
        </p:nvSpPr>
        <p:spPr>
          <a:xfrm>
            <a:off x="3296838" y="5017533"/>
            <a:ext cx="1681561" cy="626531"/>
          </a:xfrm>
          <a:prstGeom prst="wedgeRectCallout">
            <a:avLst>
              <a:gd name="adj1" fmla="val -126793"/>
              <a:gd name="adj2" fmla="val 99209"/>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dirty="0" smtClean="0">
                <a:solidFill>
                  <a:schemeClr val="bg1"/>
                </a:solidFill>
              </a:rPr>
              <a:t>Ιστική υποξία</a:t>
            </a:r>
            <a:endParaRPr lang="el-GR" dirty="0">
              <a:solidFill>
                <a:schemeClr val="bg1"/>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4093602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616648"/>
          </a:xfrm>
          <a:prstGeom prst="rect">
            <a:avLst/>
          </a:prstGeom>
          <a:noFill/>
        </p:spPr>
        <p:txBody>
          <a:bodyPr wrap="square" rtlCol="0">
            <a:spAutoFit/>
          </a:bodyPr>
          <a:lstStyle/>
          <a:p>
            <a:r>
              <a:rPr lang="el-GR" sz="2400" dirty="0" smtClean="0">
                <a:solidFill>
                  <a:schemeClr val="tx2">
                    <a:lumMod val="75000"/>
                  </a:schemeClr>
                </a:solidFill>
              </a:rPr>
              <a:t>Χρόνια φλεβική νόσος / παράγοντες κινδύνου</a:t>
            </a:r>
          </a:p>
          <a:p>
            <a:endParaRPr lang="el-GR" sz="2400" dirty="0">
              <a:solidFill>
                <a:schemeClr val="tx2">
                  <a:lumMod val="75000"/>
                </a:schemeClr>
              </a:solidFill>
            </a:endParaRPr>
          </a:p>
          <a:p>
            <a:pPr marL="285750" indent="-285750">
              <a:buFont typeface="Courier New"/>
              <a:buChar char="o"/>
            </a:pPr>
            <a:r>
              <a:rPr lang="el-GR" sz="2200" dirty="0">
                <a:solidFill>
                  <a:srgbClr val="17375E"/>
                </a:solidFill>
              </a:rPr>
              <a:t>Ηλικία</a:t>
            </a:r>
          </a:p>
          <a:p>
            <a:pPr marL="285750" indent="-285750">
              <a:buFont typeface="Courier New"/>
              <a:buChar char="o"/>
            </a:pPr>
            <a:r>
              <a:rPr lang="el-GR" sz="2200" dirty="0">
                <a:solidFill>
                  <a:srgbClr val="17375E"/>
                </a:solidFill>
              </a:rPr>
              <a:t>Οικογενειακό </a:t>
            </a:r>
            <a:r>
              <a:rPr lang="el-GR" sz="2200" dirty="0" smtClean="0">
                <a:solidFill>
                  <a:srgbClr val="17375E"/>
                </a:solidFill>
              </a:rPr>
              <a:t>ιστορικό </a:t>
            </a:r>
            <a:r>
              <a:rPr lang="el-GR" sz="2200" dirty="0">
                <a:solidFill>
                  <a:srgbClr val="17375E"/>
                </a:solidFill>
              </a:rPr>
              <a:t>χρόνιας φλεβικής νόσου</a:t>
            </a:r>
          </a:p>
          <a:p>
            <a:pPr marL="285750" indent="-285750">
              <a:buFont typeface="Courier New"/>
              <a:buChar char="o"/>
            </a:pPr>
            <a:r>
              <a:rPr lang="el-GR" sz="2200" dirty="0" smtClean="0">
                <a:solidFill>
                  <a:srgbClr val="17375E"/>
                </a:solidFill>
              </a:rPr>
              <a:t>Παρατεταμένη </a:t>
            </a:r>
            <a:r>
              <a:rPr lang="el-GR" sz="2200" dirty="0">
                <a:solidFill>
                  <a:srgbClr val="17375E"/>
                </a:solidFill>
              </a:rPr>
              <a:t>ορθοστασία</a:t>
            </a:r>
          </a:p>
          <a:p>
            <a:pPr marL="285750" indent="-285750">
              <a:buFont typeface="Courier New"/>
              <a:buChar char="o"/>
            </a:pPr>
            <a:r>
              <a:rPr lang="el-GR" sz="2200" dirty="0" smtClean="0">
                <a:solidFill>
                  <a:srgbClr val="17375E"/>
                </a:solidFill>
              </a:rPr>
              <a:t>Αυξημένο σωματικό βάρος</a:t>
            </a:r>
          </a:p>
          <a:p>
            <a:pPr marL="285750" indent="-285750">
              <a:buFont typeface="Courier New"/>
              <a:buChar char="o"/>
            </a:pPr>
            <a:r>
              <a:rPr lang="el-GR" sz="2200" dirty="0" smtClean="0">
                <a:solidFill>
                  <a:srgbClr val="17375E"/>
                </a:solidFill>
              </a:rPr>
              <a:t>Κάπνισμα</a:t>
            </a:r>
            <a:endParaRPr lang="el-GR" sz="2200" dirty="0">
              <a:solidFill>
                <a:srgbClr val="17375E"/>
              </a:solidFill>
            </a:endParaRPr>
          </a:p>
          <a:p>
            <a:pPr marL="285750" indent="-285750">
              <a:buFont typeface="Courier New"/>
              <a:buChar char="o"/>
            </a:pPr>
            <a:r>
              <a:rPr lang="el-GR" sz="2200" dirty="0">
                <a:solidFill>
                  <a:srgbClr val="17375E"/>
                </a:solidFill>
              </a:rPr>
              <a:t>Καθιστική ζωή</a:t>
            </a:r>
          </a:p>
          <a:p>
            <a:pPr marL="285750" indent="-285750">
              <a:buFont typeface="Courier New"/>
              <a:buChar char="o"/>
            </a:pPr>
            <a:r>
              <a:rPr lang="el-GR" sz="2200" dirty="0">
                <a:solidFill>
                  <a:srgbClr val="17375E"/>
                </a:solidFill>
              </a:rPr>
              <a:t>Τραυματισμός</a:t>
            </a:r>
          </a:p>
          <a:p>
            <a:pPr marL="285750" indent="-285750">
              <a:buFont typeface="Courier New"/>
              <a:buChar char="o"/>
            </a:pPr>
            <a:r>
              <a:rPr lang="el-GR" sz="2200" dirty="0">
                <a:solidFill>
                  <a:srgbClr val="17375E"/>
                </a:solidFill>
              </a:rPr>
              <a:t>Προηγηθείσα φλεβική θρόμβωση</a:t>
            </a:r>
          </a:p>
          <a:p>
            <a:pPr marL="285750" indent="-285750">
              <a:buFont typeface="Courier New"/>
              <a:buChar char="o"/>
            </a:pPr>
            <a:r>
              <a:rPr lang="el-GR" sz="2200" dirty="0">
                <a:solidFill>
                  <a:srgbClr val="17375E"/>
                </a:solidFill>
              </a:rPr>
              <a:t>Εκγυμοσύνη</a:t>
            </a:r>
          </a:p>
          <a:p>
            <a:endParaRPr lang="el-GR" sz="2400" dirty="0" smtClean="0">
              <a:solidFill>
                <a:schemeClr val="tx2">
                  <a:lumMod val="75000"/>
                </a:schemeClr>
              </a:solidFill>
            </a:endParaRPr>
          </a:p>
          <a:p>
            <a:r>
              <a:rPr lang="en-US" sz="2400" dirty="0" smtClean="0"/>
              <a:t> </a:t>
            </a:r>
            <a:endParaRPr lang="el-GR" sz="2400" dirty="0" smtClean="0">
              <a:solidFill>
                <a:schemeClr val="tx2">
                  <a:lumMod val="75000"/>
                </a:schemeClr>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194654153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2554545"/>
          </a:xfrm>
          <a:prstGeom prst="rect">
            <a:avLst/>
          </a:prstGeom>
          <a:noFill/>
        </p:spPr>
        <p:txBody>
          <a:bodyPr wrap="square" rtlCol="0">
            <a:spAutoFit/>
          </a:bodyPr>
          <a:lstStyle/>
          <a:p>
            <a:r>
              <a:rPr lang="el-GR" sz="2400" dirty="0" smtClean="0">
                <a:solidFill>
                  <a:schemeClr val="tx2">
                    <a:lumMod val="75000"/>
                  </a:schemeClr>
                </a:solidFill>
              </a:rPr>
              <a:t>Φλεβική θρόμβωση (κάτω άκρων) / περιστατικό</a:t>
            </a:r>
          </a:p>
          <a:p>
            <a:endParaRPr lang="el-GR" sz="2400" dirty="0">
              <a:solidFill>
                <a:schemeClr val="tx2">
                  <a:lumMod val="75000"/>
                </a:schemeClr>
              </a:solidFill>
            </a:endParaRPr>
          </a:p>
          <a:p>
            <a:endParaRPr lang="el-GR" sz="2400" dirty="0" smtClean="0">
              <a:solidFill>
                <a:schemeClr val="tx2">
                  <a:lumMod val="75000"/>
                </a:schemeClr>
              </a:solidFill>
            </a:endParaRPr>
          </a:p>
          <a:p>
            <a:r>
              <a:rPr lang="el-GR" sz="2200" dirty="0" smtClean="0">
                <a:solidFill>
                  <a:schemeClr val="tx2">
                    <a:lumMod val="75000"/>
                  </a:schemeClr>
                </a:solidFill>
              </a:rPr>
              <a:t>Άνδρας 65 ετών, με πρόσφατη χειρουργική επέμβαση (προστατεκτομή) παρουσιάζει αιφνίδια ετερόπλευρη διόγκωση του αριστερού κάτω άκρου (από την άρθρωση του γονάτου και κάτω) με συνοδό τοπικά εντοπιζόμενο άλγος και θερμότητα. </a:t>
            </a:r>
          </a:p>
        </p:txBody>
      </p:sp>
      <p:sp>
        <p:nvSpPr>
          <p:cNvPr id="10" name="Rectangle 9"/>
          <p:cNvSpPr/>
          <p:nvPr/>
        </p:nvSpPr>
        <p:spPr>
          <a:xfrm>
            <a:off x="237412" y="1356153"/>
            <a:ext cx="8471414" cy="862114"/>
          </a:xfrm>
          <a:prstGeom prst="rect">
            <a:avLst/>
          </a:prstGeom>
          <a:solidFill>
            <a:schemeClr val="tx2">
              <a:lumMod val="75000"/>
            </a:schemeClr>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35567730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2554545"/>
          </a:xfrm>
          <a:prstGeom prst="rect">
            <a:avLst/>
          </a:prstGeom>
          <a:noFill/>
        </p:spPr>
        <p:txBody>
          <a:bodyPr wrap="square" rtlCol="0">
            <a:spAutoFit/>
          </a:bodyPr>
          <a:lstStyle/>
          <a:p>
            <a:r>
              <a:rPr lang="el-GR" sz="2400" dirty="0" smtClean="0">
                <a:solidFill>
                  <a:schemeClr val="tx2">
                    <a:lumMod val="75000"/>
                  </a:schemeClr>
                </a:solidFill>
              </a:rPr>
              <a:t>Φλεβική θρόμβωση (κάτω άκρων) / περιστατικό</a:t>
            </a:r>
          </a:p>
          <a:p>
            <a:endParaRPr lang="el-GR" sz="2400" dirty="0">
              <a:solidFill>
                <a:schemeClr val="tx2">
                  <a:lumMod val="75000"/>
                </a:schemeClr>
              </a:solidFill>
            </a:endParaRPr>
          </a:p>
          <a:p>
            <a:endParaRPr lang="el-GR" sz="2400" dirty="0" smtClean="0">
              <a:solidFill>
                <a:schemeClr val="tx2">
                  <a:lumMod val="75000"/>
                </a:schemeClr>
              </a:solidFill>
            </a:endParaRPr>
          </a:p>
          <a:p>
            <a:r>
              <a:rPr lang="el-GR" sz="2200" dirty="0" smtClean="0">
                <a:solidFill>
                  <a:schemeClr val="tx2">
                    <a:lumMod val="75000"/>
                  </a:schemeClr>
                </a:solidFill>
              </a:rPr>
              <a:t>Άνδρας 65 ετών, με πρόσφατη χειρουργική επέμβαση (προστατεκτομή) παρουσιάζει αιφνίδια ετερόπλευρη διόγκωση του αριστερού κάτω άκρου (από την άρθρωση του γονάτου και κάτω) με συνοδό τοπικά εντοπιζόμενο άλγος και θερμότητα. </a:t>
            </a: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377280509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3570208"/>
          </a:xfrm>
          <a:prstGeom prst="rect">
            <a:avLst/>
          </a:prstGeom>
          <a:noFill/>
        </p:spPr>
        <p:txBody>
          <a:bodyPr wrap="square" rtlCol="0">
            <a:spAutoFit/>
          </a:bodyPr>
          <a:lstStyle/>
          <a:p>
            <a:r>
              <a:rPr lang="el-GR" sz="2400" dirty="0" smtClean="0">
                <a:solidFill>
                  <a:schemeClr val="tx2">
                    <a:lumMod val="75000"/>
                  </a:schemeClr>
                </a:solidFill>
              </a:rPr>
              <a:t>Φλεβική θρόμβωση</a:t>
            </a:r>
            <a:r>
              <a:rPr lang="en-US" sz="2400" dirty="0" smtClean="0">
                <a:solidFill>
                  <a:schemeClr val="tx2">
                    <a:lumMod val="75000"/>
                  </a:schemeClr>
                </a:solidFill>
              </a:rPr>
              <a:t> (</a:t>
            </a:r>
            <a:r>
              <a:rPr lang="el-GR" sz="2400" dirty="0" smtClean="0">
                <a:solidFill>
                  <a:schemeClr val="tx2">
                    <a:lumMod val="75000"/>
                  </a:schemeClr>
                </a:solidFill>
              </a:rPr>
              <a:t>κάτω άκρων) </a:t>
            </a:r>
            <a:r>
              <a:rPr lang="en-US" sz="2400" dirty="0" smtClean="0">
                <a:solidFill>
                  <a:schemeClr val="tx2">
                    <a:lumMod val="75000"/>
                  </a:schemeClr>
                </a:solidFill>
              </a:rPr>
              <a:t> / </a:t>
            </a:r>
            <a:r>
              <a:rPr lang="el-GR" sz="2400" dirty="0" smtClean="0">
                <a:solidFill>
                  <a:schemeClr val="tx2">
                    <a:lumMod val="75000"/>
                  </a:schemeClr>
                </a:solidFill>
              </a:rPr>
              <a:t>ανατομική ταξινόμηση</a:t>
            </a:r>
          </a:p>
          <a:p>
            <a:endParaRPr lang="el-GR" sz="2400" dirty="0">
              <a:solidFill>
                <a:schemeClr val="tx2">
                  <a:lumMod val="75000"/>
                </a:schemeClr>
              </a:solidFill>
            </a:endParaRPr>
          </a:p>
          <a:p>
            <a:endParaRPr lang="el-GR" sz="2400" dirty="0" smtClean="0">
              <a:solidFill>
                <a:schemeClr val="tx2">
                  <a:lumMod val="75000"/>
                </a:schemeClr>
              </a:solidFill>
            </a:endParaRPr>
          </a:p>
          <a:p>
            <a:pPr marL="342900" indent="-342900">
              <a:buFont typeface="Courier New"/>
              <a:buChar char="o"/>
            </a:pPr>
            <a:r>
              <a:rPr lang="el-GR" sz="2200" dirty="0" smtClean="0">
                <a:solidFill>
                  <a:srgbClr val="800000"/>
                </a:solidFill>
              </a:rPr>
              <a:t>Εν τω βάθει φλεβική θρόμβωση</a:t>
            </a:r>
            <a:endParaRPr lang="en-US" sz="2200" dirty="0" smtClean="0">
              <a:solidFill>
                <a:srgbClr val="800000"/>
              </a:solidFill>
            </a:endParaRPr>
          </a:p>
          <a:p>
            <a:r>
              <a:rPr lang="el-GR" sz="2200" dirty="0" smtClean="0">
                <a:solidFill>
                  <a:srgbClr val="800000"/>
                </a:solidFill>
              </a:rPr>
              <a:t>	</a:t>
            </a:r>
            <a:r>
              <a:rPr lang="en-US" sz="2200" dirty="0" smtClean="0">
                <a:solidFill>
                  <a:schemeClr val="tx2">
                    <a:lumMod val="75000"/>
                  </a:schemeClr>
                </a:solidFill>
              </a:rPr>
              <a:t>- </a:t>
            </a:r>
            <a:r>
              <a:rPr lang="el-GR" sz="2200" dirty="0" smtClean="0">
                <a:solidFill>
                  <a:schemeClr val="tx2">
                    <a:lumMod val="75000"/>
                  </a:schemeClr>
                </a:solidFill>
              </a:rPr>
              <a:t>Άπω (κνημιαία, περονιαία)</a:t>
            </a:r>
          </a:p>
          <a:p>
            <a:r>
              <a:rPr lang="el-GR" sz="2200" dirty="0" smtClean="0">
                <a:solidFill>
                  <a:schemeClr val="tx2">
                    <a:lumMod val="75000"/>
                  </a:schemeClr>
                </a:solidFill>
              </a:rPr>
              <a:t>	- Εγγύς</a:t>
            </a:r>
            <a:r>
              <a:rPr lang="en-US" sz="2200" dirty="0" smtClean="0">
                <a:solidFill>
                  <a:schemeClr val="tx2">
                    <a:lumMod val="75000"/>
                  </a:schemeClr>
                </a:solidFill>
              </a:rPr>
              <a:t> (</a:t>
            </a:r>
            <a:r>
              <a:rPr lang="el-GR" sz="2200" dirty="0" smtClean="0">
                <a:solidFill>
                  <a:schemeClr val="tx2">
                    <a:lumMod val="75000"/>
                  </a:schemeClr>
                </a:solidFill>
              </a:rPr>
              <a:t>ιγνυακή, μηριαία, λαγόνια) </a:t>
            </a:r>
          </a:p>
          <a:p>
            <a:endParaRPr lang="el-GR" sz="2200" dirty="0" smtClean="0">
              <a:solidFill>
                <a:schemeClr val="tx2">
                  <a:lumMod val="75000"/>
                </a:schemeClr>
              </a:solidFill>
            </a:endParaRPr>
          </a:p>
          <a:p>
            <a:pPr marL="342900" indent="-342900">
              <a:buFont typeface="Courier New"/>
              <a:buChar char="o"/>
            </a:pPr>
            <a:r>
              <a:rPr lang="el-GR" sz="2200" dirty="0" smtClean="0">
                <a:solidFill>
                  <a:srgbClr val="800000"/>
                </a:solidFill>
              </a:rPr>
              <a:t>Επιπολής φλ</a:t>
            </a:r>
            <a:r>
              <a:rPr lang="el-GR" sz="2200" dirty="0">
                <a:solidFill>
                  <a:srgbClr val="800000"/>
                </a:solidFill>
              </a:rPr>
              <a:t>ε</a:t>
            </a:r>
            <a:r>
              <a:rPr lang="el-GR" sz="2200" dirty="0" smtClean="0">
                <a:solidFill>
                  <a:srgbClr val="800000"/>
                </a:solidFill>
              </a:rPr>
              <a:t>βική θρόμβωση</a:t>
            </a:r>
          </a:p>
          <a:p>
            <a:r>
              <a:rPr lang="el-GR" sz="2200" dirty="0" smtClean="0">
                <a:solidFill>
                  <a:srgbClr val="800000"/>
                </a:solidFill>
              </a:rPr>
              <a:t>	</a:t>
            </a:r>
            <a:r>
              <a:rPr lang="el-GR" sz="2200" dirty="0" smtClean="0">
                <a:solidFill>
                  <a:schemeClr val="tx2">
                    <a:lumMod val="75000"/>
                  </a:schemeClr>
                </a:solidFill>
              </a:rPr>
              <a:t>- </a:t>
            </a:r>
            <a:r>
              <a:rPr lang="el-GR" sz="2200" dirty="0">
                <a:solidFill>
                  <a:schemeClr val="tx2">
                    <a:lumMod val="75000"/>
                  </a:schemeClr>
                </a:solidFill>
              </a:rPr>
              <a:t>Άπω</a:t>
            </a:r>
          </a:p>
          <a:p>
            <a:r>
              <a:rPr lang="el-GR" sz="2200" dirty="0" smtClean="0">
                <a:solidFill>
                  <a:schemeClr val="tx2">
                    <a:lumMod val="75000"/>
                  </a:schemeClr>
                </a:solidFill>
              </a:rPr>
              <a:t>	- Εγγυς (μείζονα σαφηνή φλέβα)</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533" y="1828800"/>
            <a:ext cx="3862041" cy="479755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198533" y="5638800"/>
            <a:ext cx="3862041" cy="977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36735571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1200328"/>
          </a:xfrm>
          <a:prstGeom prst="rect">
            <a:avLst/>
          </a:prstGeom>
          <a:noFill/>
        </p:spPr>
        <p:txBody>
          <a:bodyPr wrap="square" rtlCol="0">
            <a:spAutoFit/>
          </a:bodyPr>
          <a:lstStyle/>
          <a:p>
            <a:r>
              <a:rPr lang="el-GR" sz="2400" dirty="0" smtClean="0">
                <a:solidFill>
                  <a:schemeClr val="tx2">
                    <a:lumMod val="75000"/>
                  </a:schemeClr>
                </a:solidFill>
              </a:rPr>
              <a:t>Φλεβική θρόμβωση</a:t>
            </a:r>
            <a:r>
              <a:rPr lang="en-US" sz="2400" dirty="0" smtClean="0">
                <a:solidFill>
                  <a:schemeClr val="tx2">
                    <a:lumMod val="75000"/>
                  </a:schemeClr>
                </a:solidFill>
              </a:rPr>
              <a:t> (</a:t>
            </a:r>
            <a:r>
              <a:rPr lang="el-GR" sz="2400" dirty="0" smtClean="0">
                <a:solidFill>
                  <a:schemeClr val="tx2">
                    <a:lumMod val="75000"/>
                  </a:schemeClr>
                </a:solidFill>
              </a:rPr>
              <a:t>κάτω άκρων) </a:t>
            </a:r>
            <a:r>
              <a:rPr lang="en-US" sz="2400" dirty="0" smtClean="0">
                <a:solidFill>
                  <a:schemeClr val="tx2">
                    <a:lumMod val="75000"/>
                  </a:schemeClr>
                </a:solidFill>
              </a:rPr>
              <a:t> /</a:t>
            </a:r>
            <a:r>
              <a:rPr lang="el-GR" sz="2400" dirty="0" smtClean="0">
                <a:solidFill>
                  <a:schemeClr val="tx2">
                    <a:lumMod val="75000"/>
                  </a:schemeClr>
                </a:solidFill>
              </a:rPr>
              <a:t> παθογένεση </a:t>
            </a:r>
          </a:p>
          <a:p>
            <a:endParaRPr lang="el-GR" sz="2400" dirty="0">
              <a:solidFill>
                <a:schemeClr val="tx2">
                  <a:lumMod val="75000"/>
                </a:schemeClr>
              </a:solidFill>
            </a:endParaRPr>
          </a:p>
          <a:p>
            <a:r>
              <a:rPr lang="el-GR" sz="2400" dirty="0" smtClean="0">
                <a:solidFill>
                  <a:srgbClr val="800000"/>
                </a:solidFill>
              </a:rPr>
              <a:t>Η τριάδα του </a:t>
            </a:r>
            <a:r>
              <a:rPr lang="en-US" sz="2400" dirty="0" smtClean="0">
                <a:solidFill>
                  <a:srgbClr val="800000"/>
                </a:solidFill>
              </a:rPr>
              <a:t>Virchow </a:t>
            </a:r>
            <a:endParaRPr lang="el-GR" sz="2200" dirty="0" smtClean="0">
              <a:solidFill>
                <a:schemeClr val="tx2">
                  <a:lumMod val="75000"/>
                </a:schemeClr>
              </a:solidFill>
            </a:endParaRPr>
          </a:p>
        </p:txBody>
      </p:sp>
      <p:pic>
        <p:nvPicPr>
          <p:cNvPr id="4" name="Picture 3"/>
          <p:cNvPicPr>
            <a:picLocks noChangeAspect="1"/>
          </p:cNvPicPr>
          <p:nvPr/>
        </p:nvPicPr>
        <p:blipFill>
          <a:blip r:embed="rId3"/>
          <a:stretch>
            <a:fillRect/>
          </a:stretch>
        </p:blipFill>
        <p:spPr>
          <a:xfrm>
            <a:off x="429171" y="2925708"/>
            <a:ext cx="2500296" cy="3100367"/>
          </a:xfrm>
          <a:prstGeom prst="rect">
            <a:avLst/>
          </a:prstGeom>
        </p:spPr>
      </p:pic>
      <p:sp>
        <p:nvSpPr>
          <p:cNvPr id="15" name="TextBox 14"/>
          <p:cNvSpPr txBox="1"/>
          <p:nvPr/>
        </p:nvSpPr>
        <p:spPr>
          <a:xfrm>
            <a:off x="429172" y="2555209"/>
            <a:ext cx="2906696" cy="307777"/>
          </a:xfrm>
          <a:prstGeom prst="rect">
            <a:avLst/>
          </a:prstGeom>
          <a:noFill/>
        </p:spPr>
        <p:txBody>
          <a:bodyPr wrap="square" rtlCol="0">
            <a:spAutoFit/>
          </a:bodyPr>
          <a:lstStyle/>
          <a:p>
            <a:r>
              <a:rPr lang="en-US" sz="1400" i="1" dirty="0" smtClean="0">
                <a:solidFill>
                  <a:schemeClr val="tx2">
                    <a:lumMod val="75000"/>
                  </a:schemeClr>
                </a:solidFill>
              </a:rPr>
              <a:t>Rudolf Carl Virchow (1821 - 1902)</a:t>
            </a:r>
            <a:endParaRPr lang="en-US" sz="1400" i="1" dirty="0">
              <a:solidFill>
                <a:schemeClr val="tx2">
                  <a:lumMod val="75000"/>
                </a:schemeClr>
              </a:solidFill>
            </a:endParaRPr>
          </a:p>
        </p:txBody>
      </p:sp>
      <p:sp>
        <p:nvSpPr>
          <p:cNvPr id="6" name="Rectangle 5"/>
          <p:cNvSpPr/>
          <p:nvPr/>
        </p:nvSpPr>
        <p:spPr>
          <a:xfrm>
            <a:off x="3350818" y="3374874"/>
            <a:ext cx="5772975" cy="1938992"/>
          </a:xfrm>
          <a:prstGeom prst="rect">
            <a:avLst/>
          </a:prstGeom>
        </p:spPr>
        <p:txBody>
          <a:bodyPr wrap="square">
            <a:spAutoFit/>
          </a:bodyPr>
          <a:lstStyle/>
          <a:p>
            <a:pPr marL="342900" indent="-342900">
              <a:buFont typeface="Courier New"/>
              <a:buChar char="o"/>
            </a:pPr>
            <a:r>
              <a:rPr lang="el-GR" sz="2000" dirty="0" smtClean="0">
                <a:solidFill>
                  <a:schemeClr val="tx2">
                    <a:lumMod val="75000"/>
                  </a:schemeClr>
                </a:solidFill>
              </a:rPr>
              <a:t>Διαταραχή της ροής του αίματος (στάση)</a:t>
            </a:r>
          </a:p>
          <a:p>
            <a:pPr marL="342900" indent="-342900">
              <a:buFont typeface="Courier New"/>
              <a:buChar char="o"/>
            </a:pPr>
            <a:endParaRPr lang="en-US" sz="2000" dirty="0">
              <a:solidFill>
                <a:schemeClr val="tx2">
                  <a:lumMod val="75000"/>
                </a:schemeClr>
              </a:solidFill>
            </a:endParaRPr>
          </a:p>
          <a:p>
            <a:pPr marL="342900" indent="-342900">
              <a:buFont typeface="Courier New"/>
              <a:buChar char="o"/>
            </a:pPr>
            <a:r>
              <a:rPr lang="el-GR" sz="2000" dirty="0" smtClean="0">
                <a:solidFill>
                  <a:schemeClr val="tx2">
                    <a:lumMod val="75000"/>
                  </a:schemeClr>
                </a:solidFill>
              </a:rPr>
              <a:t>Βλάβη αγγειακού ενδοθηλίου</a:t>
            </a:r>
          </a:p>
          <a:p>
            <a:pPr marL="342900" indent="-342900">
              <a:buFont typeface="Courier New"/>
              <a:buChar char="o"/>
            </a:pPr>
            <a:endParaRPr lang="en-US" sz="2000" dirty="0">
              <a:solidFill>
                <a:schemeClr val="tx2">
                  <a:lumMod val="75000"/>
                </a:schemeClr>
              </a:solidFill>
            </a:endParaRPr>
          </a:p>
          <a:p>
            <a:pPr marL="342900" indent="-342900">
              <a:buFont typeface="Courier New"/>
              <a:buChar char="o"/>
            </a:pPr>
            <a:r>
              <a:rPr lang="el-GR" sz="2000" dirty="0" smtClean="0">
                <a:solidFill>
                  <a:schemeClr val="tx2">
                    <a:lumMod val="75000"/>
                  </a:schemeClr>
                </a:solidFill>
              </a:rPr>
              <a:t>Διαταραχή στα συστατικά του αίματος </a:t>
            </a:r>
          </a:p>
          <a:p>
            <a:r>
              <a:rPr lang="el-GR" sz="2000" dirty="0" smtClean="0">
                <a:solidFill>
                  <a:schemeClr val="tx2">
                    <a:lumMod val="75000"/>
                  </a:schemeClr>
                </a:solidFill>
              </a:rPr>
              <a:t>      </a:t>
            </a:r>
            <a:r>
              <a:rPr lang="en-US" sz="2000" dirty="0" smtClean="0">
                <a:solidFill>
                  <a:schemeClr val="tx2">
                    <a:lumMod val="75000"/>
                  </a:schemeClr>
                </a:solidFill>
              </a:rPr>
              <a:t>(</a:t>
            </a:r>
            <a:r>
              <a:rPr lang="el-GR" sz="2000" dirty="0" smtClean="0">
                <a:solidFill>
                  <a:schemeClr val="tx2">
                    <a:lumMod val="75000"/>
                  </a:schemeClr>
                </a:solidFill>
              </a:rPr>
              <a:t>κληρονομούμενη ή επίκτητη υπερπηκτικότητα)</a:t>
            </a:r>
            <a:endParaRPr lang="en-US" sz="2000" dirty="0">
              <a:solidFill>
                <a:schemeClr val="tx2">
                  <a:lumMod val="75000"/>
                </a:schemeClr>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172391111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5355312"/>
          </a:xfrm>
          <a:prstGeom prst="rect">
            <a:avLst/>
          </a:prstGeom>
          <a:noFill/>
        </p:spPr>
        <p:txBody>
          <a:bodyPr wrap="square" rtlCol="0">
            <a:spAutoFit/>
          </a:bodyPr>
          <a:lstStyle/>
          <a:p>
            <a:r>
              <a:rPr lang="el-GR" sz="2400" dirty="0" smtClean="0">
                <a:solidFill>
                  <a:schemeClr val="tx2">
                    <a:lumMod val="75000"/>
                  </a:schemeClr>
                </a:solidFill>
              </a:rPr>
              <a:t>Φλεβική θρόμβωση</a:t>
            </a:r>
            <a:r>
              <a:rPr lang="en-US" sz="2400" dirty="0" smtClean="0">
                <a:solidFill>
                  <a:schemeClr val="tx2">
                    <a:lumMod val="75000"/>
                  </a:schemeClr>
                </a:solidFill>
              </a:rPr>
              <a:t> (</a:t>
            </a:r>
            <a:r>
              <a:rPr lang="el-GR" sz="2400" dirty="0" smtClean="0">
                <a:solidFill>
                  <a:schemeClr val="tx2">
                    <a:lumMod val="75000"/>
                  </a:schemeClr>
                </a:solidFill>
              </a:rPr>
              <a:t>κάτω άκρων) </a:t>
            </a:r>
            <a:r>
              <a:rPr lang="en-US" sz="2400" dirty="0" smtClean="0">
                <a:solidFill>
                  <a:schemeClr val="tx2">
                    <a:lumMod val="75000"/>
                  </a:schemeClr>
                </a:solidFill>
              </a:rPr>
              <a:t> / </a:t>
            </a:r>
            <a:r>
              <a:rPr lang="el-GR" sz="2400" dirty="0" smtClean="0">
                <a:solidFill>
                  <a:schemeClr val="tx2">
                    <a:lumMod val="75000"/>
                  </a:schemeClr>
                </a:solidFill>
              </a:rPr>
              <a:t>αίτια</a:t>
            </a:r>
            <a:endParaRPr lang="el-GR" sz="2400" dirty="0">
              <a:solidFill>
                <a:schemeClr val="tx2">
                  <a:lumMod val="75000"/>
                </a:schemeClr>
              </a:solidFill>
            </a:endParaRPr>
          </a:p>
          <a:p>
            <a:endParaRPr lang="el-GR" sz="2000" dirty="0" smtClean="0">
              <a:solidFill>
                <a:schemeClr val="tx2">
                  <a:lumMod val="75000"/>
                </a:schemeClr>
              </a:solidFill>
            </a:endParaRPr>
          </a:p>
          <a:p>
            <a:pPr marL="342900" indent="-342900">
              <a:buFont typeface="Courier New"/>
              <a:buChar char="o"/>
            </a:pPr>
            <a:r>
              <a:rPr lang="el-GR" sz="2200" b="1" dirty="0" smtClean="0">
                <a:solidFill>
                  <a:schemeClr val="tx2">
                    <a:lumMod val="75000"/>
                  </a:schemeClr>
                </a:solidFill>
              </a:rPr>
              <a:t>Επίκτητα</a:t>
            </a:r>
          </a:p>
          <a:p>
            <a:r>
              <a:rPr lang="el-GR" sz="2200" dirty="0" smtClean="0">
                <a:solidFill>
                  <a:schemeClr val="tx2">
                    <a:lumMod val="75000"/>
                  </a:schemeClr>
                </a:solidFill>
              </a:rPr>
              <a:t>	</a:t>
            </a:r>
            <a:r>
              <a:rPr lang="el-GR" sz="2000" dirty="0" smtClean="0">
                <a:solidFill>
                  <a:schemeClr val="tx2">
                    <a:lumMod val="75000"/>
                  </a:schemeClr>
                </a:solidFill>
              </a:rPr>
              <a:t>- </a:t>
            </a:r>
            <a:r>
              <a:rPr lang="el-GR" sz="2000" dirty="0" smtClean="0">
                <a:solidFill>
                  <a:srgbClr val="800000"/>
                </a:solidFill>
              </a:rPr>
              <a:t>Κακοήθεια </a:t>
            </a:r>
            <a:r>
              <a:rPr lang="el-GR" sz="2000" dirty="0" smtClean="0">
                <a:solidFill>
                  <a:schemeClr val="tx2">
                    <a:lumMod val="75000"/>
                  </a:schemeClr>
                </a:solidFill>
              </a:rPr>
              <a:t>                                           - </a:t>
            </a:r>
            <a:r>
              <a:rPr lang="el-GR" sz="2000" dirty="0" smtClean="0">
                <a:solidFill>
                  <a:srgbClr val="800000"/>
                </a:solidFill>
              </a:rPr>
              <a:t>Κλινοστατισμός / ακινητοποίηση</a:t>
            </a:r>
            <a:r>
              <a:rPr lang="el-GR" sz="2000" dirty="0" smtClean="0">
                <a:solidFill>
                  <a:schemeClr val="tx2">
                    <a:lumMod val="75000"/>
                  </a:schemeClr>
                </a:solidFill>
              </a:rPr>
              <a:t>	</a:t>
            </a:r>
          </a:p>
          <a:p>
            <a:r>
              <a:rPr lang="el-GR" sz="2000" dirty="0">
                <a:solidFill>
                  <a:schemeClr val="tx2">
                    <a:lumMod val="75000"/>
                  </a:schemeClr>
                </a:solidFill>
              </a:rPr>
              <a:t>	</a:t>
            </a:r>
            <a:r>
              <a:rPr lang="el-GR" sz="2000" dirty="0" smtClean="0">
                <a:solidFill>
                  <a:schemeClr val="tx2">
                    <a:lumMod val="75000"/>
                  </a:schemeClr>
                </a:solidFill>
              </a:rPr>
              <a:t>- Παρουσία φλεβικού καθετήρα        - Νεφρωσικό σύνδρομο</a:t>
            </a:r>
          </a:p>
          <a:p>
            <a:r>
              <a:rPr lang="el-GR" sz="2000" dirty="0" smtClean="0">
                <a:solidFill>
                  <a:schemeClr val="tx2">
                    <a:lumMod val="75000"/>
                  </a:schemeClr>
                </a:solidFill>
              </a:rPr>
              <a:t>	- </a:t>
            </a:r>
            <a:r>
              <a:rPr lang="el-GR" sz="2000" dirty="0" smtClean="0">
                <a:solidFill>
                  <a:srgbClr val="800000"/>
                </a:solidFill>
              </a:rPr>
              <a:t>Χειρουργείο (κυρίως ορθοπεδικό)</a:t>
            </a:r>
            <a:r>
              <a:rPr lang="el-GR" sz="2000" dirty="0" smtClean="0">
                <a:solidFill>
                  <a:schemeClr val="tx2">
                    <a:lumMod val="75000"/>
                  </a:schemeClr>
                </a:solidFill>
              </a:rPr>
              <a:t>	  - Συμφορητική καρδιακή ανεπάρκεια</a:t>
            </a:r>
          </a:p>
          <a:p>
            <a:r>
              <a:rPr lang="el-GR" sz="2000" dirty="0" smtClean="0">
                <a:solidFill>
                  <a:schemeClr val="tx2">
                    <a:lumMod val="75000"/>
                  </a:schemeClr>
                </a:solidFill>
              </a:rPr>
              <a:t>	- Τραύμα                                                 - Παχυσαρκία</a:t>
            </a:r>
          </a:p>
          <a:p>
            <a:r>
              <a:rPr lang="el-GR" sz="2000" dirty="0" smtClean="0">
                <a:solidFill>
                  <a:schemeClr val="tx2">
                    <a:lumMod val="75000"/>
                  </a:schemeClr>
                </a:solidFill>
              </a:rPr>
              <a:t>	- </a:t>
            </a:r>
            <a:r>
              <a:rPr lang="el-GR" sz="2000" dirty="0" smtClean="0">
                <a:solidFill>
                  <a:srgbClr val="800000"/>
                </a:solidFill>
              </a:rPr>
              <a:t>Εγκυμοσύνη </a:t>
            </a:r>
            <a:r>
              <a:rPr lang="el-GR" sz="2000" dirty="0" smtClean="0">
                <a:solidFill>
                  <a:schemeClr val="tx2">
                    <a:lumMod val="75000"/>
                  </a:schemeClr>
                </a:solidFill>
              </a:rPr>
              <a:t>                                        - </a:t>
            </a:r>
            <a:r>
              <a:rPr lang="el-GR" sz="2000" dirty="0" smtClean="0">
                <a:solidFill>
                  <a:srgbClr val="800000"/>
                </a:solidFill>
              </a:rPr>
              <a:t>Μυελοϋπερπλαστικά νοσήματα</a:t>
            </a:r>
          </a:p>
          <a:p>
            <a:r>
              <a:rPr lang="el-GR" sz="2000" dirty="0" smtClean="0">
                <a:solidFill>
                  <a:schemeClr val="tx2">
                    <a:lumMod val="75000"/>
                  </a:schemeClr>
                </a:solidFill>
              </a:rPr>
              <a:t>	- </a:t>
            </a:r>
            <a:r>
              <a:rPr lang="el-GR" sz="2000" dirty="0" smtClean="0">
                <a:solidFill>
                  <a:srgbClr val="800000"/>
                </a:solidFill>
              </a:rPr>
              <a:t>Φάρμακα </a:t>
            </a:r>
            <a:r>
              <a:rPr lang="el-GR" sz="2000" dirty="0" smtClean="0">
                <a:solidFill>
                  <a:schemeClr val="tx2">
                    <a:lumMod val="75000"/>
                  </a:schemeClr>
                </a:solidFill>
              </a:rPr>
              <a:t>                                             - Φλεγμονώδη νοσήματα του εντέρου</a:t>
            </a:r>
          </a:p>
          <a:p>
            <a:endParaRPr lang="el-GR" sz="1400" b="1" dirty="0" smtClean="0">
              <a:solidFill>
                <a:schemeClr val="tx2">
                  <a:lumMod val="75000"/>
                </a:schemeClr>
              </a:solidFill>
            </a:endParaRPr>
          </a:p>
          <a:p>
            <a:pPr marL="342900" indent="-342900">
              <a:buFont typeface="Courier New"/>
              <a:buChar char="o"/>
            </a:pPr>
            <a:r>
              <a:rPr lang="el-GR" sz="2200" b="1" dirty="0" smtClean="0">
                <a:solidFill>
                  <a:schemeClr val="tx2">
                    <a:lumMod val="75000"/>
                  </a:schemeClr>
                </a:solidFill>
              </a:rPr>
              <a:t>Κληρονομούμενα</a:t>
            </a:r>
          </a:p>
          <a:p>
            <a:r>
              <a:rPr lang="en-US" sz="2000" dirty="0" smtClean="0"/>
              <a:t>	</a:t>
            </a:r>
            <a:r>
              <a:rPr lang="en-US" sz="2000" dirty="0" smtClean="0">
                <a:solidFill>
                  <a:schemeClr val="tx2">
                    <a:lumMod val="75000"/>
                  </a:schemeClr>
                </a:solidFill>
              </a:rPr>
              <a:t>- </a:t>
            </a:r>
            <a:r>
              <a:rPr lang="el-GR" sz="2000" dirty="0" err="1" smtClean="0">
                <a:solidFill>
                  <a:schemeClr val="tx2">
                    <a:lumMod val="75000"/>
                  </a:schemeClr>
                </a:solidFill>
              </a:rPr>
              <a:t>Θρομβοφιλία</a:t>
            </a:r>
            <a:r>
              <a:rPr lang="el-GR" sz="2000" dirty="0" smtClean="0">
                <a:solidFill>
                  <a:schemeClr val="tx2">
                    <a:lumMod val="75000"/>
                  </a:schemeClr>
                </a:solidFill>
              </a:rPr>
              <a:t> (το 50% οφείλεται σε διαταραχές του παράγοντα </a:t>
            </a:r>
            <a:r>
              <a:rPr lang="en-US" sz="2000" dirty="0" smtClean="0">
                <a:solidFill>
                  <a:schemeClr val="tx2">
                    <a:lumMod val="75000"/>
                  </a:schemeClr>
                </a:solidFill>
              </a:rPr>
              <a:t>V Leiden </a:t>
            </a:r>
            <a:r>
              <a:rPr lang="el-GR" sz="2000" dirty="0" smtClean="0">
                <a:solidFill>
                  <a:schemeClr val="tx2">
                    <a:lumMod val="75000"/>
                  </a:schemeClr>
                </a:solidFill>
              </a:rPr>
              <a:t>και 	 	   της προθρομβίνης)</a:t>
            </a:r>
          </a:p>
          <a:p>
            <a:endParaRPr lang="el-GR" sz="1400" b="1" dirty="0">
              <a:solidFill>
                <a:schemeClr val="tx2">
                  <a:lumMod val="75000"/>
                </a:schemeClr>
              </a:solidFill>
            </a:endParaRPr>
          </a:p>
          <a:p>
            <a:pPr marL="342900" indent="-342900">
              <a:buFont typeface="Courier New"/>
              <a:buChar char="o"/>
            </a:pPr>
            <a:r>
              <a:rPr lang="el-GR" sz="2200" b="1" dirty="0" smtClean="0">
                <a:solidFill>
                  <a:schemeClr val="tx2">
                    <a:lumMod val="75000"/>
                  </a:schemeClr>
                </a:solidFill>
              </a:rPr>
              <a:t>Ανατομικά</a:t>
            </a:r>
          </a:p>
          <a:p>
            <a:r>
              <a:rPr lang="el-GR" sz="2200" dirty="0" smtClean="0">
                <a:solidFill>
                  <a:schemeClr val="tx2">
                    <a:lumMod val="75000"/>
                  </a:schemeClr>
                </a:solidFill>
              </a:rPr>
              <a:t>	</a:t>
            </a:r>
            <a:r>
              <a:rPr lang="el-GR" sz="2000" dirty="0" smtClean="0">
                <a:solidFill>
                  <a:schemeClr val="tx2">
                    <a:lumMod val="75000"/>
                  </a:schemeClr>
                </a:solidFill>
              </a:rPr>
              <a:t>- Πιεστικά φιανόμενα στο φλεβικό δίκτυο (π.χ. </a:t>
            </a:r>
            <a:r>
              <a:rPr lang="el-GR" sz="2000" dirty="0">
                <a:solidFill>
                  <a:schemeClr val="tx2">
                    <a:lumMod val="75000"/>
                  </a:schemeClr>
                </a:solidFill>
              </a:rPr>
              <a:t>σ</a:t>
            </a:r>
            <a:r>
              <a:rPr lang="el-GR" sz="2000" dirty="0" smtClean="0">
                <a:solidFill>
                  <a:schemeClr val="tx2">
                    <a:lumMod val="75000"/>
                  </a:schemeClr>
                </a:solidFill>
              </a:rPr>
              <a:t>ύνδρομο θωρακικής εξόδου, 	 	  σύνδρομο παγίδευσης ιγνυακής αγγείων)</a:t>
            </a: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46098111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 y="21014"/>
            <a:ext cx="4504615"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2400657"/>
          </a:xfrm>
          <a:prstGeom prst="rect">
            <a:avLst/>
          </a:prstGeom>
          <a:noFill/>
        </p:spPr>
        <p:txBody>
          <a:bodyPr wrap="square" rtlCol="0">
            <a:spAutoFit/>
          </a:bodyPr>
          <a:lstStyle/>
          <a:p>
            <a:r>
              <a:rPr lang="el-GR" sz="2400" dirty="0" smtClean="0">
                <a:solidFill>
                  <a:schemeClr val="tx2">
                    <a:lumMod val="75000"/>
                  </a:schemeClr>
                </a:solidFill>
              </a:rPr>
              <a:t>Φλεβική θρόμβωση</a:t>
            </a:r>
            <a:r>
              <a:rPr lang="en-US" sz="2400" dirty="0" smtClean="0">
                <a:solidFill>
                  <a:schemeClr val="tx2">
                    <a:lumMod val="75000"/>
                  </a:schemeClr>
                </a:solidFill>
              </a:rPr>
              <a:t> (</a:t>
            </a:r>
            <a:r>
              <a:rPr lang="el-GR" sz="2400" dirty="0" smtClean="0">
                <a:solidFill>
                  <a:schemeClr val="tx2">
                    <a:lumMod val="75000"/>
                  </a:schemeClr>
                </a:solidFill>
              </a:rPr>
              <a:t>κάτω άκρων) </a:t>
            </a:r>
            <a:r>
              <a:rPr lang="en-US" sz="2400" dirty="0" smtClean="0">
                <a:solidFill>
                  <a:schemeClr val="tx2">
                    <a:lumMod val="75000"/>
                  </a:schemeClr>
                </a:solidFill>
              </a:rPr>
              <a:t> / </a:t>
            </a:r>
            <a:r>
              <a:rPr lang="el-GR" sz="2400" dirty="0" smtClean="0">
                <a:solidFill>
                  <a:schemeClr val="tx2">
                    <a:lumMod val="75000"/>
                  </a:schemeClr>
                </a:solidFill>
              </a:rPr>
              <a:t>αίτια</a:t>
            </a:r>
            <a:endParaRPr lang="el-GR" sz="2400" dirty="0">
              <a:solidFill>
                <a:schemeClr val="tx2">
                  <a:lumMod val="75000"/>
                </a:schemeClr>
              </a:solidFill>
            </a:endParaRPr>
          </a:p>
          <a:p>
            <a:endParaRPr lang="el-GR" sz="2000" dirty="0" smtClean="0">
              <a:solidFill>
                <a:schemeClr val="tx2">
                  <a:lumMod val="75000"/>
                </a:schemeClr>
              </a:solidFill>
            </a:endParaRPr>
          </a:p>
          <a:p>
            <a:endParaRPr lang="el-GR" sz="2000" dirty="0" smtClean="0">
              <a:solidFill>
                <a:schemeClr val="tx2">
                  <a:lumMod val="75000"/>
                </a:schemeClr>
              </a:solidFill>
            </a:endParaRPr>
          </a:p>
          <a:p>
            <a:endParaRPr lang="el-GR" sz="2000" dirty="0" smtClean="0">
              <a:solidFill>
                <a:schemeClr val="tx2">
                  <a:lumMod val="75000"/>
                </a:schemeClr>
              </a:solidFill>
            </a:endParaRPr>
          </a:p>
          <a:p>
            <a:pPr marL="342900" indent="-342900">
              <a:buFont typeface="Courier New"/>
              <a:buChar char="o"/>
            </a:pPr>
            <a:r>
              <a:rPr lang="el-GR" sz="2200" dirty="0" smtClean="0">
                <a:solidFill>
                  <a:schemeClr val="tx2">
                    <a:lumMod val="75000"/>
                  </a:schemeClr>
                </a:solidFill>
              </a:rPr>
              <a:t>Στις περισσότερες περιπτώσεις υπάρχουν περισσότερα από ένα αιτία</a:t>
            </a:r>
          </a:p>
          <a:p>
            <a:r>
              <a:rPr lang="el-GR" sz="2200" dirty="0" smtClean="0">
                <a:solidFill>
                  <a:schemeClr val="tx2">
                    <a:lumMod val="75000"/>
                  </a:schemeClr>
                </a:solidFill>
              </a:rPr>
              <a:t> </a:t>
            </a:r>
          </a:p>
          <a:p>
            <a:pPr marL="342900" indent="-342900">
              <a:buFont typeface="Courier New"/>
              <a:buChar char="o"/>
            </a:pPr>
            <a:r>
              <a:rPr lang="el-GR" sz="2200" dirty="0" smtClean="0">
                <a:solidFill>
                  <a:schemeClr val="tx2">
                    <a:lumMod val="75000"/>
                  </a:schemeClr>
                </a:solidFill>
              </a:rPr>
              <a:t>Συνυπάρχουν επίκτητα και κληρονομούμενα αίτια</a:t>
            </a:r>
            <a:endParaRPr lang="el-GR" sz="2000" dirty="0" smtClean="0">
              <a:solidFill>
                <a:schemeClr val="tx2">
                  <a:lumMod val="75000"/>
                </a:schemeClr>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5424771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3003899"/>
          </a:xfrm>
          <a:prstGeom prst="rect">
            <a:avLst/>
          </a:prstGeom>
          <a:noFill/>
        </p:spPr>
        <p:txBody>
          <a:bodyPr wrap="square" rtlCol="0">
            <a:spAutoFit/>
          </a:bodyPr>
          <a:lstStyle/>
          <a:p>
            <a:r>
              <a:rPr lang="el-GR" sz="2400" dirty="0" smtClean="0">
                <a:solidFill>
                  <a:schemeClr val="tx2">
                    <a:lumMod val="75000"/>
                  </a:schemeClr>
                </a:solidFill>
              </a:rPr>
              <a:t>Φλεβική θρόμβωση</a:t>
            </a:r>
            <a:r>
              <a:rPr lang="en-US" sz="2400" dirty="0" smtClean="0">
                <a:solidFill>
                  <a:schemeClr val="tx2">
                    <a:lumMod val="75000"/>
                  </a:schemeClr>
                </a:solidFill>
              </a:rPr>
              <a:t> (</a:t>
            </a:r>
            <a:r>
              <a:rPr lang="el-GR" sz="2400" dirty="0" smtClean="0">
                <a:solidFill>
                  <a:schemeClr val="tx2">
                    <a:lumMod val="75000"/>
                  </a:schemeClr>
                </a:solidFill>
              </a:rPr>
              <a:t>κάτω άκρων) </a:t>
            </a:r>
            <a:r>
              <a:rPr lang="en-US" sz="2400" dirty="0" smtClean="0">
                <a:solidFill>
                  <a:schemeClr val="tx2">
                    <a:lumMod val="75000"/>
                  </a:schemeClr>
                </a:solidFill>
              </a:rPr>
              <a:t> / </a:t>
            </a:r>
            <a:r>
              <a:rPr lang="el-GR" sz="2400" dirty="0" smtClean="0">
                <a:solidFill>
                  <a:schemeClr val="tx2">
                    <a:lumMod val="75000"/>
                  </a:schemeClr>
                </a:solidFill>
              </a:rPr>
              <a:t>παθοφυσιολογικές συνέπειες, συμπτώματα &amp; σημεία</a:t>
            </a:r>
          </a:p>
          <a:p>
            <a:endParaRPr lang="el-GR" sz="2400" dirty="0" smtClean="0">
              <a:solidFill>
                <a:schemeClr val="tx2">
                  <a:lumMod val="75000"/>
                </a:schemeClr>
              </a:solidFill>
            </a:endParaRPr>
          </a:p>
          <a:p>
            <a:pPr marL="342900" indent="-342900">
              <a:buFont typeface="Courier New"/>
              <a:buChar char="o"/>
            </a:pPr>
            <a:r>
              <a:rPr lang="el-GR" sz="2200" b="1" dirty="0" smtClean="0">
                <a:solidFill>
                  <a:schemeClr val="tx2">
                    <a:lumMod val="75000"/>
                  </a:schemeClr>
                </a:solidFill>
              </a:rPr>
              <a:t>Άμεσες τοπικές συνέπειες</a:t>
            </a:r>
          </a:p>
          <a:p>
            <a:r>
              <a:rPr lang="en-US" sz="2000" dirty="0" smtClean="0">
                <a:solidFill>
                  <a:schemeClr val="tx2">
                    <a:lumMod val="75000"/>
                  </a:schemeClr>
                </a:solidFill>
              </a:rPr>
              <a:t>	</a:t>
            </a:r>
            <a:r>
              <a:rPr lang="el-GR" sz="2000" dirty="0" smtClean="0">
                <a:solidFill>
                  <a:schemeClr val="tx2">
                    <a:lumMod val="75000"/>
                  </a:schemeClr>
                </a:solidFill>
              </a:rPr>
              <a:t>- Οξείας πλήρης ή μερική απόφραξη φλέβας </a:t>
            </a:r>
          </a:p>
          <a:p>
            <a:r>
              <a:rPr lang="el-GR" sz="2000" dirty="0" smtClean="0">
                <a:solidFill>
                  <a:schemeClr val="tx2">
                    <a:lumMod val="75000"/>
                  </a:schemeClr>
                </a:solidFill>
              </a:rPr>
              <a:t>	- Φλεβική υπέρταση</a:t>
            </a:r>
            <a:r>
              <a:rPr lang="en-US" sz="2000" dirty="0" smtClean="0">
                <a:solidFill>
                  <a:schemeClr val="tx2">
                    <a:lumMod val="75000"/>
                  </a:schemeClr>
                </a:solidFill>
              </a:rPr>
              <a:t>, o</a:t>
            </a:r>
            <a:r>
              <a:rPr lang="el-GR" sz="2000" dirty="0" smtClean="0">
                <a:solidFill>
                  <a:schemeClr val="tx2">
                    <a:lumMod val="75000"/>
                  </a:schemeClr>
                </a:solidFill>
              </a:rPr>
              <a:t>ξεία φλεβική ανεπάρκεια</a:t>
            </a:r>
          </a:p>
          <a:p>
            <a:pPr>
              <a:lnSpc>
                <a:spcPct val="80000"/>
              </a:lnSpc>
            </a:pPr>
            <a:r>
              <a:rPr lang="el-GR" sz="2000" dirty="0" smtClean="0">
                <a:solidFill>
                  <a:schemeClr val="tx2">
                    <a:lumMod val="75000"/>
                  </a:schemeClr>
                </a:solidFill>
              </a:rPr>
              <a:t>	- Ετερόπλευρη εγκατάσταση οίδηματος</a:t>
            </a:r>
            <a:r>
              <a:rPr lang="en-US" sz="2000" dirty="0" smtClean="0">
                <a:solidFill>
                  <a:schemeClr val="tx2">
                    <a:lumMod val="75000"/>
                  </a:schemeClr>
                </a:solidFill>
              </a:rPr>
              <a:t> </a:t>
            </a:r>
            <a:r>
              <a:rPr lang="el-GR" sz="2000" dirty="0" smtClean="0">
                <a:solidFill>
                  <a:schemeClr val="tx2">
                    <a:lumMod val="75000"/>
                  </a:schemeClr>
                </a:solidFill>
              </a:rPr>
              <a:t>(κάτω από το επίπεδο της </a:t>
            </a:r>
            <a:r>
              <a:rPr lang="en-US" sz="2000" dirty="0" smtClean="0">
                <a:solidFill>
                  <a:schemeClr val="tx2">
                    <a:lumMod val="75000"/>
                  </a:schemeClr>
                </a:solidFill>
              </a:rPr>
              <a:t>	  </a:t>
            </a:r>
            <a:r>
              <a:rPr lang="el-GR" sz="2000" dirty="0" smtClean="0">
                <a:solidFill>
                  <a:schemeClr val="tx2">
                    <a:lumMod val="75000"/>
                  </a:schemeClr>
                </a:solidFill>
              </a:rPr>
              <a:t>			  θρόμβωσης), τοπικό άλγος και αύξηση θερμότητας, θετικό σημείο </a:t>
            </a:r>
            <a:r>
              <a:rPr lang="en-US" sz="2000" dirty="0" smtClean="0">
                <a:solidFill>
                  <a:schemeClr val="tx2">
                    <a:lumMod val="75000"/>
                  </a:schemeClr>
                </a:solidFill>
              </a:rPr>
              <a:t>Homans</a:t>
            </a:r>
            <a:r>
              <a:rPr lang="el-GR" sz="2400" dirty="0" smtClean="0">
                <a:solidFill>
                  <a:schemeClr val="tx2">
                    <a:lumMod val="75000"/>
                  </a:schemeClr>
                </a:solidFill>
              </a:rPr>
              <a:t> </a:t>
            </a:r>
          </a:p>
          <a:p>
            <a:endParaRPr lang="el-GR" sz="2000" b="1" dirty="0" smtClean="0">
              <a:solidFill>
                <a:srgbClr val="800000"/>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282883905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33" y="21014"/>
            <a:ext cx="4487679"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830997"/>
          </a:xfrm>
          <a:prstGeom prst="rect">
            <a:avLst/>
          </a:prstGeom>
          <a:noFill/>
        </p:spPr>
        <p:txBody>
          <a:bodyPr wrap="square" rtlCol="0">
            <a:spAutoFit/>
          </a:bodyPr>
          <a:lstStyle/>
          <a:p>
            <a:r>
              <a:rPr lang="el-GR" sz="2400" dirty="0">
                <a:solidFill>
                  <a:schemeClr val="tx2">
                    <a:lumMod val="75000"/>
                  </a:schemeClr>
                </a:solidFill>
              </a:rPr>
              <a:t>Φλεβική θρόμβωση</a:t>
            </a:r>
            <a:r>
              <a:rPr lang="en-US" sz="2400" dirty="0">
                <a:solidFill>
                  <a:schemeClr val="tx2">
                    <a:lumMod val="75000"/>
                  </a:schemeClr>
                </a:solidFill>
              </a:rPr>
              <a:t> (</a:t>
            </a:r>
            <a:r>
              <a:rPr lang="el-GR" sz="2400" dirty="0">
                <a:solidFill>
                  <a:schemeClr val="tx2">
                    <a:lumMod val="75000"/>
                  </a:schemeClr>
                </a:solidFill>
              </a:rPr>
              <a:t>κάτω άκρων) </a:t>
            </a:r>
            <a:r>
              <a:rPr lang="en-US" sz="2400" dirty="0">
                <a:solidFill>
                  <a:schemeClr val="tx2">
                    <a:lumMod val="75000"/>
                  </a:schemeClr>
                </a:solidFill>
              </a:rPr>
              <a:t> / </a:t>
            </a:r>
            <a:r>
              <a:rPr lang="el-GR" sz="2400" dirty="0">
                <a:solidFill>
                  <a:schemeClr val="tx2">
                    <a:lumMod val="75000"/>
                  </a:schemeClr>
                </a:solidFill>
              </a:rPr>
              <a:t>παθοφυσιολογικές συνέπειες, συμπτώματα &amp; σημεία</a:t>
            </a:r>
          </a:p>
        </p:txBody>
      </p:sp>
      <p:sp>
        <p:nvSpPr>
          <p:cNvPr id="2" name="Rectangle 1"/>
          <p:cNvSpPr/>
          <p:nvPr/>
        </p:nvSpPr>
        <p:spPr>
          <a:xfrm>
            <a:off x="5198533" y="5638800"/>
            <a:ext cx="3862041" cy="97748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16933" y="2997172"/>
            <a:ext cx="9144000" cy="3683828"/>
          </a:xfrm>
          <a:prstGeom prst="rect">
            <a:avLst/>
          </a:prstGeom>
        </p:spPr>
      </p:pic>
      <p:sp>
        <p:nvSpPr>
          <p:cNvPr id="4" name="TextBox 3"/>
          <p:cNvSpPr txBox="1"/>
          <p:nvPr/>
        </p:nvSpPr>
        <p:spPr>
          <a:xfrm>
            <a:off x="241464" y="2284547"/>
            <a:ext cx="8467361" cy="1015663"/>
          </a:xfrm>
          <a:prstGeom prst="rect">
            <a:avLst/>
          </a:prstGeom>
          <a:noFill/>
          <a:ln w="25400">
            <a:noFill/>
          </a:ln>
        </p:spPr>
        <p:txBody>
          <a:bodyPr wrap="square" rtlCol="0">
            <a:spAutoFit/>
          </a:bodyPr>
          <a:lstStyle/>
          <a:p>
            <a:r>
              <a:rPr lang="el-GR" sz="2000" dirty="0" smtClean="0">
                <a:solidFill>
                  <a:schemeClr val="tx2">
                    <a:lumMod val="75000"/>
                  </a:schemeClr>
                </a:solidFill>
              </a:rPr>
              <a:t>Το σημείο του </a:t>
            </a:r>
            <a:r>
              <a:rPr lang="en-US" sz="2000" dirty="0" smtClean="0">
                <a:solidFill>
                  <a:schemeClr val="tx2">
                    <a:lumMod val="75000"/>
                  </a:schemeClr>
                </a:solidFill>
              </a:rPr>
              <a:t>Homans </a:t>
            </a:r>
            <a:r>
              <a:rPr lang="el-GR" sz="2000" dirty="0" smtClean="0">
                <a:solidFill>
                  <a:schemeClr val="tx2">
                    <a:lumMod val="75000"/>
                  </a:schemeClr>
                </a:solidFill>
              </a:rPr>
              <a:t>αποτελεί</a:t>
            </a:r>
            <a:r>
              <a:rPr lang="en-US" sz="2000" dirty="0" smtClean="0">
                <a:solidFill>
                  <a:schemeClr val="tx2">
                    <a:lumMod val="75000"/>
                  </a:schemeClr>
                </a:solidFill>
              </a:rPr>
              <a:t> </a:t>
            </a:r>
            <a:r>
              <a:rPr lang="el-GR" sz="2000" dirty="0" smtClean="0">
                <a:solidFill>
                  <a:schemeClr val="tx2">
                    <a:lumMod val="75000"/>
                  </a:schemeClr>
                </a:solidFill>
              </a:rPr>
              <a:t>αναπόσπαστο τμήμα της κλασσικής </a:t>
            </a:r>
          </a:p>
          <a:p>
            <a:r>
              <a:rPr lang="el-GR" sz="2000" dirty="0" smtClean="0">
                <a:solidFill>
                  <a:schemeClr val="tx2">
                    <a:lumMod val="75000"/>
                  </a:schemeClr>
                </a:solidFill>
              </a:rPr>
              <a:t>κλινικής εξέτασης πιθανής εν τω βάθει θρόμβωσης παρά το ότι</a:t>
            </a:r>
          </a:p>
          <a:p>
            <a:r>
              <a:rPr lang="el-GR" sz="2000" dirty="0" smtClean="0">
                <a:solidFill>
                  <a:schemeClr val="tx2">
                    <a:lumMod val="75000"/>
                  </a:schemeClr>
                </a:solidFill>
              </a:rPr>
              <a:t>είναι μη-αξιόπιστο </a:t>
            </a:r>
            <a:endParaRPr lang="en-US" sz="2000" dirty="0" smtClean="0">
              <a:solidFill>
                <a:schemeClr val="tx2">
                  <a:lumMod val="75000"/>
                </a:schemeClr>
              </a:solidFill>
            </a:endParaRPr>
          </a:p>
        </p:txBody>
      </p:sp>
      <p:sp>
        <p:nvSpPr>
          <p:cNvPr id="15" name="TextBox 14"/>
          <p:cNvSpPr txBox="1"/>
          <p:nvPr/>
        </p:nvSpPr>
        <p:spPr>
          <a:xfrm>
            <a:off x="6362306" y="1147237"/>
            <a:ext cx="2781706" cy="307777"/>
          </a:xfrm>
          <a:prstGeom prst="rect">
            <a:avLst/>
          </a:prstGeom>
          <a:noFill/>
        </p:spPr>
        <p:txBody>
          <a:bodyPr wrap="none" rtlCol="0">
            <a:spAutoFit/>
          </a:bodyPr>
          <a:lstStyle/>
          <a:p>
            <a:r>
              <a:rPr lang="en-US" sz="1400" i="1" dirty="0" smtClean="0"/>
              <a:t>Urbano FL. Hospital Physician 2001</a:t>
            </a:r>
            <a:endParaRPr lang="en-US" sz="1400" i="1" dirty="0"/>
          </a:p>
        </p:txBody>
      </p:sp>
      <p:sp>
        <p:nvSpPr>
          <p:cNvPr id="6" name="Rectangle 5"/>
          <p:cNvSpPr/>
          <p:nvPr/>
        </p:nvSpPr>
        <p:spPr>
          <a:xfrm>
            <a:off x="5740402" y="4941525"/>
            <a:ext cx="3235507" cy="1384995"/>
          </a:xfrm>
          <a:prstGeom prst="rect">
            <a:avLst/>
          </a:prstGeom>
        </p:spPr>
        <p:txBody>
          <a:bodyPr wrap="square">
            <a:spAutoFit/>
          </a:bodyPr>
          <a:lstStyle/>
          <a:p>
            <a:r>
              <a:rPr lang="en-US" sz="1400" dirty="0">
                <a:solidFill>
                  <a:srgbClr val="800000"/>
                </a:solidFill>
              </a:rPr>
              <a:t>The original description was based upon "an increased resistance to dorsiflexion of the foot" without associated discomfort or pain (despite the mistaken perpetuation of the latter symptom as part of Homans sign in textbooks).</a:t>
            </a: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404927896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Κλινική και Εργαστήριο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Επιστημών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3416320"/>
          </a:xfrm>
          <a:prstGeom prst="rect">
            <a:avLst/>
          </a:prstGeom>
          <a:noFill/>
        </p:spPr>
        <p:txBody>
          <a:bodyPr wrap="square" rtlCol="0">
            <a:spAutoFit/>
          </a:bodyPr>
          <a:lstStyle/>
          <a:p>
            <a:r>
              <a:rPr lang="el-GR" sz="2400" dirty="0" smtClean="0">
                <a:solidFill>
                  <a:schemeClr val="tx2">
                    <a:lumMod val="75000"/>
                  </a:schemeClr>
                </a:solidFill>
              </a:rPr>
              <a:t>Χρόνια φλεβική νόσος</a:t>
            </a:r>
            <a:r>
              <a:rPr lang="en-US" sz="2400" dirty="0" smtClean="0">
                <a:solidFill>
                  <a:schemeClr val="tx2">
                    <a:lumMod val="75000"/>
                  </a:schemeClr>
                </a:solidFill>
              </a:rPr>
              <a:t> (</a:t>
            </a:r>
            <a:r>
              <a:rPr lang="el-GR" sz="2400" dirty="0" smtClean="0">
                <a:solidFill>
                  <a:schemeClr val="tx2">
                    <a:lumMod val="75000"/>
                  </a:schemeClr>
                </a:solidFill>
              </a:rPr>
              <a:t>των κάτω άκρων)</a:t>
            </a:r>
            <a:r>
              <a:rPr lang="en-US" sz="2400" dirty="0" smtClean="0">
                <a:solidFill>
                  <a:schemeClr val="tx2">
                    <a:lumMod val="75000"/>
                  </a:schemeClr>
                </a:solidFill>
              </a:rPr>
              <a:t> / </a:t>
            </a:r>
            <a:r>
              <a:rPr lang="el-GR" sz="2400" dirty="0" smtClean="0">
                <a:solidFill>
                  <a:schemeClr val="tx2">
                    <a:lumMod val="75000"/>
                  </a:schemeClr>
                </a:solidFill>
              </a:rPr>
              <a:t>περιστατικό</a:t>
            </a:r>
          </a:p>
          <a:p>
            <a:endParaRPr lang="el-GR" sz="2400" dirty="0">
              <a:solidFill>
                <a:schemeClr val="tx2">
                  <a:lumMod val="75000"/>
                </a:schemeClr>
              </a:solidFill>
            </a:endParaRPr>
          </a:p>
          <a:p>
            <a:endParaRPr lang="el-GR" sz="2400" dirty="0" smtClean="0">
              <a:solidFill>
                <a:schemeClr val="tx2">
                  <a:lumMod val="75000"/>
                </a:schemeClr>
              </a:solidFill>
            </a:endParaRPr>
          </a:p>
          <a:p>
            <a:r>
              <a:rPr lang="el-GR" sz="2400" dirty="0" smtClean="0">
                <a:solidFill>
                  <a:schemeClr val="tx2">
                    <a:lumMod val="75000"/>
                  </a:schemeClr>
                </a:solidFill>
              </a:rPr>
              <a:t>Γυναίκα 60 ετών, με δείκτη μάζα σώματος 35 </a:t>
            </a:r>
            <a:r>
              <a:rPr lang="en-US" sz="2400" dirty="0" smtClean="0">
                <a:solidFill>
                  <a:schemeClr val="tx2">
                    <a:lumMod val="75000"/>
                  </a:schemeClr>
                </a:solidFill>
              </a:rPr>
              <a:t>kg/m</a:t>
            </a:r>
            <a:r>
              <a:rPr lang="en-US" sz="2400" baseline="30000" dirty="0" smtClean="0">
                <a:solidFill>
                  <a:schemeClr val="tx2">
                    <a:lumMod val="75000"/>
                  </a:schemeClr>
                </a:solidFill>
              </a:rPr>
              <a:t>2</a:t>
            </a:r>
            <a:r>
              <a:rPr lang="el-GR" sz="2400" dirty="0" smtClean="0">
                <a:solidFill>
                  <a:schemeClr val="tx2">
                    <a:lumMod val="75000"/>
                  </a:schemeClr>
                </a:solidFill>
              </a:rPr>
              <a:t>, καπνίστρια, υπάλληλος γραφείου με 3 παιδία, παρουσιάζει εδώ και 2 χρόνια (σταδιακά επιδεινούμενο), </a:t>
            </a:r>
            <a:r>
              <a:rPr lang="el-GR" sz="2400" smtClean="0">
                <a:solidFill>
                  <a:schemeClr val="tx2">
                    <a:lumMod val="75000"/>
                  </a:schemeClr>
                </a:solidFill>
              </a:rPr>
              <a:t>χρόνιο ετερόπλευρο </a:t>
            </a:r>
            <a:r>
              <a:rPr lang="el-GR" sz="2400" dirty="0" smtClean="0">
                <a:solidFill>
                  <a:schemeClr val="tx2">
                    <a:lumMod val="75000"/>
                  </a:schemeClr>
                </a:solidFill>
              </a:rPr>
              <a:t>οίδημα στο ύψος της ποδοκνημικής άρθρωσης, με συνοδό τοπικό άλγος, κνησμό και δυσχρωματισμό του δέρματος. Ο πόνος επιδεινώνεται στην όρθια θέση και το οίδημα υποχωρεί μερικώς μετά την κατάκλιση </a:t>
            </a:r>
            <a:endParaRPr lang="el-GR" sz="2400" baseline="30000" dirty="0" smtClean="0">
              <a:solidFill>
                <a:schemeClr val="tx2">
                  <a:lumMod val="75000"/>
                </a:schemeClr>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2018 - 2019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72472030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370427"/>
          </a:xfrm>
          <a:prstGeom prst="rect">
            <a:avLst/>
          </a:prstGeom>
          <a:noFill/>
        </p:spPr>
        <p:txBody>
          <a:bodyPr wrap="square" rtlCol="0">
            <a:spAutoFit/>
          </a:bodyPr>
          <a:lstStyle/>
          <a:p>
            <a:r>
              <a:rPr lang="el-GR" sz="2400" dirty="0" smtClean="0">
                <a:solidFill>
                  <a:schemeClr val="tx2">
                    <a:lumMod val="75000"/>
                  </a:schemeClr>
                </a:solidFill>
              </a:rPr>
              <a:t>Φλεβική θρόμβωση</a:t>
            </a:r>
            <a:r>
              <a:rPr lang="en-US" sz="2400" dirty="0" smtClean="0">
                <a:solidFill>
                  <a:schemeClr val="tx2">
                    <a:lumMod val="75000"/>
                  </a:schemeClr>
                </a:solidFill>
              </a:rPr>
              <a:t> (</a:t>
            </a:r>
            <a:r>
              <a:rPr lang="el-GR" sz="2400" dirty="0" smtClean="0">
                <a:solidFill>
                  <a:schemeClr val="tx2">
                    <a:lumMod val="75000"/>
                  </a:schemeClr>
                </a:solidFill>
              </a:rPr>
              <a:t>κάτω άκρων) </a:t>
            </a:r>
            <a:r>
              <a:rPr lang="en-US" sz="2400" dirty="0" smtClean="0">
                <a:solidFill>
                  <a:schemeClr val="tx2">
                    <a:lumMod val="75000"/>
                  </a:schemeClr>
                </a:solidFill>
              </a:rPr>
              <a:t> / </a:t>
            </a:r>
            <a:r>
              <a:rPr lang="el-GR" sz="2400" dirty="0" smtClean="0">
                <a:solidFill>
                  <a:schemeClr val="tx2">
                    <a:lumMod val="75000"/>
                  </a:schemeClr>
                </a:solidFill>
              </a:rPr>
              <a:t>παθοφυσιολογικές συνέπειες, συμπτώματα &amp; σημεία</a:t>
            </a:r>
          </a:p>
          <a:p>
            <a:endParaRPr lang="el-GR" sz="2400" dirty="0" smtClean="0">
              <a:solidFill>
                <a:schemeClr val="tx2">
                  <a:lumMod val="75000"/>
                </a:schemeClr>
              </a:solidFill>
            </a:endParaRPr>
          </a:p>
          <a:p>
            <a:pPr marL="342900" indent="-342900">
              <a:buFont typeface="Courier New"/>
              <a:buChar char="o"/>
            </a:pPr>
            <a:r>
              <a:rPr lang="el-GR" sz="2200" b="1" dirty="0" smtClean="0">
                <a:solidFill>
                  <a:schemeClr val="tx2">
                    <a:lumMod val="75000"/>
                  </a:schemeClr>
                </a:solidFill>
              </a:rPr>
              <a:t>Άμεσες τοπικές συνέπειες</a:t>
            </a:r>
          </a:p>
          <a:p>
            <a:r>
              <a:rPr lang="en-US" sz="2000" dirty="0" smtClean="0">
                <a:solidFill>
                  <a:schemeClr val="tx2">
                    <a:lumMod val="75000"/>
                  </a:schemeClr>
                </a:solidFill>
              </a:rPr>
              <a:t>	</a:t>
            </a:r>
            <a:r>
              <a:rPr lang="el-GR" sz="2000" dirty="0" smtClean="0">
                <a:solidFill>
                  <a:schemeClr val="tx2">
                    <a:lumMod val="75000"/>
                  </a:schemeClr>
                </a:solidFill>
              </a:rPr>
              <a:t>- Οξεία πλήρης ή μερική απόφραξη φλέβας </a:t>
            </a:r>
          </a:p>
          <a:p>
            <a:r>
              <a:rPr lang="el-GR" sz="2000" dirty="0" smtClean="0">
                <a:solidFill>
                  <a:schemeClr val="tx2">
                    <a:lumMod val="75000"/>
                  </a:schemeClr>
                </a:solidFill>
              </a:rPr>
              <a:t>	- Φλεβική υπέρταση</a:t>
            </a:r>
            <a:r>
              <a:rPr lang="en-US" sz="2000" dirty="0" smtClean="0">
                <a:solidFill>
                  <a:schemeClr val="tx2">
                    <a:lumMod val="75000"/>
                  </a:schemeClr>
                </a:solidFill>
              </a:rPr>
              <a:t>, o</a:t>
            </a:r>
            <a:r>
              <a:rPr lang="el-GR" sz="2000" dirty="0" smtClean="0">
                <a:solidFill>
                  <a:schemeClr val="tx2">
                    <a:lumMod val="75000"/>
                  </a:schemeClr>
                </a:solidFill>
              </a:rPr>
              <a:t>ξεία φλεβική ανεπάρκεια</a:t>
            </a:r>
          </a:p>
          <a:p>
            <a:r>
              <a:rPr lang="el-GR" sz="2000" dirty="0" smtClean="0">
                <a:solidFill>
                  <a:schemeClr val="tx2">
                    <a:lumMod val="75000"/>
                  </a:schemeClr>
                </a:solidFill>
              </a:rPr>
              <a:t>	- Ετερόπλευρη εγκατάσταση οίδηματος</a:t>
            </a:r>
            <a:r>
              <a:rPr lang="en-US" sz="2000" dirty="0" smtClean="0">
                <a:solidFill>
                  <a:schemeClr val="tx2">
                    <a:lumMod val="75000"/>
                  </a:schemeClr>
                </a:solidFill>
              </a:rPr>
              <a:t> </a:t>
            </a:r>
            <a:r>
              <a:rPr lang="el-GR" sz="2000" dirty="0" smtClean="0">
                <a:solidFill>
                  <a:schemeClr val="tx2">
                    <a:lumMod val="75000"/>
                  </a:schemeClr>
                </a:solidFill>
              </a:rPr>
              <a:t>(κάτω από το επίπεδο της </a:t>
            </a:r>
            <a:r>
              <a:rPr lang="en-US" sz="2000" dirty="0" smtClean="0">
                <a:solidFill>
                  <a:schemeClr val="tx2">
                    <a:lumMod val="75000"/>
                  </a:schemeClr>
                </a:solidFill>
              </a:rPr>
              <a:t>	  </a:t>
            </a:r>
            <a:r>
              <a:rPr lang="el-GR" sz="2000" dirty="0" smtClean="0">
                <a:solidFill>
                  <a:schemeClr val="tx2">
                    <a:lumMod val="75000"/>
                  </a:schemeClr>
                </a:solidFill>
              </a:rPr>
              <a:t>			  θρόμβωσης), τοπικό άλγος και άυξηση θερμότητας, θετικό σημείο </a:t>
            </a:r>
            <a:r>
              <a:rPr lang="en-US" sz="2000" dirty="0" smtClean="0">
                <a:solidFill>
                  <a:schemeClr val="tx2">
                    <a:lumMod val="75000"/>
                  </a:schemeClr>
                </a:solidFill>
              </a:rPr>
              <a:t>Homans</a:t>
            </a:r>
            <a:r>
              <a:rPr lang="el-GR" sz="2400" dirty="0" smtClean="0">
                <a:solidFill>
                  <a:schemeClr val="tx2">
                    <a:lumMod val="75000"/>
                  </a:schemeClr>
                </a:solidFill>
              </a:rPr>
              <a:t> </a:t>
            </a:r>
          </a:p>
          <a:p>
            <a:endParaRPr lang="el-GR" sz="2000" b="1" dirty="0" smtClean="0">
              <a:solidFill>
                <a:srgbClr val="800000"/>
              </a:solidFill>
            </a:endParaRPr>
          </a:p>
          <a:p>
            <a:endParaRPr lang="el-GR" sz="2000" b="1" dirty="0">
              <a:solidFill>
                <a:srgbClr val="800000"/>
              </a:solidFill>
            </a:endParaRPr>
          </a:p>
          <a:p>
            <a:r>
              <a:rPr lang="el-GR" sz="2000" b="1" dirty="0" smtClean="0">
                <a:solidFill>
                  <a:srgbClr val="800000"/>
                </a:solidFill>
              </a:rPr>
              <a:t>Η </a:t>
            </a:r>
            <a:r>
              <a:rPr lang="el-GR" sz="2000" b="1" dirty="0">
                <a:solidFill>
                  <a:srgbClr val="800000"/>
                </a:solidFill>
              </a:rPr>
              <a:t>διαγνωστική ευαισθησία και ειδικότητα των συμπτωμάτων και σημείων αυτών είναι εξαιρετικά χαμηλή!!!!</a:t>
            </a:r>
            <a:r>
              <a:rPr lang="el-GR" sz="2000" b="1" dirty="0">
                <a:solidFill>
                  <a:schemeClr val="tx2">
                    <a:lumMod val="75000"/>
                  </a:schemeClr>
                </a:solidFill>
              </a:rPr>
              <a:t> </a:t>
            </a:r>
          </a:p>
          <a:p>
            <a:endParaRPr lang="el-GR" sz="2000" dirty="0" smtClean="0">
              <a:solidFill>
                <a:schemeClr val="tx2">
                  <a:lumMod val="75000"/>
                </a:schemeClr>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177259816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3877984"/>
          </a:xfrm>
          <a:prstGeom prst="rect">
            <a:avLst/>
          </a:prstGeom>
          <a:noFill/>
        </p:spPr>
        <p:txBody>
          <a:bodyPr wrap="square" rtlCol="0">
            <a:spAutoFit/>
          </a:bodyPr>
          <a:lstStyle/>
          <a:p>
            <a:r>
              <a:rPr lang="el-GR" sz="2400" dirty="0" smtClean="0">
                <a:solidFill>
                  <a:schemeClr val="tx2">
                    <a:lumMod val="75000"/>
                  </a:schemeClr>
                </a:solidFill>
              </a:rPr>
              <a:t>Φλεβική θρόμβωση</a:t>
            </a:r>
            <a:r>
              <a:rPr lang="en-US" sz="2400" dirty="0" smtClean="0">
                <a:solidFill>
                  <a:schemeClr val="tx2">
                    <a:lumMod val="75000"/>
                  </a:schemeClr>
                </a:solidFill>
              </a:rPr>
              <a:t> (</a:t>
            </a:r>
            <a:r>
              <a:rPr lang="el-GR" sz="2400" dirty="0" smtClean="0">
                <a:solidFill>
                  <a:schemeClr val="tx2">
                    <a:lumMod val="75000"/>
                  </a:schemeClr>
                </a:solidFill>
              </a:rPr>
              <a:t>κάτω άκρων) </a:t>
            </a:r>
            <a:r>
              <a:rPr lang="en-US" sz="2400" dirty="0" smtClean="0">
                <a:solidFill>
                  <a:schemeClr val="tx2">
                    <a:lumMod val="75000"/>
                  </a:schemeClr>
                </a:solidFill>
              </a:rPr>
              <a:t> / </a:t>
            </a:r>
            <a:r>
              <a:rPr lang="el-GR" sz="2400" dirty="0" smtClean="0">
                <a:solidFill>
                  <a:schemeClr val="tx2">
                    <a:lumMod val="75000"/>
                  </a:schemeClr>
                </a:solidFill>
              </a:rPr>
              <a:t>παθοφυσιολογικές συνέπειες, συμπτώματα &amp; σημεία</a:t>
            </a:r>
          </a:p>
          <a:p>
            <a:endParaRPr lang="el-GR" sz="2400" dirty="0" smtClean="0">
              <a:solidFill>
                <a:schemeClr val="tx2">
                  <a:lumMod val="75000"/>
                </a:schemeClr>
              </a:solidFill>
            </a:endParaRPr>
          </a:p>
          <a:p>
            <a:pPr marL="342900" indent="-342900">
              <a:buFont typeface="Courier New"/>
              <a:buChar char="o"/>
            </a:pPr>
            <a:r>
              <a:rPr lang="el-GR" sz="2200" b="1" dirty="0" smtClean="0">
                <a:solidFill>
                  <a:schemeClr val="tx2">
                    <a:lumMod val="75000"/>
                  </a:schemeClr>
                </a:solidFill>
              </a:rPr>
              <a:t>Άμεσες τοπικές συνέπειες</a:t>
            </a:r>
          </a:p>
          <a:p>
            <a:r>
              <a:rPr lang="en-US" sz="2000" dirty="0" smtClean="0">
                <a:solidFill>
                  <a:schemeClr val="tx2">
                    <a:lumMod val="75000"/>
                  </a:schemeClr>
                </a:solidFill>
              </a:rPr>
              <a:t>	</a:t>
            </a:r>
            <a:r>
              <a:rPr lang="el-GR" sz="2000" dirty="0" smtClean="0">
                <a:solidFill>
                  <a:schemeClr val="tx2">
                    <a:lumMod val="75000"/>
                  </a:schemeClr>
                </a:solidFill>
              </a:rPr>
              <a:t>- Οξεία πλήρης ή μερική απόφραξη φλέβας </a:t>
            </a:r>
          </a:p>
          <a:p>
            <a:r>
              <a:rPr lang="el-GR" sz="2000" dirty="0" smtClean="0">
                <a:solidFill>
                  <a:schemeClr val="tx2">
                    <a:lumMod val="75000"/>
                  </a:schemeClr>
                </a:solidFill>
              </a:rPr>
              <a:t>	- Φλεβική υπέρταση</a:t>
            </a:r>
            <a:r>
              <a:rPr lang="en-US" sz="2000" dirty="0" smtClean="0">
                <a:solidFill>
                  <a:schemeClr val="tx2">
                    <a:lumMod val="75000"/>
                  </a:schemeClr>
                </a:solidFill>
              </a:rPr>
              <a:t>, o</a:t>
            </a:r>
            <a:r>
              <a:rPr lang="el-GR" sz="2000" dirty="0" smtClean="0">
                <a:solidFill>
                  <a:schemeClr val="tx2">
                    <a:lumMod val="75000"/>
                  </a:schemeClr>
                </a:solidFill>
              </a:rPr>
              <a:t>ξεία φλεβική ανεπάρκεια</a:t>
            </a:r>
          </a:p>
          <a:p>
            <a:r>
              <a:rPr lang="el-GR" sz="2000" dirty="0" smtClean="0">
                <a:solidFill>
                  <a:schemeClr val="tx2">
                    <a:lumMod val="75000"/>
                  </a:schemeClr>
                </a:solidFill>
              </a:rPr>
              <a:t>	- Ετερόπλευρη εγκατάσταση οίδηματος</a:t>
            </a:r>
            <a:r>
              <a:rPr lang="en-US" sz="2000" dirty="0" smtClean="0">
                <a:solidFill>
                  <a:schemeClr val="tx2">
                    <a:lumMod val="75000"/>
                  </a:schemeClr>
                </a:solidFill>
              </a:rPr>
              <a:t> </a:t>
            </a:r>
            <a:r>
              <a:rPr lang="el-GR" sz="2000" dirty="0" smtClean="0">
                <a:solidFill>
                  <a:schemeClr val="tx2">
                    <a:lumMod val="75000"/>
                  </a:schemeClr>
                </a:solidFill>
              </a:rPr>
              <a:t>(κάτω από το επίπεδο της </a:t>
            </a:r>
            <a:r>
              <a:rPr lang="en-US" sz="2000" dirty="0" smtClean="0">
                <a:solidFill>
                  <a:schemeClr val="tx2">
                    <a:lumMod val="75000"/>
                  </a:schemeClr>
                </a:solidFill>
              </a:rPr>
              <a:t>	  </a:t>
            </a:r>
            <a:r>
              <a:rPr lang="el-GR" sz="2000" dirty="0" smtClean="0">
                <a:solidFill>
                  <a:schemeClr val="tx2">
                    <a:lumMod val="75000"/>
                  </a:schemeClr>
                </a:solidFill>
              </a:rPr>
              <a:t>			  θρόμβωσης), τοπικό άλγος και αύξηση θερμότητας, θετικό σημείο </a:t>
            </a:r>
            <a:r>
              <a:rPr lang="en-US" sz="2000" dirty="0" smtClean="0">
                <a:solidFill>
                  <a:schemeClr val="tx2">
                    <a:lumMod val="75000"/>
                  </a:schemeClr>
                </a:solidFill>
              </a:rPr>
              <a:t>Homans</a:t>
            </a:r>
            <a:r>
              <a:rPr lang="el-GR" sz="2400" dirty="0" smtClean="0">
                <a:solidFill>
                  <a:schemeClr val="tx2">
                    <a:lumMod val="75000"/>
                  </a:schemeClr>
                </a:solidFill>
              </a:rPr>
              <a:t> </a:t>
            </a:r>
          </a:p>
          <a:p>
            <a:pPr marL="342900" indent="-342900">
              <a:buFont typeface="Courier New"/>
              <a:buChar char="o"/>
            </a:pPr>
            <a:r>
              <a:rPr lang="el-GR" sz="2200" b="1" dirty="0" smtClean="0">
                <a:solidFill>
                  <a:schemeClr val="tx2">
                    <a:lumMod val="75000"/>
                  </a:schemeClr>
                </a:solidFill>
              </a:rPr>
              <a:t>Άμεσες  απομακρυσμένες συνέπειες</a:t>
            </a:r>
          </a:p>
          <a:p>
            <a:r>
              <a:rPr lang="el-GR" sz="2000" dirty="0" smtClean="0">
                <a:solidFill>
                  <a:schemeClr val="tx2">
                    <a:lumMod val="75000"/>
                  </a:schemeClr>
                </a:solidFill>
              </a:rPr>
              <a:t>	- Απόσπαση θρόμβου - εμβολή (πνευμονική εμβολή)</a:t>
            </a:r>
          </a:p>
          <a:p>
            <a:endParaRPr lang="el-GR" sz="2000" dirty="0" smtClean="0">
              <a:solidFill>
                <a:schemeClr val="tx2">
                  <a:lumMod val="75000"/>
                </a:schemeClr>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187453809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093428"/>
          </a:xfrm>
          <a:prstGeom prst="rect">
            <a:avLst/>
          </a:prstGeom>
          <a:noFill/>
        </p:spPr>
        <p:txBody>
          <a:bodyPr wrap="square" rtlCol="0">
            <a:spAutoFit/>
          </a:bodyPr>
          <a:lstStyle/>
          <a:p>
            <a:r>
              <a:rPr lang="el-GR" sz="2400" dirty="0" smtClean="0">
                <a:solidFill>
                  <a:schemeClr val="tx2">
                    <a:lumMod val="75000"/>
                  </a:schemeClr>
                </a:solidFill>
              </a:rPr>
              <a:t>Φλεβική θρόμβωση</a:t>
            </a:r>
            <a:r>
              <a:rPr lang="en-US" sz="2400" dirty="0" smtClean="0">
                <a:solidFill>
                  <a:schemeClr val="tx2">
                    <a:lumMod val="75000"/>
                  </a:schemeClr>
                </a:solidFill>
              </a:rPr>
              <a:t> (</a:t>
            </a:r>
            <a:r>
              <a:rPr lang="el-GR" sz="2400" dirty="0" smtClean="0">
                <a:solidFill>
                  <a:schemeClr val="tx2">
                    <a:lumMod val="75000"/>
                  </a:schemeClr>
                </a:solidFill>
              </a:rPr>
              <a:t>κάτω άκρων) </a:t>
            </a:r>
            <a:r>
              <a:rPr lang="en-US" sz="2400" dirty="0" smtClean="0">
                <a:solidFill>
                  <a:schemeClr val="tx2">
                    <a:lumMod val="75000"/>
                  </a:schemeClr>
                </a:solidFill>
              </a:rPr>
              <a:t> / </a:t>
            </a:r>
            <a:r>
              <a:rPr lang="el-GR" sz="2400" dirty="0" smtClean="0">
                <a:solidFill>
                  <a:schemeClr val="tx2">
                    <a:lumMod val="75000"/>
                  </a:schemeClr>
                </a:solidFill>
              </a:rPr>
              <a:t>ανατομική ταξινόμηση / κίνδυνος εμφάνισης πνευμονικής εμβολής (Π.Ε.)</a:t>
            </a:r>
            <a:endParaRPr lang="el-GR" sz="2400" dirty="0">
              <a:solidFill>
                <a:schemeClr val="tx2">
                  <a:lumMod val="75000"/>
                </a:schemeClr>
              </a:solidFill>
            </a:endParaRPr>
          </a:p>
          <a:p>
            <a:endParaRPr lang="el-GR" sz="2400" dirty="0" smtClean="0">
              <a:solidFill>
                <a:schemeClr val="tx2">
                  <a:lumMod val="75000"/>
                </a:schemeClr>
              </a:solidFill>
            </a:endParaRPr>
          </a:p>
          <a:p>
            <a:pPr marL="342900" indent="-342900">
              <a:buFont typeface="Courier New"/>
              <a:buChar char="o"/>
            </a:pPr>
            <a:r>
              <a:rPr lang="el-GR" sz="2400" dirty="0" smtClean="0">
                <a:solidFill>
                  <a:schemeClr val="tx2">
                    <a:lumMod val="75000"/>
                  </a:schemeClr>
                </a:solidFill>
              </a:rPr>
              <a:t>Εν τω βάθει φλεβική θρόμβωση</a:t>
            </a:r>
            <a:endParaRPr lang="en-US" sz="2400" dirty="0" smtClean="0">
              <a:solidFill>
                <a:schemeClr val="tx2">
                  <a:lumMod val="75000"/>
                </a:schemeClr>
              </a:solidFill>
            </a:endParaRPr>
          </a:p>
          <a:p>
            <a:r>
              <a:rPr lang="el-GR" sz="2400" dirty="0" smtClean="0">
                <a:solidFill>
                  <a:schemeClr val="tx2">
                    <a:lumMod val="75000"/>
                  </a:schemeClr>
                </a:solidFill>
              </a:rPr>
              <a:t>	</a:t>
            </a:r>
            <a:r>
              <a:rPr lang="en-US" sz="2400" dirty="0" smtClean="0">
                <a:solidFill>
                  <a:schemeClr val="tx2">
                    <a:lumMod val="75000"/>
                  </a:schemeClr>
                </a:solidFill>
              </a:rPr>
              <a:t>- </a:t>
            </a:r>
            <a:r>
              <a:rPr lang="el-GR" sz="2400" dirty="0" smtClean="0">
                <a:solidFill>
                  <a:schemeClr val="tx2">
                    <a:lumMod val="75000"/>
                  </a:schemeClr>
                </a:solidFill>
              </a:rPr>
              <a:t>Άπω </a:t>
            </a:r>
            <a:r>
              <a:rPr lang="el-GR" sz="2000" dirty="0" smtClean="0">
                <a:solidFill>
                  <a:schemeClr val="tx2">
                    <a:lumMod val="75000"/>
                  </a:schemeClr>
                </a:solidFill>
              </a:rPr>
              <a:t>(κνημιαία, περονιαία)</a:t>
            </a:r>
            <a:r>
              <a:rPr lang="el-GR" sz="2000" b="1" dirty="0">
                <a:solidFill>
                  <a:srgbClr val="800000"/>
                </a:solidFill>
              </a:rPr>
              <a:t> </a:t>
            </a:r>
            <a:r>
              <a:rPr lang="el-GR" sz="2000" b="1" dirty="0" smtClean="0">
                <a:solidFill>
                  <a:srgbClr val="800000"/>
                </a:solidFill>
              </a:rPr>
              <a:t>              -   ΑΥΞΗΜΕΝΟΣ </a:t>
            </a:r>
            <a:r>
              <a:rPr lang="el-GR" sz="2000" b="1" dirty="0">
                <a:solidFill>
                  <a:srgbClr val="800000"/>
                </a:solidFill>
              </a:rPr>
              <a:t>ΚΙΝΔΥΝΟΣ Π.Ε</a:t>
            </a:r>
            <a:r>
              <a:rPr lang="el-GR" sz="2000" b="1" dirty="0" smtClean="0">
                <a:solidFill>
                  <a:srgbClr val="800000"/>
                </a:solidFill>
              </a:rPr>
              <a:t>.</a:t>
            </a:r>
            <a:endParaRPr lang="el-GR" sz="2000" dirty="0" smtClean="0">
              <a:solidFill>
                <a:schemeClr val="tx2">
                  <a:lumMod val="75000"/>
                </a:schemeClr>
              </a:solidFill>
            </a:endParaRPr>
          </a:p>
          <a:p>
            <a:r>
              <a:rPr lang="el-GR" sz="2400" dirty="0" smtClean="0">
                <a:solidFill>
                  <a:schemeClr val="tx2">
                    <a:lumMod val="75000"/>
                  </a:schemeClr>
                </a:solidFill>
              </a:rPr>
              <a:t>	- Εγγύς</a:t>
            </a:r>
            <a:r>
              <a:rPr lang="en-US" sz="2400" dirty="0" smtClean="0">
                <a:solidFill>
                  <a:schemeClr val="tx2">
                    <a:lumMod val="75000"/>
                  </a:schemeClr>
                </a:solidFill>
              </a:rPr>
              <a:t> </a:t>
            </a:r>
            <a:r>
              <a:rPr lang="en-US" sz="2000" dirty="0" smtClean="0">
                <a:solidFill>
                  <a:schemeClr val="tx2">
                    <a:lumMod val="75000"/>
                  </a:schemeClr>
                </a:solidFill>
              </a:rPr>
              <a:t>(</a:t>
            </a:r>
            <a:r>
              <a:rPr lang="el-GR" sz="2000" dirty="0" smtClean="0">
                <a:solidFill>
                  <a:schemeClr val="tx2">
                    <a:lumMod val="75000"/>
                  </a:schemeClr>
                </a:solidFill>
              </a:rPr>
              <a:t>ιγνυακή, μηριαία, λαγόνια) </a:t>
            </a:r>
            <a:r>
              <a:rPr lang="el-GR" sz="2000" dirty="0">
                <a:solidFill>
                  <a:schemeClr val="tx2">
                    <a:lumMod val="75000"/>
                  </a:schemeClr>
                </a:solidFill>
              </a:rPr>
              <a:t> </a:t>
            </a:r>
            <a:r>
              <a:rPr lang="el-GR" sz="2000" b="1" dirty="0" smtClean="0">
                <a:solidFill>
                  <a:schemeClr val="tx2">
                    <a:lumMod val="75000"/>
                  </a:schemeClr>
                </a:solidFill>
              </a:rPr>
              <a:t>-</a:t>
            </a:r>
            <a:r>
              <a:rPr lang="el-GR" sz="2000" dirty="0" smtClean="0">
                <a:solidFill>
                  <a:schemeClr val="tx2">
                    <a:lumMod val="75000"/>
                  </a:schemeClr>
                </a:solidFill>
              </a:rPr>
              <a:t>  </a:t>
            </a:r>
            <a:r>
              <a:rPr lang="el-GR" sz="2000" b="1" dirty="0" smtClean="0">
                <a:solidFill>
                  <a:srgbClr val="800000"/>
                </a:solidFill>
              </a:rPr>
              <a:t>ΠΟΛΥ ΑΥΞΗΜΕΝΟΣ ΚΙΝΔΥΝΟΣ Π.Ε.</a:t>
            </a:r>
          </a:p>
          <a:p>
            <a:endParaRPr lang="el-GR" sz="2400" dirty="0" smtClean="0">
              <a:solidFill>
                <a:schemeClr val="tx2">
                  <a:lumMod val="75000"/>
                </a:schemeClr>
              </a:solidFill>
            </a:endParaRPr>
          </a:p>
          <a:p>
            <a:pPr marL="342900" indent="-342900">
              <a:buFont typeface="Courier New"/>
              <a:buChar char="o"/>
            </a:pPr>
            <a:r>
              <a:rPr lang="el-GR" sz="2400" dirty="0" smtClean="0">
                <a:solidFill>
                  <a:schemeClr val="tx2">
                    <a:lumMod val="75000"/>
                  </a:schemeClr>
                </a:solidFill>
              </a:rPr>
              <a:t>Επιπολής φλ</a:t>
            </a:r>
            <a:r>
              <a:rPr lang="el-GR" sz="2400" dirty="0">
                <a:solidFill>
                  <a:schemeClr val="tx2">
                    <a:lumMod val="75000"/>
                  </a:schemeClr>
                </a:solidFill>
              </a:rPr>
              <a:t>ε</a:t>
            </a:r>
            <a:r>
              <a:rPr lang="el-GR" sz="2400" dirty="0" smtClean="0">
                <a:solidFill>
                  <a:schemeClr val="tx2">
                    <a:lumMod val="75000"/>
                  </a:schemeClr>
                </a:solidFill>
              </a:rPr>
              <a:t>βική θρόμβωση</a:t>
            </a:r>
          </a:p>
          <a:p>
            <a:r>
              <a:rPr lang="el-GR" sz="2400" dirty="0" smtClean="0">
                <a:solidFill>
                  <a:schemeClr val="tx2">
                    <a:lumMod val="75000"/>
                  </a:schemeClr>
                </a:solidFill>
              </a:rPr>
              <a:t>	- </a:t>
            </a:r>
            <a:r>
              <a:rPr lang="el-GR" sz="2400" dirty="0">
                <a:solidFill>
                  <a:schemeClr val="tx2">
                    <a:lumMod val="75000"/>
                  </a:schemeClr>
                </a:solidFill>
              </a:rPr>
              <a:t>Άπω</a:t>
            </a:r>
          </a:p>
          <a:p>
            <a:r>
              <a:rPr lang="el-GR" sz="2400" dirty="0" smtClean="0">
                <a:solidFill>
                  <a:schemeClr val="tx2">
                    <a:lumMod val="75000"/>
                  </a:schemeClr>
                </a:solidFill>
              </a:rPr>
              <a:t>	- Εγγυς (</a:t>
            </a:r>
            <a:r>
              <a:rPr lang="el-GR" sz="2200" dirty="0" smtClean="0">
                <a:solidFill>
                  <a:schemeClr val="tx2">
                    <a:lumMod val="75000"/>
                  </a:schemeClr>
                </a:solidFill>
              </a:rPr>
              <a:t>μείζονα σαφηνή φλέβα)</a:t>
            </a:r>
            <a:r>
              <a:rPr lang="el-GR" sz="2400" b="1" dirty="0">
                <a:solidFill>
                  <a:srgbClr val="800000"/>
                </a:solidFill>
              </a:rPr>
              <a:t> </a:t>
            </a:r>
            <a:r>
              <a:rPr lang="el-GR" sz="2400" b="1" dirty="0" smtClean="0">
                <a:solidFill>
                  <a:srgbClr val="800000"/>
                </a:solidFill>
              </a:rPr>
              <a:t> </a:t>
            </a:r>
            <a:r>
              <a:rPr lang="el-GR" sz="2000" b="1" dirty="0" smtClean="0">
                <a:solidFill>
                  <a:srgbClr val="800000"/>
                </a:solidFill>
              </a:rPr>
              <a:t>-  ΑΥΞΗΜΕΝΟΣ </a:t>
            </a:r>
            <a:r>
              <a:rPr lang="el-GR" sz="2000" b="1" dirty="0">
                <a:solidFill>
                  <a:srgbClr val="800000"/>
                </a:solidFill>
              </a:rPr>
              <a:t>ΚΙΝΔΥΝΟΣ Π.Ε</a:t>
            </a:r>
            <a:r>
              <a:rPr lang="el-GR" sz="2000" b="1" dirty="0" smtClean="0">
                <a:solidFill>
                  <a:srgbClr val="800000"/>
                </a:solidFill>
              </a:rPr>
              <a:t>.</a:t>
            </a:r>
          </a:p>
          <a:p>
            <a:endParaRPr lang="el-GR" sz="2000" b="1" dirty="0">
              <a:solidFill>
                <a:srgbClr val="800000"/>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126679794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524315"/>
          </a:xfrm>
          <a:prstGeom prst="rect">
            <a:avLst/>
          </a:prstGeom>
          <a:noFill/>
        </p:spPr>
        <p:txBody>
          <a:bodyPr wrap="square" rtlCol="0">
            <a:spAutoFit/>
          </a:bodyPr>
          <a:lstStyle/>
          <a:p>
            <a:r>
              <a:rPr lang="el-GR" sz="2400" dirty="0" smtClean="0">
                <a:solidFill>
                  <a:schemeClr val="tx2">
                    <a:lumMod val="75000"/>
                  </a:schemeClr>
                </a:solidFill>
              </a:rPr>
              <a:t>Φλεβική θρόμβωση</a:t>
            </a:r>
            <a:r>
              <a:rPr lang="en-US" sz="2400" dirty="0" smtClean="0">
                <a:solidFill>
                  <a:schemeClr val="tx2">
                    <a:lumMod val="75000"/>
                  </a:schemeClr>
                </a:solidFill>
              </a:rPr>
              <a:t> (</a:t>
            </a:r>
            <a:r>
              <a:rPr lang="el-GR" sz="2400" dirty="0" smtClean="0">
                <a:solidFill>
                  <a:schemeClr val="tx2">
                    <a:lumMod val="75000"/>
                  </a:schemeClr>
                </a:solidFill>
              </a:rPr>
              <a:t>κάτω άκρων) </a:t>
            </a:r>
            <a:r>
              <a:rPr lang="en-US" sz="2400" dirty="0" smtClean="0">
                <a:solidFill>
                  <a:schemeClr val="tx2">
                    <a:lumMod val="75000"/>
                  </a:schemeClr>
                </a:solidFill>
              </a:rPr>
              <a:t> / </a:t>
            </a:r>
            <a:r>
              <a:rPr lang="el-GR" sz="2400" dirty="0" smtClean="0">
                <a:solidFill>
                  <a:schemeClr val="tx2">
                    <a:lumMod val="75000"/>
                  </a:schemeClr>
                </a:solidFill>
              </a:rPr>
              <a:t>παθοφυσιολογικές συνέπειες, συμπτώματα &amp; σημεία</a:t>
            </a:r>
          </a:p>
          <a:p>
            <a:endParaRPr lang="el-GR" sz="2400" dirty="0" smtClean="0">
              <a:solidFill>
                <a:schemeClr val="tx2">
                  <a:lumMod val="75000"/>
                </a:schemeClr>
              </a:solidFill>
            </a:endParaRPr>
          </a:p>
          <a:p>
            <a:pPr marL="342900" indent="-342900">
              <a:buFont typeface="Courier New"/>
              <a:buChar char="o"/>
            </a:pPr>
            <a:r>
              <a:rPr lang="el-GR" sz="2200" b="1" dirty="0" smtClean="0">
                <a:solidFill>
                  <a:schemeClr val="tx2">
                    <a:lumMod val="75000"/>
                  </a:schemeClr>
                </a:solidFill>
              </a:rPr>
              <a:t>Άμεσες τοπικές συνέπειες</a:t>
            </a:r>
          </a:p>
          <a:p>
            <a:r>
              <a:rPr lang="en-US" sz="2000" dirty="0" smtClean="0">
                <a:solidFill>
                  <a:schemeClr val="tx2">
                    <a:lumMod val="75000"/>
                  </a:schemeClr>
                </a:solidFill>
              </a:rPr>
              <a:t>	</a:t>
            </a:r>
            <a:r>
              <a:rPr lang="el-GR" sz="2000" dirty="0" smtClean="0">
                <a:solidFill>
                  <a:schemeClr val="tx2">
                    <a:lumMod val="75000"/>
                  </a:schemeClr>
                </a:solidFill>
              </a:rPr>
              <a:t>- Οξείας πλήρης ή μερική απόφραξη φλέβας </a:t>
            </a:r>
          </a:p>
          <a:p>
            <a:r>
              <a:rPr lang="el-GR" sz="2000" dirty="0" smtClean="0">
                <a:solidFill>
                  <a:schemeClr val="tx2">
                    <a:lumMod val="75000"/>
                  </a:schemeClr>
                </a:solidFill>
              </a:rPr>
              <a:t>	- Φλεβική υπέρταση</a:t>
            </a:r>
            <a:r>
              <a:rPr lang="en-US" sz="2000" dirty="0" smtClean="0">
                <a:solidFill>
                  <a:schemeClr val="tx2">
                    <a:lumMod val="75000"/>
                  </a:schemeClr>
                </a:solidFill>
              </a:rPr>
              <a:t>, o</a:t>
            </a:r>
            <a:r>
              <a:rPr lang="el-GR" sz="2000" dirty="0" smtClean="0">
                <a:solidFill>
                  <a:schemeClr val="tx2">
                    <a:lumMod val="75000"/>
                  </a:schemeClr>
                </a:solidFill>
              </a:rPr>
              <a:t>ξεία φλεβική ανεπάρκεια</a:t>
            </a:r>
          </a:p>
          <a:p>
            <a:r>
              <a:rPr lang="el-GR" sz="2000" dirty="0" smtClean="0">
                <a:solidFill>
                  <a:schemeClr val="tx2">
                    <a:lumMod val="75000"/>
                  </a:schemeClr>
                </a:solidFill>
              </a:rPr>
              <a:t>	- Ετερόπλευρη εγκατάσταση οίδηματος</a:t>
            </a:r>
            <a:r>
              <a:rPr lang="en-US" sz="2000" dirty="0" smtClean="0">
                <a:solidFill>
                  <a:schemeClr val="tx2">
                    <a:lumMod val="75000"/>
                  </a:schemeClr>
                </a:solidFill>
              </a:rPr>
              <a:t> </a:t>
            </a:r>
            <a:r>
              <a:rPr lang="el-GR" sz="2000" dirty="0" smtClean="0">
                <a:solidFill>
                  <a:schemeClr val="tx2">
                    <a:lumMod val="75000"/>
                  </a:schemeClr>
                </a:solidFill>
              </a:rPr>
              <a:t>(κάτω από το επίπεδο της </a:t>
            </a:r>
            <a:r>
              <a:rPr lang="en-US" sz="2000" dirty="0" smtClean="0">
                <a:solidFill>
                  <a:schemeClr val="tx2">
                    <a:lumMod val="75000"/>
                  </a:schemeClr>
                </a:solidFill>
              </a:rPr>
              <a:t>	  </a:t>
            </a:r>
            <a:r>
              <a:rPr lang="el-GR" sz="2000" dirty="0" smtClean="0">
                <a:solidFill>
                  <a:schemeClr val="tx2">
                    <a:lumMod val="75000"/>
                  </a:schemeClr>
                </a:solidFill>
              </a:rPr>
              <a:t>			  θρόμβωσης), τοπικό άλγος και αύξηση θερμότητας, θετικό σημείο </a:t>
            </a:r>
            <a:r>
              <a:rPr lang="en-US" sz="2000" dirty="0" smtClean="0">
                <a:solidFill>
                  <a:schemeClr val="tx2">
                    <a:lumMod val="75000"/>
                  </a:schemeClr>
                </a:solidFill>
              </a:rPr>
              <a:t>Homans</a:t>
            </a:r>
            <a:r>
              <a:rPr lang="el-GR" sz="2400" dirty="0" smtClean="0">
                <a:solidFill>
                  <a:schemeClr val="tx2">
                    <a:lumMod val="75000"/>
                  </a:schemeClr>
                </a:solidFill>
              </a:rPr>
              <a:t> </a:t>
            </a:r>
          </a:p>
          <a:p>
            <a:pPr marL="342900" indent="-342900">
              <a:buFont typeface="Courier New"/>
              <a:buChar char="o"/>
            </a:pPr>
            <a:r>
              <a:rPr lang="el-GR" sz="2200" b="1" dirty="0" smtClean="0">
                <a:solidFill>
                  <a:schemeClr val="tx2">
                    <a:lumMod val="75000"/>
                  </a:schemeClr>
                </a:solidFill>
              </a:rPr>
              <a:t>Άμεσες  απομακρυσμένες συνέπειες</a:t>
            </a:r>
          </a:p>
          <a:p>
            <a:r>
              <a:rPr lang="el-GR" sz="2000" dirty="0" smtClean="0">
                <a:solidFill>
                  <a:schemeClr val="tx2">
                    <a:lumMod val="75000"/>
                  </a:schemeClr>
                </a:solidFill>
              </a:rPr>
              <a:t>	- Απόσπαση θρόμβου - εμβολή (πνευμονική) εμβολή</a:t>
            </a:r>
          </a:p>
          <a:p>
            <a:pPr marL="342900" indent="-342900">
              <a:buFont typeface="Courier New"/>
              <a:buChar char="o"/>
            </a:pPr>
            <a:r>
              <a:rPr lang="el-GR" sz="2200" b="1" dirty="0">
                <a:solidFill>
                  <a:schemeClr val="tx2">
                    <a:lumMod val="75000"/>
                  </a:schemeClr>
                </a:solidFill>
              </a:rPr>
              <a:t>Απώτερες τοπικές </a:t>
            </a:r>
            <a:r>
              <a:rPr lang="el-GR" sz="2200" b="1" dirty="0" smtClean="0">
                <a:solidFill>
                  <a:schemeClr val="tx2">
                    <a:lumMod val="75000"/>
                  </a:schemeClr>
                </a:solidFill>
              </a:rPr>
              <a:t>συνέπειες</a:t>
            </a:r>
            <a:endParaRPr lang="el-GR" sz="2200" b="1" dirty="0">
              <a:solidFill>
                <a:schemeClr val="tx2">
                  <a:lumMod val="75000"/>
                </a:schemeClr>
              </a:solidFill>
            </a:endParaRPr>
          </a:p>
          <a:p>
            <a:r>
              <a:rPr lang="el-GR" sz="2000" dirty="0">
                <a:solidFill>
                  <a:schemeClr val="tx2">
                    <a:lumMod val="75000"/>
                  </a:schemeClr>
                </a:solidFill>
              </a:rPr>
              <a:t>	- Χρόνια φλεβική νόσος</a:t>
            </a:r>
          </a:p>
          <a:p>
            <a:endParaRPr lang="el-GR" sz="2000" dirty="0" smtClean="0">
              <a:solidFill>
                <a:schemeClr val="tx2">
                  <a:lumMod val="75000"/>
                </a:schemeClr>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91480946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830997"/>
          </a:xfrm>
          <a:prstGeom prst="rect">
            <a:avLst/>
          </a:prstGeom>
          <a:noFill/>
        </p:spPr>
        <p:txBody>
          <a:bodyPr wrap="square" rtlCol="0">
            <a:spAutoFit/>
          </a:bodyPr>
          <a:lstStyle/>
          <a:p>
            <a:r>
              <a:rPr lang="el-GR" sz="2400" dirty="0">
                <a:solidFill>
                  <a:schemeClr val="tx2">
                    <a:lumMod val="75000"/>
                  </a:schemeClr>
                </a:solidFill>
              </a:rPr>
              <a:t>(Διάμεσο-</a:t>
            </a:r>
            <a:r>
              <a:rPr lang="en-US" sz="2400" dirty="0">
                <a:solidFill>
                  <a:schemeClr val="tx2">
                    <a:lumMod val="75000"/>
                  </a:schemeClr>
                </a:solidFill>
              </a:rPr>
              <a:t>interstitial) </a:t>
            </a:r>
            <a:r>
              <a:rPr lang="el-GR" sz="2400" dirty="0">
                <a:solidFill>
                  <a:schemeClr val="tx2">
                    <a:lumMod val="75000"/>
                  </a:schemeClr>
                </a:solidFill>
              </a:rPr>
              <a:t>οίδημα (κάτω άκρων) / ταξινόμηση βάσει των παθοφυσιολογικών μηχανισμών</a:t>
            </a: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420454622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1446550"/>
          </a:xfrm>
          <a:prstGeom prst="rect">
            <a:avLst/>
          </a:prstGeom>
          <a:noFill/>
        </p:spPr>
        <p:txBody>
          <a:bodyPr wrap="square" rtlCol="0">
            <a:spAutoFit/>
          </a:bodyPr>
          <a:lstStyle/>
          <a:p>
            <a:r>
              <a:rPr lang="el-GR" sz="2400" dirty="0">
                <a:solidFill>
                  <a:schemeClr val="tx2">
                    <a:lumMod val="75000"/>
                  </a:schemeClr>
                </a:solidFill>
              </a:rPr>
              <a:t>(Διάμεσο-</a:t>
            </a:r>
            <a:r>
              <a:rPr lang="en-US" sz="2400" dirty="0">
                <a:solidFill>
                  <a:schemeClr val="tx2">
                    <a:lumMod val="75000"/>
                  </a:schemeClr>
                </a:solidFill>
              </a:rPr>
              <a:t>interstitial) </a:t>
            </a:r>
            <a:r>
              <a:rPr lang="el-GR" sz="2400" dirty="0">
                <a:solidFill>
                  <a:schemeClr val="tx2">
                    <a:lumMod val="75000"/>
                  </a:schemeClr>
                </a:solidFill>
              </a:rPr>
              <a:t>οίδημα (κάτω άκρων) / ταξινόμηση βάσει των παθοφυσιολογικών μηχανισμών</a:t>
            </a:r>
          </a:p>
          <a:p>
            <a:endParaRPr lang="el-GR" sz="2000" dirty="0" smtClean="0">
              <a:solidFill>
                <a:schemeClr val="tx2">
                  <a:lumMod val="75000"/>
                </a:schemeClr>
              </a:solidFill>
            </a:endParaRPr>
          </a:p>
          <a:p>
            <a:pPr marL="342900" indent="-342900">
              <a:buFont typeface="Courier New"/>
              <a:buChar char="o"/>
            </a:pPr>
            <a:r>
              <a:rPr lang="el-GR" sz="2000" b="1" dirty="0" smtClean="0">
                <a:solidFill>
                  <a:schemeClr val="tx2">
                    <a:lumMod val="75000"/>
                  </a:schemeClr>
                </a:solidFill>
              </a:rPr>
              <a:t>Αύξηση πίεσης στα τριχοειδή</a:t>
            </a:r>
            <a:endParaRPr lang="el-GR" sz="2000" dirty="0" smtClean="0">
              <a:solidFill>
                <a:schemeClr val="tx2">
                  <a:lumMod val="75000"/>
                </a:schemeClr>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91436645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pic>
        <p:nvPicPr>
          <p:cNvPr id="9"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62194"/>
            <a:ext cx="41148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380192" y="1130304"/>
            <a:ext cx="3763808" cy="307777"/>
          </a:xfrm>
          <a:prstGeom prst="rect">
            <a:avLst/>
          </a:prstGeom>
          <a:noFill/>
        </p:spPr>
        <p:txBody>
          <a:bodyPr wrap="none" rtlCol="0">
            <a:spAutoFit/>
          </a:bodyPr>
          <a:lstStyle/>
          <a:p>
            <a:r>
              <a:rPr lang="en-US" sz="1400" i="1" dirty="0" smtClean="0"/>
              <a:t>Ganong WF. Review of Medical Physiology, 1997</a:t>
            </a:r>
            <a:endParaRPr lang="en-US" sz="1400" i="1" dirty="0"/>
          </a:p>
        </p:txBody>
      </p:sp>
      <p:sp>
        <p:nvSpPr>
          <p:cNvPr id="14" name="TextBox 13"/>
          <p:cNvSpPr txBox="1"/>
          <p:nvPr/>
        </p:nvSpPr>
        <p:spPr>
          <a:xfrm>
            <a:off x="241465" y="1356153"/>
            <a:ext cx="8819109" cy="1846659"/>
          </a:xfrm>
          <a:prstGeom prst="rect">
            <a:avLst/>
          </a:prstGeom>
          <a:noFill/>
        </p:spPr>
        <p:txBody>
          <a:bodyPr wrap="square" rtlCol="0">
            <a:spAutoFit/>
          </a:bodyPr>
          <a:lstStyle/>
          <a:p>
            <a:pPr marL="0" lvl="1"/>
            <a:r>
              <a:rPr lang="el-GR" sz="2200" dirty="0" smtClean="0">
                <a:solidFill>
                  <a:schemeClr val="tx2">
                    <a:lumMod val="75000"/>
                  </a:schemeClr>
                </a:solidFill>
              </a:rPr>
              <a:t>Η φυσιολογική λειτουργία τριχοειδών εξυπηρετεί την: </a:t>
            </a:r>
            <a:r>
              <a:rPr lang="el-GR" sz="2200" dirty="0" smtClean="0">
                <a:solidFill>
                  <a:srgbClr val="953735"/>
                </a:solidFill>
              </a:rPr>
              <a:t>ανταλλαγή </a:t>
            </a:r>
            <a:r>
              <a:rPr lang="el-GR" sz="2200" dirty="0">
                <a:solidFill>
                  <a:srgbClr val="953735"/>
                </a:solidFill>
              </a:rPr>
              <a:t>«τροφικών» συστατικών και «αποβλήτων» αίματος μεταξύ αίματος και ιστών</a:t>
            </a:r>
          </a:p>
          <a:p>
            <a:r>
              <a:rPr lang="el-GR" sz="2200" dirty="0" smtClean="0">
                <a:solidFill>
                  <a:schemeClr val="tx2">
                    <a:lumMod val="75000"/>
                  </a:schemeClr>
                </a:solidFill>
              </a:rPr>
              <a:t>   </a:t>
            </a:r>
          </a:p>
          <a:p>
            <a:pPr marL="342900" indent="-342900">
              <a:buFont typeface="Arial"/>
              <a:buChar char="•"/>
            </a:pPr>
            <a:endParaRPr lang="el-GR" sz="2200" dirty="0" smtClean="0">
              <a:solidFill>
                <a:schemeClr val="tx2">
                  <a:lumMod val="75000"/>
                </a:schemeClr>
              </a:solidFill>
            </a:endParaRPr>
          </a:p>
        </p:txBody>
      </p:sp>
      <p:sp>
        <p:nvSpPr>
          <p:cNvPr id="16" name="Text Placeholder 2"/>
          <p:cNvSpPr txBox="1">
            <a:spLocks/>
          </p:cNvSpPr>
          <p:nvPr/>
        </p:nvSpPr>
        <p:spPr bwMode="auto">
          <a:xfrm>
            <a:off x="-127000" y="5727699"/>
            <a:ext cx="9144000" cy="73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20000"/>
              </a:spcBef>
            </a:pPr>
            <a:r>
              <a:rPr lang="el-GR" sz="1200" dirty="0" smtClean="0">
                <a:solidFill>
                  <a:schemeClr val="tx2">
                    <a:lumMod val="50000"/>
                  </a:schemeClr>
                </a:solidFill>
                <a:cs typeface="Helvetica" charset="0"/>
              </a:rPr>
              <a:t>Σχηματική αναπαράσταση της κλίσης πίεσης (Π) εκατέρωθεν του τοιχώματος ενός μυϊκού τριχοειδούς. Οι αριθμοί στο αρτηριακό και στο φλεβικό άκρο του τριχοειδούς αντιστοιχούν στις</a:t>
            </a:r>
            <a:r>
              <a:rPr lang="el-GR" sz="1200" dirty="0" smtClean="0">
                <a:solidFill>
                  <a:schemeClr val="accent2">
                    <a:lumMod val="75000"/>
                  </a:schemeClr>
                </a:solidFill>
                <a:cs typeface="Helvetica" charset="0"/>
              </a:rPr>
              <a:t> υδροστατικές πιέσει</a:t>
            </a:r>
            <a:r>
              <a:rPr lang="el-GR" sz="1200" dirty="0" smtClean="0">
                <a:solidFill>
                  <a:srgbClr val="FF0000"/>
                </a:solidFill>
                <a:cs typeface="Helvetica" charset="0"/>
              </a:rPr>
              <a:t>ς</a:t>
            </a:r>
            <a:r>
              <a:rPr lang="el-GR" sz="1200" dirty="0" smtClean="0">
                <a:solidFill>
                  <a:srgbClr val="10253F"/>
                </a:solidFill>
                <a:cs typeface="Helvetica" charset="0"/>
              </a:rPr>
              <a:t> σε </a:t>
            </a:r>
            <a:r>
              <a:rPr lang="en-US" sz="1200" dirty="0" smtClean="0">
                <a:solidFill>
                  <a:srgbClr val="10253F"/>
                </a:solidFill>
                <a:cs typeface="Helvetica" charset="0"/>
              </a:rPr>
              <a:t>mmHg </a:t>
            </a:r>
            <a:r>
              <a:rPr lang="el-GR" sz="1200" dirty="0" smtClean="0">
                <a:solidFill>
                  <a:srgbClr val="10253F"/>
                </a:solidFill>
                <a:cs typeface="Helvetica" charset="0"/>
              </a:rPr>
              <a:t>στις αντίστοιχες θέσεις</a:t>
            </a:r>
            <a:r>
              <a:rPr lang="en-US" sz="1200" dirty="0" smtClean="0">
                <a:solidFill>
                  <a:srgbClr val="10253F"/>
                </a:solidFill>
                <a:cs typeface="Helvetica" charset="0"/>
              </a:rPr>
              <a:t>. </a:t>
            </a:r>
            <a:r>
              <a:rPr lang="el-GR" sz="1200" dirty="0" smtClean="0">
                <a:solidFill>
                  <a:srgbClr val="10253F"/>
                </a:solidFill>
                <a:cs typeface="Helvetica" charset="0"/>
              </a:rPr>
              <a:t>Τα βέλη δείχνουν κατά προσέγγιση το μέγεθος και την κατεύθυνση της αιματικής ροής. </a:t>
            </a:r>
            <a:r>
              <a:rPr lang="en-US" sz="1200" dirty="0" smtClean="0">
                <a:solidFill>
                  <a:srgbClr val="10253F"/>
                </a:solidFill>
                <a:cs typeface="Helvetica" charset="0"/>
              </a:rPr>
              <a:t>Interstitial space</a:t>
            </a:r>
            <a:r>
              <a:rPr lang="el-GR" sz="1200" dirty="0" smtClean="0">
                <a:solidFill>
                  <a:srgbClr val="10253F"/>
                </a:solidFill>
                <a:cs typeface="Helvetica" charset="0"/>
              </a:rPr>
              <a:t>: διάμεσος ή μεσοκυττάριος χώρος/διάστημα, ι</a:t>
            </a:r>
            <a:r>
              <a:rPr lang="en-US" sz="1200" dirty="0" err="1" smtClean="0">
                <a:solidFill>
                  <a:srgbClr val="10253F"/>
                </a:solidFill>
                <a:cs typeface="Helvetica" charset="0"/>
              </a:rPr>
              <a:t>nterstitial</a:t>
            </a:r>
            <a:r>
              <a:rPr lang="en-US" sz="1200" dirty="0" smtClean="0">
                <a:solidFill>
                  <a:srgbClr val="10253F"/>
                </a:solidFill>
                <a:cs typeface="Helvetica" charset="0"/>
              </a:rPr>
              <a:t> </a:t>
            </a:r>
            <a:r>
              <a:rPr lang="en-US" sz="1200" dirty="0">
                <a:solidFill>
                  <a:srgbClr val="10253F"/>
                </a:solidFill>
                <a:cs typeface="Helvetica" charset="0"/>
              </a:rPr>
              <a:t>P: </a:t>
            </a:r>
            <a:r>
              <a:rPr lang="el-GR" sz="1200" dirty="0" smtClean="0">
                <a:solidFill>
                  <a:srgbClr val="953735"/>
                </a:solidFill>
                <a:cs typeface="Helvetica" charset="0"/>
              </a:rPr>
              <a:t>πίεση</a:t>
            </a:r>
            <a:r>
              <a:rPr lang="en-US" sz="1200" dirty="0" smtClean="0">
                <a:solidFill>
                  <a:srgbClr val="953735"/>
                </a:solidFill>
                <a:cs typeface="Helvetica" charset="0"/>
              </a:rPr>
              <a:t> </a:t>
            </a:r>
            <a:r>
              <a:rPr lang="el-GR" sz="1200" dirty="0" smtClean="0">
                <a:solidFill>
                  <a:srgbClr val="953735"/>
                </a:solidFill>
                <a:cs typeface="Helvetica" charset="0"/>
              </a:rPr>
              <a:t>διάμεσου ή μεσοκυττάριου χώρου/διαστήματος</a:t>
            </a:r>
            <a:r>
              <a:rPr lang="en-US" sz="1200" dirty="0" smtClean="0">
                <a:solidFill>
                  <a:srgbClr val="10253F"/>
                </a:solidFill>
                <a:cs typeface="Helvetica" charset="0"/>
              </a:rPr>
              <a:t>, oncotic P: </a:t>
            </a:r>
            <a:r>
              <a:rPr lang="el-GR" sz="1200" dirty="0">
                <a:solidFill>
                  <a:srgbClr val="953735"/>
                </a:solidFill>
                <a:cs typeface="Helvetica" charset="0"/>
              </a:rPr>
              <a:t>ο</a:t>
            </a:r>
            <a:r>
              <a:rPr lang="el-GR" sz="1200" dirty="0" smtClean="0">
                <a:solidFill>
                  <a:srgbClr val="953735"/>
                </a:solidFill>
                <a:cs typeface="Helvetica" charset="0"/>
              </a:rPr>
              <a:t>γκωτική πίεση,</a:t>
            </a:r>
            <a:r>
              <a:rPr lang="en-US" sz="1200" dirty="0" smtClean="0">
                <a:solidFill>
                  <a:srgbClr val="10253F"/>
                </a:solidFill>
                <a:cs typeface="Helvetica" charset="0"/>
              </a:rPr>
              <a:t> arteriole: </a:t>
            </a:r>
            <a:r>
              <a:rPr lang="el-GR" sz="1200" dirty="0" smtClean="0">
                <a:solidFill>
                  <a:srgbClr val="10253F"/>
                </a:solidFill>
                <a:cs typeface="Helvetica" charset="0"/>
              </a:rPr>
              <a:t>αρτηρίδιο, </a:t>
            </a:r>
            <a:r>
              <a:rPr lang="en-US" sz="1200" dirty="0" smtClean="0">
                <a:solidFill>
                  <a:srgbClr val="10253F"/>
                </a:solidFill>
                <a:cs typeface="Helvetica" charset="0"/>
              </a:rPr>
              <a:t>venule: </a:t>
            </a:r>
            <a:r>
              <a:rPr lang="el-GR" sz="1200" dirty="0" smtClean="0">
                <a:solidFill>
                  <a:srgbClr val="10253F"/>
                </a:solidFill>
                <a:cs typeface="Helvetica" charset="0"/>
              </a:rPr>
              <a:t>φλεβίδιο.</a:t>
            </a:r>
            <a:endParaRPr lang="en-US" sz="1200" dirty="0" smtClean="0">
              <a:solidFill>
                <a:srgbClr val="10253F"/>
              </a:solidFill>
              <a:cs typeface="Helvetica" charset="0"/>
            </a:endParaRPr>
          </a:p>
        </p:txBody>
      </p:sp>
      <p:sp>
        <p:nvSpPr>
          <p:cNvPr id="17" name="TextBox 16"/>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711226447"/>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 y="21014"/>
            <a:ext cx="4504615"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pic>
        <p:nvPicPr>
          <p:cNvPr id="9"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62194"/>
            <a:ext cx="41148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380192" y="1130304"/>
            <a:ext cx="3763808" cy="307777"/>
          </a:xfrm>
          <a:prstGeom prst="rect">
            <a:avLst/>
          </a:prstGeom>
          <a:noFill/>
        </p:spPr>
        <p:txBody>
          <a:bodyPr wrap="none" rtlCol="0">
            <a:spAutoFit/>
          </a:bodyPr>
          <a:lstStyle/>
          <a:p>
            <a:r>
              <a:rPr lang="en-US" sz="1400" i="1" dirty="0" smtClean="0"/>
              <a:t>Ganong WF. Review of Medical Physiology, 1997</a:t>
            </a:r>
            <a:endParaRPr lang="en-US" sz="1400" i="1" dirty="0"/>
          </a:p>
        </p:txBody>
      </p:sp>
      <p:sp>
        <p:nvSpPr>
          <p:cNvPr id="14" name="TextBox 13"/>
          <p:cNvSpPr txBox="1"/>
          <p:nvPr/>
        </p:nvSpPr>
        <p:spPr>
          <a:xfrm>
            <a:off x="241465" y="1356153"/>
            <a:ext cx="8819109" cy="1846659"/>
          </a:xfrm>
          <a:prstGeom prst="rect">
            <a:avLst/>
          </a:prstGeom>
          <a:noFill/>
        </p:spPr>
        <p:txBody>
          <a:bodyPr wrap="square" rtlCol="0">
            <a:spAutoFit/>
          </a:bodyPr>
          <a:lstStyle/>
          <a:p>
            <a:pPr marL="0" lvl="1"/>
            <a:r>
              <a:rPr lang="el-GR" sz="2200" dirty="0" smtClean="0">
                <a:solidFill>
                  <a:schemeClr val="tx2">
                    <a:lumMod val="75000"/>
                  </a:schemeClr>
                </a:solidFill>
              </a:rPr>
              <a:t>Η φυσιολογική λειτουργία τριχοειδών εξυπηρετεί την: </a:t>
            </a:r>
            <a:r>
              <a:rPr lang="el-GR" sz="2200" dirty="0" smtClean="0">
                <a:solidFill>
                  <a:srgbClr val="953735"/>
                </a:solidFill>
              </a:rPr>
              <a:t>ανταλλαγή </a:t>
            </a:r>
            <a:r>
              <a:rPr lang="el-GR" sz="2200" dirty="0">
                <a:solidFill>
                  <a:srgbClr val="953735"/>
                </a:solidFill>
              </a:rPr>
              <a:t>«τροφικών» συστατικών και «αποβλήτων» αίματος μεταξύ αίματος και ιστών</a:t>
            </a:r>
          </a:p>
          <a:p>
            <a:r>
              <a:rPr lang="el-GR" sz="2200" dirty="0" smtClean="0">
                <a:solidFill>
                  <a:schemeClr val="tx2">
                    <a:lumMod val="75000"/>
                  </a:schemeClr>
                </a:solidFill>
              </a:rPr>
              <a:t>   </a:t>
            </a:r>
          </a:p>
          <a:p>
            <a:pPr marL="342900" indent="-342900">
              <a:buFont typeface="Arial"/>
              <a:buChar char="•"/>
            </a:pPr>
            <a:endParaRPr lang="el-GR" sz="2200" dirty="0" smtClean="0">
              <a:solidFill>
                <a:schemeClr val="tx2">
                  <a:lumMod val="75000"/>
                </a:schemeClr>
              </a:solidFill>
            </a:endParaRPr>
          </a:p>
        </p:txBody>
      </p:sp>
      <p:sp>
        <p:nvSpPr>
          <p:cNvPr id="2" name="TextBox 1"/>
          <p:cNvSpPr txBox="1"/>
          <p:nvPr/>
        </p:nvSpPr>
        <p:spPr>
          <a:xfrm>
            <a:off x="2914118" y="3536434"/>
            <a:ext cx="1788308" cy="307777"/>
          </a:xfrm>
          <a:prstGeom prst="rect">
            <a:avLst/>
          </a:prstGeom>
          <a:solidFill>
            <a:schemeClr val="accent2">
              <a:lumMod val="50000"/>
            </a:schemeClr>
          </a:solidFill>
          <a:ln w="25400">
            <a:solidFill>
              <a:schemeClr val="tx2">
                <a:lumMod val="75000"/>
              </a:schemeClr>
            </a:solidFill>
          </a:ln>
        </p:spPr>
        <p:txBody>
          <a:bodyPr wrap="none" rtlCol="0">
            <a:spAutoFit/>
          </a:bodyPr>
          <a:lstStyle/>
          <a:p>
            <a:pPr algn="ctr"/>
            <a:r>
              <a:rPr lang="el-GR" sz="1400" dirty="0" smtClean="0">
                <a:solidFill>
                  <a:schemeClr val="bg1"/>
                </a:solidFill>
              </a:rPr>
              <a:t>37</a:t>
            </a:r>
            <a:r>
              <a:rPr lang="en-US" sz="1400" dirty="0" smtClean="0">
                <a:solidFill>
                  <a:schemeClr val="bg1"/>
                </a:solidFill>
              </a:rPr>
              <a:t> </a:t>
            </a:r>
            <a:r>
              <a:rPr lang="el-GR" sz="1400" dirty="0" smtClean="0">
                <a:solidFill>
                  <a:schemeClr val="bg1"/>
                </a:solidFill>
              </a:rPr>
              <a:t>- 25</a:t>
            </a:r>
            <a:r>
              <a:rPr lang="en-US" sz="1400" dirty="0" smtClean="0">
                <a:solidFill>
                  <a:schemeClr val="bg1"/>
                </a:solidFill>
              </a:rPr>
              <a:t> </a:t>
            </a:r>
            <a:r>
              <a:rPr lang="el-GR" sz="1400" dirty="0" smtClean="0">
                <a:solidFill>
                  <a:schemeClr val="bg1"/>
                </a:solidFill>
              </a:rPr>
              <a:t>-</a:t>
            </a:r>
            <a:r>
              <a:rPr lang="en-US" sz="1400" dirty="0" smtClean="0">
                <a:solidFill>
                  <a:schemeClr val="bg1"/>
                </a:solidFill>
              </a:rPr>
              <a:t> </a:t>
            </a:r>
            <a:r>
              <a:rPr lang="el-GR" sz="1400" dirty="0" smtClean="0">
                <a:solidFill>
                  <a:schemeClr val="bg1"/>
                </a:solidFill>
              </a:rPr>
              <a:t>1</a:t>
            </a:r>
            <a:r>
              <a:rPr lang="en-US" sz="1400" dirty="0" smtClean="0">
                <a:solidFill>
                  <a:schemeClr val="bg1"/>
                </a:solidFill>
              </a:rPr>
              <a:t> </a:t>
            </a:r>
            <a:r>
              <a:rPr lang="el-GR" sz="1400" dirty="0" smtClean="0">
                <a:solidFill>
                  <a:schemeClr val="bg1"/>
                </a:solidFill>
              </a:rPr>
              <a:t>=</a:t>
            </a:r>
            <a:r>
              <a:rPr lang="en-US" sz="1400" dirty="0" smtClean="0">
                <a:solidFill>
                  <a:schemeClr val="bg1"/>
                </a:solidFill>
              </a:rPr>
              <a:t> </a:t>
            </a:r>
            <a:r>
              <a:rPr lang="el-GR" sz="1400" dirty="0" smtClean="0">
                <a:solidFill>
                  <a:schemeClr val="bg1"/>
                </a:solidFill>
              </a:rPr>
              <a:t>11</a:t>
            </a:r>
            <a:r>
              <a:rPr lang="en-US" sz="1400" dirty="0" smtClean="0">
                <a:solidFill>
                  <a:schemeClr val="bg1"/>
                </a:solidFill>
              </a:rPr>
              <a:t> mmHg</a:t>
            </a:r>
          </a:p>
        </p:txBody>
      </p:sp>
      <p:sp>
        <p:nvSpPr>
          <p:cNvPr id="15" name="TextBox 14"/>
          <p:cNvSpPr txBox="1"/>
          <p:nvPr/>
        </p:nvSpPr>
        <p:spPr>
          <a:xfrm>
            <a:off x="5349494" y="4592022"/>
            <a:ext cx="1752278" cy="307777"/>
          </a:xfrm>
          <a:prstGeom prst="rect">
            <a:avLst/>
          </a:prstGeom>
          <a:solidFill>
            <a:schemeClr val="accent2">
              <a:lumMod val="50000"/>
            </a:schemeClr>
          </a:solidFill>
          <a:ln w="25400">
            <a:noFill/>
          </a:ln>
        </p:spPr>
        <p:txBody>
          <a:bodyPr wrap="none" rtlCol="0">
            <a:spAutoFit/>
          </a:bodyPr>
          <a:lstStyle/>
          <a:p>
            <a:pPr algn="ctr"/>
            <a:r>
              <a:rPr lang="en-US" sz="1400" dirty="0" smtClean="0">
                <a:solidFill>
                  <a:schemeClr val="bg1"/>
                </a:solidFill>
              </a:rPr>
              <a:t>1</a:t>
            </a:r>
            <a:r>
              <a:rPr lang="el-GR" sz="1400" dirty="0" smtClean="0">
                <a:solidFill>
                  <a:schemeClr val="bg1"/>
                </a:solidFill>
              </a:rPr>
              <a:t>7</a:t>
            </a:r>
            <a:r>
              <a:rPr lang="en-US" sz="1400" dirty="0" smtClean="0">
                <a:solidFill>
                  <a:schemeClr val="bg1"/>
                </a:solidFill>
              </a:rPr>
              <a:t> </a:t>
            </a:r>
            <a:r>
              <a:rPr lang="el-GR" sz="1400" dirty="0" smtClean="0">
                <a:solidFill>
                  <a:schemeClr val="bg1"/>
                </a:solidFill>
              </a:rPr>
              <a:t>- 25</a:t>
            </a:r>
            <a:r>
              <a:rPr lang="en-US" sz="1400" dirty="0" smtClean="0">
                <a:solidFill>
                  <a:schemeClr val="bg1"/>
                </a:solidFill>
              </a:rPr>
              <a:t> </a:t>
            </a:r>
            <a:r>
              <a:rPr lang="el-GR" sz="1400" dirty="0" smtClean="0">
                <a:solidFill>
                  <a:schemeClr val="bg1"/>
                </a:solidFill>
              </a:rPr>
              <a:t>-</a:t>
            </a:r>
            <a:r>
              <a:rPr lang="en-US" sz="1400" dirty="0" smtClean="0">
                <a:solidFill>
                  <a:schemeClr val="bg1"/>
                </a:solidFill>
              </a:rPr>
              <a:t> </a:t>
            </a:r>
            <a:r>
              <a:rPr lang="el-GR" sz="1400" dirty="0" smtClean="0">
                <a:solidFill>
                  <a:schemeClr val="bg1"/>
                </a:solidFill>
              </a:rPr>
              <a:t>1</a:t>
            </a:r>
            <a:r>
              <a:rPr lang="en-US" sz="1400" dirty="0" smtClean="0">
                <a:solidFill>
                  <a:schemeClr val="bg1"/>
                </a:solidFill>
              </a:rPr>
              <a:t> </a:t>
            </a:r>
            <a:r>
              <a:rPr lang="el-GR" sz="1400" dirty="0" smtClean="0">
                <a:solidFill>
                  <a:schemeClr val="bg1"/>
                </a:solidFill>
              </a:rPr>
              <a:t>=</a:t>
            </a:r>
            <a:r>
              <a:rPr lang="en-US" sz="1400" dirty="0" smtClean="0">
                <a:solidFill>
                  <a:schemeClr val="bg1"/>
                </a:solidFill>
              </a:rPr>
              <a:t> -9 mmHg</a:t>
            </a:r>
          </a:p>
        </p:txBody>
      </p:sp>
      <p:sp>
        <p:nvSpPr>
          <p:cNvPr id="3" name="Up Arrow 2"/>
          <p:cNvSpPr/>
          <p:nvPr/>
        </p:nvSpPr>
        <p:spPr>
          <a:xfrm>
            <a:off x="3721100" y="4559300"/>
            <a:ext cx="177800" cy="546608"/>
          </a:xfrm>
          <a:prstGeom prst="upArrow">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flipV="1">
            <a:off x="2987133" y="3933110"/>
            <a:ext cx="177800" cy="626697"/>
          </a:xfrm>
          <a:prstGeom prst="upArrow">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p:cNvSpPr/>
          <p:nvPr/>
        </p:nvSpPr>
        <p:spPr>
          <a:xfrm flipV="1">
            <a:off x="6047833" y="3933110"/>
            <a:ext cx="177800" cy="626697"/>
          </a:xfrm>
          <a:prstGeom prst="upArrow">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114133" y="3933110"/>
            <a:ext cx="1686467" cy="749300"/>
          </a:xfrm>
          <a:prstGeom prst="ellipse">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665546" y="3907710"/>
            <a:ext cx="1686467" cy="749300"/>
          </a:xfrm>
          <a:prstGeom prst="ellipse">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21" name="Text Placeholder 2"/>
          <p:cNvSpPr txBox="1">
            <a:spLocks/>
          </p:cNvSpPr>
          <p:nvPr/>
        </p:nvSpPr>
        <p:spPr bwMode="auto">
          <a:xfrm>
            <a:off x="-127000" y="5727699"/>
            <a:ext cx="9144000" cy="73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20000"/>
              </a:spcBef>
            </a:pPr>
            <a:r>
              <a:rPr lang="el-GR" sz="1200" dirty="0" smtClean="0">
                <a:solidFill>
                  <a:schemeClr val="tx2">
                    <a:lumMod val="50000"/>
                  </a:schemeClr>
                </a:solidFill>
                <a:cs typeface="Helvetica" charset="0"/>
              </a:rPr>
              <a:t>Σχηματική αναπαράσταση της κλίσης πίεσης (Π) εκατέρωθεν του τοιχώματος ενός μυϊκού τριχοειδούς. Οι αριθμοί στο αρτηριακό και στο φλεβικό άκρο του τριχοειδούς αντιστοιχούν στις</a:t>
            </a:r>
            <a:r>
              <a:rPr lang="el-GR" sz="1200" dirty="0" smtClean="0">
                <a:solidFill>
                  <a:schemeClr val="accent2">
                    <a:lumMod val="75000"/>
                  </a:schemeClr>
                </a:solidFill>
                <a:cs typeface="Helvetica" charset="0"/>
              </a:rPr>
              <a:t> υδροστατικές πιέσει</a:t>
            </a:r>
            <a:r>
              <a:rPr lang="el-GR" sz="1200" dirty="0" smtClean="0">
                <a:solidFill>
                  <a:srgbClr val="FF0000"/>
                </a:solidFill>
                <a:cs typeface="Helvetica" charset="0"/>
              </a:rPr>
              <a:t>ς</a:t>
            </a:r>
            <a:r>
              <a:rPr lang="el-GR" sz="1200" dirty="0" smtClean="0">
                <a:solidFill>
                  <a:srgbClr val="10253F"/>
                </a:solidFill>
                <a:cs typeface="Helvetica" charset="0"/>
              </a:rPr>
              <a:t> σε </a:t>
            </a:r>
            <a:r>
              <a:rPr lang="en-US" sz="1200" dirty="0" smtClean="0">
                <a:solidFill>
                  <a:srgbClr val="10253F"/>
                </a:solidFill>
                <a:cs typeface="Helvetica" charset="0"/>
              </a:rPr>
              <a:t>mmHg </a:t>
            </a:r>
            <a:r>
              <a:rPr lang="el-GR" sz="1200" dirty="0" smtClean="0">
                <a:solidFill>
                  <a:srgbClr val="10253F"/>
                </a:solidFill>
                <a:cs typeface="Helvetica" charset="0"/>
              </a:rPr>
              <a:t>στις αντίστοιχες θέσεις</a:t>
            </a:r>
            <a:r>
              <a:rPr lang="en-US" sz="1200" dirty="0" smtClean="0">
                <a:solidFill>
                  <a:srgbClr val="10253F"/>
                </a:solidFill>
                <a:cs typeface="Helvetica" charset="0"/>
              </a:rPr>
              <a:t>. </a:t>
            </a:r>
            <a:r>
              <a:rPr lang="el-GR" sz="1200" dirty="0" smtClean="0">
                <a:solidFill>
                  <a:srgbClr val="10253F"/>
                </a:solidFill>
                <a:cs typeface="Helvetica" charset="0"/>
              </a:rPr>
              <a:t>Τα βέλη δείχνουν κατά προσέγγιση το μέγεθος και την κατεύθυνση της αιματικής ροής. </a:t>
            </a:r>
            <a:r>
              <a:rPr lang="en-US" sz="1200" dirty="0" smtClean="0">
                <a:solidFill>
                  <a:srgbClr val="10253F"/>
                </a:solidFill>
                <a:cs typeface="Helvetica" charset="0"/>
              </a:rPr>
              <a:t>Interstitial space</a:t>
            </a:r>
            <a:r>
              <a:rPr lang="el-GR" sz="1200" dirty="0" smtClean="0">
                <a:solidFill>
                  <a:srgbClr val="10253F"/>
                </a:solidFill>
                <a:cs typeface="Helvetica" charset="0"/>
              </a:rPr>
              <a:t>: διάμεσος ή μεσοκυττάριος χώρος/διάστημα, ι</a:t>
            </a:r>
            <a:r>
              <a:rPr lang="en-US" sz="1200" dirty="0" err="1" smtClean="0">
                <a:solidFill>
                  <a:srgbClr val="10253F"/>
                </a:solidFill>
                <a:cs typeface="Helvetica" charset="0"/>
              </a:rPr>
              <a:t>nterstitial</a:t>
            </a:r>
            <a:r>
              <a:rPr lang="en-US" sz="1200" dirty="0" smtClean="0">
                <a:solidFill>
                  <a:srgbClr val="10253F"/>
                </a:solidFill>
                <a:cs typeface="Helvetica" charset="0"/>
              </a:rPr>
              <a:t> </a:t>
            </a:r>
            <a:r>
              <a:rPr lang="en-US" sz="1200" dirty="0">
                <a:solidFill>
                  <a:srgbClr val="10253F"/>
                </a:solidFill>
                <a:cs typeface="Helvetica" charset="0"/>
              </a:rPr>
              <a:t>P: </a:t>
            </a:r>
            <a:r>
              <a:rPr lang="el-GR" sz="1200" dirty="0" smtClean="0">
                <a:solidFill>
                  <a:srgbClr val="953735"/>
                </a:solidFill>
                <a:cs typeface="Helvetica" charset="0"/>
              </a:rPr>
              <a:t>πίεση</a:t>
            </a:r>
            <a:r>
              <a:rPr lang="en-US" sz="1200" dirty="0" smtClean="0">
                <a:solidFill>
                  <a:srgbClr val="953735"/>
                </a:solidFill>
                <a:cs typeface="Helvetica" charset="0"/>
              </a:rPr>
              <a:t> </a:t>
            </a:r>
            <a:r>
              <a:rPr lang="el-GR" sz="1200" dirty="0" smtClean="0">
                <a:solidFill>
                  <a:srgbClr val="953735"/>
                </a:solidFill>
                <a:cs typeface="Helvetica" charset="0"/>
              </a:rPr>
              <a:t>διάμεσου ή μεσοκυττάριου χώρου/διαστήματος</a:t>
            </a:r>
            <a:r>
              <a:rPr lang="en-US" sz="1200" dirty="0" smtClean="0">
                <a:solidFill>
                  <a:srgbClr val="10253F"/>
                </a:solidFill>
                <a:cs typeface="Helvetica" charset="0"/>
              </a:rPr>
              <a:t>, oncotic P: </a:t>
            </a:r>
            <a:r>
              <a:rPr lang="el-GR" sz="1200" dirty="0">
                <a:solidFill>
                  <a:srgbClr val="953735"/>
                </a:solidFill>
                <a:cs typeface="Helvetica" charset="0"/>
              </a:rPr>
              <a:t>ο</a:t>
            </a:r>
            <a:r>
              <a:rPr lang="el-GR" sz="1200" dirty="0" smtClean="0">
                <a:solidFill>
                  <a:srgbClr val="953735"/>
                </a:solidFill>
                <a:cs typeface="Helvetica" charset="0"/>
              </a:rPr>
              <a:t>γκωτική πίεση,</a:t>
            </a:r>
            <a:r>
              <a:rPr lang="en-US" sz="1200" dirty="0" smtClean="0">
                <a:solidFill>
                  <a:srgbClr val="10253F"/>
                </a:solidFill>
                <a:cs typeface="Helvetica" charset="0"/>
              </a:rPr>
              <a:t> arteriole: </a:t>
            </a:r>
            <a:r>
              <a:rPr lang="el-GR" sz="1200" dirty="0" smtClean="0">
                <a:solidFill>
                  <a:srgbClr val="10253F"/>
                </a:solidFill>
                <a:cs typeface="Helvetica" charset="0"/>
              </a:rPr>
              <a:t>αρτηρίδιο, </a:t>
            </a:r>
            <a:r>
              <a:rPr lang="en-US" sz="1200" dirty="0" smtClean="0">
                <a:solidFill>
                  <a:srgbClr val="10253F"/>
                </a:solidFill>
                <a:cs typeface="Helvetica" charset="0"/>
              </a:rPr>
              <a:t>venule: </a:t>
            </a:r>
            <a:r>
              <a:rPr lang="el-GR" sz="1200" dirty="0" smtClean="0">
                <a:solidFill>
                  <a:srgbClr val="10253F"/>
                </a:solidFill>
                <a:cs typeface="Helvetica" charset="0"/>
              </a:rPr>
              <a:t>φλεβίδιο.</a:t>
            </a:r>
            <a:endParaRPr lang="en-US" sz="1200" dirty="0" smtClean="0">
              <a:solidFill>
                <a:srgbClr val="10253F"/>
              </a:solidFill>
              <a:cs typeface="Helvetica" charset="0"/>
            </a:endParaRPr>
          </a:p>
        </p:txBody>
      </p:sp>
      <p:sp>
        <p:nvSpPr>
          <p:cNvPr id="23" name="Rectangle 22"/>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309512145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2677656"/>
          </a:xfrm>
          <a:prstGeom prst="rect">
            <a:avLst/>
          </a:prstGeom>
          <a:noFill/>
        </p:spPr>
        <p:txBody>
          <a:bodyPr wrap="square" rtlCol="0">
            <a:spAutoFit/>
          </a:bodyPr>
          <a:lstStyle/>
          <a:p>
            <a:r>
              <a:rPr lang="el-GR" sz="2400" dirty="0" smtClean="0">
                <a:solidFill>
                  <a:schemeClr val="tx2">
                    <a:lumMod val="75000"/>
                  </a:schemeClr>
                </a:solidFill>
              </a:rPr>
              <a:t>(Διάμεσο-</a:t>
            </a:r>
            <a:r>
              <a:rPr lang="en-US" sz="2400" dirty="0" smtClean="0">
                <a:solidFill>
                  <a:schemeClr val="tx2">
                    <a:lumMod val="75000"/>
                  </a:schemeClr>
                </a:solidFill>
              </a:rPr>
              <a:t>interstitial) </a:t>
            </a:r>
            <a:r>
              <a:rPr lang="el-GR" sz="2400" dirty="0" smtClean="0">
                <a:solidFill>
                  <a:schemeClr val="tx2">
                    <a:lumMod val="75000"/>
                  </a:schemeClr>
                </a:solidFill>
              </a:rPr>
              <a:t>οίδημα (κάτω άκρων) / ταξινόμηση βάσει των παθοφυσιολογικών μηχανισμών</a:t>
            </a:r>
          </a:p>
          <a:p>
            <a:endParaRPr lang="el-GR" sz="2000" dirty="0" smtClean="0">
              <a:solidFill>
                <a:schemeClr val="tx2">
                  <a:lumMod val="75000"/>
                </a:schemeClr>
              </a:solidFill>
            </a:endParaRPr>
          </a:p>
          <a:p>
            <a:pPr marL="342900" indent="-342900">
              <a:buFont typeface="Courier New"/>
              <a:buChar char="o"/>
            </a:pPr>
            <a:r>
              <a:rPr lang="el-GR" sz="2000" b="1" dirty="0" smtClean="0">
                <a:solidFill>
                  <a:schemeClr val="tx2">
                    <a:lumMod val="75000"/>
                  </a:schemeClr>
                </a:solidFill>
              </a:rPr>
              <a:t>Αύξηση πίεσης στα τριχοειδή</a:t>
            </a:r>
          </a:p>
          <a:p>
            <a:r>
              <a:rPr lang="el-GR" sz="2000" dirty="0" smtClean="0">
                <a:solidFill>
                  <a:schemeClr val="tx2">
                    <a:lumMod val="75000"/>
                  </a:schemeClr>
                </a:solidFill>
              </a:rPr>
              <a:t>	- Καρδιακής αιτιολογίας (συμφορητική καρδιακή ανεπάρκεια)</a:t>
            </a:r>
          </a:p>
          <a:p>
            <a:r>
              <a:rPr lang="el-GR" sz="2000" dirty="0" smtClean="0">
                <a:solidFill>
                  <a:schemeClr val="tx2">
                    <a:lumMod val="75000"/>
                  </a:schemeClr>
                </a:solidFill>
              </a:rPr>
              <a:t>	- Φλεβικής αιτιολογίας (φλεβική ανεπάρκεια ή/και απόφραξη)</a:t>
            </a:r>
          </a:p>
          <a:p>
            <a:r>
              <a:rPr lang="el-GR" sz="2000" dirty="0" smtClean="0">
                <a:solidFill>
                  <a:schemeClr val="tx2">
                    <a:lumMod val="75000"/>
                  </a:schemeClr>
                </a:solidFill>
              </a:rPr>
              <a:t>	- Αρτηριδιακή διαστολή (φαρμακευτική, π.χ. αντιυπερτασικά: υδραλαζίνη, 	   	   αναστολείς διαύλων ασβεστίου [τύπου </a:t>
            </a:r>
            <a:r>
              <a:rPr lang="el-GR" sz="2000" dirty="0" err="1" smtClean="0">
                <a:solidFill>
                  <a:schemeClr val="tx2">
                    <a:lumMod val="75000"/>
                  </a:schemeClr>
                </a:solidFill>
              </a:rPr>
              <a:t>διϋδροπυριδινών</a:t>
            </a:r>
            <a:r>
              <a:rPr lang="el-GR" sz="2000" dirty="0">
                <a:solidFill>
                  <a:schemeClr val="tx2">
                    <a:lumMod val="75000"/>
                  </a:schemeClr>
                </a:solidFill>
              </a:rPr>
              <a:t>]</a:t>
            </a:r>
            <a:r>
              <a:rPr lang="el-GR" sz="2000" dirty="0" smtClean="0">
                <a:solidFill>
                  <a:schemeClr val="tx2">
                    <a:lumMod val="75000"/>
                  </a:schemeClr>
                </a:solidFill>
              </a:rPr>
              <a:t>) </a:t>
            </a: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115889043"/>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 y="21014"/>
            <a:ext cx="4504615"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pic>
        <p:nvPicPr>
          <p:cNvPr id="9"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62194"/>
            <a:ext cx="41148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380192" y="1130304"/>
            <a:ext cx="3763808" cy="307777"/>
          </a:xfrm>
          <a:prstGeom prst="rect">
            <a:avLst/>
          </a:prstGeom>
          <a:noFill/>
        </p:spPr>
        <p:txBody>
          <a:bodyPr wrap="none" rtlCol="0">
            <a:spAutoFit/>
          </a:bodyPr>
          <a:lstStyle/>
          <a:p>
            <a:r>
              <a:rPr lang="en-US" sz="1400" i="1" dirty="0" smtClean="0"/>
              <a:t>Ganong WF. Review of Medical Physiology, 1997</a:t>
            </a:r>
            <a:endParaRPr lang="en-US" sz="1400" i="1" dirty="0"/>
          </a:p>
        </p:txBody>
      </p:sp>
      <p:sp>
        <p:nvSpPr>
          <p:cNvPr id="14" name="TextBox 13"/>
          <p:cNvSpPr txBox="1"/>
          <p:nvPr/>
        </p:nvSpPr>
        <p:spPr>
          <a:xfrm>
            <a:off x="241465" y="1356153"/>
            <a:ext cx="8819109" cy="1846659"/>
          </a:xfrm>
          <a:prstGeom prst="rect">
            <a:avLst/>
          </a:prstGeom>
          <a:noFill/>
        </p:spPr>
        <p:txBody>
          <a:bodyPr wrap="square" rtlCol="0">
            <a:spAutoFit/>
          </a:bodyPr>
          <a:lstStyle/>
          <a:p>
            <a:pPr marL="0" lvl="1"/>
            <a:r>
              <a:rPr lang="el-GR" sz="2200" dirty="0" smtClean="0">
                <a:solidFill>
                  <a:schemeClr val="tx2">
                    <a:lumMod val="75000"/>
                  </a:schemeClr>
                </a:solidFill>
              </a:rPr>
              <a:t>Η φυσιολογική λειτουργία τριχοειδών εξυπηρετεί την: </a:t>
            </a:r>
            <a:r>
              <a:rPr lang="el-GR" sz="2200" dirty="0" smtClean="0">
                <a:solidFill>
                  <a:srgbClr val="953735"/>
                </a:solidFill>
              </a:rPr>
              <a:t>ανταλλαγή </a:t>
            </a:r>
            <a:r>
              <a:rPr lang="el-GR" sz="2200" dirty="0">
                <a:solidFill>
                  <a:srgbClr val="953735"/>
                </a:solidFill>
              </a:rPr>
              <a:t>«τροφικών» συστατικών και «αποβλήτων» αίματος μεταξύ αίματος και ιστών</a:t>
            </a:r>
          </a:p>
          <a:p>
            <a:r>
              <a:rPr lang="el-GR" sz="2200" dirty="0" smtClean="0">
                <a:solidFill>
                  <a:schemeClr val="tx2">
                    <a:lumMod val="75000"/>
                  </a:schemeClr>
                </a:solidFill>
              </a:rPr>
              <a:t>   </a:t>
            </a:r>
          </a:p>
          <a:p>
            <a:pPr marL="342900" indent="-342900">
              <a:buFont typeface="Arial"/>
              <a:buChar char="•"/>
            </a:pPr>
            <a:endParaRPr lang="el-GR" sz="2200" dirty="0" smtClean="0">
              <a:solidFill>
                <a:schemeClr val="tx2">
                  <a:lumMod val="75000"/>
                </a:schemeClr>
              </a:solidFill>
            </a:endParaRPr>
          </a:p>
        </p:txBody>
      </p:sp>
      <p:sp>
        <p:nvSpPr>
          <p:cNvPr id="16" name="Text Placeholder 2"/>
          <p:cNvSpPr txBox="1">
            <a:spLocks/>
          </p:cNvSpPr>
          <p:nvPr/>
        </p:nvSpPr>
        <p:spPr bwMode="auto">
          <a:xfrm>
            <a:off x="-127000" y="5727699"/>
            <a:ext cx="9144000" cy="73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20000"/>
              </a:spcBef>
            </a:pPr>
            <a:r>
              <a:rPr lang="el-GR" sz="1200" dirty="0" smtClean="0">
                <a:solidFill>
                  <a:schemeClr val="tx2">
                    <a:lumMod val="50000"/>
                  </a:schemeClr>
                </a:solidFill>
                <a:cs typeface="Helvetica" charset="0"/>
              </a:rPr>
              <a:t>Σχηματική αναπαράσταση της κλίσης πίεσης (Π) εκατέρωθεν του τοιχώματος ενός μυϊκού τριχοειδούς. Οι αριθμοί στο αρτηριακό και στο φλεβικό άκρο του τριχοειδούς αντιστοιχούν στις</a:t>
            </a:r>
            <a:r>
              <a:rPr lang="el-GR" sz="1200" dirty="0" smtClean="0">
                <a:solidFill>
                  <a:schemeClr val="accent2">
                    <a:lumMod val="75000"/>
                  </a:schemeClr>
                </a:solidFill>
                <a:cs typeface="Helvetica" charset="0"/>
              </a:rPr>
              <a:t> υδροστατικές πιέσει</a:t>
            </a:r>
            <a:r>
              <a:rPr lang="el-GR" sz="1200" dirty="0" smtClean="0">
                <a:solidFill>
                  <a:srgbClr val="FF0000"/>
                </a:solidFill>
                <a:cs typeface="Helvetica" charset="0"/>
              </a:rPr>
              <a:t>ς</a:t>
            </a:r>
            <a:r>
              <a:rPr lang="el-GR" sz="1200" dirty="0" smtClean="0">
                <a:solidFill>
                  <a:srgbClr val="10253F"/>
                </a:solidFill>
                <a:cs typeface="Helvetica" charset="0"/>
              </a:rPr>
              <a:t> σε </a:t>
            </a:r>
            <a:r>
              <a:rPr lang="en-US" sz="1200" dirty="0" smtClean="0">
                <a:solidFill>
                  <a:srgbClr val="10253F"/>
                </a:solidFill>
                <a:cs typeface="Helvetica" charset="0"/>
              </a:rPr>
              <a:t>mmHg </a:t>
            </a:r>
            <a:r>
              <a:rPr lang="el-GR" sz="1200" dirty="0" smtClean="0">
                <a:solidFill>
                  <a:srgbClr val="10253F"/>
                </a:solidFill>
                <a:cs typeface="Helvetica" charset="0"/>
              </a:rPr>
              <a:t>στις αντίστοιχες θέσεις</a:t>
            </a:r>
            <a:r>
              <a:rPr lang="en-US" sz="1200" dirty="0" smtClean="0">
                <a:solidFill>
                  <a:srgbClr val="10253F"/>
                </a:solidFill>
                <a:cs typeface="Helvetica" charset="0"/>
              </a:rPr>
              <a:t>. </a:t>
            </a:r>
            <a:r>
              <a:rPr lang="el-GR" sz="1200" dirty="0" smtClean="0">
                <a:solidFill>
                  <a:srgbClr val="10253F"/>
                </a:solidFill>
                <a:cs typeface="Helvetica" charset="0"/>
              </a:rPr>
              <a:t>Τα βέλη δείχνουν κατά προσέγγιση το μέγεθος και την κατεύθυνση της αιματικής ροής. </a:t>
            </a:r>
            <a:r>
              <a:rPr lang="en-US" sz="1200" dirty="0" smtClean="0">
                <a:solidFill>
                  <a:srgbClr val="10253F"/>
                </a:solidFill>
                <a:cs typeface="Helvetica" charset="0"/>
              </a:rPr>
              <a:t>Interstitial space</a:t>
            </a:r>
            <a:r>
              <a:rPr lang="el-GR" sz="1200" dirty="0" smtClean="0">
                <a:solidFill>
                  <a:srgbClr val="10253F"/>
                </a:solidFill>
                <a:cs typeface="Helvetica" charset="0"/>
              </a:rPr>
              <a:t>: διάμεσος ή μεσοκυττάριος χώρος/διάστημα, ι</a:t>
            </a:r>
            <a:r>
              <a:rPr lang="en-US" sz="1200" dirty="0" err="1" smtClean="0">
                <a:solidFill>
                  <a:srgbClr val="10253F"/>
                </a:solidFill>
                <a:cs typeface="Helvetica" charset="0"/>
              </a:rPr>
              <a:t>nterstitial</a:t>
            </a:r>
            <a:r>
              <a:rPr lang="en-US" sz="1200" dirty="0" smtClean="0">
                <a:solidFill>
                  <a:srgbClr val="10253F"/>
                </a:solidFill>
                <a:cs typeface="Helvetica" charset="0"/>
              </a:rPr>
              <a:t> </a:t>
            </a:r>
            <a:r>
              <a:rPr lang="en-US" sz="1200" dirty="0">
                <a:solidFill>
                  <a:srgbClr val="10253F"/>
                </a:solidFill>
                <a:cs typeface="Helvetica" charset="0"/>
              </a:rPr>
              <a:t>P: </a:t>
            </a:r>
            <a:r>
              <a:rPr lang="el-GR" sz="1200" dirty="0" smtClean="0">
                <a:solidFill>
                  <a:srgbClr val="953735"/>
                </a:solidFill>
                <a:cs typeface="Helvetica" charset="0"/>
              </a:rPr>
              <a:t>πίεση</a:t>
            </a:r>
            <a:r>
              <a:rPr lang="en-US" sz="1200" dirty="0" smtClean="0">
                <a:solidFill>
                  <a:srgbClr val="953735"/>
                </a:solidFill>
                <a:cs typeface="Helvetica" charset="0"/>
              </a:rPr>
              <a:t> </a:t>
            </a:r>
            <a:r>
              <a:rPr lang="el-GR" sz="1200" dirty="0" smtClean="0">
                <a:solidFill>
                  <a:srgbClr val="953735"/>
                </a:solidFill>
                <a:cs typeface="Helvetica" charset="0"/>
              </a:rPr>
              <a:t>διάμεσου ή μεσοκυττάριου χώρου/διαστήματος</a:t>
            </a:r>
            <a:r>
              <a:rPr lang="en-US" sz="1200" dirty="0" smtClean="0">
                <a:solidFill>
                  <a:srgbClr val="10253F"/>
                </a:solidFill>
                <a:cs typeface="Helvetica" charset="0"/>
              </a:rPr>
              <a:t>, oncotic P: </a:t>
            </a:r>
            <a:r>
              <a:rPr lang="el-GR" sz="1200" dirty="0">
                <a:solidFill>
                  <a:srgbClr val="953735"/>
                </a:solidFill>
                <a:cs typeface="Helvetica" charset="0"/>
              </a:rPr>
              <a:t>ο</a:t>
            </a:r>
            <a:r>
              <a:rPr lang="el-GR" sz="1200" dirty="0" smtClean="0">
                <a:solidFill>
                  <a:srgbClr val="953735"/>
                </a:solidFill>
                <a:cs typeface="Helvetica" charset="0"/>
              </a:rPr>
              <a:t>γκωτική πίεση,</a:t>
            </a:r>
            <a:r>
              <a:rPr lang="en-US" sz="1200" dirty="0" smtClean="0">
                <a:solidFill>
                  <a:srgbClr val="10253F"/>
                </a:solidFill>
                <a:cs typeface="Helvetica" charset="0"/>
              </a:rPr>
              <a:t> arteriole: </a:t>
            </a:r>
            <a:r>
              <a:rPr lang="el-GR" sz="1200" dirty="0" smtClean="0">
                <a:solidFill>
                  <a:srgbClr val="10253F"/>
                </a:solidFill>
                <a:cs typeface="Helvetica" charset="0"/>
              </a:rPr>
              <a:t>αρτηρίδιο, </a:t>
            </a:r>
            <a:r>
              <a:rPr lang="en-US" sz="1200" dirty="0" smtClean="0">
                <a:solidFill>
                  <a:srgbClr val="10253F"/>
                </a:solidFill>
                <a:cs typeface="Helvetica" charset="0"/>
              </a:rPr>
              <a:t>venule: </a:t>
            </a:r>
            <a:r>
              <a:rPr lang="el-GR" sz="1200" dirty="0" smtClean="0">
                <a:solidFill>
                  <a:srgbClr val="10253F"/>
                </a:solidFill>
                <a:cs typeface="Helvetica" charset="0"/>
              </a:rPr>
              <a:t>φλεβίδιο.</a:t>
            </a:r>
            <a:endParaRPr lang="en-US" sz="1200" dirty="0" smtClean="0">
              <a:solidFill>
                <a:srgbClr val="10253F"/>
              </a:solidFill>
              <a:cs typeface="Helvetica" charset="0"/>
            </a:endParaRPr>
          </a:p>
        </p:txBody>
      </p:sp>
      <p:sp>
        <p:nvSpPr>
          <p:cNvPr id="17" name="TextBox 16"/>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8" name="Up Arrow 17"/>
          <p:cNvSpPr/>
          <p:nvPr/>
        </p:nvSpPr>
        <p:spPr>
          <a:xfrm>
            <a:off x="2374900" y="3581400"/>
            <a:ext cx="279400" cy="546608"/>
          </a:xfrm>
          <a:prstGeom prst="upArrow">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Up Arrow 18"/>
          <p:cNvSpPr/>
          <p:nvPr/>
        </p:nvSpPr>
        <p:spPr>
          <a:xfrm>
            <a:off x="6350000" y="3581400"/>
            <a:ext cx="279400" cy="546608"/>
          </a:xfrm>
          <a:prstGeom prst="upArrow">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6642100" y="2745612"/>
            <a:ext cx="2418475" cy="2308324"/>
          </a:xfrm>
          <a:prstGeom prst="rect">
            <a:avLst/>
          </a:prstGeom>
          <a:ln>
            <a:solidFill>
              <a:schemeClr val="tx2">
                <a:lumMod val="75000"/>
              </a:schemeClr>
            </a:solidFill>
          </a:ln>
        </p:spPr>
        <p:txBody>
          <a:bodyPr wrap="square">
            <a:spAutoFit/>
          </a:bodyPr>
          <a:lstStyle/>
          <a:p>
            <a:r>
              <a:rPr lang="el-GR" dirty="0">
                <a:solidFill>
                  <a:schemeClr val="tx2">
                    <a:lumMod val="75000"/>
                  </a:schemeClr>
                </a:solidFill>
              </a:rPr>
              <a:t>Καρδιακής αιτιολογίας </a:t>
            </a:r>
            <a:endParaRPr lang="el-GR" dirty="0" smtClean="0">
              <a:solidFill>
                <a:schemeClr val="tx2">
                  <a:lumMod val="75000"/>
                </a:schemeClr>
              </a:solidFill>
            </a:endParaRPr>
          </a:p>
          <a:p>
            <a:r>
              <a:rPr lang="el-GR" dirty="0" smtClean="0">
                <a:solidFill>
                  <a:schemeClr val="tx2">
                    <a:lumMod val="75000"/>
                  </a:schemeClr>
                </a:solidFill>
              </a:rPr>
              <a:t>(</a:t>
            </a:r>
            <a:r>
              <a:rPr lang="el-GR" dirty="0">
                <a:solidFill>
                  <a:schemeClr val="tx2">
                    <a:lumMod val="75000"/>
                  </a:schemeClr>
                </a:solidFill>
              </a:rPr>
              <a:t>συμφορητική </a:t>
            </a:r>
            <a:r>
              <a:rPr lang="el-GR" dirty="0" smtClean="0">
                <a:solidFill>
                  <a:schemeClr val="tx2">
                    <a:lumMod val="75000"/>
                  </a:schemeClr>
                </a:solidFill>
              </a:rPr>
              <a:t>καρδιακή</a:t>
            </a:r>
          </a:p>
          <a:p>
            <a:r>
              <a:rPr lang="el-GR" dirty="0" smtClean="0">
                <a:solidFill>
                  <a:schemeClr val="tx2">
                    <a:lumMod val="75000"/>
                  </a:schemeClr>
                </a:solidFill>
              </a:rPr>
              <a:t> </a:t>
            </a:r>
            <a:r>
              <a:rPr lang="el-GR" dirty="0">
                <a:solidFill>
                  <a:schemeClr val="tx2">
                    <a:lumMod val="75000"/>
                  </a:schemeClr>
                </a:solidFill>
              </a:rPr>
              <a:t>ανεπάρκεια)</a:t>
            </a:r>
          </a:p>
          <a:p>
            <a:endParaRPr lang="el-GR" dirty="0" smtClean="0">
              <a:solidFill>
                <a:schemeClr val="tx2">
                  <a:lumMod val="75000"/>
                </a:schemeClr>
              </a:solidFill>
            </a:endParaRPr>
          </a:p>
          <a:p>
            <a:r>
              <a:rPr lang="el-GR" dirty="0" smtClean="0">
                <a:solidFill>
                  <a:schemeClr val="tx2">
                    <a:lumMod val="75000"/>
                  </a:schemeClr>
                </a:solidFill>
              </a:rPr>
              <a:t>Φλεβικής αιτιολογίας</a:t>
            </a:r>
          </a:p>
          <a:p>
            <a:r>
              <a:rPr lang="el-GR" dirty="0" smtClean="0">
                <a:solidFill>
                  <a:schemeClr val="tx2">
                    <a:lumMod val="75000"/>
                  </a:schemeClr>
                </a:solidFill>
              </a:rPr>
              <a:t>(</a:t>
            </a:r>
            <a:r>
              <a:rPr lang="el-GR" dirty="0">
                <a:solidFill>
                  <a:schemeClr val="tx2">
                    <a:lumMod val="75000"/>
                  </a:schemeClr>
                </a:solidFill>
              </a:rPr>
              <a:t>φλεβική ανεπάρκεια </a:t>
            </a:r>
            <a:endParaRPr lang="el-GR" dirty="0" smtClean="0">
              <a:solidFill>
                <a:schemeClr val="tx2">
                  <a:lumMod val="75000"/>
                </a:schemeClr>
              </a:solidFill>
            </a:endParaRPr>
          </a:p>
          <a:p>
            <a:r>
              <a:rPr lang="el-GR" dirty="0" smtClean="0">
                <a:solidFill>
                  <a:schemeClr val="tx2">
                    <a:lumMod val="75000"/>
                  </a:schemeClr>
                </a:solidFill>
              </a:rPr>
              <a:t>ή</a:t>
            </a:r>
            <a:r>
              <a:rPr lang="el-GR" dirty="0">
                <a:solidFill>
                  <a:schemeClr val="tx2">
                    <a:lumMod val="75000"/>
                  </a:schemeClr>
                </a:solidFill>
              </a:rPr>
              <a:t>/και απόφραξη)</a:t>
            </a:r>
          </a:p>
        </p:txBody>
      </p:sp>
      <p:sp>
        <p:nvSpPr>
          <p:cNvPr id="3" name="Rectangle 2"/>
          <p:cNvSpPr/>
          <p:nvPr/>
        </p:nvSpPr>
        <p:spPr>
          <a:xfrm>
            <a:off x="50800" y="3714555"/>
            <a:ext cx="2286000" cy="369332"/>
          </a:xfrm>
          <a:prstGeom prst="rect">
            <a:avLst/>
          </a:prstGeom>
          <a:ln>
            <a:solidFill>
              <a:schemeClr val="tx2">
                <a:lumMod val="75000"/>
              </a:schemeClr>
            </a:solidFill>
          </a:ln>
        </p:spPr>
        <p:txBody>
          <a:bodyPr wrap="square">
            <a:spAutoFit/>
          </a:bodyPr>
          <a:lstStyle/>
          <a:p>
            <a:r>
              <a:rPr lang="el-GR" dirty="0">
                <a:solidFill>
                  <a:schemeClr val="tx2">
                    <a:lumMod val="75000"/>
                  </a:schemeClr>
                </a:solidFill>
              </a:rPr>
              <a:t>Αρτηριδιακή διαστολή </a:t>
            </a:r>
            <a:endParaRPr lang="el-GR" dirty="0" smtClean="0">
              <a:solidFill>
                <a:schemeClr val="tx2">
                  <a:lumMod val="75000"/>
                </a:schemeClr>
              </a:solidFill>
            </a:endParaRPr>
          </a:p>
        </p:txBody>
      </p:sp>
      <p:sp>
        <p:nvSpPr>
          <p:cNvPr id="21" name="Rectangle 20"/>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2284316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heckerboard(across)">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heckerboard(across)">
                                      <p:cBhvr>
                                        <p:cTn id="15" dur="500"/>
                                        <p:tgtEl>
                                          <p:spTgt spid="3"/>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checkerboard(across)">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1" animBg="1"/>
      <p:bldP spid="2"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Κλινική και Εργαστήριο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Επιστημών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61665"/>
          </a:xfrm>
          <a:prstGeom prst="rect">
            <a:avLst/>
          </a:prstGeom>
          <a:noFill/>
        </p:spPr>
        <p:txBody>
          <a:bodyPr wrap="square" rtlCol="0">
            <a:spAutoFit/>
          </a:bodyPr>
          <a:lstStyle/>
          <a:p>
            <a:r>
              <a:rPr lang="el-GR" sz="2400" dirty="0" smtClean="0">
                <a:solidFill>
                  <a:schemeClr val="tx2">
                    <a:lumMod val="75000"/>
                  </a:schemeClr>
                </a:solidFill>
              </a:rPr>
              <a:t>Χρόνια φλεβική νόσος</a:t>
            </a:r>
            <a:r>
              <a:rPr lang="en-US" sz="2400" dirty="0" smtClean="0">
                <a:solidFill>
                  <a:schemeClr val="tx2">
                    <a:lumMod val="75000"/>
                  </a:schemeClr>
                </a:solidFill>
              </a:rPr>
              <a:t> (</a:t>
            </a:r>
            <a:r>
              <a:rPr lang="el-GR" sz="2400" dirty="0" smtClean="0">
                <a:solidFill>
                  <a:schemeClr val="tx2">
                    <a:lumMod val="75000"/>
                  </a:schemeClr>
                </a:solidFill>
              </a:rPr>
              <a:t>των κάτω άκρων)</a:t>
            </a:r>
          </a:p>
        </p:txBody>
      </p:sp>
      <p:sp>
        <p:nvSpPr>
          <p:cNvPr id="17" name="Rectangle 16"/>
          <p:cNvSpPr/>
          <p:nvPr/>
        </p:nvSpPr>
        <p:spPr>
          <a:xfrm>
            <a:off x="3132625" y="1157535"/>
            <a:ext cx="6079106" cy="307777"/>
          </a:xfrm>
          <a:prstGeom prst="rect">
            <a:avLst/>
          </a:prstGeom>
        </p:spPr>
        <p:txBody>
          <a:bodyPr wrap="square">
            <a:spAutoFit/>
          </a:bodyPr>
          <a:lstStyle/>
          <a:p>
            <a:r>
              <a:rPr lang="en-US" sz="1400" i="1" dirty="0" smtClean="0"/>
              <a:t>International </a:t>
            </a:r>
            <a:r>
              <a:rPr lang="en-US" sz="1400" i="1" dirty="0"/>
              <a:t>Consensus Committee on Chronic Venous </a:t>
            </a:r>
            <a:r>
              <a:rPr lang="en-US" sz="1400" i="1" dirty="0" smtClean="0"/>
              <a:t>Disease.</a:t>
            </a:r>
            <a:r>
              <a:rPr lang="el-GR" sz="1400" i="1" dirty="0" smtClean="0"/>
              <a:t> </a:t>
            </a:r>
            <a:r>
              <a:rPr lang="ro-RO" sz="1400" i="1" dirty="0" smtClean="0"/>
              <a:t>J </a:t>
            </a:r>
            <a:r>
              <a:rPr lang="ro-RO" sz="1400" i="1" dirty="0"/>
              <a:t>Vasc Surg. </a:t>
            </a:r>
            <a:r>
              <a:rPr lang="ro-RO" sz="1400" i="1" dirty="0" smtClean="0"/>
              <a:t>1995</a:t>
            </a:r>
            <a:endParaRPr lang="en-US" sz="1400" i="1" dirty="0"/>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n-US" sz="1400" dirty="0" smtClean="0"/>
              <a:t> </a:t>
            </a:r>
            <a:r>
              <a:rPr lang="el-GR" sz="1400" dirty="0" smtClean="0"/>
              <a:t>2018 - 2019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375661013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3600986"/>
          </a:xfrm>
          <a:prstGeom prst="rect">
            <a:avLst/>
          </a:prstGeom>
          <a:noFill/>
        </p:spPr>
        <p:txBody>
          <a:bodyPr wrap="square" rtlCol="0">
            <a:spAutoFit/>
          </a:bodyPr>
          <a:lstStyle/>
          <a:p>
            <a:r>
              <a:rPr lang="el-GR" sz="2400" dirty="0">
                <a:solidFill>
                  <a:schemeClr val="tx2">
                    <a:lumMod val="75000"/>
                  </a:schemeClr>
                </a:solidFill>
              </a:rPr>
              <a:t>(Διάμεσο-</a:t>
            </a:r>
            <a:r>
              <a:rPr lang="en-US" sz="2400" dirty="0">
                <a:solidFill>
                  <a:schemeClr val="tx2">
                    <a:lumMod val="75000"/>
                  </a:schemeClr>
                </a:solidFill>
              </a:rPr>
              <a:t>interstitial) </a:t>
            </a:r>
            <a:r>
              <a:rPr lang="el-GR" sz="2400" dirty="0">
                <a:solidFill>
                  <a:schemeClr val="tx2">
                    <a:lumMod val="75000"/>
                  </a:schemeClr>
                </a:solidFill>
              </a:rPr>
              <a:t>οίδημα (κάτω άκρων) / ταξινόμηση βάσει των παθοφυσιολογικών μηχανισμών</a:t>
            </a:r>
          </a:p>
          <a:p>
            <a:endParaRPr lang="el-GR" sz="2000" dirty="0" smtClean="0">
              <a:solidFill>
                <a:schemeClr val="tx2">
                  <a:lumMod val="75000"/>
                </a:schemeClr>
              </a:solidFill>
            </a:endParaRPr>
          </a:p>
          <a:p>
            <a:pPr marL="342900" indent="-342900">
              <a:buFont typeface="Courier New"/>
              <a:buChar char="o"/>
            </a:pPr>
            <a:r>
              <a:rPr lang="el-GR" sz="2000" b="1" dirty="0" smtClean="0">
                <a:solidFill>
                  <a:schemeClr val="tx2">
                    <a:lumMod val="75000"/>
                  </a:schemeClr>
                </a:solidFill>
              </a:rPr>
              <a:t>Αύξηση πίεσης στα τριχοειδή</a:t>
            </a:r>
          </a:p>
          <a:p>
            <a:r>
              <a:rPr lang="el-GR" sz="2000" dirty="0" smtClean="0">
                <a:solidFill>
                  <a:schemeClr val="tx2">
                    <a:lumMod val="75000"/>
                  </a:schemeClr>
                </a:solidFill>
              </a:rPr>
              <a:t>	- Καρδιακής αιτιολογίας (συμφορητική καρδιακή ανεπάρκεια)</a:t>
            </a:r>
          </a:p>
          <a:p>
            <a:r>
              <a:rPr lang="el-GR" sz="2000" dirty="0" smtClean="0">
                <a:solidFill>
                  <a:schemeClr val="tx2">
                    <a:lumMod val="75000"/>
                  </a:schemeClr>
                </a:solidFill>
              </a:rPr>
              <a:t>	- Φλεβικής αιτιολογίας (φλεβική ανεπάρκεια ή/και απόφραξη)</a:t>
            </a:r>
          </a:p>
          <a:p>
            <a:r>
              <a:rPr lang="el-GR" sz="2000" dirty="0" smtClean="0">
                <a:solidFill>
                  <a:schemeClr val="tx2">
                    <a:lumMod val="75000"/>
                  </a:schemeClr>
                </a:solidFill>
              </a:rPr>
              <a:t>	- Αρτηριδιακή διαστολή (φαρμακευτική, π.χ. αντιυπερτασικά: υδραλαζίνη, 	   	   αναστολείς διαύλων ασβεστίου [τύπου μη</a:t>
            </a:r>
            <a:r>
              <a:rPr lang="el-GR" sz="2000" dirty="0">
                <a:solidFill>
                  <a:schemeClr val="tx2">
                    <a:lumMod val="75000"/>
                  </a:schemeClr>
                </a:solidFill>
              </a:rPr>
              <a:t>-</a:t>
            </a:r>
            <a:r>
              <a:rPr lang="el-GR" sz="2000" dirty="0" smtClean="0">
                <a:solidFill>
                  <a:schemeClr val="tx2">
                    <a:lumMod val="75000"/>
                  </a:schemeClr>
                </a:solidFill>
              </a:rPr>
              <a:t>διϋδροπυριδινών</a:t>
            </a:r>
            <a:r>
              <a:rPr lang="el-GR" sz="2000" dirty="0">
                <a:solidFill>
                  <a:schemeClr val="tx2">
                    <a:lumMod val="75000"/>
                  </a:schemeClr>
                </a:solidFill>
              </a:rPr>
              <a:t>]</a:t>
            </a:r>
            <a:r>
              <a:rPr lang="el-GR" sz="2000" dirty="0" smtClean="0">
                <a:solidFill>
                  <a:schemeClr val="tx2">
                    <a:lumMod val="75000"/>
                  </a:schemeClr>
                </a:solidFill>
              </a:rPr>
              <a:t>) </a:t>
            </a:r>
          </a:p>
          <a:p>
            <a:pPr marL="342900" indent="-342900">
              <a:buFont typeface="Courier New"/>
              <a:buChar char="o"/>
            </a:pPr>
            <a:r>
              <a:rPr lang="el-GR" sz="2000" b="1" dirty="0" smtClean="0">
                <a:solidFill>
                  <a:schemeClr val="tx2">
                    <a:lumMod val="75000"/>
                  </a:schemeClr>
                </a:solidFill>
              </a:rPr>
              <a:t>Υποαλβουμιναιμία</a:t>
            </a:r>
          </a:p>
          <a:p>
            <a:r>
              <a:rPr lang="el-GR" sz="2000" dirty="0" smtClean="0">
                <a:solidFill>
                  <a:schemeClr val="tx2">
                    <a:lumMod val="75000"/>
                  </a:schemeClr>
                </a:solidFill>
              </a:rPr>
              <a:t>	- Αυξημένη απώλεια αλβουμίνης (π.χ. νεφρωσικό σύνδρομο)</a:t>
            </a:r>
          </a:p>
          <a:p>
            <a:r>
              <a:rPr lang="el-GR" sz="2000" dirty="0" smtClean="0">
                <a:solidFill>
                  <a:schemeClr val="tx2">
                    <a:lumMod val="75000"/>
                  </a:schemeClr>
                </a:solidFill>
              </a:rPr>
              <a:t>	- Μειωμένη σύνθεση πρωτεϊνών (π.χ. ηπατική νόσος)</a:t>
            </a:r>
            <a:endParaRPr lang="el-GR" sz="2000" b="1" dirty="0" smtClean="0">
              <a:solidFill>
                <a:schemeClr val="tx2">
                  <a:lumMod val="75000"/>
                </a:schemeClr>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256512285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 y="21014"/>
            <a:ext cx="4504615"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pic>
        <p:nvPicPr>
          <p:cNvPr id="9"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62194"/>
            <a:ext cx="41148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380192" y="1130304"/>
            <a:ext cx="3763808" cy="307777"/>
          </a:xfrm>
          <a:prstGeom prst="rect">
            <a:avLst/>
          </a:prstGeom>
          <a:noFill/>
        </p:spPr>
        <p:txBody>
          <a:bodyPr wrap="none" rtlCol="0">
            <a:spAutoFit/>
          </a:bodyPr>
          <a:lstStyle/>
          <a:p>
            <a:r>
              <a:rPr lang="en-US" sz="1400" i="1" dirty="0" smtClean="0"/>
              <a:t>Ganong WF. Review of Medical Physiology, 1997</a:t>
            </a:r>
            <a:endParaRPr lang="en-US" sz="1400" i="1" dirty="0"/>
          </a:p>
        </p:txBody>
      </p:sp>
      <p:sp>
        <p:nvSpPr>
          <p:cNvPr id="14" name="TextBox 13"/>
          <p:cNvSpPr txBox="1"/>
          <p:nvPr/>
        </p:nvSpPr>
        <p:spPr>
          <a:xfrm>
            <a:off x="241465" y="1356153"/>
            <a:ext cx="8819109" cy="1846659"/>
          </a:xfrm>
          <a:prstGeom prst="rect">
            <a:avLst/>
          </a:prstGeom>
          <a:noFill/>
        </p:spPr>
        <p:txBody>
          <a:bodyPr wrap="square" rtlCol="0">
            <a:spAutoFit/>
          </a:bodyPr>
          <a:lstStyle/>
          <a:p>
            <a:pPr marL="0" lvl="1"/>
            <a:r>
              <a:rPr lang="el-GR" sz="2200" dirty="0" smtClean="0">
                <a:solidFill>
                  <a:schemeClr val="tx2">
                    <a:lumMod val="75000"/>
                  </a:schemeClr>
                </a:solidFill>
              </a:rPr>
              <a:t>Η φυσιολογική λειτουργία τριχοειδών εξυπηρετεί την: </a:t>
            </a:r>
            <a:r>
              <a:rPr lang="el-GR" sz="2200" dirty="0" smtClean="0">
                <a:solidFill>
                  <a:srgbClr val="953735"/>
                </a:solidFill>
              </a:rPr>
              <a:t>ανταλλαγή </a:t>
            </a:r>
            <a:r>
              <a:rPr lang="el-GR" sz="2200" dirty="0">
                <a:solidFill>
                  <a:srgbClr val="953735"/>
                </a:solidFill>
              </a:rPr>
              <a:t>«τροφικών» συστατικών και «αποβλήτων» αίματος μεταξύ αίματος και ιστών</a:t>
            </a:r>
          </a:p>
          <a:p>
            <a:r>
              <a:rPr lang="el-GR" sz="2200" dirty="0" smtClean="0">
                <a:solidFill>
                  <a:schemeClr val="tx2">
                    <a:lumMod val="75000"/>
                  </a:schemeClr>
                </a:solidFill>
              </a:rPr>
              <a:t>   </a:t>
            </a:r>
          </a:p>
          <a:p>
            <a:pPr marL="342900" indent="-342900">
              <a:buFont typeface="Arial"/>
              <a:buChar char="•"/>
            </a:pPr>
            <a:endParaRPr lang="el-GR" sz="2200" dirty="0" smtClean="0">
              <a:solidFill>
                <a:schemeClr val="tx2">
                  <a:lumMod val="75000"/>
                </a:schemeClr>
              </a:solidFill>
            </a:endParaRPr>
          </a:p>
        </p:txBody>
      </p:sp>
      <p:sp>
        <p:nvSpPr>
          <p:cNvPr id="16" name="Text Placeholder 2"/>
          <p:cNvSpPr txBox="1">
            <a:spLocks/>
          </p:cNvSpPr>
          <p:nvPr/>
        </p:nvSpPr>
        <p:spPr bwMode="auto">
          <a:xfrm>
            <a:off x="-127000" y="5727699"/>
            <a:ext cx="9144000" cy="73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20000"/>
              </a:spcBef>
            </a:pPr>
            <a:r>
              <a:rPr lang="el-GR" sz="1200" dirty="0" smtClean="0">
                <a:solidFill>
                  <a:schemeClr val="tx2">
                    <a:lumMod val="50000"/>
                  </a:schemeClr>
                </a:solidFill>
                <a:cs typeface="Helvetica" charset="0"/>
              </a:rPr>
              <a:t>Σχηματική αναπαράσταση της κλίσης πίεσης (Π) εκατέρωθεν του τοιχώματος ενός μυϊκού τριχοειδούς. Οι αριθμοί στο αρτηριακό και στο φλεβικό άκρο του τριχοειδούς αντιστοιχούν στις</a:t>
            </a:r>
            <a:r>
              <a:rPr lang="el-GR" sz="1200" dirty="0" smtClean="0">
                <a:solidFill>
                  <a:schemeClr val="accent2">
                    <a:lumMod val="75000"/>
                  </a:schemeClr>
                </a:solidFill>
                <a:cs typeface="Helvetica" charset="0"/>
              </a:rPr>
              <a:t> υδροστατικές πιέσει</a:t>
            </a:r>
            <a:r>
              <a:rPr lang="el-GR" sz="1200" dirty="0" smtClean="0">
                <a:solidFill>
                  <a:srgbClr val="FF0000"/>
                </a:solidFill>
                <a:cs typeface="Helvetica" charset="0"/>
              </a:rPr>
              <a:t>ς</a:t>
            </a:r>
            <a:r>
              <a:rPr lang="el-GR" sz="1200" dirty="0" smtClean="0">
                <a:solidFill>
                  <a:srgbClr val="10253F"/>
                </a:solidFill>
                <a:cs typeface="Helvetica" charset="0"/>
              </a:rPr>
              <a:t> σε </a:t>
            </a:r>
            <a:r>
              <a:rPr lang="en-US" sz="1200" dirty="0" smtClean="0">
                <a:solidFill>
                  <a:srgbClr val="10253F"/>
                </a:solidFill>
                <a:cs typeface="Helvetica" charset="0"/>
              </a:rPr>
              <a:t>mmHg </a:t>
            </a:r>
            <a:r>
              <a:rPr lang="el-GR" sz="1200" dirty="0" smtClean="0">
                <a:solidFill>
                  <a:srgbClr val="10253F"/>
                </a:solidFill>
                <a:cs typeface="Helvetica" charset="0"/>
              </a:rPr>
              <a:t>στις αντίστοιχες θέσεις</a:t>
            </a:r>
            <a:r>
              <a:rPr lang="en-US" sz="1200" dirty="0" smtClean="0">
                <a:solidFill>
                  <a:srgbClr val="10253F"/>
                </a:solidFill>
                <a:cs typeface="Helvetica" charset="0"/>
              </a:rPr>
              <a:t>. </a:t>
            </a:r>
            <a:r>
              <a:rPr lang="el-GR" sz="1200" dirty="0" smtClean="0">
                <a:solidFill>
                  <a:srgbClr val="10253F"/>
                </a:solidFill>
                <a:cs typeface="Helvetica" charset="0"/>
              </a:rPr>
              <a:t>Τα βέλη δείχνουν κατά προσέγγιση το μέγεθος και την κατεύθυνση της αιματικής ροής. </a:t>
            </a:r>
            <a:r>
              <a:rPr lang="en-US" sz="1200" dirty="0" smtClean="0">
                <a:solidFill>
                  <a:srgbClr val="10253F"/>
                </a:solidFill>
                <a:cs typeface="Helvetica" charset="0"/>
              </a:rPr>
              <a:t>Interstitial space</a:t>
            </a:r>
            <a:r>
              <a:rPr lang="el-GR" sz="1200" dirty="0" smtClean="0">
                <a:solidFill>
                  <a:srgbClr val="10253F"/>
                </a:solidFill>
                <a:cs typeface="Helvetica" charset="0"/>
              </a:rPr>
              <a:t>: διάμεσος ή μεσοκυττάριος χώρος/διάστημα, ι</a:t>
            </a:r>
            <a:r>
              <a:rPr lang="en-US" sz="1200" dirty="0" err="1" smtClean="0">
                <a:solidFill>
                  <a:srgbClr val="10253F"/>
                </a:solidFill>
                <a:cs typeface="Helvetica" charset="0"/>
              </a:rPr>
              <a:t>nterstitial</a:t>
            </a:r>
            <a:r>
              <a:rPr lang="en-US" sz="1200" dirty="0" smtClean="0">
                <a:solidFill>
                  <a:srgbClr val="10253F"/>
                </a:solidFill>
                <a:cs typeface="Helvetica" charset="0"/>
              </a:rPr>
              <a:t> </a:t>
            </a:r>
            <a:r>
              <a:rPr lang="en-US" sz="1200" dirty="0">
                <a:solidFill>
                  <a:srgbClr val="10253F"/>
                </a:solidFill>
                <a:cs typeface="Helvetica" charset="0"/>
              </a:rPr>
              <a:t>P: </a:t>
            </a:r>
            <a:r>
              <a:rPr lang="el-GR" sz="1200" dirty="0" smtClean="0">
                <a:solidFill>
                  <a:srgbClr val="953735"/>
                </a:solidFill>
                <a:cs typeface="Helvetica" charset="0"/>
              </a:rPr>
              <a:t>πίεση</a:t>
            </a:r>
            <a:r>
              <a:rPr lang="en-US" sz="1200" dirty="0" smtClean="0">
                <a:solidFill>
                  <a:srgbClr val="953735"/>
                </a:solidFill>
                <a:cs typeface="Helvetica" charset="0"/>
              </a:rPr>
              <a:t> </a:t>
            </a:r>
            <a:r>
              <a:rPr lang="el-GR" sz="1200" dirty="0" smtClean="0">
                <a:solidFill>
                  <a:srgbClr val="953735"/>
                </a:solidFill>
                <a:cs typeface="Helvetica" charset="0"/>
              </a:rPr>
              <a:t>διάμεσου ή μεσοκυττάριου χώρου/διαστήματος</a:t>
            </a:r>
            <a:r>
              <a:rPr lang="en-US" sz="1200" dirty="0" smtClean="0">
                <a:solidFill>
                  <a:srgbClr val="10253F"/>
                </a:solidFill>
                <a:cs typeface="Helvetica" charset="0"/>
              </a:rPr>
              <a:t>, oncotic P: </a:t>
            </a:r>
            <a:r>
              <a:rPr lang="el-GR" sz="1200" dirty="0">
                <a:solidFill>
                  <a:srgbClr val="953735"/>
                </a:solidFill>
                <a:cs typeface="Helvetica" charset="0"/>
              </a:rPr>
              <a:t>ο</a:t>
            </a:r>
            <a:r>
              <a:rPr lang="el-GR" sz="1200" dirty="0" smtClean="0">
                <a:solidFill>
                  <a:srgbClr val="953735"/>
                </a:solidFill>
                <a:cs typeface="Helvetica" charset="0"/>
              </a:rPr>
              <a:t>γκωτική πίεση,</a:t>
            </a:r>
            <a:r>
              <a:rPr lang="en-US" sz="1200" dirty="0" smtClean="0">
                <a:solidFill>
                  <a:srgbClr val="10253F"/>
                </a:solidFill>
                <a:cs typeface="Helvetica" charset="0"/>
              </a:rPr>
              <a:t> arteriole: </a:t>
            </a:r>
            <a:r>
              <a:rPr lang="el-GR" sz="1200" dirty="0" smtClean="0">
                <a:solidFill>
                  <a:srgbClr val="10253F"/>
                </a:solidFill>
                <a:cs typeface="Helvetica" charset="0"/>
              </a:rPr>
              <a:t>αρτηρίδιο, </a:t>
            </a:r>
            <a:r>
              <a:rPr lang="en-US" sz="1200" dirty="0" smtClean="0">
                <a:solidFill>
                  <a:srgbClr val="10253F"/>
                </a:solidFill>
                <a:cs typeface="Helvetica" charset="0"/>
              </a:rPr>
              <a:t>venule: </a:t>
            </a:r>
            <a:r>
              <a:rPr lang="el-GR" sz="1200" dirty="0" smtClean="0">
                <a:solidFill>
                  <a:srgbClr val="10253F"/>
                </a:solidFill>
                <a:cs typeface="Helvetica" charset="0"/>
              </a:rPr>
              <a:t>φλεβίδιο.</a:t>
            </a:r>
            <a:endParaRPr lang="en-US" sz="1200" dirty="0" smtClean="0">
              <a:solidFill>
                <a:srgbClr val="10253F"/>
              </a:solidFill>
              <a:cs typeface="Helvetica" charset="0"/>
            </a:endParaRPr>
          </a:p>
        </p:txBody>
      </p:sp>
      <p:sp>
        <p:nvSpPr>
          <p:cNvPr id="17" name="TextBox 16"/>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9" name="Up Arrow 18"/>
          <p:cNvSpPr/>
          <p:nvPr/>
        </p:nvSpPr>
        <p:spPr>
          <a:xfrm>
            <a:off x="5240492" y="4414859"/>
            <a:ext cx="279400" cy="546608"/>
          </a:xfrm>
          <a:prstGeom prst="upArrow">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6629400" y="3741403"/>
            <a:ext cx="2431175" cy="1477328"/>
          </a:xfrm>
          <a:prstGeom prst="rect">
            <a:avLst/>
          </a:prstGeom>
        </p:spPr>
        <p:txBody>
          <a:bodyPr wrap="square">
            <a:spAutoFit/>
          </a:bodyPr>
          <a:lstStyle/>
          <a:p>
            <a:r>
              <a:rPr lang="el-GR" b="1" dirty="0">
                <a:solidFill>
                  <a:schemeClr val="tx2">
                    <a:lumMod val="75000"/>
                  </a:schemeClr>
                </a:solidFill>
              </a:rPr>
              <a:t>Υποαλβουμιναιμία</a:t>
            </a:r>
          </a:p>
          <a:p>
            <a:r>
              <a:rPr lang="el-GR" dirty="0" smtClean="0">
                <a:solidFill>
                  <a:schemeClr val="tx2">
                    <a:lumMod val="75000"/>
                  </a:schemeClr>
                </a:solidFill>
              </a:rPr>
              <a:t>Αυξημένη απώλεια</a:t>
            </a:r>
          </a:p>
          <a:p>
            <a:r>
              <a:rPr lang="el-GR" dirty="0" smtClean="0">
                <a:solidFill>
                  <a:schemeClr val="tx2">
                    <a:lumMod val="75000"/>
                  </a:schemeClr>
                </a:solidFill>
              </a:rPr>
              <a:t>αλβουμίνης </a:t>
            </a:r>
          </a:p>
          <a:p>
            <a:r>
              <a:rPr lang="el-GR" dirty="0" smtClean="0">
                <a:solidFill>
                  <a:schemeClr val="tx2">
                    <a:lumMod val="75000"/>
                  </a:schemeClr>
                </a:solidFill>
              </a:rPr>
              <a:t>Μειωμένη σύνθεση</a:t>
            </a:r>
          </a:p>
          <a:p>
            <a:r>
              <a:rPr lang="el-GR" dirty="0" smtClean="0">
                <a:solidFill>
                  <a:schemeClr val="tx2">
                    <a:lumMod val="75000"/>
                  </a:schemeClr>
                </a:solidFill>
              </a:rPr>
              <a:t> πρωτεϊνών</a:t>
            </a:r>
            <a:endParaRPr lang="el-GR" b="1" dirty="0">
              <a:solidFill>
                <a:schemeClr val="tx2">
                  <a:lumMod val="75000"/>
                </a:schemeClr>
              </a:solidFill>
            </a:endParaRPr>
          </a:p>
        </p:txBody>
      </p:sp>
      <p:cxnSp>
        <p:nvCxnSpPr>
          <p:cNvPr id="3" name="Straight Connector 2"/>
          <p:cNvCxnSpPr/>
          <p:nvPr/>
        </p:nvCxnSpPr>
        <p:spPr>
          <a:xfrm>
            <a:off x="3843867" y="4927601"/>
            <a:ext cx="1519392" cy="0"/>
          </a:xfrm>
          <a:prstGeom prst="line">
            <a:avLst/>
          </a:prstGeom>
          <a:ln>
            <a:solidFill>
              <a:srgbClr val="800000"/>
            </a:solidFill>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16648663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heckerboard(across)">
                                      <p:cBhvr>
                                        <p:cTn id="10" dur="500"/>
                                        <p:tgtEl>
                                          <p:spTgt spid="1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3908762"/>
          </a:xfrm>
          <a:prstGeom prst="rect">
            <a:avLst/>
          </a:prstGeom>
          <a:noFill/>
        </p:spPr>
        <p:txBody>
          <a:bodyPr wrap="square" rtlCol="0">
            <a:spAutoFit/>
          </a:bodyPr>
          <a:lstStyle/>
          <a:p>
            <a:r>
              <a:rPr lang="el-GR" sz="2400" dirty="0">
                <a:solidFill>
                  <a:schemeClr val="tx2">
                    <a:lumMod val="75000"/>
                  </a:schemeClr>
                </a:solidFill>
              </a:rPr>
              <a:t>(Διάμεσο-</a:t>
            </a:r>
            <a:r>
              <a:rPr lang="en-US" sz="2400" dirty="0">
                <a:solidFill>
                  <a:schemeClr val="tx2">
                    <a:lumMod val="75000"/>
                  </a:schemeClr>
                </a:solidFill>
              </a:rPr>
              <a:t>interstitial) </a:t>
            </a:r>
            <a:r>
              <a:rPr lang="el-GR" sz="2400" dirty="0">
                <a:solidFill>
                  <a:schemeClr val="tx2">
                    <a:lumMod val="75000"/>
                  </a:schemeClr>
                </a:solidFill>
              </a:rPr>
              <a:t>οίδημα (κάτω άκρων) / ταξινόμηση βάσει των παθοφυσιολογικών μηχανισμών</a:t>
            </a:r>
          </a:p>
          <a:p>
            <a:endParaRPr lang="el-GR" sz="2000" dirty="0" smtClean="0">
              <a:solidFill>
                <a:schemeClr val="tx2">
                  <a:lumMod val="75000"/>
                </a:schemeClr>
              </a:solidFill>
            </a:endParaRPr>
          </a:p>
          <a:p>
            <a:pPr marL="342900" indent="-342900">
              <a:buFont typeface="Courier New"/>
              <a:buChar char="o"/>
            </a:pPr>
            <a:r>
              <a:rPr lang="el-GR" sz="2000" b="1" dirty="0" smtClean="0">
                <a:solidFill>
                  <a:schemeClr val="tx2">
                    <a:lumMod val="75000"/>
                  </a:schemeClr>
                </a:solidFill>
              </a:rPr>
              <a:t>Αύξηση πίεσης στα τριχοειδή</a:t>
            </a:r>
          </a:p>
          <a:p>
            <a:r>
              <a:rPr lang="el-GR" sz="2000" dirty="0" smtClean="0">
                <a:solidFill>
                  <a:schemeClr val="tx2">
                    <a:lumMod val="75000"/>
                  </a:schemeClr>
                </a:solidFill>
              </a:rPr>
              <a:t>	- Καρδιακής αιτιολογίας (συμφορητική καρδιακή ανεπάρκεια)</a:t>
            </a:r>
          </a:p>
          <a:p>
            <a:r>
              <a:rPr lang="el-GR" sz="2000" dirty="0" smtClean="0">
                <a:solidFill>
                  <a:schemeClr val="tx2">
                    <a:lumMod val="75000"/>
                  </a:schemeClr>
                </a:solidFill>
              </a:rPr>
              <a:t>	- Φλεβικής αιτιολογίας (φλεβική ανεπάρκεια ή/και απόφραξη)</a:t>
            </a:r>
          </a:p>
          <a:p>
            <a:r>
              <a:rPr lang="el-GR" sz="2000" dirty="0" smtClean="0">
                <a:solidFill>
                  <a:schemeClr val="tx2">
                    <a:lumMod val="75000"/>
                  </a:schemeClr>
                </a:solidFill>
              </a:rPr>
              <a:t>	- Αρτηριδιακή διαστολή (φαρμακευτική, π.χ. αντιυπερτασικά: υδραλαζίνη, 	   	   αναστολείς διαύλων ασβεστίου [τύπου μη</a:t>
            </a:r>
            <a:r>
              <a:rPr lang="el-GR" sz="2000" dirty="0">
                <a:solidFill>
                  <a:schemeClr val="tx2">
                    <a:lumMod val="75000"/>
                  </a:schemeClr>
                </a:solidFill>
              </a:rPr>
              <a:t>-</a:t>
            </a:r>
            <a:r>
              <a:rPr lang="el-GR" sz="2000" dirty="0" smtClean="0">
                <a:solidFill>
                  <a:schemeClr val="tx2">
                    <a:lumMod val="75000"/>
                  </a:schemeClr>
                </a:solidFill>
              </a:rPr>
              <a:t>διϋδροπυριδινών</a:t>
            </a:r>
            <a:r>
              <a:rPr lang="el-GR" sz="2000" dirty="0">
                <a:solidFill>
                  <a:schemeClr val="tx2">
                    <a:lumMod val="75000"/>
                  </a:schemeClr>
                </a:solidFill>
              </a:rPr>
              <a:t>]</a:t>
            </a:r>
            <a:r>
              <a:rPr lang="el-GR" sz="2000" dirty="0" smtClean="0">
                <a:solidFill>
                  <a:schemeClr val="tx2">
                    <a:lumMod val="75000"/>
                  </a:schemeClr>
                </a:solidFill>
              </a:rPr>
              <a:t>) </a:t>
            </a:r>
          </a:p>
          <a:p>
            <a:pPr marL="342900" indent="-342900">
              <a:buFont typeface="Courier New"/>
              <a:buChar char="o"/>
            </a:pPr>
            <a:r>
              <a:rPr lang="el-GR" sz="2000" b="1" dirty="0" smtClean="0">
                <a:solidFill>
                  <a:schemeClr val="tx2">
                    <a:lumMod val="75000"/>
                  </a:schemeClr>
                </a:solidFill>
              </a:rPr>
              <a:t>Υποαλβουμιναιμία</a:t>
            </a:r>
          </a:p>
          <a:p>
            <a:r>
              <a:rPr lang="el-GR" sz="2000" dirty="0" smtClean="0">
                <a:solidFill>
                  <a:schemeClr val="tx2">
                    <a:lumMod val="75000"/>
                  </a:schemeClr>
                </a:solidFill>
              </a:rPr>
              <a:t>	- Αυξημένη απώλεια αλβουμίνης (π.χ. νεφρωσικό σύνδρομο)</a:t>
            </a:r>
          </a:p>
          <a:p>
            <a:r>
              <a:rPr lang="el-GR" sz="2000" dirty="0" smtClean="0">
                <a:solidFill>
                  <a:schemeClr val="tx2">
                    <a:lumMod val="75000"/>
                  </a:schemeClr>
                </a:solidFill>
              </a:rPr>
              <a:t>	- Μειωμένη σύνθεση πρωτεϊνών (π.χ. ηπατική νόσος)</a:t>
            </a:r>
            <a:endParaRPr lang="el-GR" sz="2000" b="1" dirty="0" smtClean="0">
              <a:solidFill>
                <a:schemeClr val="tx2">
                  <a:lumMod val="75000"/>
                </a:schemeClr>
              </a:solidFill>
            </a:endParaRPr>
          </a:p>
          <a:p>
            <a:pPr marL="342900" indent="-342900">
              <a:buFont typeface="Courier New"/>
              <a:buChar char="o"/>
            </a:pPr>
            <a:r>
              <a:rPr lang="el-GR" sz="2000" b="1" dirty="0" smtClean="0">
                <a:solidFill>
                  <a:schemeClr val="tx2">
                    <a:lumMod val="75000"/>
                  </a:schemeClr>
                </a:solidFill>
              </a:rPr>
              <a:t>Αυξημένη τριχοειδική διαπερατότητα </a:t>
            </a:r>
            <a:r>
              <a:rPr lang="el-GR" sz="2000" dirty="0" smtClean="0">
                <a:solidFill>
                  <a:schemeClr val="tx2">
                    <a:lumMod val="75000"/>
                  </a:schemeClr>
                </a:solidFill>
              </a:rPr>
              <a:t>(π.χ. </a:t>
            </a:r>
            <a:r>
              <a:rPr lang="el-GR" sz="2000" dirty="0">
                <a:solidFill>
                  <a:schemeClr val="tx2">
                    <a:lumMod val="75000"/>
                  </a:schemeClr>
                </a:solidFill>
              </a:rPr>
              <a:t>φ</a:t>
            </a:r>
            <a:r>
              <a:rPr lang="el-GR" sz="2000" dirty="0" smtClean="0">
                <a:solidFill>
                  <a:schemeClr val="tx2">
                    <a:lumMod val="75000"/>
                  </a:schemeClr>
                </a:solidFill>
              </a:rPr>
              <a:t>λεγμονή, σήψη, έγκαυμα, τραύμα)</a:t>
            </a: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268462235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216539"/>
          </a:xfrm>
          <a:prstGeom prst="rect">
            <a:avLst/>
          </a:prstGeom>
          <a:noFill/>
        </p:spPr>
        <p:txBody>
          <a:bodyPr wrap="square" rtlCol="0">
            <a:spAutoFit/>
          </a:bodyPr>
          <a:lstStyle/>
          <a:p>
            <a:r>
              <a:rPr lang="el-GR" sz="2400" dirty="0">
                <a:solidFill>
                  <a:schemeClr val="tx2">
                    <a:lumMod val="75000"/>
                  </a:schemeClr>
                </a:solidFill>
              </a:rPr>
              <a:t>(Διάμεσο-</a:t>
            </a:r>
            <a:r>
              <a:rPr lang="en-US" sz="2400" dirty="0">
                <a:solidFill>
                  <a:schemeClr val="tx2">
                    <a:lumMod val="75000"/>
                  </a:schemeClr>
                </a:solidFill>
              </a:rPr>
              <a:t>interstitial) </a:t>
            </a:r>
            <a:r>
              <a:rPr lang="el-GR" sz="2400" dirty="0">
                <a:solidFill>
                  <a:schemeClr val="tx2">
                    <a:lumMod val="75000"/>
                  </a:schemeClr>
                </a:solidFill>
              </a:rPr>
              <a:t>οίδημα (κάτω άκρων) / ταξινόμηση βάσει των παθοφυσιολογικών μηχανισμών</a:t>
            </a:r>
          </a:p>
          <a:p>
            <a:endParaRPr lang="el-GR" sz="2000" dirty="0" smtClean="0">
              <a:solidFill>
                <a:schemeClr val="tx2">
                  <a:lumMod val="75000"/>
                </a:schemeClr>
              </a:solidFill>
            </a:endParaRPr>
          </a:p>
          <a:p>
            <a:pPr marL="342900" indent="-342900">
              <a:buFont typeface="Courier New"/>
              <a:buChar char="o"/>
            </a:pPr>
            <a:r>
              <a:rPr lang="el-GR" sz="2000" b="1" dirty="0" smtClean="0">
                <a:solidFill>
                  <a:schemeClr val="tx2">
                    <a:lumMod val="75000"/>
                  </a:schemeClr>
                </a:solidFill>
              </a:rPr>
              <a:t>Αύξηση πίεσης στα τριχοειδή</a:t>
            </a:r>
          </a:p>
          <a:p>
            <a:r>
              <a:rPr lang="el-GR" sz="2000" dirty="0" smtClean="0">
                <a:solidFill>
                  <a:schemeClr val="tx2">
                    <a:lumMod val="75000"/>
                  </a:schemeClr>
                </a:solidFill>
              </a:rPr>
              <a:t>	- Καρδιακής αιτιολογίας (συμφορητική καρδιακή ανεπάρκεια)</a:t>
            </a:r>
          </a:p>
          <a:p>
            <a:r>
              <a:rPr lang="el-GR" sz="2000" dirty="0" smtClean="0">
                <a:solidFill>
                  <a:schemeClr val="tx2">
                    <a:lumMod val="75000"/>
                  </a:schemeClr>
                </a:solidFill>
              </a:rPr>
              <a:t>	- Φλεβικής αιτιολογίας (φλεβική ανεπάρκεια ή/και απόφραξη)</a:t>
            </a:r>
          </a:p>
          <a:p>
            <a:r>
              <a:rPr lang="el-GR" sz="2000" dirty="0" smtClean="0">
                <a:solidFill>
                  <a:schemeClr val="tx2">
                    <a:lumMod val="75000"/>
                  </a:schemeClr>
                </a:solidFill>
              </a:rPr>
              <a:t>	- Αρτηριδιακή διαστολή (φαρμακευτική, π.χ. αντιυπερτασικά: υδραλαζίνη, 	   	   αναστολείς διαύλων ασβεστίου [τύπου μη</a:t>
            </a:r>
            <a:r>
              <a:rPr lang="el-GR" sz="2000" dirty="0">
                <a:solidFill>
                  <a:schemeClr val="tx2">
                    <a:lumMod val="75000"/>
                  </a:schemeClr>
                </a:solidFill>
              </a:rPr>
              <a:t>-</a:t>
            </a:r>
            <a:r>
              <a:rPr lang="el-GR" sz="2000" dirty="0" smtClean="0">
                <a:solidFill>
                  <a:schemeClr val="tx2">
                    <a:lumMod val="75000"/>
                  </a:schemeClr>
                </a:solidFill>
              </a:rPr>
              <a:t>διϋδροπυριδινών</a:t>
            </a:r>
            <a:r>
              <a:rPr lang="el-GR" sz="2000" dirty="0">
                <a:solidFill>
                  <a:schemeClr val="tx2">
                    <a:lumMod val="75000"/>
                  </a:schemeClr>
                </a:solidFill>
              </a:rPr>
              <a:t>]</a:t>
            </a:r>
            <a:r>
              <a:rPr lang="el-GR" sz="2000" dirty="0" smtClean="0">
                <a:solidFill>
                  <a:schemeClr val="tx2">
                    <a:lumMod val="75000"/>
                  </a:schemeClr>
                </a:solidFill>
              </a:rPr>
              <a:t>) </a:t>
            </a:r>
          </a:p>
          <a:p>
            <a:pPr marL="342900" indent="-342900">
              <a:buFont typeface="Courier New"/>
              <a:buChar char="o"/>
            </a:pPr>
            <a:r>
              <a:rPr lang="el-GR" sz="2000" b="1" dirty="0" smtClean="0">
                <a:solidFill>
                  <a:schemeClr val="tx2">
                    <a:lumMod val="75000"/>
                  </a:schemeClr>
                </a:solidFill>
              </a:rPr>
              <a:t>Υποαλβουμιναιμία</a:t>
            </a:r>
          </a:p>
          <a:p>
            <a:r>
              <a:rPr lang="el-GR" sz="2000" dirty="0" smtClean="0">
                <a:solidFill>
                  <a:schemeClr val="tx2">
                    <a:lumMod val="75000"/>
                  </a:schemeClr>
                </a:solidFill>
              </a:rPr>
              <a:t>	- Αυξημένη απώλεια αλβουμίνης (π.χ. νεφρωσικό σύνδρομο)</a:t>
            </a:r>
          </a:p>
          <a:p>
            <a:r>
              <a:rPr lang="el-GR" sz="2000" dirty="0" smtClean="0">
                <a:solidFill>
                  <a:schemeClr val="tx2">
                    <a:lumMod val="75000"/>
                  </a:schemeClr>
                </a:solidFill>
              </a:rPr>
              <a:t>	- Μειωμένη σύνθεση πρωτεϊνών (π.χ. ηπατική νόσος)</a:t>
            </a:r>
            <a:endParaRPr lang="el-GR" sz="2000" b="1" dirty="0" smtClean="0">
              <a:solidFill>
                <a:schemeClr val="tx2">
                  <a:lumMod val="75000"/>
                </a:schemeClr>
              </a:solidFill>
            </a:endParaRPr>
          </a:p>
          <a:p>
            <a:pPr marL="342900" indent="-342900">
              <a:buFont typeface="Courier New"/>
              <a:buChar char="o"/>
            </a:pPr>
            <a:r>
              <a:rPr lang="el-GR" sz="2000" b="1" dirty="0" smtClean="0">
                <a:solidFill>
                  <a:schemeClr val="tx2">
                    <a:lumMod val="75000"/>
                  </a:schemeClr>
                </a:solidFill>
              </a:rPr>
              <a:t>Αυξημένη τριχοειδική διαπερατότητα </a:t>
            </a:r>
            <a:r>
              <a:rPr lang="el-GR" sz="2000" dirty="0" smtClean="0">
                <a:solidFill>
                  <a:schemeClr val="tx2">
                    <a:lumMod val="75000"/>
                  </a:schemeClr>
                </a:solidFill>
              </a:rPr>
              <a:t>(π.χ. </a:t>
            </a:r>
            <a:r>
              <a:rPr lang="el-GR" sz="2000" dirty="0">
                <a:solidFill>
                  <a:schemeClr val="tx2">
                    <a:lumMod val="75000"/>
                  </a:schemeClr>
                </a:solidFill>
              </a:rPr>
              <a:t>φ</a:t>
            </a:r>
            <a:r>
              <a:rPr lang="el-GR" sz="2000" dirty="0" smtClean="0">
                <a:solidFill>
                  <a:schemeClr val="tx2">
                    <a:lumMod val="75000"/>
                  </a:schemeClr>
                </a:solidFill>
              </a:rPr>
              <a:t>λεγμονή, σήψη, έγκαυμα, τραύμα)</a:t>
            </a:r>
          </a:p>
          <a:p>
            <a:pPr marL="342900" indent="-342900">
              <a:buFont typeface="Courier New"/>
              <a:buChar char="o"/>
            </a:pPr>
            <a:r>
              <a:rPr lang="el-GR" sz="2000" b="1" dirty="0" smtClean="0">
                <a:solidFill>
                  <a:schemeClr val="tx2">
                    <a:lumMod val="75000"/>
                  </a:schemeClr>
                </a:solidFill>
              </a:rPr>
              <a:t>Λεμφαγγειακή διαταραχή/νόσος</a:t>
            </a: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2970044714"/>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pic>
        <p:nvPicPr>
          <p:cNvPr id="9"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62194"/>
            <a:ext cx="41148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5380192" y="1130304"/>
            <a:ext cx="3763808" cy="307777"/>
          </a:xfrm>
          <a:prstGeom prst="rect">
            <a:avLst/>
          </a:prstGeom>
          <a:noFill/>
        </p:spPr>
        <p:txBody>
          <a:bodyPr wrap="none" rtlCol="0">
            <a:spAutoFit/>
          </a:bodyPr>
          <a:lstStyle/>
          <a:p>
            <a:r>
              <a:rPr lang="en-US" sz="1400" i="1" dirty="0" smtClean="0"/>
              <a:t>Ganong WF. Review of Medical Physiology, 1997</a:t>
            </a:r>
            <a:endParaRPr lang="en-US" sz="1400" i="1" dirty="0"/>
          </a:p>
        </p:txBody>
      </p:sp>
      <p:sp>
        <p:nvSpPr>
          <p:cNvPr id="2" name="TextBox 1"/>
          <p:cNvSpPr txBox="1"/>
          <p:nvPr/>
        </p:nvSpPr>
        <p:spPr>
          <a:xfrm>
            <a:off x="2896891" y="3536434"/>
            <a:ext cx="1822760" cy="307777"/>
          </a:xfrm>
          <a:prstGeom prst="rect">
            <a:avLst/>
          </a:prstGeom>
          <a:solidFill>
            <a:schemeClr val="accent2">
              <a:lumMod val="50000"/>
            </a:schemeClr>
          </a:solidFill>
          <a:ln w="25400">
            <a:solidFill>
              <a:schemeClr val="tx2">
                <a:lumMod val="75000"/>
              </a:schemeClr>
            </a:solidFill>
          </a:ln>
        </p:spPr>
        <p:txBody>
          <a:bodyPr wrap="none" rtlCol="0">
            <a:spAutoFit/>
          </a:bodyPr>
          <a:lstStyle/>
          <a:p>
            <a:pPr algn="ctr"/>
            <a:r>
              <a:rPr lang="el-GR" sz="1400" dirty="0" smtClean="0">
                <a:solidFill>
                  <a:schemeClr val="bg1"/>
                </a:solidFill>
              </a:rPr>
              <a:t>37</a:t>
            </a:r>
            <a:r>
              <a:rPr lang="en-US" sz="1400" dirty="0" smtClean="0">
                <a:solidFill>
                  <a:schemeClr val="bg1"/>
                </a:solidFill>
              </a:rPr>
              <a:t> – </a:t>
            </a:r>
            <a:r>
              <a:rPr lang="el-GR" sz="1400" dirty="0" smtClean="0">
                <a:solidFill>
                  <a:schemeClr val="bg1"/>
                </a:solidFill>
              </a:rPr>
              <a:t>25</a:t>
            </a:r>
            <a:r>
              <a:rPr lang="en-US" sz="1400" dirty="0" smtClean="0">
                <a:solidFill>
                  <a:schemeClr val="bg1"/>
                </a:solidFill>
              </a:rPr>
              <a:t> </a:t>
            </a:r>
            <a:r>
              <a:rPr lang="el-GR" sz="1400" dirty="0" smtClean="0">
                <a:solidFill>
                  <a:schemeClr val="bg1"/>
                </a:solidFill>
              </a:rPr>
              <a:t>-</a:t>
            </a:r>
            <a:r>
              <a:rPr lang="en-US" sz="1400" dirty="0" smtClean="0">
                <a:solidFill>
                  <a:schemeClr val="bg1"/>
                </a:solidFill>
              </a:rPr>
              <a:t> </a:t>
            </a:r>
            <a:r>
              <a:rPr lang="el-GR" sz="1400" dirty="0" smtClean="0">
                <a:solidFill>
                  <a:schemeClr val="bg1"/>
                </a:solidFill>
              </a:rPr>
              <a:t>1</a:t>
            </a:r>
            <a:r>
              <a:rPr lang="en-US" sz="1400" dirty="0" smtClean="0">
                <a:solidFill>
                  <a:schemeClr val="bg1"/>
                </a:solidFill>
              </a:rPr>
              <a:t> </a:t>
            </a:r>
            <a:r>
              <a:rPr lang="el-GR" sz="1400" dirty="0" smtClean="0">
                <a:solidFill>
                  <a:schemeClr val="bg1"/>
                </a:solidFill>
              </a:rPr>
              <a:t>=</a:t>
            </a:r>
            <a:r>
              <a:rPr lang="en-US" sz="1400" dirty="0" smtClean="0">
                <a:solidFill>
                  <a:schemeClr val="bg1"/>
                </a:solidFill>
              </a:rPr>
              <a:t> </a:t>
            </a:r>
            <a:r>
              <a:rPr lang="el-GR" sz="1400" dirty="0" smtClean="0">
                <a:solidFill>
                  <a:schemeClr val="bg1"/>
                </a:solidFill>
              </a:rPr>
              <a:t>11</a:t>
            </a:r>
            <a:r>
              <a:rPr lang="en-US" sz="1400" dirty="0" smtClean="0">
                <a:solidFill>
                  <a:schemeClr val="bg1"/>
                </a:solidFill>
              </a:rPr>
              <a:t> mmHg</a:t>
            </a:r>
          </a:p>
        </p:txBody>
      </p:sp>
      <p:sp>
        <p:nvSpPr>
          <p:cNvPr id="15" name="TextBox 14"/>
          <p:cNvSpPr txBox="1"/>
          <p:nvPr/>
        </p:nvSpPr>
        <p:spPr>
          <a:xfrm>
            <a:off x="5369788" y="4592022"/>
            <a:ext cx="1711689" cy="307777"/>
          </a:xfrm>
          <a:prstGeom prst="rect">
            <a:avLst/>
          </a:prstGeom>
          <a:solidFill>
            <a:schemeClr val="accent2">
              <a:lumMod val="50000"/>
            </a:schemeClr>
          </a:solidFill>
          <a:ln w="25400">
            <a:noFill/>
          </a:ln>
        </p:spPr>
        <p:txBody>
          <a:bodyPr wrap="none" rtlCol="0">
            <a:spAutoFit/>
          </a:bodyPr>
          <a:lstStyle/>
          <a:p>
            <a:pPr algn="ctr"/>
            <a:r>
              <a:rPr lang="en-US" sz="1400" dirty="0" smtClean="0">
                <a:solidFill>
                  <a:schemeClr val="bg1"/>
                </a:solidFill>
              </a:rPr>
              <a:t>1</a:t>
            </a:r>
            <a:r>
              <a:rPr lang="el-GR" sz="1400" dirty="0" smtClean="0">
                <a:solidFill>
                  <a:schemeClr val="bg1"/>
                </a:solidFill>
              </a:rPr>
              <a:t>7</a:t>
            </a:r>
            <a:r>
              <a:rPr lang="en-US" sz="1400" dirty="0" smtClean="0">
                <a:solidFill>
                  <a:schemeClr val="bg1"/>
                </a:solidFill>
              </a:rPr>
              <a:t> </a:t>
            </a:r>
            <a:r>
              <a:rPr lang="el-GR" sz="1400" dirty="0" smtClean="0">
                <a:solidFill>
                  <a:schemeClr val="bg1"/>
                </a:solidFill>
              </a:rPr>
              <a:t>-25</a:t>
            </a:r>
            <a:r>
              <a:rPr lang="en-US" sz="1400" dirty="0" smtClean="0">
                <a:solidFill>
                  <a:schemeClr val="bg1"/>
                </a:solidFill>
              </a:rPr>
              <a:t> </a:t>
            </a:r>
            <a:r>
              <a:rPr lang="el-GR" sz="1400" dirty="0" smtClean="0">
                <a:solidFill>
                  <a:schemeClr val="bg1"/>
                </a:solidFill>
              </a:rPr>
              <a:t>-</a:t>
            </a:r>
            <a:r>
              <a:rPr lang="en-US" sz="1400" dirty="0" smtClean="0">
                <a:solidFill>
                  <a:schemeClr val="bg1"/>
                </a:solidFill>
              </a:rPr>
              <a:t> </a:t>
            </a:r>
            <a:r>
              <a:rPr lang="el-GR" sz="1400" dirty="0" smtClean="0">
                <a:solidFill>
                  <a:schemeClr val="bg1"/>
                </a:solidFill>
              </a:rPr>
              <a:t>1</a:t>
            </a:r>
            <a:r>
              <a:rPr lang="en-US" sz="1400" dirty="0" smtClean="0">
                <a:solidFill>
                  <a:schemeClr val="bg1"/>
                </a:solidFill>
              </a:rPr>
              <a:t> </a:t>
            </a:r>
            <a:r>
              <a:rPr lang="el-GR" sz="1400" dirty="0" smtClean="0">
                <a:solidFill>
                  <a:schemeClr val="bg1"/>
                </a:solidFill>
              </a:rPr>
              <a:t>=</a:t>
            </a:r>
            <a:r>
              <a:rPr lang="en-US" sz="1400" dirty="0" smtClean="0">
                <a:solidFill>
                  <a:schemeClr val="bg1"/>
                </a:solidFill>
              </a:rPr>
              <a:t> -9 mmHg</a:t>
            </a:r>
          </a:p>
        </p:txBody>
      </p:sp>
      <p:sp>
        <p:nvSpPr>
          <p:cNvPr id="3" name="Up Arrow 2"/>
          <p:cNvSpPr/>
          <p:nvPr/>
        </p:nvSpPr>
        <p:spPr>
          <a:xfrm>
            <a:off x="3721100" y="4559300"/>
            <a:ext cx="177800" cy="546608"/>
          </a:xfrm>
          <a:prstGeom prst="upArrow">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Up Arrow 15"/>
          <p:cNvSpPr/>
          <p:nvPr/>
        </p:nvSpPr>
        <p:spPr>
          <a:xfrm flipV="1">
            <a:off x="2987133" y="3933110"/>
            <a:ext cx="177800" cy="626697"/>
          </a:xfrm>
          <a:prstGeom prst="upArrow">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Up Arrow 16"/>
          <p:cNvSpPr/>
          <p:nvPr/>
        </p:nvSpPr>
        <p:spPr>
          <a:xfrm flipV="1">
            <a:off x="6047833" y="3933110"/>
            <a:ext cx="177800" cy="626697"/>
          </a:xfrm>
          <a:prstGeom prst="upArrow">
            <a:avLst/>
          </a:prstGeom>
          <a:solidFill>
            <a:schemeClr val="accent2">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3114133" y="3933110"/>
            <a:ext cx="1686467" cy="749300"/>
          </a:xfrm>
          <a:prstGeom prst="ellipse">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4665546" y="3907710"/>
            <a:ext cx="1686467" cy="749300"/>
          </a:xfrm>
          <a:prstGeom prst="ellipse">
            <a:avLst/>
          </a:prstGeom>
          <a:noFill/>
          <a:ln>
            <a:solidFill>
              <a:schemeClr val="tx1">
                <a:lumMod val="65000"/>
                <a:lumOff val="3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21" name="Text Placeholder 2"/>
          <p:cNvSpPr txBox="1">
            <a:spLocks/>
          </p:cNvSpPr>
          <p:nvPr/>
        </p:nvSpPr>
        <p:spPr bwMode="auto">
          <a:xfrm>
            <a:off x="-127000" y="5727699"/>
            <a:ext cx="9144000" cy="73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54000" tIns="0" rIns="0" bIns="63500"/>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just" eaLnBrk="1" hangingPunct="1">
              <a:spcBef>
                <a:spcPct val="20000"/>
              </a:spcBef>
            </a:pPr>
            <a:r>
              <a:rPr lang="el-GR" sz="1200" dirty="0" smtClean="0">
                <a:solidFill>
                  <a:schemeClr val="tx2">
                    <a:lumMod val="50000"/>
                  </a:schemeClr>
                </a:solidFill>
                <a:cs typeface="Helvetica" charset="0"/>
              </a:rPr>
              <a:t>Σχηματική αναπαράσταση της κλίσης πίεσης (Π) εκατέρωθεν του τοιχώματος ενός μυϊκού τριχοειδούς. Οι αριθμοί στο αρτηριακό και στο φλεβικό άκρο του τριχοειδούς αντιστοιχούν στις</a:t>
            </a:r>
            <a:r>
              <a:rPr lang="el-GR" sz="1200" dirty="0" smtClean="0">
                <a:solidFill>
                  <a:schemeClr val="accent2">
                    <a:lumMod val="75000"/>
                  </a:schemeClr>
                </a:solidFill>
                <a:cs typeface="Helvetica" charset="0"/>
              </a:rPr>
              <a:t> υδροστατικές πιέσει</a:t>
            </a:r>
            <a:r>
              <a:rPr lang="el-GR" sz="1200" dirty="0" smtClean="0">
                <a:solidFill>
                  <a:srgbClr val="FF0000"/>
                </a:solidFill>
                <a:cs typeface="Helvetica" charset="0"/>
              </a:rPr>
              <a:t>ς</a:t>
            </a:r>
            <a:r>
              <a:rPr lang="el-GR" sz="1200" dirty="0" smtClean="0">
                <a:solidFill>
                  <a:srgbClr val="10253F"/>
                </a:solidFill>
                <a:cs typeface="Helvetica" charset="0"/>
              </a:rPr>
              <a:t> σε </a:t>
            </a:r>
            <a:r>
              <a:rPr lang="en-US" sz="1200" dirty="0" smtClean="0">
                <a:solidFill>
                  <a:srgbClr val="10253F"/>
                </a:solidFill>
                <a:cs typeface="Helvetica" charset="0"/>
              </a:rPr>
              <a:t>mmHg </a:t>
            </a:r>
            <a:r>
              <a:rPr lang="el-GR" sz="1200" dirty="0" smtClean="0">
                <a:solidFill>
                  <a:srgbClr val="10253F"/>
                </a:solidFill>
                <a:cs typeface="Helvetica" charset="0"/>
              </a:rPr>
              <a:t>στις αντίστοιχες θέσεις</a:t>
            </a:r>
            <a:r>
              <a:rPr lang="en-US" sz="1200" dirty="0" smtClean="0">
                <a:solidFill>
                  <a:srgbClr val="10253F"/>
                </a:solidFill>
                <a:cs typeface="Helvetica" charset="0"/>
              </a:rPr>
              <a:t>at. </a:t>
            </a:r>
            <a:r>
              <a:rPr lang="el-GR" sz="1200" dirty="0" smtClean="0">
                <a:solidFill>
                  <a:srgbClr val="10253F"/>
                </a:solidFill>
                <a:cs typeface="Helvetica" charset="0"/>
              </a:rPr>
              <a:t>Τα βέλη δείχνουν κατά προσέγγιση το μέγεθος και την κατεύθυνση της αιματικής ροής. </a:t>
            </a:r>
            <a:r>
              <a:rPr lang="en-US" sz="1200" dirty="0" smtClean="0">
                <a:solidFill>
                  <a:srgbClr val="10253F"/>
                </a:solidFill>
                <a:cs typeface="Helvetica" charset="0"/>
              </a:rPr>
              <a:t>Interstitial space</a:t>
            </a:r>
            <a:r>
              <a:rPr lang="el-GR" sz="1200" dirty="0" smtClean="0">
                <a:solidFill>
                  <a:srgbClr val="10253F"/>
                </a:solidFill>
                <a:cs typeface="Helvetica" charset="0"/>
              </a:rPr>
              <a:t>: διάμεσος ή μεσοκυττάριος χώρος/διάστημα, ι</a:t>
            </a:r>
            <a:r>
              <a:rPr lang="en-US" sz="1200" dirty="0" err="1" smtClean="0">
                <a:solidFill>
                  <a:srgbClr val="10253F"/>
                </a:solidFill>
                <a:cs typeface="Helvetica" charset="0"/>
              </a:rPr>
              <a:t>nterstitial</a:t>
            </a:r>
            <a:r>
              <a:rPr lang="en-US" sz="1200" dirty="0" smtClean="0">
                <a:solidFill>
                  <a:srgbClr val="10253F"/>
                </a:solidFill>
                <a:cs typeface="Helvetica" charset="0"/>
              </a:rPr>
              <a:t> </a:t>
            </a:r>
            <a:r>
              <a:rPr lang="en-US" sz="1200" dirty="0">
                <a:solidFill>
                  <a:srgbClr val="10253F"/>
                </a:solidFill>
                <a:cs typeface="Helvetica" charset="0"/>
              </a:rPr>
              <a:t>P: </a:t>
            </a:r>
            <a:r>
              <a:rPr lang="el-GR" sz="1200" dirty="0" smtClean="0">
                <a:solidFill>
                  <a:srgbClr val="953735"/>
                </a:solidFill>
                <a:cs typeface="Helvetica" charset="0"/>
              </a:rPr>
              <a:t>πίεση</a:t>
            </a:r>
            <a:r>
              <a:rPr lang="en-US" sz="1200" dirty="0" smtClean="0">
                <a:solidFill>
                  <a:srgbClr val="953735"/>
                </a:solidFill>
                <a:cs typeface="Helvetica" charset="0"/>
              </a:rPr>
              <a:t> </a:t>
            </a:r>
            <a:r>
              <a:rPr lang="el-GR" sz="1200" dirty="0" smtClean="0">
                <a:solidFill>
                  <a:srgbClr val="953735"/>
                </a:solidFill>
                <a:cs typeface="Helvetica" charset="0"/>
              </a:rPr>
              <a:t>διάμεσου ή μεσοκυττάριου χώρου/διαστήματος</a:t>
            </a:r>
            <a:r>
              <a:rPr lang="en-US" sz="1200" dirty="0" smtClean="0">
                <a:solidFill>
                  <a:srgbClr val="10253F"/>
                </a:solidFill>
                <a:cs typeface="Helvetica" charset="0"/>
              </a:rPr>
              <a:t>, oncotic P: </a:t>
            </a:r>
            <a:r>
              <a:rPr lang="el-GR" sz="1200" dirty="0">
                <a:solidFill>
                  <a:srgbClr val="953735"/>
                </a:solidFill>
                <a:cs typeface="Helvetica" charset="0"/>
              </a:rPr>
              <a:t>ο</a:t>
            </a:r>
            <a:r>
              <a:rPr lang="el-GR" sz="1200" dirty="0" smtClean="0">
                <a:solidFill>
                  <a:srgbClr val="953735"/>
                </a:solidFill>
                <a:cs typeface="Helvetica" charset="0"/>
              </a:rPr>
              <a:t>γκωτική πίεση,</a:t>
            </a:r>
            <a:r>
              <a:rPr lang="en-US" sz="1200" dirty="0" smtClean="0">
                <a:solidFill>
                  <a:srgbClr val="10253F"/>
                </a:solidFill>
                <a:cs typeface="Helvetica" charset="0"/>
              </a:rPr>
              <a:t> arteriole: </a:t>
            </a:r>
            <a:r>
              <a:rPr lang="el-GR" sz="1200" dirty="0" smtClean="0">
                <a:solidFill>
                  <a:srgbClr val="10253F"/>
                </a:solidFill>
                <a:cs typeface="Helvetica" charset="0"/>
              </a:rPr>
              <a:t>αρτηρίδιο, </a:t>
            </a:r>
            <a:r>
              <a:rPr lang="en-US" sz="1200" dirty="0" smtClean="0">
                <a:solidFill>
                  <a:srgbClr val="10253F"/>
                </a:solidFill>
                <a:cs typeface="Helvetica" charset="0"/>
              </a:rPr>
              <a:t>venule: </a:t>
            </a:r>
            <a:r>
              <a:rPr lang="el-GR" sz="1200" dirty="0" smtClean="0">
                <a:solidFill>
                  <a:srgbClr val="10253F"/>
                </a:solidFill>
                <a:cs typeface="Helvetica" charset="0"/>
              </a:rPr>
              <a:t>φλεβίδιο.</a:t>
            </a:r>
            <a:endParaRPr lang="en-US" sz="1200" dirty="0" smtClean="0">
              <a:solidFill>
                <a:srgbClr val="10253F"/>
              </a:solidFill>
              <a:cs typeface="Helvetica" charset="0"/>
            </a:endParaRPr>
          </a:p>
        </p:txBody>
      </p:sp>
      <p:sp>
        <p:nvSpPr>
          <p:cNvPr id="22" name="TextBox 21"/>
          <p:cNvSpPr txBox="1"/>
          <p:nvPr/>
        </p:nvSpPr>
        <p:spPr>
          <a:xfrm>
            <a:off x="241466" y="1356153"/>
            <a:ext cx="8467360" cy="830997"/>
          </a:xfrm>
          <a:prstGeom prst="rect">
            <a:avLst/>
          </a:prstGeom>
          <a:noFill/>
        </p:spPr>
        <p:txBody>
          <a:bodyPr wrap="square" rtlCol="0">
            <a:spAutoFit/>
          </a:bodyPr>
          <a:lstStyle/>
          <a:p>
            <a:r>
              <a:rPr lang="el-GR" sz="2400" dirty="0" smtClean="0">
                <a:solidFill>
                  <a:schemeClr val="tx2">
                    <a:lumMod val="75000"/>
                  </a:schemeClr>
                </a:solidFill>
              </a:rPr>
              <a:t>Μηχανισμοί λεμφαγγειακής επιστροφής υγρών από το διάμεσο χώρο στη φλεβική κυκλοφορία</a:t>
            </a:r>
            <a:endParaRPr lang="el-GR" sz="2200" dirty="0" smtClean="0">
              <a:solidFill>
                <a:schemeClr val="tx2">
                  <a:lumMod val="75000"/>
                </a:schemeClr>
              </a:solidFill>
            </a:endParaRPr>
          </a:p>
        </p:txBody>
      </p:sp>
      <p:sp>
        <p:nvSpPr>
          <p:cNvPr id="4" name="TextBox 3"/>
          <p:cNvSpPr txBox="1"/>
          <p:nvPr/>
        </p:nvSpPr>
        <p:spPr>
          <a:xfrm>
            <a:off x="-2" y="2220198"/>
            <a:ext cx="4447865" cy="2462212"/>
          </a:xfrm>
          <a:prstGeom prst="rect">
            <a:avLst/>
          </a:prstGeom>
          <a:solidFill>
            <a:srgbClr val="800000"/>
          </a:solidFill>
          <a:ln w="25400">
            <a:noFill/>
          </a:ln>
        </p:spPr>
        <p:txBody>
          <a:bodyPr wrap="none" rtlCol="0">
            <a:spAutoFit/>
          </a:bodyPr>
          <a:lstStyle/>
          <a:p>
            <a:pPr algn="ctr"/>
            <a:r>
              <a:rPr lang="el-GR" sz="2200" dirty="0" smtClean="0">
                <a:solidFill>
                  <a:schemeClr val="bg1"/>
                </a:solidFill>
              </a:rPr>
              <a:t>1 / 10 </a:t>
            </a:r>
          </a:p>
          <a:p>
            <a:pPr algn="ctr"/>
            <a:r>
              <a:rPr lang="el-GR" sz="2200" dirty="0" smtClean="0">
                <a:solidFill>
                  <a:schemeClr val="bg1"/>
                </a:solidFill>
              </a:rPr>
              <a:t>των υγρών </a:t>
            </a:r>
          </a:p>
          <a:p>
            <a:pPr algn="ctr"/>
            <a:r>
              <a:rPr lang="el-GR" sz="2200" dirty="0">
                <a:solidFill>
                  <a:schemeClr val="bg1"/>
                </a:solidFill>
              </a:rPr>
              <a:t>τ</a:t>
            </a:r>
            <a:r>
              <a:rPr lang="el-GR" sz="2200" dirty="0" smtClean="0">
                <a:solidFill>
                  <a:schemeClr val="bg1"/>
                </a:solidFill>
              </a:rPr>
              <a:t>ου διάμεσου χώρου </a:t>
            </a:r>
          </a:p>
          <a:p>
            <a:pPr algn="ctr"/>
            <a:r>
              <a:rPr lang="el-GR" sz="2200" dirty="0" smtClean="0">
                <a:solidFill>
                  <a:schemeClr val="bg1"/>
                </a:solidFill>
              </a:rPr>
              <a:t>δεν επαναπορροφάται</a:t>
            </a:r>
          </a:p>
          <a:p>
            <a:pPr algn="ctr"/>
            <a:r>
              <a:rPr lang="el-GR" sz="2200" dirty="0" smtClean="0">
                <a:solidFill>
                  <a:schemeClr val="bg1"/>
                </a:solidFill>
              </a:rPr>
              <a:t>αλλά επιστρέφει μέσω του λεμφικού </a:t>
            </a:r>
          </a:p>
          <a:p>
            <a:pPr algn="ctr"/>
            <a:r>
              <a:rPr lang="el-GR" sz="2200" dirty="0">
                <a:solidFill>
                  <a:schemeClr val="bg1"/>
                </a:solidFill>
              </a:rPr>
              <a:t>σ</a:t>
            </a:r>
            <a:r>
              <a:rPr lang="el-GR" sz="2200" dirty="0" smtClean="0">
                <a:solidFill>
                  <a:schemeClr val="bg1"/>
                </a:solidFill>
              </a:rPr>
              <a:t>υστήματος </a:t>
            </a:r>
            <a:endParaRPr lang="el-GR" sz="2200" dirty="0">
              <a:solidFill>
                <a:schemeClr val="bg1"/>
              </a:solidFill>
            </a:endParaRPr>
          </a:p>
          <a:p>
            <a:pPr algn="ctr"/>
            <a:r>
              <a:rPr lang="el-GR" sz="2200" dirty="0" smtClean="0">
                <a:solidFill>
                  <a:schemeClr val="bg1"/>
                </a:solidFill>
              </a:rPr>
              <a:t>(2-3 λίτρα / ημέρα) </a:t>
            </a:r>
            <a:endParaRPr lang="en-US" sz="2200" dirty="0" smtClean="0">
              <a:solidFill>
                <a:schemeClr val="bg1"/>
              </a:solidFill>
            </a:endParaRPr>
          </a:p>
        </p:txBody>
      </p:sp>
      <p:sp>
        <p:nvSpPr>
          <p:cNvPr id="24" name="Rectangle 23"/>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11724289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1785104"/>
          </a:xfrm>
          <a:prstGeom prst="rect">
            <a:avLst/>
          </a:prstGeom>
          <a:noFill/>
        </p:spPr>
        <p:txBody>
          <a:bodyPr wrap="square" rtlCol="0">
            <a:spAutoFit/>
          </a:bodyPr>
          <a:lstStyle/>
          <a:p>
            <a:r>
              <a:rPr lang="el-GR" sz="2400" dirty="0" smtClean="0">
                <a:solidFill>
                  <a:srgbClr val="17375E"/>
                </a:solidFill>
              </a:rPr>
              <a:t>Οίδημα / λεμφοίδημα / ορισμός</a:t>
            </a:r>
          </a:p>
          <a:p>
            <a:endParaRPr lang="el-GR" sz="2000" dirty="0">
              <a:solidFill>
                <a:srgbClr val="17375E"/>
              </a:solidFill>
            </a:endParaRPr>
          </a:p>
          <a:p>
            <a:endParaRPr lang="el-GR" sz="2200" dirty="0">
              <a:solidFill>
                <a:srgbClr val="17375E"/>
              </a:solidFill>
            </a:endParaRPr>
          </a:p>
          <a:p>
            <a:r>
              <a:rPr lang="el-GR" sz="2200" dirty="0" smtClean="0">
                <a:solidFill>
                  <a:srgbClr val="17375E"/>
                </a:solidFill>
              </a:rPr>
              <a:t>Η συσσώρευση διάμεσου υγρού και ινολιπώδους ιστού ως αποτέλεσμα </a:t>
            </a:r>
          </a:p>
          <a:p>
            <a:r>
              <a:rPr lang="el-GR" sz="2200" dirty="0" smtClean="0">
                <a:solidFill>
                  <a:srgbClr val="17375E"/>
                </a:solidFill>
              </a:rPr>
              <a:t>της δυσλειτουργίας των λεμφαγγείων</a:t>
            </a:r>
            <a:endParaRPr lang="el-GR" sz="2200" dirty="0">
              <a:solidFill>
                <a:srgbClr val="17375E"/>
              </a:solidFill>
            </a:endParaRPr>
          </a:p>
        </p:txBody>
      </p:sp>
      <p:sp>
        <p:nvSpPr>
          <p:cNvPr id="10" name="Rectangle 9"/>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135991785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462760"/>
          </a:xfrm>
          <a:prstGeom prst="rect">
            <a:avLst/>
          </a:prstGeom>
          <a:noFill/>
        </p:spPr>
        <p:txBody>
          <a:bodyPr wrap="square" rtlCol="0">
            <a:spAutoFit/>
          </a:bodyPr>
          <a:lstStyle/>
          <a:p>
            <a:r>
              <a:rPr lang="el-GR" sz="2400" dirty="0" smtClean="0">
                <a:solidFill>
                  <a:srgbClr val="17375E"/>
                </a:solidFill>
              </a:rPr>
              <a:t>Οίδημα / λεμφοίδημα / αίτια - παθοφυσιολογικοί μηχανισμοί</a:t>
            </a:r>
            <a:endParaRPr lang="el-GR" sz="2000" dirty="0" smtClean="0">
              <a:solidFill>
                <a:srgbClr val="17375E"/>
              </a:solidFill>
            </a:endParaRPr>
          </a:p>
          <a:p>
            <a:endParaRPr lang="el-GR" sz="2000" dirty="0">
              <a:solidFill>
                <a:srgbClr val="17375E"/>
              </a:solidFill>
            </a:endParaRPr>
          </a:p>
          <a:p>
            <a:pPr marL="342900" indent="-342900">
              <a:buFont typeface="Courier New"/>
              <a:buChar char="o"/>
            </a:pPr>
            <a:r>
              <a:rPr lang="el-GR" sz="2000" b="1" dirty="0">
                <a:solidFill>
                  <a:srgbClr val="17375E"/>
                </a:solidFill>
              </a:rPr>
              <a:t>Π</a:t>
            </a:r>
            <a:r>
              <a:rPr lang="el-GR" sz="2000" b="1" dirty="0" smtClean="0">
                <a:solidFill>
                  <a:srgbClr val="17375E"/>
                </a:solidFill>
              </a:rPr>
              <a:t>ρωτοπαθές </a:t>
            </a:r>
          </a:p>
          <a:p>
            <a:r>
              <a:rPr lang="el-GR" sz="2000" dirty="0">
                <a:solidFill>
                  <a:srgbClr val="17375E"/>
                </a:solidFill>
              </a:rPr>
              <a:t>	</a:t>
            </a:r>
            <a:r>
              <a:rPr lang="el-GR" sz="2000" dirty="0" smtClean="0">
                <a:solidFill>
                  <a:srgbClr val="17375E"/>
                </a:solidFill>
              </a:rPr>
              <a:t>Γονιδιακές ή συγγενείς διαταραχές (πρώιμη εμφάνιση </a:t>
            </a:r>
            <a:r>
              <a:rPr lang="el-GR" sz="2000" dirty="0">
                <a:solidFill>
                  <a:srgbClr val="17375E"/>
                </a:solidFill>
              </a:rPr>
              <a:t>κ</a:t>
            </a:r>
            <a:r>
              <a:rPr lang="el-GR" sz="2000" dirty="0" smtClean="0">
                <a:solidFill>
                  <a:srgbClr val="17375E"/>
                </a:solidFill>
              </a:rPr>
              <a:t>ατά </a:t>
            </a:r>
            <a:r>
              <a:rPr lang="el-GR" sz="2000" dirty="0">
                <a:solidFill>
                  <a:srgbClr val="17375E"/>
                </a:solidFill>
              </a:rPr>
              <a:t>την </a:t>
            </a:r>
            <a:r>
              <a:rPr lang="el-GR" sz="2000" dirty="0" smtClean="0">
                <a:solidFill>
                  <a:srgbClr val="17375E"/>
                </a:solidFill>
              </a:rPr>
              <a:t>εφηβεία  αλλά</a:t>
            </a:r>
          </a:p>
          <a:p>
            <a:r>
              <a:rPr lang="el-GR" sz="2000" dirty="0" smtClean="0">
                <a:solidFill>
                  <a:srgbClr val="17375E"/>
                </a:solidFill>
              </a:rPr>
              <a:t>	και όψιμη σε ενήλικες) </a:t>
            </a:r>
            <a:endParaRPr lang="en-US" sz="2000" dirty="0" smtClean="0">
              <a:solidFill>
                <a:srgbClr val="17375E"/>
              </a:solidFill>
            </a:endParaRPr>
          </a:p>
          <a:p>
            <a:endParaRPr lang="el-GR" sz="2000" dirty="0">
              <a:solidFill>
                <a:srgbClr val="17375E"/>
              </a:solidFill>
            </a:endParaRPr>
          </a:p>
          <a:p>
            <a:pPr marL="342900" indent="-342900">
              <a:buFont typeface="Courier New"/>
              <a:buChar char="o"/>
            </a:pPr>
            <a:r>
              <a:rPr lang="el-GR" sz="2000" b="1" dirty="0" smtClean="0">
                <a:solidFill>
                  <a:srgbClr val="17375E"/>
                </a:solidFill>
              </a:rPr>
              <a:t>Δευτεροπαθές</a:t>
            </a:r>
            <a:r>
              <a:rPr lang="el-GR" sz="2000" dirty="0" smtClean="0">
                <a:solidFill>
                  <a:srgbClr val="17375E"/>
                </a:solidFill>
              </a:rPr>
              <a:t> </a:t>
            </a:r>
          </a:p>
          <a:p>
            <a:r>
              <a:rPr lang="el-GR" sz="2000" dirty="0" smtClean="0">
                <a:solidFill>
                  <a:srgbClr val="17375E"/>
                </a:solidFill>
              </a:rPr>
              <a:t>	Απόφραξη μεγάλων </a:t>
            </a:r>
            <a:r>
              <a:rPr lang="el-GR" sz="2000" dirty="0">
                <a:solidFill>
                  <a:srgbClr val="17375E"/>
                </a:solidFill>
              </a:rPr>
              <a:t>λεμφοφόρων στελεχών </a:t>
            </a:r>
            <a:r>
              <a:rPr lang="el-GR" sz="2000" dirty="0" smtClean="0">
                <a:solidFill>
                  <a:srgbClr val="17375E"/>
                </a:solidFill>
              </a:rPr>
              <a:t>&amp; λεμφογαγγλίων</a:t>
            </a:r>
          </a:p>
          <a:p>
            <a:r>
              <a:rPr lang="en-US" sz="2000" dirty="0" smtClean="0">
                <a:solidFill>
                  <a:srgbClr val="17375E"/>
                </a:solidFill>
              </a:rPr>
              <a:t>	</a:t>
            </a:r>
            <a:r>
              <a:rPr lang="el-GR" sz="2000" dirty="0" smtClean="0">
                <a:solidFill>
                  <a:srgbClr val="17375E"/>
                </a:solidFill>
              </a:rPr>
              <a:t>Τρα</a:t>
            </a:r>
            <a:r>
              <a:rPr lang="el-GR" sz="2000" dirty="0">
                <a:solidFill>
                  <a:srgbClr val="17375E"/>
                </a:solidFill>
              </a:rPr>
              <a:t>υ</a:t>
            </a:r>
            <a:r>
              <a:rPr lang="el-GR" sz="2000" dirty="0" smtClean="0">
                <a:solidFill>
                  <a:srgbClr val="17375E"/>
                </a:solidFill>
              </a:rPr>
              <a:t>ματισμός</a:t>
            </a:r>
          </a:p>
          <a:p>
            <a:r>
              <a:rPr lang="el-GR" sz="2000" dirty="0">
                <a:solidFill>
                  <a:srgbClr val="17375E"/>
                </a:solidFill>
              </a:rPr>
              <a:t>	</a:t>
            </a:r>
            <a:r>
              <a:rPr lang="el-GR" sz="2000" dirty="0" smtClean="0">
                <a:solidFill>
                  <a:srgbClr val="17375E"/>
                </a:solidFill>
              </a:rPr>
              <a:t>Νεοπλασματική διήθηση</a:t>
            </a:r>
          </a:p>
          <a:p>
            <a:r>
              <a:rPr lang="el-GR" sz="2000" dirty="0" smtClean="0">
                <a:solidFill>
                  <a:srgbClr val="17375E"/>
                </a:solidFill>
              </a:rPr>
              <a:t>	Φλεγμονή (</a:t>
            </a:r>
            <a:r>
              <a:rPr lang="el-GR" sz="2000" dirty="0">
                <a:solidFill>
                  <a:srgbClr val="17375E"/>
                </a:solidFill>
              </a:rPr>
              <a:t>π.χ. επανειλημμένα επεισόδια λεμφαγγειίτιδας, φιλαρίαση, </a:t>
            </a:r>
            <a:r>
              <a:rPr lang="el-GR" sz="2000" dirty="0" smtClean="0">
                <a:solidFill>
                  <a:srgbClr val="17375E"/>
                </a:solidFill>
              </a:rPr>
              <a:t>		        </a:t>
            </a:r>
            <a:r>
              <a:rPr lang="en-US" sz="2000" dirty="0" smtClean="0">
                <a:solidFill>
                  <a:srgbClr val="17375E"/>
                </a:solidFill>
              </a:rPr>
              <a:t>	</a:t>
            </a:r>
            <a:r>
              <a:rPr lang="el-GR" sz="2000" dirty="0" smtClean="0">
                <a:solidFill>
                  <a:srgbClr val="17375E"/>
                </a:solidFill>
              </a:rPr>
              <a:t>φυματίωση</a:t>
            </a:r>
            <a:r>
              <a:rPr lang="el-GR" sz="2000" dirty="0">
                <a:solidFill>
                  <a:srgbClr val="17375E"/>
                </a:solidFill>
              </a:rPr>
              <a:t>). </a:t>
            </a:r>
            <a:endParaRPr lang="el-GR" sz="2000" dirty="0" smtClean="0">
              <a:solidFill>
                <a:srgbClr val="17375E"/>
              </a:solidFill>
            </a:endParaRPr>
          </a:p>
          <a:p>
            <a:r>
              <a:rPr lang="el-GR" sz="2000" dirty="0">
                <a:solidFill>
                  <a:srgbClr val="17375E"/>
                </a:solidFill>
              </a:rPr>
              <a:t>	</a:t>
            </a:r>
            <a:r>
              <a:rPr lang="el-GR" sz="2000" dirty="0" smtClean="0">
                <a:solidFill>
                  <a:srgbClr val="17375E"/>
                </a:solidFill>
              </a:rPr>
              <a:t>Ιατρογενές </a:t>
            </a:r>
            <a:r>
              <a:rPr lang="el-GR" sz="2000" dirty="0">
                <a:solidFill>
                  <a:srgbClr val="17375E"/>
                </a:solidFill>
              </a:rPr>
              <a:t>λεμφοίδημα </a:t>
            </a:r>
            <a:r>
              <a:rPr lang="el-GR" sz="2000" dirty="0" smtClean="0">
                <a:solidFill>
                  <a:srgbClr val="17375E"/>
                </a:solidFill>
              </a:rPr>
              <a:t>(μετά </a:t>
            </a:r>
            <a:r>
              <a:rPr lang="el-GR" sz="2000" dirty="0">
                <a:solidFill>
                  <a:srgbClr val="17375E"/>
                </a:solidFill>
              </a:rPr>
              <a:t>από </a:t>
            </a:r>
            <a:r>
              <a:rPr lang="el-GR" sz="2000" dirty="0" smtClean="0">
                <a:solidFill>
                  <a:srgbClr val="17375E"/>
                </a:solidFill>
              </a:rPr>
              <a:t>ακτινοθεραπεία</a:t>
            </a:r>
            <a:r>
              <a:rPr lang="el-GR" sz="2000" dirty="0">
                <a:solidFill>
                  <a:srgbClr val="17375E"/>
                </a:solidFill>
              </a:rPr>
              <a:t> </a:t>
            </a:r>
            <a:r>
              <a:rPr lang="el-GR" sz="2000" dirty="0" smtClean="0">
                <a:solidFill>
                  <a:srgbClr val="17375E"/>
                </a:solidFill>
              </a:rPr>
              <a:t>ή</a:t>
            </a:r>
            <a:r>
              <a:rPr lang="el-GR" sz="2000" dirty="0">
                <a:solidFill>
                  <a:srgbClr val="17375E"/>
                </a:solidFill>
              </a:rPr>
              <a:t> </a:t>
            </a:r>
            <a:r>
              <a:rPr lang="el-GR" sz="2000" dirty="0" smtClean="0">
                <a:solidFill>
                  <a:srgbClr val="17375E"/>
                </a:solidFill>
              </a:rPr>
              <a:t>χειρουργική			        	εξαίρεση λεμφαδένων).</a:t>
            </a:r>
          </a:p>
        </p:txBody>
      </p:sp>
      <p:sp>
        <p:nvSpPr>
          <p:cNvPr id="10" name="Rectangle 9"/>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2798300879"/>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5447645"/>
          </a:xfrm>
          <a:prstGeom prst="rect">
            <a:avLst/>
          </a:prstGeom>
          <a:noFill/>
        </p:spPr>
        <p:txBody>
          <a:bodyPr wrap="square" rtlCol="0">
            <a:spAutoFit/>
          </a:bodyPr>
          <a:lstStyle/>
          <a:p>
            <a:r>
              <a:rPr lang="el-GR" sz="2400" dirty="0" smtClean="0">
                <a:solidFill>
                  <a:srgbClr val="17375E"/>
                </a:solidFill>
              </a:rPr>
              <a:t>Οίδημα / λεμφοίδημα / παθοφυσιολογικά  και ιστολ</a:t>
            </a:r>
            <a:r>
              <a:rPr lang="en-US" sz="2400" dirty="0">
                <a:solidFill>
                  <a:srgbClr val="17375E"/>
                </a:solidFill>
              </a:rPr>
              <a:t>o</a:t>
            </a:r>
            <a:r>
              <a:rPr lang="el-GR" sz="2400" dirty="0" smtClean="0">
                <a:solidFill>
                  <a:srgbClr val="17375E"/>
                </a:solidFill>
              </a:rPr>
              <a:t>γικά χαρακτηριστικά</a:t>
            </a:r>
            <a:endParaRPr lang="el-GR" sz="2000" dirty="0">
              <a:solidFill>
                <a:srgbClr val="17375E"/>
              </a:solidFill>
            </a:endParaRPr>
          </a:p>
          <a:p>
            <a:endParaRPr lang="el-GR" sz="2000" b="1" dirty="0" smtClean="0"/>
          </a:p>
          <a:p>
            <a:pPr marL="342900" indent="-342900">
              <a:buFont typeface="Courier New"/>
              <a:buChar char="o"/>
            </a:pPr>
            <a:r>
              <a:rPr lang="el-GR" sz="2000" dirty="0" smtClean="0">
                <a:solidFill>
                  <a:srgbClr val="10253F"/>
                </a:solidFill>
              </a:rPr>
              <a:t>Η λεμφική παροχέτευση λαμβάνει χώρα σ’ ένα σύστημα πολύ χαμηλών πιέσεων (λίγων </a:t>
            </a:r>
            <a:r>
              <a:rPr lang="en-US" sz="2000" dirty="0" smtClean="0">
                <a:solidFill>
                  <a:srgbClr val="10253F"/>
                </a:solidFill>
              </a:rPr>
              <a:t>mmHg)</a:t>
            </a:r>
            <a:r>
              <a:rPr lang="el-GR" sz="2000" dirty="0" smtClean="0">
                <a:solidFill>
                  <a:srgbClr val="10253F"/>
                </a:solidFill>
              </a:rPr>
              <a:t>.</a:t>
            </a:r>
          </a:p>
          <a:p>
            <a:endParaRPr lang="el-GR" sz="2000" dirty="0">
              <a:solidFill>
                <a:srgbClr val="10253F"/>
              </a:solidFill>
            </a:endParaRPr>
          </a:p>
          <a:p>
            <a:pPr marL="342900" indent="-342900">
              <a:buFont typeface="Courier New"/>
              <a:buChar char="o"/>
            </a:pPr>
            <a:r>
              <a:rPr lang="el-GR" sz="2000" dirty="0" smtClean="0">
                <a:solidFill>
                  <a:srgbClr val="10253F"/>
                </a:solidFill>
              </a:rPr>
              <a:t>Το λεμφοίδημα εμφανίζεται όταν το «λεμφικό φορτίο» (υγρά του διάμεσου χώρου) υπερβαίνουν την δυνατότητα λεμφικής παραχότευσης (120</a:t>
            </a:r>
            <a:r>
              <a:rPr lang="en-US" sz="2000" dirty="0" smtClean="0">
                <a:solidFill>
                  <a:srgbClr val="10253F"/>
                </a:solidFill>
              </a:rPr>
              <a:t> ml/</a:t>
            </a:r>
            <a:r>
              <a:rPr lang="en-US" sz="2000" dirty="0" err="1" smtClean="0">
                <a:solidFill>
                  <a:srgbClr val="10253F"/>
                </a:solidFill>
              </a:rPr>
              <a:t>hr</a:t>
            </a:r>
            <a:r>
              <a:rPr lang="en-US" sz="2000" dirty="0" smtClean="0">
                <a:solidFill>
                  <a:srgbClr val="10253F"/>
                </a:solidFill>
              </a:rPr>
              <a:t>)</a:t>
            </a:r>
            <a:r>
              <a:rPr lang="el-GR" sz="2000" dirty="0" smtClean="0">
                <a:solidFill>
                  <a:srgbClr val="10253F"/>
                </a:solidFill>
              </a:rPr>
              <a:t>.</a:t>
            </a:r>
          </a:p>
          <a:p>
            <a:endParaRPr lang="el-GR" sz="2000" dirty="0" smtClean="0">
              <a:solidFill>
                <a:srgbClr val="10253F"/>
              </a:solidFill>
            </a:endParaRPr>
          </a:p>
          <a:p>
            <a:pPr marL="342900" indent="-342900">
              <a:buFont typeface="Courier New"/>
              <a:buChar char="o"/>
            </a:pPr>
            <a:r>
              <a:rPr lang="el-GR" sz="2000" dirty="0" smtClean="0">
                <a:solidFill>
                  <a:srgbClr val="10253F"/>
                </a:solidFill>
              </a:rPr>
              <a:t>Αυτό είναι αποτέλεσμα της μείωσης των λειτουργικών λεμφαγγείων και όχι της αύξησης του ρυθμού τριχοειδικής διήθησης (χαμηλής παροχής ανεπάρκεια-</a:t>
            </a:r>
            <a:r>
              <a:rPr lang="en-US" sz="2000" dirty="0" smtClean="0">
                <a:solidFill>
                  <a:srgbClr val="10253F"/>
                </a:solidFill>
              </a:rPr>
              <a:t>low output failure) </a:t>
            </a:r>
            <a:r>
              <a:rPr lang="el-GR" sz="2000" dirty="0" smtClean="0">
                <a:solidFill>
                  <a:srgbClr val="10253F"/>
                </a:solidFill>
              </a:rPr>
              <a:t>σε αντίθεση με το φλεβικό οίδημα. </a:t>
            </a:r>
            <a:endParaRPr lang="en-US" sz="2000" dirty="0" smtClean="0">
              <a:solidFill>
                <a:srgbClr val="10253F"/>
              </a:solidFill>
            </a:endParaRPr>
          </a:p>
          <a:p>
            <a:endParaRPr lang="en-US" sz="2000" dirty="0">
              <a:solidFill>
                <a:srgbClr val="10253F"/>
              </a:solidFill>
            </a:endParaRPr>
          </a:p>
          <a:p>
            <a:pPr marL="342900" indent="-342900">
              <a:buFont typeface="Courier New"/>
              <a:buChar char="o"/>
            </a:pPr>
            <a:r>
              <a:rPr lang="el-GR" sz="2000" dirty="0" smtClean="0">
                <a:solidFill>
                  <a:srgbClr val="10253F"/>
                </a:solidFill>
              </a:rPr>
              <a:t>Η συσσώρευση διάμεσου (λεμφικού υγρού) επάγει τον πολλαπλασιασμό των λιποκυττάρων και ινών κολλαγόνου (</a:t>
            </a:r>
            <a:r>
              <a:rPr lang="en-US" sz="2000" dirty="0" smtClean="0">
                <a:solidFill>
                  <a:srgbClr val="10253F"/>
                </a:solidFill>
              </a:rPr>
              <a:t>non-pitting edema).</a:t>
            </a:r>
            <a:endParaRPr lang="el-GR" sz="2000" dirty="0" smtClean="0">
              <a:solidFill>
                <a:srgbClr val="10253F"/>
              </a:solidFill>
            </a:endParaRPr>
          </a:p>
          <a:p>
            <a:endParaRPr lang="en-US" sz="2000" dirty="0">
              <a:solidFill>
                <a:srgbClr val="10253F"/>
              </a:solidFill>
            </a:endParaRPr>
          </a:p>
          <a:p>
            <a:pPr marL="342900" indent="-342900">
              <a:buFont typeface="Courier New"/>
              <a:buChar char="o"/>
            </a:pPr>
            <a:r>
              <a:rPr lang="el-GR" sz="2000" dirty="0" smtClean="0">
                <a:solidFill>
                  <a:srgbClr val="10253F"/>
                </a:solidFill>
              </a:rPr>
              <a:t>Συχνά το φλεβικό οίδημα και το λεμφικό οίδημα συνυπάρχουν</a:t>
            </a:r>
            <a:endParaRPr lang="el-GR" sz="2000" dirty="0">
              <a:solidFill>
                <a:srgbClr val="10253F"/>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46800483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770537"/>
          </a:xfrm>
          <a:prstGeom prst="rect">
            <a:avLst/>
          </a:prstGeom>
          <a:noFill/>
        </p:spPr>
        <p:txBody>
          <a:bodyPr wrap="square" rtlCol="0">
            <a:spAutoFit/>
          </a:bodyPr>
          <a:lstStyle/>
          <a:p>
            <a:r>
              <a:rPr lang="el-GR" sz="2400" dirty="0" smtClean="0">
                <a:solidFill>
                  <a:schemeClr val="tx2">
                    <a:lumMod val="75000"/>
                  </a:schemeClr>
                </a:solidFill>
              </a:rPr>
              <a:t>Οίδημα / λεμφοίδημα / κλινικά χαρακτηριστικά</a:t>
            </a:r>
          </a:p>
          <a:p>
            <a:endParaRPr lang="el-GR" sz="2000" dirty="0" smtClean="0">
              <a:solidFill>
                <a:schemeClr val="tx2">
                  <a:lumMod val="75000"/>
                </a:schemeClr>
              </a:solidFill>
            </a:endParaRPr>
          </a:p>
          <a:p>
            <a:endParaRPr lang="el-GR" sz="2000" dirty="0" smtClean="0">
              <a:solidFill>
                <a:schemeClr val="tx2">
                  <a:lumMod val="75000"/>
                </a:schemeClr>
              </a:solidFill>
            </a:endParaRPr>
          </a:p>
          <a:p>
            <a:pPr marL="342900" indent="-342900">
              <a:buFont typeface="Courier New"/>
              <a:buChar char="o"/>
            </a:pPr>
            <a:r>
              <a:rPr lang="el-GR" sz="2000" dirty="0" smtClean="0">
                <a:solidFill>
                  <a:schemeClr val="tx2">
                    <a:lumMod val="75000"/>
                  </a:schemeClr>
                </a:solidFill>
              </a:rPr>
              <a:t>Σκληρία οιδήματος  με συνοδό υπερτροφία του δέρματος και των ιστών </a:t>
            </a:r>
          </a:p>
          <a:p>
            <a:r>
              <a:rPr lang="el-GR" sz="2000" dirty="0">
                <a:solidFill>
                  <a:schemeClr val="tx2">
                    <a:lumMod val="75000"/>
                  </a:schemeClr>
                </a:solidFill>
              </a:rPr>
              <a:t> </a:t>
            </a:r>
            <a:r>
              <a:rPr lang="el-GR" sz="2000" dirty="0" smtClean="0">
                <a:solidFill>
                  <a:schemeClr val="tx2">
                    <a:lumMod val="75000"/>
                  </a:schemeClr>
                </a:solidFill>
              </a:rPr>
              <a:t>    (χρόνιο λεμφοίδημα).</a:t>
            </a:r>
          </a:p>
          <a:p>
            <a:endParaRPr lang="el-GR" sz="2000" dirty="0" smtClean="0">
              <a:solidFill>
                <a:schemeClr val="tx2">
                  <a:lumMod val="75000"/>
                </a:schemeClr>
              </a:solidFill>
            </a:endParaRPr>
          </a:p>
          <a:p>
            <a:pPr marL="342900" indent="-342900">
              <a:buFont typeface="Courier New"/>
              <a:buChar char="o"/>
            </a:pPr>
            <a:r>
              <a:rPr lang="el-GR" sz="2000" dirty="0" smtClean="0">
                <a:solidFill>
                  <a:schemeClr val="tx2">
                    <a:lumMod val="75000"/>
                  </a:schemeClr>
                </a:solidFill>
              </a:rPr>
              <a:t>Απουσία εντυπώματος (</a:t>
            </a:r>
            <a:r>
              <a:rPr lang="en-US" sz="2000" dirty="0" smtClean="0">
                <a:solidFill>
                  <a:schemeClr val="tx2">
                    <a:lumMod val="75000"/>
                  </a:schemeClr>
                </a:solidFill>
              </a:rPr>
              <a:t>non-pitting) </a:t>
            </a:r>
            <a:r>
              <a:rPr lang="el-GR" sz="2000" dirty="0" smtClean="0">
                <a:solidFill>
                  <a:schemeClr val="tx2">
                    <a:lumMod val="75000"/>
                  </a:schemeClr>
                </a:solidFill>
              </a:rPr>
              <a:t> με την εξωτερική πίεση (κυρίως στο χρόνιο λεμφοίδημα)</a:t>
            </a:r>
            <a:r>
              <a:rPr lang="en-US" sz="2000" dirty="0" smtClean="0">
                <a:solidFill>
                  <a:schemeClr val="tx2">
                    <a:lumMod val="75000"/>
                  </a:schemeClr>
                </a:solidFill>
              </a:rPr>
              <a:t>.</a:t>
            </a:r>
            <a:endParaRPr lang="el-GR" sz="2000" dirty="0" smtClean="0">
              <a:solidFill>
                <a:schemeClr val="tx2">
                  <a:lumMod val="75000"/>
                </a:schemeClr>
              </a:solidFill>
            </a:endParaRPr>
          </a:p>
          <a:p>
            <a:pPr marL="342900" indent="-342900">
              <a:buFont typeface="Courier New"/>
              <a:buChar char="o"/>
            </a:pPr>
            <a:endParaRPr lang="el-GR" sz="2000" dirty="0" smtClean="0">
              <a:solidFill>
                <a:schemeClr val="tx2">
                  <a:lumMod val="75000"/>
                </a:schemeClr>
              </a:solidFill>
            </a:endParaRPr>
          </a:p>
          <a:p>
            <a:pPr marL="342900" indent="-342900">
              <a:buFont typeface="Courier New"/>
              <a:buChar char="o"/>
            </a:pPr>
            <a:r>
              <a:rPr lang="el-GR" sz="2000" dirty="0" smtClean="0">
                <a:solidFill>
                  <a:schemeClr val="tx2">
                    <a:lumMod val="75000"/>
                  </a:schemeClr>
                </a:solidFill>
              </a:rPr>
              <a:t>Απουσία τροφικών διαταραχών του δέρματος και άτονων ελκών</a:t>
            </a:r>
          </a:p>
          <a:p>
            <a:pPr marL="342900" indent="-342900">
              <a:buFont typeface="Courier New"/>
              <a:buChar char="o"/>
            </a:pPr>
            <a:endParaRPr lang="el-GR" sz="2000" dirty="0" smtClean="0">
              <a:solidFill>
                <a:schemeClr val="tx2">
                  <a:lumMod val="75000"/>
                </a:schemeClr>
              </a:solidFill>
            </a:endParaRPr>
          </a:p>
          <a:p>
            <a:pPr marL="342900" indent="-342900">
              <a:buFont typeface="Courier New"/>
              <a:buChar char="o"/>
            </a:pPr>
            <a:r>
              <a:rPr lang="el-GR" sz="2000" dirty="0" smtClean="0">
                <a:solidFill>
                  <a:schemeClr val="tx2">
                    <a:lumMod val="75000"/>
                  </a:schemeClr>
                </a:solidFill>
              </a:rPr>
              <a:t>Αντίσταση σε θεραπεία με διουρητικά και στην ανάρροπο θέση.</a:t>
            </a:r>
          </a:p>
          <a:p>
            <a:pPr marL="342900" indent="-342900">
              <a:buFont typeface="Courier New"/>
              <a:buChar char="o"/>
            </a:pPr>
            <a:endParaRPr lang="el-GR" sz="2000" dirty="0" smtClean="0">
              <a:solidFill>
                <a:schemeClr val="tx2">
                  <a:lumMod val="75000"/>
                </a:schemeClr>
              </a:solidFill>
            </a:endParaRPr>
          </a:p>
          <a:p>
            <a:pPr marL="342900" indent="-342900">
              <a:buFont typeface="Courier New"/>
              <a:buChar char="o"/>
            </a:pPr>
            <a:endParaRPr lang="el-GR" sz="2000" dirty="0" smtClean="0">
              <a:solidFill>
                <a:schemeClr val="tx2">
                  <a:lumMod val="75000"/>
                </a:schemeClr>
              </a:solidFill>
            </a:endParaRPr>
          </a:p>
          <a:p>
            <a:pPr marL="342900" indent="-342900">
              <a:buFont typeface="Courier New"/>
              <a:buChar char="o"/>
            </a:pPr>
            <a:endParaRPr lang="el-GR" sz="2000" dirty="0">
              <a:solidFill>
                <a:schemeClr val="tx2">
                  <a:lumMod val="75000"/>
                </a:schemeClr>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693349022"/>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5139869"/>
          </a:xfrm>
          <a:prstGeom prst="rect">
            <a:avLst/>
          </a:prstGeom>
          <a:noFill/>
        </p:spPr>
        <p:txBody>
          <a:bodyPr wrap="square" rtlCol="0">
            <a:spAutoFit/>
          </a:bodyPr>
          <a:lstStyle/>
          <a:p>
            <a:r>
              <a:rPr lang="el-GR" sz="2400" dirty="0" smtClean="0">
                <a:solidFill>
                  <a:schemeClr val="tx2">
                    <a:lumMod val="75000"/>
                  </a:schemeClr>
                </a:solidFill>
              </a:rPr>
              <a:t>(Διάμεσο-</a:t>
            </a:r>
            <a:r>
              <a:rPr lang="en-US" sz="2400" dirty="0" smtClean="0">
                <a:solidFill>
                  <a:schemeClr val="tx2">
                    <a:lumMod val="75000"/>
                  </a:schemeClr>
                </a:solidFill>
              </a:rPr>
              <a:t>interstitial) </a:t>
            </a:r>
            <a:r>
              <a:rPr lang="el-GR" sz="2400" dirty="0" smtClean="0">
                <a:solidFill>
                  <a:schemeClr val="tx2">
                    <a:lumMod val="75000"/>
                  </a:schemeClr>
                </a:solidFill>
              </a:rPr>
              <a:t>οίδημα (κάτω άκρων) / ταξινόμηση με βάση τους παθοφυσιολογικούς μηχανισμούς</a:t>
            </a:r>
          </a:p>
          <a:p>
            <a:endParaRPr lang="el-GR" sz="2000" dirty="0" smtClean="0">
              <a:solidFill>
                <a:schemeClr val="tx2">
                  <a:lumMod val="75000"/>
                </a:schemeClr>
              </a:solidFill>
            </a:endParaRPr>
          </a:p>
          <a:p>
            <a:pPr marL="342900" indent="-342900">
              <a:buFont typeface="Courier New"/>
              <a:buChar char="o"/>
            </a:pPr>
            <a:r>
              <a:rPr lang="el-GR" sz="2000" b="1" dirty="0" smtClean="0">
                <a:solidFill>
                  <a:schemeClr val="tx2">
                    <a:lumMod val="75000"/>
                  </a:schemeClr>
                </a:solidFill>
              </a:rPr>
              <a:t>Αύξηση πίεσης στα τριχοειδή</a:t>
            </a:r>
          </a:p>
          <a:p>
            <a:r>
              <a:rPr lang="el-GR" sz="2000" dirty="0" smtClean="0">
                <a:solidFill>
                  <a:schemeClr val="tx2">
                    <a:lumMod val="75000"/>
                  </a:schemeClr>
                </a:solidFill>
              </a:rPr>
              <a:t>	- Καρδιακής αιτιολογίας (συμφορητική καρδιακή ανεπάρκεια)</a:t>
            </a:r>
          </a:p>
          <a:p>
            <a:r>
              <a:rPr lang="el-GR" sz="2000" dirty="0" smtClean="0">
                <a:solidFill>
                  <a:schemeClr val="tx2">
                    <a:lumMod val="75000"/>
                  </a:schemeClr>
                </a:solidFill>
              </a:rPr>
              <a:t>	- Φλεβικής αιτιολογίας (φλεβική ανεπάρκεια ή/και απόφραξη)</a:t>
            </a:r>
          </a:p>
          <a:p>
            <a:r>
              <a:rPr lang="el-GR" sz="2000" dirty="0" smtClean="0">
                <a:solidFill>
                  <a:schemeClr val="tx2">
                    <a:lumMod val="75000"/>
                  </a:schemeClr>
                </a:solidFill>
              </a:rPr>
              <a:t>	- Αρτηριδιακή διαστολή (φαρμακευτική, π.χ. αντιυπερτασικά: υδραλαζίνη, 	   	   αναστολείς διαύλων ασβεστίου [τύπου μη</a:t>
            </a:r>
            <a:r>
              <a:rPr lang="el-GR" sz="2000" dirty="0">
                <a:solidFill>
                  <a:schemeClr val="tx2">
                    <a:lumMod val="75000"/>
                  </a:schemeClr>
                </a:solidFill>
              </a:rPr>
              <a:t>-</a:t>
            </a:r>
            <a:r>
              <a:rPr lang="el-GR" sz="2000" dirty="0" smtClean="0">
                <a:solidFill>
                  <a:schemeClr val="tx2">
                    <a:lumMod val="75000"/>
                  </a:schemeClr>
                </a:solidFill>
              </a:rPr>
              <a:t>διϋδροπυριδινών</a:t>
            </a:r>
            <a:r>
              <a:rPr lang="el-GR" sz="2000" dirty="0">
                <a:solidFill>
                  <a:schemeClr val="tx2">
                    <a:lumMod val="75000"/>
                  </a:schemeClr>
                </a:solidFill>
              </a:rPr>
              <a:t>]</a:t>
            </a:r>
            <a:r>
              <a:rPr lang="el-GR" sz="2000" dirty="0" smtClean="0">
                <a:solidFill>
                  <a:schemeClr val="tx2">
                    <a:lumMod val="75000"/>
                  </a:schemeClr>
                </a:solidFill>
              </a:rPr>
              <a:t>) </a:t>
            </a:r>
          </a:p>
          <a:p>
            <a:pPr marL="342900" indent="-342900">
              <a:buFont typeface="Courier New"/>
              <a:buChar char="o"/>
            </a:pPr>
            <a:r>
              <a:rPr lang="el-GR" sz="2000" b="1" dirty="0" smtClean="0">
                <a:solidFill>
                  <a:schemeClr val="tx2">
                    <a:lumMod val="75000"/>
                  </a:schemeClr>
                </a:solidFill>
              </a:rPr>
              <a:t>Υποαλβουμιναιμία</a:t>
            </a:r>
          </a:p>
          <a:p>
            <a:r>
              <a:rPr lang="el-GR" sz="2000" dirty="0" smtClean="0">
                <a:solidFill>
                  <a:schemeClr val="tx2">
                    <a:lumMod val="75000"/>
                  </a:schemeClr>
                </a:solidFill>
              </a:rPr>
              <a:t>	- Αυξημένη απώλεια αλβουμίνης (π.χ. νεφρωσικό σύνδρομο)</a:t>
            </a:r>
          </a:p>
          <a:p>
            <a:r>
              <a:rPr lang="el-GR" sz="2000" dirty="0" smtClean="0">
                <a:solidFill>
                  <a:schemeClr val="tx2">
                    <a:lumMod val="75000"/>
                  </a:schemeClr>
                </a:solidFill>
              </a:rPr>
              <a:t>	- Μειωμένη σύνθεση πρωτεϊνών (π.χ. ηπατική νόσος)</a:t>
            </a:r>
            <a:endParaRPr lang="el-GR" sz="2000" b="1" dirty="0" smtClean="0">
              <a:solidFill>
                <a:schemeClr val="tx2">
                  <a:lumMod val="75000"/>
                </a:schemeClr>
              </a:solidFill>
            </a:endParaRPr>
          </a:p>
          <a:p>
            <a:pPr marL="342900" indent="-342900">
              <a:buFont typeface="Courier New"/>
              <a:buChar char="o"/>
            </a:pPr>
            <a:r>
              <a:rPr lang="el-GR" sz="2000" b="1" dirty="0" smtClean="0">
                <a:solidFill>
                  <a:schemeClr val="tx2">
                    <a:lumMod val="75000"/>
                  </a:schemeClr>
                </a:solidFill>
              </a:rPr>
              <a:t>Αυξημένη τριχοειδική διαπερατότητα </a:t>
            </a:r>
            <a:r>
              <a:rPr lang="el-GR" sz="2000" dirty="0" smtClean="0">
                <a:solidFill>
                  <a:schemeClr val="tx2">
                    <a:lumMod val="75000"/>
                  </a:schemeClr>
                </a:solidFill>
              </a:rPr>
              <a:t>(π.χ. φλεγμονή, σήψη, έγκαυμα, τραύμα)</a:t>
            </a:r>
          </a:p>
          <a:p>
            <a:pPr marL="342900" indent="-342900">
              <a:buFont typeface="Courier New"/>
              <a:buChar char="o"/>
            </a:pPr>
            <a:r>
              <a:rPr lang="el-GR" sz="2000" b="1" dirty="0" smtClean="0">
                <a:solidFill>
                  <a:schemeClr val="tx2">
                    <a:lumMod val="75000"/>
                  </a:schemeClr>
                </a:solidFill>
              </a:rPr>
              <a:t>Λεμφαγγειακή διαταραχή/νόσος</a:t>
            </a:r>
          </a:p>
          <a:p>
            <a:pPr marL="342900" indent="-342900">
              <a:buFont typeface="Courier New"/>
              <a:buChar char="o"/>
            </a:pPr>
            <a:r>
              <a:rPr lang="el-GR" sz="2000" b="1" dirty="0" smtClean="0">
                <a:solidFill>
                  <a:schemeClr val="tx2">
                    <a:lumMod val="75000"/>
                  </a:schemeClr>
                </a:solidFill>
              </a:rPr>
              <a:t>Αυξημένη ογκωτική (οσμωτική) πίεση διάμεσου ιστού </a:t>
            </a:r>
            <a:r>
              <a:rPr lang="el-GR" sz="2000" dirty="0" smtClean="0">
                <a:solidFill>
                  <a:schemeClr val="tx2">
                    <a:lumMod val="75000"/>
                  </a:schemeClr>
                </a:solidFill>
              </a:rPr>
              <a:t>(π.χ. υποθυρεοειδισμός)</a:t>
            </a:r>
          </a:p>
          <a:p>
            <a:pPr marL="342900" indent="-342900">
              <a:buFont typeface="Courier New"/>
              <a:buChar char="o"/>
            </a:pPr>
            <a:r>
              <a:rPr lang="el-GR" sz="2000" b="1" dirty="0" smtClean="0">
                <a:solidFill>
                  <a:schemeClr val="tx2">
                    <a:lumMod val="75000"/>
                  </a:schemeClr>
                </a:solidFill>
              </a:rPr>
              <a:t>Φαρμακευτικής αιτιολογίας (με άγνωστο μηχανισμό)</a:t>
            </a:r>
            <a:r>
              <a:rPr lang="el-GR" sz="2000" dirty="0" smtClean="0">
                <a:solidFill>
                  <a:schemeClr val="tx2">
                    <a:lumMod val="75000"/>
                  </a:schemeClr>
                </a:solidFill>
              </a:rPr>
              <a:t>  </a:t>
            </a:r>
          </a:p>
          <a:p>
            <a:r>
              <a:rPr lang="el-GR" sz="2000" dirty="0" smtClean="0">
                <a:solidFill>
                  <a:schemeClr val="tx2">
                    <a:lumMod val="75000"/>
                  </a:schemeClr>
                </a:solidFill>
              </a:rPr>
              <a:t>      - Πραμιπεξόλη (αντιπαρκινσονικό), γκαμπαπεντίνη (αντιεπιληπτικό) </a:t>
            </a: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7383322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 y="21014"/>
            <a:ext cx="4504615"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Κλινική και Εργαστήριο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Επιστημών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5878532"/>
          </a:xfrm>
          <a:prstGeom prst="rect">
            <a:avLst/>
          </a:prstGeom>
          <a:noFill/>
        </p:spPr>
        <p:txBody>
          <a:bodyPr wrap="square" rtlCol="0">
            <a:spAutoFit/>
          </a:bodyPr>
          <a:lstStyle/>
          <a:p>
            <a:r>
              <a:rPr lang="el-GR" sz="2400" dirty="0" smtClean="0">
                <a:solidFill>
                  <a:schemeClr val="tx2">
                    <a:lumMod val="75000"/>
                  </a:schemeClr>
                </a:solidFill>
              </a:rPr>
              <a:t>Χρόνια φλεβική νόσος (των κάτω άκρων) / «ορισμοί»</a:t>
            </a:r>
          </a:p>
          <a:p>
            <a:endParaRPr lang="el-GR" sz="2000" dirty="0" smtClean="0">
              <a:solidFill>
                <a:schemeClr val="tx2">
                  <a:lumMod val="75000"/>
                </a:schemeClr>
              </a:solidFill>
            </a:endParaRPr>
          </a:p>
          <a:p>
            <a:pPr marL="342900" indent="-342900">
              <a:buFont typeface="Courier New"/>
              <a:buChar char="o"/>
            </a:pPr>
            <a:r>
              <a:rPr lang="el-GR" sz="2000" dirty="0" smtClean="0">
                <a:solidFill>
                  <a:schemeClr val="tx2">
                    <a:lumMod val="75000"/>
                  </a:schemeClr>
                </a:solidFill>
              </a:rPr>
              <a:t>Η χρόνια φλεβική νόσος συμπεριλαμβάνει ένα ευρύ φάσμα μορφολογικών (φλεβική διάταση</a:t>
            </a:r>
            <a:r>
              <a:rPr lang="en-US" sz="2000" dirty="0" smtClean="0">
                <a:solidFill>
                  <a:schemeClr val="tx2">
                    <a:lumMod val="75000"/>
                  </a:schemeClr>
                </a:solidFill>
              </a:rPr>
              <a:t>-venous dilatation</a:t>
            </a:r>
            <a:r>
              <a:rPr lang="el-GR" sz="2000" dirty="0" smtClean="0">
                <a:solidFill>
                  <a:schemeClr val="tx2">
                    <a:lumMod val="75000"/>
                  </a:schemeClr>
                </a:solidFill>
              </a:rPr>
              <a:t>) ή/και λειτουργικών (παλινδρόμηση-</a:t>
            </a:r>
            <a:r>
              <a:rPr lang="en-US" sz="2000" dirty="0" smtClean="0">
                <a:solidFill>
                  <a:schemeClr val="tx2">
                    <a:lumMod val="75000"/>
                  </a:schemeClr>
                </a:solidFill>
              </a:rPr>
              <a:t>reflux</a:t>
            </a:r>
            <a:r>
              <a:rPr lang="el-GR" sz="2000" dirty="0" smtClean="0">
                <a:solidFill>
                  <a:schemeClr val="tx2">
                    <a:lumMod val="75000"/>
                  </a:schemeClr>
                </a:solidFill>
              </a:rPr>
              <a:t>) διαταραχών μεγάλης χρονικής διάρκειας.</a:t>
            </a:r>
            <a:r>
              <a:rPr lang="en-US" sz="2000" dirty="0" smtClean="0">
                <a:solidFill>
                  <a:schemeClr val="tx2">
                    <a:lumMod val="75000"/>
                  </a:schemeClr>
                </a:solidFill>
              </a:rPr>
              <a:t> </a:t>
            </a:r>
            <a:endParaRPr lang="el-GR" sz="2000" dirty="0" smtClean="0">
              <a:solidFill>
                <a:schemeClr val="tx2">
                  <a:lumMod val="75000"/>
                </a:schemeClr>
              </a:solidFill>
            </a:endParaRPr>
          </a:p>
          <a:p>
            <a:endParaRPr lang="el-GR" sz="1600" dirty="0">
              <a:solidFill>
                <a:schemeClr val="tx2">
                  <a:lumMod val="75000"/>
                </a:schemeClr>
              </a:solidFill>
            </a:endParaRPr>
          </a:p>
          <a:p>
            <a:pPr marL="342900" indent="-342900">
              <a:buFont typeface="Courier New"/>
              <a:buChar char="o"/>
            </a:pPr>
            <a:r>
              <a:rPr lang="el-GR" sz="2000" dirty="0">
                <a:solidFill>
                  <a:schemeClr val="tx2">
                    <a:lumMod val="75000"/>
                  </a:schemeClr>
                </a:solidFill>
              </a:rPr>
              <a:t>Η</a:t>
            </a:r>
            <a:r>
              <a:rPr lang="el-GR" sz="2000" dirty="0" smtClean="0">
                <a:solidFill>
                  <a:schemeClr val="tx2">
                    <a:lumMod val="75000"/>
                  </a:schemeClr>
                </a:solidFill>
              </a:rPr>
              <a:t> χρόνια φλεβική νόσος μπορεί να είναι ασυμπτωματική ή συμπτωματική με μεγάλο εύρος κλινικών σημείων ή/και συμπτωμάτων</a:t>
            </a:r>
          </a:p>
          <a:p>
            <a:endParaRPr lang="el-GR" sz="1600" dirty="0">
              <a:solidFill>
                <a:schemeClr val="tx2">
                  <a:lumMod val="75000"/>
                </a:schemeClr>
              </a:solidFill>
            </a:endParaRPr>
          </a:p>
          <a:p>
            <a:pPr marL="342900" indent="-342900">
              <a:buFont typeface="Courier New"/>
              <a:buChar char="o"/>
            </a:pPr>
            <a:r>
              <a:rPr lang="el-GR" sz="2000" dirty="0" smtClean="0">
                <a:solidFill>
                  <a:schemeClr val="tx2">
                    <a:lumMod val="75000"/>
                  </a:schemeClr>
                </a:solidFill>
              </a:rPr>
              <a:t>Εξαιτίας της συχνής ασυμπτωματικής πορείας της χρόνιας φλεβικής δυσλειτουργίας ο όρος «χρόνια φλεβική </a:t>
            </a:r>
            <a:r>
              <a:rPr lang="el-GR" sz="2000" b="1" dirty="0" smtClean="0">
                <a:solidFill>
                  <a:schemeClr val="tx2">
                    <a:lumMod val="75000"/>
                  </a:schemeClr>
                </a:solidFill>
              </a:rPr>
              <a:t>διαταραχή»</a:t>
            </a:r>
            <a:r>
              <a:rPr lang="en-US" sz="2000" b="1" dirty="0" smtClean="0">
                <a:solidFill>
                  <a:schemeClr val="tx2">
                    <a:lumMod val="75000"/>
                  </a:schemeClr>
                </a:solidFill>
              </a:rPr>
              <a:t> (chronic venous</a:t>
            </a:r>
          </a:p>
          <a:p>
            <a:r>
              <a:rPr lang="en-US" sz="2000" b="1" dirty="0">
                <a:solidFill>
                  <a:schemeClr val="tx2">
                    <a:lumMod val="75000"/>
                  </a:schemeClr>
                </a:solidFill>
              </a:rPr>
              <a:t> </a:t>
            </a:r>
            <a:r>
              <a:rPr lang="en-US" sz="2000" b="1" dirty="0" smtClean="0">
                <a:solidFill>
                  <a:schemeClr val="tx2">
                    <a:lumMod val="75000"/>
                  </a:schemeClr>
                </a:solidFill>
              </a:rPr>
              <a:t>     disorder)</a:t>
            </a:r>
            <a:r>
              <a:rPr lang="el-GR" sz="2000" b="1" dirty="0" smtClean="0">
                <a:solidFill>
                  <a:schemeClr val="tx2">
                    <a:lumMod val="75000"/>
                  </a:schemeClr>
                </a:solidFill>
              </a:rPr>
              <a:t> </a:t>
            </a:r>
            <a:r>
              <a:rPr lang="el-GR" sz="2000" dirty="0" smtClean="0">
                <a:solidFill>
                  <a:schemeClr val="tx2">
                    <a:lumMod val="75000"/>
                  </a:schemeClr>
                </a:solidFill>
              </a:rPr>
              <a:t>είναι</a:t>
            </a:r>
            <a:r>
              <a:rPr lang="el-GR" sz="2000" b="1" dirty="0" smtClean="0">
                <a:solidFill>
                  <a:schemeClr val="tx2">
                    <a:lumMod val="75000"/>
                  </a:schemeClr>
                </a:solidFill>
              </a:rPr>
              <a:t> συχνά πιο κατάλληλος</a:t>
            </a:r>
            <a:r>
              <a:rPr lang="el-GR" sz="2000" dirty="0" smtClean="0">
                <a:solidFill>
                  <a:schemeClr val="tx2">
                    <a:lumMod val="75000"/>
                  </a:schemeClr>
                </a:solidFill>
              </a:rPr>
              <a:t> από τον όρο «χρόνιο φλεβική</a:t>
            </a:r>
            <a:r>
              <a:rPr lang="el-GR" sz="2000" b="1" dirty="0" smtClean="0">
                <a:solidFill>
                  <a:schemeClr val="tx2">
                    <a:lumMod val="75000"/>
                  </a:schemeClr>
                </a:solidFill>
              </a:rPr>
              <a:t> νόσος»</a:t>
            </a:r>
            <a:endParaRPr lang="en-US" sz="2000" b="1" dirty="0" smtClean="0">
              <a:solidFill>
                <a:schemeClr val="tx2">
                  <a:lumMod val="75000"/>
                </a:schemeClr>
              </a:solidFill>
            </a:endParaRPr>
          </a:p>
          <a:p>
            <a:r>
              <a:rPr lang="en-US" sz="2000" b="1" dirty="0" smtClean="0">
                <a:solidFill>
                  <a:schemeClr val="tx2">
                    <a:lumMod val="75000"/>
                  </a:schemeClr>
                </a:solidFill>
              </a:rPr>
              <a:t>      (chronic vein disease)</a:t>
            </a:r>
            <a:endParaRPr lang="el-GR" sz="2000" b="1" dirty="0" smtClean="0">
              <a:solidFill>
                <a:schemeClr val="tx2">
                  <a:lumMod val="75000"/>
                </a:schemeClr>
              </a:solidFill>
            </a:endParaRPr>
          </a:p>
          <a:p>
            <a:endParaRPr lang="el-GR" sz="1600" dirty="0">
              <a:solidFill>
                <a:schemeClr val="tx2">
                  <a:lumMod val="75000"/>
                </a:schemeClr>
              </a:solidFill>
            </a:endParaRPr>
          </a:p>
          <a:p>
            <a:pPr marL="342900" indent="-342900">
              <a:buFont typeface="Courier New"/>
              <a:buChar char="o"/>
            </a:pPr>
            <a:r>
              <a:rPr lang="el-GR" sz="2000" dirty="0" smtClean="0">
                <a:solidFill>
                  <a:schemeClr val="tx2">
                    <a:lumMod val="75000"/>
                  </a:schemeClr>
                </a:solidFill>
              </a:rPr>
              <a:t>Ο όρος χρόνια φλεβική ανεπάρκεια συνήθως αναφέρεται σε πιο προχωρημένα στάδια της νόσου, στα οποία συνυπάρχει φλεβική λειτουργική διαταραχή, οίδημα ή/και φλεβικά έλκη</a:t>
            </a:r>
          </a:p>
          <a:p>
            <a:pPr marL="342900" indent="-342900">
              <a:buFont typeface="Courier New"/>
              <a:buChar char="o"/>
            </a:pPr>
            <a:endParaRPr lang="el-GR" sz="2000" b="1" dirty="0" smtClean="0">
              <a:solidFill>
                <a:schemeClr val="tx2">
                  <a:lumMod val="75000"/>
                </a:schemeClr>
              </a:solidFill>
            </a:endParaRPr>
          </a:p>
          <a:p>
            <a:endParaRPr lang="el-GR" sz="2400" dirty="0" smtClean="0">
              <a:solidFill>
                <a:schemeClr val="tx2">
                  <a:lumMod val="75000"/>
                </a:schemeClr>
              </a:solidFill>
            </a:endParaRPr>
          </a:p>
        </p:txBody>
      </p:sp>
      <p:sp>
        <p:nvSpPr>
          <p:cNvPr id="15" name="Rectangle 14"/>
          <p:cNvSpPr/>
          <p:nvPr/>
        </p:nvSpPr>
        <p:spPr>
          <a:xfrm>
            <a:off x="3132625" y="1157535"/>
            <a:ext cx="6079106" cy="307777"/>
          </a:xfrm>
          <a:prstGeom prst="rect">
            <a:avLst/>
          </a:prstGeom>
        </p:spPr>
        <p:txBody>
          <a:bodyPr wrap="square">
            <a:spAutoFit/>
          </a:bodyPr>
          <a:lstStyle/>
          <a:p>
            <a:r>
              <a:rPr lang="en-US" sz="1400" i="1" dirty="0" smtClean="0"/>
              <a:t>International </a:t>
            </a:r>
            <a:r>
              <a:rPr lang="en-US" sz="1400" i="1" dirty="0"/>
              <a:t>Consensus Committee on Chronic Venous </a:t>
            </a:r>
            <a:r>
              <a:rPr lang="en-US" sz="1400" i="1" dirty="0" smtClean="0"/>
              <a:t>Disease.</a:t>
            </a:r>
            <a:r>
              <a:rPr lang="el-GR" sz="1400" i="1" dirty="0" smtClean="0"/>
              <a:t> </a:t>
            </a:r>
            <a:r>
              <a:rPr lang="ro-RO" sz="1400" i="1" dirty="0" smtClean="0"/>
              <a:t>J </a:t>
            </a:r>
            <a:r>
              <a:rPr lang="ro-RO" sz="1400" i="1" dirty="0"/>
              <a:t>Vasc Surg. </a:t>
            </a:r>
            <a:r>
              <a:rPr lang="ro-RO" sz="1400" i="1" dirty="0" smtClean="0"/>
              <a:t>1995</a:t>
            </a:r>
            <a:endParaRPr lang="en-US" sz="1400" i="1" dirty="0"/>
          </a:p>
        </p:txBody>
      </p:sp>
      <p:sp>
        <p:nvSpPr>
          <p:cNvPr id="17" name="Rectangle 16"/>
          <p:cNvSpPr/>
          <p:nvPr/>
        </p:nvSpPr>
        <p:spPr>
          <a:xfrm>
            <a:off x="3493728" y="5095219"/>
            <a:ext cx="5676152" cy="307777"/>
          </a:xfrm>
          <a:prstGeom prst="rect">
            <a:avLst/>
          </a:prstGeom>
        </p:spPr>
        <p:txBody>
          <a:bodyPr wrap="square">
            <a:spAutoFit/>
          </a:bodyPr>
          <a:lstStyle/>
          <a:p>
            <a:r>
              <a:rPr lang="en-US" sz="1400" i="1" dirty="0" smtClean="0"/>
              <a:t>Revision </a:t>
            </a:r>
            <a:r>
              <a:rPr lang="en-US" sz="1400" i="1" dirty="0"/>
              <a:t>of the CEAP </a:t>
            </a:r>
            <a:r>
              <a:rPr lang="en-US" sz="1400" i="1" dirty="0" smtClean="0"/>
              <a:t>classification…: </a:t>
            </a:r>
            <a:r>
              <a:rPr lang="en-US" sz="1400" i="1" dirty="0"/>
              <a:t>Consensus statement. J Vasc Surg </a:t>
            </a:r>
            <a:r>
              <a:rPr lang="en-US" sz="1400" i="1" dirty="0" smtClean="0"/>
              <a:t>2004</a:t>
            </a:r>
            <a:endParaRPr lang="en-US" sz="1400" i="1" dirty="0"/>
          </a:p>
        </p:txBody>
      </p:sp>
      <p:sp>
        <p:nvSpPr>
          <p:cNvPr id="18" name="Rectangle 17"/>
          <p:cNvSpPr/>
          <p:nvPr/>
        </p:nvSpPr>
        <p:spPr>
          <a:xfrm>
            <a:off x="3519128" y="6289019"/>
            <a:ext cx="5676152" cy="307777"/>
          </a:xfrm>
          <a:prstGeom prst="rect">
            <a:avLst/>
          </a:prstGeom>
        </p:spPr>
        <p:txBody>
          <a:bodyPr wrap="square">
            <a:spAutoFit/>
          </a:bodyPr>
          <a:lstStyle/>
          <a:p>
            <a:r>
              <a:rPr lang="en-US" sz="1400" i="1" dirty="0" smtClean="0"/>
              <a:t>Revision </a:t>
            </a:r>
            <a:r>
              <a:rPr lang="en-US" sz="1400" i="1" dirty="0"/>
              <a:t>of the CEAP </a:t>
            </a:r>
            <a:r>
              <a:rPr lang="en-US" sz="1400" i="1" dirty="0" smtClean="0"/>
              <a:t>classification…: </a:t>
            </a:r>
            <a:r>
              <a:rPr lang="en-US" sz="1400" i="1" dirty="0"/>
              <a:t>Consensus statement. J Vasc Surg </a:t>
            </a:r>
            <a:r>
              <a:rPr lang="en-US" sz="1400" i="1" dirty="0" smtClean="0"/>
              <a:t>2004</a:t>
            </a:r>
            <a:endParaRPr lang="en-US" sz="1400" i="1" dirty="0"/>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a:t>
            </a:r>
            <a:r>
              <a:rPr lang="en-US" sz="1400" dirty="0" smtClean="0"/>
              <a:t> </a:t>
            </a:r>
            <a:r>
              <a:rPr lang="el-GR" sz="1400" dirty="0" smtClean="0"/>
              <a:t> 2018 - 2019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2927464993"/>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462760"/>
          </a:xfrm>
          <a:prstGeom prst="rect">
            <a:avLst/>
          </a:prstGeom>
          <a:noFill/>
        </p:spPr>
        <p:txBody>
          <a:bodyPr wrap="square" rtlCol="0">
            <a:spAutoFit/>
          </a:bodyPr>
          <a:lstStyle/>
          <a:p>
            <a:r>
              <a:rPr lang="el-GR" sz="2400" dirty="0" smtClean="0">
                <a:solidFill>
                  <a:schemeClr val="tx2">
                    <a:lumMod val="75000"/>
                  </a:schemeClr>
                </a:solidFill>
              </a:rPr>
              <a:t>Οίδημα / παθοφυσιολογικές συνέπειες του (διάμεσου) οιδήματος</a:t>
            </a:r>
            <a:endParaRPr lang="en-US" sz="2400" dirty="0" smtClean="0">
              <a:solidFill>
                <a:schemeClr val="tx2">
                  <a:lumMod val="75000"/>
                </a:schemeClr>
              </a:solidFill>
            </a:endParaRPr>
          </a:p>
          <a:p>
            <a:endParaRPr lang="el-GR" sz="2000" dirty="0" smtClean="0">
              <a:solidFill>
                <a:schemeClr val="tx2">
                  <a:lumMod val="75000"/>
                </a:schemeClr>
              </a:solidFill>
            </a:endParaRPr>
          </a:p>
          <a:p>
            <a:endParaRPr lang="en-US" sz="2000" dirty="0" smtClean="0">
              <a:solidFill>
                <a:schemeClr val="tx2">
                  <a:lumMod val="75000"/>
                </a:schemeClr>
              </a:solidFill>
            </a:endParaRPr>
          </a:p>
          <a:p>
            <a:pPr marL="342900" indent="-342900">
              <a:buFont typeface="Courier New"/>
              <a:buChar char="o"/>
            </a:pPr>
            <a:r>
              <a:rPr lang="el-GR" sz="2000" dirty="0">
                <a:solidFill>
                  <a:srgbClr val="17375E"/>
                </a:solidFill>
              </a:rPr>
              <a:t>Οι συνέπειες του (διάμεσου) οιδήματος σχετίζονται κυρίως με την </a:t>
            </a:r>
            <a:r>
              <a:rPr lang="el-GR" sz="2000" b="1" dirty="0">
                <a:solidFill>
                  <a:srgbClr val="17375E"/>
                </a:solidFill>
              </a:rPr>
              <a:t>αύξηση της απόστασης διάχυσης</a:t>
            </a:r>
            <a:r>
              <a:rPr lang="el-GR" sz="2000" dirty="0">
                <a:solidFill>
                  <a:srgbClr val="17375E"/>
                </a:solidFill>
              </a:rPr>
              <a:t> (αύξηση όγκου διάμεσου ιστού: από τα αιμοφόρα αγγεία προς τα ιστικά κύτταρα)  του οξυγόνου και των υπόλοιπων διατροφικών συστατικών. </a:t>
            </a:r>
          </a:p>
          <a:p>
            <a:endParaRPr lang="el-GR" sz="2000" dirty="0">
              <a:solidFill>
                <a:srgbClr val="17375E"/>
              </a:solidFill>
            </a:endParaRPr>
          </a:p>
          <a:p>
            <a:pPr marL="342900" indent="-342900">
              <a:buFont typeface="Courier New"/>
              <a:buChar char="o"/>
            </a:pPr>
            <a:r>
              <a:rPr lang="el-GR" sz="2000" dirty="0" smtClean="0">
                <a:solidFill>
                  <a:srgbClr val="17375E"/>
                </a:solidFill>
              </a:rPr>
              <a:t>Αυτό δύναται να οδηγήσει σε ελάττωση του κυτταρικού μεταβολισμού στον οιδηματώδη ιστό.</a:t>
            </a:r>
          </a:p>
          <a:p>
            <a:endParaRPr lang="el-GR" sz="2000" dirty="0" smtClean="0">
              <a:solidFill>
                <a:srgbClr val="17375E"/>
              </a:solidFill>
            </a:endParaRPr>
          </a:p>
          <a:p>
            <a:pPr marL="342900" indent="-342900">
              <a:buFont typeface="Courier New"/>
              <a:buChar char="o"/>
            </a:pPr>
            <a:r>
              <a:rPr lang="el-GR" sz="2000" dirty="0" smtClean="0">
                <a:solidFill>
                  <a:srgbClr val="17375E"/>
                </a:solidFill>
              </a:rPr>
              <a:t>Για τον ίδιο λόγο (δηλαδή την αύξηση απόστασης διάχυσης) το (διάμεσο) οίδηματο περιορίζει την απομάκρυνση των τοξικών προϊόντων του κυτταρικού μεταβολισμού.</a:t>
            </a:r>
            <a:endParaRPr lang="el-GR" sz="2000" dirty="0" smtClean="0">
              <a:solidFill>
                <a:srgbClr val="000000"/>
              </a:solidFill>
            </a:endParaRPr>
          </a:p>
        </p:txBody>
      </p:sp>
      <p:sp>
        <p:nvSpPr>
          <p:cNvPr id="2" name="Rectangle 1"/>
          <p:cNvSpPr/>
          <p:nvPr/>
        </p:nvSpPr>
        <p:spPr>
          <a:xfrm>
            <a:off x="1397825" y="1126071"/>
            <a:ext cx="7772055" cy="307777"/>
          </a:xfrm>
          <a:prstGeom prst="rect">
            <a:avLst/>
          </a:prstGeom>
        </p:spPr>
        <p:txBody>
          <a:bodyPr wrap="square">
            <a:spAutoFit/>
          </a:bodyPr>
          <a:lstStyle/>
          <a:p>
            <a:r>
              <a:rPr lang="en-US" sz="1400" i="1" dirty="0" smtClean="0"/>
              <a:t>Scallan J et al: (chapter 4) Pathophysiology of edema formation. Morgan &amp; Claypool Life Sciences, 2010</a:t>
            </a:r>
            <a:endParaRPr lang="en-US" sz="1400" i="1" u="sng" dirty="0">
              <a:hlinkClick r:id="rId4"/>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1357636053"/>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3847207"/>
          </a:xfrm>
          <a:prstGeom prst="rect">
            <a:avLst/>
          </a:prstGeom>
          <a:noFill/>
        </p:spPr>
        <p:txBody>
          <a:bodyPr wrap="square" rtlCol="0">
            <a:spAutoFit/>
          </a:bodyPr>
          <a:lstStyle/>
          <a:p>
            <a:r>
              <a:rPr lang="el-GR" sz="2400" dirty="0" smtClean="0">
                <a:solidFill>
                  <a:schemeClr val="tx2">
                    <a:lumMod val="75000"/>
                  </a:schemeClr>
                </a:solidFill>
              </a:rPr>
              <a:t>Οίδημα / παθοφυσιολογικές συνέπειες του (διάμεσου) οιδήματος</a:t>
            </a:r>
            <a:endParaRPr lang="el-GR" sz="2000" dirty="0">
              <a:solidFill>
                <a:srgbClr val="000000"/>
              </a:solidFill>
            </a:endParaRPr>
          </a:p>
          <a:p>
            <a:pPr marL="342900" indent="-342900">
              <a:buFont typeface="Courier New"/>
              <a:buChar char="o"/>
            </a:pPr>
            <a:endParaRPr lang="el-GR" sz="2000" dirty="0" smtClean="0">
              <a:solidFill>
                <a:srgbClr val="000000"/>
              </a:solidFill>
            </a:endParaRPr>
          </a:p>
          <a:p>
            <a:pPr marL="342900" indent="-342900">
              <a:buFont typeface="Courier New"/>
              <a:buChar char="o"/>
            </a:pPr>
            <a:endParaRPr lang="el-GR" sz="2000" dirty="0">
              <a:solidFill>
                <a:srgbClr val="000000"/>
              </a:solidFill>
            </a:endParaRPr>
          </a:p>
          <a:p>
            <a:pPr marL="342900" indent="-342900">
              <a:buFont typeface="Courier New"/>
              <a:buChar char="o"/>
            </a:pPr>
            <a:r>
              <a:rPr lang="el-GR" sz="2000" dirty="0" smtClean="0">
                <a:solidFill>
                  <a:srgbClr val="17375E"/>
                </a:solidFill>
              </a:rPr>
              <a:t>Ο βαθμός αύξησης της πίεσης εξαιτίας του τοπικού οιδήματος στον διάμεσο ιστό σε κάθε όργανο εξαρτάται από τους περιβάλλοντες ιστούς. Σε όργανα με ανελαστικούς περιβάλλοντες ιστούς (νεφρά-ινώδης χιτώνας, εγκέφαλος-οστά κρανίου,</a:t>
            </a:r>
            <a:r>
              <a:rPr lang="en-US" sz="2000" dirty="0" smtClean="0">
                <a:solidFill>
                  <a:srgbClr val="17375E"/>
                </a:solidFill>
              </a:rPr>
              <a:t> </a:t>
            </a:r>
            <a:r>
              <a:rPr lang="el-GR" sz="2000" dirty="0" smtClean="0">
                <a:solidFill>
                  <a:srgbClr val="17375E"/>
                </a:solidFill>
              </a:rPr>
              <a:t>περονιαίος μυς-περονιαία περιτονία) ακόμα και μικρού βαθμού διάμεσο οίδημα οδηγεί σε σημαντική </a:t>
            </a:r>
            <a:r>
              <a:rPr lang="el-GR" sz="2000" b="1" dirty="0" smtClean="0">
                <a:solidFill>
                  <a:srgbClr val="17375E"/>
                </a:solidFill>
              </a:rPr>
              <a:t>αύξηση της διάμεσης πίεσης</a:t>
            </a:r>
            <a:r>
              <a:rPr lang="el-GR" sz="2000" dirty="0" smtClean="0">
                <a:solidFill>
                  <a:srgbClr val="17375E"/>
                </a:solidFill>
              </a:rPr>
              <a:t>.</a:t>
            </a:r>
          </a:p>
          <a:p>
            <a:endParaRPr lang="el-GR" sz="2000" dirty="0">
              <a:solidFill>
                <a:srgbClr val="17375E"/>
              </a:solidFill>
            </a:endParaRPr>
          </a:p>
          <a:p>
            <a:pPr marL="342900" indent="-342900">
              <a:buFont typeface="Courier New"/>
              <a:buChar char="o"/>
            </a:pPr>
            <a:r>
              <a:rPr lang="el-GR" sz="2000" dirty="0" smtClean="0">
                <a:solidFill>
                  <a:srgbClr val="17375E"/>
                </a:solidFill>
              </a:rPr>
              <a:t>Η αύξηση της διάμεσης πίεσης οδηγεί σε μείωση της αιμάτωσης των τοπικών ιστών εξαιτίας </a:t>
            </a:r>
            <a:r>
              <a:rPr lang="el-GR" sz="2000" b="1" dirty="0" smtClean="0">
                <a:solidFill>
                  <a:srgbClr val="17375E"/>
                </a:solidFill>
              </a:rPr>
              <a:t>συμπίεσης και κατάρρευσης των των τριχοειδών αγγείων</a:t>
            </a:r>
            <a:r>
              <a:rPr lang="el-GR" sz="2000" dirty="0" smtClean="0">
                <a:solidFill>
                  <a:srgbClr val="17375E"/>
                </a:solidFill>
              </a:rPr>
              <a:t>.</a:t>
            </a:r>
            <a:endParaRPr lang="el-GR" sz="2000" u="sng" dirty="0" smtClean="0">
              <a:solidFill>
                <a:srgbClr val="17375E"/>
              </a:solidFill>
            </a:endParaRPr>
          </a:p>
          <a:p>
            <a:pPr marL="342900" indent="-342900">
              <a:buFont typeface="Courier New"/>
              <a:buChar char="o"/>
            </a:pPr>
            <a:endParaRPr lang="el-GR" sz="2000" u="sng" dirty="0">
              <a:solidFill>
                <a:srgbClr val="000000"/>
              </a:solidFill>
            </a:endParaRPr>
          </a:p>
        </p:txBody>
      </p:sp>
      <p:sp>
        <p:nvSpPr>
          <p:cNvPr id="2" name="Rectangle 1"/>
          <p:cNvSpPr/>
          <p:nvPr/>
        </p:nvSpPr>
        <p:spPr>
          <a:xfrm>
            <a:off x="1397825" y="1126071"/>
            <a:ext cx="7772055" cy="307777"/>
          </a:xfrm>
          <a:prstGeom prst="rect">
            <a:avLst/>
          </a:prstGeom>
        </p:spPr>
        <p:txBody>
          <a:bodyPr wrap="square">
            <a:spAutoFit/>
          </a:bodyPr>
          <a:lstStyle/>
          <a:p>
            <a:r>
              <a:rPr lang="en-US" sz="1400" i="1" dirty="0" smtClean="0"/>
              <a:t>Scallan J et al: (chapter 4) Pathophysiology of edema formation. Morgan &amp; Claypool Life Sciences, 2010</a:t>
            </a:r>
            <a:endParaRPr lang="en-US" sz="1400" i="1" u="sng" dirty="0">
              <a:hlinkClick r:id="rId4"/>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3007787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Τμήμα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a:solidFill>
                  <a:schemeClr val="tx2">
                    <a:lumMod val="75000"/>
                  </a:schemeClr>
                </a:solidFill>
              </a:rPr>
              <a:t>Ιατρική </a:t>
            </a:r>
            <a:r>
              <a:rPr lang="el-GR" sz="1600" dirty="0" smtClean="0">
                <a:solidFill>
                  <a:schemeClr val="tx2">
                    <a:lumMod val="75000"/>
                  </a:schemeClr>
                </a:solidFill>
              </a:rPr>
              <a:t>Σχολή</a:t>
            </a:r>
            <a:r>
              <a:rPr lang="en-US" sz="1600" dirty="0" smtClean="0">
                <a:solidFill>
                  <a:schemeClr val="tx2">
                    <a:lumMod val="75000"/>
                  </a:schemeClr>
                </a:solidFill>
              </a:rPr>
              <a:t> </a:t>
            </a: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5109090"/>
          </a:xfrm>
          <a:prstGeom prst="rect">
            <a:avLst/>
          </a:prstGeom>
          <a:noFill/>
        </p:spPr>
        <p:txBody>
          <a:bodyPr wrap="square" rtlCol="0">
            <a:spAutoFit/>
          </a:bodyPr>
          <a:lstStyle/>
          <a:p>
            <a:r>
              <a:rPr lang="el-GR" sz="2400" dirty="0" smtClean="0">
                <a:solidFill>
                  <a:schemeClr val="tx2">
                    <a:lumMod val="75000"/>
                  </a:schemeClr>
                </a:solidFill>
              </a:rPr>
              <a:t>Οίδημα / παθοφυσιολογικές συνέπειες οιδήματος</a:t>
            </a:r>
            <a:r>
              <a:rPr lang="el-GR" sz="2400" dirty="0">
                <a:solidFill>
                  <a:schemeClr val="tx2">
                    <a:lumMod val="75000"/>
                  </a:schemeClr>
                </a:solidFill>
              </a:rPr>
              <a:t> </a:t>
            </a:r>
            <a:r>
              <a:rPr lang="el-GR" sz="2400" dirty="0" smtClean="0">
                <a:solidFill>
                  <a:schemeClr val="tx2">
                    <a:lumMod val="75000"/>
                  </a:schemeClr>
                </a:solidFill>
              </a:rPr>
              <a:t>σε διαφορετικούς ιστούς</a:t>
            </a:r>
            <a:endParaRPr lang="en-US" sz="2400" dirty="0" smtClean="0">
              <a:solidFill>
                <a:schemeClr val="tx2">
                  <a:lumMod val="75000"/>
                </a:schemeClr>
              </a:solidFill>
            </a:endParaRPr>
          </a:p>
          <a:p>
            <a:endParaRPr lang="el-GR" sz="2000" dirty="0">
              <a:solidFill>
                <a:srgbClr val="000000"/>
              </a:solidFill>
            </a:endParaRPr>
          </a:p>
          <a:p>
            <a:endParaRPr lang="el-GR" sz="2000" u="sng" dirty="0">
              <a:solidFill>
                <a:srgbClr val="000000"/>
              </a:solidFill>
            </a:endParaRPr>
          </a:p>
          <a:p>
            <a:pPr marL="342900" indent="-342900">
              <a:buFont typeface="Courier New"/>
              <a:buChar char="o"/>
            </a:pPr>
            <a:r>
              <a:rPr lang="el-GR" sz="2200" dirty="0" smtClean="0">
                <a:solidFill>
                  <a:srgbClr val="17375E"/>
                </a:solidFill>
              </a:rPr>
              <a:t>Δέρμα - λύση συνέχειας δέρματος - δερματικές λοιμώξεις </a:t>
            </a:r>
            <a:endParaRPr lang="en-US" sz="2200" dirty="0" smtClean="0">
              <a:solidFill>
                <a:srgbClr val="17375E"/>
              </a:solidFill>
            </a:endParaRPr>
          </a:p>
          <a:p>
            <a:pPr marL="342900" indent="-342900">
              <a:buFont typeface="Courier New"/>
              <a:buChar char="o"/>
            </a:pPr>
            <a:endParaRPr lang="el-GR" sz="2200" dirty="0" smtClean="0">
              <a:solidFill>
                <a:srgbClr val="17375E"/>
              </a:solidFill>
            </a:endParaRPr>
          </a:p>
          <a:p>
            <a:pPr marL="342900" indent="-342900">
              <a:buFont typeface="Courier New"/>
              <a:buChar char="o"/>
            </a:pPr>
            <a:r>
              <a:rPr lang="el-GR" sz="2200" dirty="0" smtClean="0">
                <a:solidFill>
                  <a:srgbClr val="17375E"/>
                </a:solidFill>
              </a:rPr>
              <a:t>Πνευμονικό οίδημα</a:t>
            </a:r>
            <a:r>
              <a:rPr lang="en-US" sz="2200" dirty="0" smtClean="0">
                <a:solidFill>
                  <a:srgbClr val="17375E"/>
                </a:solidFill>
              </a:rPr>
              <a:t> </a:t>
            </a:r>
            <a:r>
              <a:rPr lang="el-GR" sz="2200" dirty="0" smtClean="0">
                <a:solidFill>
                  <a:srgbClr val="17375E"/>
                </a:solidFill>
              </a:rPr>
              <a:t>-</a:t>
            </a:r>
            <a:r>
              <a:rPr lang="en-US" sz="2200" dirty="0" smtClean="0">
                <a:solidFill>
                  <a:srgbClr val="17375E"/>
                </a:solidFill>
              </a:rPr>
              <a:t> </a:t>
            </a:r>
            <a:r>
              <a:rPr lang="el-GR" sz="2200" dirty="0" smtClean="0">
                <a:solidFill>
                  <a:srgbClr val="17375E"/>
                </a:solidFill>
              </a:rPr>
              <a:t>διαταραχή οξυγόνωσης </a:t>
            </a:r>
          </a:p>
          <a:p>
            <a:pPr marL="342900" indent="-342900">
              <a:buFont typeface="Courier New"/>
              <a:buChar char="o"/>
            </a:pPr>
            <a:endParaRPr lang="en-US" sz="2200" dirty="0" smtClean="0">
              <a:solidFill>
                <a:srgbClr val="17375E"/>
              </a:solidFill>
            </a:endParaRPr>
          </a:p>
          <a:p>
            <a:pPr marL="342900" indent="-342900">
              <a:buFont typeface="Courier New"/>
              <a:buChar char="o"/>
            </a:pPr>
            <a:r>
              <a:rPr lang="el-GR" sz="2200" dirty="0" smtClean="0">
                <a:solidFill>
                  <a:srgbClr val="17375E"/>
                </a:solidFill>
              </a:rPr>
              <a:t>Οίδημα εντερικού βλενογόνου - διαταραχή απορρόφησης (όταν η διάμεση πίεση αυξάνεται &gt; 5 </a:t>
            </a:r>
            <a:r>
              <a:rPr lang="en-US" sz="2200" dirty="0" smtClean="0">
                <a:solidFill>
                  <a:srgbClr val="17375E"/>
                </a:solidFill>
              </a:rPr>
              <a:t>mmHg)</a:t>
            </a:r>
          </a:p>
          <a:p>
            <a:pPr marL="342900" indent="-342900">
              <a:buFont typeface="Courier New"/>
              <a:buChar char="o"/>
            </a:pPr>
            <a:endParaRPr lang="en-US" sz="2200" dirty="0">
              <a:solidFill>
                <a:srgbClr val="17375E"/>
              </a:solidFill>
            </a:endParaRPr>
          </a:p>
          <a:p>
            <a:pPr marL="342900" indent="-342900">
              <a:buFont typeface="Courier New"/>
              <a:buChar char="o"/>
            </a:pPr>
            <a:r>
              <a:rPr lang="el-GR" sz="2200" dirty="0" smtClean="0">
                <a:solidFill>
                  <a:srgbClr val="17375E"/>
                </a:solidFill>
              </a:rPr>
              <a:t>Εγκεφαλικό οίδημα - εστιακή νευρολογική συμπτωματολογία ή/και έκπτωση επιπέδου συνείδησης</a:t>
            </a:r>
          </a:p>
          <a:p>
            <a:pPr marL="342900" indent="-342900">
              <a:buFont typeface="Courier New"/>
              <a:buChar char="o"/>
            </a:pPr>
            <a:endParaRPr lang="el-GR" sz="2000" dirty="0" smtClean="0">
              <a:solidFill>
                <a:srgbClr val="17375E"/>
              </a:solidFill>
            </a:endParaRPr>
          </a:p>
          <a:p>
            <a:endParaRPr lang="el-GR" sz="2000" dirty="0" smtClean="0">
              <a:solidFill>
                <a:srgbClr val="000000"/>
              </a:solidFill>
            </a:endParaRPr>
          </a:p>
        </p:txBody>
      </p:sp>
      <p:sp>
        <p:nvSpPr>
          <p:cNvPr id="2" name="Rectangle 1"/>
          <p:cNvSpPr/>
          <p:nvPr/>
        </p:nvSpPr>
        <p:spPr>
          <a:xfrm>
            <a:off x="1397825" y="1126071"/>
            <a:ext cx="7772055" cy="307777"/>
          </a:xfrm>
          <a:prstGeom prst="rect">
            <a:avLst/>
          </a:prstGeom>
        </p:spPr>
        <p:txBody>
          <a:bodyPr wrap="square">
            <a:spAutoFit/>
          </a:bodyPr>
          <a:lstStyle/>
          <a:p>
            <a:r>
              <a:rPr lang="en-US" sz="1400" i="1" dirty="0" smtClean="0"/>
              <a:t>Scallan J et al: (chapter 4) Pathophysiology of edema formation. Morgan &amp; Claypool Life Sciences, 2010</a:t>
            </a:r>
            <a:endParaRPr lang="en-US" sz="1400" i="1" u="sng" dirty="0">
              <a:hlinkClick r:id="rId4"/>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201</a:t>
            </a:r>
            <a:r>
              <a:rPr lang="en-US" sz="1400" dirty="0" smtClean="0"/>
              <a:t>8</a:t>
            </a:r>
            <a:r>
              <a:rPr lang="el-GR" sz="1400" dirty="0" smtClean="0"/>
              <a:t> - 201</a:t>
            </a:r>
            <a:r>
              <a:rPr lang="en-US" sz="1400" dirty="0" smtClean="0"/>
              <a:t>9</a:t>
            </a:r>
            <a:r>
              <a:rPr lang="el-GR" sz="1400" dirty="0" smtClean="0"/>
              <a:t>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48511951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 y="21014"/>
            <a:ext cx="4504615"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Κλινική και Εργαστήριο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Επιστημών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339650"/>
          </a:xfrm>
          <a:prstGeom prst="rect">
            <a:avLst/>
          </a:prstGeom>
          <a:noFill/>
        </p:spPr>
        <p:txBody>
          <a:bodyPr wrap="square" rtlCol="0">
            <a:spAutoFit/>
          </a:bodyPr>
          <a:lstStyle/>
          <a:p>
            <a:r>
              <a:rPr lang="el-GR" sz="2400" dirty="0" smtClean="0">
                <a:solidFill>
                  <a:schemeClr val="tx2">
                    <a:lumMod val="75000"/>
                  </a:schemeClr>
                </a:solidFill>
              </a:rPr>
              <a:t>Χρόνια φλεβική νόσος (των κάτω άκρων) / επιπολασμός</a:t>
            </a:r>
          </a:p>
          <a:p>
            <a:endParaRPr lang="el-GR" sz="2400" dirty="0">
              <a:solidFill>
                <a:schemeClr val="tx2">
                  <a:lumMod val="75000"/>
                </a:schemeClr>
              </a:solidFill>
            </a:endParaRPr>
          </a:p>
          <a:p>
            <a:endParaRPr lang="el-GR" sz="2400" dirty="0" smtClean="0">
              <a:solidFill>
                <a:schemeClr val="tx2">
                  <a:lumMod val="75000"/>
                </a:schemeClr>
              </a:solidFill>
            </a:endParaRPr>
          </a:p>
          <a:p>
            <a:pPr marL="342900" indent="-342900">
              <a:buFont typeface="Courier New"/>
              <a:buChar char="o"/>
            </a:pPr>
            <a:r>
              <a:rPr lang="el-GR" sz="2000" dirty="0" smtClean="0">
                <a:solidFill>
                  <a:schemeClr val="tx2">
                    <a:lumMod val="75000"/>
                  </a:schemeClr>
                </a:solidFill>
              </a:rPr>
              <a:t>Η πιό συχνή αγγειακή νόσος</a:t>
            </a:r>
          </a:p>
          <a:p>
            <a:pPr marL="342900" indent="-342900">
              <a:buFont typeface="Courier New"/>
              <a:buChar char="o"/>
            </a:pPr>
            <a:endParaRPr lang="el-GR" sz="2000" dirty="0" smtClean="0">
              <a:solidFill>
                <a:schemeClr val="tx2">
                  <a:lumMod val="75000"/>
                </a:schemeClr>
              </a:solidFill>
            </a:endParaRPr>
          </a:p>
          <a:p>
            <a:pPr marL="342900" indent="-342900">
              <a:buFont typeface="Courier New"/>
              <a:buChar char="o"/>
            </a:pPr>
            <a:r>
              <a:rPr lang="el-GR" sz="2000" dirty="0" smtClean="0">
                <a:solidFill>
                  <a:schemeClr val="tx2">
                    <a:lumMod val="75000"/>
                  </a:schemeClr>
                </a:solidFill>
              </a:rPr>
              <a:t>Ο επιπολασμός της χρόνιας φλεβικής νόσος ποικίλλει ανάλογα με τη μελέτη</a:t>
            </a:r>
            <a:r>
              <a:rPr lang="en-US" sz="2000" dirty="0" smtClean="0">
                <a:solidFill>
                  <a:schemeClr val="tx2">
                    <a:lumMod val="75000"/>
                  </a:schemeClr>
                </a:solidFill>
              </a:rPr>
              <a:t>.</a:t>
            </a:r>
          </a:p>
          <a:p>
            <a:endParaRPr lang="en-US" sz="2000" dirty="0">
              <a:solidFill>
                <a:schemeClr val="tx2">
                  <a:lumMod val="75000"/>
                </a:schemeClr>
              </a:solidFill>
            </a:endParaRPr>
          </a:p>
          <a:p>
            <a:pPr marL="342900" indent="-342900">
              <a:buFont typeface="Courier New"/>
              <a:buChar char="o"/>
            </a:pPr>
            <a:r>
              <a:rPr lang="el-GR" sz="2000" dirty="0" smtClean="0">
                <a:solidFill>
                  <a:schemeClr val="tx2">
                    <a:lumMod val="75000"/>
                  </a:schemeClr>
                </a:solidFill>
              </a:rPr>
              <a:t>Οι περισσότερες μελέτες εστιάζουν σε μεμονωμένα σημεία ή/και συμπτώματα της χρόνιας φλεβικής νόσου.</a:t>
            </a:r>
          </a:p>
          <a:p>
            <a:pPr marL="342900" indent="-342900">
              <a:buFont typeface="Courier New"/>
              <a:buChar char="o"/>
            </a:pPr>
            <a:endParaRPr lang="el-GR" sz="2000" dirty="0">
              <a:solidFill>
                <a:schemeClr val="tx2">
                  <a:lumMod val="75000"/>
                </a:schemeClr>
              </a:solidFill>
            </a:endParaRPr>
          </a:p>
          <a:p>
            <a:pPr marL="342900" indent="-342900">
              <a:buFont typeface="Courier New"/>
              <a:buChar char="o"/>
            </a:pPr>
            <a:r>
              <a:rPr lang="el-GR" sz="2000" dirty="0" smtClean="0">
                <a:solidFill>
                  <a:schemeClr val="tx2">
                    <a:lumMod val="75000"/>
                  </a:schemeClr>
                </a:solidFill>
              </a:rPr>
              <a:t>Ήπια σημεία της νόσου (δερματικά στίγματα) εμφανίζονται ως και το 50% του πληθυσμού.</a:t>
            </a:r>
          </a:p>
          <a:p>
            <a:endParaRPr lang="el-GR" sz="2400" dirty="0" smtClean="0">
              <a:solidFill>
                <a:schemeClr val="tx2">
                  <a:lumMod val="75000"/>
                </a:schemeClr>
              </a:solidFill>
            </a:endParaRPr>
          </a:p>
        </p:txBody>
      </p:sp>
      <p:sp>
        <p:nvSpPr>
          <p:cNvPr id="15" name="Rectangle 14"/>
          <p:cNvSpPr/>
          <p:nvPr/>
        </p:nvSpPr>
        <p:spPr>
          <a:xfrm>
            <a:off x="4097866" y="1117604"/>
            <a:ext cx="5072013" cy="307777"/>
          </a:xfrm>
          <a:prstGeom prst="rect">
            <a:avLst/>
          </a:prstGeom>
        </p:spPr>
        <p:txBody>
          <a:bodyPr wrap="square">
            <a:spAutoFit/>
          </a:bodyPr>
          <a:lstStyle/>
          <a:p>
            <a:r>
              <a:rPr lang="en-US" sz="1400" i="1" dirty="0"/>
              <a:t>Criqui MH</a:t>
            </a:r>
            <a:r>
              <a:rPr lang="el-GR" sz="1400" i="1" dirty="0"/>
              <a:t> </a:t>
            </a:r>
            <a:r>
              <a:rPr lang="en-US" sz="1400" i="1" dirty="0" smtClean="0"/>
              <a:t>et  al.</a:t>
            </a:r>
            <a:r>
              <a:rPr lang="el-GR" sz="1400" i="1" dirty="0" smtClean="0"/>
              <a:t> </a:t>
            </a:r>
            <a:r>
              <a:rPr lang="de-DE" sz="1400" i="1" dirty="0"/>
              <a:t>Am J </a:t>
            </a:r>
            <a:r>
              <a:rPr lang="de-DE" sz="1400" i="1" dirty="0" err="1"/>
              <a:t>Epidemiol</a:t>
            </a:r>
            <a:r>
              <a:rPr lang="de-DE" sz="1400" i="1" dirty="0"/>
              <a:t>. </a:t>
            </a:r>
            <a:r>
              <a:rPr lang="de-DE" sz="1400" i="1" dirty="0" smtClean="0"/>
              <a:t>2003 &amp; </a:t>
            </a:r>
            <a:r>
              <a:rPr lang="en-US" sz="1400" dirty="0" err="1" smtClean="0"/>
              <a:t>Callam</a:t>
            </a:r>
            <a:r>
              <a:rPr lang="en-US" sz="1400" dirty="0" smtClean="0"/>
              <a:t> MJ. Br </a:t>
            </a:r>
            <a:r>
              <a:rPr lang="en-US" sz="1400" dirty="0"/>
              <a:t>J Surg. </a:t>
            </a:r>
            <a:r>
              <a:rPr lang="en-US" sz="1400" dirty="0" smtClean="0"/>
              <a:t>1994</a:t>
            </a:r>
            <a:endParaRPr lang="el-GR" sz="1400" i="1" dirty="0">
              <a:solidFill>
                <a:schemeClr val="tx2">
                  <a:lumMod val="75000"/>
                </a:schemeClr>
              </a:solidFill>
            </a:endParaRPr>
          </a:p>
        </p:txBody>
      </p:sp>
      <p:sp>
        <p:nvSpPr>
          <p:cNvPr id="16" name="Rectangle 15"/>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a:t>
            </a:r>
            <a:r>
              <a:rPr lang="en-US" sz="1400" dirty="0" smtClean="0"/>
              <a:t> </a:t>
            </a:r>
            <a:r>
              <a:rPr lang="el-GR" sz="1400" dirty="0" smtClean="0"/>
              <a:t> 2018 - 2019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22058806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Κλινική και Εργαστήριο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Επιστημών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2246769"/>
          </a:xfrm>
          <a:prstGeom prst="rect">
            <a:avLst/>
          </a:prstGeom>
          <a:noFill/>
        </p:spPr>
        <p:txBody>
          <a:bodyPr wrap="square" rtlCol="0">
            <a:spAutoFit/>
          </a:bodyPr>
          <a:lstStyle/>
          <a:p>
            <a:r>
              <a:rPr lang="el-GR" sz="2400" dirty="0" smtClean="0">
                <a:solidFill>
                  <a:schemeClr val="tx2">
                    <a:lumMod val="75000"/>
                  </a:schemeClr>
                </a:solidFill>
              </a:rPr>
              <a:t>Χρόνια φλεβική νόσος (των κάτω άκρων) / κλινικά σημεία &amp; συμπτώματα</a:t>
            </a:r>
            <a:endParaRPr lang="el-GR" sz="2400" dirty="0">
              <a:solidFill>
                <a:schemeClr val="tx2">
                  <a:lumMod val="75000"/>
                </a:schemeClr>
              </a:solidFill>
            </a:endParaRPr>
          </a:p>
          <a:p>
            <a:endParaRPr lang="el-GR" sz="2400" dirty="0" smtClean="0">
              <a:solidFill>
                <a:schemeClr val="tx2">
                  <a:lumMod val="75000"/>
                </a:schemeClr>
              </a:solidFill>
            </a:endParaRPr>
          </a:p>
          <a:p>
            <a:pPr marL="342900" indent="-342900">
              <a:buFont typeface="Courier New"/>
              <a:buChar char="o"/>
            </a:pPr>
            <a:endParaRPr lang="el-GR" sz="2400" dirty="0">
              <a:solidFill>
                <a:schemeClr val="tx2">
                  <a:lumMod val="75000"/>
                </a:schemeClr>
              </a:solidFill>
            </a:endParaRPr>
          </a:p>
          <a:p>
            <a:pPr marL="342900" indent="-342900">
              <a:buFont typeface="Courier New"/>
              <a:buChar char="o"/>
            </a:pPr>
            <a:r>
              <a:rPr lang="el-GR" sz="2200" dirty="0">
                <a:solidFill>
                  <a:schemeClr val="tx2">
                    <a:lumMod val="75000"/>
                  </a:schemeClr>
                </a:solidFill>
              </a:rPr>
              <a:t>Η βαρύτητα της νόσου σχετίζεται κυρίως με την παρουσία παλίνδρομης ροής στο φλεβικό δίκτυο</a:t>
            </a: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a:t>
            </a:r>
            <a:r>
              <a:rPr lang="en-US" sz="1400" dirty="0" smtClean="0"/>
              <a:t> </a:t>
            </a:r>
            <a:r>
              <a:rPr lang="el-GR" sz="1400" dirty="0" smtClean="0"/>
              <a:t> 2018 - 2019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13193705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1014"/>
            <a:ext cx="4504612" cy="584776"/>
          </a:xfrm>
          <a:prstGeom prst="rect">
            <a:avLst/>
          </a:prstGeom>
          <a:noFill/>
        </p:spPr>
        <p:txBody>
          <a:bodyPr wrap="square" rtlCol="0">
            <a:spAutoFit/>
          </a:bodyPr>
          <a:lstStyle/>
          <a:p>
            <a:pPr algn="r"/>
            <a:r>
              <a:rPr lang="el-GR" sz="1600" b="1" dirty="0" smtClean="0">
                <a:solidFill>
                  <a:schemeClr val="tx2">
                    <a:lumMod val="75000"/>
                  </a:schemeClr>
                </a:solidFill>
              </a:rPr>
              <a:t>Μονάδα Καρδιαγγειακής Πρόληψης &amp;  Έρευνας </a:t>
            </a:r>
            <a:endParaRPr lang="en-US" sz="1600" b="1" dirty="0" smtClean="0">
              <a:solidFill>
                <a:schemeClr val="tx2">
                  <a:lumMod val="75000"/>
                </a:schemeClr>
              </a:solidFill>
            </a:endParaRPr>
          </a:p>
          <a:p>
            <a:pPr algn="r"/>
            <a:r>
              <a:rPr lang="el-GR" sz="1600" dirty="0" smtClean="0">
                <a:solidFill>
                  <a:schemeClr val="tx2">
                    <a:lumMod val="75000"/>
                  </a:schemeClr>
                </a:solidFill>
              </a:rPr>
              <a:t>Κλινική και Εργαστήριο Παθολογικής Φυσιολογίας </a:t>
            </a:r>
            <a:endParaRPr lang="en-US" sz="1600" dirty="0">
              <a:solidFill>
                <a:schemeClr val="tx2">
                  <a:lumMod val="75000"/>
                </a:schemeClr>
              </a:solidFill>
            </a:endParaRPr>
          </a:p>
        </p:txBody>
      </p:sp>
      <p:sp>
        <p:nvSpPr>
          <p:cNvPr id="8" name="TextBox 7"/>
          <p:cNvSpPr txBox="1"/>
          <p:nvPr/>
        </p:nvSpPr>
        <p:spPr>
          <a:xfrm>
            <a:off x="4551246" y="3428"/>
            <a:ext cx="4151196" cy="584776"/>
          </a:xfrm>
          <a:prstGeom prst="rect">
            <a:avLst/>
          </a:prstGeom>
          <a:noFill/>
        </p:spPr>
        <p:txBody>
          <a:bodyPr wrap="none" rtlCol="0">
            <a:spAutoFit/>
          </a:bodyPr>
          <a:lstStyle/>
          <a:p>
            <a:r>
              <a:rPr lang="el-GR" sz="1600" dirty="0" smtClean="0">
                <a:solidFill>
                  <a:schemeClr val="tx2">
                    <a:lumMod val="75000"/>
                  </a:schemeClr>
                </a:solidFill>
              </a:rPr>
              <a:t>Ιατρικό Τμήμα Σχολής Επιστημών Υγείας</a:t>
            </a:r>
            <a:endParaRPr lang="en-US" sz="1600" dirty="0" smtClean="0">
              <a:solidFill>
                <a:schemeClr val="tx2">
                  <a:lumMod val="75000"/>
                </a:schemeClr>
              </a:solidFill>
            </a:endParaRPr>
          </a:p>
          <a:p>
            <a:r>
              <a:rPr lang="el-GR" sz="1600" dirty="0" smtClean="0">
                <a:solidFill>
                  <a:schemeClr val="tx2">
                    <a:lumMod val="75000"/>
                  </a:schemeClr>
                </a:solidFill>
              </a:rPr>
              <a:t>Εθνικό </a:t>
            </a:r>
            <a:r>
              <a:rPr lang="el-GR" sz="1600" dirty="0">
                <a:solidFill>
                  <a:schemeClr val="tx2">
                    <a:lumMod val="75000"/>
                  </a:schemeClr>
                </a:solidFill>
              </a:rPr>
              <a:t>&amp; Καποδιστριακό Πανεπιστήμιο Αθήνας</a:t>
            </a:r>
            <a:endParaRPr lang="en-US" sz="1600" dirty="0">
              <a:solidFill>
                <a:schemeClr val="tx2">
                  <a:lumMod val="75000"/>
                </a:schemeClr>
              </a:solidFill>
            </a:endParaRPr>
          </a:p>
        </p:txBody>
      </p:sp>
      <p:sp>
        <p:nvSpPr>
          <p:cNvPr id="7" name="TextBox 6"/>
          <p:cNvSpPr txBox="1"/>
          <p:nvPr/>
        </p:nvSpPr>
        <p:spPr>
          <a:xfrm>
            <a:off x="2929467" y="4961467"/>
            <a:ext cx="184666" cy="369332"/>
          </a:xfrm>
          <a:prstGeom prst="rect">
            <a:avLst/>
          </a:prstGeom>
          <a:noFill/>
        </p:spPr>
        <p:txBody>
          <a:bodyPr wrap="none" rtlCol="0">
            <a:spAutoFit/>
          </a:bodyPr>
          <a:lstStyle/>
          <a:p>
            <a:endParaRPr lang="en-US" dirty="0"/>
          </a:p>
        </p:txBody>
      </p:sp>
      <p:cxnSp>
        <p:nvCxnSpPr>
          <p:cNvPr id="11" name="Straight Connector 10"/>
          <p:cNvCxnSpPr/>
          <p:nvPr/>
        </p:nvCxnSpPr>
        <p:spPr>
          <a:xfrm>
            <a:off x="4535045" y="33866"/>
            <a:ext cx="0" cy="618812"/>
          </a:xfrm>
          <a:prstGeom prst="line">
            <a:avLst/>
          </a:prstGeom>
          <a:ln w="3810">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p:cNvPicPr/>
          <p:nvPr/>
        </p:nvPicPr>
        <p:blipFill>
          <a:blip r:embed="rId2">
            <a:extLst>
              <a:ext uri="{28A0092B-C50C-407E-A947-70E740481C1C}">
                <a14:useLocalDpi xmlns:a14="http://schemas.microsoft.com/office/drawing/2010/main" val="0"/>
              </a:ext>
            </a:extLst>
          </a:blip>
          <a:srcRect/>
          <a:stretch>
            <a:fillRect/>
          </a:stretch>
        </p:blipFill>
        <p:spPr bwMode="auto">
          <a:xfrm>
            <a:off x="8708826" y="46209"/>
            <a:ext cx="351749" cy="567843"/>
          </a:xfrm>
          <a:prstGeom prst="rect">
            <a:avLst/>
          </a:prstGeom>
          <a:noFill/>
          <a:ln>
            <a:noFill/>
          </a:ln>
        </p:spPr>
      </p:pic>
      <p:sp>
        <p:nvSpPr>
          <p:cNvPr id="12" name="TextBox 11"/>
          <p:cNvSpPr txBox="1"/>
          <p:nvPr/>
        </p:nvSpPr>
        <p:spPr>
          <a:xfrm>
            <a:off x="7480019" y="6616283"/>
            <a:ext cx="1689861" cy="246221"/>
          </a:xfrm>
          <a:prstGeom prst="rect">
            <a:avLst/>
          </a:prstGeom>
          <a:noFill/>
        </p:spPr>
        <p:txBody>
          <a:bodyPr wrap="none" rtlCol="0">
            <a:spAutoFit/>
          </a:bodyPr>
          <a:lstStyle/>
          <a:p>
            <a:pPr algn="ctr"/>
            <a:r>
              <a:rPr lang="en-US" sz="1000" dirty="0" smtClean="0">
                <a:solidFill>
                  <a:schemeClr val="tx2">
                    <a:lumMod val="75000"/>
                  </a:schemeClr>
                </a:solidFill>
              </a:rPr>
              <a:t>© </a:t>
            </a:r>
            <a:r>
              <a:rPr lang="el-GR" sz="1000" dirty="0" smtClean="0">
                <a:solidFill>
                  <a:schemeClr val="tx2">
                    <a:lumMod val="75000"/>
                  </a:schemeClr>
                </a:solidFill>
              </a:rPr>
              <a:t>Αθανάσιος Δ Πρωτογέρου</a:t>
            </a:r>
            <a:endParaRPr lang="en-US" sz="1000" dirty="0">
              <a:solidFill>
                <a:schemeClr val="tx2">
                  <a:lumMod val="75000"/>
                </a:schemeClr>
              </a:solidFill>
            </a:endParaRPr>
          </a:p>
        </p:txBody>
      </p:sp>
      <p:sp>
        <p:nvSpPr>
          <p:cNvPr id="14" name="TextBox 13"/>
          <p:cNvSpPr txBox="1"/>
          <p:nvPr/>
        </p:nvSpPr>
        <p:spPr>
          <a:xfrm>
            <a:off x="241465" y="1356153"/>
            <a:ext cx="8928415" cy="4893647"/>
          </a:xfrm>
          <a:prstGeom prst="rect">
            <a:avLst/>
          </a:prstGeom>
          <a:noFill/>
        </p:spPr>
        <p:txBody>
          <a:bodyPr wrap="square" rtlCol="0">
            <a:spAutoFit/>
          </a:bodyPr>
          <a:lstStyle/>
          <a:p>
            <a:r>
              <a:rPr lang="el-GR" sz="2400" dirty="0" smtClean="0">
                <a:solidFill>
                  <a:schemeClr val="tx2">
                    <a:lumMod val="75000"/>
                  </a:schemeClr>
                </a:solidFill>
              </a:rPr>
              <a:t>Χρόνια φλεβική νόσος (των κάτω άκρων) / κλινικά σημεία </a:t>
            </a:r>
            <a:r>
              <a:rPr lang="el-GR" sz="2400" smtClean="0">
                <a:solidFill>
                  <a:schemeClr val="tx2">
                    <a:lumMod val="75000"/>
                  </a:schemeClr>
                </a:solidFill>
              </a:rPr>
              <a:t>&amp; συμπτώματα</a:t>
            </a:r>
            <a:endParaRPr lang="el-GR" sz="2400" dirty="0">
              <a:solidFill>
                <a:srgbClr val="800000"/>
              </a:solidFill>
            </a:endParaRPr>
          </a:p>
          <a:p>
            <a:endParaRPr lang="el-GR" sz="2400" dirty="0" smtClean="0">
              <a:solidFill>
                <a:schemeClr val="tx2">
                  <a:lumMod val="75000"/>
                </a:schemeClr>
              </a:solidFill>
            </a:endParaRPr>
          </a:p>
          <a:p>
            <a:r>
              <a:rPr lang="el-GR" sz="2000" b="1" dirty="0" smtClean="0">
                <a:solidFill>
                  <a:srgbClr val="17375E"/>
                </a:solidFill>
              </a:rPr>
              <a:t>Συμπτώματα:</a:t>
            </a:r>
          </a:p>
          <a:p>
            <a:pPr marL="342900" indent="-342900">
              <a:buFont typeface="Courier New"/>
              <a:buChar char="o"/>
            </a:pPr>
            <a:r>
              <a:rPr lang="el-GR" sz="2000" dirty="0" smtClean="0">
                <a:solidFill>
                  <a:srgbClr val="17375E"/>
                </a:solidFill>
              </a:rPr>
              <a:t>Τοπικός πόνος</a:t>
            </a:r>
            <a:r>
              <a:rPr lang="en-US" sz="2000" dirty="0" smtClean="0">
                <a:solidFill>
                  <a:srgbClr val="17375E"/>
                </a:solidFill>
              </a:rPr>
              <a:t> </a:t>
            </a:r>
            <a:r>
              <a:rPr lang="el-GR" sz="2000" dirty="0" smtClean="0">
                <a:solidFill>
                  <a:srgbClr val="17375E"/>
                </a:solidFill>
              </a:rPr>
              <a:t>στα σημεία φλεβικής διάτασης - γενικευμένος πόνος (</a:t>
            </a:r>
            <a:r>
              <a:rPr lang="en-US" sz="2000" dirty="0" smtClean="0">
                <a:solidFill>
                  <a:srgbClr val="17375E"/>
                </a:solidFill>
              </a:rPr>
              <a:t>aching)</a:t>
            </a:r>
            <a:endParaRPr lang="el-GR" sz="2000" dirty="0" smtClean="0">
              <a:solidFill>
                <a:srgbClr val="17375E"/>
              </a:solidFill>
            </a:endParaRPr>
          </a:p>
          <a:p>
            <a:pPr marL="342900" indent="-342900">
              <a:buFont typeface="Courier New"/>
              <a:buChar char="o"/>
            </a:pPr>
            <a:r>
              <a:rPr lang="el-GR" sz="2000" dirty="0" smtClean="0">
                <a:solidFill>
                  <a:srgbClr val="17375E"/>
                </a:solidFill>
              </a:rPr>
              <a:t>Αίσθημα βάρους - συσφιγκτικό «άλγος» </a:t>
            </a:r>
          </a:p>
          <a:p>
            <a:pPr marL="342900" indent="-342900">
              <a:buFont typeface="Courier New"/>
              <a:buChar char="o"/>
            </a:pPr>
            <a:r>
              <a:rPr lang="el-GR" sz="2000" dirty="0" smtClean="0">
                <a:solidFill>
                  <a:srgbClr val="17375E"/>
                </a:solidFill>
              </a:rPr>
              <a:t>Μυϊκός σπασμός - κράμπες</a:t>
            </a:r>
          </a:p>
          <a:p>
            <a:pPr marL="342900" indent="-342900">
              <a:buFont typeface="Courier New"/>
              <a:buChar char="o"/>
            </a:pPr>
            <a:r>
              <a:rPr lang="el-GR" sz="2000" dirty="0" smtClean="0">
                <a:solidFill>
                  <a:srgbClr val="17375E"/>
                </a:solidFill>
              </a:rPr>
              <a:t>Κνησμός</a:t>
            </a:r>
            <a:r>
              <a:rPr lang="en-US" sz="2000" dirty="0" smtClean="0">
                <a:solidFill>
                  <a:srgbClr val="17375E"/>
                </a:solidFill>
              </a:rPr>
              <a:t> </a:t>
            </a:r>
            <a:r>
              <a:rPr lang="el-GR" sz="2000" dirty="0" smtClean="0">
                <a:solidFill>
                  <a:srgbClr val="17375E"/>
                </a:solidFill>
              </a:rPr>
              <a:t>-</a:t>
            </a:r>
            <a:r>
              <a:rPr lang="en-US" sz="2000" dirty="0" smtClean="0">
                <a:solidFill>
                  <a:srgbClr val="17375E"/>
                </a:solidFill>
              </a:rPr>
              <a:t> </a:t>
            </a:r>
            <a:r>
              <a:rPr lang="el-GR" sz="2000" dirty="0" smtClean="0">
                <a:solidFill>
                  <a:srgbClr val="17375E"/>
                </a:solidFill>
              </a:rPr>
              <a:t>δερματικός «ερεθισμός»</a:t>
            </a:r>
          </a:p>
          <a:p>
            <a:pPr marL="342900" indent="-342900">
              <a:buFont typeface="Courier New"/>
              <a:buChar char="o"/>
            </a:pPr>
            <a:endParaRPr lang="el-GR" sz="2000" dirty="0" smtClean="0">
              <a:solidFill>
                <a:srgbClr val="17375E"/>
              </a:solidFill>
            </a:endParaRPr>
          </a:p>
          <a:p>
            <a:r>
              <a:rPr lang="el-GR" sz="2000" b="1" dirty="0">
                <a:solidFill>
                  <a:srgbClr val="17375E"/>
                </a:solidFill>
              </a:rPr>
              <a:t>Σημεία: </a:t>
            </a:r>
          </a:p>
          <a:p>
            <a:pPr marL="342900" indent="-342900">
              <a:buFont typeface="Courier New"/>
              <a:buChar char="o"/>
            </a:pPr>
            <a:r>
              <a:rPr lang="el-GR" sz="2000" dirty="0">
                <a:solidFill>
                  <a:srgbClr val="17375E"/>
                </a:solidFill>
              </a:rPr>
              <a:t>Διάταση </a:t>
            </a:r>
            <a:r>
              <a:rPr lang="el-GR" sz="2000" dirty="0" smtClean="0">
                <a:solidFill>
                  <a:srgbClr val="17375E"/>
                </a:solidFill>
              </a:rPr>
              <a:t>φλεβών</a:t>
            </a:r>
            <a:endParaRPr lang="el-GR" sz="2000" dirty="0">
              <a:solidFill>
                <a:srgbClr val="17375E"/>
              </a:solidFill>
            </a:endParaRPr>
          </a:p>
          <a:p>
            <a:pPr marL="342900" indent="-342900">
              <a:buFont typeface="Courier New"/>
              <a:buChar char="o"/>
            </a:pPr>
            <a:r>
              <a:rPr lang="el-GR" sz="2000" dirty="0" smtClean="0">
                <a:solidFill>
                  <a:srgbClr val="17375E"/>
                </a:solidFill>
              </a:rPr>
              <a:t>Οίδημα</a:t>
            </a:r>
            <a:endParaRPr lang="el-GR" sz="2000" dirty="0">
              <a:solidFill>
                <a:srgbClr val="17375E"/>
              </a:solidFill>
            </a:endParaRPr>
          </a:p>
          <a:p>
            <a:pPr marL="342900" indent="-342900">
              <a:buFont typeface="Courier New"/>
              <a:buChar char="o"/>
            </a:pPr>
            <a:r>
              <a:rPr lang="el-GR" sz="2000" dirty="0">
                <a:solidFill>
                  <a:srgbClr val="17375E"/>
                </a:solidFill>
              </a:rPr>
              <a:t>Ξηρότητα </a:t>
            </a:r>
            <a:r>
              <a:rPr lang="el-GR" sz="2000" dirty="0" smtClean="0">
                <a:solidFill>
                  <a:srgbClr val="17375E"/>
                </a:solidFill>
              </a:rPr>
              <a:t>&amp; δυσχρωματισμός δέρματος</a:t>
            </a:r>
            <a:endParaRPr lang="el-GR" sz="2000" dirty="0">
              <a:solidFill>
                <a:srgbClr val="17375E"/>
              </a:solidFill>
            </a:endParaRPr>
          </a:p>
          <a:p>
            <a:pPr marL="342900" indent="-342900">
              <a:buFont typeface="Courier New"/>
              <a:buChar char="o"/>
            </a:pPr>
            <a:r>
              <a:rPr lang="el-GR" sz="2000" dirty="0" smtClean="0">
                <a:solidFill>
                  <a:srgbClr val="17375E"/>
                </a:solidFill>
              </a:rPr>
              <a:t>Λιποδερματοσκλήρυνση </a:t>
            </a:r>
          </a:p>
          <a:p>
            <a:pPr marL="342900" indent="-342900">
              <a:buFont typeface="Courier New"/>
              <a:buChar char="o"/>
            </a:pPr>
            <a:r>
              <a:rPr lang="el-GR" sz="2000" dirty="0" smtClean="0">
                <a:solidFill>
                  <a:srgbClr val="17375E"/>
                </a:solidFill>
              </a:rPr>
              <a:t>Δερματικά έλκη</a:t>
            </a:r>
            <a:r>
              <a:rPr lang="en-US" sz="2000" dirty="0" smtClean="0">
                <a:solidFill>
                  <a:srgbClr val="17375E"/>
                </a:solidFill>
              </a:rPr>
              <a:t> </a:t>
            </a:r>
            <a:r>
              <a:rPr lang="el-GR" sz="2000" dirty="0">
                <a:solidFill>
                  <a:srgbClr val="17375E"/>
                </a:solidFill>
              </a:rPr>
              <a:t>-</a:t>
            </a:r>
            <a:r>
              <a:rPr lang="en-US" sz="2000" dirty="0" smtClean="0">
                <a:solidFill>
                  <a:srgbClr val="17375E"/>
                </a:solidFill>
              </a:rPr>
              <a:t> </a:t>
            </a:r>
            <a:r>
              <a:rPr lang="el-GR" sz="2000" dirty="0" smtClean="0">
                <a:solidFill>
                  <a:srgbClr val="17375E"/>
                </a:solidFill>
              </a:rPr>
              <a:t>επιπολής φλεβικές θρομβώσεις - αιμορραγία</a:t>
            </a:r>
            <a:endParaRPr lang="el-GR" sz="2000" dirty="0">
              <a:solidFill>
                <a:srgbClr val="17375E"/>
              </a:solidFill>
            </a:endParaRPr>
          </a:p>
        </p:txBody>
      </p:sp>
      <p:sp>
        <p:nvSpPr>
          <p:cNvPr id="15" name="Rectangle 14"/>
          <p:cNvSpPr/>
          <p:nvPr/>
        </p:nvSpPr>
        <p:spPr>
          <a:xfrm rot="10800000" flipV="1">
            <a:off x="-2" y="761993"/>
            <a:ext cx="9144001" cy="355610"/>
          </a:xfrm>
          <a:prstGeom prst="rect">
            <a:avLst/>
          </a:prstGeom>
          <a:solidFill>
            <a:schemeClr val="tx2">
              <a:lumMod val="75000"/>
            </a:schemeClr>
          </a:solidFill>
          <a:ln>
            <a:solidFill>
              <a:schemeClr val="tx1">
                <a:lumMod val="85000"/>
                <a:lumOff val="1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l-GR" sz="1400" dirty="0" smtClean="0"/>
              <a:t>Παθολογική Φυσιολογία Ι  / </a:t>
            </a:r>
            <a:r>
              <a:rPr lang="en-US" sz="1400" dirty="0" smtClean="0"/>
              <a:t> </a:t>
            </a:r>
            <a:r>
              <a:rPr lang="el-GR" sz="1400" dirty="0" smtClean="0"/>
              <a:t>2018 - 2019 / Καρδιαγγειακό Σύστημα / Επιλεγμένα νοσήματα φλεβών &amp; λεμφαγγείων</a:t>
            </a:r>
            <a:endParaRPr lang="en-US" sz="1400" dirty="0"/>
          </a:p>
        </p:txBody>
      </p:sp>
    </p:spTree>
    <p:extLst>
      <p:ext uri="{BB962C8B-B14F-4D97-AF65-F5344CB8AC3E}">
        <p14:creationId xmlns:p14="http://schemas.microsoft.com/office/powerpoint/2010/main" val="16972875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ln w="25400">
          <a:solidFill>
            <a:schemeClr val="tx2">
              <a:lumMod val="75000"/>
            </a:schemeClr>
          </a:solidFill>
        </a:ln>
      </a:spPr>
      <a:bodyPr wrap="none" rtlCol="0">
        <a:spAutoFit/>
      </a:bodyPr>
      <a:lstStyle>
        <a:defPPr algn="ct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7119</TotalTime>
  <Words>6356</Words>
  <Application>Microsoft Macintosh PowerPoint</Application>
  <PresentationFormat>On-screen Show (4:3)</PresentationFormat>
  <Paragraphs>1029</Paragraphs>
  <Slides>62</Slides>
  <Notes>14</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Athanase Protogerou</dc:creator>
  <cp:lastModifiedBy>athanprot</cp:lastModifiedBy>
  <cp:revision>876</cp:revision>
  <dcterms:created xsi:type="dcterms:W3CDTF">2015-08-03T14:12:13Z</dcterms:created>
  <dcterms:modified xsi:type="dcterms:W3CDTF">2018-12-19T12:45:25Z</dcterms:modified>
</cp:coreProperties>
</file>