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70" r:id="rId2"/>
    <p:sldId id="462" r:id="rId3"/>
    <p:sldId id="461" r:id="rId4"/>
    <p:sldId id="466" r:id="rId5"/>
    <p:sldId id="465" r:id="rId6"/>
    <p:sldId id="464" r:id="rId7"/>
    <p:sldId id="471" r:id="rId8"/>
    <p:sldId id="468" r:id="rId9"/>
    <p:sldId id="484" r:id="rId10"/>
    <p:sldId id="475" r:id="rId11"/>
    <p:sldId id="467" r:id="rId12"/>
    <p:sldId id="476" r:id="rId13"/>
    <p:sldId id="474" r:id="rId14"/>
    <p:sldId id="483" r:id="rId15"/>
    <p:sldId id="469" r:id="rId16"/>
    <p:sldId id="470" r:id="rId17"/>
    <p:sldId id="482" r:id="rId18"/>
    <p:sldId id="481" r:id="rId19"/>
    <p:sldId id="478" r:id="rId20"/>
    <p:sldId id="486" r:id="rId21"/>
    <p:sldId id="488" r:id="rId22"/>
    <p:sldId id="480" r:id="rId23"/>
    <p:sldId id="479" r:id="rId24"/>
    <p:sldId id="487" r:id="rId25"/>
    <p:sldId id="489" r:id="rId26"/>
    <p:sldId id="490" r:id="rId27"/>
    <p:sldId id="49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4" autoAdjust="0"/>
  </p:normalViewPr>
  <p:slideViewPr>
    <p:cSldViewPr snapToGrid="0" snapToObjects="1">
      <p:cViewPr>
        <p:scale>
          <a:sx n="80" d="100"/>
          <a:sy n="80" d="100"/>
        </p:scale>
        <p:origin x="-108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B03CE-F0AD-2A4E-A5C1-F93BCDA46993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025F3-D531-D44B-9D52-49A75C2D7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58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Uptodate_2016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025F3-D531-D44B-9D52-49A75C2D7F8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086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Uptodate_2016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025F3-D531-D44B-9D52-49A75C2D7F8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086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/>
              <a:t>Σχήμα 59.1.</a:t>
            </a:r>
            <a:r>
              <a:rPr lang="el-GR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/>
              <a:t>Τίτλος:</a:t>
            </a:r>
            <a:r>
              <a:rPr lang="el-GR" dirty="0" smtClean="0"/>
              <a:t> η αφετηρία και ο φαύλος κύκλος</a:t>
            </a:r>
            <a:r>
              <a:rPr lang="el-GR" baseline="0" dirty="0" smtClean="0"/>
              <a:t> των διαφορετικών </a:t>
            </a:r>
            <a:r>
              <a:rPr lang="el-GR" baseline="0" dirty="0" err="1" smtClean="0"/>
              <a:t>παθοφυσιολογικών</a:t>
            </a:r>
            <a:r>
              <a:rPr lang="el-GR" baseline="0" dirty="0" smtClean="0"/>
              <a:t> τύπων καταπληξίας.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baseline="0" dirty="0" smtClean="0"/>
              <a:t>Λεζάντα: </a:t>
            </a:r>
            <a:r>
              <a:rPr lang="el-GR" b="0" baseline="0" dirty="0" smtClean="0"/>
              <a:t>PAMPs (ΜΠΠ: μοριακά πρότυπα παθογόνων,  όπως λιποσακχαρίδες, πεπτιδογλυκάνες, πορίνες)  DAMPs (ΜΠΚ: μοριακά πρότυπα κινδύνου, όπως τμήματα DNA εκτός του πυρήνα ή του μιτοχονδρίου ή/και νουκλεοτίδια εκτός του κυτταρου)</a:t>
            </a:r>
            <a:endParaRPr lang="el-GR" b="0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E2863-611E-437A-8617-DEB20D987132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86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92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690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30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252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24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333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08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592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63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712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6952-576C-EA44-8F8E-C9025BA68E8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F637-0700-5D43-A43E-7A0E9B196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051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4134" y="1044651"/>
            <a:ext cx="8009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17375E"/>
                </a:solidFill>
              </a:rPr>
              <a:t>Μονάδα Καρδιαγγειακής Πρόληψης &amp;  Έρευνας </a:t>
            </a:r>
            <a:endParaRPr lang="en-US" sz="2400" b="1" dirty="0" smtClean="0">
              <a:solidFill>
                <a:srgbClr val="17375E"/>
              </a:solidFill>
            </a:endParaRPr>
          </a:p>
          <a:p>
            <a:pPr algn="r"/>
            <a:r>
              <a:rPr lang="el-GR" sz="2400" dirty="0" smtClean="0">
                <a:solidFill>
                  <a:srgbClr val="17375E"/>
                </a:solidFill>
              </a:rPr>
              <a:t>Κλινική και Εργαστήριο Παθολογικής Φυσιολογίας </a:t>
            </a:r>
            <a:endParaRPr lang="en-US" sz="2400" dirty="0">
              <a:solidFill>
                <a:srgbClr val="17375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3320" y="2591236"/>
            <a:ext cx="6612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l-GR" sz="2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2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0" y="2029739"/>
            <a:ext cx="9144000" cy="3556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398" y="2591236"/>
            <a:ext cx="717789" cy="89255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721333" y="4913214"/>
            <a:ext cx="4094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17375E"/>
                </a:solidFill>
              </a:rPr>
              <a:t>Αντώνιος Αργύρης / </a:t>
            </a:r>
            <a:r>
              <a:rPr lang="el-GR" sz="2000" dirty="0" err="1" smtClean="0">
                <a:solidFill>
                  <a:srgbClr val="17375E"/>
                </a:solidFill>
              </a:rPr>
              <a:t>Επικ</a:t>
            </a:r>
            <a:r>
              <a:rPr lang="el-GR" sz="2000" dirty="0" smtClean="0">
                <a:solidFill>
                  <a:srgbClr val="17375E"/>
                </a:solidFill>
              </a:rPr>
              <a:t>. Επιμελητής</a:t>
            </a:r>
            <a:endParaRPr lang="en-US" sz="2000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7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καταπληξία κατανομής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ή αγγειακή ή χαμηλών αντιστάσεων)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sz="2400" dirty="0" smtClean="0">
                <a:solidFill>
                  <a:srgbClr val="953735"/>
                </a:solidFill>
              </a:rPr>
              <a:t>σηπτική καταπληξία - ορισμοί</a:t>
            </a:r>
          </a:p>
          <a:p>
            <a:endParaRPr lang="el-G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Courier New"/>
              <a:buChar char="o"/>
            </a:pPr>
            <a:r>
              <a:rPr lang="el-GR" sz="1600" b="1" dirty="0" smtClean="0">
                <a:solidFill>
                  <a:srgbClr val="953735"/>
                </a:solidFill>
              </a:rPr>
              <a:t>Σήψη (</a:t>
            </a:r>
            <a:r>
              <a:rPr lang="en-US" sz="1600" b="1" dirty="0" smtClean="0">
                <a:solidFill>
                  <a:srgbClr val="953735"/>
                </a:solidFill>
              </a:rPr>
              <a:t>sepsis</a:t>
            </a:r>
            <a:r>
              <a:rPr lang="el-GR" sz="1600" b="1" dirty="0">
                <a:solidFill>
                  <a:srgbClr val="953735"/>
                </a:solidFill>
              </a:rPr>
              <a:t>)</a:t>
            </a:r>
            <a:r>
              <a:rPr lang="en-US" sz="1600" dirty="0">
                <a:solidFill>
                  <a:srgbClr val="953735"/>
                </a:solidFill>
              </a:rPr>
              <a:t> </a:t>
            </a:r>
            <a:r>
              <a:rPr lang="en-US" sz="1600" dirty="0" smtClean="0">
                <a:solidFill>
                  <a:srgbClr val="953735"/>
                </a:solidFill>
              </a:rPr>
              <a:t>-</a:t>
            </a:r>
            <a:r>
              <a:rPr lang="el-GR" sz="1600" dirty="0" smtClean="0">
                <a:solidFill>
                  <a:srgbClr val="953735"/>
                </a:solidFill>
              </a:rPr>
              <a:t>Η απειλητική για τη ζωή οργανική δυσλειτουργία που προκαλείται από μία απορρυθμισμένη (</a:t>
            </a:r>
            <a:r>
              <a:rPr lang="en-US" sz="1600" dirty="0" err="1" smtClean="0">
                <a:solidFill>
                  <a:srgbClr val="953735"/>
                </a:solidFill>
              </a:rPr>
              <a:t>dysregulated</a:t>
            </a:r>
            <a:r>
              <a:rPr lang="el-GR" sz="1600" dirty="0" smtClean="0">
                <a:solidFill>
                  <a:srgbClr val="953735"/>
                </a:solidFill>
              </a:rPr>
              <a:t>) αντίδραση του ξενιστή στη λοίμωξη.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67848" y="1117604"/>
            <a:ext cx="5676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/>
              <a:t>International guidelines for.. sepsis and septic shock. Critical Care med 2012</a:t>
            </a:r>
            <a:endParaRPr lang="en-US" sz="1400" i="1" dirty="0"/>
          </a:p>
        </p:txBody>
      </p:sp>
      <p:sp>
        <p:nvSpPr>
          <p:cNvPr id="14" name="Rectangle 13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5634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καταπληξία κατανομής</a:t>
            </a:r>
            <a:r>
              <a:rPr lang="en-US" sz="2400" dirty="0" smtClean="0">
                <a:solidFill>
                  <a:srgbClr val="953735"/>
                </a:solidFill>
              </a:rPr>
              <a:t> (</a:t>
            </a:r>
            <a:r>
              <a:rPr lang="el-GR" sz="2400" dirty="0" smtClean="0">
                <a:solidFill>
                  <a:srgbClr val="953735"/>
                </a:solidFill>
              </a:rPr>
              <a:t>ή αγγειακή ή χαμηλών αντιστάσεων)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παραμένει «περίπου» φυσιολογικός</a:t>
            </a:r>
            <a:endParaRPr lang="el-GR" sz="2000" dirty="0" smtClean="0">
              <a:solidFill>
                <a:srgbClr val="953735"/>
              </a:solidFill>
            </a:endParaRP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Εκσεσημασμένη περιφερική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αγγειοδιαστολή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- μείωση προφόρτιου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μείωση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καρδιακής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παροχής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Αίτια / παραδείγματα</a:t>
            </a:r>
            <a:endParaRPr lang="el-G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Σήψη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(sepsis)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Συστηματική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(systemic inflammatory response syndrome, SIRS)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7819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καταπληξία κατανομής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ή αγγειακή ή χαμηλών αντιστάσεων)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sz="2400" dirty="0" smtClean="0">
                <a:solidFill>
                  <a:srgbClr val="953735"/>
                </a:solidFill>
              </a:rPr>
              <a:t>σηπτική καταπληξία - ορισμοί</a:t>
            </a:r>
          </a:p>
          <a:p>
            <a:endParaRPr lang="el-G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Courier New"/>
              <a:buChar char="o"/>
            </a:pPr>
            <a:r>
              <a:rPr lang="el-GR" sz="1600" b="1" dirty="0">
                <a:solidFill>
                  <a:srgbClr val="17375E"/>
                </a:solidFill>
              </a:rPr>
              <a:t>Λοίμωξη </a:t>
            </a:r>
            <a:r>
              <a:rPr lang="el-GR" sz="1600" b="1" dirty="0" smtClean="0">
                <a:solidFill>
                  <a:srgbClr val="17375E"/>
                </a:solidFill>
              </a:rPr>
              <a:t>(</a:t>
            </a:r>
            <a:r>
              <a:rPr lang="en-US" sz="1600" b="1" dirty="0">
                <a:solidFill>
                  <a:srgbClr val="17375E"/>
                </a:solidFill>
              </a:rPr>
              <a:t>i</a:t>
            </a:r>
            <a:r>
              <a:rPr lang="en-US" sz="1600" b="1" dirty="0" smtClean="0">
                <a:solidFill>
                  <a:srgbClr val="17375E"/>
                </a:solidFill>
              </a:rPr>
              <a:t>nfection</a:t>
            </a:r>
            <a:r>
              <a:rPr lang="el-GR" sz="1600" b="1" dirty="0">
                <a:solidFill>
                  <a:srgbClr val="17375E"/>
                </a:solidFill>
              </a:rPr>
              <a:t>)</a:t>
            </a:r>
            <a:r>
              <a:rPr lang="en-US" sz="1600" dirty="0">
                <a:solidFill>
                  <a:srgbClr val="17375E"/>
                </a:solidFill>
              </a:rPr>
              <a:t> - </a:t>
            </a:r>
            <a:r>
              <a:rPr lang="el-GR" sz="1600" dirty="0">
                <a:solidFill>
                  <a:srgbClr val="17375E"/>
                </a:solidFill>
              </a:rPr>
              <a:t> Η προσβολή ιστών, που είναι υπό φυσιολογικές συνθήκες στείρες, από </a:t>
            </a:r>
            <a:r>
              <a:rPr lang="el-GR" sz="1600" dirty="0" smtClean="0">
                <a:solidFill>
                  <a:srgbClr val="17375E"/>
                </a:solidFill>
              </a:rPr>
              <a:t>βακτηρίδια.</a:t>
            </a:r>
            <a:endParaRPr lang="en-US" sz="1600" dirty="0">
              <a:solidFill>
                <a:srgbClr val="17375E"/>
              </a:solidFill>
            </a:endParaRPr>
          </a:p>
          <a:p>
            <a:pPr marL="285750" indent="-285750">
              <a:buFont typeface="Courier New"/>
              <a:buChar char="o"/>
            </a:pPr>
            <a:r>
              <a:rPr lang="el-GR" sz="1600" b="1" dirty="0">
                <a:solidFill>
                  <a:srgbClr val="17375E"/>
                </a:solidFill>
              </a:rPr>
              <a:t>Βακτηριαιμία </a:t>
            </a:r>
            <a:r>
              <a:rPr lang="el-GR" sz="1600" b="1" dirty="0" smtClean="0">
                <a:solidFill>
                  <a:srgbClr val="17375E"/>
                </a:solidFill>
              </a:rPr>
              <a:t>(</a:t>
            </a:r>
            <a:r>
              <a:rPr lang="en-US" sz="1600" b="1" dirty="0" smtClean="0">
                <a:solidFill>
                  <a:srgbClr val="17375E"/>
                </a:solidFill>
              </a:rPr>
              <a:t>bacteremia</a:t>
            </a:r>
            <a:r>
              <a:rPr lang="el-GR" sz="1600" b="1" dirty="0">
                <a:solidFill>
                  <a:srgbClr val="17375E"/>
                </a:solidFill>
              </a:rPr>
              <a:t>)</a:t>
            </a:r>
            <a:r>
              <a:rPr lang="en-US" sz="1600" dirty="0">
                <a:solidFill>
                  <a:srgbClr val="17375E"/>
                </a:solidFill>
              </a:rPr>
              <a:t> - </a:t>
            </a:r>
            <a:r>
              <a:rPr lang="el-GR" sz="1600" dirty="0">
                <a:solidFill>
                  <a:srgbClr val="17375E"/>
                </a:solidFill>
              </a:rPr>
              <a:t>Η παρουσία ζώντων </a:t>
            </a:r>
            <a:r>
              <a:rPr lang="el-GR" sz="1600" dirty="0" smtClean="0">
                <a:solidFill>
                  <a:srgbClr val="17375E"/>
                </a:solidFill>
              </a:rPr>
              <a:t>βα</a:t>
            </a:r>
            <a:r>
              <a:rPr lang="el-GR" sz="1600" dirty="0">
                <a:solidFill>
                  <a:srgbClr val="17375E"/>
                </a:solidFill>
              </a:rPr>
              <a:t>κ</a:t>
            </a:r>
            <a:r>
              <a:rPr lang="el-GR" sz="1600" dirty="0" smtClean="0">
                <a:solidFill>
                  <a:srgbClr val="17375E"/>
                </a:solidFill>
              </a:rPr>
              <a:t>τηριδίων </a:t>
            </a:r>
            <a:r>
              <a:rPr lang="el-GR" sz="1600" dirty="0">
                <a:solidFill>
                  <a:srgbClr val="17375E"/>
                </a:solidFill>
              </a:rPr>
              <a:t>στο </a:t>
            </a:r>
            <a:r>
              <a:rPr lang="el-GR" sz="1600" dirty="0" smtClean="0">
                <a:solidFill>
                  <a:srgbClr val="17375E"/>
                </a:solidFill>
              </a:rPr>
              <a:t>αίμα.</a:t>
            </a:r>
            <a:endParaRPr lang="en-US" sz="1600" dirty="0">
              <a:solidFill>
                <a:srgbClr val="17375E"/>
              </a:solidFill>
            </a:endParaRPr>
          </a:p>
          <a:p>
            <a:pPr marL="285750" indent="-285750">
              <a:buFont typeface="Courier New"/>
              <a:buChar char="o"/>
            </a:pPr>
            <a:r>
              <a:rPr lang="el-GR" sz="1600" b="1" dirty="0">
                <a:solidFill>
                  <a:srgbClr val="953735"/>
                </a:solidFill>
              </a:rPr>
              <a:t>Σήψη </a:t>
            </a:r>
            <a:r>
              <a:rPr lang="el-GR" sz="1600" b="1" dirty="0" smtClean="0">
                <a:solidFill>
                  <a:srgbClr val="953735"/>
                </a:solidFill>
              </a:rPr>
              <a:t>(</a:t>
            </a:r>
            <a:r>
              <a:rPr lang="en-US" sz="1600" b="1" dirty="0" smtClean="0">
                <a:solidFill>
                  <a:srgbClr val="953735"/>
                </a:solidFill>
              </a:rPr>
              <a:t>sepsis</a:t>
            </a:r>
            <a:r>
              <a:rPr lang="el-GR" sz="1600" b="1" dirty="0">
                <a:solidFill>
                  <a:srgbClr val="953735"/>
                </a:solidFill>
              </a:rPr>
              <a:t>)</a:t>
            </a:r>
            <a:r>
              <a:rPr lang="en-US" sz="1600" dirty="0">
                <a:solidFill>
                  <a:srgbClr val="953735"/>
                </a:solidFill>
              </a:rPr>
              <a:t> -</a:t>
            </a:r>
            <a:r>
              <a:rPr lang="el-GR" sz="1600" dirty="0">
                <a:solidFill>
                  <a:srgbClr val="953735"/>
                </a:solidFill>
              </a:rPr>
              <a:t> </a:t>
            </a:r>
            <a:r>
              <a:rPr lang="el-GR" sz="1600" dirty="0" smtClean="0">
                <a:solidFill>
                  <a:srgbClr val="953735"/>
                </a:solidFill>
              </a:rPr>
              <a:t>Η απειλητική για τη ζωή οργανική δυσλειτουργία που προκαλείται από μία απορρυθμισμένη (</a:t>
            </a:r>
            <a:r>
              <a:rPr lang="en-US" sz="1600" dirty="0" err="1" smtClean="0">
                <a:solidFill>
                  <a:srgbClr val="953735"/>
                </a:solidFill>
              </a:rPr>
              <a:t>dysregulated</a:t>
            </a:r>
            <a:r>
              <a:rPr lang="el-GR" sz="1600" dirty="0" smtClean="0">
                <a:solidFill>
                  <a:srgbClr val="953735"/>
                </a:solidFill>
              </a:rPr>
              <a:t>) αντίδραση του ξενιστή στη λοίμωξη.</a:t>
            </a:r>
          </a:p>
          <a:p>
            <a:pPr marL="285750" indent="-285750">
              <a:buFont typeface="Courier New"/>
              <a:buChar char="o"/>
            </a:pPr>
            <a:r>
              <a:rPr lang="el-GR" sz="1600" b="1" dirty="0" smtClean="0">
                <a:solidFill>
                  <a:srgbClr val="953735"/>
                </a:solidFill>
              </a:rPr>
              <a:t>Σύνδρομο </a:t>
            </a:r>
            <a:r>
              <a:rPr lang="el-GR" sz="1600" b="1" dirty="0">
                <a:solidFill>
                  <a:srgbClr val="953735"/>
                </a:solidFill>
              </a:rPr>
              <a:t>συστηματικής φλεγμονώδους απάντησης (</a:t>
            </a:r>
            <a:r>
              <a:rPr lang="en-US" sz="1600" b="1" dirty="0">
                <a:solidFill>
                  <a:srgbClr val="953735"/>
                </a:solidFill>
              </a:rPr>
              <a:t>Systemic inflammatory response syndrome </a:t>
            </a:r>
            <a:r>
              <a:rPr lang="el-GR" sz="1600" b="1" dirty="0">
                <a:solidFill>
                  <a:srgbClr val="953735"/>
                </a:solidFill>
              </a:rPr>
              <a:t>- </a:t>
            </a:r>
            <a:r>
              <a:rPr lang="en-US" sz="1600" b="1" dirty="0">
                <a:solidFill>
                  <a:srgbClr val="953735"/>
                </a:solidFill>
              </a:rPr>
              <a:t>SIRS)  - </a:t>
            </a:r>
            <a:r>
              <a:rPr lang="el-GR" sz="1600" dirty="0" smtClean="0">
                <a:solidFill>
                  <a:srgbClr val="953735"/>
                </a:solidFill>
              </a:rPr>
              <a:t>κλινικό σύνδρομο πανομοιότυπο με τη σήψη που προκαλείται από μη-λοιμώδες αίτιο (π.χ. παγκρεατίτιδα</a:t>
            </a:r>
            <a:r>
              <a:rPr lang="en-US" sz="1600" dirty="0" smtClean="0">
                <a:solidFill>
                  <a:srgbClr val="953735"/>
                </a:solidFill>
              </a:rPr>
              <a:t>)</a:t>
            </a:r>
            <a:r>
              <a:rPr lang="el-GR" sz="1600" dirty="0" smtClean="0">
                <a:solidFill>
                  <a:srgbClr val="953735"/>
                </a:solidFill>
              </a:rPr>
              <a:t>.</a:t>
            </a:r>
          </a:p>
          <a:p>
            <a:pPr marL="285750" indent="-285750">
              <a:buFont typeface="Courier New"/>
              <a:buChar char="o"/>
            </a:pPr>
            <a:r>
              <a:rPr lang="el-GR" sz="1600" b="1" dirty="0" smtClean="0">
                <a:solidFill>
                  <a:srgbClr val="17375E"/>
                </a:solidFill>
              </a:rPr>
              <a:t>Σηπτική καταπληξία</a:t>
            </a:r>
            <a:r>
              <a:rPr lang="el-GR" sz="1600" dirty="0" smtClean="0">
                <a:solidFill>
                  <a:srgbClr val="17375E"/>
                </a:solidFill>
              </a:rPr>
              <a:t> </a:t>
            </a:r>
            <a:r>
              <a:rPr lang="el-GR" sz="1600" b="1" dirty="0" smtClean="0">
                <a:solidFill>
                  <a:srgbClr val="17375E"/>
                </a:solidFill>
              </a:rPr>
              <a:t>(</a:t>
            </a:r>
            <a:r>
              <a:rPr lang="en-US" sz="1600" b="1" dirty="0">
                <a:solidFill>
                  <a:srgbClr val="17375E"/>
                </a:solidFill>
              </a:rPr>
              <a:t>s</a:t>
            </a:r>
            <a:r>
              <a:rPr lang="en-US" sz="1600" b="1" dirty="0" smtClean="0">
                <a:solidFill>
                  <a:srgbClr val="17375E"/>
                </a:solidFill>
              </a:rPr>
              <a:t>eptic shock) -  </a:t>
            </a:r>
            <a:r>
              <a:rPr lang="el-GR" sz="1600" dirty="0" smtClean="0">
                <a:solidFill>
                  <a:srgbClr val="17375E"/>
                </a:solidFill>
              </a:rPr>
              <a:t>Η εμμένουσα υπόταση η οποία απαιτεί τη χορήγηση αγγειοσυσπαστικών φαρμάκων για τη διατήρηση της μέσης αρτηριακής πίεσης ≥65 </a:t>
            </a:r>
            <a:r>
              <a:rPr lang="en-US" sz="1600" dirty="0" smtClean="0">
                <a:solidFill>
                  <a:srgbClr val="17375E"/>
                </a:solidFill>
              </a:rPr>
              <a:t>mmHg</a:t>
            </a:r>
            <a:r>
              <a:rPr lang="el-GR" sz="1600" dirty="0" smtClean="0">
                <a:solidFill>
                  <a:srgbClr val="17375E"/>
                </a:solidFill>
              </a:rPr>
              <a:t>, παρά την επαρκή αποκατάσταση του ενδαγγειακού όγκου, καθώς και παρουσία αυξημένων τιμών γαλακτικού οξέος στον ορό, στο πλαίσιο σήψης.</a:t>
            </a:r>
            <a:endParaRPr lang="en-US" sz="1600" dirty="0">
              <a:solidFill>
                <a:srgbClr val="17375E"/>
              </a:solidFill>
            </a:endParaRPr>
          </a:p>
          <a:p>
            <a:pPr marL="285750" indent="-285750">
              <a:buFont typeface="Courier New"/>
              <a:buChar char="o"/>
            </a:pPr>
            <a:r>
              <a:rPr lang="el-GR" sz="1600" b="1" dirty="0" smtClean="0">
                <a:solidFill>
                  <a:srgbClr val="17375E"/>
                </a:solidFill>
              </a:rPr>
              <a:t>Σύνδρομο πολυοργανικής ανεπάρκειας (</a:t>
            </a:r>
            <a:r>
              <a:rPr lang="en-US" sz="1600" b="1" dirty="0">
                <a:solidFill>
                  <a:srgbClr val="17375E"/>
                </a:solidFill>
              </a:rPr>
              <a:t>m</a:t>
            </a:r>
            <a:r>
              <a:rPr lang="en-US" sz="1600" b="1" dirty="0" smtClean="0">
                <a:solidFill>
                  <a:srgbClr val="17375E"/>
                </a:solidFill>
              </a:rPr>
              <a:t>ultiple </a:t>
            </a:r>
            <a:r>
              <a:rPr lang="en-US" sz="1600" b="1" dirty="0">
                <a:solidFill>
                  <a:srgbClr val="17375E"/>
                </a:solidFill>
              </a:rPr>
              <a:t>organ dysfunction syndrome</a:t>
            </a:r>
            <a:r>
              <a:rPr lang="el-GR" sz="1600" b="1" dirty="0">
                <a:solidFill>
                  <a:srgbClr val="17375E"/>
                </a:solidFill>
              </a:rPr>
              <a:t>)</a:t>
            </a:r>
            <a:r>
              <a:rPr lang="en-US" sz="1600" dirty="0">
                <a:solidFill>
                  <a:srgbClr val="17375E"/>
                </a:solidFill>
              </a:rPr>
              <a:t> - </a:t>
            </a:r>
            <a:r>
              <a:rPr lang="el-GR" sz="1600" dirty="0" smtClean="0">
                <a:solidFill>
                  <a:srgbClr val="17375E"/>
                </a:solidFill>
              </a:rPr>
              <a:t>Προοδευτική ανεπάρκεια πολλαπλών οργάνων σε ασθενή με οξεία νόσο η οποία έχει διαταράξει την ομοιόσταση η οποία δεν μπορεί να αποκατασταθεί (χωρίς παρέμβαση). Αποτελεί το τελικό στάδιο τόσο της σηπτικής καταπληξίας όσο και του </a:t>
            </a:r>
            <a:r>
              <a:rPr lang="en-US" sz="1600" dirty="0" smtClean="0">
                <a:solidFill>
                  <a:srgbClr val="17375E"/>
                </a:solidFill>
              </a:rPr>
              <a:t>SIRS</a:t>
            </a:r>
            <a:r>
              <a:rPr lang="el-GR" sz="1600" dirty="0" smtClean="0">
                <a:solidFill>
                  <a:srgbClr val="17375E"/>
                </a:solidFill>
              </a:rPr>
              <a:t>.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40147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" y="21014"/>
            <a:ext cx="450461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4370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καταπληξία κατανομής</a:t>
            </a:r>
            <a:r>
              <a:rPr lang="en-US" sz="2400" dirty="0" smtClean="0">
                <a:solidFill>
                  <a:srgbClr val="953735"/>
                </a:solidFill>
              </a:rPr>
              <a:t> (</a:t>
            </a:r>
            <a:r>
              <a:rPr lang="el-GR" sz="2400" dirty="0" smtClean="0">
                <a:solidFill>
                  <a:srgbClr val="953735"/>
                </a:solidFill>
              </a:rPr>
              <a:t>ή αγγειακή ή χαμηλών αντιστάσεων)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παραμένει «περίπου» φυσιολογικός 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Εκσεσημασμένη περιφερική αγγειοδιαστολή - μείωση προφόρτιου - μείωση καρδιακής παροχής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Αίτια / παραδείγματα</a:t>
            </a:r>
            <a:endParaRPr lang="el-G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Σήψη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(sepsis)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Συστηματική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(systemic inflammatory response syndrome, SIRS)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- π.χ. παγκρεατίτιδα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Νευρογενής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neurogenic)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- π.χ. τραυματισμός νωτιαίου μυελού, </a:t>
            </a:r>
            <a:endParaRPr lang="el-GR" dirty="0" smtClean="0">
              <a:solidFill>
                <a:srgbClr val="800000"/>
              </a:solidFill>
            </a:endParaRPr>
          </a:p>
          <a:p>
            <a:pPr lvl="1"/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               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90615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4924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καταπληξία κατανομής</a:t>
            </a:r>
            <a:r>
              <a:rPr lang="en-US" sz="2400" dirty="0" smtClean="0">
                <a:solidFill>
                  <a:srgbClr val="953735"/>
                </a:solidFill>
              </a:rPr>
              <a:t> (</a:t>
            </a:r>
            <a:r>
              <a:rPr lang="el-GR" sz="2400" dirty="0" smtClean="0">
                <a:solidFill>
                  <a:srgbClr val="953735"/>
                </a:solidFill>
              </a:rPr>
              <a:t>ή αγγειακή ή χαμηλών αντιστάσεων)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παραμένει «περίπου» φυσιολογικός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Εκσεσημασμένη περιφερική αγγειοδιαστολή - μείωση προφόρτιου - μείωση καρδιακής παροχής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Αίτια / παραδείγματα</a:t>
            </a:r>
            <a:endParaRPr lang="el-G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Σήψη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(sepsis)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Συστηματική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(systemic inflammatory response syndrome, SIRS)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- π.χ. παγκρεατίτιδα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Νευρογενής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neurogenic)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- π.χ. τραυματισμός νωτιαίου μυελού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Αναφυλακτική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anaphylactic)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Ενδοκρινής 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endocrine)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- π.χ. επινεφριδιακή ανεπάρκεια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Φαρμακογενής ή επαγόμενη από τοξίνες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(drugs / toxin induced)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5218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υποογκαιμική καταπληξία</a:t>
            </a:r>
          </a:p>
          <a:p>
            <a:pPr marL="342900" indent="-342900">
              <a:buFont typeface="Courier New"/>
              <a:buChar char="o"/>
            </a:pPr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</a:t>
            </a:r>
            <a:r>
              <a:rPr lang="el-GR" sz="2000" dirty="0" smtClean="0">
                <a:solidFill>
                  <a:srgbClr val="800000"/>
                </a:solidFill>
              </a:rPr>
              <a:t>μειώνεται</a:t>
            </a:r>
            <a:endParaRPr lang="el-GR" sz="2000" dirty="0">
              <a:solidFill>
                <a:srgbClr val="800000"/>
              </a:solidFill>
            </a:endParaRPr>
          </a:p>
          <a:p>
            <a:pPr marL="342900" indent="-342900">
              <a:buFont typeface="Courier New"/>
              <a:buChar char="o"/>
            </a:pPr>
            <a:endParaRPr lang="el-G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Εκσεσημασμένη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μείωση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ενδαγγειακού όγκου -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μείωση προφόρτιου -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 εκσεσημασμένη μείωση καρδιακής παροχής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Αίτια / παραδείγματα</a:t>
            </a:r>
            <a:endParaRPr lang="el-G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Αιμορραγική</a:t>
            </a: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Μη-αιμορραγική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0495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αποφρακτική καταπληξία</a:t>
            </a:r>
          </a:p>
          <a:p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παραμένει φυσιολογικός</a:t>
            </a:r>
            <a:endParaRPr lang="el-GR" sz="2000" dirty="0">
              <a:solidFill>
                <a:srgbClr val="953735"/>
              </a:solidFill>
            </a:endParaRPr>
          </a:p>
          <a:p>
            <a:pPr marL="342900" indent="-342900">
              <a:buFont typeface="Courier New"/>
              <a:buChar char="o"/>
            </a:pP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Εκσεσημασμένη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μείωση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προφόρτιου </a:t>
            </a:r>
            <a:r>
              <a:rPr lang="el-GR" sz="2000" dirty="0" smtClean="0">
                <a:solidFill>
                  <a:srgbClr val="800000"/>
                </a:solidFill>
              </a:rPr>
              <a:t>(δεξιάς ή αριστεράς κοιλιάς)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 που οδηγεί σε εκσεσημασμένη μείωση καρδιακής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παροχής 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Αίτια /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παραδείγματα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- «Απόφραξη» πνευμονικής κυκλοφορίας - π.χ. μαζική πνευμονική εμβολή, 	πνευμονική υπέρταση </a:t>
            </a:r>
            <a:r>
              <a:rPr lang="el-GR" dirty="0" smtClean="0">
                <a:solidFill>
                  <a:srgbClr val="800000"/>
                </a:solidFill>
              </a:rPr>
              <a:t>(μείωση προφόρτιου αρ. κοιλίας)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	- Μηχανική παρεμπόδιση «απόφραξη» καρδιακής λειτουργίας - π.χ.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σ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υμπιεστική 	περικαρδίτιδα, καρδιακός επιπωματισμός, υπό τάση πνευμοθώρακας (μείωση 	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προφόρτιου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endParaRPr lang="el-GR" sz="1600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0495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6379" y="6208941"/>
            <a:ext cx="4716838" cy="6053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αποφρακτική καταπληξία / </a:t>
            </a:r>
            <a:r>
              <a:rPr lang="el-GR" sz="2400" dirty="0" smtClean="0">
                <a:solidFill>
                  <a:srgbClr val="953735"/>
                </a:solidFill>
              </a:rPr>
              <a:t>καρδιακός επιπωματισμός - «παράδοξος» σφυγμός</a:t>
            </a:r>
          </a:p>
          <a:p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Το σημείο του «παράδοξου» σφυγμού ορίζεται ως η μείωση της αρτηριακής πίεση &gt;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10 mmHg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(φυσιολογική μείωση μέχρι 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5 mmHg) 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κατά την εισπνοή. 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όρος παράδοξος δεν είναι δόκιμος καθώς η μεταβολή της πίεσης είναι προς τη φυσιολογική (αναμενόμενη) κατεύθυνση αλλά ειναι μεγαλύτερη σε ένταση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9294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466" y="3541367"/>
            <a:ext cx="4712784" cy="327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0112" y="3515967"/>
            <a:ext cx="4716838" cy="1420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                           εισπνοή           εισπνοή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6379" y="6208941"/>
            <a:ext cx="4716838" cy="6053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71700" y="4343400"/>
            <a:ext cx="0" cy="76200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79800" y="4343400"/>
            <a:ext cx="0" cy="76200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1466" y="1356153"/>
            <a:ext cx="84673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αποφρακτική καταπληξία / </a:t>
            </a:r>
            <a:r>
              <a:rPr lang="el-GR" sz="2400" dirty="0" smtClean="0">
                <a:solidFill>
                  <a:srgbClr val="953735"/>
                </a:solidFill>
              </a:rPr>
              <a:t>καρδιακός επιπωματισμός - «παράδοξος» σφυγμός</a:t>
            </a:r>
          </a:p>
          <a:p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Το σημείο του «παράδοξου» σφυγμού ορίζεται ως η μείωση της αρτηριακής πίεση &gt;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10 mmHg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(φυσιολογική μείωση μέχρι 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5 mmHg) 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κατά την εισπνοή. 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όρος παράδο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ξ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ος δεν είναι δόκιμος καθώς η μεταβολή της πίεσης είναι προς τη φυσιολογική (αναμενόμενη) κατεύθυνση αλλά ειναι μεγαλύτερη σε ένταση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2018 - 2019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3224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466" y="3541367"/>
            <a:ext cx="4712784" cy="327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0112" y="3515967"/>
            <a:ext cx="4716838" cy="1420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                           εισπνοή           εισπνοή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6379" y="6208941"/>
            <a:ext cx="4716838" cy="6053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71700" y="4343400"/>
            <a:ext cx="0" cy="76200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79800" y="4343400"/>
            <a:ext cx="0" cy="76200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1466" y="1356153"/>
            <a:ext cx="84673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αποφρακτική καταπληξία / </a:t>
            </a:r>
            <a:r>
              <a:rPr lang="el-GR" sz="2400" dirty="0" smtClean="0">
                <a:solidFill>
                  <a:srgbClr val="953735"/>
                </a:solidFill>
              </a:rPr>
              <a:t>καρδιακός επιπωματισμός - «παράδοξος» σφυγμός</a:t>
            </a:r>
          </a:p>
          <a:p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Το σημείο του «παράδοξου» σφυγμού ορίζεται ως η μείωση της αρτηριακής πίεση &gt;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10 mmHg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(φυσιολογική μείωση μέχρι 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5 mmHg) 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κατά την εισπνοή. 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όρος παράδοξος δεν είναι δόκιμος καθώς η μεταβολή της πίεσης είναι προς τη φυσιολογική (αναμενόμενη) κατεύθυνση αλλά ειναι μεγαλύτερη σε ένταση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9983" y="4169620"/>
            <a:ext cx="3775393" cy="2677656"/>
          </a:xfrm>
          <a:prstGeom prst="rect">
            <a:avLst/>
          </a:prstGeom>
          <a:noFill/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solidFill>
                  <a:srgbClr val="800000"/>
                </a:solidFill>
              </a:rPr>
              <a:t>Κατά την εισπνοή </a:t>
            </a:r>
            <a:r>
              <a:rPr lang="el-GR" sz="1400" dirty="0" smtClean="0">
                <a:solidFill>
                  <a:srgbClr val="800000"/>
                </a:solidFill>
              </a:rPr>
              <a:t>μειώνεται </a:t>
            </a:r>
            <a:r>
              <a:rPr lang="el-GR" sz="1400" dirty="0">
                <a:solidFill>
                  <a:srgbClr val="800000"/>
                </a:solidFill>
              </a:rPr>
              <a:t>η ενδοθωρακική </a:t>
            </a:r>
          </a:p>
          <a:p>
            <a:pPr algn="ctr"/>
            <a:r>
              <a:rPr lang="el-GR" sz="1400" dirty="0">
                <a:solidFill>
                  <a:srgbClr val="800000"/>
                </a:solidFill>
              </a:rPr>
              <a:t>πίεση και η φλεβική επιστροφή αυξάνεται</a:t>
            </a:r>
          </a:p>
          <a:p>
            <a:pPr algn="ctr"/>
            <a:endParaRPr lang="el-GR" sz="1400" dirty="0" smtClean="0">
              <a:solidFill>
                <a:srgbClr val="800000"/>
              </a:solidFill>
            </a:endParaRPr>
          </a:p>
          <a:p>
            <a:pPr algn="ctr"/>
            <a:r>
              <a:rPr lang="el-GR" sz="1400" dirty="0" smtClean="0">
                <a:solidFill>
                  <a:srgbClr val="800000"/>
                </a:solidFill>
              </a:rPr>
              <a:t>Το (ελεύθερο) τοίχωμα της δεξιά κοιλίας δεν </a:t>
            </a:r>
          </a:p>
          <a:p>
            <a:pPr algn="ctr"/>
            <a:r>
              <a:rPr lang="el-GR" sz="1400" dirty="0" smtClean="0">
                <a:solidFill>
                  <a:srgbClr val="800000"/>
                </a:solidFill>
              </a:rPr>
              <a:t>μπορεί να μετατοπισθεί προς το περικάρδιο </a:t>
            </a:r>
          </a:p>
          <a:p>
            <a:pPr algn="ctr"/>
            <a:r>
              <a:rPr lang="el-GR" sz="1400" dirty="0" smtClean="0">
                <a:solidFill>
                  <a:srgbClr val="800000"/>
                </a:solidFill>
              </a:rPr>
              <a:t>λόγω του επιπωματισμού </a:t>
            </a:r>
          </a:p>
          <a:p>
            <a:pPr algn="ctr"/>
            <a:endParaRPr lang="el-GR" sz="1400" dirty="0" smtClean="0">
              <a:solidFill>
                <a:srgbClr val="800000"/>
              </a:solidFill>
            </a:endParaRPr>
          </a:p>
          <a:p>
            <a:pPr algn="ctr"/>
            <a:endParaRPr lang="el-GR" sz="1400" dirty="0" smtClean="0">
              <a:solidFill>
                <a:srgbClr val="800000"/>
              </a:solidFill>
            </a:endParaRPr>
          </a:p>
          <a:p>
            <a:pPr algn="ctr"/>
            <a:r>
              <a:rPr lang="el-GR" sz="1400" dirty="0" smtClean="0">
                <a:solidFill>
                  <a:srgbClr val="800000"/>
                </a:solidFill>
              </a:rPr>
              <a:t>Μετατοπίζεται το μεσοκοιλι</a:t>
            </a:r>
            <a:r>
              <a:rPr lang="el-GR" sz="1400" dirty="0">
                <a:solidFill>
                  <a:srgbClr val="800000"/>
                </a:solidFill>
              </a:rPr>
              <a:t>α</a:t>
            </a:r>
            <a:r>
              <a:rPr lang="el-GR" sz="1400" dirty="0" smtClean="0">
                <a:solidFill>
                  <a:srgbClr val="800000"/>
                </a:solidFill>
              </a:rPr>
              <a:t>κό τοίχωμα προς τα </a:t>
            </a:r>
          </a:p>
          <a:p>
            <a:pPr algn="ctr"/>
            <a:r>
              <a:rPr lang="el-GR" sz="1400" dirty="0">
                <a:solidFill>
                  <a:srgbClr val="800000"/>
                </a:solidFill>
              </a:rPr>
              <a:t>α</a:t>
            </a:r>
            <a:r>
              <a:rPr lang="el-GR" sz="1400" dirty="0" smtClean="0">
                <a:solidFill>
                  <a:srgbClr val="800000"/>
                </a:solidFill>
              </a:rPr>
              <a:t>ριστερά μειώνοντας την διαστολική πλήρωση</a:t>
            </a:r>
          </a:p>
          <a:p>
            <a:pPr algn="ctr"/>
            <a:r>
              <a:rPr lang="el-GR" sz="1400" dirty="0" smtClean="0">
                <a:solidFill>
                  <a:srgbClr val="800000"/>
                </a:solidFill>
              </a:rPr>
              <a:t> της αριστερής κοιλίας προκαλώντας </a:t>
            </a:r>
          </a:p>
          <a:p>
            <a:pPr algn="ctr"/>
            <a:r>
              <a:rPr lang="el-GR" sz="1400" dirty="0">
                <a:solidFill>
                  <a:srgbClr val="800000"/>
                </a:solidFill>
              </a:rPr>
              <a:t>μ</a:t>
            </a:r>
            <a:r>
              <a:rPr lang="el-GR" sz="1400" dirty="0" smtClean="0">
                <a:solidFill>
                  <a:srgbClr val="800000"/>
                </a:solidFill>
              </a:rPr>
              <a:t>είωση προφόρτιου</a:t>
            </a:r>
            <a:endParaRPr lang="en-US" sz="1400" dirty="0" smtClean="0">
              <a:solidFill>
                <a:srgbClr val="800000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6870700" y="4635500"/>
            <a:ext cx="266700" cy="287867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6883400" y="5588000"/>
            <a:ext cx="266700" cy="287867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7161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41466" y="1356153"/>
            <a:ext cx="84673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Παθοφυσιολογία καρδιαγγειακού συστήματος</a:t>
            </a:r>
          </a:p>
          <a:p>
            <a:endParaRPr lang="el-G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εισαγωγή.....................................................................................................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...ΑΠ</a:t>
            </a:r>
          </a:p>
          <a:p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ανατομία,ιστολογία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φυσιολογία: αγγειακού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δικτύου...................................ΑΠ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(αρτηριακό, φλεβικό, λεμφικό)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παθογενετικοί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μηχανισμοί αρτηριακής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βλάβης.............................................ΑΠ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(αναδιαμόρφωση, αθηρωμάτωση, </a:t>
            </a:r>
            <a:r>
              <a:rPr lang="el-GR" sz="1200" dirty="0" err="1" smtClean="0">
                <a:solidFill>
                  <a:schemeClr val="tx2">
                    <a:lumMod val="75000"/>
                  </a:schemeClr>
                </a:solidFill>
              </a:rPr>
              <a:t>αθηροθρόμβωση</a:t>
            </a:r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, αρτηριοσκλήρυνση, ανευρύσματα, </a:t>
            </a:r>
            <a:r>
              <a:rPr lang="el-GR" sz="1200" dirty="0" err="1" smtClean="0">
                <a:solidFill>
                  <a:schemeClr val="tx2">
                    <a:lumMod val="75000"/>
                  </a:schemeClr>
                </a:solidFill>
              </a:rPr>
              <a:t>αγγειίτιδες</a:t>
            </a:r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, φ. </a:t>
            </a:r>
            <a:r>
              <a:rPr lang="en-US" sz="1200" dirty="0" err="1" smtClean="0">
                <a:solidFill>
                  <a:schemeClr val="tx2">
                    <a:lumMod val="75000"/>
                  </a:schemeClr>
                </a:solidFill>
              </a:rPr>
              <a:t>Raynaud</a:t>
            </a:r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υπέρταση, υπόταση........................................................................................ΑΠ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παθολογική φυσιολογία επιλεγμένων αρτηριακών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νόσων............................ΑΠ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(αγγειακό εγκεφαλικό επεισόδιο, αγγειακού τύπου άνοια, στυτική δυσλειτουργία, περιφερική </a:t>
            </a:r>
            <a:r>
              <a:rPr lang="el-GR" sz="1200" dirty="0" err="1" smtClean="0">
                <a:solidFill>
                  <a:schemeClr val="tx2">
                    <a:lumMod val="75000"/>
                  </a:schemeClr>
                </a:solidFill>
              </a:rPr>
              <a:t>αγγειοπάθεια</a:t>
            </a:r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παθολογική φυσιολογία επιλεγμένων φλεβικών &amp; λεμφικών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νόσων...........ΑΠ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καταπληξία - ανασκόπηση..............................................................................ΑΠ</a:t>
            </a:r>
          </a:p>
          <a:p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8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ανατομία, ιστολογία, φυσιολογία: καρδιάς ...................................................</a:t>
            </a:r>
            <a:r>
              <a:rPr lang="el-GR" dirty="0" smtClean="0">
                <a:solidFill>
                  <a:srgbClr val="C0504D"/>
                </a:solidFill>
              </a:rPr>
              <a:t>ΑΑ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στεφανιαία νόσος, παθήσεις περικαρδίου, παθήσεις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μυοκαρδίου...............</a:t>
            </a:r>
            <a:r>
              <a:rPr lang="el-GR" dirty="0" err="1" smtClean="0">
                <a:solidFill>
                  <a:schemeClr val="accent2"/>
                </a:solidFill>
              </a:rPr>
              <a:t>ΑΑ</a:t>
            </a:r>
            <a:endParaRPr lang="el-GR" dirty="0" smtClean="0">
              <a:solidFill>
                <a:schemeClr val="accent2"/>
              </a:solidFill>
            </a:endParaRP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r>
              <a:rPr lang="el-GR" baseline="30000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ώρα: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βαλβιδοπάθειες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, αρρυθμίες, καρδιακή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ανεπάρκεια.....................................</a:t>
            </a:r>
            <a:r>
              <a:rPr lang="el-GR" dirty="0" err="1" smtClean="0">
                <a:solidFill>
                  <a:srgbClr val="C0504D"/>
                </a:solidFill>
              </a:rPr>
              <a:t>ΑΑ</a:t>
            </a:r>
            <a:endParaRPr lang="el-GR" dirty="0" smtClean="0">
              <a:solidFill>
                <a:srgbClr val="C0504D"/>
              </a:solidFill>
            </a:endParaRPr>
          </a:p>
          <a:p>
            <a:endParaRPr lang="el-GR" sz="1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Εισαγωγή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5201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5723496"/>
              </p:ext>
            </p:extLst>
          </p:nvPr>
        </p:nvGraphicFramePr>
        <p:xfrm>
          <a:off x="253998" y="2235200"/>
          <a:ext cx="8648701" cy="418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013"/>
                <a:gridCol w="2415918"/>
                <a:gridCol w="2321064"/>
                <a:gridCol w="1781706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Καταπληξία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Προφόρτιο</a:t>
                      </a:r>
                    </a:p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(πίεση πνευμονικών τριχοειδών)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Καρδιακή παροχή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Περιφερικές αντιστάσεις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Καρδιογενής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αυξημένο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μειωμένη*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αυξημένες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Υποογκαιμική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μειωμένο*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σταθερή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αυξημένες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Κατανομής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σταθερό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μειωμένο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σταθερή/αυξημένη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μειωμένες</a:t>
                      </a:r>
                      <a:r>
                        <a:rPr lang="en-US" baseline="30000" dirty="0" smtClean="0">
                          <a:solidFill>
                            <a:srgbClr val="800000"/>
                          </a:solidFill>
                        </a:rPr>
                        <a:t>*</a:t>
                      </a:r>
                      <a:r>
                        <a:rPr lang="el-GR" baseline="3000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  <a:endParaRPr lang="el-GR" b="1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Αποφρακτική (πνευμονική κυκλοφορία)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μειωμένο*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σταθερή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αυξημένες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Αποφρακτική (επιπωματισμός)</a:t>
                      </a:r>
                      <a:endParaRPr lang="en-US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solidFill>
                            <a:srgbClr val="800000"/>
                          </a:solidFill>
                        </a:rPr>
                        <a:t>Μειωμένο</a:t>
                      </a:r>
                      <a:r>
                        <a:rPr lang="el-GR" sz="1400" baseline="0" dirty="0" smtClean="0">
                          <a:solidFill>
                            <a:srgbClr val="800000"/>
                          </a:solidFill>
                        </a:rPr>
                        <a:t> προφόρτιο αλλά με α</a:t>
                      </a:r>
                      <a:r>
                        <a:rPr lang="el-GR" sz="1400" dirty="0" smtClean="0">
                          <a:solidFill>
                            <a:srgbClr val="800000"/>
                          </a:solidFill>
                        </a:rPr>
                        <a:t>υξημένη πίεση</a:t>
                      </a:r>
                      <a:r>
                        <a:rPr lang="el-GR" sz="1400" baseline="0" dirty="0" smtClean="0">
                          <a:solidFill>
                            <a:srgbClr val="800000"/>
                          </a:solidFill>
                        </a:rPr>
                        <a:t> λόγω εξίσωσης πιέσεων δεξιών κοιλοτήτων</a:t>
                      </a:r>
                      <a:r>
                        <a:rPr lang="el-GR" sz="1400" dirty="0" smtClean="0">
                          <a:solidFill>
                            <a:srgbClr val="800000"/>
                          </a:solidFill>
                        </a:rPr>
                        <a:t>*</a:t>
                      </a:r>
                      <a:endParaRPr lang="en-US" sz="14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μειωμένη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αυξημένες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466" y="1356153"/>
            <a:ext cx="846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(shock)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/ παθοφυσιολογικοί μηχανισμοί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936" y="6532929"/>
            <a:ext cx="6351550" cy="307777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l-GR" sz="1400" b="1" dirty="0" smtClean="0">
                <a:solidFill>
                  <a:srgbClr val="17375E"/>
                </a:solidFill>
              </a:rPr>
              <a:t>* Αρχικός μηχανισμός που οδηγεί στην καταπληξία</a:t>
            </a:r>
            <a:r>
              <a:rPr lang="el-GR" sz="1400" baseline="30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aseline="30000" dirty="0" smtClean="0">
                <a:solidFill>
                  <a:schemeClr val="tx2">
                    <a:lumMod val="75000"/>
                  </a:schemeClr>
                </a:solidFill>
              </a:rPr>
              <a:t>1  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Αρχική φάση </a:t>
            </a:r>
            <a:r>
              <a:rPr lang="el-GR" sz="1400" baseline="30000" dirty="0" smtClean="0">
                <a:solidFill>
                  <a:schemeClr val="tx2">
                    <a:lumMod val="75000"/>
                  </a:schemeClr>
                </a:solidFill>
              </a:rPr>
              <a:t>2  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Όψιμη φάση</a:t>
            </a: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2541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7523279"/>
              </p:ext>
            </p:extLst>
          </p:nvPr>
        </p:nvGraphicFramePr>
        <p:xfrm>
          <a:off x="253998" y="2235200"/>
          <a:ext cx="8648701" cy="418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013"/>
                <a:gridCol w="2415918"/>
                <a:gridCol w="2321064"/>
                <a:gridCol w="1781706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Καταπληξία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Προφόρτιο</a:t>
                      </a:r>
                    </a:p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(πίεση πνευμονικών τριχοειδών)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Καρδιακή παροχή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Περιφερικές αντιστάσεις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Καρδιογενής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αυξημένο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μειωμένη*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αυξημένες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Υποογκαιμική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μειωμένο*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σταθερή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αυξημένες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Κατανομής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σταθερό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μειωμένο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σταθερή/αυξημένη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μειωμένες</a:t>
                      </a:r>
                      <a:r>
                        <a:rPr lang="el-GR" baseline="30000" dirty="0" smtClean="0">
                          <a:solidFill>
                            <a:srgbClr val="800000"/>
                          </a:solidFill>
                        </a:rPr>
                        <a:t>1 </a:t>
                      </a:r>
                      <a:endParaRPr lang="el-GR" b="1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Αποφρακτική (πνευμονική κυκλοφορία)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μειωμένο*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σταθερή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- μειωμένη</a:t>
                      </a:r>
                      <a:r>
                        <a:rPr lang="el-GR" baseline="30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αυξημένες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800000"/>
                          </a:solidFill>
                        </a:rPr>
                        <a:t>Αποφρακτική (επιπωματισμός)</a:t>
                      </a:r>
                      <a:endParaRPr lang="en-US" dirty="0" smtClean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solidFill>
                            <a:srgbClr val="800000"/>
                          </a:solidFill>
                        </a:rPr>
                        <a:t>Μειωμένο</a:t>
                      </a:r>
                      <a:r>
                        <a:rPr lang="el-GR" sz="1400" baseline="0" dirty="0" smtClean="0">
                          <a:solidFill>
                            <a:srgbClr val="800000"/>
                          </a:solidFill>
                        </a:rPr>
                        <a:t> προφόρτιο αλλά με α</a:t>
                      </a:r>
                      <a:r>
                        <a:rPr lang="el-GR" sz="1400" dirty="0" smtClean="0">
                          <a:solidFill>
                            <a:srgbClr val="800000"/>
                          </a:solidFill>
                        </a:rPr>
                        <a:t>υξημένη πίεση</a:t>
                      </a:r>
                      <a:r>
                        <a:rPr lang="el-GR" sz="1400" baseline="0" dirty="0" smtClean="0">
                          <a:solidFill>
                            <a:srgbClr val="800000"/>
                          </a:solidFill>
                        </a:rPr>
                        <a:t> λόγω εξίσωσης πιέσεων δεξιών κοιλοτήτων</a:t>
                      </a:r>
                      <a:r>
                        <a:rPr lang="el-GR" sz="1400" dirty="0" smtClean="0">
                          <a:solidFill>
                            <a:srgbClr val="800000"/>
                          </a:solidFill>
                        </a:rPr>
                        <a:t>*</a:t>
                      </a:r>
                      <a:endParaRPr lang="en-US" sz="14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μειωμένη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αυξημένες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466" y="1356153"/>
            <a:ext cx="846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(shock)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/ παθοφυσιολογικοί μηχανισμοί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936" y="6532929"/>
            <a:ext cx="6351550" cy="307777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l-GR" sz="1400" b="1" dirty="0" smtClean="0">
                <a:solidFill>
                  <a:srgbClr val="17375E"/>
                </a:solidFill>
              </a:rPr>
              <a:t>* Αρχικός μηχανισμός που οδηγεί στην καταπληξία</a:t>
            </a:r>
            <a:r>
              <a:rPr lang="el-GR" sz="1400" baseline="30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aseline="30000" dirty="0" smtClean="0">
                <a:solidFill>
                  <a:schemeClr val="tx2">
                    <a:lumMod val="75000"/>
                  </a:schemeClr>
                </a:solidFill>
              </a:rPr>
              <a:t>1  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Αρχική φάση </a:t>
            </a:r>
            <a:r>
              <a:rPr lang="el-GR" sz="1400" baseline="30000" dirty="0" smtClean="0">
                <a:solidFill>
                  <a:schemeClr val="tx2">
                    <a:lumMod val="75000"/>
                  </a:schemeClr>
                </a:solidFill>
              </a:rPr>
              <a:t>2  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Όψιμη φάση</a:t>
            </a: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7124700" y="2235200"/>
            <a:ext cx="1485900" cy="393700"/>
          </a:xfrm>
          <a:prstGeom prst="wedgeRectCallout">
            <a:avLst>
              <a:gd name="adj1" fmla="val -14114"/>
              <a:gd name="adj2" fmla="val 410913"/>
            </a:avLst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Θερμό </a:t>
            </a:r>
            <a:r>
              <a:rPr lang="en-US" dirty="0" smtClean="0"/>
              <a:t>shock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60837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καταπληξίας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ατανομής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distributive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Μη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</a:t>
            </a:r>
          </a:p>
          <a:p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Καρδιογενής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cardiogenic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buFont typeface="Courier New"/>
              <a:buChar char="o"/>
            </a:pP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Υποογκαιμική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hypovolemic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Αιμμοραγική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Μη-αιμορραγική</a:t>
            </a:r>
          </a:p>
          <a:p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Αποφρακτική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obstructive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Συστηματική κυκλοφορία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Πνευμονική κυκλοφορία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6079" y="3619500"/>
            <a:ext cx="3736920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Πολύ συχνά συνυπάρχουν πολλαπλοί </a:t>
            </a:r>
          </a:p>
          <a:p>
            <a:pPr algn="ctr"/>
            <a:r>
              <a:rPr lang="el-GR" dirty="0" smtClean="0">
                <a:solidFill>
                  <a:schemeClr val="bg1"/>
                </a:solidFill>
              </a:rPr>
              <a:t>παθοφυσιολογικοί μηχανισμοί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2018 - 2019 / </a:t>
            </a:r>
            <a:r>
              <a:rPr lang="el-GR" sz="1400" dirty="0" smtClean="0"/>
              <a:t>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27894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καταπληξίας &amp; </a:t>
            </a:r>
            <a:r>
              <a:rPr lang="el-GR" sz="2400" dirty="0" smtClean="0">
                <a:solidFill>
                  <a:srgbClr val="800000"/>
                </a:solidFill>
              </a:rPr>
              <a:t>συχνότητα</a:t>
            </a:r>
            <a:endParaRPr lang="en-US" sz="2400" dirty="0" smtClean="0">
              <a:solidFill>
                <a:srgbClr val="800000"/>
              </a:solidFill>
            </a:endParaRPr>
          </a:p>
          <a:p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ατανομής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distributive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              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l-GR" sz="2200" b="1" dirty="0" smtClean="0">
                <a:solidFill>
                  <a:srgbClr val="800000"/>
                </a:solidFill>
              </a:rPr>
              <a:t>66 %</a:t>
            </a:r>
            <a:endParaRPr lang="en-US" sz="2200" b="1" dirty="0" smtClean="0">
              <a:solidFill>
                <a:srgbClr val="800000"/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                                                 </a:t>
            </a:r>
            <a:r>
              <a:rPr lang="el-GR" sz="2000" b="1" dirty="0" smtClean="0">
                <a:solidFill>
                  <a:srgbClr val="800000"/>
                </a:solidFill>
              </a:rPr>
              <a:t>62 %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Μη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                                           </a:t>
            </a:r>
            <a:r>
              <a:rPr lang="el-GR" sz="2000" b="1" dirty="0" smtClean="0">
                <a:solidFill>
                  <a:srgbClr val="800000"/>
                </a:solidFill>
              </a:rPr>
              <a:t>4 %</a:t>
            </a:r>
          </a:p>
          <a:p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Καρδιογενής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cardiogenic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             </a:t>
            </a:r>
            <a:r>
              <a:rPr lang="el-GR" sz="2200" b="1" dirty="0" smtClean="0">
                <a:solidFill>
                  <a:srgbClr val="800000"/>
                </a:solidFill>
              </a:rPr>
              <a:t>16 %</a:t>
            </a:r>
          </a:p>
          <a:p>
            <a:pPr marL="342900" indent="-342900">
              <a:buFont typeface="Courier New"/>
              <a:buChar char="o"/>
            </a:pP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Υποογκαιμική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hypovolemic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         </a:t>
            </a:r>
            <a:r>
              <a:rPr lang="el-GR" sz="2200" b="1" dirty="0" smtClean="0">
                <a:solidFill>
                  <a:srgbClr val="800000"/>
                </a:solidFill>
              </a:rPr>
              <a:t>16 %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Αιμμοραγική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Μη-αιμορραγική</a:t>
            </a:r>
          </a:p>
          <a:p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Αποφρακτική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obstructive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              </a:t>
            </a:r>
            <a:r>
              <a:rPr lang="el-GR" sz="2200" b="1" dirty="0" smtClean="0">
                <a:solidFill>
                  <a:srgbClr val="800000"/>
                </a:solidFill>
              </a:rPr>
              <a:t>2 %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            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Συστηματική κυκλοφορία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Πνευμονική κυκλοφορία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6312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466" y="1356153"/>
            <a:ext cx="84673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(shock)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/ παθοφυσιολογικά επακόλουθα, σημεία &amp;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συμπτώματα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000" b="1" dirty="0" smtClean="0"/>
              <a:t>Αρχικό στάδιο (αντιρροπούμενο /συγκαλλυμένο/«ασυμπτωματικό»): </a:t>
            </a:r>
            <a:r>
              <a:rPr lang="el-GR" dirty="0" smtClean="0"/>
              <a:t>ταχυκαρδία (αίσθημα </a:t>
            </a:r>
            <a:r>
              <a:rPr lang="el-GR" dirty="0"/>
              <a:t>παλμών - υπερδυναμική </a:t>
            </a:r>
            <a:r>
              <a:rPr lang="el-GR" dirty="0" smtClean="0"/>
              <a:t>κυκλοφορία), περιφερική αγγειοσύσπαση (εκτός από την καταπληξία κατανομής), μικρή πτώση </a:t>
            </a:r>
            <a:endParaRPr lang="en-US" dirty="0" smtClean="0"/>
          </a:p>
          <a:p>
            <a:r>
              <a:rPr lang="el-GR" dirty="0" smtClean="0"/>
              <a:t>(ή ακόμα και αύξηση) πίεσης. </a:t>
            </a:r>
          </a:p>
          <a:p>
            <a:endParaRPr lang="el-GR" sz="2000" dirty="0"/>
          </a:p>
          <a:p>
            <a:pPr marL="342900" indent="-342900">
              <a:buFont typeface="Courier New"/>
              <a:buChar char="o"/>
            </a:pPr>
            <a:endParaRPr lang="el-GR" sz="2000" dirty="0"/>
          </a:p>
          <a:p>
            <a:endParaRPr lang="el-GR" sz="2000" dirty="0" smtClean="0"/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45056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466" y="1356153"/>
            <a:ext cx="8467360" cy="347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(shock)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/ παθοφυσιολογικά επακόλουθα, σημεία &amp; συμπτώματα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000" b="1" dirty="0" smtClean="0"/>
              <a:t>Μη-αντιρροπούμενο στάδιο</a:t>
            </a:r>
            <a:endParaRPr lang="el-GR" sz="2000" dirty="0"/>
          </a:p>
          <a:p>
            <a:pPr marL="342900" indent="-342900">
              <a:buFont typeface="Courier New"/>
              <a:buChar char="o"/>
            </a:pPr>
            <a:r>
              <a:rPr lang="el-GR" dirty="0" smtClean="0"/>
              <a:t>Πτώση αρτηριακής πίεσης</a:t>
            </a:r>
          </a:p>
          <a:p>
            <a:pPr marL="342900" indent="-342900">
              <a:buFont typeface="Courier New"/>
              <a:buChar char="o"/>
            </a:pPr>
            <a:r>
              <a:rPr lang="el-GR" dirty="0" smtClean="0"/>
              <a:t>Ψυχρό</a:t>
            </a:r>
            <a:r>
              <a:rPr lang="en-US" dirty="0" smtClean="0"/>
              <a:t> (</a:t>
            </a:r>
            <a:r>
              <a:rPr lang="el-GR" dirty="0" smtClean="0"/>
              <a:t>θερμό </a:t>
            </a:r>
            <a:r>
              <a:rPr lang="el-GR" dirty="0"/>
              <a:t>στην καταπληξία κατανομής)</a:t>
            </a:r>
            <a:r>
              <a:rPr lang="el-GR" dirty="0" smtClean="0"/>
              <a:t> και κολλώδες δέρμα</a:t>
            </a:r>
            <a:r>
              <a:rPr lang="en-US" dirty="0" smtClean="0"/>
              <a:t> (</a:t>
            </a:r>
            <a:r>
              <a:rPr lang="el-GR" dirty="0" smtClean="0"/>
              <a:t>εφίδρωση), ταχυκαρδία (αίσθημα παλμών), υπερδυναμική κυκλοφορία, </a:t>
            </a:r>
          </a:p>
          <a:p>
            <a:pPr marL="342900" indent="-342900">
              <a:buFont typeface="Courier New"/>
              <a:buChar char="o"/>
            </a:pPr>
            <a:r>
              <a:rPr lang="el-GR" dirty="0" smtClean="0"/>
              <a:t>Υποάρδευση οργάνων (ολιγουρία, μείωση επιπέδου συνείδησης)</a:t>
            </a:r>
          </a:p>
          <a:p>
            <a:pPr marL="342900" indent="-342900">
              <a:buFont typeface="Courier New"/>
              <a:buChar char="o"/>
            </a:pPr>
            <a:r>
              <a:rPr lang="el-GR" dirty="0" smtClean="0"/>
              <a:t>Ισιτική </a:t>
            </a:r>
            <a:r>
              <a:rPr lang="el-GR" dirty="0"/>
              <a:t>υποξία - γαλκτική </a:t>
            </a:r>
            <a:r>
              <a:rPr lang="el-GR" dirty="0" smtClean="0"/>
              <a:t>οξέωση</a:t>
            </a:r>
          </a:p>
          <a:p>
            <a:pPr marL="342900" indent="-342900">
              <a:buFont typeface="Courier New"/>
              <a:buChar char="o"/>
            </a:pPr>
            <a:r>
              <a:rPr lang="el-GR" dirty="0" smtClean="0"/>
              <a:t>Ταχύπνοια, επιπόλες αναπνοή, ανησυχία</a:t>
            </a:r>
            <a:endParaRPr lang="el-GR" dirty="0"/>
          </a:p>
          <a:p>
            <a:pPr marL="342900" indent="-342900">
              <a:buFont typeface="Courier New"/>
              <a:buChar char="o"/>
            </a:pPr>
            <a:endParaRPr lang="el-GR" sz="2000" dirty="0" smtClean="0"/>
          </a:p>
        </p:txBody>
      </p:sp>
      <p:sp>
        <p:nvSpPr>
          <p:cNvPr id="13" name="Rectangle 12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2178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466" y="1356153"/>
            <a:ext cx="84673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(shock)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/ παθοφυσιολογικά επακόλουθα, σημεία &amp; συμπτώματα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000" b="1" dirty="0" smtClean="0"/>
              <a:t>Τελικό στάδιο πολυοργανικής ανεπάρκειας</a:t>
            </a:r>
          </a:p>
        </p:txBody>
      </p:sp>
      <p:sp>
        <p:nvSpPr>
          <p:cNvPr id="13" name="Rectangle 12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76547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36601" y="188640"/>
            <a:ext cx="1155079" cy="461665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Καταπληξία κατανομής</a:t>
            </a:r>
            <a:endParaRPr lang="el-GR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948264" y="1412776"/>
            <a:ext cx="1215873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Υποογκαιμική καταπληξία</a:t>
            </a:r>
            <a:endParaRPr lang="el-GR" sz="1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948264" y="2924944"/>
            <a:ext cx="1215873" cy="461665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Αποφρακτική καταπληξία</a:t>
            </a:r>
            <a:endParaRPr lang="el-GR" sz="1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948264" y="4005064"/>
            <a:ext cx="1224136" cy="46166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Καρδιογενής καταπληξία</a:t>
            </a:r>
            <a:endParaRPr lang="el-GR" sz="1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flipH="1">
            <a:off x="5724128" y="1628800"/>
            <a:ext cx="1228858" cy="492192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Shape"/>
          <p:cNvCxnSpPr>
            <a:stCxn id="5" idx="0"/>
          </p:cNvCxnSpPr>
          <p:nvPr/>
        </p:nvCxnSpPr>
        <p:spPr>
          <a:xfrm rot="16200000" flipV="1">
            <a:off x="6297617" y="1666359"/>
            <a:ext cx="702030" cy="1815139"/>
          </a:xfrm>
          <a:prstGeom prst="bentConnector2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ύγραμμο βέλος σύνδεσης"/>
          <p:cNvCxnSpPr/>
          <p:nvPr/>
        </p:nvCxnSpPr>
        <p:spPr>
          <a:xfrm flipH="1" flipV="1">
            <a:off x="5868144" y="2996952"/>
            <a:ext cx="1080120" cy="1209328"/>
          </a:xfrm>
          <a:prstGeom prst="straightConnector1">
            <a:avLst/>
          </a:prstGeom>
          <a:ln w="50800">
            <a:solidFill>
              <a:srgbClr val="66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043608" y="620688"/>
            <a:ext cx="432048" cy="864096"/>
          </a:xfrm>
          <a:prstGeom prst="straightConnector1">
            <a:avLst/>
          </a:prstGeom>
          <a:ln w="50800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813125" y="6272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9"/>
          <p:cNvGrpSpPr/>
          <p:nvPr/>
        </p:nvGrpSpPr>
        <p:grpSpPr>
          <a:xfrm>
            <a:off x="35496" y="650305"/>
            <a:ext cx="6480720" cy="5370983"/>
            <a:chOff x="611560" y="436484"/>
            <a:chExt cx="7200800" cy="6160868"/>
          </a:xfrm>
        </p:grpSpPr>
        <p:sp>
          <p:nvSpPr>
            <p:cNvPr id="7" name="6 - TextBox"/>
            <p:cNvSpPr txBox="1"/>
            <p:nvPr/>
          </p:nvSpPr>
          <p:spPr>
            <a:xfrm>
              <a:off x="899592" y="1434742"/>
              <a:ext cx="790317" cy="2824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Σηπτική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1691680" y="1412776"/>
              <a:ext cx="1094286" cy="2824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Μη σηπτική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8 - TextBox"/>
            <p:cNvSpPr txBox="1"/>
            <p:nvPr/>
          </p:nvSpPr>
          <p:spPr>
            <a:xfrm>
              <a:off x="1152736" y="2587050"/>
              <a:ext cx="1459047" cy="2824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Ενδοτοξίνες / </a:t>
              </a:r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PAMPs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- TextBox"/>
            <p:cNvSpPr txBox="1"/>
            <p:nvPr/>
          </p:nvSpPr>
          <p:spPr>
            <a:xfrm>
              <a:off x="720883" y="3589191"/>
              <a:ext cx="2370952" cy="2824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Ενεργοποίηση</a:t>
              </a:r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φυσικής ανοσίας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11 - TextBox"/>
            <p:cNvSpPr txBox="1"/>
            <p:nvPr/>
          </p:nvSpPr>
          <p:spPr>
            <a:xfrm>
              <a:off x="755576" y="4566327"/>
              <a:ext cx="2310158" cy="63547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Προφλεγμονώδης φαινότυπος 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/ φλεγμονώδεις μεσολαβητές </a:t>
              </a:r>
            </a:p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(TNFα, IL-1, IL-6)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12 - TextBox"/>
            <p:cNvSpPr txBox="1"/>
            <p:nvPr/>
          </p:nvSpPr>
          <p:spPr>
            <a:xfrm>
              <a:off x="3270544" y="967776"/>
              <a:ext cx="2066984" cy="811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 Απορρύθμιση λειτουργίας ενδοθηλίου /      </a:t>
              </a:r>
              <a:r>
                <a:rPr lang="en-US" sz="1000" dirty="0" err="1" smtClean="0">
                  <a:latin typeface="Times New Roman" pitchFamily="18" charset="0"/>
                  <a:cs typeface="Times New Roman" pitchFamily="18" charset="0"/>
                </a:rPr>
                <a:t>iNOS</a:t>
              </a:r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&amp; </a:t>
              </a:r>
            </a:p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αγγειοδιασταλτικών ουσιών </a:t>
              </a:r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/ 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          αγγειακής διαπερατότητας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14 - Ευθύγραμμο βέλος σύνδεσης"/>
            <p:cNvCxnSpPr/>
            <p:nvPr/>
          </p:nvCxnSpPr>
          <p:spPr>
            <a:xfrm flipV="1">
              <a:off x="3411871" y="1303225"/>
              <a:ext cx="0" cy="2556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- TextBox"/>
            <p:cNvSpPr txBox="1"/>
            <p:nvPr/>
          </p:nvSpPr>
          <p:spPr>
            <a:xfrm>
              <a:off x="5702290" y="1054477"/>
              <a:ext cx="200619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 Περιφερικών αγγειακών αντιστάσεων /       φλεβικής χωρητικότητας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17 - Ευθύγραμμο βέλος σύνδεσης"/>
            <p:cNvCxnSpPr/>
            <p:nvPr/>
          </p:nvCxnSpPr>
          <p:spPr>
            <a:xfrm>
              <a:off x="5763083" y="1130176"/>
              <a:ext cx="0" cy="2635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- TextBox"/>
            <p:cNvSpPr txBox="1"/>
            <p:nvPr/>
          </p:nvSpPr>
          <p:spPr>
            <a:xfrm>
              <a:off x="5652120" y="1937233"/>
              <a:ext cx="1155079" cy="2824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 Προφορτίου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21 - Ευθύγραμμο βέλος σύνδεσης"/>
            <p:cNvCxnSpPr/>
            <p:nvPr/>
          </p:nvCxnSpPr>
          <p:spPr>
            <a:xfrm>
              <a:off x="5812138" y="1971871"/>
              <a:ext cx="0" cy="2635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TextBox"/>
            <p:cNvSpPr txBox="1"/>
            <p:nvPr/>
          </p:nvSpPr>
          <p:spPr>
            <a:xfrm>
              <a:off x="5710093" y="2555718"/>
              <a:ext cx="1702222" cy="63547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Καρδιακής παροχής,  αρτηριακή πίεσης &amp; κυκλοφορική ανεπάρκεια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23 - Ευθύγραμμο βέλος σύνδεσης"/>
            <p:cNvCxnSpPr/>
            <p:nvPr/>
          </p:nvCxnSpPr>
          <p:spPr>
            <a:xfrm>
              <a:off x="5732129" y="2550056"/>
              <a:ext cx="0" cy="1809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- TextBox"/>
            <p:cNvSpPr txBox="1"/>
            <p:nvPr/>
          </p:nvSpPr>
          <p:spPr>
            <a:xfrm>
              <a:off x="4004904" y="2773429"/>
              <a:ext cx="1280141" cy="3353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13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Ιστική υποξία</a:t>
              </a:r>
              <a:endParaRPr lang="el-GR" sz="13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4051942" y="3316719"/>
              <a:ext cx="1200133" cy="63547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 ιστική βλάβη </a:t>
              </a:r>
              <a:r>
                <a:rPr lang="mr-IN" sz="1000" dirty="0" smtClean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απόπτωση /  </a:t>
              </a:r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DAMPs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4096997" y="4199014"/>
              <a:ext cx="1155079" cy="9885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/>
              <a:r>
                <a:rPr lang="el-GR" sz="1000" dirty="0"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νεργοποίηση ενδοθηλίου / έκφραση μορίων προσκόλλησης επιφανείας 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3659899" y="5620165"/>
              <a:ext cx="2232248" cy="811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Μικροαγγειακή </a:t>
              </a:r>
            </a:p>
            <a:p>
              <a:pPr algn="ctr"/>
              <a:r>
                <a:rPr lang="el-GR" sz="1000" dirty="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τάση / θρόμβωση /</a:t>
              </a:r>
            </a:p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 ινωδόλυση / </a:t>
              </a:r>
            </a:p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επαναιμάτωση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5702291" y="5733256"/>
              <a:ext cx="203806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Times New Roman" pitchFamily="18" charset="0"/>
                  <a:cs typeface="Times New Roman" pitchFamily="18" charset="0"/>
                </a:rPr>
                <a:t>Κατανάλωση παραγόντων πήξης / διαταραχή πηκτικότητας / ΔΕΠ</a:t>
              </a:r>
              <a:endParaRPr lang="el-GR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37 - Ευθύγραμμο βέλος σύνδεσης"/>
            <p:cNvCxnSpPr>
              <a:endCxn id="9" idx="0"/>
            </p:cNvCxnSpPr>
            <p:nvPr/>
          </p:nvCxnSpPr>
          <p:spPr>
            <a:xfrm>
              <a:off x="1381153" y="2010839"/>
              <a:ext cx="501106" cy="57621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- Ευθύγραμμο βέλος σύνδεσης"/>
            <p:cNvCxnSpPr/>
            <p:nvPr/>
          </p:nvCxnSpPr>
          <p:spPr>
            <a:xfrm>
              <a:off x="1872290" y="2869482"/>
              <a:ext cx="0" cy="519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ύγραμμο βέλος σύνδεσης"/>
            <p:cNvCxnSpPr/>
            <p:nvPr/>
          </p:nvCxnSpPr>
          <p:spPr>
            <a:xfrm>
              <a:off x="1872290" y="3925220"/>
              <a:ext cx="0" cy="58406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- Shape"/>
            <p:cNvCxnSpPr/>
            <p:nvPr/>
          </p:nvCxnSpPr>
          <p:spPr>
            <a:xfrm rot="16200000" flipV="1">
              <a:off x="3099342" y="2599257"/>
              <a:ext cx="1745182" cy="160018"/>
            </a:xfrm>
            <a:prstGeom prst="bentConnector3">
              <a:avLst>
                <a:gd name="adj1" fmla="val 472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- Ευθύγραμμο βέλος σύνδεσης"/>
            <p:cNvCxnSpPr/>
            <p:nvPr/>
          </p:nvCxnSpPr>
          <p:spPr>
            <a:xfrm>
              <a:off x="5337528" y="1369846"/>
              <a:ext cx="3039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- Ευθύγραμμο βέλος σύνδεσης"/>
            <p:cNvCxnSpPr>
              <a:stCxn id="25" idx="2"/>
            </p:cNvCxnSpPr>
            <p:nvPr/>
          </p:nvCxnSpPr>
          <p:spPr>
            <a:xfrm flipH="1">
              <a:off x="4644008" y="3108817"/>
              <a:ext cx="968" cy="2672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- Ευθύγραμμο βέλος σύνδεσης"/>
            <p:cNvCxnSpPr>
              <a:endCxn id="30" idx="1"/>
            </p:cNvCxnSpPr>
            <p:nvPr/>
          </p:nvCxnSpPr>
          <p:spPr>
            <a:xfrm flipV="1">
              <a:off x="5364088" y="6056422"/>
              <a:ext cx="338203" cy="142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80 - Shape"/>
            <p:cNvCxnSpPr/>
            <p:nvPr/>
          </p:nvCxnSpPr>
          <p:spPr>
            <a:xfrm rot="5400000" flipH="1" flipV="1">
              <a:off x="2751726" y="4841090"/>
              <a:ext cx="2566069" cy="285672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104 - Ευθύγραμμο βέλος σύνδεσης"/>
            <p:cNvCxnSpPr/>
            <p:nvPr/>
          </p:nvCxnSpPr>
          <p:spPr>
            <a:xfrm>
              <a:off x="4692013" y="5346594"/>
              <a:ext cx="0" cy="25958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106 - Ευθύγραμμο βέλος σύνδεσης"/>
            <p:cNvCxnSpPr/>
            <p:nvPr/>
          </p:nvCxnSpPr>
          <p:spPr>
            <a:xfrm>
              <a:off x="2611782" y="1558882"/>
              <a:ext cx="658728" cy="56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110 - Ευθύγραμμο βέλος σύνδεσης"/>
            <p:cNvCxnSpPr/>
            <p:nvPr/>
          </p:nvCxnSpPr>
          <p:spPr>
            <a:xfrm flipV="1">
              <a:off x="6734569" y="1274089"/>
              <a:ext cx="0" cy="2556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" idx="2"/>
              <a:endCxn id="7" idx="0"/>
            </p:cNvCxnSpPr>
            <p:nvPr/>
          </p:nvCxnSpPr>
          <p:spPr>
            <a:xfrm flipH="1">
              <a:off x="1294751" y="436484"/>
              <a:ext cx="435294" cy="998258"/>
            </a:xfrm>
            <a:prstGeom prst="straightConnector1">
              <a:avLst/>
            </a:prstGeom>
            <a:ln w="50800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11560" y="908720"/>
              <a:ext cx="7200800" cy="5688632"/>
            </a:xfrm>
            <a:prstGeom prst="rect">
              <a:avLst/>
            </a:prstGeom>
            <a:noFill/>
            <a:ln w="25400">
              <a:solidFill>
                <a:srgbClr val="000090"/>
              </a:solidFill>
              <a:prstDash val="sys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77" name="50 - Shape"/>
            <p:cNvCxnSpPr/>
            <p:nvPr/>
          </p:nvCxnSpPr>
          <p:spPr>
            <a:xfrm rot="5400000" flipH="1" flipV="1">
              <a:off x="1901109" y="2997406"/>
              <a:ext cx="2973522" cy="592064"/>
            </a:xfrm>
            <a:prstGeom prst="bentConnector3">
              <a:avLst>
                <a:gd name="adj1" fmla="val 29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Down Arrow 13"/>
          <p:cNvSpPr/>
          <p:nvPr/>
        </p:nvSpPr>
        <p:spPr>
          <a:xfrm>
            <a:off x="2987824" y="6021288"/>
            <a:ext cx="484632" cy="4320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12 - TextBox"/>
          <p:cNvSpPr txBox="1"/>
          <p:nvPr/>
        </p:nvSpPr>
        <p:spPr>
          <a:xfrm>
            <a:off x="899592" y="6495147"/>
            <a:ext cx="468052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l-GR" sz="1000" dirty="0" smtClean="0">
                <a:latin typeface="Times New Roman" pitchFamily="18" charset="0"/>
                <a:cs typeface="Times New Roman" pitchFamily="18" charset="0"/>
              </a:rPr>
              <a:t>  Πολυοργανική ανεπάρκεια: έκπτωση εγκεφαλικής, νεφρικής, ηπατικής λειτουργίας</a:t>
            </a:r>
            <a:endParaRPr lang="el-GR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110 - Ευθύγραμμο βέλος σύνδεσης"/>
          <p:cNvCxnSpPr/>
          <p:nvPr/>
        </p:nvCxnSpPr>
        <p:spPr>
          <a:xfrm flipV="1">
            <a:off x="3347864" y="1283111"/>
            <a:ext cx="0" cy="2228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14 - Ευθύγραμμο βέλος σύνδεσης"/>
          <p:cNvCxnSpPr/>
          <p:nvPr/>
        </p:nvCxnSpPr>
        <p:spPr>
          <a:xfrm flipV="1">
            <a:off x="395536" y="4358249"/>
            <a:ext cx="0" cy="2228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283968" y="3594720"/>
            <a:ext cx="2232248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50" dirty="0"/>
              <a:t>Κλινικά-εργαστηριακά παθοφυσιολογικά επακόλουθα: </a:t>
            </a:r>
            <a:r>
              <a:rPr lang="el-GR" sz="950" dirty="0" smtClean="0"/>
              <a:t>ψυχρά άκρα, κυάνωση, ταχυκαρδία, </a:t>
            </a:r>
            <a:r>
              <a:rPr lang="el-GR" sz="950" dirty="0" err="1" smtClean="0"/>
              <a:t>ολιγουρία</a:t>
            </a:r>
            <a:r>
              <a:rPr lang="el-GR" sz="950" dirty="0" smtClean="0"/>
              <a:t>, </a:t>
            </a:r>
            <a:r>
              <a:rPr lang="el-GR" sz="950" dirty="0" err="1" smtClean="0"/>
              <a:t>διαταράχή</a:t>
            </a:r>
            <a:r>
              <a:rPr lang="el-GR" sz="950" dirty="0" smtClean="0"/>
              <a:t> επιπέδου συνείδησης</a:t>
            </a:r>
            <a:endParaRPr lang="en-US" sz="950" dirty="0"/>
          </a:p>
        </p:txBody>
      </p:sp>
      <p:sp>
        <p:nvSpPr>
          <p:cNvPr id="67" name="Oval 66"/>
          <p:cNvSpPr/>
          <p:nvPr/>
        </p:nvSpPr>
        <p:spPr>
          <a:xfrm>
            <a:off x="4427984" y="44624"/>
            <a:ext cx="2088232" cy="7920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50" dirty="0"/>
              <a:t>Κλινικά-εργαστηριακά παθοφυσιολογικά επακόλουθα: </a:t>
            </a:r>
            <a:r>
              <a:rPr lang="el-GR" sz="950" dirty="0" smtClean="0"/>
              <a:t>διεύρυνση πίεσης παλμού, θερμά άκρα, ταχυκαρδία</a:t>
            </a:r>
            <a:endParaRPr lang="en-US" sz="950" dirty="0"/>
          </a:p>
        </p:txBody>
      </p:sp>
      <p:cxnSp>
        <p:nvCxnSpPr>
          <p:cNvPr id="71" name="67 - Ευθύγραμμο βέλος σύνδεσης"/>
          <p:cNvCxnSpPr/>
          <p:nvPr/>
        </p:nvCxnSpPr>
        <p:spPr>
          <a:xfrm flipH="1" flipV="1">
            <a:off x="2195736" y="3563752"/>
            <a:ext cx="1008112" cy="92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17 - Ευθύγραμμο βέλος σύνδεσης"/>
          <p:cNvCxnSpPr/>
          <p:nvPr/>
        </p:nvCxnSpPr>
        <p:spPr>
          <a:xfrm>
            <a:off x="5148064" y="1759115"/>
            <a:ext cx="0" cy="2297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17 - Ευθύγραμμο βέλος σύνδεσης"/>
          <p:cNvCxnSpPr/>
          <p:nvPr/>
        </p:nvCxnSpPr>
        <p:spPr>
          <a:xfrm>
            <a:off x="5148064" y="2276872"/>
            <a:ext cx="0" cy="2297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67 - Ευθύγραμμο βέλος σύνδεσης"/>
          <p:cNvCxnSpPr/>
          <p:nvPr/>
        </p:nvCxnSpPr>
        <p:spPr>
          <a:xfrm flipH="1">
            <a:off x="4283968" y="2852936"/>
            <a:ext cx="2880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17 - Ευθύγραμμο βέλος σύνδεσης"/>
          <p:cNvCxnSpPr/>
          <p:nvPr/>
        </p:nvCxnSpPr>
        <p:spPr>
          <a:xfrm>
            <a:off x="3707904" y="3717032"/>
            <a:ext cx="0" cy="2297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987824" y="5724789"/>
            <a:ext cx="360040" cy="8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75 - Ευθύγραμμο βέλος σύνδεσης"/>
          <p:cNvCxnSpPr/>
          <p:nvPr/>
        </p:nvCxnSpPr>
        <p:spPr>
          <a:xfrm>
            <a:off x="2877522" y="4432573"/>
            <a:ext cx="398334" cy="45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Down Arrow 95"/>
          <p:cNvSpPr/>
          <p:nvPr/>
        </p:nvSpPr>
        <p:spPr>
          <a:xfrm>
            <a:off x="5148064" y="3140968"/>
            <a:ext cx="484632" cy="4320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own Arrow 96"/>
          <p:cNvSpPr/>
          <p:nvPr/>
        </p:nvSpPr>
        <p:spPr>
          <a:xfrm rot="10800000">
            <a:off x="5162014" y="764705"/>
            <a:ext cx="484632" cy="4320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516216" y="5943600"/>
            <a:ext cx="192251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50" dirty="0"/>
              <a:t>Κλινικά-εργαστηριακά </a:t>
            </a:r>
            <a:r>
              <a:rPr lang="el-GR" sz="950" dirty="0" err="1"/>
              <a:t>παθοφυσιολογικά</a:t>
            </a:r>
            <a:r>
              <a:rPr lang="el-GR" sz="950" dirty="0"/>
              <a:t> </a:t>
            </a:r>
            <a:r>
              <a:rPr lang="el-GR" sz="950" dirty="0" smtClean="0"/>
              <a:t>επακόλουθα: παράταση χρόνων πήξης, </a:t>
            </a:r>
            <a:r>
              <a:rPr lang="el-GR" sz="950" dirty="0" err="1" smtClean="0"/>
              <a:t>ανουρία</a:t>
            </a:r>
            <a:r>
              <a:rPr lang="el-GR" sz="950" dirty="0" smtClean="0"/>
              <a:t>, κώμα, θάνατος</a:t>
            </a:r>
            <a:endParaRPr lang="en-US" sz="950" dirty="0"/>
          </a:p>
        </p:txBody>
      </p:sp>
      <p:sp>
        <p:nvSpPr>
          <p:cNvPr id="61" name="Down Arrow 60"/>
          <p:cNvSpPr/>
          <p:nvPr/>
        </p:nvSpPr>
        <p:spPr>
          <a:xfrm rot="16200000">
            <a:off x="5625828" y="6335612"/>
            <a:ext cx="484632" cy="4320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768752" y="4725144"/>
            <a:ext cx="2339752" cy="10584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50" dirty="0" smtClean="0"/>
              <a:t>Κλινικά-εργαστηριακά </a:t>
            </a:r>
            <a:r>
              <a:rPr lang="el-GR" sz="950" dirty="0" err="1"/>
              <a:t>π</a:t>
            </a:r>
            <a:r>
              <a:rPr lang="el-GR" sz="950" dirty="0" err="1" smtClean="0"/>
              <a:t>αθοφυσιολογικά</a:t>
            </a:r>
            <a:r>
              <a:rPr lang="el-GR" sz="950" dirty="0" smtClean="0"/>
              <a:t> επακόλουθα: </a:t>
            </a:r>
            <a:r>
              <a:rPr lang="el-GR" sz="950" dirty="0" err="1" smtClean="0"/>
              <a:t>θρομβοπενία</a:t>
            </a:r>
            <a:r>
              <a:rPr lang="el-GR" sz="950" dirty="0" smtClean="0"/>
              <a:t>, παράταση χρόνων πήξης, </a:t>
            </a:r>
            <a:r>
              <a:rPr lang="el-GR" sz="950" dirty="0" err="1" smtClean="0"/>
              <a:t>θρόμβωτικές</a:t>
            </a:r>
            <a:r>
              <a:rPr lang="el-GR" sz="950" dirty="0" smtClean="0"/>
              <a:t> ή/και </a:t>
            </a:r>
            <a:r>
              <a:rPr lang="el-GR" sz="950" dirty="0" err="1" smtClean="0"/>
              <a:t>αιμμορραγικές</a:t>
            </a:r>
            <a:r>
              <a:rPr lang="el-GR" sz="950" dirty="0" smtClean="0"/>
              <a:t> εκδηλώσεις</a:t>
            </a:r>
            <a:endParaRPr lang="en-US" sz="950" dirty="0"/>
          </a:p>
        </p:txBody>
      </p:sp>
      <p:sp>
        <p:nvSpPr>
          <p:cNvPr id="65" name="Down Arrow 64"/>
          <p:cNvSpPr/>
          <p:nvPr/>
        </p:nvSpPr>
        <p:spPr>
          <a:xfrm rot="16200000">
            <a:off x="6345908" y="5183485"/>
            <a:ext cx="484632" cy="4320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106 - Ευθύγραμμο βέλος σύνδεσης"/>
          <p:cNvCxnSpPr/>
          <p:nvPr/>
        </p:nvCxnSpPr>
        <p:spPr>
          <a:xfrm>
            <a:off x="1475656" y="1988840"/>
            <a:ext cx="1800200" cy="12241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092635" y="2636912"/>
            <a:ext cx="1440160" cy="0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81953" y="1052736"/>
            <a:ext cx="9458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rgbClr val="FF0000"/>
                </a:solidFill>
              </a:rPr>
              <a:t>Διαφορετικοί </a:t>
            </a:r>
          </a:p>
          <a:p>
            <a:r>
              <a:rPr lang="el-GR" sz="1000" dirty="0">
                <a:solidFill>
                  <a:srgbClr val="FF0000"/>
                </a:solidFill>
              </a:rPr>
              <a:t>μ</a:t>
            </a:r>
            <a:r>
              <a:rPr lang="el-GR" sz="1000" dirty="0" smtClean="0">
                <a:solidFill>
                  <a:srgbClr val="FF0000"/>
                </a:solidFill>
              </a:rPr>
              <a:t>ηχανισμοί π.χ. </a:t>
            </a:r>
            <a:r>
              <a:rPr lang="en-US" sz="1000" dirty="0" err="1" smtClean="0">
                <a:solidFill>
                  <a:srgbClr val="FF0000"/>
                </a:solidFill>
              </a:rPr>
              <a:t>IgE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46" name="Curved Connector 45"/>
          <p:cNvCxnSpPr>
            <a:stCxn id="25" idx="0"/>
          </p:cNvCxnSpPr>
          <p:nvPr/>
        </p:nvCxnSpPr>
        <p:spPr>
          <a:xfrm rot="5400000" flipH="1" flipV="1">
            <a:off x="3985414" y="2245060"/>
            <a:ext cx="122726" cy="762414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85 - Ευθύγραμμο βέλος σύνδεσης"/>
          <p:cNvCxnSpPr/>
          <p:nvPr/>
        </p:nvCxnSpPr>
        <p:spPr>
          <a:xfrm>
            <a:off x="4644008" y="2695219"/>
            <a:ext cx="0" cy="1577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(shock)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(shock)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sz="2400" dirty="0" smtClean="0">
                <a:solidFill>
                  <a:srgbClr val="800000"/>
                </a:solidFill>
              </a:rPr>
              <a:t>ορισμός</a:t>
            </a:r>
          </a:p>
          <a:p>
            <a:pPr algn="just"/>
            <a:endParaRPr lang="el-G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Γενικευμένη  (οχι εντοπισμένη σ’ ένα όργανο ή ιστό) ιστική και κυτταρική υποξία εξαιτίας μειωμένης παροχής ή/και αυξημένων απαιτήσεων ή/και ανεπαρκούς χρήσης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οξυγόνου.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14049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(κυκλοφορική) Καταπληξία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el-GR" sz="2400" dirty="0" smtClean="0">
                <a:solidFill>
                  <a:srgbClr val="800000"/>
                </a:solidFill>
              </a:rPr>
              <a:t>κύρια χαρακτηριστικά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rgbClr val="17375E"/>
                </a:solidFill>
              </a:rPr>
              <a:t>Η χαμηλή αρτηριακή πίεση είναι η πιο συνηθισμένη εκδήλωση της κυκλοφορικής ανεπάρκειας που χαρακτηρίζει την καταπληξία</a:t>
            </a:r>
          </a:p>
          <a:p>
            <a:r>
              <a:rPr lang="el-GR" dirty="0" smtClean="0">
                <a:solidFill>
                  <a:srgbClr val="17375E"/>
                </a:solidFill>
              </a:rPr>
              <a:t>      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(Συστολική αρτηριακή πίεση &lt;90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mmHg [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μέση αρτηριακή πίεση &lt;70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mmHg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[ή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60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mmHg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ή μείωση της συστολικής αρτηριακής πίεσης μεγαλύτερη από 40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mmHg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σε </a:t>
            </a: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     σχέση με τη συνήθη πίεση)</a:t>
            </a:r>
          </a:p>
          <a:p>
            <a:endParaRPr lang="el-GR" sz="2200" dirty="0">
              <a:solidFill>
                <a:srgbClr val="17375E"/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rgbClr val="17375E"/>
                </a:solidFill>
              </a:rPr>
              <a:t>Στα αρχικά στάδια η καταπληξία είναι αναστρέψιμη</a:t>
            </a:r>
          </a:p>
          <a:p>
            <a:endParaRPr lang="el-GR" sz="2200" dirty="0">
              <a:solidFill>
                <a:srgbClr val="17375E"/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rgbClr val="17375E"/>
                </a:solidFill>
              </a:rPr>
              <a:t>Είναι απαραίτητη η άμεση αντιμετώπιση της </a:t>
            </a:r>
            <a:endParaRPr lang="el-GR" sz="2200" dirty="0">
              <a:solidFill>
                <a:srgbClr val="17375E"/>
              </a:solidFill>
            </a:endParaRPr>
          </a:p>
          <a:p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2591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</a:t>
            </a:r>
            <a:r>
              <a:rPr lang="el-GR" sz="2400" dirty="0" smtClean="0">
                <a:solidFill>
                  <a:srgbClr val="800000"/>
                </a:solidFill>
              </a:rPr>
              <a:t>παθοφυσιολογική ταξινόμηση καταπληξίας - 4 κύριες κατηγορίες </a:t>
            </a:r>
            <a:endParaRPr lang="en-US" sz="2400" dirty="0" smtClean="0">
              <a:solidFill>
                <a:srgbClr val="800000"/>
              </a:solidFill>
            </a:endParaRPr>
          </a:p>
          <a:p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ατανομής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distributive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Μη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</a:t>
            </a:r>
          </a:p>
          <a:p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Καρδιογενής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cardiogenic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buFont typeface="Courier New"/>
              <a:buChar char="o"/>
            </a:pP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Υποογκαιμική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hypovolemic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Αιμμοραγική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Μη-αιμορραγική</a:t>
            </a:r>
          </a:p>
          <a:p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Αποφρακτική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obstructive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Συστηματική κυκλοφορία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Πνευμονική κυκλοφορία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6541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καταπληξίας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ατανομής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distributive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              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l-GR" sz="2200" dirty="0" smtClean="0">
                <a:solidFill>
                  <a:srgbClr val="800000"/>
                </a:solidFill>
              </a:rPr>
              <a:t>Αδιαφοροποίητη (</a:t>
            </a:r>
            <a:r>
              <a:rPr lang="en-US" sz="2200" dirty="0" smtClean="0">
                <a:solidFill>
                  <a:srgbClr val="800000"/>
                </a:solidFill>
              </a:rPr>
              <a:t>undifferentiated)</a:t>
            </a:r>
          </a:p>
          <a:p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                                                 </a:t>
            </a:r>
            <a:r>
              <a:rPr lang="el-GR" sz="2000" dirty="0" smtClean="0">
                <a:solidFill>
                  <a:srgbClr val="800000"/>
                </a:solidFill>
              </a:rPr>
              <a:t>(άγνωστη αιτία)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Μη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σηπτική</a:t>
            </a:r>
          </a:p>
          <a:p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Καρδιογενής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cardiogenic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buFont typeface="Courier New"/>
              <a:buChar char="o"/>
            </a:pP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Υποογκαιμική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hypovolemic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Αιμμοραγική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Μη-αιμορραγική</a:t>
            </a:r>
          </a:p>
          <a:p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Αποφρακτική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obstructive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	- Συστηματική κυκλοφορία</a:t>
            </a:r>
          </a:p>
          <a:p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- Πνευμονική κυκλοφορία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2018 </a:t>
            </a:r>
            <a:r>
              <a:rPr lang="el-GR" sz="1400" dirty="0" smtClean="0"/>
              <a:t>- </a:t>
            </a:r>
            <a:r>
              <a:rPr lang="el-GR" sz="1400" dirty="0" smtClean="0"/>
              <a:t>2019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8468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4924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καρδιογενής καταπληξία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παραμένει φυσιολογικός 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endParaRPr lang="el-G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Εκσεσημασμένη μείωση καρδιακής (αριστερής κοιλίας) παροχής 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Αίτια / παραδείγματα</a:t>
            </a:r>
            <a:endParaRPr lang="el-G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Βλάβη μυοκαρδίου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- π.χ.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ο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ξύ έμφραγμα μυοκαρδίου, μυοκαρδίτιδα, επιδείνωση μυοκαρδιοπάθειας</a:t>
            </a: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Αρρυθμίες - π.χ.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οιλιακή ταχυκαρδία</a:t>
            </a: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Μηχανικές αιτίες - π.χ. ρήξη τενόντιων χορδών, θηλοειδών μυών (οξεία βαλβιδική ανεπάρκεια)</a:t>
            </a:r>
          </a:p>
          <a:p>
            <a:pPr marL="742950" lvl="1" indent="-285750">
              <a:buFontTx/>
              <a:buChar char="-"/>
            </a:pPr>
            <a:endParaRPr lang="el-G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0495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014"/>
            <a:ext cx="45046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Μονάδα Καρδιαγγειακής Πρόληψης &amp;  Έρευνας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Κλινική και Εργαστήριο Παθολογικής Φυσιολογίας 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1246" y="3428"/>
            <a:ext cx="41511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Ιατρικό Τμήμα Σχολής Επιστημών Υγείας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</a:rPr>
              <a:t>Εθνικό </a:t>
            </a:r>
            <a:r>
              <a:rPr lang="el-GR" sz="1600" dirty="0">
                <a:solidFill>
                  <a:schemeClr val="tx2">
                    <a:lumMod val="75000"/>
                  </a:schemeClr>
                </a:solidFill>
              </a:rPr>
              <a:t>&amp; Καποδιστριακό Πανεπιστήμιο Αθήνας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9467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35045" y="33866"/>
            <a:ext cx="0" cy="618812"/>
          </a:xfrm>
          <a:prstGeom prst="line">
            <a:avLst/>
          </a:prstGeom>
          <a:ln w="381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826" y="46209"/>
            <a:ext cx="351749" cy="567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7480019" y="6616283"/>
            <a:ext cx="16898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©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Αθανάσιος Δ Πρωτογέρου</a:t>
            </a:r>
            <a:endParaRPr lang="en-US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466" y="1356153"/>
            <a:ext cx="846736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(κυκλοφορική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Κ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αταπληξία / παθοφυσιολογική ταξινόμηση / </a:t>
            </a:r>
            <a:r>
              <a:rPr lang="el-GR" sz="2400" dirty="0" smtClean="0">
                <a:solidFill>
                  <a:srgbClr val="953735"/>
                </a:solidFill>
              </a:rPr>
              <a:t>καταπληξία κατανομής</a:t>
            </a:r>
            <a:r>
              <a:rPr lang="en-US" sz="2400" dirty="0" smtClean="0">
                <a:solidFill>
                  <a:srgbClr val="953735"/>
                </a:solidFill>
              </a:rPr>
              <a:t> (</a:t>
            </a:r>
            <a:r>
              <a:rPr lang="el-GR" sz="2400" dirty="0" smtClean="0">
                <a:solidFill>
                  <a:srgbClr val="953735"/>
                </a:solidFill>
              </a:rPr>
              <a:t>ή αγγειακή ή χαμηλών αντιστάσεων)</a:t>
            </a:r>
          </a:p>
          <a:p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Ο συνολικός όγκος του αίματος παραμένει «περίπου» φυσιολογικός</a:t>
            </a:r>
            <a:endParaRPr lang="el-GR" sz="2000" dirty="0" smtClean="0">
              <a:solidFill>
                <a:srgbClr val="953735"/>
              </a:solidFill>
            </a:endParaRP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Εκσεσημασμένη περιφερική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αγγειοδιαστολή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- μείωση προφόρτιου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μείωση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καρδιακής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</a:rPr>
              <a:t>παροχής</a:t>
            </a:r>
          </a:p>
          <a:p>
            <a:pPr marL="342900" indent="-342900">
              <a:buFont typeface="Courier New"/>
              <a:buChar char="o"/>
            </a:pP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Αίτια / παραδείγματα</a:t>
            </a:r>
            <a:endParaRPr lang="el-G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Σήψη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(sepsis)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17074" y="1450781"/>
            <a:ext cx="250626" cy="337172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-2" y="761993"/>
            <a:ext cx="9144001" cy="355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/>
              <a:t>Παθολογική Φυσιολογία Ι  /  </a:t>
            </a:r>
            <a:r>
              <a:rPr lang="el-GR" sz="1400" dirty="0" smtClean="0"/>
              <a:t>201</a:t>
            </a:r>
            <a:r>
              <a:rPr lang="el-GR" sz="1400" dirty="0" smtClean="0"/>
              <a:t>8</a:t>
            </a:r>
            <a:r>
              <a:rPr lang="el-GR" sz="1400" dirty="0" smtClean="0"/>
              <a:t> </a:t>
            </a:r>
            <a:r>
              <a:rPr lang="el-GR" sz="1400" dirty="0" smtClean="0"/>
              <a:t>- </a:t>
            </a:r>
            <a:r>
              <a:rPr lang="el-GR" sz="1400" dirty="0" smtClean="0"/>
              <a:t>201</a:t>
            </a:r>
            <a:r>
              <a:rPr lang="el-GR" sz="1400" dirty="0" smtClean="0"/>
              <a:t>9</a:t>
            </a:r>
            <a:r>
              <a:rPr lang="el-GR" sz="1400" dirty="0" smtClean="0"/>
              <a:t> </a:t>
            </a:r>
            <a:r>
              <a:rPr lang="el-GR" sz="1400" dirty="0" smtClean="0"/>
              <a:t>/ Καρδιαγγειακό Σύστημα / Καταπληξία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0146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25400">
          <a:solidFill>
            <a:schemeClr val="tx2">
              <a:lumMod val="75000"/>
            </a:schemeClr>
          </a:solidFill>
        </a:ln>
      </a:spPr>
      <a:bodyPr wrap="none" rtlCol="0">
        <a:spAutoFit/>
      </a:bodyPr>
      <a:lstStyle>
        <a:defPPr algn="ctr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7506</TotalTime>
  <Words>2509</Words>
  <Application>Microsoft Office PowerPoint</Application>
  <PresentationFormat>Προβολή στην οθόνη (4:3)</PresentationFormat>
  <Paragraphs>484</Paragraphs>
  <Slides>27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Athanase Protogerou</dc:creator>
  <cp:lastModifiedBy>Antonis Arg</cp:lastModifiedBy>
  <cp:revision>1020</cp:revision>
  <dcterms:created xsi:type="dcterms:W3CDTF">2015-08-03T14:12:13Z</dcterms:created>
  <dcterms:modified xsi:type="dcterms:W3CDTF">2018-12-19T08:59:50Z</dcterms:modified>
</cp:coreProperties>
</file>