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88" r:id="rId2"/>
    <p:sldId id="297" r:id="rId3"/>
    <p:sldId id="289" r:id="rId4"/>
    <p:sldId id="290" r:id="rId5"/>
    <p:sldId id="291" r:id="rId6"/>
    <p:sldId id="287" r:id="rId7"/>
    <p:sldId id="298" r:id="rId8"/>
    <p:sldId id="299" r:id="rId9"/>
    <p:sldId id="300" r:id="rId10"/>
    <p:sldId id="301" r:id="rId11"/>
    <p:sldId id="304" r:id="rId12"/>
    <p:sldId id="302" r:id="rId13"/>
    <p:sldId id="303" r:id="rId14"/>
    <p:sldId id="305" r:id="rId15"/>
    <p:sldId id="306" r:id="rId16"/>
    <p:sldId id="307" r:id="rId17"/>
    <p:sldId id="265" r:id="rId18"/>
    <p:sldId id="266" r:id="rId19"/>
    <p:sldId id="268" r:id="rId20"/>
    <p:sldId id="271" r:id="rId21"/>
    <p:sldId id="272" r:id="rId22"/>
    <p:sldId id="273" r:id="rId23"/>
    <p:sldId id="276" r:id="rId24"/>
    <p:sldId id="260" r:id="rId25"/>
    <p:sldId id="261" r:id="rId26"/>
    <p:sldId id="262" r:id="rId27"/>
    <p:sldId id="263" r:id="rId28"/>
    <p:sldId id="293" r:id="rId29"/>
    <p:sldId id="295" r:id="rId30"/>
    <p:sldId id="296" r:id="rId31"/>
    <p:sldId id="257" r:id="rId32"/>
    <p:sldId id="258" r:id="rId33"/>
    <p:sldId id="25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6A7A8-2B7D-C04D-ABCF-EA590F7C973F}" type="datetimeFigureOut">
              <a:rPr lang="en-US" smtClean="0"/>
              <a:t>19/12/18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01042-1B4E-AB44-982B-911E3CE91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5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omas_Young_(scientist)" TargetMode="External"/><Relationship Id="rId4" Type="http://schemas.openxmlformats.org/officeDocument/2006/relationships/hyperlink" Target="https://en.wikipedia.org/wiki/Pierre-Simon_Laplace" TargetMode="External"/><Relationship Id="rId5" Type="http://schemas.openxmlformats.org/officeDocument/2006/relationships/hyperlink" Target="https://en.wikipedia.org/wiki/Gauss" TargetMode="External"/><Relationship Id="rId6" Type="http://schemas.openxmlformats.org/officeDocument/2006/relationships/hyperlink" Target="https://en.wikipedia.org/wiki/Johann_Bernoulli" TargetMode="External"/><Relationship Id="rId7" Type="http://schemas.openxmlformats.org/officeDocument/2006/relationships/hyperlink" Target="https://en.wikipedia.org/wiki/Virtual_work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F61EE-2B6D-B445-B52C-3BAF74475295}" type="slidenum">
              <a:rPr lang="el-GR"/>
              <a:pPr/>
              <a:t>3</a:t>
            </a:fld>
            <a:endParaRPr lang="el-GR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F61EE-2B6D-B445-B52C-3BAF74475295}" type="slidenum">
              <a:rPr lang="el-GR"/>
              <a:pPr/>
              <a:t>4</a:t>
            </a:fld>
            <a:endParaRPr lang="el-GR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AB7DB-8083-FD41-B28E-AC1F6392AF9C}" type="slidenum">
              <a:rPr lang="el-GR"/>
              <a:pPr/>
              <a:t>5</a:t>
            </a:fld>
            <a:endParaRPr lang="el-GR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5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equation is named after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Thomas Young, who developed the qualitative theory of surface tension in 1805,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Pierre-Simon Laplace who completed the mathematical description in the following year. It is sometimes also called the Young–Laplace–Gauss equation, as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Gauss unified the work of Young and Laplace in 1830, deriving both the differential equation and boundary conditions using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Johann Bernoulli's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virtual work principles.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[2]</a:t>
            </a:r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Δ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(Laplace pressure)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   Pe - Pi    =      T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 (r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+ r</a:t>
            </a:r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025F3-D531-D44B-9D52-49A75C2D7F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Anatomical, histological, and physiological changes associated with venous hypertension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uptodate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20160107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025F3-D531-D44B-9D52-49A75C2D7F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61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Upotodae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025F3-D531-D44B-9D52-49A75C2D7F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84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Upotodae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025F3-D531-D44B-9D52-49A75C2D7F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84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Upotodae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025F3-D531-D44B-9D52-49A75C2D7F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8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Upotodae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025F3-D531-D44B-9D52-49A75C2D7F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8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874A-C537-8C46-AE7B-F00652C6434F}" type="datetimeFigureOut">
              <a:rPr lang="en-US" smtClean="0"/>
              <a:t>19/12/18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DE1-D508-3D45-9020-D5F2723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6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874A-C537-8C46-AE7B-F00652C6434F}" type="datetimeFigureOut">
              <a:rPr lang="en-US" smtClean="0"/>
              <a:t>19/12/18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DE1-D508-3D45-9020-D5F2723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5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874A-C537-8C46-AE7B-F00652C6434F}" type="datetimeFigureOut">
              <a:rPr lang="en-US" smtClean="0"/>
              <a:t>19/12/18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DE1-D508-3D45-9020-D5F2723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6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5E2A6-BC3A-E844-8706-57A65E5885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78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874A-C537-8C46-AE7B-F00652C6434F}" type="datetimeFigureOut">
              <a:rPr lang="en-US" smtClean="0"/>
              <a:t>19/12/18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DE1-D508-3D45-9020-D5F2723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1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874A-C537-8C46-AE7B-F00652C6434F}" type="datetimeFigureOut">
              <a:rPr lang="en-US" smtClean="0"/>
              <a:t>19/12/18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DE1-D508-3D45-9020-D5F2723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8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874A-C537-8C46-AE7B-F00652C6434F}" type="datetimeFigureOut">
              <a:rPr lang="en-US" smtClean="0"/>
              <a:t>19/12/18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DE1-D508-3D45-9020-D5F2723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4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874A-C537-8C46-AE7B-F00652C6434F}" type="datetimeFigureOut">
              <a:rPr lang="en-US" smtClean="0"/>
              <a:t>19/12/18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DE1-D508-3D45-9020-D5F2723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874A-C537-8C46-AE7B-F00652C6434F}" type="datetimeFigureOut">
              <a:rPr lang="en-US" smtClean="0"/>
              <a:t>19/12/18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DE1-D508-3D45-9020-D5F2723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5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874A-C537-8C46-AE7B-F00652C6434F}" type="datetimeFigureOut">
              <a:rPr lang="en-US" smtClean="0"/>
              <a:t>19/12/18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DE1-D508-3D45-9020-D5F2723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5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874A-C537-8C46-AE7B-F00652C6434F}" type="datetimeFigureOut">
              <a:rPr lang="en-US" smtClean="0"/>
              <a:t>19/12/18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DE1-D508-3D45-9020-D5F2723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4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874A-C537-8C46-AE7B-F00652C6434F}" type="datetimeFigureOut">
              <a:rPr lang="en-US" smtClean="0"/>
              <a:t>19/12/18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8DE1-D508-3D45-9020-D5F2723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874A-C537-8C46-AE7B-F00652C6434F}" type="datetimeFigureOut">
              <a:rPr lang="en-US" smtClean="0"/>
              <a:t>19/12/18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8DE1-D508-3D45-9020-D5F2723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1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anclaypool.com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anclaypool.com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morganclaypool.com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465" y="1356153"/>
            <a:ext cx="881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Από το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μ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οντέλο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Windkessel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στη θεωρία των ανακλώμενων κυμάτων πίεσης</a:t>
            </a: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6 - Ορθογώνιο"/>
          <p:cNvSpPr>
            <a:spLocks noChangeArrowheads="1"/>
          </p:cNvSpPr>
          <p:nvPr/>
        </p:nvSpPr>
        <p:spPr bwMode="auto">
          <a:xfrm>
            <a:off x="6159500" y="1133861"/>
            <a:ext cx="299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+mj-lt"/>
              </a:rPr>
              <a:t>Protogerou A et al. J Hypertens 2007</a:t>
            </a:r>
            <a:endParaRPr lang="en-US" sz="1400" i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</a:t>
            </a:r>
            <a:r>
              <a:rPr lang="en-US" sz="1400" dirty="0" smtClean="0"/>
              <a:t>78</a:t>
            </a:r>
            <a:r>
              <a:rPr lang="el-GR" sz="1400" dirty="0" smtClean="0"/>
              <a:t>- 201</a:t>
            </a:r>
            <a:r>
              <a:rPr lang="en-US" sz="1400" dirty="0"/>
              <a:t>9</a:t>
            </a:r>
            <a:r>
              <a:rPr lang="el-GR" sz="1400" dirty="0" smtClean="0"/>
              <a:t> / Καρδιαγγειακό Σύστημα / Ανατομία, ιστολογία, φυσιολογία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1" y="1962392"/>
            <a:ext cx="5105399" cy="490011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65" y="1356153"/>
            <a:ext cx="881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Αρτηριακή υπέρταση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αίτια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μηχανισμοί - θεωρίες παθογένεσης / ιστορική αναδρομή</a:t>
            </a: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2018 - 2019/ Καρδιαγγειακό Σύστημα / Υπέρταση - Υπόταση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4926" y="1147809"/>
            <a:ext cx="3362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 smtClean="0"/>
              <a:t>Καρατζάς ΝΒ. Υπέρταση: θεωρία &amp; πράξη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14305" y="2940382"/>
            <a:ext cx="58272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Πολυπαραγοντική θεώρηση της αιτίας της αρτηριακής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υπέρτασης</a:t>
            </a:r>
          </a:p>
          <a:p>
            <a:endParaRPr lang="el-GR" dirty="0" smtClean="0">
              <a:solidFill>
                <a:srgbClr val="17375E"/>
              </a:solidFill>
            </a:endParaRPr>
          </a:p>
          <a:p>
            <a:r>
              <a:rPr lang="el-GR" dirty="0" smtClean="0">
                <a:solidFill>
                  <a:srgbClr val="17375E"/>
                </a:solidFill>
              </a:rPr>
              <a:t>«... η υπέρταση είναι αποτέλεσμα μια κληρονομούμενης </a:t>
            </a:r>
          </a:p>
          <a:p>
            <a:r>
              <a:rPr lang="el-GR" dirty="0" smtClean="0">
                <a:solidFill>
                  <a:srgbClr val="17375E"/>
                </a:solidFill>
              </a:rPr>
              <a:t>πολυγονιδιακής και πολυπαραγοντικής ποσοτικής</a:t>
            </a:r>
            <a:endParaRPr lang="en-US" dirty="0" smtClean="0">
              <a:solidFill>
                <a:srgbClr val="17375E"/>
              </a:solidFill>
            </a:endParaRPr>
          </a:p>
          <a:p>
            <a:r>
              <a:rPr lang="el-GR" dirty="0" smtClean="0">
                <a:solidFill>
                  <a:srgbClr val="17375E"/>
                </a:solidFill>
              </a:rPr>
              <a:t>προδιάθεσης με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τη συμβολή περιβαλλοντικών παραγόντων</a:t>
            </a:r>
            <a:endParaRPr lang="en-US" dirty="0" smtClean="0">
              <a:solidFill>
                <a:srgbClr val="17375E"/>
              </a:solidFill>
            </a:endParaRPr>
          </a:p>
          <a:p>
            <a:r>
              <a:rPr lang="el-GR" dirty="0" smtClean="0">
                <a:solidFill>
                  <a:srgbClr val="17375E"/>
                </a:solidFill>
              </a:rPr>
              <a:t>που αλληλοεπιδρούν και τείνουν σε αύξηση της πίεσης </a:t>
            </a:r>
            <a:endParaRPr lang="en-US" dirty="0" smtClean="0">
              <a:solidFill>
                <a:srgbClr val="17375E"/>
              </a:solidFill>
            </a:endParaRPr>
          </a:p>
          <a:p>
            <a:r>
              <a:rPr lang="el-GR" dirty="0" smtClean="0">
                <a:solidFill>
                  <a:srgbClr val="17375E"/>
                </a:solidFill>
              </a:rPr>
              <a:t>με την ηλικία.»</a:t>
            </a:r>
          </a:p>
          <a:p>
            <a:r>
              <a:rPr lang="el-GR" dirty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 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443" y="2420195"/>
            <a:ext cx="723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Sir George Pickering (1904 -1980)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400" i="1" dirty="0" smtClean="0">
                <a:solidFill>
                  <a:schemeClr val="tx2">
                    <a:lumMod val="75000"/>
                  </a:schemeClr>
                </a:solidFill>
              </a:rPr>
              <a:t>Εισηγητής της πολυπαραγοντικής θεώρησης της αιτίας της αρτηριακής υπέρτασης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59" y="2998610"/>
            <a:ext cx="2528858" cy="3394441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4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1465" y="1356153"/>
            <a:ext cx="88191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Αρτηριακή υπέρταση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αίτια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μηχανισμοί - θεωρίες παθογένεσης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νεφρογενής θεωρία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Το φαινόμενο «πίεσης - νατριούρησης»</a:t>
            </a: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Υπέρταση - Υπόταση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96627" y="1147809"/>
            <a:ext cx="2452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Guyton AC. Am J Cardiol. 1961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-3823" y="1147809"/>
            <a:ext cx="4764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Guyton and Hall. Textbook of medical physiology 11</a:t>
            </a:r>
            <a:r>
              <a:rPr lang="en-US" sz="1400" i="1" baseline="30000" dirty="0" smtClean="0"/>
              <a:t>th</a:t>
            </a:r>
            <a:r>
              <a:rPr lang="en-US" sz="1400" i="1" dirty="0" smtClean="0"/>
              <a:t> ed. 2006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2798" y="3149601"/>
            <a:ext cx="273994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Αύξηση αρτηριακής πίεσης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387" y="3877740"/>
            <a:ext cx="1839040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Αύξηση 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αιμάτωσης 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νεφρικού μυελού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2443" y="4013207"/>
            <a:ext cx="1220594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Καταστολή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 ρενίνης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4437" y="5147754"/>
            <a:ext cx="3110422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Μείωση επαναρρόφησης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Να από τα νεφρικά σωληνάρια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1470" y="6017894"/>
            <a:ext cx="3724096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Αύξηση αποβολόμενου Να &amp; νερού –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μ</a:t>
            </a:r>
            <a:r>
              <a:rPr lang="el-GR" dirty="0" smtClean="0">
                <a:solidFill>
                  <a:schemeClr val="bg1"/>
                </a:solidFill>
              </a:rPr>
              <a:t>είωση εξωκ</a:t>
            </a:r>
            <a:r>
              <a:rPr lang="el-GR" dirty="0">
                <a:solidFill>
                  <a:schemeClr val="bg1"/>
                </a:solidFill>
              </a:rPr>
              <a:t>υ</a:t>
            </a:r>
            <a:r>
              <a:rPr lang="el-GR" dirty="0" smtClean="0">
                <a:solidFill>
                  <a:schemeClr val="bg1"/>
                </a:solidFill>
              </a:rPr>
              <a:t>ττάριου όγκου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2" idx="2"/>
            <a:endCxn id="17" idx="0"/>
          </p:cNvCxnSpPr>
          <p:nvPr/>
        </p:nvCxnSpPr>
        <p:spPr>
          <a:xfrm flipH="1">
            <a:off x="1201907" y="3518933"/>
            <a:ext cx="1340861" cy="35880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  <a:endCxn id="18" idx="0"/>
          </p:cNvCxnSpPr>
          <p:nvPr/>
        </p:nvCxnSpPr>
        <p:spPr>
          <a:xfrm>
            <a:off x="2542768" y="3518933"/>
            <a:ext cx="1369972" cy="49427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  <a:endCxn id="19" idx="0"/>
          </p:cNvCxnSpPr>
          <p:nvPr/>
        </p:nvCxnSpPr>
        <p:spPr>
          <a:xfrm>
            <a:off x="1201907" y="4801070"/>
            <a:ext cx="1337741" cy="34668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2"/>
            <a:endCxn id="19" idx="0"/>
          </p:cNvCxnSpPr>
          <p:nvPr/>
        </p:nvCxnSpPr>
        <p:spPr>
          <a:xfrm flipH="1">
            <a:off x="2539648" y="4659538"/>
            <a:ext cx="1373092" cy="48821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</p:cNvCxnSpPr>
          <p:nvPr/>
        </p:nvCxnSpPr>
        <p:spPr>
          <a:xfrm>
            <a:off x="2539648" y="5794085"/>
            <a:ext cx="4" cy="22380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2037614"/>
            <a:ext cx="4136826" cy="454056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65" y="1356153"/>
            <a:ext cx="881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Αρτηριακή υπέρταση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αίτια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μηχανισμοί - θεωρίες παθογένεσης / ιστορική αναδρομή</a:t>
            </a: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2018 - 20189/ Καρδιαγγειακό Σύστημα / Υπέρταση - Υπόταση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825059" y="1147809"/>
            <a:ext cx="333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 smtClean="0"/>
              <a:t>Καρατζάς ΝΒ. Υπέρταση: θεωρία &amp; πράξη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922205" y="2940382"/>
            <a:ext cx="622072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Θεωρία του μωσαϊκού</a:t>
            </a:r>
          </a:p>
          <a:p>
            <a:endParaRPr lang="el-GR" sz="1600" dirty="0" smtClean="0">
              <a:solidFill>
                <a:srgbClr val="17375E"/>
              </a:solidFill>
            </a:endParaRPr>
          </a:p>
          <a:p>
            <a:r>
              <a:rPr lang="el-GR" sz="1600" dirty="0" smtClean="0">
                <a:solidFill>
                  <a:srgbClr val="17375E"/>
                </a:solidFill>
              </a:rPr>
              <a:t>«... </a:t>
            </a:r>
            <a:r>
              <a:rPr lang="el-GR" sz="1600" dirty="0">
                <a:solidFill>
                  <a:srgbClr val="17375E"/>
                </a:solidFill>
              </a:rPr>
              <a:t>η</a:t>
            </a:r>
            <a:r>
              <a:rPr lang="el-GR" sz="1600" dirty="0" smtClean="0">
                <a:solidFill>
                  <a:srgbClr val="17375E"/>
                </a:solidFill>
              </a:rPr>
              <a:t> πίεση είναι το μετρήσιμο αποτέλεσμα μιας εξαιρετικά περίπλοκης</a:t>
            </a:r>
          </a:p>
          <a:p>
            <a:r>
              <a:rPr lang="el-GR" sz="1600" dirty="0">
                <a:solidFill>
                  <a:srgbClr val="17375E"/>
                </a:solidFill>
              </a:rPr>
              <a:t>σ</a:t>
            </a:r>
            <a:r>
              <a:rPr lang="el-GR" sz="1600" dirty="0" smtClean="0">
                <a:solidFill>
                  <a:srgbClr val="17375E"/>
                </a:solidFill>
              </a:rPr>
              <a:t>ειράς παραγόντων οι οποίοι ελέγχουν τις αγγειακές διαστάσεις και</a:t>
            </a:r>
          </a:p>
          <a:p>
            <a:r>
              <a:rPr lang="el-GR" sz="1600" dirty="0" smtClean="0">
                <a:solidFill>
                  <a:srgbClr val="17375E"/>
                </a:solidFill>
              </a:rPr>
              <a:t>αντιδραστικότητα, τον ενδοαγγειακό και εξωαγγειακό όγκο υγρών </a:t>
            </a:r>
          </a:p>
          <a:p>
            <a:r>
              <a:rPr lang="el-GR" sz="1600" dirty="0">
                <a:solidFill>
                  <a:srgbClr val="17375E"/>
                </a:solidFill>
              </a:rPr>
              <a:t>κ</a:t>
            </a:r>
            <a:r>
              <a:rPr lang="el-GR" sz="1600" dirty="0" smtClean="0">
                <a:solidFill>
                  <a:srgbClr val="17375E"/>
                </a:solidFill>
              </a:rPr>
              <a:t>αι την καρδιακή παροχή. Οι παράγοντες αυτοί δεν είναι</a:t>
            </a:r>
          </a:p>
          <a:p>
            <a:r>
              <a:rPr lang="el-GR" sz="1600" dirty="0" smtClean="0">
                <a:solidFill>
                  <a:srgbClr val="17375E"/>
                </a:solidFill>
              </a:rPr>
              <a:t>ανεξάρτητοι αλλά αλληλοεπιδρούν μεταξύ τους με αποτέλεσμα τη </a:t>
            </a:r>
          </a:p>
          <a:p>
            <a:r>
              <a:rPr lang="el-GR" sz="1600" dirty="0" smtClean="0">
                <a:solidFill>
                  <a:srgbClr val="17375E"/>
                </a:solidFill>
              </a:rPr>
              <a:t>μεταβολή της πίεσης»</a:t>
            </a:r>
          </a:p>
          <a:p>
            <a:endParaRPr lang="el-GR" sz="1600" dirty="0">
              <a:solidFill>
                <a:srgbClr val="17375E"/>
              </a:solidFill>
            </a:endParaRPr>
          </a:p>
          <a:p>
            <a:r>
              <a:rPr lang="en-US" sz="1600" i="1" dirty="0" smtClean="0">
                <a:solidFill>
                  <a:srgbClr val="17375E"/>
                </a:solidFill>
              </a:rPr>
              <a:t>Page IH. The mosaic theory of arterial hypertension: its interpretation.</a:t>
            </a:r>
          </a:p>
          <a:p>
            <a:r>
              <a:rPr lang="en-US" sz="1600" i="1" dirty="0" err="1" smtClean="0">
                <a:solidFill>
                  <a:srgbClr val="17375E"/>
                </a:solidFill>
              </a:rPr>
              <a:t>Perspect</a:t>
            </a:r>
            <a:r>
              <a:rPr lang="en-US" sz="1600" i="1" dirty="0" smtClean="0">
                <a:solidFill>
                  <a:srgbClr val="17375E"/>
                </a:solidFill>
              </a:rPr>
              <a:t> </a:t>
            </a:r>
            <a:r>
              <a:rPr lang="en-US" sz="1600" i="1" dirty="0" err="1" smtClean="0">
                <a:solidFill>
                  <a:srgbClr val="17375E"/>
                </a:solidFill>
              </a:rPr>
              <a:t>Biol</a:t>
            </a:r>
            <a:r>
              <a:rPr lang="en-US" sz="1600" i="1" dirty="0" smtClean="0">
                <a:solidFill>
                  <a:srgbClr val="17375E"/>
                </a:solidFill>
              </a:rPr>
              <a:t> Med 1967; 10:325-333.</a:t>
            </a:r>
          </a:p>
          <a:p>
            <a:endParaRPr lang="en-US" sz="1600" i="1" dirty="0">
              <a:solidFill>
                <a:srgbClr val="17375E"/>
              </a:solidFill>
            </a:endParaRPr>
          </a:p>
          <a:p>
            <a:r>
              <a:rPr lang="en-US" sz="1600" i="1" dirty="0" smtClean="0">
                <a:solidFill>
                  <a:srgbClr val="17375E"/>
                </a:solidFill>
              </a:rPr>
              <a:t>Page IH. The mosa</a:t>
            </a:r>
            <a:r>
              <a:rPr lang="en-US" sz="1600" i="1" dirty="0">
                <a:solidFill>
                  <a:srgbClr val="17375E"/>
                </a:solidFill>
              </a:rPr>
              <a:t>i</a:t>
            </a:r>
            <a:r>
              <a:rPr lang="en-US" sz="1600" i="1" dirty="0" smtClean="0">
                <a:solidFill>
                  <a:srgbClr val="17375E"/>
                </a:solidFill>
              </a:rPr>
              <a:t>c theory 32 years later.</a:t>
            </a:r>
          </a:p>
          <a:p>
            <a:r>
              <a:rPr lang="en-US" sz="1600" i="1" dirty="0" smtClean="0">
                <a:solidFill>
                  <a:srgbClr val="17375E"/>
                </a:solidFill>
              </a:rPr>
              <a:t>Hypertension 1982; 4:177-183.</a:t>
            </a:r>
            <a:endParaRPr lang="el-GR" sz="1600" i="1" dirty="0" smtClean="0">
              <a:solidFill>
                <a:srgbClr val="17375E"/>
              </a:solidFill>
            </a:endParaRPr>
          </a:p>
          <a:p>
            <a:r>
              <a:rPr lang="el-GR" dirty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 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443" y="2420195"/>
            <a:ext cx="723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Irvin Page (1901 -1991)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400" i="1" dirty="0" smtClean="0">
                <a:solidFill>
                  <a:schemeClr val="tx2">
                    <a:lumMod val="75000"/>
                  </a:schemeClr>
                </a:solidFill>
              </a:rPr>
              <a:t>Εισηγητής της θεωρίας του μωσαϊκού (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mosaic concept)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42" y="2943415"/>
            <a:ext cx="2421157" cy="350818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0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66" y="1356153"/>
            <a:ext cx="8467360" cy="6217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Αρτηριακή υπέρταση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αίτια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μηχανισμοί - θεωρίες παθογένεσης</a:t>
            </a:r>
          </a:p>
          <a:p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200" dirty="0">
                <a:solidFill>
                  <a:srgbClr val="632523"/>
                </a:solidFill>
              </a:rPr>
              <a:t>Η ιδιοπαθής υπέρταση έχει πολυπαραγοντικά αίτια</a:t>
            </a:r>
            <a:r>
              <a:rPr lang="el-GR" sz="2200" dirty="0" smtClean="0">
                <a:solidFill>
                  <a:srgbClr val="632523"/>
                </a:solidFill>
              </a:rPr>
              <a:t>:</a:t>
            </a:r>
            <a:endParaRPr lang="en-US" sz="2200" dirty="0" smtClean="0">
              <a:solidFill>
                <a:srgbClr val="632523"/>
              </a:solidFill>
            </a:endParaRPr>
          </a:p>
          <a:p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Νεφρογενής θεωρία</a:t>
            </a: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Νευρογενής θεωρία (συμπαθητικό νευρικό σύστημα)</a:t>
            </a: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Ενδοκρινής θεωρία </a:t>
            </a: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Αγγειακή θεωρία</a:t>
            </a: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Γενετική θεωρία (γονιδιακοί πολυμορφισμοί)</a:t>
            </a: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Ψυχοκοινωνικό στρες</a:t>
            </a:r>
          </a:p>
          <a:p>
            <a:pPr marL="342900" indent="-342900">
              <a:buFont typeface="Courier New"/>
              <a:buChar char="o"/>
            </a:pPr>
            <a:endParaRPr lang="el-GR" sz="22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l-GR" sz="2200" b="1" dirty="0" smtClean="0">
                <a:solidFill>
                  <a:schemeClr val="accent2">
                    <a:lumMod val="75000"/>
                  </a:schemeClr>
                </a:solidFill>
              </a:rPr>
              <a:t>ΚΑΜΙΑ ΑΠΟ ΤΙΣ ΘΕΩΡΙΕΣ ΑΥΤΕΣ ΔΕΝ ΜΠΟΡΕΙ ΝΑ ΕΞΗΓΗΣΕΙ ΠΛΗΡΩΣ ΤΗΝ ΕΜΦΑΝΙΣΗ ΙΔΙΟΠΑΘΟΥΣ ΑΡΤΗΡΙΑΚΗΣ ΥΠΕΡΤΑΣΗΣ ΣΕ </a:t>
            </a:r>
            <a:endParaRPr lang="en-US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l-GR" sz="2200" b="1" dirty="0" smtClean="0">
                <a:solidFill>
                  <a:schemeClr val="accent2">
                    <a:lumMod val="75000"/>
                  </a:schemeClr>
                </a:solidFill>
              </a:rPr>
              <a:t>ΟΛΑ ΤΑ ΑΤΟΜΑ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Courier New"/>
              <a:buChar char="o"/>
            </a:pPr>
            <a:endParaRPr lang="el-GR" sz="22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Υπέρταση - Υπόταση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8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65" y="1356153"/>
            <a:ext cx="881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Αρτηριακή υπέρταση / παθοφυσιολογικά επακόλουθα - επιπλοκές</a:t>
            </a: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Υπέρταση - Υπόταση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15900" y="2208768"/>
            <a:ext cx="906495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17375E"/>
                </a:solidFill>
              </a:rPr>
              <a:t>Καρδιά:</a:t>
            </a:r>
            <a:r>
              <a:rPr lang="el-GR" dirty="0" smtClean="0">
                <a:solidFill>
                  <a:srgbClr val="17375E"/>
                </a:solidFill>
              </a:rPr>
              <a:t> αύξηση μεταφόρτιου - υπερτροφία αριστερής κοιλίας - αύξηση ενεργειακών </a:t>
            </a:r>
          </a:p>
          <a:p>
            <a:r>
              <a:rPr lang="el-GR" dirty="0">
                <a:solidFill>
                  <a:srgbClr val="17375E"/>
                </a:solidFill>
              </a:rPr>
              <a:t>α</a:t>
            </a:r>
            <a:r>
              <a:rPr lang="el-GR" dirty="0" smtClean="0">
                <a:solidFill>
                  <a:srgbClr val="17375E"/>
                </a:solidFill>
              </a:rPr>
              <a:t>ναγκών - διαταρχή συστολική &amp; διαστολικής λειτουργίας - καρδιακή ανεπάρκεια &amp; </a:t>
            </a:r>
          </a:p>
          <a:p>
            <a:r>
              <a:rPr lang="el-GR" dirty="0">
                <a:solidFill>
                  <a:srgbClr val="17375E"/>
                </a:solidFill>
              </a:rPr>
              <a:t>σ</a:t>
            </a:r>
            <a:r>
              <a:rPr lang="el-GR" dirty="0" smtClean="0">
                <a:solidFill>
                  <a:srgbClr val="17375E"/>
                </a:solidFill>
              </a:rPr>
              <a:t>ε συνδυασμό με μείωση στεφανιαία νόσο - οξύ έμφραγμα μυοκαρδίου</a:t>
            </a:r>
          </a:p>
          <a:p>
            <a:endParaRPr lang="el-GR" b="1" dirty="0" smtClean="0">
              <a:solidFill>
                <a:srgbClr val="17375E"/>
              </a:solidFill>
            </a:endParaRPr>
          </a:p>
          <a:p>
            <a:r>
              <a:rPr lang="el-GR" b="1" dirty="0" smtClean="0">
                <a:solidFill>
                  <a:srgbClr val="17375E"/>
                </a:solidFill>
              </a:rPr>
              <a:t>Μεγάλες </a:t>
            </a:r>
            <a:r>
              <a:rPr lang="el-GR" b="1" dirty="0">
                <a:solidFill>
                  <a:srgbClr val="17375E"/>
                </a:solidFill>
              </a:rPr>
              <a:t>αρτηρίες</a:t>
            </a:r>
            <a:r>
              <a:rPr lang="el-GR" dirty="0">
                <a:solidFill>
                  <a:srgbClr val="17375E"/>
                </a:solidFill>
              </a:rPr>
              <a:t>: αναδιαμόρφωση - απώλεια ελαστικότητας &amp; αύξηση ανακλώμενων </a:t>
            </a:r>
          </a:p>
          <a:p>
            <a:r>
              <a:rPr lang="el-GR" dirty="0">
                <a:solidFill>
                  <a:srgbClr val="17375E"/>
                </a:solidFill>
              </a:rPr>
              <a:t>κυμάτων πίεσης- άυξηση συστολικής πίεσης - (</a:t>
            </a:r>
            <a:r>
              <a:rPr lang="el-GR" dirty="0">
                <a:solidFill>
                  <a:srgbClr val="FF0000"/>
                </a:solidFill>
              </a:rPr>
              <a:t>φαύλος κύκλος</a:t>
            </a:r>
            <a:r>
              <a:rPr lang="el-GR" dirty="0">
                <a:solidFill>
                  <a:srgbClr val="17375E"/>
                </a:solidFill>
              </a:rPr>
              <a:t>) - εμφάνιση μεμονωμένης</a:t>
            </a:r>
          </a:p>
          <a:p>
            <a:r>
              <a:rPr lang="el-GR" dirty="0">
                <a:solidFill>
                  <a:srgbClr val="17375E"/>
                </a:solidFill>
              </a:rPr>
              <a:t> συστολικής υπέρτασης  &amp; αυξημένης διαφορικής πίεσης - διάταση &amp; εμφάνιση</a:t>
            </a:r>
          </a:p>
          <a:p>
            <a:r>
              <a:rPr lang="el-GR" dirty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ανευρυσμάτων</a:t>
            </a:r>
          </a:p>
          <a:p>
            <a:endParaRPr lang="el-GR" dirty="0">
              <a:solidFill>
                <a:srgbClr val="17375E"/>
              </a:solidFill>
            </a:endParaRPr>
          </a:p>
          <a:p>
            <a:r>
              <a:rPr lang="el-GR" b="1" dirty="0" smtClean="0">
                <a:solidFill>
                  <a:srgbClr val="17375E"/>
                </a:solidFill>
              </a:rPr>
              <a:t>Μικροκυκλοφορία (νεφρού, εγκεφάλου, αμφιβληστροειδούς): </a:t>
            </a:r>
            <a:r>
              <a:rPr lang="el-GR" dirty="0" smtClean="0">
                <a:solidFill>
                  <a:srgbClr val="17375E"/>
                </a:solidFill>
              </a:rPr>
              <a:t>επιτάχυνση</a:t>
            </a:r>
            <a:r>
              <a:rPr lang="el-GR" b="1" dirty="0" smtClean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βλαβών </a:t>
            </a:r>
          </a:p>
          <a:p>
            <a:r>
              <a:rPr lang="el-GR" dirty="0">
                <a:solidFill>
                  <a:srgbClr val="17375E"/>
                </a:solidFill>
              </a:rPr>
              <a:t>σ</a:t>
            </a:r>
            <a:r>
              <a:rPr lang="el-GR" dirty="0" smtClean="0">
                <a:solidFill>
                  <a:srgbClr val="17375E"/>
                </a:solidFill>
              </a:rPr>
              <a:t>την μικροκυκλοφορία με αποτέλεσμα τη νεφρική δυσλειτουργία (μικροαλβουμινουρία) και </a:t>
            </a:r>
          </a:p>
          <a:p>
            <a:r>
              <a:rPr lang="el-GR" dirty="0">
                <a:solidFill>
                  <a:srgbClr val="17375E"/>
                </a:solidFill>
              </a:rPr>
              <a:t>α</a:t>
            </a:r>
            <a:r>
              <a:rPr lang="el-GR" dirty="0" smtClean="0">
                <a:solidFill>
                  <a:srgbClr val="17375E"/>
                </a:solidFill>
              </a:rPr>
              <a:t>νεπάρκεια</a:t>
            </a:r>
            <a:r>
              <a:rPr lang="el-GR" smtClean="0">
                <a:solidFill>
                  <a:srgbClr val="17375E"/>
                </a:solidFill>
              </a:rPr>
              <a:t>, την </a:t>
            </a:r>
            <a:r>
              <a:rPr lang="el-GR" dirty="0" smtClean="0">
                <a:solidFill>
                  <a:srgbClr val="17375E"/>
                </a:solidFill>
              </a:rPr>
              <a:t>υπερτασική αμφιβληστροειδοπάθεια και </a:t>
            </a:r>
            <a:r>
              <a:rPr lang="el-GR" smtClean="0">
                <a:solidFill>
                  <a:srgbClr val="17375E"/>
                </a:solidFill>
              </a:rPr>
              <a:t>την εμφάανίση </a:t>
            </a:r>
            <a:r>
              <a:rPr lang="el-GR" dirty="0" smtClean="0">
                <a:solidFill>
                  <a:srgbClr val="17375E"/>
                </a:solidFill>
              </a:rPr>
              <a:t>αγγειακής άνοιας</a:t>
            </a:r>
            <a:r>
              <a:rPr lang="el-GR" dirty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&amp;</a:t>
            </a:r>
            <a:r>
              <a:rPr lang="el-GR" b="1" dirty="0" smtClean="0">
                <a:solidFill>
                  <a:srgbClr val="17375E"/>
                </a:solidFill>
              </a:rPr>
              <a:t> </a:t>
            </a:r>
          </a:p>
          <a:p>
            <a:r>
              <a:rPr lang="el-GR" dirty="0" smtClean="0">
                <a:solidFill>
                  <a:srgbClr val="17375E"/>
                </a:solidFill>
              </a:rPr>
              <a:t>αγγειακού εγκεφαλικού επεισοδίου</a:t>
            </a:r>
            <a:endParaRPr lang="en-US" dirty="0">
              <a:solidFill>
                <a:srgbClr val="17375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2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66" y="1356153"/>
            <a:ext cx="846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Αρτηριακή υπόταση / ορθοστατική υπόταση / μηχανισμοί</a:t>
            </a: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Υπέρταση - Υπόταση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79400" y="2222500"/>
            <a:ext cx="84230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l-GR" sz="2000" dirty="0" smtClean="0">
                <a:solidFill>
                  <a:srgbClr val="17375E"/>
                </a:solidFill>
              </a:rPr>
              <a:t>Διαταραχές αυτόνομου νευρικού συστήματος</a:t>
            </a:r>
            <a:endParaRPr lang="en-US" sz="2000" dirty="0" smtClean="0">
              <a:solidFill>
                <a:srgbClr val="17375E"/>
              </a:solidFill>
            </a:endParaRPr>
          </a:p>
          <a:p>
            <a:r>
              <a:rPr lang="en-US" sz="2000" dirty="0" smtClean="0">
                <a:solidFill>
                  <a:srgbClr val="17375E"/>
                </a:solidFill>
              </a:rPr>
              <a:t>      - </a:t>
            </a:r>
            <a:r>
              <a:rPr lang="el-GR" sz="2000" dirty="0" smtClean="0">
                <a:solidFill>
                  <a:srgbClr val="17375E"/>
                </a:solidFill>
              </a:rPr>
              <a:t>Νευροεκφυλιστικά νοσήματα (π.χ. ν. </a:t>
            </a:r>
            <a:r>
              <a:rPr lang="en-US" sz="2000" dirty="0" smtClean="0">
                <a:solidFill>
                  <a:srgbClr val="17375E"/>
                </a:solidFill>
              </a:rPr>
              <a:t>Parkinson</a:t>
            </a:r>
            <a:r>
              <a:rPr lang="el-GR" sz="2000" dirty="0" smtClean="0">
                <a:solidFill>
                  <a:srgbClr val="17375E"/>
                </a:solidFill>
              </a:rPr>
              <a:t>)</a:t>
            </a:r>
          </a:p>
          <a:p>
            <a:r>
              <a:rPr lang="el-GR" sz="2000" dirty="0">
                <a:solidFill>
                  <a:srgbClr val="17375E"/>
                </a:solidFill>
              </a:rPr>
              <a:t> </a:t>
            </a:r>
            <a:r>
              <a:rPr lang="el-GR" sz="2000" dirty="0" smtClean="0">
                <a:solidFill>
                  <a:srgbClr val="17375E"/>
                </a:solidFill>
              </a:rPr>
              <a:t>     - Νευροπάθειες (π.χ. διαβητική νευροπάθεια)</a:t>
            </a:r>
            <a:endParaRPr lang="en-US" sz="2000" dirty="0">
              <a:solidFill>
                <a:srgbClr val="17375E"/>
              </a:solidFill>
            </a:endParaRPr>
          </a:p>
          <a:p>
            <a:endParaRPr lang="el-GR" sz="2000" dirty="0">
              <a:solidFill>
                <a:srgbClr val="17375E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000" dirty="0" smtClean="0">
                <a:solidFill>
                  <a:srgbClr val="17375E"/>
                </a:solidFill>
              </a:rPr>
              <a:t>Πραγματική ή λειτουργική υποογκαιμία</a:t>
            </a:r>
          </a:p>
          <a:p>
            <a:r>
              <a:rPr lang="el-GR" sz="2000" dirty="0" smtClean="0">
                <a:solidFill>
                  <a:srgbClr val="17375E"/>
                </a:solidFill>
              </a:rPr>
              <a:t>      - αιμορραγία, διάρροια, έμετοι, φλεβική ανεπάρκεια</a:t>
            </a:r>
          </a:p>
          <a:p>
            <a:pPr marL="342900" indent="-342900">
              <a:buFont typeface="Courier New"/>
              <a:buChar char="o"/>
            </a:pPr>
            <a:endParaRPr lang="el-GR" sz="2000" dirty="0" smtClean="0">
              <a:solidFill>
                <a:srgbClr val="17375E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000" dirty="0" smtClean="0">
                <a:solidFill>
                  <a:srgbClr val="17375E"/>
                </a:solidFill>
              </a:rPr>
              <a:t>Γήρανση </a:t>
            </a:r>
          </a:p>
          <a:p>
            <a:r>
              <a:rPr lang="el-GR" sz="2000" dirty="0" smtClean="0">
                <a:solidFill>
                  <a:srgbClr val="17375E"/>
                </a:solidFill>
              </a:rPr>
              <a:t>      - δυσλειτουργία τασεο-υποδοχέων</a:t>
            </a:r>
          </a:p>
          <a:p>
            <a:pPr marL="342900" indent="-342900">
              <a:buFont typeface="Courier New"/>
              <a:buChar char="o"/>
            </a:pPr>
            <a:endParaRPr lang="el-GR" sz="2000" dirty="0">
              <a:solidFill>
                <a:srgbClr val="17375E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000" dirty="0" smtClean="0">
                <a:solidFill>
                  <a:srgbClr val="17375E"/>
                </a:solidFill>
              </a:rPr>
              <a:t>Φαρμακευτική αγωγή (διουρητικά, βραδυκαρδικά, αγγειοδιασταλτικά)</a:t>
            </a:r>
          </a:p>
          <a:p>
            <a:pPr marL="342900" indent="-342900">
              <a:buFont typeface="Courier New"/>
              <a:buChar char="o"/>
            </a:pPr>
            <a:endParaRPr lang="el-GR" sz="2000" dirty="0">
              <a:solidFill>
                <a:srgbClr val="17375E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l-GR" sz="2000" dirty="0" smtClean="0">
                <a:solidFill>
                  <a:srgbClr val="17375E"/>
                </a:solidFill>
              </a:rPr>
              <a:t> Καρδιακές παθήσεις (μυοκαρδίτιδα, περικαρδίτιδα)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αρτηριακά νοσήματα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41465" y="1356153"/>
            <a:ext cx="8819109" cy="458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Αγγειακό εγκεφαλικό επεισόδιο (ΑΕΕ) / παθοφυσιολογική ταξινόμηση &amp; συχνότητα</a:t>
            </a:r>
          </a:p>
          <a:p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Ισχαιμικό ΑΕΕ -</a:t>
            </a:r>
            <a:r>
              <a:rPr lang="el-GR" sz="2200" dirty="0" smtClean="0">
                <a:solidFill>
                  <a:srgbClr val="800000"/>
                </a:solidFill>
              </a:rPr>
              <a:t> 80%</a:t>
            </a:r>
            <a:endParaRPr lang="en-US" sz="2200" dirty="0" smtClean="0">
              <a:solidFill>
                <a:srgbClr val="800000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Αθηρωμάτωση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- atheromatosis (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15-35 %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Καρδιοεμβολικά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cardioembolic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(18-33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%)</a:t>
            </a: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Κενοτοπιώδη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- lacunar (17-25 %)</a:t>
            </a: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Κρυπτογενή -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undetermined etiology (12-37 %)</a:t>
            </a: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Διάφορα αίτια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- other determined etiology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(5 %)</a:t>
            </a:r>
          </a:p>
          <a:p>
            <a:endParaRPr lang="el-GR" sz="2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Αιμορραγικό ΑΕΕ </a:t>
            </a:r>
            <a:r>
              <a:rPr lang="el-GR" sz="2200" dirty="0">
                <a:solidFill>
                  <a:srgbClr val="800000"/>
                </a:solidFill>
              </a:rPr>
              <a:t>-</a:t>
            </a:r>
            <a:r>
              <a:rPr lang="el-GR" sz="2200" dirty="0" smtClean="0">
                <a:solidFill>
                  <a:srgbClr val="800000"/>
                </a:solidFill>
              </a:rPr>
              <a:t> 20%</a:t>
            </a:r>
            <a:endParaRPr lang="en-US" sz="2200" dirty="0" smtClean="0">
              <a:solidFill>
                <a:srgbClr val="800000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Υποαραχνοειδής α. </a:t>
            </a: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subarachnoid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 (5-7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Ενδοεγκεφαλική α. -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intracerebral (15 %)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1430" y="5095334"/>
            <a:ext cx="3429144" cy="369332"/>
          </a:xfrm>
          <a:prstGeom prst="rect">
            <a:avLst/>
          </a:prstGeom>
          <a:solidFill>
            <a:srgbClr val="800000"/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dirty="0">
                <a:solidFill>
                  <a:srgbClr val="FFFFFF"/>
                </a:solidFill>
              </a:rPr>
              <a:t>απότομη εμφάνιση </a:t>
            </a:r>
            <a:r>
              <a:rPr lang="el-GR" dirty="0" smtClean="0">
                <a:solidFill>
                  <a:srgbClr val="FFFFFF"/>
                </a:solidFill>
              </a:rPr>
              <a:t>συμπτωμάτων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1430" y="5581903"/>
            <a:ext cx="3168255" cy="584776"/>
          </a:xfrm>
          <a:prstGeom prst="rect">
            <a:avLst/>
          </a:prstGeom>
          <a:solidFill>
            <a:srgbClr val="800000"/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1" algn="ctr"/>
            <a:r>
              <a:rPr lang="el-GR" sz="1600" dirty="0" smtClean="0">
                <a:solidFill>
                  <a:srgbClr val="FFFFFF"/>
                </a:solidFill>
              </a:rPr>
              <a:t>σταδιακά </a:t>
            </a:r>
            <a:r>
              <a:rPr lang="el-GR" sz="1600" dirty="0">
                <a:solidFill>
                  <a:srgbClr val="FFFFFF"/>
                </a:solidFill>
              </a:rPr>
              <a:t>εμφάνιση και επιδείνωση </a:t>
            </a:r>
            <a:endParaRPr lang="el-GR" sz="1600" dirty="0" smtClean="0">
              <a:solidFill>
                <a:srgbClr val="FFFFFF"/>
              </a:solidFill>
            </a:endParaRPr>
          </a:p>
          <a:p>
            <a:pPr marL="0" lvl="1" algn="ctr"/>
            <a:r>
              <a:rPr lang="el-GR" sz="1600" dirty="0" smtClean="0">
                <a:solidFill>
                  <a:srgbClr val="FFFFFF"/>
                </a:solidFill>
              </a:rPr>
              <a:t>των </a:t>
            </a:r>
            <a:r>
              <a:rPr lang="el-GR" sz="1600" dirty="0">
                <a:solidFill>
                  <a:srgbClr val="FFFFFF"/>
                </a:solidFill>
              </a:rPr>
              <a:t>συμπτωμάτων!!!</a:t>
            </a:r>
            <a:r>
              <a:rPr lang="el-GR" sz="1600" dirty="0" smtClean="0">
                <a:solidFill>
                  <a:srgbClr val="FFFFFF"/>
                </a:solidFill>
              </a:rPr>
              <a:t>!</a:t>
            </a:r>
            <a:endParaRPr lang="el-GR" sz="16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5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αρτηριακή νοσήματα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465" y="1356153"/>
            <a:ext cx="8819109" cy="397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Αγγειακό εγκεφαλικό επεισόδιο (ΑΕΕ) / ταξινόμηση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αιτιολογική / ισχαιμικό ΑΕΕ / κενοτοπιώδες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(lacunar)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ΑΕΕ</a:t>
            </a:r>
          </a:p>
          <a:p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Τα ελαφρύτερα ΑΕΕ με καλή πρόγνωση </a:t>
            </a:r>
          </a:p>
          <a:p>
            <a:pPr marL="342900" indent="-342900">
              <a:buFont typeface="Wingdings" charset="2"/>
              <a:buChar char="ü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Συχνή αιτία σιωπηλών ΑΕΕ</a:t>
            </a:r>
          </a:p>
          <a:p>
            <a:pPr marL="342900" indent="-342900">
              <a:buFont typeface="Wingdings" charset="2"/>
              <a:buChar char="ü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Οφείλονται σε εναπόθεση λιποϋαλίνης στον έσω-μέσω χιτώνα των αρτηριδίων</a:t>
            </a:r>
          </a:p>
          <a:p>
            <a:pPr marL="342900" indent="-342900">
              <a:buFont typeface="Wingdings" charset="2"/>
              <a:buChar char="ü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Σχετίζονται πολύ στενά με την αρτηριακή υπέρταση</a:t>
            </a:r>
          </a:p>
          <a:p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216" y="4411307"/>
            <a:ext cx="4791788" cy="239589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9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αρτηριακή νοσήματα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4267" y="1147809"/>
            <a:ext cx="5922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ESC guidelines on the diagnosis &amp; treatment of aortic disease. Eur Heart J  2014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1466" y="1356153"/>
            <a:ext cx="89284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Αγγειακού τύπου άνοια / λευκοεγκεφαλοπάθεια -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white matter lesions, WML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Τύποι βλαβών της μικροκυκλοφορίας στη λευκή ουσία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Κενοτοπιώδεις βλάβες - έμφρακτα</a:t>
            </a: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Μικροαιμορραγίες</a:t>
            </a: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Λευκοαραίωση</a:t>
            </a:r>
          </a:p>
          <a:p>
            <a:pPr marL="342900" indent="-342900">
              <a:buFont typeface="Courier New"/>
              <a:buChar char="o"/>
            </a:pP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Μηχανισμοί εμφάνισης αγγειακού τύπου άνοιας</a:t>
            </a:r>
            <a:endParaRPr lang="el-GR" sz="22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Πολλαπλά μικροέμφρακτα</a:t>
            </a: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Στρατηγικά τοποθετημένα έμφρακτα</a:t>
            </a: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Διάχυτη ισχαιμική βλάβη - λευκοαραίωση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5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66" y="2327917"/>
            <a:ext cx="4082409" cy="45296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48815" y="1147809"/>
            <a:ext cx="400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Villefranche - Revised Nosology. Am J Med Gen 1998</a:t>
            </a:r>
            <a:endParaRPr lang="en-US" sz="1400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383" y="1992207"/>
            <a:ext cx="3077633" cy="4433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1465" y="1356153"/>
            <a:ext cx="8928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Αρτηριακή ρήξη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(rupture)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ή διαχωρισμός 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dissection)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/ σ.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Ehlers - Danlos*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αρτηριακά νοσήματα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3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05" y="2272264"/>
            <a:ext cx="7760479" cy="43440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412" y="1379045"/>
            <a:ext cx="7328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17375E"/>
                </a:solidFill>
              </a:rPr>
              <a:t>Αρτηριοσκλήρυνση / αιμοδυναμικές συνέπειες της </a:t>
            </a:r>
          </a:p>
          <a:p>
            <a:r>
              <a:rPr lang="el-GR" sz="2400" dirty="0" smtClean="0">
                <a:solidFill>
                  <a:srgbClr val="17375E"/>
                </a:solidFill>
              </a:rPr>
              <a:t>αυξημένης αρτηριακής σκληρίας: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</a:rPr>
              <a:t>στον αρτηριακό παλμό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9553" y="1143573"/>
            <a:ext cx="3169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v</a:t>
            </a:r>
            <a:r>
              <a:rPr lang="en-US" sz="1400" i="1" dirty="0" smtClean="0"/>
              <a:t>an </a:t>
            </a:r>
            <a:r>
              <a:rPr lang="en-US" sz="1400" i="1" dirty="0" err="1" smtClean="0"/>
              <a:t>Varik</a:t>
            </a:r>
            <a:r>
              <a:rPr lang="en-US" sz="1400" i="1" dirty="0" smtClean="0"/>
              <a:t> BJ et al. Front </a:t>
            </a:r>
            <a:r>
              <a:rPr lang="en-US" sz="1400" i="1" dirty="0" err="1" smtClean="0"/>
              <a:t>Geneticss</a:t>
            </a:r>
            <a:r>
              <a:rPr lang="en-US" sz="1400" i="1" dirty="0" smtClean="0"/>
              <a:t>. 2013</a:t>
            </a:r>
            <a:endParaRPr lang="en-US" sz="1400" i="1" dirty="0"/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Ανατομία, ιστολογία, φυσιολογία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Μείζονες μηχανισμοί αρτηριακής βλάβης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41466" y="1356153"/>
            <a:ext cx="84673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Αρτηριακά ανευρύσματα / μηχανισμός</a:t>
            </a:r>
          </a:p>
          <a:p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Νόμος των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Young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Laplace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για ανοιχτό κύλινδρο (αγγείο)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el-GR" sz="2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Δ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(Laplace pressure)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= P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= 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 T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(P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r) / w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400" dirty="0" smtClean="0">
                <a:solidFill>
                  <a:schemeClr val="tx2">
                    <a:lumMod val="75000"/>
                  </a:schemeClr>
                </a:solidFill>
              </a:rPr>
              <a:t>(για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Pe = 0  &amp; r2 = </a:t>
            </a:r>
            <a:r>
              <a:rPr lang="el-GR" sz="1400" dirty="0" smtClean="0">
                <a:solidFill>
                  <a:schemeClr val="tx2">
                    <a:lumMod val="75000"/>
                  </a:schemeClr>
                </a:solidFill>
              </a:rPr>
              <a:t>άπειρο)</a:t>
            </a:r>
          </a:p>
          <a:p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διατοιχωματική πίεση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 =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εσωτερική πίεση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T   =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τάση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r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ακτίνα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w  =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τοίχωμα</a:t>
            </a:r>
          </a:p>
        </p:txBody>
      </p:sp>
      <p:sp>
        <p:nvSpPr>
          <p:cNvPr id="2" name="Oval 1"/>
          <p:cNvSpPr/>
          <p:nvPr/>
        </p:nvSpPr>
        <p:spPr>
          <a:xfrm>
            <a:off x="5664200" y="4102100"/>
            <a:ext cx="2641600" cy="2044700"/>
          </a:xfrm>
          <a:prstGeom prst="ellipse">
            <a:avLst/>
          </a:prstGeom>
          <a:noFill/>
          <a:ln w="177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6644640" y="4471924"/>
            <a:ext cx="604520" cy="28651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6032500" y="4027424"/>
            <a:ext cx="856488" cy="15087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985000" y="4027424"/>
            <a:ext cx="856488" cy="15087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87789" y="4548108"/>
            <a:ext cx="356889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06693" y="3721100"/>
            <a:ext cx="300082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17693" y="3708400"/>
            <a:ext cx="300082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908800" y="5105400"/>
            <a:ext cx="1320800" cy="190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47764" y="5095333"/>
            <a:ext cx="265142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</a:t>
            </a:r>
            <a:endParaRPr lang="en-US" dirty="0" smtClean="0"/>
          </a:p>
        </p:txBody>
      </p:sp>
      <p:cxnSp>
        <p:nvCxnSpPr>
          <p:cNvPr id="10" name="Straight Connector 9"/>
          <p:cNvCxnSpPr>
            <a:stCxn id="2" idx="2"/>
            <a:endCxn id="2" idx="2"/>
          </p:cNvCxnSpPr>
          <p:nvPr/>
        </p:nvCxnSpPr>
        <p:spPr>
          <a:xfrm>
            <a:off x="5664200" y="5124450"/>
            <a:ext cx="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53100" y="4548108"/>
            <a:ext cx="177800" cy="10009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0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8814" y="1147809"/>
            <a:ext cx="272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Boutouyrie P et al. Circulation 2004</a:t>
            </a:r>
            <a:endParaRPr lang="en-US" sz="1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463800"/>
            <a:ext cx="7899400" cy="4165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1465" y="1356153"/>
            <a:ext cx="8928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Αρτηριακή ρήξη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(rupture)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ή διαχωρισμός 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dissection)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/ σ.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Ehlers - Danlos*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αρτηριακά νοσήματα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2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8814" y="1147809"/>
            <a:ext cx="272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Boutouyrie P et al. Circulation 2004</a:t>
            </a:r>
            <a:endParaRPr lang="en-US" sz="1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913" y="2450683"/>
            <a:ext cx="4218227" cy="4305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1465" y="1356153"/>
            <a:ext cx="8928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Αρτηριακή ρήξη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(rupture)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ή διαχωρισμός 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dissection)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/ σ.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Ehlers - Danlos*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αρτηριακά νοσήματα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9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8814" y="1147809"/>
            <a:ext cx="272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Boutouyrie P et al. Circulation 2004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1465" y="1356153"/>
            <a:ext cx="8928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Αρτηριακή ρήξη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(rupture)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ή διαχωρισμός 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dissection)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/ σ.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Ehlers - Danlos*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αρτηριακά νοσήματα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90469" y="3216737"/>
            <a:ext cx="88535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Σε ασθενείς με αγγειακού τύπου σύνδρομο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Ehlers-Danlos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το παθολογικά μικρό </a:t>
            </a:r>
          </a:p>
          <a:p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π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άχος του αρτηριακού τοιχώματος (μειωμένο πάχος έσω-μέσου χιτώνα) οδηγεί σε </a:t>
            </a:r>
          </a:p>
          <a:p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α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υξημένη τοιχωματική τάση και μπορεί να οδηγεί στην αύξηση της πιθανότητας</a:t>
            </a:r>
          </a:p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εμφάνισης διαχωριστικού ανευρύσματος ή ρηξης ανευρύσματος  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65" y="1356153"/>
            <a:ext cx="89284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Χρόνια φλεβική νόσος / ταξίνομηση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CEAP (Clinical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-Etiology-Anatomy-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Pathophysiology)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rgbClr val="17375E"/>
                </a:solidFill>
              </a:rPr>
              <a:t>Pathophysiologic </a:t>
            </a:r>
            <a:r>
              <a:rPr lang="en-US" sz="2000" b="1" dirty="0" smtClean="0">
                <a:solidFill>
                  <a:srgbClr val="17375E"/>
                </a:solidFill>
              </a:rPr>
              <a:t>classification</a:t>
            </a:r>
            <a:r>
              <a:rPr lang="el-GR" sz="2000" b="1" dirty="0" smtClean="0">
                <a:solidFill>
                  <a:srgbClr val="17375E"/>
                </a:solidFill>
              </a:rPr>
              <a:t>                -     Παθοφυσιολογική ταξινόμηση</a:t>
            </a:r>
            <a:r>
              <a:rPr lang="en-US" sz="2000" b="1" dirty="0">
                <a:solidFill>
                  <a:srgbClr val="17375E"/>
                </a:solidFill>
              </a:rPr>
              <a:t>		</a:t>
            </a:r>
          </a:p>
          <a:p>
            <a:r>
              <a:rPr lang="en-US" sz="2000" dirty="0" err="1">
                <a:solidFill>
                  <a:srgbClr val="17375E"/>
                </a:solidFill>
              </a:rPr>
              <a:t>Pr</a:t>
            </a:r>
            <a:r>
              <a:rPr lang="en-US" sz="2000" dirty="0">
                <a:solidFill>
                  <a:srgbClr val="17375E"/>
                </a:solidFill>
              </a:rPr>
              <a:t>	Reflux	</a:t>
            </a:r>
            <a:r>
              <a:rPr lang="el-GR" sz="2000" dirty="0" smtClean="0">
                <a:solidFill>
                  <a:srgbClr val="17375E"/>
                </a:solidFill>
              </a:rPr>
              <a:t>                                                -     Παλινδρόμηση</a:t>
            </a:r>
            <a:endParaRPr lang="en-US" sz="2000" dirty="0">
              <a:solidFill>
                <a:srgbClr val="17375E"/>
              </a:solidFill>
            </a:endParaRPr>
          </a:p>
          <a:p>
            <a:r>
              <a:rPr lang="en-US" sz="2000" dirty="0">
                <a:solidFill>
                  <a:srgbClr val="17375E"/>
                </a:solidFill>
              </a:rPr>
              <a:t>Po	Obstruction	</a:t>
            </a:r>
            <a:r>
              <a:rPr lang="el-GR" sz="2000" dirty="0" smtClean="0">
                <a:solidFill>
                  <a:srgbClr val="17375E"/>
                </a:solidFill>
              </a:rPr>
              <a:t>                                        -     Απόφραξη</a:t>
            </a:r>
            <a:endParaRPr lang="en-US" sz="2000" dirty="0">
              <a:solidFill>
                <a:srgbClr val="17375E"/>
              </a:solidFill>
            </a:endParaRPr>
          </a:p>
          <a:p>
            <a:r>
              <a:rPr lang="en-US" sz="2000" dirty="0" err="1">
                <a:solidFill>
                  <a:srgbClr val="17375E"/>
                </a:solidFill>
              </a:rPr>
              <a:t>Pr,o</a:t>
            </a:r>
            <a:r>
              <a:rPr lang="en-US" sz="2000" dirty="0">
                <a:solidFill>
                  <a:srgbClr val="17375E"/>
                </a:solidFill>
              </a:rPr>
              <a:t>	Reflux and obstruction	</a:t>
            </a:r>
            <a:r>
              <a:rPr lang="el-GR" sz="2000" dirty="0" smtClean="0">
                <a:solidFill>
                  <a:srgbClr val="17375E"/>
                </a:solidFill>
              </a:rPr>
              <a:t>                -     Παλινδρόμηση και απόφραξη</a:t>
            </a:r>
            <a:endParaRPr lang="en-US" sz="2000" dirty="0">
              <a:solidFill>
                <a:srgbClr val="17375E"/>
              </a:solidFill>
            </a:endParaRPr>
          </a:p>
          <a:p>
            <a:r>
              <a:rPr lang="en-US" sz="2000" dirty="0" err="1">
                <a:solidFill>
                  <a:srgbClr val="17375E"/>
                </a:solidFill>
              </a:rPr>
              <a:t>Pn</a:t>
            </a:r>
            <a:r>
              <a:rPr lang="en-US" sz="2000" dirty="0">
                <a:solidFill>
                  <a:srgbClr val="17375E"/>
                </a:solidFill>
              </a:rPr>
              <a:t>	No venous pathophysiology </a:t>
            </a:r>
            <a:r>
              <a:rPr lang="el-GR" sz="2000" dirty="0" smtClean="0">
                <a:solidFill>
                  <a:srgbClr val="17375E"/>
                </a:solidFill>
              </a:rPr>
              <a:t>             -     Χωρίς αναγνωρίσιμη</a:t>
            </a:r>
          </a:p>
          <a:p>
            <a:r>
              <a:rPr lang="el-GR" sz="2000" dirty="0">
                <a:solidFill>
                  <a:srgbClr val="17375E"/>
                </a:solidFill>
              </a:rPr>
              <a:t> </a:t>
            </a:r>
            <a:r>
              <a:rPr lang="el-GR" sz="2000" dirty="0" smtClean="0">
                <a:solidFill>
                  <a:srgbClr val="17375E"/>
                </a:solidFill>
              </a:rPr>
              <a:t>       </a:t>
            </a:r>
            <a:r>
              <a:rPr lang="en-US" sz="2000" dirty="0" smtClean="0">
                <a:solidFill>
                  <a:srgbClr val="17375E"/>
                </a:solidFill>
              </a:rPr>
              <a:t>identifiable</a:t>
            </a:r>
            <a:r>
              <a:rPr lang="en-US" sz="2000" dirty="0"/>
              <a:t>	</a:t>
            </a:r>
            <a:r>
              <a:rPr lang="el-GR" sz="2000" dirty="0" smtClean="0"/>
              <a:t>                                              </a:t>
            </a:r>
            <a:r>
              <a:rPr lang="el-GR" sz="2000" dirty="0" smtClean="0">
                <a:solidFill>
                  <a:srgbClr val="17375E"/>
                </a:solidFill>
              </a:rPr>
              <a:t>παθοφυσιολογία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νοσήματα φλεβών &amp; λεμφαγγείων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467848" y="1117604"/>
            <a:ext cx="5676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Revision </a:t>
            </a:r>
            <a:r>
              <a:rPr lang="en-US" sz="1400" i="1" dirty="0"/>
              <a:t>of the CEAP </a:t>
            </a:r>
            <a:r>
              <a:rPr lang="en-US" sz="1400" i="1" dirty="0" smtClean="0"/>
              <a:t>classification…: </a:t>
            </a:r>
            <a:r>
              <a:rPr lang="en-US" sz="1400" i="1" dirty="0"/>
              <a:t>Consensus statement. J Vasc Surg </a:t>
            </a:r>
            <a:r>
              <a:rPr lang="en-US" sz="1400" i="1" dirty="0" smtClean="0"/>
              <a:t>2004</a:t>
            </a:r>
            <a:endParaRPr lang="en-US" sz="1400" i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4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65" y="1356153"/>
            <a:ext cx="8928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Χρόνια φλεβική νόσος / παθοφυσιολογικοί μηχανισμοί</a:t>
            </a:r>
            <a:r>
              <a:rPr lang="en-US" sz="2400" dirty="0" smtClean="0"/>
              <a:t> 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νοσήματα φλεβών &amp; λεμφαγγείων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368299" y="2159000"/>
            <a:ext cx="3568701" cy="622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Δυσλειτουργία φλεβικών βαλβίδων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8299" y="2946400"/>
            <a:ext cx="3568701" cy="622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Φλεβική απόφραξη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8299" y="3733800"/>
            <a:ext cx="3568701" cy="622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«Ανεπάρκεια» μυϊκής αντλίας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64038" y="3014132"/>
            <a:ext cx="2255962" cy="622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Φλεβική υπέρταση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129774" y="3084068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784565">
            <a:off x="4171912" y="2357372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424886">
            <a:off x="4214050" y="3769870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5924708" y="3941226"/>
            <a:ext cx="978408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64038" y="4708499"/>
            <a:ext cx="2255962" cy="622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Φλεβική ανεπάρκεια</a:t>
            </a:r>
            <a:endParaRPr lang="en-US" dirty="0"/>
          </a:p>
        </p:txBody>
      </p:sp>
      <p:sp>
        <p:nvSpPr>
          <p:cNvPr id="9" name="Curved Right Arrow 8"/>
          <p:cNvSpPr/>
          <p:nvPr/>
        </p:nvSpPr>
        <p:spPr>
          <a:xfrm rot="10800000">
            <a:off x="7277609" y="3455740"/>
            <a:ext cx="731520" cy="1216152"/>
          </a:xfrm>
          <a:prstGeom prst="curved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84245" y="5314898"/>
            <a:ext cx="3980577" cy="1200329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l-GR" dirty="0" smtClean="0"/>
              <a:t>Αναστροφή ροής από το εν τω βάθει</a:t>
            </a:r>
          </a:p>
          <a:p>
            <a:r>
              <a:rPr lang="el-GR" dirty="0" smtClean="0"/>
              <a:t>     φλεβικό δίκτυο στο επιπολής 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l-GR" dirty="0" smtClean="0"/>
              <a:t>Αύξηση όγκου στο επιπολής φλεβικό </a:t>
            </a:r>
          </a:p>
          <a:p>
            <a:r>
              <a:rPr lang="el-GR" dirty="0"/>
              <a:t> </a:t>
            </a:r>
            <a:r>
              <a:rPr lang="el-GR" dirty="0" smtClean="0"/>
              <a:t>     δίκτυο</a:t>
            </a:r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614872" y="1930420"/>
            <a:ext cx="1501132" cy="175432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Φλεβική </a:t>
            </a:r>
            <a:endParaRPr lang="en-US" dirty="0" smtClean="0"/>
          </a:p>
          <a:p>
            <a:pPr algn="ctr"/>
            <a:r>
              <a:rPr lang="el-GR" dirty="0" smtClean="0"/>
              <a:t>πίεση </a:t>
            </a:r>
            <a:endParaRPr lang="en-US" dirty="0" smtClean="0"/>
          </a:p>
          <a:p>
            <a:pPr algn="ctr"/>
            <a:r>
              <a:rPr lang="el-GR" dirty="0" smtClean="0"/>
              <a:t>&gt;60 </a:t>
            </a:r>
            <a:r>
              <a:rPr lang="en-US" dirty="0" smtClean="0"/>
              <a:t>mmHg</a:t>
            </a:r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Φυσιολογικά </a:t>
            </a:r>
            <a:endParaRPr lang="en-US" dirty="0" smtClean="0"/>
          </a:p>
          <a:p>
            <a:pPr algn="ctr"/>
            <a:r>
              <a:rPr lang="el-GR" dirty="0" smtClean="0"/>
              <a:t>20 </a:t>
            </a:r>
            <a:r>
              <a:rPr lang="en-US" dirty="0" smtClean="0"/>
              <a:t>-</a:t>
            </a:r>
            <a:r>
              <a:rPr lang="el-GR" dirty="0" smtClean="0"/>
              <a:t> 30</a:t>
            </a:r>
            <a:r>
              <a:rPr lang="en-US" dirty="0" smtClean="0"/>
              <a:t> mmHg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6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65" y="1356153"/>
            <a:ext cx="892841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(Διάμεσο-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interstitial)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οίδημα (κάτω άκρων) / ταξινόμηση με βάση τους παθοφυσιολογικούς μηχανισμούς</a:t>
            </a:r>
          </a:p>
          <a:p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Αύξηση πίεσης στα τριχοειδή</a:t>
            </a:r>
          </a:p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- Καρδιακής αιτιολογίας (συμφορητική καρδιακή ανεπάρκεια)</a:t>
            </a:r>
          </a:p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- Φλεβικής αιτιολογίας (φλεβική ανεπάρκεια ή/και απόφραξη)</a:t>
            </a:r>
          </a:p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- Αρτηριδιακή διαστολή (φαρμακευτική, π.χ. αντιυπερτασικά: υδραλαζίνη, 	   	   αναστολείς διαύλων ασβεστίου [τύπου μη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διϋδροπυριδινών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342900" indent="-342900">
              <a:buFont typeface="Courier New"/>
              <a:buChar char="o"/>
            </a:pP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Υποαλβουμιναιμία</a:t>
            </a:r>
          </a:p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- Αυξημένη απώλεια αλβουμίνης (π.χ. νεφρωσικό σύνδρομο)</a:t>
            </a:r>
          </a:p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- Μειωμένη σύνθεση πρωτεϊνών (π.χ. ηπατική νόσος)</a:t>
            </a:r>
            <a:endParaRPr lang="el-G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Αυξημένη τριχοειδική διαπερατότητα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(π.χ. φλεγμονή, σήψη, έγκαυμα, τραύμα)</a:t>
            </a:r>
          </a:p>
          <a:p>
            <a:pPr marL="342900" indent="-342900">
              <a:buFont typeface="Courier New"/>
              <a:buChar char="o"/>
            </a:pP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Λεμφαγγειακή διαταραχή/νόσος</a:t>
            </a:r>
          </a:p>
          <a:p>
            <a:pPr marL="342900" indent="-342900">
              <a:buFont typeface="Courier New"/>
              <a:buChar char="o"/>
            </a:pP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Αυξημένη ογκωτική (οσμωτική) πίεση διάμεσου ιστού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(π.χ. υποθυρεοειδισμός)</a:t>
            </a:r>
          </a:p>
          <a:p>
            <a:pPr marL="342900" indent="-342900">
              <a:buFont typeface="Courier New"/>
              <a:buChar char="o"/>
            </a:pP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</a:rPr>
              <a:t>Φαρμακευτικής αιτιολογίας (με άγνωστο μηχανισμό)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      - Πραμιπεξόλη (αντιπαρκινσονικό), γκαμπαπεντίνη (αντιεπιληπτικό) </a:t>
            </a: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νοσήματα φλεβών &amp; λεμφαγγείων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0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1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194"/>
            <a:ext cx="41148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80192" y="1130304"/>
            <a:ext cx="3763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Ganong WF. Review of Medical Physiology, 1997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1465" y="1356153"/>
            <a:ext cx="88191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Η φυσιολογική λειτουργία τριχοειδών εξυπηρετεί την: </a:t>
            </a:r>
            <a:r>
              <a:rPr lang="el-GR" sz="2200" dirty="0" smtClean="0">
                <a:solidFill>
                  <a:srgbClr val="953735"/>
                </a:solidFill>
              </a:rPr>
              <a:t>ανταλλαγή </a:t>
            </a:r>
            <a:r>
              <a:rPr lang="el-GR" sz="2200" dirty="0">
                <a:solidFill>
                  <a:srgbClr val="953735"/>
                </a:solidFill>
              </a:rPr>
              <a:t>«τροφικών» συστατικών και «αποβλήτων» αίματος μεταξύ αίματος και ιστών</a:t>
            </a:r>
          </a:p>
          <a:p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 marL="342900" indent="-342900">
              <a:buFont typeface="Arial"/>
              <a:buChar char="•"/>
            </a:pP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-127000" y="5727699"/>
            <a:ext cx="9144000" cy="73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l-GR" sz="1200" dirty="0" smtClean="0">
                <a:solidFill>
                  <a:schemeClr val="tx2">
                    <a:lumMod val="50000"/>
                  </a:schemeClr>
                </a:solidFill>
                <a:cs typeface="Helvetica" charset="0"/>
              </a:rPr>
              <a:t>Σχηματική αναπαράσταση της κλίσης πίεσης (Π) εκατέρωθεν του τοιχώματος ενός μυϊκού τριχοειδούς. Οι αριθμοί στο αρτηριακό και στο φλεβικό άκρο του τριχοειδούς αντιστοιχούν στις</a:t>
            </a:r>
            <a:r>
              <a:rPr lang="el-GR" sz="1200" dirty="0" smtClean="0">
                <a:solidFill>
                  <a:schemeClr val="accent2">
                    <a:lumMod val="75000"/>
                  </a:schemeClr>
                </a:solidFill>
                <a:cs typeface="Helvetica" charset="0"/>
              </a:rPr>
              <a:t> υδροστατικές πιέσει</a:t>
            </a:r>
            <a:r>
              <a:rPr lang="el-GR" sz="1200" dirty="0" smtClean="0">
                <a:solidFill>
                  <a:srgbClr val="FF0000"/>
                </a:solidFill>
                <a:cs typeface="Helvetica" charset="0"/>
              </a:rPr>
              <a:t>ς</a:t>
            </a:r>
            <a:r>
              <a:rPr lang="el-GR" sz="1200" dirty="0" smtClean="0">
                <a:solidFill>
                  <a:srgbClr val="10253F"/>
                </a:solidFill>
                <a:cs typeface="Helvetica" charset="0"/>
              </a:rPr>
              <a:t> σε </a:t>
            </a:r>
            <a:r>
              <a:rPr lang="en-US" sz="1200" dirty="0" smtClean="0">
                <a:solidFill>
                  <a:srgbClr val="10253F"/>
                </a:solidFill>
                <a:cs typeface="Helvetica" charset="0"/>
              </a:rPr>
              <a:t>mmHg </a:t>
            </a:r>
            <a:r>
              <a:rPr lang="el-GR" sz="1200" dirty="0" smtClean="0">
                <a:solidFill>
                  <a:srgbClr val="10253F"/>
                </a:solidFill>
                <a:cs typeface="Helvetica" charset="0"/>
              </a:rPr>
              <a:t>στις αντίστοιχες θέσεις</a:t>
            </a:r>
            <a:r>
              <a:rPr lang="en-US" sz="1200" dirty="0" smtClean="0">
                <a:solidFill>
                  <a:srgbClr val="10253F"/>
                </a:solidFill>
                <a:cs typeface="Helvetica" charset="0"/>
              </a:rPr>
              <a:t>. </a:t>
            </a:r>
            <a:r>
              <a:rPr lang="el-GR" sz="1200" dirty="0" smtClean="0">
                <a:solidFill>
                  <a:srgbClr val="10253F"/>
                </a:solidFill>
                <a:cs typeface="Helvetica" charset="0"/>
              </a:rPr>
              <a:t>Τα βέλη δείχνουν κατά προσέγγιση το μέγεθος και την κατεύθυνση της αιματικής ροής. </a:t>
            </a:r>
            <a:r>
              <a:rPr lang="en-US" sz="1200" dirty="0" smtClean="0">
                <a:solidFill>
                  <a:srgbClr val="10253F"/>
                </a:solidFill>
                <a:cs typeface="Helvetica" charset="0"/>
              </a:rPr>
              <a:t>Interstitial space</a:t>
            </a:r>
            <a:r>
              <a:rPr lang="el-GR" sz="1200" dirty="0" smtClean="0">
                <a:solidFill>
                  <a:srgbClr val="10253F"/>
                </a:solidFill>
                <a:cs typeface="Helvetica" charset="0"/>
              </a:rPr>
              <a:t>: διάμεσος ή μεσοκυττάριος χώρος/διάστημα, ι</a:t>
            </a:r>
            <a:r>
              <a:rPr lang="en-US" sz="1200" dirty="0" err="1" smtClean="0">
                <a:solidFill>
                  <a:srgbClr val="10253F"/>
                </a:solidFill>
                <a:cs typeface="Helvetica" charset="0"/>
              </a:rPr>
              <a:t>nterstitial</a:t>
            </a:r>
            <a:r>
              <a:rPr lang="en-US" sz="1200" dirty="0" smtClean="0">
                <a:solidFill>
                  <a:srgbClr val="10253F"/>
                </a:solidFill>
                <a:cs typeface="Helvetica" charset="0"/>
              </a:rPr>
              <a:t> </a:t>
            </a:r>
            <a:r>
              <a:rPr lang="en-US" sz="1200" dirty="0">
                <a:solidFill>
                  <a:srgbClr val="10253F"/>
                </a:solidFill>
                <a:cs typeface="Helvetica" charset="0"/>
              </a:rPr>
              <a:t>P: </a:t>
            </a:r>
            <a:r>
              <a:rPr lang="el-GR" sz="1200" dirty="0" smtClean="0">
                <a:solidFill>
                  <a:srgbClr val="953735"/>
                </a:solidFill>
                <a:cs typeface="Helvetica" charset="0"/>
              </a:rPr>
              <a:t>πίεση</a:t>
            </a:r>
            <a:r>
              <a:rPr lang="en-US" sz="1200" dirty="0" smtClean="0">
                <a:solidFill>
                  <a:srgbClr val="953735"/>
                </a:solidFill>
                <a:cs typeface="Helvetica" charset="0"/>
              </a:rPr>
              <a:t> </a:t>
            </a:r>
            <a:r>
              <a:rPr lang="el-GR" sz="1200" dirty="0" smtClean="0">
                <a:solidFill>
                  <a:srgbClr val="953735"/>
                </a:solidFill>
                <a:cs typeface="Helvetica" charset="0"/>
              </a:rPr>
              <a:t>διάμεσου ή μεσοκυττάριου χώρου/διαστήματος</a:t>
            </a:r>
            <a:r>
              <a:rPr lang="en-US" sz="1200" dirty="0" smtClean="0">
                <a:solidFill>
                  <a:srgbClr val="10253F"/>
                </a:solidFill>
                <a:cs typeface="Helvetica" charset="0"/>
              </a:rPr>
              <a:t>, oncotic P: </a:t>
            </a:r>
            <a:r>
              <a:rPr lang="el-GR" sz="1200" dirty="0">
                <a:solidFill>
                  <a:srgbClr val="953735"/>
                </a:solidFill>
                <a:cs typeface="Helvetica" charset="0"/>
              </a:rPr>
              <a:t>ο</a:t>
            </a:r>
            <a:r>
              <a:rPr lang="el-GR" sz="1200" dirty="0" smtClean="0">
                <a:solidFill>
                  <a:srgbClr val="953735"/>
                </a:solidFill>
                <a:cs typeface="Helvetica" charset="0"/>
              </a:rPr>
              <a:t>γκωτική πίεση,</a:t>
            </a:r>
            <a:r>
              <a:rPr lang="en-US" sz="1200" dirty="0" smtClean="0">
                <a:solidFill>
                  <a:srgbClr val="10253F"/>
                </a:solidFill>
                <a:cs typeface="Helvetica" charset="0"/>
              </a:rPr>
              <a:t> arteriole: </a:t>
            </a:r>
            <a:r>
              <a:rPr lang="el-GR" sz="1200" dirty="0" smtClean="0">
                <a:solidFill>
                  <a:srgbClr val="10253F"/>
                </a:solidFill>
                <a:cs typeface="Helvetica" charset="0"/>
              </a:rPr>
              <a:t>αρτηρίδιο, </a:t>
            </a:r>
            <a:r>
              <a:rPr lang="en-US" sz="1200" dirty="0" smtClean="0">
                <a:solidFill>
                  <a:srgbClr val="10253F"/>
                </a:solidFill>
                <a:cs typeface="Helvetica" charset="0"/>
              </a:rPr>
              <a:t>venule: </a:t>
            </a:r>
            <a:r>
              <a:rPr lang="el-GR" sz="1200" dirty="0" smtClean="0">
                <a:solidFill>
                  <a:srgbClr val="10253F"/>
                </a:solidFill>
                <a:cs typeface="Helvetica" charset="0"/>
              </a:rPr>
              <a:t>φλεβίδιο.</a:t>
            </a:r>
            <a:endParaRPr lang="en-US" sz="1200" dirty="0" smtClean="0">
              <a:solidFill>
                <a:srgbClr val="10253F"/>
              </a:solidFill>
              <a:cs typeface="Helvetica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374900" y="3581400"/>
            <a:ext cx="279400" cy="546608"/>
          </a:xfrm>
          <a:prstGeom prst="up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6350000" y="3581400"/>
            <a:ext cx="279400" cy="546608"/>
          </a:xfrm>
          <a:prstGeom prst="upArrow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42100" y="2745612"/>
            <a:ext cx="2418475" cy="230832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Καρδιακής αιτιολογίας </a:t>
            </a:r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συμφορητική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καρδιακή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ανεπάρκεια)</a:t>
            </a:r>
          </a:p>
          <a:p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Φλεβικής αιτιολογίας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φλεβική ανεπάρκεια </a:t>
            </a:r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ή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/και απόφραξη)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00" y="3714555"/>
            <a:ext cx="2286000" cy="3693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Αρτηριδιακή διαστολή </a:t>
            </a:r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νοσήματα φλεβών &amp; λεμφαγγείων</a:t>
            </a:r>
            <a:endParaRPr lang="en-US" sz="1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3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65" y="1356153"/>
            <a:ext cx="89284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Οίδημα / παθοφυσιολογικές συνέπειες του (διάμεσου) οιδήματος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000" dirty="0">
                <a:solidFill>
                  <a:srgbClr val="17375E"/>
                </a:solidFill>
              </a:rPr>
              <a:t>Οι συνέπειες του (διάμεσου) οιδήματος σχετίζονται κυρίως με την </a:t>
            </a:r>
            <a:r>
              <a:rPr lang="el-GR" sz="2000" b="1" dirty="0">
                <a:solidFill>
                  <a:srgbClr val="17375E"/>
                </a:solidFill>
              </a:rPr>
              <a:t>αύξηση της απόστασης διάχυσης</a:t>
            </a:r>
            <a:r>
              <a:rPr lang="el-GR" sz="2000" dirty="0">
                <a:solidFill>
                  <a:srgbClr val="17375E"/>
                </a:solidFill>
              </a:rPr>
              <a:t> (αύξηση όγκου διάμεσου ιστού: από τα αιμοφόρα αγγεία προς τα ιστικά κύτταρα)  του οξυγόνου και των υπόλοιπων διατροφικών συστατικών. </a:t>
            </a:r>
          </a:p>
          <a:p>
            <a:endParaRPr lang="el-GR" sz="2000" dirty="0">
              <a:solidFill>
                <a:srgbClr val="17375E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000" dirty="0" smtClean="0">
                <a:solidFill>
                  <a:srgbClr val="17375E"/>
                </a:solidFill>
              </a:rPr>
              <a:t>Αυτό δύναται να οδηγήσει σε ελάττωση του κυτταρικού μεταβολισμού στον οιδηματώδη ιστό.</a:t>
            </a:r>
          </a:p>
          <a:p>
            <a:endParaRPr lang="el-GR" sz="2000" dirty="0" smtClean="0">
              <a:solidFill>
                <a:srgbClr val="17375E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000" dirty="0" smtClean="0">
                <a:solidFill>
                  <a:srgbClr val="17375E"/>
                </a:solidFill>
              </a:rPr>
              <a:t>Για τον ίδιο λόγο (δηλαδή την αύξηση απόστασης διάχυσης) το (διάμεσο) οίδηματο περιορίζει την απομάκρυνση των τοξικών προϊόντων του κυτταρικού μεταβολισμού.</a:t>
            </a:r>
            <a:endParaRPr lang="el-GR" sz="2000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825" y="1126071"/>
            <a:ext cx="7772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Scallan J et al: (chapter 4) Pathophysiology of edema formation. Morgan &amp; Claypool Life Sciences, 2010</a:t>
            </a:r>
            <a:endParaRPr lang="en-US" sz="1400" i="1" u="sng" dirty="0">
              <a:hlinkClick r:id="rId3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νοσήματα φλεβών &amp; λεμφαγγείων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1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65" y="1356153"/>
            <a:ext cx="89284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Οίδημα / παθοφυσιολογικές συνέπειες του (διάμεσου) οιδήματος</a:t>
            </a:r>
            <a:endParaRPr lang="el-GR" sz="2000" dirty="0">
              <a:solidFill>
                <a:srgbClr val="000000"/>
              </a:solidFill>
            </a:endParaRPr>
          </a:p>
          <a:p>
            <a:pPr marL="342900" indent="-342900">
              <a:buFont typeface="Courier New"/>
              <a:buChar char="o"/>
            </a:pPr>
            <a:endParaRPr lang="el-GR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Courier New"/>
              <a:buChar char="o"/>
            </a:pPr>
            <a:endParaRPr lang="el-GR" sz="2000" dirty="0">
              <a:solidFill>
                <a:srgbClr val="000000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000" dirty="0" smtClean="0">
                <a:solidFill>
                  <a:srgbClr val="17375E"/>
                </a:solidFill>
              </a:rPr>
              <a:t>Ο βαθμός αύξησης της πίεσης εξαιτίας του τοπικού οιδήματος στον διάμεσο ιστό σε κάθε όργανο εξαρτάται από τους περιβάλλοντες ιστούς. Σε όργανα με ανελαστικούς περιβάλλοντες ιστούς (νεφρά-ινώδης χιτώνας, εγκέφαλος-οστά κρανίου,</a:t>
            </a:r>
            <a:r>
              <a:rPr lang="en-US" sz="2000" dirty="0" smtClean="0">
                <a:solidFill>
                  <a:srgbClr val="17375E"/>
                </a:solidFill>
              </a:rPr>
              <a:t> </a:t>
            </a:r>
            <a:r>
              <a:rPr lang="el-GR" sz="2000" dirty="0" smtClean="0">
                <a:solidFill>
                  <a:srgbClr val="17375E"/>
                </a:solidFill>
              </a:rPr>
              <a:t>περονιαίος μυς-περονιαία περιτονία) ακόμα και μικρού βαθμού διάμεσο οίδημα οδηγεί σε σημαντική </a:t>
            </a:r>
            <a:r>
              <a:rPr lang="el-GR" sz="2000" b="1" dirty="0" smtClean="0">
                <a:solidFill>
                  <a:srgbClr val="17375E"/>
                </a:solidFill>
              </a:rPr>
              <a:t>αύξηση της διάμεσης πίεσης</a:t>
            </a:r>
            <a:r>
              <a:rPr lang="el-GR" sz="2000" dirty="0" smtClean="0">
                <a:solidFill>
                  <a:srgbClr val="17375E"/>
                </a:solidFill>
              </a:rPr>
              <a:t>.</a:t>
            </a:r>
          </a:p>
          <a:p>
            <a:endParaRPr lang="el-GR" sz="2000" dirty="0">
              <a:solidFill>
                <a:srgbClr val="17375E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000" dirty="0" smtClean="0">
                <a:solidFill>
                  <a:srgbClr val="17375E"/>
                </a:solidFill>
              </a:rPr>
              <a:t>Η αύξηση της διάμεσης πίεσης οδηγεί σε μείωση της αιμάτωσης των τοπικών ιστών εξαιτίας </a:t>
            </a:r>
            <a:r>
              <a:rPr lang="el-GR" sz="2000" b="1" dirty="0" smtClean="0">
                <a:solidFill>
                  <a:srgbClr val="17375E"/>
                </a:solidFill>
              </a:rPr>
              <a:t>συμπίεσης και κατάρρευσης των των τριχοειδών αγγείων</a:t>
            </a:r>
            <a:r>
              <a:rPr lang="el-GR" sz="2000" dirty="0" smtClean="0">
                <a:solidFill>
                  <a:srgbClr val="17375E"/>
                </a:solidFill>
              </a:rPr>
              <a:t>.</a:t>
            </a:r>
            <a:endParaRPr lang="el-GR" sz="2000" u="sng" dirty="0" smtClean="0">
              <a:solidFill>
                <a:srgbClr val="17375E"/>
              </a:solidFill>
            </a:endParaRPr>
          </a:p>
          <a:p>
            <a:pPr marL="342900" indent="-342900">
              <a:buFont typeface="Courier New"/>
              <a:buChar char="o"/>
            </a:pPr>
            <a:endParaRPr lang="el-GR" sz="2000" u="sng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825" y="1126071"/>
            <a:ext cx="7772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Scallan J et al: (chapter 4) Pathophysiology of edema formation. Morgan &amp; Claypool Life Sciences, 2010</a:t>
            </a:r>
            <a:endParaRPr lang="en-US" sz="1400" i="1" u="sng" dirty="0">
              <a:hlinkClick r:id="rId3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νοσήματα φλεβών &amp; λεμφαγγείων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7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7 - Ευθεία γραμμή σύνδεσης"/>
          <p:cNvCxnSpPr/>
          <p:nvPr/>
        </p:nvCxnSpPr>
        <p:spPr>
          <a:xfrm>
            <a:off x="-36513" y="435938"/>
            <a:ext cx="72009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7 - Ευθεία γραμμή σύνδεσης"/>
          <p:cNvCxnSpPr/>
          <p:nvPr/>
        </p:nvCxnSpPr>
        <p:spPr>
          <a:xfrm>
            <a:off x="-36513" y="435938"/>
            <a:ext cx="72009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2450" y="2286000"/>
            <a:ext cx="6192838" cy="3738563"/>
          </a:xfr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594156" y="62407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55288" y="6616283"/>
            <a:ext cx="1539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Athanase D Protogerou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0924" y="1147809"/>
            <a:ext cx="619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Kroeker E.</a:t>
            </a:r>
            <a:r>
              <a:rPr lang="el-GR" sz="1400" i="1" dirty="0" smtClean="0"/>
              <a:t> &amp; </a:t>
            </a:r>
            <a:r>
              <a:rPr lang="en-GB" sz="1400" i="1" dirty="0" smtClean="0"/>
              <a:t>Wood E.. </a:t>
            </a:r>
            <a:r>
              <a:rPr lang="en-GB" sz="1400" i="1" dirty="0"/>
              <a:t>Circ Res </a:t>
            </a:r>
            <a:r>
              <a:rPr lang="en-GB" sz="1400" i="1" dirty="0" smtClean="0"/>
              <a:t>1955</a:t>
            </a:r>
            <a:r>
              <a:rPr lang="en-US" sz="1400" i="1" dirty="0" smtClean="0"/>
              <a:t>; </a:t>
            </a:r>
            <a:r>
              <a:rPr lang="en-GB" sz="1400" i="1" dirty="0" smtClean="0"/>
              <a:t>Remington J.</a:t>
            </a:r>
            <a:r>
              <a:rPr lang="el-GR" sz="1400" i="1" dirty="0" smtClean="0"/>
              <a:t> &amp; </a:t>
            </a:r>
            <a:r>
              <a:rPr lang="en-GB" sz="1400" i="1" dirty="0" smtClean="0"/>
              <a:t>Wood E.. J </a:t>
            </a:r>
            <a:r>
              <a:rPr lang="en-GB" sz="1400" i="1" dirty="0"/>
              <a:t>Appl. Physiol. </a:t>
            </a:r>
            <a:r>
              <a:rPr lang="en-GB" sz="1400" i="1" dirty="0" smtClean="0"/>
              <a:t>1956</a:t>
            </a:r>
            <a:endParaRPr lang="en-US" sz="1400" i="1" dirty="0"/>
          </a:p>
        </p:txBody>
      </p:sp>
      <p:sp>
        <p:nvSpPr>
          <p:cNvPr id="21" name="Rectangle 20"/>
          <p:cNvSpPr/>
          <p:nvPr/>
        </p:nvSpPr>
        <p:spPr>
          <a:xfrm>
            <a:off x="50802" y="3996264"/>
            <a:ext cx="9094617" cy="248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Η συστολική πίεση αυξάνεται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σταδιακά σημαντικά (10-20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mmHg)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 από την αορτή προς τις περιφερικές αρτηρίες</a:t>
            </a: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Η διαστολική πίεση μειώνεται κατά 1-2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mmHg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από την αορτή προς τις περιφερικές αρτηρίες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</a:t>
            </a:r>
            <a:r>
              <a:rPr lang="en-US" sz="1400" dirty="0" smtClean="0"/>
              <a:t>19</a:t>
            </a:r>
            <a:r>
              <a:rPr lang="el-GR" sz="1400" dirty="0" smtClean="0"/>
              <a:t> / Καρδιαγγειακό Σύστημα / Ανατομία, ιστολογία, φυσιολογία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691" y="1303186"/>
            <a:ext cx="9002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Το φαινόμενο της ενίσχυσης της πίεσης παλμού</a:t>
            </a:r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3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65" y="1356153"/>
            <a:ext cx="8928415" cy="510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Οίδημα / παθοφυσιολογικές συνέπειες οιδήματος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σε διαφορετικούς ιστούς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000" dirty="0">
              <a:solidFill>
                <a:srgbClr val="000000"/>
              </a:solidFill>
            </a:endParaRPr>
          </a:p>
          <a:p>
            <a:endParaRPr lang="el-GR" sz="2000" u="sng" dirty="0">
              <a:solidFill>
                <a:srgbClr val="000000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rgbClr val="17375E"/>
                </a:solidFill>
              </a:rPr>
              <a:t>Δέρμα - λύση συνέχειας δέρματος - δερματικές λοιμώξεις </a:t>
            </a:r>
            <a:endParaRPr lang="en-US" sz="2200" dirty="0" smtClean="0">
              <a:solidFill>
                <a:srgbClr val="17375E"/>
              </a:solidFill>
            </a:endParaRPr>
          </a:p>
          <a:p>
            <a:pPr marL="342900" indent="-342900">
              <a:buFont typeface="Courier New"/>
              <a:buChar char="o"/>
            </a:pPr>
            <a:endParaRPr lang="el-GR" sz="2200" dirty="0" smtClean="0">
              <a:solidFill>
                <a:srgbClr val="17375E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rgbClr val="17375E"/>
                </a:solidFill>
              </a:rPr>
              <a:t>Πνευμονικό οίδημα</a:t>
            </a:r>
            <a:r>
              <a:rPr lang="en-US" sz="2200" dirty="0" smtClean="0">
                <a:solidFill>
                  <a:srgbClr val="17375E"/>
                </a:solidFill>
              </a:rPr>
              <a:t> </a:t>
            </a:r>
            <a:r>
              <a:rPr lang="el-GR" sz="2200" dirty="0" smtClean="0">
                <a:solidFill>
                  <a:srgbClr val="17375E"/>
                </a:solidFill>
              </a:rPr>
              <a:t>-</a:t>
            </a:r>
            <a:r>
              <a:rPr lang="en-US" sz="2200" dirty="0" smtClean="0">
                <a:solidFill>
                  <a:srgbClr val="17375E"/>
                </a:solidFill>
              </a:rPr>
              <a:t> </a:t>
            </a:r>
            <a:r>
              <a:rPr lang="el-GR" sz="2200" dirty="0" smtClean="0">
                <a:solidFill>
                  <a:srgbClr val="17375E"/>
                </a:solidFill>
              </a:rPr>
              <a:t>διαταραχή οξυγόνωσης </a:t>
            </a:r>
          </a:p>
          <a:p>
            <a:pPr marL="342900" indent="-342900">
              <a:buFont typeface="Courier New"/>
              <a:buChar char="o"/>
            </a:pPr>
            <a:endParaRPr lang="en-US" sz="2200" dirty="0" smtClean="0">
              <a:solidFill>
                <a:srgbClr val="17375E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rgbClr val="17375E"/>
                </a:solidFill>
              </a:rPr>
              <a:t>Οίδημα εντερικού βλενογόνου - διαταραχή απορρόφησης (όταν η διάμεση πίεση αυξάνεται &gt; 5 </a:t>
            </a:r>
            <a:r>
              <a:rPr lang="en-US" sz="2200" dirty="0" smtClean="0">
                <a:solidFill>
                  <a:srgbClr val="17375E"/>
                </a:solidFill>
              </a:rPr>
              <a:t>mmHg)</a:t>
            </a:r>
          </a:p>
          <a:p>
            <a:pPr marL="342900" indent="-342900">
              <a:buFont typeface="Courier New"/>
              <a:buChar char="o"/>
            </a:pPr>
            <a:endParaRPr lang="en-US" sz="2200" dirty="0">
              <a:solidFill>
                <a:srgbClr val="17375E"/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rgbClr val="17375E"/>
                </a:solidFill>
              </a:rPr>
              <a:t>Εγκεφαλικό οίδημα - εστιακή νευρολογική συμπτωματολογία ή/και έκπτωση επιπέδου συνείδησης</a:t>
            </a:r>
          </a:p>
          <a:p>
            <a:pPr marL="342900" indent="-342900">
              <a:buFont typeface="Courier New"/>
              <a:buChar char="o"/>
            </a:pPr>
            <a:endParaRPr lang="el-GR" sz="2000" dirty="0" smtClean="0">
              <a:solidFill>
                <a:srgbClr val="17375E"/>
              </a:solidFill>
            </a:endParaRPr>
          </a:p>
          <a:p>
            <a:endParaRPr lang="el-GR" sz="2000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825" y="1126071"/>
            <a:ext cx="7772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Scallan J et al: (chapter 4) Pathophysiology of edema formation. Morgan &amp; Claypool Life Sciences, 2010</a:t>
            </a:r>
            <a:endParaRPr lang="en-US" sz="1400" i="1" u="sng" dirty="0">
              <a:hlinkClick r:id="rId3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νοσήματα φλεβών &amp; λεμφαγγείων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25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466" y="1356153"/>
            <a:ext cx="846736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κ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υκλοφορική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Κ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αταπληξία / </a:t>
            </a:r>
            <a:r>
              <a:rPr lang="el-GR" sz="2400" dirty="0" smtClean="0">
                <a:solidFill>
                  <a:srgbClr val="800000"/>
                </a:solidFill>
              </a:rPr>
              <a:t>παθοφυσιολογική ταξινόμηση καταπληξίας - 4 κύριες κατηγορίες </a:t>
            </a:r>
            <a:endParaRPr lang="en-US" sz="2400" dirty="0" smtClean="0">
              <a:solidFill>
                <a:srgbClr val="800000"/>
              </a:solidFill>
            </a:endParaRPr>
          </a:p>
          <a:p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ατανομής (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distributive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Σηπτική</a:t>
            </a:r>
          </a:p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- Μη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σηπτική</a:t>
            </a:r>
          </a:p>
          <a:p>
            <a:endParaRPr lang="en-US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Καρδιογενής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cardiogenic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Courier New"/>
              <a:buChar char="o"/>
            </a:pP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Υποογκαιμική (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hypovolemic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Αιμμοραγική</a:t>
            </a:r>
          </a:p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- Μη-αιμορραγική</a:t>
            </a:r>
          </a:p>
          <a:p>
            <a:endParaRPr lang="en-US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Αποφρακτική (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obstructive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	- Συστηματική κυκλοφορία</a:t>
            </a:r>
          </a:p>
          <a:p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- Πνευμονική κυκλοφορία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νοσήματα φλεβών &amp; λεμφαγγείων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9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7074" y="1450781"/>
            <a:ext cx="250626" cy="337172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6" y="3541367"/>
            <a:ext cx="4712784" cy="32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112" y="3515967"/>
            <a:ext cx="4716838" cy="142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                            εισπνοή           εισπνοή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379" y="6208941"/>
            <a:ext cx="4716838" cy="605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71700" y="4343400"/>
            <a:ext cx="0" cy="7620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79800" y="4343400"/>
            <a:ext cx="0" cy="7620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1466" y="1356153"/>
            <a:ext cx="8467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κ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υκλοφορική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Κ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αταπληξία / παθοφυσιολογική ταξινόμηση / αποφρακτική καταπληξία / </a:t>
            </a:r>
            <a:r>
              <a:rPr lang="el-GR" sz="2400" dirty="0" smtClean="0">
                <a:solidFill>
                  <a:srgbClr val="953735"/>
                </a:solidFill>
              </a:rPr>
              <a:t>καρδιακός επιπωματισμός - «παράδοξος» σφυγμός</a:t>
            </a:r>
          </a:p>
          <a:p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Το σημείο του «παράδοξου» σφυγμού ορίζεται ως η μείωση της αρτηριακής πίεση &gt;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10 mmHg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(φυσιολογική μείωση μέχρι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5 mmHg) 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κατά την εισπνοή. </a:t>
            </a:r>
          </a:p>
          <a:p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Ο όρος παρόδος δεν είναι δόκιμος καθώς η μεταβολή της πίεσης είναι προς τη φυσιολογική (αναμενόμενη) κατεύθυνση αλλά ειναι μεγαλύτερη σε ένταση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9983" y="4169620"/>
            <a:ext cx="3775393" cy="2677656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solidFill>
                  <a:srgbClr val="800000"/>
                </a:solidFill>
              </a:rPr>
              <a:t>Κατά την εισπνοή </a:t>
            </a:r>
            <a:r>
              <a:rPr lang="el-GR" sz="1400" dirty="0" smtClean="0">
                <a:solidFill>
                  <a:srgbClr val="800000"/>
                </a:solidFill>
              </a:rPr>
              <a:t>μειώνεται </a:t>
            </a:r>
            <a:r>
              <a:rPr lang="el-GR" sz="1400" dirty="0">
                <a:solidFill>
                  <a:srgbClr val="800000"/>
                </a:solidFill>
              </a:rPr>
              <a:t>η ενδοθωρακική </a:t>
            </a:r>
          </a:p>
          <a:p>
            <a:pPr algn="ctr"/>
            <a:r>
              <a:rPr lang="el-GR" sz="1400" dirty="0">
                <a:solidFill>
                  <a:srgbClr val="800000"/>
                </a:solidFill>
              </a:rPr>
              <a:t>πίεση και η φλεβική επιστροφή αυξάνεται</a:t>
            </a:r>
          </a:p>
          <a:p>
            <a:pPr algn="ctr"/>
            <a:endParaRPr lang="el-GR" sz="1400" dirty="0" smtClean="0">
              <a:solidFill>
                <a:srgbClr val="800000"/>
              </a:solidFill>
            </a:endParaRPr>
          </a:p>
          <a:p>
            <a:pPr algn="ctr"/>
            <a:r>
              <a:rPr lang="el-GR" sz="1400" dirty="0" smtClean="0">
                <a:solidFill>
                  <a:srgbClr val="800000"/>
                </a:solidFill>
              </a:rPr>
              <a:t>Το (ελεύθερο) τοίχωμα της δεξιά κοιλίας δεν </a:t>
            </a:r>
          </a:p>
          <a:p>
            <a:pPr algn="ctr"/>
            <a:r>
              <a:rPr lang="el-GR" sz="1400" dirty="0" smtClean="0">
                <a:solidFill>
                  <a:srgbClr val="800000"/>
                </a:solidFill>
              </a:rPr>
              <a:t>μπορεί να μετατοπισθεί προς το περικάρδιο </a:t>
            </a:r>
          </a:p>
          <a:p>
            <a:pPr algn="ctr"/>
            <a:r>
              <a:rPr lang="el-GR" sz="1400" dirty="0" smtClean="0">
                <a:solidFill>
                  <a:srgbClr val="800000"/>
                </a:solidFill>
              </a:rPr>
              <a:t>λόγω του επιπωματισμού </a:t>
            </a:r>
          </a:p>
          <a:p>
            <a:pPr algn="ctr"/>
            <a:endParaRPr lang="el-GR" sz="1400" dirty="0" smtClean="0">
              <a:solidFill>
                <a:srgbClr val="800000"/>
              </a:solidFill>
            </a:endParaRPr>
          </a:p>
          <a:p>
            <a:pPr algn="ctr"/>
            <a:endParaRPr lang="el-GR" sz="1400" dirty="0" smtClean="0">
              <a:solidFill>
                <a:srgbClr val="800000"/>
              </a:solidFill>
            </a:endParaRPr>
          </a:p>
          <a:p>
            <a:pPr algn="ctr"/>
            <a:r>
              <a:rPr lang="el-GR" sz="1400" dirty="0" smtClean="0">
                <a:solidFill>
                  <a:srgbClr val="800000"/>
                </a:solidFill>
              </a:rPr>
              <a:t>Μετατοπίζεται το μεσοκοιλι</a:t>
            </a:r>
            <a:r>
              <a:rPr lang="el-GR" sz="1400" dirty="0">
                <a:solidFill>
                  <a:srgbClr val="800000"/>
                </a:solidFill>
              </a:rPr>
              <a:t>α</a:t>
            </a:r>
            <a:r>
              <a:rPr lang="el-GR" sz="1400" dirty="0" smtClean="0">
                <a:solidFill>
                  <a:srgbClr val="800000"/>
                </a:solidFill>
              </a:rPr>
              <a:t>κό τοίχωμα προς τα </a:t>
            </a:r>
          </a:p>
          <a:p>
            <a:pPr algn="ctr"/>
            <a:r>
              <a:rPr lang="el-GR" sz="1400" dirty="0">
                <a:solidFill>
                  <a:srgbClr val="800000"/>
                </a:solidFill>
              </a:rPr>
              <a:t>α</a:t>
            </a:r>
            <a:r>
              <a:rPr lang="el-GR" sz="1400" dirty="0" smtClean="0">
                <a:solidFill>
                  <a:srgbClr val="800000"/>
                </a:solidFill>
              </a:rPr>
              <a:t>ριστερά μειώνοντας την διαστολική πλήρωση</a:t>
            </a:r>
          </a:p>
          <a:p>
            <a:pPr algn="ctr"/>
            <a:r>
              <a:rPr lang="el-GR" sz="1400" dirty="0" smtClean="0">
                <a:solidFill>
                  <a:srgbClr val="800000"/>
                </a:solidFill>
              </a:rPr>
              <a:t> της αριστερής κοιλίας προκαλώντας </a:t>
            </a:r>
          </a:p>
          <a:p>
            <a:pPr algn="ctr"/>
            <a:r>
              <a:rPr lang="el-GR" sz="1400" dirty="0">
                <a:solidFill>
                  <a:srgbClr val="800000"/>
                </a:solidFill>
              </a:rPr>
              <a:t>μ</a:t>
            </a:r>
            <a:r>
              <a:rPr lang="el-GR" sz="1400" dirty="0" smtClean="0">
                <a:solidFill>
                  <a:srgbClr val="800000"/>
                </a:solidFill>
              </a:rPr>
              <a:t>είωση προφόρτιου</a:t>
            </a:r>
            <a:endParaRPr lang="en-US" sz="1400" dirty="0" smtClean="0">
              <a:solidFill>
                <a:srgbClr val="80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870700" y="4635500"/>
            <a:ext cx="266700" cy="287867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883400" y="5588000"/>
            <a:ext cx="266700" cy="287867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Επιλεγμένα νοσήματα φλεβών &amp; λεμφαγγείων</a:t>
            </a:r>
            <a:endParaRPr lang="en-US" sz="1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1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39994"/>
              </p:ext>
            </p:extLst>
          </p:nvPr>
        </p:nvGraphicFramePr>
        <p:xfrm>
          <a:off x="253998" y="2235200"/>
          <a:ext cx="8648701" cy="418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013"/>
                <a:gridCol w="2415918"/>
                <a:gridCol w="2321064"/>
                <a:gridCol w="178170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Καταπληξία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Προφόρτιο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(πίεση πνευμονικών τριχοειδών)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Καρδιακή παροχή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Περιφερικές αντιστάσεις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800000"/>
                          </a:solidFill>
                        </a:rPr>
                        <a:t>Καρδιογενής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αυξημένο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800000"/>
                          </a:solidFill>
                        </a:rPr>
                        <a:t>μειωμένη*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αυξημένες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800000"/>
                          </a:solidFill>
                        </a:rPr>
                        <a:t>Υποογκαιμική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800000"/>
                          </a:solidFill>
                        </a:rPr>
                        <a:t>μειωμένο*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σταθερή</a:t>
                      </a:r>
                      <a:r>
                        <a:rPr lang="el-GR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l-G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 μειωμένη</a:t>
                      </a:r>
                      <a:r>
                        <a:rPr lang="el-GR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αυξημένες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800000"/>
                          </a:solidFill>
                        </a:rPr>
                        <a:t>Κατανομής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σταθερό</a:t>
                      </a:r>
                      <a:r>
                        <a:rPr lang="el-GR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l-G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 μειωμένο</a:t>
                      </a:r>
                      <a:r>
                        <a:rPr lang="el-GR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σταθερή/αυξημένη</a:t>
                      </a:r>
                      <a:r>
                        <a:rPr lang="el-GR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l-G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 μειωμένη</a:t>
                      </a:r>
                      <a:r>
                        <a:rPr lang="el-GR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rgbClr val="800000"/>
                          </a:solidFill>
                        </a:rPr>
                        <a:t>μειωμένες</a:t>
                      </a:r>
                      <a:r>
                        <a:rPr lang="el-GR" baseline="30000" dirty="0" smtClean="0">
                          <a:solidFill>
                            <a:srgbClr val="800000"/>
                          </a:solidFill>
                        </a:rPr>
                        <a:t>1 </a:t>
                      </a:r>
                      <a:endParaRPr lang="el-GR" b="1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800000"/>
                          </a:solidFill>
                        </a:rPr>
                        <a:t>Αποφρακτική (πνευμονική κυκλοφορία)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800000"/>
                          </a:solidFill>
                        </a:rPr>
                        <a:t>μειωμένο*</a:t>
                      </a:r>
                      <a:endParaRPr lang="en-US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σταθερή</a:t>
                      </a:r>
                      <a:r>
                        <a:rPr lang="el-GR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l-G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- μειωμένη</a:t>
                      </a:r>
                      <a:r>
                        <a:rPr lang="el-GR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αυξημένες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rgbClr val="800000"/>
                          </a:solidFill>
                        </a:rPr>
                        <a:t>Αποφρακτική (επιπωματισμός)</a:t>
                      </a:r>
                      <a:endParaRPr lang="en-US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800000"/>
                          </a:solidFill>
                        </a:rPr>
                        <a:t>Μειωμένο</a:t>
                      </a:r>
                      <a:r>
                        <a:rPr lang="el-GR" sz="1400" baseline="0" dirty="0" smtClean="0">
                          <a:solidFill>
                            <a:srgbClr val="800000"/>
                          </a:solidFill>
                        </a:rPr>
                        <a:t> προφόρτιο αλλά με α</a:t>
                      </a:r>
                      <a:r>
                        <a:rPr lang="el-GR" sz="1400" dirty="0" smtClean="0">
                          <a:solidFill>
                            <a:srgbClr val="800000"/>
                          </a:solidFill>
                        </a:rPr>
                        <a:t>υξημένη πίεση</a:t>
                      </a:r>
                      <a:r>
                        <a:rPr lang="el-GR" sz="1400" baseline="0" dirty="0" smtClean="0">
                          <a:solidFill>
                            <a:srgbClr val="800000"/>
                          </a:solidFill>
                        </a:rPr>
                        <a:t> λόγω εξίσωσης πιέσεων δεξιών κοιλοτήτων</a:t>
                      </a:r>
                      <a:r>
                        <a:rPr lang="el-GR" sz="1400" dirty="0" smtClean="0">
                          <a:solidFill>
                            <a:srgbClr val="800000"/>
                          </a:solidFill>
                        </a:rPr>
                        <a:t>*</a:t>
                      </a:r>
                      <a:endParaRPr lang="en-US" sz="14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μειωμένη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αυξημένες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466" y="1356153"/>
            <a:ext cx="846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(κυκλοφορική) Καταπληξία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(shock)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/ παθοφυσιολογικοί μηχανισμοί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936" y="6532929"/>
            <a:ext cx="6351550" cy="307777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solidFill>
                  <a:srgbClr val="17375E"/>
                </a:solidFill>
              </a:rPr>
              <a:t>* Αρχικός μηχανισμός που οδηγεί στην καταπληξία</a:t>
            </a:r>
            <a:r>
              <a:rPr lang="el-GR" sz="1400" baseline="30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1400" baseline="30000" dirty="0" smtClean="0">
                <a:solidFill>
                  <a:schemeClr val="tx2">
                    <a:lumMod val="75000"/>
                  </a:schemeClr>
                </a:solidFill>
              </a:rPr>
              <a:t>1   </a:t>
            </a:r>
            <a:r>
              <a:rPr lang="el-GR" sz="1400" b="1" dirty="0" smtClean="0">
                <a:solidFill>
                  <a:schemeClr val="tx2">
                    <a:lumMod val="75000"/>
                  </a:schemeClr>
                </a:solidFill>
              </a:rPr>
              <a:t>Αρχική φάση </a:t>
            </a:r>
            <a:r>
              <a:rPr lang="el-GR" sz="1400" baseline="30000" dirty="0" smtClean="0">
                <a:solidFill>
                  <a:schemeClr val="tx2">
                    <a:lumMod val="75000"/>
                  </a:schemeClr>
                </a:solidFill>
              </a:rPr>
              <a:t>2   </a:t>
            </a:r>
            <a:r>
              <a:rPr lang="el-GR" sz="1400" b="1" dirty="0" smtClean="0">
                <a:solidFill>
                  <a:schemeClr val="tx2">
                    <a:lumMod val="75000"/>
                  </a:schemeClr>
                </a:solidFill>
              </a:rPr>
              <a:t>Όψιμη φάση</a:t>
            </a:r>
            <a:endParaRPr lang="el-G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</a:t>
            </a:r>
            <a:r>
              <a:rPr lang="el-GR" sz="1400" smtClean="0"/>
              <a:t>/  2018 - 2019 </a:t>
            </a:r>
            <a:r>
              <a:rPr lang="el-GR" sz="1400" dirty="0" smtClean="0"/>
              <a:t>/ Καρδιαγγειακό Σύστημα / Επιλεγμένα νοσήματα φλεβών &amp; λεμφαγγείων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6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7 - Ευθεία γραμμή σύνδεσης"/>
          <p:cNvCxnSpPr/>
          <p:nvPr/>
        </p:nvCxnSpPr>
        <p:spPr>
          <a:xfrm>
            <a:off x="-36513" y="435938"/>
            <a:ext cx="72009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7 - Ευθεία γραμμή σύνδεσης"/>
          <p:cNvCxnSpPr/>
          <p:nvPr/>
        </p:nvCxnSpPr>
        <p:spPr>
          <a:xfrm>
            <a:off x="-36513" y="435938"/>
            <a:ext cx="72009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2450" y="2286000"/>
            <a:ext cx="6192838" cy="3738563"/>
          </a:xfr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594156" y="62407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55288" y="6616283"/>
            <a:ext cx="1539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Athanase D Protogerou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0924" y="1147809"/>
            <a:ext cx="619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Kroeker E.</a:t>
            </a:r>
            <a:r>
              <a:rPr lang="el-GR" sz="1400" i="1" dirty="0" smtClean="0"/>
              <a:t> &amp; </a:t>
            </a:r>
            <a:r>
              <a:rPr lang="en-GB" sz="1400" i="1" dirty="0" smtClean="0"/>
              <a:t>Wood E.. </a:t>
            </a:r>
            <a:r>
              <a:rPr lang="en-GB" sz="1400" i="1" dirty="0"/>
              <a:t>Circ Res </a:t>
            </a:r>
            <a:r>
              <a:rPr lang="en-GB" sz="1400" i="1" dirty="0" smtClean="0"/>
              <a:t>1955</a:t>
            </a:r>
            <a:r>
              <a:rPr lang="en-US" sz="1400" i="1" dirty="0" smtClean="0"/>
              <a:t>; </a:t>
            </a:r>
            <a:r>
              <a:rPr lang="en-GB" sz="1400" i="1" dirty="0" smtClean="0"/>
              <a:t>Remington J.</a:t>
            </a:r>
            <a:r>
              <a:rPr lang="el-GR" sz="1400" i="1" dirty="0" smtClean="0"/>
              <a:t> &amp; </a:t>
            </a:r>
            <a:r>
              <a:rPr lang="en-GB" sz="1400" i="1" dirty="0" smtClean="0"/>
              <a:t>Wood E.. J </a:t>
            </a:r>
            <a:r>
              <a:rPr lang="en-GB" sz="1400" i="1" dirty="0"/>
              <a:t>Appl. Physiol. </a:t>
            </a:r>
            <a:r>
              <a:rPr lang="en-GB" sz="1400" i="1" dirty="0" smtClean="0"/>
              <a:t>1956</a:t>
            </a:r>
            <a:endParaRPr lang="en-US" sz="1400" i="1" dirty="0"/>
          </a:p>
        </p:txBody>
      </p:sp>
      <p:sp>
        <p:nvSpPr>
          <p:cNvPr id="21" name="Rectangle 20"/>
          <p:cNvSpPr/>
          <p:nvPr/>
        </p:nvSpPr>
        <p:spPr>
          <a:xfrm>
            <a:off x="50802" y="3996264"/>
            <a:ext cx="9094617" cy="248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Η πίεση παλμού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pulse pressure,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διαφορική πίεση: συστολική - διαστολική) αυξάνεται σταδιακά σημαντικά (10-20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mmHg)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 από την αορτή προς τις περιφερικές αρτηρίες</a:t>
            </a:r>
          </a:p>
          <a:p>
            <a:pPr marL="285750" indent="-285750">
              <a:buFont typeface="Courier New"/>
              <a:buChar char="o"/>
            </a:pP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Η μέση πίεση μειώνεται κατά 1-2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mmHg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από την αορτή προς τις περιφερικές αρτηρίες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Ανατομία, ιστολογία, φυσιολογία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691" y="1303186"/>
            <a:ext cx="9002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Το φαινόμενο της ενίσχυσης της πίεσης παλμού</a:t>
            </a:r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3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- Ευθεία γραμμή σύνδεσης"/>
          <p:cNvCxnSpPr/>
          <p:nvPr/>
        </p:nvCxnSpPr>
        <p:spPr>
          <a:xfrm>
            <a:off x="-36513" y="435938"/>
            <a:ext cx="72009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73511" y="1117604"/>
            <a:ext cx="297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Temmar </a:t>
            </a:r>
            <a:r>
              <a:rPr lang="en-US" sz="1400" i="1" dirty="0" smtClean="0"/>
              <a:t>M, et al. Hypertension</a:t>
            </a:r>
            <a:r>
              <a:rPr lang="en-US" sz="1400" i="1" dirty="0"/>
              <a:t>. </a:t>
            </a:r>
            <a:r>
              <a:rPr lang="en-US" sz="1400" i="1" dirty="0" smtClean="0"/>
              <a:t>2010</a:t>
            </a:r>
            <a:endParaRPr lang="en-US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2175956"/>
            <a:ext cx="4165202" cy="4639745"/>
          </a:xfrm>
          <a:prstGeom prst="rect">
            <a:avLst/>
          </a:prstGeom>
        </p:spPr>
      </p:pic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4666156" y="1184450"/>
            <a:ext cx="3846513" cy="4867275"/>
            <a:chOff x="3107" y="845"/>
            <a:chExt cx="2423" cy="3293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379" y="845"/>
              <a:ext cx="1951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solidFill>
                  <a:srgbClr val="FFFF00"/>
                </a:solidFill>
                <a:latin typeface="Comic Sans MS" charset="0"/>
              </a:endParaRPr>
            </a:p>
          </p:txBody>
        </p:sp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525"/>
              <a:ext cx="2423" cy="2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25524" y="2540000"/>
            <a:ext cx="77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7375E"/>
                </a:solidFill>
              </a:rPr>
              <a:t>n</a:t>
            </a:r>
            <a:r>
              <a:rPr lang="en-US" dirty="0" smtClean="0">
                <a:solidFill>
                  <a:srgbClr val="17375E"/>
                </a:solidFill>
              </a:rPr>
              <a:t>=101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5717907" y="2438400"/>
            <a:ext cx="204787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5820300" y="4213242"/>
            <a:ext cx="204787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5637766" y="4931141"/>
            <a:ext cx="204787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273460" y="2554061"/>
            <a:ext cx="0" cy="178094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79503" y="3230535"/>
            <a:ext cx="102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 mmHg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273460" y="4335002"/>
            <a:ext cx="545" cy="7046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69753" y="4335002"/>
            <a:ext cx="748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56493" y="2540756"/>
            <a:ext cx="748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84103" y="5053448"/>
            <a:ext cx="748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0048" y="4487415"/>
            <a:ext cx="120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  mmHg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555288" y="6616283"/>
            <a:ext cx="1539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Athanase D Protogerou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Ανατομία, ιστολογία, φυσιολογία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1691" y="1303186"/>
            <a:ext cx="8819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Το φαινόμενο της ενίσχυσης της πίεσης παλμού: </a:t>
            </a:r>
            <a:r>
              <a:rPr lang="el-GR" sz="2000" dirty="0" smtClean="0">
                <a:solidFill>
                  <a:srgbClr val="800000"/>
                </a:solidFill>
              </a:rPr>
              <a:t>δεδομένα από επεμβατικές μελέτες</a:t>
            </a:r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69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412" y="1429845"/>
            <a:ext cx="8032968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Αρτηριοσκλήρυνση  /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α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ιμοδυναμικές συνέπειες αυξημένης </a:t>
            </a:r>
          </a:p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αρτηριακής σκληρίας:</a:t>
            </a:r>
          </a:p>
          <a:p>
            <a:endParaRPr lang="el-G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Courier New"/>
              <a:buChar char="o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Αύξηση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πλάτους και ταχύτητας 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ανακλώμενων κυμάτων πίεσης</a:t>
            </a:r>
          </a:p>
          <a:p>
            <a:pPr marL="342900" indent="-342900">
              <a:buFont typeface="Courier New"/>
              <a:buChar char="o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Συγχρονισμός ανακλώμενων κυμάτων πίεσης στην συστολική φάση του</a:t>
            </a:r>
          </a:p>
          <a:p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      εξωθούμενου από την αριστερή κοιλία κύματος</a:t>
            </a:r>
          </a:p>
          <a:p>
            <a:pPr marL="342900" indent="-342900">
              <a:buFont typeface="Courier New"/>
              <a:buChar char="o"/>
            </a:pP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Αύξηση συστολικής πίεσης - μεταφόρτιου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αριστερής κοιλίας</a:t>
            </a:r>
          </a:p>
          <a:p>
            <a:pPr marL="342900" indent="-342900">
              <a:buFont typeface="Courier New"/>
              <a:buChar char="o"/>
            </a:pP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Μείωση διαστολικής πίεσης - διαστολικής αιμάτωσης καρδιάς</a:t>
            </a:r>
          </a:p>
          <a:p>
            <a:pPr marL="342900" indent="-342900">
              <a:buFont typeface="Courier New"/>
              <a:buChar char="o"/>
            </a:pP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Διαταρχή σύζευξης αρ. 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κ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οιλίας - αορτής</a:t>
            </a:r>
          </a:p>
          <a:p>
            <a:pPr marL="342900" indent="-342900">
              <a:buFont typeface="Courier New"/>
              <a:buChar char="o"/>
            </a:pP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Διαστολική δυσλειτουργία αριστερής κοιλίας</a:t>
            </a:r>
          </a:p>
          <a:p>
            <a:pPr marL="342900" indent="-342900">
              <a:buFont typeface="Courier New"/>
              <a:buChar char="o"/>
            </a:pP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</a:rPr>
              <a:t>Υπετροφία αριστερής κοιλίας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Μείζονες μηχανισμοί αρτηριακής βλάβης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2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465" y="1356153"/>
            <a:ext cx="881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Αρτηριακή υπέρταση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αίτια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μηχανισμοί - θεωρίες παθογένεσης / ιστορική αναδρομή</a:t>
            </a: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2018 - 2019/ Καρδιαγγειακό Σύστημα / Υπέρταση - Υπόταση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57" y="2969480"/>
            <a:ext cx="2730636" cy="33518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4926" y="1147809"/>
            <a:ext cx="3362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 smtClean="0"/>
              <a:t>Καρατζάς ΝΒ. Υπέρταση: θεωρία &amp; πράξη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65105" y="3118182"/>
            <a:ext cx="598614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Νεφρογενής θεωρία της υπέρτασης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dirty="0" smtClean="0">
              <a:solidFill>
                <a:srgbClr val="17375E"/>
              </a:solidFill>
            </a:endParaRPr>
          </a:p>
          <a:p>
            <a:r>
              <a:rPr lang="el-GR" dirty="0" smtClean="0">
                <a:solidFill>
                  <a:srgbClr val="17375E"/>
                </a:solidFill>
              </a:rPr>
              <a:t>«Υποστήριξε την άποψη που έγινε δόγμα, ότι η πρωτογενής </a:t>
            </a:r>
          </a:p>
          <a:p>
            <a:r>
              <a:rPr lang="el-GR" dirty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 πάθηση (υπεύθυνη για την γένεση της αρτηριακής</a:t>
            </a:r>
          </a:p>
          <a:p>
            <a:r>
              <a:rPr lang="el-GR" dirty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 υπέρτασης) βρίσκεται στα μικροσκοπικά αγγεία του </a:t>
            </a:r>
          </a:p>
          <a:p>
            <a:r>
              <a:rPr lang="el-GR" dirty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 νεφρού που στενεύουν και αναγκάζουν την καρδιά να </a:t>
            </a:r>
          </a:p>
          <a:p>
            <a:r>
              <a:rPr lang="el-GR" dirty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 αυξήσει την πίεση - σκληρός σφυγμός – για να σπρώξουν </a:t>
            </a:r>
          </a:p>
          <a:p>
            <a:r>
              <a:rPr lang="el-GR" dirty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 το αίμα μέχρι τις τελικές νεφρικές αγγειακές διακλαδώσεις»</a:t>
            </a:r>
          </a:p>
          <a:p>
            <a:endParaRPr lang="el-GR" i="1" dirty="0" smtClean="0">
              <a:solidFill>
                <a:srgbClr val="17375E"/>
              </a:solidFill>
            </a:endParaRPr>
          </a:p>
          <a:p>
            <a:r>
              <a:rPr lang="en-US" sz="1400" i="1" dirty="0" smtClean="0">
                <a:solidFill>
                  <a:srgbClr val="17375E"/>
                </a:solidFill>
              </a:rPr>
              <a:t>Ludwig Traube (1818 </a:t>
            </a:r>
            <a:r>
              <a:rPr lang="el-GR" sz="1400" i="1" dirty="0" smtClean="0">
                <a:solidFill>
                  <a:srgbClr val="17375E"/>
                </a:solidFill>
              </a:rPr>
              <a:t>-</a:t>
            </a:r>
            <a:r>
              <a:rPr lang="en-US" sz="1400" i="1" dirty="0" smtClean="0">
                <a:solidFill>
                  <a:srgbClr val="17375E"/>
                </a:solidFill>
              </a:rPr>
              <a:t> 1876</a:t>
            </a:r>
            <a:r>
              <a:rPr lang="el-GR" sz="1400" i="1" dirty="0" smtClean="0">
                <a:solidFill>
                  <a:srgbClr val="17375E"/>
                </a:solidFill>
              </a:rPr>
              <a:t>)</a:t>
            </a:r>
            <a:endParaRPr lang="el-GR" dirty="0">
              <a:solidFill>
                <a:srgbClr val="17375E"/>
              </a:solidFill>
            </a:endParaRPr>
          </a:p>
          <a:p>
            <a:r>
              <a:rPr lang="el-GR" dirty="0" smtClean="0">
                <a:solidFill>
                  <a:srgbClr val="17375E"/>
                </a:solidFill>
              </a:rPr>
              <a:t>«Η άυξηση της πίεσης είναι απαραίτητη προσαρμογή για τη</a:t>
            </a:r>
          </a:p>
          <a:p>
            <a:r>
              <a:rPr lang="el-GR" dirty="0" smtClean="0">
                <a:solidFill>
                  <a:srgbClr val="17375E"/>
                </a:solidFill>
              </a:rPr>
              <a:t>  διατήρηση της ζωής </a:t>
            </a:r>
            <a:r>
              <a:rPr lang="en-US" dirty="0" smtClean="0">
                <a:solidFill>
                  <a:srgbClr val="17375E"/>
                </a:solidFill>
              </a:rPr>
              <a:t>(</a:t>
            </a:r>
            <a:r>
              <a:rPr lang="en-US" dirty="0" smtClean="0">
                <a:solidFill>
                  <a:srgbClr val="632523"/>
                </a:solidFill>
              </a:rPr>
              <a:t>essential hypertension</a:t>
            </a:r>
            <a:r>
              <a:rPr lang="el-GR" dirty="0" smtClean="0">
                <a:solidFill>
                  <a:srgbClr val="632523"/>
                </a:solidFill>
              </a:rPr>
              <a:t>- ιδιοπάθης </a:t>
            </a:r>
          </a:p>
          <a:p>
            <a:r>
              <a:rPr lang="el-GR" dirty="0">
                <a:solidFill>
                  <a:srgbClr val="632523"/>
                </a:solidFill>
              </a:rPr>
              <a:t> </a:t>
            </a:r>
            <a:r>
              <a:rPr lang="el-GR" dirty="0" smtClean="0">
                <a:solidFill>
                  <a:srgbClr val="632523"/>
                </a:solidFill>
              </a:rPr>
              <a:t>  υπέρταση</a:t>
            </a:r>
            <a:r>
              <a:rPr lang="en-US" dirty="0" smtClean="0">
                <a:solidFill>
                  <a:srgbClr val="17375E"/>
                </a:solidFill>
              </a:rPr>
              <a:t>)!!</a:t>
            </a:r>
            <a:r>
              <a:rPr lang="el-GR" dirty="0" smtClean="0">
                <a:solidFill>
                  <a:srgbClr val="17375E"/>
                </a:solidFill>
              </a:rPr>
              <a:t>» </a:t>
            </a:r>
          </a:p>
          <a:p>
            <a:r>
              <a:rPr lang="el-GR" sz="1400" i="1" dirty="0">
                <a:solidFill>
                  <a:srgbClr val="17375E"/>
                </a:solidFill>
              </a:rPr>
              <a:t> </a:t>
            </a:r>
            <a:r>
              <a:rPr lang="el-GR" sz="1400" i="1" dirty="0" smtClean="0">
                <a:solidFill>
                  <a:srgbClr val="17375E"/>
                </a:solidFill>
              </a:rPr>
              <a:t>                                                    </a:t>
            </a:r>
            <a:endParaRPr lang="el-GR" dirty="0">
              <a:solidFill>
                <a:srgbClr val="17375E"/>
              </a:solidFill>
            </a:endParaRPr>
          </a:p>
          <a:p>
            <a:r>
              <a:rPr lang="el-GR" dirty="0" smtClean="0">
                <a:solidFill>
                  <a:srgbClr val="17375E"/>
                </a:solidFill>
              </a:rPr>
              <a:t>   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443" y="2420195"/>
            <a:ext cx="6373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Richard Bright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1789 - 1858)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400" i="1" dirty="0" smtClean="0">
                <a:solidFill>
                  <a:schemeClr val="tx2">
                    <a:lumMod val="75000"/>
                  </a:schemeClr>
                </a:solidFill>
              </a:rPr>
              <a:t>Εισηγητής της νεφρογενούς θεωρίας της υπέρτασης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3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2018 - 20189/ Καρδιαγγειακό Σύστημα / Υπέρταση - Υπόταση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265105" y="3118182"/>
            <a:ext cx="56220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Νεφραγγειακή θεωρία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της υπέρτασης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rgbClr val="17375E"/>
                </a:solidFill>
              </a:rPr>
              <a:t> </a:t>
            </a:r>
          </a:p>
          <a:p>
            <a:r>
              <a:rPr lang="el-GR" dirty="0" smtClean="0">
                <a:solidFill>
                  <a:srgbClr val="17375E"/>
                </a:solidFill>
              </a:rPr>
              <a:t>Σχεδιάσε το διάσημο μοντέλο πρόκλησης νεφρικής</a:t>
            </a:r>
          </a:p>
          <a:p>
            <a:r>
              <a:rPr lang="el-GR" dirty="0" smtClean="0">
                <a:solidFill>
                  <a:srgbClr val="17375E"/>
                </a:solidFill>
              </a:rPr>
              <a:t>ισχαιμίας μέσω της απόφραξης της νεφρικής αρτηρίας</a:t>
            </a:r>
            <a:r>
              <a:rPr lang="el-GR" dirty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σε </a:t>
            </a:r>
          </a:p>
          <a:p>
            <a:r>
              <a:rPr lang="el-GR" dirty="0" smtClean="0">
                <a:solidFill>
                  <a:srgbClr val="17375E"/>
                </a:solidFill>
              </a:rPr>
              <a:t>πειραματόζωα και απέδειξε ότι η νεφρική ισχαιμία έχει </a:t>
            </a:r>
          </a:p>
          <a:p>
            <a:r>
              <a:rPr lang="el-GR" dirty="0" smtClean="0">
                <a:solidFill>
                  <a:srgbClr val="17375E"/>
                </a:solidFill>
              </a:rPr>
              <a:t>ως αποτέλεσμα την παραγωγή μιας αγγειοσυσπαστικής </a:t>
            </a:r>
          </a:p>
          <a:p>
            <a:r>
              <a:rPr lang="el-GR" dirty="0">
                <a:solidFill>
                  <a:srgbClr val="17375E"/>
                </a:solidFill>
              </a:rPr>
              <a:t>ο</a:t>
            </a:r>
            <a:r>
              <a:rPr lang="el-GR" dirty="0" smtClean="0">
                <a:solidFill>
                  <a:srgbClr val="17375E"/>
                </a:solidFill>
              </a:rPr>
              <a:t>υσίας (ρενίνη) που οδηγεί στην εμφάνιση αρτηριακής </a:t>
            </a:r>
          </a:p>
          <a:p>
            <a:r>
              <a:rPr lang="el-GR" dirty="0" smtClean="0">
                <a:solidFill>
                  <a:srgbClr val="17375E"/>
                </a:solidFill>
              </a:rPr>
              <a:t>υπέρτασης. 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443" y="2420195"/>
            <a:ext cx="6373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Harry Goldblatt (1891 - 1977)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400" i="1" dirty="0" smtClean="0">
                <a:solidFill>
                  <a:schemeClr val="tx2">
                    <a:lumMod val="75000"/>
                  </a:schemeClr>
                </a:solidFill>
              </a:rPr>
              <a:t>Θεμελιωτής της νεφρ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l-GR" sz="1400" i="1" dirty="0" smtClean="0">
                <a:solidFill>
                  <a:schemeClr val="tx2">
                    <a:lumMod val="75000"/>
                  </a:schemeClr>
                </a:solidFill>
              </a:rPr>
              <a:t>γγειακής υπέρτασης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11" y="2943415"/>
            <a:ext cx="2675327" cy="34319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4926" y="1147809"/>
            <a:ext cx="3362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 smtClean="0"/>
              <a:t>Καρατζάς ΝΒ. Υπέρταση: θεωρία &amp; πράξη</a:t>
            </a:r>
            <a:endParaRPr lang="en-US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1465" y="1356153"/>
            <a:ext cx="881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Αρτηριακή υπέρταση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αίτια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μηχανισμοί - θεωρίες παθογένεσης / ιστορική αναδρομή</a:t>
            </a: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5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467" y="4961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19" y="6616283"/>
            <a:ext cx="1689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© </a:t>
            </a:r>
            <a:r>
              <a:rPr lang="el-GR" sz="1000" dirty="0" smtClean="0">
                <a:solidFill>
                  <a:schemeClr val="tx2">
                    <a:lumMod val="75000"/>
                  </a:schemeClr>
                </a:solidFill>
              </a:rPr>
              <a:t>Αθανάσιος Δ Πρωτογέρου</a:t>
            </a: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-2" y="761993"/>
            <a:ext cx="9144001" cy="3556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/>
              <a:t>Παθολογική Φυσιολογία Ι  /  2018 - 2019 / Καρδιαγγειακό Σύστημα / Υπέρταση - Υπόταση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4926" y="1147809"/>
            <a:ext cx="3362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 smtClean="0"/>
              <a:t>Καρατζάς ΝΒ. Υπέρταση: θεωρία &amp; πράξη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14305" y="2940382"/>
            <a:ext cx="5159585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Νεφρική ομοιοστασία όγκου υγρών</a:t>
            </a:r>
          </a:p>
          <a:p>
            <a:endParaRPr lang="el-GR" sz="1600" dirty="0" smtClean="0">
              <a:solidFill>
                <a:srgbClr val="17375E"/>
              </a:solidFill>
            </a:endParaRPr>
          </a:p>
          <a:p>
            <a:r>
              <a:rPr lang="el-GR" sz="1600" dirty="0" smtClean="0">
                <a:solidFill>
                  <a:srgbClr val="17375E"/>
                </a:solidFill>
              </a:rPr>
              <a:t>«..έδειξε ότι στη ρύθμιση της αρτηριακής πίεσης κυριαρχεί </a:t>
            </a:r>
          </a:p>
          <a:p>
            <a:r>
              <a:rPr lang="el-GR" sz="1600" dirty="0" smtClean="0">
                <a:solidFill>
                  <a:srgbClr val="17375E"/>
                </a:solidFill>
              </a:rPr>
              <a:t>  η σχέση του όγκου των υγρών του σώματος με τη νεφρική</a:t>
            </a:r>
          </a:p>
          <a:p>
            <a:r>
              <a:rPr lang="el-GR" sz="1600" dirty="0">
                <a:solidFill>
                  <a:srgbClr val="17375E"/>
                </a:solidFill>
              </a:rPr>
              <a:t> </a:t>
            </a:r>
            <a:r>
              <a:rPr lang="el-GR" sz="1600" dirty="0" smtClean="0">
                <a:solidFill>
                  <a:srgbClr val="17375E"/>
                </a:solidFill>
              </a:rPr>
              <a:t> λειτουργία. Κάθε φορά που αυξάνει η αρτηριακή πίεση </a:t>
            </a:r>
          </a:p>
          <a:p>
            <a:r>
              <a:rPr lang="el-GR" sz="1600" dirty="0">
                <a:solidFill>
                  <a:srgbClr val="17375E"/>
                </a:solidFill>
              </a:rPr>
              <a:t> </a:t>
            </a:r>
            <a:r>
              <a:rPr lang="el-GR" sz="1600" dirty="0" smtClean="0">
                <a:solidFill>
                  <a:srgbClr val="17375E"/>
                </a:solidFill>
              </a:rPr>
              <a:t> αυξάνει η 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διούρηση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(pressure diuresis)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endParaRPr lang="el-GR" sz="1600" dirty="0">
              <a:solidFill>
                <a:srgbClr val="17375E"/>
              </a:solidFill>
            </a:endParaRPr>
          </a:p>
          <a:p>
            <a:r>
              <a:rPr lang="el-GR" sz="1600" dirty="0" smtClean="0">
                <a:solidFill>
                  <a:srgbClr val="17375E"/>
                </a:solidFill>
              </a:rPr>
              <a:t>«...προσδίορισε ότι η σχέση όγκου υγρών με τη νεφρική </a:t>
            </a:r>
          </a:p>
          <a:p>
            <a:r>
              <a:rPr lang="el-GR" sz="1600" dirty="0">
                <a:solidFill>
                  <a:srgbClr val="17375E"/>
                </a:solidFill>
              </a:rPr>
              <a:t> </a:t>
            </a:r>
            <a:r>
              <a:rPr lang="el-GR" sz="1600" dirty="0" smtClean="0">
                <a:solidFill>
                  <a:srgbClr val="17375E"/>
                </a:solidFill>
              </a:rPr>
              <a:t> απέκκριση είναι ο βραδύς μηχανισμός ελέγχου της </a:t>
            </a:r>
          </a:p>
          <a:p>
            <a:r>
              <a:rPr lang="el-GR" sz="1600" dirty="0">
                <a:solidFill>
                  <a:srgbClr val="17375E"/>
                </a:solidFill>
              </a:rPr>
              <a:t> </a:t>
            </a:r>
            <a:r>
              <a:rPr lang="el-GR" sz="1600" dirty="0" smtClean="0">
                <a:solidFill>
                  <a:srgbClr val="17375E"/>
                </a:solidFill>
              </a:rPr>
              <a:t> αρτηριακής πίεσης που κυριαρχεί μακροπρόθεσμα. </a:t>
            </a:r>
          </a:p>
          <a:p>
            <a:r>
              <a:rPr lang="el-GR" sz="1600" dirty="0" smtClean="0">
                <a:solidFill>
                  <a:srgbClr val="17375E"/>
                </a:solidFill>
              </a:rPr>
              <a:t>  Άμεσοι ρυθμιστές της πίεσης που ανταποκρίνονται σε </a:t>
            </a:r>
          </a:p>
          <a:p>
            <a:r>
              <a:rPr lang="el-GR" sz="1600" dirty="0">
                <a:solidFill>
                  <a:srgbClr val="17375E"/>
                </a:solidFill>
              </a:rPr>
              <a:t> </a:t>
            </a:r>
            <a:r>
              <a:rPr lang="el-GR" sz="1600" dirty="0" smtClean="0">
                <a:solidFill>
                  <a:srgbClr val="17375E"/>
                </a:solidFill>
              </a:rPr>
              <a:t> δευτερόλεπτα είναι το κεντρικό νευρικό σύστημα, τα </a:t>
            </a:r>
          </a:p>
          <a:p>
            <a:r>
              <a:rPr lang="el-GR" sz="1600" dirty="0">
                <a:solidFill>
                  <a:srgbClr val="17375E"/>
                </a:solidFill>
              </a:rPr>
              <a:t> </a:t>
            </a:r>
            <a:r>
              <a:rPr lang="el-GR" sz="1600" dirty="0" smtClean="0">
                <a:solidFill>
                  <a:srgbClr val="17375E"/>
                </a:solidFill>
              </a:rPr>
              <a:t> αντανακλαστικά μέσω των τασεϋποδοχέων και οι </a:t>
            </a:r>
          </a:p>
          <a:p>
            <a:r>
              <a:rPr lang="el-GR" sz="1600" dirty="0">
                <a:solidFill>
                  <a:srgbClr val="17375E"/>
                </a:solidFill>
              </a:rPr>
              <a:t> </a:t>
            </a:r>
            <a:r>
              <a:rPr lang="el-GR" sz="1600" dirty="0" smtClean="0">
                <a:solidFill>
                  <a:srgbClr val="17375E"/>
                </a:solidFill>
              </a:rPr>
              <a:t> κατεχολαμίνες, ενώ το σύστημα ρενίνης-αγγειοτασίνης</a:t>
            </a:r>
          </a:p>
          <a:p>
            <a:r>
              <a:rPr lang="el-GR" sz="1600" dirty="0" smtClean="0">
                <a:solidFill>
                  <a:srgbClr val="17375E"/>
                </a:solidFill>
              </a:rPr>
              <a:t>  απαιτεί λίγα λεπτά για να ενεργοποιηθεί.»</a:t>
            </a:r>
          </a:p>
          <a:p>
            <a:r>
              <a:rPr lang="el-GR" dirty="0">
                <a:solidFill>
                  <a:srgbClr val="17375E"/>
                </a:solidFill>
              </a:rPr>
              <a:t> </a:t>
            </a:r>
            <a:r>
              <a:rPr lang="el-GR" dirty="0" smtClean="0">
                <a:solidFill>
                  <a:srgbClr val="17375E"/>
                </a:solidFill>
              </a:rPr>
              <a:t> 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443" y="2420195"/>
            <a:ext cx="6373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Arthur Guyton (1919 - 2003)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400" i="1" dirty="0" smtClean="0">
                <a:solidFill>
                  <a:schemeClr val="tx2">
                    <a:lumMod val="75000"/>
                  </a:schemeClr>
                </a:solidFill>
              </a:rPr>
              <a:t>Εισηγητής της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1400" i="1" dirty="0" smtClean="0">
                <a:solidFill>
                  <a:schemeClr val="tx2">
                    <a:lumMod val="75000"/>
                  </a:schemeClr>
                </a:solidFill>
              </a:rPr>
              <a:t>θεωρίας της νεφρικής ομοιστασίας όγκου υγρών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43" y="2998610"/>
            <a:ext cx="2652824" cy="33922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1465" y="1356153"/>
            <a:ext cx="881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Αρτηριακή υπέρταση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αίτια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μηχανισμοί - θεωρίες παθογένεσης / ιστορική αναδρομή</a:t>
            </a:r>
            <a:endParaRPr lang="el-GR" sz="2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35045" y="33866"/>
            <a:ext cx="0" cy="618812"/>
          </a:xfrm>
          <a:prstGeom prst="line">
            <a:avLst/>
          </a:prstGeom>
          <a:ln w="381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26" y="46209"/>
            <a:ext cx="351749" cy="5678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37412" y="21014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Μονάδα Καρδιαγγειακής Πρόληψης &amp;  Έρευνας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Εργαστήριο &amp; Κλινική Παθολογικής Φυσιολογίας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1246" y="3428"/>
            <a:ext cx="415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Ιατρικό Τμήμα Σχολής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Ε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πιστημών Υγείας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Εθνικό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&amp; Καποδιστριακό Πανεπιστήμιο Αθήνας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6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3657</Words>
  <Application>Microsoft Macintosh PowerPoint</Application>
  <PresentationFormat>On-screen Show (4:3)</PresentationFormat>
  <Paragraphs>589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Athanase Protogerou</dc:creator>
  <cp:lastModifiedBy>athanprot</cp:lastModifiedBy>
  <cp:revision>37</cp:revision>
  <dcterms:created xsi:type="dcterms:W3CDTF">2016-01-14T09:51:51Z</dcterms:created>
  <dcterms:modified xsi:type="dcterms:W3CDTF">2018-12-19T09:27:21Z</dcterms:modified>
</cp:coreProperties>
</file>