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338" r:id="rId3"/>
    <p:sldId id="257" r:id="rId4"/>
    <p:sldId id="266" r:id="rId5"/>
    <p:sldId id="265" r:id="rId6"/>
    <p:sldId id="339" r:id="rId7"/>
    <p:sldId id="258" r:id="rId8"/>
    <p:sldId id="263" r:id="rId9"/>
    <p:sldId id="259" r:id="rId10"/>
    <p:sldId id="267" r:id="rId11"/>
    <p:sldId id="260" r:id="rId12"/>
    <p:sldId id="261" r:id="rId13"/>
    <p:sldId id="268" r:id="rId14"/>
    <p:sldId id="269" r:id="rId15"/>
    <p:sldId id="262" r:id="rId16"/>
    <p:sldId id="271" r:id="rId17"/>
    <p:sldId id="273" r:id="rId18"/>
    <p:sldId id="274" r:id="rId19"/>
    <p:sldId id="280" r:id="rId20"/>
    <p:sldId id="276" r:id="rId21"/>
    <p:sldId id="278" r:id="rId22"/>
    <p:sldId id="281" r:id="rId23"/>
    <p:sldId id="285" r:id="rId24"/>
    <p:sldId id="286" r:id="rId25"/>
    <p:sldId id="284" r:id="rId26"/>
    <p:sldId id="282" r:id="rId27"/>
    <p:sldId id="287" r:id="rId28"/>
    <p:sldId id="279" r:id="rId29"/>
    <p:sldId id="283" r:id="rId30"/>
    <p:sldId id="277" r:id="rId31"/>
    <p:sldId id="288" r:id="rId32"/>
    <p:sldId id="291" r:id="rId33"/>
    <p:sldId id="290" r:id="rId34"/>
    <p:sldId id="297" r:id="rId35"/>
    <p:sldId id="327" r:id="rId36"/>
    <p:sldId id="299" r:id="rId37"/>
    <p:sldId id="300" r:id="rId38"/>
    <p:sldId id="326" r:id="rId39"/>
    <p:sldId id="301" r:id="rId40"/>
    <p:sldId id="319" r:id="rId41"/>
    <p:sldId id="292" r:id="rId42"/>
    <p:sldId id="302" r:id="rId43"/>
    <p:sldId id="305" r:id="rId44"/>
    <p:sldId id="306" r:id="rId45"/>
    <p:sldId id="307" r:id="rId46"/>
    <p:sldId id="308" r:id="rId47"/>
    <p:sldId id="303" r:id="rId48"/>
    <p:sldId id="304" r:id="rId49"/>
    <p:sldId id="294" r:id="rId50"/>
    <p:sldId id="320" r:id="rId51"/>
    <p:sldId id="309" r:id="rId52"/>
    <p:sldId id="315" r:id="rId53"/>
    <p:sldId id="310" r:id="rId54"/>
    <p:sldId id="313" r:id="rId55"/>
    <p:sldId id="311" r:id="rId56"/>
    <p:sldId id="312" r:id="rId57"/>
    <p:sldId id="314" r:id="rId58"/>
    <p:sldId id="295" r:id="rId59"/>
    <p:sldId id="316" r:id="rId60"/>
    <p:sldId id="321" r:id="rId61"/>
    <p:sldId id="296" r:id="rId62"/>
    <p:sldId id="322" r:id="rId63"/>
    <p:sldId id="323" r:id="rId64"/>
    <p:sldId id="324" r:id="rId65"/>
    <p:sldId id="317" r:id="rId66"/>
    <p:sldId id="325" r:id="rId67"/>
    <p:sldId id="329" r:id="rId68"/>
    <p:sldId id="328" r:id="rId69"/>
    <p:sldId id="330" r:id="rId70"/>
    <p:sldId id="345" r:id="rId71"/>
    <p:sldId id="333" r:id="rId72"/>
    <p:sldId id="335" r:id="rId73"/>
    <p:sldId id="337" r:id="rId74"/>
    <p:sldId id="336" r:id="rId75"/>
    <p:sldId id="344" r:id="rId76"/>
    <p:sldId id="346" r:id="rId77"/>
    <p:sldId id="347" r:id="rId78"/>
    <p:sldId id="351" r:id="rId79"/>
    <p:sldId id="348" r:id="rId80"/>
    <p:sldId id="349" r:id="rId81"/>
    <p:sldId id="352" r:id="rId82"/>
    <p:sldId id="378" r:id="rId83"/>
    <p:sldId id="379" r:id="rId84"/>
    <p:sldId id="380" r:id="rId85"/>
    <p:sldId id="354" r:id="rId86"/>
    <p:sldId id="358" r:id="rId87"/>
    <p:sldId id="355" r:id="rId88"/>
    <p:sldId id="356" r:id="rId89"/>
    <p:sldId id="331" r:id="rId90"/>
    <p:sldId id="357" r:id="rId91"/>
    <p:sldId id="366" r:id="rId92"/>
    <p:sldId id="381" r:id="rId93"/>
    <p:sldId id="382" r:id="rId94"/>
    <p:sldId id="383" r:id="rId95"/>
    <p:sldId id="362" r:id="rId96"/>
    <p:sldId id="361" r:id="rId97"/>
    <p:sldId id="384" r:id="rId98"/>
    <p:sldId id="385" r:id="rId99"/>
    <p:sldId id="386" r:id="rId100"/>
    <p:sldId id="387" r:id="rId101"/>
    <p:sldId id="388" r:id="rId102"/>
    <p:sldId id="389" r:id="rId103"/>
    <p:sldId id="377" r:id="rId104"/>
    <p:sldId id="365" r:id="rId105"/>
    <p:sldId id="363" r:id="rId106"/>
    <p:sldId id="364" r:id="rId107"/>
    <p:sldId id="360" r:id="rId108"/>
    <p:sldId id="359" r:id="rId10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80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03C9F-0189-4C63-8E5A-AC9A546DA2EC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E44CD-1B8E-49A8-8B03-0C90ACAB1E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555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5334A63B-4732-4971-BF16-1112FBFDDC95}" type="slidenum">
              <a:rPr lang="el-GR" altLang="el-GR" sz="1200" smtClean="0"/>
              <a:pPr/>
              <a:t>4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7A02580-2F5A-44DE-AA86-5471A581015B}" type="slidenum">
              <a:rPr lang="el-GR" altLang="el-GR" sz="1200" smtClean="0"/>
              <a:pPr/>
              <a:t>36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BE7B2-FC67-4DBD-B549-039E62E6C52B}" type="slidenum">
              <a:rPr lang="el-GR" altLang="el-GR" sz="1200">
                <a:latin typeface="Helvetica" pitchFamily="34" charset="0"/>
              </a:rPr>
              <a:pPr/>
              <a:t>38</a:t>
            </a:fld>
            <a:endParaRPr lang="el-GR" altLang="el-GR" sz="1200">
              <a:latin typeface="Helvetica Greek" charset="-95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6B00CC0-2B8E-452D-A6A9-9F7F81DDE75C}" type="slidenum">
              <a:rPr lang="el-GR" altLang="el-GR" sz="1200" smtClean="0"/>
              <a:pPr/>
              <a:t>39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7F5A0655-BED8-4753-BC15-B2CEC21C6A3F}" type="slidenum">
              <a:rPr lang="el-GR" altLang="el-GR" sz="1200" smtClean="0"/>
              <a:pPr/>
              <a:t>42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78B8265-6E19-47B0-95F7-463460AFB630}" type="slidenum">
              <a:rPr lang="el-GR" altLang="el-GR" sz="1200" smtClean="0"/>
              <a:pPr/>
              <a:t>43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D3B13A4B-8E4B-4ED6-AC02-0DEE3FCD1C67}" type="slidenum">
              <a:rPr lang="el-GR" altLang="el-GR" sz="1200" smtClean="0"/>
              <a:pPr/>
              <a:t>44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0FBD872-7410-4710-9C2C-4EB6C6E1D87B}" type="slidenum">
              <a:rPr lang="el-GR" altLang="el-GR" sz="1200" smtClean="0"/>
              <a:pPr/>
              <a:t>45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8CA99B4C-42A2-4261-9536-7817CED2C692}" type="slidenum">
              <a:rPr lang="el-GR" altLang="el-GR" sz="1200" smtClean="0"/>
              <a:pPr/>
              <a:t>46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084C23B-E707-4502-A986-27CAB266B43E}" type="slidenum">
              <a:rPr lang="el-GR" altLang="el-GR" sz="1200" smtClean="0"/>
              <a:pPr/>
              <a:t>47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BE2722D5-AD5D-4397-8AB6-5FC0EEBD10F0}" type="slidenum">
              <a:rPr lang="el-GR" altLang="el-GR" sz="1200" smtClean="0"/>
              <a:pPr/>
              <a:t>48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73175FE9-5F54-4293-8ACC-F432E59C5360}" type="slidenum">
              <a:rPr lang="el-GR" altLang="el-GR" sz="1200" smtClean="0"/>
              <a:pPr/>
              <a:t>13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57F863F5-E4C2-401C-A5F2-6A74CAF2EE85}" type="slidenum">
              <a:rPr lang="el-GR" altLang="el-GR" sz="1200" smtClean="0"/>
              <a:pPr/>
              <a:t>51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A0CE3D7-14E1-4E50-AF7E-DE44D970A53F}" type="slidenum">
              <a:rPr lang="el-GR" altLang="el-GR" sz="1200" smtClean="0"/>
              <a:pPr/>
              <a:t>52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BF21E7D-1E14-4370-AD98-EB5F14B1C32F}" type="slidenum">
              <a:rPr lang="el-GR" altLang="el-GR" sz="1200" smtClean="0"/>
              <a:pPr/>
              <a:t>53</a:t>
            </a:fld>
            <a:endParaRPr lang="el-GR" altLang="el-GR" sz="1200" smtClean="0">
              <a:latin typeface="Helvetica Greek" charset="-95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C72B9B0-28A9-4D41-BB42-12BFBCD97BCE}" type="slidenum">
              <a:rPr lang="el-GR" altLang="el-GR" sz="1200" smtClean="0"/>
              <a:pPr/>
              <a:t>54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9D2300E-404F-42C1-A258-EEA95032E3D9}" type="slidenum">
              <a:rPr lang="el-GR" altLang="el-GR" sz="1200" smtClean="0"/>
              <a:pPr/>
              <a:t>55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23CB504-53C4-4C53-A7F1-9FFE8217DF20}" type="slidenum">
              <a:rPr lang="el-GR" altLang="el-GR" sz="1200" smtClean="0"/>
              <a:pPr/>
              <a:t>56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52FD109-D8C7-4193-A647-966F58EA66EC}" type="slidenum">
              <a:rPr lang="el-GR" altLang="el-GR" sz="1200" smtClean="0"/>
              <a:pPr/>
              <a:t>57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8F6F9-6464-4CB4-BF19-92CCE6CF64D1}" type="slidenum">
              <a:rPr lang="el-GR" altLang="el-GR"/>
              <a:pPr/>
              <a:t>63</a:t>
            </a:fld>
            <a:endParaRPr lang="el-GR" altLang="el-GR">
              <a:latin typeface="Helvetica Greek" charset="-95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4FADE21-BFCA-4545-B78D-66485D0C2329}" type="slidenum">
              <a:rPr lang="el-GR" altLang="el-GR" sz="1200" smtClean="0"/>
              <a:pPr/>
              <a:t>67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706B82BD-62E4-4F9C-A4F1-AA8ECE76F773}" type="slidenum">
              <a:rPr lang="el-GR" altLang="el-GR" sz="1200" smtClean="0"/>
              <a:pPr/>
              <a:t>76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12E8CB3-F5EC-4886-BA1C-0A6BA9457298}" type="slidenum">
              <a:rPr lang="el-GR" altLang="el-GR" sz="1200" smtClean="0"/>
              <a:pPr/>
              <a:t>14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8825" cy="3425825"/>
          </a:xfrm>
          <a:ln cap="flat"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4294188"/>
            <a:ext cx="5867400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190500" indent="-190500"/>
            <a:r>
              <a:rPr lang="el-GR" altLang="el-GR" smtClean="0"/>
              <a:t>Iron absorption in the intestine is controlled by signaling mechanisms</a:t>
            </a:r>
          </a:p>
          <a:p>
            <a:pPr marL="190500" indent="-190500"/>
            <a:r>
              <a:rPr lang="el-GR" altLang="el-GR" smtClean="0"/>
              <a:t>The liver removes and stores excess iron</a:t>
            </a:r>
          </a:p>
          <a:p>
            <a:pPr marL="190500" indent="-190500"/>
            <a:r>
              <a:rPr lang="el-GR" altLang="el-GR" smtClean="0"/>
              <a:t>Iron is transported in the plasma in a complex with transferrin</a:t>
            </a:r>
          </a:p>
          <a:p>
            <a:pPr marL="190500" indent="-190500"/>
            <a:r>
              <a:rPr lang="el-GR" altLang="el-GR" smtClean="0"/>
              <a:t>Iron is utilized by the muscles to generate myoglobin and by the bone marrow to generate hemoglobin for red blood cells</a:t>
            </a:r>
          </a:p>
          <a:p>
            <a:pPr marL="190500" indent="-190500"/>
            <a:r>
              <a:rPr lang="el-GR" altLang="el-GR" smtClean="0"/>
              <a:t>Iron released by tissue breakdown is absorbed and recycled by the body</a:t>
            </a:r>
          </a:p>
          <a:p>
            <a:pPr marL="190500" indent="-190500"/>
            <a:r>
              <a:rPr lang="el-GR" altLang="el-GR" smtClean="0"/>
              <a:t>Traces (1 to 2 mg) of iron are lost each day by sloughing of mucosal cells, loss of epithelial cells, blood loss, and menstruation</a:t>
            </a:r>
          </a:p>
          <a:p>
            <a:pPr marL="190500" indent="-190500"/>
            <a:r>
              <a:rPr lang="el-GR" altLang="el-GR" smtClean="0"/>
              <a:t>Iron can increase through greater intake of dietary iron, increased efficiency of intestinal absorption, and blood transfusion</a:t>
            </a:r>
          </a:p>
          <a:p>
            <a:pPr marL="190500" indent="-190500"/>
            <a:r>
              <a:rPr lang="el-GR" altLang="el-GR" b="1" smtClean="0"/>
              <a:t>The human body has not evolved a mechanism to clear excess iron</a:t>
            </a:r>
          </a:p>
          <a:p>
            <a:pPr marL="190500" indent="-190500"/>
            <a:endParaRPr lang="el-GR" altLang="el-GR" smtClean="0"/>
          </a:p>
          <a:p>
            <a:pPr marL="190500" indent="-190500"/>
            <a:r>
              <a:rPr lang="el-GR" altLang="el-GR" b="1" smtClean="0"/>
              <a:t>Reference</a:t>
            </a:r>
          </a:p>
          <a:p>
            <a:pPr marL="190500" indent="-190500"/>
            <a:r>
              <a:rPr lang="el-GR" altLang="el-GR" smtClean="0"/>
              <a:t>Andrews NC. Disorders of iron metabolism. </a:t>
            </a:r>
            <a:r>
              <a:rPr lang="el-GR" altLang="el-GR" i="1" smtClean="0"/>
              <a:t>N Engl J Med</a:t>
            </a:r>
            <a:r>
              <a:rPr lang="el-GR" altLang="el-GR" smtClean="0"/>
              <a:t>. 1999;341:1986-1995.</a:t>
            </a:r>
          </a:p>
          <a:p>
            <a:pPr marL="190500" indent="-190500"/>
            <a:endParaRPr lang="el-GR" altLang="el-GR" smtClean="0"/>
          </a:p>
          <a:p>
            <a:pPr marL="190500" indent="-190500"/>
            <a:endParaRPr lang="el-GR" altLang="el-GR" smtClean="0">
              <a:latin typeface="Times New Roman Greek" charset="-95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054B9E3-74F0-4CF6-B262-305C2E6D077F}" type="slidenum">
              <a:rPr lang="el-GR" altLang="el-GR" sz="1200" smtClean="0"/>
              <a:pPr/>
              <a:t>83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93E2B31-C6DF-434D-952B-7977B3F0F08D}" type="slidenum">
              <a:rPr lang="el-GR" altLang="el-GR" sz="1200" smtClean="0"/>
              <a:pPr/>
              <a:t>87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E361DE1-6E07-4044-BB73-242949ACD87F}" type="slidenum">
              <a:rPr lang="el-GR" altLang="el-GR" sz="1200" smtClean="0"/>
              <a:pPr/>
              <a:t>91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348C4E8-C994-41C3-A869-F2FA8922B143}" type="slidenum">
              <a:rPr lang="el-GR" altLang="el-GR" sz="1200" smtClean="0"/>
              <a:pPr/>
              <a:t>92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222645E-BE7E-4F3B-8ABD-40E7B9742E9C}" type="slidenum">
              <a:rPr lang="el-GR" altLang="el-GR" sz="1200" smtClean="0"/>
              <a:pPr/>
              <a:t>97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23ECD8B-5BE0-4BA0-B7D8-86C0506321A0}" type="slidenum">
              <a:rPr lang="ar-SA"/>
              <a:pPr/>
              <a:t>98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3D1197C-E90E-4ACC-AC95-10E55BA50BC9}" type="slidenum">
              <a:rPr lang="ar-SA"/>
              <a:pPr/>
              <a:t>100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7991B7B-78F1-4A9A-8662-5C88D47AC186}" type="slidenum">
              <a:rPr lang="ar-SA"/>
              <a:pPr/>
              <a:t>101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B5D6630-7770-45E7-9BA7-D5F696240ABA}" type="slidenum">
              <a:rPr lang="ar-SA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7CF6A07-B178-4DAE-A9F1-C2D8AB983CF1}" type="slidenum">
              <a:rPr lang="el-GR" sz="1200">
                <a:solidFill>
                  <a:prstClr val="black"/>
                </a:solidFill>
              </a:rPr>
              <a:pPr/>
              <a:t>22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149159E-519F-445D-B334-02451F8FAC01}" type="slidenum">
              <a:rPr lang="el-GR" altLang="el-GR" sz="1200">
                <a:latin typeface="Helvetica" pitchFamily="34" charset="0"/>
              </a:rPr>
              <a:pPr/>
              <a:t>23</a:t>
            </a:fld>
            <a:endParaRPr lang="el-GR" altLang="el-GR" sz="1200">
              <a:latin typeface="Helvetica Greek" charset="-95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1EEC654-2995-4294-A328-9B5FFD87CE92}" type="slidenum">
              <a:rPr lang="el-GR" sz="1200">
                <a:solidFill>
                  <a:prstClr val="black"/>
                </a:solidFill>
              </a:rPr>
              <a:pPr/>
              <a:t>25</a:t>
            </a:fld>
            <a:endParaRPr lang="el-GR" sz="1200">
              <a:solidFill>
                <a:prstClr val="black"/>
              </a:solidFill>
              <a:latin typeface="Helvetica Greek" charset="-95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>
            <a:solidFill>
              <a:schemeClr val="tx1"/>
            </a:solidFill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3C6832C-BFE3-49C8-9442-37082285FDBB}" type="slidenum">
              <a:rPr lang="el-GR" sz="1200" smtClean="0"/>
              <a:pPr/>
              <a:t>29</a:t>
            </a:fld>
            <a:endParaRPr lang="el-GR" sz="1200" smtClean="0">
              <a:latin typeface="Helvetica Greek" charset="-95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cap="flat"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2D14BAC-4CEE-44D0-BAA7-74E09C97560A}" type="slidenum">
              <a:rPr lang="el-GR" altLang="el-GR" sz="1200" smtClean="0"/>
              <a:pPr/>
              <a:t>34</a:t>
            </a:fld>
            <a:endParaRPr lang="el-GR" altLang="el-GR" sz="1200" smtClean="0">
              <a:latin typeface="Helvetica Greek" charset="-95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3B74AC1-4607-4270-B3B7-C23983C697F8}" type="slidenum">
              <a:rPr lang="el-GR" altLang="el-GR" sz="1200">
                <a:latin typeface="Helvetica" pitchFamily="34" charset="0"/>
              </a:rPr>
              <a:pPr/>
              <a:t>35</a:t>
            </a:fld>
            <a:endParaRPr lang="el-GR" altLang="el-GR" sz="1200">
              <a:latin typeface="Helvetica Greek" charset="-95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560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1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992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079" y="1206500"/>
            <a:ext cx="8226778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96785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9" y="73025"/>
            <a:ext cx="8226778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078" y="1206500"/>
            <a:ext cx="4045655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5200" y="1206500"/>
            <a:ext cx="4045656" cy="45847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247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470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40470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A9845-9FBD-4818-9C56-783421856D2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101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34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391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502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514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489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453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06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163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BF49-42D1-4434-B5D1-DD6EE9906504}" type="datetimeFigureOut">
              <a:rPr lang="el-GR" smtClean="0"/>
              <a:t>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0B5EE-40F6-40AD-8271-69A5A53DA3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321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jpeg"/><Relationship Id="rId5" Type="http://schemas.openxmlformats.org/officeDocument/2006/relationships/image" Target="../media/image39.wmf"/><Relationship Id="rId4" Type="http://schemas.openxmlformats.org/officeDocument/2006/relationships/image" Target="../media/image38.jpeg"/><Relationship Id="rId9" Type="http://schemas.openxmlformats.org/officeDocument/2006/relationships/image" Target="../media/image22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http://www.dokkyomed.ac.jp/dep-k/cli-path/a-super/images/s46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oleObject" Target="../embeddings/oleObject17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http://erasmeinfo.ulb.ac.be/globule/images/alpha_1.gif" TargetMode="External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Παθήσεις του </a:t>
            </a:r>
            <a:r>
              <a:rPr lang="en-US" dirty="0" smtClean="0"/>
              <a:t>E</a:t>
            </a:r>
            <a:r>
              <a:rPr lang="el-GR" dirty="0" err="1" smtClean="0"/>
              <a:t>ρυθρού</a:t>
            </a:r>
            <a:r>
              <a:rPr lang="el-GR" dirty="0" smtClean="0"/>
              <a:t> </a:t>
            </a:r>
            <a:r>
              <a:rPr lang="en-US" dirty="0" smtClean="0"/>
              <a:t>A</a:t>
            </a:r>
            <a:r>
              <a:rPr lang="el-GR" dirty="0" err="1" smtClean="0"/>
              <a:t>ιμοσφαιρίου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27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/>
              <a:t>11_02.jpg</a:t>
            </a:r>
          </a:p>
        </p:txBody>
      </p:sp>
      <p:pic>
        <p:nvPicPr>
          <p:cNvPr id="28675" name="Picture 3" descr="c:\chapt11\art_library\color_art_library\11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/>
          <a:stretch>
            <a:fillRect/>
          </a:stretch>
        </p:blipFill>
        <p:spPr bwMode="auto">
          <a:xfrm>
            <a:off x="14111" y="609601"/>
            <a:ext cx="9117189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is PNH?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As a result of the PIG-A mutation, there is little of no GPI anchor produced.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PNH II cells- mild reduction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PNH III cells- severely reduced.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When the anchor is reduced, certain proteins can’t attach to the cells.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/>
              <a:t>The most important proteins for PNH are CD 59, CD55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22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What is PNH?</a:t>
            </a:r>
            <a:br>
              <a:rPr lang="en-US" dirty="0" smtClean="0"/>
            </a:br>
            <a:r>
              <a:rPr lang="en-US" sz="3600" dirty="0" smtClean="0"/>
              <a:t>Clinical Features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Hemolytic anemia due to complement activation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Hemoglobinuria and, eventually, kidney damage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Anemia to a variable degree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Effects of NO depletion- HBP, smooth muscle dystonia, reduced blood flow to the kidney and lungs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Impaired bone marrow function</a:t>
            </a:r>
          </a:p>
        </p:txBody>
      </p:sp>
    </p:spTree>
    <p:extLst>
      <p:ext uri="{BB962C8B-B14F-4D97-AF65-F5344CB8AC3E}">
        <p14:creationId xmlns:p14="http://schemas.microsoft.com/office/powerpoint/2010/main" val="3985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is PNH?</a:t>
            </a:r>
            <a:br>
              <a:rPr lang="en-US" dirty="0" smtClean="0"/>
            </a:br>
            <a:r>
              <a:rPr lang="en-US" sz="3600" dirty="0" smtClean="0"/>
              <a:t>Clinical Features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defRPr/>
            </a:pPr>
            <a:endParaRPr lang="en-US" smtClean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800" b="1" smtClean="0"/>
              <a:t>Thrombosis  (Blood clots)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800" smtClean="0"/>
              <a:t>Often in unusual places (liver veins, abdominal veins,  cerebral veins, dermal veins)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800" smtClean="0"/>
              <a:t>Fatigue – overwhelming, poor correlation to level of hemoglobin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800" smtClean="0"/>
              <a:t> inflammation 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800" smtClean="0"/>
              <a:t> anemia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800" smtClean="0"/>
              <a:t> Portal hypertension</a:t>
            </a:r>
            <a:r>
              <a:rPr lang="en-US" smtClean="0">
                <a:effectLst/>
              </a:rPr>
              <a:t> (</a:t>
            </a:r>
            <a:r>
              <a:rPr lang="en-US" sz="2800" smtClean="0"/>
              <a:t>PHTN).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60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z="2800" smtClean="0">
                <a:effectLst/>
              </a:rPr>
              <a:t>PNH Diagnosis by Flow Cytometry (1986)</a:t>
            </a:r>
          </a:p>
          <a:p>
            <a:pPr lvl="1"/>
            <a:r>
              <a:rPr lang="en-US" smtClean="0">
                <a:effectLst/>
              </a:rPr>
              <a:t>Considered method of choice for diagnosis of PNH (1996) </a:t>
            </a:r>
          </a:p>
          <a:p>
            <a:pPr lvl="1"/>
            <a:r>
              <a:rPr lang="en-US" smtClean="0">
                <a:effectLst/>
              </a:rPr>
              <a:t>Detects actual PNH clones lacking GPI anchored proteins</a:t>
            </a:r>
          </a:p>
          <a:p>
            <a:pPr lvl="1"/>
            <a:r>
              <a:rPr lang="en-US" smtClean="0">
                <a:effectLst/>
              </a:rPr>
              <a:t>More sensitive and specific than Ham and sucrose hemolysis test</a:t>
            </a:r>
          </a:p>
          <a:p>
            <a:pPr lvl="1"/>
            <a:endParaRPr lang="en-US" smtClean="0">
              <a:effectLst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r>
              <a:rPr lang="en-US" sz="3200" b="0" smtClean="0">
                <a:solidFill>
                  <a:srgbClr val="FF0066"/>
                </a:solidFill>
                <a:effectLst/>
              </a:rPr>
              <a:t>Laboratory Evaluation of PNH</a:t>
            </a:r>
            <a:endParaRPr lang="en-US" smtClean="0">
              <a:solidFill>
                <a:srgbClr val="FF00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81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4" y="404664"/>
            <a:ext cx="9024001" cy="601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5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651146" cy="486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68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4799434" cy="429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43" y="332656"/>
            <a:ext cx="8936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Άτομα με ομάδα αίματος Ο είναι </a:t>
            </a:r>
            <a:r>
              <a:rPr lang="el-GR" sz="3600" dirty="0" err="1"/>
              <a:t>πανδότες</a:t>
            </a:r>
            <a:r>
              <a:rPr lang="el-GR" sz="3600" dirty="0"/>
              <a:t> και</a:t>
            </a:r>
          </a:p>
          <a:p>
            <a:r>
              <a:rPr lang="el-GR" sz="3600" dirty="0"/>
              <a:t>άτομα με ομάδα αίματος ΑΒ είναι πανδέκτες</a:t>
            </a:r>
          </a:p>
        </p:txBody>
      </p:sp>
    </p:spTree>
    <p:extLst>
      <p:ext uri="{BB962C8B-B14F-4D97-AF65-F5344CB8AC3E}">
        <p14:creationId xmlns:p14="http://schemas.microsoft.com/office/powerpoint/2010/main" val="7085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74925" cy="535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2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604448" cy="415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836712"/>
            <a:ext cx="5437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εμβρυϊκή </a:t>
            </a:r>
            <a:r>
              <a:rPr lang="el-GR" sz="3600" dirty="0" err="1"/>
              <a:t>ερυθροβλάστωση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6243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30128-04-f0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>
            <a:fillRect/>
          </a:stretch>
        </p:blipFill>
        <p:spPr bwMode="auto">
          <a:xfrm>
            <a:off x="1691680" y="1844824"/>
            <a:ext cx="5595737" cy="397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76919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/>
              <a:t>Καμπύλη αποδέσμευσης του </a:t>
            </a:r>
            <a:endParaRPr lang="en-US" sz="4400" dirty="0" smtClean="0"/>
          </a:p>
          <a:p>
            <a:r>
              <a:rPr lang="el-GR" sz="4400" dirty="0" smtClean="0"/>
              <a:t>οξυγόνου από την αιμοσφαιρίνη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35562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592" y="30815"/>
            <a:ext cx="5937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/>
              <a:t>Οι μεταβολικές οδοί του </a:t>
            </a:r>
          </a:p>
          <a:p>
            <a:r>
              <a:rPr lang="el-GR" sz="4400" dirty="0" err="1" smtClean="0"/>
              <a:t>ερυθροκυττάρου</a:t>
            </a:r>
            <a:endParaRPr lang="el-GR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92" y="1666875"/>
            <a:ext cx="64389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3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altLang="el-GR" dirty="0" smtClean="0">
                <a:latin typeface="Arial Greek" charset="-95"/>
              </a:rPr>
              <a:t>Σίδηρος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226778" cy="5346700"/>
          </a:xfrm>
        </p:spPr>
        <p:txBody>
          <a:bodyPr/>
          <a:lstStyle/>
          <a:p>
            <a:pPr eaLnBrk="1" hangingPunct="1"/>
            <a:r>
              <a:rPr lang="el-GR" altLang="el-GR" dirty="0" err="1" smtClean="0"/>
              <a:t>Metabolic</a:t>
            </a:r>
            <a:endParaRPr lang="el-GR" altLang="el-GR" dirty="0" smtClean="0"/>
          </a:p>
          <a:p>
            <a:pPr lvl="1" eaLnBrk="1" hangingPunct="1"/>
            <a:r>
              <a:rPr lang="el-GR" altLang="el-GR" dirty="0" err="1" smtClean="0"/>
              <a:t>Hemoglobin</a:t>
            </a:r>
            <a:r>
              <a:rPr lang="el-GR" altLang="el-GR" dirty="0" smtClean="0"/>
              <a:t>	1800-2500 </a:t>
            </a:r>
            <a:r>
              <a:rPr lang="el-GR" altLang="el-GR" dirty="0" err="1" smtClean="0"/>
              <a:t>mg</a:t>
            </a:r>
            <a:endParaRPr lang="el-GR" altLang="el-GR" dirty="0" smtClean="0"/>
          </a:p>
          <a:p>
            <a:pPr lvl="1" eaLnBrk="1" hangingPunct="1"/>
            <a:r>
              <a:rPr lang="el-GR" altLang="el-GR" dirty="0" err="1" smtClean="0"/>
              <a:t>Myoglobin</a:t>
            </a:r>
            <a:r>
              <a:rPr lang="el-GR" altLang="el-GR" dirty="0" smtClean="0"/>
              <a:t>	300-500 </a:t>
            </a:r>
            <a:r>
              <a:rPr lang="el-GR" altLang="el-GR" dirty="0" err="1" smtClean="0"/>
              <a:t>mg</a:t>
            </a:r>
            <a:endParaRPr lang="el-GR" altLang="el-GR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800" dirty="0" smtClean="0"/>
          </a:p>
          <a:p>
            <a:pPr eaLnBrk="1" hangingPunct="1"/>
            <a:r>
              <a:rPr lang="el-GR" altLang="el-GR" dirty="0" err="1" smtClean="0"/>
              <a:t>Storage</a:t>
            </a:r>
            <a:endParaRPr lang="el-GR" altLang="el-GR" dirty="0" smtClean="0"/>
          </a:p>
          <a:p>
            <a:pPr lvl="1" eaLnBrk="1" hangingPunct="1"/>
            <a:r>
              <a:rPr lang="el-GR" altLang="el-GR" dirty="0" err="1" smtClean="0"/>
              <a:t>Iron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storage</a:t>
            </a:r>
            <a:r>
              <a:rPr lang="el-GR" altLang="el-GR" dirty="0" smtClean="0"/>
              <a:t>	0-1000 </a:t>
            </a:r>
            <a:r>
              <a:rPr lang="el-GR" altLang="el-GR" dirty="0" err="1" smtClean="0"/>
              <a:t>mg</a:t>
            </a:r>
            <a:endParaRPr lang="el-GR" altLang="el-GR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800" dirty="0" smtClean="0"/>
          </a:p>
          <a:p>
            <a:pPr eaLnBrk="1" hangingPunct="1"/>
            <a:r>
              <a:rPr lang="el-GR" altLang="el-GR" dirty="0" err="1" smtClean="0"/>
              <a:t>Transit</a:t>
            </a:r>
            <a:endParaRPr lang="el-GR" altLang="el-GR" dirty="0" smtClean="0"/>
          </a:p>
          <a:p>
            <a:pPr lvl="1" eaLnBrk="1" hangingPunct="1"/>
            <a:r>
              <a:rPr lang="el-GR" altLang="el-GR" dirty="0" err="1" smtClean="0"/>
              <a:t>Serum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iron</a:t>
            </a:r>
            <a:r>
              <a:rPr lang="el-GR" altLang="el-GR" dirty="0" smtClean="0"/>
              <a:t>	3 </a:t>
            </a:r>
            <a:r>
              <a:rPr lang="el-GR" altLang="el-GR" dirty="0" err="1" smtClean="0"/>
              <a:t>mg</a:t>
            </a:r>
            <a:endParaRPr lang="el-GR" altLang="el-GR" dirty="0" smtClean="0"/>
          </a:p>
          <a:p>
            <a:pPr lvl="1" eaLnBrk="1" hangingPunct="1">
              <a:buFontTx/>
              <a:buNone/>
            </a:pPr>
            <a:endParaRPr lang="el-GR" altLang="el-GR" sz="1600" dirty="0" smtClean="0"/>
          </a:p>
          <a:p>
            <a:pPr eaLnBrk="1" hangingPunct="1"/>
            <a:r>
              <a:rPr lang="el-GR" altLang="el-GR" dirty="0" err="1" smtClean="0">
                <a:solidFill>
                  <a:schemeClr val="accent2"/>
                </a:solidFill>
              </a:rPr>
              <a:t>Total</a:t>
            </a:r>
            <a:r>
              <a:rPr lang="el-GR" altLang="el-GR" dirty="0" smtClean="0">
                <a:solidFill>
                  <a:schemeClr val="accent2"/>
                </a:solidFill>
              </a:rPr>
              <a:t>		3000-4000 </a:t>
            </a:r>
            <a:r>
              <a:rPr lang="el-GR" altLang="el-GR" dirty="0" err="1" smtClean="0">
                <a:solidFill>
                  <a:schemeClr val="accent2"/>
                </a:solidFill>
              </a:rPr>
              <a:t>mg</a:t>
            </a:r>
            <a:endParaRPr lang="el-GR" altLang="el-GR" dirty="0" smtClean="0"/>
          </a:p>
          <a:p>
            <a:pPr eaLnBrk="1" hangingPunct="1"/>
            <a:endParaRPr lang="el-GR" altLang="el-GR" dirty="0" smtClean="0">
              <a:latin typeface="Times New Roman Greek" charset="-95"/>
            </a:endParaRP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677334" y="5445224"/>
            <a:ext cx="413173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64088" y="1905000"/>
            <a:ext cx="3655734" cy="2820144"/>
            <a:chOff x="3552" y="1200"/>
            <a:chExt cx="2840" cy="1968"/>
          </a:xfrm>
        </p:grpSpPr>
        <p:pic>
          <p:nvPicPr>
            <p:cNvPr id="62470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00"/>
              <a:ext cx="2840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1" name="Rectangle 6"/>
            <p:cNvSpPr>
              <a:spLocks noChangeArrowheads="1"/>
            </p:cNvSpPr>
            <p:nvPr/>
          </p:nvSpPr>
          <p:spPr bwMode="auto">
            <a:xfrm>
              <a:off x="3552" y="1200"/>
              <a:ext cx="2832" cy="1968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</p:grpSp>
    </p:spTree>
    <p:extLst>
      <p:ext uri="{BB962C8B-B14F-4D97-AF65-F5344CB8AC3E}">
        <p14:creationId xmlns:p14="http://schemas.microsoft.com/office/powerpoint/2010/main" val="486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1012825"/>
            <a:ext cx="8071556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48734" y="-180246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l-GR" altLang="el-GR" dirty="0" smtClean="0">
                <a:latin typeface="Arial Greek" charset="-95"/>
              </a:rPr>
              <a:t>Μεταβολισμός </a:t>
            </a:r>
            <a:r>
              <a:rPr lang="el-GR" altLang="el-GR" dirty="0">
                <a:latin typeface="Arial Greek" charset="-95"/>
              </a:rPr>
              <a:t>του σιδήρου</a:t>
            </a:r>
            <a:endParaRPr lang="el-GR" altLang="el-GR" dirty="0" smtClean="0">
              <a:latin typeface="Arial Greek" charset="-95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188656" y="1195388"/>
            <a:ext cx="122766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5349523" y="1076325"/>
            <a:ext cx="9954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Dietary iron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1243190" y="1192213"/>
            <a:ext cx="122766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467556" y="1320800"/>
            <a:ext cx="8544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Utilization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7110590" y="1192213"/>
            <a:ext cx="122766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6942667" y="1320800"/>
            <a:ext cx="8544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Utilization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2690990" y="990601"/>
            <a:ext cx="1588911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3066345" y="1009650"/>
            <a:ext cx="9345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Duodenum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2817989" y="1222375"/>
            <a:ext cx="15116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(average, 1 - 2 mg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3184879" y="1435100"/>
            <a:ext cx="695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per day)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1166989" y="3048001"/>
            <a:ext cx="13716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1500012" y="3257550"/>
            <a:ext cx="6059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Muscle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1309511" y="3470275"/>
            <a:ext cx="10227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(myoglobin)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1401234" y="3683000"/>
            <a:ext cx="7357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(300 mg)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1319390" y="5257801"/>
            <a:ext cx="1588911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1625600" y="5491163"/>
            <a:ext cx="4280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Liver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1433689" y="5702300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(1,000 mg)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7034390" y="3048001"/>
            <a:ext cx="122766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7361768" y="3067050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Bone 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7279923" y="3279775"/>
            <a:ext cx="6492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marrow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7223478" y="3492500"/>
            <a:ext cx="7357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(300 mg)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5710767" y="3519488"/>
            <a:ext cx="1326444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5623279" y="3524250"/>
            <a:ext cx="9345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Circulating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5555545" y="3736975"/>
            <a:ext cx="10740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erythrocytes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5527323" y="3949700"/>
            <a:ext cx="11317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(hemoglobin)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648679" y="416242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(1,800 mg)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6653389" y="5410201"/>
            <a:ext cx="1804811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6938434" y="5429250"/>
            <a:ext cx="16478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Reticuloendothelial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7079545" y="5641975"/>
            <a:ext cx="11637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macrophages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7240412" y="5854700"/>
            <a:ext cx="7357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(600 mg)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4" name="Rectangle 34"/>
          <p:cNvSpPr>
            <a:spLocks noChangeArrowheads="1"/>
          </p:cNvSpPr>
          <p:nvPr/>
        </p:nvSpPr>
        <p:spPr bwMode="auto">
          <a:xfrm>
            <a:off x="3300590" y="4725988"/>
            <a:ext cx="2525889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75" name="Rectangle 35"/>
          <p:cNvSpPr>
            <a:spLocks noChangeArrowheads="1"/>
          </p:cNvSpPr>
          <p:nvPr/>
        </p:nvSpPr>
        <p:spPr bwMode="auto">
          <a:xfrm>
            <a:off x="3625145" y="4730750"/>
            <a:ext cx="20374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Sloughed mucosal cells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6" name="Rectangle 36"/>
          <p:cNvSpPr>
            <a:spLocks noChangeArrowheads="1"/>
          </p:cNvSpPr>
          <p:nvPr/>
        </p:nvSpPr>
        <p:spPr bwMode="auto">
          <a:xfrm>
            <a:off x="3443111" y="4943475"/>
            <a:ext cx="24045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Desquamation/Menstruation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7" name="Rectangle 37"/>
          <p:cNvSpPr>
            <a:spLocks noChangeArrowheads="1"/>
          </p:cNvSpPr>
          <p:nvPr/>
        </p:nvSpPr>
        <p:spPr bwMode="auto">
          <a:xfrm>
            <a:off x="3931356" y="5156200"/>
            <a:ext cx="14202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Other blood loss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8" name="Rectangle 38"/>
          <p:cNvSpPr>
            <a:spLocks noChangeArrowheads="1"/>
          </p:cNvSpPr>
          <p:nvPr/>
        </p:nvSpPr>
        <p:spPr bwMode="auto">
          <a:xfrm>
            <a:off x="3565879" y="5354638"/>
            <a:ext cx="23067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(average, 1 - 2 mg per day) 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79" name="Rectangle 39"/>
          <p:cNvSpPr>
            <a:spLocks noChangeArrowheads="1"/>
          </p:cNvSpPr>
          <p:nvPr/>
        </p:nvSpPr>
        <p:spPr bwMode="auto">
          <a:xfrm>
            <a:off x="2754489" y="3744914"/>
            <a:ext cx="122766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3071989" y="3778250"/>
            <a:ext cx="6668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Storage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81" name="Rectangle 41"/>
          <p:cNvSpPr>
            <a:spLocks noChangeArrowheads="1"/>
          </p:cNvSpPr>
          <p:nvPr/>
        </p:nvSpPr>
        <p:spPr bwMode="auto">
          <a:xfrm>
            <a:off x="3234267" y="3990975"/>
            <a:ext cx="3382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iron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82" name="Rectangle 42"/>
          <p:cNvSpPr>
            <a:spLocks noChangeArrowheads="1"/>
          </p:cNvSpPr>
          <p:nvPr/>
        </p:nvSpPr>
        <p:spPr bwMode="auto">
          <a:xfrm>
            <a:off x="4138789" y="2514601"/>
            <a:ext cx="11557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83" name="Rectangle 43"/>
          <p:cNvSpPr>
            <a:spLocks noChangeArrowheads="1"/>
          </p:cNvSpPr>
          <p:nvPr/>
        </p:nvSpPr>
        <p:spPr bwMode="auto">
          <a:xfrm>
            <a:off x="4437945" y="2533650"/>
            <a:ext cx="62837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Plasma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84" name="Rectangle 44"/>
          <p:cNvSpPr>
            <a:spLocks noChangeArrowheads="1"/>
          </p:cNvSpPr>
          <p:nvPr/>
        </p:nvSpPr>
        <p:spPr bwMode="auto">
          <a:xfrm>
            <a:off x="4303889" y="2746375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transferrin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85" name="Rectangle 45"/>
          <p:cNvSpPr>
            <a:spLocks noChangeArrowheads="1"/>
          </p:cNvSpPr>
          <p:nvPr/>
        </p:nvSpPr>
        <p:spPr bwMode="auto">
          <a:xfrm>
            <a:off x="4481689" y="2959100"/>
            <a:ext cx="5370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(3 mg)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86" name="Freeform 46"/>
          <p:cNvSpPr>
            <a:spLocks/>
          </p:cNvSpPr>
          <p:nvPr/>
        </p:nvSpPr>
        <p:spPr bwMode="auto">
          <a:xfrm>
            <a:off x="3536245" y="5538788"/>
            <a:ext cx="2166056" cy="284162"/>
          </a:xfrm>
          <a:custGeom>
            <a:avLst/>
            <a:gdLst>
              <a:gd name="T0" fmla="*/ 2147483647 w 1535"/>
              <a:gd name="T1" fmla="*/ 2147483647 h 179"/>
              <a:gd name="T2" fmla="*/ 2147483647 w 1535"/>
              <a:gd name="T3" fmla="*/ 2147483647 h 179"/>
              <a:gd name="T4" fmla="*/ 2147483647 w 1535"/>
              <a:gd name="T5" fmla="*/ 2147483647 h 179"/>
              <a:gd name="T6" fmla="*/ 2147483647 w 1535"/>
              <a:gd name="T7" fmla="*/ 2147483647 h 179"/>
              <a:gd name="T8" fmla="*/ 2147483647 w 1535"/>
              <a:gd name="T9" fmla="*/ 2147483647 h 179"/>
              <a:gd name="T10" fmla="*/ 2147483647 w 1535"/>
              <a:gd name="T11" fmla="*/ 2147483647 h 179"/>
              <a:gd name="T12" fmla="*/ 2147483647 w 1535"/>
              <a:gd name="T13" fmla="*/ 2147483647 h 179"/>
              <a:gd name="T14" fmla="*/ 2147483647 w 1535"/>
              <a:gd name="T15" fmla="*/ 2147483647 h 179"/>
              <a:gd name="T16" fmla="*/ 2147483647 w 1535"/>
              <a:gd name="T17" fmla="*/ 2147483647 h 179"/>
              <a:gd name="T18" fmla="*/ 2147483647 w 1535"/>
              <a:gd name="T19" fmla="*/ 2147483647 h 179"/>
              <a:gd name="T20" fmla="*/ 2147483647 w 1535"/>
              <a:gd name="T21" fmla="*/ 2147483647 h 179"/>
              <a:gd name="T22" fmla="*/ 2147483647 w 1535"/>
              <a:gd name="T23" fmla="*/ 2147483647 h 179"/>
              <a:gd name="T24" fmla="*/ 2147483647 w 1535"/>
              <a:gd name="T25" fmla="*/ 2147483647 h 179"/>
              <a:gd name="T26" fmla="*/ 2147483647 w 1535"/>
              <a:gd name="T27" fmla="*/ 2147483647 h 179"/>
              <a:gd name="T28" fmla="*/ 2147483647 w 1535"/>
              <a:gd name="T29" fmla="*/ 2147483647 h 179"/>
              <a:gd name="T30" fmla="*/ 2147483647 w 1535"/>
              <a:gd name="T31" fmla="*/ 2147483647 h 179"/>
              <a:gd name="T32" fmla="*/ 2147483647 w 1535"/>
              <a:gd name="T33" fmla="*/ 2147483647 h 179"/>
              <a:gd name="T34" fmla="*/ 2147483647 w 1535"/>
              <a:gd name="T35" fmla="*/ 2147483647 h 179"/>
              <a:gd name="T36" fmla="*/ 2147483647 w 1535"/>
              <a:gd name="T37" fmla="*/ 2147483647 h 179"/>
              <a:gd name="T38" fmla="*/ 2147483647 w 1535"/>
              <a:gd name="T39" fmla="*/ 2147483647 h 179"/>
              <a:gd name="T40" fmla="*/ 2147483647 w 1535"/>
              <a:gd name="T41" fmla="*/ 2147483647 h 179"/>
              <a:gd name="T42" fmla="*/ 2147483647 w 1535"/>
              <a:gd name="T43" fmla="*/ 2147483647 h 179"/>
              <a:gd name="T44" fmla="*/ 2147483647 w 1535"/>
              <a:gd name="T45" fmla="*/ 2147483647 h 179"/>
              <a:gd name="T46" fmla="*/ 2147483647 w 1535"/>
              <a:gd name="T47" fmla="*/ 2147483647 h 179"/>
              <a:gd name="T48" fmla="*/ 2147483647 w 1535"/>
              <a:gd name="T49" fmla="*/ 2147483647 h 179"/>
              <a:gd name="T50" fmla="*/ 2147483647 w 1535"/>
              <a:gd name="T51" fmla="*/ 2147483647 h 179"/>
              <a:gd name="T52" fmla="*/ 0 w 1535"/>
              <a:gd name="T53" fmla="*/ 0 h 179"/>
              <a:gd name="T54" fmla="*/ 2147483647 w 1535"/>
              <a:gd name="T55" fmla="*/ 2147483647 h 179"/>
              <a:gd name="T56" fmla="*/ 2147483647 w 1535"/>
              <a:gd name="T57" fmla="*/ 2147483647 h 179"/>
              <a:gd name="T58" fmla="*/ 2147483647 w 1535"/>
              <a:gd name="T59" fmla="*/ 2147483647 h 179"/>
              <a:gd name="T60" fmla="*/ 2147483647 w 1535"/>
              <a:gd name="T61" fmla="*/ 2147483647 h 179"/>
              <a:gd name="T62" fmla="*/ 2147483647 w 1535"/>
              <a:gd name="T63" fmla="*/ 2147483647 h 179"/>
              <a:gd name="T64" fmla="*/ 2147483647 w 1535"/>
              <a:gd name="T65" fmla="*/ 2147483647 h 179"/>
              <a:gd name="T66" fmla="*/ 2147483647 w 1535"/>
              <a:gd name="T67" fmla="*/ 2147483647 h 179"/>
              <a:gd name="T68" fmla="*/ 2147483647 w 1535"/>
              <a:gd name="T69" fmla="*/ 2147483647 h 179"/>
              <a:gd name="T70" fmla="*/ 2147483647 w 1535"/>
              <a:gd name="T71" fmla="*/ 2147483647 h 179"/>
              <a:gd name="T72" fmla="*/ 2147483647 w 1535"/>
              <a:gd name="T73" fmla="*/ 2147483647 h 179"/>
              <a:gd name="T74" fmla="*/ 2147483647 w 1535"/>
              <a:gd name="T75" fmla="*/ 2147483647 h 179"/>
              <a:gd name="T76" fmla="*/ 2147483647 w 1535"/>
              <a:gd name="T77" fmla="*/ 2147483647 h 179"/>
              <a:gd name="T78" fmla="*/ 2147483647 w 1535"/>
              <a:gd name="T79" fmla="*/ 2147483647 h 179"/>
              <a:gd name="T80" fmla="*/ 2147483647 w 1535"/>
              <a:gd name="T81" fmla="*/ 2147483647 h 179"/>
              <a:gd name="T82" fmla="*/ 2147483647 w 1535"/>
              <a:gd name="T83" fmla="*/ 2147483647 h 179"/>
              <a:gd name="T84" fmla="*/ 2147483647 w 1535"/>
              <a:gd name="T85" fmla="*/ 2147483647 h 179"/>
              <a:gd name="T86" fmla="*/ 2147483647 w 1535"/>
              <a:gd name="T87" fmla="*/ 2147483647 h 179"/>
              <a:gd name="T88" fmla="*/ 2147483647 w 1535"/>
              <a:gd name="T89" fmla="*/ 2147483647 h 179"/>
              <a:gd name="T90" fmla="*/ 2147483647 w 1535"/>
              <a:gd name="T91" fmla="*/ 2147483647 h 179"/>
              <a:gd name="T92" fmla="*/ 2147483647 w 1535"/>
              <a:gd name="T93" fmla="*/ 2147483647 h 179"/>
              <a:gd name="T94" fmla="*/ 2147483647 w 1535"/>
              <a:gd name="T95" fmla="*/ 2147483647 h 179"/>
              <a:gd name="T96" fmla="*/ 2147483647 w 1535"/>
              <a:gd name="T97" fmla="*/ 2147483647 h 179"/>
              <a:gd name="T98" fmla="*/ 2147483647 w 1535"/>
              <a:gd name="T99" fmla="*/ 2147483647 h 179"/>
              <a:gd name="T100" fmla="*/ 2147483647 w 1535"/>
              <a:gd name="T101" fmla="*/ 2147483647 h 179"/>
              <a:gd name="T102" fmla="*/ 2147483647 w 1535"/>
              <a:gd name="T103" fmla="*/ 2147483647 h 179"/>
              <a:gd name="T104" fmla="*/ 2147483647 w 1535"/>
              <a:gd name="T105" fmla="*/ 2147483647 h 179"/>
              <a:gd name="T106" fmla="*/ 2147483647 w 1535"/>
              <a:gd name="T107" fmla="*/ 0 h 1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35"/>
              <a:gd name="T163" fmla="*/ 0 h 179"/>
              <a:gd name="T164" fmla="*/ 1535 w 1535"/>
              <a:gd name="T165" fmla="*/ 179 h 1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35" h="179">
                <a:moveTo>
                  <a:pt x="1534" y="0"/>
                </a:moveTo>
                <a:lnTo>
                  <a:pt x="1515" y="0"/>
                </a:lnTo>
                <a:lnTo>
                  <a:pt x="1514" y="8"/>
                </a:lnTo>
                <a:lnTo>
                  <a:pt x="1513" y="17"/>
                </a:lnTo>
                <a:lnTo>
                  <a:pt x="1522" y="17"/>
                </a:lnTo>
                <a:lnTo>
                  <a:pt x="1513" y="14"/>
                </a:lnTo>
                <a:lnTo>
                  <a:pt x="1509" y="22"/>
                </a:lnTo>
                <a:lnTo>
                  <a:pt x="1505" y="30"/>
                </a:lnTo>
                <a:lnTo>
                  <a:pt x="1500" y="37"/>
                </a:lnTo>
                <a:lnTo>
                  <a:pt x="1509" y="40"/>
                </a:lnTo>
                <a:lnTo>
                  <a:pt x="1502" y="35"/>
                </a:lnTo>
                <a:lnTo>
                  <a:pt x="1496" y="41"/>
                </a:lnTo>
                <a:lnTo>
                  <a:pt x="1481" y="53"/>
                </a:lnTo>
                <a:lnTo>
                  <a:pt x="1487" y="60"/>
                </a:lnTo>
                <a:lnTo>
                  <a:pt x="1484" y="52"/>
                </a:lnTo>
                <a:lnTo>
                  <a:pt x="1465" y="62"/>
                </a:lnTo>
                <a:lnTo>
                  <a:pt x="1443" y="70"/>
                </a:lnTo>
                <a:lnTo>
                  <a:pt x="1420" y="75"/>
                </a:lnTo>
                <a:lnTo>
                  <a:pt x="1423" y="82"/>
                </a:lnTo>
                <a:lnTo>
                  <a:pt x="1423" y="74"/>
                </a:lnTo>
                <a:lnTo>
                  <a:pt x="1398" y="76"/>
                </a:lnTo>
                <a:lnTo>
                  <a:pt x="893" y="76"/>
                </a:lnTo>
                <a:lnTo>
                  <a:pt x="867" y="78"/>
                </a:lnTo>
                <a:lnTo>
                  <a:pt x="864" y="78"/>
                </a:lnTo>
                <a:lnTo>
                  <a:pt x="841" y="83"/>
                </a:lnTo>
                <a:lnTo>
                  <a:pt x="819" y="91"/>
                </a:lnTo>
                <a:lnTo>
                  <a:pt x="800" y="101"/>
                </a:lnTo>
                <a:lnTo>
                  <a:pt x="797" y="103"/>
                </a:lnTo>
                <a:lnTo>
                  <a:pt x="782" y="116"/>
                </a:lnTo>
                <a:lnTo>
                  <a:pt x="776" y="123"/>
                </a:lnTo>
                <a:lnTo>
                  <a:pt x="773" y="126"/>
                </a:lnTo>
                <a:lnTo>
                  <a:pt x="768" y="133"/>
                </a:lnTo>
                <a:lnTo>
                  <a:pt x="764" y="141"/>
                </a:lnTo>
                <a:lnTo>
                  <a:pt x="761" y="149"/>
                </a:lnTo>
                <a:lnTo>
                  <a:pt x="760" y="153"/>
                </a:lnTo>
                <a:lnTo>
                  <a:pt x="758" y="161"/>
                </a:lnTo>
                <a:lnTo>
                  <a:pt x="757" y="170"/>
                </a:lnTo>
                <a:lnTo>
                  <a:pt x="758" y="172"/>
                </a:lnTo>
                <a:lnTo>
                  <a:pt x="761" y="175"/>
                </a:lnTo>
                <a:lnTo>
                  <a:pt x="764" y="177"/>
                </a:lnTo>
                <a:lnTo>
                  <a:pt x="767" y="178"/>
                </a:lnTo>
                <a:lnTo>
                  <a:pt x="770" y="177"/>
                </a:lnTo>
                <a:lnTo>
                  <a:pt x="773" y="175"/>
                </a:lnTo>
                <a:lnTo>
                  <a:pt x="776" y="172"/>
                </a:lnTo>
                <a:lnTo>
                  <a:pt x="777" y="170"/>
                </a:lnTo>
                <a:lnTo>
                  <a:pt x="776" y="161"/>
                </a:lnTo>
                <a:lnTo>
                  <a:pt x="774" y="153"/>
                </a:lnTo>
                <a:lnTo>
                  <a:pt x="773" y="149"/>
                </a:lnTo>
                <a:lnTo>
                  <a:pt x="770" y="141"/>
                </a:lnTo>
                <a:lnTo>
                  <a:pt x="766" y="133"/>
                </a:lnTo>
                <a:lnTo>
                  <a:pt x="761" y="126"/>
                </a:lnTo>
                <a:lnTo>
                  <a:pt x="758" y="123"/>
                </a:lnTo>
                <a:lnTo>
                  <a:pt x="752" y="116"/>
                </a:lnTo>
                <a:lnTo>
                  <a:pt x="737" y="103"/>
                </a:lnTo>
                <a:lnTo>
                  <a:pt x="734" y="101"/>
                </a:lnTo>
                <a:lnTo>
                  <a:pt x="715" y="91"/>
                </a:lnTo>
                <a:lnTo>
                  <a:pt x="693" y="83"/>
                </a:lnTo>
                <a:lnTo>
                  <a:pt x="670" y="78"/>
                </a:lnTo>
                <a:lnTo>
                  <a:pt x="666" y="78"/>
                </a:lnTo>
                <a:lnTo>
                  <a:pt x="640" y="76"/>
                </a:lnTo>
                <a:lnTo>
                  <a:pt x="135" y="76"/>
                </a:lnTo>
                <a:lnTo>
                  <a:pt x="110" y="74"/>
                </a:lnTo>
                <a:lnTo>
                  <a:pt x="110" y="82"/>
                </a:lnTo>
                <a:lnTo>
                  <a:pt x="114" y="75"/>
                </a:lnTo>
                <a:lnTo>
                  <a:pt x="91" y="70"/>
                </a:lnTo>
                <a:lnTo>
                  <a:pt x="69" y="62"/>
                </a:lnTo>
                <a:lnTo>
                  <a:pt x="50" y="52"/>
                </a:lnTo>
                <a:lnTo>
                  <a:pt x="47" y="60"/>
                </a:lnTo>
                <a:lnTo>
                  <a:pt x="53" y="53"/>
                </a:lnTo>
                <a:lnTo>
                  <a:pt x="38" y="41"/>
                </a:lnTo>
                <a:lnTo>
                  <a:pt x="32" y="35"/>
                </a:lnTo>
                <a:lnTo>
                  <a:pt x="25" y="40"/>
                </a:lnTo>
                <a:lnTo>
                  <a:pt x="34" y="37"/>
                </a:lnTo>
                <a:lnTo>
                  <a:pt x="29" y="30"/>
                </a:lnTo>
                <a:lnTo>
                  <a:pt x="25" y="22"/>
                </a:lnTo>
                <a:lnTo>
                  <a:pt x="21" y="14"/>
                </a:lnTo>
                <a:lnTo>
                  <a:pt x="12" y="17"/>
                </a:lnTo>
                <a:lnTo>
                  <a:pt x="21" y="17"/>
                </a:lnTo>
                <a:lnTo>
                  <a:pt x="20" y="8"/>
                </a:lnTo>
                <a:lnTo>
                  <a:pt x="19" y="0"/>
                </a:lnTo>
                <a:lnTo>
                  <a:pt x="0" y="0"/>
                </a:lnTo>
                <a:lnTo>
                  <a:pt x="1" y="8"/>
                </a:lnTo>
                <a:lnTo>
                  <a:pt x="2" y="17"/>
                </a:lnTo>
                <a:lnTo>
                  <a:pt x="3" y="21"/>
                </a:lnTo>
                <a:lnTo>
                  <a:pt x="6" y="28"/>
                </a:lnTo>
                <a:lnTo>
                  <a:pt x="11" y="37"/>
                </a:lnTo>
                <a:lnTo>
                  <a:pt x="16" y="44"/>
                </a:lnTo>
                <a:lnTo>
                  <a:pt x="18" y="47"/>
                </a:lnTo>
                <a:lnTo>
                  <a:pt x="25" y="53"/>
                </a:lnTo>
                <a:lnTo>
                  <a:pt x="39" y="66"/>
                </a:lnTo>
                <a:lnTo>
                  <a:pt x="43" y="67"/>
                </a:lnTo>
                <a:lnTo>
                  <a:pt x="62" y="78"/>
                </a:lnTo>
                <a:lnTo>
                  <a:pt x="83" y="86"/>
                </a:lnTo>
                <a:lnTo>
                  <a:pt x="107" y="91"/>
                </a:lnTo>
                <a:lnTo>
                  <a:pt x="110" y="91"/>
                </a:lnTo>
                <a:lnTo>
                  <a:pt x="135" y="93"/>
                </a:lnTo>
                <a:lnTo>
                  <a:pt x="640" y="93"/>
                </a:lnTo>
                <a:lnTo>
                  <a:pt x="666" y="95"/>
                </a:lnTo>
                <a:lnTo>
                  <a:pt x="666" y="86"/>
                </a:lnTo>
                <a:lnTo>
                  <a:pt x="663" y="94"/>
                </a:lnTo>
                <a:lnTo>
                  <a:pt x="686" y="99"/>
                </a:lnTo>
                <a:lnTo>
                  <a:pt x="707" y="107"/>
                </a:lnTo>
                <a:lnTo>
                  <a:pt x="727" y="117"/>
                </a:lnTo>
                <a:lnTo>
                  <a:pt x="730" y="110"/>
                </a:lnTo>
                <a:lnTo>
                  <a:pt x="723" y="115"/>
                </a:lnTo>
                <a:lnTo>
                  <a:pt x="738" y="128"/>
                </a:lnTo>
                <a:lnTo>
                  <a:pt x="745" y="135"/>
                </a:lnTo>
                <a:lnTo>
                  <a:pt x="752" y="129"/>
                </a:lnTo>
                <a:lnTo>
                  <a:pt x="742" y="132"/>
                </a:lnTo>
                <a:lnTo>
                  <a:pt x="748" y="140"/>
                </a:lnTo>
                <a:lnTo>
                  <a:pt x="752" y="148"/>
                </a:lnTo>
                <a:lnTo>
                  <a:pt x="755" y="156"/>
                </a:lnTo>
                <a:lnTo>
                  <a:pt x="765" y="153"/>
                </a:lnTo>
                <a:lnTo>
                  <a:pt x="755" y="153"/>
                </a:lnTo>
                <a:lnTo>
                  <a:pt x="756" y="161"/>
                </a:lnTo>
                <a:lnTo>
                  <a:pt x="757" y="170"/>
                </a:lnTo>
                <a:lnTo>
                  <a:pt x="777" y="170"/>
                </a:lnTo>
                <a:lnTo>
                  <a:pt x="776" y="167"/>
                </a:lnTo>
                <a:lnTo>
                  <a:pt x="773" y="164"/>
                </a:lnTo>
                <a:lnTo>
                  <a:pt x="770" y="162"/>
                </a:lnTo>
                <a:lnTo>
                  <a:pt x="767" y="161"/>
                </a:lnTo>
                <a:lnTo>
                  <a:pt x="764" y="162"/>
                </a:lnTo>
                <a:lnTo>
                  <a:pt x="761" y="164"/>
                </a:lnTo>
                <a:lnTo>
                  <a:pt x="758" y="167"/>
                </a:lnTo>
                <a:lnTo>
                  <a:pt x="757" y="170"/>
                </a:lnTo>
                <a:lnTo>
                  <a:pt x="767" y="170"/>
                </a:lnTo>
                <a:lnTo>
                  <a:pt x="777" y="170"/>
                </a:lnTo>
                <a:lnTo>
                  <a:pt x="778" y="161"/>
                </a:lnTo>
                <a:lnTo>
                  <a:pt x="779" y="153"/>
                </a:lnTo>
                <a:lnTo>
                  <a:pt x="769" y="153"/>
                </a:lnTo>
                <a:lnTo>
                  <a:pt x="779" y="156"/>
                </a:lnTo>
                <a:lnTo>
                  <a:pt x="782" y="148"/>
                </a:lnTo>
                <a:lnTo>
                  <a:pt x="786" y="140"/>
                </a:lnTo>
                <a:lnTo>
                  <a:pt x="792" y="132"/>
                </a:lnTo>
                <a:lnTo>
                  <a:pt x="782" y="129"/>
                </a:lnTo>
                <a:lnTo>
                  <a:pt x="789" y="135"/>
                </a:lnTo>
                <a:lnTo>
                  <a:pt x="796" y="128"/>
                </a:lnTo>
                <a:lnTo>
                  <a:pt x="811" y="115"/>
                </a:lnTo>
                <a:lnTo>
                  <a:pt x="804" y="110"/>
                </a:lnTo>
                <a:lnTo>
                  <a:pt x="807" y="117"/>
                </a:lnTo>
                <a:lnTo>
                  <a:pt x="827" y="107"/>
                </a:lnTo>
                <a:lnTo>
                  <a:pt x="848" y="99"/>
                </a:lnTo>
                <a:lnTo>
                  <a:pt x="871" y="94"/>
                </a:lnTo>
                <a:lnTo>
                  <a:pt x="867" y="86"/>
                </a:lnTo>
                <a:lnTo>
                  <a:pt x="867" y="95"/>
                </a:lnTo>
                <a:lnTo>
                  <a:pt x="893" y="93"/>
                </a:lnTo>
                <a:lnTo>
                  <a:pt x="1398" y="93"/>
                </a:lnTo>
                <a:lnTo>
                  <a:pt x="1423" y="91"/>
                </a:lnTo>
                <a:lnTo>
                  <a:pt x="1427" y="91"/>
                </a:lnTo>
                <a:lnTo>
                  <a:pt x="1451" y="86"/>
                </a:lnTo>
                <a:lnTo>
                  <a:pt x="1472" y="78"/>
                </a:lnTo>
                <a:lnTo>
                  <a:pt x="1491" y="67"/>
                </a:lnTo>
                <a:lnTo>
                  <a:pt x="1495" y="66"/>
                </a:lnTo>
                <a:lnTo>
                  <a:pt x="1509" y="53"/>
                </a:lnTo>
                <a:lnTo>
                  <a:pt x="1516" y="47"/>
                </a:lnTo>
                <a:lnTo>
                  <a:pt x="1518" y="44"/>
                </a:lnTo>
                <a:lnTo>
                  <a:pt x="1523" y="37"/>
                </a:lnTo>
                <a:lnTo>
                  <a:pt x="1528" y="28"/>
                </a:lnTo>
                <a:lnTo>
                  <a:pt x="1531" y="21"/>
                </a:lnTo>
                <a:lnTo>
                  <a:pt x="1532" y="17"/>
                </a:lnTo>
                <a:lnTo>
                  <a:pt x="1533" y="8"/>
                </a:lnTo>
                <a:lnTo>
                  <a:pt x="1534" y="0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487" name="Rectangle 47"/>
          <p:cNvSpPr>
            <a:spLocks noChangeArrowheads="1"/>
          </p:cNvSpPr>
          <p:nvPr/>
        </p:nvSpPr>
        <p:spPr bwMode="auto">
          <a:xfrm>
            <a:off x="3364089" y="5799138"/>
            <a:ext cx="2525889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1488" name="Rectangle 48"/>
          <p:cNvSpPr>
            <a:spLocks noChangeArrowheads="1"/>
          </p:cNvSpPr>
          <p:nvPr/>
        </p:nvSpPr>
        <p:spPr bwMode="auto">
          <a:xfrm>
            <a:off x="4285545" y="5845175"/>
            <a:ext cx="7453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l-GR" altLang="el-GR" sz="1400" b="1">
                <a:solidFill>
                  <a:srgbClr val="000000"/>
                </a:solidFill>
                <a:latin typeface="Arial" pitchFamily="34" charset="0"/>
              </a:rPr>
              <a:t>Iron loss</a:t>
            </a:r>
            <a:endParaRPr lang="el-GR" altLang="el-GR" sz="1400" b="1">
              <a:solidFill>
                <a:srgbClr val="000000"/>
              </a:solidFill>
              <a:latin typeface="Arial Greek" charset="-95"/>
            </a:endParaRPr>
          </a:p>
        </p:txBody>
      </p:sp>
      <p:sp>
        <p:nvSpPr>
          <p:cNvPr id="61489" name="Rectangle 49"/>
          <p:cNvSpPr>
            <a:spLocks noChangeArrowheads="1"/>
          </p:cNvSpPr>
          <p:nvPr/>
        </p:nvSpPr>
        <p:spPr bwMode="auto">
          <a:xfrm>
            <a:off x="2777067" y="4114800"/>
            <a:ext cx="123751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solidFill>
                  <a:schemeClr val="accent1"/>
                </a:solidFill>
                <a:latin typeface="Stone Sans ITC TT-Semi" charset="0"/>
              </a:rPr>
              <a:t>(Ferritin)</a:t>
            </a:r>
            <a:endParaRPr lang="el-GR" altLang="el-GR" sz="2000" b="1">
              <a:solidFill>
                <a:schemeClr val="accent1"/>
              </a:solidFill>
              <a:latin typeface="Stone Sans ITC TT-Semi Greek" charset="-95"/>
            </a:endParaRPr>
          </a:p>
        </p:txBody>
      </p:sp>
      <p:sp>
        <p:nvSpPr>
          <p:cNvPr id="61490" name="Rectangle 50"/>
          <p:cNvSpPr>
            <a:spLocks noChangeArrowheads="1"/>
          </p:cNvSpPr>
          <p:nvPr/>
        </p:nvSpPr>
        <p:spPr bwMode="auto">
          <a:xfrm>
            <a:off x="5215467" y="2590800"/>
            <a:ext cx="955390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solidFill>
                  <a:schemeClr val="accent1"/>
                </a:solidFill>
                <a:latin typeface="Stone Sans ITC TT-Semi" charset="0"/>
              </a:rPr>
              <a:t>(TIBC)</a:t>
            </a:r>
            <a:endParaRPr lang="el-GR" altLang="el-GR" sz="2000" b="1">
              <a:solidFill>
                <a:schemeClr val="accent1"/>
              </a:solidFill>
              <a:latin typeface="Stone Sans ITC TT-Semi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9624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16632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smtClean="0"/>
              <a:t>Ο </a:t>
            </a:r>
            <a:r>
              <a:rPr lang="el-GR" sz="4000" dirty="0" smtClean="0"/>
              <a:t>σίδηρος με την μορφή </a:t>
            </a:r>
            <a:r>
              <a:rPr lang="el-GR" sz="4000" dirty="0" err="1" smtClean="0"/>
              <a:t>αίμης</a:t>
            </a:r>
            <a:r>
              <a:rPr lang="el-GR" sz="4000" dirty="0" smtClean="0"/>
              <a:t> απορροφώνται στο 12δάκτυλο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253416" cy="514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1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1" y="116632"/>
            <a:ext cx="85526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/>
              <a:t>Ρύθμιση της </a:t>
            </a:r>
            <a:r>
              <a:rPr lang="el-GR" sz="4400" dirty="0" smtClean="0"/>
              <a:t>πρόσληψης </a:t>
            </a:r>
            <a:r>
              <a:rPr lang="el-GR" sz="4400" dirty="0"/>
              <a:t>σιδήρου μέσω της </a:t>
            </a:r>
            <a:r>
              <a:rPr lang="el-GR" sz="4400" dirty="0" err="1"/>
              <a:t>εψιδίνης</a:t>
            </a:r>
            <a:endParaRPr lang="el-GR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2713"/>
            <a:ext cx="8055394" cy="526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6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73" y="1768617"/>
            <a:ext cx="6250694" cy="46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6020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Η </a:t>
            </a:r>
            <a:r>
              <a:rPr lang="el-GR" sz="3600" dirty="0" err="1"/>
              <a:t>τρανσφερίνη</a:t>
            </a:r>
            <a:r>
              <a:rPr lang="el-GR" sz="3600" dirty="0"/>
              <a:t> </a:t>
            </a:r>
            <a:r>
              <a:rPr lang="el-GR" sz="3600" dirty="0" smtClean="0"/>
              <a:t>είναι μια πρωτεΐνη </a:t>
            </a:r>
            <a:r>
              <a:rPr lang="el-GR" sz="3600" dirty="0"/>
              <a:t>που η κύρια </a:t>
            </a:r>
            <a:r>
              <a:rPr lang="el-GR" sz="3600" dirty="0" smtClean="0"/>
              <a:t>λειτουργία </a:t>
            </a:r>
            <a:r>
              <a:rPr lang="el-GR" sz="3600" dirty="0"/>
              <a:t>της είναι να αποδίδει </a:t>
            </a:r>
            <a:r>
              <a:rPr lang="el-GR" sz="3600" dirty="0" smtClean="0"/>
              <a:t>σίδηρο στα </a:t>
            </a:r>
            <a:r>
              <a:rPr lang="el-GR" sz="3600" dirty="0"/>
              <a:t>κύτταρα</a:t>
            </a:r>
          </a:p>
        </p:txBody>
      </p:sp>
    </p:spTree>
    <p:extLst>
      <p:ext uri="{BB962C8B-B14F-4D97-AF65-F5344CB8AC3E}">
        <p14:creationId xmlns:p14="http://schemas.microsoft.com/office/powerpoint/2010/main" val="1094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Η </a:t>
            </a:r>
            <a:r>
              <a:rPr lang="el-GR" sz="3200" dirty="0" err="1" smtClean="0"/>
              <a:t>φερριτίνη</a:t>
            </a:r>
            <a:r>
              <a:rPr lang="el-GR" sz="3200" dirty="0" smtClean="0"/>
              <a:t> </a:t>
            </a:r>
            <a:r>
              <a:rPr lang="el-GR" sz="3200" dirty="0"/>
              <a:t>ως αποθήκη </a:t>
            </a:r>
            <a:r>
              <a:rPr lang="el-GR" sz="3200" dirty="0" smtClean="0"/>
              <a:t>σιδήρου και </a:t>
            </a:r>
            <a:r>
              <a:rPr lang="el-GR" sz="3200" dirty="0"/>
              <a:t>ασπίδα </a:t>
            </a:r>
            <a:r>
              <a:rPr lang="el-GR" sz="3200" dirty="0" smtClean="0"/>
              <a:t>προστασίας από </a:t>
            </a:r>
            <a:r>
              <a:rPr lang="el-GR" sz="3200" dirty="0"/>
              <a:t>την τοξική </a:t>
            </a:r>
            <a:r>
              <a:rPr lang="el-GR" sz="3200" dirty="0" smtClean="0"/>
              <a:t>επίδραση του </a:t>
            </a:r>
            <a:r>
              <a:rPr lang="el-GR" sz="3200" dirty="0"/>
              <a:t>σιδήρου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151578" cy="399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2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578237" y="1412776"/>
            <a:ext cx="5526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/>
              <a:t>Ως αναιμία ορίζεται η ελάττωση της </a:t>
            </a:r>
            <a:r>
              <a:rPr lang="el-GR" sz="2800" b="1" dirty="0" smtClean="0"/>
              <a:t>φυσιολογικής αιμοσφαιρίνης</a:t>
            </a:r>
            <a:r>
              <a:rPr lang="el-GR" sz="2800" b="1" dirty="0"/>
              <a:t>, η οποία σύμφωνα με τον ορισμό</a:t>
            </a:r>
          </a:p>
          <a:p>
            <a:r>
              <a:rPr lang="el-GR" sz="2800" b="1" dirty="0"/>
              <a:t>της WHO βρίσκεται σε επίπεδα Hb&lt;13g/dL </a:t>
            </a:r>
            <a:r>
              <a:rPr lang="el-GR" sz="2800" b="1" dirty="0" smtClean="0"/>
              <a:t>για τους </a:t>
            </a:r>
            <a:r>
              <a:rPr lang="el-GR" sz="2800" b="1" dirty="0"/>
              <a:t>άνδρες και &lt;12g/dL τις γυναίκες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503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962" y="13060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err="1" smtClean="0"/>
              <a:t>Αιμοποίηση</a:t>
            </a:r>
            <a:r>
              <a:rPr lang="el-GR" sz="2800" dirty="0" smtClean="0"/>
              <a:t> και</a:t>
            </a:r>
            <a:r>
              <a:rPr lang="en-US" sz="2800" dirty="0" smtClean="0"/>
              <a:t> </a:t>
            </a:r>
            <a:r>
              <a:rPr lang="el-GR" sz="2800" dirty="0" err="1" smtClean="0"/>
              <a:t>κυτταροκίνες</a:t>
            </a:r>
            <a:r>
              <a:rPr lang="el-GR" sz="2800" dirty="0" smtClean="0"/>
              <a:t> που</a:t>
            </a:r>
            <a:r>
              <a:rPr lang="en-US" sz="2800" dirty="0" smtClean="0"/>
              <a:t> </a:t>
            </a:r>
            <a:r>
              <a:rPr lang="el-GR" sz="2800" dirty="0" smtClean="0"/>
              <a:t>εμπλέκονται σε</a:t>
            </a:r>
            <a:r>
              <a:rPr lang="en-US" sz="2800" dirty="0" smtClean="0"/>
              <a:t> </a:t>
            </a:r>
            <a:r>
              <a:rPr lang="el-GR" sz="2800" dirty="0" smtClean="0"/>
              <a:t>αυτή</a:t>
            </a:r>
            <a:endParaRPr lang="el-GR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8119"/>
            <a:ext cx="5184576" cy="59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876300"/>
            <a:ext cx="650557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6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589238" cy="329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4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8" y="1219200"/>
            <a:ext cx="7859889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Reticulocytes: Elevated Count</a:t>
            </a:r>
            <a:endParaRPr lang="el-GR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9207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3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" y="2590800"/>
            <a:ext cx="379306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l-GR" sz="3600" dirty="0" smtClean="0"/>
              <a:t>Αναιμία</a:t>
            </a:r>
            <a:r>
              <a:rPr lang="en-US" sz="3600" dirty="0" smtClean="0"/>
              <a:t>:</a:t>
            </a:r>
            <a:r>
              <a:rPr lang="el-GR" sz="3600" dirty="0" smtClean="0"/>
              <a:t> επίχρισμα περιφερικού αίματος</a:t>
            </a:r>
          </a:p>
        </p:txBody>
      </p:sp>
      <p:pic>
        <p:nvPicPr>
          <p:cNvPr id="16388" name="Picture 4"/>
          <p:cNvPicPr>
            <a:picLocks noGrp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200" y="2667000"/>
            <a:ext cx="3318933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675467" y="2667001"/>
            <a:ext cx="20997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 b="1">
                <a:solidFill>
                  <a:srgbClr val="FF0000"/>
                </a:solidFill>
              </a:rPr>
              <a:t>λεμφοκύτταρο</a:t>
            </a: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H="1">
            <a:off x="3488267" y="3048000"/>
            <a:ext cx="67733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778934" y="5562601"/>
            <a:ext cx="18965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 b="1">
                <a:solidFill>
                  <a:srgbClr val="FF0000"/>
                </a:solidFill>
              </a:rPr>
              <a:t>αιμοπετάλιο</a:t>
            </a:r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V="1">
            <a:off x="1524000" y="4191000"/>
            <a:ext cx="541867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61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l-GR" altLang="el-GR" sz="3600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Υπόχρωμα ερυθρά με μεγάλης έκτασης κεντρική ωχρότητα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Μικροκυττάρωση λιγότερο έκδηλη από την υποχρωμία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Σπάνια στοχοκύτταρα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 Σχιστοκύτταρα, ερυθροκύτταρα σε σχήμα πούρου σε βαριές σιδηροπενίες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Υπεραφθονία αιμοπεταλίων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ΑΠΟΥΣΙΑ βασεόφιλης στίξης, σιδηρωτικών κοκκίων και σωματίων </a:t>
            </a:r>
            <a:r>
              <a:rPr lang="en-US" altLang="el-GR" sz="1600">
                <a:latin typeface="Georgia" pitchFamily="18" charset="0"/>
              </a:rPr>
              <a:t>Pappenheimer</a:t>
            </a:r>
            <a:endParaRPr lang="el-GR" altLang="el-GR" sz="1600">
              <a:latin typeface="Georgia" pitchFamily="18" charset="0"/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5632450" y="1752600"/>
          <a:ext cx="23733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Εικόνα bitmap" r:id="rId3" imgW="4580952" imgH="7942857" progId="Ζωγραφική. Εικόνα">
                  <p:embed/>
                </p:oleObj>
              </mc:Choice>
              <mc:Fallback>
                <p:oleObj name="Εικόνα bitmap" r:id="rId3" imgW="4580952" imgH="7942857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1752600"/>
                        <a:ext cx="23733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63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1219200"/>
            <a:ext cx="7461956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2438400" y="3124200"/>
            <a:ext cx="60960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3600" dirty="0" smtClean="0"/>
              <a:t>Macrocytic Anemia: Macro-Ovalocytes</a:t>
            </a:r>
            <a:endParaRPr lang="el-GR" sz="3600" dirty="0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4137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  <a:latin typeface="Georgia" pitchFamily="18" charset="0"/>
              </a:rPr>
              <a:t>Ερυθροκυτταρικά Έγκλειστα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1387475" y="1752600"/>
          <a:ext cx="30908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Εικόνα bitmap" r:id="rId3" imgW="6761905" imgH="4334480" progId="Ζωγραφική. Εικόνα">
                  <p:embed/>
                </p:oleObj>
              </mc:Choice>
              <mc:Fallback>
                <p:oleObj name="Εικόνα bitmap" r:id="rId3" imgW="6761905" imgH="433448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1752600"/>
                        <a:ext cx="3090863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6148388" y="1752600"/>
          <a:ext cx="134143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Εικόνα bitmap" r:id="rId5" imgW="2914286" imgH="4304762" progId="Ζωγραφική. Εικόνα">
                  <p:embed/>
                </p:oleObj>
              </mc:Choice>
              <mc:Fallback>
                <p:oleObj name="Εικόνα bitmap" r:id="rId5" imgW="2914286" imgH="4304762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388" y="1752600"/>
                        <a:ext cx="134143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1387475" y="3886200"/>
          <a:ext cx="30924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Εικόνα bitmap" r:id="rId7" imgW="6838095" imgH="4382112" progId="Ζωγραφική. Εικόνα">
                  <p:embed/>
                </p:oleObj>
              </mc:Choice>
              <mc:Fallback>
                <p:oleObj name="Εικόνα bitmap" r:id="rId7" imgW="6838095" imgH="4382112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3886200"/>
                        <a:ext cx="30924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8"/>
          <p:cNvGraphicFramePr>
            <a:graphicFrameLocks noChangeAspect="1"/>
          </p:cNvGraphicFramePr>
          <p:nvPr/>
        </p:nvGraphicFramePr>
        <p:xfrm>
          <a:off x="6173788" y="3886200"/>
          <a:ext cx="12922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Εικόνα bitmap" r:id="rId9" imgW="2895238" imgH="4439270" progId="Ζωγραφική. Εικόνα">
                  <p:embed/>
                </p:oleObj>
              </mc:Choice>
              <mc:Fallback>
                <p:oleObj name="Εικόνα bitmap" r:id="rId9" imgW="2895238" imgH="443927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3886200"/>
                        <a:ext cx="129222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4708525" y="1939925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 Σωμάτια</a:t>
            </a:r>
          </a:p>
          <a:p>
            <a:pPr eaLnBrk="1" hangingPunct="1"/>
            <a:r>
              <a:rPr lang="en-US" altLang="el-GR" sz="1200">
                <a:latin typeface="Georgia" pitchFamily="18" charset="0"/>
              </a:rPr>
              <a:t>Pappenheimer</a:t>
            </a:r>
            <a:endParaRPr lang="el-GR" altLang="el-GR" sz="1200">
              <a:latin typeface="Georgia" pitchFamily="18" charset="0"/>
            </a:endParaRPr>
          </a:p>
        </p:txBody>
      </p:sp>
      <p:sp>
        <p:nvSpPr>
          <p:cNvPr id="3080" name="Line 10"/>
          <p:cNvSpPr>
            <a:spLocks noChangeShapeType="1"/>
          </p:cNvSpPr>
          <p:nvPr/>
        </p:nvSpPr>
        <p:spPr bwMode="auto">
          <a:xfrm flipH="1">
            <a:off x="4343400" y="2286000"/>
            <a:ext cx="304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1" name="Line 11"/>
          <p:cNvSpPr>
            <a:spLocks noChangeShapeType="1"/>
          </p:cNvSpPr>
          <p:nvPr/>
        </p:nvSpPr>
        <p:spPr bwMode="auto">
          <a:xfrm flipH="1">
            <a:off x="2590800" y="2286000"/>
            <a:ext cx="2057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2" name="Line 12"/>
          <p:cNvSpPr>
            <a:spLocks noChangeShapeType="1"/>
          </p:cNvSpPr>
          <p:nvPr/>
        </p:nvSpPr>
        <p:spPr bwMode="auto">
          <a:xfrm>
            <a:off x="5867400" y="2286000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4800600" y="2790825"/>
            <a:ext cx="1135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Σωμάτιο</a:t>
            </a:r>
          </a:p>
          <a:p>
            <a:pPr eaLnBrk="1" hangingPunct="1"/>
            <a:r>
              <a:rPr lang="en-US" altLang="el-GR" sz="1400">
                <a:latin typeface="Georgia" pitchFamily="18" charset="0"/>
              </a:rPr>
              <a:t>Howell-Joly</a:t>
            </a:r>
            <a:endParaRPr lang="el-GR" altLang="el-GR" sz="1400">
              <a:latin typeface="Georgia" pitchFamily="18" charset="0"/>
            </a:endParaRPr>
          </a:p>
        </p:txBody>
      </p:sp>
      <p:sp>
        <p:nvSpPr>
          <p:cNvPr id="3084" name="Line 14"/>
          <p:cNvSpPr>
            <a:spLocks noChangeShapeType="1"/>
          </p:cNvSpPr>
          <p:nvPr/>
        </p:nvSpPr>
        <p:spPr bwMode="auto">
          <a:xfrm>
            <a:off x="5791200" y="2971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5" name="Text Box 15"/>
          <p:cNvSpPr txBox="1">
            <a:spLocks noChangeArrowheads="1"/>
          </p:cNvSpPr>
          <p:nvPr/>
        </p:nvSpPr>
        <p:spPr bwMode="auto">
          <a:xfrm>
            <a:off x="4708525" y="3744913"/>
            <a:ext cx="105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Βασεόφιλη</a:t>
            </a:r>
          </a:p>
          <a:p>
            <a:pPr eaLnBrk="1" hangingPunct="1"/>
            <a:r>
              <a:rPr lang="el-GR" altLang="el-GR" sz="1400">
                <a:latin typeface="Georgia" pitchFamily="18" charset="0"/>
              </a:rPr>
              <a:t>Στίξη</a:t>
            </a:r>
          </a:p>
        </p:txBody>
      </p:sp>
      <p:sp>
        <p:nvSpPr>
          <p:cNvPr id="3086" name="Line 16"/>
          <p:cNvSpPr>
            <a:spLocks noChangeShapeType="1"/>
          </p:cNvSpPr>
          <p:nvPr/>
        </p:nvSpPr>
        <p:spPr bwMode="auto">
          <a:xfrm flipH="1">
            <a:off x="3429000" y="4114800"/>
            <a:ext cx="1371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7" name="Line 17"/>
          <p:cNvSpPr>
            <a:spLocks noChangeShapeType="1"/>
          </p:cNvSpPr>
          <p:nvPr/>
        </p:nvSpPr>
        <p:spPr bwMode="auto">
          <a:xfrm flipH="1">
            <a:off x="2286000" y="4191000"/>
            <a:ext cx="251460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88" name="Text Box 18"/>
          <p:cNvSpPr txBox="1">
            <a:spLocks noChangeArrowheads="1"/>
          </p:cNvSpPr>
          <p:nvPr/>
        </p:nvSpPr>
        <p:spPr bwMode="auto">
          <a:xfrm>
            <a:off x="4784725" y="4735513"/>
            <a:ext cx="139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Σιδηροκύτταρα</a:t>
            </a:r>
          </a:p>
        </p:txBody>
      </p:sp>
      <p:sp>
        <p:nvSpPr>
          <p:cNvPr id="3089" name="Line 19"/>
          <p:cNvSpPr>
            <a:spLocks noChangeShapeType="1"/>
          </p:cNvSpPr>
          <p:nvPr/>
        </p:nvSpPr>
        <p:spPr bwMode="auto">
          <a:xfrm flipV="1">
            <a:off x="6248400" y="48006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90" name="Text Box 20"/>
          <p:cNvSpPr txBox="1">
            <a:spLocks noChangeArrowheads="1"/>
          </p:cNvSpPr>
          <p:nvPr/>
        </p:nvSpPr>
        <p:spPr bwMode="auto">
          <a:xfrm>
            <a:off x="6156325" y="5673725"/>
            <a:ext cx="162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Κυανό του Βερολίνου</a:t>
            </a:r>
          </a:p>
        </p:txBody>
      </p:sp>
      <p:sp>
        <p:nvSpPr>
          <p:cNvPr id="3091" name="Text Box 21"/>
          <p:cNvSpPr txBox="1">
            <a:spLocks noChangeArrowheads="1"/>
          </p:cNvSpPr>
          <p:nvPr/>
        </p:nvSpPr>
        <p:spPr bwMode="auto">
          <a:xfrm>
            <a:off x="1143000" y="6019800"/>
            <a:ext cx="75580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400">
                <a:latin typeface="Georgia" pitchFamily="18" charset="0"/>
              </a:rPr>
              <a:t>Η παρουσία σιδηροκυττάρων αρκεί για να αποδείξει σιδηροβλαστική εξεργασία ή παρόμοια</a:t>
            </a:r>
          </a:p>
          <a:p>
            <a:pPr eaLnBrk="1" hangingPunct="1"/>
            <a:r>
              <a:rPr lang="el-GR" altLang="el-GR" sz="1400">
                <a:latin typeface="Georgia" pitchFamily="18" charset="0"/>
              </a:rPr>
              <a:t>Διαταραχή (πχ θαλασσαιμία). Η βασεόφιλη στίξη ακολουθεί την κατανομή της αιμοσφαιρίνης</a:t>
            </a:r>
          </a:p>
        </p:txBody>
      </p:sp>
    </p:spTree>
    <p:extLst>
      <p:ext uri="{BB962C8B-B14F-4D97-AF65-F5344CB8AC3E}">
        <p14:creationId xmlns:p14="http://schemas.microsoft.com/office/powerpoint/2010/main" val="21357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340768"/>
            <a:ext cx="75642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φυσιολογικοί αντιρρυπαντικοί μηχανισμοί</a:t>
            </a:r>
          </a:p>
          <a:p>
            <a:r>
              <a:rPr lang="el-GR" sz="2800" dirty="0" smtClean="0"/>
              <a:t>αντιμετώπισης της αναιμίας</a:t>
            </a:r>
          </a:p>
          <a:p>
            <a:endParaRPr lang="el-GR" sz="2800" dirty="0" smtClean="0"/>
          </a:p>
          <a:p>
            <a:r>
              <a:rPr lang="el-GR" sz="2800" dirty="0" smtClean="0"/>
              <a:t>Συμπτώματα της αναιμίας</a:t>
            </a:r>
          </a:p>
          <a:p>
            <a:endParaRPr lang="el-GR" sz="2800" dirty="0"/>
          </a:p>
          <a:p>
            <a:r>
              <a:rPr lang="el-GR" sz="2800" dirty="0"/>
              <a:t>Η σοβαρότητα των συμπτωμάτων</a:t>
            </a:r>
            <a:endParaRPr lang="el-GR" sz="2800" dirty="0" smtClean="0"/>
          </a:p>
          <a:p>
            <a:endParaRPr lang="el-GR" sz="2800" dirty="0" smtClean="0"/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1634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040"/>
            <a:ext cx="4248472" cy="662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2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001896" y="13493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sz="1800">
              <a:latin typeface="Arial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673617" y="1879601"/>
            <a:ext cx="1043555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sz="2800" b="1">
                <a:solidFill>
                  <a:schemeClr val="tx2"/>
                </a:solidFill>
                <a:latin typeface="Times New Roman" pitchFamily="18" charset="0"/>
              </a:rPr>
              <a:t>MCV</a:t>
            </a:r>
            <a:endParaRPr lang="el-GR" sz="2800" b="1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611496" y="23399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sz="1800">
              <a:latin typeface="Arial" pitchFamily="34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883355" y="2508275"/>
            <a:ext cx="7998178" cy="175496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b="1" dirty="0">
                <a:solidFill>
                  <a:srgbClr val="000000"/>
                </a:solidFill>
              </a:rPr>
              <a:t>		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Microcytic     	       Normocytic     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Macrocytic</a:t>
            </a: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	  (&lt;80 fl)	  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 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80-97 fl) 	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(&gt;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98 fl)</a:t>
            </a:r>
          </a:p>
          <a:p>
            <a:endParaRPr lang="el-GR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Low		Common	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Common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	    Common</a:t>
            </a:r>
          </a:p>
          <a:p>
            <a:endParaRPr lang="el-GR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High		</a:t>
            </a:r>
            <a:r>
              <a:rPr lang="el-GR" b="1" dirty="0">
                <a:solidFill>
                  <a:srgbClr val="979797"/>
                </a:solidFill>
                <a:latin typeface="Times New Roman" pitchFamily="18" charset="0"/>
              </a:rPr>
              <a:t>Uncommon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       Common		    </a:t>
            </a:r>
            <a:r>
              <a:rPr lang="el-GR" b="1" dirty="0">
                <a:solidFill>
                  <a:srgbClr val="979797"/>
                </a:solidFill>
                <a:latin typeface="Times New Roman" pitchFamily="18" charset="0"/>
              </a:rPr>
              <a:t>Uncommon</a:t>
            </a:r>
            <a:endParaRPr lang="el-GR" b="1" dirty="0">
              <a:solidFill>
                <a:srgbClr val="979797"/>
              </a:solidFill>
              <a:latin typeface="Times New Roman Greek" charset="-95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823" y="3248454"/>
            <a:ext cx="962378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</a:rPr>
              <a:t>Retic</a:t>
            </a:r>
          </a:p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</a:rPr>
              <a:t>Count</a:t>
            </a:r>
            <a:endParaRPr lang="el-GR" b="1" dirty="0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>
          <a:xfrm>
            <a:off x="594079" y="620713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Classification of Anemia Based on RBC Kinetics and Size</a:t>
            </a:r>
            <a:endParaRPr lang="el-GR" smtClean="0">
              <a:latin typeface="Arial Greek" charset="-95"/>
            </a:endParaRP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964267" y="2514600"/>
            <a:ext cx="0" cy="2286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889000" y="3140968"/>
            <a:ext cx="799253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50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7" y="2060848"/>
            <a:ext cx="8892480" cy="28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836712"/>
            <a:ext cx="6720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/>
              <a:t>Φυσιολογική </a:t>
            </a:r>
            <a:r>
              <a:rPr lang="el-GR" sz="4400" dirty="0" err="1" smtClean="0"/>
              <a:t>ερυθροποίηση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4047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9" y="1196752"/>
            <a:ext cx="8700101" cy="376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8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 smtClean="0"/>
              <a:t>Απλαστική</a:t>
            </a:r>
            <a:r>
              <a:rPr lang="el-GR" sz="3200" dirty="0" smtClean="0"/>
              <a:t> </a:t>
            </a:r>
            <a:r>
              <a:rPr lang="el-GR" sz="3200" dirty="0"/>
              <a:t>αναιμία είναι εκείνη η αναιμία </a:t>
            </a:r>
            <a:r>
              <a:rPr lang="el-GR" sz="3200" dirty="0" smtClean="0"/>
              <a:t>που</a:t>
            </a:r>
            <a:r>
              <a:rPr lang="en-US" sz="3200" dirty="0" smtClean="0"/>
              <a:t> </a:t>
            </a:r>
            <a:r>
              <a:rPr lang="el-GR" sz="3200" dirty="0" smtClean="0"/>
              <a:t>οφείλεται </a:t>
            </a:r>
            <a:r>
              <a:rPr lang="el-GR" sz="3200" dirty="0"/>
              <a:t>σε απλασία ή υποπλασία των </a:t>
            </a:r>
            <a:r>
              <a:rPr lang="el-GR" sz="3200" dirty="0" smtClean="0"/>
              <a:t>κυττάρων</a:t>
            </a:r>
            <a:r>
              <a:rPr lang="en-US" sz="3200" dirty="0" smtClean="0"/>
              <a:t> </a:t>
            </a:r>
            <a:r>
              <a:rPr lang="el-GR" sz="3200" dirty="0" smtClean="0"/>
              <a:t>του μυελού</a:t>
            </a:r>
            <a:endParaRPr lang="el-GR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95283"/>
            <a:ext cx="5495899" cy="446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5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5693617" cy="634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2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361950"/>
            <a:ext cx="77978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657600" y="1752600"/>
            <a:ext cx="2099733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260648"/>
            <a:ext cx="8226778" cy="9779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dirty="0">
                <a:latin typeface="Arial Greek" charset="-95"/>
              </a:rPr>
              <a:t>Αναιμία </a:t>
            </a:r>
            <a:r>
              <a:rPr lang="el-GR" dirty="0" err="1">
                <a:latin typeface="Arial Greek" charset="-95"/>
              </a:rPr>
              <a:t>χρονίας</a:t>
            </a:r>
            <a:r>
              <a:rPr lang="el-GR" dirty="0">
                <a:latin typeface="Arial Greek" charset="-95"/>
              </a:rPr>
              <a:t> </a:t>
            </a:r>
            <a:r>
              <a:rPr lang="el-GR" dirty="0" smtClean="0">
                <a:latin typeface="Arial Greek" charset="-95"/>
              </a:rPr>
              <a:t>νόσου</a:t>
            </a:r>
            <a:r>
              <a:rPr lang="el-GR" sz="3100" dirty="0">
                <a:latin typeface="Arial Greek" charset="-95"/>
              </a:rPr>
              <a:t/>
            </a:r>
            <a:br>
              <a:rPr lang="el-GR" sz="3100" dirty="0">
                <a:latin typeface="Arial Greek" charset="-95"/>
              </a:rPr>
            </a:br>
            <a:r>
              <a:rPr lang="el-GR" sz="2000" dirty="0">
                <a:latin typeface="Arial Greek" charset="-95"/>
              </a:rPr>
              <a:t>οφείλεται σε καταστολή της </a:t>
            </a:r>
            <a:r>
              <a:rPr lang="el-GR" sz="2000" dirty="0" err="1">
                <a:latin typeface="Arial Greek" charset="-95"/>
              </a:rPr>
              <a:t>αιμοποίησης</a:t>
            </a:r>
            <a:r>
              <a:rPr lang="el-GR" sz="2000" dirty="0">
                <a:latin typeface="Arial Greek" charset="-95"/>
              </a:rPr>
              <a:t> από τις</a:t>
            </a:r>
            <a:br>
              <a:rPr lang="el-GR" sz="2000" dirty="0">
                <a:latin typeface="Arial Greek" charset="-95"/>
              </a:rPr>
            </a:br>
            <a:r>
              <a:rPr lang="el-GR" sz="2000" dirty="0" err="1">
                <a:latin typeface="Arial Greek" charset="-95"/>
              </a:rPr>
              <a:t>κυτταροκίνες</a:t>
            </a:r>
            <a:r>
              <a:rPr lang="el-GR" sz="2000" dirty="0">
                <a:latin typeface="Arial Greek" charset="-95"/>
              </a:rPr>
              <a:t> της φλεγμονής και συχνά συνοδεύει</a:t>
            </a:r>
            <a:br>
              <a:rPr lang="el-GR" sz="2000" dirty="0">
                <a:latin typeface="Arial Greek" charset="-95"/>
              </a:rPr>
            </a:br>
            <a:r>
              <a:rPr lang="el-GR" sz="2000" dirty="0">
                <a:latin typeface="Arial Greek" charset="-95"/>
              </a:rPr>
              <a:t>χρόνια φλεγμονώδη, λοιμώδη ή κακοήθη νοσήματα</a:t>
            </a:r>
            <a:endParaRPr lang="el-GR" sz="2000" dirty="0" smtClean="0">
              <a:latin typeface="Arial Greek" charset="-95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796605" y="1717675"/>
            <a:ext cx="1804789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>
                <a:latin typeface="Times New Roman" pitchFamily="18" charset="0"/>
              </a:rPr>
              <a:t>Cytokines</a:t>
            </a:r>
          </a:p>
          <a:p>
            <a:pPr algn="ctr"/>
            <a:r>
              <a:rPr lang="el-GR" altLang="el-GR">
                <a:latin typeface="Times New Roman" pitchFamily="18" charset="0"/>
              </a:rPr>
              <a:t>(IL-1, TNF, IL-4)</a:t>
            </a:r>
            <a:endParaRPr lang="el-GR" altLang="el-GR">
              <a:latin typeface="Times New Roman Greek" charset="-95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38289" y="4375150"/>
            <a:ext cx="2917465" cy="9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>
                <a:latin typeface="Times New Roman" pitchFamily="18" charset="0"/>
              </a:rPr>
              <a:t>Disturbed iron metabolism</a:t>
            </a:r>
          </a:p>
          <a:p>
            <a:r>
              <a:rPr lang="el-GR" altLang="el-GR">
                <a:latin typeface="Times New Roman" pitchFamily="18" charset="0"/>
              </a:rPr>
              <a:t>Diversion of iron from</a:t>
            </a:r>
          </a:p>
          <a:p>
            <a:r>
              <a:rPr lang="el-GR" altLang="el-GR">
                <a:latin typeface="Times New Roman" pitchFamily="18" charset="0"/>
              </a:rPr>
              <a:t>  circulation to the RE system</a:t>
            </a:r>
            <a:endParaRPr lang="el-GR" altLang="el-GR">
              <a:latin typeface="Times New Roman Greek" charset="-95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2830689" y="47021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797301" y="4375150"/>
            <a:ext cx="1667123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>
                <a:latin typeface="Times New Roman" pitchFamily="18" charset="0"/>
              </a:rPr>
              <a:t>Decreased RBC</a:t>
            </a:r>
          </a:p>
          <a:p>
            <a:r>
              <a:rPr lang="el-GR" altLang="el-GR">
                <a:latin typeface="Times New Roman" pitchFamily="18" charset="0"/>
              </a:rPr>
              <a:t>precursors</a:t>
            </a:r>
            <a:endParaRPr lang="el-GR" altLang="el-GR">
              <a:latin typeface="Times New Roman Greek" charset="-95"/>
            </a:endParaRP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6139745" y="4375150"/>
            <a:ext cx="1686359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>
                <a:latin typeface="Times New Roman" pitchFamily="18" charset="0"/>
              </a:rPr>
              <a:t>Inadequate Epo </a:t>
            </a:r>
          </a:p>
          <a:p>
            <a:r>
              <a:rPr lang="el-GR" altLang="el-GR">
                <a:latin typeface="Times New Roman" pitchFamily="18" charset="0"/>
              </a:rPr>
              <a:t>response</a:t>
            </a:r>
            <a:endParaRPr lang="el-GR" altLang="el-GR">
              <a:latin typeface="Times New Roman Greek" charset="-95"/>
            </a:endParaRP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5065889" y="27971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101622" y="35591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sp>
        <p:nvSpPr>
          <p:cNvPr id="103435" name="Freeform 11"/>
          <p:cNvSpPr>
            <a:spLocks/>
          </p:cNvSpPr>
          <p:nvPr/>
        </p:nvSpPr>
        <p:spPr bwMode="auto">
          <a:xfrm>
            <a:off x="2431345" y="2744789"/>
            <a:ext cx="1632655" cy="1470025"/>
          </a:xfrm>
          <a:custGeom>
            <a:avLst/>
            <a:gdLst>
              <a:gd name="T0" fmla="*/ 2147483647 w 1157"/>
              <a:gd name="T1" fmla="*/ 2147483647 h 926"/>
              <a:gd name="T2" fmla="*/ 2147483647 w 1157"/>
              <a:gd name="T3" fmla="*/ 2147483647 h 926"/>
              <a:gd name="T4" fmla="*/ 2147483647 w 1157"/>
              <a:gd name="T5" fmla="*/ 2147483647 h 926"/>
              <a:gd name="T6" fmla="*/ 2147483647 w 1157"/>
              <a:gd name="T7" fmla="*/ 0 h 926"/>
              <a:gd name="T8" fmla="*/ 2147483647 w 1157"/>
              <a:gd name="T9" fmla="*/ 2147483647 h 926"/>
              <a:gd name="T10" fmla="*/ 2147483647 w 1157"/>
              <a:gd name="T11" fmla="*/ 2147483647 h 926"/>
              <a:gd name="T12" fmla="*/ 0 w 1157"/>
              <a:gd name="T13" fmla="*/ 2147483647 h 926"/>
              <a:gd name="T14" fmla="*/ 2147483647 w 1157"/>
              <a:gd name="T15" fmla="*/ 2147483647 h 9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7"/>
              <a:gd name="T25" fmla="*/ 0 h 926"/>
              <a:gd name="T26" fmla="*/ 1157 w 1157"/>
              <a:gd name="T27" fmla="*/ 926 h 9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7" h="926">
                <a:moveTo>
                  <a:pt x="376" y="755"/>
                </a:moveTo>
                <a:lnTo>
                  <a:pt x="340" y="709"/>
                </a:lnTo>
                <a:lnTo>
                  <a:pt x="1156" y="65"/>
                </a:lnTo>
                <a:lnTo>
                  <a:pt x="1104" y="0"/>
                </a:lnTo>
                <a:lnTo>
                  <a:pt x="288" y="644"/>
                </a:lnTo>
                <a:lnTo>
                  <a:pt x="252" y="599"/>
                </a:lnTo>
                <a:lnTo>
                  <a:pt x="0" y="925"/>
                </a:lnTo>
                <a:lnTo>
                  <a:pt x="376" y="755"/>
                </a:lnTo>
              </a:path>
            </a:pathLst>
          </a:custGeom>
          <a:solidFill>
            <a:schemeClr val="bg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3436" name="Freeform 12"/>
          <p:cNvSpPr>
            <a:spLocks/>
          </p:cNvSpPr>
          <p:nvPr/>
        </p:nvSpPr>
        <p:spPr bwMode="auto">
          <a:xfrm>
            <a:off x="4605867" y="2741614"/>
            <a:ext cx="272345" cy="1601787"/>
          </a:xfrm>
          <a:custGeom>
            <a:avLst/>
            <a:gdLst>
              <a:gd name="T0" fmla="*/ 2147483647 w 193"/>
              <a:gd name="T1" fmla="*/ 2147483647 h 1009"/>
              <a:gd name="T2" fmla="*/ 2147483647 w 193"/>
              <a:gd name="T3" fmla="*/ 2147483647 h 1009"/>
              <a:gd name="T4" fmla="*/ 2147483647 w 193"/>
              <a:gd name="T5" fmla="*/ 0 h 1009"/>
              <a:gd name="T6" fmla="*/ 2147483647 w 193"/>
              <a:gd name="T7" fmla="*/ 0 h 1009"/>
              <a:gd name="T8" fmla="*/ 2147483647 w 193"/>
              <a:gd name="T9" fmla="*/ 2147483647 h 1009"/>
              <a:gd name="T10" fmla="*/ 0 w 193"/>
              <a:gd name="T11" fmla="*/ 2147483647 h 1009"/>
              <a:gd name="T12" fmla="*/ 2147483647 w 193"/>
              <a:gd name="T13" fmla="*/ 2147483647 h 1009"/>
              <a:gd name="T14" fmla="*/ 2147483647 w 193"/>
              <a:gd name="T15" fmla="*/ 2147483647 h 10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3"/>
              <a:gd name="T25" fmla="*/ 0 h 1009"/>
              <a:gd name="T26" fmla="*/ 193 w 193"/>
              <a:gd name="T27" fmla="*/ 1009 h 10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3" h="1009">
                <a:moveTo>
                  <a:pt x="192" y="728"/>
                </a:moveTo>
                <a:lnTo>
                  <a:pt x="136" y="728"/>
                </a:lnTo>
                <a:lnTo>
                  <a:pt x="133" y="0"/>
                </a:lnTo>
                <a:lnTo>
                  <a:pt x="53" y="0"/>
                </a:lnTo>
                <a:lnTo>
                  <a:pt x="56" y="728"/>
                </a:lnTo>
                <a:lnTo>
                  <a:pt x="0" y="728"/>
                </a:lnTo>
                <a:lnTo>
                  <a:pt x="97" y="1008"/>
                </a:lnTo>
                <a:lnTo>
                  <a:pt x="192" y="728"/>
                </a:lnTo>
              </a:path>
            </a:pathLst>
          </a:custGeom>
          <a:solidFill>
            <a:schemeClr val="bg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3437" name="Freeform 13"/>
          <p:cNvSpPr>
            <a:spLocks/>
          </p:cNvSpPr>
          <p:nvPr/>
        </p:nvSpPr>
        <p:spPr bwMode="auto">
          <a:xfrm>
            <a:off x="5329768" y="2674939"/>
            <a:ext cx="1632655" cy="1470025"/>
          </a:xfrm>
          <a:custGeom>
            <a:avLst/>
            <a:gdLst>
              <a:gd name="T0" fmla="*/ 2147483647 w 1157"/>
              <a:gd name="T1" fmla="*/ 2147483647 h 926"/>
              <a:gd name="T2" fmla="*/ 2147483647 w 1157"/>
              <a:gd name="T3" fmla="*/ 2147483647 h 926"/>
              <a:gd name="T4" fmla="*/ 0 w 1157"/>
              <a:gd name="T5" fmla="*/ 2147483647 h 926"/>
              <a:gd name="T6" fmla="*/ 2147483647 w 1157"/>
              <a:gd name="T7" fmla="*/ 0 h 926"/>
              <a:gd name="T8" fmla="*/ 2147483647 w 1157"/>
              <a:gd name="T9" fmla="*/ 2147483647 h 926"/>
              <a:gd name="T10" fmla="*/ 2147483647 w 1157"/>
              <a:gd name="T11" fmla="*/ 2147483647 h 926"/>
              <a:gd name="T12" fmla="*/ 2147483647 w 1157"/>
              <a:gd name="T13" fmla="*/ 2147483647 h 926"/>
              <a:gd name="T14" fmla="*/ 2147483647 w 1157"/>
              <a:gd name="T15" fmla="*/ 2147483647 h 9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7"/>
              <a:gd name="T25" fmla="*/ 0 h 926"/>
              <a:gd name="T26" fmla="*/ 1157 w 1157"/>
              <a:gd name="T27" fmla="*/ 926 h 9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7" h="926">
                <a:moveTo>
                  <a:pt x="780" y="755"/>
                </a:moveTo>
                <a:lnTo>
                  <a:pt x="816" y="709"/>
                </a:lnTo>
                <a:lnTo>
                  <a:pt x="0" y="65"/>
                </a:lnTo>
                <a:lnTo>
                  <a:pt x="52" y="0"/>
                </a:lnTo>
                <a:lnTo>
                  <a:pt x="868" y="644"/>
                </a:lnTo>
                <a:lnTo>
                  <a:pt x="904" y="599"/>
                </a:lnTo>
                <a:lnTo>
                  <a:pt x="1156" y="925"/>
                </a:lnTo>
                <a:lnTo>
                  <a:pt x="780" y="755"/>
                </a:lnTo>
              </a:path>
            </a:pathLst>
          </a:custGeom>
          <a:solidFill>
            <a:schemeClr val="bg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92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267" y="1066800"/>
            <a:ext cx="8226778" cy="54229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l-GR" sz="3000" dirty="0" smtClean="0"/>
              <a:t>Συσχετίζεται με</a:t>
            </a:r>
            <a:r>
              <a:rPr lang="el-GR" dirty="0" smtClean="0"/>
              <a:t>			      Επίπτωση</a:t>
            </a:r>
            <a:endParaRPr lang="el-GR" sz="3000" dirty="0" smtClean="0"/>
          </a:p>
          <a:p>
            <a:pPr lvl="1" eaLnBrk="1" hangingPunct="1">
              <a:defRPr/>
            </a:pPr>
            <a:r>
              <a:rPr lang="el-GR" sz="2600" dirty="0" smtClean="0"/>
              <a:t>Λοίμωξη</a:t>
            </a:r>
            <a:r>
              <a:rPr lang="el-GR" dirty="0" smtClean="0"/>
              <a:t>			               </a:t>
            </a:r>
            <a:r>
              <a:rPr lang="el-GR" sz="2600" dirty="0" smtClean="0"/>
              <a:t>20-95%</a:t>
            </a:r>
          </a:p>
          <a:p>
            <a:pPr lvl="2" eaLnBrk="1" hangingPunct="1">
              <a:defRPr/>
            </a:pPr>
            <a:r>
              <a:rPr lang="el-GR" sz="2200" dirty="0" smtClean="0"/>
              <a:t>Ιοί, βακτήρια, TB, παράσιτα, μύκητες</a:t>
            </a:r>
          </a:p>
          <a:p>
            <a:pPr lvl="1" eaLnBrk="1" hangingPunct="1">
              <a:defRPr/>
            </a:pPr>
            <a:r>
              <a:rPr lang="el-GR" sz="2600" dirty="0" err="1" smtClean="0"/>
              <a:t>Αυτοάνοσα</a:t>
            </a:r>
            <a:r>
              <a:rPr lang="el-GR" sz="2600" dirty="0" smtClean="0"/>
              <a:t> Νοσήματα	</a:t>
            </a:r>
            <a:r>
              <a:rPr lang="el-GR" dirty="0" smtClean="0"/>
              <a:t>	       </a:t>
            </a:r>
            <a:r>
              <a:rPr lang="el-GR" sz="2600" dirty="0" smtClean="0"/>
              <a:t>8-17%</a:t>
            </a:r>
          </a:p>
          <a:p>
            <a:pPr lvl="2" eaLnBrk="1" hangingPunct="1">
              <a:defRPr/>
            </a:pPr>
            <a:r>
              <a:rPr lang="el-GR" sz="2200" dirty="0" smtClean="0"/>
              <a:t>ΡΑ, ΣΕΛ, </a:t>
            </a:r>
            <a:r>
              <a:rPr lang="el-GR" sz="2200" dirty="0" err="1" smtClean="0"/>
              <a:t>σαρκοείδωση</a:t>
            </a:r>
            <a:r>
              <a:rPr lang="el-GR" sz="2200" dirty="0" smtClean="0"/>
              <a:t>, ΦΝΕ, αγγειίτιδα</a:t>
            </a:r>
          </a:p>
          <a:p>
            <a:pPr lvl="1" eaLnBrk="1" hangingPunct="1">
              <a:defRPr/>
            </a:pPr>
            <a:r>
              <a:rPr lang="el-GR" sz="2600" dirty="0" smtClean="0"/>
              <a:t>Νεοπλασίες				        30-77%</a:t>
            </a:r>
          </a:p>
          <a:p>
            <a:pPr eaLnBrk="1" hangingPunct="1">
              <a:defRPr/>
            </a:pPr>
            <a:r>
              <a:rPr lang="el-GR" sz="3000" dirty="0" smtClean="0"/>
              <a:t>Χαρακτηριστικά</a:t>
            </a:r>
          </a:p>
          <a:p>
            <a:pPr lvl="1" eaLnBrk="1" hangingPunct="1">
              <a:defRPr/>
            </a:pPr>
            <a:r>
              <a:rPr lang="el-GR" sz="2600" dirty="0" smtClean="0"/>
              <a:t>WBC και αιμοπετάλια φυσιολογικά</a:t>
            </a:r>
          </a:p>
          <a:p>
            <a:pPr lvl="1" eaLnBrk="1" hangingPunct="1">
              <a:defRPr/>
            </a:pPr>
            <a:r>
              <a:rPr lang="el-GR" sz="2600" dirty="0" smtClean="0"/>
              <a:t>Αναιμία ποικίλης βαρύτητας</a:t>
            </a:r>
          </a:p>
          <a:p>
            <a:pPr lvl="1" eaLnBrk="1" hangingPunct="1">
              <a:defRPr/>
            </a:pPr>
            <a:r>
              <a:rPr lang="el-GR" sz="2600" dirty="0" smtClean="0"/>
              <a:t>Επίπεδα </a:t>
            </a:r>
            <a:r>
              <a:rPr lang="el-GR" sz="2600" dirty="0" err="1" smtClean="0"/>
              <a:t>ερυθροποιητίνης</a:t>
            </a:r>
            <a:r>
              <a:rPr lang="el-GR" sz="2600" dirty="0" smtClean="0"/>
              <a:t> φυσιολογικά</a:t>
            </a:r>
          </a:p>
          <a:p>
            <a:pPr lvl="1" eaLnBrk="1" hangingPunct="1">
              <a:defRPr/>
            </a:pPr>
            <a:r>
              <a:rPr lang="el-GR" sz="2600" dirty="0" smtClean="0"/>
              <a:t>ΔΕΚ χαμηλά</a:t>
            </a:r>
          </a:p>
          <a:p>
            <a:pPr eaLnBrk="1" hangingPunct="1">
              <a:buFontTx/>
              <a:buChar char="•"/>
              <a:defRPr/>
            </a:pPr>
            <a:endParaRPr lang="el-GR" sz="2600" dirty="0" smtClean="0">
              <a:latin typeface="Times New Roman Greek" charset="-95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94933" y="304800"/>
            <a:ext cx="5418667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600" dirty="0"/>
              <a:t>Αναιμία Χρόνιας Νόσου</a:t>
            </a:r>
          </a:p>
        </p:txBody>
      </p:sp>
    </p:spTree>
    <p:extLst>
      <p:ext uri="{BB962C8B-B14F-4D97-AF65-F5344CB8AC3E}">
        <p14:creationId xmlns:p14="http://schemas.microsoft.com/office/powerpoint/2010/main" val="36774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6823" y="260648"/>
            <a:ext cx="8887177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 smtClean="0"/>
              <a:t>Iron</a:t>
            </a:r>
            <a:r>
              <a:rPr lang="el-GR" dirty="0" smtClean="0"/>
              <a:t> </a:t>
            </a:r>
            <a:r>
              <a:rPr lang="el-GR" dirty="0" err="1" smtClean="0"/>
              <a:t>Transfer</a:t>
            </a:r>
            <a:r>
              <a:rPr lang="el-GR" dirty="0" smtClean="0"/>
              <a:t> </a:t>
            </a:r>
            <a:r>
              <a:rPr lang="el-GR" dirty="0" err="1" smtClean="0"/>
              <a:t>Between</a:t>
            </a:r>
            <a:r>
              <a:rPr lang="el-GR" dirty="0" smtClean="0"/>
              <a:t> </a:t>
            </a:r>
            <a:r>
              <a:rPr lang="el-GR" dirty="0" err="1" smtClean="0"/>
              <a:t>Cells</a:t>
            </a:r>
            <a:r>
              <a:rPr lang="el-GR" dirty="0" smtClean="0"/>
              <a:t> </a:t>
            </a:r>
            <a:r>
              <a:rPr lang="el-GR" dirty="0" err="1" smtClean="0"/>
              <a:t>and</a:t>
            </a:r>
            <a:r>
              <a:rPr lang="el-GR" dirty="0" smtClean="0"/>
              <a:t> </a:t>
            </a:r>
            <a:r>
              <a:rPr lang="el-GR" dirty="0" err="1" smtClean="0"/>
              <a:t>Tissues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err="1" smtClean="0"/>
              <a:t>Mediated</a:t>
            </a:r>
            <a:r>
              <a:rPr lang="el-GR" dirty="0" smtClean="0"/>
              <a:t> </a:t>
            </a:r>
            <a:r>
              <a:rPr lang="el-GR" dirty="0" err="1" smtClean="0"/>
              <a:t>by</a:t>
            </a:r>
            <a:r>
              <a:rPr lang="el-GR" dirty="0" smtClean="0"/>
              <a:t> </a:t>
            </a:r>
            <a:r>
              <a:rPr lang="el-GR" dirty="0" err="1" smtClean="0"/>
              <a:t>Hepcidin</a:t>
            </a:r>
            <a:endParaRPr lang="el-GR" dirty="0" smtClean="0">
              <a:latin typeface="Arial Greek" charset="-95"/>
            </a:endParaRPr>
          </a:p>
        </p:txBody>
      </p:sp>
      <p:pic>
        <p:nvPicPr>
          <p:cNvPr id="1054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3" y="1676401"/>
            <a:ext cx="4834467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4969202" y="2013291"/>
            <a:ext cx="3107267" cy="23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/>
            <a:r>
              <a:rPr lang="el-GR" altLang="el-GR" dirty="0">
                <a:latin typeface="Times New Roman" pitchFamily="18" charset="0"/>
              </a:rPr>
              <a:t>				</a:t>
            </a:r>
          </a:p>
          <a:p>
            <a:pPr algn="r"/>
            <a:r>
              <a:rPr lang="el-GR" altLang="el-GR" dirty="0" err="1">
                <a:latin typeface="Times New Roman" pitchFamily="18" charset="0"/>
              </a:rPr>
              <a:t>Iron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overload</a:t>
            </a:r>
            <a:endParaRPr lang="el-GR" altLang="el-GR" dirty="0">
              <a:latin typeface="Times New Roman" pitchFamily="18" charset="0"/>
            </a:endParaRPr>
          </a:p>
          <a:p>
            <a:pPr algn="r"/>
            <a:r>
              <a:rPr lang="el-GR" altLang="el-GR" dirty="0" err="1">
                <a:latin typeface="Times New Roman" pitchFamily="18" charset="0"/>
              </a:rPr>
              <a:t>Anemia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of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chronic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disease</a:t>
            </a:r>
            <a:endParaRPr lang="el-GR" altLang="el-GR" dirty="0">
              <a:latin typeface="Times New Roman" pitchFamily="18" charset="0"/>
            </a:endParaRPr>
          </a:p>
          <a:p>
            <a:pPr algn="r"/>
            <a:endParaRPr lang="en-US" altLang="el-GR" dirty="0" smtClean="0">
              <a:latin typeface="Times New Roman" pitchFamily="18" charset="0"/>
            </a:endParaRPr>
          </a:p>
          <a:p>
            <a:pPr algn="r"/>
            <a:r>
              <a:rPr lang="el-GR" altLang="el-GR" dirty="0" err="1" smtClean="0">
                <a:latin typeface="Times New Roman" pitchFamily="18" charset="0"/>
              </a:rPr>
              <a:t>Iron</a:t>
            </a:r>
            <a:r>
              <a:rPr lang="el-GR" altLang="el-GR" dirty="0" smtClean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deficiency</a:t>
            </a:r>
            <a:endParaRPr lang="el-GR" altLang="el-GR" dirty="0">
              <a:latin typeface="Times New Roman" pitchFamily="18" charset="0"/>
            </a:endParaRPr>
          </a:p>
          <a:p>
            <a:pPr algn="r"/>
            <a:r>
              <a:rPr lang="el-GR" altLang="el-GR" dirty="0" err="1">
                <a:latin typeface="Times New Roman" pitchFamily="18" charset="0"/>
              </a:rPr>
              <a:t>Increased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iron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demand</a:t>
            </a:r>
            <a:endParaRPr lang="el-GR" altLang="el-GR" dirty="0">
              <a:latin typeface="Times New Roman" pitchFamily="18" charset="0"/>
            </a:endParaRPr>
          </a:p>
          <a:p>
            <a:pPr algn="r"/>
            <a:r>
              <a:rPr lang="el-GR" altLang="el-GR" dirty="0">
                <a:latin typeface="Times New Roman" pitchFamily="18" charset="0"/>
              </a:rPr>
              <a:t>(</a:t>
            </a:r>
            <a:r>
              <a:rPr lang="el-GR" altLang="el-GR" dirty="0" err="1">
                <a:latin typeface="Times New Roman" pitchFamily="18" charset="0"/>
              </a:rPr>
              <a:t>hemolysis</a:t>
            </a:r>
            <a:r>
              <a:rPr lang="el-GR" altLang="el-GR" dirty="0">
                <a:latin typeface="Times New Roman" pitchFamily="18" charset="0"/>
              </a:rPr>
              <a:t>)</a:t>
            </a:r>
            <a:endParaRPr lang="el-GR" altLang="el-GR" dirty="0">
              <a:latin typeface="Times New Roman Greek" charset="-95"/>
            </a:endParaRP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7986890" y="1981201"/>
            <a:ext cx="103233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dirty="0" err="1">
                <a:latin typeface="Times New Roman" pitchFamily="18" charset="0"/>
              </a:rPr>
              <a:t>Hepcidin</a:t>
            </a:r>
            <a:endParaRPr lang="el-GR" altLang="el-GR" dirty="0">
              <a:latin typeface="Times New Roman Greek" charset="-95"/>
            </a:endParaRPr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>
            <a:off x="8602133" y="3352800"/>
            <a:ext cx="0" cy="30480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8602133" y="3810000"/>
            <a:ext cx="0" cy="30480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 flipV="1">
            <a:off x="8602133" y="2971800"/>
            <a:ext cx="0" cy="304800"/>
          </a:xfrm>
          <a:prstGeom prst="line">
            <a:avLst/>
          </a:prstGeom>
          <a:noFill/>
          <a:ln w="25400">
            <a:solidFill>
              <a:srgbClr val="FFB3C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 flipV="1">
            <a:off x="8602133" y="2590800"/>
            <a:ext cx="0" cy="304800"/>
          </a:xfrm>
          <a:prstGeom prst="line">
            <a:avLst/>
          </a:prstGeom>
          <a:noFill/>
          <a:ln w="25400">
            <a:solidFill>
              <a:srgbClr val="FFB3C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218723" y="6343650"/>
            <a:ext cx="350589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Hentze, et.al, Cell 2004;117:285</a:t>
            </a:r>
            <a:endParaRPr lang="el-GR" altLang="el-GR" sz="200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9642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dm5migu4zj3pb.cloudfront.net/manuscripts/32000/32701/large/JCI0732701.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4"/>
          <a:stretch/>
        </p:blipFill>
        <p:spPr bwMode="auto">
          <a:xfrm>
            <a:off x="1187624" y="188640"/>
            <a:ext cx="6840760" cy="641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9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Αναιμία Χρόνιας Νόσου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8000" y="2133600"/>
            <a:ext cx="4047067" cy="4114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l-GR" sz="2800" smtClean="0"/>
              <a:t>Θεραπεία</a:t>
            </a:r>
          </a:p>
          <a:p>
            <a:pPr lvl="1" eaLnBrk="1" hangingPunct="1">
              <a:defRPr/>
            </a:pPr>
            <a:r>
              <a:rPr lang="el-GR" sz="2400" smtClean="0"/>
              <a:t>Της υποκείμενης νόσου</a:t>
            </a:r>
          </a:p>
          <a:p>
            <a:pPr lvl="1" eaLnBrk="1" hangingPunct="1">
              <a:defRPr/>
            </a:pPr>
            <a:r>
              <a:rPr lang="el-GR" sz="2400" smtClean="0"/>
              <a:t>Μεταγγίσεις ΣΕ</a:t>
            </a:r>
          </a:p>
          <a:p>
            <a:pPr lvl="1" eaLnBrk="1" hangingPunct="1">
              <a:defRPr/>
            </a:pPr>
            <a:r>
              <a:rPr lang="el-GR" sz="2400" smtClean="0"/>
              <a:t>Χορήγηση </a:t>
            </a:r>
            <a:r>
              <a:rPr lang="en-US" sz="2400" smtClean="0"/>
              <a:t>Epo?</a:t>
            </a:r>
            <a:endParaRPr lang="el-GR" sz="2400" smtClean="0"/>
          </a:p>
          <a:p>
            <a:pPr lvl="1" eaLnBrk="1" hangingPunct="1">
              <a:defRPr/>
            </a:pPr>
            <a:r>
              <a:rPr lang="en-US" sz="2400" smtClean="0"/>
              <a:t>Xo</a:t>
            </a:r>
            <a:r>
              <a:rPr lang="el-GR" sz="2400" smtClean="0"/>
              <a:t>ρήγηση σιδήρου αντενδείκνυται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l-GR" sz="2400" smtClean="0">
                <a:latin typeface="Times New Roman Greek" charset="-95"/>
              </a:rPr>
              <a:t>   </a:t>
            </a:r>
            <a:r>
              <a:rPr lang="en-US" sz="2400" smtClean="0">
                <a:solidFill>
                  <a:srgbClr val="FF0000"/>
                </a:solidFill>
                <a:latin typeface="Times New Roman Greek" charset="-95"/>
              </a:rPr>
              <a:t>MCV</a:t>
            </a:r>
            <a:r>
              <a:rPr lang="el-GR" sz="2400" smtClean="0">
                <a:solidFill>
                  <a:srgbClr val="FF0000"/>
                </a:solidFill>
                <a:latin typeface="Times New Roman Greek" charset="-95"/>
              </a:rPr>
              <a:t> φυσιολογικό ή και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l-GR" sz="2400" smtClean="0">
                <a:solidFill>
                  <a:srgbClr val="FF0000"/>
                </a:solidFill>
                <a:latin typeface="Times New Roman Greek" charset="-95"/>
              </a:rPr>
              <a:t>   μειωμένο !</a:t>
            </a:r>
            <a:endParaRPr lang="el-GR" sz="2400" smtClean="0">
              <a:latin typeface="Times New Roman Greek" charset="-95"/>
            </a:endParaRPr>
          </a:p>
        </p:txBody>
      </p:sp>
      <p:pic>
        <p:nvPicPr>
          <p:cNvPr id="4710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19872" r="5701" b="2446"/>
          <a:stretch>
            <a:fillRect/>
          </a:stretch>
        </p:blipFill>
        <p:spPr>
          <a:xfrm>
            <a:off x="5249333" y="2286000"/>
            <a:ext cx="3454400" cy="293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988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79" y="620713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Macrocytic Anemia with Low Reticulocyte Count</a:t>
            </a:r>
            <a:endParaRPr lang="el-GR" smtClean="0">
              <a:latin typeface="Arial Greek" charset="-95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594079" y="1681163"/>
            <a:ext cx="8226778" cy="4584700"/>
          </a:xfrm>
        </p:spPr>
        <p:txBody>
          <a:bodyPr/>
          <a:lstStyle/>
          <a:p>
            <a:pPr eaLnBrk="1" hangingPunct="1"/>
            <a:r>
              <a:rPr lang="el-GR" altLang="el-GR" smtClean="0"/>
              <a:t>Megaloblastic anemia</a:t>
            </a:r>
          </a:p>
          <a:p>
            <a:pPr lvl="1" eaLnBrk="1" hangingPunct="1"/>
            <a:r>
              <a:rPr lang="el-GR" altLang="el-GR" smtClean="0"/>
              <a:t>Vitamin B12 deficiency</a:t>
            </a:r>
          </a:p>
          <a:p>
            <a:pPr lvl="1" eaLnBrk="1" hangingPunct="1"/>
            <a:r>
              <a:rPr lang="el-GR" altLang="el-GR" smtClean="0"/>
              <a:t>Folate deficiency</a:t>
            </a:r>
          </a:p>
          <a:p>
            <a:pPr lvl="1" eaLnBrk="1" hangingPunct="1">
              <a:buFontTx/>
              <a:buNone/>
            </a:pPr>
            <a:endParaRPr lang="el-GR" altLang="el-GR" sz="1400" smtClean="0"/>
          </a:p>
          <a:p>
            <a:pPr eaLnBrk="1" hangingPunct="1"/>
            <a:r>
              <a:rPr lang="el-GR" altLang="el-GR" smtClean="0"/>
              <a:t>Nonmegaloblastic macrocytic anemia</a:t>
            </a:r>
          </a:p>
          <a:p>
            <a:pPr lvl="1" eaLnBrk="1" hangingPunct="1"/>
            <a:r>
              <a:rPr lang="el-GR" altLang="el-GR" smtClean="0"/>
              <a:t>Liver disease</a:t>
            </a:r>
          </a:p>
          <a:p>
            <a:pPr lvl="1" eaLnBrk="1" hangingPunct="1"/>
            <a:r>
              <a:rPr lang="el-GR" altLang="el-GR" smtClean="0"/>
              <a:t>Hypothyroidism</a:t>
            </a:r>
          </a:p>
          <a:p>
            <a:pPr lvl="1" eaLnBrk="1" hangingPunct="1"/>
            <a:r>
              <a:rPr lang="el-GR" altLang="el-GR" smtClean="0"/>
              <a:t>Drug-induced (DNA synthesis block)</a:t>
            </a:r>
          </a:p>
          <a:p>
            <a:pPr lvl="1" eaLnBrk="1" hangingPunct="1"/>
            <a:r>
              <a:rPr lang="el-GR" altLang="el-GR" smtClean="0"/>
              <a:t>Myelodysplastic syndrome</a:t>
            </a:r>
            <a:endParaRPr lang="el-GR" altLang="el-GR" smtClean="0">
              <a:latin typeface="Times New Roman Greek" charset="-95"/>
            </a:endParaRPr>
          </a:p>
        </p:txBody>
      </p:sp>
      <p:sp>
        <p:nvSpPr>
          <p:cNvPr id="2" name="Έλλειψη 1"/>
          <p:cNvSpPr/>
          <p:nvPr/>
        </p:nvSpPr>
        <p:spPr>
          <a:xfrm>
            <a:off x="179512" y="1412776"/>
            <a:ext cx="6120680" cy="2088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38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789333" cy="762000"/>
          </a:xfrm>
          <a:noFill/>
        </p:spPr>
        <p:txBody>
          <a:bodyPr>
            <a:normAutofit fontScale="90000"/>
          </a:bodyPr>
          <a:lstStyle/>
          <a:p>
            <a:r>
              <a:rPr lang="el-GR" dirty="0"/>
              <a:t>Φυσιολογική </a:t>
            </a:r>
            <a:r>
              <a:rPr lang="el-GR" dirty="0" err="1"/>
              <a:t>ερυθροποίηση</a:t>
            </a:r>
            <a:r>
              <a:rPr lang="el-GR" dirty="0"/>
              <a:t/>
            </a:r>
            <a:br>
              <a:rPr lang="el-GR" dirty="0"/>
            </a:br>
            <a:endParaRPr lang="el-GR" altLang="el-GR" dirty="0" smtClean="0">
              <a:latin typeface="Arial Greek" charset="-95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09600" y="1293813"/>
            <a:ext cx="90409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b="1">
                <a:latin typeface="Times New Roman" pitchFamily="18" charset="0"/>
              </a:rPr>
              <a:t>Kidney</a:t>
            </a:r>
            <a:endParaRPr lang="el-GR" altLang="el-GR" b="1">
              <a:latin typeface="Times New Roman Greek" charset="-95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05089" y="6096000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grpSp>
        <p:nvGrpSpPr>
          <p:cNvPr id="25605" name="Group 17"/>
          <p:cNvGrpSpPr>
            <a:grpSpLocks/>
          </p:cNvGrpSpPr>
          <p:nvPr/>
        </p:nvGrpSpPr>
        <p:grpSpPr bwMode="auto">
          <a:xfrm>
            <a:off x="1603022" y="1371600"/>
            <a:ext cx="1590323" cy="3176588"/>
            <a:chOff x="1136" y="864"/>
            <a:chExt cx="1127" cy="2001"/>
          </a:xfrm>
        </p:grpSpPr>
        <p:sp>
          <p:nvSpPr>
            <p:cNvPr id="5125" name="AutoShape 5"/>
            <p:cNvSpPr>
              <a:spLocks noChangeArrowheads="1"/>
            </p:cNvSpPr>
            <p:nvPr/>
          </p:nvSpPr>
          <p:spPr bwMode="auto">
            <a:xfrm>
              <a:off x="1175" y="864"/>
              <a:ext cx="897" cy="1287"/>
            </a:xfrm>
            <a:prstGeom prst="roundRect">
              <a:avLst>
                <a:gd name="adj" fmla="val 16657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9804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endParaRPr lang="el-GR" sz="1800">
                <a:latin typeface="Arial" pitchFamily="34" charset="0"/>
              </a:endParaRPr>
            </a:p>
          </p:txBody>
        </p:sp>
        <p:pic>
          <p:nvPicPr>
            <p:cNvPr id="25709" name="Picture 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1874"/>
              <a:ext cx="289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0" name="Oval 7"/>
            <p:cNvSpPr>
              <a:spLocks noChangeArrowheads="1"/>
            </p:cNvSpPr>
            <p:nvPr/>
          </p:nvSpPr>
          <p:spPr bwMode="auto">
            <a:xfrm>
              <a:off x="1487" y="2268"/>
              <a:ext cx="195" cy="195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711" name="Oval 8"/>
            <p:cNvSpPr>
              <a:spLocks noChangeArrowheads="1"/>
            </p:cNvSpPr>
            <p:nvPr/>
          </p:nvSpPr>
          <p:spPr bwMode="auto">
            <a:xfrm rot="2280000">
              <a:off x="1205" y="942"/>
              <a:ext cx="741" cy="546"/>
            </a:xfrm>
            <a:prstGeom prst="ellipse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33334C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712" name="Rectangle 9"/>
            <p:cNvSpPr>
              <a:spLocks noChangeArrowheads="1"/>
            </p:cNvSpPr>
            <p:nvPr/>
          </p:nvSpPr>
          <p:spPr bwMode="auto">
            <a:xfrm>
              <a:off x="1186" y="1807"/>
              <a:ext cx="592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l-GR" altLang="el-GR" sz="1600">
                  <a:latin typeface="Times New Roman" pitchFamily="18" charset="0"/>
                </a:rPr>
                <a:t>Oxygen</a:t>
              </a:r>
            </a:p>
            <a:p>
              <a:pPr algn="ctr"/>
              <a:r>
                <a:rPr lang="el-GR" altLang="el-GR" sz="1600">
                  <a:latin typeface="Times New Roman" pitchFamily="18" charset="0"/>
                </a:rPr>
                <a:t>sensor</a:t>
              </a:r>
              <a:endParaRPr lang="el-GR" altLang="el-GR" sz="1600">
                <a:latin typeface="Times New Roman Greek" charset="-95"/>
              </a:endParaRPr>
            </a:p>
          </p:txBody>
        </p:sp>
        <p:sp>
          <p:nvSpPr>
            <p:cNvPr id="25713" name="Rectangle 10"/>
            <p:cNvSpPr>
              <a:spLocks noChangeArrowheads="1"/>
            </p:cNvSpPr>
            <p:nvPr/>
          </p:nvSpPr>
          <p:spPr bwMode="auto">
            <a:xfrm>
              <a:off x="1296" y="1065"/>
              <a:ext cx="551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l-GR" altLang="el-GR" sz="1600">
                  <a:latin typeface="Times New Roman" pitchFamily="18" charset="0"/>
                </a:rPr>
                <a:t>Epo</a:t>
              </a:r>
            </a:p>
            <a:p>
              <a:pPr algn="ctr"/>
              <a:r>
                <a:rPr lang="el-GR" altLang="el-GR" sz="1600">
                  <a:latin typeface="Times New Roman" pitchFamily="18" charset="0"/>
                </a:rPr>
                <a:t>mRNA</a:t>
              </a:r>
              <a:endParaRPr lang="el-GR" altLang="el-GR" sz="1600">
                <a:latin typeface="Times New Roman Greek" charset="-95"/>
              </a:endParaRPr>
            </a:p>
          </p:txBody>
        </p:sp>
        <p:sp>
          <p:nvSpPr>
            <p:cNvPr id="25714" name="Rectangle 11"/>
            <p:cNvSpPr>
              <a:spLocks noChangeArrowheads="1"/>
            </p:cNvSpPr>
            <p:nvPr/>
          </p:nvSpPr>
          <p:spPr bwMode="auto">
            <a:xfrm>
              <a:off x="1479" y="1536"/>
              <a:ext cx="36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600">
                  <a:latin typeface="Times New Roman" pitchFamily="18" charset="0"/>
                </a:rPr>
                <a:t>Epo</a:t>
              </a:r>
              <a:endParaRPr lang="el-GR" altLang="el-GR" sz="1600">
                <a:latin typeface="Times New Roman Greek" charset="-95"/>
              </a:endParaRPr>
            </a:p>
          </p:txBody>
        </p:sp>
        <p:sp>
          <p:nvSpPr>
            <p:cNvPr id="25715" name="Rectangle 12"/>
            <p:cNvSpPr>
              <a:spLocks noChangeArrowheads="1"/>
            </p:cNvSpPr>
            <p:nvPr/>
          </p:nvSpPr>
          <p:spPr bwMode="auto">
            <a:xfrm>
              <a:off x="1199" y="2505"/>
              <a:ext cx="106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2000">
                  <a:latin typeface="Times New Roman" pitchFamily="18" charset="0"/>
                </a:rPr>
                <a:t>Blood vessel</a:t>
              </a:r>
              <a:endParaRPr lang="el-GR" altLang="el-GR" sz="2000">
                <a:latin typeface="Times New Roman Greek" charset="-95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1136" y="1870"/>
              <a:ext cx="147" cy="571"/>
            </a:xfrm>
            <a:custGeom>
              <a:avLst/>
              <a:gdLst/>
              <a:ahLst/>
              <a:cxnLst>
                <a:cxn ang="0">
                  <a:pos x="98" y="190"/>
                </a:cxn>
                <a:cxn ang="0">
                  <a:pos x="88" y="193"/>
                </a:cxn>
                <a:cxn ang="0">
                  <a:pos x="79" y="200"/>
                </a:cxn>
                <a:cxn ang="0">
                  <a:pos x="70" y="212"/>
                </a:cxn>
                <a:cxn ang="0">
                  <a:pos x="63" y="227"/>
                </a:cxn>
                <a:cxn ang="0">
                  <a:pos x="57" y="246"/>
                </a:cxn>
                <a:cxn ang="0">
                  <a:pos x="53" y="268"/>
                </a:cxn>
                <a:cxn ang="0">
                  <a:pos x="50" y="292"/>
                </a:cxn>
                <a:cxn ang="0">
                  <a:pos x="49" y="317"/>
                </a:cxn>
                <a:cxn ang="0">
                  <a:pos x="50" y="341"/>
                </a:cxn>
                <a:cxn ang="0">
                  <a:pos x="52" y="363"/>
                </a:cxn>
                <a:cxn ang="0">
                  <a:pos x="56" y="384"/>
                </a:cxn>
                <a:cxn ang="0">
                  <a:pos x="61" y="402"/>
                </a:cxn>
                <a:cxn ang="0">
                  <a:pos x="68" y="417"/>
                </a:cxn>
                <a:cxn ang="0">
                  <a:pos x="75" y="430"/>
                </a:cxn>
                <a:cxn ang="0">
                  <a:pos x="83" y="439"/>
                </a:cxn>
                <a:cxn ang="0">
                  <a:pos x="92" y="443"/>
                </a:cxn>
                <a:cxn ang="0">
                  <a:pos x="87" y="570"/>
                </a:cxn>
                <a:cxn ang="0">
                  <a:pos x="78" y="566"/>
                </a:cxn>
                <a:cxn ang="0">
                  <a:pos x="69" y="560"/>
                </a:cxn>
                <a:cxn ang="0">
                  <a:pos x="61" y="552"/>
                </a:cxn>
                <a:cxn ang="0">
                  <a:pos x="53" y="542"/>
                </a:cxn>
                <a:cxn ang="0">
                  <a:pos x="45" y="531"/>
                </a:cxn>
                <a:cxn ang="0">
                  <a:pos x="38" y="518"/>
                </a:cxn>
                <a:cxn ang="0">
                  <a:pos x="31" y="503"/>
                </a:cxn>
                <a:cxn ang="0">
                  <a:pos x="25" y="487"/>
                </a:cxn>
                <a:cxn ang="0">
                  <a:pos x="15" y="450"/>
                </a:cxn>
                <a:cxn ang="0">
                  <a:pos x="7" y="409"/>
                </a:cxn>
                <a:cxn ang="0">
                  <a:pos x="2" y="365"/>
                </a:cxn>
                <a:cxn ang="0">
                  <a:pos x="0" y="317"/>
                </a:cxn>
                <a:cxn ang="0">
                  <a:pos x="2" y="266"/>
                </a:cxn>
                <a:cxn ang="0">
                  <a:pos x="8" y="218"/>
                </a:cxn>
                <a:cxn ang="0">
                  <a:pos x="17" y="175"/>
                </a:cxn>
                <a:cxn ang="0">
                  <a:pos x="22" y="156"/>
                </a:cxn>
                <a:cxn ang="0">
                  <a:pos x="29" y="138"/>
                </a:cxn>
                <a:cxn ang="0">
                  <a:pos x="36" y="121"/>
                </a:cxn>
                <a:cxn ang="0">
                  <a:pos x="43" y="107"/>
                </a:cxn>
                <a:cxn ang="0">
                  <a:pos x="51" y="94"/>
                </a:cxn>
                <a:cxn ang="0">
                  <a:pos x="60" y="83"/>
                </a:cxn>
                <a:cxn ang="0">
                  <a:pos x="69" y="75"/>
                </a:cxn>
                <a:cxn ang="0">
                  <a:pos x="78" y="69"/>
                </a:cxn>
                <a:cxn ang="0">
                  <a:pos x="88" y="65"/>
                </a:cxn>
                <a:cxn ang="0">
                  <a:pos x="98" y="63"/>
                </a:cxn>
                <a:cxn ang="0">
                  <a:pos x="98" y="63"/>
                </a:cxn>
                <a:cxn ang="0">
                  <a:pos x="98" y="0"/>
                </a:cxn>
                <a:cxn ang="0">
                  <a:pos x="146" y="127"/>
                </a:cxn>
                <a:cxn ang="0">
                  <a:pos x="98" y="254"/>
                </a:cxn>
                <a:cxn ang="0">
                  <a:pos x="98" y="190"/>
                </a:cxn>
                <a:cxn ang="0">
                  <a:pos x="98" y="190"/>
                </a:cxn>
              </a:cxnLst>
              <a:rect l="0" t="0" r="r" b="b"/>
              <a:pathLst>
                <a:path w="147" h="571">
                  <a:moveTo>
                    <a:pt x="98" y="190"/>
                  </a:moveTo>
                  <a:lnTo>
                    <a:pt x="88" y="193"/>
                  </a:lnTo>
                  <a:lnTo>
                    <a:pt x="79" y="200"/>
                  </a:lnTo>
                  <a:lnTo>
                    <a:pt x="70" y="212"/>
                  </a:lnTo>
                  <a:lnTo>
                    <a:pt x="63" y="227"/>
                  </a:lnTo>
                  <a:lnTo>
                    <a:pt x="57" y="246"/>
                  </a:lnTo>
                  <a:lnTo>
                    <a:pt x="53" y="268"/>
                  </a:lnTo>
                  <a:lnTo>
                    <a:pt x="50" y="292"/>
                  </a:lnTo>
                  <a:lnTo>
                    <a:pt x="49" y="317"/>
                  </a:lnTo>
                  <a:lnTo>
                    <a:pt x="50" y="341"/>
                  </a:lnTo>
                  <a:lnTo>
                    <a:pt x="52" y="363"/>
                  </a:lnTo>
                  <a:lnTo>
                    <a:pt x="56" y="384"/>
                  </a:lnTo>
                  <a:lnTo>
                    <a:pt x="61" y="402"/>
                  </a:lnTo>
                  <a:lnTo>
                    <a:pt x="68" y="417"/>
                  </a:lnTo>
                  <a:lnTo>
                    <a:pt x="75" y="430"/>
                  </a:lnTo>
                  <a:lnTo>
                    <a:pt x="83" y="439"/>
                  </a:lnTo>
                  <a:lnTo>
                    <a:pt x="92" y="443"/>
                  </a:lnTo>
                  <a:lnTo>
                    <a:pt x="87" y="570"/>
                  </a:lnTo>
                  <a:lnTo>
                    <a:pt x="78" y="566"/>
                  </a:lnTo>
                  <a:lnTo>
                    <a:pt x="69" y="560"/>
                  </a:lnTo>
                  <a:lnTo>
                    <a:pt x="61" y="552"/>
                  </a:lnTo>
                  <a:lnTo>
                    <a:pt x="53" y="542"/>
                  </a:lnTo>
                  <a:lnTo>
                    <a:pt x="45" y="531"/>
                  </a:lnTo>
                  <a:lnTo>
                    <a:pt x="38" y="518"/>
                  </a:lnTo>
                  <a:lnTo>
                    <a:pt x="31" y="503"/>
                  </a:lnTo>
                  <a:lnTo>
                    <a:pt x="25" y="487"/>
                  </a:lnTo>
                  <a:lnTo>
                    <a:pt x="15" y="450"/>
                  </a:lnTo>
                  <a:lnTo>
                    <a:pt x="7" y="409"/>
                  </a:lnTo>
                  <a:lnTo>
                    <a:pt x="2" y="365"/>
                  </a:lnTo>
                  <a:lnTo>
                    <a:pt x="0" y="317"/>
                  </a:lnTo>
                  <a:lnTo>
                    <a:pt x="2" y="266"/>
                  </a:lnTo>
                  <a:lnTo>
                    <a:pt x="8" y="218"/>
                  </a:lnTo>
                  <a:lnTo>
                    <a:pt x="17" y="175"/>
                  </a:lnTo>
                  <a:lnTo>
                    <a:pt x="22" y="156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3" y="107"/>
                  </a:lnTo>
                  <a:lnTo>
                    <a:pt x="51" y="94"/>
                  </a:lnTo>
                  <a:lnTo>
                    <a:pt x="60" y="83"/>
                  </a:lnTo>
                  <a:lnTo>
                    <a:pt x="69" y="75"/>
                  </a:lnTo>
                  <a:lnTo>
                    <a:pt x="78" y="69"/>
                  </a:lnTo>
                  <a:lnTo>
                    <a:pt x="88" y="65"/>
                  </a:lnTo>
                  <a:lnTo>
                    <a:pt x="98" y="63"/>
                  </a:lnTo>
                  <a:lnTo>
                    <a:pt x="98" y="63"/>
                  </a:lnTo>
                  <a:lnTo>
                    <a:pt x="98" y="0"/>
                  </a:lnTo>
                  <a:lnTo>
                    <a:pt x="146" y="127"/>
                  </a:lnTo>
                  <a:lnTo>
                    <a:pt x="98" y="254"/>
                  </a:lnTo>
                  <a:lnTo>
                    <a:pt x="98" y="190"/>
                  </a:lnTo>
                  <a:lnTo>
                    <a:pt x="98" y="190"/>
                  </a:lnTo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9804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1214" y="1163"/>
              <a:ext cx="147" cy="615"/>
            </a:xfrm>
            <a:custGeom>
              <a:avLst/>
              <a:gdLst/>
              <a:ahLst/>
              <a:cxnLst>
                <a:cxn ang="0">
                  <a:pos x="98" y="205"/>
                </a:cxn>
                <a:cxn ang="0">
                  <a:pos x="88" y="207"/>
                </a:cxn>
                <a:cxn ang="0">
                  <a:pos x="79" y="215"/>
                </a:cxn>
                <a:cxn ang="0">
                  <a:pos x="70" y="228"/>
                </a:cxn>
                <a:cxn ang="0">
                  <a:pos x="63" y="245"/>
                </a:cxn>
                <a:cxn ang="0">
                  <a:pos x="57" y="265"/>
                </a:cxn>
                <a:cxn ang="0">
                  <a:pos x="53" y="288"/>
                </a:cxn>
                <a:cxn ang="0">
                  <a:pos x="50" y="314"/>
                </a:cxn>
                <a:cxn ang="0">
                  <a:pos x="49" y="341"/>
                </a:cxn>
                <a:cxn ang="0">
                  <a:pos x="50" y="369"/>
                </a:cxn>
                <a:cxn ang="0">
                  <a:pos x="53" y="394"/>
                </a:cxn>
                <a:cxn ang="0">
                  <a:pos x="57" y="417"/>
                </a:cxn>
                <a:cxn ang="0">
                  <a:pos x="63" y="438"/>
                </a:cxn>
                <a:cxn ang="0">
                  <a:pos x="70" y="454"/>
                </a:cxn>
                <a:cxn ang="0">
                  <a:pos x="79" y="467"/>
                </a:cxn>
                <a:cxn ang="0">
                  <a:pos x="88" y="475"/>
                </a:cxn>
                <a:cxn ang="0">
                  <a:pos x="98" y="478"/>
                </a:cxn>
                <a:cxn ang="0">
                  <a:pos x="98" y="478"/>
                </a:cxn>
                <a:cxn ang="0">
                  <a:pos x="98" y="614"/>
                </a:cxn>
                <a:cxn ang="0">
                  <a:pos x="98" y="614"/>
                </a:cxn>
                <a:cxn ang="0">
                  <a:pos x="88" y="613"/>
                </a:cxn>
                <a:cxn ang="0">
                  <a:pos x="78" y="609"/>
                </a:cxn>
                <a:cxn ang="0">
                  <a:pos x="69" y="602"/>
                </a:cxn>
                <a:cxn ang="0">
                  <a:pos x="60" y="593"/>
                </a:cxn>
                <a:cxn ang="0">
                  <a:pos x="51" y="581"/>
                </a:cxn>
                <a:cxn ang="0">
                  <a:pos x="43" y="568"/>
                </a:cxn>
                <a:cxn ang="0">
                  <a:pos x="36" y="552"/>
                </a:cxn>
                <a:cxn ang="0">
                  <a:pos x="29" y="534"/>
                </a:cxn>
                <a:cxn ang="0">
                  <a:pos x="22" y="515"/>
                </a:cxn>
                <a:cxn ang="0">
                  <a:pos x="17" y="494"/>
                </a:cxn>
                <a:cxn ang="0">
                  <a:pos x="8" y="447"/>
                </a:cxn>
                <a:cxn ang="0">
                  <a:pos x="2" y="396"/>
                </a:cxn>
                <a:cxn ang="0">
                  <a:pos x="0" y="341"/>
                </a:cxn>
                <a:cxn ang="0">
                  <a:pos x="2" y="286"/>
                </a:cxn>
                <a:cxn ang="0">
                  <a:pos x="8" y="235"/>
                </a:cxn>
                <a:cxn ang="0">
                  <a:pos x="17" y="189"/>
                </a:cxn>
                <a:cxn ang="0">
                  <a:pos x="22" y="168"/>
                </a:cxn>
                <a:cxn ang="0">
                  <a:pos x="29" y="148"/>
                </a:cxn>
                <a:cxn ang="0">
                  <a:pos x="36" y="131"/>
                </a:cxn>
                <a:cxn ang="0">
                  <a:pos x="43" y="115"/>
                </a:cxn>
                <a:cxn ang="0">
                  <a:pos x="51" y="101"/>
                </a:cxn>
                <a:cxn ang="0">
                  <a:pos x="60" y="90"/>
                </a:cxn>
                <a:cxn ang="0">
                  <a:pos x="69" y="81"/>
                </a:cxn>
                <a:cxn ang="0">
                  <a:pos x="78" y="74"/>
                </a:cxn>
                <a:cxn ang="0">
                  <a:pos x="88" y="70"/>
                </a:cxn>
                <a:cxn ang="0">
                  <a:pos x="98" y="68"/>
                </a:cxn>
                <a:cxn ang="0">
                  <a:pos x="98" y="68"/>
                </a:cxn>
                <a:cxn ang="0">
                  <a:pos x="98" y="0"/>
                </a:cxn>
                <a:cxn ang="0">
                  <a:pos x="146" y="136"/>
                </a:cxn>
                <a:cxn ang="0">
                  <a:pos x="98" y="273"/>
                </a:cxn>
                <a:cxn ang="0">
                  <a:pos x="98" y="205"/>
                </a:cxn>
                <a:cxn ang="0">
                  <a:pos x="98" y="205"/>
                </a:cxn>
              </a:cxnLst>
              <a:rect l="0" t="0" r="r" b="b"/>
              <a:pathLst>
                <a:path w="147" h="615">
                  <a:moveTo>
                    <a:pt x="98" y="205"/>
                  </a:moveTo>
                  <a:lnTo>
                    <a:pt x="88" y="207"/>
                  </a:lnTo>
                  <a:lnTo>
                    <a:pt x="79" y="215"/>
                  </a:lnTo>
                  <a:lnTo>
                    <a:pt x="70" y="228"/>
                  </a:lnTo>
                  <a:lnTo>
                    <a:pt x="63" y="245"/>
                  </a:lnTo>
                  <a:lnTo>
                    <a:pt x="57" y="265"/>
                  </a:lnTo>
                  <a:lnTo>
                    <a:pt x="53" y="288"/>
                  </a:lnTo>
                  <a:lnTo>
                    <a:pt x="50" y="314"/>
                  </a:lnTo>
                  <a:lnTo>
                    <a:pt x="49" y="341"/>
                  </a:lnTo>
                  <a:lnTo>
                    <a:pt x="50" y="369"/>
                  </a:lnTo>
                  <a:lnTo>
                    <a:pt x="53" y="394"/>
                  </a:lnTo>
                  <a:lnTo>
                    <a:pt x="57" y="417"/>
                  </a:lnTo>
                  <a:lnTo>
                    <a:pt x="63" y="438"/>
                  </a:lnTo>
                  <a:lnTo>
                    <a:pt x="70" y="454"/>
                  </a:lnTo>
                  <a:lnTo>
                    <a:pt x="79" y="467"/>
                  </a:lnTo>
                  <a:lnTo>
                    <a:pt x="88" y="475"/>
                  </a:lnTo>
                  <a:lnTo>
                    <a:pt x="98" y="478"/>
                  </a:lnTo>
                  <a:lnTo>
                    <a:pt x="98" y="478"/>
                  </a:lnTo>
                  <a:lnTo>
                    <a:pt x="98" y="614"/>
                  </a:lnTo>
                  <a:lnTo>
                    <a:pt x="98" y="614"/>
                  </a:lnTo>
                  <a:lnTo>
                    <a:pt x="88" y="613"/>
                  </a:lnTo>
                  <a:lnTo>
                    <a:pt x="78" y="609"/>
                  </a:lnTo>
                  <a:lnTo>
                    <a:pt x="69" y="602"/>
                  </a:lnTo>
                  <a:lnTo>
                    <a:pt x="60" y="593"/>
                  </a:lnTo>
                  <a:lnTo>
                    <a:pt x="51" y="581"/>
                  </a:lnTo>
                  <a:lnTo>
                    <a:pt x="43" y="568"/>
                  </a:lnTo>
                  <a:lnTo>
                    <a:pt x="36" y="552"/>
                  </a:lnTo>
                  <a:lnTo>
                    <a:pt x="29" y="534"/>
                  </a:lnTo>
                  <a:lnTo>
                    <a:pt x="22" y="515"/>
                  </a:lnTo>
                  <a:lnTo>
                    <a:pt x="17" y="494"/>
                  </a:lnTo>
                  <a:lnTo>
                    <a:pt x="8" y="447"/>
                  </a:lnTo>
                  <a:lnTo>
                    <a:pt x="2" y="396"/>
                  </a:lnTo>
                  <a:lnTo>
                    <a:pt x="0" y="341"/>
                  </a:lnTo>
                  <a:lnTo>
                    <a:pt x="2" y="286"/>
                  </a:lnTo>
                  <a:lnTo>
                    <a:pt x="8" y="235"/>
                  </a:lnTo>
                  <a:lnTo>
                    <a:pt x="17" y="189"/>
                  </a:lnTo>
                  <a:lnTo>
                    <a:pt x="22" y="168"/>
                  </a:lnTo>
                  <a:lnTo>
                    <a:pt x="29" y="148"/>
                  </a:lnTo>
                  <a:lnTo>
                    <a:pt x="36" y="131"/>
                  </a:lnTo>
                  <a:lnTo>
                    <a:pt x="43" y="115"/>
                  </a:lnTo>
                  <a:lnTo>
                    <a:pt x="51" y="101"/>
                  </a:lnTo>
                  <a:lnTo>
                    <a:pt x="60" y="90"/>
                  </a:lnTo>
                  <a:lnTo>
                    <a:pt x="69" y="81"/>
                  </a:lnTo>
                  <a:lnTo>
                    <a:pt x="78" y="74"/>
                  </a:lnTo>
                  <a:lnTo>
                    <a:pt x="88" y="70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0"/>
                  </a:lnTo>
                  <a:lnTo>
                    <a:pt x="146" y="136"/>
                  </a:lnTo>
                  <a:lnTo>
                    <a:pt x="98" y="273"/>
                  </a:lnTo>
                  <a:lnTo>
                    <a:pt x="98" y="205"/>
                  </a:lnTo>
                  <a:lnTo>
                    <a:pt x="98" y="205"/>
                  </a:lnTo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9804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1809" y="1153"/>
              <a:ext cx="147" cy="615"/>
            </a:xfrm>
            <a:custGeom>
              <a:avLst/>
              <a:gdLst/>
              <a:ahLst/>
              <a:cxnLst>
                <a:cxn ang="0">
                  <a:pos x="49" y="410"/>
                </a:cxn>
                <a:cxn ang="0">
                  <a:pos x="58" y="407"/>
                </a:cxn>
                <a:cxn ang="0">
                  <a:pos x="68" y="399"/>
                </a:cxn>
                <a:cxn ang="0">
                  <a:pos x="76" y="386"/>
                </a:cxn>
                <a:cxn ang="0">
                  <a:pos x="83" y="370"/>
                </a:cxn>
                <a:cxn ang="0">
                  <a:pos x="89" y="349"/>
                </a:cxn>
                <a:cxn ang="0">
                  <a:pos x="94" y="326"/>
                </a:cxn>
                <a:cxn ang="0">
                  <a:pos x="96" y="301"/>
                </a:cxn>
                <a:cxn ang="0">
                  <a:pos x="97" y="273"/>
                </a:cxn>
                <a:cxn ang="0">
                  <a:pos x="96" y="246"/>
                </a:cxn>
                <a:cxn ang="0">
                  <a:pos x="94" y="220"/>
                </a:cxn>
                <a:cxn ang="0">
                  <a:pos x="89" y="197"/>
                </a:cxn>
                <a:cxn ang="0">
                  <a:pos x="83" y="177"/>
                </a:cxn>
                <a:cxn ang="0">
                  <a:pos x="76" y="160"/>
                </a:cxn>
                <a:cxn ang="0">
                  <a:pos x="68" y="147"/>
                </a:cxn>
                <a:cxn ang="0">
                  <a:pos x="58" y="139"/>
                </a:cxn>
                <a:cxn ang="0">
                  <a:pos x="49" y="137"/>
                </a:cxn>
                <a:cxn ang="0">
                  <a:pos x="49" y="137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9" y="2"/>
                </a:cxn>
                <a:cxn ang="0">
                  <a:pos x="68" y="6"/>
                </a:cxn>
                <a:cxn ang="0">
                  <a:pos x="78" y="12"/>
                </a:cxn>
                <a:cxn ang="0">
                  <a:pos x="87" y="22"/>
                </a:cxn>
                <a:cxn ang="0">
                  <a:pos x="95" y="33"/>
                </a:cxn>
                <a:cxn ang="0">
                  <a:pos x="103" y="47"/>
                </a:cxn>
                <a:cxn ang="0">
                  <a:pos x="111" y="62"/>
                </a:cxn>
                <a:cxn ang="0">
                  <a:pos x="118" y="80"/>
                </a:cxn>
                <a:cxn ang="0">
                  <a:pos x="124" y="99"/>
                </a:cxn>
                <a:cxn ang="0">
                  <a:pos x="130" y="120"/>
                </a:cxn>
                <a:cxn ang="0">
                  <a:pos x="138" y="167"/>
                </a:cxn>
                <a:cxn ang="0">
                  <a:pos x="144" y="218"/>
                </a:cxn>
                <a:cxn ang="0">
                  <a:pos x="146" y="273"/>
                </a:cxn>
                <a:cxn ang="0">
                  <a:pos x="144" y="328"/>
                </a:cxn>
                <a:cxn ang="0">
                  <a:pos x="139" y="379"/>
                </a:cxn>
                <a:cxn ang="0">
                  <a:pos x="130" y="426"/>
                </a:cxn>
                <a:cxn ang="0">
                  <a:pos x="124" y="447"/>
                </a:cxn>
                <a:cxn ang="0">
                  <a:pos x="118" y="466"/>
                </a:cxn>
                <a:cxn ang="0">
                  <a:pos x="111" y="484"/>
                </a:cxn>
                <a:cxn ang="0">
                  <a:pos x="103" y="499"/>
                </a:cxn>
                <a:cxn ang="0">
                  <a:pos x="95" y="513"/>
                </a:cxn>
                <a:cxn ang="0">
                  <a:pos x="87" y="525"/>
                </a:cxn>
                <a:cxn ang="0">
                  <a:pos x="78" y="534"/>
                </a:cxn>
                <a:cxn ang="0">
                  <a:pos x="68" y="541"/>
                </a:cxn>
                <a:cxn ang="0">
                  <a:pos x="59" y="545"/>
                </a:cxn>
                <a:cxn ang="0">
                  <a:pos x="49" y="546"/>
                </a:cxn>
                <a:cxn ang="0">
                  <a:pos x="49" y="546"/>
                </a:cxn>
                <a:cxn ang="0">
                  <a:pos x="49" y="614"/>
                </a:cxn>
                <a:cxn ang="0">
                  <a:pos x="0" y="478"/>
                </a:cxn>
                <a:cxn ang="0">
                  <a:pos x="49" y="341"/>
                </a:cxn>
                <a:cxn ang="0">
                  <a:pos x="49" y="410"/>
                </a:cxn>
                <a:cxn ang="0">
                  <a:pos x="49" y="410"/>
                </a:cxn>
              </a:cxnLst>
              <a:rect l="0" t="0" r="r" b="b"/>
              <a:pathLst>
                <a:path w="147" h="615">
                  <a:moveTo>
                    <a:pt x="49" y="410"/>
                  </a:moveTo>
                  <a:lnTo>
                    <a:pt x="58" y="407"/>
                  </a:lnTo>
                  <a:lnTo>
                    <a:pt x="68" y="399"/>
                  </a:lnTo>
                  <a:lnTo>
                    <a:pt x="76" y="386"/>
                  </a:lnTo>
                  <a:lnTo>
                    <a:pt x="83" y="370"/>
                  </a:lnTo>
                  <a:lnTo>
                    <a:pt x="89" y="349"/>
                  </a:lnTo>
                  <a:lnTo>
                    <a:pt x="94" y="326"/>
                  </a:lnTo>
                  <a:lnTo>
                    <a:pt x="96" y="301"/>
                  </a:lnTo>
                  <a:lnTo>
                    <a:pt x="97" y="273"/>
                  </a:lnTo>
                  <a:lnTo>
                    <a:pt x="96" y="246"/>
                  </a:lnTo>
                  <a:lnTo>
                    <a:pt x="94" y="220"/>
                  </a:lnTo>
                  <a:lnTo>
                    <a:pt x="89" y="197"/>
                  </a:lnTo>
                  <a:lnTo>
                    <a:pt x="83" y="177"/>
                  </a:lnTo>
                  <a:lnTo>
                    <a:pt x="76" y="160"/>
                  </a:lnTo>
                  <a:lnTo>
                    <a:pt x="68" y="147"/>
                  </a:lnTo>
                  <a:lnTo>
                    <a:pt x="58" y="139"/>
                  </a:lnTo>
                  <a:lnTo>
                    <a:pt x="49" y="137"/>
                  </a:lnTo>
                  <a:lnTo>
                    <a:pt x="49" y="137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9" y="2"/>
                  </a:lnTo>
                  <a:lnTo>
                    <a:pt x="68" y="6"/>
                  </a:lnTo>
                  <a:lnTo>
                    <a:pt x="78" y="12"/>
                  </a:lnTo>
                  <a:lnTo>
                    <a:pt x="87" y="22"/>
                  </a:lnTo>
                  <a:lnTo>
                    <a:pt x="95" y="33"/>
                  </a:lnTo>
                  <a:lnTo>
                    <a:pt x="103" y="47"/>
                  </a:lnTo>
                  <a:lnTo>
                    <a:pt x="111" y="62"/>
                  </a:lnTo>
                  <a:lnTo>
                    <a:pt x="118" y="80"/>
                  </a:lnTo>
                  <a:lnTo>
                    <a:pt x="124" y="99"/>
                  </a:lnTo>
                  <a:lnTo>
                    <a:pt x="130" y="120"/>
                  </a:lnTo>
                  <a:lnTo>
                    <a:pt x="138" y="167"/>
                  </a:lnTo>
                  <a:lnTo>
                    <a:pt x="144" y="218"/>
                  </a:lnTo>
                  <a:lnTo>
                    <a:pt x="146" y="273"/>
                  </a:lnTo>
                  <a:lnTo>
                    <a:pt x="144" y="328"/>
                  </a:lnTo>
                  <a:lnTo>
                    <a:pt x="139" y="379"/>
                  </a:lnTo>
                  <a:lnTo>
                    <a:pt x="130" y="426"/>
                  </a:lnTo>
                  <a:lnTo>
                    <a:pt x="124" y="447"/>
                  </a:lnTo>
                  <a:lnTo>
                    <a:pt x="118" y="466"/>
                  </a:lnTo>
                  <a:lnTo>
                    <a:pt x="111" y="484"/>
                  </a:lnTo>
                  <a:lnTo>
                    <a:pt x="103" y="499"/>
                  </a:lnTo>
                  <a:lnTo>
                    <a:pt x="95" y="513"/>
                  </a:lnTo>
                  <a:lnTo>
                    <a:pt x="87" y="525"/>
                  </a:lnTo>
                  <a:lnTo>
                    <a:pt x="78" y="534"/>
                  </a:lnTo>
                  <a:lnTo>
                    <a:pt x="68" y="541"/>
                  </a:lnTo>
                  <a:lnTo>
                    <a:pt x="59" y="545"/>
                  </a:lnTo>
                  <a:lnTo>
                    <a:pt x="49" y="546"/>
                  </a:lnTo>
                  <a:lnTo>
                    <a:pt x="49" y="546"/>
                  </a:lnTo>
                  <a:lnTo>
                    <a:pt x="49" y="614"/>
                  </a:lnTo>
                  <a:lnTo>
                    <a:pt x="0" y="478"/>
                  </a:lnTo>
                  <a:lnTo>
                    <a:pt x="49" y="341"/>
                  </a:lnTo>
                  <a:lnTo>
                    <a:pt x="49" y="410"/>
                  </a:lnTo>
                  <a:lnTo>
                    <a:pt x="49" y="410"/>
                  </a:lnTo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9804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1809" y="1855"/>
              <a:ext cx="147" cy="617"/>
            </a:xfrm>
            <a:custGeom>
              <a:avLst/>
              <a:gdLst/>
              <a:ahLst/>
              <a:cxnLst>
                <a:cxn ang="0">
                  <a:pos x="49" y="410"/>
                </a:cxn>
                <a:cxn ang="0">
                  <a:pos x="58" y="408"/>
                </a:cxn>
                <a:cxn ang="0">
                  <a:pos x="68" y="400"/>
                </a:cxn>
                <a:cxn ang="0">
                  <a:pos x="76" y="387"/>
                </a:cxn>
                <a:cxn ang="0">
                  <a:pos x="83" y="370"/>
                </a:cxn>
                <a:cxn ang="0">
                  <a:pos x="89" y="350"/>
                </a:cxn>
                <a:cxn ang="0">
                  <a:pos x="94" y="327"/>
                </a:cxn>
                <a:cxn ang="0">
                  <a:pos x="96" y="301"/>
                </a:cxn>
                <a:cxn ang="0">
                  <a:pos x="97" y="274"/>
                </a:cxn>
                <a:cxn ang="0">
                  <a:pos x="96" y="246"/>
                </a:cxn>
                <a:cxn ang="0">
                  <a:pos x="94" y="220"/>
                </a:cxn>
                <a:cxn ang="0">
                  <a:pos x="89" y="197"/>
                </a:cxn>
                <a:cxn ang="0">
                  <a:pos x="83" y="177"/>
                </a:cxn>
                <a:cxn ang="0">
                  <a:pos x="76" y="160"/>
                </a:cxn>
                <a:cxn ang="0">
                  <a:pos x="68" y="148"/>
                </a:cxn>
                <a:cxn ang="0">
                  <a:pos x="58" y="140"/>
                </a:cxn>
                <a:cxn ang="0">
                  <a:pos x="49" y="137"/>
                </a:cxn>
                <a:cxn ang="0">
                  <a:pos x="49" y="137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9" y="2"/>
                </a:cxn>
                <a:cxn ang="0">
                  <a:pos x="68" y="6"/>
                </a:cxn>
                <a:cxn ang="0">
                  <a:pos x="78" y="12"/>
                </a:cxn>
                <a:cxn ang="0">
                  <a:pos x="87" y="22"/>
                </a:cxn>
                <a:cxn ang="0">
                  <a:pos x="95" y="33"/>
                </a:cxn>
                <a:cxn ang="0">
                  <a:pos x="103" y="47"/>
                </a:cxn>
                <a:cxn ang="0">
                  <a:pos x="111" y="63"/>
                </a:cxn>
                <a:cxn ang="0">
                  <a:pos x="118" y="80"/>
                </a:cxn>
                <a:cxn ang="0">
                  <a:pos x="124" y="100"/>
                </a:cxn>
                <a:cxn ang="0">
                  <a:pos x="130" y="121"/>
                </a:cxn>
                <a:cxn ang="0">
                  <a:pos x="138" y="167"/>
                </a:cxn>
                <a:cxn ang="0">
                  <a:pos x="144" y="219"/>
                </a:cxn>
                <a:cxn ang="0">
                  <a:pos x="146" y="274"/>
                </a:cxn>
                <a:cxn ang="0">
                  <a:pos x="144" y="329"/>
                </a:cxn>
                <a:cxn ang="0">
                  <a:pos x="139" y="380"/>
                </a:cxn>
                <a:cxn ang="0">
                  <a:pos x="130" y="427"/>
                </a:cxn>
                <a:cxn ang="0">
                  <a:pos x="124" y="448"/>
                </a:cxn>
                <a:cxn ang="0">
                  <a:pos x="118" y="467"/>
                </a:cxn>
                <a:cxn ang="0">
                  <a:pos x="111" y="485"/>
                </a:cxn>
                <a:cxn ang="0">
                  <a:pos x="103" y="500"/>
                </a:cxn>
                <a:cxn ang="0">
                  <a:pos x="95" y="514"/>
                </a:cxn>
                <a:cxn ang="0">
                  <a:pos x="87" y="526"/>
                </a:cxn>
                <a:cxn ang="0">
                  <a:pos x="78" y="535"/>
                </a:cxn>
                <a:cxn ang="0">
                  <a:pos x="68" y="542"/>
                </a:cxn>
                <a:cxn ang="0">
                  <a:pos x="59" y="546"/>
                </a:cxn>
                <a:cxn ang="0">
                  <a:pos x="49" y="547"/>
                </a:cxn>
                <a:cxn ang="0">
                  <a:pos x="49" y="547"/>
                </a:cxn>
                <a:cxn ang="0">
                  <a:pos x="49" y="616"/>
                </a:cxn>
                <a:cxn ang="0">
                  <a:pos x="0" y="479"/>
                </a:cxn>
                <a:cxn ang="0">
                  <a:pos x="49" y="342"/>
                </a:cxn>
                <a:cxn ang="0">
                  <a:pos x="49" y="410"/>
                </a:cxn>
                <a:cxn ang="0">
                  <a:pos x="49" y="410"/>
                </a:cxn>
              </a:cxnLst>
              <a:rect l="0" t="0" r="r" b="b"/>
              <a:pathLst>
                <a:path w="147" h="617">
                  <a:moveTo>
                    <a:pt x="49" y="410"/>
                  </a:moveTo>
                  <a:lnTo>
                    <a:pt x="58" y="408"/>
                  </a:lnTo>
                  <a:lnTo>
                    <a:pt x="68" y="400"/>
                  </a:lnTo>
                  <a:lnTo>
                    <a:pt x="76" y="387"/>
                  </a:lnTo>
                  <a:lnTo>
                    <a:pt x="83" y="370"/>
                  </a:lnTo>
                  <a:lnTo>
                    <a:pt x="89" y="350"/>
                  </a:lnTo>
                  <a:lnTo>
                    <a:pt x="94" y="327"/>
                  </a:lnTo>
                  <a:lnTo>
                    <a:pt x="96" y="301"/>
                  </a:lnTo>
                  <a:lnTo>
                    <a:pt x="97" y="274"/>
                  </a:lnTo>
                  <a:lnTo>
                    <a:pt x="96" y="246"/>
                  </a:lnTo>
                  <a:lnTo>
                    <a:pt x="94" y="220"/>
                  </a:lnTo>
                  <a:lnTo>
                    <a:pt x="89" y="197"/>
                  </a:lnTo>
                  <a:lnTo>
                    <a:pt x="83" y="177"/>
                  </a:lnTo>
                  <a:lnTo>
                    <a:pt x="76" y="160"/>
                  </a:lnTo>
                  <a:lnTo>
                    <a:pt x="68" y="148"/>
                  </a:lnTo>
                  <a:lnTo>
                    <a:pt x="58" y="140"/>
                  </a:lnTo>
                  <a:lnTo>
                    <a:pt x="49" y="137"/>
                  </a:lnTo>
                  <a:lnTo>
                    <a:pt x="49" y="137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9" y="2"/>
                  </a:lnTo>
                  <a:lnTo>
                    <a:pt x="68" y="6"/>
                  </a:lnTo>
                  <a:lnTo>
                    <a:pt x="78" y="12"/>
                  </a:lnTo>
                  <a:lnTo>
                    <a:pt x="87" y="22"/>
                  </a:lnTo>
                  <a:lnTo>
                    <a:pt x="95" y="33"/>
                  </a:lnTo>
                  <a:lnTo>
                    <a:pt x="103" y="47"/>
                  </a:lnTo>
                  <a:lnTo>
                    <a:pt x="111" y="63"/>
                  </a:lnTo>
                  <a:lnTo>
                    <a:pt x="118" y="80"/>
                  </a:lnTo>
                  <a:lnTo>
                    <a:pt x="124" y="100"/>
                  </a:lnTo>
                  <a:lnTo>
                    <a:pt x="130" y="121"/>
                  </a:lnTo>
                  <a:lnTo>
                    <a:pt x="138" y="167"/>
                  </a:lnTo>
                  <a:lnTo>
                    <a:pt x="144" y="219"/>
                  </a:lnTo>
                  <a:lnTo>
                    <a:pt x="146" y="274"/>
                  </a:lnTo>
                  <a:lnTo>
                    <a:pt x="144" y="329"/>
                  </a:lnTo>
                  <a:lnTo>
                    <a:pt x="139" y="380"/>
                  </a:lnTo>
                  <a:lnTo>
                    <a:pt x="130" y="427"/>
                  </a:lnTo>
                  <a:lnTo>
                    <a:pt x="124" y="448"/>
                  </a:lnTo>
                  <a:lnTo>
                    <a:pt x="118" y="467"/>
                  </a:lnTo>
                  <a:lnTo>
                    <a:pt x="111" y="485"/>
                  </a:lnTo>
                  <a:lnTo>
                    <a:pt x="103" y="500"/>
                  </a:lnTo>
                  <a:lnTo>
                    <a:pt x="95" y="514"/>
                  </a:lnTo>
                  <a:lnTo>
                    <a:pt x="87" y="526"/>
                  </a:lnTo>
                  <a:lnTo>
                    <a:pt x="78" y="535"/>
                  </a:lnTo>
                  <a:lnTo>
                    <a:pt x="68" y="542"/>
                  </a:lnTo>
                  <a:lnTo>
                    <a:pt x="59" y="546"/>
                  </a:lnTo>
                  <a:lnTo>
                    <a:pt x="49" y="547"/>
                  </a:lnTo>
                  <a:lnTo>
                    <a:pt x="49" y="547"/>
                  </a:lnTo>
                  <a:lnTo>
                    <a:pt x="49" y="616"/>
                  </a:lnTo>
                  <a:lnTo>
                    <a:pt x="0" y="479"/>
                  </a:lnTo>
                  <a:lnTo>
                    <a:pt x="49" y="342"/>
                  </a:lnTo>
                  <a:lnTo>
                    <a:pt x="49" y="410"/>
                  </a:lnTo>
                  <a:lnTo>
                    <a:pt x="49" y="410"/>
                  </a:lnTo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9804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25606" name="Rectangle 18"/>
          <p:cNvSpPr>
            <a:spLocks noChangeArrowheads="1"/>
          </p:cNvSpPr>
          <p:nvPr/>
        </p:nvSpPr>
        <p:spPr bwMode="auto">
          <a:xfrm>
            <a:off x="4518378" y="1295401"/>
            <a:ext cx="156036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b="1">
                <a:latin typeface="Times New Roman" pitchFamily="18" charset="0"/>
              </a:rPr>
              <a:t>Bone Marrow</a:t>
            </a:r>
            <a:endParaRPr lang="el-GR" altLang="el-GR" b="1">
              <a:latin typeface="Times New Roman Greek" charset="-95"/>
            </a:endParaRPr>
          </a:p>
        </p:txBody>
      </p:sp>
      <p:sp>
        <p:nvSpPr>
          <p:cNvPr id="25607" name="Rectangle 19"/>
          <p:cNvSpPr>
            <a:spLocks noChangeArrowheads="1"/>
          </p:cNvSpPr>
          <p:nvPr/>
        </p:nvSpPr>
        <p:spPr bwMode="auto">
          <a:xfrm>
            <a:off x="7216422" y="18827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6810022" y="21875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sp>
        <p:nvSpPr>
          <p:cNvPr id="25609" name="Rectangle 21"/>
          <p:cNvSpPr>
            <a:spLocks noChangeArrowheads="1"/>
          </p:cNvSpPr>
          <p:nvPr/>
        </p:nvSpPr>
        <p:spPr bwMode="auto">
          <a:xfrm>
            <a:off x="6997155" y="1322388"/>
            <a:ext cx="1352935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800">
                <a:latin typeface="Times New Roman" pitchFamily="18" charset="0"/>
              </a:rPr>
              <a:t>Multi-potent</a:t>
            </a:r>
          </a:p>
          <a:p>
            <a:pPr algn="ctr"/>
            <a:r>
              <a:rPr lang="el-GR" altLang="el-GR" sz="1800">
                <a:latin typeface="Times New Roman" pitchFamily="18" charset="0"/>
              </a:rPr>
              <a:t>stem cell</a:t>
            </a:r>
            <a:endParaRPr lang="el-GR" altLang="el-GR" sz="1800">
              <a:latin typeface="Times New Roman Greek" charset="-95"/>
            </a:endParaRPr>
          </a:p>
        </p:txBody>
      </p:sp>
      <p:sp>
        <p:nvSpPr>
          <p:cNvPr id="25610" name="Rectangle 22"/>
          <p:cNvSpPr>
            <a:spLocks noChangeArrowheads="1"/>
          </p:cNvSpPr>
          <p:nvPr/>
        </p:nvSpPr>
        <p:spPr bwMode="auto">
          <a:xfrm>
            <a:off x="7126225" y="2133600"/>
            <a:ext cx="1070806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800">
                <a:latin typeface="Times New Roman" pitchFamily="18" charset="0"/>
              </a:rPr>
              <a:t>Erythroid</a:t>
            </a:r>
          </a:p>
          <a:p>
            <a:pPr algn="ctr"/>
            <a:r>
              <a:rPr lang="el-GR" altLang="el-GR" sz="1800">
                <a:latin typeface="Times New Roman" pitchFamily="18" charset="0"/>
              </a:rPr>
              <a:t>stem cell</a:t>
            </a:r>
            <a:endParaRPr lang="el-GR" altLang="el-GR" sz="1800">
              <a:latin typeface="Times New Roman Greek" charset="-95"/>
            </a:endParaRPr>
          </a:p>
        </p:txBody>
      </p:sp>
      <p:sp>
        <p:nvSpPr>
          <p:cNvPr id="25611" name="Line 23"/>
          <p:cNvSpPr>
            <a:spLocks noChangeShapeType="1"/>
          </p:cNvSpPr>
          <p:nvPr/>
        </p:nvSpPr>
        <p:spPr bwMode="auto">
          <a:xfrm>
            <a:off x="8703733" y="2243138"/>
            <a:ext cx="0" cy="29384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44" name="AutoShape 24"/>
          <p:cNvSpPr>
            <a:spLocks noChangeArrowheads="1"/>
          </p:cNvSpPr>
          <p:nvPr/>
        </p:nvSpPr>
        <p:spPr bwMode="auto">
          <a:xfrm>
            <a:off x="8329790" y="3322639"/>
            <a:ext cx="746477" cy="835025"/>
          </a:xfrm>
          <a:prstGeom prst="diamond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25613" name="Line 25"/>
          <p:cNvSpPr>
            <a:spLocks noChangeShapeType="1"/>
          </p:cNvSpPr>
          <p:nvPr/>
        </p:nvSpPr>
        <p:spPr bwMode="auto">
          <a:xfrm>
            <a:off x="5132212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5825067" y="3502026"/>
            <a:ext cx="159456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25615" name="Group 29"/>
          <p:cNvGrpSpPr>
            <a:grpSpLocks/>
          </p:cNvGrpSpPr>
          <p:nvPr/>
        </p:nvGrpSpPr>
        <p:grpSpPr bwMode="auto">
          <a:xfrm>
            <a:off x="6410679" y="1403351"/>
            <a:ext cx="533400" cy="600075"/>
            <a:chOff x="4543" y="884"/>
            <a:chExt cx="378" cy="378"/>
          </a:xfrm>
        </p:grpSpPr>
        <p:sp>
          <p:nvSpPr>
            <p:cNvPr id="25706" name="Oval 27"/>
            <p:cNvSpPr>
              <a:spLocks noChangeArrowheads="1"/>
            </p:cNvSpPr>
            <p:nvPr/>
          </p:nvSpPr>
          <p:spPr bwMode="auto">
            <a:xfrm>
              <a:off x="4543" y="884"/>
              <a:ext cx="378" cy="378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707" name="Oval 28"/>
            <p:cNvSpPr>
              <a:spLocks noChangeArrowheads="1"/>
            </p:cNvSpPr>
            <p:nvPr/>
          </p:nvSpPr>
          <p:spPr bwMode="auto">
            <a:xfrm>
              <a:off x="4600" y="909"/>
              <a:ext cx="283" cy="315"/>
            </a:xfrm>
            <a:prstGeom prst="ellipse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4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</p:grpSp>
      <p:grpSp>
        <p:nvGrpSpPr>
          <p:cNvPr id="25616" name="Group 32"/>
          <p:cNvGrpSpPr>
            <a:grpSpLocks/>
          </p:cNvGrpSpPr>
          <p:nvPr/>
        </p:nvGrpSpPr>
        <p:grpSpPr bwMode="auto">
          <a:xfrm>
            <a:off x="6410679" y="2201864"/>
            <a:ext cx="533400" cy="600075"/>
            <a:chOff x="4543" y="1387"/>
            <a:chExt cx="378" cy="378"/>
          </a:xfrm>
        </p:grpSpPr>
        <p:sp>
          <p:nvSpPr>
            <p:cNvPr id="25704" name="Oval 30"/>
            <p:cNvSpPr>
              <a:spLocks noChangeArrowheads="1"/>
            </p:cNvSpPr>
            <p:nvPr/>
          </p:nvSpPr>
          <p:spPr bwMode="auto">
            <a:xfrm>
              <a:off x="4543" y="1387"/>
              <a:ext cx="378" cy="378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705" name="Oval 31"/>
            <p:cNvSpPr>
              <a:spLocks noChangeArrowheads="1"/>
            </p:cNvSpPr>
            <p:nvPr/>
          </p:nvSpPr>
          <p:spPr bwMode="auto">
            <a:xfrm>
              <a:off x="4562" y="1437"/>
              <a:ext cx="283" cy="315"/>
            </a:xfrm>
            <a:prstGeom prst="ellipse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4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</p:grpSp>
      <p:grpSp>
        <p:nvGrpSpPr>
          <p:cNvPr id="25617" name="Group 39"/>
          <p:cNvGrpSpPr>
            <a:grpSpLocks/>
          </p:cNvGrpSpPr>
          <p:nvPr/>
        </p:nvGrpSpPr>
        <p:grpSpPr bwMode="auto">
          <a:xfrm>
            <a:off x="5665612" y="3000375"/>
            <a:ext cx="2078566" cy="458788"/>
            <a:chOff x="4015" y="1890"/>
            <a:chExt cx="1473" cy="289"/>
          </a:xfrm>
        </p:grpSpPr>
        <p:grpSp>
          <p:nvGrpSpPr>
            <p:cNvPr id="25698" name="Group 35"/>
            <p:cNvGrpSpPr>
              <a:grpSpLocks/>
            </p:cNvGrpSpPr>
            <p:nvPr/>
          </p:nvGrpSpPr>
          <p:grpSpPr bwMode="auto">
            <a:xfrm>
              <a:off x="5167" y="1890"/>
              <a:ext cx="321" cy="289"/>
              <a:chOff x="5167" y="1890"/>
              <a:chExt cx="321" cy="289"/>
            </a:xfrm>
          </p:grpSpPr>
          <p:sp>
            <p:nvSpPr>
              <p:cNvPr id="25702" name="Oval 33"/>
              <p:cNvSpPr>
                <a:spLocks noChangeArrowheads="1"/>
              </p:cNvSpPr>
              <p:nvPr/>
            </p:nvSpPr>
            <p:spPr bwMode="auto">
              <a:xfrm>
                <a:off x="5167" y="1890"/>
                <a:ext cx="321" cy="289"/>
              </a:xfrm>
              <a:prstGeom prst="ellipse">
                <a:avLst/>
              </a:prstGeom>
              <a:solidFill>
                <a:srgbClr val="977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703" name="Oval 34"/>
              <p:cNvSpPr>
                <a:spLocks noChangeArrowheads="1"/>
              </p:cNvSpPr>
              <p:nvPr/>
            </p:nvSpPr>
            <p:spPr bwMode="auto">
              <a:xfrm>
                <a:off x="5224" y="1925"/>
                <a:ext cx="240" cy="241"/>
              </a:xfrm>
              <a:prstGeom prst="ellipse">
                <a:avLst/>
              </a:prstGeom>
              <a:gradFill rotWithShape="0">
                <a:gsLst>
                  <a:gs pos="0">
                    <a:srgbClr val="000080"/>
                  </a:gs>
                  <a:gs pos="100000">
                    <a:srgbClr val="00004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99" name="Group 38"/>
            <p:cNvGrpSpPr>
              <a:grpSpLocks/>
            </p:cNvGrpSpPr>
            <p:nvPr/>
          </p:nvGrpSpPr>
          <p:grpSpPr bwMode="auto">
            <a:xfrm>
              <a:off x="4015" y="1890"/>
              <a:ext cx="321" cy="289"/>
              <a:chOff x="4015" y="1890"/>
              <a:chExt cx="321" cy="289"/>
            </a:xfrm>
          </p:grpSpPr>
          <p:sp>
            <p:nvSpPr>
              <p:cNvPr id="25700" name="Oval 36"/>
              <p:cNvSpPr>
                <a:spLocks noChangeArrowheads="1"/>
              </p:cNvSpPr>
              <p:nvPr/>
            </p:nvSpPr>
            <p:spPr bwMode="auto">
              <a:xfrm>
                <a:off x="4015" y="1890"/>
                <a:ext cx="321" cy="289"/>
              </a:xfrm>
              <a:prstGeom prst="ellipse">
                <a:avLst/>
              </a:prstGeom>
              <a:solidFill>
                <a:srgbClr val="977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701" name="Oval 37"/>
              <p:cNvSpPr>
                <a:spLocks noChangeArrowheads="1"/>
              </p:cNvSpPr>
              <p:nvPr/>
            </p:nvSpPr>
            <p:spPr bwMode="auto">
              <a:xfrm>
                <a:off x="4034" y="1925"/>
                <a:ext cx="241" cy="241"/>
              </a:xfrm>
              <a:prstGeom prst="ellipse">
                <a:avLst/>
              </a:prstGeom>
              <a:gradFill rotWithShape="0">
                <a:gsLst>
                  <a:gs pos="0">
                    <a:srgbClr val="000080"/>
                  </a:gs>
                  <a:gs pos="100000">
                    <a:srgbClr val="00004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</p:grpSp>
      <p:grpSp>
        <p:nvGrpSpPr>
          <p:cNvPr id="25618" name="Group 52"/>
          <p:cNvGrpSpPr>
            <a:grpSpLocks/>
          </p:cNvGrpSpPr>
          <p:nvPr/>
        </p:nvGrpSpPr>
        <p:grpSpPr bwMode="auto">
          <a:xfrm>
            <a:off x="5239456" y="3659188"/>
            <a:ext cx="2904067" cy="352425"/>
            <a:chOff x="3713" y="2305"/>
            <a:chExt cx="2058" cy="222"/>
          </a:xfrm>
        </p:grpSpPr>
        <p:grpSp>
          <p:nvGrpSpPr>
            <p:cNvPr id="25686" name="Group 42"/>
            <p:cNvGrpSpPr>
              <a:grpSpLocks/>
            </p:cNvGrpSpPr>
            <p:nvPr/>
          </p:nvGrpSpPr>
          <p:grpSpPr bwMode="auto">
            <a:xfrm>
              <a:off x="4317" y="2305"/>
              <a:ext cx="246" cy="222"/>
              <a:chOff x="4317" y="2305"/>
              <a:chExt cx="246" cy="222"/>
            </a:xfrm>
          </p:grpSpPr>
          <p:sp>
            <p:nvSpPr>
              <p:cNvPr id="25696" name="Oval 40"/>
              <p:cNvSpPr>
                <a:spLocks noChangeArrowheads="1"/>
              </p:cNvSpPr>
              <p:nvPr/>
            </p:nvSpPr>
            <p:spPr bwMode="auto">
              <a:xfrm>
                <a:off x="4317" y="2305"/>
                <a:ext cx="246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97" name="Oval 41"/>
              <p:cNvSpPr>
                <a:spLocks noChangeArrowheads="1"/>
              </p:cNvSpPr>
              <p:nvPr/>
            </p:nvSpPr>
            <p:spPr bwMode="auto">
              <a:xfrm>
                <a:off x="4355" y="2324"/>
                <a:ext cx="184" cy="185"/>
              </a:xfrm>
              <a:prstGeom prst="ellipse">
                <a:avLst/>
              </a:prstGeom>
              <a:gradFill rotWithShape="0">
                <a:gsLst>
                  <a:gs pos="0">
                    <a:srgbClr val="00008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87" name="Group 45"/>
            <p:cNvGrpSpPr>
              <a:grpSpLocks/>
            </p:cNvGrpSpPr>
            <p:nvPr/>
          </p:nvGrpSpPr>
          <p:grpSpPr bwMode="auto">
            <a:xfrm>
              <a:off x="4950" y="2305"/>
              <a:ext cx="245" cy="222"/>
              <a:chOff x="4950" y="2305"/>
              <a:chExt cx="245" cy="222"/>
            </a:xfrm>
          </p:grpSpPr>
          <p:sp>
            <p:nvSpPr>
              <p:cNvPr id="25694" name="Oval 43"/>
              <p:cNvSpPr>
                <a:spLocks noChangeArrowheads="1"/>
              </p:cNvSpPr>
              <p:nvPr/>
            </p:nvSpPr>
            <p:spPr bwMode="auto">
              <a:xfrm>
                <a:off x="4950" y="2305"/>
                <a:ext cx="245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95" name="Oval 44"/>
              <p:cNvSpPr>
                <a:spLocks noChangeArrowheads="1"/>
              </p:cNvSpPr>
              <p:nvPr/>
            </p:nvSpPr>
            <p:spPr bwMode="auto">
              <a:xfrm>
                <a:off x="4988" y="2324"/>
                <a:ext cx="183" cy="185"/>
              </a:xfrm>
              <a:prstGeom prst="ellipse">
                <a:avLst/>
              </a:prstGeom>
              <a:gradFill rotWithShape="0">
                <a:gsLst>
                  <a:gs pos="0">
                    <a:srgbClr val="00008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88" name="Group 48"/>
            <p:cNvGrpSpPr>
              <a:grpSpLocks/>
            </p:cNvGrpSpPr>
            <p:nvPr/>
          </p:nvGrpSpPr>
          <p:grpSpPr bwMode="auto">
            <a:xfrm>
              <a:off x="5526" y="2305"/>
              <a:ext cx="245" cy="222"/>
              <a:chOff x="5526" y="2305"/>
              <a:chExt cx="245" cy="222"/>
            </a:xfrm>
          </p:grpSpPr>
          <p:sp>
            <p:nvSpPr>
              <p:cNvPr id="25692" name="Oval 46"/>
              <p:cNvSpPr>
                <a:spLocks noChangeArrowheads="1"/>
              </p:cNvSpPr>
              <p:nvPr/>
            </p:nvSpPr>
            <p:spPr bwMode="auto">
              <a:xfrm>
                <a:off x="5526" y="2305"/>
                <a:ext cx="245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93" name="Oval 47"/>
              <p:cNvSpPr>
                <a:spLocks noChangeArrowheads="1"/>
              </p:cNvSpPr>
              <p:nvPr/>
            </p:nvSpPr>
            <p:spPr bwMode="auto">
              <a:xfrm>
                <a:off x="5564" y="2324"/>
                <a:ext cx="183" cy="185"/>
              </a:xfrm>
              <a:prstGeom prst="ellipse">
                <a:avLst/>
              </a:prstGeom>
              <a:gradFill rotWithShape="0">
                <a:gsLst>
                  <a:gs pos="0">
                    <a:srgbClr val="00008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89" name="Group 51"/>
            <p:cNvGrpSpPr>
              <a:grpSpLocks/>
            </p:cNvGrpSpPr>
            <p:nvPr/>
          </p:nvGrpSpPr>
          <p:grpSpPr bwMode="auto">
            <a:xfrm>
              <a:off x="3713" y="2305"/>
              <a:ext cx="245" cy="222"/>
              <a:chOff x="3713" y="2305"/>
              <a:chExt cx="245" cy="222"/>
            </a:xfrm>
          </p:grpSpPr>
          <p:sp>
            <p:nvSpPr>
              <p:cNvPr id="25690" name="Oval 49"/>
              <p:cNvSpPr>
                <a:spLocks noChangeArrowheads="1"/>
              </p:cNvSpPr>
              <p:nvPr/>
            </p:nvSpPr>
            <p:spPr bwMode="auto">
              <a:xfrm>
                <a:off x="3713" y="2305"/>
                <a:ext cx="245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91" name="Oval 50"/>
              <p:cNvSpPr>
                <a:spLocks noChangeArrowheads="1"/>
              </p:cNvSpPr>
              <p:nvPr/>
            </p:nvSpPr>
            <p:spPr bwMode="auto">
              <a:xfrm>
                <a:off x="3751" y="2324"/>
                <a:ext cx="183" cy="185"/>
              </a:xfrm>
              <a:prstGeom prst="ellipse">
                <a:avLst/>
              </a:prstGeom>
              <a:gradFill rotWithShape="0">
                <a:gsLst>
                  <a:gs pos="0">
                    <a:srgbClr val="00008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</p:grpSp>
      <p:grpSp>
        <p:nvGrpSpPr>
          <p:cNvPr id="25619" name="Group 77"/>
          <p:cNvGrpSpPr>
            <a:grpSpLocks/>
          </p:cNvGrpSpPr>
          <p:nvPr/>
        </p:nvGrpSpPr>
        <p:grpSpPr bwMode="auto">
          <a:xfrm>
            <a:off x="5012267" y="4289426"/>
            <a:ext cx="3358444" cy="352425"/>
            <a:chOff x="3552" y="2702"/>
            <a:chExt cx="2380" cy="222"/>
          </a:xfrm>
        </p:grpSpPr>
        <p:grpSp>
          <p:nvGrpSpPr>
            <p:cNvPr id="25662" name="Group 55"/>
            <p:cNvGrpSpPr>
              <a:grpSpLocks/>
            </p:cNvGrpSpPr>
            <p:nvPr/>
          </p:nvGrpSpPr>
          <p:grpSpPr bwMode="auto">
            <a:xfrm>
              <a:off x="4172" y="2702"/>
              <a:ext cx="208" cy="222"/>
              <a:chOff x="4172" y="2702"/>
              <a:chExt cx="208" cy="222"/>
            </a:xfrm>
          </p:grpSpPr>
          <p:sp>
            <p:nvSpPr>
              <p:cNvPr id="25684" name="Oval 53"/>
              <p:cNvSpPr>
                <a:spLocks noChangeArrowheads="1"/>
              </p:cNvSpPr>
              <p:nvPr/>
            </p:nvSpPr>
            <p:spPr bwMode="auto">
              <a:xfrm>
                <a:off x="4172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85" name="Oval 54"/>
              <p:cNvSpPr>
                <a:spLocks noChangeArrowheads="1"/>
              </p:cNvSpPr>
              <p:nvPr/>
            </p:nvSpPr>
            <p:spPr bwMode="auto">
              <a:xfrm>
                <a:off x="4210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3" name="Group 58"/>
            <p:cNvGrpSpPr>
              <a:grpSpLocks/>
            </p:cNvGrpSpPr>
            <p:nvPr/>
          </p:nvGrpSpPr>
          <p:grpSpPr bwMode="auto">
            <a:xfrm>
              <a:off x="3862" y="2702"/>
              <a:ext cx="208" cy="222"/>
              <a:chOff x="3862" y="2702"/>
              <a:chExt cx="208" cy="222"/>
            </a:xfrm>
          </p:grpSpPr>
          <p:sp>
            <p:nvSpPr>
              <p:cNvPr id="25682" name="Oval 56"/>
              <p:cNvSpPr>
                <a:spLocks noChangeArrowheads="1"/>
              </p:cNvSpPr>
              <p:nvPr/>
            </p:nvSpPr>
            <p:spPr bwMode="auto">
              <a:xfrm>
                <a:off x="3862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83" name="Oval 57"/>
              <p:cNvSpPr>
                <a:spLocks noChangeArrowheads="1"/>
              </p:cNvSpPr>
              <p:nvPr/>
            </p:nvSpPr>
            <p:spPr bwMode="auto">
              <a:xfrm>
                <a:off x="3900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4" name="Group 61"/>
            <p:cNvGrpSpPr>
              <a:grpSpLocks/>
            </p:cNvGrpSpPr>
            <p:nvPr/>
          </p:nvGrpSpPr>
          <p:grpSpPr bwMode="auto">
            <a:xfrm>
              <a:off x="3552" y="2702"/>
              <a:ext cx="208" cy="222"/>
              <a:chOff x="3552" y="2702"/>
              <a:chExt cx="208" cy="222"/>
            </a:xfrm>
          </p:grpSpPr>
          <p:sp>
            <p:nvSpPr>
              <p:cNvPr id="25680" name="Oval 59"/>
              <p:cNvSpPr>
                <a:spLocks noChangeArrowheads="1"/>
              </p:cNvSpPr>
              <p:nvPr/>
            </p:nvSpPr>
            <p:spPr bwMode="auto">
              <a:xfrm>
                <a:off x="3552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81" name="Oval 60"/>
              <p:cNvSpPr>
                <a:spLocks noChangeArrowheads="1"/>
              </p:cNvSpPr>
              <p:nvPr/>
            </p:nvSpPr>
            <p:spPr bwMode="auto">
              <a:xfrm>
                <a:off x="3590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5" name="Group 64"/>
            <p:cNvGrpSpPr>
              <a:grpSpLocks/>
            </p:cNvGrpSpPr>
            <p:nvPr/>
          </p:nvGrpSpPr>
          <p:grpSpPr bwMode="auto">
            <a:xfrm>
              <a:off x="4482" y="2702"/>
              <a:ext cx="208" cy="222"/>
              <a:chOff x="4482" y="2702"/>
              <a:chExt cx="208" cy="222"/>
            </a:xfrm>
          </p:grpSpPr>
          <p:sp>
            <p:nvSpPr>
              <p:cNvPr id="25678" name="Oval 62"/>
              <p:cNvSpPr>
                <a:spLocks noChangeArrowheads="1"/>
              </p:cNvSpPr>
              <p:nvPr/>
            </p:nvSpPr>
            <p:spPr bwMode="auto">
              <a:xfrm>
                <a:off x="4482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79" name="Oval 63"/>
              <p:cNvSpPr>
                <a:spLocks noChangeArrowheads="1"/>
              </p:cNvSpPr>
              <p:nvPr/>
            </p:nvSpPr>
            <p:spPr bwMode="auto">
              <a:xfrm>
                <a:off x="4520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6" name="Group 67"/>
            <p:cNvGrpSpPr>
              <a:grpSpLocks/>
            </p:cNvGrpSpPr>
            <p:nvPr/>
          </p:nvGrpSpPr>
          <p:grpSpPr bwMode="auto">
            <a:xfrm>
              <a:off x="4793" y="2702"/>
              <a:ext cx="208" cy="222"/>
              <a:chOff x="4793" y="2702"/>
              <a:chExt cx="208" cy="222"/>
            </a:xfrm>
          </p:grpSpPr>
          <p:sp>
            <p:nvSpPr>
              <p:cNvPr id="25676" name="Oval 65"/>
              <p:cNvSpPr>
                <a:spLocks noChangeArrowheads="1"/>
              </p:cNvSpPr>
              <p:nvPr/>
            </p:nvSpPr>
            <p:spPr bwMode="auto">
              <a:xfrm>
                <a:off x="4793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77" name="Oval 66"/>
              <p:cNvSpPr>
                <a:spLocks noChangeArrowheads="1"/>
              </p:cNvSpPr>
              <p:nvPr/>
            </p:nvSpPr>
            <p:spPr bwMode="auto">
              <a:xfrm>
                <a:off x="4831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7" name="Group 70"/>
            <p:cNvGrpSpPr>
              <a:grpSpLocks/>
            </p:cNvGrpSpPr>
            <p:nvPr/>
          </p:nvGrpSpPr>
          <p:grpSpPr bwMode="auto">
            <a:xfrm>
              <a:off x="5103" y="2702"/>
              <a:ext cx="208" cy="222"/>
              <a:chOff x="5103" y="2702"/>
              <a:chExt cx="208" cy="222"/>
            </a:xfrm>
          </p:grpSpPr>
          <p:sp>
            <p:nvSpPr>
              <p:cNvPr id="25674" name="Oval 68"/>
              <p:cNvSpPr>
                <a:spLocks noChangeArrowheads="1"/>
              </p:cNvSpPr>
              <p:nvPr/>
            </p:nvSpPr>
            <p:spPr bwMode="auto">
              <a:xfrm>
                <a:off x="5103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75" name="Oval 69"/>
              <p:cNvSpPr>
                <a:spLocks noChangeArrowheads="1"/>
              </p:cNvSpPr>
              <p:nvPr/>
            </p:nvSpPr>
            <p:spPr bwMode="auto">
              <a:xfrm>
                <a:off x="5141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8" name="Group 73"/>
            <p:cNvGrpSpPr>
              <a:grpSpLocks/>
            </p:cNvGrpSpPr>
            <p:nvPr/>
          </p:nvGrpSpPr>
          <p:grpSpPr bwMode="auto">
            <a:xfrm>
              <a:off x="5413" y="2702"/>
              <a:ext cx="208" cy="222"/>
              <a:chOff x="5413" y="2702"/>
              <a:chExt cx="208" cy="222"/>
            </a:xfrm>
          </p:grpSpPr>
          <p:sp>
            <p:nvSpPr>
              <p:cNvPr id="25672" name="Oval 71"/>
              <p:cNvSpPr>
                <a:spLocks noChangeArrowheads="1"/>
              </p:cNvSpPr>
              <p:nvPr/>
            </p:nvSpPr>
            <p:spPr bwMode="auto">
              <a:xfrm>
                <a:off x="5413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73" name="Oval 72"/>
              <p:cNvSpPr>
                <a:spLocks noChangeArrowheads="1"/>
              </p:cNvSpPr>
              <p:nvPr/>
            </p:nvSpPr>
            <p:spPr bwMode="auto">
              <a:xfrm>
                <a:off x="5451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  <p:grpSp>
          <p:nvGrpSpPr>
            <p:cNvPr id="25669" name="Group 76"/>
            <p:cNvGrpSpPr>
              <a:grpSpLocks/>
            </p:cNvGrpSpPr>
            <p:nvPr/>
          </p:nvGrpSpPr>
          <p:grpSpPr bwMode="auto">
            <a:xfrm>
              <a:off x="5724" y="2702"/>
              <a:ext cx="208" cy="222"/>
              <a:chOff x="5724" y="2702"/>
              <a:chExt cx="208" cy="222"/>
            </a:xfrm>
          </p:grpSpPr>
          <p:sp>
            <p:nvSpPr>
              <p:cNvPr id="25670" name="Oval 74"/>
              <p:cNvSpPr>
                <a:spLocks noChangeArrowheads="1"/>
              </p:cNvSpPr>
              <p:nvPr/>
            </p:nvSpPr>
            <p:spPr bwMode="auto">
              <a:xfrm>
                <a:off x="5724" y="2702"/>
                <a:ext cx="208" cy="222"/>
              </a:xfrm>
              <a:prstGeom prst="ellipse">
                <a:avLst/>
              </a:prstGeom>
              <a:solidFill>
                <a:srgbClr val="9951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25671" name="Oval 75"/>
              <p:cNvSpPr>
                <a:spLocks noChangeArrowheads="1"/>
              </p:cNvSpPr>
              <p:nvPr/>
            </p:nvSpPr>
            <p:spPr bwMode="auto">
              <a:xfrm>
                <a:off x="5762" y="2759"/>
                <a:ext cx="146" cy="147"/>
              </a:xfrm>
              <a:prstGeom prst="ellipse">
                <a:avLst/>
              </a:prstGeom>
              <a:gradFill rotWithShape="0">
                <a:gsLst>
                  <a:gs pos="0">
                    <a:srgbClr val="000044"/>
                  </a:gs>
                  <a:gs pos="100000">
                    <a:srgbClr val="0000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l-GR" altLang="el-GR"/>
              </a:p>
            </p:txBody>
          </p:sp>
        </p:grpSp>
      </p:grpSp>
      <p:grpSp>
        <p:nvGrpSpPr>
          <p:cNvPr id="25620" name="Group 86"/>
          <p:cNvGrpSpPr>
            <a:grpSpLocks/>
          </p:cNvGrpSpPr>
          <p:nvPr/>
        </p:nvGrpSpPr>
        <p:grpSpPr bwMode="auto">
          <a:xfrm>
            <a:off x="5024967" y="4881564"/>
            <a:ext cx="3345744" cy="300037"/>
            <a:chOff x="3561" y="3075"/>
            <a:chExt cx="2371" cy="189"/>
          </a:xfrm>
        </p:grpSpPr>
        <p:sp>
          <p:nvSpPr>
            <p:cNvPr id="25654" name="Oval 78"/>
            <p:cNvSpPr>
              <a:spLocks noChangeArrowheads="1"/>
            </p:cNvSpPr>
            <p:nvPr/>
          </p:nvSpPr>
          <p:spPr bwMode="auto">
            <a:xfrm>
              <a:off x="5431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55" name="Oval 79"/>
            <p:cNvSpPr>
              <a:spLocks noChangeArrowheads="1"/>
            </p:cNvSpPr>
            <p:nvPr/>
          </p:nvSpPr>
          <p:spPr bwMode="auto">
            <a:xfrm>
              <a:off x="5120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56" name="Oval 80"/>
            <p:cNvSpPr>
              <a:spLocks noChangeArrowheads="1"/>
            </p:cNvSpPr>
            <p:nvPr/>
          </p:nvSpPr>
          <p:spPr bwMode="auto">
            <a:xfrm>
              <a:off x="5743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57" name="Oval 81"/>
            <p:cNvSpPr>
              <a:spLocks noChangeArrowheads="1"/>
            </p:cNvSpPr>
            <p:nvPr/>
          </p:nvSpPr>
          <p:spPr bwMode="auto">
            <a:xfrm>
              <a:off x="4808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58" name="Oval 82"/>
            <p:cNvSpPr>
              <a:spLocks noChangeArrowheads="1"/>
            </p:cNvSpPr>
            <p:nvPr/>
          </p:nvSpPr>
          <p:spPr bwMode="auto">
            <a:xfrm>
              <a:off x="3873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59" name="Oval 83"/>
            <p:cNvSpPr>
              <a:spLocks noChangeArrowheads="1"/>
            </p:cNvSpPr>
            <p:nvPr/>
          </p:nvSpPr>
          <p:spPr bwMode="auto">
            <a:xfrm>
              <a:off x="4496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60" name="Oval 84"/>
            <p:cNvSpPr>
              <a:spLocks noChangeArrowheads="1"/>
            </p:cNvSpPr>
            <p:nvPr/>
          </p:nvSpPr>
          <p:spPr bwMode="auto">
            <a:xfrm>
              <a:off x="4184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25661" name="Oval 85"/>
            <p:cNvSpPr>
              <a:spLocks noChangeArrowheads="1"/>
            </p:cNvSpPr>
            <p:nvPr/>
          </p:nvSpPr>
          <p:spPr bwMode="auto">
            <a:xfrm>
              <a:off x="3561" y="3075"/>
              <a:ext cx="189" cy="189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</p:grpSp>
      <p:sp>
        <p:nvSpPr>
          <p:cNvPr id="25621" name="Line 87"/>
          <p:cNvSpPr>
            <a:spLocks noChangeShapeType="1"/>
          </p:cNvSpPr>
          <p:nvPr/>
        </p:nvSpPr>
        <p:spPr bwMode="auto">
          <a:xfrm flipH="1">
            <a:off x="5665612" y="3502026"/>
            <a:ext cx="159455" cy="180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22" name="Rectangle 88"/>
          <p:cNvSpPr>
            <a:spLocks noChangeArrowheads="1"/>
          </p:cNvSpPr>
          <p:nvPr/>
        </p:nvSpPr>
        <p:spPr bwMode="auto">
          <a:xfrm>
            <a:off x="8423817" y="3454400"/>
            <a:ext cx="562655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600">
                <a:latin typeface="Times New Roman" pitchFamily="18" charset="0"/>
              </a:rPr>
              <a:t>3-4</a:t>
            </a:r>
          </a:p>
          <a:p>
            <a:pPr algn="ctr"/>
            <a:r>
              <a:rPr lang="el-GR" altLang="el-GR" sz="1600">
                <a:latin typeface="Times New Roman" pitchFamily="18" charset="0"/>
              </a:rPr>
              <a:t>days</a:t>
            </a:r>
            <a:endParaRPr lang="el-GR" altLang="el-GR" sz="1600">
              <a:latin typeface="Times New Roman Greek" charset="-95"/>
            </a:endParaRPr>
          </a:p>
        </p:txBody>
      </p:sp>
      <p:grpSp>
        <p:nvGrpSpPr>
          <p:cNvPr id="25623" name="Group 91"/>
          <p:cNvGrpSpPr>
            <a:grpSpLocks/>
          </p:cNvGrpSpPr>
          <p:nvPr/>
        </p:nvGrpSpPr>
        <p:grpSpPr bwMode="auto">
          <a:xfrm>
            <a:off x="7370234" y="3502026"/>
            <a:ext cx="320322" cy="180975"/>
            <a:chOff x="5223" y="2206"/>
            <a:chExt cx="227" cy="114"/>
          </a:xfrm>
        </p:grpSpPr>
        <p:sp>
          <p:nvSpPr>
            <p:cNvPr id="25652" name="Line 89"/>
            <p:cNvSpPr>
              <a:spLocks noChangeShapeType="1"/>
            </p:cNvSpPr>
            <p:nvPr/>
          </p:nvSpPr>
          <p:spPr bwMode="auto">
            <a:xfrm>
              <a:off x="5337" y="220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653" name="Line 90"/>
            <p:cNvSpPr>
              <a:spLocks noChangeShapeType="1"/>
            </p:cNvSpPr>
            <p:nvPr/>
          </p:nvSpPr>
          <p:spPr bwMode="auto">
            <a:xfrm flipH="1">
              <a:off x="5223" y="2206"/>
              <a:ext cx="114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5624" name="Group 94"/>
          <p:cNvGrpSpPr>
            <a:grpSpLocks/>
          </p:cNvGrpSpPr>
          <p:nvPr/>
        </p:nvGrpSpPr>
        <p:grpSpPr bwMode="auto">
          <a:xfrm>
            <a:off x="5239457" y="4041776"/>
            <a:ext cx="318911" cy="180975"/>
            <a:chOff x="3713" y="2546"/>
            <a:chExt cx="226" cy="114"/>
          </a:xfrm>
        </p:grpSpPr>
        <p:sp>
          <p:nvSpPr>
            <p:cNvPr id="25650" name="Line 92"/>
            <p:cNvSpPr>
              <a:spLocks noChangeShapeType="1"/>
            </p:cNvSpPr>
            <p:nvPr/>
          </p:nvSpPr>
          <p:spPr bwMode="auto">
            <a:xfrm>
              <a:off x="3826" y="254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651" name="Line 93"/>
            <p:cNvSpPr>
              <a:spLocks noChangeShapeType="1"/>
            </p:cNvSpPr>
            <p:nvPr/>
          </p:nvSpPr>
          <p:spPr bwMode="auto">
            <a:xfrm flipH="1">
              <a:off x="3713" y="254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5625" name="Group 97"/>
          <p:cNvGrpSpPr>
            <a:grpSpLocks/>
          </p:cNvGrpSpPr>
          <p:nvPr/>
        </p:nvGrpSpPr>
        <p:grpSpPr bwMode="auto">
          <a:xfrm>
            <a:off x="6091768" y="4041776"/>
            <a:ext cx="318911" cy="180975"/>
            <a:chOff x="4317" y="2546"/>
            <a:chExt cx="226" cy="114"/>
          </a:xfrm>
        </p:grpSpPr>
        <p:sp>
          <p:nvSpPr>
            <p:cNvPr id="25648" name="Line 95"/>
            <p:cNvSpPr>
              <a:spLocks noChangeShapeType="1"/>
            </p:cNvSpPr>
            <p:nvPr/>
          </p:nvSpPr>
          <p:spPr bwMode="auto">
            <a:xfrm>
              <a:off x="4430" y="254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649" name="Line 96"/>
            <p:cNvSpPr>
              <a:spLocks noChangeShapeType="1"/>
            </p:cNvSpPr>
            <p:nvPr/>
          </p:nvSpPr>
          <p:spPr bwMode="auto">
            <a:xfrm flipH="1">
              <a:off x="4317" y="254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5626" name="Group 100"/>
          <p:cNvGrpSpPr>
            <a:grpSpLocks/>
          </p:cNvGrpSpPr>
          <p:nvPr/>
        </p:nvGrpSpPr>
        <p:grpSpPr bwMode="auto">
          <a:xfrm>
            <a:off x="6997700" y="4041776"/>
            <a:ext cx="320322" cy="180975"/>
            <a:chOff x="4959" y="2546"/>
            <a:chExt cx="227" cy="114"/>
          </a:xfrm>
        </p:grpSpPr>
        <p:sp>
          <p:nvSpPr>
            <p:cNvPr id="25646" name="Line 98"/>
            <p:cNvSpPr>
              <a:spLocks noChangeShapeType="1"/>
            </p:cNvSpPr>
            <p:nvPr/>
          </p:nvSpPr>
          <p:spPr bwMode="auto">
            <a:xfrm>
              <a:off x="5073" y="254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647" name="Line 99"/>
            <p:cNvSpPr>
              <a:spLocks noChangeShapeType="1"/>
            </p:cNvSpPr>
            <p:nvPr/>
          </p:nvSpPr>
          <p:spPr bwMode="auto">
            <a:xfrm flipH="1">
              <a:off x="4959" y="2546"/>
              <a:ext cx="114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5627" name="Group 103"/>
          <p:cNvGrpSpPr>
            <a:grpSpLocks/>
          </p:cNvGrpSpPr>
          <p:nvPr/>
        </p:nvGrpSpPr>
        <p:grpSpPr bwMode="auto">
          <a:xfrm>
            <a:off x="7850011" y="4041776"/>
            <a:ext cx="320322" cy="180975"/>
            <a:chOff x="5563" y="2546"/>
            <a:chExt cx="227" cy="114"/>
          </a:xfrm>
        </p:grpSpPr>
        <p:sp>
          <p:nvSpPr>
            <p:cNvPr id="25644" name="Line 101"/>
            <p:cNvSpPr>
              <a:spLocks noChangeShapeType="1"/>
            </p:cNvSpPr>
            <p:nvPr/>
          </p:nvSpPr>
          <p:spPr bwMode="auto">
            <a:xfrm>
              <a:off x="5677" y="2546"/>
              <a:ext cx="113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645" name="Line 102"/>
            <p:cNvSpPr>
              <a:spLocks noChangeShapeType="1"/>
            </p:cNvSpPr>
            <p:nvPr/>
          </p:nvSpPr>
          <p:spPr bwMode="auto">
            <a:xfrm flipH="1">
              <a:off x="5563" y="2546"/>
              <a:ext cx="114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5628" name="Line 104"/>
          <p:cNvSpPr>
            <a:spLocks noChangeShapeType="1"/>
          </p:cNvSpPr>
          <p:nvPr/>
        </p:nvSpPr>
        <p:spPr bwMode="auto">
          <a:xfrm flipH="1">
            <a:off x="6038145" y="2843213"/>
            <a:ext cx="639233" cy="239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29" name="Line 105"/>
          <p:cNvSpPr>
            <a:spLocks noChangeShapeType="1"/>
          </p:cNvSpPr>
          <p:nvPr/>
        </p:nvSpPr>
        <p:spPr bwMode="auto">
          <a:xfrm>
            <a:off x="6677378" y="2843213"/>
            <a:ext cx="640644" cy="239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0" name="Line 106"/>
          <p:cNvSpPr>
            <a:spLocks noChangeShapeType="1"/>
          </p:cNvSpPr>
          <p:nvPr/>
        </p:nvSpPr>
        <p:spPr bwMode="auto">
          <a:xfrm>
            <a:off x="6457244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1" name="Line 107"/>
          <p:cNvSpPr>
            <a:spLocks noChangeShapeType="1"/>
          </p:cNvSpPr>
          <p:nvPr/>
        </p:nvSpPr>
        <p:spPr bwMode="auto">
          <a:xfrm>
            <a:off x="6015567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2" name="Line 108"/>
          <p:cNvSpPr>
            <a:spLocks noChangeShapeType="1"/>
          </p:cNvSpPr>
          <p:nvPr/>
        </p:nvSpPr>
        <p:spPr bwMode="auto">
          <a:xfrm>
            <a:off x="5572478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3" name="Line 109"/>
          <p:cNvSpPr>
            <a:spLocks noChangeShapeType="1"/>
          </p:cNvSpPr>
          <p:nvPr/>
        </p:nvSpPr>
        <p:spPr bwMode="auto">
          <a:xfrm>
            <a:off x="7339189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4" name="Line 110"/>
          <p:cNvSpPr>
            <a:spLocks noChangeShapeType="1"/>
          </p:cNvSpPr>
          <p:nvPr/>
        </p:nvSpPr>
        <p:spPr bwMode="auto">
          <a:xfrm>
            <a:off x="7780867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5" name="Line 111"/>
          <p:cNvSpPr>
            <a:spLocks noChangeShapeType="1"/>
          </p:cNvSpPr>
          <p:nvPr/>
        </p:nvSpPr>
        <p:spPr bwMode="auto">
          <a:xfrm>
            <a:off x="8223956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6" name="Line 112"/>
          <p:cNvSpPr>
            <a:spLocks noChangeShapeType="1"/>
          </p:cNvSpPr>
          <p:nvPr/>
        </p:nvSpPr>
        <p:spPr bwMode="auto">
          <a:xfrm>
            <a:off x="6897511" y="470217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7" name="Line 113"/>
          <p:cNvSpPr>
            <a:spLocks noChangeShapeType="1"/>
          </p:cNvSpPr>
          <p:nvPr/>
        </p:nvSpPr>
        <p:spPr bwMode="auto">
          <a:xfrm>
            <a:off x="6677378" y="2003426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38" name="Rectangle 114"/>
          <p:cNvSpPr>
            <a:spLocks noChangeArrowheads="1"/>
          </p:cNvSpPr>
          <p:nvPr/>
        </p:nvSpPr>
        <p:spPr bwMode="auto">
          <a:xfrm>
            <a:off x="1378682" y="4724400"/>
            <a:ext cx="1237518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r"/>
            <a:r>
              <a:rPr lang="el-GR" altLang="el-GR" b="1">
                <a:latin typeface="Times New Roman" pitchFamily="18" charset="0"/>
              </a:rPr>
              <a:t>Peripheral</a:t>
            </a:r>
          </a:p>
          <a:p>
            <a:pPr algn="r"/>
            <a:r>
              <a:rPr lang="el-GR" altLang="el-GR" b="1">
                <a:latin typeface="Times New Roman" pitchFamily="18" charset="0"/>
              </a:rPr>
              <a:t>blood</a:t>
            </a:r>
            <a:endParaRPr lang="el-GR" altLang="el-GR" b="1">
              <a:latin typeface="Times New Roman Greek" charset="-95"/>
            </a:endParaRPr>
          </a:p>
        </p:txBody>
      </p:sp>
      <p:grpSp>
        <p:nvGrpSpPr>
          <p:cNvPr id="25639" name="Group 117"/>
          <p:cNvGrpSpPr>
            <a:grpSpLocks/>
          </p:cNvGrpSpPr>
          <p:nvPr/>
        </p:nvGrpSpPr>
        <p:grpSpPr bwMode="auto">
          <a:xfrm>
            <a:off x="2709333" y="4867276"/>
            <a:ext cx="1840089" cy="1698625"/>
            <a:chOff x="1920" y="3066"/>
            <a:chExt cx="1304" cy="1070"/>
          </a:xfrm>
        </p:grpSpPr>
        <p:pic>
          <p:nvPicPr>
            <p:cNvPr id="25642" name="Picture 11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066"/>
              <a:ext cx="1304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3" name="Rectangle 116"/>
            <p:cNvSpPr>
              <a:spLocks noChangeArrowheads="1"/>
            </p:cNvSpPr>
            <p:nvPr/>
          </p:nvSpPr>
          <p:spPr bwMode="auto">
            <a:xfrm>
              <a:off x="1920" y="3066"/>
              <a:ext cx="1296" cy="10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</p:grpSp>
      <p:sp>
        <p:nvSpPr>
          <p:cNvPr id="25640" name="Freeform 118"/>
          <p:cNvSpPr>
            <a:spLocks/>
          </p:cNvSpPr>
          <p:nvPr/>
        </p:nvSpPr>
        <p:spPr bwMode="auto">
          <a:xfrm>
            <a:off x="1339145" y="5497514"/>
            <a:ext cx="1236133" cy="1285875"/>
          </a:xfrm>
          <a:custGeom>
            <a:avLst/>
            <a:gdLst>
              <a:gd name="T0" fmla="*/ 2147483647 w 876"/>
              <a:gd name="T1" fmla="*/ 2147483647 h 810"/>
              <a:gd name="T2" fmla="*/ 2147483647 w 876"/>
              <a:gd name="T3" fmla="*/ 2147483647 h 810"/>
              <a:gd name="T4" fmla="*/ 2147483647 w 876"/>
              <a:gd name="T5" fmla="*/ 2147483647 h 810"/>
              <a:gd name="T6" fmla="*/ 2147483647 w 876"/>
              <a:gd name="T7" fmla="*/ 2147483647 h 810"/>
              <a:gd name="T8" fmla="*/ 2147483647 w 876"/>
              <a:gd name="T9" fmla="*/ 2147483647 h 810"/>
              <a:gd name="T10" fmla="*/ 2147483647 w 876"/>
              <a:gd name="T11" fmla="*/ 2147483647 h 810"/>
              <a:gd name="T12" fmla="*/ 2147483647 w 876"/>
              <a:gd name="T13" fmla="*/ 2147483647 h 810"/>
              <a:gd name="T14" fmla="*/ 2147483647 w 876"/>
              <a:gd name="T15" fmla="*/ 2147483647 h 810"/>
              <a:gd name="T16" fmla="*/ 2147483647 w 876"/>
              <a:gd name="T17" fmla="*/ 2147483647 h 810"/>
              <a:gd name="T18" fmla="*/ 2147483647 w 876"/>
              <a:gd name="T19" fmla="*/ 2147483647 h 810"/>
              <a:gd name="T20" fmla="*/ 2147483647 w 876"/>
              <a:gd name="T21" fmla="*/ 2147483647 h 810"/>
              <a:gd name="T22" fmla="*/ 2147483647 w 876"/>
              <a:gd name="T23" fmla="*/ 2147483647 h 810"/>
              <a:gd name="T24" fmla="*/ 2147483647 w 876"/>
              <a:gd name="T25" fmla="*/ 2147483647 h 810"/>
              <a:gd name="T26" fmla="*/ 2147483647 w 876"/>
              <a:gd name="T27" fmla="*/ 2147483647 h 810"/>
              <a:gd name="T28" fmla="*/ 2147483647 w 876"/>
              <a:gd name="T29" fmla="*/ 2147483647 h 810"/>
              <a:gd name="T30" fmla="*/ 2147483647 w 876"/>
              <a:gd name="T31" fmla="*/ 2147483647 h 810"/>
              <a:gd name="T32" fmla="*/ 2147483647 w 876"/>
              <a:gd name="T33" fmla="*/ 2147483647 h 810"/>
              <a:gd name="T34" fmla="*/ 2147483647 w 876"/>
              <a:gd name="T35" fmla="*/ 2147483647 h 810"/>
              <a:gd name="T36" fmla="*/ 2147483647 w 876"/>
              <a:gd name="T37" fmla="*/ 2147483647 h 810"/>
              <a:gd name="T38" fmla="*/ 2147483647 w 876"/>
              <a:gd name="T39" fmla="*/ 2147483647 h 810"/>
              <a:gd name="T40" fmla="*/ 2147483647 w 876"/>
              <a:gd name="T41" fmla="*/ 2147483647 h 810"/>
              <a:gd name="T42" fmla="*/ 2147483647 w 876"/>
              <a:gd name="T43" fmla="*/ 2147483647 h 810"/>
              <a:gd name="T44" fmla="*/ 2147483647 w 876"/>
              <a:gd name="T45" fmla="*/ 2147483647 h 810"/>
              <a:gd name="T46" fmla="*/ 2147483647 w 876"/>
              <a:gd name="T47" fmla="*/ 2147483647 h 810"/>
              <a:gd name="T48" fmla="*/ 2147483647 w 876"/>
              <a:gd name="T49" fmla="*/ 2147483647 h 810"/>
              <a:gd name="T50" fmla="*/ 2147483647 w 876"/>
              <a:gd name="T51" fmla="*/ 2147483647 h 810"/>
              <a:gd name="T52" fmla="*/ 2147483647 w 876"/>
              <a:gd name="T53" fmla="*/ 2147483647 h 810"/>
              <a:gd name="T54" fmla="*/ 2147483647 w 876"/>
              <a:gd name="T55" fmla="*/ 2147483647 h 810"/>
              <a:gd name="T56" fmla="*/ 2147483647 w 876"/>
              <a:gd name="T57" fmla="*/ 2147483647 h 810"/>
              <a:gd name="T58" fmla="*/ 2147483647 w 876"/>
              <a:gd name="T59" fmla="*/ 2147483647 h 810"/>
              <a:gd name="T60" fmla="*/ 2147483647 w 876"/>
              <a:gd name="T61" fmla="*/ 2147483647 h 810"/>
              <a:gd name="T62" fmla="*/ 2147483647 w 876"/>
              <a:gd name="T63" fmla="*/ 2147483647 h 810"/>
              <a:gd name="T64" fmla="*/ 2147483647 w 876"/>
              <a:gd name="T65" fmla="*/ 2147483647 h 810"/>
              <a:gd name="T66" fmla="*/ 2147483647 w 876"/>
              <a:gd name="T67" fmla="*/ 2147483647 h 810"/>
              <a:gd name="T68" fmla="*/ 2147483647 w 876"/>
              <a:gd name="T69" fmla="*/ 2147483647 h 810"/>
              <a:gd name="T70" fmla="*/ 2147483647 w 876"/>
              <a:gd name="T71" fmla="*/ 2147483647 h 810"/>
              <a:gd name="T72" fmla="*/ 2147483647 w 876"/>
              <a:gd name="T73" fmla="*/ 2147483647 h 810"/>
              <a:gd name="T74" fmla="*/ 2147483647 w 876"/>
              <a:gd name="T75" fmla="*/ 2147483647 h 810"/>
              <a:gd name="T76" fmla="*/ 2147483647 w 876"/>
              <a:gd name="T77" fmla="*/ 2147483647 h 810"/>
              <a:gd name="T78" fmla="*/ 2147483647 w 876"/>
              <a:gd name="T79" fmla="*/ 2147483647 h 810"/>
              <a:gd name="T80" fmla="*/ 2147483647 w 876"/>
              <a:gd name="T81" fmla="*/ 2147483647 h 810"/>
              <a:gd name="T82" fmla="*/ 2147483647 w 876"/>
              <a:gd name="T83" fmla="*/ 2147483647 h 810"/>
              <a:gd name="T84" fmla="*/ 2147483647 w 876"/>
              <a:gd name="T85" fmla="*/ 2147483647 h 810"/>
              <a:gd name="T86" fmla="*/ 2147483647 w 876"/>
              <a:gd name="T87" fmla="*/ 2147483647 h 810"/>
              <a:gd name="T88" fmla="*/ 2147483647 w 876"/>
              <a:gd name="T89" fmla="*/ 2147483647 h 810"/>
              <a:gd name="T90" fmla="*/ 2147483647 w 876"/>
              <a:gd name="T91" fmla="*/ 2147483647 h 810"/>
              <a:gd name="T92" fmla="*/ 2147483647 w 876"/>
              <a:gd name="T93" fmla="*/ 2147483647 h 810"/>
              <a:gd name="T94" fmla="*/ 2147483647 w 876"/>
              <a:gd name="T95" fmla="*/ 2147483647 h 810"/>
              <a:gd name="T96" fmla="*/ 2147483647 w 876"/>
              <a:gd name="T97" fmla="*/ 2147483647 h 810"/>
              <a:gd name="T98" fmla="*/ 2147483647 w 876"/>
              <a:gd name="T99" fmla="*/ 2147483647 h 810"/>
              <a:gd name="T100" fmla="*/ 2147483647 w 876"/>
              <a:gd name="T101" fmla="*/ 2147483647 h 810"/>
              <a:gd name="T102" fmla="*/ 2147483647 w 876"/>
              <a:gd name="T103" fmla="*/ 2147483647 h 810"/>
              <a:gd name="T104" fmla="*/ 2147483647 w 876"/>
              <a:gd name="T105" fmla="*/ 2147483647 h 810"/>
              <a:gd name="T106" fmla="*/ 2147483647 w 876"/>
              <a:gd name="T107" fmla="*/ 2147483647 h 810"/>
              <a:gd name="T108" fmla="*/ 2147483647 w 876"/>
              <a:gd name="T109" fmla="*/ 2147483647 h 810"/>
              <a:gd name="T110" fmla="*/ 2147483647 w 876"/>
              <a:gd name="T111" fmla="*/ 2147483647 h 810"/>
              <a:gd name="T112" fmla="*/ 0 w 876"/>
              <a:gd name="T113" fmla="*/ 2147483647 h 810"/>
              <a:gd name="T114" fmla="*/ 2147483647 w 876"/>
              <a:gd name="T115" fmla="*/ 2147483647 h 810"/>
              <a:gd name="T116" fmla="*/ 2147483647 w 876"/>
              <a:gd name="T117" fmla="*/ 2147483647 h 8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76"/>
              <a:gd name="T178" fmla="*/ 0 h 810"/>
              <a:gd name="T179" fmla="*/ 876 w 876"/>
              <a:gd name="T180" fmla="*/ 810 h 81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76" h="810">
                <a:moveTo>
                  <a:pt x="88" y="635"/>
                </a:moveTo>
                <a:lnTo>
                  <a:pt x="121" y="674"/>
                </a:lnTo>
                <a:lnTo>
                  <a:pt x="158" y="709"/>
                </a:lnTo>
                <a:lnTo>
                  <a:pt x="199" y="738"/>
                </a:lnTo>
                <a:lnTo>
                  <a:pt x="243" y="763"/>
                </a:lnTo>
                <a:lnTo>
                  <a:pt x="290" y="783"/>
                </a:lnTo>
                <a:lnTo>
                  <a:pt x="339" y="797"/>
                </a:lnTo>
                <a:lnTo>
                  <a:pt x="391" y="806"/>
                </a:lnTo>
                <a:lnTo>
                  <a:pt x="443" y="809"/>
                </a:lnTo>
                <a:lnTo>
                  <a:pt x="487" y="807"/>
                </a:lnTo>
                <a:lnTo>
                  <a:pt x="530" y="801"/>
                </a:lnTo>
                <a:lnTo>
                  <a:pt x="572" y="791"/>
                </a:lnTo>
                <a:lnTo>
                  <a:pt x="611" y="777"/>
                </a:lnTo>
                <a:lnTo>
                  <a:pt x="649" y="760"/>
                </a:lnTo>
                <a:lnTo>
                  <a:pt x="685" y="740"/>
                </a:lnTo>
                <a:lnTo>
                  <a:pt x="718" y="717"/>
                </a:lnTo>
                <a:lnTo>
                  <a:pt x="749" y="691"/>
                </a:lnTo>
                <a:lnTo>
                  <a:pt x="777" y="662"/>
                </a:lnTo>
                <a:lnTo>
                  <a:pt x="801" y="631"/>
                </a:lnTo>
                <a:lnTo>
                  <a:pt x="823" y="597"/>
                </a:lnTo>
                <a:lnTo>
                  <a:pt x="841" y="562"/>
                </a:lnTo>
                <a:lnTo>
                  <a:pt x="856" y="525"/>
                </a:lnTo>
                <a:lnTo>
                  <a:pt x="867" y="486"/>
                </a:lnTo>
                <a:lnTo>
                  <a:pt x="873" y="446"/>
                </a:lnTo>
                <a:lnTo>
                  <a:pt x="875" y="405"/>
                </a:lnTo>
                <a:lnTo>
                  <a:pt x="873" y="363"/>
                </a:lnTo>
                <a:lnTo>
                  <a:pt x="867" y="323"/>
                </a:lnTo>
                <a:lnTo>
                  <a:pt x="856" y="284"/>
                </a:lnTo>
                <a:lnTo>
                  <a:pt x="841" y="247"/>
                </a:lnTo>
                <a:lnTo>
                  <a:pt x="823" y="212"/>
                </a:lnTo>
                <a:lnTo>
                  <a:pt x="801" y="178"/>
                </a:lnTo>
                <a:lnTo>
                  <a:pt x="777" y="147"/>
                </a:lnTo>
                <a:lnTo>
                  <a:pt x="749" y="118"/>
                </a:lnTo>
                <a:lnTo>
                  <a:pt x="718" y="92"/>
                </a:lnTo>
                <a:lnTo>
                  <a:pt x="685" y="69"/>
                </a:lnTo>
                <a:lnTo>
                  <a:pt x="649" y="49"/>
                </a:lnTo>
                <a:lnTo>
                  <a:pt x="611" y="32"/>
                </a:lnTo>
                <a:lnTo>
                  <a:pt x="572" y="18"/>
                </a:lnTo>
                <a:lnTo>
                  <a:pt x="530" y="8"/>
                </a:lnTo>
                <a:lnTo>
                  <a:pt x="487" y="2"/>
                </a:lnTo>
                <a:lnTo>
                  <a:pt x="443" y="0"/>
                </a:lnTo>
                <a:lnTo>
                  <a:pt x="399" y="2"/>
                </a:lnTo>
                <a:lnTo>
                  <a:pt x="356" y="8"/>
                </a:lnTo>
                <a:lnTo>
                  <a:pt x="315" y="18"/>
                </a:lnTo>
                <a:lnTo>
                  <a:pt x="275" y="32"/>
                </a:lnTo>
                <a:lnTo>
                  <a:pt x="237" y="49"/>
                </a:lnTo>
                <a:lnTo>
                  <a:pt x="202" y="69"/>
                </a:lnTo>
                <a:lnTo>
                  <a:pt x="169" y="92"/>
                </a:lnTo>
                <a:lnTo>
                  <a:pt x="138" y="118"/>
                </a:lnTo>
                <a:lnTo>
                  <a:pt x="110" y="147"/>
                </a:lnTo>
                <a:lnTo>
                  <a:pt x="85" y="178"/>
                </a:lnTo>
                <a:lnTo>
                  <a:pt x="63" y="212"/>
                </a:lnTo>
                <a:lnTo>
                  <a:pt x="45" y="247"/>
                </a:lnTo>
                <a:lnTo>
                  <a:pt x="31" y="284"/>
                </a:lnTo>
                <a:lnTo>
                  <a:pt x="20" y="323"/>
                </a:lnTo>
                <a:lnTo>
                  <a:pt x="13" y="363"/>
                </a:lnTo>
                <a:lnTo>
                  <a:pt x="11" y="405"/>
                </a:lnTo>
                <a:lnTo>
                  <a:pt x="13" y="363"/>
                </a:lnTo>
                <a:lnTo>
                  <a:pt x="20" y="323"/>
                </a:lnTo>
                <a:lnTo>
                  <a:pt x="31" y="284"/>
                </a:lnTo>
                <a:lnTo>
                  <a:pt x="45" y="247"/>
                </a:lnTo>
                <a:lnTo>
                  <a:pt x="63" y="212"/>
                </a:lnTo>
                <a:lnTo>
                  <a:pt x="85" y="178"/>
                </a:lnTo>
                <a:lnTo>
                  <a:pt x="110" y="147"/>
                </a:lnTo>
                <a:lnTo>
                  <a:pt x="138" y="118"/>
                </a:lnTo>
                <a:lnTo>
                  <a:pt x="169" y="92"/>
                </a:lnTo>
                <a:lnTo>
                  <a:pt x="202" y="69"/>
                </a:lnTo>
                <a:lnTo>
                  <a:pt x="237" y="49"/>
                </a:lnTo>
                <a:lnTo>
                  <a:pt x="275" y="32"/>
                </a:lnTo>
                <a:lnTo>
                  <a:pt x="315" y="18"/>
                </a:lnTo>
                <a:lnTo>
                  <a:pt x="356" y="8"/>
                </a:lnTo>
                <a:lnTo>
                  <a:pt x="399" y="2"/>
                </a:lnTo>
                <a:lnTo>
                  <a:pt x="443" y="0"/>
                </a:lnTo>
                <a:lnTo>
                  <a:pt x="487" y="2"/>
                </a:lnTo>
                <a:lnTo>
                  <a:pt x="530" y="8"/>
                </a:lnTo>
                <a:lnTo>
                  <a:pt x="572" y="18"/>
                </a:lnTo>
                <a:lnTo>
                  <a:pt x="611" y="32"/>
                </a:lnTo>
                <a:lnTo>
                  <a:pt x="649" y="49"/>
                </a:lnTo>
                <a:lnTo>
                  <a:pt x="685" y="69"/>
                </a:lnTo>
                <a:lnTo>
                  <a:pt x="718" y="92"/>
                </a:lnTo>
                <a:lnTo>
                  <a:pt x="749" y="118"/>
                </a:lnTo>
                <a:lnTo>
                  <a:pt x="777" y="147"/>
                </a:lnTo>
                <a:lnTo>
                  <a:pt x="801" y="178"/>
                </a:lnTo>
                <a:lnTo>
                  <a:pt x="823" y="212"/>
                </a:lnTo>
                <a:lnTo>
                  <a:pt x="841" y="247"/>
                </a:lnTo>
                <a:lnTo>
                  <a:pt x="856" y="284"/>
                </a:lnTo>
                <a:lnTo>
                  <a:pt x="867" y="323"/>
                </a:lnTo>
                <a:lnTo>
                  <a:pt x="873" y="363"/>
                </a:lnTo>
                <a:lnTo>
                  <a:pt x="875" y="405"/>
                </a:lnTo>
                <a:lnTo>
                  <a:pt x="873" y="446"/>
                </a:lnTo>
                <a:lnTo>
                  <a:pt x="867" y="486"/>
                </a:lnTo>
                <a:lnTo>
                  <a:pt x="856" y="525"/>
                </a:lnTo>
                <a:lnTo>
                  <a:pt x="841" y="562"/>
                </a:lnTo>
                <a:lnTo>
                  <a:pt x="823" y="597"/>
                </a:lnTo>
                <a:lnTo>
                  <a:pt x="801" y="631"/>
                </a:lnTo>
                <a:lnTo>
                  <a:pt x="777" y="662"/>
                </a:lnTo>
                <a:lnTo>
                  <a:pt x="749" y="691"/>
                </a:lnTo>
                <a:lnTo>
                  <a:pt x="718" y="717"/>
                </a:lnTo>
                <a:lnTo>
                  <a:pt x="685" y="740"/>
                </a:lnTo>
                <a:lnTo>
                  <a:pt x="649" y="760"/>
                </a:lnTo>
                <a:lnTo>
                  <a:pt x="611" y="777"/>
                </a:lnTo>
                <a:lnTo>
                  <a:pt x="572" y="791"/>
                </a:lnTo>
                <a:lnTo>
                  <a:pt x="530" y="801"/>
                </a:lnTo>
                <a:lnTo>
                  <a:pt x="487" y="807"/>
                </a:lnTo>
                <a:lnTo>
                  <a:pt x="443" y="809"/>
                </a:lnTo>
                <a:lnTo>
                  <a:pt x="391" y="806"/>
                </a:lnTo>
                <a:lnTo>
                  <a:pt x="339" y="797"/>
                </a:lnTo>
                <a:lnTo>
                  <a:pt x="290" y="783"/>
                </a:lnTo>
                <a:lnTo>
                  <a:pt x="243" y="763"/>
                </a:lnTo>
                <a:lnTo>
                  <a:pt x="199" y="738"/>
                </a:lnTo>
                <a:lnTo>
                  <a:pt x="158" y="709"/>
                </a:lnTo>
                <a:lnTo>
                  <a:pt x="121" y="674"/>
                </a:lnTo>
                <a:lnTo>
                  <a:pt x="88" y="635"/>
                </a:lnTo>
                <a:lnTo>
                  <a:pt x="0" y="693"/>
                </a:lnTo>
                <a:lnTo>
                  <a:pt x="27" y="552"/>
                </a:lnTo>
                <a:lnTo>
                  <a:pt x="177" y="578"/>
                </a:lnTo>
                <a:lnTo>
                  <a:pt x="88" y="635"/>
                </a:lnTo>
              </a:path>
            </a:pathLst>
          </a:custGeom>
          <a:solidFill>
            <a:schemeClr val="accent1"/>
          </a:solidFill>
          <a:ln w="25400" cap="rnd">
            <a:solidFill>
              <a:srgbClr val="FFB3C2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5641" name="Rectangle 119"/>
          <p:cNvSpPr>
            <a:spLocks noChangeArrowheads="1"/>
          </p:cNvSpPr>
          <p:nvPr/>
        </p:nvSpPr>
        <p:spPr bwMode="auto">
          <a:xfrm>
            <a:off x="1349657" y="5819775"/>
            <a:ext cx="1309654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600">
                <a:latin typeface="Times New Roman" pitchFamily="18" charset="0"/>
              </a:rPr>
              <a:t>RBC survival</a:t>
            </a:r>
          </a:p>
          <a:p>
            <a:pPr algn="ctr"/>
            <a:r>
              <a:rPr lang="el-GR" altLang="el-GR" sz="1600">
                <a:latin typeface="Times New Roman" pitchFamily="18" charset="0"/>
              </a:rPr>
              <a:t>100-120 days</a:t>
            </a:r>
            <a:endParaRPr lang="el-GR" altLang="el-GR" sz="160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1908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10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4703" r="3125" b="3577"/>
          <a:stretch>
            <a:fillRect/>
          </a:stretch>
        </p:blipFill>
        <p:spPr bwMode="auto">
          <a:xfrm>
            <a:off x="5249334" y="4419600"/>
            <a:ext cx="1460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30%2520megakaryocyte"/>
          <p:cNvPicPr>
            <a:picLocks noChangeAspect="1" noChangeArrowheads="1"/>
          </p:cNvPicPr>
          <p:nvPr/>
        </p:nvPicPr>
        <p:blipFill>
          <a:blip r:embed="rId4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219200"/>
            <a:ext cx="3183467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1004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351" r="54753" b="3255"/>
          <a:stretch>
            <a:fillRect/>
          </a:stretch>
        </p:blipFill>
        <p:spPr bwMode="auto">
          <a:xfrm>
            <a:off x="6807200" y="4419600"/>
            <a:ext cx="136736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676400"/>
            <a:ext cx="2235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dyserthro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1"/>
            <a:ext cx="22352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285067" y="2971800"/>
          <a:ext cx="155786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Εικόνα bitmap" r:id="rId7" imgW="3086531" imgH="3723810" progId="Paint.Picture">
                  <p:embed/>
                </p:oleObj>
              </mc:Choice>
              <mc:Fallback>
                <p:oleObj name="Εικόνα bitmap" r:id="rId7" imgW="3086531" imgH="3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493" t="18091" r="5556" b="18091"/>
                      <a:stretch>
                        <a:fillRect/>
                      </a:stretch>
                    </p:blipFill>
                    <p:spPr bwMode="auto">
                      <a:xfrm>
                        <a:off x="3285067" y="2971800"/>
                        <a:ext cx="1557867" cy="1443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440267" y="228600"/>
            <a:ext cx="7450667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ΜΕΓΑΛΟΒΛΑΣΤΙΚΕΣ ΑΝΑΙΜΙΕΣ </a:t>
            </a: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l-GR" sz="2800"/>
              <a:t> </a:t>
            </a:r>
            <a:r>
              <a:rPr lang="el-GR" sz="2800" b="1"/>
              <a:t>διαταραχές σ</a:t>
            </a:r>
            <a:r>
              <a:rPr lang="el-GR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τη σύνθεση του </a:t>
            </a: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DNA</a:t>
            </a:r>
            <a:endParaRPr lang="el-GR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81" name="Picture 11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33" y="4724400"/>
            <a:ext cx="21674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3352800" y="2057401"/>
            <a:ext cx="162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 b="1">
                <a:solidFill>
                  <a:schemeClr val="hlink"/>
                </a:solidFill>
              </a:rPr>
              <a:t>φυσιολογικά</a:t>
            </a:r>
          </a:p>
        </p:txBody>
      </p:sp>
      <p:sp>
        <p:nvSpPr>
          <p:cNvPr id="3083" name="Line 13"/>
          <p:cNvSpPr>
            <a:spLocks noChangeShapeType="1"/>
          </p:cNvSpPr>
          <p:nvPr/>
        </p:nvSpPr>
        <p:spPr bwMode="auto">
          <a:xfrm flipH="1" flipV="1">
            <a:off x="2743200" y="2057400"/>
            <a:ext cx="541867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1185334" y="6477001"/>
            <a:ext cx="16933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 b="1">
                <a:solidFill>
                  <a:schemeClr val="hlink"/>
                </a:solidFill>
              </a:rPr>
              <a:t>παθολογικά</a:t>
            </a:r>
          </a:p>
        </p:txBody>
      </p:sp>
      <p:sp>
        <p:nvSpPr>
          <p:cNvPr id="3085" name="Line 17"/>
          <p:cNvSpPr>
            <a:spLocks noChangeShapeType="1"/>
          </p:cNvSpPr>
          <p:nvPr/>
        </p:nvSpPr>
        <p:spPr bwMode="auto">
          <a:xfrm flipV="1">
            <a:off x="2269067" y="5334000"/>
            <a:ext cx="1354667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86" name="Line 18"/>
          <p:cNvSpPr>
            <a:spLocks noChangeShapeType="1"/>
          </p:cNvSpPr>
          <p:nvPr/>
        </p:nvSpPr>
        <p:spPr bwMode="auto">
          <a:xfrm flipV="1">
            <a:off x="1862667" y="54864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87" name="Text Box 20"/>
          <p:cNvSpPr txBox="1">
            <a:spLocks noChangeArrowheads="1"/>
          </p:cNvSpPr>
          <p:nvPr/>
        </p:nvSpPr>
        <p:spPr bwMode="auto">
          <a:xfrm>
            <a:off x="7078133" y="4114801"/>
            <a:ext cx="1828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 b="1">
                <a:solidFill>
                  <a:schemeClr val="hlink"/>
                </a:solidFill>
              </a:rPr>
              <a:t>παθολογικά</a:t>
            </a:r>
          </a:p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  <p:sp>
        <p:nvSpPr>
          <p:cNvPr id="3088" name="Line 21"/>
          <p:cNvSpPr>
            <a:spLocks noChangeShapeType="1"/>
          </p:cNvSpPr>
          <p:nvPr/>
        </p:nvSpPr>
        <p:spPr bwMode="auto">
          <a:xfrm flipH="1">
            <a:off x="6197600" y="4419600"/>
            <a:ext cx="12192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89" name="Line 22"/>
          <p:cNvSpPr>
            <a:spLocks noChangeShapeType="1"/>
          </p:cNvSpPr>
          <p:nvPr/>
        </p:nvSpPr>
        <p:spPr bwMode="auto">
          <a:xfrm>
            <a:off x="4165600" y="25146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90" name="Line 23"/>
          <p:cNvSpPr>
            <a:spLocks noChangeShapeType="1"/>
          </p:cNvSpPr>
          <p:nvPr/>
        </p:nvSpPr>
        <p:spPr bwMode="auto">
          <a:xfrm>
            <a:off x="4504267" y="2286000"/>
            <a:ext cx="1896533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91" name="Line 24"/>
          <p:cNvSpPr>
            <a:spLocks noChangeShapeType="1"/>
          </p:cNvSpPr>
          <p:nvPr/>
        </p:nvSpPr>
        <p:spPr bwMode="auto">
          <a:xfrm>
            <a:off x="7416800" y="4419600"/>
            <a:ext cx="0" cy="167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28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573314" cy="466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548680"/>
            <a:ext cx="61159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Η δομή της βιταμίνης Β12</a:t>
            </a:r>
          </a:p>
        </p:txBody>
      </p:sp>
    </p:spTree>
    <p:extLst>
      <p:ext uri="{BB962C8B-B14F-4D97-AF65-F5344CB8AC3E}">
        <p14:creationId xmlns:p14="http://schemas.microsoft.com/office/powerpoint/2010/main" val="32216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28600" y="1409700"/>
            <a:ext cx="8763000" cy="369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dirty="0"/>
              <a:t>				</a:t>
            </a:r>
            <a:r>
              <a:rPr lang="el-GR" altLang="el-GR" sz="3000" b="1" dirty="0" err="1" smtClean="0">
                <a:solidFill>
                  <a:schemeClr val="tx2"/>
                </a:solidFill>
                <a:latin typeface="Times New Roman" pitchFamily="18" charset="0"/>
              </a:rPr>
              <a:t>Diet</a:t>
            </a:r>
            <a:endParaRPr lang="el-GR" altLang="el-GR" sz="3000" dirty="0">
              <a:latin typeface="Times New Roman" pitchFamily="18" charset="0"/>
            </a:endParaRPr>
          </a:p>
          <a:p>
            <a:endParaRPr lang="el-GR" altLang="el-GR" dirty="0">
              <a:latin typeface="Times New Roman" pitchFamily="18" charset="0"/>
            </a:endParaRPr>
          </a:p>
          <a:p>
            <a:r>
              <a:rPr lang="el-GR" altLang="el-GR" dirty="0">
                <a:latin typeface="Times New Roman" pitchFamily="18" charset="0"/>
              </a:rPr>
              <a:t>			</a:t>
            </a:r>
            <a:r>
              <a:rPr lang="el-GR" altLang="el-GR" sz="3000" b="1" dirty="0" err="1">
                <a:solidFill>
                  <a:schemeClr val="tx2"/>
                </a:solidFill>
                <a:latin typeface="Times New Roman" pitchFamily="18" charset="0"/>
              </a:rPr>
              <a:t>Vitamin</a:t>
            </a:r>
            <a:r>
              <a:rPr lang="el-GR" altLang="el-GR" sz="3000" b="1" dirty="0">
                <a:solidFill>
                  <a:schemeClr val="tx2"/>
                </a:solidFill>
                <a:latin typeface="Times New Roman" pitchFamily="18" charset="0"/>
              </a:rPr>
              <a:t> B12</a:t>
            </a:r>
            <a:endParaRPr lang="el-GR" altLang="el-GR" dirty="0">
              <a:latin typeface="Times New Roman" pitchFamily="18" charset="0"/>
            </a:endParaRPr>
          </a:p>
          <a:p>
            <a:r>
              <a:rPr lang="el-GR" altLang="el-GR" dirty="0">
                <a:latin typeface="Times New Roman" pitchFamily="18" charset="0"/>
              </a:rPr>
              <a:t>			</a:t>
            </a:r>
            <a:r>
              <a:rPr lang="el-GR" altLang="el-GR" sz="3000" b="1" dirty="0">
                <a:solidFill>
                  <a:schemeClr val="tx2"/>
                </a:solidFill>
                <a:latin typeface="Times New Roman" pitchFamily="18" charset="0"/>
              </a:rPr>
              <a:t>(</a:t>
            </a:r>
            <a:r>
              <a:rPr lang="el-GR" altLang="el-GR" sz="3000" b="1" dirty="0" err="1">
                <a:solidFill>
                  <a:schemeClr val="tx2"/>
                </a:solidFill>
                <a:latin typeface="Times New Roman" pitchFamily="18" charset="0"/>
              </a:rPr>
              <a:t>Cobalamin</a:t>
            </a:r>
            <a:r>
              <a:rPr lang="el-GR" altLang="el-GR" sz="3000" b="1" dirty="0">
                <a:solidFill>
                  <a:schemeClr val="tx2"/>
                </a:solidFill>
                <a:latin typeface="Times New Roman" pitchFamily="18" charset="0"/>
              </a:rPr>
              <a:t>) 	</a:t>
            </a:r>
            <a:r>
              <a:rPr lang="el-GR" altLang="el-GR" sz="3000" b="1" dirty="0" err="1" smtClean="0">
                <a:solidFill>
                  <a:schemeClr val="tx2"/>
                </a:solidFill>
                <a:latin typeface="Times New Roman" pitchFamily="18" charset="0"/>
              </a:rPr>
              <a:t>Folate</a:t>
            </a:r>
            <a:endParaRPr lang="el-GR" altLang="el-GR" dirty="0">
              <a:latin typeface="Times New Roman" pitchFamily="18" charset="0"/>
            </a:endParaRPr>
          </a:p>
          <a:p>
            <a:endParaRPr lang="el-GR" altLang="el-GR" dirty="0">
              <a:latin typeface="Times New Roman" pitchFamily="18" charset="0"/>
            </a:endParaRPr>
          </a:p>
          <a:p>
            <a:r>
              <a:rPr lang="el-GR" altLang="el-GR" dirty="0" err="1">
                <a:latin typeface="Times New Roman" pitchFamily="18" charset="0"/>
              </a:rPr>
              <a:t>Source</a:t>
            </a:r>
            <a:r>
              <a:rPr lang="el-GR" altLang="el-GR" dirty="0">
                <a:latin typeface="Times New Roman" pitchFamily="18" charset="0"/>
              </a:rPr>
              <a:t>			</a:t>
            </a:r>
            <a:r>
              <a:rPr lang="el-GR" altLang="el-GR" dirty="0" err="1">
                <a:latin typeface="Times New Roman" pitchFamily="18" charset="0"/>
              </a:rPr>
              <a:t>Animal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products</a:t>
            </a:r>
            <a:r>
              <a:rPr lang="el-GR" altLang="el-GR" dirty="0">
                <a:latin typeface="Times New Roman" pitchFamily="18" charset="0"/>
              </a:rPr>
              <a:t>		</a:t>
            </a:r>
            <a:r>
              <a:rPr lang="el-GR" altLang="el-GR" dirty="0" err="1">
                <a:latin typeface="Times New Roman" pitchFamily="18" charset="0"/>
              </a:rPr>
              <a:t>Widespread</a:t>
            </a:r>
            <a:r>
              <a:rPr lang="el-GR" altLang="el-GR" dirty="0">
                <a:latin typeface="Times New Roman" pitchFamily="18" charset="0"/>
              </a:rPr>
              <a:t>	</a:t>
            </a:r>
          </a:p>
          <a:p>
            <a:r>
              <a:rPr lang="el-GR" altLang="el-GR" dirty="0" err="1">
                <a:latin typeface="Times New Roman" pitchFamily="18" charset="0"/>
              </a:rPr>
              <a:t>Body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stores</a:t>
            </a:r>
            <a:r>
              <a:rPr lang="el-GR" altLang="el-GR" dirty="0">
                <a:latin typeface="Times New Roman" pitchFamily="18" charset="0"/>
              </a:rPr>
              <a:t>		5 </a:t>
            </a:r>
            <a:r>
              <a:rPr lang="el-GR" altLang="el-GR" dirty="0" err="1">
                <a:latin typeface="Times New Roman" pitchFamily="18" charset="0"/>
              </a:rPr>
              <a:t>mg</a:t>
            </a:r>
            <a:r>
              <a:rPr lang="el-GR" altLang="el-GR" dirty="0">
                <a:latin typeface="Times New Roman" pitchFamily="18" charset="0"/>
              </a:rPr>
              <a:t>			</a:t>
            </a:r>
            <a:r>
              <a:rPr lang="el-GR" altLang="el-GR" dirty="0" smtClean="0">
                <a:latin typeface="Times New Roman" pitchFamily="18" charset="0"/>
              </a:rPr>
              <a:t>5 </a:t>
            </a:r>
            <a:r>
              <a:rPr lang="el-GR" altLang="el-GR" dirty="0" err="1">
                <a:latin typeface="Times New Roman" pitchFamily="18" charset="0"/>
              </a:rPr>
              <a:t>mg</a:t>
            </a:r>
            <a:endParaRPr lang="el-GR" altLang="el-GR" dirty="0">
              <a:latin typeface="Times New Roman" pitchFamily="18" charset="0"/>
            </a:endParaRPr>
          </a:p>
          <a:p>
            <a:r>
              <a:rPr lang="el-GR" altLang="el-GR" dirty="0" err="1">
                <a:latin typeface="Times New Roman" pitchFamily="18" charset="0"/>
              </a:rPr>
              <a:t>Daily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requirement</a:t>
            </a:r>
            <a:r>
              <a:rPr lang="el-GR" altLang="el-GR" dirty="0">
                <a:latin typeface="Times New Roman" pitchFamily="18" charset="0"/>
              </a:rPr>
              <a:t>	</a:t>
            </a:r>
            <a:r>
              <a:rPr lang="en-US" altLang="el-GR" dirty="0" smtClean="0">
                <a:latin typeface="Times New Roman" pitchFamily="18" charset="0"/>
              </a:rPr>
              <a:t>                 </a:t>
            </a:r>
            <a:r>
              <a:rPr lang="el-GR" altLang="el-GR" dirty="0" smtClean="0">
                <a:latin typeface="Times New Roman" pitchFamily="18" charset="0"/>
              </a:rPr>
              <a:t>2-5 </a:t>
            </a:r>
            <a:r>
              <a:rPr lang="el-GR" altLang="el-GR" dirty="0">
                <a:latin typeface="Times New Roman" pitchFamily="18" charset="0"/>
              </a:rPr>
              <a:t>µg			</a:t>
            </a:r>
            <a:r>
              <a:rPr lang="el-GR" altLang="el-GR" dirty="0" smtClean="0">
                <a:latin typeface="Times New Roman" pitchFamily="18" charset="0"/>
              </a:rPr>
              <a:t>50-200 </a:t>
            </a:r>
            <a:r>
              <a:rPr lang="el-GR" altLang="el-GR" dirty="0">
                <a:latin typeface="Times New Roman" pitchFamily="18" charset="0"/>
              </a:rPr>
              <a:t>µg</a:t>
            </a:r>
          </a:p>
          <a:p>
            <a:r>
              <a:rPr lang="el-GR" altLang="el-GR" dirty="0" err="1">
                <a:latin typeface="Times New Roman" pitchFamily="18" charset="0"/>
              </a:rPr>
              <a:t>Daily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intake</a:t>
            </a:r>
            <a:r>
              <a:rPr lang="el-GR" altLang="el-GR" dirty="0">
                <a:latin typeface="Times New Roman" pitchFamily="18" charset="0"/>
              </a:rPr>
              <a:t>		10-20 µg			400-800 µg</a:t>
            </a:r>
          </a:p>
          <a:p>
            <a:r>
              <a:rPr lang="el-GR" altLang="el-GR" dirty="0" err="1">
                <a:latin typeface="Times New Roman" pitchFamily="18" charset="0"/>
              </a:rPr>
              <a:t>Dietary</a:t>
            </a:r>
            <a:r>
              <a:rPr lang="el-GR" altLang="el-GR" dirty="0">
                <a:latin typeface="Times New Roman" pitchFamily="18" charset="0"/>
              </a:rPr>
              <a:t> </a:t>
            </a:r>
            <a:r>
              <a:rPr lang="el-GR" altLang="el-GR" dirty="0" err="1">
                <a:latin typeface="Times New Roman" pitchFamily="18" charset="0"/>
              </a:rPr>
              <a:t>deficiency</a:t>
            </a:r>
            <a:r>
              <a:rPr lang="el-GR" altLang="el-GR" dirty="0">
                <a:latin typeface="Times New Roman" pitchFamily="18" charset="0"/>
              </a:rPr>
              <a:t>	</a:t>
            </a:r>
            <a:r>
              <a:rPr lang="en-US" altLang="el-GR" dirty="0" smtClean="0">
                <a:latin typeface="Times New Roman" pitchFamily="18" charset="0"/>
              </a:rPr>
              <a:t>                  </a:t>
            </a:r>
            <a:r>
              <a:rPr lang="el-GR" altLang="el-GR" dirty="0" err="1" smtClean="0">
                <a:latin typeface="Times New Roman" pitchFamily="18" charset="0"/>
              </a:rPr>
              <a:t>Rare</a:t>
            </a:r>
            <a:r>
              <a:rPr lang="el-GR" altLang="el-GR" dirty="0">
                <a:latin typeface="Times New Roman" pitchFamily="18" charset="0"/>
              </a:rPr>
              <a:t>			</a:t>
            </a:r>
            <a:r>
              <a:rPr lang="el-GR" altLang="el-GR" dirty="0" err="1" smtClean="0">
                <a:latin typeface="Times New Roman" pitchFamily="18" charset="0"/>
              </a:rPr>
              <a:t>Common</a:t>
            </a:r>
            <a:endParaRPr lang="el-GR" altLang="el-GR" dirty="0"/>
          </a:p>
          <a:p>
            <a:endParaRPr lang="el-GR" altLang="el-GR" dirty="0">
              <a:latin typeface="Helvetica Greek" charset="-95"/>
            </a:endParaRPr>
          </a:p>
        </p:txBody>
      </p:sp>
      <p:sp>
        <p:nvSpPr>
          <p:cNvPr id="116739" name="Line 3"/>
          <p:cNvSpPr>
            <a:spLocks noChangeShapeType="1"/>
          </p:cNvSpPr>
          <p:nvPr/>
        </p:nvSpPr>
        <p:spPr bwMode="auto">
          <a:xfrm>
            <a:off x="2709333" y="2095500"/>
            <a:ext cx="567266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>
            <a:off x="304800" y="3356992"/>
            <a:ext cx="80772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>
            <a:off x="304800" y="5591175"/>
            <a:ext cx="80772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>
          <a:xfrm>
            <a:off x="594078" y="73025"/>
            <a:ext cx="8549922" cy="9779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l-GR" dirty="0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99133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761067" y="1600200"/>
            <a:ext cx="2777067" cy="1981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761067" y="3581400"/>
            <a:ext cx="2777067" cy="1828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1761067" y="5410200"/>
            <a:ext cx="2777067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8226778" cy="9779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dirty="0">
                <a:latin typeface="Arial Greek" charset="-95"/>
              </a:rPr>
              <a:t>Η απορρόφηση της </a:t>
            </a:r>
            <a:r>
              <a:rPr lang="el-GR" dirty="0" smtClean="0">
                <a:latin typeface="Arial Greek" charset="-95"/>
              </a:rPr>
              <a:t>βιταμίνης Β12 γίνεται </a:t>
            </a:r>
            <a:r>
              <a:rPr lang="el-GR" dirty="0">
                <a:latin typeface="Arial Greek" charset="-95"/>
              </a:rPr>
              <a:t>στον ειλεό</a:t>
            </a:r>
            <a:endParaRPr lang="el-GR" dirty="0" smtClean="0">
              <a:latin typeface="Arial Greek" charset="-95"/>
            </a:endParaRP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2844801" y="1911350"/>
            <a:ext cx="1045158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Peptic</a:t>
            </a:r>
          </a:p>
          <a:p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digestion</a:t>
            </a:r>
            <a:endParaRPr lang="el-GR" altLang="el-GR" sz="1800" b="1" i="1">
              <a:solidFill>
                <a:srgbClr val="03FFFF"/>
              </a:solidFill>
              <a:latin typeface="Times New Roman Greek" charset="-95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2370666" y="1981201"/>
            <a:ext cx="54186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H </a:t>
            </a:r>
            <a:r>
              <a:rPr lang="el-GR" altLang="el-GR" sz="1800" b="1" i="1" baseline="30000">
                <a:solidFill>
                  <a:srgbClr val="03FFFF"/>
                </a:solidFill>
                <a:latin typeface="Times New Roman" pitchFamily="18" charset="0"/>
              </a:rPr>
              <a:t>+</a:t>
            </a:r>
            <a:endParaRPr lang="el-GR" altLang="el-GR" sz="1800" b="1" i="1" baseline="30000">
              <a:solidFill>
                <a:srgbClr val="03FFFF"/>
              </a:solidFill>
              <a:latin typeface="Times New Roman Greek" charset="-95"/>
            </a:endParaRPr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2641600" y="2441575"/>
            <a:ext cx="1856277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Cbl + R-binder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3323167" y="4178300"/>
            <a:ext cx="856004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R-Cbl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2413138" y="3816350"/>
            <a:ext cx="1211871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Pancreatic</a:t>
            </a:r>
          </a:p>
          <a:p>
            <a:pPr algn="ctr"/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enzymes</a:t>
            </a:r>
            <a:endParaRPr lang="el-GR" altLang="el-GR" sz="1800" b="1" i="1">
              <a:solidFill>
                <a:srgbClr val="03FFFF"/>
              </a:solidFill>
              <a:latin typeface="Times New Roman Greek" charset="-95"/>
            </a:endParaRPr>
          </a:p>
        </p:txBody>
      </p:sp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2792589" y="4397375"/>
            <a:ext cx="641201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OH </a:t>
            </a:r>
            <a:r>
              <a:rPr lang="el-GR" altLang="el-GR" sz="1800" b="1" i="1" baseline="30000">
                <a:solidFill>
                  <a:srgbClr val="03FFFF"/>
                </a:solidFill>
                <a:latin typeface="Times New Roman" pitchFamily="18" charset="0"/>
              </a:rPr>
              <a:t>-</a:t>
            </a:r>
            <a:endParaRPr lang="el-GR" altLang="el-GR" sz="1800" b="1" i="1" baseline="30000">
              <a:solidFill>
                <a:srgbClr val="03FFFF"/>
              </a:solidFill>
              <a:latin typeface="Times New Roman Greek" charset="-95"/>
            </a:endParaRPr>
          </a:p>
        </p:txBody>
      </p:sp>
      <p:sp>
        <p:nvSpPr>
          <p:cNvPr id="119820" name="Rectangle 12"/>
          <p:cNvSpPr>
            <a:spLocks noChangeArrowheads="1"/>
          </p:cNvSpPr>
          <p:nvPr/>
        </p:nvSpPr>
        <p:spPr bwMode="auto">
          <a:xfrm>
            <a:off x="1761067" y="4270375"/>
            <a:ext cx="103566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IF + Cb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1896533" y="5718175"/>
            <a:ext cx="92653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Cbl-IF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239434" y="1603375"/>
            <a:ext cx="1226298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Food-Cbl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912533" y="5540375"/>
            <a:ext cx="1265411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1800" b="1" i="1">
                <a:solidFill>
                  <a:srgbClr val="03FFFF"/>
                </a:solidFill>
                <a:latin typeface="Times New Roman" pitchFamily="18" charset="0"/>
              </a:rPr>
              <a:t>IF receptor</a:t>
            </a:r>
            <a:endParaRPr lang="el-GR" altLang="el-GR" sz="1800" b="1" i="1">
              <a:solidFill>
                <a:srgbClr val="03FFFF"/>
              </a:solidFill>
              <a:latin typeface="Times New Roman Greek" charset="-95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4560711" y="5562600"/>
            <a:ext cx="121206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>
                <a:latin typeface="Times New Roman" pitchFamily="18" charset="0"/>
              </a:rPr>
              <a:t>Cbl + TC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25" name="Rectangle 17"/>
          <p:cNvSpPr>
            <a:spLocks noChangeArrowheads="1"/>
          </p:cNvSpPr>
          <p:nvPr/>
        </p:nvSpPr>
        <p:spPr bwMode="auto">
          <a:xfrm>
            <a:off x="4442178" y="44735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5621866" y="4102100"/>
            <a:ext cx="2002151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Cbl-TC complex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76767" y="1601788"/>
            <a:ext cx="1045158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b="1">
                <a:latin typeface="Times New Roman" pitchFamily="18" charset="0"/>
              </a:rPr>
              <a:t>Stomach</a:t>
            </a:r>
            <a:endParaRPr lang="el-GR" altLang="el-GR" b="1">
              <a:latin typeface="Times New Roman Greek" charset="-95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105834" y="3506788"/>
            <a:ext cx="127599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b="1">
                <a:latin typeface="Times New Roman" pitchFamily="18" charset="0"/>
              </a:rPr>
              <a:t>Duodenum</a:t>
            </a:r>
            <a:endParaRPr lang="el-GR" altLang="el-GR" b="1">
              <a:latin typeface="Times New Roman Greek" charset="-95"/>
            </a:endParaRPr>
          </a:p>
        </p:txBody>
      </p:sp>
      <p:sp>
        <p:nvSpPr>
          <p:cNvPr id="119829" name="Rectangle 21"/>
          <p:cNvSpPr>
            <a:spLocks noChangeArrowheads="1"/>
          </p:cNvSpPr>
          <p:nvPr/>
        </p:nvSpPr>
        <p:spPr bwMode="auto">
          <a:xfrm>
            <a:off x="0" y="5335588"/>
            <a:ext cx="1372171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b="1">
                <a:latin typeface="Times New Roman" pitchFamily="18" charset="0"/>
              </a:rPr>
              <a:t>Distal ileum</a:t>
            </a:r>
            <a:endParaRPr lang="el-GR" altLang="el-GR" b="1">
              <a:latin typeface="Times New Roman Greek" charset="-95"/>
            </a:endParaRPr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3657600" y="3505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9831" name="Line 23"/>
          <p:cNvSpPr>
            <a:spLocks noChangeShapeType="1"/>
          </p:cNvSpPr>
          <p:nvPr/>
        </p:nvSpPr>
        <p:spPr bwMode="auto">
          <a:xfrm>
            <a:off x="2235200" y="5334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9832" name="Rectangle 24"/>
          <p:cNvSpPr>
            <a:spLocks noChangeArrowheads="1"/>
          </p:cNvSpPr>
          <p:nvPr/>
        </p:nvSpPr>
        <p:spPr bwMode="auto">
          <a:xfrm>
            <a:off x="3255434" y="3127375"/>
            <a:ext cx="856004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R-Cbl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 flipH="1">
            <a:off x="2641600" y="4419600"/>
            <a:ext cx="71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1896533" y="4956175"/>
            <a:ext cx="92653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Cbl-IF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>
            <a:off x="2709333" y="5943600"/>
            <a:ext cx="162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9836" name="Line 28"/>
          <p:cNvSpPr>
            <a:spLocks noChangeShapeType="1"/>
          </p:cNvSpPr>
          <p:nvPr/>
        </p:nvSpPr>
        <p:spPr bwMode="auto">
          <a:xfrm>
            <a:off x="3657600" y="2743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9837" name="Line 29"/>
          <p:cNvSpPr>
            <a:spLocks noChangeShapeType="1"/>
          </p:cNvSpPr>
          <p:nvPr/>
        </p:nvSpPr>
        <p:spPr bwMode="auto">
          <a:xfrm>
            <a:off x="2844800" y="205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2235200" y="4572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119839" name="Group 33"/>
          <p:cNvGrpSpPr>
            <a:grpSpLocks/>
          </p:cNvGrpSpPr>
          <p:nvPr/>
        </p:nvGrpSpPr>
        <p:grpSpPr bwMode="auto">
          <a:xfrm>
            <a:off x="5689600" y="4572000"/>
            <a:ext cx="812800" cy="1143000"/>
            <a:chOff x="4032" y="2880"/>
            <a:chExt cx="576" cy="720"/>
          </a:xfrm>
        </p:grpSpPr>
        <p:sp>
          <p:nvSpPr>
            <p:cNvPr id="119840" name="Arc 31"/>
            <p:cNvSpPr>
              <a:spLocks/>
            </p:cNvSpPr>
            <p:nvPr/>
          </p:nvSpPr>
          <p:spPr bwMode="auto">
            <a:xfrm>
              <a:off x="4032" y="3024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9841" name="Line 32"/>
            <p:cNvSpPr>
              <a:spLocks noChangeShapeType="1"/>
            </p:cNvSpPr>
            <p:nvPr/>
          </p:nvSpPr>
          <p:spPr bwMode="auto">
            <a:xfrm>
              <a:off x="4608" y="2880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8073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79" y="620713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Vitamin B12 Deficiency: Common Mechanisms</a:t>
            </a:r>
            <a:endParaRPr lang="el-GR" smtClean="0">
              <a:latin typeface="Arial Greek" charset="-95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594079" y="1681163"/>
            <a:ext cx="8226778" cy="4584700"/>
          </a:xfrm>
        </p:spPr>
        <p:txBody>
          <a:bodyPr/>
          <a:lstStyle/>
          <a:p>
            <a:pPr eaLnBrk="1" hangingPunct="1"/>
            <a:r>
              <a:rPr lang="el-GR" altLang="el-GR" sz="2400" smtClean="0"/>
              <a:t>Intragastric events</a:t>
            </a:r>
          </a:p>
          <a:p>
            <a:pPr lvl="1" eaLnBrk="1" hangingPunct="1"/>
            <a:r>
              <a:rPr lang="el-GR" altLang="el-GR" sz="2100" smtClean="0"/>
              <a:t>Inadequate dissociation of cobalamin from food protein</a:t>
            </a:r>
          </a:p>
          <a:p>
            <a:pPr lvl="1" eaLnBrk="1" hangingPunct="1"/>
            <a:r>
              <a:rPr lang="el-GR" altLang="el-GR" sz="2100" smtClean="0"/>
              <a:t>Total or partial gastrectomy</a:t>
            </a:r>
          </a:p>
          <a:p>
            <a:pPr lvl="1" eaLnBrk="1" hangingPunct="1"/>
            <a:r>
              <a:rPr lang="el-GR" altLang="el-GR" sz="2100" smtClean="0"/>
              <a:t>Absent intrinsic factor secretion</a:t>
            </a:r>
          </a:p>
          <a:p>
            <a:pPr eaLnBrk="1" hangingPunct="1"/>
            <a:r>
              <a:rPr lang="el-GR" altLang="el-GR" sz="2400" smtClean="0"/>
              <a:t>Proximal small intestine</a:t>
            </a:r>
          </a:p>
          <a:p>
            <a:pPr lvl="1" eaLnBrk="1" hangingPunct="1"/>
            <a:r>
              <a:rPr lang="el-GR" altLang="el-GR" sz="2100" smtClean="0"/>
              <a:t>Impaired transfer of cobalamin from R protein to intrinsic factor</a:t>
            </a:r>
          </a:p>
          <a:p>
            <a:pPr lvl="1" eaLnBrk="1" hangingPunct="1"/>
            <a:r>
              <a:rPr lang="el-GR" altLang="el-GR" sz="2100" smtClean="0"/>
              <a:t>Usurpation of luminal cobalamin</a:t>
            </a:r>
          </a:p>
          <a:p>
            <a:pPr lvl="2" eaLnBrk="1" hangingPunct="1"/>
            <a:r>
              <a:rPr lang="el-GR" altLang="el-GR" sz="2000" smtClean="0"/>
              <a:t>Bacterial overgrowth</a:t>
            </a:r>
          </a:p>
          <a:p>
            <a:pPr lvl="2" eaLnBrk="1" hangingPunct="1"/>
            <a:r>
              <a:rPr lang="el-GR" altLang="el-GR" sz="2000" i="1" smtClean="0"/>
              <a:t>Diphylobothrium latum</a:t>
            </a:r>
            <a:r>
              <a:rPr lang="el-GR" altLang="el-GR" sz="2000" smtClean="0"/>
              <a:t> (fish tapeworm)</a:t>
            </a:r>
          </a:p>
          <a:p>
            <a:pPr eaLnBrk="1" hangingPunct="1"/>
            <a:r>
              <a:rPr lang="el-GR" altLang="el-GR" sz="2400" smtClean="0"/>
              <a:t>Distal small intestine</a:t>
            </a:r>
          </a:p>
          <a:p>
            <a:pPr lvl="1" eaLnBrk="1" hangingPunct="1"/>
            <a:r>
              <a:rPr lang="el-GR" altLang="el-GR" sz="2100" smtClean="0"/>
              <a:t>Disease of the terminal ileum</a:t>
            </a:r>
            <a:endParaRPr lang="el-GR" altLang="el-GR" sz="2100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9873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/>
              <a:t>Pernicious Anemia</a:t>
            </a:r>
            <a:endParaRPr lang="el-GR" altLang="el-GR" smtClean="0">
              <a:latin typeface="Arial Greek" charset="-95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Most common cause of vitamin B12 deficiency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4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Occurs in all ages and ethnic backgrounds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4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Associated with other autoimmune diseases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Screen for thyroid disease every 1-2 years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4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Pernicious anemia is a systemic disease	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Gastrointestinal tract involvement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Neurologic involvement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endParaRPr lang="el-GR" sz="2600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134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78" y="73025"/>
            <a:ext cx="8685388" cy="9779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mtClean="0"/>
              <a:t>Pernicious Anemia: Laboratory Diagnosis</a:t>
            </a:r>
            <a:endParaRPr lang="el-GR" altLang="el-GR" smtClean="0">
              <a:latin typeface="Arial Greek" charset="-95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Anti-intrinsic factor antibodies (~60% positive)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Specific but not sensitive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Anti-parietal cell antibodies (~90% positive)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Sensitive but not specific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Schilling test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Procedure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Administer IM vitamin B12 to prevent incorporation of radioactive cobalamin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Provide PO radiolabeled cobalamin ± Intrinsic factor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Measure urinary excretion of radioactivity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Difficult to administer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8986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79" y="620713"/>
            <a:ext cx="8226778" cy="9779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dirty="0">
                <a:latin typeface="Arial Greek" charset="-95"/>
              </a:rPr>
              <a:t>Μεταβολισμός Β12 και </a:t>
            </a:r>
            <a:r>
              <a:rPr lang="el-GR" dirty="0" err="1">
                <a:latin typeface="Arial Greek" charset="-95"/>
              </a:rPr>
              <a:t>φυλλικού</a:t>
            </a:r>
            <a:r>
              <a:rPr lang="el-GR" dirty="0">
                <a:latin typeface="Arial Greek" charset="-95"/>
              </a:rPr>
              <a:t> οξέος</a:t>
            </a:r>
            <a:br>
              <a:rPr lang="el-GR" dirty="0">
                <a:latin typeface="Arial Greek" charset="-95"/>
              </a:rPr>
            </a:br>
            <a:endParaRPr lang="el-GR" dirty="0" smtClean="0">
              <a:latin typeface="Arial Greek" charset="-95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092678" y="2273300"/>
            <a:ext cx="5281895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Homocysteine                                      Methionine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974408" y="1730375"/>
            <a:ext cx="1237519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800" i="1">
                <a:solidFill>
                  <a:schemeClr val="tx2"/>
                </a:solidFill>
                <a:latin typeface="Times New Roman" pitchFamily="18" charset="0"/>
              </a:rPr>
              <a:t>Methionine</a:t>
            </a:r>
          </a:p>
          <a:p>
            <a:pPr algn="ctr"/>
            <a:r>
              <a:rPr lang="el-GR" altLang="el-GR" sz="1800" i="1">
                <a:solidFill>
                  <a:schemeClr val="tx2"/>
                </a:solidFill>
                <a:latin typeface="Times New Roman" pitchFamily="18" charset="0"/>
              </a:rPr>
              <a:t>synthetase</a:t>
            </a:r>
            <a:endParaRPr lang="el-GR" altLang="el-GR" sz="1800" i="1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5418667" y="3249613"/>
            <a:ext cx="119904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THF-CH</a:t>
            </a:r>
            <a:r>
              <a:rPr lang="el-GR" altLang="el-GR" sz="2000" baseline="-25000">
                <a:latin typeface="Times New Roman" pitchFamily="18" charset="0"/>
              </a:rPr>
              <a:t>3</a:t>
            </a:r>
            <a:endParaRPr lang="el-GR" altLang="el-GR" sz="2000" baseline="-25000">
              <a:latin typeface="Times New Roman Greek" charset="-95"/>
            </a:endParaRP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3318934" y="3249613"/>
            <a:ext cx="67165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THF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5393267" y="2822575"/>
            <a:ext cx="1309654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Cobalamin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4035272" y="4029075"/>
            <a:ext cx="1199046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1800" i="1">
                <a:solidFill>
                  <a:schemeClr val="tx2"/>
                </a:solidFill>
                <a:latin typeface="Times New Roman" pitchFamily="18" charset="0"/>
              </a:rPr>
              <a:t>MMA-CoA</a:t>
            </a:r>
          </a:p>
          <a:p>
            <a:pPr algn="ctr"/>
            <a:r>
              <a:rPr lang="el-GR" altLang="el-GR" sz="1800" i="1">
                <a:solidFill>
                  <a:schemeClr val="tx2"/>
                </a:solidFill>
                <a:latin typeface="Times New Roman" pitchFamily="18" charset="0"/>
              </a:rPr>
              <a:t>mutase</a:t>
            </a:r>
            <a:endParaRPr lang="el-GR" altLang="el-GR" sz="1800" i="1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3019001" y="5230814"/>
            <a:ext cx="1309654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2000">
                <a:latin typeface="Times New Roman" pitchFamily="18" charset="0"/>
              </a:rPr>
              <a:t>Adenosyl-</a:t>
            </a:r>
          </a:p>
          <a:p>
            <a:pPr algn="ctr"/>
            <a:r>
              <a:rPr lang="el-GR" altLang="el-GR" sz="2000">
                <a:latin typeface="Times New Roman" pitchFamily="18" charset="0"/>
              </a:rPr>
              <a:t>Cobalamin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70" name="Rectangle 10"/>
          <p:cNvSpPr>
            <a:spLocks noChangeArrowheads="1"/>
          </p:cNvSpPr>
          <p:nvPr/>
        </p:nvSpPr>
        <p:spPr bwMode="auto">
          <a:xfrm>
            <a:off x="1016000" y="4559300"/>
            <a:ext cx="682558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Methylmalonic acid (MMA)                                   Succinyl-CoA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71" name="Rectangle 11"/>
          <p:cNvSpPr>
            <a:spLocks noChangeArrowheads="1"/>
          </p:cNvSpPr>
          <p:nvPr/>
        </p:nvSpPr>
        <p:spPr bwMode="auto">
          <a:xfrm>
            <a:off x="2235200" y="2792413"/>
            <a:ext cx="1837041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CH</a:t>
            </a:r>
            <a:r>
              <a:rPr lang="el-GR" altLang="el-GR" sz="2000" baseline="-25000">
                <a:latin typeface="Times New Roman" pitchFamily="18" charset="0"/>
              </a:rPr>
              <a:t>3</a:t>
            </a:r>
            <a:r>
              <a:rPr lang="el-GR" altLang="el-GR" sz="2000">
                <a:latin typeface="Times New Roman" pitchFamily="18" charset="0"/>
              </a:rPr>
              <a:t>-Cobalamin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4064000" y="2484439"/>
            <a:ext cx="1467556" cy="458787"/>
          </a:xfrm>
          <a:custGeom>
            <a:avLst/>
            <a:gdLst>
              <a:gd name="T0" fmla="*/ 0 w 1040"/>
              <a:gd name="T1" fmla="*/ 2147483647 h 289"/>
              <a:gd name="T2" fmla="*/ 2147483647 w 1040"/>
              <a:gd name="T3" fmla="*/ 2147483647 h 289"/>
              <a:gd name="T4" fmla="*/ 2147483647 w 1040"/>
              <a:gd name="T5" fmla="*/ 2147483647 h 289"/>
              <a:gd name="T6" fmla="*/ 2147483647 w 1040"/>
              <a:gd name="T7" fmla="*/ 2147483647 h 289"/>
              <a:gd name="T8" fmla="*/ 2147483647 w 1040"/>
              <a:gd name="T9" fmla="*/ 2147483647 h 289"/>
              <a:gd name="T10" fmla="*/ 2147483647 w 1040"/>
              <a:gd name="T11" fmla="*/ 2147483647 h 289"/>
              <a:gd name="T12" fmla="*/ 2147483647 w 1040"/>
              <a:gd name="T13" fmla="*/ 2147483647 h 289"/>
              <a:gd name="T14" fmla="*/ 2147483647 w 1040"/>
              <a:gd name="T15" fmla="*/ 2147483647 h 289"/>
              <a:gd name="T16" fmla="*/ 2147483647 w 1040"/>
              <a:gd name="T17" fmla="*/ 2147483647 h 289"/>
              <a:gd name="T18" fmla="*/ 2147483647 w 1040"/>
              <a:gd name="T19" fmla="*/ 2147483647 h 289"/>
              <a:gd name="T20" fmla="*/ 2147483647 w 1040"/>
              <a:gd name="T21" fmla="*/ 2147483647 h 289"/>
              <a:gd name="T22" fmla="*/ 2147483647 w 1040"/>
              <a:gd name="T23" fmla="*/ 2147483647 h 289"/>
              <a:gd name="T24" fmla="*/ 2147483647 w 1040"/>
              <a:gd name="T25" fmla="*/ 2147483647 h 289"/>
              <a:gd name="T26" fmla="*/ 2147483647 w 1040"/>
              <a:gd name="T27" fmla="*/ 2147483647 h 289"/>
              <a:gd name="T28" fmla="*/ 2147483647 w 1040"/>
              <a:gd name="T29" fmla="*/ 2147483647 h 289"/>
              <a:gd name="T30" fmla="*/ 2147483647 w 1040"/>
              <a:gd name="T31" fmla="*/ 0 h 289"/>
              <a:gd name="T32" fmla="*/ 2147483647 w 1040"/>
              <a:gd name="T33" fmla="*/ 0 h 289"/>
              <a:gd name="T34" fmla="*/ 2147483647 w 1040"/>
              <a:gd name="T35" fmla="*/ 2147483647 h 289"/>
              <a:gd name="T36" fmla="*/ 2147483647 w 1040"/>
              <a:gd name="T37" fmla="*/ 2147483647 h 289"/>
              <a:gd name="T38" fmla="*/ 2147483647 w 1040"/>
              <a:gd name="T39" fmla="*/ 2147483647 h 289"/>
              <a:gd name="T40" fmla="*/ 2147483647 w 1040"/>
              <a:gd name="T41" fmla="*/ 2147483647 h 289"/>
              <a:gd name="T42" fmla="*/ 2147483647 w 1040"/>
              <a:gd name="T43" fmla="*/ 2147483647 h 289"/>
              <a:gd name="T44" fmla="*/ 2147483647 w 1040"/>
              <a:gd name="T45" fmla="*/ 2147483647 h 289"/>
              <a:gd name="T46" fmla="*/ 2147483647 w 1040"/>
              <a:gd name="T47" fmla="*/ 2147483647 h 289"/>
              <a:gd name="T48" fmla="*/ 2147483647 w 1040"/>
              <a:gd name="T49" fmla="*/ 2147483647 h 289"/>
              <a:gd name="T50" fmla="*/ 2147483647 w 1040"/>
              <a:gd name="T51" fmla="*/ 2147483647 h 289"/>
              <a:gd name="T52" fmla="*/ 2147483647 w 1040"/>
              <a:gd name="T53" fmla="*/ 2147483647 h 289"/>
              <a:gd name="T54" fmla="*/ 2147483647 w 1040"/>
              <a:gd name="T55" fmla="*/ 2147483647 h 289"/>
              <a:gd name="T56" fmla="*/ 2147483647 w 1040"/>
              <a:gd name="T57" fmla="*/ 2147483647 h 289"/>
              <a:gd name="T58" fmla="*/ 2147483647 w 1040"/>
              <a:gd name="T59" fmla="*/ 2147483647 h 289"/>
              <a:gd name="T60" fmla="*/ 2147483647 w 1040"/>
              <a:gd name="T61" fmla="*/ 2147483647 h 289"/>
              <a:gd name="T62" fmla="*/ 2147483647 w 1040"/>
              <a:gd name="T63" fmla="*/ 2147483647 h 289"/>
              <a:gd name="T64" fmla="*/ 2147483647 w 1040"/>
              <a:gd name="T65" fmla="*/ 2147483647 h 289"/>
              <a:gd name="T66" fmla="*/ 2147483647 w 1040"/>
              <a:gd name="T67" fmla="*/ 2147483647 h 289"/>
              <a:gd name="T68" fmla="*/ 2147483647 w 1040"/>
              <a:gd name="T69" fmla="*/ 2147483647 h 289"/>
              <a:gd name="T70" fmla="*/ 2147483647 w 1040"/>
              <a:gd name="T71" fmla="*/ 2147483647 h 289"/>
              <a:gd name="T72" fmla="*/ 2147483647 w 1040"/>
              <a:gd name="T73" fmla="*/ 2147483647 h 289"/>
              <a:gd name="T74" fmla="*/ 2147483647 w 1040"/>
              <a:gd name="T75" fmla="*/ 2147483647 h 289"/>
              <a:gd name="T76" fmla="*/ 2147483647 w 1040"/>
              <a:gd name="T77" fmla="*/ 2147483647 h 289"/>
              <a:gd name="T78" fmla="*/ 2147483647 w 1040"/>
              <a:gd name="T79" fmla="*/ 2147483647 h 289"/>
              <a:gd name="T80" fmla="*/ 2147483647 w 1040"/>
              <a:gd name="T81" fmla="*/ 2147483647 h 289"/>
              <a:gd name="T82" fmla="*/ 2147483647 w 1040"/>
              <a:gd name="T83" fmla="*/ 2147483647 h 289"/>
              <a:gd name="T84" fmla="*/ 2147483647 w 1040"/>
              <a:gd name="T85" fmla="*/ 2147483647 h 289"/>
              <a:gd name="T86" fmla="*/ 2147483647 w 1040"/>
              <a:gd name="T87" fmla="*/ 2147483647 h 289"/>
              <a:gd name="T88" fmla="*/ 2147483647 w 1040"/>
              <a:gd name="T89" fmla="*/ 2147483647 h 289"/>
              <a:gd name="T90" fmla="*/ 2147483647 w 1040"/>
              <a:gd name="T91" fmla="*/ 2147483647 h 289"/>
              <a:gd name="T92" fmla="*/ 2147483647 w 1040"/>
              <a:gd name="T93" fmla="*/ 2147483647 h 289"/>
              <a:gd name="T94" fmla="*/ 2147483647 w 1040"/>
              <a:gd name="T95" fmla="*/ 2147483647 h 289"/>
              <a:gd name="T96" fmla="*/ 2147483647 w 1040"/>
              <a:gd name="T97" fmla="*/ 2147483647 h 289"/>
              <a:gd name="T98" fmla="*/ 2147483647 w 1040"/>
              <a:gd name="T99" fmla="*/ 2147483647 h 289"/>
              <a:gd name="T100" fmla="*/ 2147483647 w 1040"/>
              <a:gd name="T101" fmla="*/ 2147483647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40"/>
              <a:gd name="T154" fmla="*/ 0 h 289"/>
              <a:gd name="T155" fmla="*/ 1040 w 1040"/>
              <a:gd name="T156" fmla="*/ 289 h 28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40" h="289">
                <a:moveTo>
                  <a:pt x="0" y="288"/>
                </a:moveTo>
                <a:lnTo>
                  <a:pt x="2" y="259"/>
                </a:lnTo>
                <a:lnTo>
                  <a:pt x="8" y="230"/>
                </a:lnTo>
                <a:lnTo>
                  <a:pt x="18" y="203"/>
                </a:lnTo>
                <a:lnTo>
                  <a:pt x="32" y="176"/>
                </a:lnTo>
                <a:lnTo>
                  <a:pt x="48" y="151"/>
                </a:lnTo>
                <a:lnTo>
                  <a:pt x="69" y="127"/>
                </a:lnTo>
                <a:lnTo>
                  <a:pt x="91" y="105"/>
                </a:lnTo>
                <a:lnTo>
                  <a:pt x="118" y="85"/>
                </a:lnTo>
                <a:lnTo>
                  <a:pt x="146" y="66"/>
                </a:lnTo>
                <a:lnTo>
                  <a:pt x="177" y="49"/>
                </a:lnTo>
                <a:lnTo>
                  <a:pt x="245" y="23"/>
                </a:lnTo>
                <a:lnTo>
                  <a:pt x="281" y="13"/>
                </a:lnTo>
                <a:lnTo>
                  <a:pt x="320" y="6"/>
                </a:lnTo>
                <a:lnTo>
                  <a:pt x="360" y="2"/>
                </a:lnTo>
                <a:lnTo>
                  <a:pt x="401" y="0"/>
                </a:lnTo>
                <a:lnTo>
                  <a:pt x="488" y="0"/>
                </a:lnTo>
                <a:lnTo>
                  <a:pt x="553" y="4"/>
                </a:lnTo>
                <a:lnTo>
                  <a:pt x="615" y="15"/>
                </a:lnTo>
                <a:lnTo>
                  <a:pt x="673" y="33"/>
                </a:lnTo>
                <a:lnTo>
                  <a:pt x="727" y="57"/>
                </a:lnTo>
                <a:lnTo>
                  <a:pt x="774" y="86"/>
                </a:lnTo>
                <a:lnTo>
                  <a:pt x="814" y="121"/>
                </a:lnTo>
                <a:lnTo>
                  <a:pt x="847" y="161"/>
                </a:lnTo>
                <a:lnTo>
                  <a:pt x="871" y="204"/>
                </a:lnTo>
                <a:lnTo>
                  <a:pt x="1039" y="204"/>
                </a:lnTo>
                <a:lnTo>
                  <a:pt x="845" y="288"/>
                </a:lnTo>
                <a:lnTo>
                  <a:pt x="616" y="204"/>
                </a:lnTo>
                <a:lnTo>
                  <a:pt x="784" y="204"/>
                </a:lnTo>
                <a:lnTo>
                  <a:pt x="762" y="164"/>
                </a:lnTo>
                <a:lnTo>
                  <a:pt x="734" y="128"/>
                </a:lnTo>
                <a:lnTo>
                  <a:pt x="698" y="95"/>
                </a:lnTo>
                <a:lnTo>
                  <a:pt x="656" y="66"/>
                </a:lnTo>
                <a:lnTo>
                  <a:pt x="610" y="42"/>
                </a:lnTo>
                <a:lnTo>
                  <a:pt x="558" y="23"/>
                </a:lnTo>
                <a:lnTo>
                  <a:pt x="503" y="10"/>
                </a:lnTo>
                <a:lnTo>
                  <a:pt x="445" y="2"/>
                </a:lnTo>
                <a:lnTo>
                  <a:pt x="407" y="6"/>
                </a:lnTo>
                <a:lnTo>
                  <a:pt x="371" y="13"/>
                </a:lnTo>
                <a:lnTo>
                  <a:pt x="303" y="33"/>
                </a:lnTo>
                <a:lnTo>
                  <a:pt x="242" y="61"/>
                </a:lnTo>
                <a:lnTo>
                  <a:pt x="190" y="96"/>
                </a:lnTo>
                <a:lnTo>
                  <a:pt x="167" y="116"/>
                </a:lnTo>
                <a:lnTo>
                  <a:pt x="147" y="137"/>
                </a:lnTo>
                <a:lnTo>
                  <a:pt x="130" y="160"/>
                </a:lnTo>
                <a:lnTo>
                  <a:pt x="115" y="183"/>
                </a:lnTo>
                <a:lnTo>
                  <a:pt x="103" y="208"/>
                </a:lnTo>
                <a:lnTo>
                  <a:pt x="95" y="234"/>
                </a:lnTo>
                <a:lnTo>
                  <a:pt x="89" y="261"/>
                </a:lnTo>
                <a:lnTo>
                  <a:pt x="88" y="288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17773" name="Freeform 13"/>
          <p:cNvSpPr>
            <a:spLocks/>
          </p:cNvSpPr>
          <p:nvPr/>
        </p:nvSpPr>
        <p:spPr bwMode="auto">
          <a:xfrm>
            <a:off x="4064000" y="4770439"/>
            <a:ext cx="1467556" cy="458787"/>
          </a:xfrm>
          <a:custGeom>
            <a:avLst/>
            <a:gdLst>
              <a:gd name="T0" fmla="*/ 0 w 1040"/>
              <a:gd name="T1" fmla="*/ 2147483647 h 289"/>
              <a:gd name="T2" fmla="*/ 2147483647 w 1040"/>
              <a:gd name="T3" fmla="*/ 2147483647 h 289"/>
              <a:gd name="T4" fmla="*/ 2147483647 w 1040"/>
              <a:gd name="T5" fmla="*/ 2147483647 h 289"/>
              <a:gd name="T6" fmla="*/ 2147483647 w 1040"/>
              <a:gd name="T7" fmla="*/ 2147483647 h 289"/>
              <a:gd name="T8" fmla="*/ 2147483647 w 1040"/>
              <a:gd name="T9" fmla="*/ 2147483647 h 289"/>
              <a:gd name="T10" fmla="*/ 2147483647 w 1040"/>
              <a:gd name="T11" fmla="*/ 2147483647 h 289"/>
              <a:gd name="T12" fmla="*/ 2147483647 w 1040"/>
              <a:gd name="T13" fmla="*/ 2147483647 h 289"/>
              <a:gd name="T14" fmla="*/ 2147483647 w 1040"/>
              <a:gd name="T15" fmla="*/ 2147483647 h 289"/>
              <a:gd name="T16" fmla="*/ 2147483647 w 1040"/>
              <a:gd name="T17" fmla="*/ 2147483647 h 289"/>
              <a:gd name="T18" fmla="*/ 2147483647 w 1040"/>
              <a:gd name="T19" fmla="*/ 2147483647 h 289"/>
              <a:gd name="T20" fmla="*/ 2147483647 w 1040"/>
              <a:gd name="T21" fmla="*/ 2147483647 h 289"/>
              <a:gd name="T22" fmla="*/ 2147483647 w 1040"/>
              <a:gd name="T23" fmla="*/ 2147483647 h 289"/>
              <a:gd name="T24" fmla="*/ 2147483647 w 1040"/>
              <a:gd name="T25" fmla="*/ 2147483647 h 289"/>
              <a:gd name="T26" fmla="*/ 2147483647 w 1040"/>
              <a:gd name="T27" fmla="*/ 2147483647 h 289"/>
              <a:gd name="T28" fmla="*/ 2147483647 w 1040"/>
              <a:gd name="T29" fmla="*/ 2147483647 h 289"/>
              <a:gd name="T30" fmla="*/ 2147483647 w 1040"/>
              <a:gd name="T31" fmla="*/ 0 h 289"/>
              <a:gd name="T32" fmla="*/ 2147483647 w 1040"/>
              <a:gd name="T33" fmla="*/ 0 h 289"/>
              <a:gd name="T34" fmla="*/ 2147483647 w 1040"/>
              <a:gd name="T35" fmla="*/ 2147483647 h 289"/>
              <a:gd name="T36" fmla="*/ 2147483647 w 1040"/>
              <a:gd name="T37" fmla="*/ 2147483647 h 289"/>
              <a:gd name="T38" fmla="*/ 2147483647 w 1040"/>
              <a:gd name="T39" fmla="*/ 2147483647 h 289"/>
              <a:gd name="T40" fmla="*/ 2147483647 w 1040"/>
              <a:gd name="T41" fmla="*/ 2147483647 h 289"/>
              <a:gd name="T42" fmla="*/ 2147483647 w 1040"/>
              <a:gd name="T43" fmla="*/ 2147483647 h 289"/>
              <a:gd name="T44" fmla="*/ 2147483647 w 1040"/>
              <a:gd name="T45" fmla="*/ 2147483647 h 289"/>
              <a:gd name="T46" fmla="*/ 2147483647 w 1040"/>
              <a:gd name="T47" fmla="*/ 2147483647 h 289"/>
              <a:gd name="T48" fmla="*/ 2147483647 w 1040"/>
              <a:gd name="T49" fmla="*/ 2147483647 h 289"/>
              <a:gd name="T50" fmla="*/ 2147483647 w 1040"/>
              <a:gd name="T51" fmla="*/ 2147483647 h 289"/>
              <a:gd name="T52" fmla="*/ 2147483647 w 1040"/>
              <a:gd name="T53" fmla="*/ 2147483647 h 289"/>
              <a:gd name="T54" fmla="*/ 2147483647 w 1040"/>
              <a:gd name="T55" fmla="*/ 2147483647 h 289"/>
              <a:gd name="T56" fmla="*/ 2147483647 w 1040"/>
              <a:gd name="T57" fmla="*/ 2147483647 h 289"/>
              <a:gd name="T58" fmla="*/ 2147483647 w 1040"/>
              <a:gd name="T59" fmla="*/ 2147483647 h 289"/>
              <a:gd name="T60" fmla="*/ 2147483647 w 1040"/>
              <a:gd name="T61" fmla="*/ 2147483647 h 289"/>
              <a:gd name="T62" fmla="*/ 2147483647 w 1040"/>
              <a:gd name="T63" fmla="*/ 2147483647 h 289"/>
              <a:gd name="T64" fmla="*/ 2147483647 w 1040"/>
              <a:gd name="T65" fmla="*/ 2147483647 h 289"/>
              <a:gd name="T66" fmla="*/ 2147483647 w 1040"/>
              <a:gd name="T67" fmla="*/ 2147483647 h 289"/>
              <a:gd name="T68" fmla="*/ 2147483647 w 1040"/>
              <a:gd name="T69" fmla="*/ 2147483647 h 289"/>
              <a:gd name="T70" fmla="*/ 2147483647 w 1040"/>
              <a:gd name="T71" fmla="*/ 2147483647 h 289"/>
              <a:gd name="T72" fmla="*/ 2147483647 w 1040"/>
              <a:gd name="T73" fmla="*/ 2147483647 h 289"/>
              <a:gd name="T74" fmla="*/ 2147483647 w 1040"/>
              <a:gd name="T75" fmla="*/ 2147483647 h 289"/>
              <a:gd name="T76" fmla="*/ 2147483647 w 1040"/>
              <a:gd name="T77" fmla="*/ 2147483647 h 289"/>
              <a:gd name="T78" fmla="*/ 2147483647 w 1040"/>
              <a:gd name="T79" fmla="*/ 2147483647 h 289"/>
              <a:gd name="T80" fmla="*/ 2147483647 w 1040"/>
              <a:gd name="T81" fmla="*/ 2147483647 h 289"/>
              <a:gd name="T82" fmla="*/ 2147483647 w 1040"/>
              <a:gd name="T83" fmla="*/ 2147483647 h 289"/>
              <a:gd name="T84" fmla="*/ 2147483647 w 1040"/>
              <a:gd name="T85" fmla="*/ 2147483647 h 289"/>
              <a:gd name="T86" fmla="*/ 2147483647 w 1040"/>
              <a:gd name="T87" fmla="*/ 2147483647 h 289"/>
              <a:gd name="T88" fmla="*/ 2147483647 w 1040"/>
              <a:gd name="T89" fmla="*/ 2147483647 h 289"/>
              <a:gd name="T90" fmla="*/ 2147483647 w 1040"/>
              <a:gd name="T91" fmla="*/ 2147483647 h 289"/>
              <a:gd name="T92" fmla="*/ 2147483647 w 1040"/>
              <a:gd name="T93" fmla="*/ 2147483647 h 289"/>
              <a:gd name="T94" fmla="*/ 2147483647 w 1040"/>
              <a:gd name="T95" fmla="*/ 2147483647 h 289"/>
              <a:gd name="T96" fmla="*/ 2147483647 w 1040"/>
              <a:gd name="T97" fmla="*/ 2147483647 h 289"/>
              <a:gd name="T98" fmla="*/ 2147483647 w 1040"/>
              <a:gd name="T99" fmla="*/ 2147483647 h 289"/>
              <a:gd name="T100" fmla="*/ 2147483647 w 1040"/>
              <a:gd name="T101" fmla="*/ 2147483647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40"/>
              <a:gd name="T154" fmla="*/ 0 h 289"/>
              <a:gd name="T155" fmla="*/ 1040 w 1040"/>
              <a:gd name="T156" fmla="*/ 289 h 28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40" h="289">
                <a:moveTo>
                  <a:pt x="0" y="288"/>
                </a:moveTo>
                <a:lnTo>
                  <a:pt x="2" y="259"/>
                </a:lnTo>
                <a:lnTo>
                  <a:pt x="8" y="230"/>
                </a:lnTo>
                <a:lnTo>
                  <a:pt x="18" y="202"/>
                </a:lnTo>
                <a:lnTo>
                  <a:pt x="32" y="176"/>
                </a:lnTo>
                <a:lnTo>
                  <a:pt x="48" y="151"/>
                </a:lnTo>
                <a:lnTo>
                  <a:pt x="69" y="127"/>
                </a:lnTo>
                <a:lnTo>
                  <a:pt x="91" y="105"/>
                </a:lnTo>
                <a:lnTo>
                  <a:pt x="118" y="84"/>
                </a:lnTo>
                <a:lnTo>
                  <a:pt x="146" y="66"/>
                </a:lnTo>
                <a:lnTo>
                  <a:pt x="177" y="50"/>
                </a:lnTo>
                <a:lnTo>
                  <a:pt x="245" y="23"/>
                </a:lnTo>
                <a:lnTo>
                  <a:pt x="281" y="13"/>
                </a:lnTo>
                <a:lnTo>
                  <a:pt x="320" y="6"/>
                </a:lnTo>
                <a:lnTo>
                  <a:pt x="360" y="2"/>
                </a:lnTo>
                <a:lnTo>
                  <a:pt x="401" y="0"/>
                </a:lnTo>
                <a:lnTo>
                  <a:pt x="488" y="0"/>
                </a:lnTo>
                <a:lnTo>
                  <a:pt x="553" y="4"/>
                </a:lnTo>
                <a:lnTo>
                  <a:pt x="615" y="15"/>
                </a:lnTo>
                <a:lnTo>
                  <a:pt x="673" y="33"/>
                </a:lnTo>
                <a:lnTo>
                  <a:pt x="727" y="57"/>
                </a:lnTo>
                <a:lnTo>
                  <a:pt x="774" y="86"/>
                </a:lnTo>
                <a:lnTo>
                  <a:pt x="814" y="121"/>
                </a:lnTo>
                <a:lnTo>
                  <a:pt x="847" y="160"/>
                </a:lnTo>
                <a:lnTo>
                  <a:pt x="871" y="204"/>
                </a:lnTo>
                <a:lnTo>
                  <a:pt x="1039" y="204"/>
                </a:lnTo>
                <a:lnTo>
                  <a:pt x="845" y="288"/>
                </a:lnTo>
                <a:lnTo>
                  <a:pt x="616" y="204"/>
                </a:lnTo>
                <a:lnTo>
                  <a:pt x="784" y="204"/>
                </a:lnTo>
                <a:lnTo>
                  <a:pt x="762" y="164"/>
                </a:lnTo>
                <a:lnTo>
                  <a:pt x="734" y="128"/>
                </a:lnTo>
                <a:lnTo>
                  <a:pt x="698" y="95"/>
                </a:lnTo>
                <a:lnTo>
                  <a:pt x="656" y="67"/>
                </a:lnTo>
                <a:lnTo>
                  <a:pt x="610" y="43"/>
                </a:lnTo>
                <a:lnTo>
                  <a:pt x="558" y="23"/>
                </a:lnTo>
                <a:lnTo>
                  <a:pt x="503" y="10"/>
                </a:lnTo>
                <a:lnTo>
                  <a:pt x="445" y="2"/>
                </a:lnTo>
                <a:lnTo>
                  <a:pt x="407" y="6"/>
                </a:lnTo>
                <a:lnTo>
                  <a:pt x="371" y="13"/>
                </a:lnTo>
                <a:lnTo>
                  <a:pt x="303" y="33"/>
                </a:lnTo>
                <a:lnTo>
                  <a:pt x="242" y="61"/>
                </a:lnTo>
                <a:lnTo>
                  <a:pt x="190" y="96"/>
                </a:lnTo>
                <a:lnTo>
                  <a:pt x="167" y="116"/>
                </a:lnTo>
                <a:lnTo>
                  <a:pt x="147" y="137"/>
                </a:lnTo>
                <a:lnTo>
                  <a:pt x="130" y="160"/>
                </a:lnTo>
                <a:lnTo>
                  <a:pt x="115" y="184"/>
                </a:lnTo>
                <a:lnTo>
                  <a:pt x="103" y="209"/>
                </a:lnTo>
                <a:lnTo>
                  <a:pt x="95" y="234"/>
                </a:lnTo>
                <a:lnTo>
                  <a:pt x="89" y="261"/>
                </a:lnTo>
                <a:lnTo>
                  <a:pt x="88" y="288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17774" name="Freeform 14"/>
          <p:cNvSpPr>
            <a:spLocks/>
          </p:cNvSpPr>
          <p:nvPr/>
        </p:nvSpPr>
        <p:spPr bwMode="auto">
          <a:xfrm>
            <a:off x="3886200" y="3094039"/>
            <a:ext cx="1466145" cy="458787"/>
          </a:xfrm>
          <a:custGeom>
            <a:avLst/>
            <a:gdLst>
              <a:gd name="T0" fmla="*/ 2147483647 w 1039"/>
              <a:gd name="T1" fmla="*/ 0 h 289"/>
              <a:gd name="T2" fmla="*/ 2147483647 w 1039"/>
              <a:gd name="T3" fmla="*/ 2147483647 h 289"/>
              <a:gd name="T4" fmla="*/ 2147483647 w 1039"/>
              <a:gd name="T5" fmla="*/ 2147483647 h 289"/>
              <a:gd name="T6" fmla="*/ 2147483647 w 1039"/>
              <a:gd name="T7" fmla="*/ 2147483647 h 289"/>
              <a:gd name="T8" fmla="*/ 2147483647 w 1039"/>
              <a:gd name="T9" fmla="*/ 2147483647 h 289"/>
              <a:gd name="T10" fmla="*/ 2147483647 w 1039"/>
              <a:gd name="T11" fmla="*/ 2147483647 h 289"/>
              <a:gd name="T12" fmla="*/ 2147483647 w 1039"/>
              <a:gd name="T13" fmla="*/ 2147483647 h 289"/>
              <a:gd name="T14" fmla="*/ 2147483647 w 1039"/>
              <a:gd name="T15" fmla="*/ 2147483647 h 289"/>
              <a:gd name="T16" fmla="*/ 2147483647 w 1039"/>
              <a:gd name="T17" fmla="*/ 2147483647 h 289"/>
              <a:gd name="T18" fmla="*/ 2147483647 w 1039"/>
              <a:gd name="T19" fmla="*/ 2147483647 h 289"/>
              <a:gd name="T20" fmla="*/ 2147483647 w 1039"/>
              <a:gd name="T21" fmla="*/ 2147483647 h 289"/>
              <a:gd name="T22" fmla="*/ 2147483647 w 1039"/>
              <a:gd name="T23" fmla="*/ 2147483647 h 289"/>
              <a:gd name="T24" fmla="*/ 2147483647 w 1039"/>
              <a:gd name="T25" fmla="*/ 2147483647 h 289"/>
              <a:gd name="T26" fmla="*/ 2147483647 w 1039"/>
              <a:gd name="T27" fmla="*/ 2147483647 h 289"/>
              <a:gd name="T28" fmla="*/ 2147483647 w 1039"/>
              <a:gd name="T29" fmla="*/ 2147483647 h 289"/>
              <a:gd name="T30" fmla="*/ 2147483647 w 1039"/>
              <a:gd name="T31" fmla="*/ 2147483647 h 289"/>
              <a:gd name="T32" fmla="*/ 2147483647 w 1039"/>
              <a:gd name="T33" fmla="*/ 2147483647 h 289"/>
              <a:gd name="T34" fmla="*/ 2147483647 w 1039"/>
              <a:gd name="T35" fmla="*/ 2147483647 h 289"/>
              <a:gd name="T36" fmla="*/ 2147483647 w 1039"/>
              <a:gd name="T37" fmla="*/ 2147483647 h 289"/>
              <a:gd name="T38" fmla="*/ 2147483647 w 1039"/>
              <a:gd name="T39" fmla="*/ 2147483647 h 289"/>
              <a:gd name="T40" fmla="*/ 2147483647 w 1039"/>
              <a:gd name="T41" fmla="*/ 2147483647 h 289"/>
              <a:gd name="T42" fmla="*/ 2147483647 w 1039"/>
              <a:gd name="T43" fmla="*/ 2147483647 h 289"/>
              <a:gd name="T44" fmla="*/ 2147483647 w 1039"/>
              <a:gd name="T45" fmla="*/ 2147483647 h 289"/>
              <a:gd name="T46" fmla="*/ 2147483647 w 1039"/>
              <a:gd name="T47" fmla="*/ 2147483647 h 289"/>
              <a:gd name="T48" fmla="*/ 2147483647 w 1039"/>
              <a:gd name="T49" fmla="*/ 2147483647 h 289"/>
              <a:gd name="T50" fmla="*/ 0 w 1039"/>
              <a:gd name="T51" fmla="*/ 2147483647 h 289"/>
              <a:gd name="T52" fmla="*/ 2147483647 w 1039"/>
              <a:gd name="T53" fmla="*/ 0 h 289"/>
              <a:gd name="T54" fmla="*/ 2147483647 w 1039"/>
              <a:gd name="T55" fmla="*/ 2147483647 h 289"/>
              <a:gd name="T56" fmla="*/ 2147483647 w 1039"/>
              <a:gd name="T57" fmla="*/ 2147483647 h 289"/>
              <a:gd name="T58" fmla="*/ 2147483647 w 1039"/>
              <a:gd name="T59" fmla="*/ 2147483647 h 289"/>
              <a:gd name="T60" fmla="*/ 2147483647 w 1039"/>
              <a:gd name="T61" fmla="*/ 2147483647 h 289"/>
              <a:gd name="T62" fmla="*/ 2147483647 w 1039"/>
              <a:gd name="T63" fmla="*/ 2147483647 h 289"/>
              <a:gd name="T64" fmla="*/ 2147483647 w 1039"/>
              <a:gd name="T65" fmla="*/ 2147483647 h 289"/>
              <a:gd name="T66" fmla="*/ 2147483647 w 1039"/>
              <a:gd name="T67" fmla="*/ 2147483647 h 289"/>
              <a:gd name="T68" fmla="*/ 2147483647 w 1039"/>
              <a:gd name="T69" fmla="*/ 2147483647 h 289"/>
              <a:gd name="T70" fmla="*/ 2147483647 w 1039"/>
              <a:gd name="T71" fmla="*/ 2147483647 h 289"/>
              <a:gd name="T72" fmla="*/ 2147483647 w 1039"/>
              <a:gd name="T73" fmla="*/ 2147483647 h 289"/>
              <a:gd name="T74" fmla="*/ 2147483647 w 1039"/>
              <a:gd name="T75" fmla="*/ 2147483647 h 289"/>
              <a:gd name="T76" fmla="*/ 2147483647 w 1039"/>
              <a:gd name="T77" fmla="*/ 2147483647 h 289"/>
              <a:gd name="T78" fmla="*/ 2147483647 w 1039"/>
              <a:gd name="T79" fmla="*/ 2147483647 h 289"/>
              <a:gd name="T80" fmla="*/ 2147483647 w 1039"/>
              <a:gd name="T81" fmla="*/ 2147483647 h 289"/>
              <a:gd name="T82" fmla="*/ 2147483647 w 1039"/>
              <a:gd name="T83" fmla="*/ 2147483647 h 289"/>
              <a:gd name="T84" fmla="*/ 2147483647 w 1039"/>
              <a:gd name="T85" fmla="*/ 2147483647 h 289"/>
              <a:gd name="T86" fmla="*/ 2147483647 w 1039"/>
              <a:gd name="T87" fmla="*/ 2147483647 h 289"/>
              <a:gd name="T88" fmla="*/ 2147483647 w 1039"/>
              <a:gd name="T89" fmla="*/ 2147483647 h 289"/>
              <a:gd name="T90" fmla="*/ 2147483647 w 1039"/>
              <a:gd name="T91" fmla="*/ 2147483647 h 289"/>
              <a:gd name="T92" fmla="*/ 2147483647 w 1039"/>
              <a:gd name="T93" fmla="*/ 2147483647 h 289"/>
              <a:gd name="T94" fmla="*/ 2147483647 w 1039"/>
              <a:gd name="T95" fmla="*/ 2147483647 h 289"/>
              <a:gd name="T96" fmla="*/ 2147483647 w 1039"/>
              <a:gd name="T97" fmla="*/ 2147483647 h 289"/>
              <a:gd name="T98" fmla="*/ 2147483647 w 1039"/>
              <a:gd name="T99" fmla="*/ 2147483647 h 289"/>
              <a:gd name="T100" fmla="*/ 2147483647 w 1039"/>
              <a:gd name="T101" fmla="*/ 0 h 2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39"/>
              <a:gd name="T154" fmla="*/ 0 h 289"/>
              <a:gd name="T155" fmla="*/ 1039 w 1039"/>
              <a:gd name="T156" fmla="*/ 289 h 28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39" h="289">
                <a:moveTo>
                  <a:pt x="1038" y="0"/>
                </a:moveTo>
                <a:lnTo>
                  <a:pt x="1036" y="30"/>
                </a:lnTo>
                <a:lnTo>
                  <a:pt x="1030" y="58"/>
                </a:lnTo>
                <a:lnTo>
                  <a:pt x="1020" y="86"/>
                </a:lnTo>
                <a:lnTo>
                  <a:pt x="1007" y="112"/>
                </a:lnTo>
                <a:lnTo>
                  <a:pt x="990" y="137"/>
                </a:lnTo>
                <a:lnTo>
                  <a:pt x="970" y="161"/>
                </a:lnTo>
                <a:lnTo>
                  <a:pt x="947" y="183"/>
                </a:lnTo>
                <a:lnTo>
                  <a:pt x="921" y="204"/>
                </a:lnTo>
                <a:lnTo>
                  <a:pt x="893" y="222"/>
                </a:lnTo>
                <a:lnTo>
                  <a:pt x="862" y="239"/>
                </a:lnTo>
                <a:lnTo>
                  <a:pt x="794" y="266"/>
                </a:lnTo>
                <a:lnTo>
                  <a:pt x="757" y="275"/>
                </a:lnTo>
                <a:lnTo>
                  <a:pt x="718" y="282"/>
                </a:lnTo>
                <a:lnTo>
                  <a:pt x="679" y="286"/>
                </a:lnTo>
                <a:lnTo>
                  <a:pt x="638" y="288"/>
                </a:lnTo>
                <a:lnTo>
                  <a:pt x="550" y="288"/>
                </a:lnTo>
                <a:lnTo>
                  <a:pt x="485" y="284"/>
                </a:lnTo>
                <a:lnTo>
                  <a:pt x="423" y="273"/>
                </a:lnTo>
                <a:lnTo>
                  <a:pt x="365" y="256"/>
                </a:lnTo>
                <a:lnTo>
                  <a:pt x="312" y="232"/>
                </a:lnTo>
                <a:lnTo>
                  <a:pt x="264" y="202"/>
                </a:lnTo>
                <a:lnTo>
                  <a:pt x="224" y="167"/>
                </a:lnTo>
                <a:lnTo>
                  <a:pt x="191" y="128"/>
                </a:lnTo>
                <a:lnTo>
                  <a:pt x="167" y="84"/>
                </a:lnTo>
                <a:lnTo>
                  <a:pt x="0" y="84"/>
                </a:lnTo>
                <a:lnTo>
                  <a:pt x="193" y="0"/>
                </a:lnTo>
                <a:lnTo>
                  <a:pt x="422" y="84"/>
                </a:lnTo>
                <a:lnTo>
                  <a:pt x="254" y="84"/>
                </a:lnTo>
                <a:lnTo>
                  <a:pt x="276" y="124"/>
                </a:lnTo>
                <a:lnTo>
                  <a:pt x="305" y="160"/>
                </a:lnTo>
                <a:lnTo>
                  <a:pt x="340" y="193"/>
                </a:lnTo>
                <a:lnTo>
                  <a:pt x="382" y="222"/>
                </a:lnTo>
                <a:lnTo>
                  <a:pt x="429" y="246"/>
                </a:lnTo>
                <a:lnTo>
                  <a:pt x="480" y="265"/>
                </a:lnTo>
                <a:lnTo>
                  <a:pt x="536" y="278"/>
                </a:lnTo>
                <a:lnTo>
                  <a:pt x="594" y="286"/>
                </a:lnTo>
                <a:lnTo>
                  <a:pt x="631" y="282"/>
                </a:lnTo>
                <a:lnTo>
                  <a:pt x="667" y="276"/>
                </a:lnTo>
                <a:lnTo>
                  <a:pt x="736" y="256"/>
                </a:lnTo>
                <a:lnTo>
                  <a:pt x="796" y="228"/>
                </a:lnTo>
                <a:lnTo>
                  <a:pt x="849" y="192"/>
                </a:lnTo>
                <a:lnTo>
                  <a:pt x="871" y="173"/>
                </a:lnTo>
                <a:lnTo>
                  <a:pt x="891" y="151"/>
                </a:lnTo>
                <a:lnTo>
                  <a:pt x="909" y="129"/>
                </a:lnTo>
                <a:lnTo>
                  <a:pt x="924" y="105"/>
                </a:lnTo>
                <a:lnTo>
                  <a:pt x="935" y="80"/>
                </a:lnTo>
                <a:lnTo>
                  <a:pt x="944" y="54"/>
                </a:lnTo>
                <a:lnTo>
                  <a:pt x="949" y="28"/>
                </a:lnTo>
                <a:lnTo>
                  <a:pt x="951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5418667" y="5260975"/>
            <a:ext cx="1309654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Times New Roman" pitchFamily="18" charset="0"/>
              </a:rPr>
              <a:t>Cobalamin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117776" name="Freeform 16"/>
          <p:cNvSpPr>
            <a:spLocks/>
          </p:cNvSpPr>
          <p:nvPr/>
        </p:nvSpPr>
        <p:spPr bwMode="auto">
          <a:xfrm>
            <a:off x="3928533" y="4572000"/>
            <a:ext cx="1627012" cy="306388"/>
          </a:xfrm>
          <a:custGeom>
            <a:avLst/>
            <a:gdLst>
              <a:gd name="T0" fmla="*/ 2147483647 w 1153"/>
              <a:gd name="T1" fmla="*/ 0 h 193"/>
              <a:gd name="T2" fmla="*/ 2147483647 w 1153"/>
              <a:gd name="T3" fmla="*/ 2147483647 h 193"/>
              <a:gd name="T4" fmla="*/ 0 w 1153"/>
              <a:gd name="T5" fmla="*/ 2147483647 h 193"/>
              <a:gd name="T6" fmla="*/ 0 w 1153"/>
              <a:gd name="T7" fmla="*/ 2147483647 h 193"/>
              <a:gd name="T8" fmla="*/ 2147483647 w 1153"/>
              <a:gd name="T9" fmla="*/ 2147483647 h 193"/>
              <a:gd name="T10" fmla="*/ 2147483647 w 1153"/>
              <a:gd name="T11" fmla="*/ 2147483647 h 193"/>
              <a:gd name="T12" fmla="*/ 2147483647 w 1153"/>
              <a:gd name="T13" fmla="*/ 2147483647 h 193"/>
              <a:gd name="T14" fmla="*/ 2147483647 w 1153"/>
              <a:gd name="T15" fmla="*/ 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3"/>
              <a:gd name="T25" fmla="*/ 0 h 193"/>
              <a:gd name="T26" fmla="*/ 1153 w 1153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3" h="193">
                <a:moveTo>
                  <a:pt x="908" y="0"/>
                </a:moveTo>
                <a:lnTo>
                  <a:pt x="908" y="72"/>
                </a:lnTo>
                <a:lnTo>
                  <a:pt x="0" y="72"/>
                </a:lnTo>
                <a:lnTo>
                  <a:pt x="0" y="120"/>
                </a:lnTo>
                <a:lnTo>
                  <a:pt x="908" y="120"/>
                </a:lnTo>
                <a:lnTo>
                  <a:pt x="908" y="192"/>
                </a:lnTo>
                <a:lnTo>
                  <a:pt x="1152" y="96"/>
                </a:lnTo>
                <a:lnTo>
                  <a:pt x="908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7777" name="Freeform 17"/>
          <p:cNvSpPr>
            <a:spLocks/>
          </p:cNvSpPr>
          <p:nvPr/>
        </p:nvSpPr>
        <p:spPr bwMode="auto">
          <a:xfrm>
            <a:off x="3928533" y="2286000"/>
            <a:ext cx="1627012" cy="306388"/>
          </a:xfrm>
          <a:custGeom>
            <a:avLst/>
            <a:gdLst>
              <a:gd name="T0" fmla="*/ 2147483647 w 1153"/>
              <a:gd name="T1" fmla="*/ 0 h 193"/>
              <a:gd name="T2" fmla="*/ 2147483647 w 1153"/>
              <a:gd name="T3" fmla="*/ 2147483647 h 193"/>
              <a:gd name="T4" fmla="*/ 0 w 1153"/>
              <a:gd name="T5" fmla="*/ 2147483647 h 193"/>
              <a:gd name="T6" fmla="*/ 0 w 1153"/>
              <a:gd name="T7" fmla="*/ 2147483647 h 193"/>
              <a:gd name="T8" fmla="*/ 2147483647 w 1153"/>
              <a:gd name="T9" fmla="*/ 2147483647 h 193"/>
              <a:gd name="T10" fmla="*/ 2147483647 w 1153"/>
              <a:gd name="T11" fmla="*/ 2147483647 h 193"/>
              <a:gd name="T12" fmla="*/ 2147483647 w 1153"/>
              <a:gd name="T13" fmla="*/ 2147483647 h 193"/>
              <a:gd name="T14" fmla="*/ 2147483647 w 1153"/>
              <a:gd name="T15" fmla="*/ 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3"/>
              <a:gd name="T25" fmla="*/ 0 h 193"/>
              <a:gd name="T26" fmla="*/ 1153 w 1153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3" h="193">
                <a:moveTo>
                  <a:pt x="908" y="0"/>
                </a:moveTo>
                <a:lnTo>
                  <a:pt x="908" y="72"/>
                </a:lnTo>
                <a:lnTo>
                  <a:pt x="0" y="72"/>
                </a:lnTo>
                <a:lnTo>
                  <a:pt x="0" y="120"/>
                </a:lnTo>
                <a:lnTo>
                  <a:pt x="908" y="120"/>
                </a:lnTo>
                <a:lnTo>
                  <a:pt x="908" y="192"/>
                </a:lnTo>
                <a:lnTo>
                  <a:pt x="1152" y="96"/>
                </a:lnTo>
                <a:lnTo>
                  <a:pt x="908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7778" name="Rectangle 18"/>
          <p:cNvSpPr>
            <a:spLocks noChangeArrowheads="1"/>
          </p:cNvSpPr>
          <p:nvPr/>
        </p:nvSpPr>
        <p:spPr bwMode="auto">
          <a:xfrm>
            <a:off x="1016000" y="1752600"/>
            <a:ext cx="7044267" cy="205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1016000" y="3886200"/>
            <a:ext cx="7044267" cy="205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169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79" y="620713"/>
            <a:ext cx="8226778" cy="9779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 smtClean="0"/>
              <a:t>Vitamin</a:t>
            </a:r>
            <a:r>
              <a:rPr lang="el-GR" dirty="0" smtClean="0"/>
              <a:t> B12 </a:t>
            </a:r>
            <a:r>
              <a:rPr lang="el-GR" dirty="0" err="1" smtClean="0"/>
              <a:t>and</a:t>
            </a:r>
            <a:r>
              <a:rPr lang="el-GR" dirty="0" smtClean="0"/>
              <a:t> </a:t>
            </a:r>
            <a:r>
              <a:rPr lang="el-GR" dirty="0" err="1" smtClean="0"/>
              <a:t>Folate</a:t>
            </a:r>
            <a:r>
              <a:rPr lang="el-GR" dirty="0" smtClean="0"/>
              <a:t> </a:t>
            </a:r>
            <a:r>
              <a:rPr lang="el-GR" dirty="0" err="1" smtClean="0"/>
              <a:t>Deficiency</a:t>
            </a:r>
            <a:endParaRPr lang="el-GR" dirty="0" smtClean="0">
              <a:latin typeface="Arial Greek" charset="-95"/>
            </a:endParaRPr>
          </a:p>
        </p:txBody>
      </p:sp>
      <p:grpSp>
        <p:nvGrpSpPr>
          <p:cNvPr id="118787" name="Group 20"/>
          <p:cNvGrpSpPr>
            <a:grpSpLocks/>
          </p:cNvGrpSpPr>
          <p:nvPr/>
        </p:nvGrpSpPr>
        <p:grpSpPr bwMode="auto">
          <a:xfrm>
            <a:off x="474134" y="2590800"/>
            <a:ext cx="8226778" cy="2459038"/>
            <a:chOff x="336" y="1632"/>
            <a:chExt cx="5830" cy="1549"/>
          </a:xfrm>
        </p:grpSpPr>
        <p:sp>
          <p:nvSpPr>
            <p:cNvPr id="118788" name="Rectangle 3"/>
            <p:cNvSpPr>
              <a:spLocks noChangeArrowheads="1"/>
            </p:cNvSpPr>
            <p:nvPr/>
          </p:nvSpPr>
          <p:spPr bwMode="auto">
            <a:xfrm>
              <a:off x="4223" y="2685"/>
              <a:ext cx="1943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</a:pPr>
              <a:r>
                <a:rPr lang="el-GR" altLang="el-GR" sz="2600">
                  <a:solidFill>
                    <a:schemeClr val="accent2"/>
                  </a:solidFill>
                  <a:latin typeface="Times New Roman" pitchFamily="18" charset="0"/>
                </a:rPr>
                <a:t>Increased</a:t>
              </a:r>
              <a:endParaRPr lang="el-GR" altLang="el-GR" sz="2600">
                <a:solidFill>
                  <a:schemeClr val="accent2"/>
                </a:solidFill>
                <a:latin typeface="Times New Roman Greek" charset="-95"/>
              </a:endParaRPr>
            </a:p>
          </p:txBody>
        </p:sp>
        <p:sp>
          <p:nvSpPr>
            <p:cNvPr id="118789" name="Rectangle 4"/>
            <p:cNvSpPr>
              <a:spLocks noChangeArrowheads="1"/>
            </p:cNvSpPr>
            <p:nvPr/>
          </p:nvSpPr>
          <p:spPr bwMode="auto">
            <a:xfrm>
              <a:off x="2279" y="2685"/>
              <a:ext cx="1944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</a:pPr>
              <a:r>
                <a:rPr lang="el-GR" altLang="el-GR" sz="2600">
                  <a:solidFill>
                    <a:schemeClr val="accent2"/>
                  </a:solidFill>
                  <a:latin typeface="Times New Roman" pitchFamily="18" charset="0"/>
                </a:rPr>
                <a:t>Increased</a:t>
              </a:r>
              <a:endParaRPr lang="el-GR" altLang="el-GR" sz="2600">
                <a:solidFill>
                  <a:schemeClr val="accent2"/>
                </a:solidFill>
                <a:latin typeface="Times New Roman Greek" charset="-95"/>
              </a:endParaRPr>
            </a:p>
          </p:txBody>
        </p:sp>
        <p:sp>
          <p:nvSpPr>
            <p:cNvPr id="118790" name="Rectangle 5"/>
            <p:cNvSpPr>
              <a:spLocks noChangeArrowheads="1"/>
            </p:cNvSpPr>
            <p:nvPr/>
          </p:nvSpPr>
          <p:spPr bwMode="auto">
            <a:xfrm>
              <a:off x="336" y="2685"/>
              <a:ext cx="1943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Homocysteine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18791" name="Rectangle 6"/>
            <p:cNvSpPr>
              <a:spLocks noChangeArrowheads="1"/>
            </p:cNvSpPr>
            <p:nvPr/>
          </p:nvSpPr>
          <p:spPr bwMode="auto">
            <a:xfrm>
              <a:off x="4223" y="2189"/>
              <a:ext cx="1943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18792" name="Rectangle 7"/>
            <p:cNvSpPr>
              <a:spLocks noChangeArrowheads="1"/>
            </p:cNvSpPr>
            <p:nvPr/>
          </p:nvSpPr>
          <p:spPr bwMode="auto">
            <a:xfrm>
              <a:off x="2279" y="2189"/>
              <a:ext cx="1944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</a:pPr>
              <a:r>
                <a:rPr lang="el-GR" altLang="el-GR" sz="2600">
                  <a:solidFill>
                    <a:schemeClr val="accent2"/>
                  </a:solidFill>
                  <a:latin typeface="Times New Roman" pitchFamily="18" charset="0"/>
                </a:rPr>
                <a:t>Increased</a:t>
              </a:r>
              <a:endParaRPr lang="el-GR" altLang="el-GR" sz="2600">
                <a:solidFill>
                  <a:schemeClr val="accent2"/>
                </a:solidFill>
                <a:latin typeface="Times New Roman Greek" charset="-95"/>
              </a:endParaRPr>
            </a:p>
          </p:txBody>
        </p:sp>
        <p:sp>
          <p:nvSpPr>
            <p:cNvPr id="118793" name="Rectangle 8"/>
            <p:cNvSpPr>
              <a:spLocks noChangeArrowheads="1"/>
            </p:cNvSpPr>
            <p:nvPr/>
          </p:nvSpPr>
          <p:spPr bwMode="auto">
            <a:xfrm>
              <a:off x="336" y="2189"/>
              <a:ext cx="1943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Methylmalonic acid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18794" name="Rectangle 9"/>
            <p:cNvSpPr>
              <a:spLocks noChangeArrowheads="1"/>
            </p:cNvSpPr>
            <p:nvPr/>
          </p:nvSpPr>
          <p:spPr bwMode="auto">
            <a:xfrm>
              <a:off x="4223" y="1632"/>
              <a:ext cx="1943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Folate Deficiency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18795" name="Rectangle 10"/>
            <p:cNvSpPr>
              <a:spLocks noChangeArrowheads="1"/>
            </p:cNvSpPr>
            <p:nvPr/>
          </p:nvSpPr>
          <p:spPr bwMode="auto">
            <a:xfrm>
              <a:off x="2279" y="1632"/>
              <a:ext cx="1944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Vitamin B</a:t>
              </a:r>
              <a:r>
                <a:rPr lang="el-GR" altLang="el-GR" sz="2600" baseline="-25000">
                  <a:latin typeface="Times New Roman" pitchFamily="18" charset="0"/>
                </a:rPr>
                <a:t>12</a:t>
              </a:r>
              <a:r>
                <a:rPr lang="el-GR" altLang="el-GR" sz="2600">
                  <a:latin typeface="Times New Roman" pitchFamily="18" charset="0"/>
                </a:rPr>
                <a:t> Deficiency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18796" name="Rectangle 11"/>
            <p:cNvSpPr>
              <a:spLocks noChangeArrowheads="1"/>
            </p:cNvSpPr>
            <p:nvPr/>
          </p:nvSpPr>
          <p:spPr bwMode="auto">
            <a:xfrm>
              <a:off x="336" y="1632"/>
              <a:ext cx="1943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endParaRPr lang="el-GR" altLang="el-GR" sz="1800">
                <a:latin typeface="Arial" pitchFamily="34" charset="0"/>
              </a:endParaRPr>
            </a:p>
          </p:txBody>
        </p:sp>
        <p:sp>
          <p:nvSpPr>
            <p:cNvPr id="118797" name="Line 12"/>
            <p:cNvSpPr>
              <a:spLocks noChangeShapeType="1"/>
            </p:cNvSpPr>
            <p:nvPr/>
          </p:nvSpPr>
          <p:spPr bwMode="auto">
            <a:xfrm>
              <a:off x="336" y="1632"/>
              <a:ext cx="583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798" name="Line 13"/>
            <p:cNvSpPr>
              <a:spLocks noChangeShapeType="1"/>
            </p:cNvSpPr>
            <p:nvPr/>
          </p:nvSpPr>
          <p:spPr bwMode="auto">
            <a:xfrm>
              <a:off x="336" y="2189"/>
              <a:ext cx="58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799" name="Line 14"/>
            <p:cNvSpPr>
              <a:spLocks noChangeShapeType="1"/>
            </p:cNvSpPr>
            <p:nvPr/>
          </p:nvSpPr>
          <p:spPr bwMode="auto">
            <a:xfrm>
              <a:off x="336" y="2685"/>
              <a:ext cx="58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800" name="Line 15"/>
            <p:cNvSpPr>
              <a:spLocks noChangeShapeType="1"/>
            </p:cNvSpPr>
            <p:nvPr/>
          </p:nvSpPr>
          <p:spPr bwMode="auto">
            <a:xfrm>
              <a:off x="336" y="3181"/>
              <a:ext cx="583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801" name="Line 16"/>
            <p:cNvSpPr>
              <a:spLocks noChangeShapeType="1"/>
            </p:cNvSpPr>
            <p:nvPr/>
          </p:nvSpPr>
          <p:spPr bwMode="auto">
            <a:xfrm>
              <a:off x="336" y="1632"/>
              <a:ext cx="0" cy="15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802" name="Line 17"/>
            <p:cNvSpPr>
              <a:spLocks noChangeShapeType="1"/>
            </p:cNvSpPr>
            <p:nvPr/>
          </p:nvSpPr>
          <p:spPr bwMode="auto">
            <a:xfrm>
              <a:off x="2279" y="1632"/>
              <a:ext cx="0" cy="15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803" name="Line 18"/>
            <p:cNvSpPr>
              <a:spLocks noChangeShapeType="1"/>
            </p:cNvSpPr>
            <p:nvPr/>
          </p:nvSpPr>
          <p:spPr bwMode="auto">
            <a:xfrm>
              <a:off x="4223" y="1632"/>
              <a:ext cx="0" cy="15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804" name="Line 19"/>
            <p:cNvSpPr>
              <a:spLocks noChangeShapeType="1"/>
            </p:cNvSpPr>
            <p:nvPr/>
          </p:nvSpPr>
          <p:spPr bwMode="auto">
            <a:xfrm>
              <a:off x="6166" y="1632"/>
              <a:ext cx="0" cy="15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84317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0283"/>
            <a:ext cx="8784976" cy="331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231885"/>
            <a:ext cx="4865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Εργαστηριακά ευρήματα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39176" y="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 dirty="0" err="1">
                <a:solidFill>
                  <a:schemeClr val="tx2"/>
                </a:solidFill>
                <a:latin typeface="Georgia" pitchFamily="18" charset="0"/>
              </a:rPr>
              <a:t>Μεγαλοβλαστική</a:t>
            </a:r>
            <a:r>
              <a:rPr lang="el-GR" altLang="el-GR" sz="3600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el-GR" altLang="el-GR" sz="3600" dirty="0" smtClean="0">
                <a:solidFill>
                  <a:schemeClr val="tx2"/>
                </a:solidFill>
                <a:latin typeface="Georgia" pitchFamily="18" charset="0"/>
              </a:rPr>
              <a:t>Αναιμία</a:t>
            </a:r>
            <a:endParaRPr lang="el-GR" altLang="el-GR" sz="3600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gradFill rotWithShape="1">
            <a:gsLst>
              <a:gs pos="0">
                <a:srgbClr val="FFBF00">
                  <a:alpha val="89999"/>
                </a:srgbClr>
              </a:gs>
              <a:gs pos="10001">
                <a:srgbClr val="F27300">
                  <a:alpha val="91000"/>
                </a:srgbClr>
              </a:gs>
              <a:gs pos="25000">
                <a:srgbClr val="8F0040">
                  <a:alpha val="92500"/>
                </a:srgbClr>
              </a:gs>
              <a:gs pos="50000">
                <a:srgbClr val="400040">
                  <a:alpha val="95000"/>
                </a:srgbClr>
              </a:gs>
              <a:gs pos="80000">
                <a:srgbClr val="000040">
                  <a:alpha val="98000"/>
                </a:srgbClr>
              </a:gs>
              <a:gs pos="100000">
                <a:srgbClr val="000000"/>
              </a:gs>
            </a:gsLst>
            <a:lin ang="18900000" scaled="1"/>
          </a:gradFill>
          <a:ln>
            <a:miter lim="800000"/>
            <a:headEnd/>
            <a:tailEnd/>
          </a:ln>
          <a:extLst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itchFamily="34" charset="0"/>
              </a:rPr>
              <a:t>Regulation of </a:t>
            </a:r>
            <a:r>
              <a:rPr lang="en-US" sz="36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itchFamily="34" charset="0"/>
              </a:rPr>
              <a:t>Erythropoiesis</a:t>
            </a:r>
            <a:endParaRPr lang="en-US" sz="3600" dirty="0" smtClean="0">
              <a:effectLst>
                <a:outerShdw blurRad="38100" dist="38100" dir="2700000" algn="tl">
                  <a:srgbClr val="FFFFFF"/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1219201"/>
            <a:ext cx="4267200" cy="491172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l-GR" sz="2800" b="1" smtClean="0">
                <a:solidFill>
                  <a:srgbClr val="6699FF"/>
                </a:solidFill>
                <a:latin typeface="Comic Sans MS" pitchFamily="66" charset="0"/>
              </a:rPr>
              <a:t>CFU – 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altLang="el-GR" sz="2800" b="1" smtClean="0">
              <a:solidFill>
                <a:srgbClr val="6699FF"/>
              </a:solidFill>
              <a:latin typeface="Comic Sans MS" pitchFamily="66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l-GR" sz="2800" b="1" smtClean="0">
                <a:solidFill>
                  <a:srgbClr val="6699FF"/>
                </a:solidFill>
                <a:latin typeface="Comic Sans MS" pitchFamily="66" charset="0"/>
              </a:rPr>
              <a:t>Proerythroblasts</a:t>
            </a:r>
            <a:endParaRPr lang="en-US" altLang="el-GR" sz="2800" b="1" smtClean="0">
              <a:solidFill>
                <a:srgbClr val="CC0000"/>
              </a:solidFill>
              <a:latin typeface="Comic Sans MS" pitchFamily="66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l-GR" sz="2800" b="1" smtClean="0">
                <a:solidFill>
                  <a:srgbClr val="FF0000"/>
                </a:solidFill>
                <a:latin typeface="Comic Sans MS" pitchFamily="66" charset="0"/>
              </a:rPr>
              <a:t>Mature Erythrocytes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altLang="el-GR" sz="2800" b="1" smtClean="0">
              <a:solidFill>
                <a:srgbClr val="CC0000"/>
              </a:solidFill>
              <a:latin typeface="Comic Sans MS" pitchFamily="66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l-GR" sz="2800" b="1" smtClean="0">
                <a:solidFill>
                  <a:srgbClr val="6699FF"/>
                </a:solidFill>
                <a:latin typeface="Comic Sans MS" pitchFamily="66" charset="0"/>
              </a:rPr>
              <a:t>Tissue Oxygenation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l-GR" sz="2800" b="1" smtClean="0">
                <a:solidFill>
                  <a:srgbClr val="6699FF"/>
                </a:solidFill>
                <a:latin typeface="Comic Sans MS" pitchFamily="66" charset="0"/>
              </a:rPr>
              <a:t>Factors decreasing:</a:t>
            </a:r>
          </a:p>
          <a:p>
            <a:pPr lvl="2" algn="ctr">
              <a:lnSpc>
                <a:spcPct val="90000"/>
              </a:lnSpc>
            </a:pPr>
            <a:r>
              <a:rPr lang="en-US" altLang="el-GR" sz="2000" b="1" smtClean="0">
                <a:solidFill>
                  <a:srgbClr val="6699FF"/>
                </a:solidFill>
                <a:latin typeface="Comic Sans MS" pitchFamily="66" charset="0"/>
              </a:rPr>
              <a:t>Hypovolemia</a:t>
            </a:r>
          </a:p>
          <a:p>
            <a:pPr lvl="4">
              <a:lnSpc>
                <a:spcPct val="90000"/>
              </a:lnSpc>
            </a:pPr>
            <a:r>
              <a:rPr lang="en-US" altLang="el-GR" sz="1800" b="1" smtClean="0">
                <a:solidFill>
                  <a:srgbClr val="6699FF"/>
                </a:solidFill>
                <a:latin typeface="Comic Sans MS" pitchFamily="66" charset="0"/>
              </a:rPr>
              <a:t>Anemia</a:t>
            </a:r>
          </a:p>
          <a:p>
            <a:pPr lvl="2" algn="ctr">
              <a:lnSpc>
                <a:spcPct val="90000"/>
              </a:lnSpc>
            </a:pPr>
            <a:r>
              <a:rPr lang="en-US" altLang="el-GR" sz="2000" b="1" smtClean="0">
                <a:solidFill>
                  <a:srgbClr val="6699FF"/>
                </a:solidFill>
                <a:latin typeface="Comic Sans MS" pitchFamily="66" charset="0"/>
              </a:rPr>
              <a:t>Poor blood flow</a:t>
            </a:r>
          </a:p>
          <a:p>
            <a:pPr lvl="2" algn="ctr">
              <a:lnSpc>
                <a:spcPct val="90000"/>
              </a:lnSpc>
            </a:pPr>
            <a:r>
              <a:rPr lang="en-US" altLang="el-GR" sz="2000" b="1" smtClean="0">
                <a:solidFill>
                  <a:srgbClr val="6699FF"/>
                </a:solidFill>
                <a:latin typeface="Comic Sans MS" pitchFamily="66" charset="0"/>
              </a:rPr>
              <a:t>Pulmonary Disease</a:t>
            </a: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743657" y="2589213"/>
            <a:ext cx="2522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l-GR" sz="2400" b="1">
                <a:solidFill>
                  <a:srgbClr val="00FF00"/>
                </a:solidFill>
                <a:latin typeface="Franklin Gothic Medium" pitchFamily="34" charset="0"/>
              </a:rPr>
              <a:t>ERYTHROPOIETIN</a:t>
            </a: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 rot="8704677">
            <a:off x="1981200" y="3048000"/>
            <a:ext cx="762000" cy="1066800"/>
          </a:xfrm>
          <a:prstGeom prst="curvedLeftArrow">
            <a:avLst>
              <a:gd name="adj1" fmla="val 28000"/>
              <a:gd name="adj2" fmla="val 5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1828800" y="1600200"/>
            <a:ext cx="19050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1584678" y="3236913"/>
            <a:ext cx="1564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l-GR" sz="2400" b="1">
                <a:latin typeface="Franklin Gothic Medium" pitchFamily="34" charset="0"/>
              </a:rPr>
              <a:t>Decreases</a:t>
            </a:r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1737079" y="1331913"/>
            <a:ext cx="1607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l-GR" sz="2400" b="1">
                <a:latin typeface="Franklin Gothic Medium" pitchFamily="34" charset="0"/>
              </a:rPr>
              <a:t>Stimulates</a:t>
            </a:r>
          </a:p>
        </p:txBody>
      </p:sp>
      <p:sp>
        <p:nvSpPr>
          <p:cNvPr id="24587" name="Line 10"/>
          <p:cNvSpPr>
            <a:spLocks noChangeShapeType="1"/>
          </p:cNvSpPr>
          <p:nvPr/>
        </p:nvSpPr>
        <p:spPr bwMode="auto">
          <a:xfrm>
            <a:off x="4572000" y="1676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4588" name="Line 11"/>
          <p:cNvSpPr>
            <a:spLocks noChangeShapeType="1"/>
          </p:cNvSpPr>
          <p:nvPr/>
        </p:nvSpPr>
        <p:spPr bwMode="auto">
          <a:xfrm>
            <a:off x="4572000" y="2514600"/>
            <a:ext cx="0" cy="230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4589" name="Line 12"/>
          <p:cNvSpPr>
            <a:spLocks noChangeShapeType="1"/>
          </p:cNvSpPr>
          <p:nvPr/>
        </p:nvSpPr>
        <p:spPr bwMode="auto">
          <a:xfrm>
            <a:off x="45720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73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 dirty="0" err="1">
                <a:solidFill>
                  <a:schemeClr val="tx2"/>
                </a:solidFill>
                <a:latin typeface="Georgia" pitchFamily="18" charset="0"/>
              </a:rPr>
              <a:t>Μεγαλοβλαστική</a:t>
            </a:r>
            <a:r>
              <a:rPr lang="el-GR" altLang="el-GR" sz="3600" dirty="0">
                <a:solidFill>
                  <a:schemeClr val="tx2"/>
                </a:solidFill>
                <a:latin typeface="Georgia" pitchFamily="18" charset="0"/>
              </a:rPr>
              <a:t> Αναιμία: ΑΙΜΑ</a:t>
            </a: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066800" y="17526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l-GR" altLang="el-GR" sz="1600"/>
          </a:p>
          <a:p>
            <a:pPr eaLnBrk="1" hangingPunct="1">
              <a:spcBef>
                <a:spcPct val="20000"/>
              </a:spcBef>
            </a:pPr>
            <a:endParaRPr lang="el-GR" altLang="el-GR" sz="1600"/>
          </a:p>
          <a:p>
            <a:pPr eaLnBrk="1" hangingPunct="1">
              <a:spcBef>
                <a:spcPct val="20000"/>
              </a:spcBef>
            </a:pPr>
            <a:endParaRPr lang="el-GR" altLang="el-GR" sz="1600"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ΥΠΕΡΚΑΤΑΤΜΗΣΗ: κοκκιοκύτταρα με 6 ή περισσότερους λοβούς, &gt;5% με πέντε ή περισσότερους ή πλειονότητα με 4 λοβούς και άνω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ΕΡΥΘΡΟΚΥΤΤΑΡΑ: μακροκυττάρωση, ανισοκυττάρωση ποικιλοκυττάρωση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ΑΙΜΟΠΕΤΑΛΙΑ: εμφάνιση γιγάντιων μορφών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ΠΑΝΚΥΤΤΑΡΟΠΕΝΙΑ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5029200" y="2471738"/>
          <a:ext cx="3657600" cy="267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Εικόνα bitmap" r:id="rId3" imgW="7552381" imgH="5409524" progId="Ζωγραφική. Εικόνα">
                  <p:embed/>
                </p:oleObj>
              </mc:Choice>
              <mc:Fallback>
                <p:oleObj name="Εικόνα bitmap" r:id="rId3" imgW="7552381" imgH="5409524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471738"/>
                        <a:ext cx="3657600" cy="267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44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79" y="73025"/>
            <a:ext cx="8226778" cy="977900"/>
          </a:xfrm>
          <a:noFill/>
        </p:spPr>
        <p:txBody>
          <a:bodyPr/>
          <a:lstStyle/>
          <a:p>
            <a:pPr eaLnBrk="1" hangingPunct="1"/>
            <a:r>
              <a:rPr lang="el-GR" altLang="el-GR" smtClean="0"/>
              <a:t>Interpretation of Schilling test</a:t>
            </a:r>
            <a:endParaRPr lang="el-GR" altLang="el-GR" smtClean="0">
              <a:latin typeface="Arial Greek" charset="-95"/>
            </a:endParaRPr>
          </a:p>
        </p:txBody>
      </p:sp>
      <p:grpSp>
        <p:nvGrpSpPr>
          <p:cNvPr id="123907" name="Group 24"/>
          <p:cNvGrpSpPr>
            <a:grpSpLocks/>
          </p:cNvGrpSpPr>
          <p:nvPr/>
        </p:nvGrpSpPr>
        <p:grpSpPr bwMode="auto">
          <a:xfrm>
            <a:off x="474134" y="1828800"/>
            <a:ext cx="8226778" cy="3151188"/>
            <a:chOff x="336" y="1152"/>
            <a:chExt cx="5830" cy="1985"/>
          </a:xfrm>
        </p:grpSpPr>
        <p:sp>
          <p:nvSpPr>
            <p:cNvPr id="123908" name="Rectangle 3"/>
            <p:cNvSpPr>
              <a:spLocks noChangeArrowheads="1"/>
            </p:cNvSpPr>
            <p:nvPr/>
          </p:nvSpPr>
          <p:spPr bwMode="auto">
            <a:xfrm>
              <a:off x="3408" y="2580"/>
              <a:ext cx="2758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Small bowel abnormality (terminal ileum disease)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09" name="Rectangle 4"/>
            <p:cNvSpPr>
              <a:spLocks noChangeArrowheads="1"/>
            </p:cNvSpPr>
            <p:nvPr/>
          </p:nvSpPr>
          <p:spPr bwMode="auto">
            <a:xfrm>
              <a:off x="1883" y="2580"/>
              <a:ext cx="1525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Abnormal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0" name="Rectangle 5"/>
            <p:cNvSpPr>
              <a:spLocks noChangeArrowheads="1"/>
            </p:cNvSpPr>
            <p:nvPr/>
          </p:nvSpPr>
          <p:spPr bwMode="auto">
            <a:xfrm>
              <a:off x="336" y="2580"/>
              <a:ext cx="154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Abnormal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1" name="Rectangle 6"/>
            <p:cNvSpPr>
              <a:spLocks noChangeArrowheads="1"/>
            </p:cNvSpPr>
            <p:nvPr/>
          </p:nvSpPr>
          <p:spPr bwMode="auto">
            <a:xfrm>
              <a:off x="3408" y="2016"/>
              <a:ext cx="2758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Intrinsic factor deficiency (Gastrectomy, PA)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2" name="Rectangle 7"/>
            <p:cNvSpPr>
              <a:spLocks noChangeArrowheads="1"/>
            </p:cNvSpPr>
            <p:nvPr/>
          </p:nvSpPr>
          <p:spPr bwMode="auto">
            <a:xfrm>
              <a:off x="1883" y="2016"/>
              <a:ext cx="1525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3" name="Rectangle 8"/>
            <p:cNvSpPr>
              <a:spLocks noChangeArrowheads="1"/>
            </p:cNvSpPr>
            <p:nvPr/>
          </p:nvSpPr>
          <p:spPr bwMode="auto">
            <a:xfrm>
              <a:off x="336" y="2016"/>
              <a:ext cx="1547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Abnormal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4" name="Rectangle 9"/>
            <p:cNvSpPr>
              <a:spLocks noChangeArrowheads="1"/>
            </p:cNvSpPr>
            <p:nvPr/>
          </p:nvSpPr>
          <p:spPr bwMode="auto">
            <a:xfrm>
              <a:off x="3408" y="1488"/>
              <a:ext cx="275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Dietary insufficiency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5" name="Rectangle 10"/>
            <p:cNvSpPr>
              <a:spLocks noChangeArrowheads="1"/>
            </p:cNvSpPr>
            <p:nvPr/>
          </p:nvSpPr>
          <p:spPr bwMode="auto">
            <a:xfrm>
              <a:off x="1883" y="1488"/>
              <a:ext cx="1525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6" name="Rectangle 11"/>
            <p:cNvSpPr>
              <a:spLocks noChangeArrowheads="1"/>
            </p:cNvSpPr>
            <p:nvPr/>
          </p:nvSpPr>
          <p:spPr bwMode="auto">
            <a:xfrm>
              <a:off x="336" y="1488"/>
              <a:ext cx="1547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latin typeface="Times New Roman" pitchFamily="18" charset="0"/>
                </a:rPr>
                <a:t>Normal</a:t>
              </a:r>
              <a:endParaRPr lang="el-GR" altLang="el-GR" sz="2600">
                <a:latin typeface="Times New Roman Greek" charset="-95"/>
              </a:endParaRPr>
            </a:p>
          </p:txBody>
        </p:sp>
        <p:sp>
          <p:nvSpPr>
            <p:cNvPr id="123917" name="Rectangle 12"/>
            <p:cNvSpPr>
              <a:spLocks noChangeArrowheads="1"/>
            </p:cNvSpPr>
            <p:nvPr/>
          </p:nvSpPr>
          <p:spPr bwMode="auto">
            <a:xfrm>
              <a:off x="3408" y="1152"/>
              <a:ext cx="275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solidFill>
                    <a:schemeClr val="tx2"/>
                  </a:solidFill>
                  <a:latin typeface="Times New Roman" pitchFamily="18" charset="0"/>
                </a:rPr>
                <a:t>Interpretation</a:t>
              </a:r>
              <a:endParaRPr lang="el-GR" altLang="el-GR" sz="2600">
                <a:solidFill>
                  <a:schemeClr val="tx2"/>
                </a:solidFill>
                <a:latin typeface="Times New Roman Greek" charset="-95"/>
              </a:endParaRPr>
            </a:p>
          </p:txBody>
        </p:sp>
        <p:sp>
          <p:nvSpPr>
            <p:cNvPr id="123918" name="Rectangle 13"/>
            <p:cNvSpPr>
              <a:spLocks noChangeArrowheads="1"/>
            </p:cNvSpPr>
            <p:nvPr/>
          </p:nvSpPr>
          <p:spPr bwMode="auto">
            <a:xfrm>
              <a:off x="1883" y="1152"/>
              <a:ext cx="1525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solidFill>
                    <a:schemeClr val="tx2"/>
                  </a:solidFill>
                  <a:latin typeface="Times New Roman" pitchFamily="18" charset="0"/>
                </a:rPr>
                <a:t>Cobalamin + IF</a:t>
              </a:r>
              <a:endParaRPr lang="el-GR" altLang="el-GR" sz="2600">
                <a:solidFill>
                  <a:schemeClr val="tx2"/>
                </a:solidFill>
                <a:latin typeface="Times New Roman Greek" charset="-95"/>
              </a:endParaRPr>
            </a:p>
          </p:txBody>
        </p:sp>
        <p:sp>
          <p:nvSpPr>
            <p:cNvPr id="123919" name="Rectangle 14"/>
            <p:cNvSpPr>
              <a:spLocks noChangeArrowheads="1"/>
            </p:cNvSpPr>
            <p:nvPr/>
          </p:nvSpPr>
          <p:spPr bwMode="auto">
            <a:xfrm>
              <a:off x="336" y="1152"/>
              <a:ext cx="154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</a:pPr>
              <a:r>
                <a:rPr lang="el-GR" altLang="el-GR" sz="2600">
                  <a:solidFill>
                    <a:schemeClr val="tx2"/>
                  </a:solidFill>
                  <a:latin typeface="Times New Roman" pitchFamily="18" charset="0"/>
                </a:rPr>
                <a:t>Cobalamin</a:t>
              </a:r>
              <a:endParaRPr lang="el-GR" altLang="el-GR" sz="2600">
                <a:solidFill>
                  <a:schemeClr val="tx2"/>
                </a:solidFill>
                <a:latin typeface="Times New Roman Greek" charset="-95"/>
              </a:endParaRPr>
            </a:p>
          </p:txBody>
        </p:sp>
        <p:sp>
          <p:nvSpPr>
            <p:cNvPr id="123920" name="Line 15"/>
            <p:cNvSpPr>
              <a:spLocks noChangeShapeType="1"/>
            </p:cNvSpPr>
            <p:nvPr/>
          </p:nvSpPr>
          <p:spPr bwMode="auto">
            <a:xfrm>
              <a:off x="336" y="1152"/>
              <a:ext cx="583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1" name="Line 16"/>
            <p:cNvSpPr>
              <a:spLocks noChangeShapeType="1"/>
            </p:cNvSpPr>
            <p:nvPr/>
          </p:nvSpPr>
          <p:spPr bwMode="auto">
            <a:xfrm>
              <a:off x="336" y="1488"/>
              <a:ext cx="58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2" name="Line 17"/>
            <p:cNvSpPr>
              <a:spLocks noChangeShapeType="1"/>
            </p:cNvSpPr>
            <p:nvPr/>
          </p:nvSpPr>
          <p:spPr bwMode="auto">
            <a:xfrm>
              <a:off x="336" y="2016"/>
              <a:ext cx="58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3" name="Line 18"/>
            <p:cNvSpPr>
              <a:spLocks noChangeShapeType="1"/>
            </p:cNvSpPr>
            <p:nvPr/>
          </p:nvSpPr>
          <p:spPr bwMode="auto">
            <a:xfrm>
              <a:off x="336" y="2580"/>
              <a:ext cx="58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4" name="Line 19"/>
            <p:cNvSpPr>
              <a:spLocks noChangeShapeType="1"/>
            </p:cNvSpPr>
            <p:nvPr/>
          </p:nvSpPr>
          <p:spPr bwMode="auto">
            <a:xfrm>
              <a:off x="336" y="3137"/>
              <a:ext cx="583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5" name="Line 20"/>
            <p:cNvSpPr>
              <a:spLocks noChangeShapeType="1"/>
            </p:cNvSpPr>
            <p:nvPr/>
          </p:nvSpPr>
          <p:spPr bwMode="auto">
            <a:xfrm>
              <a:off x="336" y="1152"/>
              <a:ext cx="0" cy="19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6" name="Line 21"/>
            <p:cNvSpPr>
              <a:spLocks noChangeShapeType="1"/>
            </p:cNvSpPr>
            <p:nvPr/>
          </p:nvSpPr>
          <p:spPr bwMode="auto">
            <a:xfrm>
              <a:off x="1883" y="1152"/>
              <a:ext cx="0" cy="19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7" name="Line 22"/>
            <p:cNvSpPr>
              <a:spLocks noChangeShapeType="1"/>
            </p:cNvSpPr>
            <p:nvPr/>
          </p:nvSpPr>
          <p:spPr bwMode="auto">
            <a:xfrm>
              <a:off x="3408" y="1152"/>
              <a:ext cx="0" cy="19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928" name="Line 23"/>
            <p:cNvSpPr>
              <a:spLocks noChangeShapeType="1"/>
            </p:cNvSpPr>
            <p:nvPr/>
          </p:nvSpPr>
          <p:spPr bwMode="auto">
            <a:xfrm>
              <a:off x="6166" y="1152"/>
              <a:ext cx="0" cy="19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501466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/>
              <a:t>Folate Deficiency</a:t>
            </a:r>
            <a:endParaRPr lang="el-GR" altLang="el-GR" smtClean="0">
              <a:latin typeface="Arial Greek" charset="-95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Minimum daily folate requirement is 50 µg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Usual dietary folate 50-500 µg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Absorption in small intestine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Causes of folate deficiency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Dietary (90%)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Alcohol abuse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Pregnancy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Malabsorption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Drug-induced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Treatment - oral folic acid supplementation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8177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 smtClean="0"/>
              <a:t>Microcytic</a:t>
            </a:r>
            <a:r>
              <a:rPr lang="el-GR" dirty="0" smtClean="0"/>
              <a:t> </a:t>
            </a:r>
            <a:r>
              <a:rPr lang="el-GR" dirty="0" err="1" smtClean="0"/>
              <a:t>Hypochromic</a:t>
            </a:r>
            <a:r>
              <a:rPr lang="el-GR" dirty="0" smtClean="0"/>
              <a:t> </a:t>
            </a:r>
            <a:r>
              <a:rPr lang="el-GR" dirty="0" err="1" smtClean="0"/>
              <a:t>Anemia</a:t>
            </a:r>
            <a:r>
              <a:rPr lang="el-GR" dirty="0" smtClean="0"/>
              <a:t>:  </a:t>
            </a:r>
            <a:r>
              <a:rPr lang="el-GR" dirty="0" err="1" smtClean="0"/>
              <a:t>Diagnosis</a:t>
            </a:r>
            <a:endParaRPr lang="el-GR" dirty="0" smtClean="0">
              <a:latin typeface="Arial Greek" charset="-95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idx="1"/>
          </p:nvPr>
        </p:nvSpPr>
        <p:spPr>
          <a:xfrm>
            <a:off x="594079" y="1681163"/>
            <a:ext cx="8226778" cy="4584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Mild (MCV &gt; 70 fl)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Iron deficiency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Thalassemia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Lead toxicity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Sideroblastic anemia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Anemia of chronic disease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0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Severe (MCV &lt; 70 fl)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Iron deficiency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Thalassemia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9455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35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l-GR" altLang="el-GR" dirty="0" err="1" smtClean="0"/>
              <a:t>Causes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of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Iron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Deficiency</a:t>
            </a:r>
            <a:endParaRPr lang="el-GR" altLang="el-GR" dirty="0" smtClean="0">
              <a:latin typeface="Arial Greek" charset="-95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94078" y="1919288"/>
            <a:ext cx="4045655" cy="3136900"/>
          </a:xfrm>
        </p:spPr>
        <p:txBody>
          <a:bodyPr/>
          <a:lstStyle/>
          <a:p>
            <a:pPr eaLnBrk="1" hangingPunct="1"/>
            <a:r>
              <a:rPr lang="el-GR" altLang="el-GR" sz="2600" smtClean="0"/>
              <a:t>Increased iron requirements</a:t>
            </a:r>
          </a:p>
          <a:p>
            <a:pPr lvl="1" eaLnBrk="1" hangingPunct="1"/>
            <a:r>
              <a:rPr lang="el-GR" altLang="el-GR" sz="2200" smtClean="0"/>
              <a:t>Blood loss</a:t>
            </a:r>
          </a:p>
          <a:p>
            <a:pPr lvl="2" eaLnBrk="1" hangingPunct="1"/>
            <a:r>
              <a:rPr lang="el-GR" altLang="el-GR" smtClean="0"/>
              <a:t>Gastrointestinal tract</a:t>
            </a:r>
          </a:p>
          <a:p>
            <a:pPr lvl="2" eaLnBrk="1" hangingPunct="1"/>
            <a:r>
              <a:rPr lang="el-GR" altLang="el-GR" smtClean="0"/>
              <a:t>Genitourinary tract</a:t>
            </a:r>
          </a:p>
          <a:p>
            <a:pPr lvl="2" eaLnBrk="1" hangingPunct="1"/>
            <a:r>
              <a:rPr lang="el-GR" altLang="el-GR" smtClean="0"/>
              <a:t>Blood donation</a:t>
            </a:r>
          </a:p>
          <a:p>
            <a:pPr lvl="1" eaLnBrk="1" hangingPunct="1"/>
            <a:r>
              <a:rPr lang="el-GR" altLang="el-GR" sz="2200" smtClean="0"/>
              <a:t>Pregnancy and lactation</a:t>
            </a:r>
          </a:p>
          <a:p>
            <a:pPr eaLnBrk="1" hangingPunct="1">
              <a:buFontTx/>
              <a:buChar char="•"/>
            </a:pPr>
            <a:endParaRPr lang="el-GR" altLang="el-GR" sz="2200" smtClean="0">
              <a:latin typeface="Times New Roman Greek" charset="-95"/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775200" y="1919288"/>
            <a:ext cx="4045656" cy="2603500"/>
          </a:xfrm>
        </p:spPr>
        <p:txBody>
          <a:bodyPr/>
          <a:lstStyle/>
          <a:p>
            <a:pPr eaLnBrk="1" hangingPunct="1"/>
            <a:r>
              <a:rPr lang="el-GR" altLang="el-GR" sz="2600" smtClean="0"/>
              <a:t>Inadequate iron supply</a:t>
            </a:r>
          </a:p>
          <a:p>
            <a:pPr lvl="1" eaLnBrk="1" hangingPunct="1"/>
            <a:r>
              <a:rPr lang="el-GR" altLang="el-GR" sz="2200" smtClean="0"/>
              <a:t>Insufficient dietary iron</a:t>
            </a:r>
          </a:p>
          <a:p>
            <a:pPr lvl="1" eaLnBrk="1" hangingPunct="1"/>
            <a:r>
              <a:rPr lang="el-GR" altLang="el-GR" sz="2200" smtClean="0"/>
              <a:t>Impaired iron absorption</a:t>
            </a:r>
          </a:p>
          <a:p>
            <a:pPr lvl="2" eaLnBrk="1" hangingPunct="1"/>
            <a:r>
              <a:rPr lang="el-GR" altLang="el-GR" smtClean="0"/>
              <a:t>Gastric surgery</a:t>
            </a:r>
          </a:p>
          <a:p>
            <a:pPr lvl="2" eaLnBrk="1" hangingPunct="1"/>
            <a:r>
              <a:rPr lang="el-GR" altLang="el-GR" smtClean="0"/>
              <a:t>Intestinal malabsorption</a:t>
            </a:r>
          </a:p>
          <a:p>
            <a:pPr lvl="2" eaLnBrk="1" hangingPunct="1"/>
            <a:r>
              <a:rPr lang="el-GR" altLang="el-GR" smtClean="0"/>
              <a:t>Celiac disease</a:t>
            </a:r>
            <a:endParaRPr lang="el-GR" altLang="el-GR" smtClean="0">
              <a:latin typeface="Times New Roman Greek" charset="-95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72911" y="1206500"/>
            <a:ext cx="6840014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3000">
                <a:latin typeface="Times New Roman" pitchFamily="18" charset="0"/>
              </a:rPr>
              <a:t>Iron deficiency is a symptom, not a disease</a:t>
            </a:r>
            <a:endParaRPr lang="el-GR" altLang="el-GR" sz="300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2295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288" cy="1143000"/>
          </a:xfrm>
          <a:noFill/>
        </p:spPr>
        <p:txBody>
          <a:bodyPr>
            <a:normAutofit fontScale="90000"/>
          </a:bodyPr>
          <a:lstStyle/>
          <a:p>
            <a:r>
              <a:rPr lang="el-GR" altLang="el-GR" dirty="0">
                <a:latin typeface="Arial Greek" charset="-95"/>
              </a:rPr>
              <a:t>Σιδηροπενική αναιμία είναι εκείνη που </a:t>
            </a:r>
            <a:r>
              <a:rPr lang="el-GR" altLang="el-GR" dirty="0" smtClean="0">
                <a:latin typeface="Arial Greek" charset="-95"/>
              </a:rPr>
              <a:t>οφείλεται σε </a:t>
            </a:r>
            <a:r>
              <a:rPr lang="el-GR" altLang="el-GR" dirty="0">
                <a:latin typeface="Arial Greek" charset="-95"/>
              </a:rPr>
              <a:t>έλλειψη σιδήρου</a:t>
            </a:r>
            <a:endParaRPr lang="el-GR" altLang="el-GR" dirty="0" smtClean="0">
              <a:latin typeface="Arial Greek" charset="-95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-33567" y="2898057"/>
            <a:ext cx="9721080" cy="246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l-GR" altLang="el-GR" sz="2200" b="1" dirty="0" err="1">
                <a:latin typeface="Times New Roman" pitchFamily="18" charset="0"/>
              </a:rPr>
              <a:t>Iron</a:t>
            </a:r>
            <a:r>
              <a:rPr lang="el-GR" altLang="el-GR" sz="2200" b="1" dirty="0">
                <a:latin typeface="Times New Roman" pitchFamily="18" charset="0"/>
              </a:rPr>
              <a:t> </a:t>
            </a:r>
            <a:r>
              <a:rPr lang="el-GR" altLang="el-GR" sz="2200" b="1" dirty="0" err="1">
                <a:latin typeface="Times New Roman" pitchFamily="18" charset="0"/>
              </a:rPr>
              <a:t>status</a:t>
            </a:r>
            <a:r>
              <a:rPr lang="el-GR" altLang="el-GR" sz="2200" b="1" dirty="0">
                <a:latin typeface="Times New Roman" pitchFamily="18" charset="0"/>
              </a:rPr>
              <a:t>		</a:t>
            </a:r>
            <a:r>
              <a:rPr lang="el-GR" altLang="el-GR" sz="2200" b="1" dirty="0" err="1">
                <a:latin typeface="Times New Roman" pitchFamily="18" charset="0"/>
              </a:rPr>
              <a:t>Ferritin</a:t>
            </a:r>
            <a:r>
              <a:rPr lang="el-GR" altLang="el-GR" sz="2200" b="1" dirty="0">
                <a:latin typeface="Times New Roman" pitchFamily="18" charset="0"/>
              </a:rPr>
              <a:t>	BM </a:t>
            </a:r>
            <a:r>
              <a:rPr lang="el-GR" altLang="el-GR" sz="2200" b="1" dirty="0" err="1">
                <a:latin typeface="Times New Roman" pitchFamily="18" charset="0"/>
              </a:rPr>
              <a:t>iron</a:t>
            </a:r>
            <a:r>
              <a:rPr lang="el-GR" altLang="el-GR" sz="2200" b="1" dirty="0">
                <a:latin typeface="Times New Roman" pitchFamily="18" charset="0"/>
              </a:rPr>
              <a:t>	</a:t>
            </a:r>
            <a:r>
              <a:rPr lang="el-GR" altLang="el-GR" sz="2200" b="1" dirty="0" err="1" smtClean="0">
                <a:latin typeface="Times New Roman" pitchFamily="18" charset="0"/>
              </a:rPr>
              <a:t>Fe</a:t>
            </a:r>
            <a:r>
              <a:rPr lang="el-GR" altLang="el-GR" sz="2200" b="1" dirty="0" smtClean="0">
                <a:latin typeface="Times New Roman" pitchFamily="18" charset="0"/>
              </a:rPr>
              <a:t>/TIBC         </a:t>
            </a:r>
            <a:r>
              <a:rPr lang="el-GR" altLang="el-GR" sz="2200" b="1" dirty="0" err="1" smtClean="0">
                <a:latin typeface="Times New Roman" pitchFamily="18" charset="0"/>
              </a:rPr>
              <a:t>Anemia</a:t>
            </a:r>
            <a:endParaRPr lang="el-GR" altLang="el-GR" sz="2200" b="1" dirty="0">
              <a:latin typeface="Times New Roman" pitchFamily="18" charset="0"/>
            </a:endParaRPr>
          </a:p>
          <a:p>
            <a:endParaRPr lang="el-GR" altLang="el-GR" sz="2200" dirty="0">
              <a:latin typeface="Times New Roman" pitchFamily="18" charset="0"/>
            </a:endParaRPr>
          </a:p>
          <a:p>
            <a:r>
              <a:rPr lang="el-GR" altLang="el-GR" sz="2200" dirty="0" err="1">
                <a:latin typeface="Times New Roman" pitchFamily="18" charset="0"/>
              </a:rPr>
              <a:t>Depleted</a:t>
            </a:r>
            <a:r>
              <a:rPr lang="el-GR" altLang="el-GR" sz="2200" dirty="0">
                <a:latin typeface="Times New Roman" pitchFamily="18" charset="0"/>
              </a:rPr>
              <a:t> </a:t>
            </a:r>
            <a:r>
              <a:rPr lang="el-GR" altLang="el-GR" sz="2200" dirty="0" err="1">
                <a:latin typeface="Times New Roman" pitchFamily="18" charset="0"/>
              </a:rPr>
              <a:t>stores</a:t>
            </a:r>
            <a:r>
              <a:rPr lang="el-GR" altLang="el-GR" sz="2200" dirty="0">
                <a:latin typeface="Times New Roman" pitchFamily="18" charset="0"/>
              </a:rPr>
              <a:t>		   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Low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	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Absent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</a:t>
            </a:r>
            <a:r>
              <a:rPr lang="el-GR" altLang="el-GR" sz="2200" dirty="0">
                <a:latin typeface="Times New Roman" pitchFamily="18" charset="0"/>
              </a:rPr>
              <a:t>	</a:t>
            </a:r>
            <a:r>
              <a:rPr lang="el-GR" altLang="el-GR" sz="2200" dirty="0" err="1">
                <a:latin typeface="Times New Roman" pitchFamily="18" charset="0"/>
              </a:rPr>
              <a:t>Normal</a:t>
            </a:r>
            <a:r>
              <a:rPr lang="el-GR" altLang="el-GR" sz="2200" dirty="0">
                <a:latin typeface="Times New Roman" pitchFamily="18" charset="0"/>
              </a:rPr>
              <a:t>		</a:t>
            </a:r>
            <a:r>
              <a:rPr lang="el-GR" altLang="el-GR" sz="2200" dirty="0" err="1">
                <a:latin typeface="Times New Roman" pitchFamily="18" charset="0"/>
              </a:rPr>
              <a:t>Absent</a:t>
            </a:r>
            <a:endParaRPr lang="el-GR" altLang="el-GR" sz="2200" dirty="0">
              <a:latin typeface="Times New Roman" pitchFamily="18" charset="0"/>
            </a:endParaRPr>
          </a:p>
          <a:p>
            <a:endParaRPr lang="el-GR" altLang="el-GR" sz="2200" dirty="0">
              <a:latin typeface="Times New Roman" pitchFamily="18" charset="0"/>
            </a:endParaRPr>
          </a:p>
          <a:p>
            <a:r>
              <a:rPr lang="el-GR" altLang="el-GR" sz="2200" dirty="0" err="1">
                <a:latin typeface="Times New Roman" pitchFamily="18" charset="0"/>
              </a:rPr>
              <a:t>Compromised</a:t>
            </a:r>
            <a:r>
              <a:rPr lang="el-GR" altLang="el-GR" sz="2200" dirty="0">
                <a:latin typeface="Times New Roman" pitchFamily="18" charset="0"/>
              </a:rPr>
              <a:t> </a:t>
            </a:r>
            <a:r>
              <a:rPr lang="el-GR" altLang="el-GR" sz="2200" dirty="0" err="1">
                <a:latin typeface="Times New Roman" pitchFamily="18" charset="0"/>
              </a:rPr>
              <a:t>delivery</a:t>
            </a:r>
            <a:r>
              <a:rPr lang="el-GR" altLang="el-GR" sz="2200" dirty="0">
                <a:latin typeface="Times New Roman" pitchFamily="18" charset="0"/>
              </a:rPr>
              <a:t>	   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Low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	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Absent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	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Low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/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High</a:t>
            </a:r>
            <a:r>
              <a:rPr lang="el-GR" altLang="el-GR" sz="2200" dirty="0">
                <a:latin typeface="Times New Roman" pitchFamily="18" charset="0"/>
              </a:rPr>
              <a:t>	</a:t>
            </a:r>
            <a:r>
              <a:rPr lang="el-GR" altLang="el-GR" sz="2200" dirty="0" err="1">
                <a:latin typeface="Times New Roman" pitchFamily="18" charset="0"/>
              </a:rPr>
              <a:t>Absent</a:t>
            </a:r>
            <a:endParaRPr lang="el-GR" altLang="el-GR" sz="2200" dirty="0">
              <a:latin typeface="Times New Roman" pitchFamily="18" charset="0"/>
            </a:endParaRPr>
          </a:p>
          <a:p>
            <a:endParaRPr lang="el-GR" altLang="el-GR" sz="2200" dirty="0">
              <a:latin typeface="Times New Roman" pitchFamily="18" charset="0"/>
            </a:endParaRPr>
          </a:p>
          <a:p>
            <a:r>
              <a:rPr lang="el-GR" altLang="el-GR" sz="2200" dirty="0" err="1">
                <a:latin typeface="Times New Roman" pitchFamily="18" charset="0"/>
              </a:rPr>
              <a:t>Iron</a:t>
            </a:r>
            <a:r>
              <a:rPr lang="el-GR" altLang="el-GR" sz="2200" dirty="0">
                <a:latin typeface="Times New Roman" pitchFamily="18" charset="0"/>
              </a:rPr>
              <a:t> </a:t>
            </a:r>
            <a:r>
              <a:rPr lang="el-GR" altLang="el-GR" sz="2200" dirty="0" err="1">
                <a:latin typeface="Times New Roman" pitchFamily="18" charset="0"/>
              </a:rPr>
              <a:t>deficiency</a:t>
            </a:r>
            <a:r>
              <a:rPr lang="el-GR" altLang="el-GR" sz="2200" dirty="0">
                <a:latin typeface="Times New Roman" pitchFamily="18" charset="0"/>
              </a:rPr>
              <a:t> </a:t>
            </a:r>
            <a:r>
              <a:rPr lang="el-GR" altLang="el-GR" sz="2200" dirty="0" err="1">
                <a:latin typeface="Times New Roman" pitchFamily="18" charset="0"/>
              </a:rPr>
              <a:t>anemia</a:t>
            </a:r>
            <a:r>
              <a:rPr lang="el-GR" altLang="el-GR" sz="2200" dirty="0">
                <a:latin typeface="Times New Roman" pitchFamily="18" charset="0"/>
              </a:rPr>
              <a:t>	   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Low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	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Absent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	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Low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/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High</a:t>
            </a:r>
            <a:r>
              <a:rPr lang="el-GR" altLang="el-GR" sz="2200" dirty="0">
                <a:solidFill>
                  <a:srgbClr val="FF9525"/>
                </a:solidFill>
                <a:latin typeface="Times New Roman" pitchFamily="18" charset="0"/>
              </a:rPr>
              <a:t>	</a:t>
            </a:r>
            <a:r>
              <a:rPr lang="el-GR" altLang="el-GR" sz="2200" dirty="0" err="1">
                <a:solidFill>
                  <a:srgbClr val="FF9525"/>
                </a:solidFill>
                <a:latin typeface="Times New Roman" pitchFamily="18" charset="0"/>
              </a:rPr>
              <a:t>Present</a:t>
            </a:r>
            <a:endParaRPr lang="el-GR" altLang="el-GR" sz="2200" dirty="0">
              <a:solidFill>
                <a:srgbClr val="FF9525"/>
              </a:solidFill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4937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6"/>
          <p:cNvGrpSpPr>
            <a:grpSpLocks/>
          </p:cNvGrpSpPr>
          <p:nvPr/>
        </p:nvGrpSpPr>
        <p:grpSpPr bwMode="auto">
          <a:xfrm>
            <a:off x="4231923" y="498476"/>
            <a:ext cx="4746978" cy="5578475"/>
            <a:chOff x="2999" y="314"/>
            <a:chExt cx="3364" cy="3514"/>
          </a:xfrm>
        </p:grpSpPr>
        <p:pic>
          <p:nvPicPr>
            <p:cNvPr id="71684" name="Picture 2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" y="316"/>
              <a:ext cx="3351" cy="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5" name="Rectangle 3"/>
            <p:cNvSpPr>
              <a:spLocks noChangeArrowheads="1"/>
            </p:cNvSpPr>
            <p:nvPr/>
          </p:nvSpPr>
          <p:spPr bwMode="auto">
            <a:xfrm rot="16200000">
              <a:off x="3109" y="1724"/>
              <a:ext cx="50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>
                  <a:solidFill>
                    <a:srgbClr val="000000"/>
                  </a:solidFill>
                  <a:latin typeface="Times New Roman" pitchFamily="18" charset="0"/>
                </a:rPr>
                <a:t>Ferritin µg/l</a:t>
              </a:r>
              <a:r>
                <a:rPr lang="el-GR" altLang="el-GR" sz="18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l-GR" altLang="el-GR" sz="1800" b="1">
                <a:solidFill>
                  <a:srgbClr val="000000"/>
                </a:solidFill>
                <a:latin typeface="Times New Roman Greek" charset="-95"/>
              </a:endParaRPr>
            </a:p>
          </p:txBody>
        </p:sp>
        <p:sp>
          <p:nvSpPr>
            <p:cNvPr id="71686" name="Rectangle 4"/>
            <p:cNvSpPr>
              <a:spLocks noChangeArrowheads="1"/>
            </p:cNvSpPr>
            <p:nvPr/>
          </p:nvSpPr>
          <p:spPr bwMode="auto">
            <a:xfrm>
              <a:off x="2999" y="314"/>
              <a:ext cx="3364" cy="3508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71687" name="Rectangle 5"/>
            <p:cNvSpPr>
              <a:spLocks noChangeArrowheads="1"/>
            </p:cNvSpPr>
            <p:nvPr/>
          </p:nvSpPr>
          <p:spPr bwMode="auto">
            <a:xfrm>
              <a:off x="3883" y="3366"/>
              <a:ext cx="1968" cy="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000" b="1">
                  <a:latin typeface="Times New Roman" pitchFamily="18" charset="0"/>
                </a:rPr>
                <a:t>Bone Marrow Iron Stores</a:t>
              </a:r>
              <a:endParaRPr lang="el-GR" altLang="el-GR" sz="2000" b="1">
                <a:latin typeface="Times New Roman Greek" charset="-95"/>
              </a:endParaRPr>
            </a:p>
          </p:txBody>
        </p:sp>
      </p:grpSp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169334" y="1219200"/>
            <a:ext cx="3928533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Ferritin: The Best </a:t>
            </a:r>
            <a:br>
              <a:rPr lang="el-GR" dirty="0" smtClean="0"/>
            </a:br>
            <a:r>
              <a:rPr lang="el-GR" dirty="0" smtClean="0"/>
              <a:t>Marker for </a:t>
            </a:r>
            <a:br>
              <a:rPr lang="el-GR" dirty="0" smtClean="0"/>
            </a:br>
            <a:r>
              <a:rPr lang="el-GR" dirty="0" smtClean="0"/>
              <a:t>Iron Deficiency</a:t>
            </a:r>
            <a:endParaRPr lang="el-GR" dirty="0" smtClean="0">
              <a:latin typeface="Arial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2548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594079" y="546100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Systemic Manifestations of Iron Deficiency</a:t>
            </a:r>
            <a:endParaRPr lang="el-GR" smtClean="0">
              <a:latin typeface="Arial Greek" charset="-95"/>
            </a:endParaRPr>
          </a:p>
        </p:txBody>
      </p:sp>
      <p:sp>
        <p:nvSpPr>
          <p:cNvPr id="7373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94078" y="1739900"/>
            <a:ext cx="4045655" cy="4584700"/>
          </a:xfrm>
        </p:spPr>
        <p:txBody>
          <a:bodyPr/>
          <a:lstStyle/>
          <a:p>
            <a:pPr eaLnBrk="1" hangingPunct="1"/>
            <a:r>
              <a:rPr lang="el-GR" altLang="el-GR" sz="2200" dirty="0" err="1" smtClean="0"/>
              <a:t>Behavioral</a:t>
            </a:r>
            <a:r>
              <a:rPr lang="el-GR" altLang="el-GR" sz="2200" dirty="0" smtClean="0"/>
              <a:t> </a:t>
            </a:r>
            <a:r>
              <a:rPr lang="el-GR" altLang="el-GR" sz="2200" dirty="0" err="1" smtClean="0"/>
              <a:t>and</a:t>
            </a:r>
            <a:r>
              <a:rPr lang="el-GR" altLang="el-GR" sz="2200" dirty="0" smtClean="0"/>
              <a:t> </a:t>
            </a:r>
            <a:r>
              <a:rPr lang="el-GR" altLang="el-GR" sz="2200" dirty="0" err="1" smtClean="0"/>
              <a:t>neuropsychiatric</a:t>
            </a:r>
            <a:r>
              <a:rPr lang="el-GR" altLang="el-GR" sz="2200" dirty="0" smtClean="0"/>
              <a:t> </a:t>
            </a:r>
            <a:r>
              <a:rPr lang="el-GR" altLang="el-GR" sz="2200" dirty="0" err="1" smtClean="0"/>
              <a:t>manifestations</a:t>
            </a:r>
            <a:endParaRPr lang="el-GR" altLang="el-GR" sz="2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000" dirty="0" smtClean="0"/>
          </a:p>
          <a:p>
            <a:pPr eaLnBrk="1" hangingPunct="1"/>
            <a:r>
              <a:rPr lang="el-GR" altLang="el-GR" sz="2200" dirty="0" err="1" smtClean="0"/>
              <a:t>Pica</a:t>
            </a:r>
            <a:r>
              <a:rPr lang="el-GR" altLang="el-GR" sz="2200" dirty="0" smtClean="0"/>
              <a:t> (</a:t>
            </a:r>
            <a:r>
              <a:rPr lang="el-GR" altLang="el-GR" sz="2200" dirty="0" err="1" smtClean="0"/>
              <a:t>pagophagia</a:t>
            </a:r>
            <a:r>
              <a:rPr lang="el-GR" altLang="el-GR" sz="2200" dirty="0" smtClean="0"/>
              <a:t>) 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1000" dirty="0" smtClean="0"/>
          </a:p>
          <a:p>
            <a:pPr eaLnBrk="1" hangingPunct="1"/>
            <a:r>
              <a:rPr lang="el-GR" altLang="el-GR" sz="2200" dirty="0" err="1" smtClean="0"/>
              <a:t>Angular</a:t>
            </a:r>
            <a:r>
              <a:rPr lang="el-GR" altLang="el-GR" sz="2200" dirty="0" smtClean="0"/>
              <a:t> </a:t>
            </a:r>
            <a:r>
              <a:rPr lang="el-GR" altLang="el-GR" sz="2200" dirty="0" err="1" smtClean="0"/>
              <a:t>stomatitis</a:t>
            </a:r>
            <a:endParaRPr lang="el-GR" altLang="el-GR" sz="2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200" dirty="0" smtClean="0"/>
          </a:p>
          <a:p>
            <a:pPr eaLnBrk="1" hangingPunct="1"/>
            <a:r>
              <a:rPr lang="el-GR" altLang="el-GR" sz="2200" dirty="0" err="1" smtClean="0"/>
              <a:t>Glossitis</a:t>
            </a:r>
            <a:endParaRPr lang="el-GR" altLang="el-GR" sz="2200" dirty="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200" dirty="0" smtClean="0"/>
          </a:p>
          <a:p>
            <a:pPr eaLnBrk="1" hangingPunct="1"/>
            <a:endParaRPr lang="el-GR" altLang="el-GR" sz="1200" dirty="0" smtClean="0"/>
          </a:p>
          <a:p>
            <a:pPr eaLnBrk="1" hangingPunct="1"/>
            <a:endParaRPr lang="el-GR" altLang="el-GR" sz="1200" dirty="0" smtClean="0">
              <a:latin typeface="Times New Roman Greek" charset="-95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sz="half" idx="2"/>
          </p:nvPr>
        </p:nvSpPr>
        <p:spPr>
          <a:xfrm>
            <a:off x="4775200" y="1739900"/>
            <a:ext cx="4045656" cy="4584700"/>
          </a:xfrm>
        </p:spPr>
        <p:txBody>
          <a:bodyPr/>
          <a:lstStyle/>
          <a:p>
            <a:pPr eaLnBrk="1" hangingPunct="1"/>
            <a:r>
              <a:rPr lang="el-GR" altLang="el-GR" sz="2200" smtClean="0"/>
              <a:t>Esophageal webs and strictures</a:t>
            </a:r>
            <a:endParaRPr lang="el-GR" altLang="el-GR" sz="260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40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40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40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40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400" smtClean="0"/>
          </a:p>
          <a:p>
            <a:pPr eaLnBrk="1" hangingPunct="1">
              <a:buFont typeface="Wingdings" pitchFamily="2" charset="2"/>
              <a:buNone/>
            </a:pPr>
            <a:endParaRPr lang="el-GR" altLang="el-GR" sz="1400" smtClean="0"/>
          </a:p>
          <a:p>
            <a:pPr eaLnBrk="1" hangingPunct="1"/>
            <a:r>
              <a:rPr lang="el-GR" altLang="el-GR" sz="2200" smtClean="0"/>
              <a:t>Koilonychia</a:t>
            </a:r>
            <a:endParaRPr lang="el-GR" altLang="el-GR" sz="2200" smtClean="0">
              <a:latin typeface="Times New Roman Greek" charset="-95"/>
            </a:endParaRPr>
          </a:p>
        </p:txBody>
      </p:sp>
      <p:pic>
        <p:nvPicPr>
          <p:cNvPr id="73733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92" y="4941168"/>
            <a:ext cx="1182511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1230489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7" y="4191000"/>
            <a:ext cx="129822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2209800"/>
            <a:ext cx="901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7" y="2209800"/>
            <a:ext cx="984956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5215467" y="2209800"/>
            <a:ext cx="948267" cy="1143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6502400" y="2209800"/>
            <a:ext cx="880533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957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700808"/>
            <a:ext cx="63912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5761" y="933400"/>
            <a:ext cx="5905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Εργαστηριακά ευρήματα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4465" y="272721"/>
            <a:ext cx="4935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/>
              <a:t>Σιδηροπενική αναιμία </a:t>
            </a:r>
          </a:p>
        </p:txBody>
      </p:sp>
    </p:spTree>
    <p:extLst>
      <p:ext uri="{BB962C8B-B14F-4D97-AF65-F5344CB8AC3E}">
        <p14:creationId xmlns:p14="http://schemas.microsoft.com/office/powerpoint/2010/main" val="34456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33338"/>
            <a:ext cx="664845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5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555776" y="404664"/>
            <a:ext cx="4356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4000" dirty="0">
                <a:solidFill>
                  <a:prstClr val="black"/>
                </a:solidFill>
              </a:rPr>
              <a:t>Επίχρισμα μυελού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84784"/>
            <a:ext cx="64484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8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l-GR" dirty="0" err="1" smtClean="0"/>
              <a:t>εξωαγγειακή</a:t>
            </a:r>
            <a:r>
              <a:rPr lang="el-GR" dirty="0" smtClean="0"/>
              <a:t> </a:t>
            </a:r>
            <a:r>
              <a:rPr lang="el-GR" dirty="0" err="1" smtClean="0"/>
              <a:t>αιμόλυση</a:t>
            </a:r>
            <a:r>
              <a:rPr lang="el-GR" dirty="0" smtClean="0"/>
              <a:t>-εργαστηριακά ευρήματα</a:t>
            </a:r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>
          <a:xfrm>
            <a:off x="5588000" y="2743200"/>
            <a:ext cx="2912533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5" name="Rectangle 7"/>
          <p:cNvSpPr>
            <a:spLocks noChangeArrowheads="1"/>
          </p:cNvSpPr>
          <p:nvPr/>
        </p:nvSpPr>
        <p:spPr bwMode="auto">
          <a:xfrm>
            <a:off x="508000" y="2895600"/>
            <a:ext cx="3754939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Αύξηση ΔΕΚ</a:t>
            </a:r>
          </a:p>
          <a:p>
            <a:pPr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Πιθανή μακροκυττάρωση</a:t>
            </a: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(MCV</a:t>
            </a: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b="1">
                <a:solidFill>
                  <a:srgbClr val="FF0066"/>
                </a:solidFill>
              </a:rPr>
              <a:t>↑)</a:t>
            </a:r>
          </a:p>
          <a:p>
            <a:pPr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</a:t>
            </a:r>
            <a:r>
              <a:rPr lang="el-GR" b="1"/>
              <a:t>Αύξηση ελέυθερης χολερυθρίνης</a:t>
            </a:r>
          </a:p>
          <a:p>
            <a:pPr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</a:t>
            </a:r>
            <a:r>
              <a:rPr lang="el-GR" b="1"/>
              <a:t>Αύξηση ουροχολινογόνου </a:t>
            </a:r>
          </a:p>
          <a:p>
            <a:pPr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</a:t>
            </a:r>
            <a:r>
              <a:rPr lang="el-GR" b="1"/>
              <a:t>Αύξηση της </a:t>
            </a:r>
            <a:r>
              <a:rPr lang="en-US" b="1"/>
              <a:t>LDH</a:t>
            </a:r>
            <a:endParaRPr lang="el-GR" b="1"/>
          </a:p>
        </p:txBody>
      </p:sp>
    </p:spTree>
    <p:extLst>
      <p:ext uri="{BB962C8B-B14F-4D97-AF65-F5344CB8AC3E}">
        <p14:creationId xmlns:p14="http://schemas.microsoft.com/office/powerpoint/2010/main" val="38277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9019318" cy="516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79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4000" dirty="0" smtClean="0"/>
              <a:t>Αιμολυτικές αναιμίες από διαταραχές της μεμβράνης- οικογενής σφαιροκυττάρωση</a:t>
            </a:r>
          </a:p>
        </p:txBody>
      </p:sp>
      <p:pic>
        <p:nvPicPr>
          <p:cNvPr id="56323" name="Picture 4" descr="img0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t="13853" r="26979" b="17813"/>
          <a:stretch>
            <a:fillRect/>
          </a:stretch>
        </p:blipFill>
        <p:spPr>
          <a:xfrm>
            <a:off x="6129867" y="2590800"/>
            <a:ext cx="2099733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372534" y="2438400"/>
            <a:ext cx="4944533" cy="24468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Η ικανότητα παραμόρφωσης είναι απαραίτητη για την δίοδο του ερυθρού στα τριχοειδή και εξασφαλίζεται από το δισκοειδές σχήμα του</a:t>
            </a:r>
          </a:p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■</a:t>
            </a:r>
            <a:r>
              <a:rPr lang="el-GR"/>
              <a:t> Σφαιροκύτταρα</a:t>
            </a:r>
            <a:r>
              <a:rPr lang="en-US"/>
              <a:t>: </a:t>
            </a:r>
            <a:r>
              <a:rPr lang="el-GR"/>
              <a:t>σημαντικά ελαττωμένη επιφάνεια σε σχέση με τον όγκο</a:t>
            </a:r>
          </a:p>
          <a:p>
            <a:pPr>
              <a:spcBef>
                <a:spcPct val="50000"/>
              </a:spcBef>
              <a:defRPr/>
            </a:pPr>
            <a:r>
              <a:rPr lang="el-GR"/>
              <a:t>(μικρά ερυθρά γεμάτα αιμοσφαιρίνη)</a:t>
            </a:r>
          </a:p>
          <a:p>
            <a:pPr>
              <a:spcBef>
                <a:spcPct val="50000"/>
              </a:spcBef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0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l-GR" altLang="el-GR"/>
              <a:t>Hereditary Spherocytosis</a:t>
            </a:r>
            <a:endParaRPr lang="el-GR" altLang="el-GR">
              <a:latin typeface="Arial Greek" charset="-95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r>
              <a:rPr lang="el-GR" altLang="el-GR" sz="2600"/>
              <a:t>Autosomal dominant disorder</a:t>
            </a:r>
          </a:p>
          <a:p>
            <a:pPr>
              <a:buFont typeface="Wingdings" pitchFamily="2" charset="2"/>
              <a:buNone/>
            </a:pPr>
            <a:endParaRPr lang="el-GR" altLang="el-GR" sz="800"/>
          </a:p>
          <a:p>
            <a:r>
              <a:rPr lang="el-GR" altLang="el-GR" sz="2600"/>
              <a:t>Abnormality in RBC membrane protein</a:t>
            </a:r>
          </a:p>
          <a:p>
            <a:pPr>
              <a:buFont typeface="Wingdings" pitchFamily="2" charset="2"/>
              <a:buNone/>
            </a:pPr>
            <a:endParaRPr lang="el-GR" altLang="el-GR" sz="800"/>
          </a:p>
          <a:p>
            <a:r>
              <a:rPr lang="el-GR" altLang="el-GR" sz="2600"/>
              <a:t>Clinical and laboratory findings</a:t>
            </a:r>
          </a:p>
          <a:p>
            <a:pPr lvl="1"/>
            <a:r>
              <a:rPr lang="el-GR" altLang="el-GR" sz="2200"/>
              <a:t>Splenomegaly</a:t>
            </a:r>
          </a:p>
          <a:p>
            <a:pPr lvl="1"/>
            <a:r>
              <a:rPr lang="el-GR" altLang="el-GR" sz="2200"/>
              <a:t>Chronic hemolytic anemia</a:t>
            </a:r>
          </a:p>
          <a:p>
            <a:pPr lvl="1"/>
            <a:r>
              <a:rPr lang="el-GR" altLang="el-GR" sz="2200"/>
              <a:t>Spherocytes on peripheral smear</a:t>
            </a:r>
          </a:p>
          <a:p>
            <a:pPr lvl="1">
              <a:buFontTx/>
              <a:buNone/>
            </a:pPr>
            <a:endParaRPr lang="el-GR" altLang="el-GR" sz="800"/>
          </a:p>
          <a:p>
            <a:r>
              <a:rPr lang="el-GR" altLang="el-GR" sz="2600"/>
              <a:t>Treatment</a:t>
            </a:r>
          </a:p>
          <a:p>
            <a:pPr lvl="1"/>
            <a:r>
              <a:rPr lang="el-GR" altLang="el-GR" sz="2200"/>
              <a:t>Splenectomy</a:t>
            </a:r>
          </a:p>
          <a:p>
            <a:pPr lvl="1">
              <a:buFontTx/>
              <a:buNone/>
            </a:pPr>
            <a:endParaRPr lang="el-GR" altLang="el-GR" sz="2200"/>
          </a:p>
          <a:p>
            <a:pPr>
              <a:buFont typeface="Wingdings" pitchFamily="2" charset="2"/>
              <a:buNone/>
            </a:pPr>
            <a:endParaRPr lang="el-GR" altLang="el-GR" sz="2600"/>
          </a:p>
          <a:p>
            <a:pPr>
              <a:buFont typeface="Wingdings" pitchFamily="2" charset="2"/>
              <a:buNone/>
            </a:pPr>
            <a:endParaRPr lang="el-GR" altLang="el-GR" sz="2600"/>
          </a:p>
          <a:p>
            <a:endParaRPr lang="el-GR" altLang="el-GR" sz="2600"/>
          </a:p>
          <a:p>
            <a:endParaRPr lang="el-GR" altLang="el-GR" sz="2600">
              <a:latin typeface="Times New Roman Greek" charset="-95"/>
            </a:endParaRP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2057401"/>
            <a:ext cx="4075289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455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1591734" y="304800"/>
            <a:ext cx="63669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/>
          </a:p>
        </p:txBody>
      </p:sp>
      <p:sp>
        <p:nvSpPr>
          <p:cNvPr id="276486" name="Text Box 6"/>
          <p:cNvSpPr txBox="1">
            <a:spLocks noChangeArrowheads="1"/>
          </p:cNvSpPr>
          <p:nvPr/>
        </p:nvSpPr>
        <p:spPr bwMode="auto">
          <a:xfrm>
            <a:off x="508000" y="304800"/>
            <a:ext cx="7857067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dirty="0"/>
              <a:t>Αιμολυτικές αναιμίες από ενζυμικές διαταραχές. Ανεπάρκεια </a:t>
            </a:r>
            <a:r>
              <a:rPr lang="en-US" sz="3200" dirty="0"/>
              <a:t>G-6-PD</a:t>
            </a:r>
            <a:endParaRPr lang="el-GR" sz="3200" dirty="0"/>
          </a:p>
        </p:txBody>
      </p:sp>
      <p:pic>
        <p:nvPicPr>
          <p:cNvPr id="58372" name="Picture 7" descr="img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11992" r="4306" b="10231"/>
          <a:stretch>
            <a:fillRect/>
          </a:stretch>
        </p:blipFill>
        <p:spPr bwMode="auto">
          <a:xfrm>
            <a:off x="6536267" y="4648200"/>
            <a:ext cx="2370667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4" name="Group 9"/>
          <p:cNvGrpSpPr>
            <a:grpSpLocks/>
          </p:cNvGrpSpPr>
          <p:nvPr/>
        </p:nvGrpSpPr>
        <p:grpSpPr bwMode="auto">
          <a:xfrm>
            <a:off x="825500" y="1619251"/>
            <a:ext cx="5947834" cy="2613025"/>
            <a:chOff x="585" y="1020"/>
            <a:chExt cx="4215" cy="1646"/>
          </a:xfrm>
        </p:grpSpPr>
        <p:sp>
          <p:nvSpPr>
            <p:cNvPr id="58377" name="Text Box 10"/>
            <p:cNvSpPr txBox="1">
              <a:spLocks noChangeArrowheads="1"/>
            </p:cNvSpPr>
            <p:nvPr/>
          </p:nvSpPr>
          <p:spPr bwMode="auto">
            <a:xfrm>
              <a:off x="585" y="1020"/>
              <a:ext cx="4215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el-GR" sz="2000" b="1" dirty="0">
                  <a:latin typeface="Comic Sans MS" pitchFamily="66" charset="0"/>
                </a:rPr>
                <a:t>Glucose 6-phosphate  +  NADP</a:t>
              </a:r>
              <a:r>
                <a:rPr lang="en-US" altLang="el-GR" sz="2000" b="1" baseline="30000" dirty="0">
                  <a:latin typeface="Comic Sans MS" pitchFamily="66" charset="0"/>
                </a:rPr>
                <a:t>+</a:t>
              </a:r>
              <a:r>
                <a:rPr lang="en-US" altLang="el-GR" sz="2000" b="1" dirty="0">
                  <a:latin typeface="Comic Sans MS" pitchFamily="66" charset="0"/>
                </a:rPr>
                <a:t>                </a:t>
              </a:r>
            </a:p>
            <a:p>
              <a:pPr algn="ctr" eaLnBrk="1" hangingPunct="1"/>
              <a:endParaRPr lang="en-US" altLang="el-GR" sz="2000" b="1" dirty="0">
                <a:latin typeface="Comic Sans MS" pitchFamily="66" charset="0"/>
              </a:endParaRPr>
            </a:p>
            <a:p>
              <a:pPr algn="ctr" eaLnBrk="1" hangingPunct="1"/>
              <a:endParaRPr lang="en-US" altLang="el-GR" sz="2000" b="1" dirty="0">
                <a:latin typeface="Comic Sans MS" pitchFamily="66" charset="0"/>
              </a:endParaRPr>
            </a:p>
            <a:p>
              <a:pPr algn="ctr" eaLnBrk="1" hangingPunct="1"/>
              <a:endParaRPr lang="en-US" altLang="el-GR" sz="2000" b="1" dirty="0">
                <a:latin typeface="Comic Sans MS" pitchFamily="66" charset="0"/>
              </a:endParaRPr>
            </a:p>
            <a:p>
              <a:pPr algn="ctr" eaLnBrk="1" hangingPunct="1"/>
              <a:r>
                <a:rPr lang="en-US" altLang="el-GR" sz="2000" b="1" dirty="0">
                  <a:latin typeface="Comic Sans MS" pitchFamily="66" charset="0"/>
                </a:rPr>
                <a:t>6-phosphoglucono-</a:t>
              </a:r>
              <a:r>
                <a:rPr lang="en-US" altLang="el-GR" sz="2000" b="1" dirty="0">
                  <a:latin typeface="Symbol" pitchFamily="18" charset="2"/>
                </a:rPr>
                <a:t>d</a:t>
              </a:r>
              <a:r>
                <a:rPr lang="en-US" altLang="el-GR" sz="2000" b="1" dirty="0">
                  <a:latin typeface="Comic Sans MS" pitchFamily="66" charset="0"/>
                </a:rPr>
                <a:t>-lactone + NADPH + H</a:t>
              </a:r>
              <a:r>
                <a:rPr lang="en-US" altLang="el-GR" sz="2000" b="1" baseline="30000" dirty="0">
                  <a:latin typeface="Comic Sans MS" pitchFamily="66" charset="0"/>
                </a:rPr>
                <a:t>+</a:t>
              </a:r>
            </a:p>
          </p:txBody>
        </p:sp>
        <p:sp>
          <p:nvSpPr>
            <p:cNvPr id="58378" name="Line 11"/>
            <p:cNvSpPr>
              <a:spLocks noChangeShapeType="1"/>
            </p:cNvSpPr>
            <p:nvPr/>
          </p:nvSpPr>
          <p:spPr bwMode="auto">
            <a:xfrm>
              <a:off x="2318" y="1275"/>
              <a:ext cx="0" cy="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379" name="Text Box 12"/>
            <p:cNvSpPr txBox="1">
              <a:spLocks noChangeArrowheads="1"/>
            </p:cNvSpPr>
            <p:nvPr/>
          </p:nvSpPr>
          <p:spPr bwMode="auto">
            <a:xfrm>
              <a:off x="2294" y="1382"/>
              <a:ext cx="197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el-GR" sz="2000" b="1" i="1" dirty="0">
                  <a:solidFill>
                    <a:srgbClr val="FF3300"/>
                  </a:solidFill>
                  <a:latin typeface="Arial" pitchFamily="34" charset="0"/>
                </a:rPr>
                <a:t>Glucose 6-phosphate</a:t>
              </a:r>
            </a:p>
            <a:p>
              <a:pPr algn="ctr" eaLnBrk="1" hangingPunct="1"/>
              <a:r>
                <a:rPr lang="en-US" altLang="el-GR" sz="2000" b="1" i="1" dirty="0">
                  <a:solidFill>
                    <a:srgbClr val="FF3300"/>
                  </a:solidFill>
                  <a:latin typeface="Arial" pitchFamily="34" charset="0"/>
                </a:rPr>
                <a:t>Dehydrogenase  </a:t>
              </a:r>
            </a:p>
          </p:txBody>
        </p:sp>
        <p:sp>
          <p:nvSpPr>
            <p:cNvPr id="58381" name="Line 14"/>
            <p:cNvSpPr>
              <a:spLocks noChangeShapeType="1"/>
            </p:cNvSpPr>
            <p:nvPr/>
          </p:nvSpPr>
          <p:spPr bwMode="auto">
            <a:xfrm>
              <a:off x="2322" y="2013"/>
              <a:ext cx="9" cy="4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382" name="Text Box 15"/>
            <p:cNvSpPr txBox="1">
              <a:spLocks noChangeArrowheads="1"/>
            </p:cNvSpPr>
            <p:nvPr/>
          </p:nvSpPr>
          <p:spPr bwMode="auto">
            <a:xfrm>
              <a:off x="2442" y="2064"/>
              <a:ext cx="96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el-GR" sz="2000" b="1" i="1">
                  <a:solidFill>
                    <a:srgbClr val="FF3300"/>
                  </a:solidFill>
                  <a:latin typeface="Arial" pitchFamily="34" charset="0"/>
                </a:rPr>
                <a:t>lactonase</a:t>
              </a:r>
            </a:p>
          </p:txBody>
        </p:sp>
        <p:sp>
          <p:nvSpPr>
            <p:cNvPr id="58383" name="Text Box 16"/>
            <p:cNvSpPr txBox="1">
              <a:spLocks noChangeArrowheads="1"/>
            </p:cNvSpPr>
            <p:nvPr/>
          </p:nvSpPr>
          <p:spPr bwMode="auto">
            <a:xfrm>
              <a:off x="1750" y="2013"/>
              <a:ext cx="4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el-GR" sz="2000" b="1">
                  <a:latin typeface="Arial" pitchFamily="34" charset="0"/>
                </a:rPr>
                <a:t>H</a:t>
              </a:r>
              <a:r>
                <a:rPr lang="en-US" altLang="el-GR" sz="2800" b="1" baseline="-25000">
                  <a:latin typeface="Arial" pitchFamily="34" charset="0"/>
                </a:rPr>
                <a:t>2</a:t>
              </a:r>
              <a:r>
                <a:rPr lang="en-US" altLang="el-GR" sz="2000" b="1">
                  <a:latin typeface="Arial" pitchFamily="34" charset="0"/>
                </a:rPr>
                <a:t>0</a:t>
              </a:r>
            </a:p>
          </p:txBody>
        </p:sp>
        <p:sp>
          <p:nvSpPr>
            <p:cNvPr id="58384" name="Arc 17"/>
            <p:cNvSpPr>
              <a:spLocks/>
            </p:cNvSpPr>
            <p:nvPr/>
          </p:nvSpPr>
          <p:spPr bwMode="auto">
            <a:xfrm>
              <a:off x="2134" y="2150"/>
              <a:ext cx="182" cy="202"/>
            </a:xfrm>
            <a:custGeom>
              <a:avLst/>
              <a:gdLst>
                <a:gd name="T0" fmla="*/ 0 w 21600"/>
                <a:gd name="T1" fmla="*/ 0 h 21600"/>
                <a:gd name="T2" fmla="*/ 182 w 21600"/>
                <a:gd name="T3" fmla="*/ 202 h 21600"/>
                <a:gd name="T4" fmla="*/ 0 w 21600"/>
                <a:gd name="T5" fmla="*/ 20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8385" name="Text Box 18"/>
            <p:cNvSpPr txBox="1">
              <a:spLocks noChangeArrowheads="1"/>
            </p:cNvSpPr>
            <p:nvPr/>
          </p:nvSpPr>
          <p:spPr bwMode="auto">
            <a:xfrm>
              <a:off x="1679" y="2433"/>
              <a:ext cx="173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altLang="el-GR" sz="1800" b="1">
                  <a:latin typeface="Arial" pitchFamily="34" charset="0"/>
                </a:rPr>
                <a:t>6-phosphogluconate</a:t>
              </a:r>
            </a:p>
          </p:txBody>
        </p:sp>
      </p:grpSp>
      <p:sp>
        <p:nvSpPr>
          <p:cNvPr id="58375" name="Text Box 20"/>
          <p:cNvSpPr txBox="1">
            <a:spLocks noChangeArrowheads="1"/>
          </p:cNvSpPr>
          <p:nvPr/>
        </p:nvSpPr>
        <p:spPr bwMode="auto">
          <a:xfrm>
            <a:off x="1320800" y="4495800"/>
            <a:ext cx="51477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/>
          </a:p>
        </p:txBody>
      </p:sp>
      <p:sp>
        <p:nvSpPr>
          <p:cNvPr id="58376" name="Text Box 21"/>
          <p:cNvSpPr txBox="1">
            <a:spLocks noChangeArrowheads="1"/>
          </p:cNvSpPr>
          <p:nvPr/>
        </p:nvSpPr>
        <p:spPr bwMode="auto">
          <a:xfrm>
            <a:off x="1253067" y="4419601"/>
            <a:ext cx="53509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l-GR" altLang="el-GR"/>
              <a:t>Ιδιαίτερα σημαντική για τον σχηματισμό του</a:t>
            </a:r>
            <a:r>
              <a:rPr lang="en-US" altLang="el-GR"/>
              <a:t> </a:t>
            </a:r>
            <a:r>
              <a:rPr lang="en-US" altLang="el-GR" b="1">
                <a:solidFill>
                  <a:srgbClr val="FF0000"/>
                </a:solidFill>
              </a:rPr>
              <a:t>NADPH</a:t>
            </a:r>
            <a:r>
              <a:rPr lang="el-GR" altLang="el-GR" b="1">
                <a:solidFill>
                  <a:srgbClr val="FF0000"/>
                </a:solidFill>
              </a:rPr>
              <a:t> στα ερυθρά</a:t>
            </a:r>
            <a:r>
              <a:rPr lang="en-US" altLang="el-GR" b="1">
                <a:solidFill>
                  <a:srgbClr val="FF0000"/>
                </a:solidFill>
              </a:rPr>
              <a:t>  </a:t>
            </a:r>
            <a:endParaRPr lang="el-GR" altLang="el-G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5912899" cy="654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1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066800" y="757146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2800" dirty="0" err="1">
                <a:solidFill>
                  <a:schemeClr val="tx2"/>
                </a:solidFill>
                <a:latin typeface="Georgia" pitchFamily="18" charset="0"/>
              </a:rPr>
              <a:t>Αιμόλυση</a:t>
            </a:r>
            <a:r>
              <a:rPr lang="el-GR" altLang="el-GR" sz="2800" dirty="0">
                <a:solidFill>
                  <a:schemeClr val="tx2"/>
                </a:solidFill>
                <a:latin typeface="Georgia" pitchFamily="18" charset="0"/>
              </a:rPr>
              <a:t> με σωμάτια </a:t>
            </a:r>
            <a:r>
              <a:rPr lang="en-US" altLang="el-GR" sz="2800" dirty="0">
                <a:solidFill>
                  <a:schemeClr val="tx2"/>
                </a:solidFill>
                <a:latin typeface="Georgia" pitchFamily="18" charset="0"/>
              </a:rPr>
              <a:t>Heinz: </a:t>
            </a:r>
            <a:r>
              <a:rPr lang="el-GR" altLang="el-GR" sz="2800" dirty="0">
                <a:solidFill>
                  <a:schemeClr val="tx2"/>
                </a:solidFill>
                <a:latin typeface="Georgia" pitchFamily="18" charset="0"/>
              </a:rPr>
              <a:t>ευρήματα</a:t>
            </a:r>
          </a:p>
        </p:txBody>
      </p:sp>
      <p:graphicFrame>
        <p:nvGraphicFramePr>
          <p:cNvPr id="15362" name="Object 5"/>
          <p:cNvGraphicFramePr>
            <a:graphicFrameLocks noChangeAspect="1"/>
          </p:cNvGraphicFramePr>
          <p:nvPr/>
        </p:nvGraphicFramePr>
        <p:xfrm>
          <a:off x="1219200" y="1752600"/>
          <a:ext cx="242252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Εικόνα bitmap" r:id="rId3" imgW="4095238" imgH="5723810" progId="Ζωγραφική. Εικόνα">
                  <p:embed/>
                </p:oleObj>
              </mc:Choice>
              <mc:Fallback>
                <p:oleObj name="Εικόνα bitmap" r:id="rId3" imgW="4095238" imgH="5723810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2422525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6"/>
          <p:cNvGraphicFramePr>
            <a:graphicFrameLocks noChangeAspect="1"/>
          </p:cNvGraphicFramePr>
          <p:nvPr/>
        </p:nvGraphicFramePr>
        <p:xfrm>
          <a:off x="5370513" y="1752600"/>
          <a:ext cx="28971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Εικόνα bitmap" r:id="rId5" imgW="5571429" imgH="3809524" progId="Ζωγραφική. Εικόνα">
                  <p:embed/>
                </p:oleObj>
              </mc:Choice>
              <mc:Fallback>
                <p:oleObj name="Εικόνα bitmap" r:id="rId5" imgW="5571429" imgH="3809524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513" y="1752600"/>
                        <a:ext cx="28971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066800" y="464820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Άμορφα αιμοσφαιρινικά ιζήματα (από αλλοδομημένη αιμοσφαιρίνη)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Σουλφοναμίδες, ανθελονοσιακά, νιτροβενζόλια, αναλγητικά, αντιβιοτικά, παράγωγα της ανιλίνης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Προδιάθεση: έλλειψη </a:t>
            </a:r>
            <a:r>
              <a:rPr lang="en-US" altLang="el-GR" sz="1600">
                <a:latin typeface="Georgia" pitchFamily="18" charset="0"/>
              </a:rPr>
              <a:t>G6PD, </a:t>
            </a:r>
            <a:r>
              <a:rPr lang="el-GR" altLang="el-GR" sz="1600">
                <a:latin typeface="Georgia" pitchFamily="18" charset="0"/>
              </a:rPr>
              <a:t>νεφρική ανεπάρκεια, ασταθείς αιμοσφαιρίνες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3641725" y="1635125"/>
            <a:ext cx="17795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1200">
                <a:latin typeface="Georgia" pitchFamily="18" charset="0"/>
              </a:rPr>
              <a:t>Bite cells (</a:t>
            </a:r>
            <a:r>
              <a:rPr lang="el-GR" altLang="el-GR" sz="1200">
                <a:latin typeface="Georgia" pitchFamily="18" charset="0"/>
              </a:rPr>
              <a:t>διαγνωστικό)</a:t>
            </a: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 flipH="1">
            <a:off x="2057400" y="1828800"/>
            <a:ext cx="16764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 flipH="1">
            <a:off x="2286000" y="1828800"/>
            <a:ext cx="15240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3717925" y="1939925"/>
            <a:ext cx="901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Περίσφιξη</a:t>
            </a: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 flipH="1">
            <a:off x="3505200" y="2057400"/>
            <a:ext cx="3048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>
            <a:off x="3794125" y="2244725"/>
            <a:ext cx="1204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Σωμάτια </a:t>
            </a:r>
            <a:r>
              <a:rPr lang="en-US" altLang="el-GR" sz="1200">
                <a:latin typeface="Georgia" pitchFamily="18" charset="0"/>
              </a:rPr>
              <a:t>Heinz</a:t>
            </a:r>
            <a:endParaRPr lang="el-GR" altLang="el-GR" sz="1200">
              <a:latin typeface="Georgia" pitchFamily="18" charset="0"/>
            </a:endParaRPr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 flipH="1" flipV="1">
            <a:off x="1676400" y="2057400"/>
            <a:ext cx="2057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 flipH="1" flipV="1">
            <a:off x="2667000" y="23622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4" name="Oval 16"/>
          <p:cNvSpPr>
            <a:spLocks noChangeArrowheads="1"/>
          </p:cNvSpPr>
          <p:nvPr/>
        </p:nvSpPr>
        <p:spPr bwMode="auto">
          <a:xfrm>
            <a:off x="2438400" y="2209800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>
            <a:off x="4953000" y="23622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>
            <a:off x="4953000" y="2362200"/>
            <a:ext cx="1295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15377" name="Text Box 19"/>
          <p:cNvSpPr txBox="1">
            <a:spLocks noChangeArrowheads="1"/>
          </p:cNvSpPr>
          <p:nvPr/>
        </p:nvSpPr>
        <p:spPr bwMode="auto">
          <a:xfrm>
            <a:off x="5334000" y="3810000"/>
            <a:ext cx="303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altLang="el-GR" sz="1200">
                <a:latin typeface="Georgia" pitchFamily="18" charset="0"/>
              </a:rPr>
              <a:t>Ιώδες του μεθυλίου (ή κρυσταλλικο ιώδες)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5736" y="260648"/>
            <a:ext cx="4671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Ανεπάρκεια </a:t>
            </a:r>
            <a:r>
              <a:rPr lang="en-US" sz="4400" dirty="0"/>
              <a:t>G-6-PD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4961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2"/>
          <p:cNvSpPr>
            <a:spLocks noChangeShapeType="1"/>
          </p:cNvSpPr>
          <p:nvPr/>
        </p:nvSpPr>
        <p:spPr bwMode="auto">
          <a:xfrm>
            <a:off x="71967" y="1981200"/>
            <a:ext cx="3589867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76200" y="6248400"/>
            <a:ext cx="3589867" cy="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dirty="0" smtClean="0">
              <a:latin typeface="Arial Greek" charset="-95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03201" y="1219200"/>
            <a:ext cx="2949525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>
                <a:latin typeface="Symbol" pitchFamily="18" charset="2"/>
              </a:rPr>
              <a:t>a</a:t>
            </a:r>
            <a:r>
              <a:rPr lang="el-GR" altLang="el-GR" sz="2000">
                <a:latin typeface="Times New Roman" pitchFamily="18" charset="0"/>
              </a:rPr>
              <a:t> cluster - chromosome 16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70934" y="6413500"/>
            <a:ext cx="2919197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>
                <a:latin typeface="Symbol" pitchFamily="18" charset="2"/>
              </a:rPr>
              <a:t>b</a:t>
            </a:r>
            <a:r>
              <a:rPr lang="el-GR" altLang="el-GR" sz="2000">
                <a:latin typeface="Times New Roman" pitchFamily="18" charset="0"/>
              </a:rPr>
              <a:t> cluster - chromosome 11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696565" y="2324100"/>
            <a:ext cx="5743376" cy="347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l-GR" altLang="el-GR" sz="2000" dirty="0">
                <a:latin typeface="Symbol" pitchFamily="18" charset="2"/>
              </a:rPr>
              <a:t>z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>
                <a:latin typeface="Symbol" pitchFamily="18" charset="2"/>
              </a:rPr>
              <a:t>e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/>
              <a:t>	</a:t>
            </a:r>
            <a:r>
              <a:rPr lang="el-GR" altLang="el-GR" sz="2000" dirty="0" err="1">
                <a:latin typeface="Times New Roman" pitchFamily="18" charset="0"/>
              </a:rPr>
              <a:t>Gower</a:t>
            </a:r>
            <a:r>
              <a:rPr lang="el-GR" altLang="el-GR" sz="2000" dirty="0">
                <a:latin typeface="Times New Roman" pitchFamily="18" charset="0"/>
              </a:rPr>
              <a:t> 1</a:t>
            </a:r>
          </a:p>
          <a:p>
            <a:endParaRPr lang="el-GR" altLang="el-GR" sz="2000" dirty="0">
              <a:latin typeface="Times New Roman" pitchFamily="18" charset="0"/>
            </a:endParaRPr>
          </a:p>
          <a:p>
            <a:r>
              <a:rPr lang="el-GR" altLang="el-GR" sz="2000" dirty="0">
                <a:latin typeface="Symbol" pitchFamily="18" charset="2"/>
              </a:rPr>
              <a:t>z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>
                <a:latin typeface="Symbol" pitchFamily="18" charset="2"/>
              </a:rPr>
              <a:t>g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/>
              <a:t>	</a:t>
            </a:r>
            <a:r>
              <a:rPr lang="el-GR" altLang="el-GR" sz="2000" dirty="0" err="1">
                <a:latin typeface="Times New Roman" pitchFamily="18" charset="0"/>
              </a:rPr>
              <a:t>Portland</a:t>
            </a:r>
            <a:r>
              <a:rPr lang="el-GR" altLang="el-GR" sz="2000" dirty="0">
                <a:latin typeface="Times New Roman" pitchFamily="18" charset="0"/>
              </a:rPr>
              <a:t>	             </a:t>
            </a:r>
            <a:r>
              <a:rPr lang="el-GR" altLang="el-GR" sz="2000" dirty="0" err="1">
                <a:latin typeface="Times New Roman" pitchFamily="18" charset="0"/>
              </a:rPr>
              <a:t>Embryonic</a:t>
            </a:r>
            <a:r>
              <a:rPr lang="el-GR" altLang="el-GR" sz="2000" dirty="0"/>
              <a:t>	</a:t>
            </a:r>
          </a:p>
          <a:p>
            <a:endParaRPr lang="el-GR" altLang="el-GR" sz="2000" dirty="0"/>
          </a:p>
          <a:p>
            <a:r>
              <a:rPr lang="el-GR" altLang="el-GR" sz="2000" dirty="0">
                <a:latin typeface="Symbol" pitchFamily="18" charset="2"/>
              </a:rPr>
              <a:t>a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>
                <a:latin typeface="Symbol" pitchFamily="18" charset="2"/>
              </a:rPr>
              <a:t>e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/>
              <a:t>	</a:t>
            </a:r>
            <a:r>
              <a:rPr lang="el-GR" altLang="el-GR" sz="2000" dirty="0" err="1">
                <a:latin typeface="Times New Roman" pitchFamily="18" charset="0"/>
              </a:rPr>
              <a:t>Gower</a:t>
            </a:r>
            <a:r>
              <a:rPr lang="el-GR" altLang="el-GR" sz="2000" dirty="0">
                <a:latin typeface="Times New Roman" pitchFamily="18" charset="0"/>
              </a:rPr>
              <a:t> II</a:t>
            </a:r>
          </a:p>
          <a:p>
            <a:endParaRPr lang="el-GR" altLang="el-GR" sz="2000" dirty="0">
              <a:latin typeface="Times New Roman" pitchFamily="18" charset="0"/>
            </a:endParaRPr>
          </a:p>
          <a:p>
            <a:r>
              <a:rPr lang="el-GR" altLang="el-GR" sz="2000" dirty="0">
                <a:latin typeface="Symbol" pitchFamily="18" charset="2"/>
              </a:rPr>
              <a:t>a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>
                <a:latin typeface="Symbol" pitchFamily="18" charset="2"/>
              </a:rPr>
              <a:t>g</a:t>
            </a:r>
            <a:r>
              <a:rPr lang="el-GR" altLang="el-GR" sz="2000" dirty="0">
                <a:latin typeface="Times New Roman" pitchFamily="18" charset="0"/>
              </a:rPr>
              <a:t>2	F		</a:t>
            </a:r>
            <a:r>
              <a:rPr lang="el-GR" altLang="el-GR" sz="2000" dirty="0" err="1">
                <a:latin typeface="Times New Roman" pitchFamily="18" charset="0"/>
              </a:rPr>
              <a:t>Fetal</a:t>
            </a:r>
            <a:r>
              <a:rPr lang="el-GR" altLang="el-GR" sz="2000" dirty="0">
                <a:latin typeface="Times New Roman" pitchFamily="18" charset="0"/>
              </a:rPr>
              <a:t>		 &lt; 1%</a:t>
            </a:r>
          </a:p>
          <a:p>
            <a:endParaRPr lang="el-GR" altLang="el-GR" sz="2000" dirty="0">
              <a:latin typeface="Times New Roman" pitchFamily="18" charset="0"/>
            </a:endParaRPr>
          </a:p>
          <a:p>
            <a:r>
              <a:rPr lang="el-GR" altLang="el-GR" sz="2000" dirty="0">
                <a:latin typeface="Symbol" pitchFamily="18" charset="2"/>
              </a:rPr>
              <a:t>a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>
                <a:latin typeface="Symbol" pitchFamily="18" charset="2"/>
              </a:rPr>
              <a:t>d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/>
              <a:t>	</a:t>
            </a:r>
            <a:r>
              <a:rPr lang="el-GR" altLang="el-GR" sz="2000" dirty="0">
                <a:latin typeface="Times New Roman" pitchFamily="18" charset="0"/>
              </a:rPr>
              <a:t>A2</a:t>
            </a:r>
            <a:r>
              <a:rPr lang="el-GR" altLang="el-GR" sz="2000" dirty="0"/>
              <a:t>			         </a:t>
            </a:r>
            <a:r>
              <a:rPr lang="el-GR" altLang="el-GR" sz="2000" dirty="0">
                <a:latin typeface="Times New Roman" pitchFamily="18" charset="0"/>
              </a:rPr>
              <a:t>1.5-3.5%</a:t>
            </a:r>
          </a:p>
          <a:p>
            <a:r>
              <a:rPr lang="el-GR" altLang="el-GR" sz="2000" dirty="0"/>
              <a:t>			</a:t>
            </a:r>
            <a:r>
              <a:rPr lang="el-GR" altLang="el-GR" sz="2000" dirty="0" err="1">
                <a:latin typeface="Times New Roman" pitchFamily="18" charset="0"/>
              </a:rPr>
              <a:t>Adult</a:t>
            </a:r>
            <a:endParaRPr lang="el-GR" altLang="el-GR" sz="2000" dirty="0">
              <a:latin typeface="Times New Roman" pitchFamily="18" charset="0"/>
            </a:endParaRPr>
          </a:p>
          <a:p>
            <a:r>
              <a:rPr lang="el-GR" altLang="el-GR" sz="2000" dirty="0">
                <a:latin typeface="Symbol" pitchFamily="18" charset="2"/>
              </a:rPr>
              <a:t>a</a:t>
            </a:r>
            <a:r>
              <a:rPr lang="el-GR" altLang="el-GR" sz="2000" dirty="0">
                <a:latin typeface="Times New Roman" pitchFamily="18" charset="0"/>
              </a:rPr>
              <a:t>2</a:t>
            </a:r>
            <a:r>
              <a:rPr lang="el-GR" altLang="el-GR" sz="2000" dirty="0">
                <a:latin typeface="Symbol" pitchFamily="18" charset="2"/>
              </a:rPr>
              <a:t>b</a:t>
            </a:r>
            <a:r>
              <a:rPr lang="el-GR" altLang="el-GR" sz="2000" dirty="0">
                <a:latin typeface="Times New Roman" pitchFamily="18" charset="0"/>
              </a:rPr>
              <a:t>2	A				&gt; 95%</a:t>
            </a:r>
            <a:endParaRPr lang="el-GR" altLang="el-GR" sz="2000" dirty="0">
              <a:latin typeface="Times New Roman Greek" charset="-95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5980289" y="2887664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7586134" y="2438400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endParaRPr lang="el-GR" altLang="el-GR" sz="1800">
              <a:latin typeface="Arial" pitchFamily="34" charset="0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 rot="-3060000">
            <a:off x="3943603" y="1119730"/>
            <a:ext cx="1516441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2000">
                <a:latin typeface="Times New Roman" pitchFamily="18" charset="0"/>
              </a:rPr>
              <a:t>Globin chain</a:t>
            </a:r>
          </a:p>
          <a:p>
            <a:pPr algn="ctr"/>
            <a:r>
              <a:rPr lang="el-GR" altLang="el-GR" sz="2000">
                <a:latin typeface="Times New Roman" pitchFamily="18" charset="0"/>
              </a:rPr>
              <a:t>component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 rot="-3060000">
            <a:off x="4955965" y="1517300"/>
            <a:ext cx="124713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>
                <a:latin typeface="Times New Roman" pitchFamily="18" charset="0"/>
              </a:rPr>
              <a:t>Hgb name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 rot="-3060000">
            <a:off x="6553301" y="925262"/>
            <a:ext cx="1566134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l-GR" altLang="el-GR" sz="2000">
                <a:latin typeface="Times New Roman" pitchFamily="18" charset="0"/>
              </a:rPr>
              <a:t>Development</a:t>
            </a:r>
          </a:p>
          <a:p>
            <a:pPr algn="ctr"/>
            <a:r>
              <a:rPr lang="el-GR" altLang="el-GR" sz="2000">
                <a:latin typeface="Times New Roman" pitchFamily="18" charset="0"/>
              </a:rPr>
              <a:t> period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 rot="-3060000">
            <a:off x="7868918" y="1429244"/>
            <a:ext cx="1251945" cy="5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l-GR" altLang="el-GR" sz="2000">
                <a:latin typeface="Times New Roman" pitchFamily="18" charset="0"/>
              </a:rPr>
              <a:t>% of adult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l-GR" altLang="el-GR" sz="2000">
                <a:latin typeface="Times New Roman" pitchFamily="18" charset="0"/>
              </a:rPr>
              <a:t> Hgb</a:t>
            </a:r>
            <a:endParaRPr lang="el-GR" altLang="el-GR" sz="2000">
              <a:latin typeface="Times New Roman Greek" charset="-95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6352822" y="26447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altLang="el-GR" sz="1800">
              <a:latin typeface="Arial" pitchFamily="34" charset="0"/>
            </a:endParaRPr>
          </a:p>
        </p:txBody>
      </p:sp>
      <p:grpSp>
        <p:nvGrpSpPr>
          <p:cNvPr id="70671" name="Group 17"/>
          <p:cNvGrpSpPr>
            <a:grpSpLocks/>
          </p:cNvGrpSpPr>
          <p:nvPr/>
        </p:nvGrpSpPr>
        <p:grpSpPr bwMode="auto">
          <a:xfrm>
            <a:off x="5870222" y="2590800"/>
            <a:ext cx="541867" cy="1066800"/>
            <a:chOff x="4160" y="1632"/>
            <a:chExt cx="384" cy="672"/>
          </a:xfrm>
        </p:grpSpPr>
        <p:sp>
          <p:nvSpPr>
            <p:cNvPr id="70711" name="Line 15"/>
            <p:cNvSpPr>
              <a:spLocks noChangeShapeType="1"/>
            </p:cNvSpPr>
            <p:nvPr/>
          </p:nvSpPr>
          <p:spPr bwMode="auto">
            <a:xfrm>
              <a:off x="4160" y="1632"/>
              <a:ext cx="384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12" name="Line 16"/>
            <p:cNvSpPr>
              <a:spLocks noChangeShapeType="1"/>
            </p:cNvSpPr>
            <p:nvPr/>
          </p:nvSpPr>
          <p:spPr bwMode="auto">
            <a:xfrm flipH="1">
              <a:off x="4160" y="1968"/>
              <a:ext cx="384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0672" name="Line 18"/>
          <p:cNvSpPr>
            <a:spLocks noChangeShapeType="1"/>
          </p:cNvSpPr>
          <p:nvPr/>
        </p:nvSpPr>
        <p:spPr bwMode="auto">
          <a:xfrm flipV="1">
            <a:off x="7224889" y="4953000"/>
            <a:ext cx="677333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73" name="Line 19"/>
          <p:cNvSpPr>
            <a:spLocks noChangeShapeType="1"/>
          </p:cNvSpPr>
          <p:nvPr/>
        </p:nvSpPr>
        <p:spPr bwMode="auto">
          <a:xfrm>
            <a:off x="7224889" y="5257800"/>
            <a:ext cx="677333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70674" name="Group 22"/>
          <p:cNvGrpSpPr>
            <a:grpSpLocks/>
          </p:cNvGrpSpPr>
          <p:nvPr/>
        </p:nvGrpSpPr>
        <p:grpSpPr bwMode="auto">
          <a:xfrm>
            <a:off x="5667022" y="4953000"/>
            <a:ext cx="677333" cy="609600"/>
            <a:chOff x="4016" y="3120"/>
            <a:chExt cx="480" cy="384"/>
          </a:xfrm>
        </p:grpSpPr>
        <p:sp>
          <p:nvSpPr>
            <p:cNvPr id="70709" name="Line 20"/>
            <p:cNvSpPr>
              <a:spLocks noChangeShapeType="1"/>
            </p:cNvSpPr>
            <p:nvPr/>
          </p:nvSpPr>
          <p:spPr bwMode="auto">
            <a:xfrm flipH="1" flipV="1">
              <a:off x="4016" y="3120"/>
              <a:ext cx="48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10" name="Line 21"/>
            <p:cNvSpPr>
              <a:spLocks noChangeShapeType="1"/>
            </p:cNvSpPr>
            <p:nvPr/>
          </p:nvSpPr>
          <p:spPr bwMode="auto">
            <a:xfrm flipH="1">
              <a:off x="4016" y="3312"/>
              <a:ext cx="48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0675" name="Rectangle 23"/>
          <p:cNvSpPr>
            <a:spLocks noChangeArrowheads="1"/>
          </p:cNvSpPr>
          <p:nvPr/>
        </p:nvSpPr>
        <p:spPr bwMode="auto">
          <a:xfrm>
            <a:off x="474133" y="17526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76" name="Rectangle 24"/>
          <p:cNvSpPr>
            <a:spLocks noChangeArrowheads="1"/>
          </p:cNvSpPr>
          <p:nvPr/>
        </p:nvSpPr>
        <p:spPr bwMode="auto">
          <a:xfrm>
            <a:off x="1761067" y="17526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77" name="Rectangle 25"/>
          <p:cNvSpPr>
            <a:spLocks noChangeArrowheads="1"/>
          </p:cNvSpPr>
          <p:nvPr/>
        </p:nvSpPr>
        <p:spPr bwMode="auto">
          <a:xfrm>
            <a:off x="2370667" y="17526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78" name="Rectangle 26"/>
          <p:cNvSpPr>
            <a:spLocks noChangeArrowheads="1"/>
          </p:cNvSpPr>
          <p:nvPr/>
        </p:nvSpPr>
        <p:spPr bwMode="auto">
          <a:xfrm>
            <a:off x="3115733" y="60198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79" name="Rectangle 27"/>
          <p:cNvSpPr>
            <a:spLocks noChangeArrowheads="1"/>
          </p:cNvSpPr>
          <p:nvPr/>
        </p:nvSpPr>
        <p:spPr bwMode="auto">
          <a:xfrm>
            <a:off x="2370667" y="60198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80" name="Rectangle 28"/>
          <p:cNvSpPr>
            <a:spLocks noChangeArrowheads="1"/>
          </p:cNvSpPr>
          <p:nvPr/>
        </p:nvSpPr>
        <p:spPr bwMode="auto">
          <a:xfrm>
            <a:off x="1557867" y="60198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81" name="Rectangle 29"/>
          <p:cNvSpPr>
            <a:spLocks noChangeArrowheads="1"/>
          </p:cNvSpPr>
          <p:nvPr/>
        </p:nvSpPr>
        <p:spPr bwMode="auto">
          <a:xfrm>
            <a:off x="1016000" y="6019800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82" name="Rectangle 30"/>
          <p:cNvSpPr>
            <a:spLocks noChangeArrowheads="1"/>
          </p:cNvSpPr>
          <p:nvPr/>
        </p:nvSpPr>
        <p:spPr bwMode="auto">
          <a:xfrm>
            <a:off x="203200" y="6003925"/>
            <a:ext cx="4064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70683" name="Rectangle 31"/>
          <p:cNvSpPr>
            <a:spLocks noChangeArrowheads="1"/>
          </p:cNvSpPr>
          <p:nvPr/>
        </p:nvSpPr>
        <p:spPr bwMode="auto">
          <a:xfrm>
            <a:off x="2370667" y="1752600"/>
            <a:ext cx="476092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Symbol" pitchFamily="18" charset="2"/>
              </a:rPr>
              <a:t>a</a:t>
            </a:r>
            <a:r>
              <a:rPr lang="el-GR" altLang="el-GR" sz="2000" b="1">
                <a:latin typeface="Times New Roman" pitchFamily="18" charset="0"/>
              </a:rPr>
              <a:t>1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70684" name="Rectangle 32"/>
          <p:cNvSpPr>
            <a:spLocks noChangeArrowheads="1"/>
          </p:cNvSpPr>
          <p:nvPr/>
        </p:nvSpPr>
        <p:spPr bwMode="auto">
          <a:xfrm>
            <a:off x="1761067" y="1752600"/>
            <a:ext cx="476092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Symbol" pitchFamily="18" charset="2"/>
              </a:rPr>
              <a:t>a</a:t>
            </a:r>
            <a:r>
              <a:rPr lang="el-GR" altLang="el-GR" sz="2000" b="1">
                <a:latin typeface="Times New Roman" pitchFamily="18" charset="0"/>
              </a:rPr>
              <a:t>2</a:t>
            </a:r>
            <a:endParaRPr lang="el-GR" altLang="el-GR" sz="2000" b="1">
              <a:latin typeface="Times New Roman Greek" charset="-95"/>
            </a:endParaRPr>
          </a:p>
        </p:txBody>
      </p:sp>
      <p:sp>
        <p:nvSpPr>
          <p:cNvPr id="70685" name="Rectangle 33"/>
          <p:cNvSpPr>
            <a:spLocks noChangeArrowheads="1"/>
          </p:cNvSpPr>
          <p:nvPr/>
        </p:nvSpPr>
        <p:spPr bwMode="auto">
          <a:xfrm>
            <a:off x="541867" y="1714500"/>
            <a:ext cx="31258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Symbol" pitchFamily="18" charset="2"/>
              </a:rPr>
              <a:t>z</a:t>
            </a:r>
          </a:p>
        </p:txBody>
      </p:sp>
      <p:sp>
        <p:nvSpPr>
          <p:cNvPr id="70686" name="Rectangle 34"/>
          <p:cNvSpPr>
            <a:spLocks noChangeArrowheads="1"/>
          </p:cNvSpPr>
          <p:nvPr/>
        </p:nvSpPr>
        <p:spPr bwMode="auto">
          <a:xfrm>
            <a:off x="270933" y="6010275"/>
            <a:ext cx="29815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Symbol" pitchFamily="18" charset="2"/>
              </a:rPr>
              <a:t>e</a:t>
            </a:r>
          </a:p>
        </p:txBody>
      </p:sp>
      <p:sp>
        <p:nvSpPr>
          <p:cNvPr id="70687" name="Rectangle 35"/>
          <p:cNvSpPr>
            <a:spLocks noChangeArrowheads="1"/>
          </p:cNvSpPr>
          <p:nvPr/>
        </p:nvSpPr>
        <p:spPr bwMode="auto">
          <a:xfrm>
            <a:off x="1016000" y="6019800"/>
            <a:ext cx="49051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G</a:t>
            </a:r>
            <a:r>
              <a:rPr lang="el-GR" altLang="el-GR" sz="2000" b="1">
                <a:latin typeface="Symbol" pitchFamily="18" charset="2"/>
              </a:rPr>
              <a:t>g</a:t>
            </a:r>
          </a:p>
        </p:txBody>
      </p:sp>
      <p:sp>
        <p:nvSpPr>
          <p:cNvPr id="70688" name="Rectangle 36"/>
          <p:cNvSpPr>
            <a:spLocks noChangeArrowheads="1"/>
          </p:cNvSpPr>
          <p:nvPr/>
        </p:nvSpPr>
        <p:spPr bwMode="auto">
          <a:xfrm>
            <a:off x="2438400" y="6019800"/>
            <a:ext cx="31258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Symbol" pitchFamily="18" charset="2"/>
              </a:rPr>
              <a:t>d</a:t>
            </a:r>
          </a:p>
        </p:txBody>
      </p:sp>
      <p:sp>
        <p:nvSpPr>
          <p:cNvPr id="70689" name="Rectangle 37"/>
          <p:cNvSpPr>
            <a:spLocks noChangeArrowheads="1"/>
          </p:cNvSpPr>
          <p:nvPr/>
        </p:nvSpPr>
        <p:spPr bwMode="auto">
          <a:xfrm>
            <a:off x="3158067" y="5991225"/>
            <a:ext cx="32701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Symbol" pitchFamily="18" charset="2"/>
              </a:rPr>
              <a:t>b</a:t>
            </a:r>
          </a:p>
        </p:txBody>
      </p:sp>
      <p:sp>
        <p:nvSpPr>
          <p:cNvPr id="70690" name="Rectangle 38"/>
          <p:cNvSpPr>
            <a:spLocks noChangeArrowheads="1"/>
          </p:cNvSpPr>
          <p:nvPr/>
        </p:nvSpPr>
        <p:spPr bwMode="auto">
          <a:xfrm>
            <a:off x="1557867" y="6019800"/>
            <a:ext cx="477695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2000" b="1">
                <a:latin typeface="Times New Roman" pitchFamily="18" charset="0"/>
              </a:rPr>
              <a:t>A</a:t>
            </a:r>
            <a:r>
              <a:rPr lang="el-GR" altLang="el-GR" sz="2000" b="1">
                <a:latin typeface="Symbol" pitchFamily="18" charset="2"/>
              </a:rPr>
              <a:t>g</a:t>
            </a:r>
          </a:p>
        </p:txBody>
      </p:sp>
      <p:sp>
        <p:nvSpPr>
          <p:cNvPr id="70691" name="Line 39"/>
          <p:cNvSpPr>
            <a:spLocks noChangeShapeType="1"/>
          </p:cNvSpPr>
          <p:nvPr/>
        </p:nvSpPr>
        <p:spPr bwMode="auto">
          <a:xfrm>
            <a:off x="2573867" y="4435475"/>
            <a:ext cx="128693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92" name="Line 40"/>
          <p:cNvSpPr>
            <a:spLocks noChangeShapeType="1"/>
          </p:cNvSpPr>
          <p:nvPr/>
        </p:nvSpPr>
        <p:spPr bwMode="auto">
          <a:xfrm>
            <a:off x="2980267" y="4968875"/>
            <a:ext cx="88053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93" name="Line 41"/>
          <p:cNvSpPr>
            <a:spLocks noChangeShapeType="1"/>
          </p:cNvSpPr>
          <p:nvPr/>
        </p:nvSpPr>
        <p:spPr bwMode="auto">
          <a:xfrm>
            <a:off x="3522133" y="5638800"/>
            <a:ext cx="338667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70694" name="Group 51"/>
          <p:cNvGrpSpPr>
            <a:grpSpLocks/>
          </p:cNvGrpSpPr>
          <p:nvPr/>
        </p:nvGrpSpPr>
        <p:grpSpPr bwMode="auto">
          <a:xfrm>
            <a:off x="406400" y="2133600"/>
            <a:ext cx="3454400" cy="3886200"/>
            <a:chOff x="288" y="1344"/>
            <a:chExt cx="2448" cy="2448"/>
          </a:xfrm>
        </p:grpSpPr>
        <p:sp>
          <p:nvSpPr>
            <p:cNvPr id="70700" name="Line 42"/>
            <p:cNvSpPr>
              <a:spLocks noChangeShapeType="1"/>
            </p:cNvSpPr>
            <p:nvPr/>
          </p:nvSpPr>
          <p:spPr bwMode="auto">
            <a:xfrm>
              <a:off x="806" y="1584"/>
              <a:ext cx="1930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1" name="Line 43"/>
            <p:cNvSpPr>
              <a:spLocks noChangeShapeType="1"/>
            </p:cNvSpPr>
            <p:nvPr/>
          </p:nvSpPr>
          <p:spPr bwMode="auto">
            <a:xfrm>
              <a:off x="1152" y="2016"/>
              <a:ext cx="158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2" name="Line 44"/>
            <p:cNvSpPr>
              <a:spLocks noChangeShapeType="1"/>
            </p:cNvSpPr>
            <p:nvPr/>
          </p:nvSpPr>
          <p:spPr bwMode="auto">
            <a:xfrm>
              <a:off x="1440" y="2352"/>
              <a:ext cx="1296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3" name="Line 45"/>
            <p:cNvSpPr>
              <a:spLocks noChangeShapeType="1"/>
            </p:cNvSpPr>
            <p:nvPr/>
          </p:nvSpPr>
          <p:spPr bwMode="auto">
            <a:xfrm>
              <a:off x="480" y="1344"/>
              <a:ext cx="336" cy="24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4" name="Line 46"/>
            <p:cNvSpPr>
              <a:spLocks noChangeShapeType="1"/>
            </p:cNvSpPr>
            <p:nvPr/>
          </p:nvSpPr>
          <p:spPr bwMode="auto">
            <a:xfrm flipV="1">
              <a:off x="288" y="1584"/>
              <a:ext cx="528" cy="2208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5" name="Line 47"/>
            <p:cNvSpPr>
              <a:spLocks noChangeShapeType="1"/>
            </p:cNvSpPr>
            <p:nvPr/>
          </p:nvSpPr>
          <p:spPr bwMode="auto">
            <a:xfrm flipV="1">
              <a:off x="1056" y="2016"/>
              <a:ext cx="96" cy="168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6" name="Line 48"/>
            <p:cNvSpPr>
              <a:spLocks noChangeShapeType="1"/>
            </p:cNvSpPr>
            <p:nvPr/>
          </p:nvSpPr>
          <p:spPr bwMode="auto">
            <a:xfrm>
              <a:off x="480" y="1344"/>
              <a:ext cx="672" cy="67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7" name="Line 49"/>
            <p:cNvSpPr>
              <a:spLocks noChangeShapeType="1"/>
            </p:cNvSpPr>
            <p:nvPr/>
          </p:nvSpPr>
          <p:spPr bwMode="auto">
            <a:xfrm flipH="1">
              <a:off x="1440" y="1440"/>
              <a:ext cx="144" cy="91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708" name="Line 50"/>
            <p:cNvSpPr>
              <a:spLocks noChangeShapeType="1"/>
            </p:cNvSpPr>
            <p:nvPr/>
          </p:nvSpPr>
          <p:spPr bwMode="auto">
            <a:xfrm flipV="1">
              <a:off x="288" y="2352"/>
              <a:ext cx="1152" cy="144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0695" name="Line 52"/>
          <p:cNvSpPr>
            <a:spLocks noChangeShapeType="1"/>
          </p:cNvSpPr>
          <p:nvPr/>
        </p:nvSpPr>
        <p:spPr bwMode="auto">
          <a:xfrm flipV="1">
            <a:off x="1490134" y="4435475"/>
            <a:ext cx="1083733" cy="14478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96" name="Line 53"/>
          <p:cNvSpPr>
            <a:spLocks noChangeShapeType="1"/>
          </p:cNvSpPr>
          <p:nvPr/>
        </p:nvSpPr>
        <p:spPr bwMode="auto">
          <a:xfrm flipV="1">
            <a:off x="2573867" y="4953000"/>
            <a:ext cx="406400" cy="10668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97" name="Line 54"/>
          <p:cNvSpPr>
            <a:spLocks noChangeShapeType="1"/>
          </p:cNvSpPr>
          <p:nvPr/>
        </p:nvSpPr>
        <p:spPr bwMode="auto">
          <a:xfrm flipV="1">
            <a:off x="3318933" y="5638800"/>
            <a:ext cx="203200" cy="3810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98" name="Line 55"/>
          <p:cNvSpPr>
            <a:spLocks noChangeShapeType="1"/>
          </p:cNvSpPr>
          <p:nvPr/>
        </p:nvSpPr>
        <p:spPr bwMode="auto">
          <a:xfrm>
            <a:off x="2235200" y="2301875"/>
            <a:ext cx="745067" cy="26670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0699" name="Line 56"/>
          <p:cNvSpPr>
            <a:spLocks noChangeShapeType="1"/>
          </p:cNvSpPr>
          <p:nvPr/>
        </p:nvSpPr>
        <p:spPr bwMode="auto">
          <a:xfrm>
            <a:off x="2235200" y="2301875"/>
            <a:ext cx="1286933" cy="33528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8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8600" y="762000"/>
            <a:ext cx="20667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dirty="0">
                <a:latin typeface="Arial" pitchFamily="34" charset="0"/>
              </a:rPr>
              <a:t>ΘΑΛΑΣΣΑΙΜΙΕΣ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990600" y="1225551"/>
            <a:ext cx="663803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 dirty="0">
                <a:latin typeface="Arial" pitchFamily="34" charset="0"/>
              </a:rPr>
              <a:t>β-Μεσογειακή αναιμία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 dirty="0">
                <a:latin typeface="Arial" pitchFamily="34" charset="0"/>
              </a:rPr>
              <a:t>α-Μεσογειακή αναιμία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 dirty="0" err="1">
                <a:latin typeface="Arial" pitchFamily="34" charset="0"/>
              </a:rPr>
              <a:t>δβ</a:t>
            </a:r>
            <a:r>
              <a:rPr lang="el-GR" altLang="el-GR" sz="2800" b="1" dirty="0">
                <a:latin typeface="Arial" pitchFamily="34" charset="0"/>
              </a:rPr>
              <a:t>-Μεσογειακή αναιμία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 dirty="0" err="1">
                <a:latin typeface="Arial" pitchFamily="34" charset="0"/>
              </a:rPr>
              <a:t>Αιμοσφαιρινοπάθεια</a:t>
            </a:r>
            <a:r>
              <a:rPr lang="el-GR" altLang="el-GR" sz="2800" b="1" dirty="0">
                <a:latin typeface="Arial" pitchFamily="34" charset="0"/>
              </a:rPr>
              <a:t> </a:t>
            </a:r>
            <a:r>
              <a:rPr lang="en-GB" altLang="el-GR" sz="2800" b="1" dirty="0" err="1">
                <a:latin typeface="Arial" pitchFamily="34" charset="0"/>
                <a:cs typeface="Times New Roman" pitchFamily="18" charset="0"/>
              </a:rPr>
              <a:t>Lepore</a:t>
            </a:r>
            <a:r>
              <a:rPr lang="el-GR" altLang="el-GR" sz="2800" b="1" dirty="0">
                <a:latin typeface="Arial" pitchFamily="34" charset="0"/>
                <a:cs typeface="Times New Roman" pitchFamily="18" charset="0"/>
              </a:rPr>
              <a:t>/</a:t>
            </a:r>
            <a:r>
              <a:rPr lang="el-GR" altLang="el-GR" sz="2800" b="1" dirty="0">
                <a:latin typeface="Arial" pitchFamily="34" charset="0"/>
              </a:rPr>
              <a:t>Πύλος</a:t>
            </a:r>
            <a:endParaRPr lang="en-US" altLang="el-GR" sz="2800" b="1" dirty="0">
              <a:latin typeface="Arial" pitchFamily="34" charset="0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 dirty="0" err="1">
                <a:latin typeface="Arial" pitchFamily="34" charset="0"/>
              </a:rPr>
              <a:t>κ.α</a:t>
            </a:r>
            <a:r>
              <a:rPr lang="el-GR" altLang="el-GR" sz="2800" b="1" dirty="0">
                <a:latin typeface="Arial" pitchFamily="34" charset="0"/>
              </a:rPr>
              <a:t> 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514600" y="228600"/>
            <a:ext cx="31871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dirty="0">
                <a:latin typeface="Arial" pitchFamily="34" charset="0"/>
              </a:rPr>
              <a:t>ΑΙΜΟΣΦΑΙΡΙΝΟΠΑΘΕΙΕΣ</a:t>
            </a:r>
          </a:p>
          <a:p>
            <a:endParaRPr lang="el-GR" altLang="el-GR" sz="2400" dirty="0">
              <a:latin typeface="Helvetica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28600" y="3962400"/>
            <a:ext cx="431517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dirty="0">
                <a:latin typeface="Arial" pitchFamily="34" charset="0"/>
              </a:rPr>
              <a:t>ΔΡΕΠΑΝΠΚΥΤΤΑΡΙΚΑ ΣΥΝΔΡΟΜΑ</a:t>
            </a:r>
          </a:p>
          <a:p>
            <a:endParaRPr lang="el-GR" altLang="el-GR" sz="2400" dirty="0">
              <a:latin typeface="Helvetic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914400" y="4495801"/>
            <a:ext cx="6270499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>
                <a:latin typeface="Arial" pitchFamily="34" charset="0"/>
              </a:rPr>
              <a:t>Μικροδρεπανοκυτταρική αναιμία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>
                <a:latin typeface="Arial" pitchFamily="34" charset="0"/>
              </a:rPr>
              <a:t>Δρεπανοκυτταρική αναιμία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Tx/>
              <a:buAutoNum type="arabicPeriod"/>
            </a:pPr>
            <a:r>
              <a:rPr lang="el-GR" altLang="el-GR" sz="2800" b="1">
                <a:latin typeface="Arial" pitchFamily="34" charset="0"/>
              </a:rPr>
              <a:t>κ.α </a:t>
            </a:r>
          </a:p>
        </p:txBody>
      </p:sp>
    </p:spTree>
    <p:extLst>
      <p:ext uri="{BB962C8B-B14F-4D97-AF65-F5344CB8AC3E}">
        <p14:creationId xmlns:p14="http://schemas.microsoft.com/office/powerpoint/2010/main" val="30548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95536" y="332654"/>
            <a:ext cx="8394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Μεταστροφή της εμβρυικής αιμοσφαιρίνης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5" y="1412776"/>
            <a:ext cx="8625020" cy="493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90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608803"/>
            <a:ext cx="648652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4624"/>
            <a:ext cx="8856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 smtClean="0"/>
              <a:t>χρώση </a:t>
            </a:r>
            <a:r>
              <a:rPr lang="en-US" sz="4400" dirty="0" smtClean="0"/>
              <a:t>May </a:t>
            </a:r>
            <a:r>
              <a:rPr lang="en-US" sz="4400" dirty="0" err="1" smtClean="0"/>
              <a:t>Grunwald</a:t>
            </a:r>
            <a:r>
              <a:rPr lang="en-US" sz="4400" dirty="0" smtClean="0"/>
              <a:t> –</a:t>
            </a:r>
            <a:r>
              <a:rPr lang="en-US" sz="4400" dirty="0" err="1" smtClean="0"/>
              <a:t>Giemsa</a:t>
            </a:r>
            <a:r>
              <a:rPr lang="en-US" sz="4400" dirty="0" smtClean="0"/>
              <a:t>,</a:t>
            </a:r>
          </a:p>
          <a:p>
            <a:r>
              <a:rPr lang="el-GR" sz="4400" dirty="0" smtClean="0"/>
              <a:t>μεγέθυνση 100</a:t>
            </a:r>
            <a:r>
              <a:rPr lang="en-US" sz="4400" dirty="0" smtClean="0"/>
              <a:t>x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74264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1123950"/>
            <a:ext cx="651933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1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en-US" sz="4000" dirty="0"/>
              <a:t>AITIO</a:t>
            </a:r>
            <a:r>
              <a:rPr lang="el-GR" sz="4000" dirty="0"/>
              <a:t>ΛΟΓΙΑ/β-θαλασσαιμία</a:t>
            </a:r>
          </a:p>
        </p:txBody>
      </p:sp>
      <p:graphicFrame>
        <p:nvGraphicFramePr>
          <p:cNvPr id="73731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489" y="1628775"/>
          <a:ext cx="7559323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Φωτογραφία του Photo Editor" r:id="rId3" imgW="5609524" imgH="1609524" progId="MSPhotoEd.3">
                  <p:embed/>
                </p:oleObj>
              </mc:Choice>
              <mc:Fallback>
                <p:oleObj name="Φωτογραφία του Photo Editor" r:id="rId3" imgW="5609524" imgH="16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89" y="1628775"/>
                        <a:ext cx="7559323" cy="23764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2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23145" y="4292601"/>
          <a:ext cx="8497711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Φωτογραφία του Photo Editor" r:id="rId5" imgW="5458587" imgH="1009791" progId="MSPhotoEd.3">
                  <p:embed/>
                </p:oleObj>
              </mc:Choice>
              <mc:Fallback>
                <p:oleObj name="Φωτογραφία του Photo Editor" r:id="rId5" imgW="5458587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145" y="4292601"/>
                        <a:ext cx="8497711" cy="22320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2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200400" y="228600"/>
            <a:ext cx="20667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dirty="0">
                <a:latin typeface="Arial" pitchFamily="34" charset="0"/>
              </a:rPr>
              <a:t>ΘΑΛΑΣΣΑΙΜΙΕΣ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048000" y="228600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l-GR" altLang="el-GR"/>
          </a:p>
        </p:txBody>
      </p:sp>
      <p:pic>
        <p:nvPicPr>
          <p:cNvPr id="74756" name="Picture 4" descr="http://www.dokkyomed.ac.jp/dep-k/cli-path/a-super/images/s46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295400" y="1219200"/>
            <a:ext cx="6553200" cy="14160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5000"/>
              </a:lnSpc>
            </a:pPr>
            <a:r>
              <a:rPr lang="el-GR" altLang="el-GR" sz="2800" b="1">
                <a:solidFill>
                  <a:srgbClr val="660066"/>
                </a:solidFill>
                <a:latin typeface="Arial" pitchFamily="34" charset="0"/>
              </a:rPr>
              <a:t>Αιμοσφαιρινοπάθεια </a:t>
            </a:r>
            <a:r>
              <a:rPr lang="fr-FR" altLang="el-GR" sz="2800" b="1">
                <a:solidFill>
                  <a:srgbClr val="660066"/>
                </a:solidFill>
                <a:latin typeface="Arial" pitchFamily="34" charset="0"/>
              </a:rPr>
              <a:t>L</a:t>
            </a:r>
            <a:r>
              <a:rPr lang="en-US" altLang="el-GR" sz="2800" b="1">
                <a:solidFill>
                  <a:srgbClr val="660066"/>
                </a:solidFill>
                <a:latin typeface="Arial" pitchFamily="34" charset="0"/>
              </a:rPr>
              <a:t>epore</a:t>
            </a:r>
          </a:p>
          <a:p>
            <a:pPr algn="ctr">
              <a:lnSpc>
                <a:spcPct val="155000"/>
              </a:lnSpc>
            </a:pPr>
            <a:endParaRPr lang="el-GR" altLang="el-GR" sz="2800" b="1">
              <a:solidFill>
                <a:srgbClr val="6600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athophys.org/wp-content/uploads/2012/11/thalassemia-fig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24936" cy="45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athophys.org/wp-content/uploads/2012/11/Thalassemia-pathophy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8" y="332656"/>
            <a:ext cx="905523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0" y="548680"/>
            <a:ext cx="874897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867" y="7620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l-GR" altLang="el-GR" smtClean="0"/>
              <a:t>Beta Thalassemia:</a:t>
            </a:r>
            <a:r>
              <a:rPr lang="el-GR" altLang="el-GR" sz="3200" smtClean="0"/>
              <a:t> Clinical Manifestations</a:t>
            </a:r>
            <a:endParaRPr lang="el-GR" altLang="el-GR" sz="3200" smtClean="0">
              <a:latin typeface="Arial Greek" charset="-95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5452533" cy="5867400"/>
          </a:xfrm>
        </p:spPr>
        <p:txBody>
          <a:bodyPr/>
          <a:lstStyle/>
          <a:p>
            <a:pPr eaLnBrk="1" hangingPunct="1"/>
            <a:r>
              <a:rPr lang="el-GR" altLang="el-GR" sz="2200" smtClean="0"/>
              <a:t>Skeletal </a:t>
            </a:r>
            <a:endParaRPr lang="el-GR" altLang="el-GR" sz="2600" smtClean="0"/>
          </a:p>
          <a:p>
            <a:pPr lvl="1" eaLnBrk="1" hangingPunct="1"/>
            <a:r>
              <a:rPr lang="el-GR" altLang="el-GR" sz="2200" smtClean="0"/>
              <a:t>Osteoporosis due to bone marrow expansion</a:t>
            </a:r>
          </a:p>
          <a:p>
            <a:pPr lvl="1" eaLnBrk="1" hangingPunct="1"/>
            <a:r>
              <a:rPr lang="el-GR" altLang="el-GR" sz="2200" smtClean="0"/>
              <a:t>Pneumatization of the sinuses is delayed by expanded hematopoiesis</a:t>
            </a:r>
            <a:endParaRPr lang="el-GR" altLang="el-GR" sz="20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l-GR" sz="120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200" smtClean="0"/>
              <a:t>Dilated cardiomyopathy secondary to severe anemia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l-GR" sz="120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200" smtClean="0"/>
              <a:t>Growth and development delayed</a:t>
            </a:r>
            <a:endParaRPr lang="el-GR" altLang="el-GR" sz="26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l-GR" sz="1200" smtClean="0"/>
          </a:p>
          <a:p>
            <a:pPr eaLnBrk="1" hangingPunct="1"/>
            <a:r>
              <a:rPr lang="el-GR" altLang="el-GR" sz="2200" smtClean="0"/>
              <a:t>Hepatomegaly due to extramedullary hematopoiesis</a:t>
            </a:r>
            <a:endParaRPr lang="el-GR" altLang="el-GR" sz="2200" smtClean="0">
              <a:latin typeface="Times New Roman Greek" charset="-95"/>
            </a:endParaRPr>
          </a:p>
        </p:txBody>
      </p:sp>
      <p:grpSp>
        <p:nvGrpSpPr>
          <p:cNvPr id="86020" name="Group 6"/>
          <p:cNvGrpSpPr>
            <a:grpSpLocks/>
          </p:cNvGrpSpPr>
          <p:nvPr/>
        </p:nvGrpSpPr>
        <p:grpSpPr bwMode="auto">
          <a:xfrm>
            <a:off x="5960533" y="1905000"/>
            <a:ext cx="1964267" cy="2438400"/>
            <a:chOff x="4224" y="1200"/>
            <a:chExt cx="1392" cy="1536"/>
          </a:xfrm>
        </p:grpSpPr>
        <p:sp>
          <p:nvSpPr>
            <p:cNvPr id="86021" name="Rectangle 4"/>
            <p:cNvSpPr>
              <a:spLocks noChangeArrowheads="1"/>
            </p:cNvSpPr>
            <p:nvPr/>
          </p:nvSpPr>
          <p:spPr bwMode="auto">
            <a:xfrm>
              <a:off x="4224" y="1200"/>
              <a:ext cx="1392" cy="153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pic>
          <p:nvPicPr>
            <p:cNvPr id="86022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" y="1234"/>
              <a:ext cx="1357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61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5493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β-Μεσογειακή αναιμία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484784"/>
            <a:ext cx="6804025" cy="4751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4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/>
              <a:t>β-Μεσογειακή αναιμία</a:t>
            </a:r>
            <a:br>
              <a:rPr lang="el-GR" altLang="el-GR" dirty="0"/>
            </a:br>
            <a:endParaRPr lang="el-GR" altLang="el-GR" dirty="0" smtClean="0"/>
          </a:p>
        </p:txBody>
      </p:sp>
      <p:pic>
        <p:nvPicPr>
          <p:cNvPr id="870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1556792"/>
            <a:ext cx="4016428" cy="5104656"/>
          </a:xfrm>
          <a:noFill/>
        </p:spPr>
      </p:pic>
    </p:spTree>
    <p:extLst>
      <p:ext uri="{BB962C8B-B14F-4D97-AF65-F5344CB8AC3E}">
        <p14:creationId xmlns:p14="http://schemas.microsoft.com/office/powerpoint/2010/main" val="33898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5493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β-Μεσογειακή αναιμία</a:t>
            </a:r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858913"/>
              </p:ext>
            </p:extLst>
          </p:nvPr>
        </p:nvGraphicFramePr>
        <p:xfrm>
          <a:off x="2062529" y="1412776"/>
          <a:ext cx="5045451" cy="522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r:id="rId3" imgW="5130159" imgH="5980952" progId="Photoshop.Image.6">
                  <p:embed/>
                </p:oleObj>
              </mc:Choice>
              <mc:Fallback>
                <p:oleObj r:id="rId3" imgW="5130159" imgH="5980952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529" y="1412776"/>
                        <a:ext cx="5045451" cy="5225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57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ruf.rice.edu/%7Ebioslabs/schedules/Talks/Talk2_files/Slide0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609600"/>
            <a:ext cx="6096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5493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/>
              <a:t>β-Μεσογειακή αναιμία</a:t>
            </a:r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548133"/>
              </p:ext>
            </p:extLst>
          </p:nvPr>
        </p:nvGraphicFramePr>
        <p:xfrm>
          <a:off x="471081" y="2060848"/>
          <a:ext cx="7790416" cy="3887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Image" r:id="rId3" imgW="10209524" imgH="5733333" progId="Photoshop.Image.6">
                  <p:embed/>
                </p:oleObj>
              </mc:Choice>
              <mc:Fallback>
                <p:oleObj name="Image" r:id="rId3" imgW="10209524" imgH="5733333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81" y="2060848"/>
                        <a:ext cx="7790416" cy="3887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15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1905000" y="1143000"/>
            <a:ext cx="43808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l-GR" altLang="el-GR" sz="2000" dirty="0">
                <a:latin typeface="Arial" pitchFamily="34" charset="0"/>
              </a:rPr>
              <a:t>Επίχρισμα αίματος σε ομόζυγη β-ΜΑ</a:t>
            </a:r>
          </a:p>
        </p:txBody>
      </p:sp>
      <p:sp>
        <p:nvSpPr>
          <p:cNvPr id="91139" name="Text Box 7"/>
          <p:cNvSpPr txBox="1">
            <a:spLocks noChangeArrowheads="1"/>
          </p:cNvSpPr>
          <p:nvPr/>
        </p:nvSpPr>
        <p:spPr bwMode="auto">
          <a:xfrm>
            <a:off x="2209800" y="4016375"/>
            <a:ext cx="4397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l-GR" altLang="el-GR" sz="2000">
                <a:latin typeface="Arial" pitchFamily="34" charset="0"/>
              </a:rPr>
              <a:t>Μυελός των οστών σε ομόζυγη β-ΜΑ</a:t>
            </a: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1117600" y="1752600"/>
          <a:ext cx="27432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2" name="Image" r:id="rId3" imgW="9752381" imgH="7276190" progId="Photoshop.Image.6">
                  <p:embed/>
                </p:oleObj>
              </mc:Choice>
              <mc:Fallback>
                <p:oleObj name="Image" r:id="rId3" imgW="9752381" imgH="727619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1752600"/>
                        <a:ext cx="27432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4572000" y="1771650"/>
          <a:ext cx="27432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Image" r:id="rId5" imgW="9739683" imgH="7314286" progId="Photoshop.Image.6">
                  <p:embed/>
                </p:oleObj>
              </mc:Choice>
              <mc:Fallback>
                <p:oleObj name="Image" r:id="rId5" imgW="9739683" imgH="73142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771650"/>
                        <a:ext cx="27432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1117600" y="4648200"/>
          <a:ext cx="27432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Image" r:id="rId7" imgW="9739683" imgH="7314286" progId="Photoshop.Image.6">
                  <p:embed/>
                </p:oleObj>
              </mc:Choice>
              <mc:Fallback>
                <p:oleObj name="Image" r:id="rId7" imgW="9739683" imgH="73142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4648200"/>
                        <a:ext cx="274320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4648200" y="4610100"/>
          <a:ext cx="27432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Image" r:id="rId9" imgW="9739683" imgH="7301587" progId="Photoshop.Image.6">
                  <p:embed/>
                </p:oleObj>
              </mc:Choice>
              <mc:Fallback>
                <p:oleObj name="Image" r:id="rId9" imgW="9739683" imgH="730158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610100"/>
                        <a:ext cx="274320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3688" y="188640"/>
            <a:ext cx="5011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/>
              <a:t>β-Μεσογειακή αναιμία</a:t>
            </a:r>
          </a:p>
        </p:txBody>
      </p:sp>
    </p:spTree>
    <p:extLst>
      <p:ext uri="{BB962C8B-B14F-4D97-AF65-F5344CB8AC3E}">
        <p14:creationId xmlns:p14="http://schemas.microsoft.com/office/powerpoint/2010/main" val="36960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071511" y="263842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l-GR" altLang="el-GR"/>
          </a:p>
        </p:txBody>
      </p:sp>
      <p:pic>
        <p:nvPicPr>
          <p:cNvPr id="76803" name="Picture 3" descr="http://erasmeinfo.ulb.ac.be/globule/images/alpha_1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458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200400" y="228600"/>
            <a:ext cx="20667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l-GR" altLang="el-GR" sz="2000" dirty="0">
                <a:latin typeface="Arial" pitchFamily="34" charset="0"/>
              </a:rPr>
              <a:t>ΘΑΛΑΣΣΑΙΜΙΕΣ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133600" y="1447801"/>
            <a:ext cx="4953000" cy="51911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l-GR" altLang="el-GR" sz="2800" b="1">
                <a:solidFill>
                  <a:srgbClr val="FFCC00"/>
                </a:solidFill>
                <a:latin typeface="Arial" pitchFamily="34" charset="0"/>
              </a:rPr>
              <a:t>α-Μεσογεακή αναιμία</a:t>
            </a:r>
          </a:p>
        </p:txBody>
      </p:sp>
    </p:spTree>
    <p:extLst>
      <p:ext uri="{BB962C8B-B14F-4D97-AF65-F5344CB8AC3E}">
        <p14:creationId xmlns:p14="http://schemas.microsoft.com/office/powerpoint/2010/main" val="5343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mtClean="0"/>
              <a:t>Alpha Thalassemia: Clinical Features</a:t>
            </a:r>
            <a:endParaRPr lang="el-GR" altLang="el-GR" smtClean="0">
              <a:latin typeface="Arial Greek" charset="-95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Absence of 1-2 alpha chains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Common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Asymptomatic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Does not require therapy</a:t>
            </a:r>
            <a:endParaRPr lang="el-GR" sz="4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Absence of 3 alpha chains </a:t>
            </a:r>
            <a:br>
              <a:rPr lang="el-GR" smtClean="0"/>
            </a:br>
            <a:r>
              <a:rPr lang="el-GR" smtClean="0"/>
              <a:t>(Hgb H disease)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Microcytic anemia (Hgb 7-10)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Splenomegaly</a:t>
            </a:r>
            <a:endParaRPr lang="el-GR" sz="4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Absence of 4 alpha chains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Hydrops fetalis (non-viable) </a:t>
            </a:r>
            <a:endParaRPr lang="el-GR" smtClean="0">
              <a:latin typeface="Times New Roman Greek" charset="-95"/>
            </a:endParaRPr>
          </a:p>
        </p:txBody>
      </p:sp>
      <p:grpSp>
        <p:nvGrpSpPr>
          <p:cNvPr id="94212" name="Group 9"/>
          <p:cNvGrpSpPr>
            <a:grpSpLocks/>
          </p:cNvGrpSpPr>
          <p:nvPr/>
        </p:nvGrpSpPr>
        <p:grpSpPr bwMode="auto">
          <a:xfrm>
            <a:off x="5283200" y="3778251"/>
            <a:ext cx="1083733" cy="307975"/>
            <a:chOff x="3744" y="2380"/>
            <a:chExt cx="768" cy="194"/>
          </a:xfrm>
        </p:grpSpPr>
        <p:sp>
          <p:nvSpPr>
            <p:cNvPr id="94282" name="Line 4"/>
            <p:cNvSpPr>
              <a:spLocks noChangeShapeType="1"/>
            </p:cNvSpPr>
            <p:nvPr/>
          </p:nvSpPr>
          <p:spPr bwMode="auto">
            <a:xfrm>
              <a:off x="3744" y="2428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83" name="Rectangle 5"/>
            <p:cNvSpPr>
              <a:spLocks noChangeArrowheads="1"/>
            </p:cNvSpPr>
            <p:nvPr/>
          </p:nvSpPr>
          <p:spPr bwMode="auto">
            <a:xfrm>
              <a:off x="3936" y="2380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84" name="Rectangle 6"/>
            <p:cNvSpPr>
              <a:spLocks noChangeArrowheads="1"/>
            </p:cNvSpPr>
            <p:nvPr/>
          </p:nvSpPr>
          <p:spPr bwMode="auto">
            <a:xfrm>
              <a:off x="4224" y="2380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85" name="Rectangle 7"/>
            <p:cNvSpPr>
              <a:spLocks noChangeArrowheads="1"/>
            </p:cNvSpPr>
            <p:nvPr/>
          </p:nvSpPr>
          <p:spPr bwMode="auto">
            <a:xfrm>
              <a:off x="4173" y="2380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86" name="Rectangle 8"/>
            <p:cNvSpPr>
              <a:spLocks noChangeArrowheads="1"/>
            </p:cNvSpPr>
            <p:nvPr/>
          </p:nvSpPr>
          <p:spPr bwMode="auto">
            <a:xfrm>
              <a:off x="3885" y="2380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3" name="Group 15"/>
          <p:cNvGrpSpPr>
            <a:grpSpLocks/>
          </p:cNvGrpSpPr>
          <p:nvPr/>
        </p:nvGrpSpPr>
        <p:grpSpPr bwMode="auto">
          <a:xfrm>
            <a:off x="5283200" y="4159251"/>
            <a:ext cx="1083733" cy="307975"/>
            <a:chOff x="3744" y="2620"/>
            <a:chExt cx="768" cy="194"/>
          </a:xfrm>
        </p:grpSpPr>
        <p:sp>
          <p:nvSpPr>
            <p:cNvPr id="94277" name="Line 10"/>
            <p:cNvSpPr>
              <a:spLocks noChangeShapeType="1"/>
            </p:cNvSpPr>
            <p:nvPr/>
          </p:nvSpPr>
          <p:spPr bwMode="auto">
            <a:xfrm>
              <a:off x="3744" y="2668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78" name="Rectangle 11"/>
            <p:cNvSpPr>
              <a:spLocks noChangeArrowheads="1"/>
            </p:cNvSpPr>
            <p:nvPr/>
          </p:nvSpPr>
          <p:spPr bwMode="auto">
            <a:xfrm>
              <a:off x="3936" y="2620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79" name="Rectangle 12"/>
            <p:cNvSpPr>
              <a:spLocks noChangeArrowheads="1"/>
            </p:cNvSpPr>
            <p:nvPr/>
          </p:nvSpPr>
          <p:spPr bwMode="auto">
            <a:xfrm>
              <a:off x="4224" y="2620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80" name="Rectangle 13"/>
            <p:cNvSpPr>
              <a:spLocks noChangeArrowheads="1"/>
            </p:cNvSpPr>
            <p:nvPr/>
          </p:nvSpPr>
          <p:spPr bwMode="auto">
            <a:xfrm>
              <a:off x="4173" y="2620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81" name="Rectangle 14"/>
            <p:cNvSpPr>
              <a:spLocks noChangeArrowheads="1"/>
            </p:cNvSpPr>
            <p:nvPr/>
          </p:nvSpPr>
          <p:spPr bwMode="auto">
            <a:xfrm>
              <a:off x="3885" y="2620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4" name="Group 21"/>
          <p:cNvGrpSpPr>
            <a:grpSpLocks/>
          </p:cNvGrpSpPr>
          <p:nvPr/>
        </p:nvGrpSpPr>
        <p:grpSpPr bwMode="auto">
          <a:xfrm>
            <a:off x="5283200" y="2209801"/>
            <a:ext cx="1083733" cy="307975"/>
            <a:chOff x="3744" y="1392"/>
            <a:chExt cx="768" cy="194"/>
          </a:xfrm>
        </p:grpSpPr>
        <p:sp>
          <p:nvSpPr>
            <p:cNvPr id="94272" name="Line 16"/>
            <p:cNvSpPr>
              <a:spLocks noChangeShapeType="1"/>
            </p:cNvSpPr>
            <p:nvPr/>
          </p:nvSpPr>
          <p:spPr bwMode="auto">
            <a:xfrm>
              <a:off x="3744" y="1440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73" name="Rectangle 17"/>
            <p:cNvSpPr>
              <a:spLocks noChangeArrowheads="1"/>
            </p:cNvSpPr>
            <p:nvPr/>
          </p:nvSpPr>
          <p:spPr bwMode="auto">
            <a:xfrm>
              <a:off x="3936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74" name="Rectangle 18"/>
            <p:cNvSpPr>
              <a:spLocks noChangeArrowheads="1"/>
            </p:cNvSpPr>
            <p:nvPr/>
          </p:nvSpPr>
          <p:spPr bwMode="auto">
            <a:xfrm>
              <a:off x="4224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75" name="Rectangle 19"/>
            <p:cNvSpPr>
              <a:spLocks noChangeArrowheads="1"/>
            </p:cNvSpPr>
            <p:nvPr/>
          </p:nvSpPr>
          <p:spPr bwMode="auto">
            <a:xfrm>
              <a:off x="4173" y="139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76" name="Rectangle 20"/>
            <p:cNvSpPr>
              <a:spLocks noChangeArrowheads="1"/>
            </p:cNvSpPr>
            <p:nvPr/>
          </p:nvSpPr>
          <p:spPr bwMode="auto">
            <a:xfrm>
              <a:off x="3885" y="139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5" name="Group 27"/>
          <p:cNvGrpSpPr>
            <a:grpSpLocks/>
          </p:cNvGrpSpPr>
          <p:nvPr/>
        </p:nvGrpSpPr>
        <p:grpSpPr bwMode="auto">
          <a:xfrm>
            <a:off x="5283200" y="2590801"/>
            <a:ext cx="1083733" cy="307975"/>
            <a:chOff x="3744" y="1632"/>
            <a:chExt cx="768" cy="194"/>
          </a:xfrm>
        </p:grpSpPr>
        <p:sp>
          <p:nvSpPr>
            <p:cNvPr id="94267" name="Line 22"/>
            <p:cNvSpPr>
              <a:spLocks noChangeShapeType="1"/>
            </p:cNvSpPr>
            <p:nvPr/>
          </p:nvSpPr>
          <p:spPr bwMode="auto">
            <a:xfrm>
              <a:off x="3744" y="1680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68" name="Rectangle 23"/>
            <p:cNvSpPr>
              <a:spLocks noChangeArrowheads="1"/>
            </p:cNvSpPr>
            <p:nvPr/>
          </p:nvSpPr>
          <p:spPr bwMode="auto">
            <a:xfrm>
              <a:off x="3936" y="163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69" name="Rectangle 24"/>
            <p:cNvSpPr>
              <a:spLocks noChangeArrowheads="1"/>
            </p:cNvSpPr>
            <p:nvPr/>
          </p:nvSpPr>
          <p:spPr bwMode="auto">
            <a:xfrm>
              <a:off x="4224" y="163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70" name="Rectangle 25"/>
            <p:cNvSpPr>
              <a:spLocks noChangeArrowheads="1"/>
            </p:cNvSpPr>
            <p:nvPr/>
          </p:nvSpPr>
          <p:spPr bwMode="auto">
            <a:xfrm>
              <a:off x="4173" y="163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71" name="Rectangle 26"/>
            <p:cNvSpPr>
              <a:spLocks noChangeArrowheads="1"/>
            </p:cNvSpPr>
            <p:nvPr/>
          </p:nvSpPr>
          <p:spPr bwMode="auto">
            <a:xfrm>
              <a:off x="3885" y="163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6" name="Group 33"/>
          <p:cNvGrpSpPr>
            <a:grpSpLocks/>
          </p:cNvGrpSpPr>
          <p:nvPr/>
        </p:nvGrpSpPr>
        <p:grpSpPr bwMode="auto">
          <a:xfrm>
            <a:off x="7857067" y="2209801"/>
            <a:ext cx="1083733" cy="307975"/>
            <a:chOff x="5568" y="1392"/>
            <a:chExt cx="768" cy="194"/>
          </a:xfrm>
        </p:grpSpPr>
        <p:sp>
          <p:nvSpPr>
            <p:cNvPr id="94262" name="Line 28"/>
            <p:cNvSpPr>
              <a:spLocks noChangeShapeType="1"/>
            </p:cNvSpPr>
            <p:nvPr/>
          </p:nvSpPr>
          <p:spPr bwMode="auto">
            <a:xfrm>
              <a:off x="5568" y="1440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63" name="Rectangle 29"/>
            <p:cNvSpPr>
              <a:spLocks noChangeArrowheads="1"/>
            </p:cNvSpPr>
            <p:nvPr/>
          </p:nvSpPr>
          <p:spPr bwMode="auto">
            <a:xfrm>
              <a:off x="5760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64" name="Rectangle 30"/>
            <p:cNvSpPr>
              <a:spLocks noChangeArrowheads="1"/>
            </p:cNvSpPr>
            <p:nvPr/>
          </p:nvSpPr>
          <p:spPr bwMode="auto">
            <a:xfrm>
              <a:off x="6048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65" name="Rectangle 31"/>
            <p:cNvSpPr>
              <a:spLocks noChangeArrowheads="1"/>
            </p:cNvSpPr>
            <p:nvPr/>
          </p:nvSpPr>
          <p:spPr bwMode="auto">
            <a:xfrm>
              <a:off x="5997" y="139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66" name="Rectangle 32"/>
            <p:cNvSpPr>
              <a:spLocks noChangeArrowheads="1"/>
            </p:cNvSpPr>
            <p:nvPr/>
          </p:nvSpPr>
          <p:spPr bwMode="auto">
            <a:xfrm>
              <a:off x="5709" y="139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7" name="Group 39"/>
          <p:cNvGrpSpPr>
            <a:grpSpLocks/>
          </p:cNvGrpSpPr>
          <p:nvPr/>
        </p:nvGrpSpPr>
        <p:grpSpPr bwMode="auto">
          <a:xfrm>
            <a:off x="7857067" y="2590801"/>
            <a:ext cx="1083733" cy="307975"/>
            <a:chOff x="5568" y="1632"/>
            <a:chExt cx="768" cy="194"/>
          </a:xfrm>
        </p:grpSpPr>
        <p:sp>
          <p:nvSpPr>
            <p:cNvPr id="94257" name="Line 34"/>
            <p:cNvSpPr>
              <a:spLocks noChangeShapeType="1"/>
            </p:cNvSpPr>
            <p:nvPr/>
          </p:nvSpPr>
          <p:spPr bwMode="auto">
            <a:xfrm>
              <a:off x="5568" y="1680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58" name="Rectangle 35"/>
            <p:cNvSpPr>
              <a:spLocks noChangeArrowheads="1"/>
            </p:cNvSpPr>
            <p:nvPr/>
          </p:nvSpPr>
          <p:spPr bwMode="auto">
            <a:xfrm>
              <a:off x="5760" y="163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59" name="Rectangle 36"/>
            <p:cNvSpPr>
              <a:spLocks noChangeArrowheads="1"/>
            </p:cNvSpPr>
            <p:nvPr/>
          </p:nvSpPr>
          <p:spPr bwMode="auto">
            <a:xfrm>
              <a:off x="6048" y="163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60" name="Rectangle 37"/>
            <p:cNvSpPr>
              <a:spLocks noChangeArrowheads="1"/>
            </p:cNvSpPr>
            <p:nvPr/>
          </p:nvSpPr>
          <p:spPr bwMode="auto">
            <a:xfrm>
              <a:off x="5997" y="163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61" name="Rectangle 38"/>
            <p:cNvSpPr>
              <a:spLocks noChangeArrowheads="1"/>
            </p:cNvSpPr>
            <p:nvPr/>
          </p:nvSpPr>
          <p:spPr bwMode="auto">
            <a:xfrm>
              <a:off x="5709" y="163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8" name="Group 45"/>
          <p:cNvGrpSpPr>
            <a:grpSpLocks/>
          </p:cNvGrpSpPr>
          <p:nvPr/>
        </p:nvGrpSpPr>
        <p:grpSpPr bwMode="auto">
          <a:xfrm>
            <a:off x="6570134" y="2209801"/>
            <a:ext cx="1083733" cy="307975"/>
            <a:chOff x="4656" y="1392"/>
            <a:chExt cx="768" cy="194"/>
          </a:xfrm>
        </p:grpSpPr>
        <p:sp>
          <p:nvSpPr>
            <p:cNvPr id="94252" name="Line 40"/>
            <p:cNvSpPr>
              <a:spLocks noChangeShapeType="1"/>
            </p:cNvSpPr>
            <p:nvPr/>
          </p:nvSpPr>
          <p:spPr bwMode="auto">
            <a:xfrm>
              <a:off x="4656" y="1440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53" name="Rectangle 41"/>
            <p:cNvSpPr>
              <a:spLocks noChangeArrowheads="1"/>
            </p:cNvSpPr>
            <p:nvPr/>
          </p:nvSpPr>
          <p:spPr bwMode="auto">
            <a:xfrm>
              <a:off x="4848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54" name="Rectangle 42"/>
            <p:cNvSpPr>
              <a:spLocks noChangeArrowheads="1"/>
            </p:cNvSpPr>
            <p:nvPr/>
          </p:nvSpPr>
          <p:spPr bwMode="auto">
            <a:xfrm>
              <a:off x="5136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55" name="Rectangle 43"/>
            <p:cNvSpPr>
              <a:spLocks noChangeArrowheads="1"/>
            </p:cNvSpPr>
            <p:nvPr/>
          </p:nvSpPr>
          <p:spPr bwMode="auto">
            <a:xfrm>
              <a:off x="5085" y="139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56" name="Rectangle 44"/>
            <p:cNvSpPr>
              <a:spLocks noChangeArrowheads="1"/>
            </p:cNvSpPr>
            <p:nvPr/>
          </p:nvSpPr>
          <p:spPr bwMode="auto">
            <a:xfrm>
              <a:off x="4797" y="139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grpSp>
        <p:nvGrpSpPr>
          <p:cNvPr id="94219" name="Group 51"/>
          <p:cNvGrpSpPr>
            <a:grpSpLocks/>
          </p:cNvGrpSpPr>
          <p:nvPr/>
        </p:nvGrpSpPr>
        <p:grpSpPr bwMode="auto">
          <a:xfrm>
            <a:off x="6570134" y="2590801"/>
            <a:ext cx="1083733" cy="307975"/>
            <a:chOff x="4656" y="1632"/>
            <a:chExt cx="768" cy="194"/>
          </a:xfrm>
        </p:grpSpPr>
        <p:sp>
          <p:nvSpPr>
            <p:cNvPr id="94247" name="Line 46"/>
            <p:cNvSpPr>
              <a:spLocks noChangeShapeType="1"/>
            </p:cNvSpPr>
            <p:nvPr/>
          </p:nvSpPr>
          <p:spPr bwMode="auto">
            <a:xfrm>
              <a:off x="4656" y="1680"/>
              <a:ext cx="768" cy="0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248" name="Rectangle 47"/>
            <p:cNvSpPr>
              <a:spLocks noChangeArrowheads="1"/>
            </p:cNvSpPr>
            <p:nvPr/>
          </p:nvSpPr>
          <p:spPr bwMode="auto">
            <a:xfrm>
              <a:off x="4848" y="163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49" name="Rectangle 48"/>
            <p:cNvSpPr>
              <a:spLocks noChangeArrowheads="1"/>
            </p:cNvSpPr>
            <p:nvPr/>
          </p:nvSpPr>
          <p:spPr bwMode="auto">
            <a:xfrm>
              <a:off x="5136" y="1632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altLang="el-GR"/>
            </a:p>
          </p:txBody>
        </p:sp>
        <p:sp>
          <p:nvSpPr>
            <p:cNvPr id="94250" name="Rectangle 49"/>
            <p:cNvSpPr>
              <a:spLocks noChangeArrowheads="1"/>
            </p:cNvSpPr>
            <p:nvPr/>
          </p:nvSpPr>
          <p:spPr bwMode="auto">
            <a:xfrm>
              <a:off x="5085" y="163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a1</a:t>
              </a:r>
              <a:endParaRPr lang="el-GR" altLang="el-GR" sz="1400" b="1">
                <a:latin typeface="Symbol Greek" charset="-95"/>
              </a:endParaRPr>
            </a:p>
          </p:txBody>
        </p:sp>
        <p:sp>
          <p:nvSpPr>
            <p:cNvPr id="94251" name="Rectangle 50"/>
            <p:cNvSpPr>
              <a:spLocks noChangeArrowheads="1"/>
            </p:cNvSpPr>
            <p:nvPr/>
          </p:nvSpPr>
          <p:spPr bwMode="auto">
            <a:xfrm>
              <a:off x="4797" y="1632"/>
              <a:ext cx="2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l-GR" altLang="el-GR" sz="1400" b="1">
                  <a:latin typeface="Symbol" pitchFamily="18" charset="2"/>
                </a:rPr>
                <a:t>a2</a:t>
              </a:r>
              <a:endParaRPr lang="el-GR" altLang="el-GR" sz="1400" b="1">
                <a:latin typeface="Symbol Greek" charset="-95"/>
              </a:endParaRPr>
            </a:p>
          </p:txBody>
        </p:sp>
      </p:grpSp>
      <p:sp>
        <p:nvSpPr>
          <p:cNvPr id="94220" name="Rectangle 52"/>
          <p:cNvSpPr>
            <a:spLocks noChangeArrowheads="1"/>
          </p:cNvSpPr>
          <p:nvPr/>
        </p:nvSpPr>
        <p:spPr bwMode="auto">
          <a:xfrm>
            <a:off x="5418666" y="198120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1" name="Rectangle 53"/>
          <p:cNvSpPr>
            <a:spLocks noChangeArrowheads="1"/>
          </p:cNvSpPr>
          <p:nvPr/>
        </p:nvSpPr>
        <p:spPr bwMode="auto">
          <a:xfrm>
            <a:off x="8032044" y="240665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2" name="Rectangle 54"/>
          <p:cNvSpPr>
            <a:spLocks noChangeArrowheads="1"/>
          </p:cNvSpPr>
          <p:nvPr/>
        </p:nvSpPr>
        <p:spPr bwMode="auto">
          <a:xfrm>
            <a:off x="8032044" y="198120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3" name="Rectangle 55"/>
          <p:cNvSpPr>
            <a:spLocks noChangeArrowheads="1"/>
          </p:cNvSpPr>
          <p:nvPr/>
        </p:nvSpPr>
        <p:spPr bwMode="auto">
          <a:xfrm>
            <a:off x="6745111" y="236220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4" name="Rectangle 56"/>
          <p:cNvSpPr>
            <a:spLocks noChangeArrowheads="1"/>
          </p:cNvSpPr>
          <p:nvPr/>
        </p:nvSpPr>
        <p:spPr bwMode="auto">
          <a:xfrm>
            <a:off x="7112000" y="236220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5" name="Rectangle 57"/>
          <p:cNvSpPr>
            <a:spLocks noChangeArrowheads="1"/>
          </p:cNvSpPr>
          <p:nvPr/>
        </p:nvSpPr>
        <p:spPr bwMode="auto">
          <a:xfrm>
            <a:off x="5458178" y="393065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6" name="Rectangle 58"/>
          <p:cNvSpPr>
            <a:spLocks noChangeArrowheads="1"/>
          </p:cNvSpPr>
          <p:nvPr/>
        </p:nvSpPr>
        <p:spPr bwMode="auto">
          <a:xfrm>
            <a:off x="5864578" y="393065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27" name="Rectangle 59"/>
          <p:cNvSpPr>
            <a:spLocks noChangeArrowheads="1"/>
          </p:cNvSpPr>
          <p:nvPr/>
        </p:nvSpPr>
        <p:spPr bwMode="auto">
          <a:xfrm>
            <a:off x="5453945" y="358140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grpSp>
        <p:nvGrpSpPr>
          <p:cNvPr id="94228" name="Group 74"/>
          <p:cNvGrpSpPr>
            <a:grpSpLocks/>
          </p:cNvGrpSpPr>
          <p:nvPr/>
        </p:nvGrpSpPr>
        <p:grpSpPr bwMode="auto">
          <a:xfrm>
            <a:off x="5283200" y="5297489"/>
            <a:ext cx="1083733" cy="873125"/>
            <a:chOff x="3744" y="3337"/>
            <a:chExt cx="768" cy="550"/>
          </a:xfrm>
        </p:grpSpPr>
        <p:sp>
          <p:nvSpPr>
            <p:cNvPr id="94233" name="Rectangle 60"/>
            <p:cNvSpPr>
              <a:spLocks noChangeArrowheads="1"/>
            </p:cNvSpPr>
            <p:nvPr/>
          </p:nvSpPr>
          <p:spPr bwMode="auto">
            <a:xfrm>
              <a:off x="4156" y="3337"/>
              <a:ext cx="3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l-GR" altLang="el-GR" sz="1800">
                <a:latin typeface="Arial" pitchFamily="34" charset="0"/>
              </a:endParaRPr>
            </a:p>
          </p:txBody>
        </p:sp>
        <p:grpSp>
          <p:nvGrpSpPr>
            <p:cNvPr id="94234" name="Group 66"/>
            <p:cNvGrpSpPr>
              <a:grpSpLocks/>
            </p:cNvGrpSpPr>
            <p:nvPr/>
          </p:nvGrpSpPr>
          <p:grpSpPr bwMode="auto">
            <a:xfrm>
              <a:off x="3744" y="3453"/>
              <a:ext cx="768" cy="194"/>
              <a:chOff x="3744" y="3453"/>
              <a:chExt cx="768" cy="194"/>
            </a:xfrm>
          </p:grpSpPr>
          <p:sp>
            <p:nvSpPr>
              <p:cNvPr id="94242" name="Line 61"/>
              <p:cNvSpPr>
                <a:spLocks noChangeShapeType="1"/>
              </p:cNvSpPr>
              <p:nvPr/>
            </p:nvSpPr>
            <p:spPr bwMode="auto">
              <a:xfrm>
                <a:off x="3744" y="3501"/>
                <a:ext cx="768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4243" name="Rectangle 62"/>
              <p:cNvSpPr>
                <a:spLocks noChangeArrowheads="1"/>
              </p:cNvSpPr>
              <p:nvPr/>
            </p:nvSpPr>
            <p:spPr bwMode="auto">
              <a:xfrm>
                <a:off x="3936" y="3453"/>
                <a:ext cx="144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94244" name="Rectangle 63"/>
              <p:cNvSpPr>
                <a:spLocks noChangeArrowheads="1"/>
              </p:cNvSpPr>
              <p:nvPr/>
            </p:nvSpPr>
            <p:spPr bwMode="auto">
              <a:xfrm>
                <a:off x="4224" y="3453"/>
                <a:ext cx="144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94245" name="Rectangle 64"/>
              <p:cNvSpPr>
                <a:spLocks noChangeArrowheads="1"/>
              </p:cNvSpPr>
              <p:nvPr/>
            </p:nvSpPr>
            <p:spPr bwMode="auto">
              <a:xfrm>
                <a:off x="4173" y="3453"/>
                <a:ext cx="276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l-GR" altLang="el-GR" sz="1400" b="1">
                    <a:latin typeface="Symbol" pitchFamily="18" charset="2"/>
                  </a:rPr>
                  <a:t>a1</a:t>
                </a:r>
                <a:endParaRPr lang="el-GR" altLang="el-GR" sz="1400" b="1">
                  <a:latin typeface="Symbol Greek" charset="-95"/>
                </a:endParaRPr>
              </a:p>
            </p:txBody>
          </p:sp>
          <p:sp>
            <p:nvSpPr>
              <p:cNvPr id="94246" name="Rectangle 65"/>
              <p:cNvSpPr>
                <a:spLocks noChangeArrowheads="1"/>
              </p:cNvSpPr>
              <p:nvPr/>
            </p:nvSpPr>
            <p:spPr bwMode="auto">
              <a:xfrm>
                <a:off x="3885" y="3453"/>
                <a:ext cx="276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l-GR" altLang="el-GR" sz="1400" b="1">
                    <a:latin typeface="Symbol" pitchFamily="18" charset="2"/>
                  </a:rPr>
                  <a:t>a2</a:t>
                </a:r>
                <a:endParaRPr lang="el-GR" altLang="el-GR" sz="1400" b="1">
                  <a:latin typeface="Symbol Greek" charset="-95"/>
                </a:endParaRPr>
              </a:p>
            </p:txBody>
          </p:sp>
        </p:grpSp>
        <p:grpSp>
          <p:nvGrpSpPr>
            <p:cNvPr id="94235" name="Group 72"/>
            <p:cNvGrpSpPr>
              <a:grpSpLocks/>
            </p:cNvGrpSpPr>
            <p:nvPr/>
          </p:nvGrpSpPr>
          <p:grpSpPr bwMode="auto">
            <a:xfrm>
              <a:off x="3744" y="3693"/>
              <a:ext cx="768" cy="194"/>
              <a:chOff x="3744" y="3693"/>
              <a:chExt cx="768" cy="194"/>
            </a:xfrm>
          </p:grpSpPr>
          <p:sp>
            <p:nvSpPr>
              <p:cNvPr id="94237" name="Line 67"/>
              <p:cNvSpPr>
                <a:spLocks noChangeShapeType="1"/>
              </p:cNvSpPr>
              <p:nvPr/>
            </p:nvSpPr>
            <p:spPr bwMode="auto">
              <a:xfrm>
                <a:off x="3744" y="3741"/>
                <a:ext cx="768" cy="0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4238" name="Rectangle 68"/>
              <p:cNvSpPr>
                <a:spLocks noChangeArrowheads="1"/>
              </p:cNvSpPr>
              <p:nvPr/>
            </p:nvSpPr>
            <p:spPr bwMode="auto">
              <a:xfrm>
                <a:off x="3936" y="3693"/>
                <a:ext cx="144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94239" name="Rectangle 69"/>
              <p:cNvSpPr>
                <a:spLocks noChangeArrowheads="1"/>
              </p:cNvSpPr>
              <p:nvPr/>
            </p:nvSpPr>
            <p:spPr bwMode="auto">
              <a:xfrm>
                <a:off x="4224" y="3693"/>
                <a:ext cx="144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altLang="el-GR"/>
              </a:p>
            </p:txBody>
          </p:sp>
          <p:sp>
            <p:nvSpPr>
              <p:cNvPr id="94240" name="Rectangle 70"/>
              <p:cNvSpPr>
                <a:spLocks noChangeArrowheads="1"/>
              </p:cNvSpPr>
              <p:nvPr/>
            </p:nvSpPr>
            <p:spPr bwMode="auto">
              <a:xfrm>
                <a:off x="4173" y="3693"/>
                <a:ext cx="276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l-GR" altLang="el-GR" sz="1400" b="1">
                    <a:latin typeface="Symbol" pitchFamily="18" charset="2"/>
                  </a:rPr>
                  <a:t>a1</a:t>
                </a:r>
                <a:endParaRPr lang="el-GR" altLang="el-GR" sz="1400" b="1">
                  <a:latin typeface="Symbol Greek" charset="-95"/>
                </a:endParaRPr>
              </a:p>
            </p:txBody>
          </p:sp>
          <p:sp>
            <p:nvSpPr>
              <p:cNvPr id="94241" name="Rectangle 71"/>
              <p:cNvSpPr>
                <a:spLocks noChangeArrowheads="1"/>
              </p:cNvSpPr>
              <p:nvPr/>
            </p:nvSpPr>
            <p:spPr bwMode="auto">
              <a:xfrm>
                <a:off x="3885" y="3693"/>
                <a:ext cx="276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l-GR" altLang="el-GR" sz="1400" b="1">
                    <a:latin typeface="Symbol" pitchFamily="18" charset="2"/>
                  </a:rPr>
                  <a:t>a2</a:t>
                </a:r>
                <a:endParaRPr lang="el-GR" altLang="el-GR" sz="1400" b="1">
                  <a:latin typeface="Symbol Greek" charset="-95"/>
                </a:endParaRPr>
              </a:p>
            </p:txBody>
          </p:sp>
        </p:grpSp>
        <p:sp>
          <p:nvSpPr>
            <p:cNvPr id="94236" name="Rectangle 73"/>
            <p:cNvSpPr>
              <a:spLocks noChangeArrowheads="1"/>
            </p:cNvSpPr>
            <p:nvPr/>
          </p:nvSpPr>
          <p:spPr bwMode="auto">
            <a:xfrm>
              <a:off x="3868" y="3337"/>
              <a:ext cx="3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l-GR" altLang="el-GR" sz="1800">
                <a:latin typeface="Arial" pitchFamily="34" charset="0"/>
              </a:endParaRPr>
            </a:p>
          </p:txBody>
        </p:sp>
      </p:grpSp>
      <p:sp>
        <p:nvSpPr>
          <p:cNvPr id="94229" name="Rectangle 75"/>
          <p:cNvSpPr>
            <a:spLocks noChangeArrowheads="1"/>
          </p:cNvSpPr>
          <p:nvPr/>
        </p:nvSpPr>
        <p:spPr bwMode="auto">
          <a:xfrm>
            <a:off x="5439834" y="568325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30" name="Rectangle 76"/>
          <p:cNvSpPr>
            <a:spLocks noChangeArrowheads="1"/>
          </p:cNvSpPr>
          <p:nvPr/>
        </p:nvSpPr>
        <p:spPr bwMode="auto">
          <a:xfrm>
            <a:off x="5864578" y="5683250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>
                <a:latin typeface="Arial Rounded MT Bold" pitchFamily="34" charset="0"/>
              </a:rPr>
              <a:t>X</a:t>
            </a:r>
            <a:endParaRPr lang="el-GR" altLang="el-GR" sz="3600" b="1">
              <a:latin typeface="Arial Rounded MT Bold Greek" charset="-95"/>
            </a:endParaRPr>
          </a:p>
        </p:txBody>
      </p:sp>
      <p:sp>
        <p:nvSpPr>
          <p:cNvPr id="94231" name="Rectangle 77"/>
          <p:cNvSpPr>
            <a:spLocks noChangeArrowheads="1"/>
          </p:cNvSpPr>
          <p:nvPr/>
        </p:nvSpPr>
        <p:spPr bwMode="auto">
          <a:xfrm>
            <a:off x="5446889" y="5262563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 dirty="0">
                <a:latin typeface="Arial Rounded MT Bold" pitchFamily="34" charset="0"/>
              </a:rPr>
              <a:t>X</a:t>
            </a:r>
            <a:endParaRPr lang="el-GR" altLang="el-GR" sz="3600" b="1" dirty="0">
              <a:latin typeface="Arial Rounded MT Bold Greek" charset="-95"/>
            </a:endParaRPr>
          </a:p>
        </p:txBody>
      </p:sp>
      <p:sp>
        <p:nvSpPr>
          <p:cNvPr id="94232" name="Rectangle 78"/>
          <p:cNvSpPr>
            <a:spLocks noChangeArrowheads="1"/>
          </p:cNvSpPr>
          <p:nvPr/>
        </p:nvSpPr>
        <p:spPr bwMode="auto">
          <a:xfrm>
            <a:off x="5850466" y="5286375"/>
            <a:ext cx="50235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altLang="el-GR" sz="3600" b="1" dirty="0">
                <a:latin typeface="Arial Rounded MT Bold" pitchFamily="34" charset="0"/>
              </a:rPr>
              <a:t>X</a:t>
            </a:r>
            <a:endParaRPr lang="el-GR" altLang="el-GR" sz="3600" b="1" dirty="0">
              <a:latin typeface="Arial Rounded MT Bold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4836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8895370" cy="593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8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828800" y="152401"/>
            <a:ext cx="542572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l-GR" altLang="el-GR" sz="2000" dirty="0">
                <a:latin typeface="Arial" pitchFamily="34" charset="0"/>
              </a:rPr>
              <a:t>ΔΡΕΠΑΝΟΚΥΤΤΑΡΙΚΑ ΣΥΝΔΡΟΜΑ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244539" y="1447800"/>
            <a:ext cx="791267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l-GR" altLang="el-GR">
                <a:latin typeface="Arial" pitchFamily="34" charset="0"/>
              </a:rPr>
              <a:t>Σημειακή μετάλλαξη</a:t>
            </a:r>
          </a:p>
          <a:p>
            <a:pPr algn="ctr"/>
            <a:endParaRPr lang="el-GR" altLang="el-GR">
              <a:solidFill>
                <a:srgbClr val="FFFF99"/>
              </a:solidFill>
              <a:latin typeface="Arial" pitchFamily="34" charset="0"/>
            </a:endParaRPr>
          </a:p>
          <a:p>
            <a:pPr algn="ctr"/>
            <a:endParaRPr lang="el-GR" altLang="el-GR">
              <a:solidFill>
                <a:srgbClr val="FFFF99"/>
              </a:solidFill>
              <a:latin typeface="Arial" pitchFamily="34" charset="0"/>
            </a:endParaRPr>
          </a:p>
          <a:p>
            <a:pPr algn="ctr"/>
            <a:endParaRPr lang="el-GR" altLang="el-GR">
              <a:solidFill>
                <a:srgbClr val="FFFF99"/>
              </a:solidFill>
              <a:latin typeface="Arial" pitchFamily="34" charset="0"/>
            </a:endParaRPr>
          </a:p>
          <a:p>
            <a:pPr algn="ctr"/>
            <a:r>
              <a:rPr lang="el-GR" altLang="el-GR">
                <a:latin typeface="Arial" pitchFamily="34" charset="0"/>
              </a:rPr>
              <a:t>Αντικατάσταση του γουταμινικού οξέος από βαλίνη</a:t>
            </a:r>
          </a:p>
          <a:p>
            <a:pPr algn="ctr"/>
            <a:r>
              <a:rPr lang="el-GR" altLang="el-GR">
                <a:latin typeface="Arial" pitchFamily="34" charset="0"/>
              </a:rPr>
              <a:t>στη θέση 6 του γονιδίου της β-αλύσου</a:t>
            </a:r>
          </a:p>
          <a:p>
            <a:pPr algn="ctr"/>
            <a:endParaRPr lang="el-GR" altLang="el-GR">
              <a:solidFill>
                <a:srgbClr val="FFFF99"/>
              </a:solidFill>
              <a:latin typeface="Arial" pitchFamily="34" charset="0"/>
            </a:endParaRPr>
          </a:p>
          <a:p>
            <a:pPr algn="ctr"/>
            <a:endParaRPr lang="el-GR" altLang="el-GR">
              <a:solidFill>
                <a:srgbClr val="FFFF99"/>
              </a:solidFill>
              <a:latin typeface="Arial" pitchFamily="34" charset="0"/>
            </a:endParaRPr>
          </a:p>
          <a:p>
            <a:pPr algn="ctr"/>
            <a:endParaRPr lang="el-GR" altLang="el-GR">
              <a:solidFill>
                <a:srgbClr val="FFFF99"/>
              </a:solidFill>
              <a:latin typeface="Arial" pitchFamily="34" charset="0"/>
            </a:endParaRPr>
          </a:p>
          <a:p>
            <a:pPr algn="ctr"/>
            <a:r>
              <a:rPr lang="el-GR" altLang="el-GR">
                <a:latin typeface="Arial" pitchFamily="34" charset="0"/>
              </a:rPr>
              <a:t>Συσσόρευση και πολυμερισμό της παθολογικής</a:t>
            </a:r>
            <a:r>
              <a:rPr lang="en-US" altLang="el-GR">
                <a:latin typeface="Arial" pitchFamily="34" charset="0"/>
              </a:rPr>
              <a:t> Hb</a:t>
            </a:r>
            <a:r>
              <a:rPr lang="el-GR" altLang="el-GR">
                <a:latin typeface="Arial" pitchFamily="34" charset="0"/>
              </a:rPr>
              <a:t> όταν </a:t>
            </a:r>
          </a:p>
          <a:p>
            <a:pPr algn="ctr"/>
            <a:r>
              <a:rPr lang="el-GR" altLang="el-GR">
                <a:latin typeface="Arial" pitchFamily="34" charset="0"/>
              </a:rPr>
              <a:t>Βρίσκεται σε αναχθείσα μορφή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>
            <a:off x="4648200" y="19050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885" name="Line 5"/>
          <p:cNvSpPr>
            <a:spLocks noChangeShapeType="1"/>
          </p:cNvSpPr>
          <p:nvPr/>
        </p:nvSpPr>
        <p:spPr bwMode="auto">
          <a:xfrm>
            <a:off x="4648200" y="373380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93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616624" cy="368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63688" y="5013176"/>
            <a:ext cx="6471323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altLang="el-GR" sz="4000" dirty="0" err="1">
                <a:latin typeface="Times New Roman" pitchFamily="18" charset="0"/>
              </a:rPr>
              <a:t>Sickle</a:t>
            </a:r>
            <a:r>
              <a:rPr lang="el-GR" altLang="el-GR" sz="4000" dirty="0">
                <a:latin typeface="Times New Roman" pitchFamily="18" charset="0"/>
              </a:rPr>
              <a:t> </a:t>
            </a:r>
            <a:r>
              <a:rPr lang="el-GR" altLang="el-GR" sz="4000" dirty="0" err="1">
                <a:latin typeface="Times New Roman" pitchFamily="18" charset="0"/>
              </a:rPr>
              <a:t>cell</a:t>
            </a:r>
            <a:r>
              <a:rPr lang="el-GR" altLang="el-GR" sz="4000" dirty="0">
                <a:latin typeface="Times New Roman" pitchFamily="18" charset="0"/>
              </a:rPr>
              <a:t> </a:t>
            </a:r>
            <a:r>
              <a:rPr lang="el-GR" altLang="el-GR" sz="4000" dirty="0" err="1">
                <a:latin typeface="Times New Roman" pitchFamily="18" charset="0"/>
              </a:rPr>
              <a:t>trait</a:t>
            </a:r>
            <a:r>
              <a:rPr lang="el-GR" altLang="el-GR" sz="4000" dirty="0">
                <a:latin typeface="Times New Roman" pitchFamily="18" charset="0"/>
              </a:rPr>
              <a:t> </a:t>
            </a:r>
            <a:r>
              <a:rPr lang="el-GR" altLang="el-GR" sz="4000" dirty="0" err="1">
                <a:latin typeface="Times New Roman" pitchFamily="18" charset="0"/>
              </a:rPr>
              <a:t>areas</a:t>
            </a:r>
            <a:r>
              <a:rPr lang="el-GR" altLang="el-GR" sz="4000" dirty="0">
                <a:latin typeface="Times New Roman" pitchFamily="18" charset="0"/>
              </a:rPr>
              <a:t> </a:t>
            </a:r>
            <a:r>
              <a:rPr lang="el-GR" altLang="el-GR" sz="4000" dirty="0" err="1">
                <a:latin typeface="Times New Roman" pitchFamily="18" charset="0"/>
              </a:rPr>
              <a:t>shown</a:t>
            </a:r>
            <a:r>
              <a:rPr lang="el-GR" altLang="el-GR" sz="4000" dirty="0">
                <a:latin typeface="Times New Roman" pitchFamily="18" charset="0"/>
              </a:rPr>
              <a:t> </a:t>
            </a:r>
            <a:r>
              <a:rPr lang="el-GR" altLang="el-GR" sz="4000" dirty="0" err="1">
                <a:latin typeface="Times New Roman" pitchFamily="18" charset="0"/>
              </a:rPr>
              <a:t>in</a:t>
            </a:r>
            <a:endParaRPr lang="el-GR" altLang="el-GR" sz="4000" dirty="0">
              <a:latin typeface="Times New Roman" pitchFamily="18" charset="0"/>
            </a:endParaRPr>
          </a:p>
          <a:p>
            <a:r>
              <a:rPr lang="el-GR" altLang="el-GR" sz="4000" dirty="0" err="1">
                <a:latin typeface="Times New Roman" pitchFamily="18" charset="0"/>
              </a:rPr>
              <a:t>orange</a:t>
            </a:r>
            <a:r>
              <a:rPr lang="el-GR" altLang="el-GR" sz="4000" dirty="0">
                <a:latin typeface="Times New Roman" pitchFamily="18" charset="0"/>
              </a:rPr>
              <a:t> </a:t>
            </a:r>
            <a:r>
              <a:rPr lang="el-GR" altLang="el-GR" sz="4000" dirty="0" err="1">
                <a:latin typeface="Times New Roman" pitchFamily="18" charset="0"/>
              </a:rPr>
              <a:t>stripes</a:t>
            </a:r>
            <a:endParaRPr lang="el-GR" altLang="el-GR" sz="4000" dirty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72935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5333" y="609600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Pathophysiology of </a:t>
            </a:r>
            <a:br>
              <a:rPr lang="el-GR" dirty="0" smtClean="0"/>
            </a:br>
            <a:r>
              <a:rPr lang="el-GR" dirty="0" smtClean="0"/>
              <a:t>Sickle Cell Disease</a:t>
            </a:r>
            <a:endParaRPr lang="el-GR" dirty="0" smtClean="0">
              <a:latin typeface="Arial Greek" charset="-95"/>
            </a:endParaRPr>
          </a:p>
        </p:txBody>
      </p:sp>
      <p:pic>
        <p:nvPicPr>
          <p:cNvPr id="12595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33" y="457200"/>
            <a:ext cx="2376311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0"/>
            <a:ext cx="414302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7299678" y="120808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l-GR" altLang="el-GR" sz="2800">
              <a:latin typeface="Arial" pitchFamily="34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altLang="el-GR" sz="2800" smtClean="0">
                <a:latin typeface="Arial" pitchFamily="34" charset="0"/>
              </a:rPr>
              <a:t>δρεπανοκυτταρική αναιμία</a:t>
            </a:r>
            <a:endParaRPr lang="en-US" altLang="el-GR" sz="2800" smtClean="0">
              <a:latin typeface="Arial" pitchFamily="34" charset="0"/>
            </a:endParaRPr>
          </a:p>
        </p:txBody>
      </p:sp>
      <p:graphicFrame>
        <p:nvGraphicFramePr>
          <p:cNvPr id="12698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855612" y="1981200"/>
          <a:ext cx="5431366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Image" r:id="rId3" imgW="9587302" imgH="7263492" progId="Photoshop.Image.6">
                  <p:embed/>
                </p:oleObj>
              </mc:Choice>
              <mc:Fallback>
                <p:oleObj name="Image" r:id="rId3" imgW="9587302" imgH="726349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612" y="1981200"/>
                        <a:ext cx="5431366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9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err="1"/>
              <a:t>Μ</a:t>
            </a:r>
            <a:r>
              <a:rPr lang="el-GR" sz="3600" dirty="0" err="1" smtClean="0"/>
              <a:t>ικροδρεπανοκυτταρική</a:t>
            </a:r>
            <a:r>
              <a:rPr lang="el-GR" sz="3600" dirty="0" smtClean="0"/>
              <a:t> </a:t>
            </a:r>
            <a:r>
              <a:rPr lang="el-GR" sz="3600" dirty="0"/>
              <a:t>αναιμία </a:t>
            </a:r>
            <a:r>
              <a:rPr lang="el-GR" sz="3600" dirty="0" smtClean="0"/>
              <a:t>(</a:t>
            </a:r>
            <a:r>
              <a:rPr lang="el-GR" sz="3600" dirty="0"/>
              <a:t>χρώση </a:t>
            </a:r>
            <a:r>
              <a:rPr lang="en-US" sz="3600" dirty="0"/>
              <a:t>May </a:t>
            </a:r>
            <a:r>
              <a:rPr lang="en-US" sz="3600" dirty="0" err="1"/>
              <a:t>Grunwald</a:t>
            </a:r>
            <a:r>
              <a:rPr lang="en-US" sz="3600" dirty="0"/>
              <a:t> –</a:t>
            </a:r>
            <a:r>
              <a:rPr lang="en-US" sz="3600" dirty="0" err="1"/>
              <a:t>Giemsa</a:t>
            </a:r>
            <a:r>
              <a:rPr lang="en-US" sz="3600" dirty="0"/>
              <a:t>, </a:t>
            </a:r>
            <a:r>
              <a:rPr lang="el-GR" sz="3600" dirty="0" smtClean="0"/>
              <a:t>μεγέθυνση 100</a:t>
            </a:r>
            <a:r>
              <a:rPr lang="en-US" sz="3600" dirty="0"/>
              <a:t>x)</a:t>
            </a:r>
            <a:endParaRPr lang="el-GR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445763" cy="306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2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Δομή αιμοσφαιρίνης</a:t>
            </a:r>
            <a:endParaRPr lang="en-US" altLang="el-GR" dirty="0" smtClean="0"/>
          </a:p>
        </p:txBody>
      </p:sp>
      <p:pic>
        <p:nvPicPr>
          <p:cNvPr id="30723" name="Picture 3" descr="c:\chapt11\art_library\color_art_library\11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"/>
          <a:stretch>
            <a:fillRect/>
          </a:stretch>
        </p:blipFill>
        <p:spPr bwMode="auto">
          <a:xfrm>
            <a:off x="683568" y="1748866"/>
            <a:ext cx="6993460" cy="42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1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1828800" y="152401"/>
            <a:ext cx="542572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l-GR" altLang="el-GR" sz="2000" dirty="0">
                <a:latin typeface="Arial" pitchFamily="34" charset="0"/>
              </a:rPr>
              <a:t>ΔΡΕΠΑΝΟΚΥΤΤΑΡΙΚΑ ΣΥΝΔΡΟΜΑ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457200" y="762000"/>
            <a:ext cx="6744860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l-GR" altLang="el-GR">
                <a:solidFill>
                  <a:schemeClr val="bg1"/>
                </a:solidFill>
                <a:latin typeface="Arial" pitchFamily="34" charset="0"/>
              </a:rPr>
              <a:t>Κλινική εικόνα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Αγγειοαποφρακτικές επώδυνες κρίσεις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Απλαστικές κρίσεις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Κρίσεις εγκλωβισμού στα σπλάχνα (σπλήνα)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Χολολιθίαση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Λοιμώξεις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Οστά. Νέκρωση κεφαλής μηριαίου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Δρεπανοκυτταρικό πνεύμονα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Ατονα έλκη κνημών 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Πριαπισμό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Αδυναμία συμπύκνωσης ούρων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latin typeface="Arial" pitchFamily="34" charset="0"/>
              </a:rPr>
              <a:t>Καρδιακή ανεπάρκεια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 altLang="el-GR">
                <a:solidFill>
                  <a:schemeClr val="bg1"/>
                </a:solidFill>
                <a:latin typeface="Arial" pitchFamily="34" charset="0"/>
              </a:rPr>
              <a:t>κ.ά</a:t>
            </a:r>
          </a:p>
        </p:txBody>
      </p:sp>
    </p:spTree>
    <p:extLst>
      <p:ext uri="{BB962C8B-B14F-4D97-AF65-F5344CB8AC3E}">
        <p14:creationId xmlns:p14="http://schemas.microsoft.com/office/powerpoint/2010/main" val="31752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/>
              <a:t>Acquired Hemolytic Diseases</a:t>
            </a:r>
            <a:endParaRPr lang="el-GR" altLang="el-GR" smtClean="0">
              <a:latin typeface="Arial Greek" charset="-95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Immune mediated hemolytic anemia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2000" smtClean="0"/>
          </a:p>
          <a:p>
            <a:pPr eaLnBrk="1" hangingPunct="1"/>
            <a:r>
              <a:rPr lang="el-GR" altLang="el-GR" smtClean="0"/>
              <a:t>Non-immune mediated</a:t>
            </a:r>
          </a:p>
          <a:p>
            <a:pPr eaLnBrk="1" hangingPunct="1"/>
            <a:endParaRPr lang="el-GR" alt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6902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/>
              <a:t>Autoimmune Hemolytic Anemia</a:t>
            </a:r>
            <a:endParaRPr lang="el-GR" altLang="el-GR" smtClean="0">
              <a:latin typeface="Arial Greek" charset="-95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Warm antibodies (IgG-mediated)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Primary					45%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Secondary				40%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Lymphoproliferative disease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Connective tissue disease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l-GR" smtClean="0"/>
              <a:t>Infectious disease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Drug-induced				15%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100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Laboratory testing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Normocytic/macrocytic anemia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mtClean="0"/>
              <a:t>Peripheral smear - spherocytosis</a:t>
            </a:r>
            <a:endParaRPr lang="el-GR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333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el-GR" sz="3600">
                <a:solidFill>
                  <a:schemeClr val="tx2"/>
                </a:solidFill>
              </a:rPr>
              <a:t>Ανοσοαιμολυτική Αναιμία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0668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Έντονος Διμορφισμός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Μικροσφαιροκύτταρα διαμέτρου 4-5μ και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Πολυχρωματόφιλα μακροκύτταρα με διπλάσσιο μέγεθος σε ίσους περίπου αριθμούς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Εικόνα συγκρίσιμη μόνο με την κληρονομική σφαιροκυττάρωση</a:t>
            </a:r>
            <a:endParaRPr lang="en-US" altLang="el-GR" sz="160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Επιβεβαιώνεται με την αντίδραση αντισφαιρίνης (</a:t>
            </a:r>
            <a:r>
              <a:rPr lang="en-US" altLang="el-GR" sz="1600">
                <a:latin typeface="Georgia" pitchFamily="18" charset="0"/>
              </a:rPr>
              <a:t>Coombs)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l-GR" sz="1600">
                <a:latin typeface="Georgia" pitchFamily="18" charset="0"/>
              </a:rPr>
              <a:t>Να μη διαφύγει η υπερκατάτμηση των πολυμορφοπύρηνων, συχνή στη βαριά αιμολυτική αναιμία που ανταποκρίνεται σε χορήγηση φυλλικού</a:t>
            </a:r>
          </a:p>
        </p:txBody>
      </p:sp>
      <p:graphicFrame>
        <p:nvGraphicFramePr>
          <p:cNvPr id="11266" name="Object 6"/>
          <p:cNvGraphicFramePr>
            <a:graphicFrameLocks noChangeAspect="1"/>
          </p:cNvGraphicFramePr>
          <p:nvPr/>
        </p:nvGraphicFramePr>
        <p:xfrm>
          <a:off x="5248275" y="1752600"/>
          <a:ext cx="31432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Εικόνα bitmap" r:id="rId3" imgW="5266667" imgH="6897063" progId="Ζωγραφική. Εικόνα">
                  <p:embed/>
                </p:oleObj>
              </mc:Choice>
              <mc:Fallback>
                <p:oleObj name="Εικόνα bitmap" r:id="rId3" imgW="5266667" imgH="6897063" progId="Ζωγραφική. Εικόνα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1752600"/>
                        <a:ext cx="31432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74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/>
              <a:t>Αιμολυτικές Αναιμίες από Ψυχρά αντισώματα</a:t>
            </a:r>
            <a:endParaRPr lang="el-GR" altLang="el-GR" dirty="0" smtClean="0"/>
          </a:p>
        </p:txBody>
      </p:sp>
      <p:pic>
        <p:nvPicPr>
          <p:cNvPr id="25603" name="Picture 4" descr="9750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525" y="1600200"/>
            <a:ext cx="65833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38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480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92696"/>
            <a:ext cx="547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Η άμεση δοκιμασία </a:t>
            </a:r>
            <a:r>
              <a:rPr lang="en-US" sz="3600" dirty="0"/>
              <a:t>Coombs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9490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9056184" cy="451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76672"/>
            <a:ext cx="568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Η έμμεση δοκιμασία </a:t>
            </a:r>
            <a:r>
              <a:rPr lang="en-US" sz="3600" dirty="0"/>
              <a:t>Coombs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3774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4" y="152400"/>
            <a:ext cx="8226778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 smtClean="0"/>
              <a:t>Hemolytic</a:t>
            </a:r>
            <a:r>
              <a:rPr lang="el-GR" dirty="0" smtClean="0"/>
              <a:t> </a:t>
            </a:r>
            <a:r>
              <a:rPr lang="el-GR" dirty="0" err="1" smtClean="0"/>
              <a:t>Anemia</a:t>
            </a:r>
            <a:r>
              <a:rPr lang="el-GR" dirty="0" smtClean="0"/>
              <a:t> </a:t>
            </a:r>
            <a:r>
              <a:rPr lang="el-GR" dirty="0" err="1" smtClean="0"/>
              <a:t>with</a:t>
            </a:r>
            <a:r>
              <a:rPr lang="el-GR" dirty="0" smtClean="0"/>
              <a:t> </a:t>
            </a:r>
            <a:r>
              <a:rPr lang="el-GR" dirty="0" err="1" smtClean="0"/>
              <a:t>Intravascular</a:t>
            </a:r>
            <a:r>
              <a:rPr lang="el-GR" dirty="0" smtClean="0"/>
              <a:t> </a:t>
            </a:r>
            <a:r>
              <a:rPr lang="el-GR" dirty="0" err="1" smtClean="0"/>
              <a:t>Hemolysis</a:t>
            </a:r>
            <a:endParaRPr lang="el-GR" dirty="0" smtClean="0">
              <a:latin typeface="Arial Greek" charset="-95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575733" y="1447800"/>
            <a:ext cx="8331200" cy="5105400"/>
          </a:xfrm>
        </p:spPr>
        <p:txBody>
          <a:bodyPr/>
          <a:lstStyle/>
          <a:p>
            <a:pPr eaLnBrk="1" hangingPunct="1"/>
            <a:r>
              <a:rPr lang="el-GR" altLang="el-GR" dirty="0" err="1" smtClean="0"/>
              <a:t>Mechanical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damage</a:t>
            </a:r>
            <a:r>
              <a:rPr lang="el-GR" altLang="el-GR" dirty="0" smtClean="0"/>
              <a:t> (</a:t>
            </a:r>
            <a:r>
              <a:rPr lang="el-GR" altLang="el-GR" dirty="0" err="1" smtClean="0"/>
              <a:t>Microangiopathic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hemolytic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anemia</a:t>
            </a:r>
            <a:r>
              <a:rPr lang="el-GR" altLang="el-GR" dirty="0" smtClean="0"/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1600" dirty="0" smtClean="0"/>
          </a:p>
          <a:p>
            <a:pPr eaLnBrk="1" hangingPunct="1"/>
            <a:r>
              <a:rPr lang="el-GR" altLang="el-GR" dirty="0" err="1" smtClean="0"/>
              <a:t>Chemical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damage</a:t>
            </a:r>
            <a:r>
              <a:rPr lang="el-GR" altLang="el-GR" dirty="0" smtClean="0"/>
              <a:t> (</a:t>
            </a:r>
            <a:r>
              <a:rPr lang="el-GR" altLang="el-GR" dirty="0" err="1" smtClean="0"/>
              <a:t>Burns</a:t>
            </a:r>
            <a:r>
              <a:rPr lang="el-GR" altLang="el-GR" dirty="0" smtClean="0"/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1600" dirty="0" smtClean="0"/>
          </a:p>
          <a:p>
            <a:pPr eaLnBrk="1" hangingPunct="1"/>
            <a:r>
              <a:rPr lang="el-GR" altLang="el-GR" dirty="0" err="1" smtClean="0"/>
              <a:t>Infection</a:t>
            </a:r>
            <a:r>
              <a:rPr lang="el-GR" altLang="el-GR" dirty="0" smtClean="0"/>
              <a:t> (</a:t>
            </a:r>
            <a:r>
              <a:rPr lang="el-GR" altLang="el-GR" dirty="0" err="1" smtClean="0"/>
              <a:t>Malaria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or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Babesiosis</a:t>
            </a:r>
            <a:r>
              <a:rPr lang="el-GR" altLang="el-GR" dirty="0" smtClean="0"/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1600" dirty="0" smtClean="0"/>
          </a:p>
          <a:p>
            <a:pPr eaLnBrk="1" hangingPunct="1"/>
            <a:r>
              <a:rPr lang="el-GR" altLang="el-GR" dirty="0" err="1" smtClean="0"/>
              <a:t>Transfusion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reaction</a:t>
            </a:r>
            <a:r>
              <a:rPr lang="el-GR" altLang="el-GR" dirty="0" smtClean="0"/>
              <a:t> (ABO </a:t>
            </a:r>
            <a:r>
              <a:rPr lang="el-GR" altLang="el-GR" dirty="0" err="1" smtClean="0"/>
              <a:t>incompatibility</a:t>
            </a:r>
            <a:r>
              <a:rPr lang="el-GR" altLang="el-GR" dirty="0" smtClean="0"/>
              <a:t>)</a:t>
            </a:r>
            <a:endParaRPr lang="en-US" altLang="el-GR" dirty="0" smtClean="0"/>
          </a:p>
          <a:p>
            <a:pPr eaLnBrk="1" hangingPunct="1"/>
            <a:endParaRPr lang="en-US" altLang="el-GR" dirty="0" smtClean="0"/>
          </a:p>
          <a:p>
            <a:pPr eaLnBrk="1" hangingPunct="1"/>
            <a:r>
              <a:rPr lang="en-US" altLang="el-GR" dirty="0" smtClean="0"/>
              <a:t>PNH (paroxysmal nocturnal </a:t>
            </a:r>
            <a:r>
              <a:rPr lang="en-US" altLang="el-GR" dirty="0" err="1" smtClean="0"/>
              <a:t>hemoglobinuria</a:t>
            </a:r>
            <a:r>
              <a:rPr lang="en-US" altLang="el-GR" dirty="0" smtClean="0"/>
              <a:t>)</a:t>
            </a:r>
            <a:endParaRPr lang="el-GR" altLang="el-GR" dirty="0" smtClean="0"/>
          </a:p>
        </p:txBody>
      </p:sp>
    </p:spTree>
    <p:extLst>
      <p:ext uri="{BB962C8B-B14F-4D97-AF65-F5344CB8AC3E}">
        <p14:creationId xmlns:p14="http://schemas.microsoft.com/office/powerpoint/2010/main" val="2071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PNH Mutation?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dirty="0" smtClean="0"/>
              <a:t>PNH is due to a mutation in a gene in a blood stem cell.</a:t>
            </a:r>
          </a:p>
          <a:p>
            <a:pPr eaLnBrk="1" hangingPunct="1">
              <a:defRPr/>
            </a:pPr>
            <a:r>
              <a:rPr lang="en-US" sz="2600" dirty="0" smtClean="0"/>
              <a:t>The gene is called the </a:t>
            </a:r>
            <a:r>
              <a:rPr lang="en-US" sz="2600" b="1" dirty="0" smtClean="0"/>
              <a:t>PIG-A</a:t>
            </a:r>
            <a:r>
              <a:rPr lang="en-US" sz="2600" dirty="0" smtClean="0"/>
              <a:t> gene </a:t>
            </a:r>
            <a:r>
              <a:rPr lang="en-US" sz="2400" dirty="0" smtClean="0">
                <a:effectLst/>
              </a:rPr>
              <a:t>(phosphatidylinositol glycan complementation group A)</a:t>
            </a:r>
            <a:r>
              <a:rPr lang="en-US" sz="2600" dirty="0" smtClean="0"/>
              <a:t> and is located on the X chromosome.</a:t>
            </a:r>
          </a:p>
          <a:p>
            <a:pPr lvl="1">
              <a:defRPr/>
            </a:pPr>
            <a:r>
              <a:rPr lang="en-US" sz="2600" dirty="0" smtClean="0">
                <a:effectLst/>
              </a:rPr>
              <a:t>&gt;100 mutations in </a:t>
            </a:r>
            <a:r>
              <a:rPr lang="en-US" sz="2600" i="1" dirty="0" smtClean="0">
                <a:effectLst/>
              </a:rPr>
              <a:t>PIG - A</a:t>
            </a:r>
            <a:r>
              <a:rPr lang="en-US" sz="2600" dirty="0" smtClean="0">
                <a:effectLst/>
              </a:rPr>
              <a:t> gene known in PNH</a:t>
            </a:r>
          </a:p>
          <a:p>
            <a:pPr lvl="1">
              <a:defRPr/>
            </a:pPr>
            <a:r>
              <a:rPr lang="en-US" sz="2600" dirty="0" smtClean="0">
                <a:effectLst/>
              </a:rPr>
              <a:t>The mutations (mostly deletions or insertions) generally result in stop codons - yielding truncated proteins which may be non or partially functional - explains heterogeneity seen in PNH</a:t>
            </a:r>
            <a:endParaRPr lang="en-US" sz="2600" dirty="0" smtClean="0"/>
          </a:p>
          <a:p>
            <a:pPr eaLnBrk="1" hangingPunct="1">
              <a:defRPr/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2919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64770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z="2400" i="1" smtClean="0">
                <a:effectLst/>
              </a:rPr>
              <a:t>PIG - A</a:t>
            </a:r>
            <a:r>
              <a:rPr lang="en-US" sz="2400" smtClean="0">
                <a:effectLst/>
              </a:rPr>
              <a:t> gene codes for 60 kDa protein glycosyltransferase which effects the first step in the synthesis of the glycolipid GPI anchor (glycosylphosphatidylinositol). Results in clones lacking GPI anchor - in turn, attached proteins </a:t>
            </a:r>
          </a:p>
          <a:p>
            <a:endParaRPr lang="en-US" sz="2800" smtClean="0">
              <a:effectLst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r>
              <a:rPr lang="en-US" sz="3600" b="0" smtClean="0">
                <a:effectLst/>
              </a:rPr>
              <a:t>Pathogenesis - The Defect</a:t>
            </a:r>
            <a:endParaRPr lang="en-US" smtClean="0">
              <a:effectLst/>
            </a:endParaRPr>
          </a:p>
        </p:txBody>
      </p:sp>
      <p:pic>
        <p:nvPicPr>
          <p:cNvPr id="23556" name="Picture 4" descr="PNH GPI ancho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0"/>
            <a:ext cx="49736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3505200" y="5105400"/>
            <a:ext cx="24384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6019800" y="803275"/>
            <a:ext cx="2378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GPI Anchor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1279525" y="5146675"/>
            <a:ext cx="2190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PIG - A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protein</a:t>
            </a: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2031</Words>
  <Application>Microsoft Office PowerPoint</Application>
  <PresentationFormat>Προβολή στην οθόνη (4:3)</PresentationFormat>
  <Paragraphs>678</Paragraphs>
  <Slides>108</Slides>
  <Notes>38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4</vt:i4>
      </vt:variant>
      <vt:variant>
        <vt:lpstr>Τίτλοι διαφανειών</vt:lpstr>
      </vt:variant>
      <vt:variant>
        <vt:i4>108</vt:i4>
      </vt:variant>
    </vt:vector>
  </HeadingPairs>
  <TitlesOfParts>
    <vt:vector size="113" baseType="lpstr">
      <vt:lpstr>Θέμα του Office</vt:lpstr>
      <vt:lpstr>Εικόνα bitmap</vt:lpstr>
      <vt:lpstr>Φωτογραφία του Photo Editor</vt:lpstr>
      <vt:lpstr>Photoshop.Image.6</vt:lpstr>
      <vt:lpstr>Image</vt:lpstr>
      <vt:lpstr>Παθήσεις του Eρυθρού Aιμοσφαιρίου</vt:lpstr>
      <vt:lpstr>Παρουσίαση του PowerPoint</vt:lpstr>
      <vt:lpstr>Παρουσίαση του PowerPoint</vt:lpstr>
      <vt:lpstr>Φυσιολογική ερυθροποίηση </vt:lpstr>
      <vt:lpstr>Regulation of Erythropoiesis</vt:lpstr>
      <vt:lpstr>Παρουσίαση του PowerPoint</vt:lpstr>
      <vt:lpstr>Παρουσίαση του PowerPoint</vt:lpstr>
      <vt:lpstr>Παρουσίαση του PowerPoint</vt:lpstr>
      <vt:lpstr>Δομή αιμοσφαιρίνης</vt:lpstr>
      <vt:lpstr>11_02.jpg</vt:lpstr>
      <vt:lpstr>Παρουσίαση του PowerPoint</vt:lpstr>
      <vt:lpstr>Παρουσίαση του PowerPoint</vt:lpstr>
      <vt:lpstr>Σίδηρος</vt:lpstr>
      <vt:lpstr>Μεταβολισμός του σιδήρου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Reticulocytes: Elevated Count</vt:lpstr>
      <vt:lpstr>Αναιμία: επίχρισμα περιφερικού αίματος</vt:lpstr>
      <vt:lpstr>Παρουσίαση του PowerPoint</vt:lpstr>
      <vt:lpstr>Macrocytic Anemia: Macro-Ovalocytes</vt:lpstr>
      <vt:lpstr>Παρουσίαση του PowerPoint</vt:lpstr>
      <vt:lpstr>Παρουσίαση του PowerPoint</vt:lpstr>
      <vt:lpstr>Παρουσίαση του PowerPoint</vt:lpstr>
      <vt:lpstr>Classification of Anemia Based on RBC Kinetics and Size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Αναιμία χρονίας νόσου οφείλεται σε καταστολή της αιμοποίησης από τις κυτταροκίνες της φλεγμονής και συχνά συνοδεύει χρόνια φλεγμονώδη, λοιμώδη ή κακοήθη νοσήματα</vt:lpstr>
      <vt:lpstr>Παρουσίαση του PowerPoint</vt:lpstr>
      <vt:lpstr>Iron Transfer Between Cells and Tissues: Mediated by Hepcidin</vt:lpstr>
      <vt:lpstr>Παρουσίαση του PowerPoint</vt:lpstr>
      <vt:lpstr>Αναιμία Χρόνιας Νόσου</vt:lpstr>
      <vt:lpstr>Macrocytic Anemia with Low Reticulocyte Count</vt:lpstr>
      <vt:lpstr>Παρουσίαση του PowerPoint</vt:lpstr>
      <vt:lpstr>Παρουσίαση του PowerPoint</vt:lpstr>
      <vt:lpstr>Παρουσίαση του PowerPoint</vt:lpstr>
      <vt:lpstr>Η απορρόφηση της βιταμίνης Β12 γίνεται στον ειλεό</vt:lpstr>
      <vt:lpstr>Vitamin B12 Deficiency: Common Mechanisms</vt:lpstr>
      <vt:lpstr>Pernicious Anemia</vt:lpstr>
      <vt:lpstr>Pernicious Anemia: Laboratory Diagnosis</vt:lpstr>
      <vt:lpstr>Μεταβολισμός Β12 και φυλλικού οξέος </vt:lpstr>
      <vt:lpstr>Vitamin B12 and Folate Deficiency</vt:lpstr>
      <vt:lpstr>Παρουσίαση του PowerPoint</vt:lpstr>
      <vt:lpstr>Παρουσίαση του PowerPoint</vt:lpstr>
      <vt:lpstr>Interpretation of Schilling test</vt:lpstr>
      <vt:lpstr>Folate Deficiency</vt:lpstr>
      <vt:lpstr>Microcytic Hypochromic Anemia:  Diagnosis</vt:lpstr>
      <vt:lpstr>Causes of Iron Deficiency</vt:lpstr>
      <vt:lpstr>Σιδηροπενική αναιμία είναι εκείνη που οφείλεται σε έλλειψη σιδήρου</vt:lpstr>
      <vt:lpstr>Ferritin: The Best  Marker for  Iron Deficiency</vt:lpstr>
      <vt:lpstr>Systemic Manifestations of Iron Deficiency</vt:lpstr>
      <vt:lpstr>Παρουσίαση του PowerPoint</vt:lpstr>
      <vt:lpstr>Παρουσίαση του PowerPoint</vt:lpstr>
      <vt:lpstr>εξωαγγειακή αιμόλυση-εργαστηριακά ευρήματα</vt:lpstr>
      <vt:lpstr>Παρουσίαση του PowerPoint</vt:lpstr>
      <vt:lpstr>Αιμολυτικές αναιμίες από διαταραχές της μεμβράνης- οικογενής σφαιροκυττάρωση</vt:lpstr>
      <vt:lpstr>Hereditary Spherocytosis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AITIOΛΟΓΙΑ/β-θαλασσαιμία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Beta Thalassemia: Clinical Manifestations</vt:lpstr>
      <vt:lpstr>Παρουσίαση του PowerPoint</vt:lpstr>
      <vt:lpstr>β-Μεσογειακή αναιμία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Alpha Thalassemia: Clinical Features</vt:lpstr>
      <vt:lpstr>Παρουσίαση του PowerPoint</vt:lpstr>
      <vt:lpstr>Παρουσίαση του PowerPoint</vt:lpstr>
      <vt:lpstr>Παρουσίαση του PowerPoint</vt:lpstr>
      <vt:lpstr>Pathophysiology of  Sickle Cell Disease</vt:lpstr>
      <vt:lpstr>δρεπανοκυτταρική αναιμία</vt:lpstr>
      <vt:lpstr>Παρουσίαση του PowerPoint</vt:lpstr>
      <vt:lpstr>Παρουσίαση του PowerPoint</vt:lpstr>
      <vt:lpstr>Acquired Hemolytic Diseases</vt:lpstr>
      <vt:lpstr>Autoimmune Hemolytic Anemia</vt:lpstr>
      <vt:lpstr>Παρουσίαση του PowerPoint</vt:lpstr>
      <vt:lpstr>Αιμολυτικές Αναιμίες από Ψυχρά αντισώματα</vt:lpstr>
      <vt:lpstr>Παρουσίαση του PowerPoint</vt:lpstr>
      <vt:lpstr>Παρουσίαση του PowerPoint</vt:lpstr>
      <vt:lpstr>Hemolytic Anemia with Intravascular Hemolysis</vt:lpstr>
      <vt:lpstr>What is PNH Mutation? </vt:lpstr>
      <vt:lpstr>Pathogenesis - The Defect</vt:lpstr>
      <vt:lpstr>What is PNH?</vt:lpstr>
      <vt:lpstr>What is PNH? Clinical Features</vt:lpstr>
      <vt:lpstr>What is PNH? Clinical Features</vt:lpstr>
      <vt:lpstr>Laboratory Evaluation of PNH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Παθήσεις του Eρυθρού Aιμοσφαιρίου</dc:title>
  <dc:creator>user</dc:creator>
  <cp:lastModifiedBy>user</cp:lastModifiedBy>
  <cp:revision>59</cp:revision>
  <dcterms:created xsi:type="dcterms:W3CDTF">2018-02-07T09:03:41Z</dcterms:created>
  <dcterms:modified xsi:type="dcterms:W3CDTF">2019-02-04T07:39:20Z</dcterms:modified>
</cp:coreProperties>
</file>